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115F14-9E71-478B-824A-D38C9B1443E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100062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115F14-9E71-478B-824A-D38C9B1443E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14293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115F14-9E71-478B-824A-D38C9B1443E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82212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115F14-9E71-478B-824A-D38C9B1443E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19245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115F14-9E71-478B-824A-D38C9B1443E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327701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115F14-9E71-478B-824A-D38C9B1443E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2605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115F14-9E71-478B-824A-D38C9B1443E0}"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26210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115F14-9E71-478B-824A-D38C9B1443E0}"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243140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15F14-9E71-478B-824A-D38C9B1443E0}"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340000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115F14-9E71-478B-824A-D38C9B1443E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161321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115F14-9E71-478B-824A-D38C9B1443E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A4A1B-3090-4E39-87A1-8B34B85B20C9}" type="slidenum">
              <a:rPr lang="en-IN" smtClean="0"/>
              <a:t>‹#›</a:t>
            </a:fld>
            <a:endParaRPr lang="en-IN"/>
          </a:p>
        </p:txBody>
      </p:sp>
    </p:spTree>
    <p:extLst>
      <p:ext uri="{BB962C8B-B14F-4D97-AF65-F5344CB8AC3E}">
        <p14:creationId xmlns:p14="http://schemas.microsoft.com/office/powerpoint/2010/main" val="193968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15F14-9E71-478B-824A-D38C9B1443E0}" type="datetimeFigureOut">
              <a:rPr lang="en-IN" smtClean="0"/>
              <a:t>25-01-2023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A4A1B-3090-4E39-87A1-8B34B85B20C9}" type="slidenum">
              <a:rPr lang="en-IN" smtClean="0"/>
              <a:t>‹#›</a:t>
            </a:fld>
            <a:endParaRPr lang="en-IN"/>
          </a:p>
        </p:txBody>
      </p:sp>
    </p:spTree>
    <p:extLst>
      <p:ext uri="{BB962C8B-B14F-4D97-AF65-F5344CB8AC3E}">
        <p14:creationId xmlns:p14="http://schemas.microsoft.com/office/powerpoint/2010/main" val="1178174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2.bin"/><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4.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48.wmf"/><Relationship Id="rId5" Type="http://schemas.openxmlformats.org/officeDocument/2006/relationships/oleObject" Target="../embeddings/oleObject39.bin"/><Relationship Id="rId4" Type="http://schemas.openxmlformats.org/officeDocument/2006/relationships/image" Target="../media/image4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9.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Valuation of Bank Stock and Bond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06846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6652" y="1815506"/>
            <a:ext cx="8849710" cy="2925929"/>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IN" sz="2400" b="1" dirty="0" smtClean="0">
                <a:solidFill>
                  <a:srgbClr val="002060"/>
                </a:solidFill>
              </a:rPr>
              <a:t>If the growth rate and dividend pay out ratio do not change in the first n years then the formula can be written as: </a:t>
            </a:r>
          </a:p>
          <a:p>
            <a:pPr marL="228600" lvl="0" indent="-228600" algn="just">
              <a:lnSpc>
                <a:spcPct val="90000"/>
              </a:lnSpc>
              <a:spcBef>
                <a:spcPts val="1000"/>
              </a:spcBef>
              <a:buFont typeface="Arial" panose="020B0604020202020204" pitchFamily="34" charset="0"/>
              <a:buChar char="•"/>
            </a:pPr>
            <a:endParaRPr lang="en-IN" sz="2400" b="1" dirty="0" smtClean="0">
              <a:solidFill>
                <a:srgbClr val="002060"/>
              </a:solidFill>
            </a:endParaRPr>
          </a:p>
          <a:p>
            <a:pPr marL="457200" indent="-457200" algn="just">
              <a:spcAft>
                <a:spcPts val="600"/>
              </a:spcAft>
              <a:buFont typeface="Arial" pitchFamily="34" charset="0"/>
              <a:buChar char="•"/>
            </a:pPr>
            <a:endParaRPr lang="en-US" sz="2400" b="1" dirty="0" smtClean="0">
              <a:solidFill>
                <a:srgbClr val="002060"/>
              </a:solidFill>
            </a:endParaRPr>
          </a:p>
          <a:p>
            <a:pPr marL="914400" lvl="1" indent="-457200" algn="just">
              <a:buFont typeface="+mj-lt"/>
              <a:buAutoNum type="arabicPeriod"/>
            </a:pPr>
            <a:endParaRPr lang="en-US" sz="2400" b="1" dirty="0" smtClean="0">
              <a:solidFill>
                <a:srgbClr val="002060"/>
              </a:solidFill>
            </a:endParaRPr>
          </a:p>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Two Stage Growth Model Cont..</a:t>
            </a:r>
            <a:endParaRPr lang="en-US" sz="2800" b="1" dirty="0"/>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pic>
        <p:nvPicPr>
          <p:cNvPr id="7" name="Picture 6"/>
          <p:cNvPicPr/>
          <p:nvPr/>
        </p:nvPicPr>
        <p:blipFill>
          <a:blip r:embed="rId2"/>
          <a:srcRect l="17960" t="58152" r="25355" b="29024"/>
          <a:stretch>
            <a:fillRect/>
          </a:stretch>
        </p:blipFill>
        <p:spPr bwMode="auto">
          <a:xfrm>
            <a:off x="1113692" y="3134877"/>
            <a:ext cx="8381999" cy="2210846"/>
          </a:xfrm>
          <a:prstGeom prst="rect">
            <a:avLst/>
          </a:prstGeom>
          <a:noFill/>
          <a:ln w="9525">
            <a:noFill/>
            <a:miter lim="800000"/>
            <a:headEnd/>
            <a:tailEnd/>
          </a:ln>
        </p:spPr>
      </p:pic>
    </p:spTree>
    <p:extLst>
      <p:ext uri="{BB962C8B-B14F-4D97-AF65-F5344CB8AC3E}">
        <p14:creationId xmlns:p14="http://schemas.microsoft.com/office/powerpoint/2010/main" val="369586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IN" sz="2800" b="1" dirty="0" smtClean="0">
                <a:solidFill>
                  <a:srgbClr val="0070C0"/>
                </a:solidFill>
              </a:rPr>
              <a:t>Example: Valuation using </a:t>
            </a:r>
            <a:r>
              <a:rPr lang="en-US" sz="2800" b="1" dirty="0" smtClean="0">
                <a:solidFill>
                  <a:srgbClr val="0070C0"/>
                </a:solidFill>
              </a:rPr>
              <a:t>Two Stage </a:t>
            </a:r>
            <a:r>
              <a:rPr lang="en-IN" sz="2800" b="1" dirty="0" smtClean="0">
                <a:solidFill>
                  <a:srgbClr val="0070C0"/>
                </a:solidFill>
              </a:rPr>
              <a:t>Dividend Discount </a:t>
            </a:r>
            <a:r>
              <a:rPr lang="en-US" sz="2800" b="1" dirty="0" smtClean="0">
                <a:solidFill>
                  <a:srgbClr val="0070C0"/>
                </a:solidFill>
              </a:rPr>
              <a:t>Growth Model </a:t>
            </a:r>
            <a:endParaRPr lang="en-US" sz="2800" b="1" dirty="0">
              <a:solidFill>
                <a:srgbClr val="0070C0"/>
              </a:solidFill>
            </a:endParaRPr>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pic>
        <p:nvPicPr>
          <p:cNvPr id="6" name="Picture 1"/>
          <p:cNvPicPr>
            <a:picLocks noGrp="1" noChangeAspect="1" noChangeArrowheads="1"/>
          </p:cNvPicPr>
          <p:nvPr>
            <p:ph idx="1"/>
          </p:nvPr>
        </p:nvPicPr>
        <p:blipFill>
          <a:blip r:embed="rId2"/>
          <a:srcRect/>
          <a:stretch>
            <a:fillRect/>
          </a:stretch>
        </p:blipFill>
        <p:spPr bwMode="auto">
          <a:xfrm>
            <a:off x="845787" y="1631852"/>
            <a:ext cx="8741343" cy="3756074"/>
          </a:xfrm>
          <a:prstGeom prst="rect">
            <a:avLst/>
          </a:prstGeom>
          <a:noFill/>
          <a:ln w="9525">
            <a:noFill/>
            <a:miter lim="800000"/>
            <a:headEnd/>
            <a:tailEnd/>
          </a:ln>
          <a:effectLst/>
        </p:spPr>
      </p:pic>
    </p:spTree>
    <p:extLst>
      <p:ext uri="{BB962C8B-B14F-4D97-AF65-F5344CB8AC3E}">
        <p14:creationId xmlns:p14="http://schemas.microsoft.com/office/powerpoint/2010/main" val="1882768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a:stretch>
            <a:fillRect/>
          </a:stretch>
        </p:blipFill>
        <p:spPr bwMode="auto">
          <a:xfrm>
            <a:off x="863434" y="1772529"/>
            <a:ext cx="8612155" cy="3932434"/>
          </a:xfrm>
          <a:prstGeom prst="rect">
            <a:avLst/>
          </a:prstGeom>
          <a:noFill/>
          <a:ln w="9525">
            <a:noFill/>
            <a:miter lim="800000"/>
            <a:headEnd/>
            <a:tailEnd/>
          </a:ln>
          <a:effectLst/>
        </p:spPr>
      </p:pic>
      <p:sp>
        <p:nvSpPr>
          <p:cNvPr id="2" name="TextBox 1"/>
          <p:cNvSpPr txBox="1"/>
          <p:nvPr/>
        </p:nvSpPr>
        <p:spPr>
          <a:xfrm>
            <a:off x="1204036" y="698037"/>
            <a:ext cx="9301655" cy="954107"/>
          </a:xfrm>
          <a:prstGeom prst="rect">
            <a:avLst/>
          </a:prstGeom>
          <a:noFill/>
        </p:spPr>
        <p:txBody>
          <a:bodyPr wrap="square" rtlCol="0">
            <a:spAutoFit/>
          </a:bodyPr>
          <a:lstStyle/>
          <a:p>
            <a:r>
              <a:rPr lang="en-IN" sz="2800" b="1" dirty="0" smtClean="0">
                <a:solidFill>
                  <a:srgbClr val="0070C0"/>
                </a:solidFill>
              </a:rPr>
              <a:t>Example: Valuation using </a:t>
            </a:r>
            <a:r>
              <a:rPr lang="en-US" sz="2800" b="1" dirty="0" smtClean="0">
                <a:solidFill>
                  <a:srgbClr val="0070C0"/>
                </a:solidFill>
              </a:rPr>
              <a:t>Two Stage </a:t>
            </a:r>
            <a:r>
              <a:rPr lang="en-IN" sz="2800" b="1" dirty="0" smtClean="0">
                <a:solidFill>
                  <a:srgbClr val="0070C0"/>
                </a:solidFill>
              </a:rPr>
              <a:t>Dividend Discount </a:t>
            </a:r>
            <a:r>
              <a:rPr lang="en-US" sz="2800" b="1" dirty="0" smtClean="0">
                <a:solidFill>
                  <a:srgbClr val="0070C0"/>
                </a:solidFill>
              </a:rPr>
              <a:t>Growth Model Cont..</a:t>
            </a:r>
            <a:endParaRPr lang="en-US" sz="2800" b="1" dirty="0">
              <a:solidFill>
                <a:srgbClr val="0070C0"/>
              </a:solidFill>
            </a:endParaRPr>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695069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Discounting Free Cash Flow to Equity</a:t>
            </a:r>
            <a:endParaRPr lang="en-US" sz="2800" b="1" dirty="0">
              <a:solidFill>
                <a:srgbClr val="0070C0"/>
              </a:solidFill>
            </a:endParaRPr>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7" name="Rectangle 6"/>
          <p:cNvSpPr>
            <a:spLocks noRot="1" noChangeAspect="1" noMove="1" noResize="1" noEditPoints="1" noAdjustHandles="1" noChangeArrowheads="1" noChangeShapeType="1" noTextEdit="1"/>
          </p:cNvSpPr>
          <p:nvPr/>
        </p:nvSpPr>
        <p:spPr>
          <a:xfrm>
            <a:off x="1377146" y="1626182"/>
            <a:ext cx="2078966" cy="1073948"/>
          </a:xfrm>
          <a:prstGeom prst="rect">
            <a:avLst/>
          </a:prstGeom>
          <a:blipFill rotWithShape="1">
            <a:blip r:embed="rId2"/>
            <a:stretch>
              <a:fillRect/>
            </a:stretch>
          </a:blipFill>
        </p:spPr>
        <p:txBody>
          <a:bodyPr/>
          <a:lstStyle/>
          <a:p>
            <a:r>
              <a:rPr lang="en-IN">
                <a:noFill/>
              </a:rPr>
              <a:t> </a:t>
            </a:r>
          </a:p>
        </p:txBody>
      </p:sp>
      <p:sp>
        <p:nvSpPr>
          <p:cNvPr id="8" name="Rectangle 7"/>
          <p:cNvSpPr/>
          <p:nvPr/>
        </p:nvSpPr>
        <p:spPr>
          <a:xfrm>
            <a:off x="1293845" y="2700130"/>
            <a:ext cx="6096000" cy="2185214"/>
          </a:xfrm>
          <a:prstGeom prst="rect">
            <a:avLst/>
          </a:prstGeom>
        </p:spPr>
        <p:txBody>
          <a:bodyPr>
            <a:spAutoFit/>
          </a:bodyPr>
          <a:lstStyle/>
          <a:p>
            <a:pPr>
              <a:buFontTx/>
              <a:buNone/>
            </a:pPr>
            <a:endParaRPr lang="en-US" dirty="0" smtClean="0"/>
          </a:p>
          <a:p>
            <a:pPr>
              <a:buFontTx/>
              <a:buNone/>
            </a:pPr>
            <a:endParaRPr lang="en-US" dirty="0"/>
          </a:p>
          <a:p>
            <a:r>
              <a:rPr lang="en-US" sz="2000" b="1" dirty="0" smtClean="0">
                <a:solidFill>
                  <a:srgbClr val="002060"/>
                </a:solidFill>
              </a:rPr>
              <a:t>Where</a:t>
            </a:r>
            <a:r>
              <a:rPr lang="en-US" sz="2000" b="1" dirty="0">
                <a:solidFill>
                  <a:srgbClr val="002060"/>
                </a:solidFill>
              </a:rPr>
              <a:t>:</a:t>
            </a:r>
          </a:p>
          <a:p>
            <a:r>
              <a:rPr lang="en-US" sz="2000" b="1" dirty="0" err="1">
                <a:solidFill>
                  <a:srgbClr val="002060"/>
                </a:solidFill>
              </a:rPr>
              <a:t>V</a:t>
            </a:r>
            <a:r>
              <a:rPr lang="en-US" sz="2000" b="1" baseline="-25000" dirty="0" err="1">
                <a:solidFill>
                  <a:srgbClr val="002060"/>
                </a:solidFill>
              </a:rPr>
              <a:t>j</a:t>
            </a:r>
            <a:r>
              <a:rPr lang="en-US" sz="2000" b="1" dirty="0">
                <a:solidFill>
                  <a:srgbClr val="002060"/>
                </a:solidFill>
              </a:rPr>
              <a:t> = Value of the stock of firm j</a:t>
            </a:r>
          </a:p>
          <a:p>
            <a:r>
              <a:rPr lang="en-US" sz="2000" b="1" dirty="0">
                <a:solidFill>
                  <a:srgbClr val="002060"/>
                </a:solidFill>
              </a:rPr>
              <a:t>n = number of periods assumed to be infinite</a:t>
            </a:r>
          </a:p>
          <a:p>
            <a:r>
              <a:rPr lang="en-US" sz="2000" b="1" dirty="0" err="1">
                <a:solidFill>
                  <a:srgbClr val="002060"/>
                </a:solidFill>
              </a:rPr>
              <a:t>FCF</a:t>
            </a:r>
            <a:r>
              <a:rPr lang="en-US" sz="2000" b="1" baseline="-25000" dirty="0" err="1">
                <a:solidFill>
                  <a:srgbClr val="002060"/>
                </a:solidFill>
              </a:rPr>
              <a:t>t</a:t>
            </a:r>
            <a:r>
              <a:rPr lang="en-US" sz="2000" b="1" dirty="0">
                <a:solidFill>
                  <a:srgbClr val="002060"/>
                </a:solidFill>
              </a:rPr>
              <a:t> = the firm’s free cash flow in period t</a:t>
            </a:r>
          </a:p>
          <a:p>
            <a:r>
              <a:rPr lang="en-US" sz="2000" b="1" dirty="0" smtClean="0">
                <a:solidFill>
                  <a:srgbClr val="002060"/>
                </a:solidFill>
              </a:rPr>
              <a:t>R </a:t>
            </a:r>
            <a:r>
              <a:rPr lang="en-US" sz="2000" b="1" dirty="0">
                <a:solidFill>
                  <a:srgbClr val="002060"/>
                </a:solidFill>
              </a:rPr>
              <a:t>= the cost of equity</a:t>
            </a:r>
          </a:p>
        </p:txBody>
      </p:sp>
      <p:sp>
        <p:nvSpPr>
          <p:cNvPr id="4" name="Rectangle 3"/>
          <p:cNvSpPr/>
          <p:nvPr/>
        </p:nvSpPr>
        <p:spPr>
          <a:xfrm>
            <a:off x="3753663" y="1562991"/>
            <a:ext cx="6096000" cy="1200329"/>
          </a:xfrm>
          <a:prstGeom prst="rect">
            <a:avLst/>
          </a:prstGeom>
        </p:spPr>
        <p:txBody>
          <a:bodyPr>
            <a:spAutoFit/>
          </a:bodyPr>
          <a:lstStyle/>
          <a:p>
            <a:pPr lvl="2">
              <a:spcBef>
                <a:spcPct val="50000"/>
              </a:spcBef>
            </a:pPr>
            <a:r>
              <a:rPr lang="en-US" sz="2400" b="1" dirty="0" smtClean="0">
                <a:solidFill>
                  <a:srgbClr val="002060"/>
                </a:solidFill>
              </a:rPr>
              <a:t>Free </a:t>
            </a:r>
            <a:r>
              <a:rPr lang="en-US" sz="2400" b="1" dirty="0">
                <a:solidFill>
                  <a:srgbClr val="002060"/>
                </a:solidFill>
              </a:rPr>
              <a:t>Cash Flow: Cash flow from operations - capital expenditure + net debt issued</a:t>
            </a:r>
            <a:endParaRPr lang="en-US" sz="2000" b="1" dirty="0">
              <a:solidFill>
                <a:srgbClr val="002060"/>
              </a:solidFill>
            </a:endParaRPr>
          </a:p>
        </p:txBody>
      </p:sp>
    </p:spTree>
    <p:extLst>
      <p:ext uri="{BB962C8B-B14F-4D97-AF65-F5344CB8AC3E}">
        <p14:creationId xmlns:p14="http://schemas.microsoft.com/office/powerpoint/2010/main" val="3241336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Discounting Operating Cash Flow</a:t>
            </a:r>
            <a:endParaRPr lang="en-US" sz="2800" b="1" dirty="0">
              <a:solidFill>
                <a:srgbClr val="0070C0"/>
              </a:solidFill>
            </a:endParaRPr>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4" name="TextBox 3"/>
          <p:cNvSpPr txBox="1"/>
          <p:nvPr/>
        </p:nvSpPr>
        <p:spPr>
          <a:xfrm>
            <a:off x="4744734" y="2452250"/>
            <a:ext cx="5861538" cy="1938992"/>
          </a:xfrm>
          <a:prstGeom prst="rect">
            <a:avLst/>
          </a:prstGeom>
          <a:noFill/>
        </p:spPr>
        <p:txBody>
          <a:bodyPr wrap="square" rtlCol="0">
            <a:spAutoFit/>
          </a:bodyPr>
          <a:lstStyle/>
          <a:p>
            <a:pPr>
              <a:buFontTx/>
              <a:buNone/>
            </a:pPr>
            <a:r>
              <a:rPr lang="en-US" sz="2000" b="1" dirty="0" smtClean="0">
                <a:solidFill>
                  <a:srgbClr val="002060"/>
                </a:solidFill>
              </a:rPr>
              <a:t>Where:</a:t>
            </a:r>
          </a:p>
          <a:p>
            <a:pPr>
              <a:buFontTx/>
              <a:buNone/>
            </a:pPr>
            <a:r>
              <a:rPr lang="en-US" sz="2000" b="1" i="1" dirty="0" err="1" smtClean="0">
                <a:solidFill>
                  <a:srgbClr val="002060"/>
                </a:solidFill>
              </a:rPr>
              <a:t>V</a:t>
            </a:r>
            <a:r>
              <a:rPr lang="en-US" sz="2000" b="1" i="1" baseline="-25000" dirty="0" err="1" smtClean="0">
                <a:solidFill>
                  <a:srgbClr val="002060"/>
                </a:solidFill>
              </a:rPr>
              <a:t>j</a:t>
            </a:r>
            <a:r>
              <a:rPr lang="en-US" sz="2000" b="1" i="1" baseline="-25000" dirty="0" smtClean="0">
                <a:solidFill>
                  <a:srgbClr val="002060"/>
                </a:solidFill>
              </a:rPr>
              <a:t> </a:t>
            </a:r>
            <a:r>
              <a:rPr lang="en-US" sz="2000" b="1" i="1" dirty="0" smtClean="0">
                <a:solidFill>
                  <a:srgbClr val="002060"/>
                </a:solidFill>
              </a:rPr>
              <a:t>= </a:t>
            </a:r>
            <a:r>
              <a:rPr lang="en-US" sz="2000" b="1" dirty="0" smtClean="0">
                <a:solidFill>
                  <a:srgbClr val="002060"/>
                </a:solidFill>
              </a:rPr>
              <a:t>value of firm</a:t>
            </a:r>
            <a:r>
              <a:rPr lang="en-US" sz="2000" b="1" i="1" dirty="0" smtClean="0">
                <a:solidFill>
                  <a:srgbClr val="002060"/>
                </a:solidFill>
              </a:rPr>
              <a:t> j</a:t>
            </a:r>
          </a:p>
          <a:p>
            <a:pPr>
              <a:buFontTx/>
              <a:buNone/>
            </a:pPr>
            <a:r>
              <a:rPr lang="en-US" sz="2000" b="1" i="1" dirty="0" smtClean="0">
                <a:solidFill>
                  <a:srgbClr val="002060"/>
                </a:solidFill>
              </a:rPr>
              <a:t>n = </a:t>
            </a:r>
            <a:r>
              <a:rPr lang="en-US" sz="2000" b="1" dirty="0" smtClean="0">
                <a:solidFill>
                  <a:srgbClr val="002060"/>
                </a:solidFill>
              </a:rPr>
              <a:t>number of periods assumed to be infinite</a:t>
            </a:r>
            <a:endParaRPr lang="en-US" sz="2000" b="1" i="1" dirty="0" smtClean="0">
              <a:solidFill>
                <a:srgbClr val="002060"/>
              </a:solidFill>
            </a:endParaRPr>
          </a:p>
          <a:p>
            <a:pPr>
              <a:buFontTx/>
              <a:buNone/>
            </a:pPr>
            <a:r>
              <a:rPr lang="en-US" sz="2000" b="1" i="1" dirty="0" err="1" smtClean="0">
                <a:solidFill>
                  <a:srgbClr val="002060"/>
                </a:solidFill>
              </a:rPr>
              <a:t>OCF</a:t>
            </a:r>
            <a:r>
              <a:rPr lang="en-US" sz="2000" b="1" i="1" baseline="-25000" dirty="0" err="1" smtClean="0">
                <a:solidFill>
                  <a:srgbClr val="002060"/>
                </a:solidFill>
              </a:rPr>
              <a:t>t</a:t>
            </a:r>
            <a:r>
              <a:rPr lang="en-US" sz="2000" b="1" i="1" dirty="0" smtClean="0">
                <a:solidFill>
                  <a:srgbClr val="002060"/>
                </a:solidFill>
              </a:rPr>
              <a:t> = </a:t>
            </a:r>
            <a:r>
              <a:rPr lang="en-US" sz="2000" b="1" dirty="0" smtClean="0">
                <a:solidFill>
                  <a:srgbClr val="002060"/>
                </a:solidFill>
              </a:rPr>
              <a:t>the firms operating free cash flow in period</a:t>
            </a:r>
            <a:r>
              <a:rPr lang="en-US" sz="2000" b="1" i="1" dirty="0" smtClean="0">
                <a:solidFill>
                  <a:srgbClr val="002060"/>
                </a:solidFill>
              </a:rPr>
              <a:t> t</a:t>
            </a:r>
          </a:p>
          <a:p>
            <a:pPr>
              <a:buFontTx/>
              <a:buNone/>
            </a:pPr>
            <a:r>
              <a:rPr lang="en-US" sz="2000" b="1" i="1" dirty="0" smtClean="0">
                <a:solidFill>
                  <a:srgbClr val="002060"/>
                </a:solidFill>
              </a:rPr>
              <a:t>WACC = </a:t>
            </a:r>
            <a:r>
              <a:rPr lang="en-US" sz="2000" b="1" dirty="0" smtClean="0">
                <a:solidFill>
                  <a:srgbClr val="002060"/>
                </a:solidFill>
              </a:rPr>
              <a:t>firm</a:t>
            </a:r>
            <a:r>
              <a:rPr lang="en-US" sz="2000" b="1" i="1" dirty="0" smtClean="0">
                <a:solidFill>
                  <a:srgbClr val="002060"/>
                </a:solidFill>
              </a:rPr>
              <a:t> </a:t>
            </a:r>
            <a:r>
              <a:rPr lang="en-US" sz="2000" b="1" i="1" dirty="0" err="1" smtClean="0">
                <a:solidFill>
                  <a:srgbClr val="002060"/>
                </a:solidFill>
              </a:rPr>
              <a:t>j’</a:t>
            </a:r>
            <a:r>
              <a:rPr lang="en-US" sz="2000" b="1" dirty="0" err="1" smtClean="0">
                <a:solidFill>
                  <a:srgbClr val="002060"/>
                </a:solidFill>
              </a:rPr>
              <a:t>s</a:t>
            </a:r>
            <a:r>
              <a:rPr lang="en-US" sz="2000" b="1" dirty="0" smtClean="0">
                <a:solidFill>
                  <a:srgbClr val="002060"/>
                </a:solidFill>
              </a:rPr>
              <a:t> weighted average cost of capital</a:t>
            </a:r>
            <a:endParaRPr lang="en-US" sz="2000" b="1" i="1" dirty="0" smtClean="0">
              <a:solidFill>
                <a:srgbClr val="002060"/>
              </a:solidFill>
            </a:endParaRPr>
          </a:p>
          <a:p>
            <a:pPr>
              <a:spcAft>
                <a:spcPts val="1200"/>
              </a:spcAft>
            </a:pPr>
            <a:endParaRPr lang="en-US" sz="2000" b="1" dirty="0">
              <a:solidFill>
                <a:srgbClr val="002060"/>
              </a:solidFill>
            </a:endParaRPr>
          </a:p>
        </p:txBody>
      </p:sp>
      <p:graphicFrame>
        <p:nvGraphicFramePr>
          <p:cNvPr id="1026" name="Object 2"/>
          <p:cNvGraphicFramePr>
            <a:graphicFrameLocks noGrp="1" noChangeAspect="1"/>
          </p:cNvGraphicFramePr>
          <p:nvPr/>
        </p:nvGraphicFramePr>
        <p:xfrm>
          <a:off x="1097949" y="2679015"/>
          <a:ext cx="3304162" cy="809869"/>
        </p:xfrm>
        <a:graphic>
          <a:graphicData uri="http://schemas.openxmlformats.org/presentationml/2006/ole">
            <mc:AlternateContent xmlns:mc="http://schemas.openxmlformats.org/markup-compatibility/2006">
              <mc:Choice xmlns:v="urn:schemas-microsoft-com:vml" Requires="v">
                <p:oleObj spid="_x0000_s1032" name="Equation" r:id="rId3" imgW="18869400" imgH="6330600" progId="Equation.3">
                  <p:embed/>
                </p:oleObj>
              </mc:Choice>
              <mc:Fallback>
                <p:oleObj name="Equation" r:id="rId3" imgW="18869400" imgH="6330600" progId="Equation.3">
                  <p:embed/>
                  <p:pic>
                    <p:nvPicPr>
                      <p:cNvPr id="1026"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949" y="2679015"/>
                        <a:ext cx="3304162" cy="809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179409" y="4639903"/>
          <a:ext cx="3411416" cy="796192"/>
        </p:xfrm>
        <a:graphic>
          <a:graphicData uri="http://schemas.openxmlformats.org/presentationml/2006/ole">
            <mc:AlternateContent xmlns:mc="http://schemas.openxmlformats.org/markup-compatibility/2006">
              <mc:Choice xmlns:v="urn:schemas-microsoft-com:vml" Requires="v">
                <p:oleObj spid="_x0000_s1033" name="Equation" r:id="rId5" imgW="17634600" imgH="6154560" progId="Equation.3">
                  <p:embed/>
                </p:oleObj>
              </mc:Choice>
              <mc:Fallback>
                <p:oleObj name="Equation" r:id="rId5" imgW="17634600" imgH="6154560" progId="Equation.3">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409" y="4639903"/>
                        <a:ext cx="3411416" cy="796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4801039" y="4114130"/>
            <a:ext cx="4965323" cy="1508105"/>
          </a:xfrm>
          <a:prstGeom prst="rect">
            <a:avLst/>
          </a:prstGeom>
        </p:spPr>
        <p:txBody>
          <a:bodyPr wrap="square">
            <a:spAutoFit/>
          </a:bodyPr>
          <a:lstStyle/>
          <a:p>
            <a:pPr>
              <a:lnSpc>
                <a:spcPct val="90000"/>
              </a:lnSpc>
              <a:spcBef>
                <a:spcPct val="50000"/>
              </a:spcBef>
            </a:pPr>
            <a:r>
              <a:rPr lang="en-US" sz="2000" b="1" dirty="0">
                <a:solidFill>
                  <a:srgbClr val="002060"/>
                </a:solidFill>
              </a:rPr>
              <a:t>Where:</a:t>
            </a:r>
          </a:p>
          <a:p>
            <a:pPr>
              <a:lnSpc>
                <a:spcPct val="90000"/>
              </a:lnSpc>
              <a:spcBef>
                <a:spcPct val="50000"/>
              </a:spcBef>
            </a:pPr>
            <a:r>
              <a:rPr lang="en-US" sz="2000" b="1" dirty="0">
                <a:solidFill>
                  <a:srgbClr val="002060"/>
                </a:solidFill>
              </a:rPr>
              <a:t>OCF</a:t>
            </a:r>
            <a:r>
              <a:rPr lang="en-US" sz="2000" b="1" baseline="-25000" dirty="0">
                <a:solidFill>
                  <a:srgbClr val="002060"/>
                </a:solidFill>
              </a:rPr>
              <a:t>1</a:t>
            </a:r>
            <a:r>
              <a:rPr lang="en-US" sz="2000" b="1" dirty="0">
                <a:solidFill>
                  <a:srgbClr val="002060"/>
                </a:solidFill>
              </a:rPr>
              <a:t>=operating free cash flow in period 1</a:t>
            </a:r>
          </a:p>
          <a:p>
            <a:pPr>
              <a:lnSpc>
                <a:spcPct val="90000"/>
              </a:lnSpc>
              <a:spcBef>
                <a:spcPct val="50000"/>
              </a:spcBef>
            </a:pPr>
            <a:r>
              <a:rPr lang="en-US" sz="2000" b="1" dirty="0" err="1">
                <a:solidFill>
                  <a:srgbClr val="002060"/>
                </a:solidFill>
              </a:rPr>
              <a:t>g</a:t>
            </a:r>
            <a:r>
              <a:rPr lang="en-US" sz="2000" b="1" baseline="-25000" dirty="0" err="1">
                <a:solidFill>
                  <a:srgbClr val="002060"/>
                </a:solidFill>
              </a:rPr>
              <a:t>OCF</a:t>
            </a:r>
            <a:r>
              <a:rPr lang="en-US" sz="2000" b="1" dirty="0">
                <a:solidFill>
                  <a:srgbClr val="002060"/>
                </a:solidFill>
              </a:rPr>
              <a:t> = long-term constant growth of operating free cash flow</a:t>
            </a:r>
          </a:p>
        </p:txBody>
      </p:sp>
      <p:sp>
        <p:nvSpPr>
          <p:cNvPr id="6" name="Rectangle 5"/>
          <p:cNvSpPr/>
          <p:nvPr/>
        </p:nvSpPr>
        <p:spPr>
          <a:xfrm>
            <a:off x="300446" y="1236589"/>
            <a:ext cx="9718765" cy="830997"/>
          </a:xfrm>
          <a:prstGeom prst="rect">
            <a:avLst/>
          </a:prstGeom>
        </p:spPr>
        <p:txBody>
          <a:bodyPr wrap="square">
            <a:spAutoFit/>
          </a:bodyPr>
          <a:lstStyle/>
          <a:p>
            <a:pPr lvl="2">
              <a:spcBef>
                <a:spcPct val="50000"/>
              </a:spcBef>
            </a:pPr>
            <a:r>
              <a:rPr lang="en-IN" sz="2400" b="1" dirty="0" smtClean="0">
                <a:solidFill>
                  <a:srgbClr val="002060"/>
                </a:solidFill>
              </a:rPr>
              <a:t>Operating </a:t>
            </a:r>
            <a:r>
              <a:rPr lang="en-IN" sz="2400" b="1" dirty="0">
                <a:solidFill>
                  <a:srgbClr val="002060"/>
                </a:solidFill>
              </a:rPr>
              <a:t>Cash Flows = Net income + Noncash Expenses (Usually Depreciation Expense) + Changes in Working </a:t>
            </a:r>
            <a:r>
              <a:rPr lang="en-IN" sz="2400" b="1" dirty="0" smtClean="0">
                <a:solidFill>
                  <a:srgbClr val="002060"/>
                </a:solidFill>
              </a:rPr>
              <a:t>Capital</a:t>
            </a:r>
            <a:endParaRPr lang="en-US" sz="2400" b="1" dirty="0">
              <a:solidFill>
                <a:srgbClr val="002060"/>
              </a:solidFill>
            </a:endParaRPr>
          </a:p>
        </p:txBody>
      </p:sp>
    </p:spTree>
    <p:extLst>
      <p:ext uri="{BB962C8B-B14F-4D97-AF65-F5344CB8AC3E}">
        <p14:creationId xmlns:p14="http://schemas.microsoft.com/office/powerpoint/2010/main" val="2707482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3235758"/>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Value can be determined by comparing to similar stocks based on relative ratios</a:t>
            </a:r>
          </a:p>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Relevant variables include earnings, cash flow, book value, and sales</a:t>
            </a:r>
          </a:p>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The most popular relative valuation technique is based on price to earnings</a:t>
            </a: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Relative Valuation Techniques</a:t>
            </a:r>
            <a:endParaRPr lang="en-US" sz="2800" b="1" dirty="0">
              <a:solidFill>
                <a:srgbClr val="0070C0"/>
              </a:solidFill>
            </a:endParaRPr>
          </a:p>
        </p:txBody>
      </p:sp>
    </p:spTree>
    <p:extLst>
      <p:ext uri="{BB962C8B-B14F-4D97-AF65-F5344CB8AC3E}">
        <p14:creationId xmlns:p14="http://schemas.microsoft.com/office/powerpoint/2010/main" val="858089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2969018"/>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This values the stock based on expected annual earnings</a:t>
            </a:r>
          </a:p>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The price earnings (P/E) ratio, or </a:t>
            </a:r>
          </a:p>
          <a:p>
            <a:pPr marL="228600" lvl="0" indent="-228600">
              <a:lnSpc>
                <a:spcPct val="90000"/>
              </a:lnSpc>
              <a:spcBef>
                <a:spcPts val="1000"/>
              </a:spcBef>
            </a:pPr>
            <a:r>
              <a:rPr lang="en-US" sz="2400" b="1" dirty="0" smtClean="0">
                <a:solidFill>
                  <a:srgbClr val="002060"/>
                </a:solidFill>
              </a:rPr>
              <a:t>Earnings Multiplier : </a:t>
            </a:r>
          </a:p>
          <a:p>
            <a:pPr marL="228600" lvl="0" indent="-228600">
              <a:lnSpc>
                <a:spcPct val="90000"/>
              </a:lnSpc>
              <a:spcBef>
                <a:spcPts val="1000"/>
              </a:spcBef>
            </a:pPr>
            <a:r>
              <a:rPr lang="en-US" sz="2400" b="1" dirty="0" smtClean="0">
                <a:solidFill>
                  <a:srgbClr val="002060"/>
                </a:solidFill>
              </a:rPr>
              <a:t>	Current Market Price / Earnings per Share</a:t>
            </a:r>
          </a:p>
          <a:p>
            <a:pPr marL="228600" lvl="0" indent="-228600">
              <a:lnSpc>
                <a:spcPct val="90000"/>
              </a:lnSpc>
              <a:spcBef>
                <a:spcPts val="1000"/>
              </a:spcBef>
              <a:buFont typeface="Arial" pitchFamily="34" charset="0"/>
              <a:buChar char="•"/>
            </a:pPr>
            <a:r>
              <a:rPr lang="en-US" sz="2400" b="1" dirty="0" smtClean="0">
                <a:solidFill>
                  <a:srgbClr val="002060"/>
                </a:solidFill>
              </a:rPr>
              <a:t>For example, a bank with a market price per share of $45 and earnings per share of $3 has a price-earning ratio of 15 times</a:t>
            </a: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Earnings Multiplier Model</a:t>
            </a:r>
            <a:endParaRPr lang="en-US" sz="2800" b="1" dirty="0">
              <a:solidFill>
                <a:srgbClr val="0070C0"/>
              </a:solidFill>
            </a:endParaRPr>
          </a:p>
        </p:txBody>
      </p:sp>
    </p:spTree>
    <p:extLst>
      <p:ext uri="{BB962C8B-B14F-4D97-AF65-F5344CB8AC3E}">
        <p14:creationId xmlns:p14="http://schemas.microsoft.com/office/powerpoint/2010/main" val="76796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Dividend Discount Model and PE Ratio</a:t>
            </a:r>
            <a:endParaRPr lang="en-US" sz="2800" b="1" dirty="0">
              <a:solidFill>
                <a:srgbClr val="0070C0"/>
              </a:solidFill>
            </a:endParaRPr>
          </a:p>
        </p:txBody>
      </p:sp>
      <p:graphicFrame>
        <p:nvGraphicFramePr>
          <p:cNvPr id="31746" name="Object 2"/>
          <p:cNvGraphicFramePr>
            <a:graphicFrameLocks noGrp="1" noChangeAspect="1"/>
          </p:cNvGraphicFramePr>
          <p:nvPr/>
        </p:nvGraphicFramePr>
        <p:xfrm>
          <a:off x="1682140" y="1746616"/>
          <a:ext cx="1119675" cy="736600"/>
        </p:xfrm>
        <a:graphic>
          <a:graphicData uri="http://schemas.openxmlformats.org/presentationml/2006/ole">
            <mc:AlternateContent xmlns:mc="http://schemas.openxmlformats.org/markup-compatibility/2006">
              <mc:Choice xmlns:v="urn:schemas-microsoft-com:vml" Requires="v">
                <p:oleObj spid="_x0000_s2056" name="Equation" r:id="rId3" imgW="647640" imgH="419040" progId="Equation.3">
                  <p:embed/>
                </p:oleObj>
              </mc:Choice>
              <mc:Fallback>
                <p:oleObj name="Equation" r:id="rId3" imgW="647640" imgH="419040" progId="Equation.3">
                  <p:embed/>
                  <p:pic>
                    <p:nvPicPr>
                      <p:cNvPr id="31746"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140" y="1746616"/>
                        <a:ext cx="11196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1067754" y="2534932"/>
            <a:ext cx="6096000" cy="430887"/>
          </a:xfrm>
          <a:prstGeom prst="rect">
            <a:avLst/>
          </a:prstGeom>
        </p:spPr>
        <p:txBody>
          <a:bodyPr>
            <a:spAutoFit/>
          </a:bodyPr>
          <a:lstStyle/>
          <a:p>
            <a:pPr>
              <a:buFontTx/>
              <a:buNone/>
            </a:pPr>
            <a:r>
              <a:rPr lang="en-US" sz="2200" b="1" dirty="0">
                <a:solidFill>
                  <a:srgbClr val="002060"/>
                </a:solidFill>
              </a:rPr>
              <a:t>Dividing both sides by expected earnings </a:t>
            </a:r>
            <a:r>
              <a:rPr lang="en-US" sz="2200" b="1" dirty="0" smtClean="0">
                <a:solidFill>
                  <a:srgbClr val="002060"/>
                </a:solidFill>
              </a:rPr>
              <a:t>(</a:t>
            </a:r>
            <a:r>
              <a:rPr lang="en-US" sz="2200" b="1" dirty="0">
                <a:solidFill>
                  <a:srgbClr val="002060"/>
                </a:solidFill>
              </a:rPr>
              <a:t>E1) </a:t>
            </a:r>
          </a:p>
        </p:txBody>
      </p:sp>
      <p:graphicFrame>
        <p:nvGraphicFramePr>
          <p:cNvPr id="31747" name="Object 3"/>
          <p:cNvGraphicFramePr>
            <a:graphicFrameLocks noChangeAspect="1"/>
          </p:cNvGraphicFramePr>
          <p:nvPr/>
        </p:nvGraphicFramePr>
        <p:xfrm>
          <a:off x="1582614" y="3065341"/>
          <a:ext cx="1617785" cy="850168"/>
        </p:xfrm>
        <a:graphic>
          <a:graphicData uri="http://schemas.openxmlformats.org/presentationml/2006/ole">
            <mc:AlternateContent xmlns:mc="http://schemas.openxmlformats.org/markup-compatibility/2006">
              <mc:Choice xmlns:v="urn:schemas-microsoft-com:vml" Requires="v">
                <p:oleObj spid="_x0000_s2057" name="Equation" r:id="rId5" imgW="914400" imgH="457200" progId="Equation.3">
                  <p:embed/>
                </p:oleObj>
              </mc:Choice>
              <mc:Fallback>
                <p:oleObj name="Equation" r:id="rId5" imgW="914400" imgH="457200" progId="Equation.3">
                  <p:embed/>
                  <p:pic>
                    <p:nvPicPr>
                      <p:cNvPr id="317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614" y="3065341"/>
                        <a:ext cx="1617785" cy="850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073736" y="3818602"/>
            <a:ext cx="6096000" cy="1446550"/>
          </a:xfrm>
          <a:prstGeom prst="rect">
            <a:avLst/>
          </a:prstGeom>
        </p:spPr>
        <p:txBody>
          <a:bodyPr>
            <a:spAutoFit/>
          </a:bodyPr>
          <a:lstStyle/>
          <a:p>
            <a:pPr>
              <a:buFontTx/>
              <a:buNone/>
            </a:pPr>
            <a:r>
              <a:rPr lang="en-US" sz="2200" b="1" dirty="0">
                <a:solidFill>
                  <a:srgbClr val="002060"/>
                </a:solidFill>
              </a:rPr>
              <a:t>Thus, the P/E ratio is determined by</a:t>
            </a:r>
          </a:p>
          <a:p>
            <a:pPr lvl="1">
              <a:buFontTx/>
              <a:buNone/>
            </a:pPr>
            <a:r>
              <a:rPr lang="en-US" sz="2200" b="1" dirty="0">
                <a:solidFill>
                  <a:srgbClr val="002060"/>
                </a:solidFill>
              </a:rPr>
              <a:t>1. Expected dividend payout ratio</a:t>
            </a:r>
          </a:p>
          <a:p>
            <a:pPr lvl="1">
              <a:buFontTx/>
              <a:buNone/>
            </a:pPr>
            <a:r>
              <a:rPr lang="en-US" sz="2200" b="1" dirty="0">
                <a:solidFill>
                  <a:srgbClr val="002060"/>
                </a:solidFill>
              </a:rPr>
              <a:t>2. Required rate of return on the stock (k)</a:t>
            </a:r>
          </a:p>
          <a:p>
            <a:pPr lvl="1">
              <a:buFontTx/>
              <a:buNone/>
            </a:pPr>
            <a:r>
              <a:rPr lang="en-US" sz="2200" b="1" dirty="0">
                <a:solidFill>
                  <a:srgbClr val="002060"/>
                </a:solidFill>
              </a:rPr>
              <a:t>3. Expected growth rate of dividends (g)</a:t>
            </a:r>
          </a:p>
        </p:txBody>
      </p:sp>
    </p:spTree>
    <p:extLst>
      <p:ext uri="{BB962C8B-B14F-4D97-AF65-F5344CB8AC3E}">
        <p14:creationId xmlns:p14="http://schemas.microsoft.com/office/powerpoint/2010/main" val="252608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PE Ratio, Growth and Value Stocks</a:t>
            </a:r>
            <a:endParaRPr lang="en-US" sz="2800" b="1" dirty="0">
              <a:solidFill>
                <a:srgbClr val="0070C0"/>
              </a:solidFill>
            </a:endParaRPr>
          </a:p>
        </p:txBody>
      </p:sp>
      <p:sp>
        <p:nvSpPr>
          <p:cNvPr id="8" name="TextBox 7"/>
          <p:cNvSpPr txBox="1"/>
          <p:nvPr/>
        </p:nvSpPr>
        <p:spPr>
          <a:xfrm>
            <a:off x="916652" y="1592769"/>
            <a:ext cx="8743163" cy="5372753"/>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P/E ratio summarizes the outlook for the future of the bank― the amount of its earnings and dividends, the timings of earnings and dividends, and risk of those earnings and dividends</a:t>
            </a:r>
          </a:p>
          <a:p>
            <a:pPr marL="230400" indent="-230400" algn="just">
              <a:lnSpc>
                <a:spcPct val="90000"/>
              </a:lnSpc>
              <a:spcBef>
                <a:spcPts val="600"/>
              </a:spcBef>
              <a:buFont typeface="Arial" pitchFamily="34" charset="0"/>
              <a:buChar char="•"/>
            </a:pPr>
            <a:r>
              <a:rPr lang="en-US" sz="2400" b="1" dirty="0" smtClean="0">
                <a:solidFill>
                  <a:srgbClr val="002060"/>
                </a:solidFill>
              </a:rPr>
              <a:t>A bank that is expected to show rapid growth in earnings will have a higher price-earnings ratio</a:t>
            </a:r>
          </a:p>
          <a:p>
            <a:pPr marL="230400" indent="-230400" algn="just">
              <a:lnSpc>
                <a:spcPct val="90000"/>
              </a:lnSpc>
              <a:spcBef>
                <a:spcPts val="600"/>
              </a:spcBef>
              <a:buFont typeface="Arial" pitchFamily="34" charset="0"/>
              <a:buChar char="•"/>
            </a:pPr>
            <a:r>
              <a:rPr lang="en-US" sz="2400" b="1" dirty="0" smtClean="0">
                <a:solidFill>
                  <a:srgbClr val="002060"/>
                </a:solidFill>
              </a:rPr>
              <a:t>A bank in which earnings are highly variable and unpredictable will tend to have a lower price-earnings ratio</a:t>
            </a:r>
          </a:p>
          <a:p>
            <a:pPr marL="230400" indent="-230400" algn="just">
              <a:lnSpc>
                <a:spcPct val="90000"/>
              </a:lnSpc>
              <a:spcBef>
                <a:spcPts val="600"/>
              </a:spcBef>
              <a:buFont typeface="Arial" pitchFamily="34" charset="0"/>
              <a:buChar char="•"/>
            </a:pPr>
            <a:r>
              <a:rPr lang="en-US" sz="2400" b="1" dirty="0" smtClean="0">
                <a:solidFill>
                  <a:srgbClr val="002060"/>
                </a:solidFill>
              </a:rPr>
              <a:t>Even if two banks have the same current earnings, their market prices can sharply differ</a:t>
            </a:r>
          </a:p>
          <a:p>
            <a:pPr marL="230400" indent="-230400">
              <a:lnSpc>
                <a:spcPct val="90000"/>
              </a:lnSpc>
              <a:spcBef>
                <a:spcPts val="600"/>
              </a:spcBef>
              <a:buFont typeface="Arial" pitchFamily="34" charset="0"/>
              <a:buChar char="•"/>
            </a:pPr>
            <a:endParaRPr lang="en-US" sz="2400" b="1" dirty="0" smtClean="0">
              <a:solidFill>
                <a:srgbClr val="002060"/>
              </a:solidFill>
            </a:endParaRPr>
          </a:p>
          <a:p>
            <a:pPr marL="230400" indent="-230400">
              <a:lnSpc>
                <a:spcPct val="90000"/>
              </a:lnSpc>
              <a:spcBef>
                <a:spcPts val="600"/>
              </a:spcBef>
              <a:buFont typeface="Arial" pitchFamily="34" charset="0"/>
              <a:buChar char="•"/>
            </a:pPr>
            <a:endParaRPr lang="en-US" sz="2400" b="1" dirty="0" smtClean="0">
              <a:solidFill>
                <a:srgbClr val="002060"/>
              </a:solidFill>
            </a:endParaRPr>
          </a:p>
          <a:p>
            <a:pPr marL="230400" indent="-230400">
              <a:lnSpc>
                <a:spcPct val="90000"/>
              </a:lnSpc>
              <a:spcBef>
                <a:spcPts val="600"/>
              </a:spcBef>
              <a:buFont typeface="Arial" pitchFamily="34" charset="0"/>
              <a:buChar char="•"/>
            </a:pPr>
            <a:endParaRPr lang="en-US" sz="2400" b="1" dirty="0" smtClean="0">
              <a:solidFill>
                <a:srgbClr val="002060"/>
              </a:solidFill>
            </a:endParaRPr>
          </a:p>
          <a:p>
            <a:pPr marL="971550" lvl="1" indent="-514350">
              <a:lnSpc>
                <a:spcPct val="90000"/>
              </a:lnSpc>
              <a:spcBef>
                <a:spcPts val="1000"/>
              </a:spcBef>
              <a:buFont typeface="+mj-lt"/>
              <a:buAutoNum type="romanLcPeriod"/>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4249135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Use of P/E Ratio</a:t>
            </a:r>
            <a:endParaRPr lang="en-US" sz="2800" b="1" dirty="0">
              <a:solidFill>
                <a:srgbClr val="0070C0"/>
              </a:solidFill>
            </a:endParaRPr>
          </a:p>
        </p:txBody>
      </p:sp>
      <p:sp>
        <p:nvSpPr>
          <p:cNvPr id="8" name="TextBox 7"/>
          <p:cNvSpPr txBox="1"/>
          <p:nvPr/>
        </p:nvSpPr>
        <p:spPr>
          <a:xfrm>
            <a:off x="786024" y="2115284"/>
            <a:ext cx="8743163" cy="4043158"/>
          </a:xfrm>
          <a:prstGeom prst="rect">
            <a:avLst/>
          </a:prstGeom>
          <a:noFill/>
        </p:spPr>
        <p:txBody>
          <a:bodyPr wrap="square" rtlCol="0">
            <a:spAutoFit/>
          </a:bodyPr>
          <a:lstStyle/>
          <a:p>
            <a:pPr marL="230400" indent="-230400" algn="just">
              <a:lnSpc>
                <a:spcPct val="90000"/>
              </a:lnSpc>
              <a:spcBef>
                <a:spcPts val="600"/>
              </a:spcBef>
              <a:buFont typeface="Arial" pitchFamily="34" charset="0"/>
              <a:buChar char="•"/>
            </a:pPr>
            <a:r>
              <a:rPr lang="en-US" sz="2400" b="1" dirty="0" smtClean="0">
                <a:solidFill>
                  <a:srgbClr val="002060"/>
                </a:solidFill>
              </a:rPr>
              <a:t>Firms with low P/E ratio are often referred to as </a:t>
            </a:r>
            <a:r>
              <a:rPr lang="en-US" sz="2400" b="1" i="1" dirty="0" smtClean="0">
                <a:solidFill>
                  <a:srgbClr val="002060"/>
                </a:solidFill>
              </a:rPr>
              <a:t>value stocks</a:t>
            </a:r>
          </a:p>
          <a:p>
            <a:pPr marL="230400" indent="-230400" algn="just">
              <a:lnSpc>
                <a:spcPct val="90000"/>
              </a:lnSpc>
              <a:spcBef>
                <a:spcPts val="600"/>
              </a:spcBef>
              <a:buFont typeface="Arial" pitchFamily="34" charset="0"/>
              <a:buChar char="•"/>
            </a:pPr>
            <a:r>
              <a:rPr lang="en-US" sz="2400" b="1" dirty="0" smtClean="0">
                <a:solidFill>
                  <a:srgbClr val="002060"/>
                </a:solidFill>
              </a:rPr>
              <a:t>Return potential is high for value stocks</a:t>
            </a:r>
          </a:p>
          <a:p>
            <a:pPr marL="230400" indent="-230400" algn="just">
              <a:lnSpc>
                <a:spcPct val="90000"/>
              </a:lnSpc>
              <a:spcBef>
                <a:spcPts val="600"/>
              </a:spcBef>
              <a:buFont typeface="Arial" pitchFamily="34" charset="0"/>
              <a:buChar char="•"/>
            </a:pPr>
            <a:r>
              <a:rPr lang="en-US" sz="2400" b="1" dirty="0" smtClean="0">
                <a:solidFill>
                  <a:srgbClr val="002060"/>
                </a:solidFill>
              </a:rPr>
              <a:t>Firms with high P/E ratio are often referred to as </a:t>
            </a:r>
            <a:r>
              <a:rPr lang="en-US" sz="2400" b="1" i="1" dirty="0" smtClean="0">
                <a:solidFill>
                  <a:srgbClr val="002060"/>
                </a:solidFill>
              </a:rPr>
              <a:t>growth stocks</a:t>
            </a:r>
          </a:p>
          <a:p>
            <a:pPr marL="230400" indent="-230400" algn="just">
              <a:lnSpc>
                <a:spcPct val="90000"/>
              </a:lnSpc>
              <a:spcBef>
                <a:spcPts val="600"/>
              </a:spcBef>
              <a:buFont typeface="Arial" pitchFamily="34" charset="0"/>
              <a:buChar char="•"/>
            </a:pPr>
            <a:r>
              <a:rPr lang="en-US" sz="2400" b="1" dirty="0" smtClean="0">
                <a:solidFill>
                  <a:srgbClr val="002060"/>
                </a:solidFill>
              </a:rPr>
              <a:t>Growth is already realized and return potential is relatively less for growth stocks</a:t>
            </a:r>
          </a:p>
          <a:p>
            <a:pPr marL="230400" indent="-230400">
              <a:lnSpc>
                <a:spcPct val="90000"/>
              </a:lnSpc>
              <a:spcBef>
                <a:spcPts val="600"/>
              </a:spcBef>
              <a:buFont typeface="Arial" pitchFamily="34" charset="0"/>
              <a:buChar char="•"/>
            </a:pPr>
            <a:endParaRPr lang="en-US" sz="2400" b="1" dirty="0" smtClean="0">
              <a:solidFill>
                <a:srgbClr val="002060"/>
              </a:solidFill>
            </a:endParaRPr>
          </a:p>
          <a:p>
            <a:pPr marL="230400" indent="-230400">
              <a:lnSpc>
                <a:spcPct val="90000"/>
              </a:lnSpc>
              <a:spcBef>
                <a:spcPts val="600"/>
              </a:spcBef>
              <a:buFont typeface="Arial" pitchFamily="34" charset="0"/>
              <a:buChar char="•"/>
            </a:pPr>
            <a:endParaRPr lang="en-US" sz="2400" b="1" dirty="0" smtClean="0">
              <a:solidFill>
                <a:srgbClr val="002060"/>
              </a:solidFill>
            </a:endParaRPr>
          </a:p>
          <a:p>
            <a:pPr marL="230400" indent="-230400">
              <a:lnSpc>
                <a:spcPct val="90000"/>
              </a:lnSpc>
              <a:spcBef>
                <a:spcPts val="600"/>
              </a:spcBef>
              <a:buFont typeface="Arial" pitchFamily="34" charset="0"/>
              <a:buChar char="•"/>
            </a:pPr>
            <a:endParaRPr lang="en-US" sz="2400" b="1" dirty="0" smtClean="0">
              <a:solidFill>
                <a:srgbClr val="002060"/>
              </a:solidFill>
            </a:endParaRPr>
          </a:p>
          <a:p>
            <a:pPr marL="971550" lvl="1" indent="-514350">
              <a:lnSpc>
                <a:spcPct val="90000"/>
              </a:lnSpc>
              <a:spcBef>
                <a:spcPts val="1000"/>
              </a:spcBef>
              <a:buFont typeface="+mj-lt"/>
              <a:buAutoNum type="romanLcPeriod"/>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74439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4924425"/>
          </a:xfrm>
          <a:prstGeom prst="rect">
            <a:avLst/>
          </a:prstGeom>
          <a:noFill/>
        </p:spPr>
        <p:txBody>
          <a:bodyPr wrap="square" rtlCol="0">
            <a:spAutoFit/>
          </a:bodyPr>
          <a:lstStyle/>
          <a:p>
            <a:pPr marL="133200" indent="-342000" algn="just">
              <a:spcAft>
                <a:spcPts val="1200"/>
              </a:spcAft>
              <a:buFont typeface="Arial" pitchFamily="34" charset="0"/>
              <a:buChar char="•"/>
            </a:pPr>
            <a:r>
              <a:rPr lang="en-US" sz="2400" b="1" dirty="0" smtClean="0">
                <a:solidFill>
                  <a:srgbClr val="002060"/>
                </a:solidFill>
              </a:rPr>
              <a:t>The rate of return the investor obtains from holding a share of stock for a year or some other period is composed of two parts : (1) the </a:t>
            </a:r>
            <a:r>
              <a:rPr lang="en-US" sz="2400" b="1" i="1" dirty="0" smtClean="0">
                <a:solidFill>
                  <a:srgbClr val="002060"/>
                </a:solidFill>
              </a:rPr>
              <a:t>dividend return</a:t>
            </a:r>
            <a:r>
              <a:rPr lang="en-US" sz="2400" b="1" dirty="0" smtClean="0">
                <a:solidFill>
                  <a:srgbClr val="002060"/>
                </a:solidFill>
              </a:rPr>
              <a:t> (</a:t>
            </a:r>
            <a:r>
              <a:rPr lang="en-US" sz="2400" b="1" dirty="0" err="1" smtClean="0">
                <a:solidFill>
                  <a:srgbClr val="002060"/>
                </a:solidFill>
              </a:rPr>
              <a:t>D</a:t>
            </a:r>
            <a:r>
              <a:rPr lang="en-US" sz="2400" b="1" baseline="-25000" dirty="0" err="1" smtClean="0">
                <a:solidFill>
                  <a:srgbClr val="002060"/>
                </a:solidFill>
              </a:rPr>
              <a:t>t</a:t>
            </a:r>
            <a:r>
              <a:rPr lang="en-US" sz="2400" b="1" dirty="0" smtClean="0">
                <a:solidFill>
                  <a:srgbClr val="002060"/>
                </a:solidFill>
              </a:rPr>
              <a:t>)  and (2) the </a:t>
            </a:r>
            <a:r>
              <a:rPr lang="en-US" sz="2400" b="1" i="1" dirty="0" smtClean="0">
                <a:solidFill>
                  <a:srgbClr val="002060"/>
                </a:solidFill>
              </a:rPr>
              <a:t>capital gain </a:t>
            </a:r>
            <a:r>
              <a:rPr lang="en-US" sz="2400" b="1" dirty="0" smtClean="0">
                <a:solidFill>
                  <a:srgbClr val="002060"/>
                </a:solidFill>
              </a:rPr>
              <a:t>in the value of the stock (</a:t>
            </a:r>
            <a:r>
              <a:rPr lang="en-US" sz="2800" b="1" dirty="0" smtClean="0">
                <a:solidFill>
                  <a:srgbClr val="002060"/>
                </a:solidFill>
              </a:rPr>
              <a:t>P</a:t>
            </a:r>
            <a:r>
              <a:rPr lang="en-US" sz="2800" b="1" baseline="-25000" dirty="0" smtClean="0">
                <a:solidFill>
                  <a:srgbClr val="002060"/>
                </a:solidFill>
              </a:rPr>
              <a:t>t-</a:t>
            </a:r>
            <a:r>
              <a:rPr lang="en-US" sz="2800" b="1" dirty="0" smtClean="0">
                <a:solidFill>
                  <a:srgbClr val="002060"/>
                </a:solidFill>
              </a:rPr>
              <a:t> P</a:t>
            </a:r>
            <a:r>
              <a:rPr lang="en-US" sz="2800" b="1" baseline="-25000" dirty="0" smtClean="0">
                <a:solidFill>
                  <a:srgbClr val="002060"/>
                </a:solidFill>
              </a:rPr>
              <a:t>t-1</a:t>
            </a:r>
            <a:r>
              <a:rPr lang="en-US" sz="2800" b="1" dirty="0" smtClean="0">
                <a:solidFill>
                  <a:srgbClr val="002060"/>
                </a:solidFill>
              </a:rPr>
              <a:t>)</a:t>
            </a:r>
          </a:p>
          <a:p>
            <a:pPr marL="133200" indent="-342000" algn="just">
              <a:spcAft>
                <a:spcPts val="1200"/>
              </a:spcAft>
              <a:buFont typeface="Arial" pitchFamily="34" charset="0"/>
              <a:buChar char="•"/>
            </a:pPr>
            <a:endParaRPr lang="en-US" sz="105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marL="133200" indent="-342000" algn="just">
              <a:spcAft>
                <a:spcPts val="1200"/>
              </a:spcAft>
              <a:buFont typeface="Arial" pitchFamily="34" charset="0"/>
              <a:buChar char="•"/>
            </a:pPr>
            <a:r>
              <a:rPr lang="en-US" sz="2400" b="1" dirty="0" smtClean="0">
                <a:solidFill>
                  <a:srgbClr val="002060"/>
                </a:solidFill>
              </a:rPr>
              <a:t>Although returns to investors are determined by dividend payments and price appreciation, the management can control only dividend payments directly.</a:t>
            </a: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Return of Return of Equity of a Commercial Bank </a:t>
            </a:r>
            <a:endParaRPr lang="en-US" sz="2800" b="1" dirty="0"/>
          </a:p>
        </p:txBody>
      </p:sp>
      <p:pic>
        <p:nvPicPr>
          <p:cNvPr id="4" name="Picture 3"/>
          <p:cNvPicPr/>
          <p:nvPr/>
        </p:nvPicPr>
        <p:blipFill>
          <a:blip r:embed="rId2"/>
          <a:srcRect l="29638" t="33415" r="36169" b="59256"/>
          <a:stretch>
            <a:fillRect/>
          </a:stretch>
        </p:blipFill>
        <p:spPr bwMode="auto">
          <a:xfrm>
            <a:off x="3634155" y="3341077"/>
            <a:ext cx="4325814" cy="914400"/>
          </a:xfrm>
          <a:prstGeom prst="rect">
            <a:avLst/>
          </a:prstGeom>
          <a:noFill/>
          <a:ln w="9525">
            <a:noFill/>
            <a:miter lim="800000"/>
            <a:headEnd/>
            <a:tailEnd/>
          </a:ln>
        </p:spPr>
      </p:pic>
    </p:spTree>
    <p:extLst>
      <p:ext uri="{BB962C8B-B14F-4D97-AF65-F5344CB8AC3E}">
        <p14:creationId xmlns:p14="http://schemas.microsoft.com/office/powerpoint/2010/main" val="107293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a:t>
            </a:r>
            <a:endParaRPr lang="en-US" sz="2800" b="1" dirty="0">
              <a:solidFill>
                <a:srgbClr val="0070C0"/>
              </a:solidFill>
            </a:endParaRPr>
          </a:p>
        </p:txBody>
      </p:sp>
      <p:sp>
        <p:nvSpPr>
          <p:cNvPr id="7" name="Rectangle 6"/>
          <p:cNvSpPr/>
          <p:nvPr/>
        </p:nvSpPr>
        <p:spPr>
          <a:xfrm>
            <a:off x="871430" y="1537960"/>
            <a:ext cx="8656416" cy="3477875"/>
          </a:xfrm>
          <a:prstGeom prst="rect">
            <a:avLst/>
          </a:prstGeom>
        </p:spPr>
        <p:txBody>
          <a:bodyPr wrap="square">
            <a:spAutoFit/>
          </a:bodyPr>
          <a:lstStyle/>
          <a:p>
            <a:pPr lvl="1"/>
            <a:r>
              <a:rPr lang="en-US" sz="2000" b="1" dirty="0" smtClean="0">
                <a:solidFill>
                  <a:srgbClr val="002060"/>
                </a:solidFill>
              </a:rPr>
              <a:t>Dividend payout = 50%</a:t>
            </a:r>
          </a:p>
          <a:p>
            <a:pPr lvl="1"/>
            <a:r>
              <a:rPr lang="en-US" sz="2000" b="1" dirty="0" smtClean="0">
                <a:solidFill>
                  <a:srgbClr val="002060"/>
                </a:solidFill>
              </a:rPr>
              <a:t>Required return = 15%</a:t>
            </a:r>
          </a:p>
          <a:p>
            <a:pPr lvl="1"/>
            <a:r>
              <a:rPr lang="en-US" sz="2000" b="1" dirty="0" smtClean="0">
                <a:solidFill>
                  <a:srgbClr val="002060"/>
                </a:solidFill>
              </a:rPr>
              <a:t>Expected growth = 10%</a:t>
            </a:r>
          </a:p>
          <a:p>
            <a:pPr lvl="1"/>
            <a:r>
              <a:rPr lang="en-US" sz="2000" b="1" dirty="0" smtClean="0">
                <a:solidFill>
                  <a:srgbClr val="002060"/>
                </a:solidFill>
              </a:rPr>
              <a:t>D/E = 0.50; k = 0.15; g=0.10</a:t>
            </a:r>
          </a:p>
          <a:p>
            <a:pPr lvl="1"/>
            <a:r>
              <a:rPr lang="en-US" sz="2000" b="1" dirty="0" smtClean="0">
                <a:solidFill>
                  <a:srgbClr val="002060"/>
                </a:solidFill>
              </a:rPr>
              <a:t>P/E = 0.50 / 0.15-0.10 = 10</a:t>
            </a:r>
          </a:p>
          <a:p>
            <a:pPr>
              <a:buFontTx/>
              <a:buNone/>
            </a:pPr>
            <a:r>
              <a:rPr lang="en-US" sz="2400" b="1" dirty="0" smtClean="0">
                <a:solidFill>
                  <a:srgbClr val="002060"/>
                </a:solidFill>
              </a:rPr>
              <a:t>A small change in either or both k or g will have a large impact on the multiplier</a:t>
            </a:r>
          </a:p>
          <a:p>
            <a:pPr>
              <a:buFontTx/>
              <a:buNone/>
            </a:pPr>
            <a:r>
              <a:rPr lang="en-US" sz="2400" b="1" dirty="0" smtClean="0">
                <a:solidFill>
                  <a:srgbClr val="002060"/>
                </a:solidFill>
              </a:rPr>
              <a:t>D/E = 0.50; k=0.16; g=0.10, P/E = 8.33</a:t>
            </a:r>
          </a:p>
          <a:p>
            <a:pPr>
              <a:buNone/>
            </a:pPr>
            <a:r>
              <a:rPr lang="en-US" sz="2400" b="1" dirty="0" smtClean="0">
                <a:solidFill>
                  <a:srgbClr val="002060"/>
                </a:solidFill>
              </a:rPr>
              <a:t>D/E = 0.50; k=0.15; g=0.11, P/E = 12.5</a:t>
            </a:r>
          </a:p>
          <a:p>
            <a:pPr>
              <a:buNone/>
            </a:pPr>
            <a:r>
              <a:rPr lang="en-US" sz="2400" b="1" dirty="0" smtClean="0">
                <a:solidFill>
                  <a:srgbClr val="002060"/>
                </a:solidFill>
              </a:rPr>
              <a:t>D/E = 0.50; k=0.14; g=0.11, P/E =16.66</a:t>
            </a:r>
            <a:endParaRPr lang="en-US" sz="2400" b="1" dirty="0">
              <a:solidFill>
                <a:srgbClr val="002060"/>
              </a:solidFill>
            </a:endParaRPr>
          </a:p>
        </p:txBody>
      </p:sp>
    </p:spTree>
    <p:extLst>
      <p:ext uri="{BB962C8B-B14F-4D97-AF65-F5344CB8AC3E}">
        <p14:creationId xmlns:p14="http://schemas.microsoft.com/office/powerpoint/2010/main" val="1099113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436119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Companies can manipulate earnings, and cash-flow is less prone to manipulation</a:t>
            </a:r>
          </a:p>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Cash-flow is important for fundamental valuation and in credit analysis</a:t>
            </a:r>
            <a:endParaRPr lang="en-US" sz="2000" b="1" dirty="0" smtClean="0">
              <a:solidFill>
                <a:srgbClr val="002060"/>
              </a:solidFill>
            </a:endParaRPr>
          </a:p>
          <a:p>
            <a:pPr lvl="0">
              <a:lnSpc>
                <a:spcPct val="90000"/>
              </a:lnSpc>
              <a:spcBef>
                <a:spcPts val="1000"/>
              </a:spcBef>
            </a:pPr>
            <a:endParaRPr lang="en-US" sz="2000" b="1" dirty="0" smtClean="0">
              <a:solidFill>
                <a:srgbClr val="002060"/>
              </a:solidFill>
            </a:endParaRPr>
          </a:p>
          <a:p>
            <a:pPr lvl="0">
              <a:lnSpc>
                <a:spcPct val="90000"/>
              </a:lnSpc>
              <a:spcBef>
                <a:spcPts val="1000"/>
              </a:spcBef>
            </a:pPr>
            <a:endParaRPr lang="en-US" sz="2000" b="1" dirty="0" smtClean="0">
              <a:solidFill>
                <a:srgbClr val="002060"/>
              </a:solidFill>
            </a:endParaRPr>
          </a:p>
          <a:p>
            <a:pPr lvl="0">
              <a:lnSpc>
                <a:spcPct val="90000"/>
              </a:lnSpc>
            </a:pPr>
            <a:r>
              <a:rPr lang="en-US" sz="2000" b="1" dirty="0" smtClean="0">
                <a:solidFill>
                  <a:srgbClr val="002060"/>
                </a:solidFill>
              </a:rPr>
              <a:t>where:</a:t>
            </a:r>
          </a:p>
          <a:p>
            <a:pPr marL="228600" lvl="0" indent="-228600">
              <a:lnSpc>
                <a:spcPct val="90000"/>
              </a:lnSpc>
              <a:buFont typeface="Arial" panose="020B0604020202020204" pitchFamily="34" charset="0"/>
              <a:buChar char="•"/>
            </a:pPr>
            <a:r>
              <a:rPr lang="en-US" sz="2000" b="1" dirty="0" smtClean="0">
                <a:solidFill>
                  <a:srgbClr val="002060"/>
                </a:solidFill>
              </a:rPr>
              <a:t>P/</a:t>
            </a:r>
            <a:r>
              <a:rPr lang="en-US" sz="2000" b="1" dirty="0" err="1" smtClean="0">
                <a:solidFill>
                  <a:srgbClr val="002060"/>
                </a:solidFill>
              </a:rPr>
              <a:t>CF</a:t>
            </a:r>
            <a:r>
              <a:rPr lang="en-US" sz="2000" b="1" baseline="-25000" dirty="0" err="1" smtClean="0">
                <a:solidFill>
                  <a:srgbClr val="002060"/>
                </a:solidFill>
              </a:rPr>
              <a:t>j</a:t>
            </a:r>
            <a:r>
              <a:rPr lang="en-US" sz="2000" b="1" dirty="0" smtClean="0">
                <a:solidFill>
                  <a:srgbClr val="002060"/>
                </a:solidFill>
              </a:rPr>
              <a:t> = the price/cash flow ratio for firm j</a:t>
            </a:r>
          </a:p>
          <a:p>
            <a:pPr marL="228600" lvl="0" indent="-228600">
              <a:lnSpc>
                <a:spcPct val="90000"/>
              </a:lnSpc>
              <a:buFont typeface="Arial" panose="020B0604020202020204" pitchFamily="34" charset="0"/>
              <a:buChar char="•"/>
            </a:pPr>
            <a:r>
              <a:rPr lang="en-US" sz="2000" b="1" dirty="0" smtClean="0">
                <a:solidFill>
                  <a:srgbClr val="002060"/>
                </a:solidFill>
              </a:rPr>
              <a:t>P</a:t>
            </a:r>
            <a:r>
              <a:rPr lang="en-US" sz="2000" b="1" baseline="-25000" dirty="0" smtClean="0">
                <a:solidFill>
                  <a:srgbClr val="002060"/>
                </a:solidFill>
              </a:rPr>
              <a:t>t</a:t>
            </a:r>
            <a:r>
              <a:rPr lang="en-US" sz="2000" b="1" dirty="0" smtClean="0">
                <a:solidFill>
                  <a:srgbClr val="002060"/>
                </a:solidFill>
              </a:rPr>
              <a:t> = the price of the stock in period t</a:t>
            </a:r>
          </a:p>
          <a:p>
            <a:pPr marL="228600" lvl="0" indent="-228600">
              <a:lnSpc>
                <a:spcPct val="90000"/>
              </a:lnSpc>
              <a:buFont typeface="Arial" panose="020B0604020202020204" pitchFamily="34" charset="0"/>
              <a:buChar char="•"/>
            </a:pPr>
            <a:r>
              <a:rPr lang="en-US" sz="2000" b="1" dirty="0" smtClean="0">
                <a:solidFill>
                  <a:srgbClr val="002060"/>
                </a:solidFill>
              </a:rPr>
              <a:t>CF</a:t>
            </a:r>
            <a:r>
              <a:rPr lang="en-US" sz="2000" b="1" baseline="-25000" dirty="0" smtClean="0">
                <a:solidFill>
                  <a:srgbClr val="002060"/>
                </a:solidFill>
              </a:rPr>
              <a:t>t+1</a:t>
            </a:r>
            <a:r>
              <a:rPr lang="en-US" sz="2000" b="1" dirty="0" smtClean="0">
                <a:solidFill>
                  <a:srgbClr val="002060"/>
                </a:solidFill>
              </a:rPr>
              <a:t> = expected cash low per share for firm j</a:t>
            </a: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Price to Cash Flow Ratio</a:t>
            </a:r>
            <a:endParaRPr lang="en-US" sz="2800" b="1" dirty="0">
              <a:solidFill>
                <a:srgbClr val="0070C0"/>
              </a:solidFill>
            </a:endParaRPr>
          </a:p>
        </p:txBody>
      </p:sp>
      <p:graphicFrame>
        <p:nvGraphicFramePr>
          <p:cNvPr id="33794" name="Object 2"/>
          <p:cNvGraphicFramePr>
            <a:graphicFrameLocks noChangeAspect="1"/>
          </p:cNvGraphicFramePr>
          <p:nvPr/>
        </p:nvGraphicFramePr>
        <p:xfrm>
          <a:off x="3048000" y="3387969"/>
          <a:ext cx="2446216" cy="879231"/>
        </p:xfrm>
        <a:graphic>
          <a:graphicData uri="http://schemas.openxmlformats.org/presentationml/2006/ole">
            <mc:AlternateContent xmlns:mc="http://schemas.openxmlformats.org/markup-compatibility/2006">
              <mc:Choice xmlns:v="urn:schemas-microsoft-com:vml" Requires="v">
                <p:oleObj spid="_x0000_s3077" name="Equation" r:id="rId3" imgW="843480" imgH="379440" progId="Equation.3">
                  <p:embed/>
                </p:oleObj>
              </mc:Choice>
              <mc:Fallback>
                <p:oleObj name="Equation" r:id="rId3" imgW="843480" imgH="379440" progId="Equation.3">
                  <p:embed/>
                  <p:pic>
                    <p:nvPicPr>
                      <p:cNvPr id="337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387969"/>
                        <a:ext cx="2446216" cy="879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2955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4101636"/>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IN" sz="2400" b="1" dirty="0" smtClean="0">
                <a:solidFill>
                  <a:srgbClr val="002060"/>
                </a:solidFill>
              </a:rPr>
              <a:t>Shows the growth opportunity of the company</a:t>
            </a:r>
          </a:p>
          <a:p>
            <a:pPr marL="228600" indent="-228600">
              <a:lnSpc>
                <a:spcPct val="90000"/>
              </a:lnSpc>
              <a:spcBef>
                <a:spcPts val="1000"/>
              </a:spcBef>
              <a:buFont typeface="Arial" panose="020B0604020202020204" pitchFamily="34" charset="0"/>
              <a:buChar char="•"/>
            </a:pPr>
            <a:r>
              <a:rPr lang="en-IN" sz="2400" b="1" dirty="0" smtClean="0">
                <a:solidFill>
                  <a:srgbClr val="002060"/>
                </a:solidFill>
              </a:rPr>
              <a:t>Study shows an inverse relationship between P/B and stock return</a:t>
            </a:r>
          </a:p>
          <a:p>
            <a:pPr lvl="0">
              <a:lnSpc>
                <a:spcPct val="90000"/>
              </a:lnSpc>
              <a:spcBef>
                <a:spcPts val="1000"/>
              </a:spcBef>
            </a:pPr>
            <a:endParaRPr lang="en-US" sz="2000" b="1" dirty="0" smtClean="0">
              <a:solidFill>
                <a:prstClr val="black"/>
              </a:solidFill>
            </a:endParaRPr>
          </a:p>
          <a:p>
            <a:pPr lvl="0">
              <a:lnSpc>
                <a:spcPct val="90000"/>
              </a:lnSpc>
              <a:spcBef>
                <a:spcPts val="1000"/>
              </a:spcBef>
            </a:pPr>
            <a:endParaRPr lang="en-US" sz="2000" b="1" dirty="0" smtClean="0">
              <a:solidFill>
                <a:prstClr val="black"/>
              </a:solidFill>
            </a:endParaRPr>
          </a:p>
          <a:p>
            <a:pPr lvl="0">
              <a:lnSpc>
                <a:spcPct val="90000"/>
              </a:lnSpc>
              <a:spcBef>
                <a:spcPts val="1000"/>
              </a:spcBef>
            </a:pPr>
            <a:endParaRPr lang="en-US" sz="2000" b="1" dirty="0" smtClean="0">
              <a:solidFill>
                <a:prstClr val="black"/>
              </a:solidFill>
            </a:endParaRPr>
          </a:p>
          <a:p>
            <a:pPr>
              <a:lnSpc>
                <a:spcPct val="90000"/>
              </a:lnSpc>
              <a:buFontTx/>
              <a:buNone/>
            </a:pPr>
            <a:r>
              <a:rPr lang="en-US" sz="2000" b="1" dirty="0" smtClean="0">
                <a:solidFill>
                  <a:srgbClr val="002060"/>
                </a:solidFill>
              </a:rPr>
              <a:t>where:</a:t>
            </a:r>
          </a:p>
          <a:p>
            <a:pPr>
              <a:lnSpc>
                <a:spcPct val="90000"/>
              </a:lnSpc>
              <a:buFontTx/>
              <a:buNone/>
            </a:pPr>
            <a:r>
              <a:rPr lang="en-US" sz="2000" b="1" dirty="0" smtClean="0">
                <a:solidFill>
                  <a:srgbClr val="002060"/>
                </a:solidFill>
              </a:rPr>
              <a:t>P/</a:t>
            </a:r>
            <a:r>
              <a:rPr lang="en-US" sz="2000" b="1" dirty="0" err="1" smtClean="0">
                <a:solidFill>
                  <a:srgbClr val="002060"/>
                </a:solidFill>
              </a:rPr>
              <a:t>BV</a:t>
            </a:r>
            <a:r>
              <a:rPr lang="en-US" sz="2000" b="1" baseline="-25000" dirty="0" err="1" smtClean="0">
                <a:solidFill>
                  <a:srgbClr val="002060"/>
                </a:solidFill>
              </a:rPr>
              <a:t>j</a:t>
            </a:r>
            <a:r>
              <a:rPr lang="en-US" sz="2000" b="1" dirty="0" smtClean="0">
                <a:solidFill>
                  <a:srgbClr val="002060"/>
                </a:solidFill>
              </a:rPr>
              <a:t> = the price/book value for firm j</a:t>
            </a:r>
          </a:p>
          <a:p>
            <a:pPr>
              <a:lnSpc>
                <a:spcPct val="90000"/>
              </a:lnSpc>
              <a:buFontTx/>
              <a:buNone/>
            </a:pPr>
            <a:r>
              <a:rPr lang="en-US" sz="2000" b="1" dirty="0" smtClean="0">
                <a:solidFill>
                  <a:srgbClr val="002060"/>
                </a:solidFill>
              </a:rPr>
              <a:t>P</a:t>
            </a:r>
            <a:r>
              <a:rPr lang="en-US" sz="2000" b="1" baseline="-25000" dirty="0" smtClean="0">
                <a:solidFill>
                  <a:srgbClr val="002060"/>
                </a:solidFill>
              </a:rPr>
              <a:t>t</a:t>
            </a:r>
            <a:r>
              <a:rPr lang="en-US" sz="2000" b="1" dirty="0" smtClean="0">
                <a:solidFill>
                  <a:srgbClr val="002060"/>
                </a:solidFill>
              </a:rPr>
              <a:t> = the end of year stock price for firm j</a:t>
            </a:r>
          </a:p>
          <a:p>
            <a:pPr>
              <a:lnSpc>
                <a:spcPct val="90000"/>
              </a:lnSpc>
              <a:buFontTx/>
              <a:buNone/>
            </a:pPr>
            <a:r>
              <a:rPr lang="en-US" sz="2000" b="1" dirty="0" smtClean="0">
                <a:solidFill>
                  <a:srgbClr val="002060"/>
                </a:solidFill>
              </a:rPr>
              <a:t>BV</a:t>
            </a:r>
            <a:r>
              <a:rPr lang="en-US" sz="2000" b="1" baseline="-25000" dirty="0" smtClean="0">
                <a:solidFill>
                  <a:srgbClr val="002060"/>
                </a:solidFill>
              </a:rPr>
              <a:t>t+1</a:t>
            </a:r>
            <a:r>
              <a:rPr lang="en-US" sz="2000" b="1" dirty="0" smtClean="0">
                <a:solidFill>
                  <a:srgbClr val="002060"/>
                </a:solidFill>
              </a:rPr>
              <a:t> = the estimated end of year book value per share for firm j</a:t>
            </a: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The Price-Book Value Ratio</a:t>
            </a:r>
            <a:endParaRPr lang="en-US" sz="2800" b="1" dirty="0">
              <a:solidFill>
                <a:srgbClr val="0070C0"/>
              </a:solidFill>
            </a:endParaRPr>
          </a:p>
        </p:txBody>
      </p:sp>
      <p:graphicFrame>
        <p:nvGraphicFramePr>
          <p:cNvPr id="34819" name="Object 3"/>
          <p:cNvGraphicFramePr>
            <a:graphicFrameLocks noChangeAspect="1"/>
          </p:cNvGraphicFramePr>
          <p:nvPr/>
        </p:nvGraphicFramePr>
        <p:xfrm>
          <a:off x="3763107" y="3107593"/>
          <a:ext cx="2484315" cy="854808"/>
        </p:xfrm>
        <a:graphic>
          <a:graphicData uri="http://schemas.openxmlformats.org/presentationml/2006/ole">
            <mc:AlternateContent xmlns:mc="http://schemas.openxmlformats.org/markup-compatibility/2006">
              <mc:Choice xmlns:v="urn:schemas-microsoft-com:vml" Requires="v">
                <p:oleObj spid="_x0000_s4101" name="Equation" r:id="rId3" imgW="854280" imgH="368640" progId="Equation.3">
                  <p:embed/>
                </p:oleObj>
              </mc:Choice>
              <mc:Fallback>
                <p:oleObj name="Equation" r:id="rId3" imgW="854280" imgH="368640" progId="Equation.3">
                  <p:embed/>
                  <p:pic>
                    <p:nvPicPr>
                      <p:cNvPr id="3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107" y="3107593"/>
                        <a:ext cx="2484315" cy="854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252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52" y="1921013"/>
            <a:ext cx="8849710" cy="3952877"/>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Match the stock price with recent annual sales, or future sales</a:t>
            </a:r>
          </a:p>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This ratio varies by industry</a:t>
            </a:r>
          </a:p>
          <a:p>
            <a:pPr marL="228600" lvl="0" indent="-228600">
              <a:lnSpc>
                <a:spcPct val="90000"/>
              </a:lnSpc>
              <a:spcBef>
                <a:spcPts val="1000"/>
              </a:spcBef>
              <a:buFont typeface="Arial" panose="020B0604020202020204" pitchFamily="34" charset="0"/>
              <a:buChar char="•"/>
            </a:pPr>
            <a:r>
              <a:rPr lang="en-US" sz="2400" b="1" dirty="0" smtClean="0">
                <a:solidFill>
                  <a:srgbClr val="002060"/>
                </a:solidFill>
              </a:rPr>
              <a:t>Relative comparisons using P/S ratio should be between firms in similar industries</a:t>
            </a:r>
          </a:p>
          <a:p>
            <a:pPr lvl="0">
              <a:lnSpc>
                <a:spcPct val="90000"/>
              </a:lnSpc>
              <a:spcBef>
                <a:spcPts val="1000"/>
              </a:spcBef>
            </a:pPr>
            <a:endParaRPr lang="en-US" sz="2400" b="1" dirty="0" smtClean="0">
              <a:solidFill>
                <a:srgbClr val="002060"/>
              </a:solidFill>
            </a:endParaRPr>
          </a:p>
          <a:p>
            <a:pPr lvl="0">
              <a:lnSpc>
                <a:spcPct val="90000"/>
              </a:lnSpc>
              <a:spcBef>
                <a:spcPts val="1000"/>
              </a:spcBef>
            </a:pPr>
            <a:endParaRPr lang="en-US" sz="2400" b="1" dirty="0" smtClean="0">
              <a:solidFill>
                <a:srgbClr val="002060"/>
              </a:solidFill>
            </a:endParaRPr>
          </a:p>
          <a:p>
            <a:pPr lvl="0">
              <a:lnSpc>
                <a:spcPct val="90000"/>
              </a:lnSpc>
              <a:spcBef>
                <a:spcPts val="1000"/>
              </a:spcBef>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The Price-Sales Ratio</a:t>
            </a:r>
            <a:endParaRPr lang="en-US" sz="2800" b="1" dirty="0">
              <a:solidFill>
                <a:srgbClr val="0070C0"/>
              </a:solidFill>
            </a:endParaRPr>
          </a:p>
        </p:txBody>
      </p:sp>
    </p:spTree>
    <p:extLst>
      <p:ext uri="{BB962C8B-B14F-4D97-AF65-F5344CB8AC3E}">
        <p14:creationId xmlns:p14="http://schemas.microsoft.com/office/powerpoint/2010/main" val="1704990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6713" y="1589633"/>
            <a:ext cx="9201544" cy="3259558"/>
          </a:xfrm>
        </p:spPr>
        <p:txBody>
          <a:bodyPr>
            <a:noAutofit/>
          </a:bodyPr>
          <a:lstStyle/>
          <a:p>
            <a:pPr marL="342900" indent="-342900">
              <a:spcBef>
                <a:spcPct val="20000"/>
              </a:spcBef>
              <a:spcAft>
                <a:spcPct val="20000"/>
              </a:spcAft>
              <a:buClr>
                <a:schemeClr val="tx2"/>
              </a:buClr>
              <a:buSzPct val="75000"/>
            </a:pPr>
            <a:r>
              <a:rPr lang="en-US" sz="2400" b="1" dirty="0" smtClean="0">
                <a:solidFill>
                  <a:srgbClr val="002060"/>
                </a:solidFill>
                <a:effectLst>
                  <a:outerShdw blurRad="38100" dist="38100" dir="2700000" algn="tl">
                    <a:srgbClr val="C0C0C0"/>
                  </a:outerShdw>
                </a:effectLst>
              </a:rPr>
              <a:t>Simple Interest</a:t>
            </a:r>
            <a:endParaRPr lang="en-US" sz="2400" b="1" dirty="0" smtClean="0">
              <a:solidFill>
                <a:srgbClr val="002060"/>
              </a:solidFill>
            </a:endParaRPr>
          </a:p>
          <a:p>
            <a:pPr marL="742950" lvl="1" indent="-285750" algn="just">
              <a:spcBef>
                <a:spcPts val="0"/>
              </a:spcBef>
            </a:pPr>
            <a:r>
              <a:rPr lang="en-US" b="1" dirty="0" smtClean="0">
                <a:solidFill>
                  <a:srgbClr val="002060"/>
                </a:solidFill>
              </a:rPr>
              <a:t>Interest paid (earned) on only the original amount, or principal, borrowed (lent)</a:t>
            </a:r>
          </a:p>
          <a:p>
            <a:pPr marL="742950" lvl="1" indent="-285750" algn="just">
              <a:spcBef>
                <a:spcPts val="0"/>
              </a:spcBef>
            </a:pPr>
            <a:r>
              <a:rPr lang="en-US" b="1" dirty="0" smtClean="0">
                <a:solidFill>
                  <a:srgbClr val="002060"/>
                </a:solidFill>
              </a:rPr>
              <a:t>Bank commercial loans may quote simple interest payments</a:t>
            </a:r>
          </a:p>
          <a:p>
            <a:pPr marL="742950" lvl="1" indent="-285750" algn="just">
              <a:spcBef>
                <a:spcPts val="0"/>
              </a:spcBef>
            </a:pPr>
            <a:r>
              <a:rPr lang="en-US" b="1" dirty="0" smtClean="0">
                <a:solidFill>
                  <a:srgbClr val="002060"/>
                </a:solidFill>
              </a:rPr>
              <a:t>SI= PV*</a:t>
            </a:r>
            <a:r>
              <a:rPr lang="en-US" b="1" dirty="0" err="1" smtClean="0">
                <a:solidFill>
                  <a:srgbClr val="002060"/>
                </a:solidFill>
              </a:rPr>
              <a:t>i</a:t>
            </a:r>
            <a:r>
              <a:rPr lang="en-US" b="1" dirty="0" smtClean="0">
                <a:solidFill>
                  <a:srgbClr val="002060"/>
                </a:solidFill>
              </a:rPr>
              <a:t>*n  </a:t>
            </a:r>
            <a:r>
              <a:rPr lang="en-US" sz="2000" b="1" dirty="0" smtClean="0">
                <a:solidFill>
                  <a:srgbClr val="002060"/>
                </a:solidFill>
              </a:rPr>
              <a:t>where (</a:t>
            </a:r>
            <a:r>
              <a:rPr lang="en-US" sz="2000" b="1" dirty="0" err="1" smtClean="0">
                <a:solidFill>
                  <a:srgbClr val="002060"/>
                </a:solidFill>
              </a:rPr>
              <a:t>i</a:t>
            </a:r>
            <a:r>
              <a:rPr lang="en-US" sz="2000" b="1" dirty="0" smtClean="0">
                <a:solidFill>
                  <a:srgbClr val="002060"/>
                </a:solidFill>
              </a:rPr>
              <a:t>): interest rate, (n) number of period</a:t>
            </a:r>
          </a:p>
          <a:p>
            <a:r>
              <a:rPr lang="en-US" sz="2400" b="1" dirty="0" smtClean="0">
                <a:solidFill>
                  <a:srgbClr val="002060"/>
                </a:solidFill>
                <a:effectLst>
                  <a:outerShdw blurRad="38100" dist="38100" dir="2700000" algn="tl">
                    <a:srgbClr val="C0C0C0"/>
                  </a:outerShdw>
                </a:effectLst>
              </a:rPr>
              <a:t>Compound Interest</a:t>
            </a:r>
            <a:endParaRPr lang="en-US" sz="2400" b="1" dirty="0" smtClean="0">
              <a:solidFill>
                <a:srgbClr val="002060"/>
              </a:solidFill>
            </a:endParaRPr>
          </a:p>
          <a:p>
            <a:pPr lvl="1" algn="just">
              <a:spcBef>
                <a:spcPts val="0"/>
              </a:spcBef>
            </a:pPr>
            <a:r>
              <a:rPr lang="en-US" b="1" dirty="0" smtClean="0">
                <a:solidFill>
                  <a:srgbClr val="002060"/>
                </a:solidFill>
              </a:rPr>
              <a:t>Interest paid (earned) on any outstanding principal borrowed (lent) plus interest that has been earned but not paid out</a:t>
            </a:r>
          </a:p>
          <a:p>
            <a:pPr lvl="1" algn="just">
              <a:spcBef>
                <a:spcPts val="0"/>
              </a:spcBef>
            </a:pPr>
            <a:r>
              <a:rPr lang="en-US" b="1" dirty="0" smtClean="0">
                <a:solidFill>
                  <a:srgbClr val="002060"/>
                </a:solidFill>
              </a:rPr>
              <a:t>“Interest on interest” – interest earned on reinvestment of previous interest payments</a:t>
            </a:r>
          </a:p>
          <a:p>
            <a:pPr lvl="1" algn="just">
              <a:spcBef>
                <a:spcPts val="0"/>
              </a:spcBef>
            </a:pPr>
            <a:r>
              <a:rPr lang="en-US" b="1" dirty="0" smtClean="0">
                <a:solidFill>
                  <a:srgbClr val="002060"/>
                </a:solidFill>
              </a:rPr>
              <a:t>Most bank deposits pay compound interest</a:t>
            </a:r>
          </a:p>
          <a:p>
            <a:pPr lvl="1"/>
            <a:endParaRPr lang="en-US" b="1" dirty="0" smtClean="0">
              <a:solidFill>
                <a:srgbClr val="002060"/>
              </a:solidFill>
            </a:endParaRPr>
          </a:p>
          <a:p>
            <a:pPr marL="0" indent="0"/>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Types of Interest Rate</a:t>
            </a:r>
            <a:endParaRPr lang="en-US" sz="2800" b="1" dirty="0">
              <a:solidFill>
                <a:srgbClr val="0070C0"/>
              </a:solidFill>
            </a:endParaRPr>
          </a:p>
        </p:txBody>
      </p:sp>
    </p:spTree>
    <p:extLst>
      <p:ext uri="{BB962C8B-B14F-4D97-AF65-F5344CB8AC3E}">
        <p14:creationId xmlns:p14="http://schemas.microsoft.com/office/powerpoint/2010/main" val="3086248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Simple Versus Compound Interest Rate</a:t>
            </a:r>
            <a:endParaRPr lang="en-US" sz="2800" b="1" dirty="0">
              <a:solidFill>
                <a:srgbClr val="0070C0"/>
              </a:solidFill>
            </a:endParaRPr>
          </a:p>
        </p:txBody>
      </p:sp>
      <p:graphicFrame>
        <p:nvGraphicFramePr>
          <p:cNvPr id="6" name="Table 5"/>
          <p:cNvGraphicFramePr>
            <a:graphicFrameLocks noGrp="1"/>
          </p:cNvGraphicFramePr>
          <p:nvPr>
            <p:extLst/>
          </p:nvPr>
        </p:nvGraphicFramePr>
        <p:xfrm>
          <a:off x="868399" y="2909986"/>
          <a:ext cx="8823569" cy="2468880"/>
        </p:xfrm>
        <a:graphic>
          <a:graphicData uri="http://schemas.openxmlformats.org/drawingml/2006/table">
            <a:tbl>
              <a:tblPr firstRow="1" bandRow="1">
                <a:tableStyleId>{5C22544A-7EE6-4342-B048-85BDC9FD1C3A}</a:tableStyleId>
              </a:tblPr>
              <a:tblGrid>
                <a:gridCol w="3184770">
                  <a:extLst>
                    <a:ext uri="{9D8B030D-6E8A-4147-A177-3AD203B41FA5}">
                      <a16:colId xmlns:a16="http://schemas.microsoft.com/office/drawing/2014/main" val="20000"/>
                    </a:ext>
                  </a:extLst>
                </a:gridCol>
                <a:gridCol w="5638799">
                  <a:extLst>
                    <a:ext uri="{9D8B030D-6E8A-4147-A177-3AD203B41FA5}">
                      <a16:colId xmlns:a16="http://schemas.microsoft.com/office/drawing/2014/main" val="20001"/>
                    </a:ext>
                  </a:extLst>
                </a:gridCol>
              </a:tblGrid>
              <a:tr h="370840">
                <a:tc gridSpan="2">
                  <a:txBody>
                    <a:bodyPr/>
                    <a:lstStyle/>
                    <a:p>
                      <a:pPr>
                        <a:buFont typeface="Arial" pitchFamily="34" charset="0"/>
                        <a:buChar char="•"/>
                      </a:pPr>
                      <a:r>
                        <a:rPr lang="en-US" sz="2400" b="1" u="sng" dirty="0" smtClean="0">
                          <a:solidFill>
                            <a:srgbClr val="002060"/>
                          </a:solidFill>
                        </a:rPr>
                        <a:t>Example 2</a:t>
                      </a:r>
                    </a:p>
                    <a:p>
                      <a:r>
                        <a:rPr lang="en-US" sz="2400" b="1" dirty="0" smtClean="0">
                          <a:solidFill>
                            <a:srgbClr val="002060"/>
                          </a:solidFill>
                        </a:rPr>
                        <a:t>Calculate the FV of $1000 invested for 6years at 8% pa </a:t>
                      </a:r>
                      <a:endParaRPr lang="en-IN" sz="2400"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2400" b="1" u="sng" dirty="0" smtClean="0">
                          <a:solidFill>
                            <a:srgbClr val="002060"/>
                          </a:solidFill>
                        </a:rPr>
                        <a:t>Annual Compounding</a:t>
                      </a:r>
                      <a:endParaRPr lang="en-IN" sz="2400" b="1" u="sng"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u="sng" dirty="0" smtClean="0">
                          <a:solidFill>
                            <a:srgbClr val="002060"/>
                          </a:solidFill>
                        </a:rPr>
                        <a:t>Simple Interest</a:t>
                      </a:r>
                      <a:endParaRPr lang="en-IN" sz="2400" b="1" u="sng"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2400" b="1" dirty="0" smtClean="0">
                          <a:solidFill>
                            <a:srgbClr val="002060"/>
                          </a:solidFill>
                        </a:rPr>
                        <a:t>$1000(1.08)</a:t>
                      </a:r>
                      <a:r>
                        <a:rPr lang="en-US" sz="2400" b="1" baseline="30000" dirty="0" smtClean="0">
                          <a:solidFill>
                            <a:srgbClr val="002060"/>
                          </a:solidFill>
                        </a:rPr>
                        <a:t>6</a:t>
                      </a:r>
                      <a:r>
                        <a:rPr lang="en-US" sz="2400" b="1" dirty="0" smtClean="0">
                          <a:solidFill>
                            <a:srgbClr val="002060"/>
                          </a:solidFill>
                        </a:rPr>
                        <a:t>=$1,586.87</a:t>
                      </a:r>
                      <a:endParaRPr lang="en-IN" sz="2400"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smtClean="0">
                          <a:solidFill>
                            <a:srgbClr val="002060"/>
                          </a:solidFill>
                        </a:rPr>
                        <a:t>Simple interest =        $1,000*(.08)*6= $480</a:t>
                      </a:r>
                    </a:p>
                    <a:p>
                      <a:r>
                        <a:rPr lang="en-US" sz="2400" b="1" dirty="0" smtClean="0">
                          <a:solidFill>
                            <a:srgbClr val="002060"/>
                          </a:solidFill>
                        </a:rPr>
                        <a:t>Original Principal =    </a:t>
                      </a:r>
                      <a:r>
                        <a:rPr lang="en-US" sz="2400" b="1" u="sng" dirty="0" smtClean="0">
                          <a:solidFill>
                            <a:srgbClr val="002060"/>
                          </a:solidFill>
                        </a:rPr>
                        <a:t>$1,000</a:t>
                      </a:r>
                    </a:p>
                    <a:p>
                      <a:r>
                        <a:rPr lang="en-US" sz="2400" b="1" dirty="0" smtClean="0">
                          <a:solidFill>
                            <a:srgbClr val="002060"/>
                          </a:solidFill>
                        </a:rPr>
                        <a:t>Future Value =            $1,480</a:t>
                      </a:r>
                      <a:endParaRPr lang="en-IN" sz="2400"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1012091" y="1694944"/>
          <a:ext cx="9140094" cy="1188720"/>
        </p:xfrm>
        <a:graphic>
          <a:graphicData uri="http://schemas.openxmlformats.org/drawingml/2006/table">
            <a:tbl>
              <a:tblPr firstRow="1" bandRow="1">
                <a:tableStyleId>{5C22544A-7EE6-4342-B048-85BDC9FD1C3A}</a:tableStyleId>
              </a:tblPr>
              <a:tblGrid>
                <a:gridCol w="3604898">
                  <a:extLst>
                    <a:ext uri="{9D8B030D-6E8A-4147-A177-3AD203B41FA5}">
                      <a16:colId xmlns:a16="http://schemas.microsoft.com/office/drawing/2014/main" val="20000"/>
                    </a:ext>
                  </a:extLst>
                </a:gridCol>
                <a:gridCol w="5535196">
                  <a:extLst>
                    <a:ext uri="{9D8B030D-6E8A-4147-A177-3AD203B41FA5}">
                      <a16:colId xmlns:a16="http://schemas.microsoft.com/office/drawing/2014/main" val="20001"/>
                    </a:ext>
                  </a:extLst>
                </a:gridCol>
              </a:tblGrid>
              <a:tr h="605042">
                <a:tc>
                  <a:txBody>
                    <a:bodyPr/>
                    <a:lstStyle/>
                    <a:p>
                      <a:pPr>
                        <a:buFont typeface="Arial" pitchFamily="34" charset="0"/>
                        <a:buChar char="•"/>
                      </a:pPr>
                      <a:r>
                        <a:rPr lang="en-US" sz="2400" u="sng" dirty="0" smtClean="0">
                          <a:solidFill>
                            <a:srgbClr val="002060"/>
                          </a:solidFill>
                        </a:rPr>
                        <a:t>Example 1</a:t>
                      </a:r>
                    </a:p>
                    <a:p>
                      <a:r>
                        <a:rPr lang="en-US" sz="2400" dirty="0" err="1" smtClean="0">
                          <a:solidFill>
                            <a:srgbClr val="002060"/>
                          </a:solidFill>
                        </a:rPr>
                        <a:t>i</a:t>
                      </a:r>
                      <a:r>
                        <a:rPr lang="en-US" sz="2400" dirty="0" smtClean="0">
                          <a:solidFill>
                            <a:srgbClr val="002060"/>
                          </a:solidFill>
                        </a:rPr>
                        <a:t>=</a:t>
                      </a:r>
                      <a:r>
                        <a:rPr lang="en-US" sz="2400" baseline="0" dirty="0" smtClean="0">
                          <a:solidFill>
                            <a:srgbClr val="002060"/>
                          </a:solidFill>
                        </a:rPr>
                        <a:t> </a:t>
                      </a:r>
                      <a:r>
                        <a:rPr lang="en-US" sz="2400" dirty="0" smtClean="0">
                          <a:solidFill>
                            <a:srgbClr val="002060"/>
                          </a:solidFill>
                        </a:rPr>
                        <a:t>12% ; PV = 1000</a:t>
                      </a:r>
                      <a:endParaRPr lang="en-IN" sz="2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smtClean="0">
                        <a:solidFill>
                          <a:srgbClr val="002060"/>
                        </a:solidFill>
                      </a:endParaRPr>
                    </a:p>
                    <a:p>
                      <a:r>
                        <a:rPr lang="en-US" sz="2400" dirty="0" smtClean="0">
                          <a:solidFill>
                            <a:srgbClr val="002060"/>
                          </a:solidFill>
                        </a:rPr>
                        <a:t>SI = $1000*(0.12</a:t>
                      </a:r>
                      <a:r>
                        <a:rPr lang="en-US" sz="2400" b="1" kern="1200" dirty="0" smtClean="0">
                          <a:solidFill>
                            <a:srgbClr val="002060"/>
                          </a:solidFill>
                          <a:latin typeface="+mn-lt"/>
                          <a:ea typeface="+mn-ea"/>
                          <a:cs typeface="+mn-cs"/>
                        </a:rPr>
                        <a:t>)*</a:t>
                      </a:r>
                      <a:r>
                        <a:rPr lang="en-US" sz="2400" dirty="0" smtClean="0">
                          <a:solidFill>
                            <a:srgbClr val="002060"/>
                          </a:solidFill>
                        </a:rPr>
                        <a:t>1 =$120</a:t>
                      </a:r>
                    </a:p>
                    <a:p>
                      <a:r>
                        <a:rPr lang="en-US" sz="2400" dirty="0" smtClean="0">
                          <a:solidFill>
                            <a:srgbClr val="002060"/>
                          </a:solidFill>
                        </a:rPr>
                        <a:t>Monthly SI = $1000 * (0.12) * (1/12) =</a:t>
                      </a:r>
                      <a:r>
                        <a:rPr lang="en-US" sz="2400" baseline="0" dirty="0" smtClean="0">
                          <a:solidFill>
                            <a:srgbClr val="002060"/>
                          </a:solidFill>
                        </a:rPr>
                        <a:t> $1</a:t>
                      </a:r>
                      <a:r>
                        <a:rPr lang="en-US" sz="2400" dirty="0" smtClean="0">
                          <a:solidFill>
                            <a:srgbClr val="002060"/>
                          </a:solidFill>
                        </a:rPr>
                        <a:t>0</a:t>
                      </a:r>
                      <a:endParaRPr lang="en-IN" sz="2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9210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750" y="1980179"/>
            <a:ext cx="9182877" cy="3259558"/>
          </a:xfrm>
        </p:spPr>
        <p:txBody>
          <a:bodyPr>
            <a:noAutofit/>
          </a:bodyPr>
          <a:lstStyle/>
          <a:p>
            <a:pPr>
              <a:lnSpc>
                <a:spcPct val="80000"/>
              </a:lnSpc>
            </a:pPr>
            <a:r>
              <a:rPr lang="en-US" altLang="en-US" sz="2400" b="1" dirty="0">
                <a:solidFill>
                  <a:srgbClr val="002060"/>
                </a:solidFill>
              </a:rPr>
              <a:t>The 10% annual rate </a:t>
            </a:r>
            <a:r>
              <a:rPr lang="en-US" altLang="en-US" sz="2400" b="1" dirty="0" smtClean="0">
                <a:solidFill>
                  <a:srgbClr val="002060"/>
                </a:solidFill>
              </a:rPr>
              <a:t>is </a:t>
            </a:r>
            <a:r>
              <a:rPr lang="en-US" altLang="en-US" sz="2400" b="1" dirty="0">
                <a:solidFill>
                  <a:srgbClr val="002060"/>
                </a:solidFill>
              </a:rPr>
              <a:t>the rate with one annualized compounding.  With one annualized compounding, we earn 10% every year and $</a:t>
            </a:r>
            <a:r>
              <a:rPr lang="en-US" altLang="en-US" sz="2400" b="1" dirty="0" smtClean="0">
                <a:solidFill>
                  <a:srgbClr val="002060"/>
                </a:solidFill>
              </a:rPr>
              <a:t>100 </a:t>
            </a:r>
            <a:r>
              <a:rPr lang="en-US" altLang="en-US" sz="2400" b="1" dirty="0">
                <a:solidFill>
                  <a:srgbClr val="002060"/>
                </a:solidFill>
              </a:rPr>
              <a:t>would grow to equal $110 after one years:  </a:t>
            </a:r>
          </a:p>
          <a:p>
            <a:pPr>
              <a:lnSpc>
                <a:spcPct val="80000"/>
              </a:lnSpc>
              <a:spcAft>
                <a:spcPts val="2400"/>
              </a:spcAft>
              <a:buFontTx/>
              <a:buNone/>
            </a:pPr>
            <a:r>
              <a:rPr lang="en-US" altLang="en-US" sz="2400" b="1" dirty="0" smtClean="0">
                <a:solidFill>
                  <a:srgbClr val="002060"/>
                </a:solidFill>
              </a:rPr>
              <a:t>                        </a:t>
            </a:r>
            <a:r>
              <a:rPr lang="en-US" altLang="en-US" sz="2400" b="1" dirty="0">
                <a:solidFill>
                  <a:srgbClr val="002060"/>
                </a:solidFill>
              </a:rPr>
              <a:t>$100(1.10) =  $110 </a:t>
            </a:r>
          </a:p>
          <a:p>
            <a:pPr>
              <a:lnSpc>
                <a:spcPct val="80000"/>
              </a:lnSpc>
            </a:pPr>
            <a:r>
              <a:rPr lang="en-US" altLang="en-US" sz="2400" b="1" dirty="0" smtClean="0">
                <a:solidFill>
                  <a:srgbClr val="002060"/>
                </a:solidFill>
              </a:rPr>
              <a:t> </a:t>
            </a:r>
            <a:r>
              <a:rPr lang="en-US" altLang="en-US" sz="2400" b="1" dirty="0">
                <a:solidFill>
                  <a:srgbClr val="002060"/>
                </a:solidFill>
              </a:rPr>
              <a:t>If the simple annual rate were expressed with semi-annual compounding, then we would earn 5% every six months with the interest being reinvested; in this case, $100 would grow to equal $110.25 after one year: </a:t>
            </a:r>
          </a:p>
          <a:p>
            <a:pPr>
              <a:lnSpc>
                <a:spcPct val="80000"/>
              </a:lnSpc>
              <a:buFontTx/>
              <a:buNone/>
            </a:pPr>
            <a:r>
              <a:rPr lang="en-US" altLang="en-US" sz="2400" b="1" dirty="0">
                <a:solidFill>
                  <a:srgbClr val="002060"/>
                </a:solidFill>
              </a:rPr>
              <a:t>                         $100(1.05)</a:t>
            </a:r>
            <a:r>
              <a:rPr lang="en-US" altLang="en-US" sz="2400" b="1" baseline="30000" dirty="0">
                <a:solidFill>
                  <a:srgbClr val="002060"/>
                </a:solidFill>
              </a:rPr>
              <a:t>2</a:t>
            </a:r>
            <a:r>
              <a:rPr lang="en-US" altLang="en-US" sz="2400" b="1" dirty="0">
                <a:solidFill>
                  <a:srgbClr val="002060"/>
                </a:solidFill>
              </a:rPr>
              <a:t> = $110.25 </a:t>
            </a:r>
          </a:p>
          <a:p>
            <a:pPr marL="0" indent="0">
              <a:buNone/>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Compounding Frequency</a:t>
            </a:r>
            <a:endParaRPr lang="en-US" sz="2800" b="1" dirty="0">
              <a:solidFill>
                <a:srgbClr val="0070C0"/>
              </a:solidFill>
            </a:endParaRPr>
          </a:p>
        </p:txBody>
      </p:sp>
    </p:spTree>
    <p:extLst>
      <p:ext uri="{BB962C8B-B14F-4D97-AF65-F5344CB8AC3E}">
        <p14:creationId xmlns:p14="http://schemas.microsoft.com/office/powerpoint/2010/main" val="2801075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5473" y="2003625"/>
            <a:ext cx="9182877" cy="3259558"/>
          </a:xfrm>
        </p:spPr>
        <p:txBody>
          <a:bodyPr>
            <a:noAutofit/>
          </a:bodyPr>
          <a:lstStyle/>
          <a:p>
            <a:pPr algn="just">
              <a:lnSpc>
                <a:spcPct val="80000"/>
              </a:lnSpc>
            </a:pPr>
            <a:r>
              <a:rPr lang="en-US" altLang="en-US" sz="2400" b="1" dirty="0">
                <a:solidFill>
                  <a:srgbClr val="002060"/>
                </a:solidFill>
              </a:rPr>
              <a:t>If the rate were expressed with monthly compounding, then we would earn </a:t>
            </a:r>
            <a:r>
              <a:rPr lang="en-US" altLang="en-US" sz="2400" b="1" dirty="0" smtClean="0">
                <a:solidFill>
                  <a:srgbClr val="002060"/>
                </a:solidFill>
              </a:rPr>
              <a:t>0.8333</a:t>
            </a:r>
            <a:r>
              <a:rPr lang="en-US" altLang="en-US" sz="2400" b="1" dirty="0">
                <a:solidFill>
                  <a:srgbClr val="002060"/>
                </a:solidFill>
              </a:rPr>
              <a:t>% (10%/12) every month with the interest being reinvested; in this case, $100 would grow to equal $110.47 after one year:  </a:t>
            </a:r>
          </a:p>
          <a:p>
            <a:pPr algn="just">
              <a:lnSpc>
                <a:spcPct val="80000"/>
              </a:lnSpc>
              <a:spcBef>
                <a:spcPts val="0"/>
              </a:spcBef>
              <a:spcAft>
                <a:spcPts val="1200"/>
              </a:spcAft>
              <a:buFontTx/>
              <a:buNone/>
            </a:pPr>
            <a:r>
              <a:rPr lang="en-US" altLang="en-US" sz="2400" b="1" dirty="0">
                <a:solidFill>
                  <a:srgbClr val="002060"/>
                </a:solidFill>
              </a:rPr>
              <a:t>                </a:t>
            </a:r>
            <a:r>
              <a:rPr lang="en-US" altLang="en-US" sz="2400" b="1" dirty="0" smtClean="0">
                <a:solidFill>
                  <a:srgbClr val="002060"/>
                </a:solidFill>
              </a:rPr>
              <a:t>              </a:t>
            </a:r>
            <a:r>
              <a:rPr lang="en-US" altLang="en-US" sz="2400" b="1" dirty="0">
                <a:solidFill>
                  <a:srgbClr val="002060"/>
                </a:solidFill>
              </a:rPr>
              <a:t>$100(1.008333)</a:t>
            </a:r>
            <a:r>
              <a:rPr lang="en-US" altLang="en-US" sz="2400" b="1" baseline="30000" dirty="0">
                <a:solidFill>
                  <a:srgbClr val="002060"/>
                </a:solidFill>
              </a:rPr>
              <a:t>12 </a:t>
            </a:r>
            <a:r>
              <a:rPr lang="en-US" altLang="en-US" sz="2400" b="1" dirty="0">
                <a:solidFill>
                  <a:srgbClr val="002060"/>
                </a:solidFill>
              </a:rPr>
              <a:t>= $110.47 </a:t>
            </a:r>
          </a:p>
          <a:p>
            <a:pPr algn="just">
              <a:lnSpc>
                <a:spcPct val="80000"/>
              </a:lnSpc>
            </a:pPr>
            <a:r>
              <a:rPr lang="en-US" altLang="en-US" sz="2400" b="1" dirty="0" smtClean="0">
                <a:solidFill>
                  <a:srgbClr val="002060"/>
                </a:solidFill>
              </a:rPr>
              <a:t>If </a:t>
            </a:r>
            <a:r>
              <a:rPr lang="en-US" altLang="en-US" sz="2400" b="1" dirty="0">
                <a:solidFill>
                  <a:srgbClr val="002060"/>
                </a:solidFill>
              </a:rPr>
              <a:t>we extend the compounding frequency to daily, then we would earn </a:t>
            </a:r>
            <a:r>
              <a:rPr lang="en-US" altLang="en-US" sz="2400" b="1" dirty="0" smtClean="0">
                <a:solidFill>
                  <a:srgbClr val="002060"/>
                </a:solidFill>
              </a:rPr>
              <a:t>0.0274</a:t>
            </a:r>
            <a:r>
              <a:rPr lang="en-US" altLang="en-US" sz="2400" b="1" dirty="0">
                <a:solidFill>
                  <a:srgbClr val="002060"/>
                </a:solidFill>
              </a:rPr>
              <a:t>% (10%/365) daily, and with the reinvestment of interest, a $100 investment would grow to equal $110.52 after one year:</a:t>
            </a:r>
          </a:p>
          <a:p>
            <a:pPr algn="just">
              <a:lnSpc>
                <a:spcPct val="80000"/>
              </a:lnSpc>
              <a:buFontTx/>
              <a:buNone/>
            </a:pPr>
            <a:r>
              <a:rPr lang="en-US" altLang="en-US" sz="2400" b="1" dirty="0" smtClean="0">
                <a:solidFill>
                  <a:srgbClr val="002060"/>
                </a:solidFill>
              </a:rPr>
              <a:t>                     </a:t>
            </a:r>
            <a:r>
              <a:rPr lang="en-US" altLang="en-US" sz="2400" b="1" dirty="0">
                <a:solidFill>
                  <a:srgbClr val="002060"/>
                </a:solidFill>
              </a:rPr>
              <a:t>$100(1</a:t>
            </a:r>
            <a:r>
              <a:rPr lang="en-US" altLang="en-US" sz="2400" b="1" dirty="0" smtClean="0">
                <a:solidFill>
                  <a:srgbClr val="002060"/>
                </a:solidFill>
              </a:rPr>
              <a:t>+(0.10/365</a:t>
            </a:r>
            <a:r>
              <a:rPr lang="en-US" altLang="en-US" sz="2400" b="1" dirty="0">
                <a:solidFill>
                  <a:srgbClr val="002060"/>
                </a:solidFill>
              </a:rPr>
              <a:t>))</a:t>
            </a:r>
            <a:r>
              <a:rPr lang="en-US" altLang="en-US" sz="2400" b="1" baseline="30000" dirty="0">
                <a:solidFill>
                  <a:srgbClr val="002060"/>
                </a:solidFill>
              </a:rPr>
              <a:t>365</a:t>
            </a:r>
            <a:r>
              <a:rPr lang="en-US" altLang="en-US" sz="2400" b="1" dirty="0">
                <a:solidFill>
                  <a:srgbClr val="002060"/>
                </a:solidFill>
              </a:rPr>
              <a:t> = $110.52       </a:t>
            </a:r>
          </a:p>
          <a:p>
            <a:pPr marL="0" indent="0">
              <a:buNone/>
            </a:pPr>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Compounding Frequency Cont…</a:t>
            </a:r>
            <a:endParaRPr lang="en-US" sz="2800" b="1" dirty="0">
              <a:solidFill>
                <a:srgbClr val="0070C0"/>
              </a:solidFill>
            </a:endParaRPr>
          </a:p>
        </p:txBody>
      </p:sp>
    </p:spTree>
    <p:extLst>
      <p:ext uri="{BB962C8B-B14F-4D97-AF65-F5344CB8AC3E}">
        <p14:creationId xmlns:p14="http://schemas.microsoft.com/office/powerpoint/2010/main" val="3083852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5374" y="1497530"/>
            <a:ext cx="9072588" cy="3623451"/>
          </a:xfrm>
        </p:spPr>
        <p:txBody>
          <a:bodyPr>
            <a:noAutofit/>
          </a:bodyPr>
          <a:lstStyle/>
          <a:p>
            <a:r>
              <a:rPr lang="en-US" altLang="en-US" sz="2400" b="1" dirty="0">
                <a:solidFill>
                  <a:srgbClr val="002060"/>
                </a:solidFill>
              </a:rPr>
              <a:t>When the compounding becomes large, </a:t>
            </a:r>
            <a:r>
              <a:rPr lang="en-US" altLang="en-US" sz="2400" b="1" dirty="0" smtClean="0">
                <a:solidFill>
                  <a:srgbClr val="002060"/>
                </a:solidFill>
              </a:rPr>
              <a:t>then </a:t>
            </a:r>
            <a:r>
              <a:rPr lang="en-US" altLang="en-US" sz="2400" b="1" dirty="0">
                <a:solidFill>
                  <a:srgbClr val="002060"/>
                </a:solidFill>
              </a:rPr>
              <a:t>we </a:t>
            </a:r>
            <a:r>
              <a:rPr lang="en-US" altLang="en-US" sz="2400" b="1" dirty="0" smtClean="0">
                <a:solidFill>
                  <a:srgbClr val="002060"/>
                </a:solidFill>
              </a:rPr>
              <a:t>approach towards </a:t>
            </a:r>
            <a:r>
              <a:rPr lang="en-US" altLang="en-US" sz="2400" b="1" i="1" dirty="0" smtClean="0">
                <a:solidFill>
                  <a:srgbClr val="002060"/>
                </a:solidFill>
              </a:rPr>
              <a:t>continuous </a:t>
            </a:r>
            <a:r>
              <a:rPr lang="en-US" altLang="en-US" sz="2400" b="1" i="1" dirty="0">
                <a:solidFill>
                  <a:srgbClr val="002060"/>
                </a:solidFill>
              </a:rPr>
              <a:t>compounding</a:t>
            </a:r>
            <a:r>
              <a:rPr lang="en-US" altLang="en-US" sz="2400" b="1" dirty="0">
                <a:solidFill>
                  <a:srgbClr val="002060"/>
                </a:solidFill>
              </a:rPr>
              <a:t>. </a:t>
            </a:r>
            <a:endParaRPr lang="en-US" altLang="en-US" sz="2400" b="1" dirty="0" smtClean="0">
              <a:solidFill>
                <a:srgbClr val="002060"/>
              </a:solidFill>
            </a:endParaRPr>
          </a:p>
          <a:p>
            <a:r>
              <a:rPr lang="en-US" altLang="en-US" sz="2400" b="1" dirty="0" smtClean="0">
                <a:solidFill>
                  <a:srgbClr val="002060"/>
                </a:solidFill>
              </a:rPr>
              <a:t>For </a:t>
            </a:r>
            <a:r>
              <a:rPr lang="en-US" altLang="en-US" sz="2400" b="1" dirty="0">
                <a:solidFill>
                  <a:srgbClr val="002060"/>
                </a:solidFill>
              </a:rPr>
              <a:t>cases in which there is continuous compounding, the future value (FV) for an investment of A dollars M-years from now becomes</a:t>
            </a:r>
            <a:r>
              <a:rPr lang="en-US" altLang="en-US" sz="2400" b="1" dirty="0" smtClean="0">
                <a:solidFill>
                  <a:srgbClr val="002060"/>
                </a:solidFill>
              </a:rPr>
              <a:t>:</a:t>
            </a:r>
          </a:p>
          <a:p>
            <a:pPr lvl="1">
              <a:spcAft>
                <a:spcPts val="1200"/>
              </a:spcAft>
              <a:buNone/>
            </a:pPr>
            <a:endParaRPr lang="en-US" altLang="en-US" sz="2000" b="1" dirty="0" smtClean="0">
              <a:solidFill>
                <a:srgbClr val="002060"/>
              </a:solidFill>
            </a:endParaRPr>
          </a:p>
          <a:p>
            <a:pPr lvl="1">
              <a:spcAft>
                <a:spcPts val="1200"/>
              </a:spcAft>
              <a:buNone/>
            </a:pPr>
            <a:r>
              <a:rPr lang="en-US" altLang="en-US" sz="2000" b="1" dirty="0" smtClean="0">
                <a:solidFill>
                  <a:srgbClr val="002060"/>
                </a:solidFill>
              </a:rPr>
              <a:t>where </a:t>
            </a:r>
            <a:r>
              <a:rPr lang="en-US" altLang="en-US" sz="2000" b="1" dirty="0">
                <a:solidFill>
                  <a:srgbClr val="002060"/>
                </a:solidFill>
              </a:rPr>
              <a:t>e is the natural exponent (equal to the irrational </a:t>
            </a:r>
            <a:r>
              <a:rPr lang="en-US" altLang="en-US" sz="2000" b="1" dirty="0" smtClean="0">
                <a:solidFill>
                  <a:srgbClr val="002060"/>
                </a:solidFill>
              </a:rPr>
              <a:t>number 2.71828</a:t>
            </a:r>
            <a:r>
              <a:rPr lang="en-US" altLang="en-US" sz="2000" b="1" dirty="0">
                <a:solidFill>
                  <a:srgbClr val="002060"/>
                </a:solidFill>
              </a:rPr>
              <a:t>).</a:t>
            </a:r>
          </a:p>
          <a:p>
            <a:r>
              <a:rPr lang="en-US" altLang="en-US" sz="2400" b="1" dirty="0" smtClean="0">
                <a:solidFill>
                  <a:srgbClr val="002060"/>
                </a:solidFill>
              </a:rPr>
              <a:t>Thus</a:t>
            </a:r>
            <a:r>
              <a:rPr lang="en-US" altLang="en-US" sz="2400" b="1" dirty="0">
                <a:solidFill>
                  <a:srgbClr val="002060"/>
                </a:solidFill>
              </a:rPr>
              <a:t>, if the 10% simple rate were expressed with continuous compounding, then $100 </a:t>
            </a:r>
            <a:r>
              <a:rPr lang="en-US" altLang="en-US" sz="2400" b="1" dirty="0" smtClean="0">
                <a:solidFill>
                  <a:srgbClr val="002060"/>
                </a:solidFill>
              </a:rPr>
              <a:t> </a:t>
            </a:r>
            <a:r>
              <a:rPr lang="en-US" altLang="en-US" sz="2400" b="1" dirty="0">
                <a:solidFill>
                  <a:srgbClr val="002060"/>
                </a:solidFill>
              </a:rPr>
              <a:t>would grow to equal $110.52 after one year: </a:t>
            </a:r>
          </a:p>
          <a:p>
            <a:pPr>
              <a:spcBef>
                <a:spcPts val="0"/>
              </a:spcBef>
              <a:buNone/>
            </a:pPr>
            <a:r>
              <a:rPr lang="en-US" altLang="en-US" sz="2400" b="1" dirty="0">
                <a:solidFill>
                  <a:srgbClr val="002060"/>
                </a:solidFill>
              </a:rPr>
              <a:t>                           </a:t>
            </a:r>
            <a:r>
              <a:rPr lang="en-US" altLang="en-US" sz="2400" b="1" dirty="0" smtClean="0">
                <a:solidFill>
                  <a:srgbClr val="002060"/>
                </a:solidFill>
              </a:rPr>
              <a:t>                                 </a:t>
            </a:r>
            <a:r>
              <a:rPr lang="en-US" altLang="en-US" sz="2400" b="1" dirty="0">
                <a:solidFill>
                  <a:srgbClr val="002060"/>
                </a:solidFill>
              </a:rPr>
              <a:t>$100e</a:t>
            </a:r>
            <a:r>
              <a:rPr lang="en-US" altLang="en-US" sz="2400" b="1" baseline="30000" dirty="0">
                <a:solidFill>
                  <a:srgbClr val="002060"/>
                </a:solidFill>
              </a:rPr>
              <a:t>(.10)(1)</a:t>
            </a:r>
            <a:r>
              <a:rPr lang="en-US" altLang="en-US" sz="2400" b="1" dirty="0">
                <a:solidFill>
                  <a:srgbClr val="002060"/>
                </a:solidFill>
              </a:rPr>
              <a:t> = $</a:t>
            </a:r>
            <a:r>
              <a:rPr lang="en-US" altLang="en-US" sz="2400" b="1" dirty="0" smtClean="0">
                <a:solidFill>
                  <a:srgbClr val="002060"/>
                </a:solidFill>
              </a:rPr>
              <a:t>110.52</a:t>
            </a:r>
            <a:endParaRPr lang="en-US" altLang="en-US" sz="2400" b="1" dirty="0">
              <a:solidFill>
                <a:srgbClr val="002060"/>
              </a:solidFill>
            </a:endParaRPr>
          </a:p>
        </p:txBody>
      </p:sp>
      <p:graphicFrame>
        <p:nvGraphicFramePr>
          <p:cNvPr id="3" name="Object 2"/>
          <p:cNvGraphicFramePr>
            <a:graphicFrameLocks noChangeAspect="1"/>
          </p:cNvGraphicFramePr>
          <p:nvPr>
            <p:extLst/>
          </p:nvPr>
        </p:nvGraphicFramePr>
        <p:xfrm>
          <a:off x="3535681" y="3060017"/>
          <a:ext cx="1689100" cy="498475"/>
        </p:xfrm>
        <a:graphic>
          <a:graphicData uri="http://schemas.openxmlformats.org/presentationml/2006/ole">
            <mc:AlternateContent xmlns:mc="http://schemas.openxmlformats.org/markup-compatibility/2006">
              <mc:Choice xmlns:v="urn:schemas-microsoft-com:vml" Requires="v">
                <p:oleObj spid="_x0000_s5124" name="Equation" r:id="rId3" imgW="774364" imgH="228501" progId="Equation.3">
                  <p:embed/>
                </p:oleObj>
              </mc:Choice>
              <mc:Fallback>
                <p:oleObj name="Equation" r:id="rId3" imgW="774364" imgH="228501"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681" y="3060017"/>
                        <a:ext cx="16891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Continuous Compounding</a:t>
            </a:r>
            <a:endParaRPr lang="en-US" sz="2800" b="1" dirty="0">
              <a:solidFill>
                <a:srgbClr val="0070C0"/>
              </a:solidFill>
            </a:endParaRPr>
          </a:p>
        </p:txBody>
      </p:sp>
    </p:spTree>
    <p:extLst>
      <p:ext uri="{BB962C8B-B14F-4D97-AF65-F5344CB8AC3E}">
        <p14:creationId xmlns:p14="http://schemas.microsoft.com/office/powerpoint/2010/main" val="4280724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750" y="1933287"/>
            <a:ext cx="9182877" cy="3259558"/>
          </a:xfrm>
        </p:spPr>
        <p:txBody>
          <a:bodyPr>
            <a:noAutofit/>
          </a:bodyPr>
          <a:lstStyle/>
          <a:p>
            <a:pPr algn="just"/>
            <a:r>
              <a:rPr lang="en-US" altLang="en-US" sz="2400" b="1" dirty="0">
                <a:solidFill>
                  <a:srgbClr val="002060"/>
                </a:solidFill>
              </a:rPr>
              <a:t>The present value </a:t>
            </a:r>
            <a:r>
              <a:rPr lang="en-US" altLang="en-US" sz="2400" b="1" dirty="0" smtClean="0">
                <a:solidFill>
                  <a:srgbClr val="002060"/>
                </a:solidFill>
              </a:rPr>
              <a:t>of </a:t>
            </a:r>
            <a:r>
              <a:rPr lang="en-US" altLang="en-US" sz="2400" b="1" dirty="0">
                <a:solidFill>
                  <a:srgbClr val="002060"/>
                </a:solidFill>
              </a:rPr>
              <a:t>a future receipt (FV) with continuous compounding is </a:t>
            </a:r>
          </a:p>
          <a:p>
            <a:pPr algn="just">
              <a:spcBef>
                <a:spcPts val="3600"/>
              </a:spcBef>
            </a:pPr>
            <a:r>
              <a:rPr lang="en-US" altLang="en-US" sz="2400" b="1" dirty="0" smtClean="0">
                <a:solidFill>
                  <a:srgbClr val="002060"/>
                </a:solidFill>
              </a:rPr>
              <a:t>If </a:t>
            </a:r>
            <a:r>
              <a:rPr lang="en-US" altLang="en-US" sz="2400" b="1" dirty="0">
                <a:solidFill>
                  <a:srgbClr val="002060"/>
                </a:solidFill>
              </a:rPr>
              <a:t>R = </a:t>
            </a:r>
            <a:r>
              <a:rPr lang="en-US" altLang="en-US" sz="2400" b="1" dirty="0" smtClean="0">
                <a:solidFill>
                  <a:srgbClr val="002060"/>
                </a:solidFill>
              </a:rPr>
              <a:t>0.10</a:t>
            </a:r>
            <a:r>
              <a:rPr lang="en-US" altLang="en-US" sz="2400" b="1" dirty="0">
                <a:solidFill>
                  <a:srgbClr val="002060"/>
                </a:solidFill>
              </a:rPr>
              <a:t>, a </a:t>
            </a:r>
            <a:r>
              <a:rPr lang="en-US" altLang="en-US" sz="2400" b="1" dirty="0" smtClean="0">
                <a:solidFill>
                  <a:srgbClr val="002060"/>
                </a:solidFill>
              </a:rPr>
              <a:t>bond </a:t>
            </a:r>
            <a:r>
              <a:rPr lang="en-US" altLang="en-US" sz="2400" b="1" dirty="0">
                <a:solidFill>
                  <a:srgbClr val="002060"/>
                </a:solidFill>
              </a:rPr>
              <a:t>paying $100 two years from now would currently be worth $81.87, given continuous compounding:  </a:t>
            </a:r>
          </a:p>
          <a:p>
            <a:pPr algn="just">
              <a:buNone/>
            </a:pPr>
            <a:r>
              <a:rPr lang="en-US" altLang="en-US" sz="2400" b="1" dirty="0">
                <a:solidFill>
                  <a:srgbClr val="002060"/>
                </a:solidFill>
              </a:rPr>
              <a:t>                         </a:t>
            </a:r>
            <a:r>
              <a:rPr lang="en-US" altLang="en-US" sz="2400" b="1" dirty="0" smtClean="0">
                <a:solidFill>
                  <a:srgbClr val="002060"/>
                </a:solidFill>
              </a:rPr>
              <a:t>                             </a:t>
            </a:r>
            <a:r>
              <a:rPr lang="en-US" altLang="en-US" sz="2400" b="1" dirty="0">
                <a:solidFill>
                  <a:srgbClr val="002060"/>
                </a:solidFill>
              </a:rPr>
              <a:t>PV = $100 e</a:t>
            </a:r>
            <a:r>
              <a:rPr lang="en-US" altLang="en-US" sz="2400" b="1" baseline="30000" dirty="0">
                <a:solidFill>
                  <a:srgbClr val="002060"/>
                </a:solidFill>
              </a:rPr>
              <a:t>-</a:t>
            </a:r>
            <a:r>
              <a:rPr lang="en-US" altLang="en-US" sz="2400" b="1" baseline="30000" dirty="0" smtClean="0">
                <a:solidFill>
                  <a:srgbClr val="002060"/>
                </a:solidFill>
              </a:rPr>
              <a:t>(0.10</a:t>
            </a:r>
            <a:r>
              <a:rPr lang="en-US" altLang="en-US" sz="2400" b="1" baseline="30000" dirty="0">
                <a:solidFill>
                  <a:srgbClr val="002060"/>
                </a:solidFill>
              </a:rPr>
              <a:t>)(2)</a:t>
            </a:r>
            <a:r>
              <a:rPr lang="en-US" altLang="en-US" sz="2400" b="1" dirty="0">
                <a:solidFill>
                  <a:srgbClr val="002060"/>
                </a:solidFill>
              </a:rPr>
              <a:t> = $81.87 </a:t>
            </a:r>
          </a:p>
          <a:p>
            <a:pPr algn="just"/>
            <a:r>
              <a:rPr lang="en-US" altLang="en-US" sz="2400" b="1" dirty="0" smtClean="0">
                <a:solidFill>
                  <a:srgbClr val="002060"/>
                </a:solidFill>
              </a:rPr>
              <a:t>Similarly</a:t>
            </a:r>
            <a:r>
              <a:rPr lang="en-US" altLang="en-US" sz="2400" b="1" dirty="0">
                <a:solidFill>
                  <a:srgbClr val="002060"/>
                </a:solidFill>
              </a:rPr>
              <a:t>, a </a:t>
            </a:r>
            <a:r>
              <a:rPr lang="en-US" altLang="en-US" sz="2400" b="1" dirty="0" smtClean="0">
                <a:solidFill>
                  <a:srgbClr val="002060"/>
                </a:solidFill>
              </a:rPr>
              <a:t>bond </a:t>
            </a:r>
            <a:r>
              <a:rPr lang="en-US" altLang="en-US" sz="2400" b="1" dirty="0">
                <a:solidFill>
                  <a:srgbClr val="002060"/>
                </a:solidFill>
              </a:rPr>
              <a:t>paying $100 each year for two years would be currently worth $172.36:</a:t>
            </a:r>
          </a:p>
          <a:p>
            <a:pPr marL="0" indent="0">
              <a:buNone/>
            </a:pPr>
            <a:endParaRPr lang="en-IN" sz="2400" b="1" dirty="0">
              <a:solidFill>
                <a:srgbClr val="002060"/>
              </a:solidFill>
            </a:endParaRPr>
          </a:p>
        </p:txBody>
      </p:sp>
      <p:graphicFrame>
        <p:nvGraphicFramePr>
          <p:cNvPr id="3" name="Object 2"/>
          <p:cNvGraphicFramePr>
            <a:graphicFrameLocks noChangeAspect="1"/>
          </p:cNvGraphicFramePr>
          <p:nvPr>
            <p:extLst/>
          </p:nvPr>
        </p:nvGraphicFramePr>
        <p:xfrm>
          <a:off x="3630684" y="2356339"/>
          <a:ext cx="2895600" cy="721546"/>
        </p:xfrm>
        <a:graphic>
          <a:graphicData uri="http://schemas.openxmlformats.org/presentationml/2006/ole">
            <mc:AlternateContent xmlns:mc="http://schemas.openxmlformats.org/markup-compatibility/2006">
              <mc:Choice xmlns:v="urn:schemas-microsoft-com:vml" Requires="v">
                <p:oleObj spid="_x0000_s6150" name="Equation" r:id="rId3" imgW="1651000" imgH="393700" progId="Equation.3">
                  <p:embed/>
                </p:oleObj>
              </mc:Choice>
              <mc:Fallback>
                <p:oleObj name="Equation" r:id="rId3" imgW="1651000" imgH="3937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684" y="2356339"/>
                        <a:ext cx="2895600" cy="72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nvPr>
        </p:nvGraphicFramePr>
        <p:xfrm>
          <a:off x="1442416" y="4926683"/>
          <a:ext cx="7315200" cy="814388"/>
        </p:xfrm>
        <a:graphic>
          <a:graphicData uri="http://schemas.openxmlformats.org/presentationml/2006/ole">
            <mc:AlternateContent xmlns:mc="http://schemas.openxmlformats.org/markup-compatibility/2006">
              <mc:Choice xmlns:v="urn:schemas-microsoft-com:vml" Requires="v">
                <p:oleObj spid="_x0000_s6151" name="Equation" r:id="rId5" imgW="3886200" imgH="431800" progId="Equation.3">
                  <p:embed/>
                </p:oleObj>
              </mc:Choice>
              <mc:Fallback>
                <p:oleObj name="Equation" r:id="rId5" imgW="3886200" imgH="43180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2416" y="4926683"/>
                        <a:ext cx="73152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Lst>
                    </p:spPr>
                  </p:pic>
                </p:oleObj>
              </mc:Fallback>
            </mc:AlternateContent>
          </a:graphicData>
        </a:graphic>
      </p:graphicFrame>
      <p:sp>
        <p:nvSpPr>
          <p:cNvPr id="7" name="TextBox 6"/>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Continuous Compounding</a:t>
            </a:r>
            <a:endParaRPr lang="en-US" sz="2800" b="1" dirty="0">
              <a:solidFill>
                <a:srgbClr val="0070C0"/>
              </a:solidFill>
            </a:endParaRPr>
          </a:p>
        </p:txBody>
      </p:sp>
    </p:spTree>
    <p:extLst>
      <p:ext uri="{BB962C8B-B14F-4D97-AF65-F5344CB8AC3E}">
        <p14:creationId xmlns:p14="http://schemas.microsoft.com/office/powerpoint/2010/main" val="2397431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951" y="353402"/>
            <a:ext cx="10515600" cy="1325563"/>
          </a:xfrm>
        </p:spPr>
        <p:txBody>
          <a:bodyPr/>
          <a:lstStyle/>
          <a:p>
            <a:r>
              <a:rPr lang="en-IN" sz="2800" b="1" dirty="0" smtClean="0">
                <a:solidFill>
                  <a:srgbClr val="0070C0"/>
                </a:solidFill>
                <a:latin typeface="Calibri"/>
              </a:rPr>
              <a:t>Inputs for Discounted Cash Flow Models</a:t>
            </a:r>
            <a:endParaRPr lang="en-IN" dirty="0"/>
          </a:p>
        </p:txBody>
      </p:sp>
      <p:sp>
        <p:nvSpPr>
          <p:cNvPr id="3" name="Content Placeholder 2"/>
          <p:cNvSpPr>
            <a:spLocks noGrp="1"/>
          </p:cNvSpPr>
          <p:nvPr>
            <p:ph idx="1"/>
          </p:nvPr>
        </p:nvSpPr>
        <p:spPr>
          <a:xfrm>
            <a:off x="838200" y="1825625"/>
            <a:ext cx="9489831" cy="4351338"/>
          </a:xfrm>
        </p:spPr>
        <p:txBody>
          <a:bodyPr/>
          <a:lstStyle/>
          <a:p>
            <a:pPr marL="457200" lvl="1" indent="0" algn="just">
              <a:buNone/>
            </a:pPr>
            <a:r>
              <a:rPr lang="en-US" b="1" dirty="0">
                <a:solidFill>
                  <a:srgbClr val="002060"/>
                </a:solidFill>
              </a:rPr>
              <a:t>The value of a share of bank stock is the present value of all future cash </a:t>
            </a:r>
            <a:r>
              <a:rPr lang="en-US" b="1" dirty="0" smtClean="0">
                <a:solidFill>
                  <a:srgbClr val="002060"/>
                </a:solidFill>
              </a:rPr>
              <a:t>flows</a:t>
            </a:r>
            <a:endParaRPr lang="en-IN" sz="2400" b="1" dirty="0" smtClean="0">
              <a:solidFill>
                <a:srgbClr val="002060"/>
              </a:solidFill>
            </a:endParaRPr>
          </a:p>
          <a:p>
            <a:pPr lvl="1" algn="just"/>
            <a:r>
              <a:rPr lang="en-IN" sz="2400" b="1" dirty="0" smtClean="0">
                <a:solidFill>
                  <a:srgbClr val="002060"/>
                </a:solidFill>
              </a:rPr>
              <a:t>Cash flow</a:t>
            </a:r>
          </a:p>
          <a:p>
            <a:pPr lvl="2" algn="just"/>
            <a:r>
              <a:rPr lang="en-US" dirty="0"/>
              <a:t> </a:t>
            </a:r>
            <a:r>
              <a:rPr lang="en-US" b="1" dirty="0">
                <a:solidFill>
                  <a:srgbClr val="002060"/>
                </a:solidFill>
              </a:rPr>
              <a:t>The amount of cash flow</a:t>
            </a:r>
          </a:p>
          <a:p>
            <a:pPr lvl="2" algn="just"/>
            <a:r>
              <a:rPr lang="en-US" b="1" dirty="0">
                <a:solidFill>
                  <a:srgbClr val="002060"/>
                </a:solidFill>
              </a:rPr>
              <a:t>The timing of cash flow</a:t>
            </a:r>
          </a:p>
          <a:p>
            <a:pPr lvl="2" algn="just"/>
            <a:r>
              <a:rPr lang="en-US" b="1" dirty="0">
                <a:solidFill>
                  <a:srgbClr val="002060"/>
                </a:solidFill>
              </a:rPr>
              <a:t>The riskiness of cash </a:t>
            </a:r>
            <a:r>
              <a:rPr lang="en-US" b="1" dirty="0" smtClean="0">
                <a:solidFill>
                  <a:srgbClr val="002060"/>
                </a:solidFill>
              </a:rPr>
              <a:t>flow</a:t>
            </a:r>
            <a:endParaRPr lang="en-IN" sz="2400" b="1" dirty="0" smtClean="0">
              <a:solidFill>
                <a:srgbClr val="002060"/>
              </a:solidFill>
            </a:endParaRPr>
          </a:p>
          <a:p>
            <a:pPr lvl="1" algn="just"/>
            <a:r>
              <a:rPr lang="en-IN" sz="2400" b="1" dirty="0" smtClean="0">
                <a:solidFill>
                  <a:srgbClr val="002060"/>
                </a:solidFill>
              </a:rPr>
              <a:t>Growth </a:t>
            </a:r>
            <a:r>
              <a:rPr lang="en-IN" sz="2400" b="1" dirty="0">
                <a:solidFill>
                  <a:srgbClr val="002060"/>
                </a:solidFill>
              </a:rPr>
              <a:t>rate of cash flow: Retention rate * Return on </a:t>
            </a:r>
            <a:r>
              <a:rPr lang="en-IN" sz="2400" b="1" dirty="0" smtClean="0">
                <a:solidFill>
                  <a:srgbClr val="002060"/>
                </a:solidFill>
              </a:rPr>
              <a:t>Equity</a:t>
            </a:r>
          </a:p>
          <a:p>
            <a:pPr lvl="1" algn="just"/>
            <a:r>
              <a:rPr lang="en-IN" sz="2400" b="1" dirty="0" smtClean="0">
                <a:solidFill>
                  <a:srgbClr val="002060"/>
                </a:solidFill>
              </a:rPr>
              <a:t>Discount </a:t>
            </a:r>
            <a:r>
              <a:rPr lang="en-IN" sz="2400" b="1" dirty="0">
                <a:solidFill>
                  <a:srgbClr val="002060"/>
                </a:solidFill>
              </a:rPr>
              <a:t>Rate: Cost of equity, Weighted Average of Cost of </a:t>
            </a:r>
            <a:r>
              <a:rPr lang="en-IN" sz="2400" b="1" dirty="0" smtClean="0">
                <a:solidFill>
                  <a:srgbClr val="002060"/>
                </a:solidFill>
              </a:rPr>
              <a:t>Capital</a:t>
            </a:r>
          </a:p>
          <a:p>
            <a:pPr lvl="1" algn="just"/>
            <a:r>
              <a:rPr lang="en-IN" sz="2400" b="1" dirty="0" smtClean="0">
                <a:solidFill>
                  <a:srgbClr val="002060"/>
                </a:solidFill>
              </a:rPr>
              <a:t>Time </a:t>
            </a:r>
            <a:r>
              <a:rPr lang="en-IN" sz="2400" b="1" dirty="0">
                <a:solidFill>
                  <a:srgbClr val="002060"/>
                </a:solidFill>
              </a:rPr>
              <a:t>period</a:t>
            </a:r>
          </a:p>
          <a:p>
            <a:pPr lvl="1" algn="just"/>
            <a:endParaRPr lang="en-IN" sz="2400" b="1" dirty="0" smtClean="0">
              <a:solidFill>
                <a:srgbClr val="002060"/>
              </a:solidFill>
            </a:endParaRPr>
          </a:p>
          <a:p>
            <a:endParaRPr lang="en-IN" dirty="0"/>
          </a:p>
        </p:txBody>
      </p:sp>
    </p:spTree>
    <p:extLst>
      <p:ext uri="{BB962C8B-B14F-4D97-AF65-F5344CB8AC3E}">
        <p14:creationId xmlns:p14="http://schemas.microsoft.com/office/powerpoint/2010/main" val="2866577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9933" y="1933287"/>
            <a:ext cx="9182877" cy="3259558"/>
          </a:xfrm>
        </p:spPr>
        <p:txBody>
          <a:bodyPr>
            <a:normAutofit/>
          </a:bodyPr>
          <a:lstStyle/>
          <a:p>
            <a:pPr marL="0" indent="0">
              <a:buNone/>
            </a:pPr>
            <a:r>
              <a:rPr lang="en-US" altLang="en-US" sz="2400" b="1" dirty="0">
                <a:solidFill>
                  <a:srgbClr val="002060"/>
                </a:solidFill>
              </a:rPr>
              <a:t>If we assume continuous compounding and a discount rate of 10%, then the value of a 10-year, 9% bond would </a:t>
            </a:r>
            <a:r>
              <a:rPr lang="en-US" altLang="en-US" sz="2400" b="1" dirty="0" smtClean="0">
                <a:solidFill>
                  <a:srgbClr val="002060"/>
                </a:solidFill>
              </a:rPr>
              <a:t>be:</a:t>
            </a:r>
            <a:endParaRPr lang="en-US" altLang="en-US" sz="2400" b="1" dirty="0">
              <a:solidFill>
                <a:srgbClr val="002060"/>
              </a:solidFill>
            </a:endParaRPr>
          </a:p>
          <a:p>
            <a:pPr marL="0" indent="0">
              <a:buNone/>
            </a:pPr>
            <a:endParaRPr lang="en-IN" sz="2400" b="1" dirty="0">
              <a:solidFill>
                <a:srgbClr val="002060"/>
              </a:solidFill>
            </a:endParaRPr>
          </a:p>
        </p:txBody>
      </p:sp>
      <p:graphicFrame>
        <p:nvGraphicFramePr>
          <p:cNvPr id="3" name="Object 2"/>
          <p:cNvGraphicFramePr>
            <a:graphicFrameLocks noChangeAspect="1"/>
          </p:cNvGraphicFramePr>
          <p:nvPr/>
        </p:nvGraphicFramePr>
        <p:xfrm>
          <a:off x="1207476" y="2836985"/>
          <a:ext cx="7086600" cy="2066925"/>
        </p:xfrm>
        <a:graphic>
          <a:graphicData uri="http://schemas.openxmlformats.org/presentationml/2006/ole">
            <mc:AlternateContent xmlns:mc="http://schemas.openxmlformats.org/markup-compatibility/2006">
              <mc:Choice xmlns:v="urn:schemas-microsoft-com:vml" Requires="v">
                <p:oleObj spid="_x0000_s7172" name="Equation" r:id="rId3" imgW="3048000" imgH="889000" progId="Equation.3">
                  <p:embed/>
                </p:oleObj>
              </mc:Choice>
              <mc:Fallback>
                <p:oleObj name="Equation" r:id="rId3" imgW="3048000" imgH="8890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476" y="2836985"/>
                        <a:ext cx="70866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Continuous Compounding</a:t>
            </a:r>
            <a:endParaRPr lang="en-US" sz="2800" b="1" dirty="0">
              <a:solidFill>
                <a:srgbClr val="0070C0"/>
              </a:solidFill>
            </a:endParaRPr>
          </a:p>
        </p:txBody>
      </p:sp>
    </p:spTree>
    <p:extLst>
      <p:ext uri="{BB962C8B-B14F-4D97-AF65-F5344CB8AC3E}">
        <p14:creationId xmlns:p14="http://schemas.microsoft.com/office/powerpoint/2010/main" val="3093994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815" y="1907686"/>
            <a:ext cx="8938846" cy="4351338"/>
          </a:xfrm>
        </p:spPr>
        <p:txBody>
          <a:bodyPr>
            <a:noAutofit/>
          </a:bodyPr>
          <a:lstStyle/>
          <a:p>
            <a:pPr marL="349250" indent="-349250"/>
            <a:r>
              <a:rPr lang="en-US" sz="2400" b="1" u="sng" dirty="0" smtClean="0">
                <a:solidFill>
                  <a:srgbClr val="002060"/>
                </a:solidFill>
              </a:rPr>
              <a:t>Par Value </a:t>
            </a:r>
            <a:r>
              <a:rPr lang="en-US" sz="2400" b="1" dirty="0" smtClean="0">
                <a:solidFill>
                  <a:srgbClr val="002060"/>
                </a:solidFill>
              </a:rPr>
              <a:t>: Also called the Face Value</a:t>
            </a:r>
          </a:p>
          <a:p>
            <a:pPr marL="349250" indent="-349250"/>
            <a:r>
              <a:rPr lang="en-US" sz="2400" b="1" u="sng" dirty="0" smtClean="0">
                <a:solidFill>
                  <a:srgbClr val="002060"/>
                </a:solidFill>
              </a:rPr>
              <a:t>Coupon Interest Rate</a:t>
            </a:r>
            <a:r>
              <a:rPr lang="en-US" sz="2400" b="1" dirty="0" smtClean="0">
                <a:solidFill>
                  <a:srgbClr val="002060"/>
                </a:solidFill>
              </a:rPr>
              <a:t>: Borrowers (firms) typically make periodic payments to the bondholders.  Coupon rate is the percent of face value paid every year.</a:t>
            </a:r>
          </a:p>
          <a:p>
            <a:pPr marL="349250" indent="-349250"/>
            <a:r>
              <a:rPr lang="en-US" sz="2400" b="1" u="sng" dirty="0" smtClean="0">
                <a:solidFill>
                  <a:srgbClr val="002060"/>
                </a:solidFill>
              </a:rPr>
              <a:t>Maturity</a:t>
            </a:r>
            <a:r>
              <a:rPr lang="en-US" sz="2400" b="1" dirty="0" smtClean="0">
                <a:solidFill>
                  <a:srgbClr val="002060"/>
                </a:solidFill>
              </a:rPr>
              <a:t>: Time at which the maturity value (Par Value) is paid to the bondholder.</a:t>
            </a:r>
          </a:p>
          <a:p>
            <a:pPr marL="349250" indent="-349250"/>
            <a:r>
              <a:rPr lang="en-US" sz="2400" b="1" u="sng" dirty="0" smtClean="0">
                <a:solidFill>
                  <a:srgbClr val="002060"/>
                </a:solidFill>
              </a:rPr>
              <a:t>Discount rate</a:t>
            </a:r>
            <a:r>
              <a:rPr lang="en-US" sz="2400" b="1" dirty="0" smtClean="0">
                <a:solidFill>
                  <a:srgbClr val="002060"/>
                </a:solidFill>
              </a:rPr>
              <a:t>: Market interest rate</a:t>
            </a:r>
          </a:p>
        </p:txBody>
      </p:sp>
      <p:sp>
        <p:nvSpPr>
          <p:cNvPr id="5" name="TextBox 4"/>
          <p:cNvSpPr txBox="1"/>
          <p:nvPr/>
        </p:nvSpPr>
        <p:spPr>
          <a:xfrm>
            <a:off x="1204036" y="698037"/>
            <a:ext cx="9301655" cy="523220"/>
          </a:xfrm>
          <a:prstGeom prst="rect">
            <a:avLst/>
          </a:prstGeom>
          <a:noFill/>
        </p:spPr>
        <p:txBody>
          <a:bodyPr wrap="square" rtlCol="0">
            <a:spAutoFit/>
          </a:bodyPr>
          <a:lstStyle/>
          <a:p>
            <a:r>
              <a:rPr lang="en-US" sz="2800" b="1" kern="0" dirty="0" smtClean="0">
                <a:solidFill>
                  <a:srgbClr val="0070C0"/>
                </a:solidFill>
              </a:rPr>
              <a:t>Bond Concepts</a:t>
            </a:r>
            <a:endParaRPr lang="en-US" sz="2800" b="1" dirty="0">
              <a:solidFill>
                <a:srgbClr val="0070C0"/>
              </a:solidFill>
            </a:endParaRPr>
          </a:p>
        </p:txBody>
      </p:sp>
    </p:spTree>
    <p:extLst>
      <p:ext uri="{BB962C8B-B14F-4D97-AF65-F5344CB8AC3E}">
        <p14:creationId xmlns:p14="http://schemas.microsoft.com/office/powerpoint/2010/main" val="2215026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0980" y="1862949"/>
            <a:ext cx="9182877" cy="3259558"/>
          </a:xfrm>
        </p:spPr>
        <p:txBody>
          <a:bodyPr>
            <a:normAutofit/>
          </a:bodyPr>
          <a:lstStyle/>
          <a:p>
            <a:pPr marL="0" indent="0">
              <a:buNone/>
            </a:pPr>
            <a:r>
              <a:rPr lang="en-US" altLang="en-US" sz="2400" b="1" dirty="0" smtClean="0">
                <a:solidFill>
                  <a:srgbClr val="002060"/>
                </a:solidFill>
              </a:rPr>
              <a:t>The </a:t>
            </a:r>
            <a:r>
              <a:rPr lang="en-US" altLang="en-US" sz="2400" b="1" dirty="0">
                <a:solidFill>
                  <a:srgbClr val="002060"/>
                </a:solidFill>
              </a:rPr>
              <a:t>value of a bond is the present value of its future cash flow (CF):</a:t>
            </a:r>
          </a:p>
          <a:p>
            <a:pPr marL="0" indent="0">
              <a:buNone/>
            </a:pPr>
            <a:endParaRPr lang="en-IN" sz="2400" b="1" dirty="0">
              <a:solidFill>
                <a:srgbClr val="002060"/>
              </a:solidFill>
            </a:endParaRPr>
          </a:p>
        </p:txBody>
      </p:sp>
      <p:graphicFrame>
        <p:nvGraphicFramePr>
          <p:cNvPr id="3" name="Object 2"/>
          <p:cNvGraphicFramePr>
            <a:graphicFrameLocks/>
          </p:cNvGraphicFramePr>
          <p:nvPr/>
        </p:nvGraphicFramePr>
        <p:xfrm>
          <a:off x="1265478" y="2455985"/>
          <a:ext cx="7153275" cy="1016000"/>
        </p:xfrm>
        <a:graphic>
          <a:graphicData uri="http://schemas.openxmlformats.org/presentationml/2006/ole">
            <mc:AlternateContent xmlns:mc="http://schemas.openxmlformats.org/markup-compatibility/2006">
              <mc:Choice xmlns:v="urn:schemas-microsoft-com:vml" Requires="v">
                <p:oleObj spid="_x0000_s8198" name="Equation" r:id="rId3" imgW="3035160" imgH="431640" progId="Equation.3">
                  <p:embed/>
                </p:oleObj>
              </mc:Choice>
              <mc:Fallback>
                <p:oleObj name="Equation" r:id="rId3" imgW="3035160" imgH="43164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478" y="2455985"/>
                        <a:ext cx="71532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p:cNvGraphicFramePr>
          <p:nvPr>
            <p:extLst/>
          </p:nvPr>
        </p:nvGraphicFramePr>
        <p:xfrm>
          <a:off x="1165589" y="3692769"/>
          <a:ext cx="7778750" cy="1598490"/>
        </p:xfrm>
        <a:graphic>
          <a:graphicData uri="http://schemas.openxmlformats.org/presentationml/2006/ole">
            <mc:AlternateContent xmlns:mc="http://schemas.openxmlformats.org/markup-compatibility/2006">
              <mc:Choice xmlns:v="urn:schemas-microsoft-com:vml" Requires="v">
                <p:oleObj spid="_x0000_s8199" name="Equation" r:id="rId5" imgW="3352680" imgH="888840" progId="Equation.3">
                  <p:embed/>
                </p:oleObj>
              </mc:Choice>
              <mc:Fallback>
                <p:oleObj name="Equation" r:id="rId5" imgW="3352680" imgH="888840" progId="Equation.3">
                  <p:embed/>
                  <p:pic>
                    <p:nvPicPr>
                      <p:cNvPr id="4"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5589" y="3692769"/>
                        <a:ext cx="7778750" cy="1598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Bond Value</a:t>
            </a:r>
            <a:endParaRPr lang="en-US" sz="2800" b="1" dirty="0">
              <a:solidFill>
                <a:srgbClr val="0070C0"/>
              </a:solidFill>
            </a:endParaRPr>
          </a:p>
        </p:txBody>
      </p:sp>
    </p:spTree>
    <p:extLst>
      <p:ext uri="{BB962C8B-B14F-4D97-AF65-F5344CB8AC3E}">
        <p14:creationId xmlns:p14="http://schemas.microsoft.com/office/powerpoint/2010/main" val="1649529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2708" y="1921564"/>
            <a:ext cx="9182877" cy="3259558"/>
          </a:xfrm>
        </p:spPr>
        <p:txBody>
          <a:bodyPr>
            <a:normAutofit/>
          </a:bodyPr>
          <a:lstStyle/>
          <a:p>
            <a:pPr marL="0" indent="0" algn="just">
              <a:buNone/>
            </a:pPr>
            <a:r>
              <a:rPr lang="en-US" altLang="en-US" sz="2400" b="1" dirty="0" smtClean="0">
                <a:solidFill>
                  <a:srgbClr val="002060"/>
                </a:solidFill>
              </a:rPr>
              <a:t>Assume </a:t>
            </a:r>
            <a:r>
              <a:rPr lang="en-US" altLang="en-US" sz="2400" b="1" dirty="0">
                <a:solidFill>
                  <a:srgbClr val="002060"/>
                </a:solidFill>
              </a:rPr>
              <a:t>the bond makes fixed coupon payments each year and principal at maturity.</a:t>
            </a:r>
          </a:p>
          <a:p>
            <a:pPr marL="0" indent="0">
              <a:buNone/>
            </a:pPr>
            <a:endParaRPr lang="en-IN" sz="2400" b="1" dirty="0">
              <a:solidFill>
                <a:srgbClr val="002060"/>
              </a:solidFill>
            </a:endParaRPr>
          </a:p>
        </p:txBody>
      </p:sp>
      <p:graphicFrame>
        <p:nvGraphicFramePr>
          <p:cNvPr id="3" name="Object 2"/>
          <p:cNvGraphicFramePr>
            <a:graphicFrameLocks/>
          </p:cNvGraphicFramePr>
          <p:nvPr>
            <p:extLst/>
          </p:nvPr>
        </p:nvGraphicFramePr>
        <p:xfrm>
          <a:off x="2101850" y="2794000"/>
          <a:ext cx="4138613" cy="838200"/>
        </p:xfrm>
        <a:graphic>
          <a:graphicData uri="http://schemas.openxmlformats.org/presentationml/2006/ole">
            <mc:AlternateContent xmlns:mc="http://schemas.openxmlformats.org/markup-compatibility/2006">
              <mc:Choice xmlns:v="urn:schemas-microsoft-com:vml" Requires="v">
                <p:oleObj spid="_x0000_s9222" name="Equation" r:id="rId3" imgW="1815840" imgH="431640" progId="Equation.3">
                  <p:embed/>
                </p:oleObj>
              </mc:Choice>
              <mc:Fallback>
                <p:oleObj name="Equation" r:id="rId3" imgW="1815840" imgH="43164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850" y="2794000"/>
                        <a:ext cx="41386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p:cNvGraphicFramePr>
          <p:nvPr>
            <p:extLst/>
          </p:nvPr>
        </p:nvGraphicFramePr>
        <p:xfrm>
          <a:off x="1812893" y="3893976"/>
          <a:ext cx="4112046" cy="1158670"/>
        </p:xfrm>
        <a:graphic>
          <a:graphicData uri="http://schemas.openxmlformats.org/presentationml/2006/ole">
            <mc:AlternateContent xmlns:mc="http://schemas.openxmlformats.org/markup-compatibility/2006">
              <mc:Choice xmlns:v="urn:schemas-microsoft-com:vml" Requires="v">
                <p:oleObj spid="_x0000_s9223" name="Equation" r:id="rId5" imgW="1320227" imgH="660113" progId="Equation.3">
                  <p:embed/>
                </p:oleObj>
              </mc:Choice>
              <mc:Fallback>
                <p:oleObj name="Equation" r:id="rId5" imgW="1320227" imgH="660113" progId="Equation.3">
                  <p:embed/>
                  <p:pic>
                    <p:nvPicPr>
                      <p:cNvPr id="4"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893" y="3893976"/>
                        <a:ext cx="4112046" cy="115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Bond Value</a:t>
            </a:r>
            <a:endParaRPr lang="en-US" sz="2800" b="1" dirty="0">
              <a:solidFill>
                <a:srgbClr val="0070C0"/>
              </a:solidFill>
            </a:endParaRPr>
          </a:p>
        </p:txBody>
      </p:sp>
    </p:spTree>
    <p:extLst>
      <p:ext uri="{BB962C8B-B14F-4D97-AF65-F5344CB8AC3E}">
        <p14:creationId xmlns:p14="http://schemas.microsoft.com/office/powerpoint/2010/main" val="2470099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1632857" y="1688123"/>
          <a:ext cx="5670619" cy="3835599"/>
        </p:xfrm>
        <a:graphic>
          <a:graphicData uri="http://schemas.openxmlformats.org/presentationml/2006/ole">
            <mc:AlternateContent xmlns:mc="http://schemas.openxmlformats.org/markup-compatibility/2006">
              <mc:Choice xmlns:v="urn:schemas-microsoft-com:vml" Requires="v">
                <p:oleObj spid="_x0000_s10244" name="Equation" r:id="rId3" imgW="1981200" imgH="1828800" progId="Equation.3">
                  <p:embed/>
                </p:oleObj>
              </mc:Choice>
              <mc:Fallback>
                <p:oleObj name="Equation" r:id="rId3" imgW="1981200" imgH="1828800" progId="Equation.3">
                  <p:embed/>
                  <p:pic>
                    <p:nvPicPr>
                      <p:cNvPr id="3"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857" y="1688123"/>
                        <a:ext cx="5670619" cy="3835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Bond Value</a:t>
            </a:r>
            <a:endParaRPr lang="en-US" sz="2800" b="1" dirty="0">
              <a:solidFill>
                <a:srgbClr val="0070C0"/>
              </a:solidFill>
            </a:endParaRPr>
          </a:p>
        </p:txBody>
      </p:sp>
    </p:spTree>
    <p:extLst>
      <p:ext uri="{BB962C8B-B14F-4D97-AF65-F5344CB8AC3E}">
        <p14:creationId xmlns:p14="http://schemas.microsoft.com/office/powerpoint/2010/main" val="3697184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1449356" y="2698460"/>
          <a:ext cx="7108490" cy="2705877"/>
        </p:xfrm>
        <a:graphic>
          <a:graphicData uri="http://schemas.openxmlformats.org/presentationml/2006/ole">
            <mc:AlternateContent xmlns:mc="http://schemas.openxmlformats.org/markup-compatibility/2006">
              <mc:Choice xmlns:v="urn:schemas-microsoft-com:vml" Requires="v">
                <p:oleObj spid="_x0000_s11268" name="Equation" r:id="rId3" imgW="2603500" imgH="1879600" progId="Equation.3">
                  <p:embed/>
                </p:oleObj>
              </mc:Choice>
              <mc:Fallback>
                <p:oleObj name="Equation" r:id="rId3" imgW="2603500" imgH="1879600" progId="Equation.3">
                  <p:embed/>
                  <p:pic>
                    <p:nvPicPr>
                      <p:cNvPr id="3"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56" y="2698460"/>
                        <a:ext cx="7108490" cy="2705877"/>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1080195" y="1826130"/>
            <a:ext cx="8556171" cy="830997"/>
          </a:xfrm>
          <a:prstGeom prst="rect">
            <a:avLst/>
          </a:prstGeom>
        </p:spPr>
        <p:txBody>
          <a:bodyPr wrap="square">
            <a:spAutoFit/>
          </a:bodyPr>
          <a:lstStyle/>
          <a:p>
            <a:r>
              <a:rPr lang="en-US" altLang="en-US" sz="2400" b="1" dirty="0" smtClean="0">
                <a:solidFill>
                  <a:srgbClr val="002060"/>
                </a:solidFill>
              </a:rPr>
              <a:t>10-year</a:t>
            </a:r>
            <a:r>
              <a:rPr lang="en-US" altLang="en-US" sz="2400" b="1" dirty="0">
                <a:solidFill>
                  <a:srgbClr val="002060"/>
                </a:solidFill>
              </a:rPr>
              <a:t>, 9% annual coupon bond (9% of par), with F = </a:t>
            </a:r>
            <a:r>
              <a:rPr lang="en-US" altLang="en-US" sz="2400" b="1" dirty="0" smtClean="0">
                <a:solidFill>
                  <a:srgbClr val="002060"/>
                </a:solidFill>
              </a:rPr>
              <a:t>$1,000 </a:t>
            </a:r>
            <a:r>
              <a:rPr lang="en-US" altLang="en-US" sz="2400" b="1" dirty="0">
                <a:solidFill>
                  <a:srgbClr val="002060"/>
                </a:solidFill>
              </a:rPr>
              <a:t>and required return of 10</a:t>
            </a:r>
            <a:r>
              <a:rPr lang="en-US" altLang="en-US" sz="2400" b="1" dirty="0" smtClean="0">
                <a:solidFill>
                  <a:srgbClr val="002060"/>
                </a:solidFill>
              </a:rPr>
              <a:t>%. What is the value of the bond?</a:t>
            </a:r>
            <a:endParaRPr lang="en-US" altLang="en-US"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a:t>
            </a:r>
            <a:endParaRPr lang="en-US" sz="2800" b="1" dirty="0">
              <a:solidFill>
                <a:srgbClr val="0070C0"/>
              </a:solidFill>
            </a:endParaRPr>
          </a:p>
        </p:txBody>
      </p:sp>
    </p:spTree>
    <p:extLst>
      <p:ext uri="{BB962C8B-B14F-4D97-AF65-F5344CB8AC3E}">
        <p14:creationId xmlns:p14="http://schemas.microsoft.com/office/powerpoint/2010/main" val="3553667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0955" y="1946031"/>
            <a:ext cx="9843676" cy="3834024"/>
          </a:xfrm>
        </p:spPr>
        <p:txBody>
          <a:bodyPr>
            <a:normAutofit/>
          </a:bodyPr>
          <a:lstStyle/>
          <a:p>
            <a:r>
              <a:rPr lang="en-US" altLang="en-US" sz="2400" b="1" dirty="0">
                <a:solidFill>
                  <a:srgbClr val="002060"/>
                </a:solidFill>
              </a:rPr>
              <a:t>The convention is to quote the required rate as a simple annual interest rate. </a:t>
            </a:r>
          </a:p>
          <a:p>
            <a:r>
              <a:rPr lang="en-US" altLang="en-US" sz="2400" b="1" dirty="0">
                <a:solidFill>
                  <a:srgbClr val="002060"/>
                </a:solidFill>
              </a:rPr>
              <a:t>When cash flows are semiannual, the convention is to use one-half the simple annual rate as the periodic interest rate to discount the cash flows.</a:t>
            </a:r>
          </a:p>
          <a:p>
            <a:endParaRPr lang="en-IN" sz="2400" b="1" dirty="0">
              <a:solidFill>
                <a:srgbClr val="002060"/>
              </a:solidFill>
            </a:endParaRPr>
          </a:p>
        </p:txBody>
      </p:sp>
      <p:graphicFrame>
        <p:nvGraphicFramePr>
          <p:cNvPr id="5" name="Object 4"/>
          <p:cNvGraphicFramePr>
            <a:graphicFrameLocks noChangeAspect="1"/>
          </p:cNvGraphicFramePr>
          <p:nvPr>
            <p:extLst/>
          </p:nvPr>
        </p:nvGraphicFramePr>
        <p:xfrm>
          <a:off x="1396511" y="3743893"/>
          <a:ext cx="7673975" cy="609600"/>
        </p:xfrm>
        <a:graphic>
          <a:graphicData uri="http://schemas.openxmlformats.org/presentationml/2006/ole">
            <mc:AlternateContent xmlns:mc="http://schemas.openxmlformats.org/markup-compatibility/2006">
              <mc:Choice xmlns:v="urn:schemas-microsoft-com:vml" Requires="v">
                <p:oleObj spid="_x0000_s12292" name="Equation" r:id="rId3" imgW="5435600" imgH="431800" progId="Equation.3">
                  <p:embed/>
                </p:oleObj>
              </mc:Choice>
              <mc:Fallback>
                <p:oleObj name="Equation" r:id="rId3" imgW="5435600" imgH="431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511" y="3743893"/>
                        <a:ext cx="7673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380213" y="4567237"/>
            <a:ext cx="6096000" cy="707886"/>
          </a:xfrm>
          <a:prstGeom prst="rect">
            <a:avLst/>
          </a:prstGeom>
        </p:spPr>
        <p:txBody>
          <a:bodyPr>
            <a:spAutoFit/>
          </a:bodyPr>
          <a:lstStyle/>
          <a:p>
            <a:pPr lvl="2"/>
            <a:r>
              <a:rPr lang="en-US" altLang="en-US" sz="2000" b="1" dirty="0">
                <a:solidFill>
                  <a:srgbClr val="002060"/>
                </a:solidFill>
              </a:rPr>
              <a:t>N = number of periods (= (Number of years)(2))</a:t>
            </a:r>
          </a:p>
          <a:p>
            <a:pPr lvl="2"/>
            <a:r>
              <a:rPr lang="en-US" altLang="en-US" sz="2000" b="1" dirty="0">
                <a:solidFill>
                  <a:srgbClr val="002060"/>
                </a:solidFill>
              </a:rPr>
              <a:t>C = Semiannual coupon</a:t>
            </a:r>
          </a:p>
        </p:txBody>
      </p:sp>
      <p:sp>
        <p:nvSpPr>
          <p:cNvPr id="8" name="TextBox 7"/>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Semi-Annual Coupon Payments</a:t>
            </a:r>
            <a:endParaRPr lang="en-US" sz="2800" b="1" dirty="0">
              <a:solidFill>
                <a:srgbClr val="0070C0"/>
              </a:solidFill>
            </a:endParaRPr>
          </a:p>
        </p:txBody>
      </p:sp>
    </p:spTree>
    <p:extLst>
      <p:ext uri="{BB962C8B-B14F-4D97-AF65-F5344CB8AC3E}">
        <p14:creationId xmlns:p14="http://schemas.microsoft.com/office/powerpoint/2010/main" val="3077038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4426" y="1933287"/>
            <a:ext cx="9182877" cy="3259558"/>
          </a:xfrm>
        </p:spPr>
        <p:txBody>
          <a:bodyPr>
            <a:normAutofit/>
          </a:bodyPr>
          <a:lstStyle/>
          <a:p>
            <a:pPr marL="0" indent="0">
              <a:buNone/>
            </a:pPr>
            <a:r>
              <a:rPr lang="en-US" altLang="en-US" sz="2400" b="1" dirty="0">
                <a:solidFill>
                  <a:srgbClr val="002060"/>
                </a:solidFill>
              </a:rPr>
              <a:t>10-year, 9% coupon bond, with F=$1,000, required return of 10%, and coupon payments made semiannually.</a:t>
            </a:r>
          </a:p>
          <a:p>
            <a:pPr marL="0" indent="0">
              <a:buNone/>
            </a:pPr>
            <a:endParaRPr lang="en-IN" sz="2400" b="1" dirty="0">
              <a:solidFill>
                <a:srgbClr val="002060"/>
              </a:solidFill>
            </a:endParaRPr>
          </a:p>
        </p:txBody>
      </p:sp>
      <p:graphicFrame>
        <p:nvGraphicFramePr>
          <p:cNvPr id="3" name="Object 2"/>
          <p:cNvGraphicFramePr>
            <a:graphicFrameLocks/>
          </p:cNvGraphicFramePr>
          <p:nvPr>
            <p:extLst/>
          </p:nvPr>
        </p:nvGraphicFramePr>
        <p:xfrm>
          <a:off x="1271588" y="2781300"/>
          <a:ext cx="6943725" cy="2705100"/>
        </p:xfrm>
        <a:graphic>
          <a:graphicData uri="http://schemas.openxmlformats.org/presentationml/2006/ole">
            <mc:AlternateContent xmlns:mc="http://schemas.openxmlformats.org/markup-compatibility/2006">
              <mc:Choice xmlns:v="urn:schemas-microsoft-com:vml" Requires="v">
                <p:oleObj spid="_x0000_s13316" name="Equation" r:id="rId3" imgW="3263760" imgH="2108160" progId="Equation.3">
                  <p:embed/>
                </p:oleObj>
              </mc:Choice>
              <mc:Fallback>
                <p:oleObj name="Equation" r:id="rId3" imgW="3263760" imgH="210816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588" y="2781300"/>
                        <a:ext cx="6943725" cy="270510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Semi-Annual Coupon Payments</a:t>
            </a:r>
            <a:endParaRPr lang="en-US" sz="2800" b="1" dirty="0">
              <a:solidFill>
                <a:srgbClr val="0070C0"/>
              </a:solidFill>
            </a:endParaRPr>
          </a:p>
        </p:txBody>
      </p:sp>
    </p:spTree>
    <p:extLst>
      <p:ext uri="{BB962C8B-B14F-4D97-AF65-F5344CB8AC3E}">
        <p14:creationId xmlns:p14="http://schemas.microsoft.com/office/powerpoint/2010/main" val="2389701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0954" y="1956733"/>
            <a:ext cx="8632969" cy="3259558"/>
          </a:xfrm>
        </p:spPr>
        <p:txBody>
          <a:bodyPr>
            <a:normAutofit/>
          </a:bodyPr>
          <a:lstStyle/>
          <a:p>
            <a:pPr algn="just">
              <a:spcBef>
                <a:spcPts val="1200"/>
              </a:spcBef>
            </a:pPr>
            <a:r>
              <a:rPr lang="en-US" altLang="en-US" sz="2400" b="1" dirty="0">
                <a:solidFill>
                  <a:srgbClr val="002060"/>
                </a:solidFill>
              </a:rPr>
              <a:t>The rule for valuing semi‑annual bonds is easily extended to valuing bonds paying interest even more frequently</a:t>
            </a:r>
            <a:r>
              <a:rPr lang="en-US" altLang="en-US" sz="2400" b="1" dirty="0" smtClean="0">
                <a:solidFill>
                  <a:srgbClr val="002060"/>
                </a:solidFill>
              </a:rPr>
              <a:t>.</a:t>
            </a:r>
            <a:endParaRPr lang="en-US" altLang="en-US" sz="2400" b="1" dirty="0">
              <a:solidFill>
                <a:srgbClr val="002060"/>
              </a:solidFill>
            </a:endParaRPr>
          </a:p>
          <a:p>
            <a:pPr algn="just">
              <a:spcBef>
                <a:spcPts val="1200"/>
              </a:spcBef>
            </a:pPr>
            <a:r>
              <a:rPr lang="en-US" altLang="en-US" sz="2400" b="1" dirty="0">
                <a:solidFill>
                  <a:srgbClr val="002060"/>
                </a:solidFill>
              </a:rPr>
              <a:t>For example, to determine the value of a bond paying interest four times a year, we would quadruple the number of annual periods and quarter the annual coupon payment and discount rate.  </a:t>
            </a:r>
          </a:p>
          <a:p>
            <a:pPr marL="0" indent="0">
              <a:spcBef>
                <a:spcPts val="1200"/>
              </a:spcBef>
              <a:buNone/>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n-Coupon Payments Per Year</a:t>
            </a:r>
            <a:endParaRPr lang="en-US" sz="2800" b="1" dirty="0">
              <a:solidFill>
                <a:srgbClr val="0070C0"/>
              </a:solidFill>
            </a:endParaRPr>
          </a:p>
        </p:txBody>
      </p:sp>
    </p:spTree>
    <p:extLst>
      <p:ext uri="{BB962C8B-B14F-4D97-AF65-F5344CB8AC3E}">
        <p14:creationId xmlns:p14="http://schemas.microsoft.com/office/powerpoint/2010/main" val="2892224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6149" y="1862949"/>
            <a:ext cx="9182877" cy="3259558"/>
          </a:xfrm>
        </p:spPr>
        <p:txBody>
          <a:bodyPr>
            <a:normAutofit/>
          </a:bodyPr>
          <a:lstStyle/>
          <a:p>
            <a:pPr marL="0" indent="0">
              <a:buNone/>
            </a:pPr>
            <a:r>
              <a:rPr lang="en-US" altLang="en-US" sz="2400" b="1" dirty="0">
                <a:solidFill>
                  <a:srgbClr val="002060"/>
                </a:solidFill>
              </a:rPr>
              <a:t>In general, if we let n be equal to the number of payments per year (i.e., the compounding per year), M be equal to the maturity in years, N = number of periods to maturity = </a:t>
            </a:r>
            <a:r>
              <a:rPr lang="en-US" altLang="en-US" sz="2400" b="1" dirty="0" err="1">
                <a:solidFill>
                  <a:srgbClr val="002060"/>
                </a:solidFill>
              </a:rPr>
              <a:t>nM</a:t>
            </a:r>
            <a:r>
              <a:rPr lang="en-US" altLang="en-US" sz="2400" b="1" dirty="0">
                <a:solidFill>
                  <a:srgbClr val="002060"/>
                </a:solidFill>
              </a:rPr>
              <a:t>, and, as before, R</a:t>
            </a:r>
            <a:r>
              <a:rPr lang="en-US" altLang="en-US" sz="2400" b="1" baseline="30000" dirty="0">
                <a:solidFill>
                  <a:srgbClr val="002060"/>
                </a:solidFill>
              </a:rPr>
              <a:t>A</a:t>
            </a:r>
            <a:r>
              <a:rPr lang="en-US" altLang="en-US" sz="2400" b="1" dirty="0">
                <a:solidFill>
                  <a:srgbClr val="002060"/>
                </a:solidFill>
              </a:rPr>
              <a:t> be the discount rate quoted on an annual basis, then we can express the general formula for valuing a bond as follows:  </a:t>
            </a:r>
          </a:p>
          <a:p>
            <a:pPr marL="0" indent="0">
              <a:buNone/>
            </a:pPr>
            <a:endParaRPr lang="en-IN" b="1" dirty="0">
              <a:solidFill>
                <a:srgbClr val="002060"/>
              </a:solidFill>
            </a:endParaRPr>
          </a:p>
        </p:txBody>
      </p:sp>
      <p:graphicFrame>
        <p:nvGraphicFramePr>
          <p:cNvPr id="3" name="Object 2"/>
          <p:cNvGraphicFramePr>
            <a:graphicFrameLocks/>
          </p:cNvGraphicFramePr>
          <p:nvPr>
            <p:extLst/>
          </p:nvPr>
        </p:nvGraphicFramePr>
        <p:xfrm>
          <a:off x="1459523" y="3646356"/>
          <a:ext cx="6207125" cy="2090057"/>
        </p:xfrm>
        <a:graphic>
          <a:graphicData uri="http://schemas.openxmlformats.org/presentationml/2006/ole">
            <mc:AlternateContent xmlns:mc="http://schemas.openxmlformats.org/markup-compatibility/2006">
              <mc:Choice xmlns:v="urn:schemas-microsoft-com:vml" Requires="v">
                <p:oleObj spid="_x0000_s14340" name="Equation" r:id="rId3" imgW="3302000" imgH="1397000" progId="Equation.3">
                  <p:embed/>
                </p:oleObj>
              </mc:Choice>
              <mc:Fallback>
                <p:oleObj name="Equation" r:id="rId3" imgW="3302000" imgH="13970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523" y="3646356"/>
                        <a:ext cx="6207125" cy="2090057"/>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n-Coupon Payments Per Year</a:t>
            </a:r>
            <a:endParaRPr lang="en-US" sz="2800" b="1" dirty="0">
              <a:solidFill>
                <a:srgbClr val="0070C0"/>
              </a:solidFill>
            </a:endParaRPr>
          </a:p>
        </p:txBody>
      </p:sp>
    </p:spTree>
    <p:extLst>
      <p:ext uri="{BB962C8B-B14F-4D97-AF65-F5344CB8AC3E}">
        <p14:creationId xmlns:p14="http://schemas.microsoft.com/office/powerpoint/2010/main" val="1137081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latin typeface="Calibri"/>
                <a:ea typeface="+mj-ea"/>
                <a:cs typeface="+mj-cs"/>
              </a:rPr>
              <a:t>Cost of Equity and Cost of Capital</a:t>
            </a:r>
            <a:endParaRPr lang="en-US" sz="2800" b="1" dirty="0">
              <a:solidFill>
                <a:srgbClr val="0070C0"/>
              </a:solidFill>
              <a:latin typeface="Calibri"/>
              <a:ea typeface="+mj-ea"/>
              <a:cs typeface="+mj-cs"/>
            </a:endParaRPr>
          </a:p>
        </p:txBody>
      </p:sp>
      <p:sp>
        <p:nvSpPr>
          <p:cNvPr id="3" name="TextBox 2"/>
          <p:cNvSpPr txBox="1"/>
          <p:nvPr/>
        </p:nvSpPr>
        <p:spPr>
          <a:xfrm>
            <a:off x="1432464" y="1850674"/>
            <a:ext cx="8849710" cy="2951577"/>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IN" sz="2800" b="1" dirty="0" smtClean="0">
                <a:solidFill>
                  <a:srgbClr val="002060"/>
                </a:solidFill>
              </a:rPr>
              <a:t>Cost of Equity</a:t>
            </a:r>
          </a:p>
          <a:p>
            <a:pPr marL="685800" lvl="1" indent="-228600">
              <a:lnSpc>
                <a:spcPct val="90000"/>
              </a:lnSpc>
              <a:spcBef>
                <a:spcPts val="500"/>
              </a:spcBef>
              <a:buFont typeface="Arial" panose="020B0604020202020204" pitchFamily="34" charset="0"/>
              <a:buChar char="•"/>
            </a:pPr>
            <a:r>
              <a:rPr lang="en-IN" sz="2400" b="1" dirty="0" smtClean="0">
                <a:solidFill>
                  <a:srgbClr val="002060"/>
                </a:solidFill>
              </a:rPr>
              <a:t>Risk Free Rate</a:t>
            </a:r>
          </a:p>
          <a:p>
            <a:pPr marL="685800" lvl="1" indent="-228600">
              <a:lnSpc>
                <a:spcPct val="90000"/>
              </a:lnSpc>
              <a:spcBef>
                <a:spcPts val="500"/>
              </a:spcBef>
              <a:buFont typeface="Arial" panose="020B0604020202020204" pitchFamily="34" charset="0"/>
              <a:buChar char="•"/>
            </a:pPr>
            <a:r>
              <a:rPr lang="en-IN" sz="2400" b="1" dirty="0" smtClean="0">
                <a:solidFill>
                  <a:srgbClr val="002060"/>
                </a:solidFill>
              </a:rPr>
              <a:t>Market Risk Premium</a:t>
            </a:r>
          </a:p>
          <a:p>
            <a:pPr marL="685800" lvl="1" indent="-228600">
              <a:lnSpc>
                <a:spcPct val="90000"/>
              </a:lnSpc>
              <a:spcBef>
                <a:spcPts val="500"/>
              </a:spcBef>
              <a:buFont typeface="Arial" panose="020B0604020202020204" pitchFamily="34" charset="0"/>
              <a:buChar char="•"/>
            </a:pPr>
            <a:r>
              <a:rPr lang="en-IN" sz="2400" b="1" dirty="0" smtClean="0">
                <a:solidFill>
                  <a:srgbClr val="002060"/>
                </a:solidFill>
              </a:rPr>
              <a:t>Market risk (Beta)</a:t>
            </a:r>
          </a:p>
          <a:p>
            <a:pPr marL="228600" lvl="0" indent="-228600">
              <a:lnSpc>
                <a:spcPct val="90000"/>
              </a:lnSpc>
              <a:spcBef>
                <a:spcPts val="1000"/>
              </a:spcBef>
              <a:buFont typeface="Arial" panose="020B0604020202020204" pitchFamily="34" charset="0"/>
              <a:buChar char="•"/>
            </a:pPr>
            <a:r>
              <a:rPr lang="en-IN" sz="2800" b="1" dirty="0" smtClean="0">
                <a:solidFill>
                  <a:srgbClr val="002060"/>
                </a:solidFill>
              </a:rPr>
              <a:t>Cost of Capital</a:t>
            </a:r>
          </a:p>
          <a:p>
            <a:pPr marL="685800" lvl="1" indent="-228600">
              <a:lnSpc>
                <a:spcPct val="90000"/>
              </a:lnSpc>
              <a:spcBef>
                <a:spcPts val="500"/>
              </a:spcBef>
              <a:buFont typeface="Arial" panose="020B0604020202020204" pitchFamily="34" charset="0"/>
              <a:buChar char="•"/>
            </a:pPr>
            <a:r>
              <a:rPr lang="en-IN" sz="2400" b="1" dirty="0" smtClean="0">
                <a:solidFill>
                  <a:srgbClr val="002060"/>
                </a:solidFill>
              </a:rPr>
              <a:t>Weighted average of cost of equity and cost of debt</a:t>
            </a: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796725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6149" y="1933287"/>
            <a:ext cx="9182877" cy="3259558"/>
          </a:xfrm>
        </p:spPr>
        <p:txBody>
          <a:bodyPr>
            <a:normAutofit/>
          </a:bodyPr>
          <a:lstStyle/>
          <a:p>
            <a:pPr marL="0" indent="0" algn="just">
              <a:buNone/>
            </a:pPr>
            <a:r>
              <a:rPr lang="en-US" altLang="en-US" sz="2400" b="1" dirty="0">
                <a:solidFill>
                  <a:srgbClr val="002060"/>
                </a:solidFill>
              </a:rPr>
              <a:t>The rate that includes the reinvestment of interest (or compounding) is known as the </a:t>
            </a:r>
            <a:r>
              <a:rPr lang="en-US" altLang="en-US" sz="2400" b="1" i="1" dirty="0">
                <a:solidFill>
                  <a:srgbClr val="002060"/>
                </a:solidFill>
              </a:rPr>
              <a:t>effective rate</a:t>
            </a:r>
            <a:r>
              <a:rPr lang="en-US" altLang="en-US" sz="2400" b="1" dirty="0">
                <a:solidFill>
                  <a:srgbClr val="002060"/>
                </a:solidFill>
              </a:rPr>
              <a:t>. </a:t>
            </a:r>
          </a:p>
          <a:p>
            <a:pPr marL="0" indent="0">
              <a:buNone/>
            </a:pPr>
            <a:r>
              <a:rPr lang="en-US" altLang="en-US" sz="2400" b="1" dirty="0">
                <a:solidFill>
                  <a:srgbClr val="002060"/>
                </a:solidFill>
              </a:rPr>
              <a:t>Effective Rate  =  (1+(R</a:t>
            </a:r>
            <a:r>
              <a:rPr lang="en-US" altLang="en-US" sz="2400" b="1" baseline="30000" dirty="0">
                <a:solidFill>
                  <a:srgbClr val="002060"/>
                </a:solidFill>
              </a:rPr>
              <a:t>A</a:t>
            </a:r>
            <a:r>
              <a:rPr lang="en-US" altLang="en-US" sz="2400" b="1" dirty="0">
                <a:solidFill>
                  <a:srgbClr val="002060"/>
                </a:solidFill>
              </a:rPr>
              <a:t>/n))</a:t>
            </a:r>
            <a:r>
              <a:rPr lang="en-US" altLang="en-US" sz="2400" b="1" baseline="30000" dirty="0">
                <a:solidFill>
                  <a:srgbClr val="002060"/>
                </a:solidFill>
              </a:rPr>
              <a:t>n </a:t>
            </a:r>
            <a:r>
              <a:rPr lang="en-US" altLang="en-US" sz="2400" b="1" dirty="0">
                <a:solidFill>
                  <a:srgbClr val="002060"/>
                </a:solidFill>
              </a:rPr>
              <a:t>– </a:t>
            </a:r>
            <a:r>
              <a:rPr lang="en-US" altLang="en-US" sz="2400" b="1" dirty="0" smtClean="0">
                <a:solidFill>
                  <a:srgbClr val="002060"/>
                </a:solidFill>
              </a:rPr>
              <a:t>1</a:t>
            </a:r>
          </a:p>
          <a:p>
            <a:pPr marL="0" indent="0">
              <a:buNone/>
            </a:pPr>
            <a:r>
              <a:rPr lang="en-US" altLang="en-US" sz="2400" b="1" dirty="0" smtClean="0">
                <a:solidFill>
                  <a:srgbClr val="002060"/>
                </a:solidFill>
              </a:rPr>
              <a:t>Where, R</a:t>
            </a:r>
            <a:r>
              <a:rPr lang="en-US" altLang="en-US" sz="2400" b="1" baseline="30000" dirty="0" smtClean="0">
                <a:solidFill>
                  <a:srgbClr val="002060"/>
                </a:solidFill>
              </a:rPr>
              <a:t>A</a:t>
            </a:r>
            <a:r>
              <a:rPr lang="en-US" altLang="en-US" sz="2400" b="1" dirty="0" smtClean="0">
                <a:solidFill>
                  <a:srgbClr val="002060"/>
                </a:solidFill>
              </a:rPr>
              <a:t>= Simple annual rate</a:t>
            </a:r>
            <a:endParaRPr lang="en-US" altLang="en-US" sz="2400" b="1" dirty="0">
              <a:solidFill>
                <a:srgbClr val="002060"/>
              </a:solidFill>
            </a:endParaRPr>
          </a:p>
          <a:p>
            <a:pPr marL="0" indent="0">
              <a:buNone/>
            </a:pPr>
            <a:endParaRPr lang="en-IN"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Effective Rate</a:t>
            </a:r>
            <a:endParaRPr lang="en-US" sz="2800" b="1" dirty="0">
              <a:solidFill>
                <a:srgbClr val="0070C0"/>
              </a:solidFill>
            </a:endParaRPr>
          </a:p>
        </p:txBody>
      </p:sp>
    </p:spTree>
    <p:extLst>
      <p:ext uri="{BB962C8B-B14F-4D97-AF65-F5344CB8AC3E}">
        <p14:creationId xmlns:p14="http://schemas.microsoft.com/office/powerpoint/2010/main" val="3457112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5473" y="1945010"/>
            <a:ext cx="9182877" cy="3259558"/>
          </a:xfrm>
        </p:spPr>
        <p:txBody>
          <a:bodyPr>
            <a:normAutofit/>
          </a:bodyPr>
          <a:lstStyle/>
          <a:p>
            <a:pPr algn="just">
              <a:defRPr/>
            </a:pPr>
            <a:r>
              <a:rPr lang="en-US" sz="2400" b="1" kern="0" dirty="0" smtClean="0">
                <a:solidFill>
                  <a:srgbClr val="002060"/>
                </a:solidFill>
              </a:rPr>
              <a:t>These type of </a:t>
            </a:r>
            <a:r>
              <a:rPr lang="en-US" sz="2400" b="1" kern="0" dirty="0">
                <a:solidFill>
                  <a:srgbClr val="002060"/>
                </a:solidFill>
              </a:rPr>
              <a:t>bonds do not make any periodic coupon payments</a:t>
            </a:r>
            <a:r>
              <a:rPr lang="en-US" sz="2400" b="1" kern="0" dirty="0" smtClean="0">
                <a:solidFill>
                  <a:srgbClr val="002060"/>
                </a:solidFill>
              </a:rPr>
              <a:t>.</a:t>
            </a:r>
          </a:p>
          <a:p>
            <a:pPr algn="just">
              <a:defRPr/>
            </a:pPr>
            <a:r>
              <a:rPr lang="en-US" sz="2400" b="1" kern="0" dirty="0" smtClean="0">
                <a:solidFill>
                  <a:srgbClr val="002060"/>
                </a:solidFill>
              </a:rPr>
              <a:t>The </a:t>
            </a:r>
            <a:r>
              <a:rPr lang="en-US" sz="2400" b="1" kern="0" dirty="0">
                <a:solidFill>
                  <a:srgbClr val="002060"/>
                </a:solidFill>
              </a:rPr>
              <a:t>investor realizes interest as the difference between the maturity value and the purchase price</a:t>
            </a:r>
            <a:r>
              <a:rPr lang="en-US" sz="2400" b="1" kern="0" dirty="0" smtClean="0">
                <a:solidFill>
                  <a:srgbClr val="002060"/>
                </a:solidFill>
              </a:rPr>
              <a:t>.</a:t>
            </a:r>
            <a:endParaRPr lang="en-US" sz="2400" b="1" kern="0" dirty="0">
              <a:solidFill>
                <a:srgbClr val="002060"/>
              </a:solidFill>
            </a:endParaRPr>
          </a:p>
          <a:p>
            <a:pPr algn="just">
              <a:defRPr/>
            </a:pPr>
            <a:r>
              <a:rPr lang="en-US" sz="2400" b="1" kern="0" dirty="0">
                <a:solidFill>
                  <a:srgbClr val="002060"/>
                </a:solidFill>
              </a:rPr>
              <a:t>These bonds are called zero-discount </a:t>
            </a:r>
            <a:r>
              <a:rPr lang="en-US" sz="2400" b="1" kern="0" dirty="0" smtClean="0">
                <a:solidFill>
                  <a:srgbClr val="002060"/>
                </a:solidFill>
              </a:rPr>
              <a:t>bonds, zero coupon bonds </a:t>
            </a:r>
            <a:r>
              <a:rPr lang="en-US" sz="2400" b="1" kern="0" dirty="0">
                <a:solidFill>
                  <a:srgbClr val="002060"/>
                </a:solidFill>
              </a:rPr>
              <a:t>(also called pure discount bonds (PDB</a:t>
            </a:r>
            <a:r>
              <a:rPr lang="en-US" sz="2400" b="1" kern="0" dirty="0" smtClean="0">
                <a:solidFill>
                  <a:srgbClr val="002060"/>
                </a:solidFill>
              </a:rPr>
              <a:t>)).</a:t>
            </a:r>
          </a:p>
          <a:p>
            <a:pPr marL="342900" indent="-342900">
              <a:buFont typeface="Wingdings" pitchFamily="2" charset="2"/>
              <a:buChar char="Ø"/>
              <a:defRPr/>
            </a:pPr>
            <a:endParaRPr lang="en-US" sz="2400" b="1" kern="0" dirty="0">
              <a:solidFill>
                <a:srgbClr val="002060"/>
              </a:solidFill>
            </a:endParaRPr>
          </a:p>
          <a:p>
            <a:pPr marL="0" indent="0">
              <a:buNone/>
            </a:pPr>
            <a:endParaRPr lang="en-IN" sz="2400" b="1" dirty="0">
              <a:solidFill>
                <a:srgbClr val="002060"/>
              </a:solidFill>
            </a:endParaRPr>
          </a:p>
        </p:txBody>
      </p:sp>
      <p:graphicFrame>
        <p:nvGraphicFramePr>
          <p:cNvPr id="3" name="Object 2"/>
          <p:cNvGraphicFramePr>
            <a:graphicFrameLocks/>
          </p:cNvGraphicFramePr>
          <p:nvPr>
            <p:extLst/>
          </p:nvPr>
        </p:nvGraphicFramePr>
        <p:xfrm>
          <a:off x="3098959" y="4044821"/>
          <a:ext cx="2117725" cy="762000"/>
        </p:xfrm>
        <a:graphic>
          <a:graphicData uri="http://schemas.openxmlformats.org/presentationml/2006/ole">
            <mc:AlternateContent xmlns:mc="http://schemas.openxmlformats.org/markup-compatibility/2006">
              <mc:Choice xmlns:v="urn:schemas-microsoft-com:vml" Requires="v">
                <p:oleObj spid="_x0000_s15364" name="Equation" r:id="rId3" imgW="1066800" imgH="419100" progId="Equation.3">
                  <p:embed/>
                </p:oleObj>
              </mc:Choice>
              <mc:Fallback>
                <p:oleObj name="Equation" r:id="rId3" imgW="1066800" imgH="4191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959" y="4044821"/>
                        <a:ext cx="2117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Valuation of Zero-Coupon Bond </a:t>
            </a:r>
            <a:endParaRPr lang="en-US" sz="2800" b="1" dirty="0">
              <a:solidFill>
                <a:srgbClr val="0070C0"/>
              </a:solidFill>
            </a:endParaRPr>
          </a:p>
        </p:txBody>
      </p:sp>
    </p:spTree>
    <p:extLst>
      <p:ext uri="{BB962C8B-B14F-4D97-AF65-F5344CB8AC3E}">
        <p14:creationId xmlns:p14="http://schemas.microsoft.com/office/powerpoint/2010/main" val="4046857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1318" y="1945010"/>
            <a:ext cx="9182877" cy="3259558"/>
          </a:xfrm>
        </p:spPr>
        <p:txBody>
          <a:bodyPr>
            <a:normAutofit/>
          </a:bodyPr>
          <a:lstStyle/>
          <a:p>
            <a:pPr marL="0" indent="0" algn="just">
              <a:buNone/>
            </a:pPr>
            <a:r>
              <a:rPr lang="en-US" sz="2400" b="1" kern="0" dirty="0" smtClean="0">
                <a:solidFill>
                  <a:srgbClr val="002060"/>
                </a:solidFill>
              </a:rPr>
              <a:t>A </a:t>
            </a:r>
            <a:r>
              <a:rPr lang="en-US" sz="2400" b="1" kern="0" dirty="0">
                <a:solidFill>
                  <a:srgbClr val="002060"/>
                </a:solidFill>
              </a:rPr>
              <a:t>zero-coupon bond maturing in 10 years and paying a maturing value of $1,000, </a:t>
            </a:r>
            <a:r>
              <a:rPr lang="en-US" sz="2400" b="1" kern="0" dirty="0" smtClean="0">
                <a:solidFill>
                  <a:srgbClr val="002060"/>
                </a:solidFill>
              </a:rPr>
              <a:t>the </a:t>
            </a:r>
            <a:r>
              <a:rPr lang="en-US" sz="2400" b="1" kern="0" dirty="0">
                <a:solidFill>
                  <a:srgbClr val="002060"/>
                </a:solidFill>
              </a:rPr>
              <a:t>required rate is 10</a:t>
            </a:r>
            <a:r>
              <a:rPr lang="en-US" sz="2400" b="1" kern="0" dirty="0" smtClean="0">
                <a:solidFill>
                  <a:srgbClr val="002060"/>
                </a:solidFill>
              </a:rPr>
              <a:t>%, the value of the bond:</a:t>
            </a:r>
          </a:p>
          <a:p>
            <a:pPr marL="0" indent="0">
              <a:buNone/>
            </a:pPr>
            <a:endParaRPr lang="en-US" sz="2400" b="1" kern="0" dirty="0" smtClean="0">
              <a:solidFill>
                <a:srgbClr val="002060"/>
              </a:solidFill>
            </a:endParaRPr>
          </a:p>
          <a:p>
            <a:pPr marL="0" indent="0">
              <a:buNone/>
            </a:pPr>
            <a:endParaRPr lang="en-US" sz="2400" b="1" kern="0" dirty="0" smtClean="0">
              <a:solidFill>
                <a:srgbClr val="002060"/>
              </a:solidFill>
            </a:endParaRPr>
          </a:p>
          <a:p>
            <a:pPr marL="0" indent="0" algn="just">
              <a:buNone/>
            </a:pPr>
            <a:r>
              <a:rPr lang="en-US" sz="2400" b="1" kern="0" dirty="0">
                <a:solidFill>
                  <a:srgbClr val="002060"/>
                </a:solidFill>
              </a:rPr>
              <a:t>If the convention is to double the number of years and half the annual discount rate </a:t>
            </a:r>
            <a:r>
              <a:rPr lang="en-US" sz="2400" b="1" kern="0" dirty="0" smtClean="0">
                <a:solidFill>
                  <a:srgbClr val="002060"/>
                </a:solidFill>
              </a:rPr>
              <a:t>i.e. a </a:t>
            </a:r>
            <a:r>
              <a:rPr lang="en-US" sz="2400" b="1" kern="0" dirty="0">
                <a:solidFill>
                  <a:srgbClr val="002060"/>
                </a:solidFill>
              </a:rPr>
              <a:t>semi-annual rate of  5%, effective annual rate of 10.25% (= 1.05)</a:t>
            </a:r>
            <a:r>
              <a:rPr lang="en-US" sz="2400" b="1" kern="0" baseline="30000" dirty="0">
                <a:solidFill>
                  <a:srgbClr val="002060"/>
                </a:solidFill>
              </a:rPr>
              <a:t>2</a:t>
            </a:r>
            <a:r>
              <a:rPr lang="en-US" sz="2400" b="1" kern="0" dirty="0">
                <a:solidFill>
                  <a:srgbClr val="002060"/>
                </a:solidFill>
              </a:rPr>
              <a:t> – 1</a:t>
            </a:r>
            <a:r>
              <a:rPr lang="en-US" sz="2400" b="1" kern="0" dirty="0" smtClean="0">
                <a:solidFill>
                  <a:srgbClr val="002060"/>
                </a:solidFill>
              </a:rPr>
              <a:t>), the value of the bond:</a:t>
            </a:r>
          </a:p>
          <a:p>
            <a:pPr marL="0" indent="0">
              <a:buNone/>
            </a:pPr>
            <a:endParaRPr lang="en-US" sz="2400" b="1" kern="0" dirty="0">
              <a:solidFill>
                <a:srgbClr val="002060"/>
              </a:solidFill>
            </a:endParaRPr>
          </a:p>
          <a:p>
            <a:pPr marL="0" indent="0">
              <a:buNone/>
            </a:pPr>
            <a:endParaRPr lang="en-US" sz="2400" b="1" kern="0" dirty="0">
              <a:solidFill>
                <a:srgbClr val="002060"/>
              </a:solidFill>
            </a:endParaRPr>
          </a:p>
          <a:p>
            <a:pPr marL="0" indent="0">
              <a:buNone/>
            </a:pPr>
            <a:endParaRPr lang="en-IN" sz="2400" b="1" dirty="0">
              <a:solidFill>
                <a:srgbClr val="002060"/>
              </a:solidFill>
            </a:endParaRPr>
          </a:p>
        </p:txBody>
      </p:sp>
      <p:graphicFrame>
        <p:nvGraphicFramePr>
          <p:cNvPr id="5" name="Object 4"/>
          <p:cNvGraphicFramePr>
            <a:graphicFrameLocks/>
          </p:cNvGraphicFramePr>
          <p:nvPr>
            <p:extLst/>
          </p:nvPr>
        </p:nvGraphicFramePr>
        <p:xfrm>
          <a:off x="2600131" y="2822510"/>
          <a:ext cx="3302000" cy="762000"/>
        </p:xfrm>
        <a:graphic>
          <a:graphicData uri="http://schemas.openxmlformats.org/presentationml/2006/ole">
            <mc:AlternateContent xmlns:mc="http://schemas.openxmlformats.org/markup-compatibility/2006">
              <mc:Choice xmlns:v="urn:schemas-microsoft-com:vml" Requires="v">
                <p:oleObj spid="_x0000_s16390" name="Equation" r:id="rId3" imgW="1663700" imgH="419100" progId="Equation.3">
                  <p:embed/>
                </p:oleObj>
              </mc:Choice>
              <mc:Fallback>
                <p:oleObj name="Equation" r:id="rId3" imgW="1663700" imgH="419100" progId="Equation.3">
                  <p:embed/>
                  <p:pic>
                    <p:nvPicPr>
                      <p:cNvPr id="5"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131" y="2822510"/>
                        <a:ext cx="330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p:cNvGraphicFramePr>
          <p:nvPr>
            <p:extLst/>
          </p:nvPr>
        </p:nvGraphicFramePr>
        <p:xfrm>
          <a:off x="2772368" y="4669852"/>
          <a:ext cx="3327400" cy="762000"/>
        </p:xfrm>
        <a:graphic>
          <a:graphicData uri="http://schemas.openxmlformats.org/presentationml/2006/ole">
            <mc:AlternateContent xmlns:mc="http://schemas.openxmlformats.org/markup-compatibility/2006">
              <mc:Choice xmlns:v="urn:schemas-microsoft-com:vml" Requires="v">
                <p:oleObj spid="_x0000_s16391" name="Equation" r:id="rId5" imgW="1676400" imgH="419100" progId="Equation.3">
                  <p:embed/>
                </p:oleObj>
              </mc:Choice>
              <mc:Fallback>
                <p:oleObj name="Equation" r:id="rId5" imgW="1676400" imgH="419100" progId="Equation.3">
                  <p:embed/>
                  <p:pic>
                    <p:nvPicPr>
                      <p:cNvPr id="7"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2368" y="4669852"/>
                        <a:ext cx="3327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204036" y="698037"/>
            <a:ext cx="9301655" cy="523220"/>
          </a:xfrm>
          <a:prstGeom prst="rect">
            <a:avLst/>
          </a:prstGeom>
          <a:noFill/>
        </p:spPr>
        <p:txBody>
          <a:bodyPr wrap="square" rtlCol="0">
            <a:spAutoFit/>
          </a:bodyPr>
          <a:lstStyle/>
          <a:p>
            <a:r>
              <a:rPr lang="en-US" sz="2800" b="1" kern="0" dirty="0" smtClean="0">
                <a:solidFill>
                  <a:srgbClr val="0070C0"/>
                </a:solidFill>
              </a:rPr>
              <a:t>Example</a:t>
            </a:r>
            <a:endParaRPr lang="en-US" sz="2800" b="1" dirty="0">
              <a:solidFill>
                <a:srgbClr val="0070C0"/>
              </a:solidFill>
            </a:endParaRPr>
          </a:p>
        </p:txBody>
      </p:sp>
    </p:spTree>
    <p:extLst>
      <p:ext uri="{BB962C8B-B14F-4D97-AF65-F5344CB8AC3E}">
        <p14:creationId xmlns:p14="http://schemas.microsoft.com/office/powerpoint/2010/main" val="29345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43" y="1581597"/>
            <a:ext cx="9072588" cy="3259558"/>
          </a:xfrm>
        </p:spPr>
        <p:txBody>
          <a:bodyPr>
            <a:noAutofit/>
          </a:bodyPr>
          <a:lstStyle/>
          <a:p>
            <a:pPr marL="0" indent="0">
              <a:buNone/>
            </a:pPr>
            <a:r>
              <a:rPr lang="en-US" sz="2200" b="1" kern="0" dirty="0" smtClean="0">
                <a:solidFill>
                  <a:srgbClr val="002060"/>
                </a:solidFill>
              </a:rPr>
              <a:t>Let on March 1 a zero coupon bond promising to pay $1000 on September 1 (184 days) and trading at an annual rate of 8%, the value will be:</a:t>
            </a:r>
          </a:p>
          <a:p>
            <a:pPr marL="0" indent="0" algn="ctr">
              <a:buNone/>
            </a:pPr>
            <a:r>
              <a:rPr lang="en-US" sz="2200" b="1" kern="0" dirty="0" smtClean="0">
                <a:solidFill>
                  <a:srgbClr val="002060"/>
                </a:solidFill>
              </a:rPr>
              <a:t>V= $1000 / (1.08)</a:t>
            </a:r>
            <a:r>
              <a:rPr lang="en-US" altLang="en-US" sz="2200" b="1" baseline="30000" dirty="0" smtClean="0">
                <a:solidFill>
                  <a:srgbClr val="002060"/>
                </a:solidFill>
              </a:rPr>
              <a:t>(184/365)</a:t>
            </a:r>
            <a:r>
              <a:rPr lang="en-US" altLang="en-US" sz="2200" b="1" dirty="0" smtClean="0">
                <a:solidFill>
                  <a:srgbClr val="002060"/>
                </a:solidFill>
              </a:rPr>
              <a:t> =$96.19</a:t>
            </a:r>
          </a:p>
          <a:p>
            <a:r>
              <a:rPr lang="en-US" altLang="en-US" sz="2200" b="1" dirty="0">
                <a:solidFill>
                  <a:srgbClr val="002060"/>
                </a:solidFill>
              </a:rPr>
              <a:t>The choice of time measurement used in valuing bonds is known as the </a:t>
            </a:r>
            <a:r>
              <a:rPr lang="en-US" altLang="en-US" sz="2200" b="1" i="1" dirty="0">
                <a:solidFill>
                  <a:srgbClr val="002060"/>
                </a:solidFill>
              </a:rPr>
              <a:t>day count convention</a:t>
            </a:r>
            <a:r>
              <a:rPr lang="en-US" altLang="en-US" sz="2200" b="1" dirty="0">
                <a:solidFill>
                  <a:srgbClr val="002060"/>
                </a:solidFill>
              </a:rPr>
              <a:t>.  </a:t>
            </a:r>
          </a:p>
          <a:p>
            <a:r>
              <a:rPr lang="en-US" altLang="en-US" sz="2200" b="1" dirty="0">
                <a:solidFill>
                  <a:srgbClr val="002060"/>
                </a:solidFill>
              </a:rPr>
              <a:t>The day count convention is defined as the way in which the ratio of the number of days to maturity (or days between dates) to the number of days in the reference period (e.g., year) is calculated. </a:t>
            </a:r>
            <a:endParaRPr lang="en-US" altLang="en-US" sz="2200" b="1" dirty="0" smtClean="0">
              <a:solidFill>
                <a:srgbClr val="002060"/>
              </a:solidFill>
            </a:endParaRPr>
          </a:p>
          <a:p>
            <a:pPr lvl="1" indent="-360000">
              <a:buFont typeface="Calibri" pitchFamily="34" charset="0"/>
              <a:buChar char="―"/>
            </a:pPr>
            <a:r>
              <a:rPr lang="en-US" altLang="en-US" sz="2000" b="1" dirty="0" smtClean="0">
                <a:solidFill>
                  <a:srgbClr val="002060"/>
                </a:solidFill>
              </a:rPr>
              <a:t>A </a:t>
            </a:r>
            <a:r>
              <a:rPr lang="en-US" altLang="en-US" sz="2000" b="1" dirty="0">
                <a:solidFill>
                  <a:srgbClr val="002060"/>
                </a:solidFill>
              </a:rPr>
              <a:t>day count convention of actual days to maturity to actual days in the year (actual/actual) </a:t>
            </a:r>
          </a:p>
          <a:p>
            <a:pPr lvl="1" indent="-360000">
              <a:buFont typeface="Calibri" pitchFamily="34" charset="0"/>
              <a:buChar char="―"/>
            </a:pPr>
            <a:r>
              <a:rPr lang="en-US" altLang="en-US" sz="2000" b="1" dirty="0" smtClean="0">
                <a:solidFill>
                  <a:srgbClr val="002060"/>
                </a:solidFill>
              </a:rPr>
              <a:t>A </a:t>
            </a:r>
            <a:r>
              <a:rPr lang="en-US" altLang="en-US" sz="2000" b="1" dirty="0">
                <a:solidFill>
                  <a:srgbClr val="002060"/>
                </a:solidFill>
              </a:rPr>
              <a:t>day count convention of 30-day months to maturity to a 360 days in the year (30/360) </a:t>
            </a:r>
          </a:p>
          <a:p>
            <a:pPr marL="0" indent="0">
              <a:buNone/>
            </a:pPr>
            <a:endParaRPr lang="en-US" altLang="en-US" sz="2200" b="1" dirty="0" smtClean="0">
              <a:solidFill>
                <a:srgbClr val="002060"/>
              </a:solidFill>
            </a:endParaRPr>
          </a:p>
          <a:p>
            <a:pPr marL="0" indent="0">
              <a:buNone/>
            </a:pPr>
            <a:endParaRPr lang="en-US" altLang="en-US" sz="2200" b="1" dirty="0" smtClean="0">
              <a:solidFill>
                <a:srgbClr val="002060"/>
              </a:solidFill>
            </a:endParaRPr>
          </a:p>
          <a:p>
            <a:pPr marL="0" indent="0">
              <a:buNone/>
            </a:pPr>
            <a:endParaRPr lang="en-US" sz="2200" b="1" kern="0" dirty="0" smtClean="0">
              <a:solidFill>
                <a:srgbClr val="002060"/>
              </a:solidFill>
            </a:endParaRPr>
          </a:p>
          <a:p>
            <a:pPr marL="0" indent="0">
              <a:buNone/>
            </a:pPr>
            <a:endParaRPr lang="en-US" sz="2200" b="1" kern="0" dirty="0" smtClean="0">
              <a:solidFill>
                <a:srgbClr val="002060"/>
              </a:solidFill>
            </a:endParaRPr>
          </a:p>
          <a:p>
            <a:pPr marL="0" indent="0">
              <a:buNone/>
            </a:pPr>
            <a:endParaRPr lang="en-US" sz="2200" b="1" kern="0" dirty="0">
              <a:solidFill>
                <a:srgbClr val="002060"/>
              </a:solidFill>
            </a:endParaRPr>
          </a:p>
          <a:p>
            <a:pPr marL="0" indent="0">
              <a:buNone/>
            </a:pPr>
            <a:endParaRPr lang="en-US" sz="2200" b="1" kern="0" dirty="0">
              <a:solidFill>
                <a:srgbClr val="002060"/>
              </a:solidFill>
            </a:endParaRPr>
          </a:p>
          <a:p>
            <a:pPr marL="0" indent="0">
              <a:buNone/>
            </a:pPr>
            <a:endParaRPr lang="en-IN" sz="2200" b="1" dirty="0">
              <a:solidFill>
                <a:srgbClr val="002060"/>
              </a:solidFill>
            </a:endParaRPr>
          </a:p>
        </p:txBody>
      </p:sp>
      <p:sp>
        <p:nvSpPr>
          <p:cNvPr id="4" name="TextBox 3"/>
          <p:cNvSpPr txBox="1"/>
          <p:nvPr/>
        </p:nvSpPr>
        <p:spPr>
          <a:xfrm>
            <a:off x="969576" y="698037"/>
            <a:ext cx="9839102" cy="523220"/>
          </a:xfrm>
          <a:prstGeom prst="rect">
            <a:avLst/>
          </a:prstGeom>
          <a:noFill/>
        </p:spPr>
        <p:txBody>
          <a:bodyPr wrap="square" rtlCol="0">
            <a:spAutoFit/>
          </a:bodyPr>
          <a:lstStyle/>
          <a:p>
            <a:r>
              <a:rPr lang="en-US" altLang="en-US" sz="2800" b="1" dirty="0" smtClean="0">
                <a:solidFill>
                  <a:srgbClr val="0070C0"/>
                </a:solidFill>
              </a:rPr>
              <a:t>Valuation of Zero-Coupon Bond with Maturity Less than One Year</a:t>
            </a:r>
            <a:endParaRPr lang="en-US" sz="2800" b="1" dirty="0">
              <a:solidFill>
                <a:srgbClr val="0070C0"/>
              </a:solidFill>
            </a:endParaRPr>
          </a:p>
        </p:txBody>
      </p:sp>
    </p:spTree>
    <p:extLst>
      <p:ext uri="{BB962C8B-B14F-4D97-AF65-F5344CB8AC3E}">
        <p14:creationId xmlns:p14="http://schemas.microsoft.com/office/powerpoint/2010/main" val="33163889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2677" y="1751701"/>
            <a:ext cx="9272954" cy="3259558"/>
          </a:xfrm>
        </p:spPr>
        <p:txBody>
          <a:bodyPr>
            <a:noAutofit/>
          </a:bodyPr>
          <a:lstStyle/>
          <a:p>
            <a:pPr algn="just"/>
            <a:r>
              <a:rPr lang="en-US" altLang="en-US" sz="2350" b="1" dirty="0">
                <a:solidFill>
                  <a:srgbClr val="002060"/>
                </a:solidFill>
              </a:rPr>
              <a:t>YTM is the rate that equates the price of the bond, P</a:t>
            </a:r>
            <a:r>
              <a:rPr lang="en-US" altLang="en-US" sz="2350" b="1" baseline="-25000" dirty="0">
                <a:solidFill>
                  <a:srgbClr val="002060"/>
                </a:solidFill>
              </a:rPr>
              <a:t>0</a:t>
            </a:r>
            <a:r>
              <a:rPr lang="en-US" altLang="en-US" sz="2350" b="1" baseline="30000" dirty="0">
                <a:solidFill>
                  <a:srgbClr val="002060"/>
                </a:solidFill>
              </a:rPr>
              <a:t>B</a:t>
            </a:r>
            <a:r>
              <a:rPr lang="en-US" altLang="en-US" sz="2350" b="1" dirty="0">
                <a:solidFill>
                  <a:srgbClr val="002060"/>
                </a:solidFill>
              </a:rPr>
              <a:t>, to the PV of the bond’s cash flow (CF); it is similar to the internal rate of return, IRR</a:t>
            </a:r>
            <a:r>
              <a:rPr lang="en-US" altLang="en-US" sz="2350" b="1" dirty="0" smtClean="0">
                <a:solidFill>
                  <a:srgbClr val="002060"/>
                </a:solidFill>
              </a:rPr>
              <a:t>.</a:t>
            </a:r>
            <a:endParaRPr lang="en-US" altLang="en-US" sz="2350" b="1" dirty="0">
              <a:solidFill>
                <a:srgbClr val="002060"/>
              </a:solidFill>
            </a:endParaRPr>
          </a:p>
          <a:p>
            <a:pPr algn="just"/>
            <a:r>
              <a:rPr lang="en-US" altLang="en-US" sz="2350" b="1" dirty="0">
                <a:solidFill>
                  <a:srgbClr val="002060"/>
                </a:solidFill>
              </a:rPr>
              <a:t>In general, the yield on any investment is the interest rate that will make the present value of the cash flow from the investment equal to the price (or cost) of the investment</a:t>
            </a:r>
            <a:r>
              <a:rPr lang="en-US" altLang="en-US" sz="2350" b="1" dirty="0" smtClean="0">
                <a:solidFill>
                  <a:srgbClr val="002060"/>
                </a:solidFill>
              </a:rPr>
              <a:t>.</a:t>
            </a:r>
          </a:p>
          <a:p>
            <a:r>
              <a:rPr lang="en-US" altLang="en-US" sz="2350" b="1" dirty="0">
                <a:solidFill>
                  <a:srgbClr val="002060"/>
                </a:solidFill>
              </a:rPr>
              <a:t>In our first </a:t>
            </a:r>
            <a:r>
              <a:rPr lang="en-US" altLang="en-US" sz="2350" b="1" dirty="0" smtClean="0">
                <a:solidFill>
                  <a:srgbClr val="002060"/>
                </a:solidFill>
              </a:rPr>
              <a:t>example</a:t>
            </a:r>
            <a:r>
              <a:rPr lang="en-US" altLang="en-US" sz="2350" b="1" dirty="0">
                <a:solidFill>
                  <a:srgbClr val="002060"/>
                </a:solidFill>
              </a:rPr>
              <a:t>, if the price of the 10-year, 9% </a:t>
            </a:r>
            <a:r>
              <a:rPr lang="en-US" altLang="en-US" sz="2350" b="1" i="1" dirty="0">
                <a:solidFill>
                  <a:srgbClr val="002060"/>
                </a:solidFill>
              </a:rPr>
              <a:t>annual</a:t>
            </a:r>
            <a:r>
              <a:rPr lang="en-US" altLang="en-US" sz="2350" b="1" dirty="0">
                <a:solidFill>
                  <a:srgbClr val="002060"/>
                </a:solidFill>
              </a:rPr>
              <a:t> coupon bond were priced at $938.55, then </a:t>
            </a:r>
            <a:r>
              <a:rPr lang="en-US" altLang="en-US" sz="2350" b="1" dirty="0" smtClean="0">
                <a:solidFill>
                  <a:srgbClr val="002060"/>
                </a:solidFill>
              </a:rPr>
              <a:t>we will get its </a:t>
            </a:r>
            <a:r>
              <a:rPr lang="en-US" altLang="en-US" sz="2350" b="1" dirty="0">
                <a:solidFill>
                  <a:srgbClr val="002060"/>
                </a:solidFill>
              </a:rPr>
              <a:t>YTM </a:t>
            </a:r>
            <a:r>
              <a:rPr lang="en-US" altLang="en-US" sz="2350" b="1" dirty="0" smtClean="0">
                <a:solidFill>
                  <a:srgbClr val="002060"/>
                </a:solidFill>
              </a:rPr>
              <a:t>by solving the following equation:</a:t>
            </a:r>
          </a:p>
          <a:p>
            <a:endParaRPr lang="en-US" altLang="en-US" sz="2350" b="1" dirty="0">
              <a:solidFill>
                <a:srgbClr val="002060"/>
              </a:solidFill>
            </a:endParaRPr>
          </a:p>
          <a:p>
            <a:pPr algn="just"/>
            <a:endParaRPr lang="en-US" altLang="en-US" sz="2350" b="1" dirty="0">
              <a:solidFill>
                <a:srgbClr val="002060"/>
              </a:solidFill>
            </a:endParaRPr>
          </a:p>
          <a:p>
            <a:pPr marL="0" indent="0">
              <a:buNone/>
            </a:pPr>
            <a:endParaRPr lang="en-IN" sz="2350" b="1" dirty="0">
              <a:solidFill>
                <a:srgbClr val="002060"/>
              </a:solidFill>
            </a:endParaRPr>
          </a:p>
        </p:txBody>
      </p:sp>
      <p:graphicFrame>
        <p:nvGraphicFramePr>
          <p:cNvPr id="3" name="Object 2"/>
          <p:cNvGraphicFramePr>
            <a:graphicFrameLocks/>
          </p:cNvGraphicFramePr>
          <p:nvPr>
            <p:extLst/>
          </p:nvPr>
        </p:nvGraphicFramePr>
        <p:xfrm>
          <a:off x="1250661" y="4667699"/>
          <a:ext cx="7350125" cy="1234751"/>
        </p:xfrm>
        <a:graphic>
          <a:graphicData uri="http://schemas.openxmlformats.org/presentationml/2006/ole">
            <mc:AlternateContent xmlns:mc="http://schemas.openxmlformats.org/markup-compatibility/2006">
              <mc:Choice xmlns:v="urn:schemas-microsoft-com:vml" Requires="v">
                <p:oleObj spid="_x0000_s17412" name="Equation" r:id="rId3" imgW="3695700" imgH="1117600" progId="Equation.3">
                  <p:embed/>
                </p:oleObj>
              </mc:Choice>
              <mc:Fallback>
                <p:oleObj name="Equation" r:id="rId3" imgW="3695700" imgH="11176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661" y="4667699"/>
                        <a:ext cx="7350125" cy="1234751"/>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69576" y="698037"/>
            <a:ext cx="9839102" cy="523220"/>
          </a:xfrm>
          <a:prstGeom prst="rect">
            <a:avLst/>
          </a:prstGeom>
          <a:noFill/>
        </p:spPr>
        <p:txBody>
          <a:bodyPr wrap="square" rtlCol="0">
            <a:spAutoFit/>
          </a:bodyPr>
          <a:lstStyle/>
          <a:p>
            <a:r>
              <a:rPr lang="en-US" altLang="en-US" sz="2800" b="1" dirty="0" smtClean="0">
                <a:solidFill>
                  <a:srgbClr val="0070C0"/>
                </a:solidFill>
              </a:rPr>
              <a:t>Yield to Maturity</a:t>
            </a:r>
            <a:endParaRPr lang="en-US" sz="2800" b="1" dirty="0">
              <a:solidFill>
                <a:srgbClr val="0070C0"/>
              </a:solidFill>
            </a:endParaRPr>
          </a:p>
        </p:txBody>
      </p:sp>
    </p:spTree>
    <p:extLst>
      <p:ext uri="{BB962C8B-B14F-4D97-AF65-F5344CB8AC3E}">
        <p14:creationId xmlns:p14="http://schemas.microsoft.com/office/powerpoint/2010/main" val="3747913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19908" y="1886395"/>
            <a:ext cx="9144000" cy="3259558"/>
          </a:xfrm>
        </p:spPr>
        <p:txBody>
          <a:bodyPr>
            <a:normAutofit/>
          </a:bodyPr>
          <a:lstStyle/>
          <a:p>
            <a:pPr marL="0" indent="0" algn="just">
              <a:buNone/>
            </a:pPr>
            <a:r>
              <a:rPr lang="en-US" altLang="en-US" sz="2400" b="1" dirty="0">
                <a:solidFill>
                  <a:srgbClr val="002060"/>
                </a:solidFill>
              </a:rPr>
              <a:t>I</a:t>
            </a:r>
            <a:r>
              <a:rPr lang="en-US" altLang="en-US" sz="2400" b="1" dirty="0" smtClean="0">
                <a:solidFill>
                  <a:srgbClr val="002060"/>
                </a:solidFill>
              </a:rPr>
              <a:t>f </a:t>
            </a:r>
            <a:r>
              <a:rPr lang="en-US" altLang="en-US" sz="2400" b="1" dirty="0">
                <a:solidFill>
                  <a:srgbClr val="002060"/>
                </a:solidFill>
              </a:rPr>
              <a:t>the price of the 10-year, 9%  coupon bond with </a:t>
            </a:r>
            <a:r>
              <a:rPr lang="en-US" altLang="en-US" sz="2400" b="1" i="1" dirty="0">
                <a:solidFill>
                  <a:srgbClr val="002060"/>
                </a:solidFill>
              </a:rPr>
              <a:t>semi-annual payments </a:t>
            </a:r>
            <a:r>
              <a:rPr lang="en-US" altLang="en-US" sz="2400" b="1" i="1" dirty="0" smtClean="0">
                <a:solidFill>
                  <a:srgbClr val="002060"/>
                </a:solidFill>
              </a:rPr>
              <a:t>with the par value $1000 </a:t>
            </a:r>
            <a:r>
              <a:rPr lang="en-US" altLang="en-US" sz="2400" b="1" dirty="0" smtClean="0">
                <a:solidFill>
                  <a:srgbClr val="002060"/>
                </a:solidFill>
              </a:rPr>
              <a:t>were </a:t>
            </a:r>
            <a:r>
              <a:rPr lang="en-US" altLang="en-US" sz="2400" b="1" dirty="0">
                <a:solidFill>
                  <a:srgbClr val="002060"/>
                </a:solidFill>
              </a:rPr>
              <a:t>priced at $937.69, </a:t>
            </a:r>
            <a:r>
              <a:rPr lang="en-US" altLang="en-US" sz="2400" b="1" dirty="0" smtClean="0">
                <a:solidFill>
                  <a:srgbClr val="002060"/>
                </a:solidFill>
              </a:rPr>
              <a:t>then its yield will be:</a:t>
            </a:r>
            <a:endParaRPr lang="en-IN" sz="2400" b="1" dirty="0">
              <a:solidFill>
                <a:srgbClr val="002060"/>
              </a:solidFill>
            </a:endParaRPr>
          </a:p>
        </p:txBody>
      </p:sp>
      <p:graphicFrame>
        <p:nvGraphicFramePr>
          <p:cNvPr id="3" name="Object 2"/>
          <p:cNvGraphicFramePr>
            <a:graphicFrameLocks/>
          </p:cNvGraphicFramePr>
          <p:nvPr>
            <p:extLst/>
          </p:nvPr>
        </p:nvGraphicFramePr>
        <p:xfrm>
          <a:off x="1527111" y="3030656"/>
          <a:ext cx="7475538" cy="2438400"/>
        </p:xfrm>
        <a:graphic>
          <a:graphicData uri="http://schemas.openxmlformats.org/presentationml/2006/ole">
            <mc:AlternateContent xmlns:mc="http://schemas.openxmlformats.org/markup-compatibility/2006">
              <mc:Choice xmlns:v="urn:schemas-microsoft-com:vml" Requires="v">
                <p:oleObj spid="_x0000_s18436" name="Equation" r:id="rId3" imgW="3606800" imgH="1371600" progId="Equation.3">
                  <p:embed/>
                </p:oleObj>
              </mc:Choice>
              <mc:Fallback>
                <p:oleObj name="Equation" r:id="rId3" imgW="3606800" imgH="13716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11" y="3030656"/>
                        <a:ext cx="7475538" cy="2438400"/>
                      </a:xfrm>
                      <a:prstGeom prst="rect">
                        <a:avLst/>
                      </a:prstGeom>
                      <a:noFill/>
                      <a:ln w="127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204036" y="698037"/>
            <a:ext cx="9301655" cy="523220"/>
          </a:xfrm>
          <a:prstGeom prst="rect">
            <a:avLst/>
          </a:prstGeom>
          <a:noFill/>
        </p:spPr>
        <p:txBody>
          <a:bodyPr wrap="square" rtlCol="0">
            <a:spAutoFit/>
          </a:bodyPr>
          <a:lstStyle/>
          <a:p>
            <a:r>
              <a:rPr lang="en-US" sz="2800" b="1" kern="0" dirty="0" smtClean="0">
                <a:solidFill>
                  <a:srgbClr val="0070C0"/>
                </a:solidFill>
              </a:rPr>
              <a:t>Example</a:t>
            </a:r>
            <a:endParaRPr lang="en-US" sz="2800" b="1" dirty="0">
              <a:solidFill>
                <a:srgbClr val="0070C0"/>
              </a:solidFill>
            </a:endParaRPr>
          </a:p>
        </p:txBody>
      </p:sp>
    </p:spTree>
    <p:extLst>
      <p:ext uri="{BB962C8B-B14F-4D97-AF65-F5344CB8AC3E}">
        <p14:creationId xmlns:p14="http://schemas.microsoft.com/office/powerpoint/2010/main" val="447373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Average Rate to Maturity</a:t>
            </a:r>
            <a:endParaRPr lang="en-IN" sz="2800" dirty="0">
              <a:solidFill>
                <a:srgbClr val="0070C0"/>
              </a:solidFill>
              <a:latin typeface="+mn-lt"/>
            </a:endParaRPr>
          </a:p>
        </p:txBody>
      </p:sp>
      <p:sp>
        <p:nvSpPr>
          <p:cNvPr id="3" name="Content Placeholder 2"/>
          <p:cNvSpPr>
            <a:spLocks noGrp="1"/>
          </p:cNvSpPr>
          <p:nvPr>
            <p:ph idx="1"/>
          </p:nvPr>
        </p:nvSpPr>
        <p:spPr/>
        <p:txBody>
          <a:bodyPr/>
          <a:lstStyle/>
          <a:p>
            <a:pPr>
              <a:buClr>
                <a:srgbClr val="990000"/>
              </a:buClr>
            </a:pPr>
            <a:r>
              <a:rPr lang="en-US" altLang="en-US" dirty="0">
                <a:solidFill>
                  <a:srgbClr val="002060"/>
                </a:solidFill>
              </a:rPr>
              <a:t>Unless the CFs are constant, there is no algebraic solution to finding the YTM.  The YTM is found through an iterative process (trial and error).  </a:t>
            </a:r>
          </a:p>
          <a:p>
            <a:pPr>
              <a:buClr>
                <a:srgbClr val="990000"/>
              </a:buClr>
            </a:pPr>
            <a:r>
              <a:rPr lang="en-US" altLang="en-US" dirty="0">
                <a:solidFill>
                  <a:srgbClr val="002060"/>
                </a:solidFill>
              </a:rPr>
              <a:t>The YTM can be estimated using the ARTM (also referred to as the yield approximation formula)</a:t>
            </a:r>
            <a:r>
              <a:rPr lang="en-US" altLang="en-US" sz="2400" dirty="0">
                <a:solidFill>
                  <a:srgbClr val="002060"/>
                </a:solidFill>
              </a:rPr>
              <a:t>:</a:t>
            </a:r>
          </a:p>
          <a:p>
            <a:endParaRPr lang="en-IN" dirty="0"/>
          </a:p>
        </p:txBody>
      </p:sp>
      <p:graphicFrame>
        <p:nvGraphicFramePr>
          <p:cNvPr id="4" name="Object 3"/>
          <p:cNvGraphicFramePr>
            <a:graphicFrameLocks noChangeAspect="1"/>
          </p:cNvGraphicFramePr>
          <p:nvPr>
            <p:extLst/>
          </p:nvPr>
        </p:nvGraphicFramePr>
        <p:xfrm>
          <a:off x="2495550" y="4050458"/>
          <a:ext cx="3143250" cy="790575"/>
        </p:xfrm>
        <a:graphic>
          <a:graphicData uri="http://schemas.openxmlformats.org/presentationml/2006/ole">
            <mc:AlternateContent xmlns:mc="http://schemas.openxmlformats.org/markup-compatibility/2006">
              <mc:Choice xmlns:v="urn:schemas-microsoft-com:vml" Requires="v">
                <p:oleObj spid="_x0000_s19460" name="Equation" r:id="rId3" imgW="1816100" imgH="457200" progId="Equation.3">
                  <p:embed/>
                </p:oleObj>
              </mc:Choice>
              <mc:Fallback>
                <p:oleObj name="Equation" r:id="rId3" imgW="18161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050458"/>
                        <a:ext cx="3143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18322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9876" y="755780"/>
            <a:ext cx="10571871" cy="1143000"/>
          </a:xfrm>
        </p:spPr>
        <p:txBody>
          <a:bodyPr>
            <a:normAutofit/>
          </a:bodyPr>
          <a:lstStyle/>
          <a:p>
            <a:r>
              <a:rPr lang="en-IN" sz="2800" b="1" dirty="0" smtClean="0">
                <a:solidFill>
                  <a:srgbClr val="002060"/>
                </a:solidFill>
                <a:latin typeface="+mn-lt"/>
              </a:rPr>
              <a:t>Example</a:t>
            </a:r>
            <a:endParaRPr lang="en-IN" sz="2800" b="1" dirty="0">
              <a:solidFill>
                <a:srgbClr val="002060"/>
              </a:solidFill>
              <a:latin typeface="+mn-lt"/>
            </a:endParaRPr>
          </a:p>
        </p:txBody>
      </p:sp>
      <p:sp>
        <p:nvSpPr>
          <p:cNvPr id="2" name="Content Placeholder 1"/>
          <p:cNvSpPr>
            <a:spLocks noGrp="1"/>
          </p:cNvSpPr>
          <p:nvPr>
            <p:ph idx="1"/>
          </p:nvPr>
        </p:nvSpPr>
        <p:spPr>
          <a:xfrm>
            <a:off x="427653" y="1629683"/>
            <a:ext cx="9182877" cy="3259558"/>
          </a:xfrm>
        </p:spPr>
        <p:txBody>
          <a:bodyPr>
            <a:normAutofit/>
          </a:bodyPr>
          <a:lstStyle/>
          <a:p>
            <a:r>
              <a:rPr lang="en-US" altLang="en-US" dirty="0" smtClean="0"/>
              <a:t>The </a:t>
            </a:r>
            <a:r>
              <a:rPr lang="en-US" altLang="en-US" dirty="0"/>
              <a:t>ARTM for the 9%, 10‑year bond with annual payments trading at $938.55 </a:t>
            </a:r>
            <a:r>
              <a:rPr lang="en-US" altLang="en-US" dirty="0" smtClean="0"/>
              <a:t>is:</a:t>
            </a:r>
          </a:p>
          <a:p>
            <a:endParaRPr lang="en-US" altLang="en-US" dirty="0"/>
          </a:p>
          <a:p>
            <a:endParaRPr lang="en-US" altLang="en-US" dirty="0" smtClean="0"/>
          </a:p>
          <a:p>
            <a:r>
              <a:rPr lang="en-US" altLang="en-US" dirty="0"/>
              <a:t>The semi-annual ARTM for the 9%, 10‑year bond with semi-annual payments and trading at $937.69 </a:t>
            </a:r>
            <a:r>
              <a:rPr lang="en-US" altLang="en-US" dirty="0" smtClean="0"/>
              <a:t>is:</a:t>
            </a:r>
          </a:p>
          <a:p>
            <a:endParaRPr lang="en-IN" dirty="0"/>
          </a:p>
        </p:txBody>
      </p:sp>
      <p:graphicFrame>
        <p:nvGraphicFramePr>
          <p:cNvPr id="5" name="Object 4"/>
          <p:cNvGraphicFramePr>
            <a:graphicFrameLocks noChangeAspect="1"/>
          </p:cNvGraphicFramePr>
          <p:nvPr>
            <p:extLst/>
          </p:nvPr>
        </p:nvGraphicFramePr>
        <p:xfrm>
          <a:off x="1718388" y="2528596"/>
          <a:ext cx="5791200" cy="788988"/>
        </p:xfrm>
        <a:graphic>
          <a:graphicData uri="http://schemas.openxmlformats.org/presentationml/2006/ole">
            <mc:AlternateContent xmlns:mc="http://schemas.openxmlformats.org/markup-compatibility/2006">
              <mc:Choice xmlns:v="urn:schemas-microsoft-com:vml" Requires="v">
                <p:oleObj spid="_x0000_s20486" name="Equation" r:id="rId3" imgW="3073400" imgH="419100" progId="Equation.3">
                  <p:embed/>
                </p:oleObj>
              </mc:Choice>
              <mc:Fallback>
                <p:oleObj name="Equation" r:id="rId3" imgW="3073400" imgH="4191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388" y="2528596"/>
                        <a:ext cx="57912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nvPr>
        </p:nvGraphicFramePr>
        <p:xfrm>
          <a:off x="1642188" y="4511352"/>
          <a:ext cx="6469063" cy="1319213"/>
        </p:xfrm>
        <a:graphic>
          <a:graphicData uri="http://schemas.openxmlformats.org/presentationml/2006/ole">
            <mc:AlternateContent xmlns:mc="http://schemas.openxmlformats.org/markup-compatibility/2006">
              <mc:Choice xmlns:v="urn:schemas-microsoft-com:vml" Requires="v">
                <p:oleObj spid="_x0000_s20487" name="Equation" r:id="rId5" imgW="3238500" imgH="660400" progId="Equation.3">
                  <p:embed/>
                </p:oleObj>
              </mc:Choice>
              <mc:Fallback>
                <p:oleObj name="Equation" r:id="rId5" imgW="3238500" imgH="6604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2188" y="4511352"/>
                        <a:ext cx="6469063" cy="131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75930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2814" y="1998896"/>
            <a:ext cx="9182877" cy="3259558"/>
          </a:xfrm>
        </p:spPr>
        <p:txBody>
          <a:bodyPr>
            <a:normAutofit/>
          </a:bodyPr>
          <a:lstStyle/>
          <a:p>
            <a:pPr marL="0" indent="0" algn="just">
              <a:buNone/>
            </a:pPr>
            <a:endParaRPr lang="en-US" altLang="en-US" sz="2400" b="1" dirty="0">
              <a:solidFill>
                <a:srgbClr val="002060"/>
              </a:solidFill>
            </a:endParaRPr>
          </a:p>
          <a:p>
            <a:pPr marL="0" indent="0">
              <a:buNone/>
            </a:pPr>
            <a:endParaRPr lang="en-US" altLang="en-US" sz="2400" b="1" i="1" dirty="0" smtClean="0">
              <a:solidFill>
                <a:srgbClr val="002060"/>
              </a:solidFill>
            </a:endParaRPr>
          </a:p>
          <a:p>
            <a:pPr marL="0" indent="0">
              <a:buNone/>
            </a:pPr>
            <a:endParaRPr lang="en-US" altLang="en-US" sz="2400" b="1" i="1" dirty="0">
              <a:solidFill>
                <a:srgbClr val="002060"/>
              </a:solidFill>
            </a:endParaRPr>
          </a:p>
          <a:p>
            <a:pPr marL="0" indent="0">
              <a:buNone/>
            </a:pPr>
            <a:endParaRPr lang="en-US" altLang="en-US" sz="2400" b="1" i="1" dirty="0" smtClean="0">
              <a:solidFill>
                <a:srgbClr val="002060"/>
              </a:solidFill>
            </a:endParaRPr>
          </a:p>
        </p:txBody>
      </p:sp>
      <p:graphicFrame>
        <p:nvGraphicFramePr>
          <p:cNvPr id="3" name="Object 2"/>
          <p:cNvGraphicFramePr>
            <a:graphicFrameLocks/>
          </p:cNvGraphicFramePr>
          <p:nvPr>
            <p:extLst/>
          </p:nvPr>
        </p:nvGraphicFramePr>
        <p:xfrm>
          <a:off x="1204037" y="2254276"/>
          <a:ext cx="7796272" cy="2748798"/>
        </p:xfrm>
        <a:graphic>
          <a:graphicData uri="http://schemas.openxmlformats.org/presentationml/2006/ole">
            <mc:AlternateContent xmlns:mc="http://schemas.openxmlformats.org/markup-compatibility/2006">
              <mc:Choice xmlns:v="urn:schemas-microsoft-com:vml" Requires="v">
                <p:oleObj spid="_x0000_s21508" name="Equation" r:id="rId3" imgW="977900" imgH="889000" progId="Equation.3">
                  <p:embed/>
                </p:oleObj>
              </mc:Choice>
              <mc:Fallback>
                <p:oleObj name="Equation" r:id="rId3" imgW="977900" imgH="8890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037" y="2254276"/>
                        <a:ext cx="7796272" cy="2748798"/>
                      </a:xfrm>
                      <a:prstGeom prst="rect">
                        <a:avLst/>
                      </a:prstGeom>
                      <a:noFill/>
                      <a:ln w="12700">
                        <a:solidFill>
                          <a:srgbClr val="990000"/>
                        </a:solidFill>
                        <a:miter lim="800000"/>
                        <a:headEnd/>
                        <a:tailEnd/>
                      </a:ln>
                    </p:spPr>
                  </p:pic>
                </p:oleObj>
              </mc:Fallback>
            </mc:AlternateContent>
          </a:graphicData>
        </a:graphic>
      </p:graphicFrame>
      <p:sp>
        <p:nvSpPr>
          <p:cNvPr id="7" name="TextBox 6"/>
          <p:cNvSpPr txBox="1"/>
          <p:nvPr/>
        </p:nvSpPr>
        <p:spPr>
          <a:xfrm>
            <a:off x="1204036" y="698037"/>
            <a:ext cx="9301655" cy="954107"/>
          </a:xfrm>
          <a:prstGeom prst="rect">
            <a:avLst/>
          </a:prstGeom>
          <a:noFill/>
        </p:spPr>
        <p:txBody>
          <a:bodyPr wrap="square" rtlCol="0">
            <a:spAutoFit/>
          </a:bodyPr>
          <a:lstStyle/>
          <a:p>
            <a:r>
              <a:rPr lang="en-US" altLang="en-US" sz="2800" b="1" dirty="0">
                <a:solidFill>
                  <a:srgbClr val="002060"/>
                </a:solidFill>
              </a:rPr>
              <a:t>Inverse relation between bond price (value) and rate of </a:t>
            </a:r>
            <a:r>
              <a:rPr lang="en-US" altLang="en-US" sz="2800" b="1" dirty="0" smtClean="0">
                <a:solidFill>
                  <a:srgbClr val="002060"/>
                </a:solidFill>
              </a:rPr>
              <a:t>return</a:t>
            </a:r>
            <a:endParaRPr lang="en-US" sz="2800" b="1" dirty="0">
              <a:solidFill>
                <a:srgbClr val="0070C0"/>
              </a:solidFill>
            </a:endParaRPr>
          </a:p>
        </p:txBody>
      </p:sp>
    </p:spTree>
    <p:extLst>
      <p:ext uri="{BB962C8B-B14F-4D97-AF65-F5344CB8AC3E}">
        <p14:creationId xmlns:p14="http://schemas.microsoft.com/office/powerpoint/2010/main" val="122833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4426" y="1862949"/>
            <a:ext cx="9182877" cy="3259558"/>
          </a:xfrm>
        </p:spPr>
        <p:txBody>
          <a:bodyPr>
            <a:normAutofit/>
          </a:bodyPr>
          <a:lstStyle/>
          <a:p>
            <a:pPr marL="0" indent="0">
              <a:buNone/>
            </a:pPr>
            <a:r>
              <a:rPr lang="en-US" altLang="en-US" sz="2400" b="1" dirty="0" smtClean="0">
                <a:solidFill>
                  <a:srgbClr val="002060"/>
                </a:solidFill>
              </a:rPr>
              <a:t>It depicts </a:t>
            </a:r>
            <a:r>
              <a:rPr lang="en-US" altLang="en-US" sz="2400" b="1" dirty="0">
                <a:solidFill>
                  <a:srgbClr val="002060"/>
                </a:solidFill>
              </a:rPr>
              <a:t>the inverse relation between V and R. The Price-Yield curve for the 10-year, 9% coupon </a:t>
            </a:r>
            <a:r>
              <a:rPr lang="en-US" altLang="en-US" sz="2400" b="1" dirty="0" smtClean="0">
                <a:solidFill>
                  <a:srgbClr val="002060"/>
                </a:solidFill>
              </a:rPr>
              <a:t>bond, Face value: $1000</a:t>
            </a:r>
            <a:endParaRPr lang="en-IN" sz="2400" b="1" dirty="0">
              <a:solidFill>
                <a:srgbClr val="002060"/>
              </a:solidFill>
            </a:endParaRPr>
          </a:p>
          <a:p>
            <a:pPr marL="0" indent="0">
              <a:buNone/>
            </a:pPr>
            <a:endParaRPr lang="en-IN" sz="2400" b="1" dirty="0">
              <a:solidFill>
                <a:srgbClr val="002060"/>
              </a:solidFill>
            </a:endParaRPr>
          </a:p>
        </p:txBody>
      </p:sp>
      <p:graphicFrame>
        <p:nvGraphicFramePr>
          <p:cNvPr id="3" name="Object 2"/>
          <p:cNvGraphicFramePr>
            <a:graphicFrameLocks noChangeAspect="1"/>
          </p:cNvGraphicFramePr>
          <p:nvPr>
            <p:extLst/>
          </p:nvPr>
        </p:nvGraphicFramePr>
        <p:xfrm>
          <a:off x="1026367" y="2876939"/>
          <a:ext cx="7634307" cy="2552700"/>
        </p:xfrm>
        <a:graphic>
          <a:graphicData uri="http://schemas.openxmlformats.org/presentationml/2006/ole">
            <mc:AlternateContent xmlns:mc="http://schemas.openxmlformats.org/markup-compatibility/2006">
              <mc:Choice xmlns:v="urn:schemas-microsoft-com:vml" Requires="v">
                <p:oleObj spid="_x0000_s22532" name="Worksheet" r:id="rId3" imgW="3124403" imgH="2552904" progId="Excel.Sheet.8">
                  <p:embed/>
                </p:oleObj>
              </mc:Choice>
              <mc:Fallback>
                <p:oleObj name="Worksheet" r:id="rId3" imgW="3124403" imgH="2552904" progId="Excel.Sheet.8">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67" y="2876939"/>
                        <a:ext cx="7634307" cy="2552700"/>
                      </a:xfrm>
                      <a:prstGeom prst="rect">
                        <a:avLst/>
                      </a:prstGeom>
                      <a:noFill/>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Price-Yield Curve</a:t>
            </a:r>
            <a:endParaRPr lang="en-US" sz="2800" b="1" dirty="0">
              <a:solidFill>
                <a:srgbClr val="0070C0"/>
              </a:solidFill>
            </a:endParaRPr>
          </a:p>
        </p:txBody>
      </p:sp>
    </p:spTree>
    <p:extLst>
      <p:ext uri="{BB962C8B-B14F-4D97-AF65-F5344CB8AC3E}">
        <p14:creationId xmlns:p14="http://schemas.microsoft.com/office/powerpoint/2010/main" val="1756974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l="16200" t="25024" r="24884" b="65702"/>
          <a:stretch>
            <a:fillRect/>
          </a:stretch>
        </p:blipFill>
        <p:spPr bwMode="auto">
          <a:xfrm>
            <a:off x="1570891" y="2466128"/>
            <a:ext cx="7784123" cy="1003901"/>
          </a:xfrm>
          <a:prstGeom prst="rect">
            <a:avLst/>
          </a:prstGeom>
          <a:noFill/>
          <a:ln w="9525">
            <a:noFill/>
            <a:miter lim="800000"/>
            <a:headEnd/>
            <a:tailEnd/>
          </a:ln>
        </p:spPr>
      </p:pic>
      <p:sp>
        <p:nvSpPr>
          <p:cNvPr id="3" name="TextBox 2"/>
          <p:cNvSpPr txBox="1"/>
          <p:nvPr/>
        </p:nvSpPr>
        <p:spPr>
          <a:xfrm>
            <a:off x="1432464" y="1850674"/>
            <a:ext cx="8849710" cy="3645613"/>
          </a:xfrm>
          <a:prstGeom prst="rect">
            <a:avLst/>
          </a:prstGeom>
          <a:noFill/>
          <a:effectLst>
            <a:outerShdw blurRad="50800" dist="50800" dir="5400000" algn="ctr" rotWithShape="0">
              <a:srgbClr val="000000">
                <a:alpha val="0"/>
              </a:srgbClr>
            </a:outerShdw>
          </a:effectLst>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US" sz="2400" b="1" dirty="0" smtClean="0">
                <a:solidFill>
                  <a:srgbClr val="002060"/>
                </a:solidFill>
              </a:rPr>
              <a:t>The value of a share of common stock is the present value of all future cash  flow</a:t>
            </a:r>
          </a:p>
          <a:p>
            <a:pPr marL="228600" lvl="0" indent="-228600" algn="just">
              <a:lnSpc>
                <a:spcPct val="90000"/>
              </a:lnSpc>
              <a:spcBef>
                <a:spcPts val="1000"/>
              </a:spcBef>
              <a:buFont typeface="Arial" panose="020B0604020202020204" pitchFamily="34" charset="0"/>
              <a:buChar char="•"/>
            </a:pPr>
            <a:endParaRPr lang="en-US" sz="2400" b="1" dirty="0" smtClean="0">
              <a:solidFill>
                <a:srgbClr val="002060"/>
              </a:solidFill>
            </a:endParaRPr>
          </a:p>
          <a:p>
            <a:pPr marL="685800" lvl="1" indent="-228600">
              <a:lnSpc>
                <a:spcPct val="90000"/>
              </a:lnSpc>
              <a:spcBef>
                <a:spcPts val="500"/>
              </a:spcBef>
              <a:buFont typeface="Arial" panose="020B0604020202020204" pitchFamily="34" charset="0"/>
              <a:buChar char="•"/>
            </a:pPr>
            <a:endParaRPr lang="en-US" sz="2400" b="1" dirty="0" smtClean="0">
              <a:solidFill>
                <a:srgbClr val="002060"/>
              </a:solidFill>
            </a:endParaRPr>
          </a:p>
          <a:p>
            <a:r>
              <a:rPr lang="en-US" b="1" dirty="0" smtClean="0">
                <a:solidFill>
                  <a:srgbClr val="002060"/>
                </a:solidFill>
              </a:rPr>
              <a:t>where      P</a:t>
            </a:r>
            <a:r>
              <a:rPr lang="en-US" b="1" baseline="-25000" dirty="0" smtClean="0">
                <a:solidFill>
                  <a:srgbClr val="002060"/>
                </a:solidFill>
              </a:rPr>
              <a:t>0</a:t>
            </a:r>
            <a:r>
              <a:rPr lang="en-US" b="1" dirty="0" smtClean="0">
                <a:solidFill>
                  <a:srgbClr val="002060"/>
                </a:solidFill>
              </a:rPr>
              <a:t> =Current price</a:t>
            </a:r>
          </a:p>
          <a:p>
            <a:r>
              <a:rPr lang="en-US" b="1" dirty="0" smtClean="0">
                <a:solidFill>
                  <a:srgbClr val="002060"/>
                </a:solidFill>
              </a:rPr>
              <a:t>	CF</a:t>
            </a:r>
            <a:r>
              <a:rPr lang="en-US" b="1" baseline="-25000" dirty="0" smtClean="0">
                <a:solidFill>
                  <a:srgbClr val="002060"/>
                </a:solidFill>
              </a:rPr>
              <a:t>1</a:t>
            </a:r>
            <a:r>
              <a:rPr lang="en-US" b="1" dirty="0" smtClean="0">
                <a:solidFill>
                  <a:srgbClr val="002060"/>
                </a:solidFill>
              </a:rPr>
              <a:t> = Expected cash flow that accrues to the owner of the asset at time t</a:t>
            </a:r>
          </a:p>
          <a:p>
            <a:r>
              <a:rPr lang="en-US" b="1" dirty="0" smtClean="0">
                <a:solidFill>
                  <a:srgbClr val="002060"/>
                </a:solidFill>
              </a:rPr>
              <a:t>	CF</a:t>
            </a:r>
            <a:r>
              <a:rPr lang="en-US" b="1" baseline="-25000" dirty="0" smtClean="0">
                <a:solidFill>
                  <a:srgbClr val="002060"/>
                </a:solidFill>
              </a:rPr>
              <a:t>1</a:t>
            </a:r>
            <a:r>
              <a:rPr lang="en-US" b="1" dirty="0" smtClean="0">
                <a:solidFill>
                  <a:srgbClr val="002060"/>
                </a:solidFill>
              </a:rPr>
              <a:t> = CF</a:t>
            </a:r>
            <a:r>
              <a:rPr lang="en-US" b="1" baseline="-25000" dirty="0" smtClean="0">
                <a:solidFill>
                  <a:srgbClr val="002060"/>
                </a:solidFill>
              </a:rPr>
              <a:t>0</a:t>
            </a:r>
            <a:r>
              <a:rPr lang="en-US" b="1" dirty="0" smtClean="0">
                <a:solidFill>
                  <a:srgbClr val="002060"/>
                </a:solidFill>
              </a:rPr>
              <a:t>(1+g) </a:t>
            </a:r>
          </a:p>
          <a:p>
            <a:r>
              <a:rPr lang="en-US" b="1" dirty="0" smtClean="0">
                <a:solidFill>
                  <a:srgbClr val="002060"/>
                </a:solidFill>
              </a:rPr>
              <a:t>	 g = Rate of growth</a:t>
            </a:r>
          </a:p>
          <a:p>
            <a:r>
              <a:rPr lang="en-US" b="1" dirty="0" smtClean="0">
                <a:solidFill>
                  <a:srgbClr val="002060"/>
                </a:solidFill>
              </a:rPr>
              <a:t>	R  = Required rate of return or discount rate</a:t>
            </a:r>
          </a:p>
          <a:p>
            <a:r>
              <a:rPr lang="en-US" b="1" dirty="0" smtClean="0">
                <a:solidFill>
                  <a:srgbClr val="002060"/>
                </a:solidFill>
              </a:rPr>
              <a:t>	n  = Amount of time the asset is held or expected to be held</a:t>
            </a:r>
          </a:p>
          <a:p>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latin typeface="Calibri"/>
                <a:ea typeface="+mj-ea"/>
                <a:cs typeface="+mj-cs"/>
              </a:rPr>
              <a:t>Dividend Discount Model		</a:t>
            </a:r>
            <a:endParaRPr lang="en-US" sz="2800" b="1" dirty="0" smtClean="0">
              <a:solidFill>
                <a:srgbClr val="0070C0"/>
              </a:solidFill>
              <a:latin typeface="Calibri"/>
              <a:ea typeface="+mj-ea"/>
              <a:cs typeface="+mj-cs"/>
            </a:endParaRPr>
          </a:p>
        </p:txBody>
      </p:sp>
    </p:spTree>
    <p:extLst>
      <p:ext uri="{BB962C8B-B14F-4D97-AF65-F5344CB8AC3E}">
        <p14:creationId xmlns:p14="http://schemas.microsoft.com/office/powerpoint/2010/main" val="23210465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p:cNvGraphicFramePr>
          <p:nvPr>
            <p:extLst/>
          </p:nvPr>
        </p:nvGraphicFramePr>
        <p:xfrm>
          <a:off x="1371098" y="2011680"/>
          <a:ext cx="7759839" cy="1593669"/>
        </p:xfrm>
        <a:graphic>
          <a:graphicData uri="http://schemas.openxmlformats.org/presentationml/2006/ole">
            <mc:AlternateContent xmlns:mc="http://schemas.openxmlformats.org/markup-compatibility/2006">
              <mc:Choice xmlns:v="urn:schemas-microsoft-com:vml" Requires="v">
                <p:oleObj spid="_x0000_s23556" name="Equation" r:id="rId3" imgW="1663700" imgH="660400" progId="Equation.3">
                  <p:embed/>
                </p:oleObj>
              </mc:Choice>
              <mc:Fallback>
                <p:oleObj name="Equation" r:id="rId3" imgW="1663700" imgH="6604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098" y="2011680"/>
                        <a:ext cx="7759839" cy="1593669"/>
                      </a:xfrm>
                      <a:prstGeom prst="rect">
                        <a:avLst/>
                      </a:prstGeom>
                      <a:noFill/>
                      <a:ln w="12700">
                        <a:solidFill>
                          <a:srgbClr val="990000"/>
                        </a:solidFill>
                        <a:miter lim="800000"/>
                        <a:headEnd/>
                        <a:tailEnd/>
                      </a:ln>
                      <a:effectLst/>
                    </p:spPr>
                  </p:pic>
                </p:oleObj>
              </mc:Fallback>
            </mc:AlternateContent>
          </a:graphicData>
        </a:graphic>
      </p:graphicFrame>
      <p:sp>
        <p:nvSpPr>
          <p:cNvPr id="5" name="TextBox 4"/>
          <p:cNvSpPr txBox="1"/>
          <p:nvPr/>
        </p:nvSpPr>
        <p:spPr>
          <a:xfrm>
            <a:off x="1204036" y="698037"/>
            <a:ext cx="9301655" cy="954107"/>
          </a:xfrm>
          <a:prstGeom prst="rect">
            <a:avLst/>
          </a:prstGeom>
          <a:noFill/>
        </p:spPr>
        <p:txBody>
          <a:bodyPr wrap="square" rtlCol="0">
            <a:spAutoFit/>
          </a:bodyPr>
          <a:lstStyle/>
          <a:p>
            <a:r>
              <a:rPr lang="en-US" altLang="en-US" sz="2800" b="1" dirty="0">
                <a:solidFill>
                  <a:srgbClr val="002060"/>
                </a:solidFill>
              </a:rPr>
              <a:t>The greater  a bond’s maturity, the greater its price sensitivity to interest rate </a:t>
            </a:r>
            <a:r>
              <a:rPr lang="en-US" altLang="en-US" sz="2800" b="1" dirty="0" smtClean="0">
                <a:solidFill>
                  <a:srgbClr val="002060"/>
                </a:solidFill>
              </a:rPr>
              <a:t>changes</a:t>
            </a:r>
            <a:endParaRPr lang="en-US" altLang="en-US" sz="2800" b="1" dirty="0">
              <a:solidFill>
                <a:srgbClr val="002060"/>
              </a:solidFill>
            </a:endParaRPr>
          </a:p>
        </p:txBody>
      </p:sp>
      <p:sp>
        <p:nvSpPr>
          <p:cNvPr id="4" name="Rectangle 3"/>
          <p:cNvSpPr/>
          <p:nvPr/>
        </p:nvSpPr>
        <p:spPr>
          <a:xfrm>
            <a:off x="1371097" y="3964885"/>
            <a:ext cx="7851279" cy="1200329"/>
          </a:xfrm>
          <a:prstGeom prst="rect">
            <a:avLst/>
          </a:prstGeom>
        </p:spPr>
        <p:txBody>
          <a:bodyPr wrap="square">
            <a:spAutoFit/>
          </a:bodyPr>
          <a:lstStyle/>
          <a:p>
            <a:pPr algn="just"/>
            <a:r>
              <a:rPr lang="en-US" sz="2400" b="1" dirty="0">
                <a:solidFill>
                  <a:srgbClr val="002060"/>
                </a:solidFill>
              </a:rPr>
              <a:t>Investors will realize greater capital gains and capital losses on long-term securities than on short term securities when interest rate changes by the same amount</a:t>
            </a:r>
          </a:p>
        </p:txBody>
      </p:sp>
    </p:spTree>
    <p:extLst>
      <p:ext uri="{BB962C8B-B14F-4D97-AF65-F5344CB8AC3E}">
        <p14:creationId xmlns:p14="http://schemas.microsoft.com/office/powerpoint/2010/main" val="35380867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Example: Effect of Maturity on Bond Price Volatility</a:t>
            </a:r>
            <a:endParaRPr lang="en-US" sz="2800" b="1" dirty="0">
              <a:solidFill>
                <a:srgbClr val="0070C0"/>
              </a:solidFill>
            </a:endParaRPr>
          </a:p>
        </p:txBody>
      </p:sp>
      <p:graphicFrame>
        <p:nvGraphicFramePr>
          <p:cNvPr id="6" name="Table 5"/>
          <p:cNvGraphicFramePr>
            <a:graphicFrameLocks noGrp="1"/>
          </p:cNvGraphicFramePr>
          <p:nvPr>
            <p:extLst/>
          </p:nvPr>
        </p:nvGraphicFramePr>
        <p:xfrm>
          <a:off x="484667" y="1731865"/>
          <a:ext cx="9378461" cy="2865120"/>
        </p:xfrm>
        <a:graphic>
          <a:graphicData uri="http://schemas.openxmlformats.org/drawingml/2006/table">
            <a:tbl>
              <a:tblPr firstRow="1" bandRow="1">
                <a:tableStyleId>{5C22544A-7EE6-4342-B048-85BDC9FD1C3A}</a:tableStyleId>
              </a:tblPr>
              <a:tblGrid>
                <a:gridCol w="3250079">
                  <a:extLst>
                    <a:ext uri="{9D8B030D-6E8A-4147-A177-3AD203B41FA5}">
                      <a16:colId xmlns:a16="http://schemas.microsoft.com/office/drawing/2014/main" val="20000"/>
                    </a:ext>
                  </a:extLst>
                </a:gridCol>
                <a:gridCol w="803525">
                  <a:extLst>
                    <a:ext uri="{9D8B030D-6E8A-4147-A177-3AD203B41FA5}">
                      <a16:colId xmlns:a16="http://schemas.microsoft.com/office/drawing/2014/main" val="20001"/>
                    </a:ext>
                  </a:extLst>
                </a:gridCol>
                <a:gridCol w="647617">
                  <a:extLst>
                    <a:ext uri="{9D8B030D-6E8A-4147-A177-3AD203B41FA5}">
                      <a16:colId xmlns:a16="http://schemas.microsoft.com/office/drawing/2014/main" val="20002"/>
                    </a:ext>
                  </a:extLst>
                </a:gridCol>
                <a:gridCol w="887476">
                  <a:extLst>
                    <a:ext uri="{9D8B030D-6E8A-4147-A177-3AD203B41FA5}">
                      <a16:colId xmlns:a16="http://schemas.microsoft.com/office/drawing/2014/main" val="20003"/>
                    </a:ext>
                  </a:extLst>
                </a:gridCol>
                <a:gridCol w="707581">
                  <a:extLst>
                    <a:ext uri="{9D8B030D-6E8A-4147-A177-3AD203B41FA5}">
                      <a16:colId xmlns:a16="http://schemas.microsoft.com/office/drawing/2014/main" val="20004"/>
                    </a:ext>
                  </a:extLst>
                </a:gridCol>
                <a:gridCol w="887476">
                  <a:extLst>
                    <a:ext uri="{9D8B030D-6E8A-4147-A177-3AD203B41FA5}">
                      <a16:colId xmlns:a16="http://schemas.microsoft.com/office/drawing/2014/main" val="20005"/>
                    </a:ext>
                  </a:extLst>
                </a:gridCol>
                <a:gridCol w="663864">
                  <a:extLst>
                    <a:ext uri="{9D8B030D-6E8A-4147-A177-3AD203B41FA5}">
                      <a16:colId xmlns:a16="http://schemas.microsoft.com/office/drawing/2014/main" val="20006"/>
                    </a:ext>
                  </a:extLst>
                </a:gridCol>
                <a:gridCol w="814803">
                  <a:extLst>
                    <a:ext uri="{9D8B030D-6E8A-4147-A177-3AD203B41FA5}">
                      <a16:colId xmlns:a16="http://schemas.microsoft.com/office/drawing/2014/main" val="20007"/>
                    </a:ext>
                  </a:extLst>
                </a:gridCol>
                <a:gridCol w="716040">
                  <a:extLst>
                    <a:ext uri="{9D8B030D-6E8A-4147-A177-3AD203B41FA5}">
                      <a16:colId xmlns:a16="http://schemas.microsoft.com/office/drawing/2014/main" val="20008"/>
                    </a:ext>
                  </a:extLst>
                </a:gridCol>
              </a:tblGrid>
              <a:tr h="370840">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solidFill>
                            <a:srgbClr val="002060"/>
                          </a:solidFill>
                        </a:rPr>
                        <a:t>Par value: $1000, Coupon= 8 %, Maturity: 7 &amp; 10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dirty="0" smtClean="0"/>
                        <a:t>Term to Maturity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1 year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10 years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20 years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30years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smtClean="0"/>
                        <a:t>Discount Rate (YTM)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smtClean="0"/>
                        <a:t>Present Value of Interest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$569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$498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$858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$686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$757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Present Value of Principal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934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907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505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377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257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132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 Value of Bond </a:t>
                      </a:r>
                      <a:endParaRPr lang="en-IN" dirty="0" smtClean="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$980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$1074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$875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$1115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$828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$1137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t>$811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dirty="0" smtClean="0"/>
                        <a:t>Percentage change</a:t>
                      </a:r>
                      <a:r>
                        <a:rPr lang="en-US" sz="1800" baseline="0" dirty="0" smtClean="0"/>
                        <a:t> in total value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-2.9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-18.5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-25.7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t>-28.7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65273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p:cNvGraphicFramePr>
          <p:nvPr>
            <p:extLst/>
          </p:nvPr>
        </p:nvGraphicFramePr>
        <p:xfrm>
          <a:off x="2482804" y="2457947"/>
          <a:ext cx="5215812" cy="1752600"/>
        </p:xfrm>
        <a:graphic>
          <a:graphicData uri="http://schemas.openxmlformats.org/presentationml/2006/ole">
            <mc:AlternateContent xmlns:mc="http://schemas.openxmlformats.org/markup-compatibility/2006">
              <mc:Choice xmlns:v="urn:schemas-microsoft-com:vml" Requires="v">
                <p:oleObj spid="_x0000_s24580" name="Equation" r:id="rId3" imgW="1562100" imgH="685800" progId="Equation.3">
                  <p:embed/>
                </p:oleObj>
              </mc:Choice>
              <mc:Fallback>
                <p:oleObj name="Equation" r:id="rId3" imgW="1562100" imgH="685800" progId="Equation.3">
                  <p:embed/>
                  <p:pic>
                    <p:nvPicPr>
                      <p:cNvPr id="3"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04" y="2457947"/>
                        <a:ext cx="5215812" cy="175260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954107"/>
          </a:xfrm>
          <a:prstGeom prst="rect">
            <a:avLst/>
          </a:prstGeom>
          <a:noFill/>
        </p:spPr>
        <p:txBody>
          <a:bodyPr wrap="square" rtlCol="0">
            <a:spAutoFit/>
          </a:bodyPr>
          <a:lstStyle/>
          <a:p>
            <a:r>
              <a:rPr lang="en-US" altLang="en-US" sz="2800" b="1" dirty="0">
                <a:solidFill>
                  <a:srgbClr val="002060"/>
                </a:solidFill>
              </a:rPr>
              <a:t>The smaller a bond’s coupon rate, the greater its price sensitivity to interest rate </a:t>
            </a:r>
            <a:r>
              <a:rPr lang="en-US" altLang="en-US" sz="2800" b="1" dirty="0" smtClean="0">
                <a:solidFill>
                  <a:srgbClr val="002060"/>
                </a:solidFill>
              </a:rPr>
              <a:t>changes</a:t>
            </a:r>
            <a:endParaRPr lang="en-US" altLang="en-US" sz="2800" b="1" dirty="0">
              <a:solidFill>
                <a:srgbClr val="002060"/>
              </a:solidFill>
            </a:endParaRPr>
          </a:p>
        </p:txBody>
      </p:sp>
    </p:spTree>
    <p:extLst>
      <p:ext uri="{BB962C8B-B14F-4D97-AF65-F5344CB8AC3E}">
        <p14:creationId xmlns:p14="http://schemas.microsoft.com/office/powerpoint/2010/main" val="3896950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Example: Effect of Coupon on Bond Price Volatility</a:t>
            </a:r>
            <a:endParaRPr lang="en-US" sz="2800" b="1" dirty="0">
              <a:solidFill>
                <a:srgbClr val="0070C0"/>
              </a:solidFill>
            </a:endParaRPr>
          </a:p>
        </p:txBody>
      </p:sp>
      <p:graphicFrame>
        <p:nvGraphicFramePr>
          <p:cNvPr id="6" name="Table 5"/>
          <p:cNvGraphicFramePr>
            <a:graphicFrameLocks noGrp="1"/>
          </p:cNvGraphicFramePr>
          <p:nvPr/>
        </p:nvGraphicFramePr>
        <p:xfrm>
          <a:off x="589170" y="1457545"/>
          <a:ext cx="9507413" cy="2865120"/>
        </p:xfrm>
        <a:graphic>
          <a:graphicData uri="http://schemas.openxmlformats.org/drawingml/2006/table">
            <a:tbl>
              <a:tblPr firstRow="1" bandRow="1">
                <a:tableStyleId>{5C22544A-7EE6-4342-B048-85BDC9FD1C3A}</a:tableStyleId>
              </a:tblPr>
              <a:tblGrid>
                <a:gridCol w="3294767">
                  <a:extLst>
                    <a:ext uri="{9D8B030D-6E8A-4147-A177-3AD203B41FA5}">
                      <a16:colId xmlns:a16="http://schemas.microsoft.com/office/drawing/2014/main" val="20000"/>
                    </a:ext>
                  </a:extLst>
                </a:gridCol>
                <a:gridCol w="814573">
                  <a:extLst>
                    <a:ext uri="{9D8B030D-6E8A-4147-A177-3AD203B41FA5}">
                      <a16:colId xmlns:a16="http://schemas.microsoft.com/office/drawing/2014/main" val="20001"/>
                    </a:ext>
                  </a:extLst>
                </a:gridCol>
                <a:gridCol w="656522">
                  <a:extLst>
                    <a:ext uri="{9D8B030D-6E8A-4147-A177-3AD203B41FA5}">
                      <a16:colId xmlns:a16="http://schemas.microsoft.com/office/drawing/2014/main" val="20002"/>
                    </a:ext>
                  </a:extLst>
                </a:gridCol>
                <a:gridCol w="899679">
                  <a:extLst>
                    <a:ext uri="{9D8B030D-6E8A-4147-A177-3AD203B41FA5}">
                      <a16:colId xmlns:a16="http://schemas.microsoft.com/office/drawing/2014/main" val="20003"/>
                    </a:ext>
                  </a:extLst>
                </a:gridCol>
                <a:gridCol w="717310">
                  <a:extLst>
                    <a:ext uri="{9D8B030D-6E8A-4147-A177-3AD203B41FA5}">
                      <a16:colId xmlns:a16="http://schemas.microsoft.com/office/drawing/2014/main" val="20004"/>
                    </a:ext>
                  </a:extLst>
                </a:gridCol>
                <a:gridCol w="768225">
                  <a:extLst>
                    <a:ext uri="{9D8B030D-6E8A-4147-A177-3AD203B41FA5}">
                      <a16:colId xmlns:a16="http://schemas.microsoft.com/office/drawing/2014/main" val="20005"/>
                    </a:ext>
                  </a:extLst>
                </a:gridCol>
                <a:gridCol w="679938">
                  <a:extLst>
                    <a:ext uri="{9D8B030D-6E8A-4147-A177-3AD203B41FA5}">
                      <a16:colId xmlns:a16="http://schemas.microsoft.com/office/drawing/2014/main" val="20006"/>
                    </a:ext>
                  </a:extLst>
                </a:gridCol>
                <a:gridCol w="867508">
                  <a:extLst>
                    <a:ext uri="{9D8B030D-6E8A-4147-A177-3AD203B41FA5}">
                      <a16:colId xmlns:a16="http://schemas.microsoft.com/office/drawing/2014/main" val="20007"/>
                    </a:ext>
                  </a:extLst>
                </a:gridCol>
                <a:gridCol w="808891">
                  <a:extLst>
                    <a:ext uri="{9D8B030D-6E8A-4147-A177-3AD203B41FA5}">
                      <a16:colId xmlns:a16="http://schemas.microsoft.com/office/drawing/2014/main" val="20008"/>
                    </a:ext>
                  </a:extLst>
                </a:gridCol>
              </a:tblGrid>
              <a:tr h="370840">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Present</a:t>
                      </a:r>
                      <a:r>
                        <a:rPr lang="en-US" sz="1800" b="1" baseline="0" dirty="0" smtClean="0">
                          <a:solidFill>
                            <a:srgbClr val="002060"/>
                          </a:solidFill>
                        </a:rPr>
                        <a:t> value of 20 year bond ($1,000 par value)</a:t>
                      </a:r>
                      <a:endParaRPr lang="en-IN" sz="1800" b="1" dirty="0" smtClean="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0% (Coupon)</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3% (Coupon)</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8% (Coupon)</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12% (Coupon)</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smtClean="0">
                          <a:solidFill>
                            <a:srgbClr val="002060"/>
                          </a:solidFill>
                        </a:rPr>
                        <a:t>Discount Rate (YTM)</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smtClean="0">
                          <a:solidFill>
                            <a:srgbClr val="002060"/>
                          </a:solidFill>
                        </a:rPr>
                        <a:t>Present Value of Interest</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$322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$858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$686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$1287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$1030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Present Value of Principal</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Total Value of Bond </a:t>
                      </a:r>
                      <a:endParaRPr lang="en-IN" dirty="0" smtClean="0">
                        <a:solidFill>
                          <a:srgbClr val="002060"/>
                        </a:solidFill>
                      </a:endParaRPr>
                    </a:p>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$579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$399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$1115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$828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$1544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$1172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dirty="0" smtClean="0">
                          <a:solidFill>
                            <a:srgbClr val="002060"/>
                          </a:solidFill>
                        </a:rPr>
                        <a:t>Percentage change</a:t>
                      </a:r>
                      <a:r>
                        <a:rPr lang="en-US" sz="1800" baseline="0" dirty="0" smtClean="0">
                          <a:solidFill>
                            <a:srgbClr val="002060"/>
                          </a:solidFill>
                        </a:rPr>
                        <a:t> in total value</a:t>
                      </a:r>
                      <a:endParaRPr lang="en-IN" sz="18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-44.7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-31.1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-25.7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-24.1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522212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Bond Price and Interest Rate</a:t>
            </a:r>
            <a:endParaRPr lang="en-IN" sz="2800" b="1" dirty="0">
              <a:solidFill>
                <a:srgbClr val="0070C0"/>
              </a:solidFill>
              <a:latin typeface="+mn-lt"/>
            </a:endParaRPr>
          </a:p>
        </p:txBody>
      </p:sp>
      <p:sp>
        <p:nvSpPr>
          <p:cNvPr id="3" name="Content Placeholder 2"/>
          <p:cNvSpPr>
            <a:spLocks noGrp="1"/>
          </p:cNvSpPr>
          <p:nvPr>
            <p:ph idx="1"/>
          </p:nvPr>
        </p:nvSpPr>
        <p:spPr>
          <a:xfrm>
            <a:off x="655320" y="1690688"/>
            <a:ext cx="9259389" cy="3443015"/>
          </a:xfrm>
        </p:spPr>
        <p:txBody>
          <a:bodyPr>
            <a:normAutofit/>
          </a:bodyPr>
          <a:lstStyle/>
          <a:p>
            <a:pPr algn="just"/>
            <a:r>
              <a:rPr lang="en-US" sz="2400" dirty="0">
                <a:solidFill>
                  <a:srgbClr val="002060"/>
                </a:solidFill>
              </a:rPr>
              <a:t>For a  specific absolute change in interest rates, the proportionate increase in bond prices when rates fall exceeds the proportionate decrease in bond prices when rates rise.</a:t>
            </a:r>
            <a:r>
              <a:rPr lang="en-IN" sz="2400" dirty="0">
                <a:solidFill>
                  <a:srgbClr val="002060"/>
                </a:solidFill>
              </a:rPr>
              <a:t> </a:t>
            </a:r>
            <a:endParaRPr lang="en-IN" sz="2400" dirty="0" smtClean="0">
              <a:solidFill>
                <a:srgbClr val="002060"/>
              </a:solidFill>
            </a:endParaRPr>
          </a:p>
          <a:p>
            <a:pPr algn="just"/>
            <a:r>
              <a:rPr lang="en-IN" sz="2400" dirty="0" smtClean="0">
                <a:solidFill>
                  <a:srgbClr val="002060"/>
                </a:solidFill>
              </a:rPr>
              <a:t>The </a:t>
            </a:r>
            <a:r>
              <a:rPr lang="en-IN" sz="2400" dirty="0">
                <a:solidFill>
                  <a:srgbClr val="002060"/>
                </a:solidFill>
              </a:rPr>
              <a:t>proportionate difference increases with maturity and is larger the lower a bond’s periodic interest </a:t>
            </a:r>
            <a:r>
              <a:rPr lang="en-IN" sz="2400" dirty="0" smtClean="0">
                <a:solidFill>
                  <a:srgbClr val="002060"/>
                </a:solidFill>
              </a:rPr>
              <a:t>payment</a:t>
            </a:r>
          </a:p>
          <a:p>
            <a:pPr algn="just"/>
            <a:r>
              <a:rPr lang="en-US" sz="2400" dirty="0">
                <a:solidFill>
                  <a:srgbClr val="002060"/>
                </a:solidFill>
              </a:rPr>
              <a:t>For the identical absolute change in interest rates, a bondholder will realize greater capital gain when rates decline than capital loss when rates increase</a:t>
            </a:r>
          </a:p>
          <a:p>
            <a:pPr algn="just"/>
            <a:endParaRPr lang="en-US" dirty="0">
              <a:solidFill>
                <a:srgbClr val="002060"/>
              </a:solidFill>
            </a:endParaRPr>
          </a:p>
          <a:p>
            <a:endParaRPr lang="en-IN" dirty="0"/>
          </a:p>
        </p:txBody>
      </p:sp>
    </p:spTree>
    <p:extLst>
      <p:ext uri="{BB962C8B-B14F-4D97-AF65-F5344CB8AC3E}">
        <p14:creationId xmlns:p14="http://schemas.microsoft.com/office/powerpoint/2010/main" val="14258220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Example: Effect of Yield Level on Bond Price Volatility</a:t>
            </a:r>
            <a:endParaRPr lang="en-US" sz="2800" b="1" dirty="0">
              <a:solidFill>
                <a:srgbClr val="0070C0"/>
              </a:solidFill>
            </a:endParaRPr>
          </a:p>
        </p:txBody>
      </p:sp>
      <p:graphicFrame>
        <p:nvGraphicFramePr>
          <p:cNvPr id="6" name="Table 5"/>
          <p:cNvGraphicFramePr>
            <a:graphicFrameLocks noGrp="1"/>
          </p:cNvGraphicFramePr>
          <p:nvPr>
            <p:extLst/>
          </p:nvPr>
        </p:nvGraphicFramePr>
        <p:xfrm>
          <a:off x="445478" y="1744928"/>
          <a:ext cx="9507413" cy="2865120"/>
        </p:xfrm>
        <a:graphic>
          <a:graphicData uri="http://schemas.openxmlformats.org/drawingml/2006/table">
            <a:tbl>
              <a:tblPr firstRow="1" bandRow="1">
                <a:tableStyleId>{5C22544A-7EE6-4342-B048-85BDC9FD1C3A}</a:tableStyleId>
              </a:tblPr>
              <a:tblGrid>
                <a:gridCol w="3294767">
                  <a:extLst>
                    <a:ext uri="{9D8B030D-6E8A-4147-A177-3AD203B41FA5}">
                      <a16:colId xmlns:a16="http://schemas.microsoft.com/office/drawing/2014/main" val="20000"/>
                    </a:ext>
                  </a:extLst>
                </a:gridCol>
                <a:gridCol w="814573">
                  <a:extLst>
                    <a:ext uri="{9D8B030D-6E8A-4147-A177-3AD203B41FA5}">
                      <a16:colId xmlns:a16="http://schemas.microsoft.com/office/drawing/2014/main" val="20001"/>
                    </a:ext>
                  </a:extLst>
                </a:gridCol>
                <a:gridCol w="879331">
                  <a:extLst>
                    <a:ext uri="{9D8B030D-6E8A-4147-A177-3AD203B41FA5}">
                      <a16:colId xmlns:a16="http://schemas.microsoft.com/office/drawing/2014/main" val="20002"/>
                    </a:ext>
                  </a:extLst>
                </a:gridCol>
                <a:gridCol w="676870">
                  <a:extLst>
                    <a:ext uri="{9D8B030D-6E8A-4147-A177-3AD203B41FA5}">
                      <a16:colId xmlns:a16="http://schemas.microsoft.com/office/drawing/2014/main" val="20003"/>
                    </a:ext>
                  </a:extLst>
                </a:gridCol>
                <a:gridCol w="717310">
                  <a:extLst>
                    <a:ext uri="{9D8B030D-6E8A-4147-A177-3AD203B41FA5}">
                      <a16:colId xmlns:a16="http://schemas.microsoft.com/office/drawing/2014/main" val="20004"/>
                    </a:ext>
                  </a:extLst>
                </a:gridCol>
                <a:gridCol w="768225">
                  <a:extLst>
                    <a:ext uri="{9D8B030D-6E8A-4147-A177-3AD203B41FA5}">
                      <a16:colId xmlns:a16="http://schemas.microsoft.com/office/drawing/2014/main" val="20005"/>
                    </a:ext>
                  </a:extLst>
                </a:gridCol>
                <a:gridCol w="679938">
                  <a:extLst>
                    <a:ext uri="{9D8B030D-6E8A-4147-A177-3AD203B41FA5}">
                      <a16:colId xmlns:a16="http://schemas.microsoft.com/office/drawing/2014/main" val="20006"/>
                    </a:ext>
                  </a:extLst>
                </a:gridCol>
                <a:gridCol w="867508">
                  <a:extLst>
                    <a:ext uri="{9D8B030D-6E8A-4147-A177-3AD203B41FA5}">
                      <a16:colId xmlns:a16="http://schemas.microsoft.com/office/drawing/2014/main" val="20007"/>
                    </a:ext>
                  </a:extLst>
                </a:gridCol>
                <a:gridCol w="808891">
                  <a:extLst>
                    <a:ext uri="{9D8B030D-6E8A-4147-A177-3AD203B41FA5}">
                      <a16:colId xmlns:a16="http://schemas.microsoft.com/office/drawing/2014/main" val="20008"/>
                    </a:ext>
                  </a:extLst>
                </a:gridCol>
              </a:tblGrid>
              <a:tr h="370840">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Present</a:t>
                      </a:r>
                      <a:r>
                        <a:rPr lang="en-US" sz="1800" b="1" baseline="0" dirty="0" smtClean="0">
                          <a:solidFill>
                            <a:srgbClr val="002060"/>
                          </a:solidFill>
                        </a:rPr>
                        <a:t> value of 20 year bond, 4 percent ($1,000 par value)</a:t>
                      </a:r>
                      <a:endParaRPr lang="en-IN" sz="1800" b="1" dirty="0" smtClean="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smtClean="0">
                          <a:solidFill>
                            <a:srgbClr val="002060"/>
                          </a:solidFill>
                        </a:rPr>
                        <a:t>Discount Rate (YTM)</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smtClean="0">
                          <a:solidFill>
                            <a:srgbClr val="002060"/>
                          </a:solidFill>
                        </a:rPr>
                        <a:t>Present Value of Interest</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$602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$547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$462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$396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$370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$301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$370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$343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Present Value of Principal</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562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453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307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208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175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97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175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142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Total Value of Bond </a:t>
                      </a:r>
                      <a:endParaRPr lang="en-IN" dirty="0" smtClean="0">
                        <a:solidFill>
                          <a:srgbClr val="002060"/>
                        </a:solidFill>
                      </a:endParaRPr>
                    </a:p>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$1164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$1000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$769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$604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$545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$398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$545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dirty="0" smtClean="0">
                          <a:solidFill>
                            <a:srgbClr val="002060"/>
                          </a:solidFill>
                        </a:rPr>
                        <a:t>$485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dirty="0" smtClean="0">
                          <a:solidFill>
                            <a:srgbClr val="002060"/>
                          </a:solidFill>
                        </a:rPr>
                        <a:t>Percentage change</a:t>
                      </a:r>
                      <a:r>
                        <a:rPr lang="en-US" sz="1800" baseline="0" dirty="0" smtClean="0">
                          <a:solidFill>
                            <a:srgbClr val="002060"/>
                          </a:solidFill>
                        </a:rPr>
                        <a:t> in total value</a:t>
                      </a:r>
                      <a:endParaRPr lang="en-IN" sz="18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-14.1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-21.5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-27.0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smtClean="0">
                          <a:solidFill>
                            <a:srgbClr val="002060"/>
                          </a:solidFill>
                        </a:rPr>
                        <a:t>-11.0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6655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p:cNvGraphicFramePr>
          <p:nvPr>
            <p:extLst/>
          </p:nvPr>
        </p:nvGraphicFramePr>
        <p:xfrm>
          <a:off x="1408611" y="2253012"/>
          <a:ext cx="7278688" cy="2667000"/>
        </p:xfrm>
        <a:graphic>
          <a:graphicData uri="http://schemas.openxmlformats.org/presentationml/2006/ole">
            <mc:AlternateContent xmlns:mc="http://schemas.openxmlformats.org/markup-compatibility/2006">
              <mc:Choice xmlns:v="urn:schemas-microsoft-com:vml" Requires="v">
                <p:oleObj spid="_x0000_s25604" name="Equation" r:id="rId3" imgW="2971800" imgH="990600" progId="Equation.3">
                  <p:embed/>
                </p:oleObj>
              </mc:Choice>
              <mc:Fallback>
                <p:oleObj name="Equation" r:id="rId3" imgW="2971800" imgH="990600" progId="Equation.3">
                  <p:embed/>
                  <p:pic>
                    <p:nvPicPr>
                      <p:cNvPr id="5"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611" y="2253012"/>
                        <a:ext cx="7278688" cy="2667000"/>
                      </a:xfrm>
                      <a:prstGeom prst="rect">
                        <a:avLst/>
                      </a:prstGeom>
                      <a:noFill/>
                      <a:ln w="127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204036" y="698037"/>
            <a:ext cx="9301655" cy="954107"/>
          </a:xfrm>
          <a:prstGeom prst="rect">
            <a:avLst/>
          </a:prstGeom>
          <a:noFill/>
        </p:spPr>
        <p:txBody>
          <a:bodyPr wrap="square" rtlCol="0">
            <a:spAutoFit/>
          </a:bodyPr>
          <a:lstStyle/>
          <a:p>
            <a:r>
              <a:rPr lang="en-US" altLang="en-US" sz="2800" b="1" dirty="0">
                <a:solidFill>
                  <a:srgbClr val="0070C0"/>
                </a:solidFill>
              </a:rPr>
              <a:t>Relation between coupon rate, required rate (discount rate), bond value (price), and face value (principal</a:t>
            </a:r>
            <a:r>
              <a:rPr lang="en-US" altLang="en-US" sz="2800" b="1" dirty="0" smtClean="0">
                <a:solidFill>
                  <a:srgbClr val="0070C0"/>
                </a:solidFill>
              </a:rPr>
              <a:t>)</a:t>
            </a:r>
            <a:endParaRPr lang="en-US" altLang="en-US" sz="2800" b="1" dirty="0">
              <a:solidFill>
                <a:srgbClr val="0070C0"/>
              </a:solidFill>
            </a:endParaRPr>
          </a:p>
        </p:txBody>
      </p:sp>
    </p:spTree>
    <p:extLst>
      <p:ext uri="{BB962C8B-B14F-4D97-AF65-F5344CB8AC3E}">
        <p14:creationId xmlns:p14="http://schemas.microsoft.com/office/powerpoint/2010/main" val="34853902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0304" y="1933287"/>
            <a:ext cx="9182877" cy="3259558"/>
          </a:xfrm>
        </p:spPr>
        <p:txBody>
          <a:bodyPr>
            <a:normAutofit fontScale="92500" lnSpcReduction="20000"/>
          </a:bodyPr>
          <a:lstStyle/>
          <a:p>
            <a:pPr algn="just"/>
            <a:r>
              <a:rPr lang="en-US" altLang="en-US" b="1" dirty="0">
                <a:solidFill>
                  <a:srgbClr val="002060"/>
                </a:solidFill>
              </a:rPr>
              <a:t>The total return (also call the realized </a:t>
            </a:r>
            <a:r>
              <a:rPr lang="en-US" altLang="en-US" b="1" dirty="0" smtClean="0">
                <a:solidFill>
                  <a:srgbClr val="002060"/>
                </a:solidFill>
              </a:rPr>
              <a:t>yield) </a:t>
            </a:r>
            <a:r>
              <a:rPr lang="en-US" altLang="en-US" b="1" dirty="0">
                <a:solidFill>
                  <a:srgbClr val="002060"/>
                </a:solidFill>
              </a:rPr>
              <a:t>is a measure of the yield obtained by assuming the cash flows are to be reinvested to the investor’s  horizon (HD) at an assumed reinvestment rate and at the horizon the bond is sold at an assumed rate given the horizon is not at maturity. </a:t>
            </a:r>
          </a:p>
          <a:p>
            <a:pPr algn="just"/>
            <a:r>
              <a:rPr lang="en-US" altLang="en-US" b="1" dirty="0">
                <a:solidFill>
                  <a:srgbClr val="002060"/>
                </a:solidFill>
              </a:rPr>
              <a:t>The total return is determined by </a:t>
            </a:r>
          </a:p>
          <a:p>
            <a:pPr lvl="1" algn="just"/>
            <a:r>
              <a:rPr lang="en-US" altLang="en-US" b="1" dirty="0">
                <a:solidFill>
                  <a:srgbClr val="002060"/>
                </a:solidFill>
              </a:rPr>
              <a:t>Estimating the horizon value, total </a:t>
            </a:r>
            <a:r>
              <a:rPr lang="en-US" altLang="en-US" b="1" dirty="0" smtClean="0">
                <a:solidFill>
                  <a:srgbClr val="002060"/>
                </a:solidFill>
              </a:rPr>
              <a:t>monetary </a:t>
            </a:r>
            <a:r>
              <a:rPr lang="en-US" altLang="en-US" b="1" dirty="0">
                <a:solidFill>
                  <a:srgbClr val="002060"/>
                </a:solidFill>
              </a:rPr>
              <a:t>return and bond price at the horizon</a:t>
            </a:r>
          </a:p>
          <a:p>
            <a:pPr lvl="1" algn="just"/>
            <a:r>
              <a:rPr lang="en-US" altLang="en-US" b="1" dirty="0">
                <a:solidFill>
                  <a:srgbClr val="002060"/>
                </a:solidFill>
              </a:rPr>
              <a:t>Given the current price or value and the horizon value, solving for the rate (similar to the way one solve for the rate on a  zero-coupon bond)</a:t>
            </a:r>
          </a:p>
          <a:p>
            <a:endParaRPr lang="en-US" altLang="en-US" b="1" dirty="0">
              <a:solidFill>
                <a:srgbClr val="002060"/>
              </a:solidFill>
            </a:endParaRPr>
          </a:p>
          <a:p>
            <a:pPr algn="just">
              <a:buClr>
                <a:srgbClr val="990000"/>
              </a:buClr>
            </a:pPr>
            <a:endParaRPr lang="en-IN"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Total Return</a:t>
            </a:r>
            <a:endParaRPr lang="en-US" sz="2800" b="1" dirty="0">
              <a:solidFill>
                <a:srgbClr val="0070C0"/>
              </a:solidFill>
            </a:endParaRPr>
          </a:p>
        </p:txBody>
      </p:sp>
    </p:spTree>
    <p:extLst>
      <p:ext uri="{BB962C8B-B14F-4D97-AF65-F5344CB8AC3E}">
        <p14:creationId xmlns:p14="http://schemas.microsoft.com/office/powerpoint/2010/main" val="3998910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5473" y="1959187"/>
            <a:ext cx="9182877" cy="3984171"/>
          </a:xfrm>
        </p:spPr>
        <p:txBody>
          <a:bodyPr>
            <a:normAutofit/>
          </a:bodyPr>
          <a:lstStyle/>
          <a:p>
            <a:pPr algn="just"/>
            <a:r>
              <a:rPr lang="en-US" altLang="en-US" sz="2400" b="1" dirty="0">
                <a:solidFill>
                  <a:srgbClr val="002060"/>
                </a:solidFill>
              </a:rPr>
              <a:t>Suppose an investor buys a 4‑year, </a:t>
            </a:r>
            <a:r>
              <a:rPr lang="en-US" altLang="en-US" sz="2400" b="1" dirty="0" smtClean="0">
                <a:solidFill>
                  <a:srgbClr val="002060"/>
                </a:solidFill>
              </a:rPr>
              <a:t>9% </a:t>
            </a:r>
            <a:r>
              <a:rPr lang="en-US" altLang="en-US" sz="2400" b="1" dirty="0">
                <a:solidFill>
                  <a:srgbClr val="002060"/>
                </a:solidFill>
              </a:rPr>
              <a:t>coupon bond, paying coupons annually, </a:t>
            </a:r>
            <a:r>
              <a:rPr lang="en-US" altLang="en-US" sz="2400" b="1" dirty="0" smtClean="0">
                <a:solidFill>
                  <a:srgbClr val="002060"/>
                </a:solidFill>
              </a:rPr>
              <a:t>market interest rate 10% and a par </a:t>
            </a:r>
            <a:r>
              <a:rPr lang="en-US" altLang="en-US" sz="2400" b="1" dirty="0">
                <a:solidFill>
                  <a:srgbClr val="002060"/>
                </a:solidFill>
              </a:rPr>
              <a:t>value of </a:t>
            </a:r>
            <a:r>
              <a:rPr lang="en-US" altLang="en-US" sz="2400" b="1" dirty="0" smtClean="0">
                <a:solidFill>
                  <a:srgbClr val="002060"/>
                </a:solidFill>
              </a:rPr>
              <a:t>$1,000</a:t>
            </a:r>
            <a:r>
              <a:rPr lang="en-US" altLang="en-US" sz="2400" b="1" dirty="0">
                <a:solidFill>
                  <a:srgbClr val="002060"/>
                </a:solidFill>
              </a:rPr>
              <a:t>.  </a:t>
            </a:r>
            <a:r>
              <a:rPr lang="en-US" altLang="en-US" sz="2400" b="1" dirty="0" smtClean="0">
                <a:solidFill>
                  <a:srgbClr val="002060"/>
                </a:solidFill>
              </a:rPr>
              <a:t>Assume </a:t>
            </a:r>
            <a:r>
              <a:rPr lang="en-US" altLang="en-US" sz="2400" b="1" dirty="0">
                <a:solidFill>
                  <a:srgbClr val="002060"/>
                </a:solidFill>
              </a:rPr>
              <a:t>the investor needs cash at the end of year 3 (HD = 3), is certain he can reinvest the coupons during the period in securities yielding 10%, and expects to sell the bond at his HD at a rate of 10%.  </a:t>
            </a:r>
          </a:p>
          <a:p>
            <a:r>
              <a:rPr lang="en-US" altLang="en-US" sz="2400" b="1" dirty="0">
                <a:solidFill>
                  <a:srgbClr val="002060"/>
                </a:solidFill>
              </a:rPr>
              <a:t>To determine the investor's TR, we first need to find the HD value.  </a:t>
            </a:r>
            <a:r>
              <a:rPr lang="en-US" altLang="en-US" sz="2400" b="1" dirty="0" smtClean="0">
                <a:solidFill>
                  <a:srgbClr val="002060"/>
                </a:solidFill>
              </a:rPr>
              <a:t>This </a:t>
            </a:r>
            <a:r>
              <a:rPr lang="en-US" altLang="en-US" sz="2400" b="1" dirty="0">
                <a:solidFill>
                  <a:srgbClr val="002060"/>
                </a:solidFill>
              </a:rPr>
              <a:t>value is equal to the price the investor obtains from selling the bond at HD and the value of the coupons at the HD.  </a:t>
            </a: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a:t>
            </a:r>
            <a:endParaRPr lang="en-US" sz="2800" b="1" dirty="0">
              <a:solidFill>
                <a:srgbClr val="0070C0"/>
              </a:solidFill>
            </a:endParaRPr>
          </a:p>
        </p:txBody>
      </p:sp>
    </p:spTree>
    <p:extLst>
      <p:ext uri="{BB962C8B-B14F-4D97-AF65-F5344CB8AC3E}">
        <p14:creationId xmlns:p14="http://schemas.microsoft.com/office/powerpoint/2010/main" val="1893563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570" y="1394418"/>
            <a:ext cx="9400594" cy="3632782"/>
          </a:xfrm>
        </p:spPr>
        <p:txBody>
          <a:bodyPr>
            <a:noAutofit/>
          </a:bodyPr>
          <a:lstStyle/>
          <a:p>
            <a:pPr algn="just"/>
            <a:r>
              <a:rPr lang="en-US" altLang="en-US" sz="1600" b="1" dirty="0" smtClean="0">
                <a:solidFill>
                  <a:srgbClr val="002060"/>
                </a:solidFill>
              </a:rPr>
              <a:t>Price of the Bond = $968.30</a:t>
            </a:r>
            <a:endParaRPr lang="en-US" altLang="en-US" sz="1600" b="1" dirty="0">
              <a:solidFill>
                <a:srgbClr val="002060"/>
              </a:solidFill>
            </a:endParaRPr>
          </a:p>
          <a:p>
            <a:pPr algn="just"/>
            <a:r>
              <a:rPr lang="en-US" altLang="en-US" sz="1600" b="1" dirty="0" smtClean="0">
                <a:solidFill>
                  <a:srgbClr val="002060"/>
                </a:solidFill>
              </a:rPr>
              <a:t>In </a:t>
            </a:r>
            <a:r>
              <a:rPr lang="en-US" altLang="en-US" sz="1600" b="1" dirty="0">
                <a:solidFill>
                  <a:srgbClr val="002060"/>
                </a:solidFill>
              </a:rPr>
              <a:t>this case, the investor, at his HD, will be able to sell a one‑year bond paying a </a:t>
            </a:r>
            <a:r>
              <a:rPr lang="en-US" altLang="en-US" sz="1600" b="1" dirty="0" smtClean="0">
                <a:solidFill>
                  <a:srgbClr val="002060"/>
                </a:solidFill>
              </a:rPr>
              <a:t>$90 </a:t>
            </a:r>
            <a:r>
              <a:rPr lang="en-US" altLang="en-US" sz="1600" b="1" dirty="0">
                <a:solidFill>
                  <a:srgbClr val="002060"/>
                </a:solidFill>
              </a:rPr>
              <a:t>coupon and a $1,000 </a:t>
            </a:r>
            <a:r>
              <a:rPr lang="en-US" altLang="en-US" sz="1600" b="1" dirty="0" smtClean="0">
                <a:solidFill>
                  <a:srgbClr val="002060"/>
                </a:solidFill>
              </a:rPr>
              <a:t>at </a:t>
            </a:r>
            <a:r>
              <a:rPr lang="en-US" altLang="en-US" sz="1600" b="1" dirty="0">
                <a:solidFill>
                  <a:srgbClr val="002060"/>
                </a:solidFill>
              </a:rPr>
              <a:t>maturity for </a:t>
            </a:r>
            <a:r>
              <a:rPr lang="en-US" altLang="en-US" sz="1600" b="1" dirty="0" smtClean="0">
                <a:solidFill>
                  <a:srgbClr val="002060"/>
                </a:solidFill>
              </a:rPr>
              <a:t>$990.91, </a:t>
            </a:r>
            <a:r>
              <a:rPr lang="en-US" altLang="en-US" sz="1600" b="1" dirty="0">
                <a:solidFill>
                  <a:srgbClr val="002060"/>
                </a:solidFill>
              </a:rPr>
              <a:t>given the assumed discount rate of </a:t>
            </a:r>
            <a:r>
              <a:rPr lang="en-US" altLang="en-US" sz="1600" b="1" dirty="0" smtClean="0">
                <a:solidFill>
                  <a:srgbClr val="002060"/>
                </a:solidFill>
              </a:rPr>
              <a:t>10% </a:t>
            </a:r>
          </a:p>
          <a:p>
            <a:pPr algn="just"/>
            <a:endParaRPr lang="en-US" altLang="en-US" sz="1600" b="1" dirty="0" smtClean="0">
              <a:solidFill>
                <a:srgbClr val="002060"/>
              </a:solidFill>
            </a:endParaRPr>
          </a:p>
          <a:p>
            <a:pPr marL="0" indent="0" algn="just">
              <a:buNone/>
            </a:pPr>
            <a:endParaRPr lang="en-US" altLang="en-US" sz="1400" b="1" dirty="0" smtClean="0">
              <a:solidFill>
                <a:srgbClr val="002060"/>
              </a:solidFill>
            </a:endParaRPr>
          </a:p>
          <a:p>
            <a:pPr algn="just"/>
            <a:r>
              <a:rPr lang="en-US" altLang="en-US" sz="1600" b="1" dirty="0" smtClean="0">
                <a:solidFill>
                  <a:srgbClr val="002060"/>
                </a:solidFill>
              </a:rPr>
              <a:t>The $90 </a:t>
            </a:r>
            <a:r>
              <a:rPr lang="en-US" altLang="en-US" sz="1600" b="1" dirty="0">
                <a:solidFill>
                  <a:srgbClr val="002060"/>
                </a:solidFill>
              </a:rPr>
              <a:t>coupon paid at the end of the first year will be worth </a:t>
            </a:r>
            <a:r>
              <a:rPr lang="en-US" altLang="en-US" sz="1600" b="1" dirty="0" smtClean="0">
                <a:solidFill>
                  <a:srgbClr val="002060"/>
                </a:solidFill>
              </a:rPr>
              <a:t>$108.9, </a:t>
            </a:r>
            <a:r>
              <a:rPr lang="en-US" altLang="en-US" sz="1600" b="1" dirty="0">
                <a:solidFill>
                  <a:srgbClr val="002060"/>
                </a:solidFill>
              </a:rPr>
              <a:t>given the assumption it can be reinvested at 10% for two years and there is annual compounding, </a:t>
            </a:r>
            <a:r>
              <a:rPr lang="en-US" altLang="en-US" sz="1600" b="1" dirty="0" smtClean="0">
                <a:solidFill>
                  <a:srgbClr val="002060"/>
                </a:solidFill>
              </a:rPr>
              <a:t>$90(1.10)</a:t>
            </a:r>
            <a:r>
              <a:rPr lang="en-US" altLang="en-US" sz="1600" b="1" baseline="30000" dirty="0" smtClean="0">
                <a:solidFill>
                  <a:srgbClr val="002060"/>
                </a:solidFill>
              </a:rPr>
              <a:t>2</a:t>
            </a:r>
            <a:r>
              <a:rPr lang="en-US" altLang="en-US" sz="1600" b="1" dirty="0" smtClean="0">
                <a:solidFill>
                  <a:srgbClr val="002060"/>
                </a:solidFill>
              </a:rPr>
              <a:t> </a:t>
            </a:r>
            <a:r>
              <a:rPr lang="en-US" altLang="en-US" sz="1600" b="1" dirty="0">
                <a:solidFill>
                  <a:srgbClr val="002060"/>
                </a:solidFill>
              </a:rPr>
              <a:t>= $</a:t>
            </a:r>
            <a:r>
              <a:rPr lang="en-US" altLang="en-US" sz="1600" b="1" dirty="0" smtClean="0">
                <a:solidFill>
                  <a:srgbClr val="002060"/>
                </a:solidFill>
              </a:rPr>
              <a:t>108.9</a:t>
            </a:r>
          </a:p>
          <a:p>
            <a:pPr algn="just"/>
            <a:r>
              <a:rPr lang="en-US" altLang="en-US" sz="1600" b="1" dirty="0" smtClean="0">
                <a:solidFill>
                  <a:srgbClr val="002060"/>
                </a:solidFill>
              </a:rPr>
              <a:t>The $90 </a:t>
            </a:r>
            <a:r>
              <a:rPr lang="en-US" altLang="en-US" sz="1600" b="1" dirty="0">
                <a:solidFill>
                  <a:srgbClr val="002060"/>
                </a:solidFill>
              </a:rPr>
              <a:t>received at the end of year two will, in turn, be worth </a:t>
            </a:r>
            <a:r>
              <a:rPr lang="en-US" altLang="en-US" sz="1600" b="1" dirty="0" smtClean="0">
                <a:solidFill>
                  <a:srgbClr val="002060"/>
                </a:solidFill>
              </a:rPr>
              <a:t>$99 </a:t>
            </a:r>
            <a:r>
              <a:rPr lang="en-US" altLang="en-US" sz="1600" b="1" dirty="0">
                <a:solidFill>
                  <a:srgbClr val="002060"/>
                </a:solidFill>
              </a:rPr>
              <a:t>in cash at the HD, </a:t>
            </a:r>
            <a:r>
              <a:rPr lang="en-US" altLang="en-US" sz="1600" b="1" dirty="0" smtClean="0">
                <a:solidFill>
                  <a:srgbClr val="002060"/>
                </a:solidFill>
              </a:rPr>
              <a:t>$90(1.10</a:t>
            </a:r>
            <a:r>
              <a:rPr lang="en-US" altLang="en-US" sz="1600" b="1" dirty="0">
                <a:solidFill>
                  <a:srgbClr val="002060"/>
                </a:solidFill>
              </a:rPr>
              <a:t>) = </a:t>
            </a:r>
            <a:r>
              <a:rPr lang="en-US" altLang="en-US" sz="1600" b="1" dirty="0" smtClean="0">
                <a:solidFill>
                  <a:srgbClr val="002060"/>
                </a:solidFill>
              </a:rPr>
              <a:t>$99</a:t>
            </a:r>
          </a:p>
          <a:p>
            <a:pPr algn="just"/>
            <a:r>
              <a:rPr lang="en-US" altLang="en-US" sz="1600" b="1" dirty="0" smtClean="0">
                <a:solidFill>
                  <a:srgbClr val="002060"/>
                </a:solidFill>
              </a:rPr>
              <a:t>The </a:t>
            </a:r>
            <a:r>
              <a:rPr lang="en-US" altLang="en-US" sz="1600" b="1" dirty="0">
                <a:solidFill>
                  <a:srgbClr val="002060"/>
                </a:solidFill>
              </a:rPr>
              <a:t>investor would receive his third coupon of </a:t>
            </a:r>
            <a:r>
              <a:rPr lang="en-US" altLang="en-US" sz="1600" b="1" dirty="0" smtClean="0">
                <a:solidFill>
                  <a:srgbClr val="002060"/>
                </a:solidFill>
              </a:rPr>
              <a:t>$90 </a:t>
            </a:r>
          </a:p>
          <a:p>
            <a:r>
              <a:rPr lang="en-US" altLang="en-US" sz="1800" b="1" dirty="0">
                <a:solidFill>
                  <a:srgbClr val="002060"/>
                </a:solidFill>
              </a:rPr>
              <a:t>Combined, the investor would have </a:t>
            </a:r>
            <a:r>
              <a:rPr lang="en-US" altLang="en-US" sz="1800" b="1" dirty="0" smtClean="0">
                <a:solidFill>
                  <a:srgbClr val="002060"/>
                </a:solidFill>
              </a:rPr>
              <a:t>$1288.81 in </a:t>
            </a:r>
            <a:r>
              <a:rPr lang="en-US" altLang="en-US" sz="1800" b="1" dirty="0">
                <a:solidFill>
                  <a:srgbClr val="002060"/>
                </a:solidFill>
              </a:rPr>
              <a:t>cash at the HD: HD value = </a:t>
            </a:r>
            <a:r>
              <a:rPr lang="en-US" altLang="en-US" sz="1800" b="1" dirty="0" smtClean="0">
                <a:solidFill>
                  <a:srgbClr val="002060"/>
                </a:solidFill>
              </a:rPr>
              <a:t>$1288.81</a:t>
            </a:r>
            <a:endParaRPr lang="en-US" altLang="en-US" sz="1800" b="1" dirty="0">
              <a:solidFill>
                <a:srgbClr val="002060"/>
              </a:solidFill>
            </a:endParaRPr>
          </a:p>
          <a:p>
            <a:r>
              <a:rPr lang="en-US" altLang="en-US" sz="1800" b="1" dirty="0">
                <a:solidFill>
                  <a:srgbClr val="002060"/>
                </a:solidFill>
              </a:rPr>
              <a:t>The horizon value of </a:t>
            </a:r>
            <a:r>
              <a:rPr lang="en-US" altLang="en-US" sz="1800" b="1" dirty="0" smtClean="0">
                <a:solidFill>
                  <a:srgbClr val="002060"/>
                </a:solidFill>
              </a:rPr>
              <a:t>$1288.81 </a:t>
            </a:r>
            <a:r>
              <a:rPr lang="en-US" altLang="en-US" sz="1800" b="1" dirty="0">
                <a:solidFill>
                  <a:srgbClr val="002060"/>
                </a:solidFill>
              </a:rPr>
              <a:t>consists of a bond valued at </a:t>
            </a:r>
            <a:r>
              <a:rPr lang="en-US" altLang="en-US" sz="1800" b="1" dirty="0" smtClean="0">
                <a:solidFill>
                  <a:srgbClr val="002060"/>
                </a:solidFill>
              </a:rPr>
              <a:t>$990.91, </a:t>
            </a:r>
            <a:r>
              <a:rPr lang="en-US" altLang="en-US" sz="1800" b="1" dirty="0">
                <a:solidFill>
                  <a:srgbClr val="002060"/>
                </a:solidFill>
              </a:rPr>
              <a:t>coupons of </a:t>
            </a:r>
            <a:r>
              <a:rPr lang="en-US" altLang="en-US" sz="1800" b="1" dirty="0" smtClean="0">
                <a:solidFill>
                  <a:srgbClr val="002060"/>
                </a:solidFill>
              </a:rPr>
              <a:t>$270, </a:t>
            </a:r>
            <a:r>
              <a:rPr lang="en-US" altLang="en-US" sz="1800" b="1" dirty="0">
                <a:solidFill>
                  <a:srgbClr val="002060"/>
                </a:solidFill>
              </a:rPr>
              <a:t>and interest earned from reinvesting coupons of </a:t>
            </a:r>
            <a:r>
              <a:rPr lang="en-US" altLang="en-US" sz="1800" b="1" dirty="0" smtClean="0">
                <a:solidFill>
                  <a:srgbClr val="002060"/>
                </a:solidFill>
              </a:rPr>
              <a:t>$27.9</a:t>
            </a:r>
            <a:endParaRPr lang="en-US" altLang="en-US" sz="1600" b="1" dirty="0">
              <a:solidFill>
                <a:srgbClr val="002060"/>
              </a:solidFill>
            </a:endParaRPr>
          </a:p>
          <a:p>
            <a:pPr algn="just"/>
            <a:endParaRPr lang="en-IN" sz="2000" b="1" dirty="0">
              <a:solidFill>
                <a:srgbClr val="002060"/>
              </a:solidFill>
            </a:endParaRPr>
          </a:p>
          <a:p>
            <a:pPr algn="just"/>
            <a:endParaRPr lang="en-IN" sz="2000" b="1" dirty="0">
              <a:solidFill>
                <a:srgbClr val="002060"/>
              </a:solidFill>
            </a:endParaRPr>
          </a:p>
        </p:txBody>
      </p:sp>
      <p:graphicFrame>
        <p:nvGraphicFramePr>
          <p:cNvPr id="3" name="Object 2"/>
          <p:cNvGraphicFramePr>
            <a:graphicFrameLocks noChangeAspect="1"/>
          </p:cNvGraphicFramePr>
          <p:nvPr>
            <p:extLst/>
          </p:nvPr>
        </p:nvGraphicFramePr>
        <p:xfrm>
          <a:off x="2486188" y="2403202"/>
          <a:ext cx="3368675" cy="674688"/>
        </p:xfrm>
        <a:graphic>
          <a:graphicData uri="http://schemas.openxmlformats.org/presentationml/2006/ole">
            <mc:AlternateContent xmlns:mc="http://schemas.openxmlformats.org/markup-compatibility/2006">
              <mc:Choice xmlns:v="urn:schemas-microsoft-com:vml" Requires="v">
                <p:oleObj spid="_x0000_s26628" name="Equation" r:id="rId3" imgW="2095200" imgH="419040" progId="Equation.3">
                  <p:embed/>
                </p:oleObj>
              </mc:Choice>
              <mc:Fallback>
                <p:oleObj name="Equation" r:id="rId3" imgW="2095200" imgH="41904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188" y="2403202"/>
                        <a:ext cx="3368675"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 Cont….</a:t>
            </a:r>
            <a:endParaRPr lang="en-US" sz="2800" b="1" dirty="0">
              <a:solidFill>
                <a:srgbClr val="0070C0"/>
              </a:solidFill>
            </a:endParaRPr>
          </a:p>
        </p:txBody>
      </p:sp>
    </p:spTree>
    <p:extLst>
      <p:ext uri="{BB962C8B-B14F-4D97-AF65-F5344CB8AC3E}">
        <p14:creationId xmlns:p14="http://schemas.microsoft.com/office/powerpoint/2010/main" val="231327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Dividend Discount Model </a:t>
            </a:r>
            <a:r>
              <a:rPr lang="en-US" sz="2800" b="1" dirty="0" smtClean="0">
                <a:solidFill>
                  <a:srgbClr val="0070C0"/>
                </a:solidFill>
              </a:rPr>
              <a:t>Cont.. </a:t>
            </a:r>
            <a:endParaRPr lang="en-US" sz="2800" b="1" dirty="0"/>
          </a:p>
        </p:txBody>
      </p:sp>
      <p:sp>
        <p:nvSpPr>
          <p:cNvPr id="3" name="TextBox 2"/>
          <p:cNvSpPr txBox="1"/>
          <p:nvPr/>
        </p:nvSpPr>
        <p:spPr>
          <a:xfrm>
            <a:off x="916652" y="1815506"/>
            <a:ext cx="8849710" cy="5355312"/>
          </a:xfrm>
          <a:prstGeom prst="rect">
            <a:avLst/>
          </a:prstGeom>
          <a:noFill/>
        </p:spPr>
        <p:txBody>
          <a:bodyPr wrap="square" rtlCol="0">
            <a:spAutoFit/>
          </a:bodyPr>
          <a:lstStyle/>
          <a:p>
            <a:pPr marL="457200" indent="-457200" algn="just">
              <a:spcAft>
                <a:spcPts val="600"/>
              </a:spcAft>
              <a:buFont typeface="Arial" pitchFamily="34" charset="0"/>
              <a:buChar char="•"/>
            </a:pPr>
            <a:r>
              <a:rPr lang="en-US" sz="2400" b="1" dirty="0" smtClean="0">
                <a:solidFill>
                  <a:srgbClr val="002060"/>
                </a:solidFill>
              </a:rPr>
              <a:t>Three factors will cause an increase in the value of assets:</a:t>
            </a:r>
          </a:p>
          <a:p>
            <a:pPr marL="914400" lvl="1" indent="-457200" algn="just">
              <a:buFont typeface="+mj-lt"/>
              <a:buAutoNum type="arabicPeriod"/>
            </a:pPr>
            <a:r>
              <a:rPr lang="en-US" sz="2400" b="1" dirty="0" smtClean="0">
                <a:solidFill>
                  <a:srgbClr val="002060"/>
                </a:solidFill>
              </a:rPr>
              <a:t>An increase in the amount of cash flow (i.e., dividends) to be received from the asset</a:t>
            </a:r>
          </a:p>
          <a:p>
            <a:pPr marL="914400" lvl="1" indent="-457200" algn="just">
              <a:buFont typeface="+mj-lt"/>
              <a:buAutoNum type="arabicPeriod"/>
            </a:pPr>
            <a:r>
              <a:rPr lang="en-US" sz="2400" b="1" dirty="0" smtClean="0">
                <a:solidFill>
                  <a:srgbClr val="002060"/>
                </a:solidFill>
              </a:rPr>
              <a:t>Earlier receipt of the expected cash flow</a:t>
            </a:r>
          </a:p>
          <a:p>
            <a:pPr marL="914400" lvl="1" indent="-457200" algn="just">
              <a:spcAft>
                <a:spcPts val="600"/>
              </a:spcAft>
              <a:buFont typeface="+mj-lt"/>
              <a:buAutoNum type="arabicPeriod"/>
            </a:pPr>
            <a:r>
              <a:rPr lang="en-US" sz="2400" b="1" dirty="0" smtClean="0">
                <a:solidFill>
                  <a:srgbClr val="002060"/>
                </a:solidFill>
              </a:rPr>
              <a:t>A decrease in the required rate of return </a:t>
            </a:r>
          </a:p>
          <a:p>
            <a:pPr marL="457200" indent="-457200" algn="just">
              <a:spcAft>
                <a:spcPts val="600"/>
              </a:spcAft>
              <a:buFont typeface="Arial" pitchFamily="34" charset="0"/>
              <a:buChar char="•"/>
            </a:pPr>
            <a:r>
              <a:rPr lang="en-US" sz="2400" b="1" dirty="0" smtClean="0">
                <a:solidFill>
                  <a:srgbClr val="002060"/>
                </a:solidFill>
              </a:rPr>
              <a:t>Three factors will cause a decrease in the value of assets:</a:t>
            </a:r>
          </a:p>
          <a:p>
            <a:pPr marL="914400" lvl="1" indent="-457200" algn="just">
              <a:buFont typeface="+mj-lt"/>
              <a:buAutoNum type="arabicPeriod"/>
            </a:pPr>
            <a:r>
              <a:rPr lang="en-US" sz="2400" b="1" dirty="0" smtClean="0">
                <a:solidFill>
                  <a:srgbClr val="002060"/>
                </a:solidFill>
              </a:rPr>
              <a:t>A decrease in the amount of cash flow to be received from the asset</a:t>
            </a:r>
          </a:p>
          <a:p>
            <a:pPr marL="914400" lvl="1" indent="-457200" algn="just">
              <a:buFont typeface="+mj-lt"/>
              <a:buAutoNum type="arabicPeriod"/>
            </a:pPr>
            <a:r>
              <a:rPr lang="en-US" sz="2400" b="1" dirty="0" smtClean="0">
                <a:solidFill>
                  <a:srgbClr val="002060"/>
                </a:solidFill>
              </a:rPr>
              <a:t>Later receipt of the expected cash flow</a:t>
            </a:r>
          </a:p>
          <a:p>
            <a:pPr marL="914400" lvl="1" indent="-457200" algn="just">
              <a:spcAft>
                <a:spcPts val="600"/>
              </a:spcAft>
              <a:buFont typeface="+mj-lt"/>
              <a:buAutoNum type="arabicPeriod"/>
            </a:pPr>
            <a:r>
              <a:rPr lang="en-US" sz="2400" b="1" dirty="0" smtClean="0">
                <a:solidFill>
                  <a:srgbClr val="002060"/>
                </a:solidFill>
              </a:rPr>
              <a:t>An increase in the required rate of return </a:t>
            </a:r>
          </a:p>
          <a:p>
            <a:pPr marL="914400" lvl="1" indent="-457200" algn="just">
              <a:buFont typeface="+mj-lt"/>
              <a:buAutoNum type="arabicPeriod"/>
            </a:pPr>
            <a:endParaRPr lang="en-US" sz="2400" b="1" dirty="0" smtClean="0">
              <a:solidFill>
                <a:srgbClr val="002060"/>
              </a:solidFill>
            </a:endParaRPr>
          </a:p>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1933195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9569" y="1862949"/>
            <a:ext cx="8632969" cy="3259558"/>
          </a:xfrm>
        </p:spPr>
        <p:txBody>
          <a:bodyPr>
            <a:normAutofit/>
          </a:bodyPr>
          <a:lstStyle/>
          <a:p>
            <a:pPr algn="just"/>
            <a:r>
              <a:rPr lang="en-US" altLang="en-US" sz="2400" b="1" dirty="0">
                <a:solidFill>
                  <a:srgbClr val="002060"/>
                </a:solidFill>
              </a:rPr>
              <a:t>Given the HD value of $</a:t>
            </a:r>
            <a:r>
              <a:rPr lang="en-US" altLang="en-US" sz="2400" b="1" dirty="0" smtClean="0">
                <a:solidFill>
                  <a:srgbClr val="002060"/>
                </a:solidFill>
              </a:rPr>
              <a:t>1,288.81, </a:t>
            </a:r>
            <a:r>
              <a:rPr lang="en-US" altLang="en-US" sz="2400" b="1" dirty="0">
                <a:solidFill>
                  <a:srgbClr val="002060"/>
                </a:solidFill>
              </a:rPr>
              <a:t>the TR is found in the same way as the YTM for a zero-coupon bond. </a:t>
            </a:r>
            <a:endParaRPr lang="en-IN" sz="2400" b="1" dirty="0">
              <a:solidFill>
                <a:srgbClr val="002060"/>
              </a:solidFill>
            </a:endParaRPr>
          </a:p>
        </p:txBody>
      </p:sp>
      <p:graphicFrame>
        <p:nvGraphicFramePr>
          <p:cNvPr id="3" name="Object 2"/>
          <p:cNvGraphicFramePr>
            <a:graphicFrameLocks noChangeAspect="1"/>
          </p:cNvGraphicFramePr>
          <p:nvPr>
            <p:extLst/>
          </p:nvPr>
        </p:nvGraphicFramePr>
        <p:xfrm>
          <a:off x="1298575" y="2933700"/>
          <a:ext cx="4619625" cy="2017713"/>
        </p:xfrm>
        <a:graphic>
          <a:graphicData uri="http://schemas.openxmlformats.org/presentationml/2006/ole">
            <mc:AlternateContent xmlns:mc="http://schemas.openxmlformats.org/markup-compatibility/2006">
              <mc:Choice xmlns:v="urn:schemas-microsoft-com:vml" Requires="v">
                <p:oleObj spid="_x0000_s27652" name="Equation" r:id="rId3" imgW="2705040" imgH="1879560" progId="Equation.3">
                  <p:embed/>
                </p:oleObj>
              </mc:Choice>
              <mc:Fallback>
                <p:oleObj name="Equation" r:id="rId3" imgW="2705040" imgH="1879560" progId="Equation.3">
                  <p:embed/>
                  <p:pic>
                    <p:nvPicPr>
                      <p:cNvPr id="3" name="Object 2"/>
                      <p:cNvPicPr>
                        <a:picLocks noChangeAspect="1" noChangeArrowheads="1"/>
                      </p:cNvPicPr>
                      <p:nvPr/>
                    </p:nvPicPr>
                    <p:blipFill>
                      <a:blip r:embed="rId4"/>
                      <a:srcRect/>
                      <a:stretch>
                        <a:fillRect/>
                      </a:stretch>
                    </p:blipFill>
                    <p:spPr bwMode="auto">
                      <a:xfrm>
                        <a:off x="1298575" y="2933700"/>
                        <a:ext cx="4619625" cy="2017713"/>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 Cont….</a:t>
            </a:r>
            <a:endParaRPr lang="en-US" sz="2800" b="1" dirty="0">
              <a:solidFill>
                <a:srgbClr val="0070C0"/>
              </a:solidFill>
            </a:endParaRPr>
          </a:p>
        </p:txBody>
      </p:sp>
    </p:spTree>
    <p:extLst>
      <p:ext uri="{BB962C8B-B14F-4D97-AF65-F5344CB8AC3E}">
        <p14:creationId xmlns:p14="http://schemas.microsoft.com/office/powerpoint/2010/main" val="3553549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9661" y="1862949"/>
            <a:ext cx="9182877" cy="3259558"/>
          </a:xfrm>
        </p:spPr>
        <p:txBody>
          <a:bodyPr>
            <a:normAutofit/>
          </a:bodyPr>
          <a:lstStyle/>
          <a:p>
            <a:pPr algn="just"/>
            <a:r>
              <a:rPr lang="en-US" altLang="en-US" sz="2400" b="1" dirty="0">
                <a:solidFill>
                  <a:srgbClr val="002060"/>
                </a:solidFill>
              </a:rPr>
              <a:t>A bond's </a:t>
            </a:r>
            <a:r>
              <a:rPr lang="en-US" altLang="en-US" sz="2400" b="1" i="1" dirty="0">
                <a:solidFill>
                  <a:srgbClr val="002060"/>
                </a:solidFill>
              </a:rPr>
              <a:t>duration</a:t>
            </a:r>
            <a:r>
              <a:rPr lang="en-US" altLang="en-US" sz="2400" b="1" dirty="0">
                <a:solidFill>
                  <a:srgbClr val="002060"/>
                </a:solidFill>
              </a:rPr>
              <a:t> (D) can be defined as the weighted average of the bond's time periods, with the weights being each time period's relative present value of its cash </a:t>
            </a:r>
            <a:r>
              <a:rPr lang="en-US" altLang="en-US" sz="2400" b="1" dirty="0" smtClean="0">
                <a:solidFill>
                  <a:srgbClr val="002060"/>
                </a:solidFill>
              </a:rPr>
              <a:t>flow</a:t>
            </a:r>
          </a:p>
          <a:p>
            <a:pPr algn="just"/>
            <a:r>
              <a:rPr lang="en-US" altLang="en-US" sz="2400" b="1" dirty="0">
                <a:solidFill>
                  <a:srgbClr val="002060"/>
                </a:solidFill>
              </a:rPr>
              <a:t>It is the weighted average on a present value basis of the time to full recovery of the principal and interest payments on a bond. It measures the weighted average maturity of a bond’s cash flows on a present value basis.</a:t>
            </a:r>
          </a:p>
          <a:p>
            <a:pPr algn="just">
              <a:buClr>
                <a:srgbClr val="990000"/>
              </a:buClr>
            </a:pPr>
            <a:endParaRPr lang="en-IN" sz="2400" b="1" dirty="0">
              <a:solidFill>
                <a:srgbClr val="002060"/>
              </a:solidFill>
            </a:endParaRPr>
          </a:p>
        </p:txBody>
      </p:sp>
      <p:graphicFrame>
        <p:nvGraphicFramePr>
          <p:cNvPr id="3" name="Object 2"/>
          <p:cNvGraphicFramePr>
            <a:graphicFrameLocks noChangeAspect="1"/>
          </p:cNvGraphicFramePr>
          <p:nvPr>
            <p:extLst/>
          </p:nvPr>
        </p:nvGraphicFramePr>
        <p:xfrm>
          <a:off x="2806959" y="4513385"/>
          <a:ext cx="3346450" cy="890953"/>
        </p:xfrm>
        <a:graphic>
          <a:graphicData uri="http://schemas.openxmlformats.org/presentationml/2006/ole">
            <mc:AlternateContent xmlns:mc="http://schemas.openxmlformats.org/markup-compatibility/2006">
              <mc:Choice xmlns:v="urn:schemas-microsoft-com:vml" Requires="v">
                <p:oleObj spid="_x0000_s28676" name="Equation" r:id="rId3" imgW="1574800" imgH="444500" progId="Equation.3">
                  <p:embed/>
                </p:oleObj>
              </mc:Choice>
              <mc:Fallback>
                <p:oleObj name="Equation" r:id="rId3" imgW="1574800" imgH="4445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959" y="4513385"/>
                        <a:ext cx="3346450" cy="890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Duration</a:t>
            </a:r>
            <a:endParaRPr lang="en-US" sz="2800" b="1" dirty="0">
              <a:solidFill>
                <a:srgbClr val="0070C0"/>
              </a:solidFill>
            </a:endParaRPr>
          </a:p>
        </p:txBody>
      </p:sp>
    </p:spTree>
    <p:extLst>
      <p:ext uri="{BB962C8B-B14F-4D97-AF65-F5344CB8AC3E}">
        <p14:creationId xmlns:p14="http://schemas.microsoft.com/office/powerpoint/2010/main" val="27659451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750" y="1933287"/>
            <a:ext cx="8943635" cy="3259558"/>
          </a:xfrm>
        </p:spPr>
        <p:txBody>
          <a:bodyPr>
            <a:normAutofit lnSpcReduction="10000"/>
          </a:bodyPr>
          <a:lstStyle/>
          <a:p>
            <a:pPr algn="just"/>
            <a:r>
              <a:rPr lang="en-US" altLang="en-US" sz="2400" b="1" dirty="0" smtClean="0">
                <a:solidFill>
                  <a:srgbClr val="002060"/>
                </a:solidFill>
              </a:rPr>
              <a:t>It is a measure of effective maturity that incorporates the timing and size of a security’s cash flows.</a:t>
            </a:r>
          </a:p>
          <a:p>
            <a:pPr algn="just"/>
            <a:r>
              <a:rPr lang="en-US" altLang="en-US" sz="2400" b="1" dirty="0" smtClean="0">
                <a:solidFill>
                  <a:srgbClr val="002060"/>
                </a:solidFill>
              </a:rPr>
              <a:t>It captures the combined impact of market rate, size of interim payments and maturity on a security’s price volatility</a:t>
            </a:r>
          </a:p>
          <a:p>
            <a:pPr algn="just"/>
            <a:r>
              <a:rPr lang="en-US" altLang="en-US" sz="2400" b="1" dirty="0" smtClean="0">
                <a:solidFill>
                  <a:srgbClr val="002060"/>
                </a:solidFill>
              </a:rPr>
              <a:t>Conceptually, duration is a measure of interest elasticity in determining a security’s market value.</a:t>
            </a:r>
          </a:p>
          <a:p>
            <a:pPr algn="just"/>
            <a:r>
              <a:rPr lang="en-US" altLang="en-US" sz="2400" b="1" dirty="0" smtClean="0">
                <a:solidFill>
                  <a:srgbClr val="002060"/>
                </a:solidFill>
              </a:rPr>
              <a:t>Thus if a security’s duration is known, an investor can readily estimate the size of a change in value (or price) for different rate changes</a:t>
            </a:r>
            <a:endParaRPr lang="en-US" altLang="en-US" sz="2400" b="1" dirty="0">
              <a:solidFill>
                <a:srgbClr val="002060"/>
              </a:solidFill>
            </a:endParaRPr>
          </a:p>
          <a:p>
            <a:pPr algn="just">
              <a:buClr>
                <a:srgbClr val="990000"/>
              </a:buClr>
            </a:pPr>
            <a:endParaRPr lang="en-IN"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Duration Cont..</a:t>
            </a:r>
            <a:endParaRPr lang="en-US" sz="2800" b="1" dirty="0">
              <a:solidFill>
                <a:srgbClr val="0070C0"/>
              </a:solidFill>
            </a:endParaRPr>
          </a:p>
        </p:txBody>
      </p:sp>
    </p:spTree>
    <p:extLst>
      <p:ext uri="{BB962C8B-B14F-4D97-AF65-F5344CB8AC3E}">
        <p14:creationId xmlns:p14="http://schemas.microsoft.com/office/powerpoint/2010/main" val="1265702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9661" y="1862949"/>
            <a:ext cx="9182877" cy="3259558"/>
          </a:xfrm>
        </p:spPr>
        <p:txBody>
          <a:bodyPr>
            <a:normAutofit/>
          </a:bodyPr>
          <a:lstStyle/>
          <a:p>
            <a:pPr algn="just"/>
            <a:r>
              <a:rPr lang="en-US" altLang="en-US" sz="2400" b="1" dirty="0" smtClean="0">
                <a:solidFill>
                  <a:srgbClr val="002060"/>
                </a:solidFill>
              </a:rPr>
              <a:t>Find out the </a:t>
            </a:r>
            <a:r>
              <a:rPr lang="en-US" altLang="en-US" sz="2400" b="1" dirty="0">
                <a:solidFill>
                  <a:srgbClr val="002060"/>
                </a:solidFill>
              </a:rPr>
              <a:t>duration of a 4‑year, 9% annual coupon bond </a:t>
            </a:r>
            <a:r>
              <a:rPr lang="en-US" altLang="en-US" sz="2400" b="1" dirty="0" smtClean="0">
                <a:solidFill>
                  <a:srgbClr val="002060"/>
                </a:solidFill>
              </a:rPr>
              <a:t>with par value $1000 given </a:t>
            </a:r>
            <a:r>
              <a:rPr lang="en-US" altLang="en-US" sz="2400" b="1" dirty="0">
                <a:solidFill>
                  <a:srgbClr val="002060"/>
                </a:solidFill>
              </a:rPr>
              <a:t>a </a:t>
            </a:r>
            <a:r>
              <a:rPr lang="en-US" altLang="en-US" sz="2400" b="1" dirty="0" smtClean="0">
                <a:solidFill>
                  <a:srgbClr val="002060"/>
                </a:solidFill>
              </a:rPr>
              <a:t>flat yield curve at </a:t>
            </a:r>
            <a:r>
              <a:rPr lang="en-US" altLang="en-US" sz="2400" b="1" dirty="0">
                <a:solidFill>
                  <a:srgbClr val="002060"/>
                </a:solidFill>
              </a:rPr>
              <a:t>10%</a:t>
            </a:r>
          </a:p>
          <a:p>
            <a:pPr algn="just">
              <a:buClr>
                <a:srgbClr val="990000"/>
              </a:buClr>
            </a:pPr>
            <a:endParaRPr lang="en-IN" sz="2400" b="1" dirty="0">
              <a:solidFill>
                <a:srgbClr val="002060"/>
              </a:solidFill>
            </a:endParaRPr>
          </a:p>
        </p:txBody>
      </p:sp>
      <p:graphicFrame>
        <p:nvGraphicFramePr>
          <p:cNvPr id="3" name="Table 2"/>
          <p:cNvGraphicFramePr>
            <a:graphicFrameLocks noGrp="1"/>
          </p:cNvGraphicFramePr>
          <p:nvPr>
            <p:extLst/>
          </p:nvPr>
        </p:nvGraphicFramePr>
        <p:xfrm>
          <a:off x="698241" y="2743614"/>
          <a:ext cx="7848600" cy="2667000"/>
        </p:xfrm>
        <a:graphic>
          <a:graphicData uri="http://schemas.openxmlformats.org/drawingml/2006/table">
            <a:tbl>
              <a:tblPr/>
              <a:tblGrid>
                <a:gridCol w="1463675">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630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Times New Roman" pitchFamily="18" charset="0"/>
                        </a:rPr>
                        <a:t>t</a:t>
                      </a:r>
                      <a:endParaRPr kumimoji="0" lang="en-US" sz="36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2060"/>
                          </a:solidFill>
                          <a:effectLst/>
                          <a:latin typeface="Times New Roman" pitchFamily="18" charset="0"/>
                          <a:cs typeface="Times New Roman" pitchFamily="18" charset="0"/>
                        </a:rPr>
                        <a:t>CF</a:t>
                      </a:r>
                      <a:r>
                        <a:rPr kumimoji="0" lang="en-US" sz="1800" b="0" i="0" u="none" strike="noStrike" cap="none" normalizeH="0" baseline="-30000" dirty="0" err="1" smtClean="0">
                          <a:ln>
                            <a:noFill/>
                          </a:ln>
                          <a:solidFill>
                            <a:srgbClr val="002060"/>
                          </a:solidFill>
                          <a:effectLst/>
                          <a:latin typeface="Times New Roman" pitchFamily="18" charset="0"/>
                          <a:cs typeface="Times New Roman" pitchFamily="18" charset="0"/>
                        </a:rPr>
                        <a:t>t</a:t>
                      </a:r>
                      <a:endParaRPr kumimoji="0" lang="en-US" sz="36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2060"/>
                          </a:solidFill>
                          <a:effectLst/>
                          <a:latin typeface="Times New Roman" pitchFamily="18" charset="0"/>
                          <a:cs typeface="Times New Roman" pitchFamily="18" charset="0"/>
                        </a:rPr>
                        <a:t>CF</a:t>
                      </a:r>
                      <a:r>
                        <a:rPr kumimoji="0" lang="en-US" sz="1800" b="0" i="0" u="none" strike="noStrike" cap="none" normalizeH="0" baseline="-30000" dirty="0" err="1" smtClean="0">
                          <a:ln>
                            <a:noFill/>
                          </a:ln>
                          <a:solidFill>
                            <a:srgbClr val="002060"/>
                          </a:solidFill>
                          <a:effectLst/>
                          <a:latin typeface="Times New Roman" pitchFamily="18" charset="0"/>
                          <a:cs typeface="Times New Roman" pitchFamily="18" charset="0"/>
                        </a:rPr>
                        <a:t>t</a:t>
                      </a:r>
                      <a:r>
                        <a:rPr kumimoji="0" lang="en-US" sz="1800" b="0" i="0" u="none" strike="noStrike" cap="none" normalizeH="0" baseline="0" dirty="0" smtClean="0">
                          <a:ln>
                            <a:noFill/>
                          </a:ln>
                          <a:solidFill>
                            <a:srgbClr val="002060"/>
                          </a:solidFill>
                          <a:effectLst/>
                          <a:latin typeface="Times New Roman" pitchFamily="18" charset="0"/>
                          <a:cs typeface="Times New Roman" pitchFamily="18" charset="0"/>
                        </a:rPr>
                        <a:t>/(1.10)</a:t>
                      </a:r>
                      <a:r>
                        <a:rPr kumimoji="0" lang="en-US" sz="1800" b="0" i="0" u="none" strike="noStrike" cap="none" normalizeH="0" baseline="30000" dirty="0" smtClean="0">
                          <a:ln>
                            <a:noFill/>
                          </a:ln>
                          <a:solidFill>
                            <a:srgbClr val="002060"/>
                          </a:solidFill>
                          <a:effectLst/>
                          <a:latin typeface="Times New Roman" pitchFamily="18" charset="0"/>
                          <a:cs typeface="Times New Roman" pitchFamily="18" charset="0"/>
                        </a:rPr>
                        <a:t>t</a:t>
                      </a:r>
                      <a:endParaRPr kumimoji="0" lang="en-US" sz="36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Times New Roman" pitchFamily="18" charset="0"/>
                        </a:rPr>
                        <a:t>PV(</a:t>
                      </a:r>
                      <a:r>
                        <a:rPr kumimoji="0" lang="en-US" sz="1800" b="0" i="0" u="none" strike="noStrike" cap="none" normalizeH="0" baseline="0" dirty="0" err="1" smtClean="0">
                          <a:ln>
                            <a:noFill/>
                          </a:ln>
                          <a:solidFill>
                            <a:srgbClr val="002060"/>
                          </a:solidFill>
                          <a:effectLst/>
                          <a:latin typeface="Times New Roman" pitchFamily="18" charset="0"/>
                          <a:cs typeface="Times New Roman" pitchFamily="18" charset="0"/>
                        </a:rPr>
                        <a:t>CF</a:t>
                      </a:r>
                      <a:r>
                        <a:rPr kumimoji="0" lang="en-US" sz="1800" b="0" i="0" u="none" strike="noStrike" cap="none" normalizeH="0" baseline="-30000" dirty="0" err="1" smtClean="0">
                          <a:ln>
                            <a:noFill/>
                          </a:ln>
                          <a:solidFill>
                            <a:srgbClr val="002060"/>
                          </a:solidFill>
                          <a:effectLst/>
                          <a:latin typeface="Times New Roman" pitchFamily="18" charset="0"/>
                          <a:cs typeface="Times New Roman" pitchFamily="18" charset="0"/>
                        </a:rPr>
                        <a:t>t</a:t>
                      </a:r>
                      <a:r>
                        <a:rPr kumimoji="0" lang="en-US" sz="1800" b="0" i="0" u="none" strike="noStrike" cap="none" normalizeH="0" baseline="0" dirty="0" smtClean="0">
                          <a:ln>
                            <a:noFill/>
                          </a:ln>
                          <a:solidFill>
                            <a:srgbClr val="002060"/>
                          </a:solidFill>
                          <a:effectLst/>
                          <a:latin typeface="Times New Roman" pitchFamily="18" charset="0"/>
                          <a:cs typeface="Times New Roman" pitchFamily="18" charset="0"/>
                        </a:rPr>
                        <a:t>)/P</a:t>
                      </a:r>
                      <a:r>
                        <a:rPr kumimoji="0" lang="en-US" sz="1800" b="0" i="0" u="none" strike="noStrike" cap="none" normalizeH="0" baseline="30000" dirty="0" smtClean="0">
                          <a:ln>
                            <a:noFill/>
                          </a:ln>
                          <a:solidFill>
                            <a:srgbClr val="002060"/>
                          </a:solidFill>
                          <a:effectLst/>
                          <a:latin typeface="Times New Roman" pitchFamily="18" charset="0"/>
                          <a:cs typeface="Times New Roman" pitchFamily="18" charset="0"/>
                        </a:rPr>
                        <a:t>B</a:t>
                      </a:r>
                      <a:endParaRPr kumimoji="0" lang="en-US" sz="36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Times New Roman" pitchFamily="18" charset="0"/>
                        </a:rPr>
                        <a:t>t[PV(CF</a:t>
                      </a:r>
                      <a:r>
                        <a:rPr kumimoji="0" lang="en-US" sz="1800" b="0" i="0" u="none" strike="noStrike" cap="none" normalizeH="0" baseline="-30000" smtClean="0">
                          <a:ln>
                            <a:noFill/>
                          </a:ln>
                          <a:solidFill>
                            <a:srgbClr val="002060"/>
                          </a:solidFill>
                          <a:effectLst/>
                          <a:latin typeface="Times New Roman" pitchFamily="18" charset="0"/>
                          <a:cs typeface="Times New Roman" pitchFamily="18" charset="0"/>
                        </a:rPr>
                        <a:t>t</a:t>
                      </a:r>
                      <a:r>
                        <a:rPr kumimoji="0" lang="en-US" sz="1800" b="0" i="0" u="none" strike="noStrike" cap="none" normalizeH="0" baseline="0" smtClean="0">
                          <a:ln>
                            <a:noFill/>
                          </a:ln>
                          <a:solidFill>
                            <a:srgbClr val="002060"/>
                          </a:solidFill>
                          <a:effectLst/>
                          <a:latin typeface="Times New Roman" pitchFamily="18" charset="0"/>
                          <a:cs typeface="Times New Roman" pitchFamily="18" charset="0"/>
                        </a:rPr>
                        <a:t>)/P</a:t>
                      </a:r>
                      <a:r>
                        <a:rPr kumimoji="0" lang="en-US" sz="1800" b="0" i="0" u="none" strike="noStrike" cap="none" normalizeH="0" baseline="30000" smtClean="0">
                          <a:ln>
                            <a:noFill/>
                          </a:ln>
                          <a:solidFill>
                            <a:srgbClr val="002060"/>
                          </a:solidFill>
                          <a:effectLst/>
                          <a:latin typeface="Times New Roman" pitchFamily="18" charset="0"/>
                          <a:cs typeface="Times New Roman" pitchFamily="18" charset="0"/>
                        </a:rPr>
                        <a:t>B</a:t>
                      </a:r>
                      <a:r>
                        <a:rPr kumimoji="0" lang="en-US" sz="1800" b="0" i="0" u="none" strike="noStrike" cap="none" normalizeH="0" baseline="0" smtClean="0">
                          <a:ln>
                            <a:noFill/>
                          </a:ln>
                          <a:solidFill>
                            <a:srgbClr val="002060"/>
                          </a:solidFill>
                          <a:effectLst/>
                          <a:latin typeface="Times New Roman" pitchFamily="18" charset="0"/>
                          <a:cs typeface="Times New Roman" pitchFamily="18" charset="0"/>
                        </a:rPr>
                        <a:t>]</a:t>
                      </a:r>
                      <a:endParaRPr kumimoji="0" lang="en-US" sz="3600" b="0" i="0" u="none" strike="noStrike" cap="none" normalizeH="0" baseline="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0367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1</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2</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3</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4</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90</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90</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90</a:t>
                      </a:r>
                      <a:endParaRPr kumimoji="0" lang="en-US" sz="1800" b="0" i="0" u="none" strike="noStrike" cap="none" normalizeH="0" baseline="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Times New Roman" pitchFamily="18" charset="0"/>
                          <a:cs typeface="Times New Roman" pitchFamily="18" charset="0"/>
                        </a:rPr>
                        <a:t>1090</a:t>
                      </a:r>
                      <a:endParaRPr kumimoji="0" lang="en-US" sz="4000" b="0" i="0" u="none" strike="noStrike" cap="none" normalizeH="0" baseline="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81.818</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74.380</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67.618</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rgbClr val="002060"/>
                          </a:solidFill>
                          <a:effectLst/>
                          <a:latin typeface="Times New Roman" pitchFamily="18" charset="0"/>
                          <a:cs typeface="Times New Roman" pitchFamily="18" charset="0"/>
                        </a:rPr>
                        <a:t>744.485</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P</a:t>
                      </a:r>
                      <a:r>
                        <a:rPr kumimoji="0" lang="en-US" sz="2000" b="0" i="0" u="none" strike="noStrike" cap="none" normalizeH="0" baseline="30000" dirty="0" smtClean="0">
                          <a:ln>
                            <a:noFill/>
                          </a:ln>
                          <a:solidFill>
                            <a:srgbClr val="002060"/>
                          </a:solidFill>
                          <a:effectLst/>
                          <a:latin typeface="Times New Roman" pitchFamily="18" charset="0"/>
                          <a:cs typeface="Times New Roman" pitchFamily="18" charset="0"/>
                        </a:rPr>
                        <a:t>B</a:t>
                      </a: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 = 968.30</a:t>
                      </a:r>
                      <a:endParaRPr kumimoji="0" lang="en-US" sz="40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.084496</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.076815</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.069832</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.768857</a:t>
                      </a:r>
                      <a:endParaRPr kumimoji="0" lang="en-US" sz="4000" b="0" i="0" u="none" strike="noStrike" cap="none" normalizeH="0" baseline="0" dirty="0" smtClean="0">
                        <a:ln>
                          <a:noFill/>
                        </a:ln>
                        <a:solidFill>
                          <a:srgbClr val="002060"/>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0.084496</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0.153630</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0.209496</a:t>
                      </a:r>
                      <a:endParaRPr kumimoji="0" lang="en-US" sz="18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rgbClr val="002060"/>
                          </a:solidFill>
                          <a:effectLst/>
                          <a:latin typeface="Times New Roman" pitchFamily="18" charset="0"/>
                          <a:cs typeface="Times New Roman" pitchFamily="18" charset="0"/>
                        </a:rPr>
                        <a:t>3.075428</a:t>
                      </a:r>
                      <a:endParaRPr kumimoji="0" lang="en-US" sz="2000" b="0" i="0" u="none" strike="noStrike" cap="none" normalizeH="0" baseline="0" dirty="0" smtClean="0">
                        <a:ln>
                          <a:noFill/>
                        </a:ln>
                        <a:solidFill>
                          <a:srgbClr val="00206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Times New Roman" pitchFamily="18" charset="0"/>
                          <a:cs typeface="Times New Roman" pitchFamily="18" charset="0"/>
                        </a:rPr>
                        <a:t>D = 3.52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Example</a:t>
            </a:r>
            <a:endParaRPr lang="en-US" sz="2800" b="1" dirty="0">
              <a:solidFill>
                <a:srgbClr val="0070C0"/>
              </a:solidFill>
            </a:endParaRPr>
          </a:p>
        </p:txBody>
      </p:sp>
    </p:spTree>
    <p:extLst>
      <p:ext uri="{BB962C8B-B14F-4D97-AF65-F5344CB8AC3E}">
        <p14:creationId xmlns:p14="http://schemas.microsoft.com/office/powerpoint/2010/main" val="25817350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5430" y="1931132"/>
            <a:ext cx="8165841" cy="4351338"/>
          </a:xfrm>
        </p:spPr>
        <p:txBody>
          <a:bodyPr>
            <a:normAutofit/>
          </a:bodyPr>
          <a:lstStyle/>
          <a:p>
            <a:pPr algn="just"/>
            <a:r>
              <a:rPr lang="en-US" altLang="en-US" sz="2400" b="1" dirty="0">
                <a:solidFill>
                  <a:srgbClr val="002060"/>
                </a:solidFill>
              </a:rPr>
              <a:t>The duration of a bond portfolio, </a:t>
            </a:r>
            <a:r>
              <a:rPr lang="en-US" altLang="en-US" sz="2400" b="1" dirty="0" err="1">
                <a:solidFill>
                  <a:srgbClr val="002060"/>
                </a:solidFill>
              </a:rPr>
              <a:t>D</a:t>
            </a:r>
            <a:r>
              <a:rPr lang="en-US" altLang="en-US" sz="2400" b="1" baseline="-25000" dirty="0" err="1">
                <a:solidFill>
                  <a:srgbClr val="002060"/>
                </a:solidFill>
              </a:rPr>
              <a:t>p</a:t>
            </a:r>
            <a:r>
              <a:rPr lang="en-US" altLang="en-US" sz="2400" b="1" dirty="0">
                <a:solidFill>
                  <a:srgbClr val="002060"/>
                </a:solidFill>
              </a:rPr>
              <a:t>, is simply the weighted average of each of the bond's durations (D</a:t>
            </a:r>
            <a:r>
              <a:rPr lang="en-US" altLang="en-US" sz="2400" b="1" baseline="-25000" dirty="0">
                <a:solidFill>
                  <a:srgbClr val="002060"/>
                </a:solidFill>
              </a:rPr>
              <a:t>i</a:t>
            </a:r>
            <a:r>
              <a:rPr lang="en-US" altLang="en-US" sz="2400" b="1" dirty="0">
                <a:solidFill>
                  <a:srgbClr val="002060"/>
                </a:solidFill>
              </a:rPr>
              <a:t>), with the weights being the proportion of investment funds allocated to each bond (</a:t>
            </a:r>
            <a:r>
              <a:rPr lang="en-US" altLang="en-US" sz="2400" b="1" dirty="0" err="1">
                <a:solidFill>
                  <a:srgbClr val="002060"/>
                </a:solidFill>
              </a:rPr>
              <a:t>w</a:t>
            </a:r>
            <a:r>
              <a:rPr lang="en-US" altLang="en-US" sz="2400" b="1" baseline="-25000" dirty="0" err="1">
                <a:solidFill>
                  <a:srgbClr val="002060"/>
                </a:solidFill>
              </a:rPr>
              <a:t>i</a:t>
            </a:r>
            <a:r>
              <a:rPr lang="en-US" altLang="en-US" sz="2400" b="1" dirty="0">
                <a:solidFill>
                  <a:srgbClr val="002060"/>
                </a:solidFill>
              </a:rPr>
              <a:t>):</a:t>
            </a:r>
          </a:p>
          <a:p>
            <a:pPr>
              <a:buFont typeface="Wingdings" pitchFamily="2" charset="2"/>
              <a:buNone/>
            </a:pPr>
            <a:endParaRPr lang="en-US" altLang="en-US" sz="2400" b="1" dirty="0">
              <a:solidFill>
                <a:srgbClr val="002060"/>
              </a:solidFill>
            </a:endParaRPr>
          </a:p>
          <a:p>
            <a:pPr>
              <a:buFont typeface="Wingdings" pitchFamily="2" charset="2"/>
              <a:buNone/>
            </a:pPr>
            <a:r>
              <a:rPr lang="en-US" altLang="en-US" sz="2400" b="1" dirty="0">
                <a:solidFill>
                  <a:srgbClr val="002060"/>
                </a:solidFill>
              </a:rPr>
              <a:t>                                                               </a:t>
            </a:r>
          </a:p>
        </p:txBody>
      </p:sp>
      <p:graphicFrame>
        <p:nvGraphicFramePr>
          <p:cNvPr id="7" name="Object 6"/>
          <p:cNvGraphicFramePr>
            <a:graphicFrameLocks noChangeAspect="1"/>
          </p:cNvGraphicFramePr>
          <p:nvPr>
            <p:extLst/>
          </p:nvPr>
        </p:nvGraphicFramePr>
        <p:xfrm>
          <a:off x="3437100" y="3259494"/>
          <a:ext cx="2422525" cy="927100"/>
        </p:xfrm>
        <a:graphic>
          <a:graphicData uri="http://schemas.openxmlformats.org/presentationml/2006/ole">
            <mc:AlternateContent xmlns:mc="http://schemas.openxmlformats.org/markup-compatibility/2006">
              <mc:Choice xmlns:v="urn:schemas-microsoft-com:vml" Requires="v">
                <p:oleObj spid="_x0000_s29700" name="Equation" r:id="rId3" imgW="1167893" imgH="444307" progId="Equation.3">
                  <p:embed/>
                </p:oleObj>
              </mc:Choice>
              <mc:Fallback>
                <p:oleObj name="Equation" r:id="rId3" imgW="1167893" imgH="444307"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7100" y="3259494"/>
                        <a:ext cx="242252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Duration of a Bond Portfolio</a:t>
            </a:r>
            <a:endParaRPr lang="en-US" sz="2800" b="1" dirty="0">
              <a:solidFill>
                <a:srgbClr val="0070C0"/>
              </a:solidFill>
            </a:endParaRPr>
          </a:p>
        </p:txBody>
      </p:sp>
    </p:spTree>
    <p:extLst>
      <p:ext uri="{BB962C8B-B14F-4D97-AF65-F5344CB8AC3E}">
        <p14:creationId xmlns:p14="http://schemas.microsoft.com/office/powerpoint/2010/main" val="330271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198" y="1917495"/>
            <a:ext cx="8968274" cy="3474163"/>
          </a:xfrm>
        </p:spPr>
        <p:txBody>
          <a:bodyPr>
            <a:normAutofit/>
          </a:bodyPr>
          <a:lstStyle/>
          <a:p>
            <a:pPr algn="just"/>
            <a:r>
              <a:rPr lang="en-US" altLang="en-US" sz="2400" b="1" dirty="0">
                <a:solidFill>
                  <a:srgbClr val="002060"/>
                </a:solidFill>
              </a:rPr>
              <a:t>Though duration is defined as the weighted average of a bond's time periods, it is also an important measure of volatility.  </a:t>
            </a:r>
          </a:p>
          <a:p>
            <a:pPr algn="just"/>
            <a:r>
              <a:rPr lang="en-US" altLang="en-US" sz="2400" b="1" dirty="0">
                <a:solidFill>
                  <a:srgbClr val="002060"/>
                </a:solidFill>
              </a:rPr>
              <a:t>As a measure of volatility, duration is defined as the percentage change in a bond's price (%</a:t>
            </a:r>
            <a:r>
              <a:rPr lang="en-US" altLang="en-US" sz="2400" b="1" dirty="0">
                <a:solidFill>
                  <a:srgbClr val="002060"/>
                </a:solidFill>
                <a:sym typeface="Symbol" pitchFamily="18" charset="2"/>
              </a:rPr>
              <a:t></a:t>
            </a:r>
            <a:r>
              <a:rPr lang="en-US" altLang="en-US" sz="2400" b="1" dirty="0">
                <a:solidFill>
                  <a:srgbClr val="002060"/>
                </a:solidFill>
              </a:rPr>
              <a:t>P = </a:t>
            </a:r>
            <a:r>
              <a:rPr lang="en-US" altLang="en-US" sz="2400" b="1" dirty="0">
                <a:solidFill>
                  <a:srgbClr val="002060"/>
                </a:solidFill>
                <a:sym typeface="Symbol" pitchFamily="18" charset="2"/>
              </a:rPr>
              <a:t></a:t>
            </a:r>
            <a:r>
              <a:rPr lang="en-US" altLang="en-US" sz="2400" b="1" dirty="0">
                <a:solidFill>
                  <a:srgbClr val="002060"/>
                </a:solidFill>
              </a:rPr>
              <a:t>P/P</a:t>
            </a:r>
            <a:r>
              <a:rPr lang="en-US" altLang="en-US" sz="2400" b="1" baseline="-25000" dirty="0">
                <a:solidFill>
                  <a:srgbClr val="002060"/>
                </a:solidFill>
              </a:rPr>
              <a:t>0</a:t>
            </a:r>
            <a:r>
              <a:rPr lang="en-US" altLang="en-US" sz="2400" b="1" dirty="0">
                <a:solidFill>
                  <a:srgbClr val="002060"/>
                </a:solidFill>
              </a:rPr>
              <a:t>) given a small change in yield, dy.  </a:t>
            </a:r>
          </a:p>
          <a:p>
            <a:pPr>
              <a:defRPr/>
            </a:pPr>
            <a:r>
              <a:rPr lang="en-US" sz="2400" b="1" dirty="0">
                <a:solidFill>
                  <a:srgbClr val="002060"/>
                </a:solidFill>
              </a:rPr>
              <a:t>Mathematically, duration is obtained by taking the derivative of the equation for the price of a bond with respect to the yield, then dividing by the bond's price and expressing the resulting equation in absolute value.  </a:t>
            </a: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Duration as a Price Sensitivity Measure</a:t>
            </a:r>
            <a:endParaRPr lang="en-US" sz="2800" b="1" dirty="0">
              <a:solidFill>
                <a:srgbClr val="0070C0"/>
              </a:solidFill>
            </a:endParaRPr>
          </a:p>
        </p:txBody>
      </p:sp>
    </p:spTree>
    <p:extLst>
      <p:ext uri="{BB962C8B-B14F-4D97-AF65-F5344CB8AC3E}">
        <p14:creationId xmlns:p14="http://schemas.microsoft.com/office/powerpoint/2010/main" val="34937611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644" y="1741650"/>
            <a:ext cx="8968274" cy="3474163"/>
          </a:xfrm>
        </p:spPr>
        <p:txBody>
          <a:bodyPr>
            <a:normAutofit fontScale="77500" lnSpcReduction="20000"/>
          </a:bodyPr>
          <a:lstStyle/>
          <a:p>
            <a:pPr lvl="1">
              <a:buFont typeface="Wingdings" pitchFamily="2" charset="2"/>
              <a:buNone/>
              <a:defRPr/>
            </a:pPr>
            <a:endParaRPr lang="en-US" sz="2000" b="1" dirty="0" smtClean="0">
              <a:solidFill>
                <a:srgbClr val="002060"/>
              </a:solidFill>
            </a:endParaRPr>
          </a:p>
          <a:p>
            <a:pPr lvl="1">
              <a:buFont typeface="Wingdings" pitchFamily="2" charset="2"/>
              <a:buNone/>
              <a:defRPr/>
            </a:pPr>
            <a:endParaRPr lang="en-US" sz="2000" b="1" dirty="0">
              <a:solidFill>
                <a:srgbClr val="002060"/>
              </a:solidFill>
            </a:endParaRPr>
          </a:p>
          <a:p>
            <a:pPr lvl="1">
              <a:buFont typeface="Wingdings" pitchFamily="2" charset="2"/>
              <a:buNone/>
              <a:defRPr/>
            </a:pPr>
            <a:endParaRPr lang="en-US" sz="2000" b="1" dirty="0" smtClean="0">
              <a:solidFill>
                <a:srgbClr val="002060"/>
              </a:solidFill>
            </a:endParaRPr>
          </a:p>
          <a:p>
            <a:pPr lvl="1">
              <a:buFont typeface="Wingdings" pitchFamily="2" charset="2"/>
              <a:buNone/>
              <a:defRPr/>
            </a:pPr>
            <a:r>
              <a:rPr lang="en-US" sz="2000" b="1" dirty="0">
                <a:solidFill>
                  <a:srgbClr val="002060"/>
                </a:solidFill>
              </a:rPr>
              <a:t>	</a:t>
            </a:r>
          </a:p>
          <a:p>
            <a:pPr lvl="1">
              <a:defRPr/>
            </a:pPr>
            <a:r>
              <a:rPr lang="en-US" sz="2000" b="1" dirty="0" err="1">
                <a:solidFill>
                  <a:srgbClr val="002060"/>
                </a:solidFill>
              </a:rPr>
              <a:t>dP</a:t>
            </a:r>
            <a:r>
              <a:rPr lang="en-US" sz="2000" b="1" dirty="0">
                <a:solidFill>
                  <a:srgbClr val="002060"/>
                </a:solidFill>
              </a:rPr>
              <a:t>/P</a:t>
            </a:r>
            <a:r>
              <a:rPr lang="en-US" sz="2000" b="1" baseline="-25000" dirty="0">
                <a:solidFill>
                  <a:srgbClr val="002060"/>
                </a:solidFill>
              </a:rPr>
              <a:t>0</a:t>
            </a:r>
            <a:r>
              <a:rPr lang="en-US" sz="2000" b="1" dirty="0">
                <a:solidFill>
                  <a:srgbClr val="002060"/>
                </a:solidFill>
              </a:rPr>
              <a:t> = percentage change in the bond's price</a:t>
            </a:r>
          </a:p>
          <a:p>
            <a:pPr lvl="1">
              <a:defRPr/>
            </a:pPr>
            <a:r>
              <a:rPr lang="en-US" sz="2000" b="1" dirty="0" err="1">
                <a:solidFill>
                  <a:srgbClr val="002060"/>
                </a:solidFill>
              </a:rPr>
              <a:t>dy</a:t>
            </a:r>
            <a:r>
              <a:rPr lang="en-US" sz="2000" b="1" dirty="0">
                <a:solidFill>
                  <a:srgbClr val="002060"/>
                </a:solidFill>
              </a:rPr>
              <a:t> = small change in yield</a:t>
            </a:r>
          </a:p>
          <a:p>
            <a:pPr lvl="1">
              <a:defRPr/>
            </a:pPr>
            <a:r>
              <a:rPr lang="en-US" sz="2000" b="1" dirty="0">
                <a:solidFill>
                  <a:srgbClr val="002060"/>
                </a:solidFill>
              </a:rPr>
              <a:t>N = number of periods to maturity (M)</a:t>
            </a:r>
          </a:p>
          <a:p>
            <a:pPr algn="just"/>
            <a:r>
              <a:rPr lang="en-US" altLang="en-US" sz="3100" b="1" dirty="0">
                <a:solidFill>
                  <a:srgbClr val="002060"/>
                </a:solidFill>
              </a:rPr>
              <a:t>The bracketed expression is the weighted average of the time periods, defined in the last section as duration.  </a:t>
            </a:r>
          </a:p>
          <a:p>
            <a:pPr algn="just"/>
            <a:r>
              <a:rPr lang="en-US" altLang="en-US" sz="3100" b="1" dirty="0">
                <a:solidFill>
                  <a:srgbClr val="002060"/>
                </a:solidFill>
              </a:rPr>
              <a:t>Formally, the weighted average of the time periods is called </a:t>
            </a:r>
            <a:r>
              <a:rPr lang="en-US" altLang="en-US" sz="3100" b="1" i="1" dirty="0">
                <a:solidFill>
                  <a:srgbClr val="002060"/>
                </a:solidFill>
              </a:rPr>
              <a:t>Macaulay's duration</a:t>
            </a:r>
            <a:r>
              <a:rPr lang="en-US" altLang="en-US" sz="3100" b="1" dirty="0">
                <a:solidFill>
                  <a:srgbClr val="002060"/>
                </a:solidFill>
              </a:rPr>
              <a:t>, and the equation, which defines the percentage change in the bond's price for a small change in yield in absolute value, is called the </a:t>
            </a:r>
            <a:r>
              <a:rPr lang="en-US" altLang="en-US" sz="3100" b="1" i="1" dirty="0">
                <a:solidFill>
                  <a:srgbClr val="002060"/>
                </a:solidFill>
              </a:rPr>
              <a:t>modified duration</a:t>
            </a:r>
            <a:r>
              <a:rPr lang="en-US" altLang="en-US" sz="3100" b="1" dirty="0">
                <a:solidFill>
                  <a:srgbClr val="002060"/>
                </a:solidFill>
              </a:rPr>
              <a:t>. </a:t>
            </a:r>
          </a:p>
          <a:p>
            <a:pPr algn="just"/>
            <a:endParaRPr lang="en-US" b="1" dirty="0">
              <a:solidFill>
                <a:srgbClr val="002060"/>
              </a:solidFill>
            </a:endParaRPr>
          </a:p>
        </p:txBody>
      </p:sp>
      <p:graphicFrame>
        <p:nvGraphicFramePr>
          <p:cNvPr id="4" name="Object 3"/>
          <p:cNvGraphicFramePr>
            <a:graphicFrameLocks noChangeAspect="1"/>
          </p:cNvGraphicFramePr>
          <p:nvPr>
            <p:extLst/>
          </p:nvPr>
        </p:nvGraphicFramePr>
        <p:xfrm>
          <a:off x="1985865" y="1559169"/>
          <a:ext cx="5774811" cy="897893"/>
        </p:xfrm>
        <a:graphic>
          <a:graphicData uri="http://schemas.openxmlformats.org/presentationml/2006/ole">
            <mc:AlternateContent xmlns:mc="http://schemas.openxmlformats.org/markup-compatibility/2006">
              <mc:Choice xmlns:v="urn:schemas-microsoft-com:vml" Requires="v">
                <p:oleObj spid="_x0000_s30724" name="Equation" r:id="rId3" imgW="2882900" imgH="482600" progId="Equation.3">
                  <p:embed/>
                </p:oleObj>
              </mc:Choice>
              <mc:Fallback>
                <p:oleObj name="Equation" r:id="rId3" imgW="2882900" imgH="482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865" y="1559169"/>
                        <a:ext cx="5774811" cy="897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Duration as a Price Sensitivity Measure Cont…</a:t>
            </a:r>
            <a:endParaRPr lang="en-US" sz="2800" b="1" dirty="0">
              <a:solidFill>
                <a:srgbClr val="0070C0"/>
              </a:solidFill>
            </a:endParaRPr>
          </a:p>
        </p:txBody>
      </p:sp>
    </p:spTree>
    <p:extLst>
      <p:ext uri="{BB962C8B-B14F-4D97-AF65-F5344CB8AC3E}">
        <p14:creationId xmlns:p14="http://schemas.microsoft.com/office/powerpoint/2010/main" val="33244738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921" y="1917495"/>
            <a:ext cx="8968274" cy="3474163"/>
          </a:xfrm>
        </p:spPr>
        <p:txBody>
          <a:bodyPr>
            <a:normAutofit/>
          </a:bodyPr>
          <a:lstStyle/>
          <a:p>
            <a:pPr algn="just"/>
            <a:r>
              <a:rPr lang="en-US" altLang="en-US" sz="2400" b="1" dirty="0">
                <a:solidFill>
                  <a:srgbClr val="002060"/>
                </a:solidFill>
              </a:rPr>
              <a:t>Note that the price of a bond that pays coupons each period and its principal at maturity is </a:t>
            </a:r>
            <a:endParaRPr lang="en-US" altLang="en-US" sz="2400" b="1" dirty="0" smtClean="0">
              <a:solidFill>
                <a:srgbClr val="002060"/>
              </a:solidFill>
            </a:endParaRPr>
          </a:p>
          <a:p>
            <a:pPr algn="just"/>
            <a:endParaRPr lang="en-US" altLang="en-US" sz="2400" b="1" dirty="0">
              <a:solidFill>
                <a:srgbClr val="002060"/>
              </a:solidFill>
            </a:endParaRPr>
          </a:p>
          <a:p>
            <a:pPr algn="just"/>
            <a:endParaRPr lang="en-US" altLang="en-US" sz="2400" b="1" dirty="0" smtClean="0">
              <a:solidFill>
                <a:srgbClr val="002060"/>
              </a:solidFill>
            </a:endParaRPr>
          </a:p>
          <a:p>
            <a:pPr algn="just"/>
            <a:r>
              <a:rPr lang="en-US" altLang="en-US" sz="2400" b="1" dirty="0" smtClean="0">
                <a:solidFill>
                  <a:srgbClr val="002060"/>
                </a:solidFill>
              </a:rPr>
              <a:t>Taking </a:t>
            </a:r>
            <a:r>
              <a:rPr lang="en-US" altLang="en-US" sz="2400" b="1" dirty="0">
                <a:solidFill>
                  <a:srgbClr val="002060"/>
                </a:solidFill>
              </a:rPr>
              <a:t>the first derivative of this equation, dividing through by P, and expressing the resulting equation in absolute value provides a measure of duration for a bond paying principal at maturity:</a:t>
            </a:r>
          </a:p>
          <a:p>
            <a:pPr algn="just"/>
            <a:endParaRPr lang="en-US" sz="2400" b="1" dirty="0">
              <a:solidFill>
                <a:srgbClr val="002060"/>
              </a:solidFill>
            </a:endParaRPr>
          </a:p>
        </p:txBody>
      </p:sp>
      <p:graphicFrame>
        <p:nvGraphicFramePr>
          <p:cNvPr id="4" name="Object 3"/>
          <p:cNvGraphicFramePr>
            <a:graphicFrameLocks/>
          </p:cNvGraphicFramePr>
          <p:nvPr/>
        </p:nvGraphicFramePr>
        <p:xfrm>
          <a:off x="2584938" y="2713892"/>
          <a:ext cx="4267200" cy="838200"/>
        </p:xfrm>
        <a:graphic>
          <a:graphicData uri="http://schemas.openxmlformats.org/presentationml/2006/ole">
            <mc:AlternateContent xmlns:mc="http://schemas.openxmlformats.org/markup-compatibility/2006">
              <mc:Choice xmlns:v="urn:schemas-microsoft-com:vml" Requires="v">
                <p:oleObj spid="_x0000_s31750" name="Equation" r:id="rId3" imgW="2286000" imgH="482600" progId="Equation.3">
                  <p:embed/>
                </p:oleObj>
              </mc:Choice>
              <mc:Fallback>
                <p:oleObj name="Equation" r:id="rId3" imgW="2286000" imgH="482600" progId="Equation.3">
                  <p:embed/>
                  <p:pic>
                    <p:nvPicPr>
                      <p:cNvPr id="4"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938" y="2713892"/>
                        <a:ext cx="4267200" cy="838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nvPr>
        </p:nvGraphicFramePr>
        <p:xfrm>
          <a:off x="1652954" y="4677508"/>
          <a:ext cx="6314709" cy="996461"/>
        </p:xfrm>
        <a:graphic>
          <a:graphicData uri="http://schemas.openxmlformats.org/presentationml/2006/ole">
            <mc:AlternateContent xmlns:mc="http://schemas.openxmlformats.org/markup-compatibility/2006">
              <mc:Choice xmlns:v="urn:schemas-microsoft-com:vml" Requires="v">
                <p:oleObj spid="_x0000_s31751" name="Equation" r:id="rId5" imgW="3632200" imgH="685800" progId="Equation.3">
                  <p:embed/>
                </p:oleObj>
              </mc:Choice>
              <mc:Fallback>
                <p:oleObj name="Equation" r:id="rId5" imgW="3632200" imgH="6858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954" y="4677508"/>
                        <a:ext cx="6314709" cy="996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Duration as a Price Sensitivity Measure Cont…</a:t>
            </a:r>
            <a:endParaRPr lang="en-US" sz="2800" b="1" dirty="0">
              <a:solidFill>
                <a:srgbClr val="0070C0"/>
              </a:solidFill>
            </a:endParaRPr>
          </a:p>
        </p:txBody>
      </p:sp>
    </p:spTree>
    <p:extLst>
      <p:ext uri="{BB962C8B-B14F-4D97-AF65-F5344CB8AC3E}">
        <p14:creationId xmlns:p14="http://schemas.microsoft.com/office/powerpoint/2010/main" val="32108712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921" y="1952664"/>
            <a:ext cx="9146756" cy="3474163"/>
          </a:xfrm>
        </p:spPr>
        <p:txBody>
          <a:bodyPr>
            <a:normAutofit/>
          </a:bodyPr>
          <a:lstStyle/>
          <a:p>
            <a:pPr algn="just"/>
            <a:r>
              <a:rPr lang="en-US" altLang="en-US" sz="2400" b="1" dirty="0">
                <a:solidFill>
                  <a:srgbClr val="002060"/>
                </a:solidFill>
              </a:rPr>
              <a:t>The above measures of duration are defined in terms of the length of the period between payments.  </a:t>
            </a:r>
          </a:p>
          <a:p>
            <a:pPr algn="just"/>
            <a:r>
              <a:rPr lang="en-US" altLang="en-US" sz="2400" b="1" dirty="0">
                <a:solidFill>
                  <a:srgbClr val="002060"/>
                </a:solidFill>
              </a:rPr>
              <a:t>Thus, if the cash flow is distributed annually, </a:t>
            </a:r>
            <a:r>
              <a:rPr lang="en-US" altLang="en-US" sz="2400" b="1" dirty="0" smtClean="0">
                <a:solidFill>
                  <a:srgbClr val="002060"/>
                </a:solidFill>
              </a:rPr>
              <a:t>duration </a:t>
            </a:r>
            <a:r>
              <a:rPr lang="en-US" altLang="en-US" sz="2400" b="1" dirty="0">
                <a:solidFill>
                  <a:srgbClr val="002060"/>
                </a:solidFill>
              </a:rPr>
              <a:t>reflects years; if cash flow is semi-annual, then duration reflects half years.  </a:t>
            </a:r>
          </a:p>
          <a:p>
            <a:pPr algn="just"/>
            <a:r>
              <a:rPr lang="en-US" altLang="en-US" sz="2400" b="1" dirty="0">
                <a:solidFill>
                  <a:srgbClr val="002060"/>
                </a:solidFill>
              </a:rPr>
              <a:t>The convention is to express duration as an annual measure.  </a:t>
            </a:r>
          </a:p>
          <a:p>
            <a:pPr algn="just"/>
            <a:r>
              <a:rPr lang="en-US" altLang="en-US" sz="2400" b="1" dirty="0">
                <a:solidFill>
                  <a:srgbClr val="002060"/>
                </a:solidFill>
              </a:rPr>
              <a:t>Annualized duration is obtained by dividing duration by the number of payments per year (n): </a:t>
            </a:r>
            <a:endParaRPr lang="en-US" altLang="en-US" sz="2400" b="1" dirty="0" smtClean="0">
              <a:solidFill>
                <a:srgbClr val="002060"/>
              </a:solidFill>
            </a:endParaRPr>
          </a:p>
          <a:p>
            <a:pPr algn="just"/>
            <a:endParaRPr lang="en-US" altLang="en-US" sz="2400" b="1" dirty="0">
              <a:solidFill>
                <a:srgbClr val="002060"/>
              </a:solidFill>
            </a:endParaRPr>
          </a:p>
          <a:p>
            <a:pPr algn="just"/>
            <a:endParaRPr lang="en-US" sz="2400" b="1" dirty="0">
              <a:solidFill>
                <a:srgbClr val="002060"/>
              </a:solidFill>
            </a:endParaRPr>
          </a:p>
        </p:txBody>
      </p:sp>
      <p:graphicFrame>
        <p:nvGraphicFramePr>
          <p:cNvPr id="4" name="Object 3"/>
          <p:cNvGraphicFramePr>
            <a:graphicFrameLocks noChangeAspect="1"/>
          </p:cNvGraphicFramePr>
          <p:nvPr>
            <p:extLst/>
          </p:nvPr>
        </p:nvGraphicFramePr>
        <p:xfrm>
          <a:off x="1505416" y="4687436"/>
          <a:ext cx="6865937" cy="609600"/>
        </p:xfrm>
        <a:graphic>
          <a:graphicData uri="http://schemas.openxmlformats.org/presentationml/2006/ole">
            <mc:AlternateContent xmlns:mc="http://schemas.openxmlformats.org/markup-compatibility/2006">
              <mc:Choice xmlns:v="urn:schemas-microsoft-com:vml" Requires="v">
                <p:oleObj spid="_x0000_s32772" name="Equation" r:id="rId3" imgW="4508500" imgH="393700" progId="Equation.3">
                  <p:embed/>
                </p:oleObj>
              </mc:Choice>
              <mc:Fallback>
                <p:oleObj name="Equation" r:id="rId3" imgW="4508500" imgH="3937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416" y="4687436"/>
                        <a:ext cx="68659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Duration as a Price Sensitivity Measure Cont…</a:t>
            </a:r>
            <a:endParaRPr lang="en-US" sz="2800" b="1" dirty="0">
              <a:solidFill>
                <a:srgbClr val="0070C0"/>
              </a:solidFill>
            </a:endParaRPr>
          </a:p>
        </p:txBody>
      </p:sp>
    </p:spTree>
    <p:extLst>
      <p:ext uri="{BB962C8B-B14F-4D97-AF65-F5344CB8AC3E}">
        <p14:creationId xmlns:p14="http://schemas.microsoft.com/office/powerpoint/2010/main" val="16177830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475" y="1976110"/>
            <a:ext cx="8968274" cy="3474163"/>
          </a:xfrm>
        </p:spPr>
        <p:txBody>
          <a:bodyPr>
            <a:normAutofit/>
          </a:bodyPr>
          <a:lstStyle/>
          <a:p>
            <a:pPr algn="just">
              <a:defRPr/>
            </a:pPr>
            <a:r>
              <a:rPr lang="en-US" sz="2400" b="1" dirty="0">
                <a:solidFill>
                  <a:srgbClr val="002060"/>
                </a:solidFill>
              </a:rPr>
              <a:t>The lower the coupon rate, the greater the duration.</a:t>
            </a:r>
          </a:p>
          <a:p>
            <a:pPr algn="just">
              <a:defRPr/>
            </a:pPr>
            <a:r>
              <a:rPr lang="en-US" sz="2400" b="1" dirty="0" smtClean="0">
                <a:solidFill>
                  <a:srgbClr val="002060"/>
                </a:solidFill>
              </a:rPr>
              <a:t>The </a:t>
            </a:r>
            <a:r>
              <a:rPr lang="en-US" sz="2400" b="1" dirty="0">
                <a:solidFill>
                  <a:srgbClr val="002060"/>
                </a:solidFill>
              </a:rPr>
              <a:t>longer the terms to maturity, the greater the duration.</a:t>
            </a:r>
          </a:p>
          <a:p>
            <a:pPr algn="just">
              <a:defRPr/>
            </a:pPr>
            <a:r>
              <a:rPr lang="en-US" sz="2400" b="1" dirty="0" smtClean="0">
                <a:solidFill>
                  <a:srgbClr val="002060"/>
                </a:solidFill>
              </a:rPr>
              <a:t>For </a:t>
            </a:r>
            <a:r>
              <a:rPr lang="en-US" sz="2400" b="1" dirty="0">
                <a:solidFill>
                  <a:srgbClr val="002060"/>
                </a:solidFill>
              </a:rPr>
              <a:t>zero-coupon bonds, Macaulay’s duration is equal to the bond’s term to maturity (N) and the modified duration is equal N/(1+y).</a:t>
            </a:r>
          </a:p>
          <a:p>
            <a:pPr algn="just">
              <a:defRPr/>
            </a:pPr>
            <a:r>
              <a:rPr lang="en-US" sz="2400" b="1" dirty="0" smtClean="0">
                <a:solidFill>
                  <a:srgbClr val="002060"/>
                </a:solidFill>
              </a:rPr>
              <a:t>The </a:t>
            </a:r>
            <a:r>
              <a:rPr lang="en-US" sz="2400" b="1" dirty="0">
                <a:solidFill>
                  <a:srgbClr val="002060"/>
                </a:solidFill>
              </a:rPr>
              <a:t>higher the yield to maturity, the lower the duration. </a:t>
            </a:r>
          </a:p>
          <a:p>
            <a:pPr algn="just"/>
            <a:endParaRPr lang="en-US" sz="2400" b="1" dirty="0">
              <a:solidFill>
                <a:srgbClr val="002060"/>
              </a:solidFill>
            </a:endParaRPr>
          </a:p>
        </p:txBody>
      </p:sp>
      <p:sp>
        <p:nvSpPr>
          <p:cNvPr id="4" name="TextBox 3"/>
          <p:cNvSpPr txBox="1"/>
          <p:nvPr/>
        </p:nvSpPr>
        <p:spPr>
          <a:xfrm>
            <a:off x="1204036" y="698037"/>
            <a:ext cx="9301655" cy="523220"/>
          </a:xfrm>
          <a:prstGeom prst="rect">
            <a:avLst/>
          </a:prstGeom>
          <a:noFill/>
        </p:spPr>
        <p:txBody>
          <a:bodyPr wrap="square" rtlCol="0">
            <a:spAutoFit/>
          </a:bodyPr>
          <a:lstStyle/>
          <a:p>
            <a:r>
              <a:rPr lang="en-US" altLang="en-US" sz="2800" b="1" dirty="0" smtClean="0">
                <a:solidFill>
                  <a:srgbClr val="0070C0"/>
                </a:solidFill>
              </a:rPr>
              <a:t>Properties of Duration</a:t>
            </a:r>
            <a:endParaRPr lang="en-US" sz="2800" b="1" dirty="0">
              <a:solidFill>
                <a:srgbClr val="0070C0"/>
              </a:solidFill>
            </a:endParaRPr>
          </a:p>
        </p:txBody>
      </p:sp>
    </p:spTree>
    <p:extLst>
      <p:ext uri="{BB962C8B-B14F-4D97-AF65-F5344CB8AC3E}">
        <p14:creationId xmlns:p14="http://schemas.microsoft.com/office/powerpoint/2010/main" val="10521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Dividend Growth at Constant Rate: Gordon Growth Model</a:t>
            </a:r>
            <a:endParaRPr lang="en-US" sz="2800" b="1" dirty="0"/>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4" name="TextBox 3"/>
          <p:cNvSpPr txBox="1"/>
          <p:nvPr/>
        </p:nvSpPr>
        <p:spPr>
          <a:xfrm>
            <a:off x="916652" y="1815506"/>
            <a:ext cx="8849710" cy="3508653"/>
          </a:xfrm>
          <a:prstGeom prst="rect">
            <a:avLst/>
          </a:prstGeom>
          <a:noFill/>
        </p:spPr>
        <p:txBody>
          <a:bodyPr wrap="square" rtlCol="0">
            <a:spAutoFit/>
          </a:bodyPr>
          <a:lstStyle/>
          <a:p>
            <a:pPr marL="457200" indent="-457200" algn="just">
              <a:spcAft>
                <a:spcPts val="600"/>
              </a:spcAft>
              <a:buFont typeface="Arial" pitchFamily="34" charset="0"/>
              <a:buChar char="•"/>
            </a:pPr>
            <a:r>
              <a:rPr lang="en-US" sz="2400" b="1" dirty="0" smtClean="0">
                <a:solidFill>
                  <a:srgbClr val="002060"/>
                </a:solidFill>
              </a:rPr>
              <a:t>Cash flows grow at a constant rate</a:t>
            </a:r>
          </a:p>
          <a:p>
            <a:pPr marL="457200" indent="-457200" algn="just">
              <a:spcAft>
                <a:spcPts val="600"/>
              </a:spcAft>
              <a:buFont typeface="Arial" pitchFamily="34" charset="0"/>
              <a:buChar char="•"/>
            </a:pPr>
            <a:r>
              <a:rPr lang="en-US" sz="2400" b="1" dirty="0" smtClean="0">
                <a:solidFill>
                  <a:srgbClr val="002060"/>
                </a:solidFill>
              </a:rPr>
              <a:t>The constant growth rate will continue for infinite period</a:t>
            </a:r>
          </a:p>
          <a:p>
            <a:pPr marL="457200" indent="-457200" algn="just">
              <a:spcAft>
                <a:spcPts val="600"/>
              </a:spcAft>
              <a:buFont typeface="Arial" pitchFamily="34" charset="0"/>
              <a:buChar char="•"/>
            </a:pPr>
            <a:r>
              <a:rPr lang="en-US" sz="2400" b="1" dirty="0" smtClean="0">
                <a:solidFill>
                  <a:srgbClr val="002060"/>
                </a:solidFill>
              </a:rPr>
              <a:t>The required rate of return (R) is greater than the infinite growth rate  (g) </a:t>
            </a:r>
          </a:p>
          <a:p>
            <a:pPr marL="457200" indent="-457200" algn="just">
              <a:spcAft>
                <a:spcPts val="600"/>
              </a:spcAft>
              <a:buFont typeface="Arial" pitchFamily="34" charset="0"/>
              <a:buChar char="•"/>
            </a:pPr>
            <a:endParaRPr lang="en-US" sz="2400" b="1" dirty="0" smtClean="0">
              <a:solidFill>
                <a:srgbClr val="002060"/>
              </a:solidFill>
            </a:endParaRPr>
          </a:p>
          <a:p>
            <a:pPr marL="914400" lvl="1" indent="-457200" algn="just">
              <a:buFont typeface="+mj-lt"/>
              <a:buAutoNum type="arabicPeriod"/>
            </a:pPr>
            <a:endParaRPr lang="en-US" sz="2400" b="1" dirty="0" smtClean="0">
              <a:solidFill>
                <a:srgbClr val="002060"/>
              </a:solidFill>
            </a:endParaRPr>
          </a:p>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pic>
        <p:nvPicPr>
          <p:cNvPr id="7" name="Picture 6"/>
          <p:cNvPicPr/>
          <p:nvPr/>
        </p:nvPicPr>
        <p:blipFill>
          <a:blip r:embed="rId2"/>
          <a:srcRect l="40408" t="63991" r="46776" b="25725"/>
          <a:stretch>
            <a:fillRect/>
          </a:stretch>
        </p:blipFill>
        <p:spPr bwMode="auto">
          <a:xfrm>
            <a:off x="3305907" y="3434863"/>
            <a:ext cx="2274277" cy="914398"/>
          </a:xfrm>
          <a:prstGeom prst="rect">
            <a:avLst/>
          </a:prstGeom>
          <a:noFill/>
          <a:ln w="9525">
            <a:noFill/>
            <a:miter lim="800000"/>
            <a:headEnd/>
            <a:tailEnd/>
          </a:ln>
        </p:spPr>
      </p:pic>
    </p:spTree>
    <p:extLst>
      <p:ext uri="{BB962C8B-B14F-4D97-AF65-F5344CB8AC3E}">
        <p14:creationId xmlns:p14="http://schemas.microsoft.com/office/powerpoint/2010/main" val="16631629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122" y="1565870"/>
            <a:ext cx="8273861" cy="3117382"/>
          </a:xfrm>
        </p:spPr>
        <p:txBody>
          <a:bodyPr>
            <a:normAutofit lnSpcReduction="10000"/>
          </a:bodyPr>
          <a:lstStyle/>
          <a:p>
            <a:pPr algn="just"/>
            <a:r>
              <a:rPr lang="en-US" sz="2400" b="1" dirty="0" smtClean="0">
                <a:solidFill>
                  <a:srgbClr val="002060"/>
                </a:solidFill>
              </a:rPr>
              <a:t>Credit Rating</a:t>
            </a:r>
          </a:p>
          <a:p>
            <a:pPr algn="just"/>
            <a:r>
              <a:rPr lang="en-US" sz="2400" b="1" dirty="0" smtClean="0">
                <a:solidFill>
                  <a:srgbClr val="002060"/>
                </a:solidFill>
              </a:rPr>
              <a:t>Maturity</a:t>
            </a:r>
          </a:p>
          <a:p>
            <a:pPr algn="just"/>
            <a:r>
              <a:rPr lang="en-US" sz="2400" b="1" dirty="0" smtClean="0">
                <a:solidFill>
                  <a:srgbClr val="002060"/>
                </a:solidFill>
              </a:rPr>
              <a:t>Size</a:t>
            </a:r>
          </a:p>
          <a:p>
            <a:pPr algn="just"/>
            <a:r>
              <a:rPr lang="en-US" sz="2400" b="1" dirty="0" smtClean="0">
                <a:solidFill>
                  <a:srgbClr val="002060"/>
                </a:solidFill>
              </a:rPr>
              <a:t>Liquidity</a:t>
            </a:r>
          </a:p>
          <a:p>
            <a:pPr algn="just"/>
            <a:r>
              <a:rPr lang="en-US" sz="2400" b="1" dirty="0" smtClean="0">
                <a:solidFill>
                  <a:srgbClr val="002060"/>
                </a:solidFill>
              </a:rPr>
              <a:t>Downside risk</a:t>
            </a:r>
          </a:p>
          <a:p>
            <a:pPr algn="just"/>
            <a:r>
              <a:rPr lang="en-US" sz="2400" b="1" dirty="0" smtClean="0">
                <a:solidFill>
                  <a:srgbClr val="002060"/>
                </a:solidFill>
              </a:rPr>
              <a:t>Credit quality</a:t>
            </a:r>
          </a:p>
          <a:p>
            <a:pPr algn="just"/>
            <a:r>
              <a:rPr lang="en-US" sz="2400" b="1" dirty="0" smtClean="0">
                <a:solidFill>
                  <a:srgbClr val="002060"/>
                </a:solidFill>
              </a:rPr>
              <a:t>Market risk</a:t>
            </a:r>
            <a:endParaRPr lang="en-US" sz="2400" b="1" dirty="0">
              <a:solidFill>
                <a:srgbClr val="002060"/>
              </a:solidFill>
            </a:endParaRPr>
          </a:p>
        </p:txBody>
      </p:sp>
      <p:sp>
        <p:nvSpPr>
          <p:cNvPr id="5" name="TextBox 4"/>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rPr>
              <a:t>Factors Affecting Bond Returns</a:t>
            </a:r>
            <a:endParaRPr lang="en-US" sz="2800" b="1" dirty="0">
              <a:solidFill>
                <a:srgbClr val="0070C0"/>
              </a:solidFill>
            </a:endParaRPr>
          </a:p>
        </p:txBody>
      </p:sp>
    </p:spTree>
    <p:extLst>
      <p:ext uri="{BB962C8B-B14F-4D97-AF65-F5344CB8AC3E}">
        <p14:creationId xmlns:p14="http://schemas.microsoft.com/office/powerpoint/2010/main" val="1492954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Gordon Growth Model :Example</a:t>
            </a:r>
            <a:endParaRPr lang="en-US" sz="2800" b="1" dirty="0"/>
          </a:p>
        </p:txBody>
      </p:sp>
      <p:sp>
        <p:nvSpPr>
          <p:cNvPr id="7" name="Content Placeholder 1"/>
          <p:cNvSpPr>
            <a:spLocks noGrp="1" noRot="1" noChangeAspect="1" noMove="1" noResize="1" noEditPoints="1" noAdjustHandles="1" noChangeArrowheads="1" noChangeShapeType="1" noTextEdit="1"/>
          </p:cNvSpPr>
          <p:nvPr>
            <p:ph idx="1"/>
          </p:nvPr>
        </p:nvSpPr>
        <p:spPr>
          <a:xfrm>
            <a:off x="334347" y="1676336"/>
            <a:ext cx="9313506" cy="3427509"/>
          </a:xfrm>
          <a:prstGeom prst="rect">
            <a:avLst/>
          </a:prstGeom>
          <a:blipFill rotWithShape="1">
            <a:blip r:embed="rId2"/>
            <a:stretch>
              <a:fillRect l="-1178" t="-3559" r="-1178"/>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noFill/>
                <a:effectLst/>
                <a:uLnTx/>
                <a:uFillTx/>
              </a:rPr>
              <a:t> </a:t>
            </a:r>
          </a:p>
        </p:txBody>
      </p:sp>
    </p:spTree>
    <p:extLst>
      <p:ext uri="{BB962C8B-B14F-4D97-AF65-F5344CB8AC3E}">
        <p14:creationId xmlns:p14="http://schemas.microsoft.com/office/powerpoint/2010/main" val="69030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6652" y="1756891"/>
            <a:ext cx="8849710" cy="6357638"/>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IN" sz="2400" b="1" dirty="0" smtClean="0">
                <a:solidFill>
                  <a:srgbClr val="002060"/>
                </a:solidFill>
              </a:rPr>
              <a:t>It assumes two different growth rates in two different periods i.e. the supernormal growth rate of dividend in the beginning and a stable rate after that for indefinite period.</a:t>
            </a:r>
          </a:p>
          <a:p>
            <a:pPr marL="228600" lvl="0" indent="-228600" algn="just">
              <a:lnSpc>
                <a:spcPct val="90000"/>
              </a:lnSpc>
              <a:spcBef>
                <a:spcPts val="1000"/>
              </a:spcBef>
              <a:buFont typeface="Arial" panose="020B0604020202020204" pitchFamily="34" charset="0"/>
              <a:buChar char="•"/>
            </a:pPr>
            <a:r>
              <a:rPr lang="en-IN" sz="2400" b="1" dirty="0" smtClean="0">
                <a:solidFill>
                  <a:srgbClr val="002060"/>
                </a:solidFill>
              </a:rPr>
              <a:t>Value of the stock: Present value of the stock during extra ordinary growth phase + present value of terminal price</a:t>
            </a:r>
          </a:p>
          <a:p>
            <a:pPr marL="228600" lvl="0" indent="-228600" algn="just">
              <a:lnSpc>
                <a:spcPct val="90000"/>
              </a:lnSpc>
              <a:spcBef>
                <a:spcPts val="1000"/>
              </a:spcBef>
              <a:buFont typeface="Arial" panose="020B0604020202020204" pitchFamily="34" charset="0"/>
              <a:buChar char="•"/>
            </a:pPr>
            <a:endParaRPr lang="en-US" sz="2400" b="1" dirty="0" smtClean="0">
              <a:solidFill>
                <a:srgbClr val="002060"/>
              </a:solidFill>
            </a:endParaRPr>
          </a:p>
          <a:p>
            <a:pPr marL="228600" lvl="0" indent="-228600" algn="just">
              <a:lnSpc>
                <a:spcPct val="90000"/>
              </a:lnSpc>
              <a:spcBef>
                <a:spcPts val="1000"/>
              </a:spcBef>
              <a:buFont typeface="Arial" panose="020B0604020202020204" pitchFamily="34" charset="0"/>
              <a:buChar char="•"/>
            </a:pPr>
            <a:endParaRPr lang="en-US" sz="2400" b="1" dirty="0" smtClean="0">
              <a:solidFill>
                <a:srgbClr val="002060"/>
              </a:solidFill>
            </a:endParaRPr>
          </a:p>
          <a:p>
            <a:pPr lvl="0"/>
            <a:r>
              <a:rPr lang="en-US" b="1" dirty="0" smtClean="0">
                <a:solidFill>
                  <a:srgbClr val="002060"/>
                </a:solidFill>
              </a:rPr>
              <a:t>where      CF</a:t>
            </a:r>
            <a:r>
              <a:rPr lang="en-US" b="1" baseline="-25000" dirty="0" smtClean="0">
                <a:solidFill>
                  <a:srgbClr val="002060"/>
                </a:solidFill>
              </a:rPr>
              <a:t>1</a:t>
            </a:r>
            <a:r>
              <a:rPr lang="en-US" b="1" dirty="0" smtClean="0">
                <a:solidFill>
                  <a:srgbClr val="002060"/>
                </a:solidFill>
              </a:rPr>
              <a:t> = Expected cash flow that accrues to the owner of the asset at time t</a:t>
            </a:r>
          </a:p>
          <a:p>
            <a:pPr lvl="0"/>
            <a:r>
              <a:rPr lang="en-US" b="1" dirty="0" smtClean="0">
                <a:solidFill>
                  <a:srgbClr val="002060"/>
                </a:solidFill>
              </a:rPr>
              <a:t>	r</a:t>
            </a:r>
            <a:r>
              <a:rPr lang="en-US" b="1" baseline="-25000" dirty="0" smtClean="0">
                <a:solidFill>
                  <a:srgbClr val="002060"/>
                </a:solidFill>
              </a:rPr>
              <a:t>e</a:t>
            </a:r>
            <a:r>
              <a:rPr lang="en-US" b="1" dirty="0" smtClean="0">
                <a:solidFill>
                  <a:srgbClr val="002060"/>
                </a:solidFill>
              </a:rPr>
              <a:t> = Cost of equity (hg: high growth period, </a:t>
            </a:r>
            <a:r>
              <a:rPr lang="en-US" b="1" dirty="0" err="1" smtClean="0">
                <a:solidFill>
                  <a:srgbClr val="002060"/>
                </a:solidFill>
              </a:rPr>
              <a:t>st</a:t>
            </a:r>
            <a:r>
              <a:rPr lang="en-US" b="1" dirty="0" smtClean="0">
                <a:solidFill>
                  <a:srgbClr val="002060"/>
                </a:solidFill>
              </a:rPr>
              <a:t>: stable growth period)</a:t>
            </a:r>
          </a:p>
          <a:p>
            <a:pPr lvl="0"/>
            <a:r>
              <a:rPr lang="en-US" b="1" dirty="0" smtClean="0">
                <a:solidFill>
                  <a:srgbClr val="002060"/>
                </a:solidFill>
              </a:rPr>
              <a:t>	 </a:t>
            </a:r>
            <a:r>
              <a:rPr lang="en-US" b="1" dirty="0" err="1" smtClean="0">
                <a:solidFill>
                  <a:srgbClr val="002060"/>
                </a:solidFill>
              </a:rPr>
              <a:t>P</a:t>
            </a:r>
            <a:r>
              <a:rPr lang="en-US" b="1" baseline="-25000" dirty="0" err="1" smtClean="0">
                <a:solidFill>
                  <a:srgbClr val="002060"/>
                </a:solidFill>
              </a:rPr>
              <a:t>n</a:t>
            </a:r>
            <a:r>
              <a:rPr lang="en-US" b="1" dirty="0" smtClean="0">
                <a:solidFill>
                  <a:srgbClr val="002060"/>
                </a:solidFill>
              </a:rPr>
              <a:t> = Price (terminal) at the end of the year n</a:t>
            </a:r>
          </a:p>
          <a:p>
            <a:pPr lvl="0"/>
            <a:r>
              <a:rPr lang="en-US" b="1" dirty="0" smtClean="0">
                <a:solidFill>
                  <a:srgbClr val="002060"/>
                </a:solidFill>
              </a:rPr>
              <a:t>	g  = Extraordinary growth rate for the first n years</a:t>
            </a:r>
          </a:p>
          <a:p>
            <a:pPr lvl="0"/>
            <a:r>
              <a:rPr lang="en-US" b="1" dirty="0" smtClean="0">
                <a:solidFill>
                  <a:srgbClr val="002060"/>
                </a:solidFill>
              </a:rPr>
              <a:t>	 r</a:t>
            </a:r>
            <a:r>
              <a:rPr lang="en-US" b="1" baseline="-25000" dirty="0" smtClean="0">
                <a:solidFill>
                  <a:srgbClr val="002060"/>
                </a:solidFill>
              </a:rPr>
              <a:t>e</a:t>
            </a:r>
            <a:r>
              <a:rPr lang="en-US" b="1" dirty="0" smtClean="0">
                <a:solidFill>
                  <a:srgbClr val="002060"/>
                </a:solidFill>
              </a:rPr>
              <a:t>  = Steady state growth rate after year n</a:t>
            </a:r>
          </a:p>
          <a:p>
            <a:pPr marL="228600" lvl="0" indent="-228600" algn="just">
              <a:lnSpc>
                <a:spcPct val="90000"/>
              </a:lnSpc>
              <a:spcBef>
                <a:spcPts val="1000"/>
              </a:spcBef>
              <a:buFont typeface="Arial" panose="020B0604020202020204" pitchFamily="34" charset="0"/>
              <a:buChar char="•"/>
            </a:pPr>
            <a:endParaRPr lang="en-IN" sz="2400" b="1" dirty="0" smtClean="0">
              <a:solidFill>
                <a:srgbClr val="002060"/>
              </a:solidFill>
            </a:endParaRPr>
          </a:p>
          <a:p>
            <a:pPr marL="457200" indent="-457200" algn="just">
              <a:spcAft>
                <a:spcPts val="600"/>
              </a:spcAft>
              <a:buFont typeface="Arial" pitchFamily="34" charset="0"/>
              <a:buChar char="•"/>
            </a:pPr>
            <a:endParaRPr lang="en-US" sz="2400" b="1" dirty="0" smtClean="0">
              <a:solidFill>
                <a:srgbClr val="002060"/>
              </a:solidFill>
            </a:endParaRPr>
          </a:p>
          <a:p>
            <a:pPr marL="914400" lvl="1" indent="-457200" algn="just">
              <a:buFont typeface="+mj-lt"/>
              <a:buAutoNum type="arabicPeriod"/>
            </a:pPr>
            <a:endParaRPr lang="en-US" sz="2400" b="1" dirty="0" smtClean="0">
              <a:solidFill>
                <a:srgbClr val="002060"/>
              </a:solidFill>
            </a:endParaRPr>
          </a:p>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pic>
        <p:nvPicPr>
          <p:cNvPr id="6" name="Picture 5"/>
          <p:cNvPicPr/>
          <p:nvPr/>
        </p:nvPicPr>
        <p:blipFill>
          <a:blip r:embed="rId2"/>
          <a:srcRect l="18534" t="51886" r="27966" b="41271"/>
          <a:stretch>
            <a:fillRect/>
          </a:stretch>
        </p:blipFill>
        <p:spPr bwMode="auto">
          <a:xfrm>
            <a:off x="1465384" y="3598985"/>
            <a:ext cx="6188739" cy="808892"/>
          </a:xfrm>
          <a:prstGeom prst="rect">
            <a:avLst/>
          </a:prstGeom>
          <a:noFill/>
          <a:ln w="9525">
            <a:noFill/>
            <a:miter lim="800000"/>
            <a:headEnd/>
            <a:tailEnd/>
          </a:ln>
        </p:spPr>
      </p:pic>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Two Stage Growth Model</a:t>
            </a:r>
            <a:endParaRPr lang="en-US" sz="2800" b="1" dirty="0"/>
          </a:p>
        </p:txBody>
      </p:sp>
      <p:sp>
        <p:nvSpPr>
          <p:cNvPr id="3" name="TextBox 2"/>
          <p:cNvSpPr txBox="1"/>
          <p:nvPr/>
        </p:nvSpPr>
        <p:spPr>
          <a:xfrm>
            <a:off x="916652" y="1921013"/>
            <a:ext cx="8849710" cy="984885"/>
          </a:xfrm>
          <a:prstGeom prst="rect">
            <a:avLst/>
          </a:prstGeom>
          <a:noFill/>
        </p:spPr>
        <p:txBody>
          <a:bodyPr wrap="square" rtlCol="0">
            <a:spAutoFit/>
          </a:bodyPr>
          <a:lstStyle/>
          <a:p>
            <a:pPr marL="457200" indent="-457200" algn="just">
              <a:spcAft>
                <a:spcPts val="1200"/>
              </a:spcAft>
              <a:buFont typeface="Arial" pitchFamily="34" charset="0"/>
              <a:buChar char="•"/>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08769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4170</Words>
  <Application>Microsoft Office PowerPoint</Application>
  <PresentationFormat>Widescreen</PresentationFormat>
  <Paragraphs>523</Paragraphs>
  <Slides>70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9" baseType="lpstr">
      <vt:lpstr>Arial</vt:lpstr>
      <vt:lpstr>Calibri</vt:lpstr>
      <vt:lpstr>Calibri Light</vt:lpstr>
      <vt:lpstr>Symbol</vt:lpstr>
      <vt:lpstr>Times New Roman</vt:lpstr>
      <vt:lpstr>Wingdings</vt:lpstr>
      <vt:lpstr>Office Theme</vt:lpstr>
      <vt:lpstr>Equation</vt:lpstr>
      <vt:lpstr>Worksheet</vt:lpstr>
      <vt:lpstr>Valuation of Bank Stock and Bond</vt:lpstr>
      <vt:lpstr>PowerPoint Presentation</vt:lpstr>
      <vt:lpstr>Inputs for Discounted Cash Flow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Rate to Maturity</vt:lpstr>
      <vt:lpstr>Example</vt:lpstr>
      <vt:lpstr>PowerPoint Presentation</vt:lpstr>
      <vt:lpstr>PowerPoint Presentation</vt:lpstr>
      <vt:lpstr>PowerPoint Presentation</vt:lpstr>
      <vt:lpstr>PowerPoint Presentation</vt:lpstr>
      <vt:lpstr>PowerPoint Presentation</vt:lpstr>
      <vt:lpstr>PowerPoint Presentation</vt:lpstr>
      <vt:lpstr>Bond Price and Interest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Mahakud</dc:creator>
  <cp:lastModifiedBy>Jitendra Mahakud</cp:lastModifiedBy>
  <cp:revision>3</cp:revision>
  <dcterms:created xsi:type="dcterms:W3CDTF">2023-01-25T02:59:20Z</dcterms:created>
  <dcterms:modified xsi:type="dcterms:W3CDTF">2023-01-25T03:12:43Z</dcterms:modified>
</cp:coreProperties>
</file>