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9" r:id="rId2"/>
    <p:sldId id="271" r:id="rId3"/>
    <p:sldId id="257" r:id="rId4"/>
    <p:sldId id="258" r:id="rId5"/>
    <p:sldId id="276" r:id="rId6"/>
    <p:sldId id="280" r:id="rId7"/>
    <p:sldId id="292" r:id="rId8"/>
    <p:sldId id="281" r:id="rId9"/>
    <p:sldId id="282" r:id="rId10"/>
    <p:sldId id="277" r:id="rId11"/>
    <p:sldId id="283" r:id="rId12"/>
    <p:sldId id="273" r:id="rId13"/>
    <p:sldId id="274" r:id="rId14"/>
    <p:sldId id="299" r:id="rId15"/>
    <p:sldId id="300" r:id="rId16"/>
    <p:sldId id="294" r:id="rId17"/>
    <p:sldId id="301" r:id="rId18"/>
    <p:sldId id="295" r:id="rId19"/>
    <p:sldId id="302" r:id="rId20"/>
    <p:sldId id="296" r:id="rId21"/>
    <p:sldId id="297" r:id="rId22"/>
    <p:sldId id="303" r:id="rId23"/>
    <p:sldId id="304" r:id="rId24"/>
    <p:sldId id="298" r:id="rId25"/>
    <p:sldId id="306" r:id="rId26"/>
    <p:sldId id="30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09" autoAdjust="0"/>
  </p:normalViewPr>
  <p:slideViewPr>
    <p:cSldViewPr>
      <p:cViewPr varScale="1">
        <p:scale>
          <a:sx n="62" d="100"/>
          <a:sy n="62" d="100"/>
        </p:scale>
        <p:origin x="140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3A3FD-59F8-4902-AEBB-2CFD572FBCD4}" type="datetimeFigureOut">
              <a:rPr lang="en-US" smtClean="0"/>
              <a:pPr/>
              <a:t>3/2/2023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5D4DDB-16D3-4CCF-9DD4-C61C356776E8}" type="slidenum">
              <a:rPr lang="en-US" smtClean="0"/>
              <a:pPr/>
              <a:t>‹#›</a:t>
            </a:fld>
            <a:endParaRPr lang="en-US"/>
          </a:p>
        </p:txBody>
      </p:sp>
    </p:spTree>
    <p:extLst>
      <p:ext uri="{BB962C8B-B14F-4D97-AF65-F5344CB8AC3E}">
        <p14:creationId xmlns:p14="http://schemas.microsoft.com/office/powerpoint/2010/main" val="3597472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5D4DDB-16D3-4CCF-9DD4-C61C356776E8}"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17.wmf"/><Relationship Id="rId7" Type="http://schemas.openxmlformats.org/officeDocument/2006/relationships/image" Target="../media/image19.wmf"/><Relationship Id="rId2"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oleObject" Target="../embeddings/oleObject19.bin"/><Relationship Id="rId5" Type="http://schemas.openxmlformats.org/officeDocument/2006/relationships/image" Target="../media/image18.wmf"/><Relationship Id="rId4" Type="http://schemas.openxmlformats.org/officeDocument/2006/relationships/oleObject" Target="../embeddings/oleObject18.bin"/><Relationship Id="rId9" Type="http://schemas.openxmlformats.org/officeDocument/2006/relationships/image" Target="../media/image20.wmf"/></Relationships>
</file>

<file path=ppt/slides/_rels/slide1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22.bin"/><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oleObject" Target="../embeddings/oleObject2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4.bin"/><Relationship Id="rId1"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oleObject" Target="../embeddings/oleObject25.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5.wmf"/><Relationship Id="rId12" Type="http://schemas.openxmlformats.org/officeDocument/2006/relationships/oleObject" Target="../embeddings/oleObject8.bin"/><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7.wmf"/><Relationship Id="rId5" Type="http://schemas.openxmlformats.org/officeDocument/2006/relationships/image" Target="../media/image4.wmf"/><Relationship Id="rId15" Type="http://schemas.openxmlformats.org/officeDocument/2006/relationships/image" Target="../media/image9.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6.wmf"/><Relationship Id="rId1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3.wmf"/></Relationships>
</file>

<file path=ppt/slides/_rels/slide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Factor Endowment and Trade</a:t>
            </a:r>
            <a:endParaRPr lang="en-US" dirty="0"/>
          </a:p>
        </p:txBody>
      </p:sp>
      <p:sp>
        <p:nvSpPr>
          <p:cNvPr id="3" name="Subtitle 2"/>
          <p:cNvSpPr>
            <a:spLocks noGrp="1"/>
          </p:cNvSpPr>
          <p:nvPr>
            <p:ph type="subTitle" idx="1"/>
          </p:nvPr>
        </p:nvSpPr>
        <p:spPr/>
        <p:txBody>
          <a:bodyPr/>
          <a:lstStyle/>
          <a:p>
            <a:r>
              <a:rPr lang="en-US" dirty="0" err="1"/>
              <a:t>Heckscher</a:t>
            </a:r>
            <a:r>
              <a:rPr lang="en-US" dirty="0"/>
              <a:t>-Ohlin-Samuelson (HOS) model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br>
              <a:rPr lang="en-US" sz="3600" i="1" dirty="0"/>
            </a:br>
            <a:r>
              <a:rPr lang="en-US" sz="3600" b="1" i="1" dirty="0"/>
              <a:t>Endowment shock and output changes</a:t>
            </a:r>
            <a:br>
              <a:rPr lang="en-US" sz="3600" b="1" dirty="0"/>
            </a:br>
            <a:r>
              <a:rPr lang="en-US" sz="3600" dirty="0"/>
              <a:t>Proposition 1. </a:t>
            </a:r>
            <a:r>
              <a:rPr lang="en-US" sz="3600" dirty="0" err="1"/>
              <a:t>Rybczynski</a:t>
            </a:r>
            <a:r>
              <a:rPr lang="en-US" sz="3600" dirty="0"/>
              <a:t> theorem or the output magnification effect </a:t>
            </a:r>
          </a:p>
        </p:txBody>
      </p:sp>
      <p:sp>
        <p:nvSpPr>
          <p:cNvPr id="3" name="Content Placeholder 2"/>
          <p:cNvSpPr>
            <a:spLocks noGrp="1"/>
          </p:cNvSpPr>
          <p:nvPr>
            <p:ph idx="1"/>
          </p:nvPr>
        </p:nvSpPr>
        <p:spPr>
          <a:xfrm>
            <a:off x="381000" y="2514600"/>
            <a:ext cx="8229600" cy="4525963"/>
          </a:xfrm>
        </p:spPr>
        <p:txBody>
          <a:bodyPr>
            <a:normAutofit/>
          </a:bodyPr>
          <a:lstStyle/>
          <a:p>
            <a:pPr lvl="0" algn="just">
              <a:buNone/>
            </a:pPr>
            <a:r>
              <a:rPr lang="en-US" sz="2400" dirty="0"/>
              <a:t>     If there is a more than proportionate exogenous growth in capital compared to the growth in labour force, then the production of the capital intensive good will increase more than the growth in capital, whereas increase in the production of the labour-intensive good, </a:t>
            </a:r>
            <a:r>
              <a:rPr lang="en-US" sz="2400" i="1" dirty="0"/>
              <a:t>if at all</a:t>
            </a:r>
            <a:r>
              <a:rPr lang="en-US" sz="2400" dirty="0"/>
              <a:t>, will be less than proportionate to the growth in labour force.</a:t>
            </a:r>
          </a:p>
          <a:p>
            <a:pPr algn="just"/>
            <a:endParaRPr lang="en-US" sz="2400" dirty="0"/>
          </a:p>
        </p:txBody>
      </p:sp>
      <p:sp>
        <p:nvSpPr>
          <p:cNvPr id="31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745" name="Object 1"/>
          <p:cNvGraphicFramePr>
            <a:graphicFrameLocks noChangeAspect="1"/>
          </p:cNvGraphicFramePr>
          <p:nvPr/>
        </p:nvGraphicFramePr>
        <p:xfrm>
          <a:off x="2362201" y="5181600"/>
          <a:ext cx="3200399" cy="381000"/>
        </p:xfrm>
        <a:graphic>
          <a:graphicData uri="http://schemas.openxmlformats.org/presentationml/2006/ole">
            <mc:AlternateContent xmlns:mc="http://schemas.openxmlformats.org/markup-compatibility/2006">
              <mc:Choice xmlns:v="urn:schemas-microsoft-com:vml" Requires="v">
                <p:oleObj name="Equation" r:id="rId2" imgW="1155700" imgH="254000" progId="Equation.3">
                  <p:embed/>
                </p:oleObj>
              </mc:Choice>
              <mc:Fallback>
                <p:oleObj name="Equation" r:id="rId2" imgW="1155700" imgH="254000"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1" y="5181600"/>
                        <a:ext cx="3200399"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3" name="Group 38"/>
          <p:cNvGrpSpPr>
            <a:grpSpLocks noChangeAspect="1"/>
          </p:cNvGrpSpPr>
          <p:nvPr/>
        </p:nvGrpSpPr>
        <p:grpSpPr bwMode="auto">
          <a:xfrm>
            <a:off x="795688" y="1619909"/>
            <a:ext cx="3634046" cy="2680854"/>
            <a:chOff x="3754" y="624"/>
            <a:chExt cx="4727" cy="3488"/>
          </a:xfrm>
        </p:grpSpPr>
        <p:sp>
          <p:nvSpPr>
            <p:cNvPr id="4" name="AutoShape 57"/>
            <p:cNvSpPr>
              <a:spLocks noChangeAspect="1" noChangeArrowheads="1" noTextEdit="1"/>
            </p:cNvSpPr>
            <p:nvPr/>
          </p:nvSpPr>
          <p:spPr bwMode="auto">
            <a:xfrm>
              <a:off x="3754" y="624"/>
              <a:ext cx="4727" cy="34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56"/>
            <p:cNvSpPr>
              <a:spLocks noChangeShapeType="1"/>
            </p:cNvSpPr>
            <p:nvPr/>
          </p:nvSpPr>
          <p:spPr bwMode="auto">
            <a:xfrm flipV="1">
              <a:off x="4306" y="931"/>
              <a:ext cx="0" cy="22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Line 55"/>
            <p:cNvSpPr>
              <a:spLocks noChangeShapeType="1"/>
            </p:cNvSpPr>
            <p:nvPr/>
          </p:nvSpPr>
          <p:spPr bwMode="auto">
            <a:xfrm>
              <a:off x="4306" y="3226"/>
              <a:ext cx="30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54"/>
            <p:cNvSpPr>
              <a:spLocks noChangeShapeType="1"/>
            </p:cNvSpPr>
            <p:nvPr/>
          </p:nvSpPr>
          <p:spPr bwMode="auto">
            <a:xfrm>
              <a:off x="4306" y="2386"/>
              <a:ext cx="2520" cy="8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 Box 53"/>
            <p:cNvSpPr txBox="1">
              <a:spLocks noChangeArrowheads="1"/>
            </p:cNvSpPr>
            <p:nvPr/>
          </p:nvSpPr>
          <p:spPr bwMode="auto">
            <a:xfrm>
              <a:off x="7354" y="3086"/>
              <a:ext cx="930" cy="484"/>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413" tIns="22206" rIns="44413" bIns="2220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pitchFamily="34" charset="0"/>
                  <a:ea typeface="Times New Roman" pitchFamily="18" charset="0"/>
                  <a:cs typeface="Arial" pitchFamily="34" charset="0"/>
                </a:rPr>
                <a:t>Computers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Text Box 52"/>
            <p:cNvSpPr txBox="1">
              <a:spLocks noChangeArrowheads="1"/>
            </p:cNvSpPr>
            <p:nvPr/>
          </p:nvSpPr>
          <p:spPr bwMode="auto">
            <a:xfrm>
              <a:off x="3754" y="624"/>
              <a:ext cx="720" cy="484"/>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413" tIns="22206" rIns="44413" bIns="2220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pitchFamily="34" charset="0"/>
                  <a:ea typeface="Times New Roman" pitchFamily="18" charset="0"/>
                  <a:cs typeface="Arial" pitchFamily="34" charset="0"/>
                </a:rPr>
                <a:t>Textiles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Line 51"/>
            <p:cNvSpPr>
              <a:spLocks noChangeShapeType="1"/>
            </p:cNvSpPr>
            <p:nvPr/>
          </p:nvSpPr>
          <p:spPr bwMode="auto">
            <a:xfrm>
              <a:off x="4306" y="1491"/>
              <a:ext cx="780" cy="17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50"/>
            <p:cNvSpPr>
              <a:spLocks noChangeShapeType="1"/>
            </p:cNvSpPr>
            <p:nvPr/>
          </p:nvSpPr>
          <p:spPr bwMode="auto">
            <a:xfrm>
              <a:off x="4306" y="1099"/>
              <a:ext cx="1020" cy="2127"/>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49"/>
            <p:cNvSpPr>
              <a:spLocks noChangeShapeType="1"/>
            </p:cNvSpPr>
            <p:nvPr/>
          </p:nvSpPr>
          <p:spPr bwMode="auto">
            <a:xfrm flipV="1">
              <a:off x="4306" y="1603"/>
              <a:ext cx="1140" cy="16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48"/>
            <p:cNvSpPr>
              <a:spLocks noChangeShapeType="1"/>
            </p:cNvSpPr>
            <p:nvPr/>
          </p:nvSpPr>
          <p:spPr bwMode="auto">
            <a:xfrm flipV="1">
              <a:off x="4306" y="1996"/>
              <a:ext cx="1500" cy="1230"/>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Text Box 47"/>
            <p:cNvSpPr txBox="1">
              <a:spLocks noChangeArrowheads="1"/>
            </p:cNvSpPr>
            <p:nvPr/>
          </p:nvSpPr>
          <p:spPr bwMode="auto">
            <a:xfrm>
              <a:off x="4053" y="3144"/>
              <a:ext cx="270" cy="27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413" tIns="22206" rIns="44413" bIns="2220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a:ln>
                    <a:noFill/>
                  </a:ln>
                  <a:solidFill>
                    <a:srgbClr val="000000"/>
                  </a:solidFill>
                  <a:effectLst/>
                  <a:latin typeface="Arial" pitchFamily="34" charset="0"/>
                  <a:ea typeface="Times New Roman" pitchFamily="18" charset="0"/>
                  <a:cs typeface="Arial" pitchFamily="34" charset="0"/>
                </a:rPr>
                <a:t>O</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Text Box 46"/>
            <p:cNvSpPr txBox="1">
              <a:spLocks noChangeArrowheads="1"/>
            </p:cNvSpPr>
            <p:nvPr/>
          </p:nvSpPr>
          <p:spPr bwMode="auto">
            <a:xfrm>
              <a:off x="4006" y="2276"/>
              <a:ext cx="241" cy="27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413" tIns="22206" rIns="44413" bIns="2220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a:ln>
                    <a:noFill/>
                  </a:ln>
                  <a:solidFill>
                    <a:srgbClr val="000000"/>
                  </a:solidFill>
                  <a:effectLst/>
                  <a:latin typeface="Arial" pitchFamily="34" charset="0"/>
                  <a:ea typeface="Times New Roman" pitchFamily="18" charset="0"/>
                  <a:cs typeface="Arial" pitchFamily="34" charset="0"/>
                </a:rPr>
                <a:t>L</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Text Box 45"/>
            <p:cNvSpPr txBox="1">
              <a:spLocks noChangeArrowheads="1"/>
            </p:cNvSpPr>
            <p:nvPr/>
          </p:nvSpPr>
          <p:spPr bwMode="auto">
            <a:xfrm>
              <a:off x="4006" y="1378"/>
              <a:ext cx="262" cy="27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413" tIns="22206" rIns="44413" bIns="2220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a:ln>
                    <a:noFill/>
                  </a:ln>
                  <a:solidFill>
                    <a:srgbClr val="000000"/>
                  </a:solidFill>
                  <a:effectLst/>
                  <a:latin typeface="Arial" pitchFamily="34" charset="0"/>
                  <a:ea typeface="Times New Roman" pitchFamily="18" charset="0"/>
                  <a:cs typeface="Arial" pitchFamily="34" charset="0"/>
                </a:rPr>
                <a:t>K</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Text Box 44"/>
            <p:cNvSpPr txBox="1">
              <a:spLocks noChangeArrowheads="1"/>
            </p:cNvSpPr>
            <p:nvPr/>
          </p:nvSpPr>
          <p:spPr bwMode="auto">
            <a:xfrm>
              <a:off x="4006" y="1043"/>
              <a:ext cx="321" cy="484"/>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413" tIns="22206" rIns="44413" bIns="2220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dirty="0">
                  <a:ln>
                    <a:noFill/>
                  </a:ln>
                  <a:solidFill>
                    <a:srgbClr val="000000"/>
                  </a:solidFill>
                  <a:effectLst/>
                  <a:latin typeface="Arial" pitchFamily="34" charset="0"/>
                  <a:ea typeface="Times New Roman" pitchFamily="18" charset="0"/>
                  <a:cs typeface="Arial" pitchFamily="34" charset="0"/>
                </a:rPr>
                <a:t>K</a:t>
              </a:r>
              <a:r>
                <a:rPr kumimoji="0" lang="en-US" sz="900" b="0" i="1" u="none" strike="noStrike" cap="none" normalizeH="0" baseline="30000" dirty="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8" name="Object 17"/>
            <p:cNvGraphicFramePr>
              <a:graphicFrameLocks noChangeAspect="1"/>
            </p:cNvGraphicFramePr>
            <p:nvPr/>
          </p:nvGraphicFramePr>
          <p:xfrm>
            <a:off x="5806" y="1704"/>
            <a:ext cx="329" cy="540"/>
          </p:xfrm>
          <a:graphic>
            <a:graphicData uri="http://schemas.openxmlformats.org/presentationml/2006/ole">
              <mc:AlternateContent xmlns:mc="http://schemas.openxmlformats.org/markup-compatibility/2006">
                <mc:Choice xmlns:v="urn:schemas-microsoft-com:vml" Requires="v">
                  <p:oleObj name="Equation" r:id="rId2" imgW="279400" imgH="457200" progId="Equation.3">
                    <p:embed/>
                  </p:oleObj>
                </mc:Choice>
                <mc:Fallback>
                  <p:oleObj name="Equation" r:id="rId2" imgW="279400" imgH="457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 y="1704"/>
                          <a:ext cx="329" cy="5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nvGraphicFramePr>
          <p:xfrm>
            <a:off x="5446" y="1164"/>
            <a:ext cx="351" cy="540"/>
          </p:xfrm>
          <a:graphic>
            <a:graphicData uri="http://schemas.openxmlformats.org/presentationml/2006/ole">
              <mc:AlternateContent xmlns:mc="http://schemas.openxmlformats.org/markup-compatibility/2006">
                <mc:Choice xmlns:v="urn:schemas-microsoft-com:vml" Requires="v">
                  <p:oleObj name="Equation" r:id="rId4" imgW="279279" imgH="431613" progId="Equation.3">
                    <p:embed/>
                  </p:oleObj>
                </mc:Choice>
                <mc:Fallback>
                  <p:oleObj name="Equation" r:id="rId4" imgW="279279"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6" y="1164"/>
                          <a:ext cx="351" cy="5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 Box 41"/>
            <p:cNvSpPr txBox="1">
              <a:spLocks noChangeArrowheads="1"/>
            </p:cNvSpPr>
            <p:nvPr/>
          </p:nvSpPr>
          <p:spPr bwMode="auto">
            <a:xfrm>
              <a:off x="3766" y="3628"/>
              <a:ext cx="4715" cy="484"/>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413" tIns="22206" rIns="44413" bIns="2220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000000"/>
                  </a:solidFill>
                  <a:effectLst/>
                  <a:latin typeface="Arial" pitchFamily="34" charset="0"/>
                  <a:ea typeface="Times New Roman" pitchFamily="18" charset="0"/>
                  <a:cs typeface="Arial" pitchFamily="34" charset="0"/>
                </a:rPr>
                <a:t>Figure 4: Endowment Difference and Relative Production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1" name="Text Box 40"/>
            <p:cNvSpPr txBox="1">
              <a:spLocks noChangeArrowheads="1"/>
            </p:cNvSpPr>
            <p:nvPr/>
          </p:nvSpPr>
          <p:spPr bwMode="auto">
            <a:xfrm>
              <a:off x="4953" y="3197"/>
              <a:ext cx="2233" cy="284"/>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413" tIns="22206" rIns="44413" bIns="2220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a:ln>
                    <a:noFill/>
                  </a:ln>
                  <a:solidFill>
                    <a:srgbClr val="000000"/>
                  </a:solidFill>
                  <a:effectLst/>
                  <a:latin typeface="Arial" pitchFamily="34" charset="0"/>
                  <a:ea typeface="Times New Roman" pitchFamily="18" charset="0"/>
                  <a:cs typeface="Arial" pitchFamily="34" charset="0"/>
                </a:rPr>
                <a:t>K</a:t>
              </a:r>
              <a:r>
                <a:rPr kumimoji="0" lang="en-US" sz="9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r>
                <a:rPr kumimoji="0" lang="en-US" sz="900" b="0" i="1" u="none" strike="noStrike" cap="none" normalizeH="0" baseline="0">
                  <a:ln>
                    <a:noFill/>
                  </a:ln>
                  <a:solidFill>
                    <a:srgbClr val="000000"/>
                  </a:solidFill>
                  <a:effectLst/>
                  <a:latin typeface="Arial" pitchFamily="34" charset="0"/>
                  <a:ea typeface="Times New Roman" pitchFamily="18" charset="0"/>
                  <a:cs typeface="Arial" pitchFamily="34" charset="0"/>
                </a:rPr>
                <a:t>   </a:t>
              </a:r>
              <a:r>
                <a:rPr kumimoji="0" lang="en-US" sz="9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K</a:t>
              </a:r>
              <a:r>
                <a:rPr kumimoji="0" lang="en-US" sz="900" b="0" i="1" u="none" strike="noStrike" cap="none" normalizeH="0" baseline="30000">
                  <a:ln>
                    <a:noFill/>
                  </a:ln>
                  <a:solidFill>
                    <a:srgbClr val="000000"/>
                  </a:solidFill>
                  <a:effectLst/>
                  <a:latin typeface="Times New Roman" pitchFamily="18" charset="0"/>
                  <a:ea typeface="Times New Roman" pitchFamily="18" charset="0"/>
                  <a:cs typeface="Arial" pitchFamily="34" charset="0"/>
                  <a:sym typeface="Symbol" pitchFamily="18" charset="2"/>
                </a:rPr>
                <a:t>*</a:t>
              </a:r>
              <a:r>
                <a:rPr kumimoji="0" lang="en-US" sz="9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r>
                <a:rPr kumimoji="0" lang="en-US" sz="900" b="0" i="1" u="none" strike="noStrike" cap="none" normalizeH="0" baseline="0">
                  <a:ln>
                    <a:noFill/>
                  </a:ln>
                  <a:solidFill>
                    <a:srgbClr val="000000"/>
                  </a:solidFill>
                  <a:effectLst/>
                  <a:latin typeface="Arial" pitchFamily="34" charset="0"/>
                  <a:ea typeface="Times New Roman" pitchFamily="18" charset="0"/>
                  <a:cs typeface="Arial" pitchFamily="34" charset="0"/>
                </a:rPr>
                <a:t>                         </a:t>
              </a:r>
              <a:r>
                <a:rPr kumimoji="0" lang="en-US" sz="9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  L</a:t>
              </a:r>
              <a:r>
                <a:rPr kumimoji="0" lang="en-US" sz="900" b="0" i="1" u="none" strike="noStrike" cap="none" normalizeH="0" baseline="0">
                  <a:ln>
                    <a:noFill/>
                  </a:ln>
                  <a:solidFill>
                    <a:srgbClr val="000000"/>
                  </a:solidFill>
                  <a:effectLst/>
                  <a:latin typeface="Arial" pitchFamily="34" charset="0"/>
                  <a:ea typeface="Times New Roman" pitchFamily="18" charset="0"/>
                  <a:cs typeface="Arial" pitchFamily="34" charset="0"/>
                </a:rPr>
                <a:t>   </a:t>
              </a:r>
              <a:endParaRPr kumimoji="0" lang="en-US" sz="9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endParaRPr>
            </a:p>
          </p:txBody>
        </p:sp>
        <p:sp>
          <p:nvSpPr>
            <p:cNvPr id="22" name="Text Box 39"/>
            <p:cNvSpPr txBox="1">
              <a:spLocks noChangeArrowheads="1"/>
            </p:cNvSpPr>
            <p:nvPr/>
          </p:nvSpPr>
          <p:spPr bwMode="auto">
            <a:xfrm>
              <a:off x="4474" y="2471"/>
              <a:ext cx="915" cy="484"/>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413" tIns="22206" rIns="44413" bIns="2220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a:ln>
                    <a:noFill/>
                  </a:ln>
                  <a:solidFill>
                    <a:srgbClr val="000000"/>
                  </a:solidFill>
                  <a:effectLst/>
                  <a:latin typeface="Arial" pitchFamily="34" charset="0"/>
                  <a:ea typeface="Times New Roman" pitchFamily="18" charset="0"/>
                  <a:cs typeface="Arial" pitchFamily="34" charset="0"/>
                </a:rPr>
                <a:t>P           P</a:t>
              </a:r>
              <a:r>
                <a:rPr kumimoji="0" lang="en-US" sz="900" b="0" i="1" u="none" strike="noStrike" cap="none" normalizeH="0" baseline="3000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
        <p:nvSpPr>
          <p:cNvPr id="23" name="Rectangle 2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4" name="Group 4"/>
          <p:cNvGrpSpPr>
            <a:grpSpLocks noChangeAspect="1"/>
          </p:cNvGrpSpPr>
          <p:nvPr/>
        </p:nvGrpSpPr>
        <p:grpSpPr bwMode="auto">
          <a:xfrm>
            <a:off x="5105400" y="3224788"/>
            <a:ext cx="3081338" cy="2400300"/>
            <a:chOff x="4082" y="9539"/>
            <a:chExt cx="4852" cy="3780"/>
          </a:xfrm>
        </p:grpSpPr>
        <p:sp>
          <p:nvSpPr>
            <p:cNvPr id="25" name="AutoShape 21"/>
            <p:cNvSpPr>
              <a:spLocks noChangeAspect="1" noChangeArrowheads="1" noTextEdit="1"/>
            </p:cNvSpPr>
            <p:nvPr/>
          </p:nvSpPr>
          <p:spPr bwMode="auto">
            <a:xfrm>
              <a:off x="4082" y="9539"/>
              <a:ext cx="4852" cy="37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0"/>
            <p:cNvSpPr>
              <a:spLocks noChangeShapeType="1"/>
            </p:cNvSpPr>
            <p:nvPr/>
          </p:nvSpPr>
          <p:spPr bwMode="auto">
            <a:xfrm flipV="1">
              <a:off x="4558" y="10029"/>
              <a:ext cx="0" cy="22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19"/>
            <p:cNvSpPr>
              <a:spLocks noChangeShapeType="1"/>
            </p:cNvSpPr>
            <p:nvPr/>
          </p:nvSpPr>
          <p:spPr bwMode="auto">
            <a:xfrm>
              <a:off x="4558" y="12268"/>
              <a:ext cx="294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rc 18"/>
            <p:cNvSpPr>
              <a:spLocks/>
            </p:cNvSpPr>
            <p:nvPr/>
          </p:nvSpPr>
          <p:spPr bwMode="auto">
            <a:xfrm flipH="1">
              <a:off x="4558" y="10756"/>
              <a:ext cx="2161" cy="123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prstDash val="dash"/>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29" name="Line 17"/>
            <p:cNvSpPr>
              <a:spLocks noChangeShapeType="1"/>
            </p:cNvSpPr>
            <p:nvPr/>
          </p:nvSpPr>
          <p:spPr bwMode="auto">
            <a:xfrm>
              <a:off x="6719" y="10756"/>
              <a:ext cx="42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Text Box 16"/>
            <p:cNvSpPr txBox="1">
              <a:spLocks noChangeArrowheads="1"/>
            </p:cNvSpPr>
            <p:nvPr/>
          </p:nvSpPr>
          <p:spPr bwMode="auto">
            <a:xfrm>
              <a:off x="4306" y="9539"/>
              <a:ext cx="493" cy="34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413" tIns="22206" rIns="44413" bIns="2220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p</a:t>
              </a:r>
              <a:r>
                <a:rPr kumimoji="0" lang="en-US" sz="1200" b="0" i="1" u="none" strike="noStrike" cap="none" normalizeH="0" baseline="-30000">
                  <a:ln>
                    <a:noFill/>
                  </a:ln>
                  <a:solidFill>
                    <a:srgbClr val="000000"/>
                  </a:solidFill>
                  <a:effectLst/>
                  <a:latin typeface="Arial" pitchFamily="34" charset="0"/>
                  <a:ea typeface="Times New Roman" pitchFamily="18" charset="0"/>
                  <a:cs typeface="Arial" pitchFamily="34" charset="0"/>
                </a:rPr>
                <a: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 name="Text Box 15"/>
            <p:cNvSpPr txBox="1">
              <a:spLocks noChangeArrowheads="1"/>
            </p:cNvSpPr>
            <p:nvPr/>
          </p:nvSpPr>
          <p:spPr bwMode="auto">
            <a:xfrm>
              <a:off x="7241" y="10524"/>
              <a:ext cx="354" cy="89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413" tIns="22206" rIns="44413" bIns="2220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s*</a:t>
              </a:r>
              <a:endParaRPr kumimoji="0" lang="en-US" sz="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Text Box 14"/>
            <p:cNvSpPr txBox="1">
              <a:spLocks noChangeArrowheads="1"/>
            </p:cNvSpPr>
            <p:nvPr/>
          </p:nvSpPr>
          <p:spPr bwMode="auto">
            <a:xfrm>
              <a:off x="4167" y="12555"/>
              <a:ext cx="4767" cy="62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413" tIns="22206" rIns="44413" bIns="2220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Arial" pitchFamily="34" charset="0"/>
                  <a:ea typeface="Times New Roman" pitchFamily="18" charset="0"/>
                  <a:cs typeface="Arial" pitchFamily="34" charset="0"/>
                </a:rPr>
                <a:t>Figure 5: Supply Bias and Pattern of Trade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3" name="Arc 13"/>
            <p:cNvSpPr>
              <a:spLocks/>
            </p:cNvSpPr>
            <p:nvPr/>
          </p:nvSpPr>
          <p:spPr bwMode="auto">
            <a:xfrm flipH="1">
              <a:off x="4558" y="10883"/>
              <a:ext cx="2161" cy="13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34" name="Line 12"/>
            <p:cNvSpPr>
              <a:spLocks noChangeShapeType="1"/>
            </p:cNvSpPr>
            <p:nvPr/>
          </p:nvSpPr>
          <p:spPr bwMode="auto">
            <a:xfrm>
              <a:off x="6719" y="10883"/>
              <a:ext cx="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Arc 11"/>
            <p:cNvSpPr>
              <a:spLocks/>
            </p:cNvSpPr>
            <p:nvPr/>
          </p:nvSpPr>
          <p:spPr bwMode="auto">
            <a:xfrm flipH="1" flipV="1">
              <a:off x="5039" y="10164"/>
              <a:ext cx="1320" cy="1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36" name="Line 10"/>
            <p:cNvSpPr>
              <a:spLocks noChangeShapeType="1"/>
            </p:cNvSpPr>
            <p:nvPr/>
          </p:nvSpPr>
          <p:spPr bwMode="auto">
            <a:xfrm flipH="1">
              <a:off x="4558" y="11224"/>
              <a:ext cx="72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9"/>
            <p:cNvSpPr>
              <a:spLocks noChangeShapeType="1"/>
            </p:cNvSpPr>
            <p:nvPr/>
          </p:nvSpPr>
          <p:spPr bwMode="auto">
            <a:xfrm>
              <a:off x="4558" y="11093"/>
              <a:ext cx="72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Box 8"/>
            <p:cNvSpPr txBox="1">
              <a:spLocks noChangeArrowheads="1"/>
            </p:cNvSpPr>
            <p:nvPr/>
          </p:nvSpPr>
          <p:spPr bwMode="auto">
            <a:xfrm>
              <a:off x="6329" y="11724"/>
              <a:ext cx="389" cy="35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a:ln>
                    <a:noFill/>
                  </a:ln>
                  <a:solidFill>
                    <a:srgbClr val="000000"/>
                  </a:solidFill>
                  <a:effectLst/>
                  <a:latin typeface="Arial" pitchFamily="34" charset="0"/>
                  <a:ea typeface="Times New Roman" pitchFamily="18" charset="0"/>
                  <a:cs typeface="Arial" pitchFamily="34" charset="0"/>
                </a:rPr>
                <a:t>d</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Text Box 7"/>
            <p:cNvSpPr txBox="1">
              <a:spLocks noChangeArrowheads="1"/>
            </p:cNvSpPr>
            <p:nvPr/>
          </p:nvSpPr>
          <p:spPr bwMode="auto">
            <a:xfrm>
              <a:off x="4082" y="11141"/>
              <a:ext cx="540" cy="73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p</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C</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0" name="Object 39"/>
            <p:cNvGraphicFramePr>
              <a:graphicFrameLocks noChangeAspect="1"/>
            </p:cNvGraphicFramePr>
            <p:nvPr/>
          </p:nvGraphicFramePr>
          <p:xfrm>
            <a:off x="4198" y="10799"/>
            <a:ext cx="341" cy="381"/>
          </p:xfrm>
          <a:graphic>
            <a:graphicData uri="http://schemas.openxmlformats.org/presentationml/2006/ole">
              <mc:AlternateContent xmlns:mc="http://schemas.openxmlformats.org/markup-compatibility/2006">
                <mc:Choice xmlns:v="urn:schemas-microsoft-com:vml" Requires="v">
                  <p:oleObj name="Equation" r:id="rId6" imgW="215713" imgH="241091" progId="Equation.3">
                    <p:embed/>
                  </p:oleObj>
                </mc:Choice>
                <mc:Fallback>
                  <p:oleObj name="Equation" r:id="rId6" imgW="215713" imgH="241091"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8" y="10799"/>
                          <a:ext cx="341" cy="3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40"/>
            <p:cNvGraphicFramePr>
              <a:graphicFrameLocks noChangeAspect="1"/>
            </p:cNvGraphicFramePr>
            <p:nvPr/>
          </p:nvGraphicFramePr>
          <p:xfrm>
            <a:off x="7559" y="11964"/>
            <a:ext cx="440" cy="680"/>
          </p:xfrm>
          <a:graphic>
            <a:graphicData uri="http://schemas.openxmlformats.org/presentationml/2006/ole">
              <mc:AlternateContent xmlns:mc="http://schemas.openxmlformats.org/markup-compatibility/2006">
                <mc:Choice xmlns:v="urn:schemas-microsoft-com:vml" Requires="v">
                  <p:oleObj name="Equation" r:id="rId8" imgW="279279" imgH="431613" progId="Equation.3">
                    <p:embed/>
                  </p:oleObj>
                </mc:Choice>
                <mc:Fallback>
                  <p:oleObj name="Equation" r:id="rId8" imgW="279279" imgH="431613"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9" y="11964"/>
                          <a:ext cx="440" cy="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425016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r>
              <a:rPr lang="en-US" sz="3600" b="1" dirty="0"/>
              <a:t>Proposition 2. </a:t>
            </a:r>
            <a:r>
              <a:rPr lang="en-US" sz="3600" b="1" dirty="0" err="1"/>
              <a:t>Stolper</a:t>
            </a:r>
            <a:r>
              <a:rPr lang="en-US" sz="3600" b="1" dirty="0"/>
              <a:t>-Samuelson theorem or the price magnification effect</a:t>
            </a:r>
          </a:p>
        </p:txBody>
      </p:sp>
      <p:sp>
        <p:nvSpPr>
          <p:cNvPr id="3" name="Content Placeholder 2"/>
          <p:cNvSpPr>
            <a:spLocks noGrp="1"/>
          </p:cNvSpPr>
          <p:nvPr>
            <p:ph idx="1"/>
          </p:nvPr>
        </p:nvSpPr>
        <p:spPr>
          <a:xfrm>
            <a:off x="381000" y="2332037"/>
            <a:ext cx="8229600" cy="3763963"/>
          </a:xfrm>
        </p:spPr>
        <p:txBody>
          <a:bodyPr>
            <a:normAutofit/>
          </a:bodyPr>
          <a:lstStyle/>
          <a:p>
            <a:pPr lvl="0" algn="just">
              <a:buNone/>
            </a:pPr>
            <a:r>
              <a:rPr lang="en-US" sz="2800" dirty="0"/>
              <a:t>	If the price of the capital intensive commodity rises more than proportionate to the price of the labour intensive commodity in a country, then the real return to capital will unambiguously rise whereas the real wage will unambiguously fall. </a:t>
            </a:r>
          </a:p>
          <a:p>
            <a:pPr algn="just"/>
            <a:endParaRPr lang="en-US" sz="2800" dirty="0"/>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529" name="Object 1"/>
          <p:cNvGraphicFramePr>
            <a:graphicFrameLocks noChangeAspect="1"/>
          </p:cNvGraphicFramePr>
          <p:nvPr/>
        </p:nvGraphicFramePr>
        <p:xfrm>
          <a:off x="2808111" y="4953000"/>
          <a:ext cx="1896533" cy="457200"/>
        </p:xfrm>
        <a:graphic>
          <a:graphicData uri="http://schemas.openxmlformats.org/presentationml/2006/ole">
            <mc:AlternateContent xmlns:mc="http://schemas.openxmlformats.org/markup-compatibility/2006">
              <mc:Choice xmlns:v="urn:schemas-microsoft-com:vml" Requires="v">
                <p:oleObj name="Equation" r:id="rId2" imgW="1066337" imgH="253890" progId="Equation.3">
                  <p:embed/>
                </p:oleObj>
              </mc:Choice>
              <mc:Fallback>
                <p:oleObj name="Equation" r:id="rId2" imgW="1066337" imgH="253890"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111" y="4953000"/>
                        <a:ext cx="189653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Proposition 3. Factor Price Equalization Theorem </a:t>
            </a:r>
          </a:p>
        </p:txBody>
      </p:sp>
      <p:sp>
        <p:nvSpPr>
          <p:cNvPr id="3" name="Content Placeholder 2"/>
          <p:cNvSpPr>
            <a:spLocks noGrp="1"/>
          </p:cNvSpPr>
          <p:nvPr>
            <p:ph idx="1"/>
          </p:nvPr>
        </p:nvSpPr>
        <p:spPr/>
        <p:txBody>
          <a:bodyPr>
            <a:normAutofit/>
          </a:bodyPr>
          <a:lstStyle/>
          <a:p>
            <a:pPr lvl="0" algn="just"/>
            <a:r>
              <a:rPr lang="en-US" sz="2800" dirty="0"/>
              <a:t>Free commodity trade between countries will equalize the factor prices across these countries. </a:t>
            </a:r>
          </a:p>
          <a:p>
            <a:pPr lvl="0" algn="just"/>
            <a:r>
              <a:rPr lang="en-US" sz="2800" dirty="0"/>
              <a:t>That means, without any international migration of labour and capital movement, workers will earn the same wage and capital will earn the same return everywhere. </a:t>
            </a:r>
          </a:p>
          <a:p>
            <a:pPr lvl="0" algn="just">
              <a:buNone/>
            </a:pPr>
            <a:r>
              <a:rPr lang="en-US" sz="2800" dirty="0"/>
              <a:t>			free commodity trade acts as a substitute for factor trade. </a:t>
            </a:r>
          </a:p>
          <a:p>
            <a:pPr algn="just"/>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rtl="0">
              <a:spcBef>
                <a:spcPct val="0"/>
              </a:spcBef>
            </a:pPr>
            <a:r>
              <a:rPr lang="en-US" sz="3100" b="1" dirty="0"/>
              <a:t>Factor prices at the post trade equilibrium</a:t>
            </a:r>
            <a:br>
              <a:rPr lang="en-US" sz="1800" b="1" dirty="0"/>
            </a:br>
            <a:br>
              <a:rPr lang="en-US" b="1" dirty="0"/>
            </a:br>
            <a:br>
              <a:rPr lang="en-US" b="1" dirty="0"/>
            </a:br>
            <a:r>
              <a:rPr lang="en-US" b="1" dirty="0"/>
              <a:t>Implications:</a:t>
            </a:r>
            <a:endParaRPr lang="en-IN" dirty="0"/>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US" sz="2800" dirty="0"/>
              <a:t>Local demand and supply conditions affect commodity and factor prices only indirectly, if at all.</a:t>
            </a:r>
          </a:p>
          <a:p>
            <a:pPr marL="514350" indent="-514350" algn="just">
              <a:buFont typeface="+mj-lt"/>
              <a:buAutoNum type="arabicPeriod"/>
            </a:pPr>
            <a:r>
              <a:rPr lang="en-US" sz="2800" dirty="0"/>
              <a:t>Factor endowment conditions matter only indirectly</a:t>
            </a:r>
          </a:p>
          <a:p>
            <a:pPr marL="0" indent="0" algn="just">
              <a:buNone/>
            </a:pPr>
            <a:r>
              <a:rPr lang="en-US" sz="2800" dirty="0"/>
              <a:t>		 Local demand or factor endowment conditions are relevant in determining factor prices via affecting world prices, which depends on the country’s ability to influence the TOT. </a:t>
            </a:r>
            <a:endParaRPr lang="en-IN" sz="2800" dirty="0"/>
          </a:p>
        </p:txBody>
      </p:sp>
    </p:spTree>
    <p:extLst>
      <p:ext uri="{BB962C8B-B14F-4D97-AF65-F5344CB8AC3E}">
        <p14:creationId xmlns:p14="http://schemas.microsoft.com/office/powerpoint/2010/main" val="198181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85000" lnSpcReduction="10000"/>
          </a:bodyPr>
          <a:lstStyle/>
          <a:p>
            <a:r>
              <a:rPr lang="en-US" dirty="0"/>
              <a:t>Hence factor prices in the local market are </a:t>
            </a:r>
            <a:r>
              <a:rPr lang="en-US" i="1" dirty="0"/>
              <a:t>solely </a:t>
            </a:r>
            <a:r>
              <a:rPr lang="en-US" dirty="0"/>
              <a:t>determined by the commodity prices.</a:t>
            </a:r>
          </a:p>
          <a:p>
            <a:endParaRPr lang="en-US" dirty="0"/>
          </a:p>
          <a:p>
            <a:r>
              <a:rPr lang="en-US" dirty="0"/>
              <a:t>Sources of disruption</a:t>
            </a:r>
          </a:p>
          <a:p>
            <a:pPr marL="571500" indent="-571500">
              <a:buFont typeface="+mj-lt"/>
              <a:buAutoNum type="romanLcPeriod"/>
            </a:pPr>
            <a:r>
              <a:rPr lang="en-US" dirty="0"/>
              <a:t>n &lt; m </a:t>
            </a:r>
          </a:p>
          <a:p>
            <a:pPr marL="571500" indent="-571500">
              <a:buFont typeface="+mj-lt"/>
              <a:buAutoNum type="romanLcPeriod"/>
            </a:pPr>
            <a:r>
              <a:rPr lang="en-US" dirty="0"/>
              <a:t>immobility of factors across sectors within an economy</a:t>
            </a:r>
          </a:p>
          <a:p>
            <a:pPr marL="571500" indent="-571500">
              <a:buFont typeface="+mj-lt"/>
              <a:buAutoNum type="romanLcPeriod"/>
            </a:pPr>
            <a:r>
              <a:rPr lang="en-US" dirty="0"/>
              <a:t>one-to-one correspondence or factor prices being </a:t>
            </a:r>
            <a:r>
              <a:rPr lang="en-US" i="1" dirty="0"/>
              <a:t>uniquely</a:t>
            </a:r>
            <a:r>
              <a:rPr lang="en-US" dirty="0"/>
              <a:t> determined by the commodity prices, on the other hand, depends on no factor intensity reversals</a:t>
            </a:r>
            <a:endParaRPr lang="en-IN" dirty="0"/>
          </a:p>
        </p:txBody>
      </p:sp>
    </p:spTree>
    <p:extLst>
      <p:ext uri="{BB962C8B-B14F-4D97-AF65-F5344CB8AC3E}">
        <p14:creationId xmlns:p14="http://schemas.microsoft.com/office/powerpoint/2010/main" val="3829136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3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4" name="Group 1"/>
          <p:cNvGrpSpPr>
            <a:grpSpLocks noChangeAspect="1"/>
          </p:cNvGrpSpPr>
          <p:nvPr/>
        </p:nvGrpSpPr>
        <p:grpSpPr bwMode="auto">
          <a:xfrm>
            <a:off x="1752600" y="2362431"/>
            <a:ext cx="5369904" cy="3831992"/>
            <a:chOff x="2214" y="6143"/>
            <a:chExt cx="8456" cy="6034"/>
          </a:xfrm>
        </p:grpSpPr>
        <p:sp>
          <p:nvSpPr>
            <p:cNvPr id="5" name="AutoShape 29"/>
            <p:cNvSpPr>
              <a:spLocks noChangeAspect="1" noChangeArrowheads="1" noTextEdit="1"/>
            </p:cNvSpPr>
            <p:nvPr/>
          </p:nvSpPr>
          <p:spPr bwMode="auto">
            <a:xfrm>
              <a:off x="2214" y="6143"/>
              <a:ext cx="7812" cy="47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Line 28"/>
            <p:cNvSpPr>
              <a:spLocks noChangeShapeType="1"/>
            </p:cNvSpPr>
            <p:nvPr/>
          </p:nvSpPr>
          <p:spPr bwMode="auto">
            <a:xfrm>
              <a:off x="6101" y="9310"/>
              <a:ext cx="32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reeform 27"/>
            <p:cNvSpPr>
              <a:spLocks/>
            </p:cNvSpPr>
            <p:nvPr/>
          </p:nvSpPr>
          <p:spPr bwMode="auto">
            <a:xfrm>
              <a:off x="3006" y="7224"/>
              <a:ext cx="2015" cy="1151"/>
            </a:xfrm>
            <a:custGeom>
              <a:avLst/>
              <a:gdLst>
                <a:gd name="T0" fmla="*/ 0 w 1344"/>
                <a:gd name="T1" fmla="*/ 768 h 768"/>
                <a:gd name="T2" fmla="*/ 96 w 1344"/>
                <a:gd name="T3" fmla="*/ 624 h 768"/>
                <a:gd name="T4" fmla="*/ 240 w 1344"/>
                <a:gd name="T5" fmla="*/ 480 h 768"/>
                <a:gd name="T6" fmla="*/ 432 w 1344"/>
                <a:gd name="T7" fmla="*/ 336 h 768"/>
                <a:gd name="T8" fmla="*/ 528 w 1344"/>
                <a:gd name="T9" fmla="*/ 288 h 768"/>
                <a:gd name="T10" fmla="*/ 720 w 1344"/>
                <a:gd name="T11" fmla="*/ 192 h 768"/>
                <a:gd name="T12" fmla="*/ 960 w 1344"/>
                <a:gd name="T13" fmla="*/ 96 h 768"/>
                <a:gd name="T14" fmla="*/ 1152 w 1344"/>
                <a:gd name="T15" fmla="*/ 48 h 768"/>
                <a:gd name="T16" fmla="*/ 1344 w 1344"/>
                <a:gd name="T17"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4" h="768">
                  <a:moveTo>
                    <a:pt x="0" y="768"/>
                  </a:moveTo>
                  <a:cubicBezTo>
                    <a:pt x="28" y="720"/>
                    <a:pt x="56" y="672"/>
                    <a:pt x="96" y="624"/>
                  </a:cubicBezTo>
                  <a:cubicBezTo>
                    <a:pt x="136" y="576"/>
                    <a:pt x="184" y="528"/>
                    <a:pt x="240" y="480"/>
                  </a:cubicBezTo>
                  <a:cubicBezTo>
                    <a:pt x="296" y="432"/>
                    <a:pt x="384" y="368"/>
                    <a:pt x="432" y="336"/>
                  </a:cubicBezTo>
                  <a:cubicBezTo>
                    <a:pt x="480" y="304"/>
                    <a:pt x="480" y="312"/>
                    <a:pt x="528" y="288"/>
                  </a:cubicBezTo>
                  <a:cubicBezTo>
                    <a:pt x="576" y="264"/>
                    <a:pt x="648" y="224"/>
                    <a:pt x="720" y="192"/>
                  </a:cubicBezTo>
                  <a:cubicBezTo>
                    <a:pt x="792" y="160"/>
                    <a:pt x="888" y="120"/>
                    <a:pt x="960" y="96"/>
                  </a:cubicBezTo>
                  <a:cubicBezTo>
                    <a:pt x="1032" y="72"/>
                    <a:pt x="1088" y="64"/>
                    <a:pt x="1152" y="48"/>
                  </a:cubicBezTo>
                  <a:cubicBezTo>
                    <a:pt x="1216" y="32"/>
                    <a:pt x="1312" y="8"/>
                    <a:pt x="1344" y="0"/>
                  </a:cubicBezTo>
                </a:path>
              </a:pathLst>
            </a:cu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26"/>
            <p:cNvSpPr>
              <a:spLocks noChangeShapeType="1"/>
            </p:cNvSpPr>
            <p:nvPr/>
          </p:nvSpPr>
          <p:spPr bwMode="auto">
            <a:xfrm>
              <a:off x="2646" y="7365"/>
              <a:ext cx="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25"/>
            <p:cNvSpPr>
              <a:spLocks noChangeShapeType="1"/>
            </p:cNvSpPr>
            <p:nvPr/>
          </p:nvSpPr>
          <p:spPr bwMode="auto">
            <a:xfrm>
              <a:off x="4446" y="7365"/>
              <a:ext cx="0" cy="19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24"/>
            <p:cNvSpPr>
              <a:spLocks/>
            </p:cNvSpPr>
            <p:nvPr/>
          </p:nvSpPr>
          <p:spPr bwMode="auto">
            <a:xfrm>
              <a:off x="6461" y="7295"/>
              <a:ext cx="2375" cy="947"/>
            </a:xfrm>
            <a:custGeom>
              <a:avLst/>
              <a:gdLst>
                <a:gd name="T0" fmla="*/ 0 w 1584"/>
                <a:gd name="T1" fmla="*/ 584 h 632"/>
                <a:gd name="T2" fmla="*/ 144 w 1584"/>
                <a:gd name="T3" fmla="*/ 344 h 632"/>
                <a:gd name="T4" fmla="*/ 288 w 1584"/>
                <a:gd name="T5" fmla="*/ 200 h 632"/>
                <a:gd name="T6" fmla="*/ 480 w 1584"/>
                <a:gd name="T7" fmla="*/ 104 h 632"/>
                <a:gd name="T8" fmla="*/ 768 w 1584"/>
                <a:gd name="T9" fmla="*/ 8 h 632"/>
                <a:gd name="T10" fmla="*/ 1056 w 1584"/>
                <a:gd name="T11" fmla="*/ 56 h 632"/>
                <a:gd name="T12" fmla="*/ 1344 w 1584"/>
                <a:gd name="T13" fmla="*/ 248 h 632"/>
                <a:gd name="T14" fmla="*/ 1488 w 1584"/>
                <a:gd name="T15" fmla="*/ 440 h 632"/>
                <a:gd name="T16" fmla="*/ 1584 w 1584"/>
                <a:gd name="T17" fmla="*/ 632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4" h="632">
                  <a:moveTo>
                    <a:pt x="0" y="584"/>
                  </a:moveTo>
                  <a:cubicBezTo>
                    <a:pt x="48" y="496"/>
                    <a:pt x="96" y="408"/>
                    <a:pt x="144" y="344"/>
                  </a:cubicBezTo>
                  <a:cubicBezTo>
                    <a:pt x="192" y="280"/>
                    <a:pt x="232" y="240"/>
                    <a:pt x="288" y="200"/>
                  </a:cubicBezTo>
                  <a:cubicBezTo>
                    <a:pt x="344" y="160"/>
                    <a:pt x="400" y="136"/>
                    <a:pt x="480" y="104"/>
                  </a:cubicBezTo>
                  <a:cubicBezTo>
                    <a:pt x="560" y="72"/>
                    <a:pt x="672" y="16"/>
                    <a:pt x="768" y="8"/>
                  </a:cubicBezTo>
                  <a:cubicBezTo>
                    <a:pt x="864" y="0"/>
                    <a:pt x="960" y="16"/>
                    <a:pt x="1056" y="56"/>
                  </a:cubicBezTo>
                  <a:cubicBezTo>
                    <a:pt x="1152" y="96"/>
                    <a:pt x="1272" y="184"/>
                    <a:pt x="1344" y="248"/>
                  </a:cubicBezTo>
                  <a:cubicBezTo>
                    <a:pt x="1416" y="312"/>
                    <a:pt x="1448" y="376"/>
                    <a:pt x="1488" y="440"/>
                  </a:cubicBezTo>
                  <a:cubicBezTo>
                    <a:pt x="1528" y="504"/>
                    <a:pt x="1568" y="600"/>
                    <a:pt x="1584" y="632"/>
                  </a:cubicBezTo>
                </a:path>
              </a:pathLst>
            </a:cu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23"/>
            <p:cNvSpPr>
              <a:spLocks noChangeShapeType="1"/>
            </p:cNvSpPr>
            <p:nvPr/>
          </p:nvSpPr>
          <p:spPr bwMode="auto">
            <a:xfrm>
              <a:off x="6101" y="7655"/>
              <a:ext cx="2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22"/>
            <p:cNvSpPr>
              <a:spLocks noChangeShapeType="1"/>
            </p:cNvSpPr>
            <p:nvPr/>
          </p:nvSpPr>
          <p:spPr bwMode="auto">
            <a:xfrm>
              <a:off x="6821" y="7655"/>
              <a:ext cx="0" cy="16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21"/>
            <p:cNvSpPr>
              <a:spLocks noChangeShapeType="1"/>
            </p:cNvSpPr>
            <p:nvPr/>
          </p:nvSpPr>
          <p:spPr bwMode="auto">
            <a:xfrm>
              <a:off x="8458" y="7655"/>
              <a:ext cx="0" cy="16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20"/>
            <p:cNvSpPr>
              <a:spLocks noChangeShapeType="1"/>
            </p:cNvSpPr>
            <p:nvPr/>
          </p:nvSpPr>
          <p:spPr bwMode="auto">
            <a:xfrm>
              <a:off x="2646" y="9310"/>
              <a:ext cx="26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9"/>
            <p:cNvSpPr>
              <a:spLocks noChangeShapeType="1"/>
            </p:cNvSpPr>
            <p:nvPr/>
          </p:nvSpPr>
          <p:spPr bwMode="auto">
            <a:xfrm flipV="1">
              <a:off x="2646" y="6575"/>
              <a:ext cx="0" cy="27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8"/>
            <p:cNvSpPr>
              <a:spLocks noChangeShapeType="1"/>
            </p:cNvSpPr>
            <p:nvPr/>
          </p:nvSpPr>
          <p:spPr bwMode="auto">
            <a:xfrm flipV="1">
              <a:off x="6101" y="6575"/>
              <a:ext cx="0" cy="27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 Box 17"/>
            <p:cNvSpPr txBox="1">
              <a:spLocks noChangeArrowheads="1"/>
            </p:cNvSpPr>
            <p:nvPr/>
          </p:nvSpPr>
          <p:spPr bwMode="auto">
            <a:xfrm>
              <a:off x="2214" y="6215"/>
              <a:ext cx="1152" cy="339"/>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p = P</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T </a:t>
              </a: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/P</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C</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Text Box 16"/>
            <p:cNvSpPr txBox="1">
              <a:spLocks noChangeArrowheads="1"/>
            </p:cNvSpPr>
            <p:nvPr/>
          </p:nvSpPr>
          <p:spPr bwMode="auto">
            <a:xfrm>
              <a:off x="4861" y="9345"/>
              <a:ext cx="288" cy="339"/>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Text Box 15"/>
            <p:cNvSpPr txBox="1">
              <a:spLocks noChangeArrowheads="1"/>
            </p:cNvSpPr>
            <p:nvPr/>
          </p:nvSpPr>
          <p:spPr bwMode="auto">
            <a:xfrm>
              <a:off x="4790" y="9310"/>
              <a:ext cx="1276" cy="43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 = W/r</a:t>
              </a:r>
              <a:endParaRPr kumimoji="0" lang="en-US" sz="11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endParaRPr>
            </a:p>
          </p:txBody>
        </p:sp>
        <p:sp>
          <p:nvSpPr>
            <p:cNvPr id="20" name="Text Box 14"/>
            <p:cNvSpPr txBox="1">
              <a:spLocks noChangeArrowheads="1"/>
            </p:cNvSpPr>
            <p:nvPr/>
          </p:nvSpPr>
          <p:spPr bwMode="auto">
            <a:xfrm>
              <a:off x="8766" y="9323"/>
              <a:ext cx="1260" cy="60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 = W/r</a:t>
              </a:r>
              <a:endParaRPr kumimoji="0" lang="en-US" sz="11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endParaRPr>
            </a:p>
          </p:txBody>
        </p:sp>
        <p:sp>
          <p:nvSpPr>
            <p:cNvPr id="21" name="Text Box 13"/>
            <p:cNvSpPr txBox="1">
              <a:spLocks noChangeArrowheads="1"/>
            </p:cNvSpPr>
            <p:nvPr/>
          </p:nvSpPr>
          <p:spPr bwMode="auto">
            <a:xfrm>
              <a:off x="5454" y="6143"/>
              <a:ext cx="1152" cy="34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p = P</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T </a:t>
              </a: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/P</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C</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Text Box 12"/>
            <p:cNvSpPr txBox="1">
              <a:spLocks noChangeArrowheads="1"/>
            </p:cNvSpPr>
            <p:nvPr/>
          </p:nvSpPr>
          <p:spPr bwMode="auto">
            <a:xfrm>
              <a:off x="2846" y="8263"/>
              <a:ext cx="375" cy="3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p>
          </p:txBody>
        </p:sp>
        <p:sp>
          <p:nvSpPr>
            <p:cNvPr id="23" name="Text Box 11"/>
            <p:cNvSpPr txBox="1">
              <a:spLocks noChangeArrowheads="1"/>
            </p:cNvSpPr>
            <p:nvPr/>
          </p:nvSpPr>
          <p:spPr bwMode="auto">
            <a:xfrm>
              <a:off x="5094" y="7003"/>
              <a:ext cx="502" cy="3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p>
          </p:txBody>
        </p:sp>
        <p:sp>
          <p:nvSpPr>
            <p:cNvPr id="24" name="Text Box 10"/>
            <p:cNvSpPr txBox="1">
              <a:spLocks noChangeArrowheads="1"/>
            </p:cNvSpPr>
            <p:nvPr/>
          </p:nvSpPr>
          <p:spPr bwMode="auto">
            <a:xfrm>
              <a:off x="8766" y="8157"/>
              <a:ext cx="575" cy="35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p>
          </p:txBody>
        </p:sp>
        <p:sp>
          <p:nvSpPr>
            <p:cNvPr id="25" name="Text Box 9"/>
            <p:cNvSpPr txBox="1">
              <a:spLocks noChangeArrowheads="1"/>
            </p:cNvSpPr>
            <p:nvPr/>
          </p:nvSpPr>
          <p:spPr bwMode="auto">
            <a:xfrm>
              <a:off x="6246" y="8152"/>
              <a:ext cx="344" cy="35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p>
          </p:txBody>
        </p:sp>
        <p:sp>
          <p:nvSpPr>
            <p:cNvPr id="26" name="Text Box 8"/>
            <p:cNvSpPr txBox="1">
              <a:spLocks noChangeArrowheads="1"/>
            </p:cNvSpPr>
            <p:nvPr/>
          </p:nvSpPr>
          <p:spPr bwMode="auto">
            <a:xfrm>
              <a:off x="2716" y="9743"/>
              <a:ext cx="3385" cy="63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ea typeface="Times New Roman" pitchFamily="18" charset="0"/>
                  <a:cs typeface="Arial" pitchFamily="34" charset="0"/>
                </a:rPr>
                <a:t>a: One-to-One Correspondence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Text Box 7"/>
            <p:cNvSpPr txBox="1">
              <a:spLocks noChangeArrowheads="1"/>
            </p:cNvSpPr>
            <p:nvPr/>
          </p:nvSpPr>
          <p:spPr bwMode="auto">
            <a:xfrm>
              <a:off x="6336" y="9728"/>
              <a:ext cx="3053" cy="63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ea typeface="Times New Roman" pitchFamily="18" charset="0"/>
                  <a:cs typeface="Arial" pitchFamily="34" charset="0"/>
                </a:rPr>
                <a:t>b: Non-Unique Relationship</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Text Box 6"/>
            <p:cNvSpPr txBox="1">
              <a:spLocks noChangeArrowheads="1"/>
            </p:cNvSpPr>
            <p:nvPr/>
          </p:nvSpPr>
          <p:spPr bwMode="auto">
            <a:xfrm>
              <a:off x="2510" y="11542"/>
              <a:ext cx="8160" cy="635"/>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Arial" pitchFamily="34" charset="0"/>
                  <a:ea typeface="Times New Roman" pitchFamily="18" charset="0"/>
                  <a:cs typeface="Arial" pitchFamily="34" charset="0"/>
                </a:rPr>
                <a:t>Figure 7: Correspondence between Commodity and Factor Prices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9" name="Text Box 5"/>
            <p:cNvSpPr txBox="1">
              <a:spLocks noChangeArrowheads="1"/>
            </p:cNvSpPr>
            <p:nvPr/>
          </p:nvSpPr>
          <p:spPr bwMode="auto">
            <a:xfrm>
              <a:off x="2236" y="7102"/>
              <a:ext cx="505" cy="39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p</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o</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Text Box 4"/>
            <p:cNvSpPr txBox="1">
              <a:spLocks noChangeArrowheads="1"/>
            </p:cNvSpPr>
            <p:nvPr/>
          </p:nvSpPr>
          <p:spPr bwMode="auto">
            <a:xfrm>
              <a:off x="4156" y="9260"/>
              <a:ext cx="625" cy="41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o</a:t>
              </a:r>
              <a:endParaRPr kumimoji="0" lang="en-US" sz="11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endParaRPr>
            </a:p>
          </p:txBody>
        </p:sp>
        <p:sp>
          <p:nvSpPr>
            <p:cNvPr id="31" name="Text Box 3"/>
            <p:cNvSpPr txBox="1">
              <a:spLocks noChangeArrowheads="1"/>
            </p:cNvSpPr>
            <p:nvPr/>
          </p:nvSpPr>
          <p:spPr bwMode="auto">
            <a:xfrm>
              <a:off x="5716" y="7390"/>
              <a:ext cx="505" cy="39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p</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o</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Text Box 2"/>
            <p:cNvSpPr txBox="1">
              <a:spLocks noChangeArrowheads="1"/>
            </p:cNvSpPr>
            <p:nvPr/>
          </p:nvSpPr>
          <p:spPr bwMode="auto">
            <a:xfrm>
              <a:off x="6461" y="9260"/>
              <a:ext cx="2520" cy="41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o</a:t>
              </a:r>
              <a:r>
                <a:rPr kumimoji="0" lang="en-US" sz="1100" b="0" i="1" u="none" strike="noStrike" cap="none" normalizeH="0" baseline="-30000">
                  <a:ln>
                    <a:noFill/>
                  </a:ln>
                  <a:solidFill>
                    <a:srgbClr val="000000"/>
                  </a:solidFill>
                  <a:effectLst/>
                  <a:latin typeface="Times New Roman" pitchFamily="18" charset="0"/>
                  <a:ea typeface="Times New Roman" pitchFamily="18" charset="0"/>
                  <a:cs typeface="Arial" pitchFamily="34" charset="0"/>
                  <a:sym typeface="Symbol" pitchFamily="18" charset="2"/>
                </a:rPr>
                <a:t>                                             </a:t>
              </a:r>
              <a:r>
                <a:rPr kumimoji="0" lang="en-US" sz="11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 </a:t>
              </a:r>
              <a:r>
                <a:rPr kumimoji="0" lang="en-US" sz="1100" b="0" i="0" u="none" strike="noStrike" cap="none" normalizeH="0" baseline="-30000">
                  <a:ln>
                    <a:noFill/>
                  </a:ln>
                  <a:solidFill>
                    <a:srgbClr val="000000"/>
                  </a:solidFill>
                  <a:effectLst/>
                  <a:latin typeface="Times New Roman" pitchFamily="18" charset="0"/>
                  <a:ea typeface="Times New Roman" pitchFamily="18" charset="0"/>
                  <a:cs typeface="Arial" pitchFamily="34" charset="0"/>
                  <a:sym typeface="Symbol" pitchFamily="18" charset="2"/>
                </a:rPr>
                <a:t>1</a:t>
              </a:r>
              <a:r>
                <a:rPr kumimoji="0" lang="en-US" sz="11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 </a:t>
              </a:r>
              <a:r>
                <a:rPr kumimoji="0" lang="en-US" sz="1100" b="0" i="1" u="none" strike="noStrike" cap="none" normalizeH="0" baseline="-30000">
                  <a:ln>
                    <a:noFill/>
                  </a:ln>
                  <a:solidFill>
                    <a:srgbClr val="000000"/>
                  </a:solidFill>
                  <a:effectLst/>
                  <a:latin typeface="Times New Roman" pitchFamily="18" charset="0"/>
                  <a:ea typeface="Times New Roman" pitchFamily="18" charset="0"/>
                  <a:cs typeface="Arial" pitchFamily="34" charset="0"/>
                  <a:sym typeface="Symbol" pitchFamily="18" charset="2"/>
                </a:rPr>
                <a:t>                     </a:t>
              </a:r>
              <a:endParaRPr kumimoji="0" lang="en-US" sz="11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endParaRPr>
            </a:p>
          </p:txBody>
        </p:sp>
      </p:grpSp>
    </p:spTree>
    <p:extLst>
      <p:ext uri="{BB962C8B-B14F-4D97-AF65-F5344CB8AC3E}">
        <p14:creationId xmlns:p14="http://schemas.microsoft.com/office/powerpoint/2010/main" val="1556206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FPE theorem </a:t>
            </a:r>
            <a:endParaRPr lang="en-IN" dirty="0"/>
          </a:p>
        </p:txBody>
      </p:sp>
      <p:sp>
        <p:nvSpPr>
          <p:cNvPr id="3" name="Content Placeholder 2"/>
          <p:cNvSpPr>
            <a:spLocks noGrp="1"/>
          </p:cNvSpPr>
          <p:nvPr>
            <p:ph idx="1"/>
          </p:nvPr>
        </p:nvSpPr>
        <p:spPr/>
        <p:txBody>
          <a:bodyPr>
            <a:normAutofit/>
          </a:bodyPr>
          <a:lstStyle/>
          <a:p>
            <a:pPr algn="just"/>
            <a:r>
              <a:rPr lang="en-US" sz="2800" dirty="0"/>
              <a:t>Free commodity trade between countries will equalize the factor prices across countries. </a:t>
            </a:r>
          </a:p>
          <a:p>
            <a:pPr algn="just"/>
            <a:r>
              <a:rPr lang="en-US" sz="2800" dirty="0"/>
              <a:t>Even without any international migration of </a:t>
            </a:r>
            <a:r>
              <a:rPr lang="en-US" sz="2800" dirty="0" err="1"/>
              <a:t>labour</a:t>
            </a:r>
            <a:r>
              <a:rPr lang="en-US" sz="2800" dirty="0"/>
              <a:t> and capital movement, workers will earn the same wage and capital will earn the same return everywhere.</a:t>
            </a:r>
          </a:p>
          <a:p>
            <a:pPr algn="just"/>
            <a:r>
              <a:rPr lang="en-US" sz="2800" dirty="0"/>
              <a:t>As if the supplies of the scarce factors rise in both countries</a:t>
            </a:r>
            <a:endParaRPr lang="en-IN" sz="2800" dirty="0"/>
          </a:p>
        </p:txBody>
      </p:sp>
    </p:spTree>
    <p:extLst>
      <p:ext uri="{BB962C8B-B14F-4D97-AF65-F5344CB8AC3E}">
        <p14:creationId xmlns:p14="http://schemas.microsoft.com/office/powerpoint/2010/main" val="3958013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4" name="Group 1"/>
          <p:cNvGrpSpPr>
            <a:grpSpLocks noChangeAspect="1"/>
          </p:cNvGrpSpPr>
          <p:nvPr/>
        </p:nvGrpSpPr>
        <p:grpSpPr bwMode="auto">
          <a:xfrm>
            <a:off x="2291778" y="1751628"/>
            <a:ext cx="3344862" cy="3794171"/>
            <a:chOff x="4193" y="6143"/>
            <a:chExt cx="3852" cy="4371"/>
          </a:xfrm>
        </p:grpSpPr>
        <p:sp>
          <p:nvSpPr>
            <p:cNvPr id="5" name="AutoShape 25"/>
            <p:cNvSpPr>
              <a:spLocks noChangeAspect="1" noChangeArrowheads="1" noTextEdit="1"/>
            </p:cNvSpPr>
            <p:nvPr/>
          </p:nvSpPr>
          <p:spPr bwMode="auto">
            <a:xfrm>
              <a:off x="4193" y="6143"/>
              <a:ext cx="3852" cy="43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reeform 24"/>
            <p:cNvSpPr>
              <a:spLocks/>
            </p:cNvSpPr>
            <p:nvPr/>
          </p:nvSpPr>
          <p:spPr bwMode="auto">
            <a:xfrm>
              <a:off x="4985" y="7151"/>
              <a:ext cx="2015" cy="1152"/>
            </a:xfrm>
            <a:custGeom>
              <a:avLst/>
              <a:gdLst>
                <a:gd name="T0" fmla="*/ 0 w 1344"/>
                <a:gd name="T1" fmla="*/ 768 h 768"/>
                <a:gd name="T2" fmla="*/ 96 w 1344"/>
                <a:gd name="T3" fmla="*/ 624 h 768"/>
                <a:gd name="T4" fmla="*/ 240 w 1344"/>
                <a:gd name="T5" fmla="*/ 480 h 768"/>
                <a:gd name="T6" fmla="*/ 432 w 1344"/>
                <a:gd name="T7" fmla="*/ 336 h 768"/>
                <a:gd name="T8" fmla="*/ 528 w 1344"/>
                <a:gd name="T9" fmla="*/ 288 h 768"/>
                <a:gd name="T10" fmla="*/ 720 w 1344"/>
                <a:gd name="T11" fmla="*/ 192 h 768"/>
                <a:gd name="T12" fmla="*/ 960 w 1344"/>
                <a:gd name="T13" fmla="*/ 96 h 768"/>
                <a:gd name="T14" fmla="*/ 1152 w 1344"/>
                <a:gd name="T15" fmla="*/ 48 h 768"/>
                <a:gd name="T16" fmla="*/ 1344 w 1344"/>
                <a:gd name="T17"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4" h="768">
                  <a:moveTo>
                    <a:pt x="0" y="768"/>
                  </a:moveTo>
                  <a:cubicBezTo>
                    <a:pt x="28" y="720"/>
                    <a:pt x="56" y="672"/>
                    <a:pt x="96" y="624"/>
                  </a:cubicBezTo>
                  <a:cubicBezTo>
                    <a:pt x="136" y="576"/>
                    <a:pt x="184" y="528"/>
                    <a:pt x="240" y="480"/>
                  </a:cubicBezTo>
                  <a:cubicBezTo>
                    <a:pt x="296" y="432"/>
                    <a:pt x="384" y="368"/>
                    <a:pt x="432" y="336"/>
                  </a:cubicBezTo>
                  <a:cubicBezTo>
                    <a:pt x="480" y="304"/>
                    <a:pt x="480" y="312"/>
                    <a:pt x="528" y="288"/>
                  </a:cubicBezTo>
                  <a:cubicBezTo>
                    <a:pt x="576" y="264"/>
                    <a:pt x="648" y="224"/>
                    <a:pt x="720" y="192"/>
                  </a:cubicBezTo>
                  <a:cubicBezTo>
                    <a:pt x="792" y="160"/>
                    <a:pt x="888" y="120"/>
                    <a:pt x="960" y="96"/>
                  </a:cubicBezTo>
                  <a:cubicBezTo>
                    <a:pt x="1032" y="72"/>
                    <a:pt x="1088" y="64"/>
                    <a:pt x="1152" y="48"/>
                  </a:cubicBezTo>
                  <a:cubicBezTo>
                    <a:pt x="1216" y="32"/>
                    <a:pt x="1312" y="8"/>
                    <a:pt x="1344" y="0"/>
                  </a:cubicBezTo>
                </a:path>
              </a:pathLst>
            </a:cu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23"/>
            <p:cNvSpPr>
              <a:spLocks noChangeShapeType="1"/>
            </p:cNvSpPr>
            <p:nvPr/>
          </p:nvSpPr>
          <p:spPr bwMode="auto">
            <a:xfrm>
              <a:off x="4625" y="7798"/>
              <a:ext cx="7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22"/>
            <p:cNvSpPr>
              <a:spLocks noChangeShapeType="1"/>
            </p:cNvSpPr>
            <p:nvPr/>
          </p:nvSpPr>
          <p:spPr bwMode="auto">
            <a:xfrm>
              <a:off x="5415" y="7798"/>
              <a:ext cx="0" cy="1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21"/>
            <p:cNvSpPr>
              <a:spLocks noChangeShapeType="1"/>
            </p:cNvSpPr>
            <p:nvPr/>
          </p:nvSpPr>
          <p:spPr bwMode="auto">
            <a:xfrm>
              <a:off x="4625" y="7293"/>
              <a:ext cx="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20"/>
            <p:cNvSpPr>
              <a:spLocks noChangeShapeType="1"/>
            </p:cNvSpPr>
            <p:nvPr/>
          </p:nvSpPr>
          <p:spPr bwMode="auto">
            <a:xfrm>
              <a:off x="6425" y="7293"/>
              <a:ext cx="0" cy="19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9"/>
            <p:cNvSpPr>
              <a:spLocks noChangeShapeType="1"/>
            </p:cNvSpPr>
            <p:nvPr/>
          </p:nvSpPr>
          <p:spPr bwMode="auto">
            <a:xfrm>
              <a:off x="4625" y="9238"/>
              <a:ext cx="26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8"/>
            <p:cNvSpPr>
              <a:spLocks noChangeShapeType="1"/>
            </p:cNvSpPr>
            <p:nvPr/>
          </p:nvSpPr>
          <p:spPr bwMode="auto">
            <a:xfrm flipV="1">
              <a:off x="4625" y="6503"/>
              <a:ext cx="0" cy="27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 Box 17"/>
            <p:cNvSpPr txBox="1">
              <a:spLocks noChangeArrowheads="1"/>
            </p:cNvSpPr>
            <p:nvPr/>
          </p:nvSpPr>
          <p:spPr bwMode="auto">
            <a:xfrm>
              <a:off x="4193" y="6143"/>
              <a:ext cx="1247" cy="339"/>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p = P</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T </a:t>
              </a: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/P</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C</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Text Box 16"/>
            <p:cNvSpPr txBox="1">
              <a:spLocks noChangeArrowheads="1"/>
            </p:cNvSpPr>
            <p:nvPr/>
          </p:nvSpPr>
          <p:spPr bwMode="auto">
            <a:xfrm>
              <a:off x="6840" y="9273"/>
              <a:ext cx="288" cy="339"/>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Text Box 15"/>
            <p:cNvSpPr txBox="1">
              <a:spLocks noChangeArrowheads="1"/>
            </p:cNvSpPr>
            <p:nvPr/>
          </p:nvSpPr>
          <p:spPr bwMode="auto">
            <a:xfrm>
              <a:off x="4825" y="8191"/>
              <a:ext cx="375" cy="3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p>
          </p:txBody>
        </p:sp>
        <p:sp>
          <p:nvSpPr>
            <p:cNvPr id="16" name="Text Box 14"/>
            <p:cNvSpPr txBox="1">
              <a:spLocks noChangeArrowheads="1"/>
            </p:cNvSpPr>
            <p:nvPr/>
          </p:nvSpPr>
          <p:spPr bwMode="auto">
            <a:xfrm>
              <a:off x="7073" y="6930"/>
              <a:ext cx="502" cy="35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p>
          </p:txBody>
        </p:sp>
        <p:sp>
          <p:nvSpPr>
            <p:cNvPr id="17" name="Text Box 13"/>
            <p:cNvSpPr txBox="1">
              <a:spLocks noChangeArrowheads="1"/>
            </p:cNvSpPr>
            <p:nvPr/>
          </p:nvSpPr>
          <p:spPr bwMode="auto">
            <a:xfrm>
              <a:off x="4657" y="9923"/>
              <a:ext cx="2580" cy="59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Arial" pitchFamily="34" charset="0"/>
                  <a:ea typeface="Times New Roman" pitchFamily="18" charset="0"/>
                  <a:cs typeface="Arial" pitchFamily="34" charset="0"/>
                </a:rPr>
                <a:t>Figure 8: FPE Theorem</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 name="Text Box 12"/>
            <p:cNvSpPr txBox="1">
              <a:spLocks noChangeArrowheads="1"/>
            </p:cNvSpPr>
            <p:nvPr/>
          </p:nvSpPr>
          <p:spPr bwMode="auto">
            <a:xfrm>
              <a:off x="4215" y="7633"/>
              <a:ext cx="625" cy="39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p</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Text Box 11"/>
            <p:cNvSpPr txBox="1">
              <a:spLocks noChangeArrowheads="1"/>
            </p:cNvSpPr>
            <p:nvPr/>
          </p:nvSpPr>
          <p:spPr bwMode="auto">
            <a:xfrm>
              <a:off x="5093" y="9203"/>
              <a:ext cx="1345" cy="41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a</a:t>
              </a:r>
              <a:r>
                <a:rPr kumimoji="0" lang="en-US" sz="11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     </a:t>
              </a:r>
              <a:r>
                <a:rPr kumimoji="0" lang="en-US" sz="10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p>
          </p:txBody>
        </p:sp>
        <p:sp>
          <p:nvSpPr>
            <p:cNvPr id="20" name="Line 10"/>
            <p:cNvSpPr>
              <a:spLocks noChangeShapeType="1"/>
            </p:cNvSpPr>
            <p:nvPr/>
          </p:nvSpPr>
          <p:spPr bwMode="auto">
            <a:xfrm flipV="1">
              <a:off x="5800" y="7558"/>
              <a:ext cx="0" cy="16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9"/>
            <p:cNvSpPr>
              <a:spLocks noChangeShapeType="1"/>
            </p:cNvSpPr>
            <p:nvPr/>
          </p:nvSpPr>
          <p:spPr bwMode="auto">
            <a:xfrm flipH="1">
              <a:off x="4600" y="7565"/>
              <a:ext cx="1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Text Box 8"/>
            <p:cNvSpPr txBox="1">
              <a:spLocks noChangeArrowheads="1"/>
            </p:cNvSpPr>
            <p:nvPr/>
          </p:nvSpPr>
          <p:spPr bwMode="auto">
            <a:xfrm>
              <a:off x="4215" y="7318"/>
              <a:ext cx="625" cy="41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p</a:t>
              </a:r>
              <a:r>
                <a:rPr kumimoji="0" lang="en-US" sz="11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p>
          </p:txBody>
        </p:sp>
        <p:sp>
          <p:nvSpPr>
            <p:cNvPr id="23" name="Line 7"/>
            <p:cNvSpPr>
              <a:spLocks noChangeShapeType="1"/>
            </p:cNvSpPr>
            <p:nvPr/>
          </p:nvSpPr>
          <p:spPr bwMode="auto">
            <a:xfrm>
              <a:off x="5440" y="8877"/>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6"/>
            <p:cNvSpPr>
              <a:spLocks noChangeShapeType="1"/>
            </p:cNvSpPr>
            <p:nvPr/>
          </p:nvSpPr>
          <p:spPr bwMode="auto">
            <a:xfrm flipH="1">
              <a:off x="5800" y="8758"/>
              <a:ext cx="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5"/>
            <p:cNvSpPr>
              <a:spLocks noChangeShapeType="1"/>
            </p:cNvSpPr>
            <p:nvPr/>
          </p:nvSpPr>
          <p:spPr bwMode="auto">
            <a:xfrm flipV="1">
              <a:off x="4840" y="7558"/>
              <a:ext cx="0" cy="2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4"/>
            <p:cNvSpPr>
              <a:spLocks noChangeShapeType="1"/>
            </p:cNvSpPr>
            <p:nvPr/>
          </p:nvSpPr>
          <p:spPr bwMode="auto">
            <a:xfrm>
              <a:off x="4960" y="7318"/>
              <a:ext cx="0" cy="2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7" name="Object 26"/>
            <p:cNvGraphicFramePr>
              <a:graphicFrameLocks noChangeAspect="1"/>
            </p:cNvGraphicFramePr>
            <p:nvPr/>
          </p:nvGraphicFramePr>
          <p:xfrm>
            <a:off x="4300" y="7077"/>
            <a:ext cx="300" cy="381"/>
          </p:xfrm>
          <a:graphic>
            <a:graphicData uri="http://schemas.openxmlformats.org/presentationml/2006/ole">
              <mc:AlternateContent xmlns:mc="http://schemas.openxmlformats.org/markup-compatibility/2006">
                <mc:Choice xmlns:v="urn:schemas-microsoft-com:vml" Requires="v">
                  <p:oleObj name="Equation" r:id="rId2" imgW="190417" imgH="241195" progId="Equation.3">
                    <p:embed/>
                  </p:oleObj>
                </mc:Choice>
                <mc:Fallback>
                  <p:oleObj name="Equation" r:id="rId2" imgW="190417" imgH="241195"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 y="7077"/>
                          <a:ext cx="300" cy="3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27"/>
            <p:cNvGraphicFramePr>
              <a:graphicFrameLocks noChangeAspect="1"/>
            </p:cNvGraphicFramePr>
            <p:nvPr/>
          </p:nvGraphicFramePr>
          <p:xfrm>
            <a:off x="6280" y="9243"/>
            <a:ext cx="253" cy="320"/>
          </p:xfrm>
          <a:graphic>
            <a:graphicData uri="http://schemas.openxmlformats.org/presentationml/2006/ole">
              <mc:AlternateContent xmlns:mc="http://schemas.openxmlformats.org/markup-compatibility/2006">
                <mc:Choice xmlns:v="urn:schemas-microsoft-com:vml" Requires="v">
                  <p:oleObj name="Equation" r:id="rId4" imgW="190417" imgH="241195" progId="Equation.3">
                    <p:embed/>
                  </p:oleObj>
                </mc:Choice>
                <mc:Fallback>
                  <p:oleObj name="Equation" r:id="rId4" imgW="190417" imgH="24119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0" y="9243"/>
                          <a:ext cx="253"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899298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Invalidation of the FPE theorem</a:t>
            </a:r>
            <a:endParaRPr lang="en-IN" dirty="0"/>
          </a:p>
        </p:txBody>
      </p:sp>
      <p:sp>
        <p:nvSpPr>
          <p:cNvPr id="3" name="Content Placeholder 2"/>
          <p:cNvSpPr>
            <a:spLocks noGrp="1"/>
          </p:cNvSpPr>
          <p:nvPr>
            <p:ph idx="1"/>
          </p:nvPr>
        </p:nvSpPr>
        <p:spPr/>
        <p:txBody>
          <a:bodyPr>
            <a:normAutofit/>
          </a:bodyPr>
          <a:lstStyle/>
          <a:p>
            <a:pPr algn="just"/>
            <a:r>
              <a:rPr lang="en-US" sz="2800" dirty="0"/>
              <a:t>If countries completely specialize after trade, like in the </a:t>
            </a:r>
            <a:r>
              <a:rPr lang="en-US" sz="2800" dirty="0" err="1"/>
              <a:t>Ricardian</a:t>
            </a:r>
            <a:r>
              <a:rPr lang="en-US" sz="2800" dirty="0"/>
              <a:t> model;</a:t>
            </a:r>
          </a:p>
          <a:p>
            <a:pPr algn="just"/>
            <a:endParaRPr lang="en-US" sz="2800" dirty="0"/>
          </a:p>
          <a:p>
            <a:pPr algn="just"/>
            <a:r>
              <a:rPr lang="en-US" sz="2800" dirty="0"/>
              <a:t>If technologies exhibit factor intensity reversals. </a:t>
            </a:r>
          </a:p>
          <a:p>
            <a:pPr marL="0" indent="0" algn="just">
              <a:buNone/>
            </a:pPr>
            <a:endParaRPr lang="en-US" sz="2800" dirty="0"/>
          </a:p>
          <a:p>
            <a:pPr marL="0" indent="0" algn="just">
              <a:buNone/>
            </a:pPr>
            <a:r>
              <a:rPr lang="en-US" sz="2800" dirty="0"/>
              <a:t>	The one-to-one correspondence may break down and thus FPE </a:t>
            </a:r>
            <a:r>
              <a:rPr lang="en-US" sz="2800" i="1" dirty="0"/>
              <a:t>may</a:t>
            </a:r>
            <a:r>
              <a:rPr lang="en-US" sz="2800" dirty="0"/>
              <a:t> not hold.</a:t>
            </a:r>
            <a:endParaRPr lang="en-IN" sz="2800" dirty="0"/>
          </a:p>
        </p:txBody>
      </p:sp>
    </p:spTree>
    <p:extLst>
      <p:ext uri="{BB962C8B-B14F-4D97-AF65-F5344CB8AC3E}">
        <p14:creationId xmlns:p14="http://schemas.microsoft.com/office/powerpoint/2010/main" val="365120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a:t>Heckscher</a:t>
            </a:r>
            <a:r>
              <a:rPr lang="en-US" sz="4000" b="1" dirty="0"/>
              <a:t>-Ohlin theory</a:t>
            </a:r>
          </a:p>
        </p:txBody>
      </p:sp>
      <p:sp>
        <p:nvSpPr>
          <p:cNvPr id="3" name="Content Placeholder 2"/>
          <p:cNvSpPr>
            <a:spLocks noGrp="1"/>
          </p:cNvSpPr>
          <p:nvPr>
            <p:ph idx="1"/>
          </p:nvPr>
        </p:nvSpPr>
        <p:spPr/>
        <p:txBody>
          <a:bodyPr>
            <a:noAutofit/>
          </a:bodyPr>
          <a:lstStyle/>
          <a:p>
            <a:pPr algn="just"/>
            <a:r>
              <a:rPr lang="en-US" sz="2200" dirty="0"/>
              <a:t>Formulated by Eli </a:t>
            </a:r>
            <a:r>
              <a:rPr lang="en-US" sz="2200" dirty="0" err="1"/>
              <a:t>Heckscher</a:t>
            </a:r>
            <a:r>
              <a:rPr lang="en-US" sz="2200" dirty="0"/>
              <a:t> (1949) and </a:t>
            </a:r>
            <a:r>
              <a:rPr lang="en-US" sz="2200" dirty="0" err="1"/>
              <a:t>Bertil</a:t>
            </a:r>
            <a:r>
              <a:rPr lang="en-US" sz="2200" dirty="0"/>
              <a:t> Ohlin (1933). Later enriched by Paul Samuelson.</a:t>
            </a:r>
          </a:p>
          <a:p>
            <a:pPr algn="just"/>
            <a:endParaRPr lang="en-US" sz="2200" b="1" dirty="0"/>
          </a:p>
          <a:p>
            <a:pPr algn="just"/>
            <a:r>
              <a:rPr lang="en-US" sz="2200" b="1" dirty="0"/>
              <a:t>HO theorem</a:t>
            </a:r>
            <a:r>
              <a:rPr lang="en-US" sz="2200" dirty="0"/>
              <a:t> states that a relatively labour abundant country will export relatively labour intensive good and import relatively capital intensive good from a capital abundant country. </a:t>
            </a:r>
          </a:p>
          <a:p>
            <a:pPr algn="just"/>
            <a:endParaRPr lang="en-US" sz="2200" dirty="0"/>
          </a:p>
          <a:p>
            <a:pPr lvl="0" algn="just"/>
            <a:r>
              <a:rPr lang="en-US" sz="2200" dirty="0"/>
              <a:t>A country is said to be </a:t>
            </a:r>
            <a:r>
              <a:rPr lang="en-US" sz="2200" i="1" dirty="0"/>
              <a:t>abundant in labour </a:t>
            </a:r>
            <a:r>
              <a:rPr lang="en-US" sz="2200" dirty="0"/>
              <a:t>relative to another country if it is endowed with more labour and less capital than the other. The other country is thus </a:t>
            </a:r>
            <a:r>
              <a:rPr lang="en-US" sz="2200" i="1" dirty="0"/>
              <a:t>capital abundant</a:t>
            </a:r>
            <a:r>
              <a:rPr lang="en-US" sz="2200" dirty="0"/>
              <a:t>. </a:t>
            </a:r>
          </a:p>
          <a:p>
            <a:pPr algn="just"/>
            <a:endParaRPr lang="en-US" sz="2200" dirty="0"/>
          </a:p>
          <a:p>
            <a:pPr algn="just"/>
            <a:endParaRPr lang="en-US"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a:grpSpLocks noChangeAspect="1"/>
          </p:cNvGrpSpPr>
          <p:nvPr/>
        </p:nvGrpSpPr>
        <p:grpSpPr bwMode="auto">
          <a:xfrm>
            <a:off x="1828242" y="1358086"/>
            <a:ext cx="4030663" cy="3817938"/>
            <a:chOff x="2944" y="2940"/>
            <a:chExt cx="6347" cy="6013"/>
          </a:xfrm>
        </p:grpSpPr>
        <p:sp>
          <p:nvSpPr>
            <p:cNvPr id="5" name="AutoShape 29"/>
            <p:cNvSpPr>
              <a:spLocks noChangeAspect="1" noChangeArrowheads="1" noTextEdit="1"/>
            </p:cNvSpPr>
            <p:nvPr/>
          </p:nvSpPr>
          <p:spPr bwMode="auto">
            <a:xfrm>
              <a:off x="2944" y="2940"/>
              <a:ext cx="6347" cy="60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Line 28"/>
            <p:cNvSpPr>
              <a:spLocks noChangeShapeType="1"/>
            </p:cNvSpPr>
            <p:nvPr/>
          </p:nvSpPr>
          <p:spPr bwMode="auto">
            <a:xfrm flipV="1">
              <a:off x="3749" y="3338"/>
              <a:ext cx="0" cy="30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reeform 27"/>
            <p:cNvSpPr>
              <a:spLocks/>
            </p:cNvSpPr>
            <p:nvPr/>
          </p:nvSpPr>
          <p:spPr bwMode="auto">
            <a:xfrm>
              <a:off x="4038" y="3698"/>
              <a:ext cx="2951" cy="1440"/>
            </a:xfrm>
            <a:custGeom>
              <a:avLst/>
              <a:gdLst>
                <a:gd name="T0" fmla="*/ 0 w 1968"/>
                <a:gd name="T1" fmla="*/ 960 h 960"/>
                <a:gd name="T2" fmla="*/ 384 w 1968"/>
                <a:gd name="T3" fmla="*/ 672 h 960"/>
                <a:gd name="T4" fmla="*/ 768 w 1968"/>
                <a:gd name="T5" fmla="*/ 480 h 960"/>
                <a:gd name="T6" fmla="*/ 1152 w 1968"/>
                <a:gd name="T7" fmla="*/ 288 h 960"/>
                <a:gd name="T8" fmla="*/ 1488 w 1968"/>
                <a:gd name="T9" fmla="*/ 144 h 960"/>
                <a:gd name="T10" fmla="*/ 1968 w 1968"/>
                <a:gd name="T11" fmla="*/ 0 h 960"/>
              </a:gdLst>
              <a:ahLst/>
              <a:cxnLst>
                <a:cxn ang="0">
                  <a:pos x="T0" y="T1"/>
                </a:cxn>
                <a:cxn ang="0">
                  <a:pos x="T2" y="T3"/>
                </a:cxn>
                <a:cxn ang="0">
                  <a:pos x="T4" y="T5"/>
                </a:cxn>
                <a:cxn ang="0">
                  <a:pos x="T6" y="T7"/>
                </a:cxn>
                <a:cxn ang="0">
                  <a:pos x="T8" y="T9"/>
                </a:cxn>
                <a:cxn ang="0">
                  <a:pos x="T10" y="T11"/>
                </a:cxn>
              </a:cxnLst>
              <a:rect l="0" t="0" r="r" b="b"/>
              <a:pathLst>
                <a:path w="1968" h="960">
                  <a:moveTo>
                    <a:pt x="0" y="960"/>
                  </a:moveTo>
                  <a:cubicBezTo>
                    <a:pt x="128" y="856"/>
                    <a:pt x="256" y="752"/>
                    <a:pt x="384" y="672"/>
                  </a:cubicBezTo>
                  <a:cubicBezTo>
                    <a:pt x="512" y="592"/>
                    <a:pt x="640" y="544"/>
                    <a:pt x="768" y="480"/>
                  </a:cubicBezTo>
                  <a:cubicBezTo>
                    <a:pt x="896" y="416"/>
                    <a:pt x="1032" y="344"/>
                    <a:pt x="1152" y="288"/>
                  </a:cubicBezTo>
                  <a:cubicBezTo>
                    <a:pt x="1272" y="232"/>
                    <a:pt x="1352" y="192"/>
                    <a:pt x="1488" y="144"/>
                  </a:cubicBezTo>
                  <a:cubicBezTo>
                    <a:pt x="1624" y="96"/>
                    <a:pt x="1888" y="24"/>
                    <a:pt x="1968" y="0"/>
                  </a:cubicBezTo>
                </a:path>
              </a:pathLst>
            </a:cu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reeform 26"/>
            <p:cNvSpPr>
              <a:spLocks/>
            </p:cNvSpPr>
            <p:nvPr/>
          </p:nvSpPr>
          <p:spPr bwMode="auto">
            <a:xfrm>
              <a:off x="4181" y="4345"/>
              <a:ext cx="2666" cy="1153"/>
            </a:xfrm>
            <a:custGeom>
              <a:avLst/>
              <a:gdLst>
                <a:gd name="T0" fmla="*/ 0 w 1776"/>
                <a:gd name="T1" fmla="*/ 768 h 768"/>
                <a:gd name="T2" fmla="*/ 624 w 1776"/>
                <a:gd name="T3" fmla="*/ 432 h 768"/>
                <a:gd name="T4" fmla="*/ 1056 w 1776"/>
                <a:gd name="T5" fmla="*/ 240 h 768"/>
                <a:gd name="T6" fmla="*/ 1440 w 1776"/>
                <a:gd name="T7" fmla="*/ 96 h 768"/>
                <a:gd name="T8" fmla="*/ 1776 w 1776"/>
                <a:gd name="T9" fmla="*/ 0 h 768"/>
              </a:gdLst>
              <a:ahLst/>
              <a:cxnLst>
                <a:cxn ang="0">
                  <a:pos x="T0" y="T1"/>
                </a:cxn>
                <a:cxn ang="0">
                  <a:pos x="T2" y="T3"/>
                </a:cxn>
                <a:cxn ang="0">
                  <a:pos x="T4" y="T5"/>
                </a:cxn>
                <a:cxn ang="0">
                  <a:pos x="T6" y="T7"/>
                </a:cxn>
                <a:cxn ang="0">
                  <a:pos x="T8" y="T9"/>
                </a:cxn>
              </a:cxnLst>
              <a:rect l="0" t="0" r="r" b="b"/>
              <a:pathLst>
                <a:path w="1776" h="768">
                  <a:moveTo>
                    <a:pt x="0" y="768"/>
                  </a:moveTo>
                  <a:cubicBezTo>
                    <a:pt x="224" y="644"/>
                    <a:pt x="448" y="520"/>
                    <a:pt x="624" y="432"/>
                  </a:cubicBezTo>
                  <a:cubicBezTo>
                    <a:pt x="800" y="344"/>
                    <a:pt x="920" y="296"/>
                    <a:pt x="1056" y="240"/>
                  </a:cubicBezTo>
                  <a:cubicBezTo>
                    <a:pt x="1192" y="184"/>
                    <a:pt x="1320" y="136"/>
                    <a:pt x="1440" y="96"/>
                  </a:cubicBezTo>
                  <a:cubicBezTo>
                    <a:pt x="1560" y="56"/>
                    <a:pt x="1720" y="16"/>
                    <a:pt x="1776" y="0"/>
                  </a:cubicBezTo>
                </a:path>
              </a:pathLst>
            </a:cu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25"/>
            <p:cNvSpPr>
              <a:spLocks noChangeShapeType="1"/>
            </p:cNvSpPr>
            <p:nvPr/>
          </p:nvSpPr>
          <p:spPr bwMode="auto">
            <a:xfrm>
              <a:off x="3749" y="4705"/>
              <a:ext cx="345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24"/>
            <p:cNvSpPr>
              <a:spLocks noChangeShapeType="1"/>
            </p:cNvSpPr>
            <p:nvPr/>
          </p:nvSpPr>
          <p:spPr bwMode="auto">
            <a:xfrm>
              <a:off x="4631" y="4705"/>
              <a:ext cx="0" cy="8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23"/>
            <p:cNvSpPr>
              <a:spLocks noChangeShapeType="1"/>
            </p:cNvSpPr>
            <p:nvPr/>
          </p:nvSpPr>
          <p:spPr bwMode="auto">
            <a:xfrm>
              <a:off x="5736" y="4705"/>
              <a:ext cx="0" cy="8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22"/>
            <p:cNvSpPr>
              <a:spLocks noChangeShapeType="1"/>
            </p:cNvSpPr>
            <p:nvPr/>
          </p:nvSpPr>
          <p:spPr bwMode="auto">
            <a:xfrm flipV="1">
              <a:off x="6847" y="4200"/>
              <a:ext cx="502" cy="1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21"/>
            <p:cNvSpPr>
              <a:spLocks noChangeShapeType="1"/>
            </p:cNvSpPr>
            <p:nvPr/>
          </p:nvSpPr>
          <p:spPr bwMode="auto">
            <a:xfrm>
              <a:off x="7207" y="4705"/>
              <a:ext cx="8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20"/>
            <p:cNvSpPr>
              <a:spLocks noChangeShapeType="1"/>
            </p:cNvSpPr>
            <p:nvPr/>
          </p:nvSpPr>
          <p:spPr bwMode="auto">
            <a:xfrm>
              <a:off x="3749" y="6360"/>
              <a:ext cx="49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9"/>
            <p:cNvSpPr>
              <a:spLocks/>
            </p:cNvSpPr>
            <p:nvPr/>
          </p:nvSpPr>
          <p:spPr bwMode="auto">
            <a:xfrm>
              <a:off x="7349" y="4058"/>
              <a:ext cx="432" cy="142"/>
            </a:xfrm>
            <a:custGeom>
              <a:avLst/>
              <a:gdLst>
                <a:gd name="T0" fmla="*/ 0 w 288"/>
                <a:gd name="T1" fmla="*/ 96 h 96"/>
                <a:gd name="T2" fmla="*/ 288 w 288"/>
                <a:gd name="T3" fmla="*/ 0 h 96"/>
              </a:gdLst>
              <a:ahLst/>
              <a:cxnLst>
                <a:cxn ang="0">
                  <a:pos x="T0" y="T1"/>
                </a:cxn>
                <a:cxn ang="0">
                  <a:pos x="T2" y="T3"/>
                </a:cxn>
              </a:cxnLst>
              <a:rect l="0" t="0" r="r" b="b"/>
              <a:pathLst>
                <a:path w="288" h="96">
                  <a:moveTo>
                    <a:pt x="0" y="96"/>
                  </a:moveTo>
                  <a:cubicBezTo>
                    <a:pt x="120" y="56"/>
                    <a:pt x="240" y="16"/>
                    <a:pt x="288" y="0"/>
                  </a:cubicBezTo>
                </a:path>
              </a:pathLst>
            </a:cu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8"/>
            <p:cNvSpPr>
              <a:spLocks/>
            </p:cNvSpPr>
            <p:nvPr/>
          </p:nvSpPr>
          <p:spPr bwMode="auto">
            <a:xfrm>
              <a:off x="6989" y="3553"/>
              <a:ext cx="506" cy="145"/>
            </a:xfrm>
            <a:custGeom>
              <a:avLst/>
              <a:gdLst>
                <a:gd name="T0" fmla="*/ 0 w 336"/>
                <a:gd name="T1" fmla="*/ 96 h 96"/>
                <a:gd name="T2" fmla="*/ 336 w 336"/>
                <a:gd name="T3" fmla="*/ 0 h 96"/>
              </a:gdLst>
              <a:ahLst/>
              <a:cxnLst>
                <a:cxn ang="0">
                  <a:pos x="T0" y="T1"/>
                </a:cxn>
                <a:cxn ang="0">
                  <a:pos x="T2" y="T3"/>
                </a:cxn>
              </a:cxnLst>
              <a:rect l="0" t="0" r="r" b="b"/>
              <a:pathLst>
                <a:path w="336" h="96">
                  <a:moveTo>
                    <a:pt x="0" y="96"/>
                  </a:moveTo>
                  <a:cubicBezTo>
                    <a:pt x="140" y="56"/>
                    <a:pt x="280" y="16"/>
                    <a:pt x="336" y="0"/>
                  </a:cubicBezTo>
                </a:path>
              </a:pathLst>
            </a:cu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7"/>
            <p:cNvSpPr>
              <a:spLocks noChangeShapeType="1"/>
            </p:cNvSpPr>
            <p:nvPr/>
          </p:nvSpPr>
          <p:spPr bwMode="auto">
            <a:xfrm>
              <a:off x="4631" y="5570"/>
              <a:ext cx="0" cy="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6"/>
            <p:cNvSpPr>
              <a:spLocks noChangeShapeType="1"/>
            </p:cNvSpPr>
            <p:nvPr/>
          </p:nvSpPr>
          <p:spPr bwMode="auto">
            <a:xfrm>
              <a:off x="5736" y="5425"/>
              <a:ext cx="0" cy="9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 Box 15"/>
            <p:cNvSpPr txBox="1">
              <a:spLocks noChangeArrowheads="1"/>
            </p:cNvSpPr>
            <p:nvPr/>
          </p:nvSpPr>
          <p:spPr bwMode="auto">
            <a:xfrm>
              <a:off x="2944" y="2940"/>
              <a:ext cx="1382" cy="34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k</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C</a:t>
              </a:r>
              <a:r>
                <a:rPr kumimoji="0" lang="en-US" sz="1100" b="0" i="0" u="none" strike="noStrike" cap="none" normalizeH="0" baseline="-30000">
                  <a:ln>
                    <a:noFill/>
                  </a:ln>
                  <a:solidFill>
                    <a:srgbClr val="000000"/>
                  </a:solidFill>
                  <a:effectLst/>
                  <a:latin typeface="Arial" pitchFamily="34" charset="0"/>
                  <a:ea typeface="Times New Roman" pitchFamily="18" charset="0"/>
                  <a:cs typeface="Arial" pitchFamily="34" charset="0"/>
                </a:rPr>
                <a:t> </a:t>
              </a: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 k</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T</a:t>
              </a: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 , k</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Text Box 14"/>
            <p:cNvSpPr txBox="1">
              <a:spLocks noChangeArrowheads="1"/>
            </p:cNvSpPr>
            <p:nvPr/>
          </p:nvSpPr>
          <p:spPr bwMode="auto">
            <a:xfrm>
              <a:off x="8774" y="6178"/>
              <a:ext cx="345" cy="35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p>
          </p:txBody>
        </p:sp>
        <p:sp>
          <p:nvSpPr>
            <p:cNvPr id="21" name="Text Box 13"/>
            <p:cNvSpPr txBox="1">
              <a:spLocks noChangeArrowheads="1"/>
            </p:cNvSpPr>
            <p:nvPr/>
          </p:nvSpPr>
          <p:spPr bwMode="auto">
            <a:xfrm>
              <a:off x="4254" y="6265"/>
              <a:ext cx="2290" cy="625"/>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r>
                <a:rPr kumimoji="0" lang="en-US" sz="1100" b="0" i="0" u="none" strike="noStrike" cap="none" normalizeH="0" baseline="-30000">
                  <a:ln>
                    <a:noFill/>
                  </a:ln>
                  <a:solidFill>
                    <a:srgbClr val="000000"/>
                  </a:solidFill>
                  <a:effectLst/>
                  <a:latin typeface="Arial" pitchFamily="34" charset="0"/>
                  <a:ea typeface="Times New Roman" pitchFamily="18" charset="0"/>
                  <a:cs typeface="Arial" pitchFamily="34" charset="0"/>
                </a:rPr>
                <a:t>o</a:t>
              </a:r>
              <a:r>
                <a:rPr kumimoji="0" lang="en-US" sz="11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                       </a:t>
              </a:r>
              <a:r>
                <a:rPr kumimoji="0" lang="en-US" sz="1100" b="0" i="0" u="none" strike="noStrike" cap="none" normalizeH="0" baseline="-30000">
                  <a:ln>
                    <a:noFill/>
                  </a:ln>
                  <a:solidFill>
                    <a:srgbClr val="000000"/>
                  </a:solidFill>
                  <a:effectLst/>
                  <a:latin typeface="Arial" pitchFamily="34" charset="0"/>
                  <a:ea typeface="Times New Roman" pitchFamily="18" charset="0"/>
                  <a:cs typeface="Arial" pitchFamily="34" charset="0"/>
                </a:rPr>
                <a:t>1</a:t>
              </a:r>
              <a:endParaRPr kumimoji="0" lang="en-US" sz="11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endParaRPr>
            </a:p>
          </p:txBody>
        </p:sp>
        <p:sp>
          <p:nvSpPr>
            <p:cNvPr id="22" name="Text Box 12"/>
            <p:cNvSpPr txBox="1">
              <a:spLocks noChangeArrowheads="1"/>
            </p:cNvSpPr>
            <p:nvPr/>
          </p:nvSpPr>
          <p:spPr bwMode="auto">
            <a:xfrm>
              <a:off x="7624" y="3301"/>
              <a:ext cx="591" cy="339"/>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k</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C</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Text Box 11"/>
            <p:cNvSpPr txBox="1">
              <a:spLocks noChangeArrowheads="1"/>
            </p:cNvSpPr>
            <p:nvPr/>
          </p:nvSpPr>
          <p:spPr bwMode="auto">
            <a:xfrm>
              <a:off x="7855" y="3840"/>
              <a:ext cx="446" cy="339"/>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k</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Line 10"/>
            <p:cNvSpPr>
              <a:spLocks noChangeShapeType="1"/>
            </p:cNvSpPr>
            <p:nvPr/>
          </p:nvSpPr>
          <p:spPr bwMode="auto">
            <a:xfrm>
              <a:off x="3749" y="6373"/>
              <a:ext cx="0" cy="19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9"/>
            <p:cNvSpPr>
              <a:spLocks/>
            </p:cNvSpPr>
            <p:nvPr/>
          </p:nvSpPr>
          <p:spPr bwMode="auto">
            <a:xfrm>
              <a:off x="4014" y="6625"/>
              <a:ext cx="4321" cy="1560"/>
            </a:xfrm>
            <a:custGeom>
              <a:avLst/>
              <a:gdLst>
                <a:gd name="T0" fmla="*/ 0 w 1728"/>
                <a:gd name="T1" fmla="*/ 0 h 624"/>
                <a:gd name="T2" fmla="*/ 384 w 1728"/>
                <a:gd name="T3" fmla="*/ 240 h 624"/>
                <a:gd name="T4" fmla="*/ 624 w 1728"/>
                <a:gd name="T5" fmla="*/ 336 h 624"/>
                <a:gd name="T6" fmla="*/ 1008 w 1728"/>
                <a:gd name="T7" fmla="*/ 480 h 624"/>
                <a:gd name="T8" fmla="*/ 1392 w 1728"/>
                <a:gd name="T9" fmla="*/ 576 h 624"/>
                <a:gd name="T10" fmla="*/ 1728 w 1728"/>
                <a:gd name="T11" fmla="*/ 624 h 624"/>
              </a:gdLst>
              <a:ahLst/>
              <a:cxnLst>
                <a:cxn ang="0">
                  <a:pos x="T0" y="T1"/>
                </a:cxn>
                <a:cxn ang="0">
                  <a:pos x="T2" y="T3"/>
                </a:cxn>
                <a:cxn ang="0">
                  <a:pos x="T4" y="T5"/>
                </a:cxn>
                <a:cxn ang="0">
                  <a:pos x="T6" y="T7"/>
                </a:cxn>
                <a:cxn ang="0">
                  <a:pos x="T8" y="T9"/>
                </a:cxn>
                <a:cxn ang="0">
                  <a:pos x="T10" y="T11"/>
                </a:cxn>
              </a:cxnLst>
              <a:rect l="0" t="0" r="r" b="b"/>
              <a:pathLst>
                <a:path w="1728" h="624">
                  <a:moveTo>
                    <a:pt x="0" y="0"/>
                  </a:moveTo>
                  <a:cubicBezTo>
                    <a:pt x="140" y="92"/>
                    <a:pt x="280" y="184"/>
                    <a:pt x="384" y="240"/>
                  </a:cubicBezTo>
                  <a:cubicBezTo>
                    <a:pt x="488" y="296"/>
                    <a:pt x="520" y="296"/>
                    <a:pt x="624" y="336"/>
                  </a:cubicBezTo>
                  <a:cubicBezTo>
                    <a:pt x="728" y="376"/>
                    <a:pt x="880" y="440"/>
                    <a:pt x="1008" y="480"/>
                  </a:cubicBezTo>
                  <a:cubicBezTo>
                    <a:pt x="1136" y="520"/>
                    <a:pt x="1272" y="552"/>
                    <a:pt x="1392" y="576"/>
                  </a:cubicBezTo>
                  <a:cubicBezTo>
                    <a:pt x="1512" y="600"/>
                    <a:pt x="1672" y="616"/>
                    <a:pt x="1728" y="624"/>
                  </a:cubicBezTo>
                </a:path>
              </a:pathLst>
            </a:cu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8"/>
            <p:cNvSpPr>
              <a:spLocks noChangeShapeType="1"/>
            </p:cNvSpPr>
            <p:nvPr/>
          </p:nvSpPr>
          <p:spPr bwMode="auto">
            <a:xfrm>
              <a:off x="4614" y="6385"/>
              <a:ext cx="0" cy="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7"/>
            <p:cNvSpPr>
              <a:spLocks noChangeShapeType="1"/>
            </p:cNvSpPr>
            <p:nvPr/>
          </p:nvSpPr>
          <p:spPr bwMode="auto">
            <a:xfrm flipH="1">
              <a:off x="3774" y="7020"/>
              <a:ext cx="8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6"/>
            <p:cNvSpPr>
              <a:spLocks noChangeShapeType="1"/>
            </p:cNvSpPr>
            <p:nvPr/>
          </p:nvSpPr>
          <p:spPr bwMode="auto">
            <a:xfrm>
              <a:off x="5734" y="6345"/>
              <a:ext cx="0" cy="1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Text Box 5"/>
            <p:cNvSpPr txBox="1">
              <a:spLocks noChangeArrowheads="1"/>
            </p:cNvSpPr>
            <p:nvPr/>
          </p:nvSpPr>
          <p:spPr bwMode="auto">
            <a:xfrm>
              <a:off x="8057" y="4522"/>
              <a:ext cx="396" cy="42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k</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Line 4"/>
            <p:cNvSpPr>
              <a:spLocks noChangeShapeType="1"/>
            </p:cNvSpPr>
            <p:nvPr/>
          </p:nvSpPr>
          <p:spPr bwMode="auto">
            <a:xfrm flipH="1">
              <a:off x="3774" y="7541"/>
              <a:ext cx="19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Text Box 3"/>
            <p:cNvSpPr txBox="1">
              <a:spLocks noChangeArrowheads="1"/>
            </p:cNvSpPr>
            <p:nvPr/>
          </p:nvSpPr>
          <p:spPr bwMode="auto">
            <a:xfrm>
              <a:off x="3149" y="6819"/>
              <a:ext cx="745" cy="115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p</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min</a:t>
              </a:r>
              <a:endParaRPr kumimoji="0" lang="en-US" sz="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p</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max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Text Box 2"/>
            <p:cNvSpPr txBox="1">
              <a:spLocks noChangeArrowheads="1"/>
            </p:cNvSpPr>
            <p:nvPr/>
          </p:nvSpPr>
          <p:spPr bwMode="auto">
            <a:xfrm>
              <a:off x="3427" y="8303"/>
              <a:ext cx="754" cy="6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err="1">
                  <a:ln>
                    <a:noFill/>
                  </a:ln>
                  <a:solidFill>
                    <a:srgbClr val="000000"/>
                  </a:solidFill>
                  <a:effectLst/>
                  <a:latin typeface="Arial" pitchFamily="34" charset="0"/>
                  <a:ea typeface="Times New Roman" pitchFamily="18" charset="0"/>
                  <a:cs typeface="Arial" pitchFamily="34" charset="0"/>
                </a:rPr>
                <a:t>p</a:t>
              </a:r>
              <a:r>
                <a:rPr kumimoji="0" lang="en-US" sz="1100" b="0" i="1" u="none" strike="noStrike" cap="none" normalizeH="0" baseline="-30000" dirty="0" err="1">
                  <a:ln>
                    <a:noFill/>
                  </a:ln>
                  <a:solidFill>
                    <a:srgbClr val="000000"/>
                  </a:solidFill>
                  <a:effectLst/>
                  <a:latin typeface="Arial" pitchFamily="34" charset="0"/>
                  <a:ea typeface="Times New Roman" pitchFamily="18" charset="0"/>
                  <a:cs typeface="Arial" pitchFamily="34" charset="0"/>
                </a:rPr>
                <a:t>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sp>
        <p:nvSpPr>
          <p:cNvPr id="33" name="Text Box 39"/>
          <p:cNvSpPr txBox="1">
            <a:spLocks noChangeArrowheads="1"/>
          </p:cNvSpPr>
          <p:nvPr/>
        </p:nvSpPr>
        <p:spPr bwMode="auto">
          <a:xfrm>
            <a:off x="2092325" y="5257800"/>
            <a:ext cx="3810000" cy="37623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a:ln>
                  <a:noFill/>
                </a:ln>
                <a:solidFill>
                  <a:srgbClr val="000000"/>
                </a:solidFill>
                <a:effectLst/>
                <a:latin typeface="Calibri" pitchFamily="34" charset="0"/>
                <a:cs typeface="Arial" pitchFamily="34" charset="0"/>
              </a:rPr>
              <a:t>Figure 9: Factor Endowment and Equilibrium Factor Prices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21378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4" name="Group 1"/>
          <p:cNvGrpSpPr>
            <a:grpSpLocks noChangeAspect="1"/>
          </p:cNvGrpSpPr>
          <p:nvPr/>
        </p:nvGrpSpPr>
        <p:grpSpPr bwMode="auto">
          <a:xfrm>
            <a:off x="1445474" y="1050988"/>
            <a:ext cx="5836920" cy="5160350"/>
            <a:chOff x="2473" y="5444"/>
            <a:chExt cx="7290" cy="6444"/>
          </a:xfrm>
        </p:grpSpPr>
        <p:sp>
          <p:nvSpPr>
            <p:cNvPr id="5" name="AutoShape 44"/>
            <p:cNvSpPr>
              <a:spLocks noChangeAspect="1" noChangeArrowheads="1" noTextEdit="1"/>
            </p:cNvSpPr>
            <p:nvPr/>
          </p:nvSpPr>
          <p:spPr bwMode="auto">
            <a:xfrm>
              <a:off x="2473" y="5444"/>
              <a:ext cx="7290" cy="64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Line 43"/>
            <p:cNvSpPr>
              <a:spLocks noChangeShapeType="1"/>
            </p:cNvSpPr>
            <p:nvPr/>
          </p:nvSpPr>
          <p:spPr bwMode="auto">
            <a:xfrm flipV="1">
              <a:off x="3205" y="5943"/>
              <a:ext cx="0" cy="33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reeform 42"/>
            <p:cNvSpPr>
              <a:spLocks/>
            </p:cNvSpPr>
            <p:nvPr/>
          </p:nvSpPr>
          <p:spPr bwMode="auto">
            <a:xfrm rot="120000">
              <a:off x="3540" y="6184"/>
              <a:ext cx="3445" cy="1599"/>
            </a:xfrm>
            <a:custGeom>
              <a:avLst/>
              <a:gdLst>
                <a:gd name="T0" fmla="*/ 0 w 1968"/>
                <a:gd name="T1" fmla="*/ 960 h 960"/>
                <a:gd name="T2" fmla="*/ 384 w 1968"/>
                <a:gd name="T3" fmla="*/ 672 h 960"/>
                <a:gd name="T4" fmla="*/ 768 w 1968"/>
                <a:gd name="T5" fmla="*/ 480 h 960"/>
                <a:gd name="T6" fmla="*/ 1152 w 1968"/>
                <a:gd name="T7" fmla="*/ 288 h 960"/>
                <a:gd name="T8" fmla="*/ 1488 w 1968"/>
                <a:gd name="T9" fmla="*/ 144 h 960"/>
                <a:gd name="T10" fmla="*/ 1968 w 1968"/>
                <a:gd name="T11" fmla="*/ 0 h 960"/>
              </a:gdLst>
              <a:ahLst/>
              <a:cxnLst>
                <a:cxn ang="0">
                  <a:pos x="T0" y="T1"/>
                </a:cxn>
                <a:cxn ang="0">
                  <a:pos x="T2" y="T3"/>
                </a:cxn>
                <a:cxn ang="0">
                  <a:pos x="T4" y="T5"/>
                </a:cxn>
                <a:cxn ang="0">
                  <a:pos x="T6" y="T7"/>
                </a:cxn>
                <a:cxn ang="0">
                  <a:pos x="T8" y="T9"/>
                </a:cxn>
                <a:cxn ang="0">
                  <a:pos x="T10" y="T11"/>
                </a:cxn>
              </a:cxnLst>
              <a:rect l="0" t="0" r="r" b="b"/>
              <a:pathLst>
                <a:path w="1968" h="960">
                  <a:moveTo>
                    <a:pt x="0" y="960"/>
                  </a:moveTo>
                  <a:cubicBezTo>
                    <a:pt x="128" y="856"/>
                    <a:pt x="256" y="752"/>
                    <a:pt x="384" y="672"/>
                  </a:cubicBezTo>
                  <a:cubicBezTo>
                    <a:pt x="512" y="592"/>
                    <a:pt x="640" y="544"/>
                    <a:pt x="768" y="480"/>
                  </a:cubicBezTo>
                  <a:cubicBezTo>
                    <a:pt x="896" y="416"/>
                    <a:pt x="1032" y="344"/>
                    <a:pt x="1152" y="288"/>
                  </a:cubicBezTo>
                  <a:cubicBezTo>
                    <a:pt x="1272" y="232"/>
                    <a:pt x="1352" y="192"/>
                    <a:pt x="1488" y="144"/>
                  </a:cubicBezTo>
                  <a:cubicBezTo>
                    <a:pt x="1624" y="96"/>
                    <a:pt x="1888" y="24"/>
                    <a:pt x="1968" y="0"/>
                  </a:cubicBezTo>
                </a:path>
              </a:pathLst>
            </a:cu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reeform 41"/>
            <p:cNvSpPr>
              <a:spLocks/>
            </p:cNvSpPr>
            <p:nvPr/>
          </p:nvSpPr>
          <p:spPr bwMode="auto">
            <a:xfrm>
              <a:off x="4046" y="6744"/>
              <a:ext cx="3107" cy="1280"/>
            </a:xfrm>
            <a:custGeom>
              <a:avLst/>
              <a:gdLst>
                <a:gd name="T0" fmla="*/ 0 w 1776"/>
                <a:gd name="T1" fmla="*/ 768 h 768"/>
                <a:gd name="T2" fmla="*/ 624 w 1776"/>
                <a:gd name="T3" fmla="*/ 432 h 768"/>
                <a:gd name="T4" fmla="*/ 1056 w 1776"/>
                <a:gd name="T5" fmla="*/ 240 h 768"/>
                <a:gd name="T6" fmla="*/ 1440 w 1776"/>
                <a:gd name="T7" fmla="*/ 96 h 768"/>
                <a:gd name="T8" fmla="*/ 1776 w 1776"/>
                <a:gd name="T9" fmla="*/ 0 h 768"/>
              </a:gdLst>
              <a:ahLst/>
              <a:cxnLst>
                <a:cxn ang="0">
                  <a:pos x="T0" y="T1"/>
                </a:cxn>
                <a:cxn ang="0">
                  <a:pos x="T2" y="T3"/>
                </a:cxn>
                <a:cxn ang="0">
                  <a:pos x="T4" y="T5"/>
                </a:cxn>
                <a:cxn ang="0">
                  <a:pos x="T6" y="T7"/>
                </a:cxn>
                <a:cxn ang="0">
                  <a:pos x="T8" y="T9"/>
                </a:cxn>
              </a:cxnLst>
              <a:rect l="0" t="0" r="r" b="b"/>
              <a:pathLst>
                <a:path w="1776" h="768">
                  <a:moveTo>
                    <a:pt x="0" y="768"/>
                  </a:moveTo>
                  <a:cubicBezTo>
                    <a:pt x="224" y="644"/>
                    <a:pt x="448" y="520"/>
                    <a:pt x="624" y="432"/>
                  </a:cubicBezTo>
                  <a:cubicBezTo>
                    <a:pt x="800" y="344"/>
                    <a:pt x="920" y="296"/>
                    <a:pt x="1056" y="240"/>
                  </a:cubicBezTo>
                  <a:cubicBezTo>
                    <a:pt x="1192" y="184"/>
                    <a:pt x="1320" y="136"/>
                    <a:pt x="1440" y="96"/>
                  </a:cubicBezTo>
                  <a:cubicBezTo>
                    <a:pt x="1560" y="56"/>
                    <a:pt x="1720" y="16"/>
                    <a:pt x="1776" y="0"/>
                  </a:cubicBezTo>
                </a:path>
              </a:pathLst>
            </a:cu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40"/>
            <p:cNvSpPr>
              <a:spLocks noChangeShapeType="1"/>
            </p:cNvSpPr>
            <p:nvPr/>
          </p:nvSpPr>
          <p:spPr bwMode="auto">
            <a:xfrm>
              <a:off x="3205" y="7304"/>
              <a:ext cx="403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39"/>
            <p:cNvSpPr>
              <a:spLocks noChangeShapeType="1"/>
            </p:cNvSpPr>
            <p:nvPr/>
          </p:nvSpPr>
          <p:spPr bwMode="auto">
            <a:xfrm>
              <a:off x="4128" y="7304"/>
              <a:ext cx="0" cy="9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38"/>
            <p:cNvSpPr>
              <a:spLocks noChangeShapeType="1"/>
            </p:cNvSpPr>
            <p:nvPr/>
          </p:nvSpPr>
          <p:spPr bwMode="auto">
            <a:xfrm>
              <a:off x="5523" y="7304"/>
              <a:ext cx="0" cy="9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37"/>
            <p:cNvSpPr>
              <a:spLocks/>
            </p:cNvSpPr>
            <p:nvPr/>
          </p:nvSpPr>
          <p:spPr bwMode="auto">
            <a:xfrm>
              <a:off x="3708" y="8744"/>
              <a:ext cx="3025" cy="1040"/>
            </a:xfrm>
            <a:custGeom>
              <a:avLst/>
              <a:gdLst>
                <a:gd name="T0" fmla="*/ 0 w 1728"/>
                <a:gd name="T1" fmla="*/ 0 h 624"/>
                <a:gd name="T2" fmla="*/ 384 w 1728"/>
                <a:gd name="T3" fmla="*/ 240 h 624"/>
                <a:gd name="T4" fmla="*/ 624 w 1728"/>
                <a:gd name="T5" fmla="*/ 336 h 624"/>
                <a:gd name="T6" fmla="*/ 1008 w 1728"/>
                <a:gd name="T7" fmla="*/ 480 h 624"/>
                <a:gd name="T8" fmla="*/ 1392 w 1728"/>
                <a:gd name="T9" fmla="*/ 576 h 624"/>
                <a:gd name="T10" fmla="*/ 1728 w 1728"/>
                <a:gd name="T11" fmla="*/ 624 h 624"/>
              </a:gdLst>
              <a:ahLst/>
              <a:cxnLst>
                <a:cxn ang="0">
                  <a:pos x="T0" y="T1"/>
                </a:cxn>
                <a:cxn ang="0">
                  <a:pos x="T2" y="T3"/>
                </a:cxn>
                <a:cxn ang="0">
                  <a:pos x="T4" y="T5"/>
                </a:cxn>
                <a:cxn ang="0">
                  <a:pos x="T6" y="T7"/>
                </a:cxn>
                <a:cxn ang="0">
                  <a:pos x="T8" y="T9"/>
                </a:cxn>
                <a:cxn ang="0">
                  <a:pos x="T10" y="T11"/>
                </a:cxn>
              </a:cxnLst>
              <a:rect l="0" t="0" r="r" b="b"/>
              <a:pathLst>
                <a:path w="1728" h="624">
                  <a:moveTo>
                    <a:pt x="0" y="0"/>
                  </a:moveTo>
                  <a:cubicBezTo>
                    <a:pt x="140" y="92"/>
                    <a:pt x="280" y="184"/>
                    <a:pt x="384" y="240"/>
                  </a:cubicBezTo>
                  <a:cubicBezTo>
                    <a:pt x="488" y="296"/>
                    <a:pt x="520" y="296"/>
                    <a:pt x="624" y="336"/>
                  </a:cubicBezTo>
                  <a:cubicBezTo>
                    <a:pt x="728" y="376"/>
                    <a:pt x="880" y="440"/>
                    <a:pt x="1008" y="480"/>
                  </a:cubicBezTo>
                  <a:cubicBezTo>
                    <a:pt x="1136" y="520"/>
                    <a:pt x="1272" y="552"/>
                    <a:pt x="1392" y="576"/>
                  </a:cubicBezTo>
                  <a:cubicBezTo>
                    <a:pt x="1512" y="600"/>
                    <a:pt x="1672" y="616"/>
                    <a:pt x="1728" y="624"/>
                  </a:cubicBezTo>
                </a:path>
              </a:pathLst>
            </a:cu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36"/>
            <p:cNvSpPr>
              <a:spLocks noChangeShapeType="1"/>
            </p:cNvSpPr>
            <p:nvPr/>
          </p:nvSpPr>
          <p:spPr bwMode="auto">
            <a:xfrm>
              <a:off x="5523" y="8264"/>
              <a:ext cx="0" cy="12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35"/>
            <p:cNvSpPr>
              <a:spLocks noChangeShapeType="1"/>
            </p:cNvSpPr>
            <p:nvPr/>
          </p:nvSpPr>
          <p:spPr bwMode="auto">
            <a:xfrm flipH="1">
              <a:off x="3205" y="9556"/>
              <a:ext cx="23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34"/>
            <p:cNvSpPr>
              <a:spLocks noChangeShapeType="1"/>
            </p:cNvSpPr>
            <p:nvPr/>
          </p:nvSpPr>
          <p:spPr bwMode="auto">
            <a:xfrm>
              <a:off x="3205" y="7063"/>
              <a:ext cx="403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33"/>
            <p:cNvSpPr>
              <a:spLocks noChangeShapeType="1"/>
            </p:cNvSpPr>
            <p:nvPr/>
          </p:nvSpPr>
          <p:spPr bwMode="auto">
            <a:xfrm flipV="1">
              <a:off x="7153" y="6584"/>
              <a:ext cx="588" cy="1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32"/>
            <p:cNvSpPr>
              <a:spLocks noChangeShapeType="1"/>
            </p:cNvSpPr>
            <p:nvPr/>
          </p:nvSpPr>
          <p:spPr bwMode="auto">
            <a:xfrm>
              <a:off x="7238" y="7304"/>
              <a:ext cx="10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31"/>
            <p:cNvSpPr>
              <a:spLocks noChangeShapeType="1"/>
            </p:cNvSpPr>
            <p:nvPr/>
          </p:nvSpPr>
          <p:spPr bwMode="auto">
            <a:xfrm>
              <a:off x="7238" y="7063"/>
              <a:ext cx="10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30"/>
            <p:cNvSpPr>
              <a:spLocks noChangeShapeType="1"/>
            </p:cNvSpPr>
            <p:nvPr/>
          </p:nvSpPr>
          <p:spPr bwMode="auto">
            <a:xfrm>
              <a:off x="3205" y="8264"/>
              <a:ext cx="579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29"/>
            <p:cNvSpPr>
              <a:spLocks/>
            </p:cNvSpPr>
            <p:nvPr/>
          </p:nvSpPr>
          <p:spPr bwMode="auto">
            <a:xfrm>
              <a:off x="7741" y="6424"/>
              <a:ext cx="504" cy="160"/>
            </a:xfrm>
            <a:custGeom>
              <a:avLst/>
              <a:gdLst>
                <a:gd name="T0" fmla="*/ 0 w 288"/>
                <a:gd name="T1" fmla="*/ 96 h 96"/>
                <a:gd name="T2" fmla="*/ 288 w 288"/>
                <a:gd name="T3" fmla="*/ 0 h 96"/>
              </a:gdLst>
              <a:ahLst/>
              <a:cxnLst>
                <a:cxn ang="0">
                  <a:pos x="T0" y="T1"/>
                </a:cxn>
                <a:cxn ang="0">
                  <a:pos x="T2" y="T3"/>
                </a:cxn>
              </a:cxnLst>
              <a:rect l="0" t="0" r="r" b="b"/>
              <a:pathLst>
                <a:path w="288" h="96">
                  <a:moveTo>
                    <a:pt x="0" y="96"/>
                  </a:moveTo>
                  <a:cubicBezTo>
                    <a:pt x="120" y="56"/>
                    <a:pt x="240" y="16"/>
                    <a:pt x="288" y="0"/>
                  </a:cubicBezTo>
                </a:path>
              </a:pathLst>
            </a:cu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28"/>
            <p:cNvSpPr>
              <a:spLocks/>
            </p:cNvSpPr>
            <p:nvPr/>
          </p:nvSpPr>
          <p:spPr bwMode="auto">
            <a:xfrm>
              <a:off x="6985" y="6083"/>
              <a:ext cx="588" cy="160"/>
            </a:xfrm>
            <a:custGeom>
              <a:avLst/>
              <a:gdLst>
                <a:gd name="T0" fmla="*/ 0 w 336"/>
                <a:gd name="T1" fmla="*/ 96 h 96"/>
                <a:gd name="T2" fmla="*/ 336 w 336"/>
                <a:gd name="T3" fmla="*/ 0 h 96"/>
              </a:gdLst>
              <a:ahLst/>
              <a:cxnLst>
                <a:cxn ang="0">
                  <a:pos x="T0" y="T1"/>
                </a:cxn>
                <a:cxn ang="0">
                  <a:pos x="T2" y="T3"/>
                </a:cxn>
              </a:cxnLst>
              <a:rect l="0" t="0" r="r" b="b"/>
              <a:pathLst>
                <a:path w="336" h="96">
                  <a:moveTo>
                    <a:pt x="0" y="96"/>
                  </a:moveTo>
                  <a:cubicBezTo>
                    <a:pt x="140" y="56"/>
                    <a:pt x="280" y="16"/>
                    <a:pt x="336" y="0"/>
                  </a:cubicBezTo>
                </a:path>
              </a:pathLst>
            </a:cu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7"/>
            <p:cNvSpPr>
              <a:spLocks noChangeShapeType="1"/>
            </p:cNvSpPr>
            <p:nvPr/>
          </p:nvSpPr>
          <p:spPr bwMode="auto">
            <a:xfrm>
              <a:off x="3205" y="6584"/>
              <a:ext cx="5375"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6"/>
            <p:cNvSpPr>
              <a:spLocks noChangeShapeType="1"/>
            </p:cNvSpPr>
            <p:nvPr/>
          </p:nvSpPr>
          <p:spPr bwMode="auto">
            <a:xfrm>
              <a:off x="7741" y="6584"/>
              <a:ext cx="0" cy="336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5"/>
            <p:cNvSpPr>
              <a:spLocks noChangeShapeType="1"/>
            </p:cNvSpPr>
            <p:nvPr/>
          </p:nvSpPr>
          <p:spPr bwMode="auto">
            <a:xfrm>
              <a:off x="5785" y="6584"/>
              <a:ext cx="0" cy="30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4"/>
            <p:cNvSpPr>
              <a:spLocks noChangeShapeType="1"/>
            </p:cNvSpPr>
            <p:nvPr/>
          </p:nvSpPr>
          <p:spPr bwMode="auto">
            <a:xfrm flipH="1">
              <a:off x="3205" y="9644"/>
              <a:ext cx="2603"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
            <p:cNvSpPr>
              <a:spLocks noChangeShapeType="1"/>
            </p:cNvSpPr>
            <p:nvPr/>
          </p:nvSpPr>
          <p:spPr bwMode="auto">
            <a:xfrm flipH="1">
              <a:off x="3205" y="9922"/>
              <a:ext cx="462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a:off x="6733" y="9784"/>
              <a:ext cx="1847" cy="2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1"/>
            <p:cNvSpPr>
              <a:spLocks noChangeShapeType="1"/>
            </p:cNvSpPr>
            <p:nvPr/>
          </p:nvSpPr>
          <p:spPr bwMode="auto">
            <a:xfrm>
              <a:off x="3205" y="9144"/>
              <a:ext cx="0" cy="16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0"/>
            <p:cNvSpPr>
              <a:spLocks noChangeShapeType="1"/>
            </p:cNvSpPr>
            <p:nvPr/>
          </p:nvSpPr>
          <p:spPr bwMode="auto">
            <a:xfrm>
              <a:off x="4128" y="8264"/>
              <a:ext cx="0" cy="7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19"/>
            <p:cNvSpPr>
              <a:spLocks noChangeShapeType="1"/>
            </p:cNvSpPr>
            <p:nvPr/>
          </p:nvSpPr>
          <p:spPr bwMode="auto">
            <a:xfrm flipH="1">
              <a:off x="3205" y="9003"/>
              <a:ext cx="92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18"/>
            <p:cNvSpPr>
              <a:spLocks noChangeShapeType="1"/>
            </p:cNvSpPr>
            <p:nvPr/>
          </p:nvSpPr>
          <p:spPr bwMode="auto">
            <a:xfrm>
              <a:off x="4633" y="7063"/>
              <a:ext cx="0" cy="12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17"/>
            <p:cNvSpPr>
              <a:spLocks noChangeShapeType="1"/>
            </p:cNvSpPr>
            <p:nvPr/>
          </p:nvSpPr>
          <p:spPr bwMode="auto">
            <a:xfrm>
              <a:off x="6119" y="7063"/>
              <a:ext cx="0" cy="12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16"/>
            <p:cNvSpPr>
              <a:spLocks noChangeShapeType="1"/>
            </p:cNvSpPr>
            <p:nvPr/>
          </p:nvSpPr>
          <p:spPr bwMode="auto">
            <a:xfrm>
              <a:off x="4633" y="8184"/>
              <a:ext cx="0" cy="10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15"/>
            <p:cNvSpPr>
              <a:spLocks noChangeShapeType="1"/>
            </p:cNvSpPr>
            <p:nvPr/>
          </p:nvSpPr>
          <p:spPr bwMode="auto">
            <a:xfrm flipH="1">
              <a:off x="3205" y="9252"/>
              <a:ext cx="142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14"/>
            <p:cNvSpPr>
              <a:spLocks noChangeShapeType="1"/>
            </p:cNvSpPr>
            <p:nvPr/>
          </p:nvSpPr>
          <p:spPr bwMode="auto">
            <a:xfrm>
              <a:off x="6119" y="8264"/>
              <a:ext cx="0" cy="1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13"/>
            <p:cNvSpPr>
              <a:spLocks noChangeShapeType="1"/>
            </p:cNvSpPr>
            <p:nvPr/>
          </p:nvSpPr>
          <p:spPr bwMode="auto">
            <a:xfrm flipH="1">
              <a:off x="3205" y="9704"/>
              <a:ext cx="29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 Box 12"/>
            <p:cNvSpPr txBox="1">
              <a:spLocks noChangeArrowheads="1"/>
            </p:cNvSpPr>
            <p:nvPr/>
          </p:nvSpPr>
          <p:spPr bwMode="auto">
            <a:xfrm>
              <a:off x="7633" y="5744"/>
              <a:ext cx="590" cy="33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k</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C</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Text Box 11"/>
            <p:cNvSpPr txBox="1">
              <a:spLocks noChangeArrowheads="1"/>
            </p:cNvSpPr>
            <p:nvPr/>
          </p:nvSpPr>
          <p:spPr bwMode="auto">
            <a:xfrm>
              <a:off x="8233" y="6103"/>
              <a:ext cx="448" cy="339"/>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k</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Text Box 10"/>
            <p:cNvSpPr txBox="1">
              <a:spLocks noChangeArrowheads="1"/>
            </p:cNvSpPr>
            <p:nvPr/>
          </p:nvSpPr>
          <p:spPr bwMode="auto">
            <a:xfrm>
              <a:off x="8208" y="6761"/>
              <a:ext cx="475" cy="97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k</a:t>
              </a:r>
              <a:r>
                <a:rPr kumimoji="0" lang="en-US" sz="1200" b="0" i="1" u="none" strike="noStrike" cap="none" normalizeH="0" baseline="30000">
                  <a:ln>
                    <a:noFill/>
                  </a:ln>
                  <a:solidFill>
                    <a:srgbClr val="000000"/>
                  </a:solidFill>
                  <a:effectLst/>
                  <a:latin typeface="Arial" pitchFamily="34" charset="0"/>
                  <a:ea typeface="Times New Roman" pitchFamily="18" charset="0"/>
                  <a:cs typeface="Arial" pitchFamily="34" charset="0"/>
                </a:rPr>
                <a:t>*</a:t>
              </a:r>
              <a:endParaRPr kumimoji="0" lang="en-US" sz="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k</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Text Box 9"/>
            <p:cNvSpPr txBox="1">
              <a:spLocks noChangeArrowheads="1"/>
            </p:cNvSpPr>
            <p:nvPr/>
          </p:nvSpPr>
          <p:spPr bwMode="auto">
            <a:xfrm>
              <a:off x="8568" y="6282"/>
              <a:ext cx="552" cy="43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k</a:t>
              </a:r>
              <a:r>
                <a:rPr kumimoji="0" lang="en-US" sz="1200" b="0" i="1" u="none" strike="noStrike" cap="none" normalizeH="0" baseline="30000">
                  <a:ln>
                    <a:noFill/>
                  </a:ln>
                  <a:solidFill>
                    <a:srgbClr val="000000"/>
                  </a:solidFill>
                  <a:effectLst/>
                  <a:latin typeface="Arial" pitchFamily="34" charset="0"/>
                  <a:ea typeface="Times New Roman" pitchFamily="18" charset="0"/>
                  <a:cs typeface="Arial" pitchFamily="34" charset="0"/>
                </a:rPr>
                <a:t>*</a:t>
              </a:r>
              <a:r>
                <a:rPr kumimoji="0" lang="en-US" sz="1200" b="0" i="1" u="none" strike="noStrike" cap="none" normalizeH="0" baseline="30000">
                  <a:ln>
                    <a:noFill/>
                  </a:ln>
                  <a:solidFill>
                    <a:srgbClr val="000000"/>
                  </a:solidFill>
                  <a:effectLst/>
                  <a:latin typeface="Times New Roman" pitchFamily="18" charset="0"/>
                  <a:ea typeface="Times New Roman" pitchFamily="18" charset="0"/>
                  <a:cs typeface="Arial" pitchFamily="34" charset="0"/>
                  <a:sym typeface="Symbol" pitchFamily="18" charset="2"/>
                </a:rPr>
                <a:t></a:t>
              </a:r>
            </a:p>
          </p:txBody>
        </p:sp>
        <p:sp>
          <p:nvSpPr>
            <p:cNvPr id="41" name="Text Box 8"/>
            <p:cNvSpPr txBox="1">
              <a:spLocks noChangeArrowheads="1"/>
            </p:cNvSpPr>
            <p:nvPr/>
          </p:nvSpPr>
          <p:spPr bwMode="auto">
            <a:xfrm>
              <a:off x="2653" y="8150"/>
              <a:ext cx="3960" cy="43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 O             </a:t>
              </a:r>
              <a:r>
                <a:rPr kumimoji="0" lang="en-US" sz="12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r>
                <a:rPr kumimoji="0" lang="en-US" sz="1200" b="0" i="1" u="none" strike="noStrike" cap="none" normalizeH="0" baseline="-30000">
                  <a:ln>
                    <a:noFill/>
                  </a:ln>
                  <a:solidFill>
                    <a:srgbClr val="000000"/>
                  </a:solidFill>
                  <a:effectLst/>
                  <a:latin typeface="Arial" pitchFamily="34" charset="0"/>
                  <a:ea typeface="Times New Roman" pitchFamily="18" charset="0"/>
                  <a:cs typeface="Arial" pitchFamily="34" charset="0"/>
                </a:rPr>
                <a:t>o</a:t>
              </a:r>
              <a:r>
                <a:rPr kumimoji="0" lang="en-US" sz="12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                   </a:t>
              </a: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 </a:t>
              </a:r>
              <a:r>
                <a:rPr kumimoji="0" lang="en-US" sz="1200" b="0" i="0" u="none" strike="noStrike" cap="none" normalizeH="0" baseline="-30000">
                  <a:ln>
                    <a:noFill/>
                  </a:ln>
                  <a:solidFill>
                    <a:srgbClr val="000000"/>
                  </a:solidFill>
                  <a:effectLst/>
                  <a:latin typeface="Times New Roman" pitchFamily="18" charset="0"/>
                  <a:ea typeface="Times New Roman" pitchFamily="18" charset="0"/>
                  <a:cs typeface="Arial" pitchFamily="34" charset="0"/>
                  <a:sym typeface="Symbol" pitchFamily="18" charset="2"/>
                </a:rPr>
                <a:t>1</a:t>
              </a:r>
              <a:r>
                <a:rPr kumimoji="0" lang="en-US" sz="12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      </a:t>
              </a: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a:t>
              </a:r>
              <a:endParaRPr kumimoji="0" lang="en-US" sz="12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endParaRPr>
            </a:p>
          </p:txBody>
        </p:sp>
        <p:sp>
          <p:nvSpPr>
            <p:cNvPr id="42" name="Text Box 7"/>
            <p:cNvSpPr txBox="1">
              <a:spLocks noChangeArrowheads="1"/>
            </p:cNvSpPr>
            <p:nvPr/>
          </p:nvSpPr>
          <p:spPr bwMode="auto">
            <a:xfrm>
              <a:off x="2808" y="8696"/>
              <a:ext cx="529" cy="124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a</a:t>
              </a:r>
              <a:endParaRPr kumimoji="0" lang="en-US" sz="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a*</a:t>
              </a:r>
              <a:endParaRPr kumimoji="0" lang="en-US" sz="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b</a:t>
              </a:r>
              <a:endParaRPr kumimoji="0" lang="en-US" sz="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b*</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43" name="Object 42"/>
            <p:cNvGraphicFramePr>
              <a:graphicFrameLocks noChangeAspect="1"/>
            </p:cNvGraphicFramePr>
            <p:nvPr/>
          </p:nvGraphicFramePr>
          <p:xfrm>
            <a:off x="4333" y="8244"/>
            <a:ext cx="300" cy="381"/>
          </p:xfrm>
          <a:graphic>
            <a:graphicData uri="http://schemas.openxmlformats.org/presentationml/2006/ole">
              <mc:AlternateContent xmlns:mc="http://schemas.openxmlformats.org/markup-compatibility/2006">
                <mc:Choice xmlns:v="urn:schemas-microsoft-com:vml" Requires="v">
                  <p:oleObj name="Equation" r:id="rId2" imgW="190417" imgH="241195" progId="Equation.3">
                    <p:embed/>
                  </p:oleObj>
                </mc:Choice>
                <mc:Fallback>
                  <p:oleObj name="Equation" r:id="rId2" imgW="190417" imgH="241195"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 y="8244"/>
                          <a:ext cx="300" cy="3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43"/>
            <p:cNvGraphicFramePr>
              <a:graphicFrameLocks noChangeAspect="1"/>
            </p:cNvGraphicFramePr>
            <p:nvPr/>
          </p:nvGraphicFramePr>
          <p:xfrm>
            <a:off x="6133" y="8264"/>
            <a:ext cx="300" cy="361"/>
          </p:xfrm>
          <a:graphic>
            <a:graphicData uri="http://schemas.openxmlformats.org/presentationml/2006/ole">
              <mc:AlternateContent xmlns:mc="http://schemas.openxmlformats.org/markup-compatibility/2006">
                <mc:Choice xmlns:v="urn:schemas-microsoft-com:vml" Requires="v">
                  <p:oleObj name="Equation" r:id="rId4" imgW="190500" imgH="228600" progId="Equation.3">
                    <p:embed/>
                  </p:oleObj>
                </mc:Choice>
                <mc:Fallback>
                  <p:oleObj name="Equation" r:id="rId4" imgW="1905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3" y="8264"/>
                          <a:ext cx="300" cy="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Text Box 4"/>
            <p:cNvSpPr txBox="1">
              <a:spLocks noChangeArrowheads="1"/>
            </p:cNvSpPr>
            <p:nvPr/>
          </p:nvSpPr>
          <p:spPr bwMode="auto">
            <a:xfrm>
              <a:off x="9048" y="8074"/>
              <a:ext cx="476" cy="43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p>
          </p:txBody>
        </p:sp>
        <p:sp>
          <p:nvSpPr>
            <p:cNvPr id="46" name="Text Box 3"/>
            <p:cNvSpPr txBox="1">
              <a:spLocks noChangeArrowheads="1"/>
            </p:cNvSpPr>
            <p:nvPr/>
          </p:nvSpPr>
          <p:spPr bwMode="auto">
            <a:xfrm>
              <a:off x="2928" y="10602"/>
              <a:ext cx="497" cy="69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p</a:t>
              </a:r>
              <a:r>
                <a:rPr kumimoji="0" lang="en-US" sz="1200" b="0" i="1" u="none" strike="noStrike" cap="none" normalizeH="0" baseline="-30000">
                  <a:ln>
                    <a:noFill/>
                  </a:ln>
                  <a:solidFill>
                    <a:srgbClr val="000000"/>
                  </a:solidFill>
                  <a:effectLst/>
                  <a:latin typeface="Arial" pitchFamily="34" charset="0"/>
                  <a:ea typeface="Times New Roman" pitchFamily="18" charset="0"/>
                  <a:cs typeface="Arial" pitchFamily="34" charset="0"/>
                </a:rPr>
                <a: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7" name="Text Box 2"/>
            <p:cNvSpPr txBox="1">
              <a:spLocks noChangeArrowheads="1"/>
            </p:cNvSpPr>
            <p:nvPr/>
          </p:nvSpPr>
          <p:spPr bwMode="auto">
            <a:xfrm>
              <a:off x="2473" y="11193"/>
              <a:ext cx="7282" cy="695"/>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Arial" pitchFamily="34" charset="0"/>
                  <a:ea typeface="Times New Roman" pitchFamily="18" charset="0"/>
                  <a:cs typeface="Arial" pitchFamily="34" charset="0"/>
                </a:rPr>
                <a:t>Figure 10: Factor Endowment, Incomplete Specialization and FPE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3777098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algn="just"/>
            <a:r>
              <a:rPr lang="en-US" sz="2400" dirty="0"/>
              <a:t>As long as factor endowments of countries are not too different in the sense that the range of equilibrium factor prices in the two countries overlap, FPE may hold. Both countries would then be incompletely specialized.</a:t>
            </a:r>
          </a:p>
          <a:p>
            <a:pPr algn="just"/>
            <a:endParaRPr lang="en-US" sz="2400" dirty="0"/>
          </a:p>
          <a:p>
            <a:pPr algn="just"/>
            <a:r>
              <a:rPr lang="en-US" sz="2400" dirty="0"/>
              <a:t>If endowments are too different to allow for any overlap in their equilibrium factor price range (and hence range of incomplete specialization), the FPE will </a:t>
            </a:r>
            <a:r>
              <a:rPr lang="en-US" sz="2400" i="1" dirty="0"/>
              <a:t>never</a:t>
            </a:r>
            <a:r>
              <a:rPr lang="en-US" sz="2400" dirty="0"/>
              <a:t> hold. </a:t>
            </a:r>
            <a:r>
              <a:rPr lang="en-US" sz="2400" i="1" dirty="0"/>
              <a:t>At least one country will then be completely specialized</a:t>
            </a:r>
            <a:r>
              <a:rPr lang="en-US" sz="2400" dirty="0"/>
              <a:t>.</a:t>
            </a:r>
            <a:endParaRPr lang="en-IN" sz="2400" dirty="0"/>
          </a:p>
        </p:txBody>
      </p:sp>
    </p:spTree>
    <p:extLst>
      <p:ext uri="{BB962C8B-B14F-4D97-AF65-F5344CB8AC3E}">
        <p14:creationId xmlns:p14="http://schemas.microsoft.com/office/powerpoint/2010/main" val="2423284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FPE under factor intensity reversal</a:t>
            </a:r>
            <a:endParaRPr lang="en-IN" dirty="0"/>
          </a:p>
        </p:txBody>
      </p:sp>
      <p:sp>
        <p:nvSpPr>
          <p:cNvPr id="3" name="Content Placeholder 2"/>
          <p:cNvSpPr>
            <a:spLocks noGrp="1"/>
          </p:cNvSpPr>
          <p:nvPr>
            <p:ph idx="1"/>
          </p:nvPr>
        </p:nvSpPr>
        <p:spPr/>
        <p:txBody>
          <a:bodyPr/>
          <a:lstStyle/>
          <a:p>
            <a:pPr algn="just"/>
            <a:r>
              <a:rPr lang="en-US" i="1" dirty="0"/>
              <a:t>Factor intensity reversal per se does not invalidate FPE theorem</a:t>
            </a:r>
            <a:r>
              <a:rPr lang="en-US" dirty="0"/>
              <a:t>. Whether factor endowments are too different to allow incomplete specialization by both countries after trade opens up is what matters the most.</a:t>
            </a:r>
            <a:endParaRPr lang="en-IN" dirty="0"/>
          </a:p>
        </p:txBody>
      </p:sp>
    </p:spTree>
    <p:extLst>
      <p:ext uri="{BB962C8B-B14F-4D97-AF65-F5344CB8AC3E}">
        <p14:creationId xmlns:p14="http://schemas.microsoft.com/office/powerpoint/2010/main" val="3254529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3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4" name="Group 1"/>
          <p:cNvGrpSpPr>
            <a:grpSpLocks noChangeAspect="1"/>
          </p:cNvGrpSpPr>
          <p:nvPr/>
        </p:nvGrpSpPr>
        <p:grpSpPr bwMode="auto">
          <a:xfrm>
            <a:off x="2185670" y="1577974"/>
            <a:ext cx="3756025" cy="3629025"/>
            <a:chOff x="3160" y="1440"/>
            <a:chExt cx="5915" cy="5715"/>
          </a:xfrm>
        </p:grpSpPr>
        <p:sp>
          <p:nvSpPr>
            <p:cNvPr id="5" name="AutoShape 34"/>
            <p:cNvSpPr>
              <a:spLocks noChangeAspect="1" noChangeArrowheads="1" noTextEdit="1"/>
            </p:cNvSpPr>
            <p:nvPr/>
          </p:nvSpPr>
          <p:spPr bwMode="auto">
            <a:xfrm>
              <a:off x="3160" y="1440"/>
              <a:ext cx="5915" cy="571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Line 33"/>
            <p:cNvSpPr>
              <a:spLocks noChangeShapeType="1"/>
            </p:cNvSpPr>
            <p:nvPr/>
          </p:nvSpPr>
          <p:spPr bwMode="auto">
            <a:xfrm flipV="1">
              <a:off x="3842" y="1727"/>
              <a:ext cx="0" cy="25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32"/>
            <p:cNvSpPr>
              <a:spLocks noChangeShapeType="1"/>
            </p:cNvSpPr>
            <p:nvPr/>
          </p:nvSpPr>
          <p:spPr bwMode="auto">
            <a:xfrm>
              <a:off x="3842" y="4320"/>
              <a:ext cx="39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31"/>
            <p:cNvSpPr>
              <a:spLocks noChangeShapeType="1"/>
            </p:cNvSpPr>
            <p:nvPr/>
          </p:nvSpPr>
          <p:spPr bwMode="auto">
            <a:xfrm>
              <a:off x="3842" y="4320"/>
              <a:ext cx="0" cy="20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30"/>
            <p:cNvSpPr>
              <a:spLocks noChangeShapeType="1"/>
            </p:cNvSpPr>
            <p:nvPr/>
          </p:nvSpPr>
          <p:spPr bwMode="auto">
            <a:xfrm rot="21420000" flipV="1">
              <a:off x="4348" y="2160"/>
              <a:ext cx="2807" cy="187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29"/>
            <p:cNvSpPr>
              <a:spLocks noChangeShapeType="1"/>
            </p:cNvSpPr>
            <p:nvPr/>
          </p:nvSpPr>
          <p:spPr bwMode="auto">
            <a:xfrm rot="21420000" flipV="1">
              <a:off x="4060" y="2593"/>
              <a:ext cx="3382" cy="1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28"/>
            <p:cNvSpPr>
              <a:spLocks noChangeShapeType="1"/>
            </p:cNvSpPr>
            <p:nvPr/>
          </p:nvSpPr>
          <p:spPr bwMode="auto">
            <a:xfrm>
              <a:off x="5642" y="3167"/>
              <a:ext cx="0" cy="1153"/>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27"/>
            <p:cNvSpPr>
              <a:spLocks noChangeShapeType="1"/>
            </p:cNvSpPr>
            <p:nvPr/>
          </p:nvSpPr>
          <p:spPr bwMode="auto">
            <a:xfrm>
              <a:off x="3842" y="3600"/>
              <a:ext cx="367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26"/>
            <p:cNvSpPr>
              <a:spLocks noChangeShapeType="1"/>
            </p:cNvSpPr>
            <p:nvPr/>
          </p:nvSpPr>
          <p:spPr bwMode="auto">
            <a:xfrm>
              <a:off x="3842" y="3455"/>
              <a:ext cx="3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25"/>
            <p:cNvSpPr>
              <a:spLocks noChangeShapeType="1"/>
            </p:cNvSpPr>
            <p:nvPr/>
          </p:nvSpPr>
          <p:spPr bwMode="auto">
            <a:xfrm>
              <a:off x="4922" y="3455"/>
              <a:ext cx="0" cy="8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24"/>
            <p:cNvSpPr>
              <a:spLocks noChangeShapeType="1"/>
            </p:cNvSpPr>
            <p:nvPr/>
          </p:nvSpPr>
          <p:spPr bwMode="auto">
            <a:xfrm>
              <a:off x="5085" y="3600"/>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23"/>
            <p:cNvSpPr>
              <a:spLocks noChangeShapeType="1"/>
            </p:cNvSpPr>
            <p:nvPr/>
          </p:nvSpPr>
          <p:spPr bwMode="auto">
            <a:xfrm>
              <a:off x="3842" y="2807"/>
              <a:ext cx="360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22"/>
            <p:cNvSpPr>
              <a:spLocks/>
            </p:cNvSpPr>
            <p:nvPr/>
          </p:nvSpPr>
          <p:spPr bwMode="auto">
            <a:xfrm rot="300000">
              <a:off x="4110" y="4517"/>
              <a:ext cx="3025" cy="1296"/>
            </a:xfrm>
            <a:custGeom>
              <a:avLst/>
              <a:gdLst>
                <a:gd name="T0" fmla="*/ 0 w 2016"/>
                <a:gd name="T1" fmla="*/ 144 h 864"/>
                <a:gd name="T2" fmla="*/ 288 w 2016"/>
                <a:gd name="T3" fmla="*/ 528 h 864"/>
                <a:gd name="T4" fmla="*/ 672 w 2016"/>
                <a:gd name="T5" fmla="*/ 768 h 864"/>
                <a:gd name="T6" fmla="*/ 1056 w 2016"/>
                <a:gd name="T7" fmla="*/ 864 h 864"/>
                <a:gd name="T8" fmla="*/ 1344 w 2016"/>
                <a:gd name="T9" fmla="*/ 768 h 864"/>
                <a:gd name="T10" fmla="*/ 1584 w 2016"/>
                <a:gd name="T11" fmla="*/ 576 h 864"/>
                <a:gd name="T12" fmla="*/ 1824 w 2016"/>
                <a:gd name="T13" fmla="*/ 288 h 864"/>
                <a:gd name="T14" fmla="*/ 2016 w 2016"/>
                <a:gd name="T15" fmla="*/ 0 h 8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16" h="864">
                  <a:moveTo>
                    <a:pt x="0" y="144"/>
                  </a:moveTo>
                  <a:cubicBezTo>
                    <a:pt x="88" y="284"/>
                    <a:pt x="176" y="424"/>
                    <a:pt x="288" y="528"/>
                  </a:cubicBezTo>
                  <a:cubicBezTo>
                    <a:pt x="400" y="632"/>
                    <a:pt x="544" y="712"/>
                    <a:pt x="672" y="768"/>
                  </a:cubicBezTo>
                  <a:cubicBezTo>
                    <a:pt x="800" y="824"/>
                    <a:pt x="944" y="864"/>
                    <a:pt x="1056" y="864"/>
                  </a:cubicBezTo>
                  <a:cubicBezTo>
                    <a:pt x="1168" y="864"/>
                    <a:pt x="1256" y="816"/>
                    <a:pt x="1344" y="768"/>
                  </a:cubicBezTo>
                  <a:cubicBezTo>
                    <a:pt x="1432" y="720"/>
                    <a:pt x="1504" y="656"/>
                    <a:pt x="1584" y="576"/>
                  </a:cubicBezTo>
                  <a:cubicBezTo>
                    <a:pt x="1664" y="496"/>
                    <a:pt x="1752" y="384"/>
                    <a:pt x="1824" y="288"/>
                  </a:cubicBezTo>
                  <a:cubicBezTo>
                    <a:pt x="1896" y="192"/>
                    <a:pt x="1984" y="48"/>
                    <a:pt x="2016" y="0"/>
                  </a:cubicBezTo>
                </a:path>
              </a:pathLst>
            </a:cu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21"/>
            <p:cNvSpPr>
              <a:spLocks noChangeShapeType="1"/>
            </p:cNvSpPr>
            <p:nvPr/>
          </p:nvSpPr>
          <p:spPr bwMode="auto">
            <a:xfrm flipH="1">
              <a:off x="3842" y="5563"/>
              <a:ext cx="11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20"/>
            <p:cNvSpPr>
              <a:spLocks noChangeShapeType="1"/>
            </p:cNvSpPr>
            <p:nvPr/>
          </p:nvSpPr>
          <p:spPr bwMode="auto">
            <a:xfrm flipV="1">
              <a:off x="4995" y="4328"/>
              <a:ext cx="0" cy="1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9"/>
            <p:cNvSpPr>
              <a:spLocks noChangeShapeType="1"/>
            </p:cNvSpPr>
            <p:nvPr/>
          </p:nvSpPr>
          <p:spPr bwMode="auto">
            <a:xfrm>
              <a:off x="4995" y="5563"/>
              <a:ext cx="136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8"/>
            <p:cNvSpPr>
              <a:spLocks noChangeShapeType="1"/>
            </p:cNvSpPr>
            <p:nvPr/>
          </p:nvSpPr>
          <p:spPr bwMode="auto">
            <a:xfrm flipV="1">
              <a:off x="6337" y="4320"/>
              <a:ext cx="0" cy="1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7"/>
            <p:cNvSpPr>
              <a:spLocks noChangeShapeType="1"/>
            </p:cNvSpPr>
            <p:nvPr/>
          </p:nvSpPr>
          <p:spPr bwMode="auto">
            <a:xfrm>
              <a:off x="6148" y="2807"/>
              <a:ext cx="0" cy="151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6"/>
            <p:cNvSpPr>
              <a:spLocks noChangeShapeType="1"/>
            </p:cNvSpPr>
            <p:nvPr/>
          </p:nvSpPr>
          <p:spPr bwMode="auto">
            <a:xfrm>
              <a:off x="6598" y="2807"/>
              <a:ext cx="0" cy="151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 Box 15"/>
            <p:cNvSpPr txBox="1">
              <a:spLocks noChangeArrowheads="1"/>
            </p:cNvSpPr>
            <p:nvPr/>
          </p:nvSpPr>
          <p:spPr bwMode="auto">
            <a:xfrm>
              <a:off x="7141" y="1765"/>
              <a:ext cx="348" cy="59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k</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Text Box 14"/>
            <p:cNvSpPr txBox="1">
              <a:spLocks noChangeArrowheads="1"/>
            </p:cNvSpPr>
            <p:nvPr/>
          </p:nvSpPr>
          <p:spPr bwMode="auto">
            <a:xfrm>
              <a:off x="7437" y="2267"/>
              <a:ext cx="364" cy="59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k</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C</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Text Box 13"/>
            <p:cNvSpPr txBox="1">
              <a:spLocks noChangeArrowheads="1"/>
            </p:cNvSpPr>
            <p:nvPr/>
          </p:nvSpPr>
          <p:spPr bwMode="auto">
            <a:xfrm>
              <a:off x="7442" y="2665"/>
              <a:ext cx="433" cy="3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k</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a:t>
              </a:r>
              <a:r>
                <a:rPr kumimoji="0" lang="en-US" sz="1100" b="0" i="1" u="none" strike="noStrike" cap="none" normalizeH="0" baseline="30000">
                  <a:ln>
                    <a:noFill/>
                  </a:ln>
                  <a:solidFill>
                    <a:srgbClr val="000000"/>
                  </a:solidFill>
                  <a:effectLst/>
                  <a:latin typeface="Times New Roman" pitchFamily="18" charset="0"/>
                  <a:ea typeface="Times New Roman" pitchFamily="18" charset="0"/>
                  <a:cs typeface="Arial" pitchFamily="34" charset="0"/>
                  <a:sym typeface="Symbol" pitchFamily="18" charset="2"/>
                </a:rPr>
                <a:t></a:t>
              </a:r>
            </a:p>
          </p:txBody>
        </p:sp>
        <p:sp>
          <p:nvSpPr>
            <p:cNvPr id="27" name="Text Box 12"/>
            <p:cNvSpPr txBox="1">
              <a:spLocks noChangeArrowheads="1"/>
            </p:cNvSpPr>
            <p:nvPr/>
          </p:nvSpPr>
          <p:spPr bwMode="auto">
            <a:xfrm>
              <a:off x="7501" y="3205"/>
              <a:ext cx="380" cy="845"/>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k*</a:t>
              </a:r>
              <a:endParaRPr kumimoji="0" lang="en-US" sz="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k</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Text Box 11"/>
            <p:cNvSpPr txBox="1">
              <a:spLocks noChangeArrowheads="1"/>
            </p:cNvSpPr>
            <p:nvPr/>
          </p:nvSpPr>
          <p:spPr bwMode="auto">
            <a:xfrm>
              <a:off x="7789" y="4135"/>
              <a:ext cx="345" cy="35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p>
          </p:txBody>
        </p:sp>
        <p:sp>
          <p:nvSpPr>
            <p:cNvPr id="29" name="Text Box 10"/>
            <p:cNvSpPr txBox="1">
              <a:spLocks noChangeArrowheads="1"/>
            </p:cNvSpPr>
            <p:nvPr/>
          </p:nvSpPr>
          <p:spPr bwMode="auto">
            <a:xfrm>
              <a:off x="3160" y="1440"/>
              <a:ext cx="1260" cy="289"/>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2572" tIns="11286" rIns="22572" bIns="1128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k</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C</a:t>
              </a:r>
              <a:r>
                <a:rPr kumimoji="0" lang="en-US" sz="1100" b="0" i="0" u="none" strike="noStrike" cap="none" normalizeH="0" baseline="-30000">
                  <a:ln>
                    <a:noFill/>
                  </a:ln>
                  <a:solidFill>
                    <a:srgbClr val="000000"/>
                  </a:solidFill>
                  <a:effectLst/>
                  <a:latin typeface="Arial" pitchFamily="34" charset="0"/>
                  <a:ea typeface="Times New Roman" pitchFamily="18" charset="0"/>
                  <a:cs typeface="Arial" pitchFamily="34" charset="0"/>
                </a:rPr>
                <a:t> </a:t>
              </a: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 k</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T</a:t>
              </a: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 , k, k</a:t>
              </a:r>
              <a:r>
                <a:rPr kumimoji="0" lang="en-US" sz="1100" b="0" i="1" u="none" strike="noStrike" cap="none" normalizeH="0" baseline="3000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Text Box 9"/>
            <p:cNvSpPr txBox="1">
              <a:spLocks noChangeArrowheads="1"/>
            </p:cNvSpPr>
            <p:nvPr/>
          </p:nvSpPr>
          <p:spPr bwMode="auto">
            <a:xfrm>
              <a:off x="3684" y="6373"/>
              <a:ext cx="617" cy="50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err="1">
                  <a:ln>
                    <a:noFill/>
                  </a:ln>
                  <a:solidFill>
                    <a:srgbClr val="000000"/>
                  </a:solidFill>
                  <a:effectLst/>
                  <a:latin typeface="Arial" pitchFamily="34" charset="0"/>
                  <a:ea typeface="Times New Roman" pitchFamily="18" charset="0"/>
                  <a:cs typeface="Arial" pitchFamily="34" charset="0"/>
                </a:rPr>
                <a:t>p</a:t>
              </a:r>
              <a:r>
                <a:rPr kumimoji="0" lang="en-US" sz="1100" b="0" i="1" u="none" strike="noStrike" cap="none" normalizeH="0" baseline="-30000" dirty="0" err="1">
                  <a:ln>
                    <a:noFill/>
                  </a:ln>
                  <a:solidFill>
                    <a:srgbClr val="000000"/>
                  </a:solidFill>
                  <a:effectLst/>
                  <a:latin typeface="Arial" pitchFamily="34" charset="0"/>
                  <a:ea typeface="Times New Roman" pitchFamily="18" charset="0"/>
                  <a:cs typeface="Arial" pitchFamily="34" charset="0"/>
                </a:rPr>
                <a:t>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 name="Text Box 8"/>
            <p:cNvSpPr txBox="1">
              <a:spLocks noChangeArrowheads="1"/>
            </p:cNvSpPr>
            <p:nvPr/>
          </p:nvSpPr>
          <p:spPr bwMode="auto">
            <a:xfrm>
              <a:off x="3468" y="4139"/>
              <a:ext cx="330" cy="339"/>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pitchFamily="34" charset="0"/>
                  <a:ea typeface="Times New Roman" pitchFamily="18" charset="0"/>
                  <a:cs typeface="Arial" pitchFamily="34" charset="0"/>
                </a:rPr>
                <a:t>O</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Text Box 7"/>
            <p:cNvSpPr txBox="1">
              <a:spLocks noChangeArrowheads="1"/>
            </p:cNvSpPr>
            <p:nvPr/>
          </p:nvSpPr>
          <p:spPr bwMode="auto">
            <a:xfrm>
              <a:off x="3468" y="5360"/>
              <a:ext cx="447" cy="3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p</a:t>
              </a:r>
              <a:r>
                <a:rPr kumimoji="0" lang="en-US" sz="11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p>
          </p:txBody>
        </p:sp>
        <p:sp>
          <p:nvSpPr>
            <p:cNvPr id="33" name="Text Box 6"/>
            <p:cNvSpPr txBox="1">
              <a:spLocks noChangeArrowheads="1"/>
            </p:cNvSpPr>
            <p:nvPr/>
          </p:nvSpPr>
          <p:spPr bwMode="auto">
            <a:xfrm>
              <a:off x="4600" y="4324"/>
              <a:ext cx="2193" cy="33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 </a:t>
              </a:r>
              <a:r>
                <a:rPr kumimoji="0" lang="en-US" sz="10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r>
                <a:rPr kumimoji="0" lang="en-US" sz="1000" b="0" i="1" u="none" strike="noStrike" cap="none" normalizeH="0" baseline="0">
                  <a:ln>
                    <a:noFill/>
                  </a:ln>
                  <a:solidFill>
                    <a:srgbClr val="000000"/>
                  </a:solidFill>
                  <a:effectLst/>
                  <a:latin typeface="Arial" pitchFamily="34" charset="0"/>
                  <a:ea typeface="Times New Roman" pitchFamily="18" charset="0"/>
                  <a:cs typeface="Arial" pitchFamily="34" charset="0"/>
                </a:rPr>
                <a:t>                              </a:t>
              </a:r>
              <a:r>
                <a:rPr kumimoji="0" lang="en-US" sz="10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r>
                <a:rPr kumimoji="0" lang="en-US" sz="1000" b="0" i="1" u="none" strike="noStrike" cap="none" normalizeH="0" baseline="0">
                  <a:ln>
                    <a:noFill/>
                  </a:ln>
                  <a:solidFill>
                    <a:srgbClr val="000000"/>
                  </a:solidFill>
                  <a:effectLst/>
                  <a:latin typeface="Arial" pitchFamily="34" charset="0"/>
                  <a:ea typeface="Times New Roman" pitchFamily="18" charset="0"/>
                  <a:cs typeface="Arial" pitchFamily="34" charset="0"/>
                </a:rPr>
                <a:t>*</a:t>
              </a:r>
              <a:r>
                <a:rPr kumimoji="0" lang="en-US" sz="1000" b="0" i="1" u="none" strike="noStrike" cap="none" normalizeH="0" baseline="0">
                  <a:ln>
                    <a:noFill/>
                  </a:ln>
                  <a:solidFill>
                    <a:srgbClr val="000000"/>
                  </a:solidFill>
                  <a:effectLst/>
                  <a:latin typeface="Times New Roman" pitchFamily="18" charset="0"/>
                  <a:ea typeface="Times New Roman" pitchFamily="18" charset="0"/>
                  <a:cs typeface="Arial" pitchFamily="34" charset="0"/>
                  <a:sym typeface="Symbol" pitchFamily="18" charset="2"/>
                </a:rPr>
                <a:t></a:t>
              </a:r>
            </a:p>
          </p:txBody>
        </p:sp>
        <p:sp>
          <p:nvSpPr>
            <p:cNvPr id="34" name="Text Box 5"/>
            <p:cNvSpPr txBox="1">
              <a:spLocks noChangeArrowheads="1"/>
            </p:cNvSpPr>
            <p:nvPr/>
          </p:nvSpPr>
          <p:spPr bwMode="auto">
            <a:xfrm>
              <a:off x="3900" y="4355"/>
              <a:ext cx="283" cy="339"/>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35" name="Object 34"/>
            <p:cNvGraphicFramePr>
              <a:graphicFrameLocks noChangeAspect="1"/>
            </p:cNvGraphicFramePr>
            <p:nvPr/>
          </p:nvGraphicFramePr>
          <p:xfrm>
            <a:off x="5570" y="4320"/>
            <a:ext cx="240" cy="381"/>
          </p:xfrm>
          <a:graphic>
            <a:graphicData uri="http://schemas.openxmlformats.org/presentationml/2006/ole">
              <mc:AlternateContent xmlns:mc="http://schemas.openxmlformats.org/markup-compatibility/2006">
                <mc:Choice xmlns:v="urn:schemas-microsoft-com:vml" Requires="v">
                  <p:oleObj name="Equation" r:id="rId2" imgW="152334" imgH="241195" progId="Equation.3">
                    <p:embed/>
                  </p:oleObj>
                </mc:Choice>
                <mc:Fallback>
                  <p:oleObj name="Equation" r:id="rId2" imgW="152334" imgH="241195"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0" y="4320"/>
                          <a:ext cx="240" cy="3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ext Box 3"/>
            <p:cNvSpPr txBox="1">
              <a:spLocks noChangeArrowheads="1"/>
            </p:cNvSpPr>
            <p:nvPr/>
          </p:nvSpPr>
          <p:spPr bwMode="auto">
            <a:xfrm>
              <a:off x="5484" y="5795"/>
              <a:ext cx="283" cy="339"/>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b</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 name="Text Box 2"/>
            <p:cNvSpPr txBox="1">
              <a:spLocks noChangeArrowheads="1"/>
            </p:cNvSpPr>
            <p:nvPr/>
          </p:nvSpPr>
          <p:spPr bwMode="auto">
            <a:xfrm>
              <a:off x="7213" y="4428"/>
              <a:ext cx="270" cy="339"/>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Arial" pitchFamily="34" charset="0"/>
                  <a:ea typeface="Times New Roman" pitchFamily="18" charset="0"/>
                  <a:cs typeface="Arial" pitchFamily="34" charset="0"/>
                </a:rPr>
                <a:t>c</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
        <p:nvSpPr>
          <p:cNvPr id="38" name="Rectangle 37"/>
          <p:cNvSpPr/>
          <p:nvPr/>
        </p:nvSpPr>
        <p:spPr>
          <a:xfrm>
            <a:off x="2559050" y="5202165"/>
            <a:ext cx="4572000" cy="276999"/>
          </a:xfrm>
          <a:prstGeom prst="rect">
            <a:avLst/>
          </a:prstGeom>
        </p:spPr>
        <p:txBody>
          <a:bodyPr>
            <a:spAutoFit/>
          </a:bodyPr>
          <a:lstStyle/>
          <a:p>
            <a:r>
              <a:rPr lang="en-US" sz="1200" b="1" dirty="0"/>
              <a:t>Figure 11: Factor Intensity Reversal and FPE Theorem</a:t>
            </a:r>
          </a:p>
        </p:txBody>
      </p:sp>
    </p:spTree>
    <p:extLst>
      <p:ext uri="{BB962C8B-B14F-4D97-AF65-F5344CB8AC3E}">
        <p14:creationId xmlns:p14="http://schemas.microsoft.com/office/powerpoint/2010/main" val="698680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dirty="0"/>
              <a:t>Even with FIR </a:t>
            </a:r>
            <a:r>
              <a:rPr lang="en-US" dirty="0"/>
              <a:t>the one-to-one correspondence still holds for all relevant </a:t>
            </a:r>
            <a:r>
              <a:rPr lang="en-US" i="1" dirty="0"/>
              <a:t>equilibrium</a:t>
            </a:r>
            <a:r>
              <a:rPr lang="en-US" dirty="0"/>
              <a:t> factor prices leading to </a:t>
            </a:r>
            <a:r>
              <a:rPr lang="en-IN" dirty="0"/>
              <a:t>FPE. </a:t>
            </a:r>
          </a:p>
          <a:p>
            <a:pPr algn="just"/>
            <a:endParaRPr lang="en-IN" dirty="0"/>
          </a:p>
          <a:p>
            <a:pPr algn="just"/>
            <a:r>
              <a:rPr lang="en-IN" dirty="0"/>
              <a:t>But if </a:t>
            </a:r>
            <a:r>
              <a:rPr lang="en-US" dirty="0"/>
              <a:t>endowment difference is high the one-to-one correspondence holds for </a:t>
            </a:r>
            <a:r>
              <a:rPr lang="en-US" i="1" dirty="0"/>
              <a:t>each</a:t>
            </a:r>
            <a:r>
              <a:rPr lang="en-US" dirty="0"/>
              <a:t> country but breaks down </a:t>
            </a:r>
            <a:r>
              <a:rPr lang="en-US" i="1" dirty="0"/>
              <a:t>across</a:t>
            </a:r>
            <a:r>
              <a:rPr lang="en-US" dirty="0"/>
              <a:t> countries, and thereby invalidating the FPE theorem. </a:t>
            </a:r>
            <a:endParaRPr lang="en-IN" dirty="0"/>
          </a:p>
        </p:txBody>
      </p:sp>
    </p:spTree>
    <p:extLst>
      <p:ext uri="{BB962C8B-B14F-4D97-AF65-F5344CB8AC3E}">
        <p14:creationId xmlns:p14="http://schemas.microsoft.com/office/powerpoint/2010/main" val="1527999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sz="2400" dirty="0"/>
              <a:t>In Figure 11 both the countries may still be incomplete specialized but NOT for the </a:t>
            </a:r>
            <a:r>
              <a:rPr lang="en-US" sz="2400" i="1" dirty="0"/>
              <a:t>same</a:t>
            </a:r>
            <a:r>
              <a:rPr lang="en-US" sz="2400" dirty="0"/>
              <a:t> set of equilibrium factor prices. Hence FPE does not hold. </a:t>
            </a:r>
          </a:p>
          <a:p>
            <a:pPr algn="just"/>
            <a:endParaRPr lang="en-US" sz="2400" dirty="0"/>
          </a:p>
          <a:p>
            <a:pPr algn="just"/>
            <a:r>
              <a:rPr lang="en-US" sz="2400" dirty="0"/>
              <a:t>Therefore incomplete specialization and factor prices being solely and uniquely determined by commodity prices </a:t>
            </a:r>
            <a:r>
              <a:rPr lang="en-US" sz="2400" i="1" dirty="0"/>
              <a:t>within</a:t>
            </a:r>
            <a:r>
              <a:rPr lang="en-US" sz="2400" dirty="0"/>
              <a:t> each country is not a sufficient condition for FPE after commodity trade.</a:t>
            </a:r>
          </a:p>
          <a:p>
            <a:pPr algn="just"/>
            <a:endParaRPr lang="en-US" sz="2400" dirty="0"/>
          </a:p>
          <a:p>
            <a:pPr algn="just"/>
            <a:r>
              <a:rPr lang="en-US" sz="2400" dirty="0"/>
              <a:t>This brings out the importance of the factor intensity reversal.</a:t>
            </a:r>
            <a:endParaRPr lang="en-IN" sz="2400" dirty="0"/>
          </a:p>
          <a:p>
            <a:pPr algn="just"/>
            <a:endParaRPr lang="en-IN" sz="2400" dirty="0"/>
          </a:p>
        </p:txBody>
      </p:sp>
    </p:spTree>
    <p:extLst>
      <p:ext uri="{BB962C8B-B14F-4D97-AF65-F5344CB8AC3E}">
        <p14:creationId xmlns:p14="http://schemas.microsoft.com/office/powerpoint/2010/main" val="364036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Structure of HOS model</a:t>
            </a:r>
            <a:endParaRPr lang="en-US" dirty="0"/>
          </a:p>
        </p:txBody>
      </p:sp>
      <p:sp>
        <p:nvSpPr>
          <p:cNvPr id="3" name="Content Placeholder 2"/>
          <p:cNvSpPr>
            <a:spLocks noGrp="1"/>
          </p:cNvSpPr>
          <p:nvPr>
            <p:ph idx="1"/>
          </p:nvPr>
        </p:nvSpPr>
        <p:spPr/>
        <p:txBody>
          <a:bodyPr>
            <a:normAutofit/>
          </a:bodyPr>
          <a:lstStyle/>
          <a:p>
            <a:pPr algn="just"/>
            <a:r>
              <a:rPr lang="en-US" sz="2400" dirty="0"/>
              <a:t>2x2x2 structure: two countries (Home country and Foreign country) produce two goods (computers and cotton textiles), using two factors of production, labour (</a:t>
            </a:r>
            <a:r>
              <a:rPr lang="en-US" sz="2400" i="1" dirty="0"/>
              <a:t>L</a:t>
            </a:r>
            <a:r>
              <a:rPr lang="en-US" sz="2400" dirty="0"/>
              <a:t>) and physical capital (</a:t>
            </a:r>
            <a:r>
              <a:rPr lang="en-US" sz="2400" i="1" dirty="0"/>
              <a:t>K</a:t>
            </a:r>
            <a:r>
              <a:rPr lang="en-US" sz="2400" dirty="0"/>
              <a:t>).</a:t>
            </a:r>
          </a:p>
        </p:txBody>
      </p:sp>
      <p:sp>
        <p:nvSpPr>
          <p:cNvPr id="4" name="Slide Number Placeholder 3"/>
          <p:cNvSpPr>
            <a:spLocks noGrp="1"/>
          </p:cNvSpPr>
          <p:nvPr>
            <p:ph type="sldNum" sz="quarter" idx="10"/>
          </p:nvPr>
        </p:nvSpPr>
        <p:spPr>
          <a:xfrm>
            <a:off x="228600" y="6248400"/>
            <a:ext cx="457200" cy="457200"/>
          </a:xfrm>
        </p:spPr>
        <p:txBody>
          <a:bodyPr/>
          <a:lstStyle/>
          <a:p>
            <a:pPr>
              <a:defRPr/>
            </a:pPr>
            <a:fld id="{E9231AAB-6410-4A2B-A464-07528EEF9261}" type="slidenum">
              <a:rPr lang="en-US"/>
              <a:pPr>
                <a:defRPr/>
              </a:pPr>
              <a:t>3</a:t>
            </a:fld>
            <a:endParaRPr lang="en-US" dirty="0"/>
          </a:p>
        </p:txBody>
      </p:sp>
      <p:sp>
        <p:nvSpPr>
          <p:cNvPr id="5" name="Oval 4"/>
          <p:cNvSpPr>
            <a:spLocks noChangeArrowheads="1"/>
          </p:cNvSpPr>
          <p:nvPr/>
        </p:nvSpPr>
        <p:spPr bwMode="auto">
          <a:xfrm>
            <a:off x="1676400" y="4078287"/>
            <a:ext cx="838200" cy="838200"/>
          </a:xfrm>
          <a:prstGeom prst="ellipse">
            <a:avLst/>
          </a:prstGeom>
          <a:solidFill>
            <a:srgbClr val="4FAFBD"/>
          </a:solidFill>
          <a:ln w="9525">
            <a:solidFill>
              <a:schemeClr val="tx1"/>
            </a:solidFill>
            <a:round/>
            <a:headEnd/>
            <a:tailEnd/>
          </a:ln>
        </p:spPr>
        <p:txBody>
          <a:bodyPr wrap="none" anchor="ctr"/>
          <a:lstStyle/>
          <a:p>
            <a:pPr algn="ctr"/>
            <a:r>
              <a:rPr lang="en-US" dirty="0">
                <a:solidFill>
                  <a:schemeClr val="bg1"/>
                </a:solidFill>
                <a:cs typeface="ＭＳ Ｐゴシック"/>
              </a:rPr>
              <a:t>T</a:t>
            </a:r>
          </a:p>
        </p:txBody>
      </p:sp>
      <p:sp>
        <p:nvSpPr>
          <p:cNvPr id="6" name="Oval 5"/>
          <p:cNvSpPr>
            <a:spLocks noChangeArrowheads="1"/>
          </p:cNvSpPr>
          <p:nvPr/>
        </p:nvSpPr>
        <p:spPr bwMode="auto">
          <a:xfrm>
            <a:off x="3810000" y="4154487"/>
            <a:ext cx="914400" cy="838200"/>
          </a:xfrm>
          <a:prstGeom prst="ellipse">
            <a:avLst/>
          </a:prstGeom>
          <a:solidFill>
            <a:srgbClr val="4FAFBD"/>
          </a:solidFill>
          <a:ln w="9525">
            <a:solidFill>
              <a:schemeClr val="tx1"/>
            </a:solidFill>
            <a:round/>
            <a:headEnd/>
            <a:tailEnd/>
          </a:ln>
        </p:spPr>
        <p:txBody>
          <a:bodyPr wrap="none" anchor="ctr"/>
          <a:lstStyle/>
          <a:p>
            <a:pPr algn="ctr"/>
            <a:r>
              <a:rPr lang="en-US" dirty="0">
                <a:solidFill>
                  <a:schemeClr val="bg1"/>
                </a:solidFill>
                <a:cs typeface="ＭＳ Ｐゴシック"/>
              </a:rPr>
              <a:t>C</a:t>
            </a:r>
          </a:p>
        </p:txBody>
      </p:sp>
      <p:sp>
        <p:nvSpPr>
          <p:cNvPr id="7" name="Text Box 13"/>
          <p:cNvSpPr txBox="1">
            <a:spLocks noChangeArrowheads="1"/>
          </p:cNvSpPr>
          <p:nvPr/>
        </p:nvSpPr>
        <p:spPr bwMode="auto">
          <a:xfrm>
            <a:off x="2955925" y="3200400"/>
            <a:ext cx="311150" cy="366712"/>
          </a:xfrm>
          <a:prstGeom prst="rect">
            <a:avLst/>
          </a:prstGeom>
          <a:noFill/>
          <a:ln w="9525">
            <a:noFill/>
            <a:miter lim="800000"/>
            <a:headEnd/>
            <a:tailEnd/>
          </a:ln>
        </p:spPr>
        <p:txBody>
          <a:bodyPr wrap="none">
            <a:spAutoFit/>
          </a:bodyPr>
          <a:lstStyle/>
          <a:p>
            <a:r>
              <a:rPr lang="en-US">
                <a:cs typeface="ＭＳ Ｐゴシック"/>
              </a:rPr>
              <a:t>L</a:t>
            </a:r>
          </a:p>
        </p:txBody>
      </p:sp>
      <p:sp>
        <p:nvSpPr>
          <p:cNvPr id="8" name="Line 14"/>
          <p:cNvSpPr>
            <a:spLocks noChangeShapeType="1"/>
          </p:cNvSpPr>
          <p:nvPr/>
        </p:nvSpPr>
        <p:spPr bwMode="auto">
          <a:xfrm flipH="1">
            <a:off x="2362200" y="3544887"/>
            <a:ext cx="533400" cy="457200"/>
          </a:xfrm>
          <a:prstGeom prst="line">
            <a:avLst/>
          </a:prstGeom>
          <a:noFill/>
          <a:ln w="9525">
            <a:solidFill>
              <a:schemeClr val="tx1"/>
            </a:solidFill>
            <a:round/>
            <a:headEnd/>
            <a:tailEnd type="triangle" w="med" len="med"/>
          </a:ln>
        </p:spPr>
        <p:txBody>
          <a:bodyPr/>
          <a:lstStyle/>
          <a:p>
            <a:endParaRPr lang="en-US"/>
          </a:p>
        </p:txBody>
      </p:sp>
      <p:sp>
        <p:nvSpPr>
          <p:cNvPr id="9" name="Line 15"/>
          <p:cNvSpPr>
            <a:spLocks noChangeShapeType="1"/>
          </p:cNvSpPr>
          <p:nvPr/>
        </p:nvSpPr>
        <p:spPr bwMode="auto">
          <a:xfrm>
            <a:off x="3352800" y="3544887"/>
            <a:ext cx="609600" cy="609600"/>
          </a:xfrm>
          <a:prstGeom prst="line">
            <a:avLst/>
          </a:prstGeom>
          <a:noFill/>
          <a:ln w="9525">
            <a:solidFill>
              <a:schemeClr val="tx1"/>
            </a:solidFill>
            <a:round/>
            <a:headEnd/>
            <a:tailEnd type="triangle" w="med" len="med"/>
          </a:ln>
        </p:spPr>
        <p:txBody>
          <a:bodyPr/>
          <a:lstStyle/>
          <a:p>
            <a:endParaRPr lang="en-US"/>
          </a:p>
        </p:txBody>
      </p:sp>
      <p:sp>
        <p:nvSpPr>
          <p:cNvPr id="10" name="Text Box 16"/>
          <p:cNvSpPr txBox="1">
            <a:spLocks noChangeArrowheads="1"/>
          </p:cNvSpPr>
          <p:nvPr/>
        </p:nvSpPr>
        <p:spPr bwMode="auto">
          <a:xfrm>
            <a:off x="2940050" y="5576887"/>
            <a:ext cx="336550" cy="366713"/>
          </a:xfrm>
          <a:prstGeom prst="rect">
            <a:avLst/>
          </a:prstGeom>
          <a:noFill/>
          <a:ln w="9525">
            <a:noFill/>
            <a:miter lim="800000"/>
            <a:headEnd/>
            <a:tailEnd/>
          </a:ln>
        </p:spPr>
        <p:txBody>
          <a:bodyPr wrap="none">
            <a:spAutoFit/>
          </a:bodyPr>
          <a:lstStyle/>
          <a:p>
            <a:r>
              <a:rPr lang="en-US" dirty="0">
                <a:cs typeface="ＭＳ Ｐゴシック"/>
              </a:rPr>
              <a:t>K</a:t>
            </a:r>
          </a:p>
        </p:txBody>
      </p:sp>
      <p:sp>
        <p:nvSpPr>
          <p:cNvPr id="11" name="Line 17"/>
          <p:cNvSpPr>
            <a:spLocks noChangeShapeType="1"/>
          </p:cNvSpPr>
          <p:nvPr/>
        </p:nvSpPr>
        <p:spPr bwMode="auto">
          <a:xfrm flipV="1">
            <a:off x="3429000" y="4992687"/>
            <a:ext cx="609600" cy="533400"/>
          </a:xfrm>
          <a:prstGeom prst="line">
            <a:avLst/>
          </a:prstGeom>
          <a:noFill/>
          <a:ln w="9525">
            <a:solidFill>
              <a:schemeClr val="tx1"/>
            </a:solidFill>
            <a:round/>
            <a:headEnd/>
            <a:tailEnd type="triangle" w="med" len="med"/>
          </a:ln>
        </p:spPr>
        <p:txBody>
          <a:bodyPr/>
          <a:lstStyle/>
          <a:p>
            <a:endParaRPr lang="en-US"/>
          </a:p>
        </p:txBody>
      </p:sp>
      <p:sp>
        <p:nvSpPr>
          <p:cNvPr id="12" name="Line 18"/>
          <p:cNvSpPr>
            <a:spLocks noChangeShapeType="1"/>
          </p:cNvSpPr>
          <p:nvPr/>
        </p:nvSpPr>
        <p:spPr bwMode="auto">
          <a:xfrm flipH="1" flipV="1">
            <a:off x="2209800" y="4992687"/>
            <a:ext cx="609600" cy="609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a:t>Assumptions</a:t>
            </a:r>
            <a:endParaRPr lang="en-US" dirty="0"/>
          </a:p>
        </p:txBody>
      </p:sp>
      <p:sp>
        <p:nvSpPr>
          <p:cNvPr id="3" name="Content Placeholder 2"/>
          <p:cNvSpPr>
            <a:spLocks noGrp="1"/>
          </p:cNvSpPr>
          <p:nvPr>
            <p:ph idx="1"/>
          </p:nvPr>
        </p:nvSpPr>
        <p:spPr>
          <a:xfrm>
            <a:off x="533400" y="1219200"/>
            <a:ext cx="8229600" cy="4876800"/>
          </a:xfrm>
        </p:spPr>
        <p:txBody>
          <a:bodyPr>
            <a:noAutofit/>
          </a:bodyPr>
          <a:lstStyle/>
          <a:p>
            <a:pPr marL="514350" indent="-514350" algn="just">
              <a:buFont typeface="+mj-lt"/>
              <a:buAutoNum type="romanLcPeriod"/>
            </a:pPr>
            <a:r>
              <a:rPr lang="en-US" sz="2000" dirty="0">
                <a:latin typeface="Times New Roman" pitchFamily="18" charset="0"/>
                <a:cs typeface="Times New Roman" pitchFamily="18" charset="0"/>
              </a:rPr>
              <a:t>Both computers and textiles use the same type of labour and physical capital;</a:t>
            </a:r>
          </a:p>
          <a:p>
            <a:pPr marL="514350" indent="-514350" algn="just">
              <a:buFont typeface="+mj-lt"/>
              <a:buAutoNum type="romanLcPeriod"/>
            </a:pPr>
            <a:r>
              <a:rPr lang="en-US" sz="2000" dirty="0">
                <a:latin typeface="Times New Roman" pitchFamily="18" charset="0"/>
                <a:cs typeface="Times New Roman" pitchFamily="18" charset="0"/>
              </a:rPr>
              <a:t>L and K can move freely and without any cost from one sector to another within each country;</a:t>
            </a:r>
          </a:p>
          <a:p>
            <a:pPr marL="514350" indent="-514350" algn="just">
              <a:buFont typeface="+mj-lt"/>
              <a:buAutoNum type="romanLcPeriod"/>
            </a:pPr>
            <a:r>
              <a:rPr lang="en-US" sz="2000" dirty="0">
                <a:latin typeface="Times New Roman" pitchFamily="18" charset="0"/>
                <a:cs typeface="Times New Roman" pitchFamily="18" charset="0"/>
              </a:rPr>
              <a:t>Factors cannot move from one country to the other;</a:t>
            </a:r>
          </a:p>
          <a:p>
            <a:pPr marL="514350" indent="-514350" algn="just">
              <a:buFont typeface="+mj-lt"/>
              <a:buAutoNum type="romanLcPeriod"/>
            </a:pPr>
            <a:r>
              <a:rPr lang="en-US" sz="2000" dirty="0">
                <a:latin typeface="Times New Roman" pitchFamily="18" charset="0"/>
                <a:cs typeface="Times New Roman" pitchFamily="18" charset="0"/>
              </a:rPr>
              <a:t>All markets are perfectly competitive;</a:t>
            </a:r>
          </a:p>
          <a:p>
            <a:pPr marL="514350" indent="-514350" algn="just">
              <a:buFont typeface="+mj-lt"/>
              <a:buAutoNum type="romanLcPeriod"/>
            </a:pPr>
            <a:r>
              <a:rPr lang="en-US" sz="2000" dirty="0">
                <a:latin typeface="Times New Roman" pitchFamily="18" charset="0"/>
                <a:cs typeface="Times New Roman" pitchFamily="18" charset="0"/>
              </a:rPr>
              <a:t>Full employment of L and K;</a:t>
            </a:r>
          </a:p>
          <a:p>
            <a:pPr marL="514350" indent="-514350" algn="just">
              <a:buFont typeface="+mj-lt"/>
              <a:buAutoNum type="romanLcPeriod"/>
            </a:pPr>
            <a:r>
              <a:rPr lang="en-US" sz="2000" dirty="0">
                <a:latin typeface="Times New Roman" pitchFamily="18" charset="0"/>
                <a:cs typeface="Times New Roman" pitchFamily="18" charset="0"/>
              </a:rPr>
              <a:t>Production technology for each good follows constant returns to scale with diminishing returns to the variable factor;</a:t>
            </a:r>
          </a:p>
          <a:p>
            <a:pPr marL="514350" indent="-514350" algn="just">
              <a:buFont typeface="+mj-lt"/>
              <a:buAutoNum type="romanLcPeriod"/>
            </a:pPr>
            <a:r>
              <a:rPr lang="en-US" sz="2000" dirty="0">
                <a:latin typeface="Times New Roman" pitchFamily="18" charset="0"/>
                <a:cs typeface="Times New Roman" pitchFamily="18" charset="0"/>
              </a:rPr>
              <a:t>Each good is produced by the same technology in both the countries;</a:t>
            </a:r>
          </a:p>
          <a:p>
            <a:pPr marL="514350" indent="-514350" algn="just">
              <a:buFont typeface="+mj-lt"/>
              <a:buAutoNum type="romanLcPeriod"/>
            </a:pPr>
            <a:r>
              <a:rPr lang="en-US" sz="2000" dirty="0">
                <a:latin typeface="Times New Roman" pitchFamily="18" charset="0"/>
                <a:cs typeface="Times New Roman" pitchFamily="18" charset="0"/>
              </a:rPr>
              <a:t>Production technologies for these goods differ from each other in each country;</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525963"/>
          </a:xfrm>
        </p:spPr>
        <p:txBody>
          <a:bodyPr>
            <a:normAutofit/>
          </a:bodyPr>
          <a:lstStyle/>
          <a:p>
            <a:pPr algn="just">
              <a:buNone/>
            </a:pPr>
            <a:r>
              <a:rPr lang="en-US" sz="2200" dirty="0">
                <a:latin typeface="Times New Roman" pitchFamily="18" charset="0"/>
                <a:cs typeface="Times New Roman" pitchFamily="18" charset="0"/>
              </a:rPr>
              <a:t>x.   Identical and homothetic taste– rule out demand side;</a:t>
            </a:r>
          </a:p>
          <a:p>
            <a:pPr algn="just"/>
            <a:endParaRPr lang="en-US" sz="2200" i="1" dirty="0">
              <a:latin typeface="Times New Roman" pitchFamily="18" charset="0"/>
              <a:cs typeface="Times New Roman" pitchFamily="18" charset="0"/>
            </a:endParaRPr>
          </a:p>
          <a:p>
            <a:pPr algn="just">
              <a:buNone/>
            </a:pPr>
            <a:r>
              <a:rPr lang="en-US" sz="2200" dirty="0">
                <a:latin typeface="Times New Roman" pitchFamily="18" charset="0"/>
                <a:cs typeface="Times New Roman" pitchFamily="18" charset="0"/>
              </a:rPr>
              <a:t>xi. Computer is </a:t>
            </a:r>
            <a:r>
              <a:rPr lang="en-US" sz="2200" i="1" dirty="0">
                <a:latin typeface="Times New Roman" pitchFamily="18" charset="0"/>
                <a:cs typeface="Times New Roman" pitchFamily="18" charset="0"/>
              </a:rPr>
              <a:t>capital-intensive </a:t>
            </a:r>
            <a:r>
              <a:rPr lang="en-US" sz="2200" dirty="0">
                <a:latin typeface="Times New Roman" pitchFamily="18" charset="0"/>
                <a:cs typeface="Times New Roman" pitchFamily="18" charset="0"/>
              </a:rPr>
              <a:t>relative  to textiles:</a:t>
            </a:r>
          </a:p>
          <a:p>
            <a:pPr algn="just">
              <a:buNone/>
            </a:pPr>
            <a:r>
              <a:rPr lang="en-US" sz="2200" i="1" dirty="0">
                <a:latin typeface="Times New Roman" pitchFamily="18" charset="0"/>
                <a:cs typeface="Times New Roman" pitchFamily="18" charset="0"/>
              </a:rPr>
              <a:t>        </a:t>
            </a:r>
            <a:r>
              <a:rPr lang="en-US" sz="2200" i="1" dirty="0" err="1">
                <a:latin typeface="Times New Roman" pitchFamily="18" charset="0"/>
                <a:cs typeface="Times New Roman" pitchFamily="18" charset="0"/>
              </a:rPr>
              <a:t>k</a:t>
            </a:r>
            <a:r>
              <a:rPr lang="en-US" sz="2200" i="1" baseline="-25000" dirty="0" err="1">
                <a:latin typeface="Times New Roman" pitchFamily="18" charset="0"/>
                <a:cs typeface="Times New Roman" pitchFamily="18" charset="0"/>
              </a:rPr>
              <a:t>C</a:t>
            </a:r>
            <a:r>
              <a:rPr lang="en-US" sz="2200" i="1" dirty="0">
                <a:latin typeface="Times New Roman" pitchFamily="18" charset="0"/>
                <a:cs typeface="Times New Roman" pitchFamily="18" charset="0"/>
              </a:rPr>
              <a:t> </a:t>
            </a:r>
            <a:r>
              <a:rPr lang="en-US" sz="2200" dirty="0">
                <a:latin typeface="Times New Roman" pitchFamily="18" charset="0"/>
                <a:cs typeface="Times New Roman" pitchFamily="18" charset="0"/>
              </a:rPr>
              <a:t>&gt; </a:t>
            </a:r>
            <a:r>
              <a:rPr lang="en-US" sz="2200" i="1" dirty="0" err="1">
                <a:latin typeface="Times New Roman" pitchFamily="18" charset="0"/>
                <a:cs typeface="Times New Roman" pitchFamily="18" charset="0"/>
              </a:rPr>
              <a:t>k</a:t>
            </a:r>
            <a:r>
              <a:rPr lang="en-US" sz="2200" i="1" baseline="-25000" dirty="0" err="1">
                <a:latin typeface="Times New Roman" pitchFamily="18" charset="0"/>
                <a:cs typeface="Times New Roman" pitchFamily="18" charset="0"/>
              </a:rPr>
              <a:t>T</a:t>
            </a:r>
            <a:r>
              <a:rPr lang="en-US" sz="2200" dirty="0">
                <a:latin typeface="Times New Roman" pitchFamily="18" charset="0"/>
                <a:cs typeface="Times New Roman" pitchFamily="18" charset="0"/>
              </a:rPr>
              <a:t>    </a:t>
            </a:r>
            <a:r>
              <a:rPr lang="en-US" sz="2200" dirty="0">
                <a:latin typeface="Times New Roman" pitchFamily="18" charset="0"/>
                <a:cs typeface="Times New Roman" pitchFamily="18" charset="0"/>
                <a:sym typeface="Symbol"/>
              </a:rPr>
              <a:t></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W/r</a:t>
            </a:r>
            <a:r>
              <a:rPr lang="en-US" sz="2200" dirty="0">
                <a:latin typeface="Times New Roman" pitchFamily="18" charset="0"/>
                <a:cs typeface="Times New Roman" pitchFamily="18" charset="0"/>
              </a:rPr>
              <a:t>                                                                     (1)</a:t>
            </a:r>
          </a:p>
          <a:p>
            <a:pPr algn="just"/>
            <a:endParaRPr lang="en-US" sz="2200" dirty="0">
              <a:latin typeface="Times New Roman" pitchFamily="18" charset="0"/>
              <a:cs typeface="Times New Roman" pitchFamily="18" charset="0"/>
            </a:endParaRPr>
          </a:p>
          <a:p>
            <a:pPr algn="just">
              <a:buNone/>
            </a:pPr>
            <a:r>
              <a:rPr lang="en-US" sz="2200" dirty="0">
                <a:latin typeface="Times New Roman" pitchFamily="18" charset="0"/>
                <a:cs typeface="Times New Roman" pitchFamily="18" charset="0"/>
              </a:rPr>
              <a:t>xii. Assume that the Foreign country is relatively capital abundant (or labour scarce) and the Home country is relatively labour abundant (or capital scarce). </a:t>
            </a:r>
          </a:p>
          <a:p>
            <a:pPr>
              <a:buNone/>
            </a:pPr>
            <a:r>
              <a:rPr lang="en-US" sz="2200" i="1" dirty="0">
                <a:latin typeface="Times New Roman" pitchFamily="18" charset="0"/>
                <a:cs typeface="Times New Roman" pitchFamily="18" charset="0"/>
              </a:rPr>
              <a:t>	k &lt; k</a:t>
            </a:r>
            <a:r>
              <a:rPr lang="en-US" sz="2200" i="1" baseline="30000" dirty="0">
                <a:latin typeface="Times New Roman" pitchFamily="18" charset="0"/>
                <a:cs typeface="Times New Roman" pitchFamily="18" charset="0"/>
              </a:rPr>
              <a:t>*</a:t>
            </a:r>
            <a:r>
              <a:rPr lang="en-US" sz="2200" i="1" dirty="0">
                <a:latin typeface="Times New Roman" pitchFamily="18" charset="0"/>
                <a:cs typeface="Times New Roman" pitchFamily="18" charset="0"/>
              </a:rPr>
              <a:t> </a:t>
            </a:r>
            <a:r>
              <a:rPr lang="en-US" sz="2200" dirty="0">
                <a:latin typeface="Times New Roman" pitchFamily="18" charset="0"/>
                <a:cs typeface="Times New Roman" pitchFamily="18" charset="0"/>
              </a:rPr>
              <a:t>                                                                                          (2a)</a:t>
            </a:r>
          </a:p>
          <a:p>
            <a:pPr>
              <a:buNone/>
            </a:pPr>
            <a:r>
              <a:rPr lang="en-US" sz="2200" dirty="0">
                <a:latin typeface="Times New Roman" pitchFamily="18" charset="0"/>
                <a:cs typeface="Times New Roman" pitchFamily="18" charset="0"/>
              </a:rPr>
              <a:t>      or equivalently,    </a:t>
            </a:r>
            <a:r>
              <a:rPr lang="en-US" sz="2200" i="1" dirty="0">
                <a:latin typeface="Times New Roman" pitchFamily="18" charset="0"/>
                <a:cs typeface="Times New Roman" pitchFamily="18" charset="0"/>
              </a:rPr>
              <a:t>l &gt; l</a:t>
            </a:r>
            <a:r>
              <a:rPr lang="en-US" sz="2200" i="1" baseline="30000" dirty="0">
                <a:latin typeface="Times New Roman" pitchFamily="18" charset="0"/>
                <a:cs typeface="Times New Roman" pitchFamily="18" charset="0"/>
              </a:rPr>
              <a:t>*</a:t>
            </a:r>
            <a:r>
              <a:rPr lang="en-US" sz="2200" baseline="30000" dirty="0">
                <a:latin typeface="Times New Roman" pitchFamily="18" charset="0"/>
                <a:cs typeface="Times New Roman" pitchFamily="18" charset="0"/>
              </a:rPr>
              <a:t> </a:t>
            </a:r>
            <a:r>
              <a:rPr lang="en-US" sz="2200" dirty="0">
                <a:latin typeface="Times New Roman" pitchFamily="18" charset="0"/>
                <a:cs typeface="Times New Roman" pitchFamily="18" charset="0"/>
              </a:rPr>
              <a:t>                                                              (2b)</a:t>
            </a:r>
          </a:p>
          <a:p>
            <a:endParaRPr lang="en-US" sz="2200" dirty="0">
              <a:latin typeface="Times New Roman" pitchFamily="18" charset="0"/>
              <a:cs typeface="Times New Roman" pitchFamily="18" charset="0"/>
            </a:endParaRPr>
          </a:p>
        </p:txBody>
      </p:sp>
      <p:sp>
        <p:nvSpPr>
          <p:cNvPr id="5" name="Title 1"/>
          <p:cNvSpPr>
            <a:spLocks noGrp="1"/>
          </p:cNvSpPr>
          <p:nvPr>
            <p:ph type="title"/>
          </p:nvPr>
        </p:nvSpPr>
        <p:spPr>
          <a:xfrm>
            <a:off x="457200" y="152400"/>
            <a:ext cx="8229600" cy="1143000"/>
          </a:xfrm>
        </p:spPr>
        <p:txBody>
          <a:bodyPr/>
          <a:lstStyle/>
          <a:p>
            <a:r>
              <a:rPr lang="en-US" dirty="0"/>
              <a:t>Contd.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1"/>
          <p:cNvGrpSpPr>
            <a:grpSpLocks noChangeAspect="1"/>
          </p:cNvGrpSpPr>
          <p:nvPr/>
        </p:nvGrpSpPr>
        <p:grpSpPr bwMode="auto">
          <a:xfrm>
            <a:off x="2209800" y="2087880"/>
            <a:ext cx="3581400" cy="3432175"/>
            <a:chOff x="3960" y="6739"/>
            <a:chExt cx="4320" cy="4140"/>
          </a:xfrm>
        </p:grpSpPr>
        <p:sp>
          <p:nvSpPr>
            <p:cNvPr id="6" name="AutoShape 18"/>
            <p:cNvSpPr>
              <a:spLocks noChangeAspect="1" noChangeArrowheads="1" noTextEdit="1"/>
            </p:cNvSpPr>
            <p:nvPr/>
          </p:nvSpPr>
          <p:spPr bwMode="auto">
            <a:xfrm>
              <a:off x="3960" y="6739"/>
              <a:ext cx="4320" cy="41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17"/>
            <p:cNvSpPr>
              <a:spLocks noChangeShapeType="1"/>
            </p:cNvSpPr>
            <p:nvPr/>
          </p:nvSpPr>
          <p:spPr bwMode="auto">
            <a:xfrm flipV="1">
              <a:off x="4440" y="7379"/>
              <a:ext cx="0" cy="24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16"/>
            <p:cNvSpPr>
              <a:spLocks noChangeShapeType="1"/>
            </p:cNvSpPr>
            <p:nvPr/>
          </p:nvSpPr>
          <p:spPr bwMode="auto">
            <a:xfrm>
              <a:off x="4440" y="9787"/>
              <a:ext cx="31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15"/>
            <p:cNvSpPr>
              <a:spLocks noChangeShapeType="1"/>
            </p:cNvSpPr>
            <p:nvPr/>
          </p:nvSpPr>
          <p:spPr bwMode="auto">
            <a:xfrm>
              <a:off x="4440" y="8049"/>
              <a:ext cx="2400" cy="17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rc 14"/>
            <p:cNvSpPr>
              <a:spLocks/>
            </p:cNvSpPr>
            <p:nvPr/>
          </p:nvSpPr>
          <p:spPr bwMode="auto">
            <a:xfrm flipH="1" flipV="1">
              <a:off x="4620" y="7714"/>
              <a:ext cx="1200" cy="10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 name="Arc 13"/>
            <p:cNvSpPr>
              <a:spLocks/>
            </p:cNvSpPr>
            <p:nvPr/>
          </p:nvSpPr>
          <p:spPr bwMode="auto">
            <a:xfrm flipH="1" flipV="1">
              <a:off x="5340" y="8219"/>
              <a:ext cx="1200" cy="10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2" name="Line 12"/>
            <p:cNvSpPr>
              <a:spLocks noChangeShapeType="1"/>
            </p:cNvSpPr>
            <p:nvPr/>
          </p:nvSpPr>
          <p:spPr bwMode="auto">
            <a:xfrm flipV="1">
              <a:off x="4440" y="8441"/>
              <a:ext cx="2220" cy="13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flipV="1">
              <a:off x="4440" y="7489"/>
              <a:ext cx="1140" cy="22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0"/>
            <p:cNvSpPr>
              <a:spLocks noChangeShapeType="1"/>
            </p:cNvSpPr>
            <p:nvPr/>
          </p:nvSpPr>
          <p:spPr bwMode="auto">
            <a:xfrm>
              <a:off x="4800" y="7827"/>
              <a:ext cx="2400" cy="179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rc 9"/>
            <p:cNvSpPr>
              <a:spLocks/>
            </p:cNvSpPr>
            <p:nvPr/>
          </p:nvSpPr>
          <p:spPr bwMode="auto">
            <a:xfrm rot="480000" flipH="1" flipV="1">
              <a:off x="5640" y="8049"/>
              <a:ext cx="1140" cy="89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prstDash val="dash"/>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6" name="Text Box 8"/>
            <p:cNvSpPr txBox="1">
              <a:spLocks noChangeArrowheads="1"/>
            </p:cNvSpPr>
            <p:nvPr/>
          </p:nvSpPr>
          <p:spPr bwMode="auto">
            <a:xfrm>
              <a:off x="3960" y="7099"/>
              <a:ext cx="840" cy="27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413" tIns="22206" rIns="44413" bIns="2220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1" u="none" strike="noStrike" cap="none" normalizeH="0" baseline="0">
                  <a:ln>
                    <a:noFill/>
                  </a:ln>
                  <a:solidFill>
                    <a:srgbClr val="000000"/>
                  </a:solidFill>
                  <a:effectLst/>
                  <a:latin typeface="Arial" pitchFamily="34" charset="0"/>
                  <a:ea typeface="Times New Roman" pitchFamily="18" charset="0"/>
                  <a:cs typeface="Arial" pitchFamily="34" charset="0"/>
                </a:rPr>
                <a:t>K</a:t>
              </a:r>
              <a:r>
                <a:rPr kumimoji="0" lang="en-US" sz="900" b="1" i="1" u="none" strike="noStrike" cap="none" normalizeH="0" baseline="-30000">
                  <a:ln>
                    <a:noFill/>
                  </a:ln>
                  <a:solidFill>
                    <a:srgbClr val="000000"/>
                  </a:solidFill>
                  <a:effectLst/>
                  <a:latin typeface="Arial" pitchFamily="34" charset="0"/>
                  <a:ea typeface="Times New Roman" pitchFamily="18" charset="0"/>
                  <a:cs typeface="Arial" pitchFamily="34" charset="0"/>
                </a:rPr>
                <a:t>C </a:t>
              </a:r>
              <a:r>
                <a:rPr kumimoji="0" lang="en-US" sz="900" b="1" i="1" u="none" strike="noStrike" cap="none" normalizeH="0" baseline="0">
                  <a:ln>
                    <a:noFill/>
                  </a:ln>
                  <a:solidFill>
                    <a:srgbClr val="000000"/>
                  </a:solidFill>
                  <a:effectLst/>
                  <a:latin typeface="Arial" pitchFamily="34" charset="0"/>
                  <a:ea typeface="Times New Roman" pitchFamily="18" charset="0"/>
                  <a:cs typeface="Arial" pitchFamily="34" charset="0"/>
                </a:rPr>
                <a:t>, K</a:t>
              </a:r>
              <a:r>
                <a:rPr kumimoji="0" lang="en-US" sz="900" b="1" i="1" u="none" strike="noStrike" cap="none" normalizeH="0" baseline="-30000">
                  <a:ln>
                    <a:noFill/>
                  </a:ln>
                  <a:solidFill>
                    <a:srgbClr val="000000"/>
                  </a:solidFill>
                  <a:effectLst/>
                  <a:latin typeface="Arial" pitchFamily="34" charset="0"/>
                  <a:ea typeface="Times New Roman" pitchFamily="18" charset="0"/>
                  <a:cs typeface="Arial" pitchFamily="34" charset="0"/>
                </a:rPr>
                <a: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Text Box 7"/>
            <p:cNvSpPr txBox="1">
              <a:spLocks noChangeArrowheads="1"/>
            </p:cNvSpPr>
            <p:nvPr/>
          </p:nvSpPr>
          <p:spPr bwMode="auto">
            <a:xfrm>
              <a:off x="7548" y="9644"/>
              <a:ext cx="732" cy="27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413" tIns="22206" rIns="44413" bIns="2220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1" u="none" strike="noStrike" cap="none" normalizeH="0" baseline="0">
                  <a:ln>
                    <a:noFill/>
                  </a:ln>
                  <a:solidFill>
                    <a:srgbClr val="000000"/>
                  </a:solidFill>
                  <a:effectLst/>
                  <a:latin typeface="Arial" pitchFamily="34" charset="0"/>
                  <a:ea typeface="Times New Roman" pitchFamily="18" charset="0"/>
                  <a:cs typeface="Arial" pitchFamily="34" charset="0"/>
                </a:rPr>
                <a:t>L</a:t>
              </a:r>
              <a:r>
                <a:rPr kumimoji="0" lang="en-US" sz="900" b="1" i="1" u="none" strike="noStrike" cap="none" normalizeH="0" baseline="-30000">
                  <a:ln>
                    <a:noFill/>
                  </a:ln>
                  <a:solidFill>
                    <a:srgbClr val="000000"/>
                  </a:solidFill>
                  <a:effectLst/>
                  <a:latin typeface="Arial" pitchFamily="34" charset="0"/>
                  <a:ea typeface="Times New Roman" pitchFamily="18" charset="0"/>
                  <a:cs typeface="Arial" pitchFamily="34" charset="0"/>
                </a:rPr>
                <a:t>C </a:t>
              </a:r>
              <a:r>
                <a:rPr kumimoji="0" lang="en-US" sz="900" b="1" i="1" u="none" strike="noStrike" cap="none" normalizeH="0" baseline="0">
                  <a:ln>
                    <a:noFill/>
                  </a:ln>
                  <a:solidFill>
                    <a:srgbClr val="000000"/>
                  </a:solidFill>
                  <a:effectLst/>
                  <a:latin typeface="Arial" pitchFamily="34" charset="0"/>
                  <a:ea typeface="Times New Roman" pitchFamily="18" charset="0"/>
                  <a:cs typeface="Arial" pitchFamily="34" charset="0"/>
                </a:rPr>
                <a:t>, L</a:t>
              </a:r>
              <a:r>
                <a:rPr kumimoji="0" lang="en-US" sz="900" b="1" i="1" u="none" strike="noStrike" cap="none" normalizeH="0" baseline="-30000">
                  <a:ln>
                    <a:noFill/>
                  </a:ln>
                  <a:solidFill>
                    <a:srgbClr val="000000"/>
                  </a:solidFill>
                  <a:effectLst/>
                  <a:latin typeface="Arial" pitchFamily="34" charset="0"/>
                  <a:ea typeface="Times New Roman" pitchFamily="18" charset="0"/>
                  <a:cs typeface="Arial" pitchFamily="34" charset="0"/>
                </a:rPr>
                <a: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8" name="Object 17"/>
            <p:cNvGraphicFramePr>
              <a:graphicFrameLocks noChangeAspect="1"/>
            </p:cNvGraphicFramePr>
            <p:nvPr/>
          </p:nvGraphicFramePr>
          <p:xfrm>
            <a:off x="4500" y="7279"/>
            <a:ext cx="293" cy="440"/>
          </p:xfrm>
          <a:graphic>
            <a:graphicData uri="http://schemas.openxmlformats.org/presentationml/2006/ole">
              <mc:AlternateContent xmlns:mc="http://schemas.openxmlformats.org/markup-compatibility/2006">
                <mc:Choice xmlns:v="urn:schemas-microsoft-com:vml" Requires="v">
                  <p:oleObj name="Equation" r:id="rId2" imgW="228501" imgH="431613" progId="Equation.3">
                    <p:embed/>
                  </p:oleObj>
                </mc:Choice>
                <mc:Fallback>
                  <p:oleObj name="Equation" r:id="rId2" imgW="228501" imgH="431613"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 y="7279"/>
                          <a:ext cx="293" cy="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nvGraphicFramePr>
          <p:xfrm>
            <a:off x="6485" y="9168"/>
            <a:ext cx="226" cy="451"/>
          </p:xfrm>
          <a:graphic>
            <a:graphicData uri="http://schemas.openxmlformats.org/presentationml/2006/ole">
              <mc:AlternateContent xmlns:mc="http://schemas.openxmlformats.org/markup-compatibility/2006">
                <mc:Choice xmlns:v="urn:schemas-microsoft-com:vml" Requires="v">
                  <p:oleObj name="Equation" r:id="rId4" imgW="215806" imgH="431613" progId="Equation.3">
                    <p:embed/>
                  </p:oleObj>
                </mc:Choice>
                <mc:Fallback>
                  <p:oleObj name="Equation" r:id="rId4" imgW="215806" imgH="4316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5" y="9168"/>
                          <a:ext cx="226" cy="4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 Box 4"/>
            <p:cNvSpPr txBox="1">
              <a:spLocks noChangeArrowheads="1"/>
            </p:cNvSpPr>
            <p:nvPr/>
          </p:nvSpPr>
          <p:spPr bwMode="auto">
            <a:xfrm>
              <a:off x="5520" y="7209"/>
              <a:ext cx="420" cy="27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413" tIns="22206" rIns="44413" bIns="2220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a:ln>
                    <a:noFill/>
                  </a:ln>
                  <a:solidFill>
                    <a:srgbClr val="000000"/>
                  </a:solidFill>
                  <a:effectLst/>
                  <a:latin typeface="Arial" pitchFamily="34" charset="0"/>
                  <a:ea typeface="Times New Roman" pitchFamily="18" charset="0"/>
                  <a:cs typeface="Arial" pitchFamily="34" charset="0"/>
                </a:rPr>
                <a:t>k</a:t>
              </a:r>
              <a:r>
                <a:rPr kumimoji="0" lang="en-US" sz="900" b="0" i="1" u="none" strike="noStrike" cap="none" normalizeH="0" baseline="-30000">
                  <a:ln>
                    <a:noFill/>
                  </a:ln>
                  <a:solidFill>
                    <a:srgbClr val="000000"/>
                  </a:solidFill>
                  <a:effectLst/>
                  <a:latin typeface="Arial" pitchFamily="34" charset="0"/>
                  <a:ea typeface="Times New Roman" pitchFamily="18" charset="0"/>
                  <a:cs typeface="Arial" pitchFamily="34" charset="0"/>
                </a:rPr>
                <a:t>C</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Text Box 3"/>
            <p:cNvSpPr txBox="1">
              <a:spLocks noChangeArrowheads="1"/>
            </p:cNvSpPr>
            <p:nvPr/>
          </p:nvSpPr>
          <p:spPr bwMode="auto">
            <a:xfrm>
              <a:off x="6707" y="8189"/>
              <a:ext cx="287" cy="484"/>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413" tIns="22206" rIns="44413" bIns="2220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a:ln>
                    <a:noFill/>
                  </a:ln>
                  <a:solidFill>
                    <a:srgbClr val="000000"/>
                  </a:solidFill>
                  <a:effectLst/>
                  <a:latin typeface="Arial" pitchFamily="34" charset="0"/>
                  <a:ea typeface="Times New Roman" pitchFamily="18" charset="0"/>
                  <a:cs typeface="Arial" pitchFamily="34" charset="0"/>
                </a:rPr>
                <a:t>k</a:t>
              </a:r>
              <a:r>
                <a:rPr kumimoji="0" lang="en-US" sz="900" b="0" i="1" u="none" strike="noStrike" cap="none" normalizeH="0" baseline="-30000">
                  <a:ln>
                    <a:noFill/>
                  </a:ln>
                  <a:solidFill>
                    <a:srgbClr val="000000"/>
                  </a:solidFill>
                  <a:effectLst/>
                  <a:latin typeface="Arial" pitchFamily="34" charset="0"/>
                  <a:ea typeface="Times New Roman" pitchFamily="18" charset="0"/>
                  <a:cs typeface="Arial" pitchFamily="34" charset="0"/>
                </a:rPr>
                <a: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Text Box 2"/>
            <p:cNvSpPr txBox="1">
              <a:spLocks noChangeArrowheads="1"/>
            </p:cNvSpPr>
            <p:nvPr/>
          </p:nvSpPr>
          <p:spPr bwMode="auto">
            <a:xfrm>
              <a:off x="4320" y="10153"/>
              <a:ext cx="3776" cy="59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413" tIns="22206" rIns="44413" bIns="2220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000000"/>
                  </a:solidFill>
                  <a:effectLst/>
                  <a:latin typeface="Arial" pitchFamily="34" charset="0"/>
                  <a:ea typeface="Times New Roman" pitchFamily="18" charset="0"/>
                  <a:cs typeface="Arial" pitchFamily="34" charset="0"/>
                </a:rPr>
                <a:t>Figure 1: CRS Production Function and </a:t>
              </a:r>
              <a:endParaRPr kumimoji="0" lang="en-US" sz="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rgbClr val="000000"/>
                  </a:solidFill>
                  <a:effectLst/>
                  <a:latin typeface="Arial" pitchFamily="34" charset="0"/>
                  <a:ea typeface="Times New Roman" pitchFamily="18" charset="0"/>
                  <a:cs typeface="Arial" pitchFamily="34" charset="0"/>
                </a:rPr>
                <a:t>                    Least-Cost Choice of Techniques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92927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9" name="Object 5"/>
          <p:cNvGraphicFramePr>
            <a:graphicFrameLocks noChangeAspect="1"/>
          </p:cNvGraphicFramePr>
          <p:nvPr/>
        </p:nvGraphicFramePr>
        <p:xfrm>
          <a:off x="2133600" y="1905000"/>
          <a:ext cx="1828800" cy="362737"/>
        </p:xfrm>
        <a:graphic>
          <a:graphicData uri="http://schemas.openxmlformats.org/presentationml/2006/ole">
            <mc:AlternateContent xmlns:mc="http://schemas.openxmlformats.org/markup-compatibility/2006">
              <mc:Choice xmlns:v="urn:schemas-microsoft-com:vml" Requires="v">
                <p:oleObj name="Equation" r:id="rId2" imgW="1155700" imgH="228600" progId="Equation.3">
                  <p:embed/>
                </p:oleObj>
              </mc:Choice>
              <mc:Fallback>
                <p:oleObj name="Equation" r:id="rId2" imgW="1155700" imgH="228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905000"/>
                        <a:ext cx="1828800" cy="36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nvGraphicFramePr>
        <p:xfrm>
          <a:off x="2133600" y="2590800"/>
          <a:ext cx="1971261" cy="381000"/>
        </p:xfrm>
        <a:graphic>
          <a:graphicData uri="http://schemas.openxmlformats.org/presentationml/2006/ole">
            <mc:AlternateContent xmlns:mc="http://schemas.openxmlformats.org/markup-compatibility/2006">
              <mc:Choice xmlns:v="urn:schemas-microsoft-com:vml" Requires="v">
                <p:oleObj name="Equation" r:id="rId4" imgW="1129810" imgH="215806" progId="Equation.3">
                  <p:embed/>
                </p:oleObj>
              </mc:Choice>
              <mc:Fallback>
                <p:oleObj name="Equation" r:id="rId4" imgW="1129810"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590800"/>
                        <a:ext cx="1971261"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2164976" y="3352799"/>
          <a:ext cx="1645024" cy="503881"/>
        </p:xfrm>
        <a:graphic>
          <a:graphicData uri="http://schemas.openxmlformats.org/presentationml/2006/ole">
            <mc:AlternateContent xmlns:mc="http://schemas.openxmlformats.org/markup-compatibility/2006">
              <mc:Choice xmlns:v="urn:schemas-microsoft-com:vml" Requires="v">
                <p:oleObj name="Equation" r:id="rId6" imgW="875920" imgH="266584" progId="Equation.3">
                  <p:embed/>
                </p:oleObj>
              </mc:Choice>
              <mc:Fallback>
                <p:oleObj name="Equation" r:id="rId6" imgW="875920" imgH="26658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4976" y="3352799"/>
                        <a:ext cx="1645024" cy="5038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6" name="Object 2"/>
          <p:cNvGraphicFramePr>
            <a:graphicFrameLocks noChangeAspect="1"/>
          </p:cNvGraphicFramePr>
          <p:nvPr/>
        </p:nvGraphicFramePr>
        <p:xfrm>
          <a:off x="2133600" y="5181599"/>
          <a:ext cx="1905000" cy="343759"/>
        </p:xfrm>
        <a:graphic>
          <a:graphicData uri="http://schemas.openxmlformats.org/presentationml/2006/ole">
            <mc:AlternateContent xmlns:mc="http://schemas.openxmlformats.org/markup-compatibility/2006">
              <mc:Choice xmlns:v="urn:schemas-microsoft-com:vml" Requires="v">
                <p:oleObj name="Equation" r:id="rId8" imgW="1270000" imgH="228600" progId="Equation.3">
                  <p:embed/>
                </p:oleObj>
              </mc:Choice>
              <mc:Fallback>
                <p:oleObj name="Equation" r:id="rId8" imgW="12700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5181599"/>
                        <a:ext cx="1905000" cy="3437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 name="Object 1"/>
          <p:cNvGraphicFramePr>
            <a:graphicFrameLocks noChangeAspect="1"/>
          </p:cNvGraphicFramePr>
          <p:nvPr/>
        </p:nvGraphicFramePr>
        <p:xfrm>
          <a:off x="2133601" y="5909845"/>
          <a:ext cx="2282824" cy="394157"/>
        </p:xfrm>
        <a:graphic>
          <a:graphicData uri="http://schemas.openxmlformats.org/presentationml/2006/ole">
            <mc:AlternateContent xmlns:mc="http://schemas.openxmlformats.org/markup-compatibility/2006">
              <mc:Choice xmlns:v="urn:schemas-microsoft-com:vml" Requires="v">
                <p:oleObj name="Equation" r:id="rId10" imgW="1320800" imgH="228600" progId="Equation.3">
                  <p:embed/>
                </p:oleObj>
              </mc:Choice>
              <mc:Fallback>
                <p:oleObj name="Equation" r:id="rId10" imgW="13208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3601" y="5909845"/>
                        <a:ext cx="2282824" cy="3941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1" name="Rectangle 7"/>
          <p:cNvSpPr>
            <a:spLocks noChangeArrowheads="1"/>
          </p:cNvSpPr>
          <p:nvPr/>
        </p:nvSpPr>
        <p:spPr bwMode="auto">
          <a:xfrm>
            <a:off x="6629400" y="1676400"/>
            <a:ext cx="1371600" cy="8002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                                                                        (3)</a:t>
            </a:r>
            <a:endParaRPr kumimoji="0" lang="en-US" sz="1000" b="1"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endParaRPr kumimoji="0" lang="en-US" sz="2400" b="1" i="0" u="none" strike="noStrike" cap="none" normalizeH="0" baseline="0" dirty="0">
              <a:ln>
                <a:noFill/>
              </a:ln>
              <a:solidFill>
                <a:schemeClr val="tx1"/>
              </a:solidFill>
              <a:effectLst/>
              <a:latin typeface="Arial" pitchFamily="34" charset="0"/>
            </a:endParaRPr>
          </a:p>
        </p:txBody>
      </p:sp>
      <p:sp>
        <p:nvSpPr>
          <p:cNvPr id="1032" name="Rectangle 8"/>
          <p:cNvSpPr>
            <a:spLocks noChangeArrowheads="1"/>
          </p:cNvSpPr>
          <p:nvPr/>
        </p:nvSpPr>
        <p:spPr bwMode="auto">
          <a:xfrm>
            <a:off x="6629400" y="2286000"/>
            <a:ext cx="29718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(4)</a:t>
            </a:r>
            <a:endParaRPr kumimoji="0" lang="en-US" sz="1050" b="1"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endParaRPr kumimoji="0" lang="en-US" sz="2800" b="1" i="0" u="none" strike="noStrike" cap="none" normalizeH="0" baseline="0" dirty="0">
              <a:ln>
                <a:noFill/>
              </a:ln>
              <a:solidFill>
                <a:schemeClr val="tx1"/>
              </a:solidFill>
              <a:effectLst/>
              <a:latin typeface="Arial" pitchFamily="34" charset="0"/>
            </a:endParaRPr>
          </a:p>
        </p:txBody>
      </p:sp>
      <p:sp>
        <p:nvSpPr>
          <p:cNvPr id="1033" name="Rectangle 9"/>
          <p:cNvSpPr>
            <a:spLocks noChangeArrowheads="1"/>
          </p:cNvSpPr>
          <p:nvPr/>
        </p:nvSpPr>
        <p:spPr bwMode="auto">
          <a:xfrm>
            <a:off x="4038600" y="3429000"/>
            <a:ext cx="4191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   </a:t>
            </a:r>
            <a:r>
              <a:rPr kumimoji="0" lang="en-US" sz="1600" b="1" i="1"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i</a:t>
            </a:r>
            <a:r>
              <a:rPr kumimoji="0" lang="en-US" sz="1600" b="1" i="1"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 L, K; j = C,T</a:t>
            </a:r>
            <a:r>
              <a:rPr kumimoji="0" lang="en-US" sz="16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(5)</a:t>
            </a:r>
            <a:endParaRPr kumimoji="0" lang="en-US" sz="1050" b="1"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endParaRPr kumimoji="0" lang="en-US" sz="2800" b="1" i="0" u="none" strike="noStrike" cap="none" normalizeH="0" baseline="0" dirty="0">
              <a:ln>
                <a:noFill/>
              </a:ln>
              <a:solidFill>
                <a:schemeClr val="tx1"/>
              </a:solidFill>
              <a:effectLst/>
              <a:latin typeface="Arial" pitchFamily="34" charset="0"/>
            </a:endParaRPr>
          </a:p>
        </p:txBody>
      </p:sp>
      <p:sp>
        <p:nvSpPr>
          <p:cNvPr id="1034" name="Rectangle 10"/>
          <p:cNvSpPr>
            <a:spLocks noChangeArrowheads="1"/>
          </p:cNvSpPr>
          <p:nvPr/>
        </p:nvSpPr>
        <p:spPr bwMode="auto">
          <a:xfrm>
            <a:off x="6705600" y="4876800"/>
            <a:ext cx="1589638" cy="892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mj-lt"/>
                <a:ea typeface="Times New Roman" pitchFamily="18" charset="0"/>
                <a:cs typeface="Times New Roman" pitchFamily="18" charset="0"/>
              </a:rPr>
              <a:t>                                                                                (6</a:t>
            </a:r>
            <a:r>
              <a:rPr kumimoji="0" lang="en-US" sz="2000" b="1" i="0" u="none" strike="noStrike" cap="none" normalizeH="0" baseline="0" dirty="0">
                <a:ln>
                  <a:noFill/>
                </a:ln>
                <a:solidFill>
                  <a:schemeClr val="tx1"/>
                </a:solidFill>
                <a:effectLst/>
                <a:latin typeface="+mj-lt"/>
                <a:ea typeface="Times New Roman" pitchFamily="18" charset="0"/>
                <a:cs typeface="Times New Roman" pitchFamily="18" charset="0"/>
              </a:rPr>
              <a:t>)</a:t>
            </a:r>
            <a:endParaRPr kumimoji="0" lang="en-US" sz="105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mj-lt"/>
                <a:ea typeface="Times New Roman" pitchFamily="18" charset="0"/>
                <a:cs typeface="Times New Roman" pitchFamily="18" charset="0"/>
              </a:rPr>
              <a:t>               </a:t>
            </a:r>
            <a:endParaRPr kumimoji="0" lang="en-US" sz="2800" b="1" i="0" u="none" strike="noStrike" cap="none" normalizeH="0" baseline="0" dirty="0">
              <a:ln>
                <a:noFill/>
              </a:ln>
              <a:solidFill>
                <a:schemeClr val="tx1"/>
              </a:solidFill>
              <a:effectLst/>
              <a:latin typeface="+mj-lt"/>
            </a:endParaRPr>
          </a:p>
        </p:txBody>
      </p:sp>
      <p:sp>
        <p:nvSpPr>
          <p:cNvPr id="1035" name="Rectangle 11"/>
          <p:cNvSpPr>
            <a:spLocks noChangeArrowheads="1"/>
          </p:cNvSpPr>
          <p:nvPr/>
        </p:nvSpPr>
        <p:spPr bwMode="auto">
          <a:xfrm>
            <a:off x="3352800" y="5975747"/>
            <a:ext cx="4572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(7)</a:t>
            </a:r>
            <a:endParaRPr kumimoji="0" lang="en-US" sz="2800" b="1" i="0" u="none" strike="noStrike" cap="none" normalizeH="0" baseline="0" dirty="0">
              <a:ln>
                <a:noFill/>
              </a:ln>
              <a:solidFill>
                <a:schemeClr val="tx1"/>
              </a:solidFill>
              <a:effectLst/>
              <a:latin typeface="Arial" pitchFamily="34" charset="0"/>
            </a:endParaRPr>
          </a:p>
        </p:txBody>
      </p:sp>
      <p:sp>
        <p:nvSpPr>
          <p:cNvPr id="15" name="Rectangle 14"/>
          <p:cNvSpPr/>
          <p:nvPr/>
        </p:nvSpPr>
        <p:spPr>
          <a:xfrm>
            <a:off x="1752600" y="457200"/>
            <a:ext cx="4343400" cy="762000"/>
          </a:xfrm>
          <a:prstGeom prst="rect">
            <a:avLst/>
          </a:prstGeom>
        </p:spPr>
        <p:txBody>
          <a:bodyPr wrap="square">
            <a:spAutoFit/>
          </a:bodyPr>
          <a:lstStyle/>
          <a:p>
            <a:r>
              <a:rPr lang="en-US" sz="4400" b="1" dirty="0"/>
              <a:t>The model</a:t>
            </a:r>
          </a:p>
        </p:txBody>
      </p:sp>
      <p:sp>
        <p:nvSpPr>
          <p:cNvPr id="2"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6"/>
          <p:cNvGraphicFramePr>
            <a:graphicFrameLocks noChangeAspect="1"/>
          </p:cNvGraphicFramePr>
          <p:nvPr/>
        </p:nvGraphicFramePr>
        <p:xfrm>
          <a:off x="2209800" y="4114800"/>
          <a:ext cx="990600" cy="746760"/>
        </p:xfrm>
        <a:graphic>
          <a:graphicData uri="http://schemas.openxmlformats.org/presentationml/2006/ole">
            <mc:AlternateContent xmlns:mc="http://schemas.openxmlformats.org/markup-compatibility/2006">
              <mc:Choice xmlns:v="urn:schemas-microsoft-com:vml" Requires="v">
                <p:oleObj name="Equation" r:id="rId12" imgW="622030" imgH="469696" progId="Equation.3">
                  <p:embed/>
                </p:oleObj>
              </mc:Choice>
              <mc:Fallback>
                <p:oleObj name="Equation" r:id="rId12" imgW="622030" imgH="469696"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9800" y="4114800"/>
                        <a:ext cx="990600" cy="7467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8"/>
          <p:cNvGraphicFramePr>
            <a:graphicFrameLocks noChangeAspect="1"/>
          </p:cNvGraphicFramePr>
          <p:nvPr/>
        </p:nvGraphicFramePr>
        <p:xfrm>
          <a:off x="4191000" y="4114800"/>
          <a:ext cx="990600" cy="746760"/>
        </p:xfrm>
        <a:graphic>
          <a:graphicData uri="http://schemas.openxmlformats.org/presentationml/2006/ole">
            <mc:AlternateContent xmlns:mc="http://schemas.openxmlformats.org/markup-compatibility/2006">
              <mc:Choice xmlns:v="urn:schemas-microsoft-com:vml" Requires="v">
                <p:oleObj name="Equation" r:id="rId14" imgW="622030" imgH="469696" progId="Equation.3">
                  <p:embed/>
                </p:oleObj>
              </mc:Choice>
              <mc:Fallback>
                <p:oleObj name="Equation" r:id="rId14" imgW="622030" imgH="469696"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1000" y="4114800"/>
                        <a:ext cx="990600" cy="7467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10"/>
          <p:cNvSpPr>
            <a:spLocks noChangeArrowheads="1"/>
          </p:cNvSpPr>
          <p:nvPr/>
        </p:nvSpPr>
        <p:spPr bwMode="auto">
          <a:xfrm>
            <a:off x="0" y="2057400"/>
            <a:ext cx="14478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Zero profit conditions              </a:t>
            </a:r>
            <a:endParaRPr kumimoji="0" lang="en-US" sz="3200" b="0" i="0" u="none" strike="noStrike" cap="none" normalizeH="0" baseline="0" dirty="0">
              <a:ln>
                <a:noFill/>
              </a:ln>
              <a:solidFill>
                <a:schemeClr val="tx1"/>
              </a:solidFill>
              <a:effectLst/>
              <a:latin typeface="Arial" pitchFamily="34" charset="0"/>
            </a:endParaRPr>
          </a:p>
        </p:txBody>
      </p:sp>
      <p:sp>
        <p:nvSpPr>
          <p:cNvPr id="19" name="Rectangle 18"/>
          <p:cNvSpPr/>
          <p:nvPr/>
        </p:nvSpPr>
        <p:spPr>
          <a:xfrm>
            <a:off x="0" y="5334001"/>
            <a:ext cx="2057400" cy="707886"/>
          </a:xfrm>
          <a:prstGeom prst="rect">
            <a:avLst/>
          </a:prstGeom>
        </p:spPr>
        <p:txBody>
          <a:bodyPr wrap="square">
            <a:spAutoFit/>
          </a:bodyPr>
          <a:lstStyle/>
          <a:p>
            <a:r>
              <a:rPr lang="en-US" sz="2000" dirty="0">
                <a:latin typeface="Times New Roman" pitchFamily="18" charset="0"/>
                <a:cs typeface="Times New Roman" pitchFamily="18" charset="0"/>
              </a:rPr>
              <a:t>Full employment conditions </a:t>
            </a:r>
          </a:p>
        </p:txBody>
      </p:sp>
      <p:sp>
        <p:nvSpPr>
          <p:cNvPr id="20" name="TextBox 19"/>
          <p:cNvSpPr txBox="1"/>
          <p:nvPr/>
        </p:nvSpPr>
        <p:spPr>
          <a:xfrm>
            <a:off x="0" y="3505200"/>
            <a:ext cx="1828800" cy="707886"/>
          </a:xfrm>
          <a:prstGeom prst="rect">
            <a:avLst/>
          </a:prstGeom>
          <a:noFill/>
        </p:spPr>
        <p:txBody>
          <a:bodyPr wrap="square" rtlCol="0">
            <a:spAutoFit/>
          </a:bodyPr>
          <a:lstStyle/>
          <a:p>
            <a:r>
              <a:rPr lang="en-US" sz="2000" dirty="0">
                <a:latin typeface="Times New Roman" pitchFamily="18" charset="0"/>
                <a:cs typeface="Times New Roman" pitchFamily="18" charset="0"/>
              </a:rPr>
              <a:t>Input requirement</a:t>
            </a:r>
          </a:p>
        </p:txBody>
      </p:sp>
    </p:spTree>
    <p:extLst>
      <p:ext uri="{BB962C8B-B14F-4D97-AF65-F5344CB8AC3E}">
        <p14:creationId xmlns:p14="http://schemas.microsoft.com/office/powerpoint/2010/main" val="576279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demand side (relevant under autarky)</a:t>
            </a:r>
          </a:p>
        </p:txBody>
      </p:sp>
      <p:graphicFrame>
        <p:nvGraphicFramePr>
          <p:cNvPr id="4" name="Object 3"/>
          <p:cNvGraphicFramePr>
            <a:graphicFrameLocks noChangeAspect="1"/>
          </p:cNvGraphicFramePr>
          <p:nvPr>
            <p:extLst>
              <p:ext uri="{D42A27DB-BD31-4B8C-83A1-F6EECF244321}">
                <p14:modId xmlns:p14="http://schemas.microsoft.com/office/powerpoint/2010/main" val="1714042221"/>
              </p:ext>
            </p:extLst>
          </p:nvPr>
        </p:nvGraphicFramePr>
        <p:xfrm>
          <a:off x="762000" y="1905000"/>
          <a:ext cx="1000125" cy="238125"/>
        </p:xfrm>
        <a:graphic>
          <a:graphicData uri="http://schemas.openxmlformats.org/presentationml/2006/ole">
            <mc:AlternateContent xmlns:mc="http://schemas.openxmlformats.org/markup-compatibility/2006">
              <mc:Choice xmlns:v="urn:schemas-microsoft-com:vml" Requires="v">
                <p:oleObj name="Equation" r:id="rId2" imgW="1002865" imgH="241195" progId="Equation.3">
                  <p:embed/>
                </p:oleObj>
              </mc:Choice>
              <mc:Fallback>
                <p:oleObj name="Equation" r:id="rId2" imgW="1002865" imgH="241195"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905000"/>
                        <a:ext cx="100012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707548121"/>
              </p:ext>
            </p:extLst>
          </p:nvPr>
        </p:nvGraphicFramePr>
        <p:xfrm>
          <a:off x="762000" y="2438400"/>
          <a:ext cx="1019175" cy="228600"/>
        </p:xfrm>
        <a:graphic>
          <a:graphicData uri="http://schemas.openxmlformats.org/presentationml/2006/ole">
            <mc:AlternateContent xmlns:mc="http://schemas.openxmlformats.org/markup-compatibility/2006">
              <mc:Choice xmlns:v="urn:schemas-microsoft-com:vml" Requires="v">
                <p:oleObj name="Equation" r:id="rId4" imgW="1016000" imgH="228600" progId="Equation.3">
                  <p:embed/>
                </p:oleObj>
              </mc:Choice>
              <mc:Fallback>
                <p:oleObj name="Equation" r:id="rId4" imgW="1016000" imgH="2286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438400"/>
                        <a:ext cx="10191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981200" y="1905000"/>
            <a:ext cx="7505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 </a:t>
            </a:r>
            <a:r>
              <a:rPr kumimoji="0" lang="en-US" sz="1200" b="0" i="1"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j = C, 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6"/>
          <p:cNvSpPr>
            <a:spLocks noChangeArrowheads="1"/>
          </p:cNvSpPr>
          <p:nvPr/>
        </p:nvSpPr>
        <p:spPr bwMode="auto">
          <a:xfrm>
            <a:off x="682160" y="3049041"/>
            <a:ext cx="205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ea typeface="MS Mincho" pitchFamily="49" charset="-128"/>
                <a:cs typeface="Times New Roman" pitchFamily="18" charset="0"/>
              </a:rPr>
              <a:t>Walras</a:t>
            </a:r>
            <a:r>
              <a:rPr kumimoji="0" lang="en-US" sz="1200" b="0"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 Law: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37385968"/>
              </p:ext>
            </p:extLst>
          </p:nvPr>
        </p:nvGraphicFramePr>
        <p:xfrm>
          <a:off x="1770592" y="3062667"/>
          <a:ext cx="981075" cy="228600"/>
        </p:xfrm>
        <a:graphic>
          <a:graphicData uri="http://schemas.openxmlformats.org/presentationml/2006/ole">
            <mc:AlternateContent xmlns:mc="http://schemas.openxmlformats.org/markup-compatibility/2006">
              <mc:Choice xmlns:v="urn:schemas-microsoft-com:vml" Requires="v">
                <p:oleObj name="Equation" r:id="rId6" imgW="977900" imgH="228600" progId="Equation.3">
                  <p:embed/>
                </p:oleObj>
              </mc:Choice>
              <mc:Fallback>
                <p:oleObj name="Equation" r:id="rId6" imgW="97790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0592" y="3062667"/>
                        <a:ext cx="9810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7"/>
          <p:cNvSpPr>
            <a:spLocks noChangeArrowheads="1"/>
          </p:cNvSpPr>
          <p:nvPr/>
        </p:nvSpPr>
        <p:spPr bwMode="auto">
          <a:xfrm>
            <a:off x="0" y="685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3127403716"/>
              </p:ext>
            </p:extLst>
          </p:nvPr>
        </p:nvGraphicFramePr>
        <p:xfrm>
          <a:off x="762000" y="3733800"/>
          <a:ext cx="571500" cy="238125"/>
        </p:xfrm>
        <a:graphic>
          <a:graphicData uri="http://schemas.openxmlformats.org/presentationml/2006/ole">
            <mc:AlternateContent xmlns:mc="http://schemas.openxmlformats.org/markup-compatibility/2006">
              <mc:Choice xmlns:v="urn:schemas-microsoft-com:vml" Requires="v">
                <p:oleObj name="Equation" r:id="rId8" imgW="571252" imgH="241195" progId="Equation.3">
                  <p:embed/>
                </p:oleObj>
              </mc:Choice>
              <mc:Fallback>
                <p:oleObj name="Equation" r:id="rId8" imgW="571252" imgH="241195"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3733800"/>
                        <a:ext cx="571500"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0"/>
          <p:cNvSpPr>
            <a:spLocks noChangeArrowheads="1"/>
          </p:cNvSpPr>
          <p:nvPr/>
        </p:nvSpPr>
        <p:spPr bwMode="auto">
          <a:xfrm>
            <a:off x="1177460" y="3704063"/>
            <a:ext cx="1066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  ,   </a:t>
            </a:r>
            <a:r>
              <a:rPr kumimoji="0" lang="en-US" sz="1200" b="0" i="1"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j = C, T</a:t>
            </a:r>
            <a:r>
              <a:rPr kumimoji="0" lang="en-US" sz="1200" b="0"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115681223"/>
              </p:ext>
            </p:extLst>
          </p:nvPr>
        </p:nvGraphicFramePr>
        <p:xfrm>
          <a:off x="838200" y="4343400"/>
          <a:ext cx="1228725" cy="400050"/>
        </p:xfrm>
        <a:graphic>
          <a:graphicData uri="http://schemas.openxmlformats.org/presentationml/2006/ole">
            <mc:AlternateContent xmlns:mc="http://schemas.openxmlformats.org/markup-compatibility/2006">
              <mc:Choice xmlns:v="urn:schemas-microsoft-com:vml" Requires="v">
                <p:oleObj name="Equation" r:id="rId10" imgW="1016000" imgH="330200" progId="Equation.3">
                  <p:embed/>
                </p:oleObj>
              </mc:Choice>
              <mc:Fallback>
                <p:oleObj name="Equation" r:id="rId10" imgW="1016000" imgH="3302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200" y="4343400"/>
                        <a:ext cx="122872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7"/>
          <p:cNvSpPr>
            <a:spLocks noChangeArrowheads="1"/>
          </p:cNvSpPr>
          <p:nvPr/>
        </p:nvSpPr>
        <p:spPr bwMode="auto">
          <a:xfrm>
            <a:off x="2091860" y="4435731"/>
            <a:ext cx="24801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   </a:t>
            </a:r>
            <a:r>
              <a:rPr kumimoji="0" lang="en-US" sz="1200" b="0" i="1" u="none" strike="noStrike" cap="none" normalizeH="0" baseline="0" dirty="0">
                <a:ln>
                  <a:noFill/>
                </a:ln>
                <a:solidFill>
                  <a:schemeClr val="tx1"/>
                </a:solidFill>
                <a:effectLst/>
                <a:latin typeface="Arial" pitchFamily="34" charset="0"/>
                <a:ea typeface="Times New Roman" pitchFamily="18" charset="0"/>
                <a:cs typeface="Arial" pitchFamily="34" charset="0"/>
              </a:rPr>
              <a:t>i = L, K; j = C,T</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79150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946943" y="2476500"/>
            <a:ext cx="2255837" cy="22860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6" tIns="18288" rIns="36576" bIns="1828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rgbClr val="000000"/>
                </a:solidFill>
                <a:effectLst/>
                <a:latin typeface="Arial" pitchFamily="34" charset="0"/>
                <a:ea typeface="Times New Roman" pitchFamily="18" charset="0"/>
                <a:cs typeface="Arial" pitchFamily="34" charset="0"/>
              </a:rPr>
              <a:t>   </a:t>
            </a:r>
            <a:r>
              <a:rPr kumimoji="0" lang="en-US" sz="1000" b="1" i="0" u="none" strike="noStrike" cap="none" normalizeH="0" baseline="0" dirty="0">
                <a:ln>
                  <a:noFill/>
                </a:ln>
                <a:solidFill>
                  <a:srgbClr val="000000"/>
                </a:solidFill>
                <a:effectLst/>
                <a:latin typeface="Arial" pitchFamily="34" charset="0"/>
                <a:ea typeface="Times New Roman" pitchFamily="18" charset="0"/>
                <a:cs typeface="Arial" pitchFamily="34" charset="0"/>
              </a:rPr>
              <a:t>Figure 2</a:t>
            </a:r>
            <a:r>
              <a:rPr kumimoji="0" lang="en-US" sz="1000" b="0" i="0" u="none" strike="noStrike" cap="none" normalizeH="0" baseline="0" dirty="0">
                <a:ln>
                  <a:noFill/>
                </a:ln>
                <a:solidFill>
                  <a:srgbClr val="000000"/>
                </a:solidFill>
                <a:effectLst/>
                <a:latin typeface="Arial" pitchFamily="34" charset="0"/>
                <a:ea typeface="Times New Roman" pitchFamily="18" charset="0"/>
                <a:cs typeface="Arial" pitchFamily="34" charset="0"/>
              </a:rPr>
              <a:t>: PPC in the HOS Model</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Line 11"/>
          <p:cNvSpPr>
            <a:spLocks noChangeShapeType="1"/>
          </p:cNvSpPr>
          <p:nvPr/>
        </p:nvSpPr>
        <p:spPr bwMode="auto">
          <a:xfrm>
            <a:off x="1349375" y="1019175"/>
            <a:ext cx="0" cy="1157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Line 10"/>
          <p:cNvSpPr>
            <a:spLocks noChangeShapeType="1"/>
          </p:cNvSpPr>
          <p:nvPr/>
        </p:nvSpPr>
        <p:spPr bwMode="auto">
          <a:xfrm>
            <a:off x="1349375" y="2176463"/>
            <a:ext cx="152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9"/>
          <p:cNvSpPr>
            <a:spLocks noChangeShapeType="1"/>
          </p:cNvSpPr>
          <p:nvPr/>
        </p:nvSpPr>
        <p:spPr bwMode="auto">
          <a:xfrm>
            <a:off x="2111375" y="1536700"/>
            <a:ext cx="122238" cy="6397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8"/>
          <p:cNvSpPr>
            <a:spLocks noChangeShapeType="1"/>
          </p:cNvSpPr>
          <p:nvPr/>
        </p:nvSpPr>
        <p:spPr bwMode="auto">
          <a:xfrm>
            <a:off x="1349375" y="1323975"/>
            <a:ext cx="517525" cy="603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1349375" y="1323975"/>
            <a:ext cx="884238" cy="852488"/>
          </a:xfrm>
          <a:custGeom>
            <a:avLst/>
            <a:gdLst>
              <a:gd name="T0" fmla="*/ 0 w 1392"/>
              <a:gd name="T1" fmla="*/ 0 h 1344"/>
              <a:gd name="T2" fmla="*/ 240 w 1392"/>
              <a:gd name="T3" fmla="*/ 48 h 1344"/>
              <a:gd name="T4" fmla="*/ 576 w 1392"/>
              <a:gd name="T5" fmla="*/ 144 h 1344"/>
              <a:gd name="T6" fmla="*/ 864 w 1392"/>
              <a:gd name="T7" fmla="*/ 336 h 1344"/>
              <a:gd name="T8" fmla="*/ 1056 w 1392"/>
              <a:gd name="T9" fmla="*/ 528 h 1344"/>
              <a:gd name="T10" fmla="*/ 1152 w 1392"/>
              <a:gd name="T11" fmla="*/ 672 h 1344"/>
              <a:gd name="T12" fmla="*/ 1248 w 1392"/>
              <a:gd name="T13" fmla="*/ 864 h 1344"/>
              <a:gd name="T14" fmla="*/ 1296 w 1392"/>
              <a:gd name="T15" fmla="*/ 1008 h 1344"/>
              <a:gd name="T16" fmla="*/ 1344 w 1392"/>
              <a:gd name="T17" fmla="*/ 1200 h 1344"/>
              <a:gd name="T18" fmla="*/ 1392 w 1392"/>
              <a:gd name="T19" fmla="*/ 1344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2" h="1344">
                <a:moveTo>
                  <a:pt x="0" y="0"/>
                </a:moveTo>
                <a:cubicBezTo>
                  <a:pt x="72" y="12"/>
                  <a:pt x="144" y="24"/>
                  <a:pt x="240" y="48"/>
                </a:cubicBezTo>
                <a:cubicBezTo>
                  <a:pt x="336" y="72"/>
                  <a:pt x="472" y="96"/>
                  <a:pt x="576" y="144"/>
                </a:cubicBezTo>
                <a:cubicBezTo>
                  <a:pt x="680" y="192"/>
                  <a:pt x="784" y="272"/>
                  <a:pt x="864" y="336"/>
                </a:cubicBezTo>
                <a:cubicBezTo>
                  <a:pt x="944" y="400"/>
                  <a:pt x="1008" y="472"/>
                  <a:pt x="1056" y="528"/>
                </a:cubicBezTo>
                <a:cubicBezTo>
                  <a:pt x="1104" y="584"/>
                  <a:pt x="1120" y="616"/>
                  <a:pt x="1152" y="672"/>
                </a:cubicBezTo>
                <a:cubicBezTo>
                  <a:pt x="1184" y="728"/>
                  <a:pt x="1224" y="808"/>
                  <a:pt x="1248" y="864"/>
                </a:cubicBezTo>
                <a:cubicBezTo>
                  <a:pt x="1272" y="920"/>
                  <a:pt x="1280" y="952"/>
                  <a:pt x="1296" y="1008"/>
                </a:cubicBezTo>
                <a:cubicBezTo>
                  <a:pt x="1312" y="1064"/>
                  <a:pt x="1328" y="1144"/>
                  <a:pt x="1344" y="1200"/>
                </a:cubicBezTo>
                <a:cubicBezTo>
                  <a:pt x="1360" y="1256"/>
                  <a:pt x="1384" y="1320"/>
                  <a:pt x="1392" y="1344"/>
                </a:cubicBezTo>
              </a:path>
            </a:pathLst>
          </a:custGeom>
          <a:noFill/>
          <a:ln w="9525">
            <a:solidFill>
              <a:srgbClr val="000000"/>
            </a:solidFill>
            <a:round/>
            <a:headEnd/>
            <a:tailEnd/>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 Box 12"/>
          <p:cNvSpPr txBox="1">
            <a:spLocks noChangeArrowheads="1"/>
          </p:cNvSpPr>
          <p:nvPr/>
        </p:nvSpPr>
        <p:spPr bwMode="auto">
          <a:xfrm>
            <a:off x="3017600" y="2101850"/>
            <a:ext cx="593725" cy="22860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6" tIns="18288" rIns="36576" bIns="1828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Arial" pitchFamily="34" charset="0"/>
                <a:ea typeface="Times New Roman" pitchFamily="18" charset="0"/>
                <a:cs typeface="Arial" pitchFamily="34" charset="0"/>
              </a:rPr>
              <a:t>Textiles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Text Box 6"/>
          <p:cNvSpPr txBox="1">
            <a:spLocks noChangeArrowheads="1"/>
          </p:cNvSpPr>
          <p:nvPr/>
        </p:nvSpPr>
        <p:spPr bwMode="auto">
          <a:xfrm>
            <a:off x="1066800" y="857250"/>
            <a:ext cx="609600" cy="27940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6" tIns="18288" rIns="36576" bIns="1828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Arial" pitchFamily="34" charset="0"/>
                <a:ea typeface="Times New Roman" pitchFamily="18" charset="0"/>
                <a:cs typeface="Arial" pitchFamily="34" charset="0"/>
              </a:rPr>
              <a:t>computers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2" name="Text Box 5"/>
          <p:cNvSpPr txBox="1">
            <a:spLocks noChangeArrowheads="1"/>
          </p:cNvSpPr>
          <p:nvPr/>
        </p:nvSpPr>
        <p:spPr bwMode="auto">
          <a:xfrm>
            <a:off x="1101724" y="1206500"/>
            <a:ext cx="2205037" cy="138430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6" tIns="18288" rIns="36576" bIns="1828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Arial" pitchFamily="34" charset="0"/>
                <a:ea typeface="Times New Roman" pitchFamily="18" charset="0"/>
                <a:cs typeface="Arial" pitchFamily="34" charset="0"/>
              </a:rPr>
              <a:t>   A</a:t>
            </a:r>
            <a:endParaRPr kumimoji="0" lang="en-US" sz="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Arial" pitchFamily="34" charset="0"/>
                <a:ea typeface="Times New Roman" pitchFamily="18" charset="0"/>
                <a:cs typeface="Arial" pitchFamily="34" charset="0"/>
              </a:rPr>
              <a:t>   O</a:t>
            </a:r>
            <a:endParaRPr kumimoji="0" lang="en-US" sz="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Arial" pitchFamily="34" charset="0"/>
                <a:ea typeface="Times New Roman" pitchFamily="18" charset="0"/>
                <a:cs typeface="Arial" pitchFamily="34" charset="0"/>
              </a:rPr>
              <a:t>                                     B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 name="Text Box 4"/>
          <p:cNvSpPr txBox="1">
            <a:spLocks noChangeArrowheads="1"/>
          </p:cNvSpPr>
          <p:nvPr/>
        </p:nvSpPr>
        <p:spPr bwMode="auto">
          <a:xfrm>
            <a:off x="1860550" y="1247775"/>
            <a:ext cx="428625" cy="18732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6" tIns="18288" rIns="36576" bIns="1828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ea typeface="Times New Roman" pitchFamily="18" charset="0"/>
                <a:cs typeface="Arial" pitchFamily="34" charset="0"/>
              </a:rPr>
              <a:t>p</a:t>
            </a:r>
            <a:r>
              <a:rPr kumimoji="0" lang="en-US" sz="1200" b="0" i="0" u="none" strike="noStrike" cap="none" normalizeH="0" baseline="-30000">
                <a:ln>
                  <a:noFill/>
                </a:ln>
                <a:solidFill>
                  <a:srgbClr val="000000"/>
                </a:solidFill>
                <a:effectLst/>
                <a:latin typeface="Arial" pitchFamily="34" charset="0"/>
                <a:ea typeface="Times New Roman" pitchFamily="18" charset="0"/>
                <a:cs typeface="Arial" pitchFamily="34" charset="0"/>
              </a:rPr>
              <a:t>min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Text Box 3"/>
          <p:cNvSpPr txBox="1">
            <a:spLocks noChangeArrowheads="1"/>
          </p:cNvSpPr>
          <p:nvPr/>
        </p:nvSpPr>
        <p:spPr bwMode="auto">
          <a:xfrm>
            <a:off x="2111375" y="1406525"/>
            <a:ext cx="534988" cy="26352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6" tIns="18288" rIns="36576" bIns="1828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ea typeface="Times New Roman" pitchFamily="18" charset="0"/>
                <a:cs typeface="Arial" pitchFamily="34" charset="0"/>
              </a:rPr>
              <a:t>p</a:t>
            </a:r>
            <a:r>
              <a:rPr kumimoji="0" lang="en-US" sz="1200" b="0" i="0" u="none" strike="noStrike" cap="none" normalizeH="0" baseline="-30000">
                <a:ln>
                  <a:noFill/>
                </a:ln>
                <a:solidFill>
                  <a:srgbClr val="000000"/>
                </a:solidFill>
                <a:effectLst/>
                <a:latin typeface="Arial" pitchFamily="34" charset="0"/>
                <a:ea typeface="Times New Roman" pitchFamily="18" charset="0"/>
                <a:cs typeface="Arial" pitchFamily="34" charset="0"/>
              </a:rPr>
              <a:t>max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Line 2"/>
          <p:cNvSpPr>
            <a:spLocks noChangeShapeType="1"/>
          </p:cNvSpPr>
          <p:nvPr/>
        </p:nvSpPr>
        <p:spPr bwMode="auto">
          <a:xfrm>
            <a:off x="2781300" y="2216150"/>
            <a:ext cx="1143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958281" y="3276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8"/>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br>
              <a:rPr kumimoji="0" lang="en-US" sz="6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9"/>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a:ln>
                  <a:noFill/>
                </a:ln>
                <a:solidFill>
                  <a:schemeClr val="tx1"/>
                </a:solidFill>
                <a:effectLst/>
                <a:latin typeface="Arial" pitchFamily="34" charset="0"/>
                <a:ea typeface="MS Mincho" pitchFamily="49" charset="-128"/>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3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0" name="Group 20"/>
          <p:cNvGrpSpPr>
            <a:grpSpLocks noChangeAspect="1"/>
          </p:cNvGrpSpPr>
          <p:nvPr/>
        </p:nvGrpSpPr>
        <p:grpSpPr bwMode="auto">
          <a:xfrm>
            <a:off x="3883883" y="2994730"/>
            <a:ext cx="2936369" cy="2547233"/>
            <a:chOff x="3974" y="2916"/>
            <a:chExt cx="4113" cy="3568"/>
          </a:xfrm>
        </p:grpSpPr>
        <p:sp>
          <p:nvSpPr>
            <p:cNvPr id="21" name="AutoShape 31"/>
            <p:cNvSpPr>
              <a:spLocks noChangeAspect="1" noChangeArrowheads="1" noTextEdit="1"/>
            </p:cNvSpPr>
            <p:nvPr/>
          </p:nvSpPr>
          <p:spPr bwMode="auto">
            <a:xfrm>
              <a:off x="3974" y="2916"/>
              <a:ext cx="4113" cy="35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30"/>
            <p:cNvSpPr>
              <a:spLocks noChangeShapeType="1"/>
            </p:cNvSpPr>
            <p:nvPr/>
          </p:nvSpPr>
          <p:spPr bwMode="auto">
            <a:xfrm flipV="1">
              <a:off x="4647" y="3406"/>
              <a:ext cx="0" cy="22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9"/>
            <p:cNvSpPr>
              <a:spLocks noChangeShapeType="1"/>
            </p:cNvSpPr>
            <p:nvPr/>
          </p:nvSpPr>
          <p:spPr bwMode="auto">
            <a:xfrm>
              <a:off x="4647" y="5646"/>
              <a:ext cx="29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rc 28"/>
            <p:cNvSpPr>
              <a:spLocks/>
            </p:cNvSpPr>
            <p:nvPr/>
          </p:nvSpPr>
          <p:spPr bwMode="auto">
            <a:xfrm flipH="1">
              <a:off x="4647" y="4133"/>
              <a:ext cx="2159" cy="123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25" name="Line 27"/>
            <p:cNvSpPr>
              <a:spLocks noChangeShapeType="1"/>
            </p:cNvSpPr>
            <p:nvPr/>
          </p:nvSpPr>
          <p:spPr bwMode="auto">
            <a:xfrm>
              <a:off x="6806" y="4133"/>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6"/>
            <p:cNvSpPr>
              <a:spLocks noChangeShapeType="1"/>
            </p:cNvSpPr>
            <p:nvPr/>
          </p:nvSpPr>
          <p:spPr bwMode="auto">
            <a:xfrm>
              <a:off x="4647" y="4076"/>
              <a:ext cx="2579"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Text Box 25"/>
            <p:cNvSpPr txBox="1">
              <a:spLocks noChangeArrowheads="1"/>
            </p:cNvSpPr>
            <p:nvPr/>
          </p:nvSpPr>
          <p:spPr bwMode="auto">
            <a:xfrm>
              <a:off x="4395" y="2916"/>
              <a:ext cx="492" cy="34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413" tIns="22206" rIns="44413" bIns="2220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p</a:t>
              </a:r>
              <a:r>
                <a:rPr kumimoji="0" lang="en-US" sz="1200" b="0" i="1" u="none" strike="noStrike" cap="none" normalizeH="0" baseline="-30000">
                  <a:ln>
                    <a:noFill/>
                  </a:ln>
                  <a:solidFill>
                    <a:srgbClr val="000000"/>
                  </a:solidFill>
                  <a:effectLst/>
                  <a:latin typeface="Arial" pitchFamily="34" charset="0"/>
                  <a:ea typeface="Times New Roman" pitchFamily="18" charset="0"/>
                  <a:cs typeface="Arial" pitchFamily="34" charset="0"/>
                </a:rPr>
                <a: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Text Box 24"/>
            <p:cNvSpPr txBox="1">
              <a:spLocks noChangeArrowheads="1"/>
            </p:cNvSpPr>
            <p:nvPr/>
          </p:nvSpPr>
          <p:spPr bwMode="auto">
            <a:xfrm>
              <a:off x="7214" y="3973"/>
              <a:ext cx="234" cy="34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413" tIns="22206" rIns="44413" bIns="2220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Text Box 23"/>
            <p:cNvSpPr txBox="1">
              <a:spLocks noChangeArrowheads="1"/>
            </p:cNvSpPr>
            <p:nvPr/>
          </p:nvSpPr>
          <p:spPr bwMode="auto">
            <a:xfrm>
              <a:off x="4022" y="5141"/>
              <a:ext cx="672" cy="34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413" tIns="22206" rIns="44413" bIns="2220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p</a:t>
              </a:r>
              <a:r>
                <a:rPr kumimoji="0" lang="en-US" sz="1200" b="0" i="1" u="none" strike="noStrike" cap="none" normalizeH="0" baseline="-30000">
                  <a:ln>
                    <a:noFill/>
                  </a:ln>
                  <a:solidFill>
                    <a:srgbClr val="000000"/>
                  </a:solidFill>
                  <a:effectLst/>
                  <a:latin typeface="Arial" pitchFamily="34" charset="0"/>
                  <a:ea typeface="Times New Roman" pitchFamily="18" charset="0"/>
                  <a:cs typeface="Arial" pitchFamily="34" charset="0"/>
                </a:rPr>
                <a:t>min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Text Box 22"/>
            <p:cNvSpPr txBox="1">
              <a:spLocks noChangeArrowheads="1"/>
            </p:cNvSpPr>
            <p:nvPr/>
          </p:nvSpPr>
          <p:spPr bwMode="auto">
            <a:xfrm>
              <a:off x="3974" y="3881"/>
              <a:ext cx="720" cy="34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413" tIns="22206" rIns="44413" bIns="2220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p</a:t>
              </a:r>
              <a:r>
                <a:rPr kumimoji="0" lang="en-US" sz="1200" b="0" i="1" u="none" strike="noStrike" cap="none" normalizeH="0" baseline="-30000">
                  <a:ln>
                    <a:noFill/>
                  </a:ln>
                  <a:solidFill>
                    <a:srgbClr val="000000"/>
                  </a:solidFill>
                  <a:effectLst/>
                  <a:latin typeface="Arial" pitchFamily="34" charset="0"/>
                  <a:ea typeface="Times New Roman" pitchFamily="18" charset="0"/>
                  <a:cs typeface="Arial" pitchFamily="34" charset="0"/>
                </a:rPr>
                <a:t>max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31" name="Object 30"/>
            <p:cNvGraphicFramePr>
              <a:graphicFrameLocks noChangeAspect="1"/>
            </p:cNvGraphicFramePr>
            <p:nvPr/>
          </p:nvGraphicFramePr>
          <p:xfrm>
            <a:off x="7647" y="5341"/>
            <a:ext cx="440" cy="680"/>
          </p:xfrm>
          <a:graphic>
            <a:graphicData uri="http://schemas.openxmlformats.org/presentationml/2006/ole">
              <mc:AlternateContent xmlns:mc="http://schemas.openxmlformats.org/markup-compatibility/2006">
                <mc:Choice xmlns:v="urn:schemas-microsoft-com:vml" Requires="v">
                  <p:oleObj name="Equation" r:id="rId2" imgW="279279" imgH="431613" progId="Equation.3">
                    <p:embed/>
                  </p:oleObj>
                </mc:Choice>
                <mc:Fallback>
                  <p:oleObj name="Equation" r:id="rId2" imgW="279279" imgH="431613" progId="Equation.3">
                    <p:embed/>
                    <p:pic>
                      <p:nvPicPr>
                        <p:cNvPr id="0" name="Object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7" y="5341"/>
                          <a:ext cx="440" cy="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2" name="Text Box 37"/>
          <p:cNvSpPr txBox="1">
            <a:spLocks noChangeArrowheads="1"/>
          </p:cNvSpPr>
          <p:nvPr/>
        </p:nvSpPr>
        <p:spPr bwMode="auto">
          <a:xfrm>
            <a:off x="4275489" y="5430043"/>
            <a:ext cx="2544763" cy="56991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412" tIns="22206" rIns="44412" bIns="2220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a:ln>
                  <a:noFill/>
                </a:ln>
                <a:solidFill>
                  <a:srgbClr val="000000"/>
                </a:solidFill>
                <a:effectLst/>
                <a:latin typeface="Calibri" pitchFamily="34" charset="0"/>
                <a:cs typeface="Arial" pitchFamily="34" charset="0"/>
              </a:rPr>
              <a:t>Figure 3: Relative Supply Curve for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a:ln>
                  <a:noFill/>
                </a:ln>
                <a:solidFill>
                  <a:srgbClr val="000000"/>
                </a:solidFill>
                <a:effectLst/>
                <a:latin typeface="Calibri" pitchFamily="34" charset="0"/>
                <a:cs typeface="Arial" pitchFamily="34" charset="0"/>
              </a:rPr>
              <a:t>                   Textiles in Home Country</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3" name="Rectangle 5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02710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TotalTime>
  <Words>1305</Words>
  <Application>Microsoft Office PowerPoint</Application>
  <PresentationFormat>On-screen Show (4:3)</PresentationFormat>
  <Paragraphs>195</Paragraphs>
  <Slides>26</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1" baseType="lpstr">
      <vt:lpstr>Arial</vt:lpstr>
      <vt:lpstr>Calibri</vt:lpstr>
      <vt:lpstr>Times New Roman</vt:lpstr>
      <vt:lpstr>Office Theme</vt:lpstr>
      <vt:lpstr>Equation</vt:lpstr>
      <vt:lpstr>Factor Endowment and Trade</vt:lpstr>
      <vt:lpstr>Heckscher-Ohlin theory</vt:lpstr>
      <vt:lpstr>Structure of HOS model</vt:lpstr>
      <vt:lpstr>Assumptions</vt:lpstr>
      <vt:lpstr>Contd.</vt:lpstr>
      <vt:lpstr>PowerPoint Presentation</vt:lpstr>
      <vt:lpstr>PowerPoint Presentation</vt:lpstr>
      <vt:lpstr>The demand side (relevant under autarky)</vt:lpstr>
      <vt:lpstr>PowerPoint Presentation</vt:lpstr>
      <vt:lpstr> Endowment shock and output changes Proposition 1. Rybczynski theorem or the output magnification effect </vt:lpstr>
      <vt:lpstr>PowerPoint Presentation</vt:lpstr>
      <vt:lpstr>Proposition 2. Stolper-Samuelson theorem or the price magnification effect</vt:lpstr>
      <vt:lpstr>Proposition 3. Factor Price Equalization Theorem </vt:lpstr>
      <vt:lpstr>Factor prices at the post trade equilibrium   Implications:</vt:lpstr>
      <vt:lpstr>PowerPoint Presentation</vt:lpstr>
      <vt:lpstr>PowerPoint Presentation</vt:lpstr>
      <vt:lpstr>FPE theorem </vt:lpstr>
      <vt:lpstr>PowerPoint Presentation</vt:lpstr>
      <vt:lpstr>Invalidation of the FPE theorem</vt:lpstr>
      <vt:lpstr>PowerPoint Presentation</vt:lpstr>
      <vt:lpstr>PowerPoint Presentation</vt:lpstr>
      <vt:lpstr>PowerPoint Presentation</vt:lpstr>
      <vt:lpstr>FPE under factor intensity reversal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 Endowment and Trade</dc:title>
  <dc:creator>Anwesha Aditya</dc:creator>
  <cp:lastModifiedBy>anwesha</cp:lastModifiedBy>
  <cp:revision>85</cp:revision>
  <dcterms:created xsi:type="dcterms:W3CDTF">2006-08-16T00:00:00Z</dcterms:created>
  <dcterms:modified xsi:type="dcterms:W3CDTF">2023-03-02T08:57:07Z</dcterms:modified>
</cp:coreProperties>
</file>