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70" r:id="rId3"/>
    <p:sldId id="258" r:id="rId4"/>
    <p:sldId id="273" r:id="rId5"/>
    <p:sldId id="263" r:id="rId6"/>
    <p:sldId id="260" r:id="rId7"/>
    <p:sldId id="281" r:id="rId8"/>
    <p:sldId id="259" r:id="rId9"/>
    <p:sldId id="291" r:id="rId10"/>
    <p:sldId id="297" r:id="rId11"/>
    <p:sldId id="261" r:id="rId12"/>
    <p:sldId id="296" r:id="rId13"/>
    <p:sldId id="298" r:id="rId14"/>
    <p:sldId id="265" r:id="rId15"/>
    <p:sldId id="299" r:id="rId16"/>
    <p:sldId id="300" r:id="rId17"/>
    <p:sldId id="272" r:id="rId18"/>
    <p:sldId id="266" r:id="rId19"/>
    <p:sldId id="294" r:id="rId20"/>
    <p:sldId id="295" r:id="rId21"/>
    <p:sldId id="305" r:id="rId22"/>
    <p:sldId id="282" r:id="rId23"/>
    <p:sldId id="283" r:id="rId24"/>
    <p:sldId id="303" r:id="rId25"/>
    <p:sldId id="284" r:id="rId26"/>
    <p:sldId id="302" r:id="rId27"/>
    <p:sldId id="285" r:id="rId28"/>
    <p:sldId id="304" r:id="rId29"/>
    <p:sldId id="307" r:id="rId30"/>
    <p:sldId id="289" r:id="rId31"/>
    <p:sldId id="309" r:id="rId32"/>
    <p:sldId id="286" r:id="rId33"/>
    <p:sldId id="287" r:id="rId34"/>
    <p:sldId id="308" r:id="rId35"/>
    <p:sldId id="306" r:id="rId36"/>
    <p:sldId id="31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56695-D3DC-42BD-97F2-97BCDBE74B68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84CDD8-E9CF-4723-A84C-E3395C1CE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145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4CDD8-E9CF-4723-A84C-E3395C1CEED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165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altLang="en-US" sz="1200" b="0">
                <a:solidFill>
                  <a:schemeClr val="tx1"/>
                </a:solidFill>
                <a:latin typeface="Times New Roman" pitchFamily="18" charset="0"/>
              </a:rPr>
              <a:t>92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37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3379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6959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84CDD8-E9CF-4723-A84C-E3395C1CEED5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096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6051-C5DC-436A-B67C-931FF1DD0F4F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C0F2-0BEC-4610-AC34-FC11CB5CA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214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6051-C5DC-436A-B67C-931FF1DD0F4F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C0F2-0BEC-4610-AC34-FC11CB5CA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260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6051-C5DC-436A-B67C-931FF1DD0F4F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C0F2-0BEC-4610-AC34-FC11CB5CA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074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6051-C5DC-436A-B67C-931FF1DD0F4F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C0F2-0BEC-4610-AC34-FC11CB5CA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456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6051-C5DC-436A-B67C-931FF1DD0F4F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C0F2-0BEC-4610-AC34-FC11CB5CA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520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6051-C5DC-436A-B67C-931FF1DD0F4F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C0F2-0BEC-4610-AC34-FC11CB5CA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537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6051-C5DC-436A-B67C-931FF1DD0F4F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C0F2-0BEC-4610-AC34-FC11CB5CA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022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6051-C5DC-436A-B67C-931FF1DD0F4F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C0F2-0BEC-4610-AC34-FC11CB5CA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601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6051-C5DC-436A-B67C-931FF1DD0F4F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C0F2-0BEC-4610-AC34-FC11CB5CA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930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6051-C5DC-436A-B67C-931FF1DD0F4F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C0F2-0BEC-4610-AC34-FC11CB5CA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308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6051-C5DC-436A-B67C-931FF1DD0F4F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C0F2-0BEC-4610-AC34-FC11CB5CA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96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06051-C5DC-436A-B67C-931FF1DD0F4F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2C0F2-0BEC-4610-AC34-FC11CB5CA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934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4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7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Intra Industry Trade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Anwesha Aditya</a:t>
            </a:r>
          </a:p>
          <a:p>
            <a:r>
              <a:rPr lang="en-IN" dirty="0"/>
              <a:t>IIT Kharagpur</a:t>
            </a:r>
          </a:p>
        </p:txBody>
      </p:sp>
    </p:spTree>
    <p:extLst>
      <p:ext uri="{BB962C8B-B14F-4D97-AF65-F5344CB8AC3E}">
        <p14:creationId xmlns:p14="http://schemas.microsoft.com/office/powerpoint/2010/main" val="3331655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136706" y="1681974"/>
                <a:ext cx="9439854" cy="45161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Define </a:t>
                </a:r>
                <a:r>
                  <a:rPr lang="en-IN" sz="20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price elasticity of demand</a:t>
                </a:r>
                <a:r>
                  <a:rPr lang="en-IN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IN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′(</m:t>
                        </m:r>
                        <m:sSub>
                          <m:sSubPr>
                            <m:ctrlPr>
                              <a:rPr lang="en-IN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′′(</m:t>
                        </m:r>
                        <m:sSub>
                          <m:sSubPr>
                            <m:ctrlPr>
                              <a:rPr lang="en-IN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IN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IN" sz="20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2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FOC: MU/P=</a:t>
                </a:r>
                <a:r>
                  <a:rPr lang="en-IN" sz="2000" dirty="0">
                    <a:effectLst/>
                    <a:ea typeface="Times New Roman" panose="02020603050405020304" pitchFamily="18" charset="0"/>
                    <a:cs typeface="Calibri" panose="020F0502020204030204" pitchFamily="34" charset="0"/>
                  </a:rPr>
                  <a:t>λ</a:t>
                </a:r>
                <a:endParaRPr lang="en-IN" sz="20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𝛿</m:t>
                          </m:r>
                          <m:r>
                            <a:rPr lang="en-IN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en-IN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IN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IN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IN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N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𝑣</m:t>
                      </m:r>
                      <m:r>
                        <a:rPr lang="en-IN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IN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lang="en-IN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IN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sz="20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𝑣</m:t>
                      </m:r>
                      <m:r>
                        <a:rPr lang="en-IN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′′(</m:t>
                      </m:r>
                      <m:sSub>
                        <m:sSubPr>
                          <m:ctrlPr>
                            <a:rPr lang="en-IN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lang="en-IN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𝜆</m:t>
                      </m:r>
                      <m:f>
                        <m:fPr>
                          <m:ctrlPr>
                            <a:rPr lang="en-IN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IN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IN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IN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IN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IN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sz="20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2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Define price elasticity of demand: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IN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IN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IN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IN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IN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IN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IN" sz="20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IN" sz="20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2000" b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2. Assumption: downward sloping linear demand curve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IN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706" y="1681974"/>
                <a:ext cx="9439854" cy="4516108"/>
              </a:xfrm>
              <a:prstGeom prst="rect">
                <a:avLst/>
              </a:prstGeom>
              <a:blipFill rotWithShape="0">
                <a:blip r:embed="rId2"/>
                <a:stretch>
                  <a:fillRect l="-6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B299F7D-3C72-41DB-9016-5C23F7750152}"/>
                  </a:ext>
                </a:extLst>
              </p:cNvPr>
              <p:cNvSpPr/>
              <p:nvPr/>
            </p:nvSpPr>
            <p:spPr>
              <a:xfrm>
                <a:off x="6644302" y="4843146"/>
                <a:ext cx="976036" cy="6657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IN" i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B299F7D-3C72-41DB-9016-5C23F77501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302" y="4843146"/>
                <a:ext cx="976036" cy="6657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29D33D41-8CA0-4B81-8836-3C50406A4879}"/>
              </a:ext>
            </a:extLst>
          </p:cNvPr>
          <p:cNvSpPr/>
          <p:nvPr/>
        </p:nvSpPr>
        <p:spPr>
          <a:xfrm>
            <a:off x="2862520" y="649659"/>
            <a:ext cx="63194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Assumptions regarding demand function </a:t>
            </a:r>
          </a:p>
        </p:txBody>
      </p:sp>
    </p:spTree>
    <p:extLst>
      <p:ext uri="{BB962C8B-B14F-4D97-AF65-F5344CB8AC3E}">
        <p14:creationId xmlns:p14="http://schemas.microsoft.com/office/powerpoint/2010/main" val="893893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9020175" cy="950177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Assumptions regarding Production function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86680"/>
              </p:ext>
            </p:extLst>
          </p:nvPr>
        </p:nvGraphicFramePr>
        <p:xfrm>
          <a:off x="3594911" y="1815096"/>
          <a:ext cx="1414463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6" name="Equation" r:id="rId3" imgW="736600" imgH="228600" progId="Equation.3">
                  <p:embed/>
                </p:oleObj>
              </mc:Choice>
              <mc:Fallback>
                <p:oleObj name="Equation" r:id="rId3" imgW="736600" imgH="2286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911" y="1815096"/>
                        <a:ext cx="1414463" cy="4397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9173" y="2433434"/>
            <a:ext cx="7993547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where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x</a:t>
            </a:r>
            <a:r>
              <a:rPr kumimoji="0" lang="en-US" altLang="en-US" sz="1600" b="0" i="1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is the total output of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-th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variety,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latin typeface="Arial" panose="020B0604020202020204" pitchFamily="34" charset="0"/>
                <a:ea typeface="Times New Roman" panose="02020603050405020304" pitchFamily="18" charset="0"/>
              </a:rPr>
              <a:t>l</a:t>
            </a:r>
            <a:r>
              <a:rPr lang="en-US" altLang="en-US" sz="1600" i="1" baseline="-30000" dirty="0">
                <a:latin typeface="Arial" panose="020B0604020202020204" pitchFamily="34" charset="0"/>
                <a:ea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Arial" panose="020B0604020202020204" pitchFamily="34" charset="0"/>
                <a:ea typeface="Times New Roman" panose="02020603050405020304" pitchFamily="18" charset="0"/>
              </a:rPr>
              <a:t> is the amount of </a:t>
            </a:r>
            <a:r>
              <a:rPr lang="en-US" altLang="en-US" sz="1600" dirty="0" err="1">
                <a:latin typeface="Arial" panose="020B0604020202020204" pitchFamily="34" charset="0"/>
                <a:ea typeface="Times New Roman" panose="02020603050405020304" pitchFamily="18" charset="0"/>
              </a:rPr>
              <a:t>labour</a:t>
            </a:r>
            <a:r>
              <a:rPr lang="en-US" altLang="en-US" sz="1600" dirty="0">
                <a:latin typeface="Arial" panose="020B0604020202020204" pitchFamily="34" charset="0"/>
                <a:ea typeface="Times New Roman" panose="02020603050405020304" pitchFamily="18" charset="0"/>
              </a:rPr>
              <a:t> required to produce x</a:t>
            </a:r>
            <a:r>
              <a:rPr lang="en-US" altLang="en-US" sz="1600" baseline="-30000" dirty="0">
                <a:latin typeface="Arial" panose="020B0604020202020204" pitchFamily="34" charset="0"/>
                <a:ea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Arial" panose="020B0604020202020204" pitchFamily="34" charset="0"/>
                <a:ea typeface="Times New Roman" panose="02020603050405020304" pitchFamily="18" charset="0"/>
              </a:rPr>
              <a:t> unit of </a:t>
            </a:r>
            <a:r>
              <a:rPr lang="en-US" altLang="en-US" sz="1600" dirty="0" err="1">
                <a:latin typeface="Arial" panose="020B0604020202020204" pitchFamily="34" charset="0"/>
                <a:ea typeface="Times New Roman" panose="02020603050405020304" pitchFamily="18" charset="0"/>
              </a:rPr>
              <a:t>i-th</a:t>
            </a:r>
            <a:r>
              <a:rPr lang="en-US" altLang="en-US" sz="1600" dirty="0">
                <a:latin typeface="Arial" panose="020B0604020202020204" pitchFamily="34" charset="0"/>
                <a:ea typeface="Times New Roman" panose="02020603050405020304" pitchFamily="18" charset="0"/>
              </a:rPr>
              <a:t> variety;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l-GR" altLang="en-US" sz="1600" dirty="0">
                <a:latin typeface="Arial" panose="020B0604020202020204" pitchFamily="34" charset="0"/>
                <a:ea typeface="Times New Roman" panose="02020603050405020304" pitchFamily="18" charset="0"/>
              </a:rPr>
              <a:t>α</a:t>
            </a:r>
            <a:r>
              <a:rPr lang="en-US" altLang="en-US" sz="1600" dirty="0">
                <a:latin typeface="Arial" panose="020B0604020202020204" pitchFamily="34" charset="0"/>
                <a:ea typeface="Times New Roman" panose="02020603050405020304" pitchFamily="18" charset="0"/>
              </a:rPr>
              <a:t> Is the fixed </a:t>
            </a:r>
            <a:r>
              <a:rPr lang="en-US" altLang="en-US" sz="1600" dirty="0" err="1">
                <a:latin typeface="Arial" panose="020B0604020202020204" pitchFamily="34" charset="0"/>
                <a:ea typeface="Times New Roman" panose="02020603050405020304" pitchFamily="18" charset="0"/>
              </a:rPr>
              <a:t>labour</a:t>
            </a:r>
            <a:r>
              <a:rPr lang="en-US" altLang="en-US" sz="1600" dirty="0">
                <a:latin typeface="Arial" panose="020B0604020202020204" pitchFamily="34" charset="0"/>
                <a:ea typeface="Times New Roman" panose="02020603050405020304" pitchFamily="18" charset="0"/>
              </a:rPr>
              <a:t> cost, </a:t>
            </a:r>
            <a:r>
              <a:rPr lang="el-GR" altLang="en-US" sz="1600" dirty="0">
                <a:latin typeface="Arial" panose="020B0604020202020204" pitchFamily="34" charset="0"/>
                <a:ea typeface="Times New Roman" panose="02020603050405020304" pitchFamily="18" charset="0"/>
              </a:rPr>
              <a:t>β</a:t>
            </a:r>
            <a:r>
              <a:rPr lang="en-US" altLang="en-US" sz="1600" i="1" baseline="-30000" dirty="0">
                <a:latin typeface="Arial" panose="020B0604020202020204" pitchFamily="34" charset="0"/>
                <a:ea typeface="Times New Roman" panose="02020603050405020304" pitchFamily="18" charset="0"/>
              </a:rPr>
              <a:t>  </a:t>
            </a:r>
            <a:r>
              <a:rPr lang="en-US" altLang="en-US" sz="1600" dirty="0">
                <a:latin typeface="Arial" panose="020B0604020202020204" pitchFamily="34" charset="0"/>
                <a:ea typeface="Times New Roman" panose="02020603050405020304" pitchFamily="18" charset="0"/>
              </a:rPr>
              <a:t>is the fixed </a:t>
            </a:r>
            <a:r>
              <a:rPr lang="en-US" altLang="en-US" sz="1600" dirty="0" err="1">
                <a:latin typeface="Arial" panose="020B0604020202020204" pitchFamily="34" charset="0"/>
                <a:ea typeface="Times New Roman" panose="02020603050405020304" pitchFamily="18" charset="0"/>
              </a:rPr>
              <a:t>labour</a:t>
            </a:r>
            <a:r>
              <a:rPr lang="en-US" altLang="en-US" sz="1600" dirty="0">
                <a:latin typeface="Arial" panose="020B0604020202020204" pitchFamily="34" charset="0"/>
                <a:ea typeface="Times New Roman" panose="02020603050405020304" pitchFamily="18" charset="0"/>
              </a:rPr>
              <a:t> cost.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957416" y="3740110"/>
            <a:ext cx="414248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193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193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193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193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193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193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193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193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193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93800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Equilibrium under autarchy for each variety: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93800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        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570891"/>
              </p:ext>
            </p:extLst>
          </p:nvPr>
        </p:nvGraphicFramePr>
        <p:xfrm>
          <a:off x="5348286" y="3689252"/>
          <a:ext cx="1011469" cy="43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7" name="Equation" r:id="rId5" imgW="533169" imgH="228501" progId="Equation.3">
                  <p:embed/>
                </p:oleObj>
              </mc:Choice>
              <mc:Fallback>
                <p:oleObj name="Equation" r:id="rId5" imgW="533169" imgH="228501" progId="Equation.3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8286" y="3689252"/>
                        <a:ext cx="1011469" cy="4334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8199" y="1823491"/>
            <a:ext cx="308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3. Production function: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909EB1-2AE1-4588-84C0-0CDAD9D96D07}"/>
              </a:ext>
            </a:extLst>
          </p:cNvPr>
          <p:cNvSpPr txBox="1"/>
          <p:nvPr/>
        </p:nvSpPr>
        <p:spPr>
          <a:xfrm>
            <a:off x="983296" y="1241253"/>
            <a:ext cx="389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Labour is the only factor of production.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8C3DC4-F707-4D37-B6E1-54F52067FB6E}"/>
              </a:ext>
            </a:extLst>
          </p:cNvPr>
          <p:cNvSpPr txBox="1"/>
          <p:nvPr/>
        </p:nvSpPr>
        <p:spPr>
          <a:xfrm>
            <a:off x="969663" y="4324885"/>
            <a:ext cx="666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Identical consumers each of them consume c</a:t>
            </a:r>
            <a:r>
              <a:rPr lang="en-US" altLang="en-US" i="1" baseline="-30000" dirty="0" err="1">
                <a:latin typeface="Arial" panose="020B0604020202020204" pitchFamily="34" charset="0"/>
                <a:ea typeface="Times New Roman" panose="02020603050405020304" pitchFamily="18" charset="0"/>
              </a:rPr>
              <a:t>i</a:t>
            </a:r>
            <a:r>
              <a:rPr lang="en-US" altLang="en-US" i="1" baseline="-3000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IN" dirty="0"/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459F50E9-1013-4899-9E80-D9AD5CD683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6922663"/>
              </p:ext>
            </p:extLst>
          </p:nvPr>
        </p:nvGraphicFramePr>
        <p:xfrm>
          <a:off x="1338896" y="4964918"/>
          <a:ext cx="800100" cy="472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8" name="Equation" r:id="rId7" imgW="583947" imgH="342751" progId="Equation.3">
                  <p:embed/>
                </p:oleObj>
              </mc:Choice>
              <mc:Fallback>
                <p:oleObj name="Equation" r:id="rId7" imgW="583947" imgH="342751" progId="Equation.3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056F5CCD-F428-4555-981E-4639147705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8896" y="4964918"/>
                        <a:ext cx="800100" cy="4721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90BA7E7-85BF-4AC3-9A17-E3FB951B304E}"/>
              </a:ext>
            </a:extLst>
          </p:cNvPr>
          <p:cNvSpPr txBox="1"/>
          <p:nvPr/>
        </p:nvSpPr>
        <p:spPr>
          <a:xfrm>
            <a:off x="1176336" y="5644107"/>
            <a:ext cx="443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Hence n=L/l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735288-793B-42CD-B92E-E2AE5ED457FA}"/>
              </a:ext>
            </a:extLst>
          </p:cNvPr>
          <p:cNvSpPr/>
          <p:nvPr/>
        </p:nvSpPr>
        <p:spPr>
          <a:xfrm>
            <a:off x="2409638" y="4975048"/>
            <a:ext cx="89180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where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L =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number of workers as well as the total number of consumers in the Home country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1969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Assumptions of Monopolistic competition 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1328737" y="459278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               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0F172-5029-46B4-8970-74E8C8032DA0}"/>
              </a:ext>
            </a:extLst>
          </p:cNvPr>
          <p:cNvSpPr txBox="1"/>
          <p:nvPr/>
        </p:nvSpPr>
        <p:spPr>
          <a:xfrm>
            <a:off x="1145694" y="1690688"/>
            <a:ext cx="989534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4. Given IRS each variety will be produced by a single firm. Therefore, each firm has monopoly power over its own brand. (</a:t>
            </a:r>
            <a:r>
              <a:rPr lang="en-IN" sz="2000" dirty="0" err="1"/>
              <a:t>Assmpn</a:t>
            </a:r>
            <a:r>
              <a:rPr lang="en-IN" sz="2000" dirty="0"/>
              <a:t> of monopoly in monopolistic competition)</a:t>
            </a:r>
          </a:p>
          <a:p>
            <a:endParaRPr lang="en-IN" sz="2000" dirty="0"/>
          </a:p>
          <a:p>
            <a:r>
              <a:rPr lang="en-IN" sz="2000" dirty="0"/>
              <a:t>Hence </a:t>
            </a:r>
            <a:r>
              <a:rPr lang="en-IN" sz="2400" b="1" dirty="0"/>
              <a:t>number of firm  = number of variety = n  </a:t>
            </a:r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5. Varieties are close substitutes. Hence monopoly power is not exerted much. Due to </a:t>
            </a:r>
            <a:r>
              <a:rPr lang="en-IN" sz="2400" b="1" dirty="0"/>
              <a:t>free entry and exit, at the LR </a:t>
            </a:r>
            <a:r>
              <a:rPr lang="en-IN" sz="2400" b="1" dirty="0" err="1"/>
              <a:t>eqm</a:t>
            </a:r>
            <a:r>
              <a:rPr lang="en-IN" sz="2000" dirty="0"/>
              <a:t>, </a:t>
            </a:r>
            <a:r>
              <a:rPr lang="en-IN" sz="2400" b="1" dirty="0"/>
              <a:t>profits=0. </a:t>
            </a:r>
          </a:p>
          <a:p>
            <a:endParaRPr lang="en-IN" sz="2000" dirty="0"/>
          </a:p>
          <a:p>
            <a:r>
              <a:rPr lang="en-IN" sz="2000" dirty="0"/>
              <a:t>(</a:t>
            </a:r>
            <a:r>
              <a:rPr lang="en-IN" sz="2000" dirty="0" err="1"/>
              <a:t>Assmpn</a:t>
            </a:r>
            <a:r>
              <a:rPr lang="en-IN" sz="2000" dirty="0"/>
              <a:t> of perfect competition in monopolistic competition)</a:t>
            </a:r>
          </a:p>
        </p:txBody>
      </p:sp>
    </p:spTree>
    <p:extLst>
      <p:ext uri="{BB962C8B-B14F-4D97-AF65-F5344CB8AC3E}">
        <p14:creationId xmlns:p14="http://schemas.microsoft.com/office/powerpoint/2010/main" val="594534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EB4A1-EAD9-4B9D-B975-351B81FAC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Equilibrium conditions </a:t>
            </a:r>
            <a:br>
              <a:rPr lang="en-US" altLang="en-US" sz="6000" dirty="0"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57260E-5B0D-4D32-AC19-6071E5750B46}"/>
              </a:ext>
            </a:extLst>
          </p:cNvPr>
          <p:cNvSpPr/>
          <p:nvPr/>
        </p:nvSpPr>
        <p:spPr>
          <a:xfrm>
            <a:off x="1254670" y="1843112"/>
            <a:ext cx="4383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Under monopolistic competition: MR=MC</a:t>
            </a:r>
            <a:endParaRPr lang="en-IN" b="1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37B513E-A905-47B9-8463-220D2F6F9F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9350701"/>
              </p:ext>
            </p:extLst>
          </p:nvPr>
        </p:nvGraphicFramePr>
        <p:xfrm>
          <a:off x="1881188" y="2725738"/>
          <a:ext cx="638175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3" name="Equation" r:id="rId3" imgW="291973" imgH="203112" progId="Equation.3">
                  <p:embed/>
                </p:oleObj>
              </mc:Choice>
              <mc:Fallback>
                <p:oleObj name="Equation" r:id="rId3" imgW="291973" imgH="203112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1188" y="2725738"/>
                        <a:ext cx="638175" cy="3095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B9A5570-470A-4AA0-B211-EBD13971FD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6995487"/>
              </p:ext>
            </p:extLst>
          </p:nvPr>
        </p:nvGraphicFramePr>
        <p:xfrm>
          <a:off x="2712876" y="2491304"/>
          <a:ext cx="1428725" cy="722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4" name="Equation" r:id="rId5" imgW="685800" imgH="482600" progId="Equation.3">
                  <p:embed/>
                </p:oleObj>
              </mc:Choice>
              <mc:Fallback>
                <p:oleObj name="Equation" r:id="rId5" imgW="685800" imgH="4826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2876" y="2491304"/>
                        <a:ext cx="1428725" cy="7228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646FA3C-BB40-4813-84C2-5A3B41D6FB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2589738"/>
              </p:ext>
            </p:extLst>
          </p:nvPr>
        </p:nvGraphicFramePr>
        <p:xfrm>
          <a:off x="1891632" y="3145031"/>
          <a:ext cx="1837328" cy="693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5" name="Equation" r:id="rId7" imgW="850531" imgH="444307" progId="Equation.3">
                  <p:embed/>
                </p:oleObj>
              </mc:Choice>
              <mc:Fallback>
                <p:oleObj name="Equation" r:id="rId7" imgW="850531" imgH="444307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1632" y="3145031"/>
                        <a:ext cx="1837328" cy="6930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6">
            <a:extLst>
              <a:ext uri="{FF2B5EF4-FFF2-40B4-BE49-F238E27FC236}">
                <a16:creationId xmlns:a16="http://schemas.microsoft.com/office/drawing/2014/main" id="{32460699-FBAF-4725-9B84-CC6D9F155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485" y="3324424"/>
            <a:ext cx="7030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D2D8C3-9096-4B75-8F24-938536EB8897}"/>
              </a:ext>
            </a:extLst>
          </p:cNvPr>
          <p:cNvSpPr txBox="1"/>
          <p:nvPr/>
        </p:nvSpPr>
        <p:spPr>
          <a:xfrm>
            <a:off x="2407921" y="2725738"/>
            <a:ext cx="304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=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B72CFC-B836-4FA7-9B9E-F46C8A5167AB}"/>
              </a:ext>
            </a:extLst>
          </p:cNvPr>
          <p:cNvSpPr txBox="1"/>
          <p:nvPr/>
        </p:nvSpPr>
        <p:spPr>
          <a:xfrm>
            <a:off x="3901440" y="3324424"/>
            <a:ext cx="552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………………………..Condition (A)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009DFCCB-5E3A-41F7-ABE6-81BC602F24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7275472"/>
              </p:ext>
            </p:extLst>
          </p:nvPr>
        </p:nvGraphicFramePr>
        <p:xfrm>
          <a:off x="4416621" y="3815306"/>
          <a:ext cx="1843343" cy="823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6" name="Equation" r:id="rId9" imgW="1040948" imgH="482391" progId="Equation.3">
                  <p:embed/>
                </p:oleObj>
              </mc:Choice>
              <mc:Fallback>
                <p:oleObj name="Equation" r:id="rId9" imgW="1040948" imgH="482391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6621" y="3815306"/>
                        <a:ext cx="1843343" cy="8234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EB3BB4E3-7A1D-4EEE-9C7C-5560566413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259345"/>
              </p:ext>
            </p:extLst>
          </p:nvPr>
        </p:nvGraphicFramePr>
        <p:xfrm>
          <a:off x="3587690" y="4648411"/>
          <a:ext cx="1514476" cy="810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7" name="Equation" r:id="rId11" imgW="939800" imgH="508000" progId="Equation.3">
                  <p:embed/>
                </p:oleObj>
              </mc:Choice>
              <mc:Fallback>
                <p:oleObj name="Equation" r:id="rId11" imgW="939800" imgH="5080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690" y="4648411"/>
                        <a:ext cx="1514476" cy="8107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231B233B-35DC-41B1-A189-6572ECDECAEE}"/>
              </a:ext>
            </a:extLst>
          </p:cNvPr>
          <p:cNvSpPr/>
          <p:nvPr/>
        </p:nvSpPr>
        <p:spPr>
          <a:xfrm>
            <a:off x="1368621" y="402449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Free entry of firms =&gt; P=AC=&gt;  </a:t>
            </a:r>
            <a:br>
              <a:rPr lang="en-IN" dirty="0"/>
            </a:br>
            <a:endParaRPr lang="en-IN" dirty="0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D4A3AFEB-9C34-4C13-B2CE-7A720750B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3913" y="4903332"/>
            <a:ext cx="158374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F84B12-1CDD-4E3D-AEE2-16AF5CA8935E}"/>
              </a:ext>
            </a:extLst>
          </p:cNvPr>
          <p:cNvSpPr txBox="1"/>
          <p:nvPr/>
        </p:nvSpPr>
        <p:spPr>
          <a:xfrm>
            <a:off x="5409975" y="4760266"/>
            <a:ext cx="552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………………………..Condition (B)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E890EB-83B7-4984-A36A-47EEC2EB8DC8}"/>
              </a:ext>
            </a:extLst>
          </p:cNvPr>
          <p:cNvSpPr txBox="1"/>
          <p:nvPr/>
        </p:nvSpPr>
        <p:spPr>
          <a:xfrm>
            <a:off x="1463040" y="5608320"/>
            <a:ext cx="846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Two endogenous variables c and w/p to be solved from 2 eqns.  </a:t>
            </a:r>
          </a:p>
        </p:txBody>
      </p:sp>
    </p:spTree>
    <p:extLst>
      <p:ext uri="{BB962C8B-B14F-4D97-AF65-F5344CB8AC3E}">
        <p14:creationId xmlns:p14="http://schemas.microsoft.com/office/powerpoint/2010/main" val="3667275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924" y="1262631"/>
            <a:ext cx="5810057" cy="40885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80869" y="5351191"/>
            <a:ext cx="4897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Effect of Trade on Real Wage and Consumption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7211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0FE30-574F-4C5E-B457-31F562614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66680" cy="2228215"/>
          </a:xfrm>
        </p:spPr>
        <p:txBody>
          <a:bodyPr>
            <a:normAutofit/>
          </a:bodyPr>
          <a:lstStyle/>
          <a:p>
            <a:pPr algn="just"/>
            <a:r>
              <a:rPr lang="en-IN" sz="2000" dirty="0"/>
              <a:t>MR=MC is positively sloped: As c rises, elasticity of </a:t>
            </a:r>
            <a:r>
              <a:rPr lang="en-IN" sz="2000" dirty="0" err="1"/>
              <a:t>dd</a:t>
            </a:r>
            <a:r>
              <a:rPr lang="en-IN" sz="2000" dirty="0"/>
              <a:t> falls  (</a:t>
            </a:r>
            <a:r>
              <a:rPr lang="en-US" sz="2000" dirty="0"/>
              <a:t>for a linear demand function</a:t>
            </a:r>
            <a:r>
              <a:rPr lang="en-IN" sz="2000" dirty="0"/>
              <a:t>). Denominator of (A) falls. So RHS rises, (P/W) should increase to maintain equality. 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dirty="0"/>
              <a:t>P=AC is downward sloping. As C rises, </a:t>
            </a:r>
            <a:r>
              <a:rPr lang="en-IN" sz="2000" dirty="0" err="1"/>
              <a:t>xrises</a:t>
            </a:r>
            <a:r>
              <a:rPr lang="en-IN" sz="2000" dirty="0"/>
              <a:t>, (1/x) falls, RHS falls, (P/W) should increase to maintain equality. 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A01E656D-367C-4461-81F4-22E2BC420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117657"/>
            <a:ext cx="976376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193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193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193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193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193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193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193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193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193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193800" algn="l"/>
              </a:tabLst>
            </a:pPr>
            <a:r>
              <a:rPr lang="en-US" altLang="en-US" sz="2400" b="1" dirty="0">
                <a:latin typeface="+mn-lt"/>
                <a:ea typeface="Times New Roman" panose="02020603050405020304" pitchFamily="18" charset="0"/>
              </a:rPr>
              <a:t>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umber of varieties produced under autarchy in Home country is: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193800" algn="l"/>
              </a:tabLs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              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E98E67E-65AA-47FC-A97F-1FE9DD9190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0042496"/>
              </p:ext>
            </p:extLst>
          </p:nvPr>
        </p:nvGraphicFramePr>
        <p:xfrm>
          <a:off x="1087120" y="4849911"/>
          <a:ext cx="2300715" cy="862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2" name="Equation" r:id="rId3" imgW="1143000" imgH="431800" progId="Equation.3">
                  <p:embed/>
                </p:oleObj>
              </mc:Choice>
              <mc:Fallback>
                <p:oleObj name="Equation" r:id="rId3" imgW="1143000" imgH="431800" progId="Equation.3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120" y="4849911"/>
                        <a:ext cx="2300715" cy="8627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D11EB4A1-EAD9-4B9D-B975-351B81FAC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Equilibrium conditions </a:t>
            </a:r>
            <a:br>
              <a:rPr lang="en-US" altLang="en-US" sz="6000" dirty="0">
                <a:latin typeface="Arial" panose="020B0604020202020204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0611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1A95F-9779-4902-9146-9CCCD7F5D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Post Trade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C6259-8743-4D10-8AB8-BD8502F91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/>
              <a:t>Given the type of the utility function and identical consumers, opening up of trade implies increase in the number of consumer for each producer (equivalent to growth in labour force). 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Suppose FC produces n* no of varieties.</a:t>
            </a:r>
          </a:p>
          <a:p>
            <a:pPr marL="0" indent="0" algn="just">
              <a:buNone/>
            </a:pPr>
            <a:r>
              <a:rPr lang="en-IN" sz="2400" dirty="0"/>
              <a:t> </a:t>
            </a:r>
          </a:p>
          <a:p>
            <a:r>
              <a:rPr lang="en-IN" sz="2400" dirty="0"/>
              <a:t>Due to IRS, all n and n* varieties are distinctly different. </a:t>
            </a:r>
          </a:p>
          <a:p>
            <a:endParaRPr lang="en-IN" sz="2400" dirty="0"/>
          </a:p>
          <a:p>
            <a:pPr algn="just"/>
            <a:r>
              <a:rPr lang="en-IN" sz="2400" dirty="0"/>
              <a:t> As L increases (when trade opens up), dd increases, output per variety (in both HC and FC) increases. Hence P=AC shifts down but MR=MC remains unchanged. </a:t>
            </a: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00837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239" y="296886"/>
            <a:ext cx="10515600" cy="1325563"/>
          </a:xfrm>
        </p:spPr>
        <p:txBody>
          <a:bodyPr/>
          <a:lstStyle/>
          <a:p>
            <a:r>
              <a:rPr lang="nl-NL" b="1" dirty="0">
                <a:solidFill>
                  <a:srgbClr val="C00000"/>
                </a:solidFill>
              </a:rPr>
              <a:t>Gains from trade: </a:t>
            </a:r>
            <a:br>
              <a:rPr lang="nl-NL" b="1" dirty="0">
                <a:solidFill>
                  <a:srgbClr val="C00000"/>
                </a:solidFill>
              </a:rPr>
            </a:b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nl-NL" sz="2200" b="1" dirty="0">
                <a:solidFill>
                  <a:srgbClr val="00B050"/>
                </a:solidFill>
              </a:rPr>
              <a:t>Increase in real wage</a:t>
            </a:r>
            <a:r>
              <a:rPr lang="nl-NL" sz="2200" dirty="0"/>
              <a:t>: Labour being the only factor of production implies real income gain. </a:t>
            </a:r>
          </a:p>
          <a:p>
            <a:pPr marL="514350" indent="-514350" algn="just">
              <a:buAutoNum type="alphaLcParenBoth"/>
            </a:pPr>
            <a:r>
              <a:rPr lang="nl-NL" sz="2200" dirty="0"/>
              <a:t>P falls: </a:t>
            </a:r>
            <a:r>
              <a:rPr lang="en-US" sz="2200" dirty="0"/>
              <a:t>Larger integrated market allows each firm to expand their production and thus lower AC. With free entry P=AC, price of each variety thus falls. </a:t>
            </a:r>
          </a:p>
          <a:p>
            <a:pPr marL="514350" indent="-514350" algn="just">
              <a:buAutoNum type="alphaLcParenBoth"/>
            </a:pPr>
            <a:r>
              <a:rPr lang="en-US" sz="2200" dirty="0"/>
              <a:t>Money wage increases: Increase in output requires more </a:t>
            </a:r>
            <a:r>
              <a:rPr lang="en-US" sz="2200" dirty="0" err="1"/>
              <a:t>labour</a:t>
            </a:r>
            <a:r>
              <a:rPr lang="en-US" sz="2200" dirty="0"/>
              <a:t>, which given the </a:t>
            </a:r>
            <a:r>
              <a:rPr lang="en-US" sz="2200" dirty="0" err="1"/>
              <a:t>labour</a:t>
            </a:r>
            <a:r>
              <a:rPr lang="en-US" sz="2200" dirty="0"/>
              <a:t> supply, raises the money wage in each country. </a:t>
            </a:r>
            <a:endParaRPr lang="en-IN" sz="2200" dirty="0"/>
          </a:p>
          <a:p>
            <a:pPr marL="0" indent="0" algn="just">
              <a:buNone/>
            </a:pPr>
            <a:r>
              <a:rPr lang="nl-NL" sz="2200" dirty="0"/>
              <a:t>	since price falls and nominal wage increases, real wage goes up implying real income gain.  </a:t>
            </a:r>
          </a:p>
          <a:p>
            <a:pPr marL="514350" indent="-514350">
              <a:buFont typeface="+mj-lt"/>
              <a:buAutoNum type="arabicPeriod"/>
            </a:pPr>
            <a:endParaRPr lang="nl-NL" sz="2200" dirty="0"/>
          </a:p>
          <a:p>
            <a:pPr marL="0" indent="0" algn="just">
              <a:buNone/>
            </a:pPr>
            <a:r>
              <a:rPr lang="nl-NL" sz="2200" b="1" dirty="0">
                <a:solidFill>
                  <a:srgbClr val="00B050"/>
                </a:solidFill>
              </a:rPr>
              <a:t>2.   Increase in number of variety</a:t>
            </a:r>
            <a:r>
              <a:rPr lang="nl-NL" sz="2200" dirty="0">
                <a:solidFill>
                  <a:srgbClr val="00B050"/>
                </a:solidFill>
              </a:rPr>
              <a:t>:</a:t>
            </a:r>
            <a:r>
              <a:rPr lang="nl-NL" sz="2200" dirty="0"/>
              <a:t> Though consumption per variety falls, this loss is offset by increase in number of varities available in each country. </a:t>
            </a:r>
            <a:endParaRPr lang="nl-NL" sz="2200" dirty="0">
              <a:solidFill>
                <a:srgbClr val="00B050"/>
              </a:solidFill>
            </a:endParaRP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34331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>
                <a:solidFill>
                  <a:srgbClr val="FF0000"/>
                </a:solidFill>
              </a:rPr>
              <a:t>Increase in number of variety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244481"/>
              </p:ext>
            </p:extLst>
          </p:nvPr>
        </p:nvGraphicFramePr>
        <p:xfrm>
          <a:off x="1427558" y="1820574"/>
          <a:ext cx="1704109" cy="44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3" name="Equation" r:id="rId3" imgW="850531" imgH="215806" progId="Equation.3">
                  <p:embed/>
                </p:oleObj>
              </mc:Choice>
              <mc:Fallback>
                <p:oleObj name="Equation" r:id="rId3" imgW="850531" imgH="215806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7558" y="1820574"/>
                        <a:ext cx="1704109" cy="4403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05503" y="3932880"/>
            <a:ext cx="1019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 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11">
                <a:extLst>
                  <a:ext uri="{FF2B5EF4-FFF2-40B4-BE49-F238E27FC236}">
                    <a16:creationId xmlns:a16="http://schemas.microsoft.com/office/drawing/2014/main" id="{9AF280F1-3F9A-4982-9657-9B9B64F85B08}"/>
                  </a:ext>
                </a:extLst>
              </p:cNvPr>
              <p:cNvSpPr txBox="1"/>
              <p:nvPr/>
            </p:nvSpPr>
            <p:spPr bwMode="auto">
              <a:xfrm>
                <a:off x="2121620" y="5483068"/>
                <a:ext cx="1754187" cy="6953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en-I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" name="Object 1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AF280F1-3F9A-4982-9657-9B9B64F85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1620" y="5483068"/>
                <a:ext cx="1754187" cy="695325"/>
              </a:xfrm>
              <a:prstGeom prst="rect">
                <a:avLst/>
              </a:prstGeom>
              <a:blipFill rotWithShape="0">
                <a:blip r:embed="rId5"/>
                <a:stretch>
                  <a:fillRect t="-34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51A5CAD4-4BB9-413D-8C5F-0D0E13F4CB9A}"/>
              </a:ext>
            </a:extLst>
          </p:cNvPr>
          <p:cNvSpPr txBox="1"/>
          <p:nvPr/>
        </p:nvSpPr>
        <p:spPr>
          <a:xfrm>
            <a:off x="1136058" y="5491212"/>
            <a:ext cx="120126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15">
                <a:extLst>
                  <a:ext uri="{FF2B5EF4-FFF2-40B4-BE49-F238E27FC236}">
                    <a16:creationId xmlns:a16="http://schemas.microsoft.com/office/drawing/2014/main" id="{433417B7-0009-4061-A9DD-220469614247}"/>
                  </a:ext>
                </a:extLst>
              </p:cNvPr>
              <p:cNvSpPr txBox="1"/>
              <p:nvPr/>
            </p:nvSpPr>
            <p:spPr bwMode="auto">
              <a:xfrm>
                <a:off x="1929043" y="4626711"/>
                <a:ext cx="1754188" cy="6953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I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  <m:r>
                        <a:rPr lang="en-I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Object 1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33417B7-0009-4061-A9DD-220469614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29043" y="4626711"/>
                <a:ext cx="1754188" cy="695325"/>
              </a:xfrm>
              <a:prstGeom prst="rect">
                <a:avLst/>
              </a:prstGeom>
              <a:blipFill rotWithShape="0">
                <a:blip r:embed="rId6"/>
                <a:stretch>
                  <a:fillRect t="-17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074217" y="4605042"/>
            <a:ext cx="70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Since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83231" y="4605042"/>
            <a:ext cx="6770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 L increases, C falls, x increases but &lt; the increase in L.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15">
                <a:extLst>
                  <a:ext uri="{FF2B5EF4-FFF2-40B4-BE49-F238E27FC236}">
                    <a16:creationId xmlns:a16="http://schemas.microsoft.com/office/drawing/2014/main" id="{433417B7-0009-4061-A9DD-220469614247}"/>
                  </a:ext>
                </a:extLst>
              </p:cNvPr>
              <p:cNvSpPr txBox="1"/>
              <p:nvPr/>
            </p:nvSpPr>
            <p:spPr bwMode="auto">
              <a:xfrm>
                <a:off x="1643398" y="3862216"/>
                <a:ext cx="1754188" cy="6953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en-I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  <m:r>
                        <a:rPr lang="en-I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I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7" name="Object 15">
                <a:extLst>
                  <a:ext uri="{FF2B5EF4-FFF2-40B4-BE49-F238E27FC236}">
                    <a16:creationId xmlns:a16="http://schemas.microsoft.com/office/drawing/2014/main" id="{433417B7-0009-4061-A9DD-220469614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43398" y="3862216"/>
                <a:ext cx="1754188" cy="695325"/>
              </a:xfrm>
              <a:prstGeom prst="rect">
                <a:avLst/>
              </a:prstGeom>
              <a:blipFill>
                <a:blip r:embed="rId7"/>
                <a:stretch>
                  <a:fillRect t="-17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1192950" y="3160712"/>
            <a:ext cx="1786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Now n = L/</a:t>
            </a:r>
            <a:r>
              <a:rPr lang="el-GR" dirty="0"/>
              <a:t>β</a:t>
            </a:r>
            <a:r>
              <a:rPr lang="en-IN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51759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39BA53-6887-49D7-980B-A666BAB24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065" y="297159"/>
            <a:ext cx="8956344" cy="909453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	</a:t>
            </a:r>
            <a:r>
              <a:rPr lang="en-IN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FPE in Krugman’s done for variety (1979) 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581E75A-7559-4F6C-A747-0FD169368A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6539" y="1452273"/>
                <a:ext cx="8461611" cy="3597400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:endParaRPr lang="en-IN" sz="2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9600" dirty="0">
                    <a:cs typeface="Times New Roman" panose="02020603050405020304" pitchFamily="18" charset="0"/>
                  </a:rPr>
                  <a:t>Technology, taste : identical </a:t>
                </a:r>
              </a:p>
              <a:p>
                <a:endParaRPr lang="en-IN" sz="9600" dirty="0">
                  <a:cs typeface="Times New Roman" panose="02020603050405020304" pitchFamily="18" charset="0"/>
                </a:endParaRPr>
              </a:p>
              <a:p>
                <a:r>
                  <a:rPr lang="en-IN" sz="9600" dirty="0">
                    <a:cs typeface="Times New Roman" panose="02020603050405020304" pitchFamily="18" charset="0"/>
                  </a:rPr>
                  <a:t>Total dd in HC : D = p(</a:t>
                </a:r>
                <a:r>
                  <a:rPr lang="en-IN" sz="9600" dirty="0" err="1">
                    <a:cs typeface="Times New Roman" panose="02020603050405020304" pitchFamily="18" charset="0"/>
                  </a:rPr>
                  <a:t>n+n</a:t>
                </a:r>
                <a:r>
                  <a:rPr lang="en-IN" sz="9600" dirty="0">
                    <a:cs typeface="Times New Roman" panose="02020603050405020304" pitchFamily="18" charset="0"/>
                  </a:rPr>
                  <a:t>*)LC </a:t>
                </a:r>
              </a:p>
              <a:p>
                <a:pPr marL="0" indent="0">
                  <a:buNone/>
                </a:pPr>
                <a:r>
                  <a:rPr lang="en-IN" sz="9600" dirty="0">
                    <a:cs typeface="Times New Roman" panose="02020603050405020304" pitchFamily="18" charset="0"/>
                  </a:rPr>
                  <a:t> where RHS = expenditure of HC after Trade </a:t>
                </a:r>
              </a:p>
              <a:p>
                <a:pPr marL="0" indent="0">
                  <a:buNone/>
                </a:pPr>
                <a:endParaRPr lang="en-IN" sz="9600" dirty="0">
                  <a:cs typeface="Times New Roman" panose="02020603050405020304" pitchFamily="18" charset="0"/>
                </a:endParaRPr>
              </a:p>
              <a:p>
                <a:r>
                  <a:rPr lang="en-IN" sz="9600" dirty="0">
                    <a:cs typeface="Times New Roman" panose="02020603050405020304" pitchFamily="18" charset="0"/>
                  </a:rPr>
                  <a:t>Expenditure of FC after Trade D* = p(</a:t>
                </a:r>
                <a:r>
                  <a:rPr lang="en-IN" sz="9600" dirty="0" err="1">
                    <a:cs typeface="Times New Roman" panose="02020603050405020304" pitchFamily="18" charset="0"/>
                  </a:rPr>
                  <a:t>n+n</a:t>
                </a:r>
                <a:r>
                  <a:rPr lang="en-IN" sz="9600" dirty="0">
                    <a:cs typeface="Times New Roman" panose="02020603050405020304" pitchFamily="18" charset="0"/>
                  </a:rPr>
                  <a:t>*)L*C</a:t>
                </a:r>
              </a:p>
              <a:p>
                <a:pPr marL="0" indent="0">
                  <a:buNone/>
                </a:pPr>
                <a:r>
                  <a:rPr lang="en-IN" sz="9600" dirty="0"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IN" sz="9600" dirty="0">
                    <a:cs typeface="Times New Roman" panose="02020603050405020304" pitchFamily="18" charset="0"/>
                  </a:rPr>
                  <a:t>Import share of HC in 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9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9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sSup>
                          <m:sSupPr>
                            <m:ctrlPr>
                              <a:rPr lang="en-IN" sz="9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9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IN" sz="9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IN" sz="9600" b="0" i="1" smtClean="0">
                            <a:latin typeface="Cambria Math" panose="02040503050406030204" pitchFamily="18" charset="0"/>
                          </a:rPr>
                          <m:t>𝐿𝐶</m:t>
                        </m:r>
                      </m:num>
                      <m:den>
                        <m:r>
                          <a:rPr lang="en-IN" sz="9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IN" sz="9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9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sz="9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IN" sz="9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9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IN" sz="96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en-IN" sz="9600" b="0" i="1" smtClean="0">
                            <a:latin typeface="Cambria Math" panose="02040503050406030204" pitchFamily="18" charset="0"/>
                          </a:rPr>
                          <m:t>𝐿𝐶</m:t>
                        </m:r>
                      </m:den>
                    </m:f>
                  </m:oMath>
                </a14:m>
                <a:r>
                  <a:rPr lang="en-IN" sz="9600" dirty="0"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9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9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9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IN" sz="9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r>
                          <a:rPr lang="en-IN" sz="9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9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sz="9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9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IN" sz="9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den>
                    </m:f>
                  </m:oMath>
                </a14:m>
                <a:endParaRPr lang="en-IN" sz="9600" dirty="0">
                  <a:cs typeface="Times New Roman" panose="02020603050405020304" pitchFamily="18" charset="0"/>
                </a:endParaRPr>
              </a:p>
              <a:p>
                <a:endParaRPr lang="en-IN" sz="96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N" sz="9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96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IN" sz="9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IN" sz="9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IN" sz="9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9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9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96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IN" sz="9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r>
                          <a:rPr lang="en-IN" sz="9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</m:oMath>
                </a14:m>
                <a:r>
                  <a:rPr lang="en-IN" sz="9600" dirty="0">
                    <a:cs typeface="Times New Roman" panose="02020603050405020304" pitchFamily="18" charset="0"/>
                  </a:rPr>
                  <a:t>	and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9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96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IN" sz="9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9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9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IN" sz="9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IN" sz="9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9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9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96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IN" sz="9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r>
                          <a:rPr lang="en-IN" sz="9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  <m:r>
                      <a:rPr lang="en-IN" sz="96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sz="9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9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IN" sz="9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  <m:r>
                      <a:rPr lang="en-IN" sz="96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9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9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96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IN" sz="9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IN" sz="9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9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IN" sz="9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</m:oMath>
                </a14:m>
                <a:r>
                  <a:rPr lang="en-IN" sz="9600" dirty="0">
                    <a:cs typeface="Times New Roman" panose="02020603050405020304" pitchFamily="18" charset="0"/>
                  </a:rPr>
                  <a:t>	</a:t>
                </a:r>
              </a:p>
              <a:p>
                <a:pPr marL="0" indent="0">
                  <a:buNone/>
                </a:pPr>
                <a:r>
                  <a:rPr lang="en-IN" sz="2600" dirty="0">
                    <a:cs typeface="Times New Roman" panose="02020603050405020304" pitchFamily="18" charset="0"/>
                  </a:rPr>
                  <a:t>		</a:t>
                </a:r>
              </a:p>
              <a:p>
                <a:pPr marL="0" indent="0">
                  <a:buNone/>
                </a:pPr>
                <a:r>
                  <a:rPr lang="en-IN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 marL="0" indent="0">
                  <a:buNone/>
                </a:pPr>
                <a:r>
                  <a:rPr lang="en-IN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  <a:p>
                <a:pPr lvl="2"/>
                <a:endParaRPr lang="en-IN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581E75A-7559-4F6C-A747-0FD169368A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6539" y="1452273"/>
                <a:ext cx="8461611" cy="3597400"/>
              </a:xfrm>
              <a:blipFill>
                <a:blip r:embed="rId2"/>
                <a:stretch>
                  <a:fillRect l="-1009" b="-2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9382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Intra-industry Trade (IIT):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3444"/>
            <a:ext cx="10515600" cy="432579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Trade between similar countries in similar products.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Sources of IIT:</a:t>
            </a:r>
          </a:p>
          <a:p>
            <a:endParaRPr lang="en-IN" dirty="0"/>
          </a:p>
          <a:p>
            <a:r>
              <a:rPr lang="en-IN" dirty="0"/>
              <a:t>Market imperfection</a:t>
            </a:r>
          </a:p>
          <a:p>
            <a:r>
              <a:rPr lang="en-IN" dirty="0"/>
              <a:t>IRS</a:t>
            </a:r>
          </a:p>
          <a:p>
            <a:r>
              <a:rPr lang="en-IN" dirty="0"/>
              <a:t>Product differentiation</a:t>
            </a:r>
          </a:p>
        </p:txBody>
      </p:sp>
    </p:spTree>
    <p:extLst>
      <p:ext uri="{BB962C8B-B14F-4D97-AF65-F5344CB8AC3E}">
        <p14:creationId xmlns:p14="http://schemas.microsoft.com/office/powerpoint/2010/main" val="437594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874292" y="1306499"/>
                <a:ext cx="6560024" cy="33838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 of Import by HC (M)  = </a:t>
                </a:r>
                <a:r>
                  <a:rPr lang="en-I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wL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  <a:p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 of import by FC (M*) = w*L*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Trade balance condition 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M = M* </a:t>
                </a:r>
              </a:p>
              <a:p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</a:t>
                </a:r>
              </a:p>
              <a:p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      w = w* </a:t>
                </a:r>
              </a:p>
              <a:p>
                <a:pPr lvl="0"/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                    FPE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292" y="1306499"/>
                <a:ext cx="6560024" cy="3383811"/>
              </a:xfrm>
              <a:prstGeom prst="rect">
                <a:avLst/>
              </a:prstGeom>
              <a:blipFill rotWithShape="0">
                <a:blip r:embed="rId2"/>
                <a:stretch>
                  <a:fillRect l="-1393" b="-32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Right 6">
            <a:extLst>
              <a:ext uri="{FF2B5EF4-FFF2-40B4-BE49-F238E27FC236}">
                <a16:creationId xmlns:a16="http://schemas.microsoft.com/office/drawing/2014/main" id="{CC6E38E7-7A1F-455D-B4EB-3E602EE0F0C6}"/>
              </a:ext>
            </a:extLst>
          </p:cNvPr>
          <p:cNvSpPr/>
          <p:nvPr/>
        </p:nvSpPr>
        <p:spPr>
          <a:xfrm>
            <a:off x="4606802" y="4046299"/>
            <a:ext cx="301841" cy="11541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Right 7">
            <a:extLst>
              <a:ext uri="{FF2B5EF4-FFF2-40B4-BE49-F238E27FC236}">
                <a16:creationId xmlns:a16="http://schemas.microsoft.com/office/drawing/2014/main" id="{0154BB30-91C4-4F34-B2BF-9661D5D8EED2}"/>
              </a:ext>
            </a:extLst>
          </p:cNvPr>
          <p:cNvSpPr/>
          <p:nvPr/>
        </p:nvSpPr>
        <p:spPr>
          <a:xfrm>
            <a:off x="4606802" y="4388779"/>
            <a:ext cx="301841" cy="11541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62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F0"/>
                </a:solidFill>
              </a:rPr>
              <a:t>Limitation of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/>
              <a:t>Pattern of trade is indeterminate.</a:t>
            </a:r>
          </a:p>
          <a:p>
            <a:pPr marL="0" indent="0" algn="just">
              <a:buNone/>
            </a:pPr>
            <a:r>
              <a:rPr lang="en-IN" sz="2400" dirty="0"/>
              <a:t>		We don’t know in the post-trade situation which varieties are exported by which countries in the Love-of-Variety and Characteristic approach. Hence implementation of trade policy becomes difficult. </a:t>
            </a:r>
          </a:p>
        </p:txBody>
      </p:sp>
    </p:spTree>
    <p:extLst>
      <p:ext uri="{BB962C8B-B14F-4D97-AF65-F5344CB8AC3E}">
        <p14:creationId xmlns:p14="http://schemas.microsoft.com/office/powerpoint/2010/main" val="4025958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solidFill>
                  <a:srgbClr val="FF0000"/>
                </a:solidFill>
              </a:rPr>
              <a:t>Distinction between Love-of-Variety and Characteristic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400" i="1" dirty="0"/>
              <a:t>Love-of-variety</a:t>
            </a:r>
            <a:r>
              <a:rPr lang="en-IN" sz="2400" dirty="0"/>
              <a:t> is applicable for </a:t>
            </a:r>
            <a:r>
              <a:rPr lang="en-IN" sz="2400" dirty="0">
                <a:solidFill>
                  <a:srgbClr val="FF0000"/>
                </a:solidFill>
              </a:rPr>
              <a:t>non-durable</a:t>
            </a:r>
            <a:r>
              <a:rPr lang="en-IN" sz="2400" dirty="0"/>
              <a:t> goods which the consumers can buy a lot whereas </a:t>
            </a:r>
            <a:r>
              <a:rPr lang="en-IN" sz="2400" i="1" dirty="0"/>
              <a:t>Characteristic approach </a:t>
            </a:r>
            <a:r>
              <a:rPr lang="en-IN" sz="2400" dirty="0"/>
              <a:t>is more suited for </a:t>
            </a:r>
            <a:r>
              <a:rPr lang="en-IN" sz="2400" dirty="0">
                <a:solidFill>
                  <a:srgbClr val="FF0000"/>
                </a:solidFill>
              </a:rPr>
              <a:t>durable </a:t>
            </a:r>
            <a:r>
              <a:rPr lang="en-IN" sz="2400" dirty="0"/>
              <a:t>goods. 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 In </a:t>
            </a:r>
            <a:r>
              <a:rPr lang="en-IN" sz="2400" i="1" dirty="0"/>
              <a:t>Love-of-variety</a:t>
            </a:r>
            <a:r>
              <a:rPr lang="en-IN" sz="2400" dirty="0"/>
              <a:t> consumer </a:t>
            </a:r>
            <a:r>
              <a:rPr lang="en-IN" sz="2400" dirty="0">
                <a:solidFill>
                  <a:srgbClr val="FF0000"/>
                </a:solidFill>
              </a:rPr>
              <a:t>preference is homogeneous </a:t>
            </a:r>
            <a:r>
              <a:rPr lang="en-IN" sz="2400" dirty="0"/>
              <a:t>whereas in </a:t>
            </a:r>
            <a:r>
              <a:rPr lang="en-IN" sz="2400" i="1" dirty="0"/>
              <a:t>Characteristic approach </a:t>
            </a:r>
            <a:r>
              <a:rPr lang="en-IN" sz="2400" dirty="0"/>
              <a:t>the notion of ideal variety differs across consumers implying that consumers </a:t>
            </a:r>
            <a:r>
              <a:rPr lang="en-IN" sz="2400" dirty="0">
                <a:solidFill>
                  <a:srgbClr val="FF0000"/>
                </a:solidFill>
              </a:rPr>
              <a:t>preference is heterogenous</a:t>
            </a:r>
            <a:r>
              <a:rPr lang="en-IN" sz="2400" dirty="0"/>
              <a:t>. 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57346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IIT in identical product: </a:t>
            </a:r>
            <a:r>
              <a:rPr lang="en-US" b="1" dirty="0">
                <a:solidFill>
                  <a:srgbClr val="0070C0"/>
                </a:solidFill>
              </a:rPr>
              <a:t>Reciprocal dumping </a:t>
            </a:r>
            <a:r>
              <a:rPr lang="en-US" b="1" i="1" dirty="0">
                <a:solidFill>
                  <a:srgbClr val="0070C0"/>
                </a:solidFill>
              </a:rPr>
              <a:t>(Brander, 1981) </a:t>
            </a:r>
            <a:br>
              <a:rPr lang="en-US" i="1" dirty="0"/>
            </a:br>
            <a:endParaRPr lang="en-IN" i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83605"/>
          </a:xfrm>
        </p:spPr>
        <p:txBody>
          <a:bodyPr>
            <a:normAutofit/>
          </a:bodyPr>
          <a:lstStyle/>
          <a:p>
            <a:pPr algn="just"/>
            <a:r>
              <a:rPr lang="en-US" sz="2400" b="1" i="1" dirty="0">
                <a:solidFill>
                  <a:srgbClr val="FF0000"/>
                </a:solidFill>
              </a:rPr>
              <a:t>The source or basis of trade </a:t>
            </a:r>
            <a:r>
              <a:rPr lang="en-US" sz="2400" i="1" dirty="0"/>
              <a:t>here is the </a:t>
            </a:r>
            <a:r>
              <a:rPr lang="en-US" sz="2400" b="1" i="1" dirty="0">
                <a:solidFill>
                  <a:srgbClr val="00B050"/>
                </a:solidFill>
              </a:rPr>
              <a:t>market imperfection</a:t>
            </a:r>
            <a:r>
              <a:rPr lang="en-US" sz="2400" i="1" dirty="0"/>
              <a:t>.</a:t>
            </a:r>
            <a:r>
              <a:rPr lang="en-US" sz="2400" dirty="0"/>
              <a:t>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Homogenous product</a:t>
            </a:r>
          </a:p>
          <a:p>
            <a:pPr algn="just"/>
            <a:r>
              <a:rPr lang="en-US" sz="2400" dirty="0"/>
              <a:t>CRS</a:t>
            </a:r>
          </a:p>
          <a:p>
            <a:pPr algn="just"/>
            <a:r>
              <a:rPr lang="en-US" sz="2400" dirty="0"/>
              <a:t>Monopoly under autarky</a:t>
            </a:r>
            <a:endParaRPr lang="en-IN" sz="2400" dirty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2267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Let demand and cost conditions are identical in the two countries:</a:t>
            </a:r>
          </a:p>
          <a:p>
            <a:r>
              <a:rPr lang="en-IN" sz="2000" dirty="0"/>
              <a:t>Pa=Pa*=Pm</a:t>
            </a:r>
          </a:p>
          <a:p>
            <a:r>
              <a:rPr lang="en-IN" sz="2000" dirty="0"/>
              <a:t>Hence autarkic profits of the two countries are equal (to monopoly profit). </a:t>
            </a:r>
          </a:p>
          <a:p>
            <a:endParaRPr lang="en-IN" sz="2000" dirty="0"/>
          </a:p>
          <a:p>
            <a:r>
              <a:rPr lang="en-IN" sz="2000" dirty="0"/>
              <a:t>Autarkic price of HF (Home Firm)&gt; MC.  Hence FF (Foreign Firm) can enter the Home market and charge a price &lt; Pm. </a:t>
            </a:r>
          </a:p>
          <a:p>
            <a:r>
              <a:rPr lang="en-IN" sz="2000" dirty="0"/>
              <a:t>Similarly, HF can invade Foreign market. </a:t>
            </a:r>
          </a:p>
          <a:p>
            <a:endParaRPr lang="en-IN" sz="2000" dirty="0"/>
          </a:p>
          <a:p>
            <a:r>
              <a:rPr lang="en-IN" sz="2000" dirty="0"/>
              <a:t>Hence </a:t>
            </a:r>
            <a:r>
              <a:rPr lang="en-IN" sz="2000" b="1" dirty="0"/>
              <a:t>post-trade duopoly</a:t>
            </a:r>
            <a:r>
              <a:rPr lang="en-IN" sz="2000" dirty="0"/>
              <a:t>. (Assume </a:t>
            </a:r>
            <a:r>
              <a:rPr lang="en-IN" sz="2000" dirty="0" err="1"/>
              <a:t>Cournot</a:t>
            </a:r>
            <a:r>
              <a:rPr lang="en-IN" sz="2000" dirty="0"/>
              <a:t> competition, that is, simultaneous move output competition )</a:t>
            </a:r>
          </a:p>
          <a:p>
            <a:r>
              <a:rPr lang="en-IN" sz="2000" dirty="0"/>
              <a:t>Pm&gt;</a:t>
            </a:r>
            <a:r>
              <a:rPr lang="en-IN" sz="2000" dirty="0" err="1"/>
              <a:t>Pd</a:t>
            </a:r>
            <a:r>
              <a:rPr lang="en-IN" sz="2000" dirty="0"/>
              <a:t>&gt;c (Note. </a:t>
            </a:r>
            <a:r>
              <a:rPr lang="en-IN" sz="2000" dirty="0" err="1"/>
              <a:t>Pd</a:t>
            </a:r>
            <a:r>
              <a:rPr lang="en-IN" sz="2000" dirty="0"/>
              <a:t>&gt;c for all non-Bertrand equilibrium)</a:t>
            </a:r>
          </a:p>
        </p:txBody>
      </p:sp>
    </p:spTree>
    <p:extLst>
      <p:ext uri="{BB962C8B-B14F-4D97-AF65-F5344CB8AC3E}">
        <p14:creationId xmlns:p14="http://schemas.microsoft.com/office/powerpoint/2010/main" val="2957607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Market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Domestic monopoly under autarky. </a:t>
            </a:r>
          </a:p>
          <a:p>
            <a:r>
              <a:rPr lang="en-IN" dirty="0"/>
              <a:t>Post-trade </a:t>
            </a:r>
            <a:r>
              <a:rPr lang="en-IN" dirty="0" err="1"/>
              <a:t>Cournot</a:t>
            </a:r>
            <a:r>
              <a:rPr lang="en-IN" dirty="0"/>
              <a:t> competition</a:t>
            </a:r>
          </a:p>
          <a:p>
            <a:endParaRPr lang="en-IN" dirty="0"/>
          </a:p>
          <a:p>
            <a:endParaRPr lang="en-IN" dirty="0"/>
          </a:p>
          <a:p>
            <a:pPr algn="just"/>
            <a:r>
              <a:rPr lang="en-IN" dirty="0"/>
              <a:t>Note the result will hold even if we assume oligopoly under autarky. In that case when trade opens up market structure will still be oligopoly with increased number of firms.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4563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B050"/>
                </a:solidFill>
              </a:rPr>
              <a:t>Two important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400" b="1" i="1" dirty="0">
                <a:solidFill>
                  <a:srgbClr val="FF0000"/>
                </a:solidFill>
              </a:rPr>
              <a:t>Market symmetry: </a:t>
            </a:r>
            <a:r>
              <a:rPr lang="en-US" sz="2400" dirty="0"/>
              <a:t>Identical technology and identical local demand conditions imply same pre-trade relative prices ruling out the  scope for arbitrage.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b="1" i="1" dirty="0">
                <a:solidFill>
                  <a:srgbClr val="FF0000"/>
                </a:solidFill>
              </a:rPr>
              <a:t>Market segmentation: </a:t>
            </a:r>
            <a:r>
              <a:rPr lang="en-US" sz="2400" dirty="0"/>
              <a:t>Because of constant marginal cost of production output decision in one market does not depend on output decisions in other markets.</a:t>
            </a:r>
          </a:p>
          <a:p>
            <a:pPr marL="0" indent="0" algn="just">
              <a:buNone/>
            </a:pPr>
            <a:r>
              <a:rPr lang="en-US" sz="2400" dirty="0"/>
              <a:t>		Since MC doesn’t depend on output volumes of exports as well as domestic sales are to be decided by the firm. Hence the two decisions of how much a firm will be selling domestically and how much in abroad  are independent of each other. 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(Note that with increasing or decreasing MC, the property of market segmentation will not hold)</a:t>
            </a:r>
          </a:p>
          <a:p>
            <a:pPr algn="just"/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111676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4279628" y="2190875"/>
            <a:ext cx="4333875" cy="3087687"/>
          </a:xfrm>
          <a:prstGeom prst="rect">
            <a:avLst/>
          </a:prstGeom>
          <a:solidFill>
            <a:srgbClr val="CC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1280" name="Rectangle 14"/>
          <p:cNvSpPr>
            <a:spLocks noChangeArrowheads="1"/>
          </p:cNvSpPr>
          <p:nvPr/>
        </p:nvSpPr>
        <p:spPr bwMode="auto">
          <a:xfrm>
            <a:off x="4816562" y="2623624"/>
            <a:ext cx="1506591" cy="52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800" b="1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l-GR" altLang="en-US" sz="2800" b="1" dirty="0">
                <a:solidFill>
                  <a:srgbClr val="FF0000"/>
                </a:solidFill>
                <a:latin typeface="Arial" charset="0"/>
              </a:rPr>
              <a:t>π</a:t>
            </a:r>
            <a:r>
              <a:rPr lang="en-US" altLang="en-US" sz="1100" b="1" dirty="0">
                <a:solidFill>
                  <a:srgbClr val="FF0000"/>
                </a:solidFill>
                <a:latin typeface="Arial" charset="0"/>
              </a:rPr>
              <a:t>d</a:t>
            </a:r>
            <a:r>
              <a:rPr lang="en-US" altLang="en-US" sz="2800" b="1" dirty="0">
                <a:solidFill>
                  <a:srgbClr val="FF0000"/>
                </a:solidFill>
                <a:latin typeface="Arial" charset="0"/>
              </a:rPr>
              <a:t>,2</a:t>
            </a:r>
            <a:r>
              <a:rPr lang="el-GR" altLang="en-US" sz="2800" b="1" dirty="0">
                <a:solidFill>
                  <a:srgbClr val="FF0000"/>
                </a:solidFill>
                <a:latin typeface="Arial" charset="0"/>
              </a:rPr>
              <a:t>π</a:t>
            </a:r>
            <a:r>
              <a:rPr lang="en-US" altLang="en-US" sz="1100" b="1" dirty="0">
                <a:solidFill>
                  <a:srgbClr val="FF0000"/>
                </a:solidFill>
                <a:latin typeface="Arial" charset="0"/>
              </a:rPr>
              <a:t>d</a:t>
            </a:r>
            <a:r>
              <a:rPr lang="en-US" altLang="en-US" sz="2800" b="1" dirty="0">
                <a:solidFill>
                  <a:srgbClr val="FF0000"/>
                </a:solidFill>
                <a:latin typeface="Arial" charset="0"/>
              </a:rPr>
              <a:t> </a:t>
            </a:r>
          </a:p>
        </p:txBody>
      </p:sp>
      <p:sp>
        <p:nvSpPr>
          <p:cNvPr id="11270" name="Rectangle 21"/>
          <p:cNvSpPr>
            <a:spLocks noGrp="1" noChangeArrowheads="1"/>
          </p:cNvSpPr>
          <p:nvPr>
            <p:ph type="title"/>
          </p:nvPr>
        </p:nvSpPr>
        <p:spPr>
          <a:xfrm>
            <a:off x="2398068" y="224860"/>
            <a:ext cx="5170378" cy="1142582"/>
          </a:xfrm>
        </p:spPr>
        <p:txBody>
          <a:bodyPr>
            <a:normAutofit/>
          </a:bodyPr>
          <a:lstStyle/>
          <a:p>
            <a:r>
              <a:rPr lang="en-US" altLang="en-US" b="1" dirty="0">
                <a:solidFill>
                  <a:srgbClr val="FF0000"/>
                </a:solidFill>
              </a:rPr>
              <a:t>Pay-off matrix</a:t>
            </a:r>
          </a:p>
        </p:txBody>
      </p:sp>
      <p:sp>
        <p:nvSpPr>
          <p:cNvPr id="11271" name="Line 6"/>
          <p:cNvSpPr>
            <a:spLocks noChangeShapeType="1"/>
          </p:cNvSpPr>
          <p:nvPr/>
        </p:nvSpPr>
        <p:spPr bwMode="auto">
          <a:xfrm>
            <a:off x="4206596" y="3734718"/>
            <a:ext cx="431584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Line 7"/>
          <p:cNvSpPr>
            <a:spLocks noChangeShapeType="1"/>
          </p:cNvSpPr>
          <p:nvPr/>
        </p:nvSpPr>
        <p:spPr bwMode="auto">
          <a:xfrm flipV="1">
            <a:off x="6446564" y="2128225"/>
            <a:ext cx="0" cy="309206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Rectangle 8"/>
          <p:cNvSpPr>
            <a:spLocks noChangeArrowheads="1"/>
          </p:cNvSpPr>
          <p:nvPr/>
        </p:nvSpPr>
        <p:spPr bwMode="auto">
          <a:xfrm>
            <a:off x="1621865" y="3475485"/>
            <a:ext cx="152125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000" b="1" i="1" dirty="0">
                <a:solidFill>
                  <a:srgbClr val="376546"/>
                </a:solidFill>
                <a:latin typeface="Arial" charset="0"/>
              </a:rPr>
              <a:t>Home Firm</a:t>
            </a:r>
          </a:p>
        </p:txBody>
      </p:sp>
      <p:sp>
        <p:nvSpPr>
          <p:cNvPr id="11276" name="Rectangle 11"/>
          <p:cNvSpPr>
            <a:spLocks noChangeArrowheads="1"/>
          </p:cNvSpPr>
          <p:nvPr/>
        </p:nvSpPr>
        <p:spPr bwMode="auto">
          <a:xfrm>
            <a:off x="2844065" y="2778709"/>
            <a:ext cx="1341303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r>
              <a:rPr lang="en-US" altLang="en-US" sz="2000" b="1" dirty="0">
                <a:solidFill>
                  <a:srgbClr val="663300"/>
                </a:solidFill>
                <a:latin typeface="Arial" charset="0"/>
              </a:rPr>
              <a:t>Enter</a:t>
            </a:r>
          </a:p>
        </p:txBody>
      </p:sp>
      <p:sp>
        <p:nvSpPr>
          <p:cNvPr id="11277" name="Rectangle 12"/>
          <p:cNvSpPr>
            <a:spLocks noChangeArrowheads="1"/>
          </p:cNvSpPr>
          <p:nvPr/>
        </p:nvSpPr>
        <p:spPr bwMode="auto">
          <a:xfrm>
            <a:off x="2865292" y="4223669"/>
            <a:ext cx="1637220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r>
              <a:rPr lang="en-US" altLang="en-US" sz="2000" b="1" dirty="0">
                <a:solidFill>
                  <a:srgbClr val="663300"/>
                </a:solidFill>
                <a:latin typeface="Arial" charset="0"/>
              </a:rPr>
              <a:t>Not Enter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27881" y="5867401"/>
            <a:ext cx="5985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Nash Equilibrium: (Enter, Enter) for any </a:t>
            </a:r>
            <a:r>
              <a:rPr lang="el-GR" altLang="en-US" b="1" dirty="0">
                <a:solidFill>
                  <a:srgbClr val="FF0000"/>
                </a:solidFill>
                <a:latin typeface="Arial" charset="0"/>
              </a:rPr>
              <a:t>π</a:t>
            </a:r>
            <a:r>
              <a:rPr lang="en-US" altLang="en-US" sz="900" b="1" dirty="0">
                <a:solidFill>
                  <a:srgbClr val="FF0000"/>
                </a:solidFill>
                <a:latin typeface="Arial" charset="0"/>
              </a:rPr>
              <a:t>d</a:t>
            </a:r>
            <a:r>
              <a:rPr lang="en-IN" b="1" dirty="0">
                <a:solidFill>
                  <a:srgbClr val="FF0000"/>
                </a:solidFill>
              </a:rPr>
              <a:t>&gt;0</a:t>
            </a:r>
          </a:p>
          <a:p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5819568" y="1104220"/>
            <a:ext cx="1748878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000" b="1" i="1" dirty="0">
                <a:solidFill>
                  <a:srgbClr val="376546"/>
                </a:solidFill>
                <a:latin typeface="Arial" charset="0"/>
              </a:rPr>
              <a:t>Foreign Firm</a:t>
            </a:r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6976282" y="1624076"/>
            <a:ext cx="1637220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r>
              <a:rPr lang="en-US" altLang="en-US" sz="2000" b="1" dirty="0">
                <a:solidFill>
                  <a:srgbClr val="663300"/>
                </a:solidFill>
                <a:latin typeface="Arial" charset="0"/>
              </a:rPr>
              <a:t>Not Enter</a:t>
            </a:r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4578150" y="1573682"/>
            <a:ext cx="1341303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r>
              <a:rPr lang="en-US" altLang="en-US" sz="2000" b="1" dirty="0">
                <a:solidFill>
                  <a:srgbClr val="663300"/>
                </a:solidFill>
                <a:latin typeface="Arial" charset="0"/>
              </a:rPr>
              <a:t>Enter</a:t>
            </a:r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6601112" y="2655599"/>
            <a:ext cx="1611019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l-GR" altLang="en-US" sz="2400" b="1" dirty="0">
                <a:solidFill>
                  <a:srgbClr val="FF0000"/>
                </a:solidFill>
                <a:latin typeface="Arial" charset="0"/>
              </a:rPr>
              <a:t>Π</a:t>
            </a:r>
            <a:r>
              <a:rPr lang="en-US" altLang="en-US" sz="1100" b="1" dirty="0">
                <a:solidFill>
                  <a:srgbClr val="FF0000"/>
                </a:solidFill>
                <a:latin typeface="Arial" charset="0"/>
              </a:rPr>
              <a:t>m</a:t>
            </a:r>
            <a:r>
              <a:rPr lang="en-US" altLang="en-US" b="1" dirty="0">
                <a:solidFill>
                  <a:srgbClr val="FF0000"/>
                </a:solidFill>
                <a:latin typeface="Arial" charset="0"/>
              </a:rPr>
              <a:t>+</a:t>
            </a:r>
            <a:r>
              <a:rPr lang="el-GR" altLang="en-US" sz="2800" b="1" dirty="0">
                <a:solidFill>
                  <a:srgbClr val="FF0000"/>
                </a:solidFill>
                <a:latin typeface="Arial" charset="0"/>
              </a:rPr>
              <a:t>π</a:t>
            </a:r>
            <a:r>
              <a:rPr lang="en-US" altLang="en-US" sz="1100" b="1" dirty="0">
                <a:solidFill>
                  <a:srgbClr val="FF0000"/>
                </a:solidFill>
                <a:latin typeface="Arial" charset="0"/>
              </a:rPr>
              <a:t>d</a:t>
            </a:r>
            <a:r>
              <a:rPr lang="en-US" altLang="en-US" sz="2800" b="1" dirty="0">
                <a:solidFill>
                  <a:srgbClr val="FF0000"/>
                </a:solidFill>
                <a:latin typeface="Arial" charset="0"/>
              </a:rPr>
              <a:t>,</a:t>
            </a:r>
            <a:r>
              <a:rPr lang="el-GR" altLang="en-US" sz="2800" b="1" dirty="0">
                <a:solidFill>
                  <a:srgbClr val="FF0000"/>
                </a:solidFill>
                <a:latin typeface="Arial" charset="0"/>
              </a:rPr>
              <a:t>π</a:t>
            </a:r>
            <a:r>
              <a:rPr lang="en-US" altLang="en-US" sz="1100" b="1" dirty="0">
                <a:solidFill>
                  <a:srgbClr val="FF0000"/>
                </a:solidFill>
                <a:latin typeface="Arial" charset="0"/>
              </a:rPr>
              <a:t>d</a:t>
            </a:r>
            <a:r>
              <a:rPr lang="en-US" altLang="en-US" sz="2800" b="1" dirty="0">
                <a:solidFill>
                  <a:srgbClr val="FF0000"/>
                </a:solidFill>
                <a:latin typeface="Arial" charset="0"/>
              </a:rPr>
              <a:t> </a:t>
            </a:r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6637902" y="4252741"/>
            <a:ext cx="1183017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l-GR" altLang="en-US" sz="2800" b="1" dirty="0">
                <a:solidFill>
                  <a:srgbClr val="FF0000"/>
                </a:solidFill>
                <a:latin typeface="Arial" charset="0"/>
              </a:rPr>
              <a:t>π</a:t>
            </a:r>
            <a:r>
              <a:rPr lang="en-US" altLang="en-US" sz="1100" b="1" dirty="0">
                <a:solidFill>
                  <a:srgbClr val="FF0000"/>
                </a:solidFill>
                <a:latin typeface="Arial" charset="0"/>
              </a:rPr>
              <a:t>m</a:t>
            </a:r>
            <a:r>
              <a:rPr lang="en-US" altLang="en-US" sz="2800" b="1" dirty="0">
                <a:solidFill>
                  <a:srgbClr val="FF0000"/>
                </a:solidFill>
                <a:latin typeface="Arial" charset="0"/>
              </a:rPr>
              <a:t>,</a:t>
            </a:r>
            <a:r>
              <a:rPr lang="el-GR" altLang="en-US" sz="2800" b="1" dirty="0">
                <a:solidFill>
                  <a:srgbClr val="FF0000"/>
                </a:solidFill>
                <a:latin typeface="Arial" charset="0"/>
              </a:rPr>
              <a:t>π</a:t>
            </a:r>
            <a:r>
              <a:rPr lang="en-US" altLang="en-US" sz="1100" b="1" dirty="0">
                <a:solidFill>
                  <a:srgbClr val="FF0000"/>
                </a:solidFill>
                <a:latin typeface="Arial" charset="0"/>
              </a:rPr>
              <a:t>m</a:t>
            </a:r>
            <a:r>
              <a:rPr lang="en-US" altLang="en-US" sz="2800" b="1" dirty="0">
                <a:solidFill>
                  <a:srgbClr val="FF0000"/>
                </a:solidFill>
                <a:latin typeface="Arial" charset="0"/>
              </a:rPr>
              <a:t> </a:t>
            </a: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4832685" y="4229611"/>
            <a:ext cx="1617431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l-GR" altLang="en-US" sz="2800" b="1" dirty="0">
                <a:solidFill>
                  <a:srgbClr val="FF0000"/>
                </a:solidFill>
                <a:latin typeface="Arial" charset="0"/>
              </a:rPr>
              <a:t>π</a:t>
            </a:r>
            <a:r>
              <a:rPr lang="en-US" altLang="en-US" sz="1100" b="1" dirty="0">
                <a:solidFill>
                  <a:srgbClr val="FF0000"/>
                </a:solidFill>
                <a:latin typeface="Arial" charset="0"/>
              </a:rPr>
              <a:t>d</a:t>
            </a:r>
            <a:r>
              <a:rPr lang="en-US" altLang="en-US" sz="2800" b="1" dirty="0">
                <a:solidFill>
                  <a:srgbClr val="FF0000"/>
                </a:solidFill>
                <a:latin typeface="Arial" charset="0"/>
              </a:rPr>
              <a:t>,</a:t>
            </a:r>
            <a:r>
              <a:rPr lang="el-GR" altLang="en-US" sz="2800" b="1" dirty="0">
                <a:solidFill>
                  <a:srgbClr val="FF0000"/>
                </a:solidFill>
                <a:latin typeface="Arial" charset="0"/>
              </a:rPr>
              <a:t>π</a:t>
            </a:r>
            <a:r>
              <a:rPr lang="en-US" altLang="en-US" sz="1100" b="1" dirty="0">
                <a:solidFill>
                  <a:srgbClr val="FF0000"/>
                </a:solidFill>
                <a:latin typeface="Arial" charset="0"/>
              </a:rPr>
              <a:t>d</a:t>
            </a:r>
            <a:r>
              <a:rPr lang="en-US" altLang="en-US" sz="2400" b="1" dirty="0">
                <a:solidFill>
                  <a:srgbClr val="FF0000"/>
                </a:solidFill>
                <a:latin typeface="Arial" charset="0"/>
              </a:rPr>
              <a:t>+</a:t>
            </a:r>
            <a:r>
              <a:rPr lang="el-GR" altLang="en-US" sz="2800" b="1" dirty="0">
                <a:solidFill>
                  <a:srgbClr val="FF0000"/>
                </a:solidFill>
                <a:latin typeface="Arial" charset="0"/>
              </a:rPr>
              <a:t>π</a:t>
            </a:r>
            <a:r>
              <a:rPr lang="en-US" altLang="en-US" sz="1100" b="1" dirty="0">
                <a:solidFill>
                  <a:srgbClr val="FF0000"/>
                </a:solidFill>
                <a:latin typeface="Arial" charset="0"/>
              </a:rPr>
              <a:t>m</a:t>
            </a:r>
            <a:endParaRPr lang="en-US" altLang="en-US" sz="2800" b="1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490591"/>
      </p:ext>
    </p:extLst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>
                <a:solidFill>
                  <a:srgbClr val="7030A0"/>
                </a:solidFill>
              </a:rPr>
              <a:t>Remarks.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23582" y="2169994"/>
            <a:ext cx="95807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/>
              <a:t>Basis of trade here is </a:t>
            </a:r>
            <a:r>
              <a:rPr lang="en-IN" sz="2000" b="1" dirty="0">
                <a:solidFill>
                  <a:srgbClr val="00B0F0"/>
                </a:solidFill>
              </a:rPr>
              <a:t>market imperfection</a:t>
            </a:r>
            <a:r>
              <a:rPr lang="en-IN" sz="2000" dirty="0"/>
              <a:t>. If we assume perfect competition so that P=MC in both the countries, then there would not have been any incentive of evasion.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/>
              <a:t>Here we assume fixed cost=0, MC= constant. Hence production technology exhibits </a:t>
            </a:r>
            <a:r>
              <a:rPr lang="en-IN" sz="2000" b="1" dirty="0">
                <a:solidFill>
                  <a:srgbClr val="00B050"/>
                </a:solidFill>
              </a:rPr>
              <a:t>CRS</a:t>
            </a:r>
            <a:r>
              <a:rPr lang="en-IN" sz="2000" dirty="0"/>
              <a:t>. So economies of scale is not the basis of trade in strategic trade theory.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/>
              <a:t>This is called </a:t>
            </a:r>
            <a:r>
              <a:rPr lang="en-IN" sz="2000" b="1" i="1" dirty="0">
                <a:solidFill>
                  <a:srgbClr val="FF0000"/>
                </a:solidFill>
              </a:rPr>
              <a:t>cross-hauling or reciprocal dumping</a:t>
            </a:r>
            <a:r>
              <a:rPr lang="en-IN" sz="2000" dirty="0"/>
              <a:t>.  Since autarkic prices are &gt; MC Each country can dump (charge a lower price) its product on the foreign market.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47221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6287"/>
            <a:ext cx="1932296" cy="604466"/>
          </a:xfrm>
        </p:spPr>
        <p:txBody>
          <a:bodyPr>
            <a:normAutofit fontScale="90000"/>
          </a:bodyPr>
          <a:lstStyle/>
          <a:p>
            <a:r>
              <a:rPr lang="en-IN" sz="4000" dirty="0">
                <a:solidFill>
                  <a:srgbClr val="00B0F0"/>
                </a:solidFill>
              </a:rPr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1598"/>
            <a:ext cx="10515600" cy="4351338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Demand functions:</a:t>
            </a:r>
          </a:p>
          <a:p>
            <a:pPr marL="0" indent="0">
              <a:buNone/>
            </a:pPr>
            <a:r>
              <a:rPr lang="en-IN" sz="2400" dirty="0" err="1"/>
              <a:t>P</a:t>
            </a:r>
            <a:r>
              <a:rPr lang="en-IN" sz="2400" baseline="-25000" dirty="0" err="1"/>
              <a:t>h</a:t>
            </a:r>
            <a:r>
              <a:rPr lang="en-IN" sz="2400" dirty="0"/>
              <a:t>=f(</a:t>
            </a:r>
            <a:r>
              <a:rPr lang="en-IN" sz="2400" dirty="0" err="1"/>
              <a:t>X</a:t>
            </a:r>
            <a:r>
              <a:rPr lang="en-IN" sz="2400" baseline="-25000" dirty="0" err="1"/>
              <a:t>h</a:t>
            </a:r>
            <a:r>
              <a:rPr lang="en-IN" sz="2400" dirty="0"/>
              <a:t>) where </a:t>
            </a:r>
            <a:r>
              <a:rPr lang="en-IN" sz="2400" dirty="0" err="1"/>
              <a:t>X</a:t>
            </a:r>
            <a:r>
              <a:rPr lang="en-IN" sz="1400" dirty="0" err="1"/>
              <a:t>h</a:t>
            </a:r>
            <a:r>
              <a:rPr lang="en-IN" sz="2400" dirty="0"/>
              <a:t>=</a:t>
            </a:r>
            <a:r>
              <a:rPr lang="en-IN" sz="2400" dirty="0" err="1"/>
              <a:t>x</a:t>
            </a:r>
            <a:r>
              <a:rPr lang="en-IN" sz="2400" baseline="-25000" dirty="0" err="1"/>
              <a:t>h</a:t>
            </a:r>
            <a:r>
              <a:rPr lang="en-IN" sz="2400" dirty="0" err="1"/>
              <a:t>+x</a:t>
            </a:r>
            <a:r>
              <a:rPr lang="en-IN" sz="2400" baseline="-25000" dirty="0" err="1"/>
              <a:t>h</a:t>
            </a:r>
            <a:r>
              <a:rPr lang="en-IN" sz="2400" dirty="0"/>
              <a:t>*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P</a:t>
            </a:r>
            <a:r>
              <a:rPr lang="en-IN" sz="2400" baseline="-25000" dirty="0"/>
              <a:t>f</a:t>
            </a:r>
            <a:r>
              <a:rPr lang="en-IN" sz="2400" dirty="0"/>
              <a:t>=f(</a:t>
            </a:r>
            <a:r>
              <a:rPr lang="en-IN" sz="2400" dirty="0" err="1"/>
              <a:t>X</a:t>
            </a:r>
            <a:r>
              <a:rPr lang="en-IN" sz="2400" baseline="-25000" dirty="0" err="1"/>
              <a:t>f</a:t>
            </a:r>
            <a:r>
              <a:rPr lang="en-IN" sz="2400" dirty="0"/>
              <a:t>) where </a:t>
            </a:r>
            <a:r>
              <a:rPr lang="en-IN" sz="2400" dirty="0" err="1"/>
              <a:t>X</a:t>
            </a:r>
            <a:r>
              <a:rPr lang="en-IN" sz="1600" dirty="0" err="1"/>
              <a:t>f</a:t>
            </a:r>
            <a:r>
              <a:rPr lang="en-IN" sz="2400" dirty="0"/>
              <a:t>=</a:t>
            </a:r>
            <a:r>
              <a:rPr lang="en-IN" sz="2400" dirty="0" err="1"/>
              <a:t>x</a:t>
            </a:r>
            <a:r>
              <a:rPr lang="en-IN" sz="2400" baseline="-25000" dirty="0" err="1"/>
              <a:t>f</a:t>
            </a:r>
            <a:r>
              <a:rPr lang="en-IN" sz="2400" dirty="0" err="1"/>
              <a:t>+x</a:t>
            </a:r>
            <a:r>
              <a:rPr lang="en-IN" sz="2400" baseline="-25000" dirty="0" err="1"/>
              <a:t>f</a:t>
            </a:r>
            <a:r>
              <a:rPr lang="en-IN" sz="2400" dirty="0"/>
              <a:t>*</a:t>
            </a:r>
          </a:p>
          <a:p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Cost function</a:t>
            </a:r>
            <a:r>
              <a:rPr lang="en-IN" sz="2400" dirty="0">
                <a:solidFill>
                  <a:srgbClr val="FF0000"/>
                </a:solidFill>
              </a:rPr>
              <a:t>: </a:t>
            </a:r>
            <a:r>
              <a:rPr lang="en-IN" sz="2400" dirty="0"/>
              <a:t>C=</a:t>
            </a:r>
            <a:r>
              <a:rPr lang="en-IN" sz="2400" dirty="0" err="1"/>
              <a:t>cX</a:t>
            </a:r>
            <a:r>
              <a:rPr lang="en-IN" sz="2400" dirty="0"/>
              <a:t>= </a:t>
            </a:r>
            <a:r>
              <a:rPr lang="en-IN" sz="2400" dirty="0" err="1"/>
              <a:t>Cx</a:t>
            </a:r>
            <a:r>
              <a:rPr lang="en-IN" sz="2400" baseline="-25000" dirty="0" err="1"/>
              <a:t>h</a:t>
            </a:r>
            <a:r>
              <a:rPr lang="en-IN" sz="2400" dirty="0"/>
              <a:t> +</a:t>
            </a:r>
            <a:r>
              <a:rPr lang="en-IN" sz="2400" dirty="0" err="1"/>
              <a:t>Cx</a:t>
            </a:r>
            <a:r>
              <a:rPr lang="en-IN" sz="2400" baseline="-25000" dirty="0" err="1"/>
              <a:t>f</a:t>
            </a:r>
            <a:endParaRPr lang="en-IN" sz="2400" dirty="0"/>
          </a:p>
          <a:p>
            <a:endParaRPr lang="en-IN" sz="2400" dirty="0"/>
          </a:p>
          <a:p>
            <a:r>
              <a:rPr lang="en-IN" sz="2400" dirty="0">
                <a:solidFill>
                  <a:srgbClr val="FF0000"/>
                </a:solidFill>
              </a:rPr>
              <a:t>Profit of Home and Foreign </a:t>
            </a:r>
            <a:r>
              <a:rPr lang="en-IN" sz="2400" dirty="0"/>
              <a:t>firms : </a:t>
            </a:r>
          </a:p>
          <a:p>
            <a:pPr marL="0" indent="0">
              <a:buNone/>
            </a:pPr>
            <a:r>
              <a:rPr lang="en-IN" sz="2400" dirty="0"/>
              <a:t>Π=[</a:t>
            </a:r>
            <a:r>
              <a:rPr lang="en-IN" sz="2400" dirty="0" err="1"/>
              <a:t>P</a:t>
            </a:r>
            <a:r>
              <a:rPr lang="en-IN" sz="2400" baseline="-25000" dirty="0" err="1"/>
              <a:t>h</a:t>
            </a:r>
            <a:r>
              <a:rPr lang="en-IN" sz="2400" dirty="0"/>
              <a:t> - c] </a:t>
            </a:r>
            <a:r>
              <a:rPr lang="en-IN" sz="2400" dirty="0" err="1"/>
              <a:t>X</a:t>
            </a:r>
            <a:r>
              <a:rPr lang="en-IN" sz="1400" dirty="0" err="1"/>
              <a:t>h</a:t>
            </a:r>
            <a:r>
              <a:rPr lang="en-IN" sz="2400" dirty="0"/>
              <a:t> +[P</a:t>
            </a:r>
            <a:r>
              <a:rPr lang="en-IN" sz="2400" baseline="-25000" dirty="0"/>
              <a:t>f</a:t>
            </a:r>
            <a:r>
              <a:rPr lang="en-IN" sz="2400" dirty="0"/>
              <a:t> -c] </a:t>
            </a:r>
            <a:r>
              <a:rPr lang="en-IN" sz="2400" dirty="0" err="1"/>
              <a:t>X</a:t>
            </a:r>
            <a:r>
              <a:rPr lang="en-IN" sz="1400" dirty="0" err="1"/>
              <a:t>f</a:t>
            </a: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2400" dirty="0"/>
              <a:t>Π*=[</a:t>
            </a:r>
            <a:r>
              <a:rPr lang="en-IN" sz="2400" dirty="0" err="1"/>
              <a:t>P</a:t>
            </a:r>
            <a:r>
              <a:rPr lang="en-IN" sz="2400" baseline="-25000" dirty="0" err="1"/>
              <a:t>h</a:t>
            </a:r>
            <a:r>
              <a:rPr lang="en-IN" sz="2400" dirty="0"/>
              <a:t> - c] </a:t>
            </a:r>
            <a:r>
              <a:rPr lang="en-IN" sz="2400" dirty="0" err="1"/>
              <a:t>X</a:t>
            </a:r>
            <a:r>
              <a:rPr lang="en-IN" sz="1400" dirty="0" err="1"/>
              <a:t>h</a:t>
            </a:r>
            <a:r>
              <a:rPr lang="en-IN" sz="2400" dirty="0"/>
              <a:t>* +[P</a:t>
            </a:r>
            <a:r>
              <a:rPr lang="en-IN" sz="2400" baseline="-25000" dirty="0"/>
              <a:t>f</a:t>
            </a:r>
            <a:r>
              <a:rPr lang="en-IN" sz="2400" dirty="0"/>
              <a:t> -c] </a:t>
            </a:r>
            <a:r>
              <a:rPr lang="en-IN" sz="2400" dirty="0" err="1"/>
              <a:t>X</a:t>
            </a:r>
            <a:r>
              <a:rPr lang="en-IN" sz="1400" dirty="0" err="1"/>
              <a:t>f</a:t>
            </a:r>
            <a:r>
              <a:rPr lang="en-IN" sz="2400" dirty="0"/>
              <a:t>*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08282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>
                <a:solidFill>
                  <a:srgbClr val="FF0000"/>
                </a:solidFill>
              </a:rPr>
              <a:t>Types of Intra-industry Trade</a:t>
            </a:r>
          </a:p>
        </p:txBody>
      </p:sp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3398838" y="1984539"/>
            <a:ext cx="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1684338" y="2356014"/>
            <a:ext cx="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684338" y="2356014"/>
            <a:ext cx="30924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5570621" y="2933681"/>
            <a:ext cx="1977" cy="15149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4802231" y="2327439"/>
            <a:ext cx="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Line 2"/>
          <p:cNvSpPr>
            <a:spLocks noChangeShapeType="1"/>
          </p:cNvSpPr>
          <p:nvPr/>
        </p:nvSpPr>
        <p:spPr bwMode="auto">
          <a:xfrm flipV="1">
            <a:off x="4770437" y="3067457"/>
            <a:ext cx="3186753" cy="1772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>
            <a:off x="4776788" y="3085177"/>
            <a:ext cx="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Line 3"/>
          <p:cNvSpPr>
            <a:spLocks noChangeShapeType="1"/>
          </p:cNvSpPr>
          <p:nvPr/>
        </p:nvSpPr>
        <p:spPr bwMode="auto">
          <a:xfrm>
            <a:off x="7957190" y="3069157"/>
            <a:ext cx="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2595480" y="1690688"/>
            <a:ext cx="34866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Intra-Industry Trade (IIT)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838200" y="330868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838200" y="2547229"/>
            <a:ext cx="7774459" cy="161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IIT in Identical Commodities                            IIT in Differentiated Products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Border Trade</a:t>
            </a:r>
          </a:p>
          <a:p>
            <a:pPr>
              <a:buFontTx/>
              <a:buChar char="•"/>
            </a:pPr>
            <a:r>
              <a:rPr lang="en-US" altLang="en-US" sz="1200" dirty="0">
                <a:ea typeface="Times New Roman" panose="02020603050405020304" pitchFamily="18" charset="0"/>
              </a:rPr>
              <a:t>Strategic Trade</a:t>
            </a:r>
          </a:p>
          <a:p>
            <a:r>
              <a:rPr lang="en-US" altLang="en-US" sz="1200" dirty="0"/>
              <a:t>(e.g., Brander, 1981, Spencer, Krugman)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3679954" y="3319725"/>
            <a:ext cx="7329616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71700" algn="l"/>
              </a:tabLst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Horizontal Differentiation        			Vertical Differentiation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71700" algn="l"/>
              </a:tabLs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>
              <a:buFontTx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Love of Variety approach (by Krugman</a:t>
            </a:r>
            <a:r>
              <a:rPr lang="en-US" altLang="en-US" sz="1200" dirty="0">
                <a:ea typeface="Times New Roman" panose="02020603050405020304" pitchFamily="18" charset="0"/>
              </a:rPr>
              <a:t>, 1979	Trade in Quality differentiated goods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171700" algn="l"/>
              </a:tabLs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Based </a:t>
            </a:r>
            <a:r>
              <a:rPr lang="en-US" altLang="en-US" sz="1200" dirty="0">
                <a:ea typeface="Times New Roman" panose="02020603050405020304" pitchFamily="18" charset="0"/>
              </a:rPr>
              <a:t>on Dixit-Stiglitz utility 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		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Helpman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E. Bond)                                      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171700" algn="l"/>
              </a:tabLs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Characteristic approach                            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171700" algn="l"/>
              </a:tabLst>
            </a:pPr>
            <a:r>
              <a:rPr lang="en-US" altLang="en-US" sz="1200" dirty="0"/>
              <a:t>(by </a:t>
            </a:r>
            <a:r>
              <a:rPr lang="en-US" altLang="en-US" sz="1200" dirty="0" err="1"/>
              <a:t>Helpman</a:t>
            </a:r>
            <a:r>
              <a:rPr lang="en-US" altLang="en-US" sz="1200" dirty="0"/>
              <a:t> based 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171700" algn="l"/>
              </a:tabLst>
            </a:pPr>
            <a:r>
              <a:rPr lang="en-US" altLang="en-US" sz="1200" dirty="0" err="1"/>
              <a:t>Lancester’s</a:t>
            </a:r>
            <a:r>
              <a:rPr lang="en-US" altLang="en-US" sz="1200" dirty="0"/>
              <a:t> </a:t>
            </a:r>
            <a:r>
              <a:rPr lang="en-US" altLang="en-US" sz="1200" dirty="0" err="1"/>
              <a:t>utlity</a:t>
            </a:r>
            <a:r>
              <a:rPr lang="en-US" altLang="en-US" sz="1200" dirty="0"/>
              <a:t> function)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71700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8760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82" y="75351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First order conditions:</a:t>
            </a:r>
            <a:br>
              <a:rPr lang="en-IN" b="1" dirty="0">
                <a:solidFill>
                  <a:srgbClr val="FF0000"/>
                </a:solidFill>
              </a:rPr>
            </a:br>
            <a:br>
              <a:rPr lang="en-IN" b="1" dirty="0">
                <a:solidFill>
                  <a:srgbClr val="FF000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146295"/>
              </p:ext>
            </p:extLst>
          </p:nvPr>
        </p:nvGraphicFramePr>
        <p:xfrm>
          <a:off x="1367773" y="1364560"/>
          <a:ext cx="1015064" cy="859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4" name="Equation" r:id="rId3" imgW="507960" imgH="431640" progId="Equation.3">
                  <p:embed/>
                </p:oleObj>
              </mc:Choice>
              <mc:Fallback>
                <p:oleObj name="Equation" r:id="rId3" imgW="5079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7773" y="1364560"/>
                        <a:ext cx="1015064" cy="8591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515910"/>
              </p:ext>
            </p:extLst>
          </p:nvPr>
        </p:nvGraphicFramePr>
        <p:xfrm>
          <a:off x="1386336" y="2496345"/>
          <a:ext cx="1180957" cy="1005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5" name="Equation" r:id="rId5" imgW="520560" imgH="444240" progId="Equation.3">
                  <p:embed/>
                </p:oleObj>
              </mc:Choice>
              <mc:Fallback>
                <p:oleObj name="Equation" r:id="rId5" imgW="5205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6336" y="2496345"/>
                        <a:ext cx="1180957" cy="10050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1990895"/>
              </p:ext>
            </p:extLst>
          </p:nvPr>
        </p:nvGraphicFramePr>
        <p:xfrm>
          <a:off x="2437949" y="4087627"/>
          <a:ext cx="911292" cy="78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6" name="Equation" r:id="rId7" imgW="533160" imgH="457200" progId="Equation.3">
                  <p:embed/>
                </p:oleObj>
              </mc:Choice>
              <mc:Fallback>
                <p:oleObj name="Equation" r:id="rId7" imgW="5331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7949" y="4087627"/>
                        <a:ext cx="911292" cy="7834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4985015"/>
              </p:ext>
            </p:extLst>
          </p:nvPr>
        </p:nvGraphicFramePr>
        <p:xfrm>
          <a:off x="2872293" y="2580108"/>
          <a:ext cx="986739" cy="875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7" name="Equation" r:id="rId9" imgW="533160" imgH="469800" progId="Equation.3">
                  <p:embed/>
                </p:oleObj>
              </mc:Choice>
              <mc:Fallback>
                <p:oleObj name="Equation" r:id="rId9" imgW="5331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2293" y="2580108"/>
                        <a:ext cx="986739" cy="8751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620981" y="246610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  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620981" y="4056540"/>
            <a:ext cx="304121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193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193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193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193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193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193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193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193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193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93800" algn="l"/>
              </a:tabLst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                                                       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620981" y="475210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                             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15795" y="2160241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These will be independent pairs. </a:t>
            </a:r>
          </a:p>
        </p:txBody>
      </p:sp>
      <p:sp>
        <p:nvSpPr>
          <p:cNvPr id="10" name="Double Brace 9"/>
          <p:cNvSpPr/>
          <p:nvPr/>
        </p:nvSpPr>
        <p:spPr>
          <a:xfrm>
            <a:off x="782782" y="1426371"/>
            <a:ext cx="4007105" cy="1867308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9688729"/>
              </p:ext>
            </p:extLst>
          </p:nvPr>
        </p:nvGraphicFramePr>
        <p:xfrm>
          <a:off x="1205677" y="4127835"/>
          <a:ext cx="830608" cy="703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8" name="Equation" r:id="rId11" imgW="507960" imgH="431640" progId="Equation.3">
                  <p:embed/>
                </p:oleObj>
              </mc:Choice>
              <mc:Fallback>
                <p:oleObj name="Equation" r:id="rId11" imgW="5079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5677" y="4127835"/>
                        <a:ext cx="830608" cy="7030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08643" y="4254234"/>
            <a:ext cx="10667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                  are                     related through demand. </a:t>
            </a:r>
            <a:r>
              <a:rPr lang="en-IN" dirty="0" err="1"/>
              <a:t>X</a:t>
            </a:r>
            <a:r>
              <a:rPr lang="en-IN" sz="1200" dirty="0" err="1"/>
              <a:t>h</a:t>
            </a:r>
            <a:r>
              <a:rPr lang="en-IN" dirty="0"/>
              <a:t> doesn’t depend on </a:t>
            </a:r>
            <a:r>
              <a:rPr lang="en-IN" dirty="0" err="1"/>
              <a:t>X</a:t>
            </a:r>
            <a:r>
              <a:rPr lang="en-IN" sz="1200" dirty="0" err="1"/>
              <a:t>f</a:t>
            </a:r>
            <a:r>
              <a:rPr lang="en-IN" dirty="0"/>
              <a:t>. </a:t>
            </a:r>
            <a:r>
              <a:rPr lang="en-IN" dirty="0" err="1"/>
              <a:t>X</a:t>
            </a:r>
            <a:r>
              <a:rPr lang="en-IN" sz="1200" dirty="0" err="1"/>
              <a:t>f</a:t>
            </a:r>
            <a:r>
              <a:rPr lang="en-IN" dirty="0"/>
              <a:t> doesn’t depend on </a:t>
            </a:r>
            <a:r>
              <a:rPr lang="en-IN" dirty="0" err="1"/>
              <a:t>X</a:t>
            </a:r>
            <a:r>
              <a:rPr lang="en-IN" sz="1200" dirty="0" err="1"/>
              <a:t>h</a:t>
            </a:r>
            <a:r>
              <a:rPr lang="en-IN" dirty="0"/>
              <a:t>.  </a:t>
            </a: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70F8F4E1-0FDE-4ADB-B1E2-3C72C8DF54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5630132"/>
              </p:ext>
            </p:extLst>
          </p:nvPr>
        </p:nvGraphicFramePr>
        <p:xfrm>
          <a:off x="2786334" y="1321002"/>
          <a:ext cx="911292" cy="78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9" name="Equation" r:id="rId12" imgW="533160" imgH="457200" progId="Equation.3">
                  <p:embed/>
                </p:oleObj>
              </mc:Choice>
              <mc:Fallback>
                <p:oleObj name="Equation" r:id="rId12" imgW="533160" imgH="4572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334" y="1321002"/>
                        <a:ext cx="911292" cy="7834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06854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E929F3F-F55F-4F4A-A4FF-9D7E00FCB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331" y="976545"/>
            <a:ext cx="7192451" cy="46284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2124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"/>
          <p:cNvGrpSpPr>
            <a:grpSpLocks noChangeAspect="1"/>
          </p:cNvGrpSpPr>
          <p:nvPr/>
        </p:nvGrpSpPr>
        <p:grpSpPr bwMode="auto">
          <a:xfrm>
            <a:off x="1918349" y="596234"/>
            <a:ext cx="7607789" cy="4636682"/>
            <a:chOff x="2285" y="2970"/>
            <a:chExt cx="6497" cy="3960"/>
          </a:xfrm>
        </p:grpSpPr>
        <p:sp>
          <p:nvSpPr>
            <p:cNvPr id="5" name="AutoShape 29"/>
            <p:cNvSpPr>
              <a:spLocks noChangeAspect="1" noChangeArrowheads="1" noTextEdit="1"/>
            </p:cNvSpPr>
            <p:nvPr/>
          </p:nvSpPr>
          <p:spPr bwMode="auto">
            <a:xfrm>
              <a:off x="2285" y="2970"/>
              <a:ext cx="6497" cy="3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" name="Line 28"/>
            <p:cNvSpPr>
              <a:spLocks noChangeShapeType="1"/>
            </p:cNvSpPr>
            <p:nvPr/>
          </p:nvSpPr>
          <p:spPr bwMode="auto">
            <a:xfrm flipV="1">
              <a:off x="3273" y="3270"/>
              <a:ext cx="0" cy="23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" name="Line 27"/>
            <p:cNvSpPr>
              <a:spLocks noChangeShapeType="1"/>
            </p:cNvSpPr>
            <p:nvPr/>
          </p:nvSpPr>
          <p:spPr bwMode="auto">
            <a:xfrm>
              <a:off x="3273" y="5625"/>
              <a:ext cx="306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" name="Line 26"/>
            <p:cNvSpPr>
              <a:spLocks noChangeShapeType="1"/>
            </p:cNvSpPr>
            <p:nvPr/>
          </p:nvSpPr>
          <p:spPr bwMode="auto">
            <a:xfrm>
              <a:off x="3273" y="3599"/>
              <a:ext cx="2244" cy="20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Line 25"/>
            <p:cNvSpPr>
              <a:spLocks noChangeShapeType="1"/>
            </p:cNvSpPr>
            <p:nvPr/>
          </p:nvSpPr>
          <p:spPr bwMode="auto">
            <a:xfrm>
              <a:off x="3273" y="3599"/>
              <a:ext cx="1095" cy="20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Line 24"/>
            <p:cNvSpPr>
              <a:spLocks noChangeShapeType="1"/>
            </p:cNvSpPr>
            <p:nvPr/>
          </p:nvSpPr>
          <p:spPr bwMode="auto">
            <a:xfrm>
              <a:off x="3273" y="5132"/>
              <a:ext cx="24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Line 23"/>
            <p:cNvSpPr>
              <a:spLocks noChangeShapeType="1"/>
            </p:cNvSpPr>
            <p:nvPr/>
          </p:nvSpPr>
          <p:spPr bwMode="auto">
            <a:xfrm flipV="1">
              <a:off x="4107" y="4365"/>
              <a:ext cx="0" cy="12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auto">
            <a:xfrm flipH="1">
              <a:off x="3273" y="4356"/>
              <a:ext cx="82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>
              <a:off x="3273" y="4859"/>
              <a:ext cx="14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Line 20"/>
            <p:cNvSpPr>
              <a:spLocks noChangeShapeType="1"/>
            </p:cNvSpPr>
            <p:nvPr/>
          </p:nvSpPr>
          <p:spPr bwMode="auto">
            <a:xfrm>
              <a:off x="4658" y="4859"/>
              <a:ext cx="0" cy="7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Line 19"/>
            <p:cNvSpPr>
              <a:spLocks noChangeShapeType="1"/>
            </p:cNvSpPr>
            <p:nvPr/>
          </p:nvSpPr>
          <p:spPr bwMode="auto">
            <a:xfrm>
              <a:off x="3949" y="4859"/>
              <a:ext cx="0" cy="7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6327" y="5488"/>
              <a:ext cx="1138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54864" tIns="27432" rIns="54864" bIns="27432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Computers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2933" y="2970"/>
              <a:ext cx="625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54864" tIns="27432" rIns="54864" bIns="27432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Price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2897" y="4228"/>
              <a:ext cx="61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4864" tIns="27432" rIns="54864" bIns="27432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P</a:t>
              </a:r>
              <a:r>
                <a:rPr kumimoji="0" lang="en-US" altLang="en-US" sz="1100" b="0" i="1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Ia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3005" y="4996"/>
              <a:ext cx="27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54864" tIns="27432" rIns="54864" bIns="27432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c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Text Box 14"/>
            <p:cNvSpPr txBox="1">
              <a:spLocks noChangeArrowheads="1"/>
            </p:cNvSpPr>
            <p:nvPr/>
          </p:nvSpPr>
          <p:spPr bwMode="auto">
            <a:xfrm>
              <a:off x="2825" y="5511"/>
              <a:ext cx="331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54864" tIns="27432" rIns="54864" bIns="27432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O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Text Box 13"/>
            <p:cNvSpPr txBox="1">
              <a:spLocks noChangeArrowheads="1"/>
            </p:cNvSpPr>
            <p:nvPr/>
          </p:nvSpPr>
          <p:spPr bwMode="auto">
            <a:xfrm>
              <a:off x="2897" y="3462"/>
              <a:ext cx="39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54864" tIns="27432" rIns="54864" bIns="27432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D</a:t>
              </a:r>
              <a:r>
                <a:rPr kumimoji="0" lang="en-US" altLang="en-US" sz="1100" b="0" i="1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Text Box 12"/>
            <p:cNvSpPr txBox="1">
              <a:spLocks noChangeArrowheads="1"/>
            </p:cNvSpPr>
            <p:nvPr/>
          </p:nvSpPr>
          <p:spPr bwMode="auto">
            <a:xfrm>
              <a:off x="3764" y="5650"/>
              <a:ext cx="63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54864" tIns="27432" rIns="54864" bIns="27432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X</a:t>
              </a:r>
              <a:r>
                <a:rPr kumimoji="0" lang="en-US" altLang="en-US" sz="1100" b="0" i="1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f </a:t>
              </a:r>
              <a:r>
                <a:rPr kumimoji="0" lang="en-US" altLang="en-US" sz="1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X</a:t>
              </a:r>
              <a:r>
                <a:rPr kumimoji="0" lang="en-US" altLang="en-US" sz="1100" b="0" i="1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Text Box 11"/>
            <p:cNvSpPr txBox="1">
              <a:spLocks noChangeArrowheads="1"/>
            </p:cNvSpPr>
            <p:nvPr/>
          </p:nvSpPr>
          <p:spPr bwMode="auto">
            <a:xfrm>
              <a:off x="4342" y="5894"/>
              <a:ext cx="461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54864" tIns="27432" rIns="54864" bIns="27432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MR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Text Box 10"/>
            <p:cNvSpPr txBox="1">
              <a:spLocks noChangeArrowheads="1"/>
            </p:cNvSpPr>
            <p:nvPr/>
          </p:nvSpPr>
          <p:spPr bwMode="auto">
            <a:xfrm>
              <a:off x="5669" y="4996"/>
              <a:ext cx="51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54864" tIns="27432" rIns="54864" bIns="27432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MC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aphicFrame>
          <p:nvGraphicFramePr>
            <p:cNvPr id="25" name="Object 24"/>
            <p:cNvGraphicFramePr>
              <a:graphicFrameLocks noChangeAspect="1"/>
            </p:cNvGraphicFramePr>
            <p:nvPr/>
          </p:nvGraphicFramePr>
          <p:xfrm>
            <a:off x="4585" y="5680"/>
            <a:ext cx="411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5" name="Equation" r:id="rId3" imgW="342751" imgH="253890" progId="Equation.3">
                    <p:embed/>
                  </p:oleObj>
                </mc:Choice>
                <mc:Fallback>
                  <p:oleObj name="Equation" r:id="rId3" imgW="342751" imgH="2538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5" y="5680"/>
                          <a:ext cx="411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Text Box 8"/>
            <p:cNvSpPr txBox="1">
              <a:spLocks noChangeArrowheads="1"/>
            </p:cNvSpPr>
            <p:nvPr/>
          </p:nvSpPr>
          <p:spPr bwMode="auto">
            <a:xfrm>
              <a:off x="4082" y="4050"/>
              <a:ext cx="28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54864" tIns="27432" rIns="54864" bIns="27432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Text Box 7"/>
            <p:cNvSpPr txBox="1">
              <a:spLocks noChangeArrowheads="1"/>
            </p:cNvSpPr>
            <p:nvPr/>
          </p:nvSpPr>
          <p:spPr bwMode="auto">
            <a:xfrm>
              <a:off x="4629" y="4590"/>
              <a:ext cx="28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54864" tIns="27432" rIns="54864" bIns="27432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Text Box 6"/>
            <p:cNvSpPr txBox="1">
              <a:spLocks noChangeArrowheads="1"/>
            </p:cNvSpPr>
            <p:nvPr/>
          </p:nvSpPr>
          <p:spPr bwMode="auto">
            <a:xfrm>
              <a:off x="3670" y="4689"/>
              <a:ext cx="29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54864" tIns="27432" rIns="54864" bIns="27432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d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Text Box 5"/>
            <p:cNvSpPr txBox="1">
              <a:spLocks noChangeArrowheads="1"/>
            </p:cNvSpPr>
            <p:nvPr/>
          </p:nvSpPr>
          <p:spPr bwMode="auto">
            <a:xfrm>
              <a:off x="2897" y="4722"/>
              <a:ext cx="61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4864" tIns="27432" rIns="54864" bIns="27432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P</a:t>
              </a:r>
              <a:r>
                <a:rPr kumimoji="0" lang="en-US" altLang="en-US" sz="1100" b="0" i="1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I f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Text Box 4"/>
            <p:cNvSpPr txBox="1">
              <a:spLocks noChangeArrowheads="1"/>
            </p:cNvSpPr>
            <p:nvPr/>
          </p:nvSpPr>
          <p:spPr bwMode="auto">
            <a:xfrm>
              <a:off x="2676" y="6245"/>
              <a:ext cx="5489" cy="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4864" tIns="27432" rIns="54864" bIns="2743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ea typeface="Times New Roman" panose="02020603050405020304" pitchFamily="18" charset="0"/>
                </a:rPr>
                <a:t>Domestic Market, Reciprocal Dumping and IIT</a:t>
              </a:r>
              <a:endPara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1" name="Text Box 3"/>
            <p:cNvSpPr txBox="1">
              <a:spLocks noChangeArrowheads="1"/>
            </p:cNvSpPr>
            <p:nvPr/>
          </p:nvSpPr>
          <p:spPr bwMode="auto">
            <a:xfrm>
              <a:off x="3864" y="5135"/>
              <a:ext cx="1673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 e      g             h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Line 2"/>
            <p:cNvSpPr>
              <a:spLocks noChangeShapeType="1"/>
            </p:cNvSpPr>
            <p:nvPr/>
          </p:nvSpPr>
          <p:spPr bwMode="auto">
            <a:xfrm rot="21480000">
              <a:off x="3365" y="3690"/>
              <a:ext cx="1080" cy="21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9873389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552" y="1571171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CS increases</a:t>
            </a:r>
            <a:r>
              <a:rPr lang="en-US" sz="2400" b="1" dirty="0"/>
              <a:t> from the area </a:t>
            </a:r>
            <a:r>
              <a:rPr lang="en-US" sz="2400" b="1" i="1" dirty="0" err="1"/>
              <a:t>aD</a:t>
            </a:r>
            <a:r>
              <a:rPr lang="en-US" sz="2400" b="1" i="1" baseline="-25000" dirty="0" err="1"/>
              <a:t>I</a:t>
            </a:r>
            <a:r>
              <a:rPr lang="en-US" sz="2400" b="1" i="1" dirty="0" err="1"/>
              <a:t>P</a:t>
            </a:r>
            <a:r>
              <a:rPr lang="en-US" sz="2400" b="1" i="1" baseline="-25000" dirty="0" err="1"/>
              <a:t>Ia</a:t>
            </a:r>
            <a:r>
              <a:rPr lang="en-US" sz="2400" b="1" i="1" dirty="0"/>
              <a:t> </a:t>
            </a:r>
            <a:r>
              <a:rPr lang="en-US" sz="2400" b="1" dirty="0"/>
              <a:t>to </a:t>
            </a:r>
            <a:r>
              <a:rPr lang="en-US" sz="2400" b="1" i="1" dirty="0" err="1"/>
              <a:t>bD</a:t>
            </a:r>
            <a:r>
              <a:rPr lang="en-US" sz="2400" b="1" i="1" baseline="-25000" dirty="0" err="1"/>
              <a:t>Ia</a:t>
            </a:r>
            <a:r>
              <a:rPr lang="en-US" sz="2400" b="1" i="1" dirty="0" err="1"/>
              <a:t>P</a:t>
            </a:r>
            <a:r>
              <a:rPr lang="en-US" sz="2400" b="1" i="1" baseline="-25000" dirty="0" err="1"/>
              <a:t>If</a:t>
            </a:r>
            <a:r>
              <a:rPr lang="en-US" sz="2400" b="1" dirty="0"/>
              <a:t> as Price falls by the pro-competitive effect of trade.</a:t>
            </a:r>
          </a:p>
          <a:p>
            <a:endParaRPr lang="en-US" sz="2400" b="1" dirty="0"/>
          </a:p>
          <a:p>
            <a:r>
              <a:rPr lang="en-US" sz="2400" b="1" dirty="0">
                <a:solidFill>
                  <a:srgbClr val="FF0000"/>
                </a:solidFill>
              </a:rPr>
              <a:t>Profit of domestic firm changes </a:t>
            </a:r>
            <a:r>
              <a:rPr lang="en-US" sz="2400" b="1" dirty="0"/>
              <a:t>from </a:t>
            </a:r>
            <a:r>
              <a:rPr lang="en-US" sz="2400" b="1" i="1" dirty="0" err="1"/>
              <a:t>aP</a:t>
            </a:r>
            <a:r>
              <a:rPr lang="en-US" sz="2400" b="1" i="1" baseline="-25000" dirty="0" err="1"/>
              <a:t>Ia</a:t>
            </a:r>
            <a:r>
              <a:rPr lang="en-US" sz="2400" b="1" i="1" dirty="0" err="1"/>
              <a:t>cg</a:t>
            </a:r>
            <a:r>
              <a:rPr lang="en-US" sz="2400" b="1" dirty="0"/>
              <a:t> to </a:t>
            </a:r>
            <a:r>
              <a:rPr lang="en-US" sz="2400" b="1" i="1" dirty="0" err="1"/>
              <a:t>dP</a:t>
            </a:r>
            <a:r>
              <a:rPr lang="en-US" sz="2400" b="1" i="1" baseline="-25000" dirty="0" err="1"/>
              <a:t>If</a:t>
            </a:r>
            <a:r>
              <a:rPr lang="en-US" sz="2400" b="1" i="1" baseline="-25000" dirty="0"/>
              <a:t> </a:t>
            </a:r>
            <a:r>
              <a:rPr lang="en-US" sz="2400" b="1" i="1" dirty="0" err="1"/>
              <a:t>ce</a:t>
            </a:r>
            <a:r>
              <a:rPr lang="en-US" sz="2400" b="1" dirty="0"/>
              <a:t> from local sales and </a:t>
            </a:r>
            <a:r>
              <a:rPr lang="en-US" sz="2400" b="1" i="1" dirty="0" err="1"/>
              <a:t>dehb</a:t>
            </a:r>
            <a:r>
              <a:rPr lang="en-US" sz="2400" b="1" dirty="0"/>
              <a:t> from exports.</a:t>
            </a:r>
          </a:p>
          <a:p>
            <a:endParaRPr lang="en-US" sz="2400" b="1" dirty="0"/>
          </a:p>
          <a:p>
            <a:r>
              <a:rPr lang="en-US" sz="2400" b="1" dirty="0"/>
              <a:t>Area </a:t>
            </a:r>
            <a:r>
              <a:rPr lang="en-US" sz="2400" b="1" i="1" dirty="0" err="1"/>
              <a:t>dP</a:t>
            </a:r>
            <a:r>
              <a:rPr lang="en-US" sz="2400" b="1" i="1" baseline="-25000" dirty="0" err="1"/>
              <a:t>If</a:t>
            </a:r>
            <a:r>
              <a:rPr lang="en-US" sz="2400" b="1" i="1" baseline="-25000" dirty="0"/>
              <a:t> </a:t>
            </a:r>
            <a:r>
              <a:rPr lang="en-US" sz="2400" b="1" i="1" dirty="0" err="1"/>
              <a:t>ce</a:t>
            </a:r>
            <a:r>
              <a:rPr lang="en-US" sz="2400" b="1" dirty="0"/>
              <a:t> measures the </a:t>
            </a:r>
            <a:r>
              <a:rPr lang="en-US" sz="2400" b="1" dirty="0">
                <a:solidFill>
                  <a:srgbClr val="FF0000"/>
                </a:solidFill>
              </a:rPr>
              <a:t>profit for the foreign firm </a:t>
            </a:r>
            <a:r>
              <a:rPr lang="en-US" sz="2400" b="1" dirty="0"/>
              <a:t>from selling in its domestic market.</a:t>
            </a:r>
          </a:p>
          <a:p>
            <a:endParaRPr lang="en-US" sz="2400" b="1" dirty="0"/>
          </a:p>
          <a:p>
            <a:pPr lvl="0"/>
            <a:r>
              <a:rPr lang="en-US" altLang="en-US" sz="2400" b="1" dirty="0">
                <a:solidFill>
                  <a:srgbClr val="FF0000"/>
                </a:solidFill>
                <a:ea typeface="Times New Roman" panose="02020603050405020304" pitchFamily="18" charset="0"/>
              </a:rPr>
              <a:t>Net increase in total surplus </a:t>
            </a:r>
            <a:r>
              <a:rPr lang="en-US" altLang="en-US" sz="2400" b="1" dirty="0">
                <a:ea typeface="Times New Roman" panose="02020603050405020304" pitchFamily="18" charset="0"/>
              </a:rPr>
              <a:t>for both countries. </a:t>
            </a:r>
            <a:r>
              <a:rPr lang="en-US" altLang="en-US" sz="2400" b="1" dirty="0">
                <a:solidFill>
                  <a:srgbClr val="FF0000"/>
                </a:solidFill>
                <a:ea typeface="Times New Roman" panose="02020603050405020304" pitchFamily="18" charset="0"/>
              </a:rPr>
              <a:t>CS and profit increases</a:t>
            </a:r>
            <a:r>
              <a:rPr lang="en-US" altLang="en-US" sz="2400" b="1" dirty="0">
                <a:ea typeface="Times New Roman" panose="02020603050405020304" pitchFamily="18" charset="0"/>
              </a:rPr>
              <a:t>. </a:t>
            </a:r>
            <a:endParaRPr lang="en-US" alt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IN" sz="2400" b="1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08364" y="5260171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00729" y="327546"/>
            <a:ext cx="9062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1" dirty="0">
                <a:solidFill>
                  <a:srgbClr val="00B050"/>
                </a:solidFill>
              </a:rPr>
              <a:t>Gains from Trade: Welfare Analysis</a:t>
            </a:r>
          </a:p>
        </p:txBody>
      </p:sp>
    </p:spTree>
    <p:extLst>
      <p:ext uri="{BB962C8B-B14F-4D97-AF65-F5344CB8AC3E}">
        <p14:creationId xmlns:p14="http://schemas.microsoft.com/office/powerpoint/2010/main" val="13021476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479D03-188F-4DC2-B1A4-E66AA4431F81}"/>
              </a:ext>
            </a:extLst>
          </p:cNvPr>
          <p:cNvSpPr/>
          <p:nvPr/>
        </p:nvSpPr>
        <p:spPr>
          <a:xfrm>
            <a:off x="3734354" y="4198992"/>
            <a:ext cx="6096000" cy="176824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 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CS</a:t>
            </a:r>
            <a:r>
              <a:rPr lang="en-US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π</a:t>
            </a:r>
            <a:r>
              <a:rPr lang="en-US" sz="2400" baseline="-25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areas (1+2+3) + areas (4+5+6)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Therefore,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GFT = areas (3+6)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B1D019-7D61-4226-9653-7E004D53ABA5}"/>
              </a:ext>
            </a:extLst>
          </p:cNvPr>
          <p:cNvSpPr/>
          <p:nvPr/>
        </p:nvSpPr>
        <p:spPr>
          <a:xfrm>
            <a:off x="6389148" y="1257618"/>
            <a:ext cx="6096000" cy="8715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baseline="-25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</a:t>
            </a:r>
            <a:r>
              <a:rPr lang="en-US" baseline="-25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π</a:t>
            </a:r>
            <a:r>
              <a:rPr lang="en-US" sz="2400" baseline="-25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= area (1+2+4+5)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754" y="961143"/>
            <a:ext cx="3924300" cy="269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5483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solidFill>
                  <a:srgbClr val="FF0000"/>
                </a:solidFill>
              </a:rPr>
              <a:t>Distinction between Strategic Trade Model with Love-of-Variety and Characteristic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03145"/>
            <a:ext cx="10515600" cy="2593975"/>
          </a:xfrm>
        </p:spPr>
        <p:txBody>
          <a:bodyPr/>
          <a:lstStyle/>
          <a:p>
            <a:pPr algn="just"/>
            <a:r>
              <a:rPr lang="en-IN" sz="2400" dirty="0"/>
              <a:t>Love-of-variety and Characteristic approach assume </a:t>
            </a:r>
            <a:r>
              <a:rPr lang="en-IN" sz="2400" i="1" dirty="0">
                <a:solidFill>
                  <a:srgbClr val="FF0000"/>
                </a:solidFill>
              </a:rPr>
              <a:t>IRS</a:t>
            </a:r>
            <a:r>
              <a:rPr lang="en-IN" sz="2400" dirty="0"/>
              <a:t> but Strategic trade model has </a:t>
            </a:r>
            <a:r>
              <a:rPr lang="en-IN" sz="2400" i="1" dirty="0">
                <a:solidFill>
                  <a:srgbClr val="FF0000"/>
                </a:solidFill>
              </a:rPr>
              <a:t>CRS.</a:t>
            </a:r>
          </a:p>
          <a:p>
            <a:pPr algn="just"/>
            <a:endParaRPr lang="en-IN" sz="2400" i="1" dirty="0">
              <a:solidFill>
                <a:srgbClr val="FF0000"/>
              </a:solidFill>
            </a:endParaRPr>
          </a:p>
          <a:p>
            <a:pPr algn="just"/>
            <a:r>
              <a:rPr lang="en-IN" sz="2400" dirty="0"/>
              <a:t> Love-of-variety and Characteristic approach </a:t>
            </a:r>
            <a:r>
              <a:rPr lang="en-IN" sz="2400"/>
              <a:t>deal with </a:t>
            </a:r>
            <a:r>
              <a:rPr lang="en-IN" sz="2400" i="1">
                <a:solidFill>
                  <a:srgbClr val="FF0000"/>
                </a:solidFill>
              </a:rPr>
              <a:t>differentiated </a:t>
            </a:r>
            <a:r>
              <a:rPr lang="en-IN" sz="2400" i="1" dirty="0">
                <a:solidFill>
                  <a:srgbClr val="FF0000"/>
                </a:solidFill>
              </a:rPr>
              <a:t>product </a:t>
            </a:r>
            <a:r>
              <a:rPr lang="en-IN" sz="2400" dirty="0"/>
              <a:t>whereas Strategic trade model has </a:t>
            </a:r>
            <a:r>
              <a:rPr lang="en-IN" sz="2400" i="1" dirty="0">
                <a:solidFill>
                  <a:srgbClr val="FF0000"/>
                </a:solidFill>
              </a:rPr>
              <a:t>homogenous product</a:t>
            </a:r>
            <a:r>
              <a:rPr lang="en-IN" sz="2400" i="1" dirty="0"/>
              <a:t>.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70979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Assignment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Brander (1981) model with transport cost. </a:t>
            </a:r>
          </a:p>
        </p:txBody>
      </p:sp>
    </p:spTree>
    <p:extLst>
      <p:ext uri="{BB962C8B-B14F-4D97-AF65-F5344CB8AC3E}">
        <p14:creationId xmlns:p14="http://schemas.microsoft.com/office/powerpoint/2010/main" val="1936094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IIT in identical product: </a:t>
            </a:r>
            <a:r>
              <a:rPr lang="en-US" b="1" i="1" dirty="0">
                <a:solidFill>
                  <a:srgbClr val="0070C0"/>
                </a:solidFill>
              </a:rPr>
              <a:t>Border Trade</a:t>
            </a:r>
            <a:endParaRPr lang="en-IN" i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1" dirty="0"/>
              <a:t>Assumptions: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en-US" sz="2000" dirty="0"/>
              <a:t>Transport cost increases with distance.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en-US" sz="2000" dirty="0"/>
              <a:t>Free trade between countries.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b="1" dirty="0"/>
              <a:t>Conditions: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en-US" sz="2000" dirty="0"/>
              <a:t>Common border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en-US" sz="2000" dirty="0"/>
              <a:t>Geographically large countries</a:t>
            </a:r>
          </a:p>
          <a:p>
            <a:pPr marL="571500" indent="-571500" algn="just">
              <a:buFont typeface="+mj-lt"/>
              <a:buAutoNum type="romanLcPeriod"/>
            </a:pPr>
            <a:endParaRPr lang="en-US" sz="2000" dirty="0"/>
          </a:p>
          <a:p>
            <a:pPr algn="just"/>
            <a:r>
              <a:rPr lang="en-US" sz="2000" b="1" dirty="0"/>
              <a:t>Example</a:t>
            </a:r>
            <a:r>
              <a:rPr lang="en-US" sz="2000" dirty="0"/>
              <a:t>: Trade between US &amp; Canada</a:t>
            </a:r>
          </a:p>
        </p:txBody>
      </p:sp>
      <p:sp>
        <p:nvSpPr>
          <p:cNvPr id="10" name="Oval 9"/>
          <p:cNvSpPr/>
          <p:nvPr/>
        </p:nvSpPr>
        <p:spPr>
          <a:xfrm>
            <a:off x="5515609" y="3127837"/>
            <a:ext cx="2156346" cy="1746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Chord 10"/>
          <p:cNvSpPr/>
          <p:nvPr/>
        </p:nvSpPr>
        <p:spPr>
          <a:xfrm rot="9015385">
            <a:off x="7065949" y="2472229"/>
            <a:ext cx="1332931" cy="1636263"/>
          </a:xfrm>
          <a:prstGeom prst="chord">
            <a:avLst>
              <a:gd name="adj1" fmla="val 2412146"/>
              <a:gd name="adj2" fmla="val 16200000"/>
            </a:avLst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5984544" y="3452884"/>
            <a:ext cx="1071349" cy="9826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687403" y="3244720"/>
            <a:ext cx="3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83239" y="4018739"/>
            <a:ext cx="3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7055893" y="3452884"/>
            <a:ext cx="73697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671955" y="3060054"/>
            <a:ext cx="3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750422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43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IIT in Horizontally Differentiated products:</a:t>
            </a:r>
            <a:br>
              <a:rPr lang="en-IN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Characteristic Approach</a:t>
            </a:r>
            <a:br>
              <a:rPr lang="en-IN" dirty="0">
                <a:solidFill>
                  <a:srgbClr val="FF0000"/>
                </a:solidFill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en-US" altLang="en-US" sz="3400" dirty="0">
                <a:ea typeface="Times New Roman" panose="02020603050405020304" pitchFamily="18" charset="0"/>
              </a:rPr>
              <a:t>Developed by </a:t>
            </a:r>
            <a:r>
              <a:rPr lang="en-US" altLang="en-US" sz="3400" dirty="0" err="1">
                <a:ea typeface="Times New Roman" panose="02020603050405020304" pitchFamily="18" charset="0"/>
              </a:rPr>
              <a:t>Helpman</a:t>
            </a:r>
            <a:r>
              <a:rPr lang="en-US" altLang="en-US" sz="3400" dirty="0">
                <a:ea typeface="Times New Roman" panose="02020603050405020304" pitchFamily="18" charset="0"/>
              </a:rPr>
              <a:t> (1980) based on Lancaster (1979). </a:t>
            </a:r>
          </a:p>
          <a:p>
            <a:pPr lvl="0"/>
            <a:endParaRPr lang="en-US" altLang="en-US" sz="3400" dirty="0"/>
          </a:p>
          <a:p>
            <a:pPr lvl="0"/>
            <a:r>
              <a:rPr lang="en-US" altLang="en-US" sz="3400" b="1" dirty="0"/>
              <a:t>Feature of Characteristic Approach:</a:t>
            </a:r>
          </a:p>
          <a:p>
            <a:r>
              <a:rPr lang="en-IN" sz="3400" dirty="0"/>
              <a:t>Heterogeneous consumers (in terms of taste/preference).</a:t>
            </a:r>
          </a:p>
          <a:p>
            <a:r>
              <a:rPr lang="en-IN" sz="3400" dirty="0"/>
              <a:t>IRS</a:t>
            </a:r>
          </a:p>
          <a:p>
            <a:r>
              <a:rPr lang="en-IN" sz="3400" dirty="0"/>
              <a:t>Product differentiation</a:t>
            </a:r>
          </a:p>
          <a:p>
            <a:endParaRPr lang="en-IN" sz="3400" dirty="0"/>
          </a:p>
          <a:p>
            <a:endParaRPr lang="en-IN" sz="3400" dirty="0"/>
          </a:p>
          <a:p>
            <a:r>
              <a:rPr lang="en-IN" sz="3400" dirty="0"/>
              <a:t>Goods are viewed as bundle of characteristics.</a:t>
            </a:r>
          </a:p>
          <a:p>
            <a:r>
              <a:rPr lang="en-IN" sz="3400" dirty="0"/>
              <a:t>Every individual has a notion of ideal package.</a:t>
            </a:r>
          </a:p>
          <a:p>
            <a:r>
              <a:rPr lang="en-IN" sz="3400" dirty="0"/>
              <a:t>If you get your “ideal” you are lucky, otherwise go for the next best alternative. </a:t>
            </a:r>
          </a:p>
          <a:p>
            <a:r>
              <a:rPr lang="en-IN" sz="3400" dirty="0"/>
              <a:t>Under autarky, number of variety available may be &lt; number of ideal packages.</a:t>
            </a:r>
          </a:p>
          <a:p>
            <a:endParaRPr lang="en-IN" sz="2400" dirty="0"/>
          </a:p>
          <a:p>
            <a:pPr marL="0" indent="0">
              <a:buNone/>
            </a:pPr>
            <a:r>
              <a:rPr lang="en-IN" sz="2400" dirty="0"/>
              <a:t> </a:t>
            </a:r>
          </a:p>
          <a:p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04466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2856604" y="927631"/>
            <a:ext cx="46499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193800" algn="l"/>
              </a:tabLst>
            </a:pP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Circular City and Distribution of Preferences</a:t>
            </a:r>
            <a:endParaRPr lang="en-US" altLang="en-US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1536356" y="264846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1536356" y="264846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                                   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Oval 7"/>
          <p:cNvSpPr>
            <a:spLocks noChangeArrowheads="1"/>
          </p:cNvSpPr>
          <p:nvPr/>
        </p:nvSpPr>
        <p:spPr bwMode="auto">
          <a:xfrm>
            <a:off x="3607668" y="3280658"/>
            <a:ext cx="2171700" cy="2057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430465" y="3280658"/>
            <a:ext cx="5261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  <a:ea typeface="Times New Roman" panose="02020603050405020304" pitchFamily="18" charset="0"/>
              </a:rPr>
              <a:t>m</a:t>
            </a:r>
            <a:r>
              <a:rPr lang="en-US" altLang="en-US" baseline="-30000" dirty="0">
                <a:latin typeface="Arial" panose="020B0604020202020204" pitchFamily="34" charset="0"/>
                <a:ea typeface="Times New Roman" panose="02020603050405020304" pitchFamily="18" charset="0"/>
              </a:rPr>
              <a:t>1</a:t>
            </a:r>
            <a:r>
              <a:rPr lang="en-US" altLang="en-US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3243676" y="5416253"/>
            <a:ext cx="16417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193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193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193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193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193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193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193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193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193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93800" algn="l"/>
              </a:tabLs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C</a:t>
            </a:r>
            <a:r>
              <a:rPr kumimoji="0" lang="en-US" altLang="en-US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12119" y="2881353"/>
            <a:ext cx="5444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  <a:ea typeface="Times New Roman" panose="02020603050405020304" pitchFamily="18" charset="0"/>
              </a:rPr>
              <a:t>C</a:t>
            </a:r>
            <a:r>
              <a:rPr lang="en-US" altLang="en-US" baseline="-30000" dirty="0">
                <a:latin typeface="Arial" panose="020B0604020202020204" pitchFamily="34" charset="0"/>
                <a:ea typeface="Times New Roman" panose="02020603050405020304" pitchFamily="18" charset="0"/>
              </a:rPr>
              <a:t>1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12119" y="5001491"/>
            <a:ext cx="769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</a:t>
            </a:r>
            <a:r>
              <a:rPr lang="en-IN" sz="1050" dirty="0"/>
              <a:t>2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3061855" y="3940026"/>
            <a:ext cx="88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</a:t>
            </a:r>
            <a:r>
              <a:rPr lang="en-IN" sz="1100" dirty="0"/>
              <a:t>3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5895690" y="394002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</a:t>
            </a:r>
            <a:r>
              <a:rPr lang="en-IN" sz="1200" dirty="0"/>
              <a:t>4</a:t>
            </a:r>
            <a:endParaRPr lang="en-IN" dirty="0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5253262" y="3940026"/>
            <a:ext cx="5261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  <a:ea typeface="Times New Roman" panose="02020603050405020304" pitchFamily="18" charset="0"/>
              </a:rPr>
              <a:t>m</a:t>
            </a:r>
            <a:r>
              <a:rPr lang="en-US" altLang="en-US" baseline="-30000" dirty="0">
                <a:latin typeface="Arial" panose="020B0604020202020204" pitchFamily="34" charset="0"/>
                <a:ea typeface="Times New Roman" panose="02020603050405020304" pitchFamily="18" charset="0"/>
              </a:rPr>
              <a:t>4</a:t>
            </a:r>
            <a:r>
              <a:rPr lang="en-US" altLang="en-US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3607668" y="3940026"/>
            <a:ext cx="5261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  <a:ea typeface="Times New Roman" panose="02020603050405020304" pitchFamily="18" charset="0"/>
              </a:rPr>
              <a:t>m</a:t>
            </a:r>
            <a:r>
              <a:rPr lang="en-US" altLang="en-US" baseline="-30000" dirty="0">
                <a:latin typeface="Arial" panose="020B0604020202020204" pitchFamily="34" charset="0"/>
                <a:ea typeface="Times New Roman" panose="02020603050405020304" pitchFamily="18" charset="0"/>
              </a:rPr>
              <a:t>3</a:t>
            </a:r>
            <a:r>
              <a:rPr lang="en-US" altLang="en-US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3460280" y="3296200"/>
            <a:ext cx="6158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  <a:ea typeface="Times New Roman" panose="02020603050405020304" pitchFamily="18" charset="0"/>
              </a:rPr>
              <a:t>m*</a:t>
            </a:r>
            <a:r>
              <a:rPr lang="en-US" altLang="en-US" baseline="-30000" dirty="0">
                <a:latin typeface="Arial" panose="020B0604020202020204" pitchFamily="34" charset="0"/>
                <a:ea typeface="Times New Roman" panose="02020603050405020304" pitchFamily="18" charset="0"/>
              </a:rPr>
              <a:t>1</a:t>
            </a:r>
            <a:r>
              <a:rPr lang="en-US" altLang="en-US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506840" y="3316554"/>
            <a:ext cx="551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latin typeface="Arial" panose="020B0604020202020204" pitchFamily="34" charset="0"/>
                <a:ea typeface="Times New Roman" panose="02020603050405020304" pitchFamily="18" charset="0"/>
              </a:rPr>
              <a:t>m*</a:t>
            </a:r>
            <a:r>
              <a:rPr lang="en-US" altLang="en-US" baseline="-30000" dirty="0">
                <a:latin typeface="Arial" panose="020B0604020202020204" pitchFamily="34" charset="0"/>
                <a:ea typeface="Times New Roman" panose="02020603050405020304" pitchFamily="18" charset="0"/>
              </a:rPr>
              <a:t>2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5509127" y="5033065"/>
            <a:ext cx="551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latin typeface="Arial" panose="020B0604020202020204" pitchFamily="34" charset="0"/>
                <a:ea typeface="Times New Roman" panose="02020603050405020304" pitchFamily="18" charset="0"/>
              </a:rPr>
              <a:t>m*</a:t>
            </a:r>
            <a:r>
              <a:rPr lang="en-US" altLang="en-US" baseline="-30000" dirty="0">
                <a:latin typeface="Arial" panose="020B0604020202020204" pitchFamily="34" charset="0"/>
                <a:ea typeface="Times New Roman" panose="02020603050405020304" pitchFamily="18" charset="0"/>
              </a:rPr>
              <a:t>3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3357439" y="4921307"/>
            <a:ext cx="551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latin typeface="Arial" panose="020B0604020202020204" pitchFamily="34" charset="0"/>
                <a:ea typeface="Times New Roman" panose="02020603050405020304" pitchFamily="18" charset="0"/>
              </a:rPr>
              <a:t>m*</a:t>
            </a:r>
            <a:r>
              <a:rPr lang="en-US" altLang="en-US" baseline="-30000" dirty="0">
                <a:latin typeface="Arial" panose="020B0604020202020204" pitchFamily="34" charset="0"/>
                <a:ea typeface="Times New Roman" panose="02020603050405020304" pitchFamily="18" charset="0"/>
              </a:rPr>
              <a:t>4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1309059" y="1541724"/>
            <a:ext cx="7888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/>
              <a:t>Consumers are uniformly distributed among the circumference of the unit circle. Each point represents a consumer. In HC 4 varieties are produced- m</a:t>
            </a:r>
            <a:r>
              <a:rPr lang="en-IN" sz="1200" dirty="0"/>
              <a:t>1</a:t>
            </a:r>
            <a:r>
              <a:rPr lang="en-IN" dirty="0"/>
              <a:t>, m</a:t>
            </a:r>
            <a:r>
              <a:rPr lang="en-IN" sz="1200" dirty="0"/>
              <a:t>2</a:t>
            </a:r>
            <a:r>
              <a:rPr lang="en-IN" dirty="0"/>
              <a:t>, m</a:t>
            </a:r>
            <a:r>
              <a:rPr lang="en-IN" sz="1200" dirty="0"/>
              <a:t>3</a:t>
            </a:r>
            <a:r>
              <a:rPr lang="en-IN" dirty="0"/>
              <a:t>, m</a:t>
            </a:r>
            <a:r>
              <a:rPr lang="en-IN" sz="1200" dirty="0"/>
              <a:t>4</a:t>
            </a:r>
            <a:r>
              <a:rPr lang="en-IN" dirty="0"/>
              <a:t>.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10734" y="2881353"/>
            <a:ext cx="2784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/>
              <a:t>Consider identical FC producing 4 models- m</a:t>
            </a:r>
            <a:r>
              <a:rPr lang="en-IN" sz="1200" dirty="0"/>
              <a:t>1*</a:t>
            </a:r>
            <a:r>
              <a:rPr lang="en-IN" dirty="0"/>
              <a:t>, m</a:t>
            </a:r>
            <a:r>
              <a:rPr lang="en-IN" sz="1200" dirty="0"/>
              <a:t>2*</a:t>
            </a:r>
            <a:r>
              <a:rPr lang="en-IN" dirty="0"/>
              <a:t>, m</a:t>
            </a:r>
            <a:r>
              <a:rPr lang="en-IN" sz="1200" dirty="0"/>
              <a:t>3*</a:t>
            </a:r>
            <a:r>
              <a:rPr lang="en-IN" dirty="0"/>
              <a:t>, m</a:t>
            </a:r>
            <a:r>
              <a:rPr lang="en-IN" sz="1200" dirty="0"/>
              <a:t>4*</a:t>
            </a:r>
            <a:r>
              <a:rPr lang="en-IN" dirty="0"/>
              <a:t>.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06595" y="4309358"/>
            <a:ext cx="3056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/>
              <a:t>The models are different but there is no price difference.</a:t>
            </a:r>
          </a:p>
        </p:txBody>
      </p:sp>
    </p:spTree>
    <p:extLst>
      <p:ext uri="{BB962C8B-B14F-4D97-AF65-F5344CB8AC3E}">
        <p14:creationId xmlns:p14="http://schemas.microsoft.com/office/powerpoint/2010/main" val="1667065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609" y="747453"/>
            <a:ext cx="10515600" cy="4351338"/>
          </a:xfrm>
        </p:spPr>
        <p:txBody>
          <a:bodyPr/>
          <a:lstStyle/>
          <a:p>
            <a:endParaRPr lang="en-IN" dirty="0"/>
          </a:p>
          <a:p>
            <a:r>
              <a:rPr lang="en-IN" i="1" dirty="0">
                <a:solidFill>
                  <a:srgbClr val="FF0000"/>
                </a:solidFill>
              </a:rPr>
              <a:t>Gains from trade </a:t>
            </a:r>
            <a:r>
              <a:rPr lang="en-IN" dirty="0"/>
              <a:t>occurs</a:t>
            </a:r>
          </a:p>
          <a:p>
            <a:pPr marL="0" indent="0" algn="just">
              <a:buNone/>
            </a:pPr>
            <a:r>
              <a:rPr lang="en-IN" sz="2000" dirty="0"/>
              <a:t> In each country the availability of ideal package increases. </a:t>
            </a:r>
          </a:p>
          <a:p>
            <a:pPr marL="0" indent="0" algn="just">
              <a:buNone/>
            </a:pPr>
            <a:r>
              <a:rPr lang="en-IN" sz="2000" dirty="0"/>
              <a:t> There will be some takers of the 4 Home varieties in both HC and FC.</a:t>
            </a:r>
          </a:p>
          <a:p>
            <a:pPr marL="0" indent="0" algn="just">
              <a:buNone/>
            </a:pPr>
            <a:r>
              <a:rPr lang="en-IN" sz="2000" dirty="0"/>
              <a:t> There will be some takers of the 4 Foreign varieties in both HC and FC.</a:t>
            </a:r>
          </a:p>
          <a:p>
            <a:pPr marL="0" indent="0" algn="just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48532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IIT in horizontally differentiated products</a:t>
            </a:r>
            <a:br>
              <a:rPr lang="en-IN" dirty="0">
                <a:solidFill>
                  <a:srgbClr val="00B0F0"/>
                </a:solidFill>
              </a:rPr>
            </a:b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Love for Variety Approach, Monopolistic Competition and IIT, Krugman, 1979</a:t>
            </a:r>
          </a:p>
          <a:p>
            <a:endParaRPr lang="nl-NL" dirty="0"/>
          </a:p>
          <a:p>
            <a:r>
              <a:rPr lang="en-IN" dirty="0"/>
              <a:t>IRS (implication: each variety is produced by only one firm)</a:t>
            </a:r>
          </a:p>
          <a:p>
            <a:endParaRPr lang="en-IN" dirty="0"/>
          </a:p>
          <a:p>
            <a:r>
              <a:rPr lang="en-IN" dirty="0"/>
              <a:t>Product differentiation (horizontal)</a:t>
            </a:r>
          </a:p>
          <a:p>
            <a:endParaRPr lang="en-IN" dirty="0"/>
          </a:p>
          <a:p>
            <a:r>
              <a:rPr lang="en-IN" dirty="0"/>
              <a:t>Identical consumers (unlike </a:t>
            </a:r>
            <a:r>
              <a:rPr lang="en-IN" i="1" dirty="0"/>
              <a:t>Characteristic approach</a:t>
            </a:r>
            <a:r>
              <a:rPr lang="en-IN" dirty="0"/>
              <a:t>)</a:t>
            </a:r>
          </a:p>
          <a:p>
            <a:endParaRPr lang="nl-NL" dirty="0"/>
          </a:p>
          <a:p>
            <a:endParaRPr lang="en-IN" dirty="0"/>
          </a:p>
          <a:p>
            <a:endParaRPr lang="nl-NL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696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Preference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Variety per se doesn’t matter. Hence, different varieties enter the utility function symmetrically.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Dixit-Stiglitz preference function </a:t>
            </a:r>
          </a:p>
          <a:p>
            <a:pPr marL="0" indent="0">
              <a:buNone/>
            </a:pPr>
            <a:r>
              <a:rPr lang="nl-NL" i="1" dirty="0"/>
              <a:t> </a:t>
            </a:r>
            <a:r>
              <a:rPr lang="nl-NL" dirty="0"/>
              <a:t>(1)   </a:t>
            </a:r>
            <a:r>
              <a:rPr lang="nl-NL" i="1" dirty="0"/>
              <a:t>U = v</a:t>
            </a:r>
            <a:r>
              <a:rPr lang="nl-NL" dirty="0"/>
              <a:t>(</a:t>
            </a:r>
            <a:r>
              <a:rPr lang="nl-NL" i="1" dirty="0"/>
              <a:t>c</a:t>
            </a:r>
            <a:r>
              <a:rPr lang="nl-NL" baseline="-25000" dirty="0"/>
              <a:t>1</a:t>
            </a:r>
            <a:r>
              <a:rPr lang="nl-NL" dirty="0"/>
              <a:t>)</a:t>
            </a:r>
            <a:r>
              <a:rPr lang="nl-NL" i="1" dirty="0"/>
              <a:t> + v</a:t>
            </a:r>
            <a:r>
              <a:rPr lang="nl-NL" dirty="0"/>
              <a:t>(</a:t>
            </a:r>
            <a:r>
              <a:rPr lang="nl-NL" i="1" dirty="0"/>
              <a:t>c</a:t>
            </a:r>
            <a:r>
              <a:rPr lang="nl-NL" baseline="-25000" dirty="0"/>
              <a:t>2</a:t>
            </a:r>
            <a:r>
              <a:rPr lang="nl-NL" dirty="0"/>
              <a:t>)</a:t>
            </a:r>
            <a:r>
              <a:rPr lang="nl-NL" i="1" dirty="0"/>
              <a:t>+ v</a:t>
            </a:r>
            <a:r>
              <a:rPr lang="nl-NL" dirty="0"/>
              <a:t>(</a:t>
            </a:r>
            <a:r>
              <a:rPr lang="nl-NL" i="1" dirty="0"/>
              <a:t>c</a:t>
            </a:r>
            <a:r>
              <a:rPr lang="nl-NL" baseline="-25000" dirty="0"/>
              <a:t>3</a:t>
            </a:r>
            <a:r>
              <a:rPr lang="nl-NL" dirty="0"/>
              <a:t>)</a:t>
            </a:r>
            <a:r>
              <a:rPr lang="nl-NL" i="1" dirty="0"/>
              <a:t>+ ……+ v</a:t>
            </a:r>
            <a:r>
              <a:rPr lang="nl-NL" dirty="0"/>
              <a:t>(</a:t>
            </a:r>
            <a:r>
              <a:rPr lang="nl-NL" i="1" dirty="0"/>
              <a:t>c</a:t>
            </a:r>
            <a:r>
              <a:rPr lang="nl-NL" i="1" baseline="-25000" dirty="0"/>
              <a:t>n</a:t>
            </a:r>
            <a:r>
              <a:rPr lang="nl-NL" baseline="-25000" dirty="0"/>
              <a:t> </a:t>
            </a:r>
            <a:r>
              <a:rPr lang="nl-NL" dirty="0"/>
              <a:t>) , </a:t>
            </a:r>
            <a:r>
              <a:rPr lang="nl-NL" i="1" dirty="0"/>
              <a:t>v</a:t>
            </a:r>
            <a:r>
              <a:rPr lang="nl-NL" i="1" dirty="0">
                <a:sym typeface="Symbol" panose="05050102010706020507" pitchFamily="18" charset="2"/>
              </a:rPr>
              <a:t></a:t>
            </a:r>
            <a:r>
              <a:rPr lang="nl-NL" i="1" dirty="0"/>
              <a:t> </a:t>
            </a:r>
            <a:r>
              <a:rPr lang="nl-NL" dirty="0"/>
              <a:t>(</a:t>
            </a:r>
            <a:r>
              <a:rPr lang="nl-NL" i="1" dirty="0"/>
              <a:t>c</a:t>
            </a:r>
            <a:r>
              <a:rPr lang="nl-NL" i="1" baseline="-25000" dirty="0"/>
              <a:t>i</a:t>
            </a:r>
            <a:r>
              <a:rPr lang="nl-NL" dirty="0"/>
              <a:t>) &gt; 0, </a:t>
            </a:r>
            <a:r>
              <a:rPr lang="nl-NL" i="1" dirty="0"/>
              <a:t>v</a:t>
            </a:r>
            <a:r>
              <a:rPr lang="nl-NL" i="1" dirty="0">
                <a:sym typeface="Symbol" panose="05050102010706020507" pitchFamily="18" charset="2"/>
              </a:rPr>
              <a:t></a:t>
            </a:r>
            <a:r>
              <a:rPr lang="nl-NL" dirty="0"/>
              <a:t> (</a:t>
            </a:r>
            <a:r>
              <a:rPr lang="nl-NL" i="1" dirty="0"/>
              <a:t> c</a:t>
            </a:r>
            <a:r>
              <a:rPr lang="nl-NL" i="1" baseline="-25000" dirty="0"/>
              <a:t>i</a:t>
            </a:r>
            <a:r>
              <a:rPr lang="nl-NL" dirty="0"/>
              <a:t>) &lt; 0              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8116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2196</TotalTime>
  <Words>2121</Words>
  <Application>Microsoft Office PowerPoint</Application>
  <PresentationFormat>Widescreen</PresentationFormat>
  <Paragraphs>299</Paragraphs>
  <Slides>36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Times New Roman</vt:lpstr>
      <vt:lpstr>Office Theme</vt:lpstr>
      <vt:lpstr>Equation</vt:lpstr>
      <vt:lpstr>Intra Industry Trade</vt:lpstr>
      <vt:lpstr>Intra-industry Trade (IIT):</vt:lpstr>
      <vt:lpstr>Types of Intra-industry Trade</vt:lpstr>
      <vt:lpstr>IIT in identical product: Border Trade</vt:lpstr>
      <vt:lpstr>IIT in Horizontally Differentiated products: Characteristic Approach </vt:lpstr>
      <vt:lpstr>PowerPoint Presentation</vt:lpstr>
      <vt:lpstr>PowerPoint Presentation</vt:lpstr>
      <vt:lpstr>IIT in horizontally differentiated products </vt:lpstr>
      <vt:lpstr>Preference</vt:lpstr>
      <vt:lpstr>PowerPoint Presentation</vt:lpstr>
      <vt:lpstr>Assumptions regarding Production function</vt:lpstr>
      <vt:lpstr>Assumptions of Monopolistic competition </vt:lpstr>
      <vt:lpstr>Equilibrium conditions  </vt:lpstr>
      <vt:lpstr>PowerPoint Presentation</vt:lpstr>
      <vt:lpstr>Equilibrium conditions  </vt:lpstr>
      <vt:lpstr>Post Trade</vt:lpstr>
      <vt:lpstr>Gains from trade:  </vt:lpstr>
      <vt:lpstr>Increase in number of variety</vt:lpstr>
      <vt:lpstr>     FPE in Krugman’s done for variety (1979)  </vt:lpstr>
      <vt:lpstr>PowerPoint Presentation</vt:lpstr>
      <vt:lpstr>Limitation of the Model</vt:lpstr>
      <vt:lpstr>Distinction between Love-of-Variety and Characteristic Approach</vt:lpstr>
      <vt:lpstr>IIT in identical product: Reciprocal dumping (Brander, 1981)  </vt:lpstr>
      <vt:lpstr>PowerPoint Presentation</vt:lpstr>
      <vt:lpstr>Market Structure</vt:lpstr>
      <vt:lpstr>Two important assumptions</vt:lpstr>
      <vt:lpstr>Pay-off matrix</vt:lpstr>
      <vt:lpstr>Remarks.</vt:lpstr>
      <vt:lpstr>Model</vt:lpstr>
      <vt:lpstr>First order conditions:  </vt:lpstr>
      <vt:lpstr>PowerPoint Presentation</vt:lpstr>
      <vt:lpstr>PowerPoint Presentation</vt:lpstr>
      <vt:lpstr>PowerPoint Presentation</vt:lpstr>
      <vt:lpstr>PowerPoint Presentation</vt:lpstr>
      <vt:lpstr>Distinction between Strategic Trade Model with Love-of-Variety and Characteristic Approach</vt:lpstr>
      <vt:lpstr>Assignment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Intra Industry Trade</dc:title>
  <dc:creator>AA</dc:creator>
  <cp:lastModifiedBy>anwesha</cp:lastModifiedBy>
  <cp:revision>127</cp:revision>
  <dcterms:created xsi:type="dcterms:W3CDTF">2019-02-13T15:25:06Z</dcterms:created>
  <dcterms:modified xsi:type="dcterms:W3CDTF">2022-02-08T16:02:03Z</dcterms:modified>
</cp:coreProperties>
</file>