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64" r:id="rId5"/>
    <p:sldId id="265" r:id="rId6"/>
    <p:sldId id="261" r:id="rId7"/>
    <p:sldId id="266" r:id="rId8"/>
    <p:sldId id="270" r:id="rId9"/>
    <p:sldId id="267" r:id="rId10"/>
    <p:sldId id="257" r:id="rId11"/>
    <p:sldId id="269" r:id="rId12"/>
    <p:sldId id="262" r:id="rId13"/>
    <p:sldId id="268"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8902F-42CC-4B52-88DA-DB6FE73DF4B1}" type="datetimeFigureOut">
              <a:rPr lang="en-US" smtClean="0"/>
              <a:t>1/20/2021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AB4B3-B2AB-48D4-8C33-3476A5C8C92A}" type="slidenum">
              <a:rPr lang="en-US" smtClean="0"/>
              <a:t>‹#›</a:t>
            </a:fld>
            <a:endParaRPr lang="en-US"/>
          </a:p>
        </p:txBody>
      </p:sp>
    </p:spTree>
    <p:extLst>
      <p:ext uri="{BB962C8B-B14F-4D97-AF65-F5344CB8AC3E}">
        <p14:creationId xmlns:p14="http://schemas.microsoft.com/office/powerpoint/2010/main" val="277637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9AB4B3-B2AB-48D4-8C33-3476A5C8C92A}" type="slidenum">
              <a:rPr lang="en-US" smtClean="0"/>
              <a:t>10</a:t>
            </a:fld>
            <a:endParaRPr lang="en-US"/>
          </a:p>
        </p:txBody>
      </p:sp>
    </p:spTree>
    <p:extLst>
      <p:ext uri="{BB962C8B-B14F-4D97-AF65-F5344CB8AC3E}">
        <p14:creationId xmlns:p14="http://schemas.microsoft.com/office/powerpoint/2010/main" val="553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9AB4B3-B2AB-48D4-8C33-3476A5C8C92A}" type="slidenum">
              <a:rPr lang="en-US" smtClean="0"/>
              <a:t>14</a:t>
            </a:fld>
            <a:endParaRPr lang="en-US"/>
          </a:p>
        </p:txBody>
      </p:sp>
    </p:spTree>
    <p:extLst>
      <p:ext uri="{BB962C8B-B14F-4D97-AF65-F5344CB8AC3E}">
        <p14:creationId xmlns:p14="http://schemas.microsoft.com/office/powerpoint/2010/main" val="51207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5.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Gains from Trade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1570160" y="1217566"/>
            <a:ext cx="6354640" cy="4800600"/>
            <a:chOff x="2527" y="5010"/>
            <a:chExt cx="5162" cy="4012"/>
          </a:xfrm>
        </p:grpSpPr>
        <p:sp>
          <p:nvSpPr>
            <p:cNvPr id="2083" name="AutoShape 35"/>
            <p:cNvSpPr>
              <a:spLocks noChangeAspect="1" noChangeArrowheads="1" noTextEdit="1"/>
            </p:cNvSpPr>
            <p:nvPr/>
          </p:nvSpPr>
          <p:spPr bwMode="auto">
            <a:xfrm>
              <a:off x="2527" y="5010"/>
              <a:ext cx="5162" cy="401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82" name="Line 34"/>
            <p:cNvSpPr>
              <a:spLocks noChangeShapeType="1"/>
            </p:cNvSpPr>
            <p:nvPr/>
          </p:nvSpPr>
          <p:spPr bwMode="auto">
            <a:xfrm>
              <a:off x="2973" y="5295"/>
              <a:ext cx="0" cy="3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1" name="Line 33"/>
            <p:cNvSpPr>
              <a:spLocks noChangeShapeType="1"/>
            </p:cNvSpPr>
            <p:nvPr/>
          </p:nvSpPr>
          <p:spPr bwMode="auto">
            <a:xfrm>
              <a:off x="2973" y="8404"/>
              <a:ext cx="374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0" name="Arc 32"/>
            <p:cNvSpPr>
              <a:spLocks/>
            </p:cNvSpPr>
            <p:nvPr/>
          </p:nvSpPr>
          <p:spPr bwMode="auto">
            <a:xfrm>
              <a:off x="2973" y="6109"/>
              <a:ext cx="2808" cy="2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079" name="Line 31"/>
            <p:cNvSpPr>
              <a:spLocks noChangeShapeType="1"/>
            </p:cNvSpPr>
            <p:nvPr/>
          </p:nvSpPr>
          <p:spPr bwMode="auto">
            <a:xfrm>
              <a:off x="4064" y="5295"/>
              <a:ext cx="1874" cy="274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8" name="Arc 30"/>
            <p:cNvSpPr>
              <a:spLocks/>
            </p:cNvSpPr>
            <p:nvPr/>
          </p:nvSpPr>
          <p:spPr bwMode="auto">
            <a:xfrm flipH="1" flipV="1">
              <a:off x="4412" y="5970"/>
              <a:ext cx="1870" cy="10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077" name="Arc 29"/>
            <p:cNvSpPr>
              <a:spLocks/>
            </p:cNvSpPr>
            <p:nvPr/>
          </p:nvSpPr>
          <p:spPr bwMode="auto">
            <a:xfrm flipH="1" flipV="1">
              <a:off x="4412" y="5363"/>
              <a:ext cx="1296" cy="13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076" name="Line 28"/>
            <p:cNvSpPr>
              <a:spLocks noChangeShapeType="1"/>
            </p:cNvSpPr>
            <p:nvPr/>
          </p:nvSpPr>
          <p:spPr bwMode="auto">
            <a:xfrm>
              <a:off x="3694" y="5813"/>
              <a:ext cx="2808" cy="20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5" name="Line 27"/>
            <p:cNvSpPr>
              <a:spLocks noChangeShapeType="1"/>
            </p:cNvSpPr>
            <p:nvPr/>
          </p:nvSpPr>
          <p:spPr bwMode="auto">
            <a:xfrm>
              <a:off x="4629" y="6109"/>
              <a:ext cx="0" cy="1257"/>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4" name="Line 26"/>
            <p:cNvSpPr>
              <a:spLocks noChangeShapeType="1"/>
            </p:cNvSpPr>
            <p:nvPr/>
          </p:nvSpPr>
          <p:spPr bwMode="auto">
            <a:xfrm>
              <a:off x="4629" y="7366"/>
              <a:ext cx="791"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3" name="Line 25"/>
            <p:cNvSpPr>
              <a:spLocks noChangeShapeType="1"/>
            </p:cNvSpPr>
            <p:nvPr/>
          </p:nvSpPr>
          <p:spPr bwMode="auto">
            <a:xfrm>
              <a:off x="4629" y="7366"/>
              <a:ext cx="864"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2" name="Line 24"/>
            <p:cNvSpPr>
              <a:spLocks noChangeShapeType="1"/>
            </p:cNvSpPr>
            <p:nvPr/>
          </p:nvSpPr>
          <p:spPr bwMode="auto">
            <a:xfrm>
              <a:off x="5448" y="7366"/>
              <a:ext cx="0" cy="1038"/>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1" name="Line 23"/>
            <p:cNvSpPr>
              <a:spLocks noChangeShapeType="1"/>
            </p:cNvSpPr>
            <p:nvPr/>
          </p:nvSpPr>
          <p:spPr bwMode="auto">
            <a:xfrm flipH="1">
              <a:off x="2973" y="7366"/>
              <a:ext cx="1656"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Line 22"/>
            <p:cNvSpPr>
              <a:spLocks noChangeShapeType="1"/>
            </p:cNvSpPr>
            <p:nvPr/>
          </p:nvSpPr>
          <p:spPr bwMode="auto">
            <a:xfrm>
              <a:off x="4629" y="7366"/>
              <a:ext cx="0" cy="1038"/>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Text Box 21"/>
            <p:cNvSpPr txBox="1">
              <a:spLocks noChangeArrowheads="1"/>
            </p:cNvSpPr>
            <p:nvPr/>
          </p:nvSpPr>
          <p:spPr bwMode="auto">
            <a:xfrm>
              <a:off x="4688" y="6711"/>
              <a:ext cx="318"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3404" y="5601"/>
              <a:ext cx="360"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6485" y="7749"/>
              <a:ext cx="448"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6" name="Text Box 18"/>
            <p:cNvSpPr txBox="1">
              <a:spLocks noChangeArrowheads="1"/>
            </p:cNvSpPr>
            <p:nvPr/>
          </p:nvSpPr>
          <p:spPr bwMode="auto">
            <a:xfrm>
              <a:off x="5189" y="7380"/>
              <a:ext cx="299"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4613" y="5823"/>
              <a:ext cx="307" cy="325"/>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6702" y="8267"/>
              <a:ext cx="818" cy="562"/>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Textiles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2527" y="5010"/>
              <a:ext cx="1052" cy="562"/>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ea typeface="Times New Roman" pitchFamily="18" charset="0"/>
                  <a:cs typeface="Arial" pitchFamily="34" charset="0"/>
                </a:rPr>
                <a:t>Computers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2" name="Line 14"/>
            <p:cNvSpPr>
              <a:spLocks noChangeShapeType="1"/>
            </p:cNvSpPr>
            <p:nvPr/>
          </p:nvSpPr>
          <p:spPr bwMode="auto">
            <a:xfrm flipV="1">
              <a:off x="2973" y="5295"/>
              <a:ext cx="0" cy="2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1" name="Line 13"/>
            <p:cNvSpPr>
              <a:spLocks noChangeShapeType="1"/>
            </p:cNvSpPr>
            <p:nvPr/>
          </p:nvSpPr>
          <p:spPr bwMode="auto">
            <a:xfrm>
              <a:off x="6502" y="8404"/>
              <a:ext cx="21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0" name="Text Box 12"/>
            <p:cNvSpPr txBox="1">
              <a:spLocks noChangeArrowheads="1"/>
            </p:cNvSpPr>
            <p:nvPr/>
          </p:nvSpPr>
          <p:spPr bwMode="auto">
            <a:xfrm>
              <a:off x="3823" y="5157"/>
              <a:ext cx="309" cy="325"/>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5908" y="7899"/>
              <a:ext cx="448"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6341" y="6861"/>
              <a:ext cx="385" cy="562"/>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U</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5837" y="6490"/>
              <a:ext cx="369" cy="325"/>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U</a:t>
              </a:r>
              <a:r>
                <a:rPr kumimoji="0" lang="en-US" sz="1200" b="0" i="1" u="none" strike="noStrike" cap="none" normalizeH="0" baseline="-30000">
                  <a:ln>
                    <a:noFill/>
                  </a:ln>
                  <a:solidFill>
                    <a:srgbClr val="000000"/>
                  </a:solidFill>
                  <a:effectLst/>
                  <a:latin typeface="Arial" pitchFamily="34" charset="0"/>
                  <a:ea typeface="Times New Roman" pitchFamily="18" charset="0"/>
                  <a:cs typeface="Arial" pitchFamily="34" charset="0"/>
                </a:rPr>
                <a:t>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2698" y="5972"/>
              <a:ext cx="296"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5693" y="8489"/>
              <a:ext cx="449"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4327" y="7380"/>
              <a:ext cx="318" cy="326"/>
            </a:xfrm>
            <a:prstGeom prst="rect">
              <a:avLst/>
            </a:prstGeom>
            <a:noFill/>
            <a:ln w="9525">
              <a:noFill/>
              <a:miter lim="800000"/>
              <a:headEnd/>
              <a:tailEnd/>
            </a:ln>
          </p:spPr>
          <p:txBody>
            <a:bodyPr vert="horz" wrap="square" lIns="65829" tIns="32915" rIns="65829" bIns="32915"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ea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2683" y="8325"/>
              <a:ext cx="373" cy="368"/>
            </a:xfrm>
            <a:prstGeom prst="rect">
              <a:avLst/>
            </a:prstGeom>
            <a:noFill/>
            <a:ln w="9525">
              <a:noFill/>
              <a:miter lim="800000"/>
              <a:headEnd/>
              <a:tailEnd/>
            </a:ln>
          </p:spPr>
          <p:txBody>
            <a:bodyPr vert="horz" wrap="square" lIns="82287" tIns="41144" rIns="82287" bIns="4114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1" u="none" strike="noStrike" cap="none" normalizeH="0" baseline="0">
                  <a:ln>
                    <a:noFill/>
                  </a:ln>
                  <a:solidFill>
                    <a:srgbClr val="000000"/>
                  </a:solidFill>
                  <a:effectLst/>
                  <a:latin typeface="Arial" pitchFamily="34" charset="0"/>
                  <a:ea typeface="Times New Roman" pitchFamily="18"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052" name="Object 4"/>
            <p:cNvGraphicFramePr>
              <a:graphicFrameLocks noChangeAspect="1"/>
            </p:cNvGraphicFramePr>
            <p:nvPr/>
          </p:nvGraphicFramePr>
          <p:xfrm>
            <a:off x="5312" y="8499"/>
            <a:ext cx="333" cy="308"/>
          </p:xfrm>
          <a:graphic>
            <a:graphicData uri="http://schemas.openxmlformats.org/presentationml/2006/ole">
              <mc:AlternateContent xmlns:mc="http://schemas.openxmlformats.org/markup-compatibility/2006">
                <mc:Choice xmlns:v="urn:schemas-microsoft-com:vml" Requires="v">
                  <p:oleObj name="Equation" r:id="rId3" imgW="253890" imgH="228501" progId="Equation.3">
                    <p:embed/>
                  </p:oleObj>
                </mc:Choice>
                <mc:Fallback>
                  <p:oleObj name="Equation" r:id="rId3" imgW="253890" imgH="228501"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2" y="8499"/>
                          <a:ext cx="333"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4412" y="8499"/>
            <a:ext cx="316" cy="308"/>
          </p:xfrm>
          <a:graphic>
            <a:graphicData uri="http://schemas.openxmlformats.org/presentationml/2006/ole">
              <mc:AlternateContent xmlns:mc="http://schemas.openxmlformats.org/markup-compatibility/2006">
                <mc:Choice xmlns:v="urn:schemas-microsoft-com:vml" Requires="v">
                  <p:oleObj name="Equation" r:id="rId5" imgW="241300" imgH="228600" progId="Equation.3">
                    <p:embed/>
                  </p:oleObj>
                </mc:Choice>
                <mc:Fallback>
                  <p:oleObj name="Equation" r:id="rId5" imgW="2413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2" y="8499"/>
                          <a:ext cx="31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0" name="Object 2"/>
            <p:cNvGraphicFramePr>
              <a:graphicFrameLocks noChangeAspect="1"/>
            </p:cNvGraphicFramePr>
            <p:nvPr/>
          </p:nvGraphicFramePr>
          <p:xfrm>
            <a:off x="2614" y="7202"/>
            <a:ext cx="334" cy="325"/>
          </p:xfrm>
          <a:graphic>
            <a:graphicData uri="http://schemas.openxmlformats.org/presentationml/2006/ole">
              <mc:AlternateContent xmlns:mc="http://schemas.openxmlformats.org/markup-compatibility/2006">
                <mc:Choice xmlns:v="urn:schemas-microsoft-com:vml" Requires="v">
                  <p:oleObj name="Equation" r:id="rId7" imgW="253890" imgH="241195" progId="Equation.3">
                    <p:embed/>
                  </p:oleObj>
                </mc:Choice>
                <mc:Fallback>
                  <p:oleObj name="Equation" r:id="rId7" imgW="253890" imgH="241195"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4" y="7202"/>
                          <a:ext cx="334"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TextBox 1"/>
          <p:cNvSpPr txBox="1"/>
          <p:nvPr/>
        </p:nvSpPr>
        <p:spPr>
          <a:xfrm>
            <a:off x="838200" y="381000"/>
            <a:ext cx="7620000" cy="584775"/>
          </a:xfrm>
          <a:prstGeom prst="rect">
            <a:avLst/>
          </a:prstGeom>
          <a:noFill/>
        </p:spPr>
        <p:txBody>
          <a:bodyPr wrap="square" rtlCol="0">
            <a:spAutoFit/>
          </a:bodyPr>
          <a:lstStyle/>
          <a:p>
            <a:r>
              <a:rPr lang="en-US" sz="3200" b="1" dirty="0"/>
              <a:t>Resource Reallocation and Gains from Trade</a:t>
            </a:r>
          </a:p>
        </p:txBody>
      </p:sp>
      <p:sp>
        <p:nvSpPr>
          <p:cNvPr id="3" name="TextBox 2"/>
          <p:cNvSpPr txBox="1"/>
          <p:nvPr/>
        </p:nvSpPr>
        <p:spPr>
          <a:xfrm>
            <a:off x="5943600" y="1558586"/>
            <a:ext cx="2362200" cy="646331"/>
          </a:xfrm>
          <a:prstGeom prst="rect">
            <a:avLst/>
          </a:prstGeom>
          <a:noFill/>
        </p:spPr>
        <p:txBody>
          <a:bodyPr wrap="square" rtlCol="0">
            <a:spAutoFit/>
          </a:bodyPr>
          <a:lstStyle/>
          <a:p>
            <a:r>
              <a:rPr lang="en-IN" dirty="0"/>
              <a:t>Triangle CDP is called Trade Triangle.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Equilibrium condition</a:t>
            </a:r>
            <a:endParaRPr lang="en-IN" dirty="0"/>
          </a:p>
        </p:txBody>
      </p:sp>
      <p:sp>
        <p:nvSpPr>
          <p:cNvPr id="3" name="Content Placeholder 2"/>
          <p:cNvSpPr>
            <a:spLocks noGrp="1"/>
          </p:cNvSpPr>
          <p:nvPr>
            <p:ph idx="1"/>
          </p:nvPr>
        </p:nvSpPr>
        <p:spPr/>
        <p:txBody>
          <a:bodyPr/>
          <a:lstStyle/>
          <a:p>
            <a:r>
              <a:rPr lang="en-US" dirty="0"/>
              <a:t>At autarky </a:t>
            </a:r>
            <a:r>
              <a:rPr lang="en-US" i="1" dirty="0"/>
              <a:t>MRS</a:t>
            </a:r>
            <a:r>
              <a:rPr lang="en-US" dirty="0"/>
              <a:t>(</a:t>
            </a:r>
            <a:r>
              <a:rPr lang="en-US" i="1" dirty="0"/>
              <a:t>A</a:t>
            </a:r>
            <a:r>
              <a:rPr lang="en-US" dirty="0"/>
              <a:t>) = </a:t>
            </a:r>
            <a:r>
              <a:rPr lang="en-US" i="1" dirty="0" err="1"/>
              <a:t>p</a:t>
            </a:r>
            <a:r>
              <a:rPr lang="en-US" i="1" baseline="-25000" dirty="0" err="1"/>
              <a:t>d</a:t>
            </a:r>
            <a:r>
              <a:rPr lang="en-US" baseline="-25000" dirty="0"/>
              <a:t> </a:t>
            </a:r>
            <a:r>
              <a:rPr lang="en-US" dirty="0"/>
              <a:t>= </a:t>
            </a:r>
            <a:r>
              <a:rPr lang="en-US" i="1" dirty="0"/>
              <a:t>MRT</a:t>
            </a:r>
            <a:r>
              <a:rPr lang="en-US" dirty="0"/>
              <a:t>(</a:t>
            </a:r>
            <a:r>
              <a:rPr lang="en-US" i="1" dirty="0"/>
              <a:t>A</a:t>
            </a:r>
            <a:r>
              <a:rPr lang="en-US" dirty="0"/>
              <a:t>)</a:t>
            </a:r>
          </a:p>
          <a:p>
            <a:endParaRPr lang="en-US" dirty="0"/>
          </a:p>
          <a:p>
            <a:endParaRPr lang="en-US" dirty="0"/>
          </a:p>
          <a:p>
            <a:r>
              <a:rPr lang="en-US" i="1" dirty="0"/>
              <a:t>Post trade MRS</a:t>
            </a:r>
            <a:r>
              <a:rPr lang="en-US" dirty="0"/>
              <a:t>(</a:t>
            </a:r>
            <a:r>
              <a:rPr lang="en-US" i="1" dirty="0"/>
              <a:t>C</a:t>
            </a:r>
            <a:r>
              <a:rPr lang="en-US" dirty="0"/>
              <a:t>) = </a:t>
            </a:r>
            <a:r>
              <a:rPr lang="en-US" i="1" dirty="0"/>
              <a:t>p</a:t>
            </a:r>
            <a:r>
              <a:rPr lang="en-US" i="1" baseline="-25000" dirty="0"/>
              <a:t>f</a:t>
            </a:r>
            <a:r>
              <a:rPr lang="en-US" baseline="-25000" dirty="0"/>
              <a:t>  </a:t>
            </a:r>
            <a:r>
              <a:rPr lang="en-US" dirty="0"/>
              <a:t>= </a:t>
            </a:r>
            <a:r>
              <a:rPr lang="en-US" i="1" dirty="0"/>
              <a:t>MRT</a:t>
            </a:r>
            <a:r>
              <a:rPr lang="en-US" dirty="0"/>
              <a:t>(</a:t>
            </a:r>
            <a:r>
              <a:rPr lang="en-US" i="1" dirty="0"/>
              <a:t>P</a:t>
            </a:r>
            <a:r>
              <a:rPr lang="en-US" dirty="0"/>
              <a:t>)</a:t>
            </a:r>
            <a:endParaRPr lang="en-IN" dirty="0"/>
          </a:p>
        </p:txBody>
      </p:sp>
    </p:spTree>
    <p:extLst>
      <p:ext uri="{BB962C8B-B14F-4D97-AF65-F5344CB8AC3E}">
        <p14:creationId xmlns:p14="http://schemas.microsoft.com/office/powerpoint/2010/main" val="83570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Two Components of GFT</a:t>
            </a:r>
          </a:p>
        </p:txBody>
      </p:sp>
      <p:sp>
        <p:nvSpPr>
          <p:cNvPr id="3" name="Content Placeholder 2"/>
          <p:cNvSpPr>
            <a:spLocks noGrp="1"/>
          </p:cNvSpPr>
          <p:nvPr>
            <p:ph idx="1"/>
          </p:nvPr>
        </p:nvSpPr>
        <p:spPr/>
        <p:txBody>
          <a:bodyPr>
            <a:normAutofit/>
          </a:bodyPr>
          <a:lstStyle/>
          <a:p>
            <a:pPr marL="571500" lvl="0" indent="-571500" algn="just">
              <a:buFont typeface="+mj-lt"/>
              <a:buAutoNum type="romanUcPeriod"/>
            </a:pPr>
            <a:r>
              <a:rPr lang="en-US" sz="1800" b="1" dirty="0"/>
              <a:t>Exchange gain </a:t>
            </a:r>
            <a:r>
              <a:rPr lang="en-US" sz="1800" dirty="0"/>
              <a:t>(</a:t>
            </a:r>
            <a:r>
              <a:rPr lang="en-US" sz="1800" i="1" dirty="0"/>
              <a:t>consumption gain) </a:t>
            </a:r>
            <a:r>
              <a:rPr lang="en-US" sz="1800" dirty="0"/>
              <a:t>is realized due to exchange of autarkic production bundles by the trading nations. </a:t>
            </a:r>
          </a:p>
          <a:p>
            <a:pPr marL="0" lvl="0" indent="0" algn="just">
              <a:buNone/>
            </a:pPr>
            <a:r>
              <a:rPr lang="en-US" sz="1800" dirty="0"/>
              <a:t>		International trade expands the feasible set of consumption by allowing a country to consume beyond its production possibility frontier and creating scope for welfare gain.</a:t>
            </a:r>
          </a:p>
          <a:p>
            <a:pPr marL="0" lvl="0" indent="0" algn="just">
              <a:buNone/>
            </a:pPr>
            <a:endParaRPr lang="en-US" sz="1800" dirty="0"/>
          </a:p>
          <a:p>
            <a:pPr marL="0" indent="0" algn="just">
              <a:buNone/>
            </a:pPr>
            <a:r>
              <a:rPr lang="en-US" sz="1800" b="1" dirty="0"/>
              <a:t>II. Specialization gain </a:t>
            </a:r>
            <a:r>
              <a:rPr lang="en-US" sz="1800" dirty="0"/>
              <a:t>(</a:t>
            </a:r>
            <a:r>
              <a:rPr lang="en-US" sz="1800" i="1" dirty="0"/>
              <a:t>production gain) </a:t>
            </a:r>
            <a:r>
              <a:rPr lang="en-US" sz="1800" dirty="0"/>
              <a:t>is realized through production specialization and change in commodity composition according to comparative advantage of nations.</a:t>
            </a:r>
          </a:p>
          <a:p>
            <a:pPr lvl="0" algn="just"/>
            <a:endParaRPr lang="en-US" sz="1800" dirty="0"/>
          </a:p>
          <a:p>
            <a:pPr algn="just"/>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i="1" dirty="0"/>
              <a:t>Gains from Trade and Pareto Improvement</a:t>
            </a:r>
            <a:br>
              <a:rPr lang="en-IN" dirty="0"/>
            </a:br>
            <a:endParaRPr lang="en-IN" dirty="0"/>
          </a:p>
        </p:txBody>
      </p:sp>
      <p:sp>
        <p:nvSpPr>
          <p:cNvPr id="3" name="Rectangle 2"/>
          <p:cNvSpPr/>
          <p:nvPr/>
        </p:nvSpPr>
        <p:spPr>
          <a:xfrm>
            <a:off x="914400" y="2362200"/>
            <a:ext cx="6781800" cy="2031325"/>
          </a:xfrm>
          <a:prstGeom prst="rect">
            <a:avLst/>
          </a:prstGeom>
        </p:spPr>
        <p:txBody>
          <a:bodyPr wrap="square">
            <a:spAutoFit/>
          </a:bodyPr>
          <a:lstStyle/>
          <a:p>
            <a:pPr marL="457200" marR="457200" algn="just">
              <a:spcAft>
                <a:spcPts val="0"/>
              </a:spcAft>
            </a:pPr>
            <a:r>
              <a:rPr lang="en-US" dirty="0">
                <a:latin typeface="Times New Roman" panose="02020603050405020304" pitchFamily="18" charset="0"/>
                <a:ea typeface="Times New Roman" panose="02020603050405020304" pitchFamily="18" charset="0"/>
              </a:rPr>
              <a:t>Gains from trade is not a Pareto statement.</a:t>
            </a:r>
          </a:p>
          <a:p>
            <a:pPr marL="457200" marR="457200" algn="just">
              <a:spcAft>
                <a:spcPts val="0"/>
              </a:spcAft>
            </a:pPr>
            <a:endParaRPr lang="en-US" dirty="0">
              <a:latin typeface="Times New Roman" panose="02020603050405020304" pitchFamily="18" charset="0"/>
              <a:ea typeface="Times New Roman" panose="02020603050405020304" pitchFamily="18" charset="0"/>
            </a:endParaRPr>
          </a:p>
          <a:p>
            <a:pPr marL="457200" marR="457200" algn="just">
              <a:spcAft>
                <a:spcPts val="0"/>
              </a:spcAft>
            </a:pPr>
            <a:r>
              <a:rPr lang="en-US" dirty="0">
                <a:latin typeface="Times New Roman" panose="02020603050405020304" pitchFamily="18" charset="0"/>
                <a:ea typeface="Times New Roman" panose="02020603050405020304" pitchFamily="18" charset="0"/>
              </a:rPr>
              <a:t>That is, free trade is not a Pareto improvement over no-trade </a:t>
            </a:r>
            <a:r>
              <a:rPr lang="en-US">
                <a:latin typeface="Times New Roman" panose="02020603050405020304" pitchFamily="18" charset="0"/>
                <a:ea typeface="Times New Roman" panose="02020603050405020304" pitchFamily="18" charset="0"/>
              </a:rPr>
              <a:t>or autarchy. </a:t>
            </a:r>
            <a:endParaRPr lang="en-US" dirty="0">
              <a:latin typeface="Times New Roman" panose="02020603050405020304" pitchFamily="18" charset="0"/>
              <a:ea typeface="Times New Roman" panose="02020603050405020304" pitchFamily="18" charset="0"/>
            </a:endParaRPr>
          </a:p>
          <a:p>
            <a:pPr marL="457200" marR="457200" algn="just">
              <a:spcAft>
                <a:spcPts val="0"/>
              </a:spcAft>
            </a:pPr>
            <a:endParaRPr lang="en-US" dirty="0">
              <a:latin typeface="Times New Roman" panose="02020603050405020304" pitchFamily="18" charset="0"/>
              <a:ea typeface="Times New Roman" panose="02020603050405020304" pitchFamily="18" charset="0"/>
            </a:endParaRPr>
          </a:p>
          <a:p>
            <a:pPr marL="457200" marR="457200" algn="just">
              <a:spcAft>
                <a:spcPts val="0"/>
              </a:spcAft>
            </a:pPr>
            <a:r>
              <a:rPr lang="en-US" dirty="0">
                <a:latin typeface="Times New Roman" panose="02020603050405020304" pitchFamily="18" charset="0"/>
                <a:ea typeface="Times New Roman" panose="02020603050405020304" pitchFamily="18" charset="0"/>
              </a:rPr>
              <a:t>Free trade will be a Pareto superior state to no-trade or autarchy provided there is a compensation mechanism.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627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Implications of GFT theorem</a:t>
            </a:r>
          </a:p>
        </p:txBody>
      </p:sp>
      <p:sp>
        <p:nvSpPr>
          <p:cNvPr id="3" name="Content Placeholder 2"/>
          <p:cNvSpPr>
            <a:spLocks noGrp="1"/>
          </p:cNvSpPr>
          <p:nvPr>
            <p:ph idx="1"/>
          </p:nvPr>
        </p:nvSpPr>
        <p:spPr/>
        <p:txBody>
          <a:bodyPr>
            <a:normAutofit/>
          </a:bodyPr>
          <a:lstStyle/>
          <a:p>
            <a:pPr marL="514350" indent="-514350" algn="just">
              <a:buFont typeface="+mj-lt"/>
              <a:buAutoNum type="romanUcPeriod"/>
            </a:pPr>
            <a:r>
              <a:rPr lang="en-US" sz="2400" dirty="0"/>
              <a:t>Arbitrage by self-interested atomistic agents makes others and the country better off</a:t>
            </a:r>
          </a:p>
          <a:p>
            <a:pPr marL="514350" indent="-514350" algn="just">
              <a:buNone/>
            </a:pPr>
            <a:r>
              <a:rPr lang="en-US" sz="2400" dirty="0"/>
              <a:t>			 reiteration of Adam Smith’s invisible hand. </a:t>
            </a:r>
          </a:p>
          <a:p>
            <a:pPr marL="514350" indent="-514350" algn="just">
              <a:buFont typeface="+mj-lt"/>
              <a:buAutoNum type="romanUcPeriod"/>
            </a:pPr>
            <a:endParaRPr lang="en-US" sz="2400" dirty="0"/>
          </a:p>
          <a:p>
            <a:pPr marL="514350" indent="-514350" algn="just">
              <a:buAutoNum type="romanUcPeriod" startAt="2"/>
            </a:pPr>
            <a:r>
              <a:rPr lang="en-US" sz="2400" dirty="0"/>
              <a:t>Trade according to comparative advantage makes </a:t>
            </a:r>
            <a:r>
              <a:rPr lang="en-US" sz="2400" i="1" dirty="0"/>
              <a:t>all</a:t>
            </a:r>
            <a:r>
              <a:rPr lang="en-US" sz="2400" dirty="0"/>
              <a:t> trading partners better-off. </a:t>
            </a:r>
          </a:p>
          <a:p>
            <a:pPr marL="514350" indent="-514350" algn="just">
              <a:buNone/>
            </a:pPr>
            <a:r>
              <a:rPr lang="en-US" sz="2400" dirty="0"/>
              <a:t>  			need not exploit trading partner to gain from trade.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Normative Issue</a:t>
            </a:r>
          </a:p>
        </p:txBody>
      </p:sp>
      <p:sp>
        <p:nvSpPr>
          <p:cNvPr id="3" name="Content Placeholder 2"/>
          <p:cNvSpPr>
            <a:spLocks noGrp="1"/>
          </p:cNvSpPr>
          <p:nvPr>
            <p:ph idx="1"/>
          </p:nvPr>
        </p:nvSpPr>
        <p:spPr/>
        <p:txBody>
          <a:bodyPr>
            <a:normAutofit/>
          </a:bodyPr>
          <a:lstStyle/>
          <a:p>
            <a:pPr algn="just"/>
            <a:r>
              <a:rPr lang="en-US" sz="2400" dirty="0"/>
              <a:t>Whether trade benefits countries or not</a:t>
            </a:r>
          </a:p>
          <a:p>
            <a:pPr algn="just"/>
            <a:endParaRPr lang="en-US" sz="2400" dirty="0"/>
          </a:p>
          <a:p>
            <a:pPr algn="just"/>
            <a:r>
              <a:rPr lang="en-US" sz="2400" dirty="0"/>
              <a:t>Essence of Ricardo’s doctrine of comparative cost advantage: trade is a positive-sum game</a:t>
            </a:r>
          </a:p>
          <a:p>
            <a:pPr algn="just"/>
            <a:endParaRPr lang="en-US" sz="2400" dirty="0"/>
          </a:p>
          <a:p>
            <a:pPr algn="just"/>
            <a:r>
              <a:rPr lang="en-US" sz="2400" dirty="0"/>
              <a:t>Free trade is beneficial for all the trading partners if each country exports the good in which it has a comparative (cost) advantage.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Gains</a:t>
            </a:r>
            <a:r>
              <a:rPr lang="en-US" i="1" dirty="0"/>
              <a:t> </a:t>
            </a:r>
            <a:r>
              <a:rPr lang="en-US" b="1" i="1" dirty="0"/>
              <a:t>from</a:t>
            </a:r>
            <a:r>
              <a:rPr lang="en-US" i="1" dirty="0"/>
              <a:t> </a:t>
            </a:r>
            <a:r>
              <a:rPr lang="en-US" b="1" i="1" dirty="0"/>
              <a:t>Trade</a:t>
            </a:r>
            <a:r>
              <a:rPr lang="en-US" i="1" dirty="0"/>
              <a:t> </a:t>
            </a:r>
            <a:r>
              <a:rPr lang="en-US" b="1" i="1" dirty="0"/>
              <a:t>Theorem</a:t>
            </a:r>
            <a:endParaRPr lang="en-US" dirty="0"/>
          </a:p>
        </p:txBody>
      </p:sp>
      <p:sp>
        <p:nvSpPr>
          <p:cNvPr id="3" name="Content Placeholder 2"/>
          <p:cNvSpPr>
            <a:spLocks noGrp="1"/>
          </p:cNvSpPr>
          <p:nvPr>
            <p:ph idx="1"/>
          </p:nvPr>
        </p:nvSpPr>
        <p:spPr/>
        <p:txBody>
          <a:bodyPr>
            <a:normAutofit/>
          </a:bodyPr>
          <a:lstStyle/>
          <a:p>
            <a:pPr algn="just"/>
            <a:r>
              <a:rPr lang="en-US" sz="2000" b="1" i="1" dirty="0"/>
              <a:t>GFT theorem</a:t>
            </a:r>
            <a:r>
              <a:rPr lang="en-US" sz="2000" dirty="0"/>
              <a:t>: International trade according to comparative advantage makes all countries strictly better off in terms of social welfare. </a:t>
            </a:r>
          </a:p>
          <a:p>
            <a:pPr algn="just"/>
            <a:endParaRPr lang="en-US" sz="2000" dirty="0"/>
          </a:p>
          <a:p>
            <a:pPr algn="just"/>
            <a:r>
              <a:rPr lang="en-US" sz="2000" b="1" dirty="0"/>
              <a:t>Caveats</a:t>
            </a:r>
            <a:r>
              <a:rPr lang="en-US" sz="2000" dirty="0"/>
              <a:t>: </a:t>
            </a:r>
          </a:p>
          <a:p>
            <a:pPr marL="0" indent="0" algn="just">
              <a:buNone/>
            </a:pPr>
            <a:r>
              <a:rPr lang="en-US" sz="2000" dirty="0"/>
              <a:t>(1)Trade creates both winners and losers in each country and the welfare argument of free trade is based on implicit compensation principle.</a:t>
            </a:r>
          </a:p>
          <a:p>
            <a:pPr marL="0" indent="0" algn="just">
              <a:buNone/>
            </a:pPr>
            <a:r>
              <a:rPr lang="en-US" sz="2000" dirty="0"/>
              <a:t>(2)</a:t>
            </a:r>
            <a:r>
              <a:rPr lang="en-US" sz="2800" dirty="0"/>
              <a:t> </a:t>
            </a:r>
            <a:r>
              <a:rPr lang="en-US" sz="2000" dirty="0"/>
              <a:t>Second, the post-trade relative prices in each country at which goods are traded must strictly lie between pre-trade relative prices of trading partners.</a:t>
            </a:r>
          </a:p>
          <a:p>
            <a:pPr algn="just"/>
            <a:endParaRPr lang="en-US" sz="2000" dirty="0"/>
          </a:p>
          <a:p>
            <a:pPr algn="just"/>
            <a:r>
              <a:rPr lang="en-US" sz="2000" i="1" dirty="0"/>
              <a:t>GFT </a:t>
            </a:r>
            <a:r>
              <a:rPr lang="en-US" sz="2000" dirty="0"/>
              <a:t>does not mean that everyone in a country is better off. trade only </a:t>
            </a:r>
            <a:r>
              <a:rPr lang="en-US" sz="2000" b="1" i="1" dirty="0"/>
              <a:t>potentially</a:t>
            </a:r>
            <a:r>
              <a:rPr lang="en-US" sz="2000" dirty="0"/>
              <a:t> benefits </a:t>
            </a:r>
            <a:r>
              <a:rPr lang="en-US" sz="2000" i="1" dirty="0"/>
              <a:t>all</a:t>
            </a:r>
            <a:r>
              <a:rPr lang="en-US" sz="2000" dirty="0"/>
              <a:t> in a trading nation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3" name="Object 1"/>
          <p:cNvGraphicFramePr>
            <a:graphicFrameLocks noChangeAspect="1"/>
          </p:cNvGraphicFramePr>
          <p:nvPr>
            <p:extLst>
              <p:ext uri="{D42A27DB-BD31-4B8C-83A1-F6EECF244321}">
                <p14:modId xmlns:p14="http://schemas.microsoft.com/office/powerpoint/2010/main" val="2229032184"/>
              </p:ext>
            </p:extLst>
          </p:nvPr>
        </p:nvGraphicFramePr>
        <p:xfrm>
          <a:off x="1295400" y="2732842"/>
          <a:ext cx="1752599" cy="394335"/>
        </p:xfrm>
        <a:graphic>
          <a:graphicData uri="http://schemas.openxmlformats.org/presentationml/2006/ole">
            <mc:AlternateContent xmlns:mc="http://schemas.openxmlformats.org/markup-compatibility/2006">
              <mc:Choice xmlns:v="urn:schemas-microsoft-com:vml" Requires="v">
                <p:oleObj name="Equation" r:id="rId2" imgW="1143000" imgH="254000" progId="Equation.3">
                  <p:embed/>
                </p:oleObj>
              </mc:Choice>
              <mc:Fallback>
                <p:oleObj name="Equation" r:id="rId2" imgW="1143000" imgH="25400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32842"/>
                        <a:ext cx="1752599" cy="394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p:cNvSpPr>
            <a:spLocks noChangeArrowheads="1"/>
          </p:cNvSpPr>
          <p:nvPr/>
        </p:nvSpPr>
        <p:spPr bwMode="auto">
          <a:xfrm>
            <a:off x="2990070" y="2782032"/>
            <a:ext cx="1219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rPr>
              <a:t>, </a:t>
            </a:r>
            <a:r>
              <a:rPr kumimoji="0" lang="en-US" sz="1400" b="1" i="1" u="none" strike="noStrike" cap="none" normalizeH="0" baseline="0" dirty="0">
                <a:ln>
                  <a:noFill/>
                </a:ln>
                <a:solidFill>
                  <a:schemeClr val="tx1"/>
                </a:solidFill>
                <a:effectLst/>
                <a:latin typeface="Arial" pitchFamily="34" charset="0"/>
                <a:ea typeface="Times New Roman" pitchFamily="18" charset="0"/>
              </a:rPr>
              <a:t> j </a:t>
            </a:r>
            <a:r>
              <a:rPr kumimoji="0" lang="en-US" sz="1400" b="1" i="0" u="none" strike="noStrike" cap="none" normalizeH="0" baseline="0" dirty="0">
                <a:ln>
                  <a:noFill/>
                </a:ln>
                <a:solidFill>
                  <a:schemeClr val="tx1"/>
                </a:solidFill>
                <a:effectLst/>
                <a:latin typeface="Arial" pitchFamily="34" charset="0"/>
                <a:ea typeface="Times New Roman" pitchFamily="18" charset="0"/>
              </a:rPr>
              <a:t>= C, T       </a:t>
            </a:r>
            <a:endParaRPr kumimoji="0" lang="en-US" sz="2000" b="1" i="0" u="none" strike="noStrike" cap="none" normalizeH="0" baseline="0" dirty="0">
              <a:ln>
                <a:noFill/>
              </a:ln>
              <a:solidFill>
                <a:schemeClr val="tx1"/>
              </a:solidFill>
              <a:effectLst/>
              <a:latin typeface="Arial" pitchFamily="34" charset="0"/>
            </a:endParaRPr>
          </a:p>
        </p:txBody>
      </p:sp>
      <p:graphicFrame>
        <p:nvGraphicFramePr>
          <p:cNvPr id="18436" name="Object 4"/>
          <p:cNvGraphicFramePr>
            <a:graphicFrameLocks noChangeAspect="1"/>
          </p:cNvGraphicFramePr>
          <p:nvPr/>
        </p:nvGraphicFramePr>
        <p:xfrm>
          <a:off x="1295400" y="2133600"/>
          <a:ext cx="1860549" cy="433001"/>
        </p:xfrm>
        <a:graphic>
          <a:graphicData uri="http://schemas.openxmlformats.org/presentationml/2006/ole">
            <mc:AlternateContent xmlns:mc="http://schemas.openxmlformats.org/markup-compatibility/2006">
              <mc:Choice xmlns:v="urn:schemas-microsoft-com:vml" Requires="v">
                <p:oleObj name="Equation" r:id="rId4" imgW="1104840" imgH="253800" progId="Equation.3">
                  <p:embed/>
                </p:oleObj>
              </mc:Choice>
              <mc:Fallback>
                <p:oleObj name="Equation" r:id="rId4" imgW="1104840" imgH="2538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1860549" cy="433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a:spLocks noChangeArrowheads="1"/>
          </p:cNvSpPr>
          <p:nvPr/>
        </p:nvSpPr>
        <p:spPr bwMode="auto">
          <a:xfrm>
            <a:off x="3056907" y="2185797"/>
            <a:ext cx="1219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rPr>
              <a:t>, </a:t>
            </a:r>
            <a:r>
              <a:rPr kumimoji="0" lang="en-US" sz="1400" b="1" i="1" u="none" strike="noStrike" cap="none" normalizeH="0" baseline="0" dirty="0">
                <a:ln>
                  <a:noFill/>
                </a:ln>
                <a:solidFill>
                  <a:schemeClr val="tx1"/>
                </a:solidFill>
                <a:effectLst/>
                <a:latin typeface="Arial" pitchFamily="34" charset="0"/>
                <a:ea typeface="Times New Roman" pitchFamily="18" charset="0"/>
              </a:rPr>
              <a:t> j </a:t>
            </a:r>
            <a:r>
              <a:rPr kumimoji="0" lang="en-US" sz="1400" b="1" i="0" u="none" strike="noStrike" cap="none" normalizeH="0" baseline="0" dirty="0">
                <a:ln>
                  <a:noFill/>
                </a:ln>
                <a:solidFill>
                  <a:schemeClr val="tx1"/>
                </a:solidFill>
                <a:effectLst/>
                <a:latin typeface="Arial" pitchFamily="34" charset="0"/>
                <a:ea typeface="Times New Roman" pitchFamily="18" charset="0"/>
              </a:rPr>
              <a:t>= C, T       </a:t>
            </a:r>
            <a:endParaRPr kumimoji="0" lang="en-US" sz="2000" b="1" i="0" u="none" strike="noStrike" cap="none" normalizeH="0" baseline="0" dirty="0">
              <a:ln>
                <a:noFill/>
              </a:ln>
              <a:solidFill>
                <a:schemeClr val="tx1"/>
              </a:solidFill>
              <a:effectLst/>
              <a:latin typeface="Arial" pitchFamily="34" charset="0"/>
            </a:endParaRPr>
          </a:p>
        </p:txBody>
      </p:sp>
      <p:sp>
        <p:nvSpPr>
          <p:cNvPr id="10" name="Rectangle 9"/>
          <p:cNvSpPr/>
          <p:nvPr/>
        </p:nvSpPr>
        <p:spPr>
          <a:xfrm>
            <a:off x="914400" y="1676400"/>
            <a:ext cx="3860416" cy="400110"/>
          </a:xfrm>
          <a:prstGeom prst="rect">
            <a:avLst/>
          </a:prstGeom>
        </p:spPr>
        <p:txBody>
          <a:bodyPr wrap="none">
            <a:spAutoFit/>
          </a:bodyPr>
          <a:lstStyle/>
          <a:p>
            <a:r>
              <a:rPr lang="en-US" sz="2000" b="1" dirty="0"/>
              <a:t>Pre-trade or Autarchic </a:t>
            </a:r>
            <a:r>
              <a:rPr lang="en-US" sz="2000" b="1" i="1" dirty="0"/>
              <a:t>Equilibrium</a:t>
            </a:r>
            <a:r>
              <a:rPr lang="en-US" sz="2000" b="1" dirty="0"/>
              <a:t> </a:t>
            </a:r>
          </a:p>
        </p:txBody>
      </p:sp>
      <p:sp>
        <p:nvSpPr>
          <p:cNvPr id="11" name="Rectangle 10"/>
          <p:cNvSpPr/>
          <p:nvPr/>
        </p:nvSpPr>
        <p:spPr>
          <a:xfrm>
            <a:off x="914400" y="3448228"/>
            <a:ext cx="4430893" cy="369332"/>
          </a:xfrm>
          <a:prstGeom prst="rect">
            <a:avLst/>
          </a:prstGeom>
        </p:spPr>
        <p:txBody>
          <a:bodyPr wrap="none">
            <a:spAutoFit/>
          </a:bodyPr>
          <a:lstStyle/>
          <a:p>
            <a:r>
              <a:rPr lang="en-US" b="1" dirty="0"/>
              <a:t>National budget  constraint of home country</a:t>
            </a:r>
          </a:p>
        </p:txBody>
      </p:sp>
      <p:sp>
        <p:nvSpPr>
          <p:cNvPr id="12" name="Rectangle 11"/>
          <p:cNvSpPr/>
          <p:nvPr/>
        </p:nvSpPr>
        <p:spPr>
          <a:xfrm>
            <a:off x="5867400" y="3429000"/>
            <a:ext cx="2062359" cy="369332"/>
          </a:xfrm>
          <a:prstGeom prst="rect">
            <a:avLst/>
          </a:prstGeom>
        </p:spPr>
        <p:txBody>
          <a:bodyPr wrap="none">
            <a:spAutoFit/>
          </a:bodyPr>
          <a:lstStyle/>
          <a:p>
            <a:r>
              <a:rPr lang="en-US" b="1" i="1" dirty="0" err="1"/>
              <a:t>pX</a:t>
            </a:r>
            <a:r>
              <a:rPr lang="en-US" b="1" i="1" baseline="-25000" dirty="0" err="1"/>
              <a:t>T</a:t>
            </a:r>
            <a:r>
              <a:rPr lang="en-US" b="1" dirty="0"/>
              <a:t> + </a:t>
            </a:r>
            <a:r>
              <a:rPr lang="en-US" b="1" i="1" dirty="0"/>
              <a:t>X</a:t>
            </a:r>
            <a:r>
              <a:rPr lang="en-US" b="1" i="1" baseline="-25000" dirty="0"/>
              <a:t>C</a:t>
            </a:r>
            <a:r>
              <a:rPr lang="en-US" b="1" dirty="0"/>
              <a:t> = </a:t>
            </a:r>
            <a:r>
              <a:rPr lang="en-US" b="1" i="1" dirty="0" err="1"/>
              <a:t>pD</a:t>
            </a:r>
            <a:r>
              <a:rPr lang="en-US" b="1" i="1" baseline="-25000" dirty="0" err="1"/>
              <a:t>T</a:t>
            </a:r>
            <a:r>
              <a:rPr lang="en-US" b="1" dirty="0"/>
              <a:t> + </a:t>
            </a:r>
            <a:r>
              <a:rPr lang="en-US" b="1" i="1" dirty="0"/>
              <a:t>D</a:t>
            </a:r>
            <a:r>
              <a:rPr lang="en-US" b="1" i="1" baseline="-25000" dirty="0"/>
              <a:t>C</a:t>
            </a:r>
            <a:r>
              <a:rPr lang="en-US" b="1" dirty="0"/>
              <a:t> </a:t>
            </a:r>
          </a:p>
        </p:txBody>
      </p:sp>
      <p:sp>
        <p:nvSpPr>
          <p:cNvPr id="13" name="Rectangle 12"/>
          <p:cNvSpPr/>
          <p:nvPr/>
        </p:nvSpPr>
        <p:spPr>
          <a:xfrm>
            <a:off x="2990070" y="4050601"/>
            <a:ext cx="1243482" cy="252259"/>
          </a:xfrm>
          <a:prstGeom prst="rect">
            <a:avLst/>
          </a:prstGeom>
        </p:spPr>
        <p:txBody>
          <a:bodyPr wrap="none">
            <a:spAutoFit/>
          </a:bodyPr>
          <a:lstStyle/>
          <a:p>
            <a:r>
              <a:rPr lang="en-US" b="1" i="1" dirty="0" err="1"/>
              <a:t>pE</a:t>
            </a:r>
            <a:r>
              <a:rPr lang="en-US" b="1" i="1" baseline="-25000" dirty="0" err="1"/>
              <a:t>T</a:t>
            </a:r>
            <a:r>
              <a:rPr lang="en-US" b="1" dirty="0"/>
              <a:t> + </a:t>
            </a:r>
            <a:r>
              <a:rPr lang="en-US" b="1" i="1" dirty="0"/>
              <a:t>E</a:t>
            </a:r>
            <a:r>
              <a:rPr lang="en-US" b="1" i="1" baseline="-25000" dirty="0"/>
              <a:t>C</a:t>
            </a:r>
            <a:r>
              <a:rPr lang="en-US" b="1" dirty="0"/>
              <a:t> = 0</a:t>
            </a:r>
          </a:p>
        </p:txBody>
      </p:sp>
      <p:sp>
        <p:nvSpPr>
          <p:cNvPr id="14" name="Rectangle 13"/>
          <p:cNvSpPr/>
          <p:nvPr/>
        </p:nvSpPr>
        <p:spPr>
          <a:xfrm>
            <a:off x="920809" y="3959371"/>
            <a:ext cx="1716111" cy="315323"/>
          </a:xfrm>
          <a:prstGeom prst="rect">
            <a:avLst/>
          </a:prstGeom>
        </p:spPr>
        <p:txBody>
          <a:bodyPr wrap="none">
            <a:spAutoFit/>
          </a:bodyPr>
          <a:lstStyle/>
          <a:p>
            <a:r>
              <a:rPr lang="en-US" sz="2400" b="1" dirty="0" err="1"/>
              <a:t>Walras</a:t>
            </a:r>
            <a:r>
              <a:rPr lang="en-US" sz="2400" b="1" dirty="0"/>
              <a:t>’ Law</a:t>
            </a:r>
          </a:p>
        </p:txBody>
      </p:sp>
      <p:sp>
        <p:nvSpPr>
          <p:cNvPr id="15" name="Rectangle 14"/>
          <p:cNvSpPr/>
          <p:nvPr/>
        </p:nvSpPr>
        <p:spPr>
          <a:xfrm>
            <a:off x="4941606" y="4055586"/>
            <a:ext cx="3297441" cy="252259"/>
          </a:xfrm>
          <a:prstGeom prst="rect">
            <a:avLst/>
          </a:prstGeom>
        </p:spPr>
        <p:txBody>
          <a:bodyPr wrap="none">
            <a:spAutoFit/>
          </a:bodyPr>
          <a:lstStyle/>
          <a:p>
            <a:r>
              <a:rPr lang="en-US" b="1" dirty="0"/>
              <a:t>where </a:t>
            </a:r>
            <a:r>
              <a:rPr lang="en-US" b="1" i="1" dirty="0" err="1"/>
              <a:t>E</a:t>
            </a:r>
            <a:r>
              <a:rPr lang="en-US" b="1" i="1" baseline="-25000" dirty="0" err="1"/>
              <a:t>j</a:t>
            </a:r>
            <a:r>
              <a:rPr lang="en-US" b="1" i="1" dirty="0"/>
              <a:t> = </a:t>
            </a:r>
            <a:r>
              <a:rPr lang="en-US" b="1" i="1" dirty="0" err="1"/>
              <a:t>D</a:t>
            </a:r>
            <a:r>
              <a:rPr lang="en-US" b="1" i="1" baseline="-25000" dirty="0" err="1"/>
              <a:t>j</a:t>
            </a:r>
            <a:r>
              <a:rPr lang="en-US" b="1" dirty="0"/>
              <a:t> </a:t>
            </a:r>
            <a:r>
              <a:rPr lang="en-US" b="1" i="1" dirty="0"/>
              <a:t>- </a:t>
            </a:r>
            <a:r>
              <a:rPr lang="en-US" b="1" i="1" dirty="0" err="1"/>
              <a:t>X</a:t>
            </a:r>
            <a:r>
              <a:rPr lang="en-US" b="1" i="1" baseline="-25000" dirty="0" err="1"/>
              <a:t>j</a:t>
            </a:r>
            <a:r>
              <a:rPr lang="en-US" b="1" i="1" dirty="0"/>
              <a:t> </a:t>
            </a:r>
            <a:r>
              <a:rPr lang="en-US" b="1" dirty="0"/>
              <a:t>excess demand </a:t>
            </a:r>
          </a:p>
        </p:txBody>
      </p:sp>
      <p:sp>
        <p:nvSpPr>
          <p:cNvPr id="16" name="Rectangle 15"/>
          <p:cNvSpPr/>
          <p:nvPr/>
        </p:nvSpPr>
        <p:spPr>
          <a:xfrm>
            <a:off x="1371600" y="457200"/>
            <a:ext cx="5736827" cy="1077218"/>
          </a:xfrm>
          <a:prstGeom prst="rect">
            <a:avLst/>
          </a:prstGeom>
        </p:spPr>
        <p:txBody>
          <a:bodyPr wrap="none">
            <a:spAutoFit/>
          </a:bodyPr>
          <a:lstStyle/>
          <a:p>
            <a:pPr algn="ctr"/>
            <a:r>
              <a:rPr lang="en-US" sz="3200" b="1" dirty="0"/>
              <a:t>Trade, Gains and Redistribution: </a:t>
            </a:r>
          </a:p>
          <a:p>
            <a:pPr algn="ctr"/>
            <a:r>
              <a:rPr lang="en-US" sz="3200" b="1" dirty="0"/>
              <a:t>Demand-Supply framework</a:t>
            </a:r>
            <a:endParaRPr lang="en-US" sz="3200" dirty="0"/>
          </a:p>
        </p:txBody>
      </p:sp>
      <p:sp>
        <p:nvSpPr>
          <p:cNvPr id="17" name="Rectangle 16"/>
          <p:cNvSpPr/>
          <p:nvPr/>
        </p:nvSpPr>
        <p:spPr>
          <a:xfrm>
            <a:off x="920809" y="4572000"/>
            <a:ext cx="7467600" cy="646331"/>
          </a:xfrm>
          <a:prstGeom prst="rect">
            <a:avLst/>
          </a:prstGeom>
        </p:spPr>
        <p:txBody>
          <a:bodyPr wrap="square">
            <a:spAutoFit/>
          </a:bodyPr>
          <a:lstStyle/>
          <a:p>
            <a:pPr algn="just"/>
            <a:r>
              <a:rPr lang="en-US" dirty="0"/>
              <a:t>The sum of the values of excess demand for all commodities produced and consumed in an economy is zero</a:t>
            </a:r>
          </a:p>
        </p:txBody>
      </p:sp>
      <p:sp>
        <p:nvSpPr>
          <p:cNvPr id="2" name="TextBox 1"/>
          <p:cNvSpPr txBox="1"/>
          <p:nvPr/>
        </p:nvSpPr>
        <p:spPr>
          <a:xfrm>
            <a:off x="990600" y="5486400"/>
            <a:ext cx="1234645" cy="369332"/>
          </a:xfrm>
          <a:prstGeom prst="rect">
            <a:avLst/>
          </a:prstGeom>
          <a:noFill/>
        </p:spPr>
        <p:txBody>
          <a:bodyPr wrap="square" rtlCol="0">
            <a:spAutoFit/>
          </a:bodyPr>
          <a:lstStyle/>
          <a:p>
            <a:r>
              <a:rPr lang="en-US" b="1" dirty="0"/>
              <a:t>Post Trade: </a:t>
            </a:r>
          </a:p>
        </p:txBody>
      </p:sp>
      <p:sp>
        <p:nvSpPr>
          <p:cNvPr id="18" name="Rectangle 17"/>
          <p:cNvSpPr/>
          <p:nvPr/>
        </p:nvSpPr>
        <p:spPr>
          <a:xfrm>
            <a:off x="2743200" y="5486400"/>
            <a:ext cx="1023550" cy="369332"/>
          </a:xfrm>
          <a:prstGeom prst="rect">
            <a:avLst/>
          </a:prstGeom>
        </p:spPr>
        <p:txBody>
          <a:bodyPr wrap="none">
            <a:spAutoFit/>
          </a:bodyPr>
          <a:lstStyle/>
          <a:p>
            <a:r>
              <a:rPr lang="en-US" b="1" i="1" dirty="0"/>
              <a:t>E</a:t>
            </a:r>
            <a:r>
              <a:rPr lang="en-US" b="1" i="1" baseline="-25000" dirty="0"/>
              <a:t>C</a:t>
            </a:r>
            <a:r>
              <a:rPr lang="en-US" b="1" dirty="0"/>
              <a:t> = -</a:t>
            </a:r>
            <a:r>
              <a:rPr lang="en-US" b="1" i="1" dirty="0" err="1"/>
              <a:t>p</a:t>
            </a:r>
            <a:r>
              <a:rPr lang="en-US" b="1" i="1" baseline="-25000" dirty="0" err="1"/>
              <a:t>f</a:t>
            </a:r>
            <a:r>
              <a:rPr lang="en-US" b="1" i="1" dirty="0" err="1"/>
              <a:t>E</a:t>
            </a:r>
            <a:r>
              <a:rPr lang="en-US" b="1" i="1" baseline="-25000" dirty="0" err="1"/>
              <a:t>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2529" name="Group 1"/>
          <p:cNvGrpSpPr>
            <a:grpSpLocks noChangeAspect="1"/>
          </p:cNvGrpSpPr>
          <p:nvPr/>
        </p:nvGrpSpPr>
        <p:grpSpPr bwMode="auto">
          <a:xfrm>
            <a:off x="1295400" y="1905000"/>
            <a:ext cx="7106789" cy="4416124"/>
            <a:chOff x="2472" y="4876"/>
            <a:chExt cx="7456" cy="4633"/>
          </a:xfrm>
        </p:grpSpPr>
        <p:sp>
          <p:nvSpPr>
            <p:cNvPr id="22580" name="AutoShape 52"/>
            <p:cNvSpPr>
              <a:spLocks noChangeAspect="1" noChangeArrowheads="1" noTextEdit="1"/>
            </p:cNvSpPr>
            <p:nvPr/>
          </p:nvSpPr>
          <p:spPr bwMode="auto">
            <a:xfrm>
              <a:off x="2472" y="4876"/>
              <a:ext cx="7456" cy="4633"/>
            </a:xfrm>
            <a:prstGeom prst="rect">
              <a:avLst/>
            </a:prstGeom>
            <a:noFill/>
          </p:spPr>
          <p:txBody>
            <a:bodyPr vert="horz" wrap="square" lIns="91440" tIns="45720" rIns="91440" bIns="45720" numCol="1" anchor="t" anchorCtr="0" compatLnSpc="1">
              <a:prstTxWarp prst="textNoShape">
                <a:avLst/>
              </a:prstTxWarp>
            </a:bodyPr>
            <a:lstStyle/>
            <a:p>
              <a:endParaRPr lang="en-US" b="1" dirty="0"/>
            </a:p>
          </p:txBody>
        </p:sp>
        <p:sp>
          <p:nvSpPr>
            <p:cNvPr id="22579" name="Line 51"/>
            <p:cNvSpPr>
              <a:spLocks noChangeShapeType="1"/>
            </p:cNvSpPr>
            <p:nvPr/>
          </p:nvSpPr>
          <p:spPr bwMode="auto">
            <a:xfrm>
              <a:off x="2848" y="5371"/>
              <a:ext cx="0" cy="24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8" name="Line 50"/>
            <p:cNvSpPr>
              <a:spLocks noChangeShapeType="1"/>
            </p:cNvSpPr>
            <p:nvPr/>
          </p:nvSpPr>
          <p:spPr bwMode="auto">
            <a:xfrm>
              <a:off x="2848" y="7819"/>
              <a:ext cx="295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7" name="Line 49"/>
            <p:cNvSpPr>
              <a:spLocks noChangeShapeType="1"/>
            </p:cNvSpPr>
            <p:nvPr/>
          </p:nvSpPr>
          <p:spPr bwMode="auto">
            <a:xfrm>
              <a:off x="6735" y="5299"/>
              <a:ext cx="0" cy="25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6" name="Line 48"/>
            <p:cNvSpPr>
              <a:spLocks noChangeShapeType="1"/>
            </p:cNvSpPr>
            <p:nvPr/>
          </p:nvSpPr>
          <p:spPr bwMode="auto">
            <a:xfrm>
              <a:off x="6735" y="7819"/>
              <a:ext cx="30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5" name="Line 47"/>
            <p:cNvSpPr>
              <a:spLocks noChangeShapeType="1"/>
            </p:cNvSpPr>
            <p:nvPr/>
          </p:nvSpPr>
          <p:spPr bwMode="auto">
            <a:xfrm flipV="1">
              <a:off x="2848" y="5659"/>
              <a:ext cx="2303" cy="18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4" name="Line 46"/>
            <p:cNvSpPr>
              <a:spLocks noChangeShapeType="1"/>
            </p:cNvSpPr>
            <p:nvPr/>
          </p:nvSpPr>
          <p:spPr bwMode="auto">
            <a:xfrm>
              <a:off x="2848" y="5731"/>
              <a:ext cx="2160" cy="165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3" name="Line 45"/>
            <p:cNvSpPr>
              <a:spLocks noChangeShapeType="1"/>
            </p:cNvSpPr>
            <p:nvPr/>
          </p:nvSpPr>
          <p:spPr bwMode="auto">
            <a:xfrm>
              <a:off x="2848" y="6609"/>
              <a:ext cx="115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2" name="Line 44"/>
            <p:cNvSpPr>
              <a:spLocks noChangeShapeType="1"/>
            </p:cNvSpPr>
            <p:nvPr/>
          </p:nvSpPr>
          <p:spPr bwMode="auto">
            <a:xfrm>
              <a:off x="2848" y="6233"/>
              <a:ext cx="1583"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1" name="Line 43"/>
            <p:cNvSpPr>
              <a:spLocks noChangeShapeType="1"/>
            </p:cNvSpPr>
            <p:nvPr/>
          </p:nvSpPr>
          <p:spPr bwMode="auto">
            <a:xfrm>
              <a:off x="6735" y="5801"/>
              <a:ext cx="2593" cy="14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70" name="Line 42"/>
            <p:cNvSpPr>
              <a:spLocks noChangeShapeType="1"/>
            </p:cNvSpPr>
            <p:nvPr/>
          </p:nvSpPr>
          <p:spPr bwMode="auto">
            <a:xfrm rot="240000" flipV="1">
              <a:off x="6808" y="5371"/>
              <a:ext cx="1440" cy="179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69" name="Line 41"/>
            <p:cNvSpPr>
              <a:spLocks noChangeShapeType="1"/>
            </p:cNvSpPr>
            <p:nvPr/>
          </p:nvSpPr>
          <p:spPr bwMode="auto">
            <a:xfrm>
              <a:off x="6735" y="6251"/>
              <a:ext cx="86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68" name="Line 40"/>
            <p:cNvSpPr>
              <a:spLocks noChangeShapeType="1"/>
            </p:cNvSpPr>
            <p:nvPr/>
          </p:nvSpPr>
          <p:spPr bwMode="auto">
            <a:xfrm>
              <a:off x="6735" y="6593"/>
              <a:ext cx="144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67" name="Text Box 39"/>
            <p:cNvSpPr txBox="1">
              <a:spLocks noChangeArrowheads="1"/>
            </p:cNvSpPr>
            <p:nvPr/>
          </p:nvSpPr>
          <p:spPr bwMode="auto">
            <a:xfrm>
              <a:off x="4000" y="6426"/>
              <a:ext cx="272" cy="27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E</a:t>
              </a:r>
              <a:endParaRPr kumimoji="0" lang="en-US" sz="1800" b="1" i="0" u="none" strike="noStrike" cap="none" normalizeH="0" baseline="0">
                <a:ln>
                  <a:noFill/>
                </a:ln>
                <a:solidFill>
                  <a:schemeClr val="tx1"/>
                </a:solidFill>
                <a:effectLst/>
                <a:latin typeface="Arial" pitchFamily="34" charset="0"/>
              </a:endParaRPr>
            </a:p>
          </p:txBody>
        </p:sp>
        <p:sp>
          <p:nvSpPr>
            <p:cNvPr id="22566" name="Text Box 38"/>
            <p:cNvSpPr txBox="1">
              <a:spLocks noChangeArrowheads="1"/>
            </p:cNvSpPr>
            <p:nvPr/>
          </p:nvSpPr>
          <p:spPr bwMode="auto">
            <a:xfrm>
              <a:off x="7575" y="6091"/>
              <a:ext cx="304" cy="45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E'</a:t>
              </a:r>
              <a:endParaRPr kumimoji="0" lang="en-US" sz="1800" b="1" i="0" u="none" strike="noStrike" cap="none" normalizeH="0" baseline="0">
                <a:ln>
                  <a:noFill/>
                </a:ln>
                <a:solidFill>
                  <a:schemeClr val="tx1"/>
                </a:solidFill>
                <a:effectLst/>
                <a:latin typeface="Arial" pitchFamily="34" charset="0"/>
              </a:endParaRPr>
            </a:p>
          </p:txBody>
        </p:sp>
        <p:sp>
          <p:nvSpPr>
            <p:cNvPr id="22565" name="Text Box 37"/>
            <p:cNvSpPr txBox="1">
              <a:spLocks noChangeArrowheads="1"/>
            </p:cNvSpPr>
            <p:nvPr/>
          </p:nvSpPr>
          <p:spPr bwMode="auto">
            <a:xfrm>
              <a:off x="2606" y="5596"/>
              <a:ext cx="2784" cy="45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 </a:t>
              </a:r>
              <a:r>
                <a:rPr kumimoji="0" lang="en-US" sz="800" b="1" i="0" u="none" strike="noStrike" cap="none" normalizeH="0" baseline="0">
                  <a:ln>
                    <a:noFill/>
                  </a:ln>
                  <a:solidFill>
                    <a:srgbClr val="000000"/>
                  </a:solidFill>
                  <a:effectLst/>
                  <a:latin typeface="Arial" pitchFamily="34" charset="0"/>
                  <a:ea typeface="Times New Roman" pitchFamily="18" charset="0"/>
                </a:rPr>
                <a:t>                                                          </a:t>
              </a:r>
              <a:r>
                <a:rPr kumimoji="0" lang="en-US" sz="800" b="1" i="1" u="none" strike="noStrike" cap="none" normalizeH="0" baseline="0">
                  <a:ln>
                    <a:noFill/>
                  </a:ln>
                  <a:solidFill>
                    <a:srgbClr val="000000"/>
                  </a:solidFill>
                  <a:effectLst/>
                  <a:latin typeface="Arial" pitchFamily="34" charset="0"/>
                  <a:ea typeface="Times New Roman" pitchFamily="18" charset="0"/>
                </a:rPr>
                <a:t>S</a:t>
              </a:r>
              <a:r>
                <a:rPr kumimoji="0" lang="en-US" sz="800" b="1" i="1" u="none" strike="noStrike" cap="none" normalizeH="0" baseline="-30000">
                  <a:ln>
                    <a:noFill/>
                  </a:ln>
                  <a:solidFill>
                    <a:srgbClr val="000000"/>
                  </a:solidFill>
                  <a:effectLst/>
                  <a:latin typeface="Arial" pitchFamily="34" charset="0"/>
                  <a:ea typeface="Times New Roman" pitchFamily="18" charset="0"/>
                </a:rPr>
                <a:t>T</a:t>
              </a:r>
              <a:endParaRPr kumimoji="0" lang="en-US" sz="1800" b="1" i="0" u="none" strike="noStrike" cap="none" normalizeH="0" baseline="0">
                <a:ln>
                  <a:noFill/>
                </a:ln>
                <a:solidFill>
                  <a:schemeClr val="tx1"/>
                </a:solidFill>
                <a:effectLst/>
                <a:latin typeface="Arial" pitchFamily="34" charset="0"/>
              </a:endParaRPr>
            </a:p>
          </p:txBody>
        </p:sp>
        <p:sp>
          <p:nvSpPr>
            <p:cNvPr id="22564" name="Text Box 36"/>
            <p:cNvSpPr txBox="1">
              <a:spLocks noChangeArrowheads="1"/>
            </p:cNvSpPr>
            <p:nvPr/>
          </p:nvSpPr>
          <p:spPr bwMode="auto">
            <a:xfrm>
              <a:off x="2472" y="4876"/>
              <a:ext cx="736" cy="276"/>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dirty="0">
                  <a:ln>
                    <a:noFill/>
                  </a:ln>
                  <a:solidFill>
                    <a:srgbClr val="000000"/>
                  </a:solidFill>
                  <a:effectLst/>
                  <a:latin typeface="Arial" pitchFamily="34" charset="0"/>
                  <a:ea typeface="Times New Roman" pitchFamily="18" charset="0"/>
                </a:rPr>
                <a:t>P</a:t>
              </a:r>
              <a:r>
                <a:rPr kumimoji="0" lang="en-US" sz="800" b="1" i="1" u="none" strike="noStrike" cap="none" normalizeH="0" baseline="-30000" dirty="0">
                  <a:ln>
                    <a:noFill/>
                  </a:ln>
                  <a:solidFill>
                    <a:srgbClr val="000000"/>
                  </a:solidFill>
                  <a:effectLst/>
                  <a:latin typeface="Arial" pitchFamily="34" charset="0"/>
                  <a:ea typeface="Times New Roman" pitchFamily="18" charset="0"/>
                </a:rPr>
                <a:t>T </a:t>
              </a:r>
              <a:r>
                <a:rPr kumimoji="0" lang="en-US" sz="800" b="1" i="1" u="none" strike="noStrike" cap="none" normalizeH="0" baseline="0" dirty="0">
                  <a:ln>
                    <a:noFill/>
                  </a:ln>
                  <a:solidFill>
                    <a:srgbClr val="000000"/>
                  </a:solidFill>
                  <a:effectLst/>
                  <a:latin typeface="Arial" pitchFamily="34" charset="0"/>
                  <a:ea typeface="Times New Roman" pitchFamily="18" charset="0"/>
                </a:rPr>
                <a:t>/P</a:t>
              </a:r>
              <a:r>
                <a:rPr kumimoji="0" lang="en-US" sz="800" b="1" i="1" u="none" strike="noStrike" cap="none" normalizeH="0" baseline="-30000" dirty="0">
                  <a:ln>
                    <a:noFill/>
                  </a:ln>
                  <a:solidFill>
                    <a:srgbClr val="000000"/>
                  </a:solidFill>
                  <a:effectLst/>
                  <a:latin typeface="Arial" pitchFamily="34" charset="0"/>
                  <a:ea typeface="Times New Roman" pitchFamily="18" charset="0"/>
                </a:rPr>
                <a:t>C</a:t>
              </a:r>
              <a:endParaRPr kumimoji="0" lang="en-US" sz="1800" b="1" i="0" u="none" strike="noStrike" cap="none" normalizeH="0" baseline="0" dirty="0">
                <a:ln>
                  <a:noFill/>
                </a:ln>
                <a:solidFill>
                  <a:schemeClr val="tx1"/>
                </a:solidFill>
                <a:effectLst/>
                <a:latin typeface="Arial" pitchFamily="34" charset="0"/>
              </a:endParaRPr>
            </a:p>
          </p:txBody>
        </p:sp>
        <p:sp>
          <p:nvSpPr>
            <p:cNvPr id="22563" name="Line 35"/>
            <p:cNvSpPr>
              <a:spLocks noChangeShapeType="1"/>
            </p:cNvSpPr>
            <p:nvPr/>
          </p:nvSpPr>
          <p:spPr bwMode="auto">
            <a:xfrm flipV="1">
              <a:off x="2848" y="5226"/>
              <a:ext cx="0" cy="28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p>
          </p:txBody>
        </p:sp>
        <p:sp>
          <p:nvSpPr>
            <p:cNvPr id="22562" name="Line 34"/>
            <p:cNvSpPr>
              <a:spLocks noChangeShapeType="1"/>
            </p:cNvSpPr>
            <p:nvPr/>
          </p:nvSpPr>
          <p:spPr bwMode="auto">
            <a:xfrm>
              <a:off x="5655" y="7819"/>
              <a:ext cx="14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p>
          </p:txBody>
        </p:sp>
        <p:sp>
          <p:nvSpPr>
            <p:cNvPr id="22561" name="Line 33"/>
            <p:cNvSpPr>
              <a:spLocks noChangeShapeType="1"/>
            </p:cNvSpPr>
            <p:nvPr/>
          </p:nvSpPr>
          <p:spPr bwMode="auto">
            <a:xfrm flipV="1">
              <a:off x="6735" y="5299"/>
              <a:ext cx="0" cy="7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p>
          </p:txBody>
        </p:sp>
        <p:sp>
          <p:nvSpPr>
            <p:cNvPr id="22560" name="Line 32"/>
            <p:cNvSpPr>
              <a:spLocks noChangeShapeType="1"/>
            </p:cNvSpPr>
            <p:nvPr/>
          </p:nvSpPr>
          <p:spPr bwMode="auto">
            <a:xfrm>
              <a:off x="9542" y="7819"/>
              <a:ext cx="2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p>
          </p:txBody>
        </p:sp>
        <p:sp>
          <p:nvSpPr>
            <p:cNvPr id="22559" name="Text Box 31"/>
            <p:cNvSpPr txBox="1">
              <a:spLocks noChangeArrowheads="1"/>
            </p:cNvSpPr>
            <p:nvPr/>
          </p:nvSpPr>
          <p:spPr bwMode="auto">
            <a:xfrm>
              <a:off x="4992" y="7254"/>
              <a:ext cx="344" cy="45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a:t>
              </a:r>
              <a:r>
                <a:rPr kumimoji="0" lang="en-US" sz="800" b="1" i="1" u="none" strike="noStrike" cap="none" normalizeH="0" baseline="-30000">
                  <a:ln>
                    <a:noFill/>
                  </a:ln>
                  <a:solidFill>
                    <a:srgbClr val="000000"/>
                  </a:solidFill>
                  <a:effectLst/>
                  <a:latin typeface="Arial" pitchFamily="34" charset="0"/>
                  <a:ea typeface="Times New Roman" pitchFamily="18" charset="0"/>
                </a:rPr>
                <a:t>T</a:t>
              </a:r>
              <a:endParaRPr kumimoji="0" lang="en-US" sz="1800" b="1" i="0" u="none" strike="noStrike" cap="none" normalizeH="0" baseline="0">
                <a:ln>
                  <a:noFill/>
                </a:ln>
                <a:solidFill>
                  <a:schemeClr val="tx1"/>
                </a:solidFill>
                <a:effectLst/>
                <a:latin typeface="Arial" pitchFamily="34" charset="0"/>
              </a:endParaRPr>
            </a:p>
          </p:txBody>
        </p:sp>
        <p:sp>
          <p:nvSpPr>
            <p:cNvPr id="22558" name="Text Box 30"/>
            <p:cNvSpPr txBox="1">
              <a:spLocks noChangeArrowheads="1"/>
            </p:cNvSpPr>
            <p:nvPr/>
          </p:nvSpPr>
          <p:spPr bwMode="auto">
            <a:xfrm>
              <a:off x="2545" y="6461"/>
              <a:ext cx="381" cy="299"/>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p</a:t>
              </a:r>
              <a:r>
                <a:rPr kumimoji="0" lang="en-US" sz="800" b="1" i="1" u="none" strike="noStrike" cap="none" normalizeH="0" baseline="-30000">
                  <a:ln>
                    <a:noFill/>
                  </a:ln>
                  <a:solidFill>
                    <a:srgbClr val="000000"/>
                  </a:solidFill>
                  <a:effectLst/>
                  <a:latin typeface="Arial" pitchFamily="34" charset="0"/>
                  <a:ea typeface="Times New Roman" pitchFamily="18" charset="0"/>
                </a:rPr>
                <a:t>a</a:t>
              </a:r>
              <a:endParaRPr kumimoji="0" lang="en-US" sz="1800" b="1" i="0" u="none" strike="noStrike" cap="none" normalizeH="0" baseline="0">
                <a:ln>
                  <a:noFill/>
                </a:ln>
                <a:solidFill>
                  <a:schemeClr val="tx1"/>
                </a:solidFill>
                <a:effectLst/>
                <a:latin typeface="Arial" pitchFamily="34" charset="0"/>
              </a:endParaRPr>
            </a:p>
          </p:txBody>
        </p:sp>
        <p:sp>
          <p:nvSpPr>
            <p:cNvPr id="22557" name="Text Box 29"/>
            <p:cNvSpPr txBox="1">
              <a:spLocks noChangeArrowheads="1"/>
            </p:cNvSpPr>
            <p:nvPr/>
          </p:nvSpPr>
          <p:spPr bwMode="auto">
            <a:xfrm>
              <a:off x="6375" y="6056"/>
              <a:ext cx="305" cy="44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30000">
                  <a:ln>
                    <a:noFill/>
                  </a:ln>
                  <a:solidFill>
                    <a:srgbClr val="000000"/>
                  </a:solidFill>
                  <a:effectLst/>
                  <a:latin typeface="Arial" pitchFamily="34" charset="0"/>
                  <a:ea typeface="Times New Roman" pitchFamily="18" charset="0"/>
                </a:rPr>
                <a:t>P</a:t>
              </a:r>
              <a:endParaRPr kumimoji="0" lang="en-US" sz="1800" b="1" i="0" u="none" strike="noStrike" cap="none" normalizeH="0" baseline="0">
                <a:ln>
                  <a:noFill/>
                </a:ln>
                <a:solidFill>
                  <a:schemeClr val="tx1"/>
                </a:solidFill>
                <a:effectLst/>
                <a:latin typeface="Arial" pitchFamily="34" charset="0"/>
              </a:endParaRPr>
            </a:p>
          </p:txBody>
        </p:sp>
        <p:sp>
          <p:nvSpPr>
            <p:cNvPr id="22556" name="Text Box 28"/>
            <p:cNvSpPr txBox="1">
              <a:spLocks noChangeArrowheads="1"/>
            </p:cNvSpPr>
            <p:nvPr/>
          </p:nvSpPr>
          <p:spPr bwMode="auto">
            <a:xfrm>
              <a:off x="8232" y="5381"/>
              <a:ext cx="376" cy="269"/>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S</a:t>
              </a:r>
              <a:r>
                <a:rPr kumimoji="0" lang="en-US" sz="800" b="1" i="1" u="none" strike="noStrike" cap="none" normalizeH="0" baseline="-30000">
                  <a:ln>
                    <a:noFill/>
                  </a:ln>
                  <a:solidFill>
                    <a:srgbClr val="000000"/>
                  </a:solidFill>
                  <a:effectLst/>
                  <a:latin typeface="Arial" pitchFamily="34" charset="0"/>
                  <a:ea typeface="Times New Roman" pitchFamily="18" charset="0"/>
                </a:rPr>
                <a:t>C</a:t>
              </a:r>
              <a:endParaRPr kumimoji="0" lang="en-US" sz="1800" b="1" i="0" u="none" strike="noStrike" cap="none" normalizeH="0" baseline="0">
                <a:ln>
                  <a:noFill/>
                </a:ln>
                <a:solidFill>
                  <a:schemeClr val="tx1"/>
                </a:solidFill>
                <a:effectLst/>
                <a:latin typeface="Arial" pitchFamily="34" charset="0"/>
              </a:endParaRPr>
            </a:p>
          </p:txBody>
        </p:sp>
        <p:sp>
          <p:nvSpPr>
            <p:cNvPr id="22555" name="Text Box 27"/>
            <p:cNvSpPr txBox="1">
              <a:spLocks noChangeArrowheads="1"/>
            </p:cNvSpPr>
            <p:nvPr/>
          </p:nvSpPr>
          <p:spPr bwMode="auto">
            <a:xfrm>
              <a:off x="9312" y="7107"/>
              <a:ext cx="448" cy="271"/>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a:t>
              </a:r>
              <a:r>
                <a:rPr kumimoji="0" lang="en-US" sz="800" b="1" i="1" u="none" strike="noStrike" cap="none" normalizeH="0" baseline="-30000">
                  <a:ln>
                    <a:noFill/>
                  </a:ln>
                  <a:solidFill>
                    <a:srgbClr val="000000"/>
                  </a:solidFill>
                  <a:effectLst/>
                  <a:latin typeface="Arial" pitchFamily="34" charset="0"/>
                  <a:ea typeface="Times New Roman" pitchFamily="18" charset="0"/>
                </a:rPr>
                <a:t>C</a:t>
              </a:r>
              <a:endParaRPr kumimoji="0" lang="en-US" sz="1800" b="1" i="0" u="none" strike="noStrike" cap="none" normalizeH="0" baseline="0">
                <a:ln>
                  <a:noFill/>
                </a:ln>
                <a:solidFill>
                  <a:schemeClr val="tx1"/>
                </a:solidFill>
                <a:effectLst/>
                <a:latin typeface="Arial" pitchFamily="34" charset="0"/>
              </a:endParaRPr>
            </a:p>
          </p:txBody>
        </p:sp>
        <p:sp>
          <p:nvSpPr>
            <p:cNvPr id="22554" name="Line 26"/>
            <p:cNvSpPr>
              <a:spLocks noChangeShapeType="1"/>
            </p:cNvSpPr>
            <p:nvPr/>
          </p:nvSpPr>
          <p:spPr bwMode="auto">
            <a:xfrm>
              <a:off x="3980" y="6593"/>
              <a:ext cx="0" cy="122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53" name="Line 25"/>
            <p:cNvSpPr>
              <a:spLocks noChangeShapeType="1"/>
            </p:cNvSpPr>
            <p:nvPr/>
          </p:nvSpPr>
          <p:spPr bwMode="auto">
            <a:xfrm>
              <a:off x="7565" y="6233"/>
              <a:ext cx="0" cy="15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52" name="Line 24"/>
            <p:cNvSpPr>
              <a:spLocks noChangeShapeType="1"/>
            </p:cNvSpPr>
            <p:nvPr/>
          </p:nvSpPr>
          <p:spPr bwMode="auto">
            <a:xfrm>
              <a:off x="3494" y="6233"/>
              <a:ext cx="0" cy="158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51" name="Line 23"/>
            <p:cNvSpPr>
              <a:spLocks noChangeShapeType="1"/>
            </p:cNvSpPr>
            <p:nvPr/>
          </p:nvSpPr>
          <p:spPr bwMode="auto">
            <a:xfrm>
              <a:off x="4431" y="6233"/>
              <a:ext cx="0" cy="158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50" name="Line 22"/>
            <p:cNvSpPr>
              <a:spLocks noChangeShapeType="1"/>
            </p:cNvSpPr>
            <p:nvPr/>
          </p:nvSpPr>
          <p:spPr bwMode="auto">
            <a:xfrm>
              <a:off x="7245" y="6593"/>
              <a:ext cx="0" cy="122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49" name="Line 21"/>
            <p:cNvSpPr>
              <a:spLocks noChangeShapeType="1"/>
            </p:cNvSpPr>
            <p:nvPr/>
          </p:nvSpPr>
          <p:spPr bwMode="auto">
            <a:xfrm>
              <a:off x="8102" y="6593"/>
              <a:ext cx="0" cy="122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2548" name="Text Box 20"/>
            <p:cNvSpPr txBox="1">
              <a:spLocks noChangeArrowheads="1"/>
            </p:cNvSpPr>
            <p:nvPr/>
          </p:nvSpPr>
          <p:spPr bwMode="auto">
            <a:xfrm>
              <a:off x="6360" y="5011"/>
              <a:ext cx="735" cy="27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P</a:t>
              </a:r>
              <a:r>
                <a:rPr kumimoji="0" lang="en-US" sz="800" b="1" i="1" u="none" strike="noStrike" cap="none" normalizeH="0" baseline="-30000">
                  <a:ln>
                    <a:noFill/>
                  </a:ln>
                  <a:solidFill>
                    <a:srgbClr val="000000"/>
                  </a:solidFill>
                  <a:effectLst/>
                  <a:latin typeface="Arial" pitchFamily="34" charset="0"/>
                  <a:ea typeface="Times New Roman" pitchFamily="18" charset="0"/>
                </a:rPr>
                <a:t>C  </a:t>
              </a:r>
              <a:r>
                <a:rPr kumimoji="0" lang="en-US" sz="800" b="1" i="1" u="none" strike="noStrike" cap="none" normalizeH="0" baseline="0">
                  <a:ln>
                    <a:noFill/>
                  </a:ln>
                  <a:solidFill>
                    <a:srgbClr val="000000"/>
                  </a:solidFill>
                  <a:effectLst/>
                  <a:latin typeface="Arial" pitchFamily="34" charset="0"/>
                  <a:ea typeface="Times New Roman" pitchFamily="18" charset="0"/>
                </a:rPr>
                <a:t>/ P</a:t>
              </a:r>
              <a:r>
                <a:rPr kumimoji="0" lang="en-US" sz="800" b="1" i="1" u="none" strike="noStrike" cap="none" normalizeH="0" baseline="-30000">
                  <a:ln>
                    <a:noFill/>
                  </a:ln>
                  <a:solidFill>
                    <a:srgbClr val="000000"/>
                  </a:solidFill>
                  <a:effectLst/>
                  <a:latin typeface="Arial" pitchFamily="34" charset="0"/>
                  <a:ea typeface="Times New Roman" pitchFamily="18" charset="0"/>
                </a:rPr>
                <a:t>T</a:t>
              </a:r>
              <a:endParaRPr kumimoji="0" lang="en-US" sz="1800" b="1" i="0" u="none" strike="noStrike" cap="none" normalizeH="0" baseline="0">
                <a:ln>
                  <a:noFill/>
                </a:ln>
                <a:solidFill>
                  <a:schemeClr val="tx1"/>
                </a:solidFill>
                <a:effectLst/>
                <a:latin typeface="Arial" pitchFamily="34" charset="0"/>
              </a:endParaRPr>
            </a:p>
          </p:txBody>
        </p:sp>
        <p:sp>
          <p:nvSpPr>
            <p:cNvPr id="22547" name="Text Box 19"/>
            <p:cNvSpPr txBox="1">
              <a:spLocks noChangeArrowheads="1"/>
            </p:cNvSpPr>
            <p:nvPr/>
          </p:nvSpPr>
          <p:spPr bwMode="auto">
            <a:xfrm>
              <a:off x="2560" y="6101"/>
              <a:ext cx="255" cy="27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a:t>
              </a:r>
              <a:endParaRPr kumimoji="0" lang="en-US" sz="1800" b="1" i="0" u="none" strike="noStrike" cap="none" normalizeH="0" baseline="0">
                <a:ln>
                  <a:noFill/>
                </a:ln>
                <a:solidFill>
                  <a:schemeClr val="tx1"/>
                </a:solidFill>
                <a:effectLst/>
                <a:latin typeface="Arial" pitchFamily="34" charset="0"/>
              </a:endParaRPr>
            </a:p>
          </p:txBody>
        </p:sp>
        <p:sp>
          <p:nvSpPr>
            <p:cNvPr id="22546" name="Text Box 18"/>
            <p:cNvSpPr txBox="1">
              <a:spLocks noChangeArrowheads="1"/>
            </p:cNvSpPr>
            <p:nvPr/>
          </p:nvSpPr>
          <p:spPr bwMode="auto">
            <a:xfrm>
              <a:off x="3400" y="5956"/>
              <a:ext cx="1124" cy="45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dirty="0">
                  <a:ln>
                    <a:noFill/>
                  </a:ln>
                  <a:solidFill>
                    <a:srgbClr val="000000"/>
                  </a:solidFill>
                  <a:effectLst/>
                  <a:latin typeface="Arial" pitchFamily="34" charset="0"/>
                  <a:ea typeface="Times New Roman" pitchFamily="18" charset="0"/>
                </a:rPr>
                <a:t>b                    c</a:t>
              </a:r>
              <a:endParaRPr kumimoji="0" lang="en-US" sz="1800" b="1" i="0" u="none" strike="noStrike" cap="none" normalizeH="0" baseline="0" dirty="0">
                <a:ln>
                  <a:noFill/>
                </a:ln>
                <a:solidFill>
                  <a:schemeClr val="tx1"/>
                </a:solidFill>
                <a:effectLst/>
                <a:latin typeface="Arial" pitchFamily="34" charset="0"/>
              </a:endParaRPr>
            </a:p>
          </p:txBody>
        </p:sp>
        <p:sp>
          <p:nvSpPr>
            <p:cNvPr id="22545" name="Text Box 17"/>
            <p:cNvSpPr txBox="1">
              <a:spLocks noChangeArrowheads="1"/>
            </p:cNvSpPr>
            <p:nvPr/>
          </p:nvSpPr>
          <p:spPr bwMode="auto">
            <a:xfrm>
              <a:off x="2545" y="7395"/>
              <a:ext cx="253" cy="270"/>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S</a:t>
              </a:r>
              <a:endParaRPr kumimoji="0" lang="en-US" sz="1800" b="1" i="0" u="none" strike="noStrike" cap="none" normalizeH="0" baseline="0">
                <a:ln>
                  <a:noFill/>
                </a:ln>
                <a:solidFill>
                  <a:schemeClr val="tx1"/>
                </a:solidFill>
                <a:effectLst/>
                <a:latin typeface="Arial" pitchFamily="34" charset="0"/>
              </a:endParaRPr>
            </a:p>
          </p:txBody>
        </p:sp>
        <p:sp>
          <p:nvSpPr>
            <p:cNvPr id="22544" name="Text Box 16"/>
            <p:cNvSpPr txBox="1">
              <a:spLocks noChangeArrowheads="1"/>
            </p:cNvSpPr>
            <p:nvPr/>
          </p:nvSpPr>
          <p:spPr bwMode="auto">
            <a:xfrm>
              <a:off x="6477" y="7009"/>
              <a:ext cx="255" cy="276"/>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S</a:t>
              </a:r>
              <a:endParaRPr kumimoji="0" lang="en-US" sz="1800" b="1" i="0" u="none" strike="noStrike" cap="none" normalizeH="0" baseline="0">
                <a:ln>
                  <a:noFill/>
                </a:ln>
                <a:solidFill>
                  <a:schemeClr val="tx1"/>
                </a:solidFill>
                <a:effectLst/>
                <a:latin typeface="Arial" pitchFamily="34" charset="0"/>
              </a:endParaRPr>
            </a:p>
          </p:txBody>
        </p:sp>
        <p:sp>
          <p:nvSpPr>
            <p:cNvPr id="22543" name="Text Box 15"/>
            <p:cNvSpPr txBox="1">
              <a:spLocks noChangeArrowheads="1"/>
            </p:cNvSpPr>
            <p:nvPr/>
          </p:nvSpPr>
          <p:spPr bwMode="auto">
            <a:xfrm>
              <a:off x="6432" y="5596"/>
              <a:ext cx="291" cy="27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a:t>
              </a:r>
              <a:endParaRPr kumimoji="0" lang="en-US" sz="1800" b="1" i="0" u="none" strike="noStrike" cap="none" normalizeH="0" baseline="0">
                <a:ln>
                  <a:noFill/>
                </a:ln>
                <a:solidFill>
                  <a:schemeClr val="tx1"/>
                </a:solidFill>
                <a:effectLst/>
                <a:latin typeface="Arial" pitchFamily="34" charset="0"/>
              </a:endParaRPr>
            </a:p>
          </p:txBody>
        </p:sp>
        <p:sp>
          <p:nvSpPr>
            <p:cNvPr id="22542" name="Text Box 14"/>
            <p:cNvSpPr txBox="1">
              <a:spLocks noChangeArrowheads="1"/>
            </p:cNvSpPr>
            <p:nvPr/>
          </p:nvSpPr>
          <p:spPr bwMode="auto">
            <a:xfrm>
              <a:off x="6360" y="6451"/>
              <a:ext cx="375" cy="27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d'</a:t>
              </a:r>
              <a:endParaRPr kumimoji="0" lang="en-US" sz="1800" b="1" i="0" u="none" strike="noStrike" cap="none" normalizeH="0" baseline="0">
                <a:ln>
                  <a:noFill/>
                </a:ln>
                <a:solidFill>
                  <a:schemeClr val="tx1"/>
                </a:solidFill>
                <a:effectLst/>
                <a:latin typeface="Arial" pitchFamily="34" charset="0"/>
              </a:endParaRPr>
            </a:p>
          </p:txBody>
        </p:sp>
        <p:sp>
          <p:nvSpPr>
            <p:cNvPr id="22541" name="Text Box 13"/>
            <p:cNvSpPr txBox="1">
              <a:spLocks noChangeArrowheads="1"/>
            </p:cNvSpPr>
            <p:nvPr/>
          </p:nvSpPr>
          <p:spPr bwMode="auto">
            <a:xfrm>
              <a:off x="7021" y="6306"/>
              <a:ext cx="1291" cy="454"/>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1" u="none" strike="noStrike" cap="none" normalizeH="0" baseline="0">
                  <a:ln>
                    <a:noFill/>
                  </a:ln>
                  <a:solidFill>
                    <a:srgbClr val="000000"/>
                  </a:solidFill>
                  <a:effectLst/>
                  <a:latin typeface="Arial" pitchFamily="34" charset="0"/>
                  <a:ea typeface="Times New Roman" pitchFamily="18" charset="0"/>
                </a:rPr>
                <a:t>b‘                      c'</a:t>
              </a:r>
              <a:endParaRPr kumimoji="0" lang="en-US" sz="1800" b="1" i="0" u="none" strike="noStrike" cap="none" normalizeH="0" baseline="0">
                <a:ln>
                  <a:noFill/>
                </a:ln>
                <a:solidFill>
                  <a:schemeClr val="tx1"/>
                </a:solidFill>
                <a:effectLst/>
                <a:latin typeface="Arial" pitchFamily="34" charset="0"/>
              </a:endParaRPr>
            </a:p>
          </p:txBody>
        </p:sp>
        <p:sp>
          <p:nvSpPr>
            <p:cNvPr id="22540" name="Text Box 12"/>
            <p:cNvSpPr txBox="1">
              <a:spLocks noChangeArrowheads="1"/>
            </p:cNvSpPr>
            <p:nvPr/>
          </p:nvSpPr>
          <p:spPr bwMode="auto">
            <a:xfrm>
              <a:off x="3190" y="7853"/>
              <a:ext cx="291" cy="339"/>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graphicFrame>
          <p:nvGraphicFramePr>
            <p:cNvPr id="22539" name="Object 11"/>
            <p:cNvGraphicFramePr>
              <a:graphicFrameLocks noChangeAspect="1"/>
            </p:cNvGraphicFramePr>
            <p:nvPr/>
          </p:nvGraphicFramePr>
          <p:xfrm>
            <a:off x="3352" y="7891"/>
            <a:ext cx="380" cy="225"/>
          </p:xfrm>
          <a:graphic>
            <a:graphicData uri="http://schemas.openxmlformats.org/presentationml/2006/ole">
              <mc:AlternateContent xmlns:mc="http://schemas.openxmlformats.org/markup-compatibility/2006">
                <mc:Choice xmlns:v="urn:schemas-microsoft-com:vml" Requires="v">
                  <p:oleObj name="Equation" r:id="rId2" imgW="241300" imgH="228600" progId="Equation.3">
                    <p:embed/>
                  </p:oleObj>
                </mc:Choice>
                <mc:Fallback>
                  <p:oleObj name="Equation" r:id="rId2" imgW="241300" imgH="228600" progId="Equation.3">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 y="7891"/>
                          <a:ext cx="380"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Text Box 10"/>
            <p:cNvSpPr txBox="1">
              <a:spLocks noChangeArrowheads="1"/>
            </p:cNvSpPr>
            <p:nvPr/>
          </p:nvSpPr>
          <p:spPr bwMode="auto">
            <a:xfrm>
              <a:off x="3695" y="7853"/>
              <a:ext cx="291" cy="339"/>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graphicFrame>
          <p:nvGraphicFramePr>
            <p:cNvPr id="22537" name="Object 9"/>
            <p:cNvGraphicFramePr>
              <a:graphicFrameLocks noChangeAspect="1"/>
            </p:cNvGraphicFramePr>
            <p:nvPr/>
          </p:nvGraphicFramePr>
          <p:xfrm>
            <a:off x="3640" y="7891"/>
            <a:ext cx="632" cy="225"/>
          </p:xfrm>
          <a:graphic>
            <a:graphicData uri="http://schemas.openxmlformats.org/presentationml/2006/ole">
              <mc:AlternateContent xmlns:mc="http://schemas.openxmlformats.org/markup-compatibility/2006">
                <mc:Choice xmlns:v="urn:schemas-microsoft-com:vml" Requires="v">
                  <p:oleObj name="Equation" r:id="rId4" imgW="571252" imgH="228501" progId="Equation.3">
                    <p:embed/>
                  </p:oleObj>
                </mc:Choice>
                <mc:Fallback>
                  <p:oleObj name="Equation" r:id="rId4" imgW="571252" imgH="228501"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 y="7891"/>
                          <a:ext cx="632"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Text Box 8"/>
            <p:cNvSpPr txBox="1">
              <a:spLocks noChangeArrowheads="1"/>
            </p:cNvSpPr>
            <p:nvPr/>
          </p:nvSpPr>
          <p:spPr bwMode="auto">
            <a:xfrm>
              <a:off x="4342" y="7853"/>
              <a:ext cx="290" cy="263"/>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endParaRPr>
            </a:p>
          </p:txBody>
        </p:sp>
        <p:graphicFrame>
          <p:nvGraphicFramePr>
            <p:cNvPr id="22535" name="Object 7"/>
            <p:cNvGraphicFramePr>
              <a:graphicFrameLocks noChangeAspect="1"/>
            </p:cNvGraphicFramePr>
            <p:nvPr/>
          </p:nvGraphicFramePr>
          <p:xfrm>
            <a:off x="4360" y="7891"/>
            <a:ext cx="401" cy="225"/>
          </p:xfrm>
          <a:graphic>
            <a:graphicData uri="http://schemas.openxmlformats.org/presentationml/2006/ole">
              <mc:AlternateContent xmlns:mc="http://schemas.openxmlformats.org/markup-compatibility/2006">
                <mc:Choice xmlns:v="urn:schemas-microsoft-com:vml" Requires="v">
                  <p:oleObj name="Equation" r:id="rId6" imgW="253890" imgH="228501" progId="Equation.3">
                    <p:embed/>
                  </p:oleObj>
                </mc:Choice>
                <mc:Fallback>
                  <p:oleObj name="Equation" r:id="rId6" imgW="253890" imgH="228501"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 y="7891"/>
                          <a:ext cx="40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nvGraphicFramePr>
          <p:xfrm>
            <a:off x="8032" y="7891"/>
            <a:ext cx="380" cy="225"/>
          </p:xfrm>
          <a:graphic>
            <a:graphicData uri="http://schemas.openxmlformats.org/presentationml/2006/ole">
              <mc:AlternateContent xmlns:mc="http://schemas.openxmlformats.org/markup-compatibility/2006">
                <mc:Choice xmlns:v="urn:schemas-microsoft-com:vml" Requires="v">
                  <p:oleObj name="Equation" r:id="rId8" imgW="241195" imgH="241195" progId="Equation.3">
                    <p:embed/>
                  </p:oleObj>
                </mc:Choice>
                <mc:Fallback>
                  <p:oleObj name="Equation" r:id="rId8" imgW="241195" imgH="241195"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2" y="7891"/>
                          <a:ext cx="380"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5"/>
            <p:cNvGraphicFramePr>
              <a:graphicFrameLocks noChangeAspect="1"/>
            </p:cNvGraphicFramePr>
            <p:nvPr/>
          </p:nvGraphicFramePr>
          <p:xfrm>
            <a:off x="7305" y="7884"/>
            <a:ext cx="747" cy="232"/>
          </p:xfrm>
          <a:graphic>
            <a:graphicData uri="http://schemas.openxmlformats.org/presentationml/2006/ole">
              <mc:AlternateContent xmlns:mc="http://schemas.openxmlformats.org/markup-compatibility/2006">
                <mc:Choice xmlns:v="urn:schemas-microsoft-com:vml" Requires="v">
                  <p:oleObj name="Equation" r:id="rId10" imgW="583947" imgH="241195" progId="Equation.3">
                    <p:embed/>
                  </p:oleObj>
                </mc:Choice>
                <mc:Fallback>
                  <p:oleObj name="Equation" r:id="rId10" imgW="583947" imgH="241195"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05" y="7884"/>
                          <a:ext cx="747"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noChangeAspect="1"/>
            </p:cNvGraphicFramePr>
            <p:nvPr/>
          </p:nvGraphicFramePr>
          <p:xfrm>
            <a:off x="6952" y="7884"/>
            <a:ext cx="399" cy="232"/>
          </p:xfrm>
          <a:graphic>
            <a:graphicData uri="http://schemas.openxmlformats.org/presentationml/2006/ole">
              <mc:AlternateContent xmlns:mc="http://schemas.openxmlformats.org/markup-compatibility/2006">
                <mc:Choice xmlns:v="urn:schemas-microsoft-com:vml" Requires="v">
                  <p:oleObj name="Equation" r:id="rId12" imgW="253890" imgH="241195" progId="Equation.3">
                    <p:embed/>
                  </p:oleObj>
                </mc:Choice>
                <mc:Fallback>
                  <p:oleObj name="Equation" r:id="rId12" imgW="253890" imgH="241195" progId="Equation.3">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2" y="7884"/>
                          <a:ext cx="399"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1" name="Text Box 3"/>
            <p:cNvSpPr txBox="1">
              <a:spLocks noChangeArrowheads="1"/>
            </p:cNvSpPr>
            <p:nvPr/>
          </p:nvSpPr>
          <p:spPr bwMode="auto">
            <a:xfrm>
              <a:off x="2774" y="8476"/>
              <a:ext cx="3295" cy="797"/>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pitchFamily="34" charset="0"/>
                  <a:ea typeface="Times New Roman" pitchFamily="18" charset="0"/>
                </a:rPr>
                <a:t>(a) Domestic Market for Textiles</a:t>
              </a:r>
              <a:endParaRPr kumimoji="0" lang="en-US" sz="3200" b="1" i="0" u="none" strike="noStrike" cap="none" normalizeH="0" baseline="0" dirty="0">
                <a:ln>
                  <a:noFill/>
                </a:ln>
                <a:solidFill>
                  <a:schemeClr val="tx1"/>
                </a:solidFill>
                <a:effectLst/>
                <a:latin typeface="Arial" pitchFamily="34" charset="0"/>
              </a:endParaRPr>
            </a:p>
          </p:txBody>
        </p:sp>
        <p:sp>
          <p:nvSpPr>
            <p:cNvPr id="22530" name="Text Box 2"/>
            <p:cNvSpPr txBox="1">
              <a:spLocks noChangeArrowheads="1"/>
            </p:cNvSpPr>
            <p:nvPr/>
          </p:nvSpPr>
          <p:spPr bwMode="auto">
            <a:xfrm>
              <a:off x="6668" y="8465"/>
              <a:ext cx="3260" cy="546"/>
            </a:xfrm>
            <a:prstGeom prst="rect">
              <a:avLst/>
            </a:prstGeom>
            <a:noFill/>
            <a:ln w="9525">
              <a:noFill/>
              <a:miter lim="800000"/>
              <a:headEnd/>
              <a:tailEnd/>
            </a:ln>
          </p:spPr>
          <p:txBody>
            <a:bodyPr vert="horz" wrap="square" lIns="54864" tIns="27432" rIns="54864" bIns="27432"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34" charset="0"/>
                  <a:ea typeface="Times New Roman" pitchFamily="18" charset="0"/>
                </a:rPr>
                <a:t>(b) Domestic Market for Computers</a:t>
              </a:r>
              <a:endParaRPr kumimoji="0" lang="en-US" sz="3200" b="1" i="0" u="none" strike="noStrike" cap="none" normalizeH="0" baseline="0">
                <a:ln>
                  <a:noFill/>
                </a:ln>
                <a:solidFill>
                  <a:schemeClr val="tx1"/>
                </a:solidFill>
                <a:effectLst/>
                <a:latin typeface="Arial" pitchFamily="34" charset="0"/>
              </a:endParaRPr>
            </a:p>
          </p:txBody>
        </p:sp>
      </p:grpSp>
      <p:sp>
        <p:nvSpPr>
          <p:cNvPr id="57" name="Rectangle 56"/>
          <p:cNvSpPr/>
          <p:nvPr/>
        </p:nvSpPr>
        <p:spPr>
          <a:xfrm>
            <a:off x="1295400" y="76200"/>
            <a:ext cx="6553200" cy="1077218"/>
          </a:xfrm>
          <a:prstGeom prst="rect">
            <a:avLst/>
          </a:prstGeom>
        </p:spPr>
        <p:txBody>
          <a:bodyPr wrap="square">
            <a:spAutoFit/>
          </a:bodyPr>
          <a:lstStyle/>
          <a:p>
            <a:pPr algn="ctr"/>
            <a:r>
              <a:rPr lang="en-US" sz="3200" b="1" dirty="0"/>
              <a:t>Pre and Post trade Equilibrium in Home Country</a:t>
            </a:r>
            <a:endParaRPr lang="en-US" sz="3200" dirty="0"/>
          </a:p>
        </p:txBody>
      </p:sp>
      <p:sp>
        <p:nvSpPr>
          <p:cNvPr id="2" name="TextBox 1"/>
          <p:cNvSpPr txBox="1"/>
          <p:nvPr/>
        </p:nvSpPr>
        <p:spPr>
          <a:xfrm>
            <a:off x="2704173" y="1408016"/>
            <a:ext cx="4969467" cy="369332"/>
          </a:xfrm>
          <a:prstGeom prst="rect">
            <a:avLst/>
          </a:prstGeom>
          <a:noFill/>
        </p:spPr>
        <p:txBody>
          <a:bodyPr wrap="square" rtlCol="0">
            <a:spAutoFit/>
          </a:bodyPr>
          <a:lstStyle/>
          <a:p>
            <a:r>
              <a:rPr lang="en-US" dirty="0"/>
              <a:t>Net gain after changes in CS &amp; 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09800"/>
            <a:ext cx="8077200" cy="3763963"/>
          </a:xfrm>
        </p:spPr>
        <p:txBody>
          <a:bodyPr>
            <a:normAutofit fontScale="92500" lnSpcReduction="10000"/>
          </a:bodyPr>
          <a:lstStyle/>
          <a:p>
            <a:pPr algn="just"/>
            <a:r>
              <a:rPr lang="en-US" sz="2100" b="1" i="1" dirty="0"/>
              <a:t>Production Possibility Frontier (PPF)</a:t>
            </a:r>
            <a:r>
              <a:rPr lang="en-US" sz="2100" dirty="0"/>
              <a:t> is the locus of technologically maximum (and efficient) output levels of a commodity that the economy can produce for different levels of output of the other commodity by exhausting all the resources of the economy.  </a:t>
            </a:r>
          </a:p>
          <a:p>
            <a:pPr algn="just"/>
            <a:endParaRPr lang="en-US" sz="2100" dirty="0"/>
          </a:p>
          <a:p>
            <a:pPr algn="just"/>
            <a:endParaRPr lang="en-US" sz="2100" dirty="0"/>
          </a:p>
          <a:p>
            <a:pPr lvl="0" algn="just"/>
            <a:r>
              <a:rPr lang="en-US" altLang="en-US" sz="2100" dirty="0">
                <a:ea typeface="Times New Roman" panose="02020603050405020304" pitchFamily="18" charset="0"/>
              </a:rPr>
              <a:t>The absolute slope of the PPF is the </a:t>
            </a:r>
            <a:r>
              <a:rPr lang="en-US" altLang="en-US" sz="2100" b="1" i="1" dirty="0">
                <a:ea typeface="Times New Roman" panose="02020603050405020304" pitchFamily="18" charset="0"/>
              </a:rPr>
              <a:t>Opportunity cost</a:t>
            </a:r>
            <a:r>
              <a:rPr lang="en-US" altLang="en-US" sz="2100" dirty="0">
                <a:ea typeface="Times New Roman" panose="02020603050405020304" pitchFamily="18" charset="0"/>
              </a:rPr>
              <a:t> or the marginal rate of transformation in production (MRT) defined as the units of computers that the economy must forego to produce an additional unit of cotton textiles. This is in fact the ratio of social marginal cost for textiles to that for computers.</a:t>
            </a:r>
            <a:r>
              <a:rPr lang="en-US" sz="2100" dirty="0"/>
              <a:t> </a:t>
            </a:r>
          </a:p>
          <a:p>
            <a:pPr lvl="0" algn="just"/>
            <a:r>
              <a:rPr lang="en-US" sz="2100" dirty="0"/>
              <a:t>In the absence of externality it is the relative </a:t>
            </a:r>
            <a:r>
              <a:rPr lang="en-US" sz="2100" i="1" dirty="0"/>
              <a:t>supply price.</a:t>
            </a:r>
            <a:endParaRPr lang="en-US" altLang="en-US" sz="2100" dirty="0"/>
          </a:p>
          <a:p>
            <a:pPr algn="just"/>
            <a:endParaRPr lang="en-US" sz="2000" dirty="0"/>
          </a:p>
        </p:txBody>
      </p:sp>
      <p:sp>
        <p:nvSpPr>
          <p:cNvPr id="2" name="Rectangle 1"/>
          <p:cNvSpPr/>
          <p:nvPr/>
        </p:nvSpPr>
        <p:spPr>
          <a:xfrm>
            <a:off x="914400" y="838200"/>
            <a:ext cx="6934200" cy="954107"/>
          </a:xfrm>
          <a:prstGeom prst="rect">
            <a:avLst/>
          </a:prstGeom>
        </p:spPr>
        <p:txBody>
          <a:bodyPr wrap="square">
            <a:spAutoFit/>
          </a:bodyPr>
          <a:lstStyle/>
          <a:p>
            <a:pPr>
              <a:spcAft>
                <a:spcPts val="0"/>
              </a:spcAft>
            </a:pPr>
            <a:r>
              <a:rPr lang="en-US" sz="2800" b="1" kern="0" dirty="0">
                <a:latin typeface="Times New Roman" panose="02020603050405020304" pitchFamily="18" charset="0"/>
              </a:rPr>
              <a:t>Alternative approach: Resource Reallocation and Gains from Trade</a:t>
            </a:r>
            <a:endParaRPr lang="en-IN" sz="2800" b="1" kern="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Shape of PPF</a:t>
            </a:r>
          </a:p>
        </p:txBody>
      </p:sp>
      <p:sp>
        <p:nvSpPr>
          <p:cNvPr id="3" name="Content Placeholder 2"/>
          <p:cNvSpPr>
            <a:spLocks noGrp="1"/>
          </p:cNvSpPr>
          <p:nvPr>
            <p:ph idx="1"/>
          </p:nvPr>
        </p:nvSpPr>
        <p:spPr/>
        <p:txBody>
          <a:bodyPr>
            <a:normAutofit/>
          </a:bodyPr>
          <a:lstStyle/>
          <a:p>
            <a:pPr algn="just"/>
            <a:r>
              <a:rPr lang="en-US" sz="2000" i="1" dirty="0">
                <a:solidFill>
                  <a:srgbClr val="FF0000"/>
                </a:solidFill>
              </a:rPr>
              <a:t>Scale effect</a:t>
            </a:r>
            <a:r>
              <a:rPr lang="en-US" sz="2000" dirty="0">
                <a:solidFill>
                  <a:srgbClr val="FF0000"/>
                </a:solidFill>
              </a:rPr>
              <a:t> </a:t>
            </a:r>
            <a:r>
              <a:rPr lang="en-US" sz="2000" dirty="0"/>
              <a:t>at initial factor prices: MRT increases if production technologies in both sectors are DRS, remains constant if CRS and declines if IRS. </a:t>
            </a:r>
          </a:p>
          <a:p>
            <a:pPr algn="just"/>
            <a:r>
              <a:rPr lang="en-US" sz="2000" i="1" dirty="0">
                <a:solidFill>
                  <a:srgbClr val="FF0000"/>
                </a:solidFill>
              </a:rPr>
              <a:t>Technique effect</a:t>
            </a:r>
            <a:r>
              <a:rPr lang="en-US" sz="2000" dirty="0"/>
              <a:t> as factor prices change: MRT increases by diminishing marginal productivity. </a:t>
            </a:r>
          </a:p>
          <a:p>
            <a:pPr algn="just"/>
            <a:endParaRPr lang="en-US" sz="2000" dirty="0"/>
          </a:p>
          <a:p>
            <a:pPr algn="just"/>
            <a:r>
              <a:rPr lang="en-US" sz="2000" dirty="0"/>
              <a:t>Hence, for CRS and DRS technologies, along with diminishing marginal productivities, the MRT increases. The PPF thus would be strictly concave and the production set strictly convex.</a:t>
            </a:r>
          </a:p>
          <a:p>
            <a:pPr algn="just"/>
            <a:endParaRPr lang="en-US" sz="2000" dirty="0"/>
          </a:p>
          <a:p>
            <a:pPr algn="just"/>
            <a:r>
              <a:rPr lang="en-US" sz="1900" dirty="0"/>
              <a:t>For IRS, the scale and technique  effects move in opposite directions. For weak IRS, the technique effects dominate so that the PPF is concave. But for a strong IRS, the scale effect dominates so that now the PPF is convex. </a:t>
            </a:r>
            <a:endParaRPr lang="en-IN" sz="1000" dirty="0"/>
          </a:p>
        </p:txBody>
      </p:sp>
    </p:spTree>
    <p:extLst>
      <p:ext uri="{BB962C8B-B14F-4D97-AF65-F5344CB8AC3E}">
        <p14:creationId xmlns:p14="http://schemas.microsoft.com/office/powerpoint/2010/main" val="419049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05F8-50D6-4C0C-A19B-66385A61E944}"/>
              </a:ext>
            </a:extLst>
          </p:cNvPr>
          <p:cNvSpPr>
            <a:spLocks noGrp="1"/>
          </p:cNvSpPr>
          <p:nvPr>
            <p:ph type="title"/>
          </p:nvPr>
        </p:nvSpPr>
        <p:spPr/>
        <p:txBody>
          <a:bodyPr>
            <a:noAutofit/>
          </a:bodyPr>
          <a:lstStyle/>
          <a:p>
            <a:r>
              <a:rPr lang="en-IN" sz="2800" dirty="0">
                <a:solidFill>
                  <a:srgbClr val="00B0F0"/>
                </a:solidFill>
              </a:rPr>
              <a:t>Summary of shape of PPF &amp; Laws of production</a:t>
            </a:r>
          </a:p>
        </p:txBody>
      </p:sp>
      <p:sp>
        <p:nvSpPr>
          <p:cNvPr id="3" name="Content Placeholder 2">
            <a:extLst>
              <a:ext uri="{FF2B5EF4-FFF2-40B4-BE49-F238E27FC236}">
                <a16:creationId xmlns:a16="http://schemas.microsoft.com/office/drawing/2014/main" id="{654633A5-F1EB-443B-8052-2A3CFDE7139F}"/>
              </a:ext>
            </a:extLst>
          </p:cNvPr>
          <p:cNvSpPr>
            <a:spLocks noGrp="1"/>
          </p:cNvSpPr>
          <p:nvPr>
            <p:ph idx="1"/>
          </p:nvPr>
        </p:nvSpPr>
        <p:spPr/>
        <p:txBody>
          <a:bodyPr>
            <a:normAutofit/>
          </a:bodyPr>
          <a:lstStyle/>
          <a:p>
            <a:pPr algn="just"/>
            <a:r>
              <a:rPr lang="en-US" sz="2000" i="1" dirty="0">
                <a:solidFill>
                  <a:srgbClr val="FF0000"/>
                </a:solidFill>
              </a:rPr>
              <a:t>Scale effect:</a:t>
            </a:r>
            <a:r>
              <a:rPr lang="en-US" sz="2000" dirty="0">
                <a:solidFill>
                  <a:srgbClr val="FF0000"/>
                </a:solidFill>
              </a:rPr>
              <a:t> </a:t>
            </a:r>
          </a:p>
          <a:p>
            <a:pPr algn="just"/>
            <a:r>
              <a:rPr lang="en-US" sz="2000" dirty="0">
                <a:solidFill>
                  <a:srgbClr val="FF0000"/>
                </a:solidFill>
              </a:rPr>
              <a:t>DRS:</a:t>
            </a:r>
            <a:r>
              <a:rPr lang="en-US" sz="2000" dirty="0"/>
              <a:t>MRT increases </a:t>
            </a:r>
          </a:p>
          <a:p>
            <a:pPr algn="just"/>
            <a:r>
              <a:rPr lang="en-US" sz="2000" dirty="0">
                <a:solidFill>
                  <a:srgbClr val="FF0000"/>
                </a:solidFill>
              </a:rPr>
              <a:t>CRS:</a:t>
            </a:r>
            <a:r>
              <a:rPr lang="en-US" sz="2000" dirty="0"/>
              <a:t> MRT increases </a:t>
            </a:r>
          </a:p>
          <a:p>
            <a:pPr algn="just"/>
            <a:r>
              <a:rPr lang="en-US" sz="2000" dirty="0">
                <a:solidFill>
                  <a:srgbClr val="FF0000"/>
                </a:solidFill>
              </a:rPr>
              <a:t>IRS:</a:t>
            </a:r>
            <a:r>
              <a:rPr lang="en-US" sz="2000" dirty="0"/>
              <a:t> MRT increases </a:t>
            </a:r>
          </a:p>
          <a:p>
            <a:pPr algn="just"/>
            <a:r>
              <a:rPr lang="en-US" sz="2000" i="1" dirty="0">
                <a:solidFill>
                  <a:srgbClr val="FF0000"/>
                </a:solidFill>
              </a:rPr>
              <a:t>Technique effect:</a:t>
            </a:r>
          </a:p>
          <a:p>
            <a:pPr algn="just"/>
            <a:r>
              <a:rPr lang="en-US" sz="2000" dirty="0"/>
              <a:t>MRT increases by diminishing </a:t>
            </a:r>
            <a:r>
              <a:rPr lang="en-US" sz="2000" dirty="0">
                <a:solidFill>
                  <a:srgbClr val="FF0000"/>
                </a:solidFill>
              </a:rPr>
              <a:t>MP</a:t>
            </a:r>
            <a:r>
              <a:rPr lang="en-US" sz="2000" dirty="0"/>
              <a:t>.</a:t>
            </a:r>
          </a:p>
          <a:p>
            <a:pPr algn="just"/>
            <a:endParaRPr lang="en-US" sz="2000" dirty="0"/>
          </a:p>
          <a:p>
            <a:pPr algn="just"/>
            <a:r>
              <a:rPr lang="en-US" sz="2000" dirty="0">
                <a:solidFill>
                  <a:srgbClr val="FF0000"/>
                </a:solidFill>
              </a:rPr>
              <a:t>CRS &amp; DRS</a:t>
            </a:r>
            <a:r>
              <a:rPr lang="en-US" sz="2000" dirty="0"/>
              <a:t>: MRT rising, hence PPF concave.</a:t>
            </a:r>
          </a:p>
          <a:p>
            <a:pPr algn="just"/>
            <a:r>
              <a:rPr lang="en-US" sz="2000" dirty="0">
                <a:solidFill>
                  <a:srgbClr val="FF0000"/>
                </a:solidFill>
              </a:rPr>
              <a:t>IRS</a:t>
            </a:r>
            <a:r>
              <a:rPr lang="en-US" sz="2000" dirty="0"/>
              <a:t>: MRT can be rising (if SE&lt;TE for weak IRS), falling (if SE&gt;TE for strong IRS), hence PPF can be concave, convex.</a:t>
            </a:r>
          </a:p>
          <a:p>
            <a:pPr algn="just"/>
            <a:endParaRPr lang="en-US" sz="2000" dirty="0"/>
          </a:p>
          <a:p>
            <a:endParaRPr lang="en-IN" dirty="0"/>
          </a:p>
        </p:txBody>
      </p:sp>
    </p:spTree>
    <p:extLst>
      <p:ext uri="{BB962C8B-B14F-4D97-AF65-F5344CB8AC3E}">
        <p14:creationId xmlns:p14="http://schemas.microsoft.com/office/powerpoint/2010/main" val="427286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Community indifference curve</a:t>
            </a:r>
            <a:r>
              <a:rPr lang="en-US" dirty="0"/>
              <a:t> </a:t>
            </a:r>
            <a:r>
              <a:rPr lang="en-US" b="1" dirty="0"/>
              <a:t>(CIC) </a:t>
            </a:r>
            <a:endParaRPr lang="en-IN" dirty="0"/>
          </a:p>
        </p:txBody>
      </p:sp>
      <p:sp>
        <p:nvSpPr>
          <p:cNvPr id="3" name="Content Placeholder 2"/>
          <p:cNvSpPr>
            <a:spLocks noGrp="1"/>
          </p:cNvSpPr>
          <p:nvPr>
            <p:ph idx="1"/>
          </p:nvPr>
        </p:nvSpPr>
        <p:spPr/>
        <p:txBody>
          <a:bodyPr>
            <a:normAutofit/>
          </a:bodyPr>
          <a:lstStyle/>
          <a:p>
            <a:pPr algn="just"/>
            <a:r>
              <a:rPr lang="en-US" sz="2000" dirty="0"/>
              <a:t>It is the locus of different bundles of consumption of two goods for which the society attains the same welfare level. </a:t>
            </a:r>
          </a:p>
          <a:p>
            <a:pPr algn="just"/>
            <a:endParaRPr lang="en-US" sz="2000" dirty="0"/>
          </a:p>
          <a:p>
            <a:pPr algn="just"/>
            <a:r>
              <a:rPr lang="en-US" sz="2000" dirty="0"/>
              <a:t>CICs are negatively sloped and strictly convex to the origin. </a:t>
            </a:r>
            <a:br>
              <a:rPr lang="en-US" sz="2000" dirty="0"/>
            </a:br>
            <a:endParaRPr lang="en-US" sz="2000" dirty="0"/>
          </a:p>
          <a:p>
            <a:pPr algn="just"/>
            <a:r>
              <a:rPr lang="en-US" sz="2000" dirty="0"/>
              <a:t>CICs are non-intersecting under identical and homothetic tastes.</a:t>
            </a:r>
          </a:p>
          <a:p>
            <a:pPr algn="just"/>
            <a:endParaRPr lang="en-US" sz="2000" dirty="0"/>
          </a:p>
          <a:p>
            <a:pPr algn="just"/>
            <a:r>
              <a:rPr lang="en-US" sz="2000" dirty="0"/>
              <a:t>The absolute slope of the CIC is the marginal rate of substitution in consumption across all individuals or the relative </a:t>
            </a:r>
            <a:r>
              <a:rPr lang="en-US" sz="2000" i="1" dirty="0"/>
              <a:t>demand price, </a:t>
            </a:r>
            <a:r>
              <a:rPr lang="en-US" sz="2000" dirty="0"/>
              <a:t>i.e., the relative price that the consumers are willing to pay for textiles per unit of computers. </a:t>
            </a:r>
            <a:endParaRPr lang="en-IN" sz="2000" dirty="0"/>
          </a:p>
        </p:txBody>
      </p:sp>
    </p:spTree>
    <p:extLst>
      <p:ext uri="{BB962C8B-B14F-4D97-AF65-F5344CB8AC3E}">
        <p14:creationId xmlns:p14="http://schemas.microsoft.com/office/powerpoint/2010/main" val="746690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946</Words>
  <Application>Microsoft Office PowerPoint</Application>
  <PresentationFormat>On-screen Show (4:3)</PresentationFormat>
  <Paragraphs>120</Paragraphs>
  <Slides>14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Times New Roman</vt:lpstr>
      <vt:lpstr>Office Theme</vt:lpstr>
      <vt:lpstr>Equation</vt:lpstr>
      <vt:lpstr>Gains from Trade</vt:lpstr>
      <vt:lpstr>Normative Issue</vt:lpstr>
      <vt:lpstr>Gains from Trade Theorem</vt:lpstr>
      <vt:lpstr>PowerPoint Presentation</vt:lpstr>
      <vt:lpstr>PowerPoint Presentation</vt:lpstr>
      <vt:lpstr>PowerPoint Presentation</vt:lpstr>
      <vt:lpstr>Shape of PPF</vt:lpstr>
      <vt:lpstr>Summary of shape of PPF &amp; Laws of production</vt:lpstr>
      <vt:lpstr>Community indifference curve (CIC) </vt:lpstr>
      <vt:lpstr>PowerPoint Presentation</vt:lpstr>
      <vt:lpstr>Equilibrium condition</vt:lpstr>
      <vt:lpstr>Two Components of GFT</vt:lpstr>
      <vt:lpstr>Gains from Trade and Pareto Improvement </vt:lpstr>
      <vt:lpstr>Implications of GFT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ANWESHA</dc:creator>
  <cp:lastModifiedBy>anwesha</cp:lastModifiedBy>
  <cp:revision>53</cp:revision>
  <dcterms:created xsi:type="dcterms:W3CDTF">2006-08-16T00:00:00Z</dcterms:created>
  <dcterms:modified xsi:type="dcterms:W3CDTF">2021-01-20T15:03:35Z</dcterms:modified>
</cp:coreProperties>
</file>