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ms-office.chartstyle+xml" PartName="/ppt/charts/style3.xml"/>
  <Override ContentType="application/vnd.ms-office.chartstyle+xml" PartName="/ppt/charts/style4.xml"/>
  <Override ContentType="application/vnd.ms-office.chartstyle+xml" PartName="/ppt/charts/style1.xml"/>
  <Override ContentType="application/vnd.ms-office.chartstyle+xml" PartName="/ppt/charts/style2.xml"/>
  <Override ContentType="application/vnd.ms-office.chartcolorstyle+xml" PartName="/ppt/charts/colors4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4.xml"/>
  <Override ContentType="application/vnd.openxmlformats-officedocument.drawingml.chart+xml" PartName="/ppt/charts/chart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9144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\Downloads\The%20composition%20of%20world%20trade,%20pie%20cha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%20with%20Anwesha%20madem\Figures%20for%20ICT%20and%20development%20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%20with%20Anwesha%20madem\Second%20phase\New%20XLSX%20Workshe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%20with%20Anwesha%20madem\Second%20phase\New%20XLSX%20Workshe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The composition of world trade in 2017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3B7-4DC5-A5EB-59BB90F7867A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3B7-4DC5-A5EB-59BB90F7867A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3B7-4DC5-A5EB-59BB90F7867A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3B7-4DC5-A5EB-59BB90F7867A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'[The composition of world trade, pie chart.xlsx]Sheet1'!$A$2:$A$5</c:f>
              <c:strCache>
                <c:ptCount val="4"/>
                <c:pt idx="0">
                  <c:v>Services</c:v>
                </c:pt>
                <c:pt idx="1">
                  <c:v>Agricultural products </c:v>
                </c:pt>
                <c:pt idx="2">
                  <c:v>Fuels and mining products</c:v>
                </c:pt>
                <c:pt idx="3">
                  <c:v>Manufactures </c:v>
                </c:pt>
              </c:strCache>
            </c:strRef>
          </c:cat>
          <c:val>
            <c:numRef>
              <c:f>'[The composition of world trade, pie chart.xlsx]Sheet1'!$B$2:$B$5</c:f>
              <c:numCache>
                <c:formatCode>General</c:formatCode>
                <c:ptCount val="4"/>
                <c:pt idx="0">
                  <c:v>5279400</c:v>
                </c:pt>
                <c:pt idx="1">
                  <c:v>1736024</c:v>
                </c:pt>
                <c:pt idx="2">
                  <c:v>2634151</c:v>
                </c:pt>
                <c:pt idx="3">
                  <c:v>12160536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3B7-4DC5-A5EB-59BB90F7867A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pPr>
            <a:r>
              <a:rPr lang="en-US">
                <a:solidFill>
                  <a:srgbClr val="FF0000"/>
                </a:solidFill>
              </a:rPr>
              <a:t>Share of service sector in GDP in India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rgbClr val="FF0000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Share of service sector in GDP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Sheet1!$G$2:$G$58</c:f>
              <c:strCache>
                <c:ptCount val="57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</c:strCache>
            </c:strRef>
          </c:cat>
          <c:val>
            <c:numRef>
              <c:f>Sheet1!$H$2:$H$58</c:f>
              <c:numCache>
                <c:formatCode>General</c:formatCode>
                <c:ptCount val="57"/>
                <c:pt idx="0">
                  <c:v>32.816176499413444</c:v>
                </c:pt>
                <c:pt idx="1">
                  <c:v>32.875947710274907</c:v>
                </c:pt>
                <c:pt idx="2">
                  <c:v>34.025006403445147</c:v>
                </c:pt>
                <c:pt idx="3">
                  <c:v>32.871065181679832</c:v>
                </c:pt>
                <c:pt idx="4">
                  <c:v>31.998383590044316</c:v>
                </c:pt>
                <c:pt idx="5">
                  <c:v>33.169688031463842</c:v>
                </c:pt>
                <c:pt idx="6">
                  <c:v>32.681518788962386</c:v>
                </c:pt>
                <c:pt idx="7">
                  <c:v>31.404253843600561</c:v>
                </c:pt>
                <c:pt idx="8">
                  <c:v>31.762753012488847</c:v>
                </c:pt>
                <c:pt idx="9">
                  <c:v>31.100153098470116</c:v>
                </c:pt>
                <c:pt idx="10">
                  <c:v>32.039462090404264</c:v>
                </c:pt>
                <c:pt idx="11">
                  <c:v>32.871881570562401</c:v>
                </c:pt>
                <c:pt idx="12">
                  <c:v>32.803293453169495</c:v>
                </c:pt>
                <c:pt idx="13">
                  <c:v>31.016080771817656</c:v>
                </c:pt>
                <c:pt idx="14">
                  <c:v>32.55593001015982</c:v>
                </c:pt>
                <c:pt idx="15">
                  <c:v>34.487250284889974</c:v>
                </c:pt>
                <c:pt idx="16">
                  <c:v>34.922725962051793</c:v>
                </c:pt>
                <c:pt idx="17">
                  <c:v>33.833786987175124</c:v>
                </c:pt>
                <c:pt idx="18">
                  <c:v>34.254492083319491</c:v>
                </c:pt>
                <c:pt idx="19">
                  <c:v>35.255239682197775</c:v>
                </c:pt>
                <c:pt idx="20">
                  <c:v>34.298862208120042</c:v>
                </c:pt>
                <c:pt idx="21">
                  <c:v>34.66927708986141</c:v>
                </c:pt>
                <c:pt idx="22">
                  <c:v>35.821698850852499</c:v>
                </c:pt>
                <c:pt idx="23">
                  <c:v>35.093358434709025</c:v>
                </c:pt>
                <c:pt idx="24">
                  <c:v>36.058299006323892</c:v>
                </c:pt>
                <c:pt idx="25">
                  <c:v>37.276487850980608</c:v>
                </c:pt>
                <c:pt idx="26">
                  <c:v>38.25072025864727</c:v>
                </c:pt>
                <c:pt idx="27">
                  <c:v>38.782126718462401</c:v>
                </c:pt>
                <c:pt idx="28">
                  <c:v>37.883387407886566</c:v>
                </c:pt>
                <c:pt idx="29">
                  <c:v>38.281031665137618</c:v>
                </c:pt>
                <c:pt idx="30">
                  <c:v>38.266706179251578</c:v>
                </c:pt>
                <c:pt idx="31">
                  <c:v>39.191320566566631</c:v>
                </c:pt>
                <c:pt idx="32">
                  <c:v>39.429018499173999</c:v>
                </c:pt>
                <c:pt idx="33">
                  <c:v>39.814764785728194</c:v>
                </c:pt>
                <c:pt idx="34">
                  <c:v>39.151008302255462</c:v>
                </c:pt>
                <c:pt idx="35">
                  <c:v>40.051437517939348</c:v>
                </c:pt>
                <c:pt idx="36">
                  <c:v>40.106912104579997</c:v>
                </c:pt>
                <c:pt idx="37">
                  <c:v>41.618387510351162</c:v>
                </c:pt>
                <c:pt idx="38">
                  <c:v>42.517030108469243</c:v>
                </c:pt>
                <c:pt idx="39">
                  <c:v>44.470723691814115</c:v>
                </c:pt>
                <c:pt idx="40">
                  <c:v>45.07993150883258</c:v>
                </c:pt>
                <c:pt idx="41">
                  <c:v>46.277246857380689</c:v>
                </c:pt>
                <c:pt idx="42">
                  <c:v>47.288483558116681</c:v>
                </c:pt>
                <c:pt idx="43">
                  <c:v>47.432142984471817</c:v>
                </c:pt>
                <c:pt idx="44">
                  <c:v>46.922671195015432</c:v>
                </c:pt>
                <c:pt idx="45">
                  <c:v>46.899662803245775</c:v>
                </c:pt>
                <c:pt idx="46">
                  <c:v>46.595771498144785</c:v>
                </c:pt>
                <c:pt idx="47">
                  <c:v>46.40186787696711</c:v>
                </c:pt>
                <c:pt idx="48">
                  <c:v>47.780052958832243</c:v>
                </c:pt>
                <c:pt idx="49">
                  <c:v>48.460236247596448</c:v>
                </c:pt>
                <c:pt idx="50">
                  <c:v>48.695372040577723</c:v>
                </c:pt>
                <c:pt idx="51">
                  <c:v>48.970046004603482</c:v>
                </c:pt>
                <c:pt idx="52">
                  <c:v>50.030926848174303</c:v>
                </c:pt>
                <c:pt idx="53">
                  <c:v>50.620794777138947</c:v>
                </c:pt>
                <c:pt idx="54">
                  <c:v>51.800247748407948</c:v>
                </c:pt>
                <c:pt idx="55">
                  <c:v>52.926865853620662</c:v>
                </c:pt>
                <c:pt idx="56">
                  <c:v>53.802312450813481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38-44F8-B06C-7EA4230924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668816"/>
        <c:axId val="39673168"/>
      </c:lineChart>
      <c:catAx>
        <c:axId val="39668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73168"/>
        <c:crosses val="autoZero"/>
        <c:auto val="1"/>
        <c:lblAlgn val="ctr"/>
        <c:lblOffset val="100"/>
        <c:noMultiLvlLbl val="0"/>
      </c:catAx>
      <c:valAx>
        <c:axId val="39673168"/>
        <c:scaling>
          <c:orientation val="minMax"/>
          <c:max val="60"/>
          <c:min val="3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6881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rgbClr val="FF0000"/>
                </a:solidFill>
              </a:rPr>
              <a:t>Percentage</a:t>
            </a:r>
            <a:r>
              <a:rPr lang="en-IN" baseline="0" dirty="0">
                <a:solidFill>
                  <a:srgbClr val="FF0000"/>
                </a:solidFill>
              </a:rPr>
              <a:t> of employment in service sector</a:t>
            </a:r>
            <a:endParaRPr lang="en-IN" dirty="0">
              <a:solidFill>
                <a:srgbClr val="FF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6580963093898979E-2"/>
          <c:y val="0.13754259800186266"/>
          <c:w val="0.90286351706036749"/>
          <c:h val="0.53977065870798413"/>
        </c:manualLayout>
      </c:layout>
      <c:lineChart>
        <c:grouping val="standard"/>
        <c:varyColors val="0"/>
        <c:ser>
          <c:idx val="0"/>
          <c:order val="0"/>
          <c:tx>
            <c:strRef>
              <c:f>'Emp 3'!$D$1</c:f>
              <c:strCache>
                <c:ptCount val="1"/>
                <c:pt idx="0">
                  <c:v>China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'Emp 3'!$A$2:$A$28</c:f>
              <c:strCache>
                <c:ptCount val="27"/>
                <c:pt idx="0">
                  <c:v>1991</c:v>
                </c:pt>
                <c:pt idx="1">
                  <c:v>1992</c:v>
                </c:pt>
                <c:pt idx="2">
                  <c:v>1993</c:v>
                </c:pt>
                <c:pt idx="3">
                  <c:v>1994</c:v>
                </c:pt>
                <c:pt idx="4">
                  <c:v>1995</c:v>
                </c:pt>
                <c:pt idx="5">
                  <c:v>1996</c:v>
                </c:pt>
                <c:pt idx="6">
                  <c:v>1997</c:v>
                </c:pt>
                <c:pt idx="7">
                  <c:v>1998</c:v>
                </c:pt>
                <c:pt idx="8">
                  <c:v>1999</c:v>
                </c:pt>
                <c:pt idx="9">
                  <c:v>2000</c:v>
                </c:pt>
                <c:pt idx="10">
                  <c:v>2001</c:v>
                </c:pt>
                <c:pt idx="11">
                  <c:v>2002</c:v>
                </c:pt>
                <c:pt idx="12">
                  <c:v>2003</c:v>
                </c:pt>
                <c:pt idx="13">
                  <c:v>2004</c:v>
                </c:pt>
                <c:pt idx="14">
                  <c:v>2005</c:v>
                </c:pt>
                <c:pt idx="15">
                  <c:v>2006</c:v>
                </c:pt>
                <c:pt idx="16">
                  <c:v>2007</c:v>
                </c:pt>
                <c:pt idx="17">
                  <c:v>2008</c:v>
                </c:pt>
                <c:pt idx="18">
                  <c:v>2009</c:v>
                </c:pt>
                <c:pt idx="19">
                  <c:v>2010</c:v>
                </c:pt>
                <c:pt idx="20">
                  <c:v>2011</c:v>
                </c:pt>
                <c:pt idx="21">
                  <c:v>2012</c:v>
                </c:pt>
                <c:pt idx="22">
                  <c:v>2013</c:v>
                </c:pt>
                <c:pt idx="23">
                  <c:v>2014</c:v>
                </c:pt>
                <c:pt idx="24">
                  <c:v>2015</c:v>
                </c:pt>
                <c:pt idx="25">
                  <c:v>2016</c:v>
                </c:pt>
                <c:pt idx="26">
                  <c:v>2017</c:v>
                </c:pt>
              </c:strCache>
            </c:strRef>
          </c:cat>
          <c:val>
            <c:numRef>
              <c:f>'Emp 3'!$D$2:$D$28</c:f>
              <c:numCache>
                <c:formatCode>General</c:formatCode>
                <c:ptCount val="27"/>
                <c:pt idx="0">
                  <c:v>17.3659992218018</c:v>
                </c:pt>
                <c:pt idx="1">
                  <c:v>18.4570007324219</c:v>
                </c:pt>
                <c:pt idx="2">
                  <c:v>19.2409992218018</c:v>
                </c:pt>
                <c:pt idx="3">
                  <c:v>20.590000152587901</c:v>
                </c:pt>
                <c:pt idx="4">
                  <c:v>21.551000595092798</c:v>
                </c:pt>
                <c:pt idx="5">
                  <c:v>22.5690002441406</c:v>
                </c:pt>
                <c:pt idx="6">
                  <c:v>24.0590000152588</c:v>
                </c:pt>
                <c:pt idx="7">
                  <c:v>25.5429992675781</c:v>
                </c:pt>
                <c:pt idx="8">
                  <c:v>26.919000625610401</c:v>
                </c:pt>
                <c:pt idx="9">
                  <c:v>28.087999343872099</c:v>
                </c:pt>
                <c:pt idx="10">
                  <c:v>29.322999954223601</c:v>
                </c:pt>
                <c:pt idx="11">
                  <c:v>30.681999206543001</c:v>
                </c:pt>
                <c:pt idx="12">
                  <c:v>31.363000869751001</c:v>
                </c:pt>
                <c:pt idx="13">
                  <c:v>32.672000885009801</c:v>
                </c:pt>
                <c:pt idx="14">
                  <c:v>34.555999755859403</c:v>
                </c:pt>
                <c:pt idx="15">
                  <c:v>36.548999786377003</c:v>
                </c:pt>
                <c:pt idx="16">
                  <c:v>38.801998138427699</c:v>
                </c:pt>
                <c:pt idx="17">
                  <c:v>40.384998321533203</c:v>
                </c:pt>
                <c:pt idx="18">
                  <c:v>42.055999755859403</c:v>
                </c:pt>
                <c:pt idx="19">
                  <c:v>43.612998962402301</c:v>
                </c:pt>
                <c:pt idx="20">
                  <c:v>45.527999877929702</c:v>
                </c:pt>
                <c:pt idx="21">
                  <c:v>47.347999572753899</c:v>
                </c:pt>
                <c:pt idx="22">
                  <c:v>49.237998962402301</c:v>
                </c:pt>
                <c:pt idx="23">
                  <c:v>51.206001281738303</c:v>
                </c:pt>
                <c:pt idx="24">
                  <c:v>53.351001739502003</c:v>
                </c:pt>
                <c:pt idx="25">
                  <c:v>54.852001190185497</c:v>
                </c:pt>
                <c:pt idx="26">
                  <c:v>55.869998931884801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50-46E1-B337-2D7B60FB85F1}"/>
            </c:ext>
          </c:extLst>
        </c:ser>
        <c:ser>
          <c:idx val="1"/>
          <c:order val="1"/>
          <c:tx>
            <c:strRef>
              <c:f>'Emp 3'!$J$1</c:f>
              <c:strCache>
                <c:ptCount val="1"/>
                <c:pt idx="0">
                  <c:v>India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'Emp 3'!$A$2:$A$28</c:f>
              <c:strCache>
                <c:ptCount val="27"/>
                <c:pt idx="0">
                  <c:v>1991</c:v>
                </c:pt>
                <c:pt idx="1">
                  <c:v>1992</c:v>
                </c:pt>
                <c:pt idx="2">
                  <c:v>1993</c:v>
                </c:pt>
                <c:pt idx="3">
                  <c:v>1994</c:v>
                </c:pt>
                <c:pt idx="4">
                  <c:v>1995</c:v>
                </c:pt>
                <c:pt idx="5">
                  <c:v>1996</c:v>
                </c:pt>
                <c:pt idx="6">
                  <c:v>1997</c:v>
                </c:pt>
                <c:pt idx="7">
                  <c:v>1998</c:v>
                </c:pt>
                <c:pt idx="8">
                  <c:v>1999</c:v>
                </c:pt>
                <c:pt idx="9">
                  <c:v>2000</c:v>
                </c:pt>
                <c:pt idx="10">
                  <c:v>2001</c:v>
                </c:pt>
                <c:pt idx="11">
                  <c:v>2002</c:v>
                </c:pt>
                <c:pt idx="12">
                  <c:v>2003</c:v>
                </c:pt>
                <c:pt idx="13">
                  <c:v>2004</c:v>
                </c:pt>
                <c:pt idx="14">
                  <c:v>2005</c:v>
                </c:pt>
                <c:pt idx="15">
                  <c:v>2006</c:v>
                </c:pt>
                <c:pt idx="16">
                  <c:v>2007</c:v>
                </c:pt>
                <c:pt idx="17">
                  <c:v>2008</c:v>
                </c:pt>
                <c:pt idx="18">
                  <c:v>2009</c:v>
                </c:pt>
                <c:pt idx="19">
                  <c:v>2010</c:v>
                </c:pt>
                <c:pt idx="20">
                  <c:v>2011</c:v>
                </c:pt>
                <c:pt idx="21">
                  <c:v>2012</c:v>
                </c:pt>
                <c:pt idx="22">
                  <c:v>2013</c:v>
                </c:pt>
                <c:pt idx="23">
                  <c:v>2014</c:v>
                </c:pt>
                <c:pt idx="24">
                  <c:v>2015</c:v>
                </c:pt>
                <c:pt idx="25">
                  <c:v>2016</c:v>
                </c:pt>
                <c:pt idx="26">
                  <c:v>2017</c:v>
                </c:pt>
              </c:strCache>
            </c:strRef>
          </c:cat>
          <c:val>
            <c:numRef>
              <c:f>'Emp 3'!$J$2:$J$28</c:f>
              <c:numCache>
                <c:formatCode>General</c:formatCode>
                <c:ptCount val="27"/>
                <c:pt idx="0">
                  <c:v>21.600000381469702</c:v>
                </c:pt>
                <c:pt idx="1">
                  <c:v>21.912000656127901</c:v>
                </c:pt>
                <c:pt idx="2">
                  <c:v>22.249000549316399</c:v>
                </c:pt>
                <c:pt idx="3">
                  <c:v>22.396999359130898</c:v>
                </c:pt>
                <c:pt idx="4">
                  <c:v>22.6049995422363</c:v>
                </c:pt>
                <c:pt idx="5">
                  <c:v>22.663000106811499</c:v>
                </c:pt>
                <c:pt idx="6">
                  <c:v>22.843000411987301</c:v>
                </c:pt>
                <c:pt idx="7">
                  <c:v>23.172000885009801</c:v>
                </c:pt>
                <c:pt idx="8">
                  <c:v>23.781999588012699</c:v>
                </c:pt>
                <c:pt idx="9">
                  <c:v>24.034999847412099</c:v>
                </c:pt>
                <c:pt idx="10">
                  <c:v>23.826999664306602</c:v>
                </c:pt>
                <c:pt idx="11">
                  <c:v>24.250999450683601</c:v>
                </c:pt>
                <c:pt idx="12">
                  <c:v>24.423000335693398</c:v>
                </c:pt>
                <c:pt idx="13">
                  <c:v>24.716999053955099</c:v>
                </c:pt>
                <c:pt idx="14">
                  <c:v>25.197999954223601</c:v>
                </c:pt>
                <c:pt idx="15">
                  <c:v>25.511999130248999</c:v>
                </c:pt>
                <c:pt idx="16">
                  <c:v>25.701999664306602</c:v>
                </c:pt>
                <c:pt idx="17">
                  <c:v>26.125</c:v>
                </c:pt>
                <c:pt idx="18">
                  <c:v>26.295000076293899</c:v>
                </c:pt>
                <c:pt idx="19">
                  <c:v>26.676000595092798</c:v>
                </c:pt>
                <c:pt idx="20">
                  <c:v>27.746000289916999</c:v>
                </c:pt>
                <c:pt idx="21">
                  <c:v>28.6410007476807</c:v>
                </c:pt>
                <c:pt idx="22">
                  <c:v>29.545000076293899</c:v>
                </c:pt>
                <c:pt idx="23">
                  <c:v>30.541000366210898</c:v>
                </c:pt>
                <c:pt idx="24">
                  <c:v>31.742000579833999</c:v>
                </c:pt>
                <c:pt idx="25">
                  <c:v>32.834999084472699</c:v>
                </c:pt>
                <c:pt idx="26">
                  <c:v>33.476001739502003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50-46E1-B337-2D7B60FB85F1}"/>
            </c:ext>
          </c:extLst>
        </c:ser>
        <c:ser>
          <c:idx val="2"/>
          <c:order val="2"/>
          <c:tx>
            <c:strRef>
              <c:f>'Emp 3'!$AA$1</c:f>
              <c:strCache>
                <c:ptCount val="1"/>
                <c:pt idx="0">
                  <c:v>Average of emerging market economies (24 countries)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'Emp 3'!$A$2:$A$28</c:f>
              <c:strCache>
                <c:ptCount val="27"/>
                <c:pt idx="0">
                  <c:v>1991</c:v>
                </c:pt>
                <c:pt idx="1">
                  <c:v>1992</c:v>
                </c:pt>
                <c:pt idx="2">
                  <c:v>1993</c:v>
                </c:pt>
                <c:pt idx="3">
                  <c:v>1994</c:v>
                </c:pt>
                <c:pt idx="4">
                  <c:v>1995</c:v>
                </c:pt>
                <c:pt idx="5">
                  <c:v>1996</c:v>
                </c:pt>
                <c:pt idx="6">
                  <c:v>1997</c:v>
                </c:pt>
                <c:pt idx="7">
                  <c:v>1998</c:v>
                </c:pt>
                <c:pt idx="8">
                  <c:v>1999</c:v>
                </c:pt>
                <c:pt idx="9">
                  <c:v>2000</c:v>
                </c:pt>
                <c:pt idx="10">
                  <c:v>2001</c:v>
                </c:pt>
                <c:pt idx="11">
                  <c:v>2002</c:v>
                </c:pt>
                <c:pt idx="12">
                  <c:v>2003</c:v>
                </c:pt>
                <c:pt idx="13">
                  <c:v>2004</c:v>
                </c:pt>
                <c:pt idx="14">
                  <c:v>2005</c:v>
                </c:pt>
                <c:pt idx="15">
                  <c:v>2006</c:v>
                </c:pt>
                <c:pt idx="16">
                  <c:v>2007</c:v>
                </c:pt>
                <c:pt idx="17">
                  <c:v>2008</c:v>
                </c:pt>
                <c:pt idx="18">
                  <c:v>2009</c:v>
                </c:pt>
                <c:pt idx="19">
                  <c:v>2010</c:v>
                </c:pt>
                <c:pt idx="20">
                  <c:v>2011</c:v>
                </c:pt>
                <c:pt idx="21">
                  <c:v>2012</c:v>
                </c:pt>
                <c:pt idx="22">
                  <c:v>2013</c:v>
                </c:pt>
                <c:pt idx="23">
                  <c:v>2014</c:v>
                </c:pt>
                <c:pt idx="24">
                  <c:v>2015</c:v>
                </c:pt>
                <c:pt idx="25">
                  <c:v>2016</c:v>
                </c:pt>
                <c:pt idx="26">
                  <c:v>2017</c:v>
                </c:pt>
              </c:strCache>
            </c:strRef>
          </c:cat>
          <c:val>
            <c:numRef>
              <c:f>'Emp 3'!$AA$2:$AA$28</c:f>
              <c:numCache>
                <c:formatCode>General</c:formatCode>
                <c:ptCount val="27"/>
                <c:pt idx="0">
                  <c:v>44.574499766031913</c:v>
                </c:pt>
                <c:pt idx="1">
                  <c:v>44.880833228429161</c:v>
                </c:pt>
                <c:pt idx="2">
                  <c:v>45.985333045323692</c:v>
                </c:pt>
                <c:pt idx="3">
                  <c:v>46.405500173568726</c:v>
                </c:pt>
                <c:pt idx="4">
                  <c:v>47.282750129699714</c:v>
                </c:pt>
                <c:pt idx="5">
                  <c:v>47.77074988683065</c:v>
                </c:pt>
                <c:pt idx="6">
                  <c:v>48.535708665847778</c:v>
                </c:pt>
                <c:pt idx="7">
                  <c:v>48.99958324432373</c:v>
                </c:pt>
                <c:pt idx="8">
                  <c:v>49.361666997273765</c:v>
                </c:pt>
                <c:pt idx="9">
                  <c:v>49.816833416620888</c:v>
                </c:pt>
                <c:pt idx="10">
                  <c:v>50.28262543678283</c:v>
                </c:pt>
                <c:pt idx="11">
                  <c:v>50.698958158493049</c:v>
                </c:pt>
                <c:pt idx="12">
                  <c:v>51.042749961217247</c:v>
                </c:pt>
                <c:pt idx="13">
                  <c:v>51.829833348592125</c:v>
                </c:pt>
                <c:pt idx="14">
                  <c:v>52.188833157221474</c:v>
                </c:pt>
                <c:pt idx="15">
                  <c:v>52.887708107630409</c:v>
                </c:pt>
                <c:pt idx="16">
                  <c:v>53.004582564036042</c:v>
                </c:pt>
                <c:pt idx="17">
                  <c:v>53.482833385467529</c:v>
                </c:pt>
                <c:pt idx="18">
                  <c:v>54.507874886194863</c:v>
                </c:pt>
                <c:pt idx="19">
                  <c:v>55.095541556676231</c:v>
                </c:pt>
                <c:pt idx="20">
                  <c:v>55.37554144859314</c:v>
                </c:pt>
                <c:pt idx="21">
                  <c:v>55.774083058039345</c:v>
                </c:pt>
                <c:pt idx="22">
                  <c:v>56.066874901453652</c:v>
                </c:pt>
                <c:pt idx="23">
                  <c:v>56.478458086649574</c:v>
                </c:pt>
                <c:pt idx="24">
                  <c:v>56.710917154947914</c:v>
                </c:pt>
                <c:pt idx="25">
                  <c:v>57.026000022888184</c:v>
                </c:pt>
                <c:pt idx="26">
                  <c:v>57.077749411265053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A50-46E1-B337-2D7B60FB85F1}"/>
            </c:ext>
          </c:extLst>
        </c:ser>
        <c:ser>
          <c:idx val="3"/>
          <c:order val="3"/>
          <c:tx>
            <c:strRef>
              <c:f>'Emp 3'!$AB$1</c:f>
              <c:strCache>
                <c:ptCount val="1"/>
                <c:pt idx="0">
                  <c:v>Average of BRICS countries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'Emp 3'!$A$2:$A$28</c:f>
              <c:strCache>
                <c:ptCount val="27"/>
                <c:pt idx="0">
                  <c:v>1991</c:v>
                </c:pt>
                <c:pt idx="1">
                  <c:v>1992</c:v>
                </c:pt>
                <c:pt idx="2">
                  <c:v>1993</c:v>
                </c:pt>
                <c:pt idx="3">
                  <c:v>1994</c:v>
                </c:pt>
                <c:pt idx="4">
                  <c:v>1995</c:v>
                </c:pt>
                <c:pt idx="5">
                  <c:v>1996</c:v>
                </c:pt>
                <c:pt idx="6">
                  <c:v>1997</c:v>
                </c:pt>
                <c:pt idx="7">
                  <c:v>1998</c:v>
                </c:pt>
                <c:pt idx="8">
                  <c:v>1999</c:v>
                </c:pt>
                <c:pt idx="9">
                  <c:v>2000</c:v>
                </c:pt>
                <c:pt idx="10">
                  <c:v>2001</c:v>
                </c:pt>
                <c:pt idx="11">
                  <c:v>2002</c:v>
                </c:pt>
                <c:pt idx="12">
                  <c:v>2003</c:v>
                </c:pt>
                <c:pt idx="13">
                  <c:v>2004</c:v>
                </c:pt>
                <c:pt idx="14">
                  <c:v>2005</c:v>
                </c:pt>
                <c:pt idx="15">
                  <c:v>2006</c:v>
                </c:pt>
                <c:pt idx="16">
                  <c:v>2007</c:v>
                </c:pt>
                <c:pt idx="17">
                  <c:v>2008</c:v>
                </c:pt>
                <c:pt idx="18">
                  <c:v>2009</c:v>
                </c:pt>
                <c:pt idx="19">
                  <c:v>2010</c:v>
                </c:pt>
                <c:pt idx="20">
                  <c:v>2011</c:v>
                </c:pt>
                <c:pt idx="21">
                  <c:v>2012</c:v>
                </c:pt>
                <c:pt idx="22">
                  <c:v>2013</c:v>
                </c:pt>
                <c:pt idx="23">
                  <c:v>2014</c:v>
                </c:pt>
                <c:pt idx="24">
                  <c:v>2015</c:v>
                </c:pt>
                <c:pt idx="25">
                  <c:v>2016</c:v>
                </c:pt>
                <c:pt idx="26">
                  <c:v>2017</c:v>
                </c:pt>
              </c:strCache>
            </c:strRef>
          </c:cat>
          <c:val>
            <c:numRef>
              <c:f>'Emp 3'!$AB$2:$AB$28</c:f>
              <c:numCache>
                <c:formatCode>General</c:formatCode>
                <c:ptCount val="27"/>
                <c:pt idx="0">
                  <c:v>40.7959991455078</c:v>
                </c:pt>
                <c:pt idx="1">
                  <c:v>41.487199783325195</c:v>
                </c:pt>
                <c:pt idx="2">
                  <c:v>41.480199813842809</c:v>
                </c:pt>
                <c:pt idx="3">
                  <c:v>41.300199890136717</c:v>
                </c:pt>
                <c:pt idx="4">
                  <c:v>42.486800003051762</c:v>
                </c:pt>
                <c:pt idx="5">
                  <c:v>43.163999557495117</c:v>
                </c:pt>
                <c:pt idx="6">
                  <c:v>43.811399841308599</c:v>
                </c:pt>
                <c:pt idx="7">
                  <c:v>44.686399841308592</c:v>
                </c:pt>
                <c:pt idx="8">
                  <c:v>44.750199890136741</c:v>
                </c:pt>
                <c:pt idx="9">
                  <c:v>45.50720024108886</c:v>
                </c:pt>
                <c:pt idx="10">
                  <c:v>46.904800796508781</c:v>
                </c:pt>
                <c:pt idx="11">
                  <c:v>46.732599639892598</c:v>
                </c:pt>
                <c:pt idx="12">
                  <c:v>47.426200485229522</c:v>
                </c:pt>
                <c:pt idx="13">
                  <c:v>48.016600036621114</c:v>
                </c:pt>
                <c:pt idx="14">
                  <c:v>48.925799942016603</c:v>
                </c:pt>
                <c:pt idx="15">
                  <c:v>49.55580024719238</c:v>
                </c:pt>
                <c:pt idx="16">
                  <c:v>50.219400024414043</c:v>
                </c:pt>
                <c:pt idx="17">
                  <c:v>51.470400238037101</c:v>
                </c:pt>
                <c:pt idx="18">
                  <c:v>52.599000167846654</c:v>
                </c:pt>
                <c:pt idx="19">
                  <c:v>53.455800247192386</c:v>
                </c:pt>
                <c:pt idx="20">
                  <c:v>54.372600173950197</c:v>
                </c:pt>
                <c:pt idx="21">
                  <c:v>55.62019996643069</c:v>
                </c:pt>
                <c:pt idx="22">
                  <c:v>56.285199356079069</c:v>
                </c:pt>
                <c:pt idx="23">
                  <c:v>57.236201477050784</c:v>
                </c:pt>
                <c:pt idx="24">
                  <c:v>57.872000122070332</c:v>
                </c:pt>
                <c:pt idx="25">
                  <c:v>58.812198638915994</c:v>
                </c:pt>
                <c:pt idx="26">
                  <c:v>59.134199523925801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A50-46E1-B337-2D7B60FB85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6746416"/>
        <c:axId val="406732816"/>
      </c:lineChart>
      <c:catAx>
        <c:axId val="406746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732816"/>
        <c:crosses val="autoZero"/>
        <c:auto val="1"/>
        <c:lblAlgn val="ctr"/>
        <c:lblOffset val="100"/>
        <c:noMultiLvlLbl val="0"/>
      </c:catAx>
      <c:valAx>
        <c:axId val="406732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746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rgbClr val="FF0000"/>
                </a:solidFill>
              </a:rPr>
              <a:t>Percentage</a:t>
            </a:r>
            <a:r>
              <a:rPr lang="en-IN" baseline="0" dirty="0">
                <a:solidFill>
                  <a:srgbClr val="FF0000"/>
                </a:solidFill>
              </a:rPr>
              <a:t> of services in GDP </a:t>
            </a:r>
            <a:endParaRPr lang="en-IN" dirty="0">
              <a:solidFill>
                <a:srgbClr val="FF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FF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'Share of services in GDP'!$C$1</c:f>
              <c:strCache>
                <c:ptCount val="1"/>
                <c:pt idx="0">
                  <c:v>Brazil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'Share of services in GDP'!$A$2:$A$58</c:f>
              <c:strCache>
                <c:ptCount val="57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</c:strCache>
            </c:strRef>
          </c:cat>
          <c:val>
            <c:numRef>
              <c:f>'Share of services in GDP'!$C$2:$C$58</c:f>
              <c:numCache>
                <c:formatCode>General</c:formatCode>
                <c:ptCount val="57"/>
                <c:pt idx="0">
                  <c:v>42.340504583187013</c:v>
                </c:pt>
                <c:pt idx="1">
                  <c:v>38.758146337228254</c:v>
                </c:pt>
                <c:pt idx="2">
                  <c:v>49.320461959688913</c:v>
                </c:pt>
                <c:pt idx="3">
                  <c:v>44.604509315834775</c:v>
                </c:pt>
                <c:pt idx="4">
                  <c:v>47.761034865482486</c:v>
                </c:pt>
                <c:pt idx="5">
                  <c:v>47.710664073745981</c:v>
                </c:pt>
                <c:pt idx="6">
                  <c:v>49.182715101502019</c:v>
                </c:pt>
                <c:pt idx="7">
                  <c:v>51.040563614514532</c:v>
                </c:pt>
                <c:pt idx="8">
                  <c:v>49.489984806222701</c:v>
                </c:pt>
                <c:pt idx="9">
                  <c:v>49.422543693868761</c:v>
                </c:pt>
                <c:pt idx="10">
                  <c:v>49.354106013437885</c:v>
                </c:pt>
                <c:pt idx="11">
                  <c:v>48.937037903859157</c:v>
                </c:pt>
                <c:pt idx="12">
                  <c:v>48.568028262107333</c:v>
                </c:pt>
                <c:pt idx="13">
                  <c:v>47.6384393887991</c:v>
                </c:pt>
                <c:pt idx="14">
                  <c:v>47.017060152062989</c:v>
                </c:pt>
                <c:pt idx="15">
                  <c:v>47.727346622382136</c:v>
                </c:pt>
                <c:pt idx="16">
                  <c:v>47.283321988192199</c:v>
                </c:pt>
                <c:pt idx="17">
                  <c:v>46.68043493293434</c:v>
                </c:pt>
                <c:pt idx="18">
                  <c:v>48.254795923082796</c:v>
                </c:pt>
                <c:pt idx="19">
                  <c:v>48.346799950649192</c:v>
                </c:pt>
                <c:pt idx="20">
                  <c:v>45.161109983974882</c:v>
                </c:pt>
                <c:pt idx="21">
                  <c:v>45.544909525739584</c:v>
                </c:pt>
                <c:pt idx="22">
                  <c:v>45.44439290105214</c:v>
                </c:pt>
                <c:pt idx="23">
                  <c:v>45.110179377482076</c:v>
                </c:pt>
                <c:pt idx="24">
                  <c:v>42.824449410719964</c:v>
                </c:pt>
                <c:pt idx="25">
                  <c:v>43.146495871344712</c:v>
                </c:pt>
                <c:pt idx="26">
                  <c:v>43.682432390676695</c:v>
                </c:pt>
                <c:pt idx="27">
                  <c:v>44.11011027134262</c:v>
                </c:pt>
                <c:pt idx="28">
                  <c:v>46.238397328526261</c:v>
                </c:pt>
                <c:pt idx="29">
                  <c:v>48.810150473995456</c:v>
                </c:pt>
                <c:pt idx="30">
                  <c:v>53.21</c:v>
                </c:pt>
                <c:pt idx="31">
                  <c:v>56.049906734173362</c:v>
                </c:pt>
                <c:pt idx="32">
                  <c:v>53.579998820417018</c:v>
                </c:pt>
                <c:pt idx="33">
                  <c:v>50.829999938230621</c:v>
                </c:pt>
                <c:pt idx="34">
                  <c:v>50.147149186636909</c:v>
                </c:pt>
                <c:pt idx="35">
                  <c:v>66.702863793296558</c:v>
                </c:pt>
                <c:pt idx="36">
                  <c:v>68.99318477124892</c:v>
                </c:pt>
                <c:pt idx="37">
                  <c:v>68.960242272716954</c:v>
                </c:pt>
                <c:pt idx="38">
                  <c:v>69.462879120305971</c:v>
                </c:pt>
                <c:pt idx="39">
                  <c:v>69.522187706360853</c:v>
                </c:pt>
                <c:pt idx="40">
                  <c:v>67.727663221910433</c:v>
                </c:pt>
                <c:pt idx="41">
                  <c:v>67.775445323279982</c:v>
                </c:pt>
                <c:pt idx="42">
                  <c:v>67.216311582142851</c:v>
                </c:pt>
                <c:pt idx="43">
                  <c:v>65.831767770414018</c:v>
                </c:pt>
                <c:pt idx="44">
                  <c:v>64.694202464286619</c:v>
                </c:pt>
                <c:pt idx="45">
                  <c:v>66.049694570866237</c:v>
                </c:pt>
                <c:pt idx="46">
                  <c:v>67.180096521234177</c:v>
                </c:pt>
                <c:pt idx="47">
                  <c:v>67.699376769756597</c:v>
                </c:pt>
                <c:pt idx="48">
                  <c:v>67.258066788274334</c:v>
                </c:pt>
                <c:pt idx="49">
                  <c:v>69.175180243122057</c:v>
                </c:pt>
                <c:pt idx="50">
                  <c:v>67.782574996064</c:v>
                </c:pt>
                <c:pt idx="51">
                  <c:v>67.717495224382134</c:v>
                </c:pt>
                <c:pt idx="52">
                  <c:v>69.069470202056095</c:v>
                </c:pt>
                <c:pt idx="53">
                  <c:v>69.872896243982993</c:v>
                </c:pt>
                <c:pt idx="54">
                  <c:v>71.181501198636639</c:v>
                </c:pt>
                <c:pt idx="55">
                  <c:v>72.683158034220924</c:v>
                </c:pt>
                <c:pt idx="56">
                  <c:v>73.304976594701785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D25-43B4-B4F2-4498A7CA720C}"/>
            </c:ext>
          </c:extLst>
        </c:ser>
        <c:ser>
          <c:idx val="1"/>
          <c:order val="1"/>
          <c:tx>
            <c:strRef>
              <c:f>'Share of services in GDP'!$D$1</c:f>
              <c:strCache>
                <c:ptCount val="1"/>
                <c:pt idx="0">
                  <c:v>China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'Share of services in GDP'!$A$2:$A$58</c:f>
              <c:strCache>
                <c:ptCount val="57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</c:strCache>
            </c:strRef>
          </c:cat>
          <c:val>
            <c:numRef>
              <c:f>'Share of services in GDP'!$D$2:$D$58</c:f>
              <c:numCache>
                <c:formatCode>General</c:formatCode>
                <c:ptCount val="57"/>
                <c:pt idx="0">
                  <c:v>32.433167811713489</c:v>
                </c:pt>
                <c:pt idx="1">
                  <c:v>32.272985474316322</c:v>
                </c:pt>
                <c:pt idx="2">
                  <c:v>29.693684391670971</c:v>
                </c:pt>
                <c:pt idx="3">
                  <c:v>27.068813586477614</c:v>
                </c:pt>
                <c:pt idx="4">
                  <c:v>26.641268113477107</c:v>
                </c:pt>
                <c:pt idx="5">
                  <c:v>27.358708189158008</c:v>
                </c:pt>
                <c:pt idx="6">
                  <c:v>24.937787896436703</c:v>
                </c:pt>
                <c:pt idx="7">
                  <c:v>26.306989187381564</c:v>
                </c:pt>
                <c:pt idx="8">
                  <c:v>27.24614414311106</c:v>
                </c:pt>
                <c:pt idx="9">
                  <c:v>27.061461624706961</c:v>
                </c:pt>
                <c:pt idx="10">
                  <c:v>24.928718691055842</c:v>
                </c:pt>
                <c:pt idx="11">
                  <c:v>24.44543937482193</c:v>
                </c:pt>
                <c:pt idx="12">
                  <c:v>24.811941701927598</c:v>
                </c:pt>
                <c:pt idx="13">
                  <c:v>24.247151875770989</c:v>
                </c:pt>
                <c:pt idx="14">
                  <c:v>24.143296672207093</c:v>
                </c:pt>
                <c:pt idx="15">
                  <c:v>22.68794209573943</c:v>
                </c:pt>
                <c:pt idx="16">
                  <c:v>22.602556380914141</c:v>
                </c:pt>
                <c:pt idx="17">
                  <c:v>24.307692307692307</c:v>
                </c:pt>
                <c:pt idx="18">
                  <c:v>24.603170807581716</c:v>
                </c:pt>
                <c:pt idx="19">
                  <c:v>22.341321621733631</c:v>
                </c:pt>
                <c:pt idx="20">
                  <c:v>22.307089726482957</c:v>
                </c:pt>
                <c:pt idx="21">
                  <c:v>22.712840903527169</c:v>
                </c:pt>
                <c:pt idx="22">
                  <c:v>22.592501510350537</c:v>
                </c:pt>
                <c:pt idx="23">
                  <c:v>23.202087357945359</c:v>
                </c:pt>
                <c:pt idx="24">
                  <c:v>25.528182820854273</c:v>
                </c:pt>
                <c:pt idx="25">
                  <c:v>29.352200915375644</c:v>
                </c:pt>
                <c:pt idx="26">
                  <c:v>29.845945427264724</c:v>
                </c:pt>
                <c:pt idx="27">
                  <c:v>30.359646024534271</c:v>
                </c:pt>
                <c:pt idx="28">
                  <c:v>31.236649797277156</c:v>
                </c:pt>
                <c:pt idx="29">
                  <c:v>32.891319083998923</c:v>
                </c:pt>
                <c:pt idx="30">
                  <c:v>32.381701932311302</c:v>
                </c:pt>
                <c:pt idx="31">
                  <c:v>34.477454077626234</c:v>
                </c:pt>
                <c:pt idx="32">
                  <c:v>35.554692410990121</c:v>
                </c:pt>
                <c:pt idx="33">
                  <c:v>34.514826659661615</c:v>
                </c:pt>
                <c:pt idx="34">
                  <c:v>34.361479433649137</c:v>
                </c:pt>
                <c:pt idx="35">
                  <c:v>33.651743568625811</c:v>
                </c:pt>
                <c:pt idx="36">
                  <c:v>33.569067323210042</c:v>
                </c:pt>
                <c:pt idx="37">
                  <c:v>35.004464337055424</c:v>
                </c:pt>
                <c:pt idx="38">
                  <c:v>37.042155922624211</c:v>
                </c:pt>
                <c:pt idx="39">
                  <c:v>38.574183736012593</c:v>
                </c:pt>
                <c:pt idx="40">
                  <c:v>39.786479699814784</c:v>
                </c:pt>
                <c:pt idx="41">
                  <c:v>41.221968084874767</c:v>
                </c:pt>
                <c:pt idx="42">
                  <c:v>42.246795503712953</c:v>
                </c:pt>
                <c:pt idx="43">
                  <c:v>42.027036612872301</c:v>
                </c:pt>
                <c:pt idx="44">
                  <c:v>41.181950179153361</c:v>
                </c:pt>
                <c:pt idx="45">
                  <c:v>41.334733247796692</c:v>
                </c:pt>
                <c:pt idx="46">
                  <c:v>41.81567280452898</c:v>
                </c:pt>
                <c:pt idx="47">
                  <c:v>42.85596912844894</c:v>
                </c:pt>
                <c:pt idx="48">
                  <c:v>42.8166233454482</c:v>
                </c:pt>
                <c:pt idx="49">
                  <c:v>44.330037959092579</c:v>
                </c:pt>
                <c:pt idx="50">
                  <c:v>44.073752813718841</c:v>
                </c:pt>
                <c:pt idx="51">
                  <c:v>44.164799137214239</c:v>
                </c:pt>
                <c:pt idx="52">
                  <c:v>45.306561843570627</c:v>
                </c:pt>
                <c:pt idx="53">
                  <c:v>46.696658444996118</c:v>
                </c:pt>
                <c:pt idx="54">
                  <c:v>47.837121813812487</c:v>
                </c:pt>
                <c:pt idx="55">
                  <c:v>50.235639944995846</c:v>
                </c:pt>
                <c:pt idx="56">
                  <c:v>51.633712623325692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D25-43B4-B4F2-4498A7CA720C}"/>
            </c:ext>
          </c:extLst>
        </c:ser>
        <c:ser>
          <c:idx val="2"/>
          <c:order val="2"/>
          <c:tx>
            <c:strRef>
              <c:f>'Share of services in GDP'!$J$1</c:f>
              <c:strCache>
                <c:ptCount val="1"/>
                <c:pt idx="0">
                  <c:v>India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'Share of services in GDP'!$A$2:$A$58</c:f>
              <c:strCache>
                <c:ptCount val="57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</c:strCache>
            </c:strRef>
          </c:cat>
          <c:val>
            <c:numRef>
              <c:f>'Share of services in GDP'!$J$2:$J$58</c:f>
              <c:numCache>
                <c:formatCode>General</c:formatCode>
                <c:ptCount val="57"/>
                <c:pt idx="0">
                  <c:v>32.816176499413444</c:v>
                </c:pt>
                <c:pt idx="1">
                  <c:v>32.875947710274907</c:v>
                </c:pt>
                <c:pt idx="2">
                  <c:v>34.025006403445147</c:v>
                </c:pt>
                <c:pt idx="3">
                  <c:v>32.871065181679832</c:v>
                </c:pt>
                <c:pt idx="4">
                  <c:v>31.998383590044316</c:v>
                </c:pt>
                <c:pt idx="5">
                  <c:v>33.169688031463842</c:v>
                </c:pt>
                <c:pt idx="6">
                  <c:v>32.681518788962386</c:v>
                </c:pt>
                <c:pt idx="7">
                  <c:v>31.404253843600561</c:v>
                </c:pt>
                <c:pt idx="8">
                  <c:v>31.762753012488847</c:v>
                </c:pt>
                <c:pt idx="9">
                  <c:v>31.100153098470116</c:v>
                </c:pt>
                <c:pt idx="10">
                  <c:v>32.039462090404264</c:v>
                </c:pt>
                <c:pt idx="11">
                  <c:v>32.871881570562401</c:v>
                </c:pt>
                <c:pt idx="12">
                  <c:v>32.803293453169495</c:v>
                </c:pt>
                <c:pt idx="13">
                  <c:v>31.016080771817656</c:v>
                </c:pt>
                <c:pt idx="14">
                  <c:v>32.55593001015982</c:v>
                </c:pt>
                <c:pt idx="15">
                  <c:v>34.487250284889974</c:v>
                </c:pt>
                <c:pt idx="16">
                  <c:v>34.922725962051793</c:v>
                </c:pt>
                <c:pt idx="17">
                  <c:v>33.833786987175124</c:v>
                </c:pt>
                <c:pt idx="18">
                  <c:v>34.254492083319491</c:v>
                </c:pt>
                <c:pt idx="19">
                  <c:v>35.255239682197775</c:v>
                </c:pt>
                <c:pt idx="20">
                  <c:v>34.298862208120042</c:v>
                </c:pt>
                <c:pt idx="21">
                  <c:v>34.66927708986141</c:v>
                </c:pt>
                <c:pt idx="22">
                  <c:v>35.821698850852499</c:v>
                </c:pt>
                <c:pt idx="23">
                  <c:v>35.093358434709025</c:v>
                </c:pt>
                <c:pt idx="24">
                  <c:v>36.058299006323892</c:v>
                </c:pt>
                <c:pt idx="25">
                  <c:v>37.276487850980608</c:v>
                </c:pt>
                <c:pt idx="26">
                  <c:v>38.25072025864727</c:v>
                </c:pt>
                <c:pt idx="27">
                  <c:v>38.782126718462401</c:v>
                </c:pt>
                <c:pt idx="28">
                  <c:v>37.883387407886566</c:v>
                </c:pt>
                <c:pt idx="29">
                  <c:v>38.281031665137618</c:v>
                </c:pt>
                <c:pt idx="30">
                  <c:v>38.266706179251578</c:v>
                </c:pt>
                <c:pt idx="31">
                  <c:v>39.191320566566631</c:v>
                </c:pt>
                <c:pt idx="32">
                  <c:v>39.429018499173999</c:v>
                </c:pt>
                <c:pt idx="33">
                  <c:v>39.814764785728194</c:v>
                </c:pt>
                <c:pt idx="34">
                  <c:v>39.151008302255462</c:v>
                </c:pt>
                <c:pt idx="35">
                  <c:v>40.051437517939348</c:v>
                </c:pt>
                <c:pt idx="36">
                  <c:v>40.106912104579997</c:v>
                </c:pt>
                <c:pt idx="37">
                  <c:v>41.618387510351162</c:v>
                </c:pt>
                <c:pt idx="38">
                  <c:v>42.517030108469243</c:v>
                </c:pt>
                <c:pt idx="39">
                  <c:v>44.470723691814115</c:v>
                </c:pt>
                <c:pt idx="40">
                  <c:v>45.07993150883258</c:v>
                </c:pt>
                <c:pt idx="41">
                  <c:v>46.277246857380689</c:v>
                </c:pt>
                <c:pt idx="42">
                  <c:v>47.288483558116681</c:v>
                </c:pt>
                <c:pt idx="43">
                  <c:v>47.432142984471817</c:v>
                </c:pt>
                <c:pt idx="44">
                  <c:v>46.922671195015432</c:v>
                </c:pt>
                <c:pt idx="45">
                  <c:v>46.899662803245775</c:v>
                </c:pt>
                <c:pt idx="46">
                  <c:v>46.595771498144785</c:v>
                </c:pt>
                <c:pt idx="47">
                  <c:v>46.40186787696711</c:v>
                </c:pt>
                <c:pt idx="48">
                  <c:v>47.780052958832243</c:v>
                </c:pt>
                <c:pt idx="49">
                  <c:v>48.460236247596448</c:v>
                </c:pt>
                <c:pt idx="50">
                  <c:v>48.695372040577723</c:v>
                </c:pt>
                <c:pt idx="51">
                  <c:v>48.970046004603482</c:v>
                </c:pt>
                <c:pt idx="52">
                  <c:v>50.030926848174303</c:v>
                </c:pt>
                <c:pt idx="53">
                  <c:v>50.620794777138947</c:v>
                </c:pt>
                <c:pt idx="54">
                  <c:v>51.800247748407948</c:v>
                </c:pt>
                <c:pt idx="55">
                  <c:v>52.926865853620662</c:v>
                </c:pt>
                <c:pt idx="56">
                  <c:v>53.802312450813481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D25-43B4-B4F2-4498A7CA720C}"/>
            </c:ext>
          </c:extLst>
        </c:ser>
        <c:ser>
          <c:idx val="3"/>
          <c:order val="3"/>
          <c:tx>
            <c:strRef>
              <c:f>'Share of services in GDP'!$V$1</c:f>
              <c:strCache>
                <c:ptCount val="1"/>
                <c:pt idx="0">
                  <c:v>South Africa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'Share of services in GDP'!$A$2:$A$58</c:f>
              <c:strCache>
                <c:ptCount val="57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</c:strCache>
            </c:strRef>
          </c:cat>
          <c:val>
            <c:numRef>
              <c:f>'Share of services in GDP'!$V$2:$V$58</c:f>
              <c:numCache>
                <c:formatCode>General</c:formatCode>
                <c:ptCount val="57"/>
                <c:pt idx="0">
                  <c:v>50.943396226415096</c:v>
                </c:pt>
                <c:pt idx="1">
                  <c:v>50.542978096815759</c:v>
                </c:pt>
                <c:pt idx="2">
                  <c:v>50.94176602730257</c:v>
                </c:pt>
                <c:pt idx="3">
                  <c:v>50.989867498051446</c:v>
                </c:pt>
                <c:pt idx="4">
                  <c:v>51.391650099403577</c:v>
                </c:pt>
                <c:pt idx="5">
                  <c:v>50.86810054418244</c:v>
                </c:pt>
                <c:pt idx="6">
                  <c:v>51.122994652406419</c:v>
                </c:pt>
                <c:pt idx="7">
                  <c:v>51.892929508371545</c:v>
                </c:pt>
                <c:pt idx="8">
                  <c:v>53.385390926163886</c:v>
                </c:pt>
                <c:pt idx="9">
                  <c:v>53.304432451561532</c:v>
                </c:pt>
                <c:pt idx="10">
                  <c:v>54.428744448930154</c:v>
                </c:pt>
                <c:pt idx="11">
                  <c:v>55.457270268294465</c:v>
                </c:pt>
                <c:pt idx="12">
                  <c:v>54.384605450083946</c:v>
                </c:pt>
                <c:pt idx="13">
                  <c:v>52.870577232815506</c:v>
                </c:pt>
                <c:pt idx="14">
                  <c:v>50.779772163605038</c:v>
                </c:pt>
                <c:pt idx="15">
                  <c:v>51.029098651525914</c:v>
                </c:pt>
                <c:pt idx="16">
                  <c:v>51.622849186088914</c:v>
                </c:pt>
                <c:pt idx="17">
                  <c:v>52.258859599026117</c:v>
                </c:pt>
                <c:pt idx="18">
                  <c:v>50.954594395861243</c:v>
                </c:pt>
                <c:pt idx="19">
                  <c:v>48.630378297441318</c:v>
                </c:pt>
                <c:pt idx="20">
                  <c:v>45.728601938557581</c:v>
                </c:pt>
                <c:pt idx="21">
                  <c:v>48.078261981556999</c:v>
                </c:pt>
                <c:pt idx="22">
                  <c:v>50.237080987879715</c:v>
                </c:pt>
                <c:pt idx="23">
                  <c:v>51.031491108977121</c:v>
                </c:pt>
                <c:pt idx="24">
                  <c:v>52.183923292655201</c:v>
                </c:pt>
                <c:pt idx="25">
                  <c:v>51.463914808805725</c:v>
                </c:pt>
                <c:pt idx="26">
                  <c:v>51.419205526284316</c:v>
                </c:pt>
                <c:pt idx="27">
                  <c:v>53.010027413071704</c:v>
                </c:pt>
                <c:pt idx="28">
                  <c:v>52.859585403114032</c:v>
                </c:pt>
                <c:pt idx="29">
                  <c:v>54.055671573371356</c:v>
                </c:pt>
                <c:pt idx="30">
                  <c:v>55.408988417442139</c:v>
                </c:pt>
                <c:pt idx="31">
                  <c:v>57.15715779540411</c:v>
                </c:pt>
                <c:pt idx="32">
                  <c:v>59.808422428264031</c:v>
                </c:pt>
                <c:pt idx="33">
                  <c:v>60.286476722837115</c:v>
                </c:pt>
                <c:pt idx="34">
                  <c:v>60.390965526350548</c:v>
                </c:pt>
                <c:pt idx="35">
                  <c:v>61.265897342499088</c:v>
                </c:pt>
                <c:pt idx="36">
                  <c:v>62.204467410032514</c:v>
                </c:pt>
                <c:pt idx="37">
                  <c:v>63.092153644225299</c:v>
                </c:pt>
                <c:pt idx="38">
                  <c:v>63.859514657661343</c:v>
                </c:pt>
                <c:pt idx="39">
                  <c:v>65.088434264148759</c:v>
                </c:pt>
                <c:pt idx="40">
                  <c:v>64.819328520374668</c:v>
                </c:pt>
                <c:pt idx="41">
                  <c:v>64.081596727412943</c:v>
                </c:pt>
                <c:pt idx="42">
                  <c:v>63.787328802852116</c:v>
                </c:pt>
                <c:pt idx="43">
                  <c:v>65.922612028179913</c:v>
                </c:pt>
                <c:pt idx="44">
                  <c:v>66.656030631780467</c:v>
                </c:pt>
                <c:pt idx="45">
                  <c:v>67.056210732222596</c:v>
                </c:pt>
                <c:pt idx="46">
                  <c:v>68.002966713980655</c:v>
                </c:pt>
                <c:pt idx="47">
                  <c:v>67.351488786415828</c:v>
                </c:pt>
                <c:pt idx="48">
                  <c:v>65.47733238504766</c:v>
                </c:pt>
                <c:pt idx="49">
                  <c:v>66.63578005099366</c:v>
                </c:pt>
                <c:pt idx="50">
                  <c:v>67.21070520991158</c:v>
                </c:pt>
                <c:pt idx="51">
                  <c:v>67.561481427103217</c:v>
                </c:pt>
                <c:pt idx="52">
                  <c:v>67.992065134633918</c:v>
                </c:pt>
                <c:pt idx="53">
                  <c:v>68.012405483266321</c:v>
                </c:pt>
                <c:pt idx="54">
                  <c:v>68.015628748471357</c:v>
                </c:pt>
                <c:pt idx="55">
                  <c:v>68.523356721591114</c:v>
                </c:pt>
                <c:pt idx="56">
                  <c:v>68.633698128133886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D25-43B4-B4F2-4498A7CA72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6734448"/>
        <c:axId val="403012688"/>
      </c:lineChart>
      <c:catAx>
        <c:axId val="406734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012688"/>
        <c:crosses val="autoZero"/>
        <c:auto val="1"/>
        <c:lblAlgn val="ctr"/>
        <c:lblOffset val="100"/>
        <c:noMultiLvlLbl val="0"/>
      </c:catAx>
      <c:valAx>
        <c:axId val="403012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734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Anwesha Aditya</a:t>
            </a:r>
          </a:p>
          <a:p>
            <a:r>
              <a:rPr lang="en-US" dirty="0"/>
              <a:t>IIT </a:t>
            </a:r>
            <a:r>
              <a:rPr lang="en-US" dirty="0" err="1"/>
              <a:t>Kharagpur</a:t>
            </a:r>
            <a:endParaRPr lang="en-US" dirty="0"/>
          </a:p>
        </p:txBody>
      </p:sp>
      <p:sp>
        <p:nvSpPr>
          <p:cNvPr id="4" name="Title 3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sz="32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74641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 Gravity Model (cont.)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50000"/>
              </a:spcBef>
            </a:pPr>
            <a:r>
              <a:rPr lang="en-US" sz="2400" dirty="0"/>
              <a:t>In fact, the size of an economy is directly related to the volume of imports and exports.</a:t>
            </a:r>
          </a:p>
          <a:p>
            <a:pPr lvl="1" algn="just">
              <a:spcBef>
                <a:spcPct val="50000"/>
              </a:spcBef>
            </a:pPr>
            <a:r>
              <a:rPr lang="en-US" sz="2000" dirty="0"/>
              <a:t>Larger economies produce more goods and services, so they have more to sell in the export market.</a:t>
            </a:r>
          </a:p>
          <a:p>
            <a:pPr lvl="1" algn="just">
              <a:spcBef>
                <a:spcPct val="50000"/>
              </a:spcBef>
            </a:pPr>
            <a:r>
              <a:rPr lang="en-US" sz="2000" dirty="0"/>
              <a:t>Larger economies generate more income from </a:t>
            </a:r>
            <a:br>
              <a:rPr lang="en-US" sz="2000" dirty="0"/>
            </a:br>
            <a:r>
              <a:rPr lang="en-US" sz="2000" dirty="0"/>
              <a:t>the goods and services sold, so they are able to buy more imports.</a:t>
            </a:r>
          </a:p>
        </p:txBody>
      </p:sp>
    </p:spTree>
    <p:extLst>
      <p:ext uri="{BB962C8B-B14F-4D97-AF65-F5344CB8AC3E}">
        <p14:creationId xmlns:p14="http://schemas.microsoft.com/office/powerpoint/2010/main" val="3776048218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Gravity Model (cont.)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its basic form, the gravity model assumes that only size and distance are important for trade in the following way:</a:t>
            </a:r>
          </a:p>
          <a:p>
            <a:pPr algn="ctr">
              <a:buFontTx/>
              <a:buNone/>
            </a:pPr>
            <a:r>
              <a:rPr lang="en-US" sz="2400" dirty="0" err="1"/>
              <a:t>T</a:t>
            </a:r>
            <a:r>
              <a:rPr lang="en-US" sz="2400" baseline="-25000" dirty="0" err="1"/>
              <a:t>ij</a:t>
            </a:r>
            <a:r>
              <a:rPr lang="en-US" sz="2400" dirty="0"/>
              <a:t> = A x Y</a:t>
            </a:r>
            <a:r>
              <a:rPr lang="en-US" sz="2400" baseline="-25000" dirty="0"/>
              <a:t>i</a:t>
            </a:r>
            <a:r>
              <a:rPr lang="en-US" sz="2400" dirty="0"/>
              <a:t> x </a:t>
            </a:r>
            <a:r>
              <a:rPr lang="en-US" sz="2400" dirty="0" err="1"/>
              <a:t>Y</a:t>
            </a:r>
            <a:r>
              <a:rPr lang="en-US" sz="2400" baseline="-25000" dirty="0" err="1"/>
              <a:t>j</a:t>
            </a:r>
            <a:r>
              <a:rPr lang="en-US" sz="2400" dirty="0"/>
              <a:t> /</a:t>
            </a:r>
            <a:r>
              <a:rPr lang="en-US" sz="2400" dirty="0" err="1"/>
              <a:t>D</a:t>
            </a:r>
            <a:r>
              <a:rPr lang="en-US" sz="2400" baseline="-25000" dirty="0" err="1"/>
              <a:t>ij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where </a:t>
            </a:r>
          </a:p>
          <a:p>
            <a:pPr lvl="1">
              <a:buFontTx/>
              <a:buNone/>
            </a:pPr>
            <a:r>
              <a:rPr lang="en-US" sz="2000" dirty="0" err="1"/>
              <a:t>T</a:t>
            </a:r>
            <a:r>
              <a:rPr lang="en-US" sz="2000" baseline="-25000" dirty="0" err="1"/>
              <a:t>ij</a:t>
            </a:r>
            <a:r>
              <a:rPr lang="en-US" sz="2000" dirty="0"/>
              <a:t> is the value of trade between country </a:t>
            </a:r>
            <a:r>
              <a:rPr lang="en-US" sz="2000" i="1" dirty="0"/>
              <a:t>i</a:t>
            </a:r>
            <a:r>
              <a:rPr lang="en-US" sz="2000" dirty="0"/>
              <a:t> and country </a:t>
            </a:r>
            <a:r>
              <a:rPr lang="en-US" sz="2000" i="1" dirty="0"/>
              <a:t>j</a:t>
            </a:r>
            <a:endParaRPr lang="en-US" sz="2000" dirty="0"/>
          </a:p>
          <a:p>
            <a:pPr lvl="1">
              <a:buFontTx/>
              <a:buNone/>
            </a:pPr>
            <a:r>
              <a:rPr lang="en-US" sz="2000" dirty="0"/>
              <a:t>A is a constant</a:t>
            </a:r>
          </a:p>
          <a:p>
            <a:pPr lvl="1">
              <a:buFontTx/>
              <a:buNone/>
            </a:pPr>
            <a:r>
              <a:rPr lang="en-US" sz="2000" dirty="0"/>
              <a:t>Y</a:t>
            </a:r>
            <a:r>
              <a:rPr lang="en-US" sz="2000" baseline="-25000" dirty="0"/>
              <a:t>i</a:t>
            </a:r>
            <a:r>
              <a:rPr lang="en-US" sz="2000" dirty="0"/>
              <a:t> the GDP of country </a:t>
            </a:r>
            <a:r>
              <a:rPr lang="en-US" sz="2000" i="1" dirty="0"/>
              <a:t>i</a:t>
            </a:r>
            <a:endParaRPr lang="en-US" sz="2000" dirty="0"/>
          </a:p>
          <a:p>
            <a:pPr lvl="1">
              <a:buFontTx/>
              <a:buNone/>
            </a:pPr>
            <a:r>
              <a:rPr lang="en-US" sz="2000" dirty="0" err="1"/>
              <a:t>Y</a:t>
            </a:r>
            <a:r>
              <a:rPr lang="en-US" sz="2000" baseline="-25000" dirty="0" err="1"/>
              <a:t>j</a:t>
            </a:r>
            <a:r>
              <a:rPr lang="en-US" sz="2000" dirty="0"/>
              <a:t> is the GDP of country </a:t>
            </a:r>
            <a:r>
              <a:rPr lang="en-US" sz="2000" i="1" dirty="0"/>
              <a:t>j</a:t>
            </a:r>
            <a:endParaRPr lang="en-US" sz="2000" dirty="0"/>
          </a:p>
          <a:p>
            <a:pPr lvl="1">
              <a:buFontTx/>
              <a:buNone/>
            </a:pPr>
            <a:r>
              <a:rPr lang="en-US" sz="2000" dirty="0" err="1"/>
              <a:t>D</a:t>
            </a:r>
            <a:r>
              <a:rPr lang="en-US" sz="2000" baseline="-25000" dirty="0" err="1"/>
              <a:t>ij</a:t>
            </a:r>
            <a:r>
              <a:rPr lang="en-US" sz="2000" dirty="0"/>
              <a:t> is the distance between country </a:t>
            </a:r>
            <a:r>
              <a:rPr lang="en-US" sz="2000" i="1" dirty="0"/>
              <a:t>i</a:t>
            </a:r>
            <a:r>
              <a:rPr lang="en-US" sz="2000" dirty="0"/>
              <a:t> and country </a:t>
            </a:r>
            <a:r>
              <a:rPr lang="en-US" sz="2000" i="1" dirty="0"/>
              <a:t>j</a:t>
            </a:r>
          </a:p>
          <a:p>
            <a:pPr lvl="1">
              <a:buFontTx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3147808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and Borders (cont.)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50000"/>
              </a:spcBef>
            </a:pPr>
            <a:r>
              <a:rPr lang="en-US" sz="2000" dirty="0"/>
              <a:t>Besides distance, borders increase the cost and time needed to trade.</a:t>
            </a:r>
          </a:p>
          <a:p>
            <a:pPr algn="just">
              <a:spcBef>
                <a:spcPct val="50000"/>
              </a:spcBef>
            </a:pPr>
            <a:r>
              <a:rPr lang="en-US" sz="2000" i="1" dirty="0"/>
              <a:t>Trade agreements</a:t>
            </a:r>
            <a:r>
              <a:rPr lang="en-US" sz="2000" dirty="0"/>
              <a:t> between countries are intended to reduce the formalities and tariffs needed to cross borders, and therefore to increase trade. </a:t>
            </a:r>
          </a:p>
          <a:p>
            <a:pPr algn="just">
              <a:spcBef>
                <a:spcPct val="50000"/>
              </a:spcBef>
            </a:pPr>
            <a:r>
              <a:rPr lang="en-US" sz="2000" dirty="0"/>
              <a:t>The gravity model can assess the effect of trade agreements on trade: does a trade agreement lead to significantly more trade among its partners than one would otherwise predict given their GDPs and distances from one another? </a:t>
            </a:r>
          </a:p>
        </p:txBody>
      </p:sp>
    </p:spTree>
    <p:extLst>
      <p:ext uri="{BB962C8B-B14F-4D97-AF65-F5344CB8AC3E}">
        <p14:creationId xmlns:p14="http://schemas.microsoft.com/office/powerpoint/2010/main" val="1943031488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 the World Become “Smaller”?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</a:pPr>
            <a:r>
              <a:rPr lang="en-US" sz="2400" dirty="0"/>
              <a:t>The negative effect of distance on trade according to the gravity models is significant, but has grown smaller over time due to modern transportation and communication.</a:t>
            </a:r>
          </a:p>
          <a:p>
            <a:pPr algn="just">
              <a:spcBef>
                <a:spcPct val="50000"/>
              </a:spcBef>
            </a:pPr>
            <a:r>
              <a:rPr lang="en-US" sz="2400" dirty="0"/>
              <a:t>Technologies that have increased trade:</a:t>
            </a:r>
          </a:p>
          <a:p>
            <a:pPr lvl="1" algn="just">
              <a:spcBef>
                <a:spcPct val="50000"/>
              </a:spcBef>
            </a:pPr>
            <a:r>
              <a:rPr lang="en-US" sz="2000" dirty="0"/>
              <a:t>Wheels, sails, compasses, railroads, telegraph, steam </a:t>
            </a:r>
            <a:br>
              <a:rPr lang="en-US" sz="2000" dirty="0"/>
            </a:br>
            <a:r>
              <a:rPr lang="en-US" sz="2000" dirty="0"/>
              <a:t>power, automobiles, telephones, airplanes, computers, fax machines, Internet, fiber optics, personal digital assistants, GPS satellites…</a:t>
            </a:r>
          </a:p>
        </p:txBody>
      </p:sp>
    </p:spTree>
    <p:extLst>
      <p:ext uri="{BB962C8B-B14F-4D97-AF65-F5344CB8AC3E}">
        <p14:creationId xmlns:p14="http://schemas.microsoft.com/office/powerpoint/2010/main" val="1515983301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Has the World Become “Smaller”? (cont.)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400"/>
              <a:t>Political factors, such as wars, can change trade patterns much more than innovations in transportation and communication.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400"/>
              <a:t>World trade grew rapidly from 1870 to 1913.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Then it suffered a sharp decline due to the two world wars and the Great Depression.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It started to recover around 1945 but did not recover fully until around 1970.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400"/>
              <a:t>Since 1970, world trade as a fraction of world GDP has achieved unprecedented heights.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455613" y="98266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8235950" y="685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01338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BAD19-981A-48AF-81BC-DF63763D4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>
                <a:solidFill>
                  <a:srgbClr val="FF0000"/>
                </a:solidFill>
              </a:rPr>
              <a:t>Virtual Trade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7CEAC-53F3-4164-8DDA-9379403AF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Breakthrough in information and communication technology has enabled many previously non-traded services tradable.  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Virtual trade arising due to time zone difference has very recently emerged as the fourth dimension of determining trade patterns among countries (</a:t>
            </a:r>
            <a:r>
              <a:rPr lang="en-IN" sz="2400" dirty="0" err="1"/>
              <a:t>Marjit</a:t>
            </a:r>
            <a:r>
              <a:rPr lang="en-IN" sz="2400" dirty="0"/>
              <a:t>, Mandal and Nakanishi, 2020). </a:t>
            </a:r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23186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 Composition of World Trade, 2008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1143000" y="6000750"/>
            <a:ext cx="474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latin typeface="Verdana" charset="0"/>
              </a:rPr>
              <a:t>Source: World Trade Organization</a:t>
            </a:r>
          </a:p>
        </p:txBody>
      </p:sp>
      <p:pic>
        <p:nvPicPr>
          <p:cNvPr id="54284" name="Picture 12" descr="fig02_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24000"/>
            <a:ext cx="4419600" cy="44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894273"/>
      </p:ext>
    </p:extLst>
  </p:cSld>
  <p:clrMapOvr>
    <a:masterClrMapping/>
  </p:clrMapOvr>
  <p:transition spd="med">
    <p:pull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1524000" y="1981200"/>
          <a:ext cx="5791200" cy="3486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1459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1143000" y="1447800"/>
          <a:ext cx="62484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6967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1219200" y="1143000"/>
          <a:ext cx="6153150" cy="4251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191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Is International Economics About?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International economics is about how nations interact through:</a:t>
            </a:r>
          </a:p>
          <a:p>
            <a:pPr lvl="1" algn="just">
              <a:lnSpc>
                <a:spcPct val="90000"/>
              </a:lnSpc>
              <a:spcBef>
                <a:spcPct val="50000"/>
              </a:spcBef>
            </a:pPr>
            <a:r>
              <a:rPr lang="en-US" sz="2000" dirty="0"/>
              <a:t>trade of goods and services, flows of money, and investment.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International economics is an old subject, but continues to grow in importance as countries become tied more to the international economy.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Nations are now more closely linked than ever before.</a:t>
            </a:r>
          </a:p>
        </p:txBody>
      </p:sp>
    </p:spTree>
    <p:extLst>
      <p:ext uri="{BB962C8B-B14F-4D97-AF65-F5344CB8AC3E}">
        <p14:creationId xmlns:p14="http://schemas.microsoft.com/office/powerpoint/2010/main" val="4260639126"/>
      </p:ext>
    </p:extLst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1066800" y="1524000"/>
          <a:ext cx="7315199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1672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316149">
            <a:off x="219662" y="1641497"/>
            <a:ext cx="8153400" cy="18288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Course Outline</a:t>
            </a:r>
          </a:p>
        </p:txBody>
      </p:sp>
    </p:spTree>
    <p:extLst>
      <p:ext uri="{BB962C8B-B14F-4D97-AF65-F5344CB8AC3E}">
        <p14:creationId xmlns:p14="http://schemas.microsoft.com/office/powerpoint/2010/main" val="3130654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700280"/>
              </p:ext>
            </p:extLst>
          </p:nvPr>
        </p:nvGraphicFramePr>
        <p:xfrm>
          <a:off x="1295400" y="1219200"/>
          <a:ext cx="7010399" cy="41909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2647">
                  <a:extLst>
                    <a:ext uri="{9D8B030D-6E8A-4147-A177-3AD203B41FA5}">
                      <a16:colId xmlns:a16="http://schemas.microsoft.com/office/drawing/2014/main" val="972607858"/>
                    </a:ext>
                  </a:extLst>
                </a:gridCol>
                <a:gridCol w="4399530">
                  <a:extLst>
                    <a:ext uri="{9D8B030D-6E8A-4147-A177-3AD203B41FA5}">
                      <a16:colId xmlns:a16="http://schemas.microsoft.com/office/drawing/2014/main" val="2593402725"/>
                    </a:ext>
                  </a:extLst>
                </a:gridCol>
                <a:gridCol w="1298222">
                  <a:extLst>
                    <a:ext uri="{9D8B030D-6E8A-4147-A177-3AD203B41FA5}">
                      <a16:colId xmlns:a16="http://schemas.microsoft.com/office/drawing/2014/main" val="293703559"/>
                    </a:ext>
                  </a:extLst>
                </a:gridCol>
              </a:tblGrid>
              <a:tr h="127569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7030A0"/>
                          </a:solidFill>
                          <a:effectLst/>
                        </a:rPr>
                        <a:t>Introduction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7030A0"/>
                          </a:solidFill>
                          <a:effectLst/>
                        </a:rPr>
                        <a:t>What does International Economics Study?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 marL="1245870" indent="-9144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7030A0"/>
                          </a:solidFill>
                          <a:effectLst/>
                        </a:rPr>
                        <a:t>International Trade versus Finance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 marL="1245870" indent="-9144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7030A0"/>
                          </a:solidFill>
                          <a:effectLst/>
                        </a:rPr>
                        <a:t>Three Basic Issues: Causes, Pattern and Consequences of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 marL="1131570" indent="-9144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7030A0"/>
                          </a:solidFill>
                          <a:effectLst/>
                        </a:rPr>
                        <a:t>                                   International Trade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 marL="33147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7030A0"/>
                          </a:solidFill>
                          <a:effectLst/>
                        </a:rPr>
                        <a:t>Changing composition of World Trade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 marL="33147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7030A0"/>
                          </a:solidFill>
                          <a:effectLst/>
                        </a:rPr>
                        <a:t>Size matters: The Gravity Model 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 marL="33147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90688014"/>
                  </a:ext>
                </a:extLst>
              </a:tr>
              <a:tr h="23172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7030A0"/>
                          </a:solidFill>
                          <a:effectLst/>
                        </a:rPr>
                        <a:t>Topic 1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7030A0"/>
                          </a:solidFill>
                          <a:effectLst/>
                        </a:rPr>
                        <a:t>Basis of  Trade (Inter-Industry) 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70427"/>
                  </a:ext>
                </a:extLst>
              </a:tr>
              <a:tr h="23172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7030A0"/>
                          </a:solidFill>
                          <a:effectLst/>
                        </a:rPr>
                        <a:t>1.1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10287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7030A0"/>
                          </a:solidFill>
                          <a:effectLst/>
                        </a:rPr>
                        <a:t>Arbitrage and Inter-Industry Trade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17762955"/>
                  </a:ext>
                </a:extLst>
              </a:tr>
              <a:tr h="82973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7030A0"/>
                          </a:solidFill>
                          <a:effectLst/>
                        </a:rPr>
                        <a:t>1.2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10287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7030A0"/>
                          </a:solidFill>
                          <a:effectLst/>
                        </a:rPr>
                        <a:t>Comparative advantage</a:t>
                      </a:r>
                      <a:endParaRPr lang="en-IN" sz="1200" b="1" dirty="0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 marL="33147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7030A0"/>
                          </a:solidFill>
                          <a:effectLst/>
                        </a:rPr>
                        <a:t>Fundamental sources</a:t>
                      </a:r>
                      <a:endParaRPr lang="en-IN" sz="1200" b="1" dirty="0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 marL="33147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7030A0"/>
                          </a:solidFill>
                          <a:effectLst/>
                        </a:rPr>
                        <a:t>Public Policy and Induced Comparative Advantage</a:t>
                      </a:r>
                      <a:endParaRPr lang="en-IN" sz="1200" b="1" dirty="0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 marL="33147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7030A0"/>
                          </a:solidFill>
                          <a:effectLst/>
                        </a:rPr>
                        <a:t>Selective Factor Disadvantage, Innovations and  </a:t>
                      </a:r>
                      <a:endParaRPr lang="en-IN" sz="1200" b="1" dirty="0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 marL="10287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7030A0"/>
                          </a:solidFill>
                          <a:effectLst/>
                        </a:rPr>
                        <a:t>                        Shifting Comparative Advantage</a:t>
                      </a:r>
                      <a:endParaRPr lang="en-IN" sz="12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19764869"/>
                  </a:ext>
                </a:extLst>
              </a:tr>
              <a:tr h="23172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10287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7030A0"/>
                          </a:solidFill>
                          <a:effectLst/>
                        </a:rPr>
                        <a:t>                        Revealed Comparative Advantage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03193649"/>
                  </a:ext>
                </a:extLst>
              </a:tr>
              <a:tr h="23172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7030A0"/>
                          </a:solidFill>
                          <a:effectLst/>
                        </a:rPr>
                        <a:t>   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658266"/>
                  </a:ext>
                </a:extLst>
              </a:tr>
              <a:tr h="23172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7030A0"/>
                          </a:solidFill>
                          <a:effectLst/>
                        </a:rPr>
                        <a:t>Topic 2</a:t>
                      </a:r>
                      <a:endParaRPr lang="en-IN" sz="12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7030A0"/>
                          </a:solidFill>
                          <a:effectLst/>
                        </a:rPr>
                        <a:t>Gains from Trade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19321"/>
                  </a:ext>
                </a:extLst>
              </a:tr>
              <a:tr h="23172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7030A0"/>
                          </a:solidFill>
                          <a:effectLst/>
                        </a:rPr>
                        <a:t>2.1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10287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7030A0"/>
                          </a:solidFill>
                          <a:effectLst/>
                        </a:rPr>
                        <a:t>Trade, Gains and Redistribution</a:t>
                      </a:r>
                      <a:endParaRPr lang="en-IN" sz="12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401439"/>
                  </a:ext>
                </a:extLst>
              </a:tr>
              <a:tr h="23172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7030A0"/>
                          </a:solidFill>
                          <a:effectLst/>
                        </a:rPr>
                        <a:t>2.2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10287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7030A0"/>
                          </a:solidFill>
                          <a:effectLst/>
                        </a:rPr>
                        <a:t>Resource Reallocation and Gains from Trade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82603628"/>
                  </a:ext>
                </a:extLst>
              </a:tr>
              <a:tr h="23172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2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10287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2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4961247"/>
                  </a:ext>
                </a:extLst>
              </a:tr>
              <a:tr h="23172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2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10287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2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12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24435136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488407" y="2466589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1350"/>
          </a:p>
        </p:txBody>
      </p:sp>
    </p:spTree>
    <p:extLst>
      <p:ext uri="{BB962C8B-B14F-4D97-AF65-F5344CB8AC3E}">
        <p14:creationId xmlns:p14="http://schemas.microsoft.com/office/powerpoint/2010/main" val="3758362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169213"/>
              </p:ext>
            </p:extLst>
          </p:nvPr>
        </p:nvGraphicFramePr>
        <p:xfrm>
          <a:off x="1565754" y="978223"/>
          <a:ext cx="6663843" cy="30503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2956">
                  <a:extLst>
                    <a:ext uri="{9D8B030D-6E8A-4147-A177-3AD203B41FA5}">
                      <a16:colId xmlns:a16="http://schemas.microsoft.com/office/drawing/2014/main" val="3209960698"/>
                    </a:ext>
                  </a:extLst>
                </a:gridCol>
                <a:gridCol w="5010887">
                  <a:extLst>
                    <a:ext uri="{9D8B030D-6E8A-4147-A177-3AD203B41FA5}">
                      <a16:colId xmlns:a16="http://schemas.microsoft.com/office/drawing/2014/main" val="33031885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7030A0"/>
                          </a:solidFill>
                          <a:effectLst/>
                        </a:rPr>
                        <a:t>Topic 3</a:t>
                      </a:r>
                      <a:endParaRPr lang="en-IN" sz="16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7030A0"/>
                          </a:solidFill>
                          <a:effectLst/>
                        </a:rPr>
                        <a:t>Determination of Terms of trade</a:t>
                      </a:r>
                      <a:endParaRPr lang="en-IN" sz="16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685236215"/>
                  </a:ext>
                </a:extLst>
              </a:tr>
              <a:tr h="35029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7030A0"/>
                          </a:solidFill>
                          <a:effectLst/>
                        </a:rPr>
                        <a:t>3.1</a:t>
                      </a:r>
                      <a:endParaRPr lang="en-IN" sz="16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10287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7030A0"/>
                          </a:solidFill>
                          <a:effectLst/>
                        </a:rPr>
                        <a:t>Offer curves </a:t>
                      </a:r>
                      <a:endParaRPr lang="en-IN" sz="16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11075037"/>
                  </a:ext>
                </a:extLst>
              </a:tr>
              <a:tr h="35029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7030A0"/>
                          </a:solidFill>
                          <a:effectLst/>
                        </a:rPr>
                        <a:t>3.2</a:t>
                      </a:r>
                      <a:endParaRPr lang="en-IN" sz="16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10287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7030A0"/>
                          </a:solidFill>
                          <a:effectLst/>
                        </a:rPr>
                        <a:t>Backward Bending Offer Curve </a:t>
                      </a:r>
                      <a:endParaRPr lang="en-IN" sz="16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30703345"/>
                  </a:ext>
                </a:extLst>
              </a:tr>
              <a:tr h="35029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7030A0"/>
                          </a:solidFill>
                          <a:effectLst/>
                        </a:rPr>
                        <a:t>3.3</a:t>
                      </a:r>
                      <a:endParaRPr lang="en-IN" sz="16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10287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7030A0"/>
                          </a:solidFill>
                          <a:effectLst/>
                        </a:rPr>
                        <a:t>Offer Curves under Constant Opportunity Cost</a:t>
                      </a:r>
                      <a:endParaRPr lang="en-IN" sz="16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165041050"/>
                  </a:ext>
                </a:extLst>
              </a:tr>
              <a:tr h="35029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7030A0"/>
                          </a:solidFill>
                          <a:effectLst/>
                        </a:rPr>
                        <a:t>3.4</a:t>
                      </a:r>
                      <a:endParaRPr lang="en-IN" sz="16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10287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7030A0"/>
                          </a:solidFill>
                          <a:effectLst/>
                        </a:rPr>
                        <a:t>International Equilibrium</a:t>
                      </a:r>
                      <a:endParaRPr lang="en-IN" sz="16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672504360"/>
                  </a:ext>
                </a:extLst>
              </a:tr>
              <a:tr h="140116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7030A0"/>
                          </a:solidFill>
                          <a:effectLst/>
                        </a:rPr>
                        <a:t>3.5</a:t>
                      </a: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7030A0"/>
                          </a:solidFill>
                          <a:effectLst/>
                        </a:rPr>
                        <a:t>3.6 </a:t>
                      </a:r>
                      <a:endParaRPr lang="en-IN" sz="1600" b="1" dirty="0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1600" b="1" dirty="0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838200" algn="l"/>
                        </a:tabLst>
                      </a:pPr>
                      <a:r>
                        <a:rPr lang="en-US" sz="1400" b="1" dirty="0">
                          <a:solidFill>
                            <a:srgbClr val="7030A0"/>
                          </a:solidFill>
                          <a:effectLst/>
                        </a:rPr>
                        <a:t>	              </a:t>
                      </a:r>
                      <a:r>
                        <a:rPr lang="en-US" sz="1400" b="1" baseline="0" dirty="0">
                          <a:solidFill>
                            <a:srgbClr val="7030A0"/>
                          </a:solidFill>
                          <a:effectLst/>
                        </a:rPr>
                        <a:t>                        </a:t>
                      </a:r>
                      <a:endParaRPr lang="en-IN" sz="16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10287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7030A0"/>
                          </a:solidFill>
                          <a:effectLst/>
                        </a:rPr>
                        <a:t>Geometric measurement of the import demand </a:t>
                      </a:r>
                      <a:endParaRPr lang="en-IN" sz="1600" b="1" dirty="0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 marL="10287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7030A0"/>
                          </a:solidFill>
                          <a:effectLst/>
                        </a:rPr>
                        <a:t>                                elasticity along offer curve</a:t>
                      </a:r>
                      <a:endParaRPr lang="en-IN" sz="1600" b="1" dirty="0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 marL="10287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7030A0"/>
                          </a:solidFill>
                          <a:effectLst/>
                        </a:rPr>
                        <a:t>Existence, Uniqueness and Stability of International </a:t>
                      </a:r>
                      <a:endParaRPr lang="en-IN" sz="1600" b="1" dirty="0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 marL="10287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7030A0"/>
                          </a:solidFill>
                          <a:effectLst/>
                        </a:rPr>
                        <a:t>                                                               Equilibrium</a:t>
                      </a:r>
                      <a:endParaRPr lang="en-IN" sz="1600" b="1" dirty="0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 marL="10287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16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384146006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247770"/>
              </p:ext>
            </p:extLst>
          </p:nvPr>
        </p:nvGraphicFramePr>
        <p:xfrm>
          <a:off x="1582977" y="3124200"/>
          <a:ext cx="6629396" cy="1487679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26194">
                  <a:extLst>
                    <a:ext uri="{9D8B030D-6E8A-4147-A177-3AD203B41FA5}">
                      <a16:colId xmlns:a16="http://schemas.microsoft.com/office/drawing/2014/main" val="1750980079"/>
                    </a:ext>
                  </a:extLst>
                </a:gridCol>
                <a:gridCol w="3755280">
                  <a:extLst>
                    <a:ext uri="{9D8B030D-6E8A-4147-A177-3AD203B41FA5}">
                      <a16:colId xmlns:a16="http://schemas.microsoft.com/office/drawing/2014/main" val="1067268112"/>
                    </a:ext>
                  </a:extLst>
                </a:gridCol>
                <a:gridCol w="1247922">
                  <a:extLst>
                    <a:ext uri="{9D8B030D-6E8A-4147-A177-3AD203B41FA5}">
                      <a16:colId xmlns:a16="http://schemas.microsoft.com/office/drawing/2014/main" val="3947221261"/>
                    </a:ext>
                  </a:extLst>
                </a:gridCol>
              </a:tblGrid>
              <a:tr h="811911">
                <a:tc gridSpan="3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10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pPr algn="l"/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l"/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3506170"/>
                  </a:ext>
                </a:extLst>
              </a:tr>
              <a:tr h="312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7030A0"/>
                          </a:solidFill>
                          <a:effectLst/>
                        </a:rPr>
                        <a:t>Topic 5</a:t>
                      </a:r>
                      <a:endParaRPr lang="en-IN" sz="10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0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10287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Technology and Trade</a:t>
                      </a:r>
                      <a:endParaRPr lang="en-IN" sz="12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102870" algn="l"/>
                      <a:endParaRPr lang="en-IN" sz="12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10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939015899"/>
                  </a:ext>
                </a:extLst>
              </a:tr>
              <a:tr h="10147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7030A0"/>
                          </a:solidFill>
                          <a:effectLst/>
                        </a:rPr>
                        <a:t>4.1</a:t>
                      </a:r>
                      <a:endParaRPr lang="en-IN" sz="10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102870" algn="l"/>
                      <a:r>
                        <a:rPr lang="en-US" sz="10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Constant opportunity cost, technology and trade</a:t>
                      </a:r>
                      <a:endParaRPr lang="en-IN" sz="12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0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41603068"/>
                  </a:ext>
                </a:extLst>
              </a:tr>
              <a:tr h="11075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7030A0"/>
                          </a:solidFill>
                          <a:effectLst/>
                        </a:rPr>
                        <a:t>4.2</a:t>
                      </a:r>
                      <a:endParaRPr lang="en-IN" sz="10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102870" algn="l"/>
                      <a:r>
                        <a:rPr lang="en-US" sz="10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Relative Sizes of Trading Nations and Distribution of GFT</a:t>
                      </a:r>
                      <a:endParaRPr lang="en-IN" sz="12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0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84508710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6C6D8F5-52E0-4671-8CFC-C1B33560CAB6}"/>
              </a:ext>
            </a:extLst>
          </p:cNvPr>
          <p:cNvSpPr txBox="1"/>
          <p:nvPr/>
        </p:nvSpPr>
        <p:spPr>
          <a:xfrm>
            <a:off x="3200400" y="32766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                     Trade Theories</a:t>
            </a:r>
          </a:p>
        </p:txBody>
      </p:sp>
    </p:spTree>
    <p:extLst>
      <p:ext uri="{BB962C8B-B14F-4D97-AF65-F5344CB8AC3E}">
        <p14:creationId xmlns:p14="http://schemas.microsoft.com/office/powerpoint/2010/main" val="2471053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754422"/>
              </p:ext>
            </p:extLst>
          </p:nvPr>
        </p:nvGraphicFramePr>
        <p:xfrm>
          <a:off x="1447800" y="1600200"/>
          <a:ext cx="6663844" cy="2322781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634644">
                  <a:extLst>
                    <a:ext uri="{9D8B030D-6E8A-4147-A177-3AD203B41FA5}">
                      <a16:colId xmlns:a16="http://schemas.microsoft.com/office/drawing/2014/main" val="1750980079"/>
                    </a:ext>
                  </a:extLst>
                </a:gridCol>
                <a:gridCol w="3774793">
                  <a:extLst>
                    <a:ext uri="{9D8B030D-6E8A-4147-A177-3AD203B41FA5}">
                      <a16:colId xmlns:a16="http://schemas.microsoft.com/office/drawing/2014/main" val="1067268112"/>
                    </a:ext>
                  </a:extLst>
                </a:gridCol>
                <a:gridCol w="1254407">
                  <a:extLst>
                    <a:ext uri="{9D8B030D-6E8A-4147-A177-3AD203B41FA5}">
                      <a16:colId xmlns:a16="http://schemas.microsoft.com/office/drawing/2014/main" val="3947221261"/>
                    </a:ext>
                  </a:extLst>
                </a:gridCol>
              </a:tblGrid>
              <a:tr h="35029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7030A0"/>
                          </a:solidFill>
                          <a:effectLst/>
                        </a:rPr>
                        <a:t>Topic 4</a:t>
                      </a:r>
                      <a:endParaRPr lang="en-IN" sz="10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7030A0"/>
                          </a:solidFill>
                          <a:effectLst/>
                        </a:rPr>
                        <a:t>Factor Endowment and Trade</a:t>
                      </a:r>
                      <a:endParaRPr lang="en-IN" sz="10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506170"/>
                  </a:ext>
                </a:extLst>
              </a:tr>
              <a:tr h="30647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7030A0"/>
                          </a:solidFill>
                          <a:effectLst/>
                        </a:rPr>
                        <a:t>4.1</a:t>
                      </a:r>
                      <a:endParaRPr lang="en-IN" sz="10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10287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7030A0"/>
                          </a:solidFill>
                          <a:effectLst/>
                        </a:rPr>
                        <a:t>Assumptions and the structure of HOS model</a:t>
                      </a:r>
                      <a:endParaRPr lang="en-IN" sz="10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10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4004756359"/>
                  </a:ext>
                </a:extLst>
              </a:tr>
              <a:tr h="30647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7030A0"/>
                          </a:solidFill>
                          <a:effectLst/>
                        </a:rPr>
                        <a:t>4.2</a:t>
                      </a:r>
                      <a:endParaRPr lang="en-IN" sz="10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10287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7030A0"/>
                          </a:solidFill>
                          <a:effectLst/>
                        </a:rPr>
                        <a:t>Autarchic Equilibrium and the Pattern of Trade</a:t>
                      </a:r>
                      <a:endParaRPr lang="en-IN" sz="10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10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939015899"/>
                  </a:ext>
                </a:extLst>
              </a:tr>
              <a:tr h="1096807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7030A0"/>
                          </a:solidFill>
                          <a:effectLst/>
                        </a:rPr>
                        <a:t>4.3</a:t>
                      </a:r>
                      <a:endParaRPr lang="en-IN" sz="10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10287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7030A0"/>
                          </a:solidFill>
                          <a:effectLst/>
                        </a:rPr>
                        <a:t>Two Properties of the model: Output and Price Magnification Effects </a:t>
                      </a:r>
                      <a:endParaRPr lang="en-IN" sz="1000" b="1" dirty="0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 marL="33147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7030A0"/>
                          </a:solidFill>
                          <a:effectLst/>
                        </a:rPr>
                        <a:t>Endowment shock and output changes: Output magnification effect or </a:t>
                      </a:r>
                      <a:r>
                        <a:rPr lang="en-US" sz="1000" b="1" dirty="0" err="1">
                          <a:solidFill>
                            <a:srgbClr val="7030A0"/>
                          </a:solidFill>
                          <a:effectLst/>
                        </a:rPr>
                        <a:t>Rybczynski</a:t>
                      </a:r>
                      <a:r>
                        <a:rPr lang="en-US" sz="1000" b="1" dirty="0">
                          <a:solidFill>
                            <a:srgbClr val="7030A0"/>
                          </a:solidFill>
                          <a:effectLst/>
                        </a:rPr>
                        <a:t> theorem</a:t>
                      </a:r>
                      <a:endParaRPr lang="en-IN" sz="1000" b="1" dirty="0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 marL="33147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7030A0"/>
                          </a:solidFill>
                          <a:effectLst/>
                        </a:rPr>
                        <a:t>Price magnification effect</a:t>
                      </a:r>
                      <a:endParaRPr lang="en-IN" sz="1000" b="1" dirty="0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 marL="33147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7030A0"/>
                          </a:solidFill>
                          <a:effectLst/>
                        </a:rPr>
                        <a:t>Algebraic derivation of the relative supply curve</a:t>
                      </a:r>
                      <a:endParaRPr lang="en-IN" sz="10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10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41603068"/>
                  </a:ext>
                </a:extLst>
              </a:tr>
              <a:tr h="26273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7030A0"/>
                          </a:solidFill>
                          <a:effectLst/>
                        </a:rPr>
                        <a:t>4.4</a:t>
                      </a:r>
                      <a:endParaRPr lang="en-IN" sz="10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10287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7030A0"/>
                          </a:solidFill>
                          <a:effectLst/>
                        </a:rPr>
                        <a:t>Factor Prices at Post-trade equilibrium</a:t>
                      </a:r>
                      <a:endParaRPr lang="en-IN" sz="10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10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845087107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048535"/>
              </p:ext>
            </p:extLst>
          </p:nvPr>
        </p:nvGraphicFramePr>
        <p:xfrm>
          <a:off x="1439333" y="3922981"/>
          <a:ext cx="6636135" cy="6029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4647">
                  <a:extLst>
                    <a:ext uri="{9D8B030D-6E8A-4147-A177-3AD203B41FA5}">
                      <a16:colId xmlns:a16="http://schemas.microsoft.com/office/drawing/2014/main" val="235833469"/>
                    </a:ext>
                  </a:extLst>
                </a:gridCol>
                <a:gridCol w="3772575">
                  <a:extLst>
                    <a:ext uri="{9D8B030D-6E8A-4147-A177-3AD203B41FA5}">
                      <a16:colId xmlns:a16="http://schemas.microsoft.com/office/drawing/2014/main" val="2425447289"/>
                    </a:ext>
                  </a:extLst>
                </a:gridCol>
                <a:gridCol w="1228913">
                  <a:extLst>
                    <a:ext uri="{9D8B030D-6E8A-4147-A177-3AD203B41FA5}">
                      <a16:colId xmlns:a16="http://schemas.microsoft.com/office/drawing/2014/main" val="3349587724"/>
                    </a:ext>
                  </a:extLst>
                </a:gridCol>
              </a:tblGrid>
              <a:tr h="22209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7030A0"/>
                          </a:solidFill>
                          <a:effectLst/>
                        </a:rPr>
                        <a:t>4.5</a:t>
                      </a:r>
                      <a:endParaRPr lang="en-IN" sz="14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335280" indent="-2286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7030A0"/>
                          </a:solidFill>
                          <a:effectLst/>
                        </a:rPr>
                        <a:t>Empirical tests of the HO theorem: Leontief paradox</a:t>
                      </a:r>
                      <a:endParaRPr lang="en-IN" sz="14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90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785630534"/>
                  </a:ext>
                </a:extLst>
              </a:tr>
              <a:tr h="38081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7030A0"/>
                          </a:solidFill>
                          <a:effectLst/>
                        </a:rPr>
                        <a:t>4.6</a:t>
                      </a:r>
                      <a:endParaRPr lang="en-IN" sz="14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335280" indent="-2286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7030A0"/>
                          </a:solidFill>
                          <a:effectLst/>
                        </a:rPr>
                        <a:t>Factor content and HOV theorem</a:t>
                      </a:r>
                      <a:endParaRPr lang="en-IN" sz="14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9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95134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11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096349"/>
              </p:ext>
            </p:extLst>
          </p:nvPr>
        </p:nvGraphicFramePr>
        <p:xfrm>
          <a:off x="1524000" y="1295400"/>
          <a:ext cx="6981117" cy="47659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6930">
                  <a:extLst>
                    <a:ext uri="{9D8B030D-6E8A-4147-A177-3AD203B41FA5}">
                      <a16:colId xmlns:a16="http://schemas.microsoft.com/office/drawing/2014/main" val="2001558168"/>
                    </a:ext>
                  </a:extLst>
                </a:gridCol>
                <a:gridCol w="4333922">
                  <a:extLst>
                    <a:ext uri="{9D8B030D-6E8A-4147-A177-3AD203B41FA5}">
                      <a16:colId xmlns:a16="http://schemas.microsoft.com/office/drawing/2014/main" val="1104509550"/>
                    </a:ext>
                  </a:extLst>
                </a:gridCol>
                <a:gridCol w="1360265">
                  <a:extLst>
                    <a:ext uri="{9D8B030D-6E8A-4147-A177-3AD203B41FA5}">
                      <a16:colId xmlns:a16="http://schemas.microsoft.com/office/drawing/2014/main" val="1765486354"/>
                    </a:ext>
                  </a:extLst>
                </a:gridCol>
              </a:tblGrid>
              <a:tr h="19569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7030A0"/>
                          </a:solidFill>
                          <a:effectLst/>
                        </a:rPr>
                        <a:t>Topic 5</a:t>
                      </a:r>
                      <a:endParaRPr lang="en-IN" sz="12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088" marR="41088" marT="0" marB="0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7030A0"/>
                          </a:solidFill>
                          <a:effectLst/>
                        </a:rPr>
                        <a:t>Theories of Intra-Industry Trade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088" marR="41088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130195"/>
                  </a:ext>
                </a:extLst>
              </a:tr>
              <a:tr h="19569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7030A0"/>
                          </a:solidFill>
                          <a:effectLst/>
                        </a:rPr>
                        <a:t>5.1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088" marR="41088" marT="0" marB="0"/>
                </a:tc>
                <a:tc>
                  <a:txBody>
                    <a:bodyPr/>
                    <a:lstStyle/>
                    <a:p>
                      <a:pPr marL="10668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7030A0"/>
                          </a:solidFill>
                          <a:effectLst/>
                        </a:rPr>
                        <a:t>IIT in identical products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088" marR="4108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07555887"/>
                  </a:ext>
                </a:extLst>
              </a:tr>
              <a:tr h="58712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7030A0"/>
                          </a:solidFill>
                          <a:effectLst/>
                        </a:rPr>
                        <a:t>5.2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088" marR="41088" marT="0" marB="0"/>
                </a:tc>
                <a:tc>
                  <a:txBody>
                    <a:bodyPr/>
                    <a:lstStyle/>
                    <a:p>
                      <a:pPr marL="10668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7030A0"/>
                          </a:solidFill>
                          <a:effectLst/>
                        </a:rPr>
                        <a:t>IIT in horizontally differentiated products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 marL="33528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7030A0"/>
                          </a:solidFill>
                          <a:effectLst/>
                        </a:rPr>
                        <a:t>Love for Variety: Monopolistic Competition and IIT in Differentiated Goods: Krugman (1979)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 marL="33528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7030A0"/>
                          </a:solidFill>
                          <a:effectLst/>
                        </a:rPr>
                        <a:t>Characteristics approach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088" marR="4108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37704426"/>
                  </a:ext>
                </a:extLst>
              </a:tr>
              <a:tr h="19569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2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088" marR="41088" marT="0" marB="0"/>
                </a:tc>
                <a:tc>
                  <a:txBody>
                    <a:bodyPr/>
                    <a:lstStyle/>
                    <a:p>
                      <a:pPr marL="10668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2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088" marR="4108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89259213"/>
                  </a:ext>
                </a:extLst>
              </a:tr>
              <a:tr h="19569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088" marR="41088" marT="0" marB="0"/>
                </a:tc>
                <a:tc>
                  <a:txBody>
                    <a:bodyPr/>
                    <a:lstStyle/>
                    <a:p>
                      <a:pPr marL="10668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12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088" marR="4108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81857641"/>
                  </a:ext>
                </a:extLst>
              </a:tr>
              <a:tr h="195692">
                <a:tc gridSpan="3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12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088" marR="41088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321468"/>
                  </a:ext>
                </a:extLst>
              </a:tr>
              <a:tr h="19569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7030A0"/>
                          </a:solidFill>
                          <a:effectLst/>
                        </a:rPr>
                        <a:t>Topic 6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088" marR="4108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7030A0"/>
                          </a:solidFill>
                          <a:effectLst/>
                        </a:rPr>
                        <a:t>Import Tariff and Export Subsidies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088" marR="4108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8825063"/>
                  </a:ext>
                </a:extLst>
              </a:tr>
              <a:tr h="19569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7030A0"/>
                          </a:solidFill>
                          <a:effectLst/>
                        </a:rPr>
                        <a:t>6.1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088" marR="4108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7030A0"/>
                          </a:solidFill>
                          <a:effectLst/>
                        </a:rPr>
                        <a:t>Economic Effects of an Import Tariff: A partial equilibrium analysis 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088" marR="4108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675779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7030A0"/>
                          </a:solidFill>
                          <a:effectLst/>
                        </a:rPr>
                        <a:t>6.2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088" marR="4108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7030A0"/>
                          </a:solidFill>
                          <a:effectLst/>
                        </a:rPr>
                        <a:t>Revenue Motive and Revenue Maximizing Tariff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088" marR="4108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22740621"/>
                  </a:ext>
                </a:extLst>
              </a:tr>
              <a:tr h="73390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7030A0"/>
                          </a:solidFill>
                          <a:effectLst/>
                        </a:rPr>
                        <a:t>6.3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088" marR="4108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7030A0"/>
                          </a:solidFill>
                          <a:effectLst/>
                        </a:rPr>
                        <a:t>General Equilibrium Analysis: TOT and Volume of Trade (VOT) Effects</a:t>
                      </a:r>
                      <a:endParaRPr lang="en-IN" sz="1200" b="1" dirty="0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 marL="67818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n-US" sz="900" b="1" dirty="0">
                          <a:solidFill>
                            <a:srgbClr val="7030A0"/>
                          </a:solidFill>
                          <a:effectLst/>
                        </a:rPr>
                        <a:t>Change in output, consumption and volume of trade for a small economy</a:t>
                      </a:r>
                      <a:endParaRPr lang="en-IN" sz="1200" b="1" dirty="0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 marL="67818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n-US" sz="900" b="1" dirty="0">
                          <a:solidFill>
                            <a:srgbClr val="7030A0"/>
                          </a:solidFill>
                          <a:effectLst/>
                        </a:rPr>
                        <a:t>TOT effect, Welfare Change and the Optimum Tariff  for a Large Country</a:t>
                      </a:r>
                      <a:endParaRPr lang="en-IN" sz="1200" b="1" dirty="0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 marL="678180" indent="-342900"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49580" algn="l"/>
                        </a:tabLst>
                      </a:pPr>
                      <a:r>
                        <a:rPr lang="en-US" sz="900" b="1" dirty="0">
                          <a:solidFill>
                            <a:srgbClr val="7030A0"/>
                          </a:solidFill>
                          <a:effectLst/>
                        </a:rPr>
                        <a:t>Tariff Retaliation and Trade War among Countries</a:t>
                      </a:r>
                      <a:endParaRPr lang="en-IN" sz="1200" b="1" dirty="0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 marL="33528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12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088" marR="4108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18870188"/>
                  </a:ext>
                </a:extLst>
              </a:tr>
              <a:tr h="30379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7030A0"/>
                          </a:solidFill>
                          <a:effectLst/>
                        </a:rPr>
                        <a:t>6.4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088" marR="4108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7030A0"/>
                          </a:solidFill>
                          <a:effectLst/>
                        </a:rPr>
                        <a:t>Export Subsidy, TOT deterioration and Welfare Loss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088" marR="4108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34654849"/>
                  </a:ext>
                </a:extLst>
              </a:tr>
              <a:tr h="19569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088" marR="41088" marT="0" marB="0"/>
                </a:tc>
                <a:tc>
                  <a:txBody>
                    <a:bodyPr/>
                    <a:lstStyle/>
                    <a:p>
                      <a:pPr marL="33528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088" marR="4108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1895692"/>
                  </a:ext>
                </a:extLst>
              </a:tr>
              <a:tr h="19569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088" marR="4108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088" marR="4108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66896781"/>
                  </a:ext>
                </a:extLst>
              </a:tr>
              <a:tr h="19569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088" marR="4108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088" marR="4108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83639575"/>
                  </a:ext>
                </a:extLst>
              </a:tr>
              <a:tr h="19569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7030A0"/>
                          </a:solidFill>
                          <a:effectLst/>
                        </a:rPr>
                        <a:t>Topic 7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088" marR="4108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7030A0"/>
                          </a:solidFill>
                          <a:effectLst/>
                        </a:rPr>
                        <a:t>Quantitative Restrictions, NTBs and Equivalence</a:t>
                      </a:r>
                      <a:endParaRPr lang="en-IN" sz="12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088" marR="4108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86376107"/>
                  </a:ext>
                </a:extLst>
              </a:tr>
              <a:tr h="19569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7030A0"/>
                          </a:solidFill>
                          <a:effectLst/>
                        </a:rPr>
                        <a:t>7.1</a:t>
                      </a:r>
                      <a:endParaRPr lang="en-IN" sz="12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088" marR="4108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7030A0"/>
                          </a:solidFill>
                          <a:effectLst/>
                        </a:rPr>
                        <a:t>Import quota, Implicit Tariff and scarcity rent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088" marR="4108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56026675"/>
                  </a:ext>
                </a:extLst>
              </a:tr>
              <a:tr h="19569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7030A0"/>
                          </a:solidFill>
                          <a:effectLst/>
                        </a:rPr>
                        <a:t>7.2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088" marR="4108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7030A0"/>
                          </a:solidFill>
                          <a:effectLst/>
                        </a:rPr>
                        <a:t>Voluntary Export Restraints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088" marR="4108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58338869"/>
                  </a:ext>
                </a:extLst>
              </a:tr>
              <a:tr h="19569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7030A0"/>
                          </a:solidFill>
                          <a:effectLst/>
                        </a:rPr>
                        <a:t>7.3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088" marR="4108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7030A0"/>
                          </a:solidFill>
                          <a:effectLst/>
                        </a:rPr>
                        <a:t>Other Non Tariff Barriers </a:t>
                      </a:r>
                      <a:endParaRPr lang="en-IN" sz="12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088" marR="4108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1200" b="1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91695003"/>
                  </a:ext>
                </a:extLst>
              </a:tr>
              <a:tr h="19569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7030A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Topic 8 </a:t>
                      </a:r>
                      <a:endParaRPr lang="en-IN" sz="12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088" marR="4108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7030A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WTO Issues </a:t>
                      </a:r>
                      <a:endParaRPr lang="en-IN" sz="12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088" marR="41088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b="1" dirty="0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endParaRPr lang="en-IN" sz="1200" b="1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1644988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88456" y="2207345"/>
            <a:ext cx="129311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1350"/>
          </a:p>
        </p:txBody>
      </p:sp>
    </p:spTree>
    <p:extLst>
      <p:ext uri="{BB962C8B-B14F-4D97-AF65-F5344CB8AC3E}">
        <p14:creationId xmlns:p14="http://schemas.microsoft.com/office/powerpoint/2010/main" val="3255611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err="1"/>
              <a:t>Acharyya</a:t>
            </a:r>
            <a:r>
              <a:rPr lang="en-US" sz="2800" dirty="0"/>
              <a:t>, R., International Economics: </a:t>
            </a:r>
            <a:r>
              <a:rPr lang="en-US" sz="2800" i="1" dirty="0"/>
              <a:t>An Introduction to Theory and Policy</a:t>
            </a:r>
            <a:r>
              <a:rPr lang="en-US" sz="2800" dirty="0"/>
              <a:t>,</a:t>
            </a:r>
            <a:r>
              <a:rPr lang="en-US" sz="2800" b="1" i="1" dirty="0"/>
              <a:t> </a:t>
            </a:r>
            <a:r>
              <a:rPr lang="en-US" sz="2800" dirty="0"/>
              <a:t>Oxford University Press.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Caves, R. E., J. Frankel and R.W. Jones, 1995, </a:t>
            </a:r>
            <a:r>
              <a:rPr lang="en-US" sz="2800" i="1" dirty="0"/>
              <a:t>World Trade and Payments</a:t>
            </a:r>
            <a:r>
              <a:rPr lang="en-US" sz="2800" dirty="0"/>
              <a:t>, Harper and Collins.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err="1"/>
              <a:t>Krugman</a:t>
            </a:r>
            <a:r>
              <a:rPr lang="en-US" sz="2800" dirty="0"/>
              <a:t>, P. R. and M. </a:t>
            </a:r>
            <a:r>
              <a:rPr lang="en-US" sz="2800" dirty="0" err="1"/>
              <a:t>Obstfeld</a:t>
            </a:r>
            <a:r>
              <a:rPr lang="en-US" sz="2800" dirty="0"/>
              <a:t>, International Economics: Theory and Policy, Pearson Education. 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735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International Trade Versus Finance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lvl="1" indent="-342900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dirty="0"/>
              <a:t>International trade focuses on transactions involving movement of goods and services across nations. </a:t>
            </a:r>
          </a:p>
          <a:p>
            <a:pPr marL="0" lvl="1" indent="0" algn="just">
              <a:spcBef>
                <a:spcPct val="50000"/>
              </a:spcBef>
              <a:buNone/>
            </a:pPr>
            <a:r>
              <a:rPr lang="en-US" sz="2000" dirty="0"/>
              <a:t>	- Gains from trade, explaining patterns of trade, effects of government policies on trade</a:t>
            </a:r>
          </a:p>
          <a:p>
            <a:pPr algn="just">
              <a:spcBef>
                <a:spcPct val="50000"/>
              </a:spcBef>
            </a:pPr>
            <a:endParaRPr lang="en-US" sz="2000" dirty="0"/>
          </a:p>
          <a:p>
            <a:pPr algn="just">
              <a:spcBef>
                <a:spcPct val="50000"/>
              </a:spcBef>
            </a:pPr>
            <a:r>
              <a:rPr lang="en-US" sz="2000" dirty="0"/>
              <a:t>International finance focuses on financial or monetary transactions across nations. </a:t>
            </a:r>
          </a:p>
          <a:p>
            <a:pPr marL="457200" lvl="1" indent="0" algn="just">
              <a:buNone/>
            </a:pPr>
            <a:r>
              <a:rPr lang="en-US" sz="2000" dirty="0"/>
              <a:t>	-Balance of payments, exchange rate determination, international policy coordination and capital markets</a:t>
            </a:r>
          </a:p>
        </p:txBody>
      </p:sp>
    </p:spTree>
    <p:extLst>
      <p:ext uri="{BB962C8B-B14F-4D97-AF65-F5344CB8AC3E}">
        <p14:creationId xmlns:p14="http://schemas.microsoft.com/office/powerpoint/2010/main" val="2421348222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0970487">
            <a:off x="606703" y="1569472"/>
            <a:ext cx="7576578" cy="2878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Three Basic Issues: 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Causes, 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Pattern and 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Consequences of International Trade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59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Basis of Trade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First, when do countries engage in international trade in goods and services? What are the factors that drive goods and factors to flow from one country to the other?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Inter versus intra industry explanation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8618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Patterns of Trade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000" dirty="0"/>
              <a:t>Why do some countries export manufactured goods and others export agricultural goods?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0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000" dirty="0"/>
              <a:t>Differences in </a:t>
            </a:r>
            <a:r>
              <a:rPr lang="en-US" sz="2000" i="1" dirty="0"/>
              <a:t>climate and resources</a:t>
            </a:r>
            <a:r>
              <a:rPr lang="en-US" sz="2000" dirty="0"/>
              <a:t> can explain why Brazil exports coffee and Australia exports iron ore.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000" dirty="0"/>
              <a:t>But why does Japan export automobiles, while the U.S. exports aircraft?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000" dirty="0"/>
              <a:t>Why some countries export certain products can stem from differences in: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000" i="1" dirty="0"/>
              <a:t>Labor productivity</a:t>
            </a:r>
            <a:endParaRPr lang="en-US" sz="2000" dirty="0"/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000" i="1" dirty="0"/>
              <a:t>Relative supplies of capital, labor and land</a:t>
            </a:r>
            <a:r>
              <a:rPr lang="en-US" sz="2000" dirty="0"/>
              <a:t> and their use in the production of different goods and services</a:t>
            </a:r>
          </a:p>
        </p:txBody>
      </p:sp>
    </p:spTree>
    <p:extLst>
      <p:ext uri="{BB962C8B-B14F-4D97-AF65-F5344CB8AC3E}">
        <p14:creationId xmlns:p14="http://schemas.microsoft.com/office/powerpoint/2010/main" val="2135680274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Gains from Trade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Normative issue: whether international exchange and trade are always gainful for countries.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Under certain market and technological conditions, international exchange of goods and services by atomistic agents raises national welfare of 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all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trading nations if such exchanges follow the principles of comparative advantage.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68881510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Free Trade versus Protection</a:t>
            </a:r>
            <a:b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28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000" dirty="0">
                <a:ea typeface="Times New Roman" panose="02020603050405020304" pitchFamily="18" charset="0"/>
              </a:rPr>
              <a:t>Despite gains from trade, countries had often been observed to restrict trade through import tariffs and non-tariff barriers. </a:t>
            </a:r>
            <a:endParaRPr lang="en-IN" sz="20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000" dirty="0"/>
              <a:t>Policy makers affect the amount of trade through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000" i="1" dirty="0"/>
              <a:t>tariffs</a:t>
            </a:r>
            <a:r>
              <a:rPr lang="en-US" sz="2000" dirty="0"/>
              <a:t>: a tax on imports or exports,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000" i="1" dirty="0"/>
              <a:t>quotas:</a:t>
            </a:r>
            <a:r>
              <a:rPr lang="en-US" sz="2000" dirty="0"/>
              <a:t> a quantity restriction on imports or exports,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000" i="1" dirty="0"/>
              <a:t>export subsidies</a:t>
            </a:r>
            <a:r>
              <a:rPr lang="en-US" sz="2000" dirty="0"/>
              <a:t>: a payment to producers that export,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000" dirty="0"/>
              <a:t>or through other regulations (ex., product specifications) </a:t>
            </a:r>
            <a:br>
              <a:rPr lang="en-US" sz="2000" dirty="0"/>
            </a:br>
            <a:r>
              <a:rPr lang="en-US" sz="2000" dirty="0"/>
              <a:t>that exclude foreign products from the market, but still allow domestic products.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000" dirty="0"/>
              <a:t>What are the costs and benefits of these policies?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4765760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Size Matters: The Gravity Model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/>
          </a:bodyPr>
          <a:lstStyle/>
          <a:p>
            <a:pPr algn="just">
              <a:spcBef>
                <a:spcPct val="50000"/>
              </a:spcBef>
            </a:pPr>
            <a:r>
              <a:rPr lang="en-US" sz="2000" dirty="0"/>
              <a:t>3 of the top 10 trading partners with the U.S. </a:t>
            </a:r>
            <a:br>
              <a:rPr lang="en-US" sz="2000" dirty="0"/>
            </a:br>
            <a:r>
              <a:rPr lang="en-US" sz="2000" dirty="0"/>
              <a:t>in 2008 were also the 3 largest European economies: Germany, U.K., and France, the countries having the largest </a:t>
            </a:r>
            <a:r>
              <a:rPr lang="en-US" sz="2000" b="1" dirty="0"/>
              <a:t>gross domestic product (GDP)</a:t>
            </a:r>
            <a:r>
              <a:rPr lang="en-US" sz="2000" dirty="0"/>
              <a:t> in Europe.</a:t>
            </a:r>
          </a:p>
          <a:p>
            <a:pPr algn="just">
              <a:spcBef>
                <a:spcPct val="50000"/>
              </a:spcBef>
            </a:pPr>
            <a:r>
              <a:rPr lang="en-US" sz="2000" dirty="0"/>
              <a:t>Why does the U.S. trade most with these European countries and not other European countries?</a:t>
            </a:r>
          </a:p>
        </p:txBody>
      </p:sp>
    </p:spTree>
    <p:extLst>
      <p:ext uri="{BB962C8B-B14F-4D97-AF65-F5344CB8AC3E}">
        <p14:creationId xmlns:p14="http://schemas.microsoft.com/office/powerpoint/2010/main" val="1838045966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