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28" y="-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B8131-BDE6-477D-AC2C-641601694408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937F5-68EA-4C3B-8E00-4E18072D93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8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FC6DBA6-441F-43F4-8672-24CCE0860C2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51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845000"/>
            <a:ext cx="8229240" cy="41374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518204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020" y="738360"/>
            <a:ext cx="63055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132856"/>
            <a:ext cx="8229600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CustomShape 6"/>
          <p:cNvSpPr/>
          <p:nvPr userDrawn="1"/>
        </p:nvSpPr>
        <p:spPr>
          <a:xfrm>
            <a:off x="0" y="0"/>
            <a:ext cx="9143640" cy="730440"/>
          </a:xfrm>
          <a:prstGeom prst="rect">
            <a:avLst/>
          </a:prstGeom>
          <a:solidFill>
            <a:srgbClr val="D9D9D9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rgbClr val="000000"/>
                </a:solidFill>
                <a:latin typeface="Calibri"/>
              </a:rPr>
              <a:t>Team: Christian Petry, Johannes  </a:t>
            </a:r>
            <a:r>
              <a:rPr lang="de-DE" dirty="0" err="1">
                <a:solidFill>
                  <a:srgbClr val="000000"/>
                </a:solidFill>
                <a:latin typeface="Calibri"/>
              </a:rPr>
              <a:t>Krenig</a:t>
            </a:r>
            <a:r>
              <a:rPr lang="de-DE" dirty="0">
                <a:solidFill>
                  <a:srgbClr val="000000"/>
                </a:solidFill>
                <a:latin typeface="Calibri"/>
              </a:rPr>
              <a:t> und Florian </a:t>
            </a:r>
            <a:r>
              <a:rPr lang="de-DE" dirty="0" err="1">
                <a:solidFill>
                  <a:srgbClr val="000000"/>
                </a:solidFill>
                <a:latin typeface="Calibri"/>
              </a:rPr>
              <a:t>Beckh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sz="2400" dirty="0">
                <a:solidFill>
                  <a:srgbClr val="000000"/>
                </a:solidFill>
                <a:latin typeface="Calibri"/>
              </a:rPr>
              <a:t>Design Patterns: MVC und Derivate</a:t>
            </a:r>
            <a:endParaRPr dirty="0"/>
          </a:p>
        </p:txBody>
      </p:sp>
      <p:pic>
        <p:nvPicPr>
          <p:cNvPr id="8" name="Picture 2"/>
          <p:cNvPicPr/>
          <p:nvPr userDrawn="1"/>
        </p:nvPicPr>
        <p:blipFill>
          <a:blip r:embed="rId14"/>
          <a:stretch>
            <a:fillRect/>
          </a:stretch>
        </p:blipFill>
        <p:spPr>
          <a:xfrm>
            <a:off x="6762600" y="0"/>
            <a:ext cx="2381040" cy="738360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6759553" y="744562"/>
            <a:ext cx="238140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/>
              <a:t>MVP</a:t>
            </a:r>
            <a:endParaRPr lang="de-DE" sz="4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85800" y="2780928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dirty="0">
                <a:solidFill>
                  <a:srgbClr val="000000"/>
                </a:solidFill>
                <a:latin typeface="Calibri"/>
              </a:rPr>
              <a:t>Model-View-</a:t>
            </a:r>
            <a:r>
              <a:rPr lang="de-DE" sz="4400" dirty="0" err="1">
                <a:solidFill>
                  <a:srgbClr val="000000"/>
                </a:solidFill>
                <a:latin typeface="Calibri"/>
              </a:rPr>
              <a:t>Presenter</a:t>
            </a:r>
            <a:endParaRPr dirty="0"/>
          </a:p>
        </p:txBody>
      </p:sp>
      <p:pic>
        <p:nvPicPr>
          <p:cNvPr id="1026" name="Picture 2" descr="http://images.wikia.com/mario/de/images/7/74/Mario_MPDS_Artwork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89040"/>
            <a:ext cx="2450628" cy="245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95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Möglicher MVP-Aufbau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3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BC310C6-F138-4632-B594-16DDB9EA0F9A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10</a:t>
            </a:fld>
            <a:endParaRPr dirty="0"/>
          </a:p>
        </p:txBody>
      </p:sp>
      <p:pic>
        <p:nvPicPr>
          <p:cNvPr id="23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40" y="1700640"/>
            <a:ext cx="6297120" cy="480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konkrete Problemstellung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3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43A0541-EFE7-4CAD-ADF3-37B480DC0155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11</a:t>
            </a:fld>
            <a:endParaRPr dirty="0"/>
          </a:p>
        </p:txBody>
      </p:sp>
      <p:pic>
        <p:nvPicPr>
          <p:cNvPr id="23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132000" y="2133000"/>
            <a:ext cx="2880000" cy="1906200"/>
          </a:xfrm>
          <a:prstGeom prst="rect">
            <a:avLst/>
          </a:prstGeom>
        </p:spPr>
      </p:pic>
      <p:sp>
        <p:nvSpPr>
          <p:cNvPr id="238" name="CustomShape 4"/>
          <p:cNvSpPr/>
          <p:nvPr/>
        </p:nvSpPr>
        <p:spPr>
          <a:xfrm>
            <a:off x="1043608" y="4208920"/>
            <a:ext cx="444060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dirty="0">
                <a:solidFill>
                  <a:srgbClr val="000000"/>
                </a:solidFill>
                <a:latin typeface="Calibri"/>
              </a:rPr>
              <a:t>Implementierung eines virtuellen Geldbeutels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86844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971CE67-969D-42EB-B2D7-5868D7C166CC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12</a:t>
            </a:fld>
            <a:endParaRPr dirty="0"/>
          </a:p>
        </p:txBody>
      </p:sp>
      <p:sp>
        <p:nvSpPr>
          <p:cNvPr id="241" name="CustomShape 3"/>
          <p:cNvSpPr/>
          <p:nvPr/>
        </p:nvSpPr>
        <p:spPr>
          <a:xfrm>
            <a:off x="2898000" y="2637000"/>
            <a:ext cx="2952000" cy="1944000"/>
          </a:xfrm>
          <a:prstGeom prst="ellipse">
            <a:avLst/>
          </a:prstGeom>
          <a:solidFill>
            <a:srgbClr val="BFBFBF"/>
          </a:solidFill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Was soll unsere Anwendung können?</a:t>
            </a:r>
            <a:endParaRPr/>
          </a:p>
        </p:txBody>
      </p:sp>
      <p:sp>
        <p:nvSpPr>
          <p:cNvPr id="242" name="CustomShape 4"/>
          <p:cNvSpPr/>
          <p:nvPr/>
        </p:nvSpPr>
        <p:spPr>
          <a:xfrm>
            <a:off x="683640" y="1196640"/>
            <a:ext cx="1800000" cy="100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dirty="0">
                <a:solidFill>
                  <a:srgbClr val="000000"/>
                </a:solidFill>
                <a:latin typeface="Calibri"/>
              </a:rPr>
              <a:t>Geldbetrag zwischen 0-100 € speichern</a:t>
            </a:r>
            <a:endParaRPr dirty="0"/>
          </a:p>
        </p:txBody>
      </p:sp>
      <p:sp>
        <p:nvSpPr>
          <p:cNvPr id="243" name="CustomShape 5"/>
          <p:cNvSpPr/>
          <p:nvPr/>
        </p:nvSpPr>
        <p:spPr>
          <a:xfrm>
            <a:off x="6012000" y="1701280"/>
            <a:ext cx="1800000" cy="100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dirty="0">
                <a:solidFill>
                  <a:srgbClr val="000000"/>
                </a:solidFill>
                <a:latin typeface="Calibri"/>
              </a:rPr>
              <a:t>Mehrere GUIs besitzen</a:t>
            </a:r>
            <a:endParaRPr dirty="0"/>
          </a:p>
        </p:txBody>
      </p:sp>
      <p:sp>
        <p:nvSpPr>
          <p:cNvPr id="244" name="CustomShape 6"/>
          <p:cNvSpPr/>
          <p:nvPr/>
        </p:nvSpPr>
        <p:spPr>
          <a:xfrm>
            <a:off x="683640" y="4653000"/>
            <a:ext cx="1800000" cy="100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Um weitere Geldbeutel erweiterbar sein </a:t>
            </a:r>
            <a:endParaRPr/>
          </a:p>
        </p:txBody>
      </p:sp>
      <p:sp>
        <p:nvSpPr>
          <p:cNvPr id="245" name="CustomShape 7"/>
          <p:cNvSpPr/>
          <p:nvPr/>
        </p:nvSpPr>
        <p:spPr>
          <a:xfrm rot="13008000">
            <a:off x="2420280" y="2412720"/>
            <a:ext cx="117000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</p:spPr>
      </p:sp>
      <p:sp>
        <p:nvSpPr>
          <p:cNvPr id="246" name="CustomShape 8"/>
          <p:cNvSpPr/>
          <p:nvPr/>
        </p:nvSpPr>
        <p:spPr>
          <a:xfrm rot="19149000">
            <a:off x="4945680" y="2515680"/>
            <a:ext cx="117000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</p:spPr>
      </p:sp>
      <p:sp>
        <p:nvSpPr>
          <p:cNvPr id="247" name="CustomShape 9"/>
          <p:cNvSpPr/>
          <p:nvPr/>
        </p:nvSpPr>
        <p:spPr>
          <a:xfrm rot="9652200">
            <a:off x="2559240" y="4283280"/>
            <a:ext cx="117000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</p:spPr>
      </p:sp>
      <p:sp>
        <p:nvSpPr>
          <p:cNvPr id="11" name="CustomShape 4"/>
          <p:cNvSpPr/>
          <p:nvPr/>
        </p:nvSpPr>
        <p:spPr>
          <a:xfrm>
            <a:off x="6516216" y="4869160"/>
            <a:ext cx="1800000" cy="100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dirty="0" smtClean="0">
                <a:solidFill>
                  <a:srgbClr val="000000"/>
                </a:solidFill>
                <a:latin typeface="Calibri"/>
              </a:rPr>
              <a:t>Modultests sollen möglich sein </a:t>
            </a:r>
            <a:endParaRPr dirty="0"/>
          </a:p>
        </p:txBody>
      </p:sp>
      <p:sp>
        <p:nvSpPr>
          <p:cNvPr id="12" name="CustomShape 8"/>
          <p:cNvSpPr/>
          <p:nvPr/>
        </p:nvSpPr>
        <p:spPr>
          <a:xfrm rot="2199917">
            <a:off x="5426998" y="4421915"/>
            <a:ext cx="117000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</p:spPr>
      </p:sp>
    </p:spTree>
    <p:extLst>
      <p:ext uri="{BB962C8B-B14F-4D97-AF65-F5344CB8AC3E}">
        <p14:creationId xmlns:p14="http://schemas.microsoft.com/office/powerpoint/2010/main" val="234282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Wie gehen wir vor?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5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DB52C0-90FA-4D5E-8DC2-9602CDB956CB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13</a:t>
            </a:fld>
            <a:endParaRPr dirty="0"/>
          </a:p>
        </p:txBody>
      </p:sp>
      <p:sp>
        <p:nvSpPr>
          <p:cNvPr id="251" name="CustomShape 4"/>
          <p:cNvSpPr/>
          <p:nvPr/>
        </p:nvSpPr>
        <p:spPr>
          <a:xfrm>
            <a:off x="3004920" y="2421000"/>
            <a:ext cx="2959200" cy="45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0000"/>
                </a:solidFill>
                <a:latin typeface="Calibri"/>
              </a:rPr>
              <a:t>1. Interfaces festlegen</a:t>
            </a:r>
            <a:endParaRPr/>
          </a:p>
        </p:txBody>
      </p:sp>
      <p:sp>
        <p:nvSpPr>
          <p:cNvPr id="254" name="CustomShape 7"/>
          <p:cNvSpPr/>
          <p:nvPr/>
        </p:nvSpPr>
        <p:spPr>
          <a:xfrm>
            <a:off x="6186960" y="4108320"/>
            <a:ext cx="1987200" cy="913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5400">
                <a:solidFill>
                  <a:srgbClr val="000000"/>
                </a:solidFill>
                <a:latin typeface="Calibri"/>
              </a:rPr>
              <a:t>Model</a:t>
            </a:r>
            <a:endParaRPr/>
          </a:p>
        </p:txBody>
      </p:sp>
      <p:sp>
        <p:nvSpPr>
          <p:cNvPr id="255" name="CustomShape 8"/>
          <p:cNvSpPr/>
          <p:nvPr/>
        </p:nvSpPr>
        <p:spPr>
          <a:xfrm>
            <a:off x="1627920" y="4069800"/>
            <a:ext cx="1555560" cy="913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5400">
                <a:solidFill>
                  <a:srgbClr val="000000"/>
                </a:solidFill>
                <a:latin typeface="Calibri"/>
              </a:rPr>
              <a:t>View</a:t>
            </a:r>
            <a:endParaRPr/>
          </a:p>
        </p:txBody>
      </p:sp>
      <p:sp>
        <p:nvSpPr>
          <p:cNvPr id="2" name="Eingekerbter Pfeil nach rechts 1"/>
          <p:cNvSpPr/>
          <p:nvPr/>
        </p:nvSpPr>
        <p:spPr>
          <a:xfrm rot="3369439">
            <a:off x="5541699" y="3073059"/>
            <a:ext cx="1008112" cy="79208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ingekerbter Pfeil nach rechts 10"/>
          <p:cNvSpPr/>
          <p:nvPr/>
        </p:nvSpPr>
        <p:spPr>
          <a:xfrm rot="6845974">
            <a:off x="2318194" y="3121900"/>
            <a:ext cx="1008112" cy="79208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8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Was muss unsere View können?</a:t>
            </a:r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467640" y="2565000"/>
            <a:ext cx="8229240" cy="216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Aktuellen Geldbetrag anzeigen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Betragsänderungen durch Benutzer entgegen nehmen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5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B5D2F4A-40F6-4C55-AB0E-AF6F754601A6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14</a:t>
            </a:fld>
            <a:endParaRPr dirty="0"/>
          </a:p>
        </p:txBody>
      </p:sp>
      <p:sp>
        <p:nvSpPr>
          <p:cNvPr id="260" name="CustomShape 5"/>
          <p:cNvSpPr/>
          <p:nvPr/>
        </p:nvSpPr>
        <p:spPr>
          <a:xfrm rot="5400000">
            <a:off x="1548000" y="4293000"/>
            <a:ext cx="1079640" cy="935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BFBFBF"/>
          </a:solidFill>
        </p:spPr>
      </p:sp>
      <p:sp>
        <p:nvSpPr>
          <p:cNvPr id="261" name="CustomShape 6"/>
          <p:cNvSpPr/>
          <p:nvPr/>
        </p:nvSpPr>
        <p:spPr>
          <a:xfrm>
            <a:off x="2843640" y="4941000"/>
            <a:ext cx="5688360" cy="63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Bereitstellung von Methoden für das Action-Handling durch den Presenter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94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Was muss unser Model könnnen?</a:t>
            </a:r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457200" y="3285000"/>
            <a:ext cx="8229240" cy="1439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Geldbetrag speichern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Aktuellen Geldbetrag vermitteln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6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B4B85BE-A9E3-4B9A-A3C7-49D240E1690F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15</a:t>
            </a:fld>
            <a:endParaRPr dirty="0"/>
          </a:p>
        </p:txBody>
      </p:sp>
      <p:sp>
        <p:nvSpPr>
          <p:cNvPr id="266" name="CustomShape 5"/>
          <p:cNvSpPr/>
          <p:nvPr/>
        </p:nvSpPr>
        <p:spPr>
          <a:xfrm rot="5400000">
            <a:off x="1548000" y="4653000"/>
            <a:ext cx="1079640" cy="935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BFBFBF"/>
          </a:solidFill>
        </p:spPr>
      </p:sp>
      <p:sp>
        <p:nvSpPr>
          <p:cNvPr id="267" name="CustomShape 6"/>
          <p:cNvSpPr/>
          <p:nvPr/>
        </p:nvSpPr>
        <p:spPr>
          <a:xfrm>
            <a:off x="2988000" y="4752000"/>
            <a:ext cx="3168000" cy="913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rgbClr val="000000"/>
                </a:solidFill>
                <a:latin typeface="Calibri"/>
              </a:rPr>
              <a:t>Benachrichtigung des </a:t>
            </a:r>
            <a:r>
              <a:rPr lang="de-DE" dirty="0" err="1">
                <a:solidFill>
                  <a:srgbClr val="000000"/>
                </a:solidFill>
                <a:latin typeface="Calibri"/>
              </a:rPr>
              <a:t>Presenters</a:t>
            </a:r>
            <a:r>
              <a:rPr lang="de-DE" dirty="0">
                <a:solidFill>
                  <a:srgbClr val="000000"/>
                </a:solidFill>
                <a:latin typeface="Calibri"/>
              </a:rPr>
              <a:t> über Betragsänderungen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6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2. Presenter definieren </a:t>
            </a:r>
            <a:endParaRPr/>
          </a:p>
        </p:txBody>
      </p:sp>
      <p:sp>
        <p:nvSpPr>
          <p:cNvPr id="269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7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E54D542-C20F-4D6A-9B0B-1FA90E13E322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16</a:t>
            </a:fld>
            <a:endParaRPr dirty="0"/>
          </a:p>
        </p:txBody>
      </p:sp>
      <p:sp>
        <p:nvSpPr>
          <p:cNvPr id="271" name="TextShape 4"/>
          <p:cNvSpPr txBox="1"/>
          <p:nvPr/>
        </p:nvSpPr>
        <p:spPr>
          <a:xfrm>
            <a:off x="457200" y="1845000"/>
            <a:ext cx="8229240" cy="2592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Benutzereingaben durch die View interpretieren -&gt; Bereitstellung von Handlern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Anzeige des aktuellen Geldbetrags des Models in der View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99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Klassendiagramm einer möglichen Lösung</a:t>
            </a:r>
            <a:endParaRPr/>
          </a:p>
        </p:txBody>
      </p:sp>
      <p:sp>
        <p:nvSpPr>
          <p:cNvPr id="273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7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A94FA5B-2CEA-4919-B063-C500FA7D10DC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17</a:t>
            </a:fld>
            <a:endParaRPr dirty="0"/>
          </a:p>
        </p:txBody>
      </p:sp>
      <p:pic>
        <p:nvPicPr>
          <p:cNvPr id="27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9640" y="2061000"/>
            <a:ext cx="8566920" cy="3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Vorteile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Komponten/Module sind austauschbar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Testen der Anwendung vereinfacht ( bessere Wartbarkeit)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Einfach erweiterbar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Klare Aufgabenteilung der Komponenten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7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BB18506-72CE-4E72-BFE4-4D2212092534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3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Nachteile</a:t>
            </a:r>
            <a:endParaRPr/>
          </a:p>
        </p:txBody>
      </p:sp>
      <p:sp>
        <p:nvSpPr>
          <p:cNvPr id="281" name="TextShape 2"/>
          <p:cNvSpPr txBox="1"/>
          <p:nvPr/>
        </p:nvSpPr>
        <p:spPr>
          <a:xfrm>
            <a:off x="457200" y="1845000"/>
            <a:ext cx="8229240" cy="2016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Hoher Designaufwand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Nicht auf jedes Szenario anwendbar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Je nach Implementierungsart: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83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DB163F4-D675-43AB-A841-A58FB40537F4}" type="slidenum">
              <a:rPr lang="de-DE" sz="1600">
                <a:solidFill>
                  <a:srgbClr val="8B8B8B"/>
                </a:solidFill>
                <a:latin typeface="Calibri"/>
              </a:rPr>
              <a:t>19</a:t>
            </a:fld>
            <a:endParaRPr/>
          </a:p>
        </p:txBody>
      </p:sp>
      <p:sp>
        <p:nvSpPr>
          <p:cNvPr id="284" name="CustomShape 5"/>
          <p:cNvSpPr/>
          <p:nvPr/>
        </p:nvSpPr>
        <p:spPr>
          <a:xfrm>
            <a:off x="2076120" y="5267520"/>
            <a:ext cx="4765320" cy="577800"/>
          </a:xfrm>
          <a:prstGeom prst="rect">
            <a:avLst/>
          </a:prstGeom>
          <a:solidFill>
            <a:srgbClr val="FAC090"/>
          </a:solidFill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höherer Resourcenaufwand</a:t>
            </a:r>
            <a:endParaRPr/>
          </a:p>
        </p:txBody>
      </p:sp>
      <p:sp>
        <p:nvSpPr>
          <p:cNvPr id="285" name="CustomShape 6"/>
          <p:cNvSpPr/>
          <p:nvPr/>
        </p:nvSpPr>
        <p:spPr>
          <a:xfrm>
            <a:off x="4140000" y="4005000"/>
            <a:ext cx="863640" cy="1007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86" name="CustomShape 7"/>
          <p:cNvSpPr/>
          <p:nvPr/>
        </p:nvSpPr>
        <p:spPr>
          <a:xfrm>
            <a:off x="6372360" y="3789000"/>
            <a:ext cx="230400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rgbClr val="FF0000"/>
                </a:solidFill>
                <a:latin typeface="Calibri"/>
              </a:rPr>
              <a:t>Erklärung noch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678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Übersicht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4000" dirty="0" smtClean="0">
                <a:solidFill>
                  <a:srgbClr val="000000"/>
                </a:solidFill>
                <a:latin typeface="Calibri"/>
              </a:rPr>
              <a:t>  Einführung</a:t>
            </a:r>
            <a:endParaRPr sz="4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4000" dirty="0" smtClean="0">
                <a:solidFill>
                  <a:srgbClr val="000000"/>
                </a:solidFill>
                <a:latin typeface="Calibri"/>
              </a:rPr>
              <a:t>  Aufbau </a:t>
            </a:r>
            <a:r>
              <a:rPr lang="de-DE" sz="4000" dirty="0">
                <a:solidFill>
                  <a:srgbClr val="000000"/>
                </a:solidFill>
                <a:latin typeface="Calibri"/>
              </a:rPr>
              <a:t>einer MVP-Anwendung</a:t>
            </a:r>
            <a:endParaRPr sz="4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4000" dirty="0" smtClean="0">
                <a:solidFill>
                  <a:srgbClr val="000000"/>
                </a:solidFill>
                <a:latin typeface="Calibri"/>
              </a:rPr>
              <a:t>  Konkrete </a:t>
            </a:r>
            <a:r>
              <a:rPr lang="de-DE" sz="4000" dirty="0">
                <a:solidFill>
                  <a:srgbClr val="000000"/>
                </a:solidFill>
                <a:latin typeface="Calibri"/>
              </a:rPr>
              <a:t>Problemstellung</a:t>
            </a:r>
            <a:endParaRPr sz="4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4000" dirty="0" smtClean="0">
                <a:solidFill>
                  <a:srgbClr val="000000"/>
                </a:solidFill>
                <a:latin typeface="Calibri"/>
              </a:rPr>
              <a:t>  Mögliche </a:t>
            </a:r>
            <a:r>
              <a:rPr lang="de-DE" sz="4000" dirty="0">
                <a:solidFill>
                  <a:srgbClr val="000000"/>
                </a:solidFill>
                <a:latin typeface="Calibri"/>
              </a:rPr>
              <a:t>Lösung</a:t>
            </a:r>
            <a:endParaRPr sz="4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4000" dirty="0" smtClean="0">
                <a:solidFill>
                  <a:srgbClr val="000000"/>
                </a:solidFill>
                <a:latin typeface="Calibri"/>
              </a:rPr>
              <a:t>  Vor </a:t>
            </a:r>
            <a:r>
              <a:rPr lang="de-DE" sz="4000" dirty="0">
                <a:solidFill>
                  <a:srgbClr val="000000"/>
                </a:solidFill>
                <a:latin typeface="Calibri"/>
              </a:rPr>
              <a:t>und Nachteile</a:t>
            </a:r>
            <a:endParaRPr sz="4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4000" dirty="0" smtClean="0">
                <a:solidFill>
                  <a:srgbClr val="000000"/>
                </a:solidFill>
                <a:latin typeface="Calibri"/>
              </a:rPr>
              <a:t>  Fazit</a:t>
            </a:r>
            <a:endParaRPr sz="4000" dirty="0"/>
          </a:p>
        </p:txBody>
      </p:sp>
      <p:sp>
        <p:nvSpPr>
          <p:cNvPr id="186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8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BF6EBF9-0DA3-47BD-812C-46104C0B51C7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066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6764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(Subjektives) Fazit</a:t>
            </a:r>
            <a:endParaRPr/>
          </a:p>
        </p:txBody>
      </p:sp>
      <p:sp>
        <p:nvSpPr>
          <p:cNvPr id="288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 dirty="0">
                <a:solidFill>
                  <a:srgbClr val="8B8B8B"/>
                </a:solidFill>
                <a:latin typeface="Calibri"/>
              </a:rPr>
              <a:t>21.05.13</a:t>
            </a:r>
            <a:endParaRPr dirty="0"/>
          </a:p>
        </p:txBody>
      </p:sp>
      <p:sp>
        <p:nvSpPr>
          <p:cNvPr id="28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8BEF3BE-B056-46E4-8900-3BB51CD66CF9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20</a:t>
            </a:fld>
            <a:endParaRPr dirty="0"/>
          </a:p>
        </p:txBody>
      </p:sp>
      <p:sp>
        <p:nvSpPr>
          <p:cNvPr id="290" name="CustomShape 4"/>
          <p:cNvSpPr/>
          <p:nvPr/>
        </p:nvSpPr>
        <p:spPr>
          <a:xfrm>
            <a:off x="2627640" y="1628640"/>
            <a:ext cx="3034440" cy="1151640"/>
          </a:xfrm>
          <a:prstGeom prst="rect">
            <a:avLst/>
          </a:prstGeom>
          <a:solidFill>
            <a:srgbClr val="FAC090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kleine Anwendung</a:t>
            </a:r>
            <a:endParaRPr/>
          </a:p>
        </p:txBody>
      </p:sp>
      <p:sp>
        <p:nvSpPr>
          <p:cNvPr id="291" name="CustomShape 5"/>
          <p:cNvSpPr/>
          <p:nvPr/>
        </p:nvSpPr>
        <p:spPr>
          <a:xfrm>
            <a:off x="2627640" y="2997000"/>
            <a:ext cx="3034440" cy="1079640"/>
          </a:xfrm>
          <a:prstGeom prst="rect">
            <a:avLst/>
          </a:prstGeom>
          <a:solidFill>
            <a:srgbClr val="FAC090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größere Anwendung</a:t>
            </a:r>
            <a:endParaRPr/>
          </a:p>
        </p:txBody>
      </p:sp>
      <p:sp>
        <p:nvSpPr>
          <p:cNvPr id="292" name="CustomShape 6"/>
          <p:cNvSpPr/>
          <p:nvPr/>
        </p:nvSpPr>
        <p:spPr>
          <a:xfrm flipH="1">
            <a:off x="3203280" y="4210560"/>
            <a:ext cx="1151640" cy="1151640"/>
          </a:xfrm>
          <a:prstGeom prst="lef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93" name="CustomShape 7"/>
          <p:cNvSpPr/>
          <p:nvPr/>
        </p:nvSpPr>
        <p:spPr>
          <a:xfrm>
            <a:off x="4788000" y="4563720"/>
            <a:ext cx="3960000" cy="913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dirty="0">
                <a:solidFill>
                  <a:srgbClr val="000000"/>
                </a:solidFill>
                <a:latin typeface="Calibri"/>
              </a:rPr>
              <a:t>Möglicher Einsatz des Patterns muss/sollte bei der Analyse/Designs der Anwendung geprüft werden</a:t>
            </a:r>
            <a:endParaRPr dirty="0"/>
          </a:p>
        </p:txBody>
      </p:sp>
      <p:sp>
        <p:nvSpPr>
          <p:cNvPr id="294" name="CustomShape 8"/>
          <p:cNvSpPr/>
          <p:nvPr/>
        </p:nvSpPr>
        <p:spPr>
          <a:xfrm>
            <a:off x="683640" y="1484640"/>
            <a:ext cx="1439640" cy="2592000"/>
          </a:xfrm>
          <a:prstGeom prst="flowChartAlternateProcess">
            <a:avLst/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</p:sp>
      <p:sp>
        <p:nvSpPr>
          <p:cNvPr id="295" name="CustomShape 9"/>
          <p:cNvSpPr/>
          <p:nvPr/>
        </p:nvSpPr>
        <p:spPr>
          <a:xfrm>
            <a:off x="899640" y="1700640"/>
            <a:ext cx="935640" cy="791640"/>
          </a:xfrm>
          <a:prstGeom prst="ellipse">
            <a:avLst/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296" name="CustomShape 10"/>
          <p:cNvSpPr/>
          <p:nvPr/>
        </p:nvSpPr>
        <p:spPr>
          <a:xfrm>
            <a:off x="935640" y="2997000"/>
            <a:ext cx="935640" cy="79164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387190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09340" y="836712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Quellen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09340" y="1916832"/>
            <a:ext cx="835292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u="sng" dirty="0" smtClean="0"/>
              <a:t>Paper von </a:t>
            </a:r>
            <a:r>
              <a:rPr lang="en-US" sz="2500" u="sng" dirty="0" err="1" smtClean="0"/>
              <a:t>Taligant</a:t>
            </a:r>
            <a:r>
              <a:rPr lang="en-US" sz="2500" u="sng" dirty="0" smtClean="0"/>
              <a:t> &amp; IBM:</a:t>
            </a:r>
            <a:endParaRPr lang="en-US" sz="2500" u="sng" dirty="0"/>
          </a:p>
          <a:p>
            <a:r>
              <a:rPr lang="en-US" sz="2500" dirty="0" smtClean="0"/>
              <a:t>http</a:t>
            </a:r>
            <a:r>
              <a:rPr lang="en-US" sz="2500" dirty="0"/>
              <a:t>://www.wildcrest.com/Potel/Portfolio/mvp.pdf</a:t>
            </a:r>
          </a:p>
          <a:p>
            <a:endParaRPr lang="en-US" sz="2500" dirty="0" smtClean="0"/>
          </a:p>
          <a:p>
            <a:r>
              <a:rPr lang="en-US" sz="2500" u="sng" dirty="0" err="1" smtClean="0"/>
              <a:t>Internetauftritt</a:t>
            </a:r>
            <a:r>
              <a:rPr lang="en-US" sz="2500" u="sng" dirty="0" smtClean="0"/>
              <a:t> von Martin Fowler</a:t>
            </a:r>
          </a:p>
          <a:p>
            <a:r>
              <a:rPr lang="en-US" sz="2500" dirty="0" smtClean="0"/>
              <a:t>http</a:t>
            </a:r>
            <a:r>
              <a:rPr lang="en-US" sz="2500" dirty="0"/>
              <a:t>://</a:t>
            </a:r>
            <a:r>
              <a:rPr lang="en-US" sz="2500" dirty="0" smtClean="0"/>
              <a:t>www.martinfowler.com/</a:t>
            </a:r>
            <a:endParaRPr lang="en-US" sz="2500" dirty="0"/>
          </a:p>
          <a:p>
            <a:endParaRPr lang="en-US" sz="2500" dirty="0" smtClean="0"/>
          </a:p>
          <a:p>
            <a:r>
              <a:rPr lang="en-US" sz="2500" u="sng" dirty="0" smtClean="0"/>
              <a:t>IEEE-Paper</a:t>
            </a:r>
            <a:r>
              <a:rPr lang="en-US" sz="2500" u="sng" dirty="0"/>
              <a:t>: </a:t>
            </a:r>
            <a:endParaRPr lang="en-US" sz="2500" u="sng" dirty="0" smtClean="0"/>
          </a:p>
          <a:p>
            <a:r>
              <a:rPr lang="en-US" sz="2500" dirty="0" smtClean="0"/>
              <a:t>An </a:t>
            </a:r>
            <a:r>
              <a:rPr lang="en-US" sz="2500" dirty="0"/>
              <a:t>Architecture and Implement Model for </a:t>
            </a:r>
            <a:r>
              <a:rPr lang="en-US" sz="2500" dirty="0" smtClean="0"/>
              <a:t>Model-	    </a:t>
            </a:r>
          </a:p>
          <a:p>
            <a:r>
              <a:rPr lang="en-US" sz="2500" dirty="0" smtClean="0"/>
              <a:t>View-Presenter </a:t>
            </a:r>
            <a:r>
              <a:rPr lang="en-US" sz="2500" dirty="0"/>
              <a:t>Pattern </a:t>
            </a:r>
            <a:endParaRPr lang="de-DE" sz="2500" dirty="0"/>
          </a:p>
        </p:txBody>
      </p:sp>
    </p:spTree>
    <p:extLst>
      <p:ext uri="{BB962C8B-B14F-4D97-AF65-F5344CB8AC3E}">
        <p14:creationId xmlns:p14="http://schemas.microsoft.com/office/powerpoint/2010/main" val="162278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Was ist Model-View-</a:t>
            </a:r>
            <a:r>
              <a:rPr lang="de-DE" sz="3200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Presenter</a:t>
            </a: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?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107504" y="2038896"/>
            <a:ext cx="7162560" cy="34562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Weiterentwicklung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von MVC</a:t>
            </a:r>
            <a:endParaRPr dirty="0"/>
          </a:p>
          <a:p>
            <a:pPr>
              <a:lnSpc>
                <a:spcPct val="100000"/>
              </a:lnSpc>
            </a:pPr>
            <a:endParaRPr lang="de-DE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Von </a:t>
            </a:r>
            <a:r>
              <a:rPr lang="de-DE" sz="3200" dirty="0" err="1">
                <a:solidFill>
                  <a:srgbClr val="000000"/>
                </a:solidFill>
                <a:latin typeface="Calibri"/>
              </a:rPr>
              <a:t>Taligant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 und IBM </a:t>
            </a: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entwickelt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Weiterentwickelt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durch Martin Fowler</a:t>
            </a:r>
            <a:endParaRPr dirty="0"/>
          </a:p>
          <a:p>
            <a:pPr>
              <a:lnSpc>
                <a:spcPct val="100000"/>
              </a:lnSpc>
            </a:pPr>
            <a:endParaRPr lang="de-DE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Keine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genaue Definition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9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91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9D06BB2-807A-43F3-8624-347B9CF899EB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</a:t>
            </a:fld>
            <a:endParaRPr dirty="0"/>
          </a:p>
        </p:txBody>
      </p:sp>
      <p:pic>
        <p:nvPicPr>
          <p:cNvPr id="1026" name="Picture 2" descr="http://1.2.3.11/bmi/farm4.staticflickr.com/3292/2933030620_8da50390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550" y="1528540"/>
            <a:ext cx="2966420" cy="226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 nach links und oben 3"/>
          <p:cNvSpPr/>
          <p:nvPr/>
        </p:nvSpPr>
        <p:spPr>
          <a:xfrm>
            <a:off x="6948264" y="3590404"/>
            <a:ext cx="1147824" cy="720168"/>
          </a:xfrm>
          <a:prstGeom prst="lef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7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Unterschied zu MVC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Der Presenter ist einziges Bindeglied von Model und View -&gt;  View kennt Model nicht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9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4E14C36-E89E-4AE3-B5E7-D8FE26CD0188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</a:t>
            </a:fld>
            <a:endParaRPr dirty="0"/>
          </a:p>
        </p:txBody>
      </p:sp>
      <p:pic>
        <p:nvPicPr>
          <p:cNvPr id="2050" name="Picture 2" descr="D:\sync_repo\git_repos\6. Semester\Design-Pattern-MVC_Team_git\ausarbeitung_latex\figure\MVP\MVP_Explan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568" y="3021710"/>
            <a:ext cx="4536504" cy="31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80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23640" y="908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Die zwei MVP-Arten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0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F05ABD0-090A-4195-8BBF-545B13BA0E07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5</a:t>
            </a:fld>
            <a:endParaRPr dirty="0"/>
          </a:p>
        </p:txBody>
      </p:sp>
      <p:sp>
        <p:nvSpPr>
          <p:cNvPr id="206" name="TextShape 4"/>
          <p:cNvSpPr txBox="1"/>
          <p:nvPr/>
        </p:nvSpPr>
        <p:spPr>
          <a:xfrm>
            <a:off x="971640" y="3261160"/>
            <a:ext cx="7200360" cy="6476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 dirty="0">
                <a:solidFill>
                  <a:srgbClr val="000000"/>
                </a:solidFill>
                <a:latin typeface="Calibri"/>
              </a:rPr>
              <a:t>Passive View</a:t>
            </a:r>
            <a:endParaRPr dirty="0"/>
          </a:p>
        </p:txBody>
      </p:sp>
      <p:sp>
        <p:nvSpPr>
          <p:cNvPr id="207" name="CustomShape 5"/>
          <p:cNvSpPr/>
          <p:nvPr/>
        </p:nvSpPr>
        <p:spPr>
          <a:xfrm>
            <a:off x="971640" y="3909160"/>
            <a:ext cx="3528000" cy="1552680"/>
          </a:xfrm>
          <a:prstGeom prst="rect">
            <a:avLst/>
          </a:prstGeom>
          <a:solidFill>
            <a:srgbClr val="D7E4BD"/>
          </a:solidFill>
          <a:ln w="1260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Reduzierung der Programmlogik auf ein Minimum</a:t>
            </a:r>
            <a:endParaRPr/>
          </a:p>
        </p:txBody>
      </p:sp>
      <p:sp>
        <p:nvSpPr>
          <p:cNvPr id="208" name="CustomShape 6"/>
          <p:cNvSpPr/>
          <p:nvPr/>
        </p:nvSpPr>
        <p:spPr>
          <a:xfrm>
            <a:off x="4500000" y="3909160"/>
            <a:ext cx="3672000" cy="2040120"/>
          </a:xfrm>
          <a:prstGeom prst="rect">
            <a:avLst/>
          </a:prstGeom>
          <a:solidFill>
            <a:srgbClr val="FAC090"/>
          </a:solidFill>
          <a:ln w="1260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Handler der GUI-Elemente werden in den Presenter ausgelagert</a:t>
            </a:r>
            <a:endParaRPr/>
          </a:p>
        </p:txBody>
      </p:sp>
      <p:sp>
        <p:nvSpPr>
          <p:cNvPr id="3" name="Rechteck 2"/>
          <p:cNvSpPr/>
          <p:nvPr/>
        </p:nvSpPr>
        <p:spPr>
          <a:xfrm>
            <a:off x="217738" y="1908569"/>
            <a:ext cx="85645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3200" dirty="0" err="1"/>
              <a:t>Supervising</a:t>
            </a:r>
            <a:r>
              <a:rPr lang="de-DE" sz="3200" dirty="0"/>
              <a:t> </a:t>
            </a:r>
            <a:r>
              <a:rPr lang="de-DE" sz="3200" dirty="0" smtClean="0"/>
              <a:t>Controller (</a:t>
            </a:r>
            <a:r>
              <a:rPr lang="de-DE" sz="3200" dirty="0"/>
              <a:t>Überwachende </a:t>
            </a:r>
            <a:r>
              <a:rPr lang="de-DE" sz="3200" dirty="0" smtClean="0"/>
              <a:t>Steuerung)</a:t>
            </a:r>
            <a:endParaRPr lang="de-DE" sz="3200" dirty="0"/>
          </a:p>
        </p:txBody>
      </p:sp>
      <p:sp>
        <p:nvSpPr>
          <p:cNvPr id="10" name="CustomShape 8"/>
          <p:cNvSpPr/>
          <p:nvPr/>
        </p:nvSpPr>
        <p:spPr>
          <a:xfrm>
            <a:off x="4140000" y="2493344"/>
            <a:ext cx="863640" cy="791640"/>
          </a:xfrm>
          <a:prstGeom prst="mathPlus">
            <a:avLst>
              <a:gd name="adj1" fmla="val 23520"/>
            </a:avLst>
          </a:prstGeom>
          <a:solidFill>
            <a:srgbClr val="E46C0A"/>
          </a:solidFill>
        </p:spPr>
      </p:sp>
    </p:spTree>
    <p:extLst>
      <p:ext uri="{BB962C8B-B14F-4D97-AF65-F5344CB8AC3E}">
        <p14:creationId xmlns:p14="http://schemas.microsoft.com/office/powerpoint/2010/main" val="149612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95640" y="321300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800" b="1" dirty="0">
                <a:solidFill>
                  <a:srgbClr val="000000"/>
                </a:solidFill>
                <a:latin typeface="Calibri"/>
              </a:rPr>
              <a:t>Wird betrachten nur die Implementierung mit passiver View</a:t>
            </a:r>
            <a:endParaRPr dirty="0"/>
          </a:p>
        </p:txBody>
      </p:sp>
      <p:sp>
        <p:nvSpPr>
          <p:cNvPr id="210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1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735394D-B3A8-40E8-B0A3-3647B426799C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9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Aufgabe: Model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Bereitstellung von Daten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Schnittstelle(n) für Datenzugriff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Das Model kann auch nur Proxy auf die Daten sein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Kapselung der Daten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Enthält die Geschäftslogik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1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049189B-5590-4E6C-B291-9016BC726BC6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19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Aufgabe: Der Presenter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457200" y="1989000"/>
            <a:ext cx="8229240" cy="2088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Bindeglied zwischen Model und View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Interpretation von Benutzereingaben (Verwendung: passive View)</a:t>
            </a: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…	</a:t>
            </a:r>
            <a:endParaRPr/>
          </a:p>
        </p:txBody>
      </p:sp>
      <p:sp>
        <p:nvSpPr>
          <p:cNvPr id="21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1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5405C42-3F5B-46F6-8BA4-065AC04B1C99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8</a:t>
            </a:fld>
            <a:endParaRPr dirty="0"/>
          </a:p>
        </p:txBody>
      </p:sp>
      <p:sp>
        <p:nvSpPr>
          <p:cNvPr id="220" name="CustomShape 5"/>
          <p:cNvSpPr/>
          <p:nvPr/>
        </p:nvSpPr>
        <p:spPr>
          <a:xfrm>
            <a:off x="1547640" y="4944240"/>
            <a:ext cx="6048360" cy="1065240"/>
          </a:xfrm>
          <a:prstGeom prst="rect">
            <a:avLst/>
          </a:prstGeom>
          <a:solidFill>
            <a:srgbClr val="FAC090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Modifikation des Models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Aktualisierung der View</a:t>
            </a:r>
            <a:endParaRPr/>
          </a:p>
        </p:txBody>
      </p:sp>
      <p:sp>
        <p:nvSpPr>
          <p:cNvPr id="221" name="CustomShape 6"/>
          <p:cNvSpPr/>
          <p:nvPr/>
        </p:nvSpPr>
        <p:spPr>
          <a:xfrm rot="5400000">
            <a:off x="4140360" y="3933000"/>
            <a:ext cx="863640" cy="863640"/>
          </a:xfrm>
          <a:prstGeom prst="rightArrow">
            <a:avLst>
              <a:gd name="adj1" fmla="val 100000"/>
              <a:gd name="adj2" fmla="val 95205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173157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85200" y="112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Aufgabe: Die View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2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E83568C-4FEF-4DA6-A42D-BC4C6E653439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9</a:t>
            </a:fld>
            <a:endParaRPr dirty="0"/>
          </a:p>
        </p:txBody>
      </p:sp>
      <p:sp>
        <p:nvSpPr>
          <p:cNvPr id="225" name="TextShape 4"/>
          <p:cNvSpPr txBox="1"/>
          <p:nvPr/>
        </p:nvSpPr>
        <p:spPr>
          <a:xfrm>
            <a:off x="1979640" y="4005000"/>
            <a:ext cx="6552360" cy="10796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 dirty="0">
                <a:solidFill>
                  <a:srgbClr val="000000"/>
                </a:solidFill>
                <a:latin typeface="Calibri"/>
              </a:rPr>
              <a:t>Bereitstellung von GUI-Elementen für </a:t>
            </a: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Interaktion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mit Benutzer</a:t>
            </a:r>
            <a:endParaRPr dirty="0"/>
          </a:p>
        </p:txBody>
      </p:sp>
      <p:sp>
        <p:nvSpPr>
          <p:cNvPr id="226" name="CustomShape 5"/>
          <p:cNvSpPr/>
          <p:nvPr/>
        </p:nvSpPr>
        <p:spPr>
          <a:xfrm>
            <a:off x="539640" y="4257000"/>
            <a:ext cx="1079640" cy="57564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E46C0A"/>
          </a:solidFill>
        </p:spPr>
      </p:sp>
      <p:sp>
        <p:nvSpPr>
          <p:cNvPr id="227" name="CustomShape 6"/>
          <p:cNvSpPr/>
          <p:nvPr/>
        </p:nvSpPr>
        <p:spPr>
          <a:xfrm>
            <a:off x="683640" y="2349000"/>
            <a:ext cx="3240000" cy="577800"/>
          </a:xfrm>
          <a:prstGeom prst="rect">
            <a:avLst/>
          </a:prstGeom>
          <a:solidFill>
            <a:srgbClr val="BFBFB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Eingabeelemente</a:t>
            </a:r>
            <a:endParaRPr/>
          </a:p>
        </p:txBody>
      </p:sp>
      <p:sp>
        <p:nvSpPr>
          <p:cNvPr id="228" name="CustomShape 7"/>
          <p:cNvSpPr/>
          <p:nvPr/>
        </p:nvSpPr>
        <p:spPr>
          <a:xfrm>
            <a:off x="5537880" y="2349000"/>
            <a:ext cx="3168000" cy="577800"/>
          </a:xfrm>
          <a:prstGeom prst="rect">
            <a:avLst/>
          </a:prstGeom>
          <a:solidFill>
            <a:srgbClr val="BFBFB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Ausgabeelemente</a:t>
            </a:r>
            <a:endParaRPr/>
          </a:p>
        </p:txBody>
      </p:sp>
      <p:sp>
        <p:nvSpPr>
          <p:cNvPr id="229" name="CustomShape 8"/>
          <p:cNvSpPr/>
          <p:nvPr/>
        </p:nvSpPr>
        <p:spPr>
          <a:xfrm>
            <a:off x="4140000" y="2349000"/>
            <a:ext cx="863640" cy="791640"/>
          </a:xfrm>
          <a:prstGeom prst="mathPlus">
            <a:avLst>
              <a:gd name="adj1" fmla="val 23520"/>
            </a:avLst>
          </a:prstGeom>
          <a:solidFill>
            <a:srgbClr val="E46C0A"/>
          </a:solidFill>
        </p:spPr>
      </p:sp>
    </p:spTree>
    <p:extLst>
      <p:ext uri="{BB962C8B-B14F-4D97-AF65-F5344CB8AC3E}">
        <p14:creationId xmlns:p14="http://schemas.microsoft.com/office/powerpoint/2010/main" val="69656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Bildschirmpräsentation (4:3)</PresentationFormat>
  <Paragraphs>131</Paragraphs>
  <Slides>21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olf</dc:creator>
  <cp:lastModifiedBy>olf</cp:lastModifiedBy>
  <cp:revision>17</cp:revision>
  <dcterms:created xsi:type="dcterms:W3CDTF">2013-05-22T17:58:44Z</dcterms:created>
  <dcterms:modified xsi:type="dcterms:W3CDTF">2013-05-22T20:44:33Z</dcterms:modified>
</cp:coreProperties>
</file>