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4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</p:sldIdLst>
  <p:sldSz cx="9144000" cy="6858000" type="screen4x3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02" y="-8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de-DE"/>
              <a:t>Klicken Sie, um das Format der Notizen zu bearbeiten</a:t>
            </a:r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de-DE"/>
              <a:t>&lt;Kopfzeile&gt;</a:t>
            </a:r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de-DE"/>
              <a:t>&lt;Datum/Uhrzeit&gt;</a:t>
            </a:r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de-DE"/>
              <a:t>&lt;Fußzeile&gt;</a:t>
            </a:r>
            <a:endParaRPr/>
          </a:p>
        </p:txBody>
      </p:sp>
      <p:sp>
        <p:nvSpPr>
          <p:cNvPr id="8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5FC6DBA6-441F-43F4-8672-24CCE0860C29}" type="slidenum">
              <a:rPr lang="de-DE"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9576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40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de-DE"/>
              <a:t>Nachteile:</a:t>
            </a:r>
            <a:endParaRPr/>
          </a:p>
          <a:p>
            <a:endParaRPr/>
          </a:p>
          <a:p>
            <a:pPr>
              <a:buFont typeface="Times New Roman"/>
              <a:buAutoNum type="arabicParenR"/>
            </a:pPr>
            <a:r>
              <a:rPr lang="de-DE"/>
              <a:t>Enge Verbindung zwischen FAZVerlag und Abonnenten</a:t>
            </a:r>
            <a:endParaRPr/>
          </a:p>
          <a:p>
            <a:pPr>
              <a:buFont typeface="Times New Roman"/>
              <a:buAutoNum type="arabicParenR"/>
            </a:pPr>
            <a:endParaRPr/>
          </a:p>
          <a:p>
            <a:pPr>
              <a:buFont typeface="Times New Roman"/>
              <a:buAutoNum type="arabicParenR"/>
            </a:pPr>
            <a:r>
              <a:rPr lang="de-DE"/>
              <a:t>Erweiterbarkeit stark eingeschränkt!</a:t>
            </a:r>
            <a:endParaRPr/>
          </a:p>
          <a:p>
            <a:pPr>
              <a:buFont typeface="Times New Roman"/>
              <a:buAutoNum type="arabicParenR"/>
            </a:pPr>
            <a:endParaRPr/>
          </a:p>
          <a:p>
            <a:pPr>
              <a:buFont typeface="Times New Roman"/>
              <a:buAutoNum type="arabicParenR"/>
            </a:pPr>
            <a:r>
              <a:rPr lang="de-DE"/>
              <a:t>Abonnement bestellen oder abbestellen während der Laufzeit nicht möglich!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936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845000"/>
            <a:ext cx="8229240" cy="1973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4005720"/>
            <a:ext cx="8229240" cy="1973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936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845000"/>
            <a:ext cx="4015440" cy="1973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845000"/>
            <a:ext cx="4015440" cy="1973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4005720"/>
            <a:ext cx="4015440" cy="1973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4005720"/>
            <a:ext cx="4015440" cy="1973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936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845000"/>
            <a:ext cx="4015440" cy="1973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845000"/>
            <a:ext cx="4015440" cy="1973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936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845000"/>
            <a:ext cx="8229240" cy="41374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936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845000"/>
            <a:ext cx="8229240" cy="413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936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845000"/>
            <a:ext cx="4015440" cy="413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3520" y="1845000"/>
            <a:ext cx="4015440" cy="413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936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764640"/>
            <a:ext cx="8229240" cy="52174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936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845000"/>
            <a:ext cx="4015440" cy="1973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4005720"/>
            <a:ext cx="4015440" cy="1973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3520" y="1845000"/>
            <a:ext cx="4015440" cy="413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936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845000"/>
            <a:ext cx="8229240" cy="41374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936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845000"/>
            <a:ext cx="4015440" cy="413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520" y="1845000"/>
            <a:ext cx="4015440" cy="1973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3520" y="4005720"/>
            <a:ext cx="4015440" cy="1973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936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845000"/>
            <a:ext cx="4015440" cy="1973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3520" y="1845000"/>
            <a:ext cx="4015440" cy="1973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4005720"/>
            <a:ext cx="8228520" cy="1973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936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845000"/>
            <a:ext cx="8229240" cy="1973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4005720"/>
            <a:ext cx="8229240" cy="1973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936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845000"/>
            <a:ext cx="4015440" cy="1973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3520" y="1845000"/>
            <a:ext cx="4015440" cy="1973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3520" y="4005720"/>
            <a:ext cx="4015440" cy="1973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4005720"/>
            <a:ext cx="4015440" cy="1973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936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845000"/>
            <a:ext cx="4015440" cy="1973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3520" y="1845000"/>
            <a:ext cx="4015440" cy="1973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936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845000"/>
            <a:ext cx="8229240" cy="413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936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845000"/>
            <a:ext cx="4015440" cy="413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845000"/>
            <a:ext cx="4015440" cy="413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936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764640"/>
            <a:ext cx="8229240" cy="52174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936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845000"/>
            <a:ext cx="4015440" cy="1973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4005720"/>
            <a:ext cx="4015440" cy="1973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845000"/>
            <a:ext cx="4015440" cy="413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936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845000"/>
            <a:ext cx="4015440" cy="413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845000"/>
            <a:ext cx="4015440" cy="1973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4005720"/>
            <a:ext cx="4015440" cy="1973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936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845000"/>
            <a:ext cx="4015440" cy="1973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845000"/>
            <a:ext cx="4015440" cy="1973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4005720"/>
            <a:ext cx="8228520" cy="1973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Klicken Sie, um das Format des Titeltextes zu bearbeitenTitelmasterformat durch Klicken bearbeiten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2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1259A92-4475-4F54-AE70-8604A09C6235}" type="slidenum">
              <a:rPr lang="de-DE" sz="1200">
                <a:solidFill>
                  <a:srgbClr val="8B8B8B"/>
                </a:solidFill>
                <a:latin typeface="Calibri"/>
              </a:rPr>
              <a:t>‹Nr.›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de-DE"/>
              <a:t>Klicken Sie, um die Formate des Gliederungstextes zu bearbeiten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de-DE"/>
              <a:t>Zweite Gliederungsebene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de-DE"/>
              <a:t>Dritte Gliederungsebene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de-DE"/>
              <a:t>Vierte Gliederungsebene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de-DE"/>
              <a:t>Fünfte Gliederungsebene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de-DE"/>
              <a:t>Sechste Gliederungsebene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de-DE"/>
              <a:t>Siebente Gliederungsebene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Klicken Sie, um das Format des Titeltextes zu bearbeitenTitelmasterformat durch Klicken bearbeiten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845000"/>
            <a:ext cx="8229240" cy="4137120"/>
          </a:xfrm>
          <a:prstGeom prst="rect">
            <a:avLst/>
          </a:prstGeom>
        </p:spPr>
        <p:txBody>
          <a:bodyPr/>
          <a:lstStyle/>
          <a:p>
            <a:pPr>
              <a:buSzPct val="25000"/>
              <a:buFont typeface="StarSymbol"/>
              <a:buChar char="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Klicken Sie, um die Formate des Gliederungstextes zu bearbeiten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Zweite Gliederungsebene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Dritte Gliederungsebene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Vierte Gliederungsebene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Fünfte Gliederungsebene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Sechste Gliederungsebene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Siebente GliederungsebeneTextmasterformate durch Klicken bearbeiten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Zweite Ebene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2400">
                <a:solidFill>
                  <a:srgbClr val="000000"/>
                </a:solidFill>
                <a:latin typeface="Calibri"/>
              </a:rPr>
              <a:t>Dritte Ebene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de-DE" sz="2000">
                <a:solidFill>
                  <a:srgbClr val="000000"/>
                </a:solidFill>
                <a:latin typeface="Calibri"/>
              </a:rPr>
              <a:t>Vierte Ebene</a:t>
            </a:r>
            <a:endParaRPr/>
          </a:p>
          <a:p>
            <a:pPr lvl="4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2000">
                <a:solidFill>
                  <a:srgbClr val="000000"/>
                </a:solidFill>
                <a:latin typeface="Calibri"/>
              </a:rPr>
              <a:t>Fünfte Ebene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36DBF8BE-0576-4598-A578-DD5A1AB431A3}" type="slidenum">
              <a:rPr lang="de-DE" sz="1600">
                <a:solidFill>
                  <a:srgbClr val="8B8B8B"/>
                </a:solidFill>
                <a:latin typeface="Calibri"/>
              </a:rPr>
              <a:t>‹Nr.›</a:t>
            </a:fld>
            <a:endParaRPr/>
          </a:p>
        </p:txBody>
      </p:sp>
      <p:sp>
        <p:nvSpPr>
          <p:cNvPr id="42" name="CustomShape 6"/>
          <p:cNvSpPr/>
          <p:nvPr/>
        </p:nvSpPr>
        <p:spPr>
          <a:xfrm>
            <a:off x="0" y="0"/>
            <a:ext cx="9143640" cy="730440"/>
          </a:xfrm>
          <a:prstGeom prst="rect">
            <a:avLst/>
          </a:prstGeom>
          <a:solidFill>
            <a:srgbClr val="D9D9D9"/>
          </a:solidFill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Calibri"/>
              </a:rPr>
              <a:t>Team: Christian Petry, Johannes  Krenig und Florian Beckh</a:t>
            </a:r>
            <a:endParaRPr/>
          </a:p>
          <a:p>
            <a:pPr>
              <a:lnSpc>
                <a:spcPct val="100000"/>
              </a:lnSpc>
            </a:pPr>
            <a:r>
              <a:rPr lang="de-DE" sz="2400">
                <a:solidFill>
                  <a:srgbClr val="000000"/>
                </a:solidFill>
                <a:latin typeface="Calibri"/>
              </a:rPr>
              <a:t>Design Patterns: MVC und Derivate</a:t>
            </a:r>
            <a:endParaRPr/>
          </a:p>
        </p:txBody>
      </p:sp>
      <p:pic>
        <p:nvPicPr>
          <p:cNvPr id="43" name="Picture 2"/>
          <p:cNvPicPr/>
          <p:nvPr/>
        </p:nvPicPr>
        <p:blipFill>
          <a:blip r:embed="rId14"/>
          <a:stretch>
            <a:fillRect/>
          </a:stretch>
        </p:blipFill>
        <p:spPr>
          <a:xfrm>
            <a:off x="6762600" y="0"/>
            <a:ext cx="2381040" cy="7383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2952000" y="1224360"/>
            <a:ext cx="3672000" cy="359640"/>
          </a:xfrm>
          <a:prstGeom prst="rect">
            <a:avLst/>
          </a:prstGeom>
        </p:spPr>
        <p:txBody>
          <a:bodyPr anchor="ctr"/>
          <a:lstStyle/>
          <a:p>
            <a:r>
              <a:rPr lang="de-DE" sz="3200" dirty="0"/>
              <a:t>Observer Pattern</a:t>
            </a:r>
            <a:endParaRPr sz="3200" dirty="0"/>
          </a:p>
        </p:txBody>
      </p:sp>
      <p:sp>
        <p:nvSpPr>
          <p:cNvPr id="82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8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CC34C86A-EA59-4FCC-B0AD-CBFFBD8BA9EE}" type="slidenum">
              <a:rPr lang="de-DE" sz="1600">
                <a:solidFill>
                  <a:srgbClr val="8B8B8B"/>
                </a:solidFill>
                <a:latin typeface="Calibri"/>
              </a:rPr>
              <a:t>1</a:t>
            </a:fld>
            <a:endParaRPr/>
          </a:p>
        </p:txBody>
      </p:sp>
      <p:pic>
        <p:nvPicPr>
          <p:cNvPr id="84" name="Grafik 83"/>
          <p:cNvPicPr/>
          <p:nvPr/>
        </p:nvPicPr>
        <p:blipFill>
          <a:blip r:embed="rId2"/>
          <a:stretch>
            <a:fillRect/>
          </a:stretch>
        </p:blipFill>
        <p:spPr>
          <a:xfrm>
            <a:off x="1512000" y="1875600"/>
            <a:ext cx="6042960" cy="402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97200" y="864000"/>
            <a:ext cx="5554920" cy="387360"/>
          </a:xfrm>
          <a:prstGeom prst="rect">
            <a:avLst/>
          </a:prstGeom>
        </p:spPr>
        <p:txBody>
          <a:bodyPr anchor="ctr"/>
          <a:lstStyle/>
          <a:p>
            <a:r>
              <a:rPr lang="de-DE" sz="2800" dirty="0"/>
              <a:t>Observer Pattern: Variationen</a:t>
            </a:r>
            <a:endParaRPr dirty="0"/>
          </a:p>
        </p:txBody>
      </p:sp>
      <p:sp>
        <p:nvSpPr>
          <p:cNvPr id="132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13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7595A172-3F7A-4918-B81E-0F20DFF0E03F}" type="slidenum">
              <a:rPr lang="de-DE" sz="1600">
                <a:solidFill>
                  <a:srgbClr val="8B8B8B"/>
                </a:solidFill>
                <a:latin typeface="Calibri"/>
              </a:rPr>
              <a:t>10</a:t>
            </a:fld>
            <a:endParaRPr/>
          </a:p>
        </p:txBody>
      </p:sp>
      <p:sp>
        <p:nvSpPr>
          <p:cNvPr id="134" name="TextShape 4"/>
          <p:cNvSpPr txBox="1"/>
          <p:nvPr/>
        </p:nvSpPr>
        <p:spPr>
          <a:xfrm>
            <a:off x="424800" y="1728000"/>
            <a:ext cx="1447200" cy="346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de-DE"/>
              <a:t>Push-Modell</a:t>
            </a:r>
            <a:endParaRPr/>
          </a:p>
        </p:txBody>
      </p:sp>
      <p:pic>
        <p:nvPicPr>
          <p:cNvPr id="135" name="Grafik 134"/>
          <p:cNvPicPr/>
          <p:nvPr/>
        </p:nvPicPr>
        <p:blipFill>
          <a:blip r:embed="rId2"/>
          <a:stretch>
            <a:fillRect/>
          </a:stretch>
        </p:blipFill>
        <p:spPr>
          <a:xfrm>
            <a:off x="949176" y="3012815"/>
            <a:ext cx="7127640" cy="1302120"/>
          </a:xfrm>
          <a:prstGeom prst="rect">
            <a:avLst/>
          </a:prstGeom>
        </p:spPr>
      </p:pic>
      <p:pic>
        <p:nvPicPr>
          <p:cNvPr id="136" name="Grafik 135"/>
          <p:cNvPicPr/>
          <p:nvPr/>
        </p:nvPicPr>
        <p:blipFill>
          <a:blip r:embed="rId3"/>
          <a:stretch>
            <a:fillRect/>
          </a:stretch>
        </p:blipFill>
        <p:spPr>
          <a:xfrm>
            <a:off x="2734560" y="1554622"/>
            <a:ext cx="1224000" cy="1224000"/>
          </a:xfrm>
          <a:prstGeom prst="rect">
            <a:avLst/>
          </a:prstGeom>
        </p:spPr>
      </p:pic>
      <p:pic>
        <p:nvPicPr>
          <p:cNvPr id="138" name="Grafik 137"/>
          <p:cNvPicPr/>
          <p:nvPr/>
        </p:nvPicPr>
        <p:blipFill>
          <a:blip r:embed="rId4"/>
          <a:stretch>
            <a:fillRect/>
          </a:stretch>
        </p:blipFill>
        <p:spPr>
          <a:xfrm>
            <a:off x="5398560" y="1841182"/>
            <a:ext cx="721440" cy="721440"/>
          </a:xfrm>
          <a:prstGeom prst="rect">
            <a:avLst/>
          </a:prstGeom>
        </p:spPr>
      </p:pic>
      <p:sp>
        <p:nvSpPr>
          <p:cNvPr id="139" name="TextShape 6"/>
          <p:cNvSpPr txBox="1"/>
          <p:nvPr/>
        </p:nvSpPr>
        <p:spPr>
          <a:xfrm>
            <a:off x="4102560" y="1760382"/>
            <a:ext cx="1029600" cy="346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de-DE" dirty="0"/>
              <a:t>update()</a:t>
            </a:r>
            <a:endParaRPr dirty="0"/>
          </a:p>
        </p:txBody>
      </p:sp>
      <p:sp>
        <p:nvSpPr>
          <p:cNvPr id="2" name="Pfeil nach rechts 1"/>
          <p:cNvSpPr/>
          <p:nvPr/>
        </p:nvSpPr>
        <p:spPr>
          <a:xfrm>
            <a:off x="3945141" y="2107062"/>
            <a:ext cx="1440000" cy="189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949176" y="4509120"/>
            <a:ext cx="78918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 smtClean="0"/>
              <a:t>Observer benötigt keine Informationen über Subjekt -&gt; Starke Entkopplung</a:t>
            </a:r>
          </a:p>
          <a:p>
            <a:pPr>
              <a:spcAft>
                <a:spcPts val="600"/>
              </a:spcAft>
            </a:pPr>
            <a:r>
              <a:rPr lang="de-DE" dirty="0" smtClean="0"/>
              <a:t>Nicht jeder Observer benötigt alle/die selben Parameter!</a:t>
            </a:r>
          </a:p>
          <a:p>
            <a:pPr>
              <a:spcAft>
                <a:spcPts val="600"/>
              </a:spcAft>
            </a:pPr>
            <a:r>
              <a:rPr lang="de-DE" dirty="0" smtClean="0"/>
              <a:t>Bei Erweiterung müssen alle Observer angepasst werden</a:t>
            </a:r>
            <a:endParaRPr lang="de-DE" dirty="0"/>
          </a:p>
        </p:txBody>
      </p:sp>
      <p:pic>
        <p:nvPicPr>
          <p:cNvPr id="3074" name="Picture 2" descr="E:\Eigene Dateien\Dropbox\__Studium\6.Semester\Design Patterns\Design-Pattern-MVC_git\symbols\Menu_Read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4557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Eigene Dateien\Dropbox\__Studium\6.Semester\Design Patterns\Design-Pattern-MVC_git\symbols\Menu_NotReady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4876018"/>
            <a:ext cx="343421" cy="343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E:\Eigene Dateien\Dropbox\__Studium\6.Semester\Design Patterns\Design-Pattern-MVC_git\symbols\Menu_NotReady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99" y="5200128"/>
            <a:ext cx="343421" cy="343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97200" y="864000"/>
            <a:ext cx="5319360" cy="387360"/>
          </a:xfrm>
          <a:prstGeom prst="rect">
            <a:avLst/>
          </a:prstGeom>
        </p:spPr>
        <p:txBody>
          <a:bodyPr anchor="ctr"/>
          <a:lstStyle/>
          <a:p>
            <a:r>
              <a:rPr lang="de-DE" sz="2800" dirty="0"/>
              <a:t>Observer Pattern: Variationen</a:t>
            </a:r>
            <a:endParaRPr dirty="0"/>
          </a:p>
        </p:txBody>
      </p:sp>
      <p:sp>
        <p:nvSpPr>
          <p:cNvPr id="141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142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CE378981-F167-48FD-B0DD-F175444FA684}" type="slidenum">
              <a:rPr lang="de-DE" sz="1600">
                <a:solidFill>
                  <a:srgbClr val="8B8B8B"/>
                </a:solidFill>
                <a:latin typeface="Calibri"/>
              </a:rPr>
              <a:t>11</a:t>
            </a:fld>
            <a:endParaRPr/>
          </a:p>
        </p:txBody>
      </p:sp>
      <p:sp>
        <p:nvSpPr>
          <p:cNvPr id="143" name="TextShape 4"/>
          <p:cNvSpPr txBox="1"/>
          <p:nvPr/>
        </p:nvSpPr>
        <p:spPr>
          <a:xfrm>
            <a:off x="424800" y="1728000"/>
            <a:ext cx="1306800" cy="346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de-DE"/>
              <a:t>Pull-Modell</a:t>
            </a:r>
            <a:endParaRPr/>
          </a:p>
        </p:txBody>
      </p:sp>
      <p:pic>
        <p:nvPicPr>
          <p:cNvPr id="144" name="Grafik 143"/>
          <p:cNvPicPr/>
          <p:nvPr/>
        </p:nvPicPr>
        <p:blipFill>
          <a:blip r:embed="rId2"/>
          <a:stretch>
            <a:fillRect/>
          </a:stretch>
        </p:blipFill>
        <p:spPr>
          <a:xfrm>
            <a:off x="2734560" y="1529640"/>
            <a:ext cx="1224000" cy="1224000"/>
          </a:xfrm>
          <a:prstGeom prst="rect">
            <a:avLst/>
          </a:prstGeom>
        </p:spPr>
      </p:pic>
      <p:pic>
        <p:nvPicPr>
          <p:cNvPr id="146" name="Grafik 145"/>
          <p:cNvPicPr/>
          <p:nvPr/>
        </p:nvPicPr>
        <p:blipFill>
          <a:blip r:embed="rId3"/>
          <a:stretch>
            <a:fillRect/>
          </a:stretch>
        </p:blipFill>
        <p:spPr>
          <a:xfrm>
            <a:off x="5416560" y="1888200"/>
            <a:ext cx="721440" cy="721440"/>
          </a:xfrm>
          <a:prstGeom prst="rect">
            <a:avLst/>
          </a:prstGeom>
        </p:spPr>
      </p:pic>
      <p:sp>
        <p:nvSpPr>
          <p:cNvPr id="147" name="TextShape 6"/>
          <p:cNvSpPr txBox="1"/>
          <p:nvPr/>
        </p:nvSpPr>
        <p:spPr>
          <a:xfrm>
            <a:off x="4120560" y="1601640"/>
            <a:ext cx="1029600" cy="346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de-DE"/>
              <a:t>update()</a:t>
            </a:r>
            <a:endParaRPr/>
          </a:p>
        </p:txBody>
      </p:sp>
      <p:pic>
        <p:nvPicPr>
          <p:cNvPr id="148" name="Grafik 147"/>
          <p:cNvPicPr/>
          <p:nvPr/>
        </p:nvPicPr>
        <p:blipFill>
          <a:blip r:embed="rId4"/>
          <a:stretch>
            <a:fillRect/>
          </a:stretch>
        </p:blipFill>
        <p:spPr>
          <a:xfrm>
            <a:off x="1015258" y="3062724"/>
            <a:ext cx="6767640" cy="1164600"/>
          </a:xfrm>
          <a:prstGeom prst="rect">
            <a:avLst/>
          </a:prstGeom>
        </p:spPr>
      </p:pic>
      <p:pic>
        <p:nvPicPr>
          <p:cNvPr id="149" name="Grafik 148"/>
          <p:cNvPicPr/>
          <p:nvPr/>
        </p:nvPicPr>
        <p:blipFill>
          <a:blip r:embed="rId5"/>
          <a:stretch>
            <a:fillRect/>
          </a:stretch>
        </p:blipFill>
        <p:spPr>
          <a:xfrm>
            <a:off x="4021560" y="2100600"/>
            <a:ext cx="1334880" cy="496080"/>
          </a:xfrm>
          <a:prstGeom prst="rect">
            <a:avLst/>
          </a:prstGeom>
        </p:spPr>
      </p:pic>
      <p:sp>
        <p:nvSpPr>
          <p:cNvPr id="150" name="TextShape 7"/>
          <p:cNvSpPr txBox="1"/>
          <p:nvPr/>
        </p:nvSpPr>
        <p:spPr>
          <a:xfrm>
            <a:off x="4295880" y="2166480"/>
            <a:ext cx="816120" cy="346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de-DE"/>
              <a:t>Getter</a:t>
            </a:r>
            <a:endParaRPr/>
          </a:p>
        </p:txBody>
      </p:sp>
      <p:sp>
        <p:nvSpPr>
          <p:cNvPr id="2" name="Pfeil nach rechts 1"/>
          <p:cNvSpPr/>
          <p:nvPr/>
        </p:nvSpPr>
        <p:spPr>
          <a:xfrm>
            <a:off x="3958560" y="1948320"/>
            <a:ext cx="1458000" cy="152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949176" y="4509120"/>
            <a:ext cx="789184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 smtClean="0"/>
              <a:t>Jeder Observer holt sich per Getter nur die benötigten Informationen.</a:t>
            </a:r>
          </a:p>
          <a:p>
            <a:pPr>
              <a:spcAft>
                <a:spcPts val="600"/>
              </a:spcAft>
            </a:pPr>
            <a:r>
              <a:rPr lang="de-DE" dirty="0" smtClean="0"/>
              <a:t>Bei mehreren Subjekten: Eindeutig von welchem Subjekt!</a:t>
            </a:r>
          </a:p>
          <a:p>
            <a:pPr>
              <a:spcAft>
                <a:spcPts val="600"/>
              </a:spcAft>
            </a:pPr>
            <a:r>
              <a:rPr lang="de-DE" dirty="0" smtClean="0"/>
              <a:t>Kann ineffizient werden, da Observer herausfinden muss was sich konkret verändert hat.</a:t>
            </a:r>
            <a:endParaRPr lang="de-DE" dirty="0"/>
          </a:p>
        </p:txBody>
      </p:sp>
      <p:pic>
        <p:nvPicPr>
          <p:cNvPr id="15" name="Picture 2" descr="E:\Eigene Dateien\Dropbox\__Studium\6.Semester\Design Patterns\Design-Pattern-MVC_git\symbols\Menu_Ready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4557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E:\Eigene Dateien\Dropbox\__Studium\6.Semester\Design Patterns\Design-Pattern-MVC_git\symbols\Menu_NotReady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99" y="5200128"/>
            <a:ext cx="343421" cy="343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E:\Eigene Dateien\Dropbox\__Studium\6.Semester\Design Patterns\Design-Pattern-MVC_git\symbols\Menu_Ready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20" y="488142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97200" y="864000"/>
            <a:ext cx="5842952" cy="387360"/>
          </a:xfrm>
          <a:prstGeom prst="rect">
            <a:avLst/>
          </a:prstGeom>
        </p:spPr>
        <p:txBody>
          <a:bodyPr anchor="ctr"/>
          <a:lstStyle/>
          <a:p>
            <a:r>
              <a:rPr lang="de-DE" sz="2800" dirty="0"/>
              <a:t>Observer Pattern: Variationen</a:t>
            </a:r>
            <a:endParaRPr dirty="0"/>
          </a:p>
        </p:txBody>
      </p:sp>
      <p:sp>
        <p:nvSpPr>
          <p:cNvPr id="152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15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60A2F893-8C79-4C5F-999F-2AE8D2D1CAA8}" type="slidenum">
              <a:rPr lang="de-DE" sz="1600">
                <a:solidFill>
                  <a:srgbClr val="8B8B8B"/>
                </a:solidFill>
                <a:latin typeface="Calibri"/>
              </a:rPr>
              <a:t>12</a:t>
            </a:fld>
            <a:endParaRPr/>
          </a:p>
        </p:txBody>
      </p:sp>
      <p:sp>
        <p:nvSpPr>
          <p:cNvPr id="154" name="TextShape 4"/>
          <p:cNvSpPr txBox="1"/>
          <p:nvPr/>
        </p:nvSpPr>
        <p:spPr>
          <a:xfrm>
            <a:off x="500116" y="1553000"/>
            <a:ext cx="2518560" cy="45936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de-DE" sz="2000" dirty="0"/>
              <a:t>Pull oder Push?</a:t>
            </a:r>
            <a:endParaRPr sz="2000" dirty="0"/>
          </a:p>
        </p:txBody>
      </p:sp>
      <p:sp>
        <p:nvSpPr>
          <p:cNvPr id="156" name="CustomShape 6"/>
          <p:cNvSpPr/>
          <p:nvPr/>
        </p:nvSpPr>
        <p:spPr>
          <a:xfrm rot="10800000" flipH="1">
            <a:off x="1728000" y="3123958"/>
            <a:ext cx="6336000" cy="2232000"/>
          </a:xfrm>
          <a:prstGeom prst="wedgeRoundRectCallout">
            <a:avLst>
              <a:gd name="adj1" fmla="val 2350"/>
              <a:gd name="adj2" fmla="val 24414"/>
            </a:avLst>
          </a:prstGeom>
          <a:solidFill>
            <a:srgbClr val="99CCFF"/>
          </a:solidFill>
          <a:ln>
            <a:solidFill>
              <a:srgbClr val="3465AF"/>
            </a:solidFill>
          </a:ln>
        </p:spPr>
      </p:sp>
      <p:sp>
        <p:nvSpPr>
          <p:cNvPr id="2" name="Abgerundete rechteckige Legende 1"/>
          <p:cNvSpPr/>
          <p:nvPr/>
        </p:nvSpPr>
        <p:spPr>
          <a:xfrm rot="10800000" flipH="1">
            <a:off x="755576" y="2781924"/>
            <a:ext cx="7416824" cy="2015228"/>
          </a:xfrm>
          <a:prstGeom prst="wedgeRoundRectCallout">
            <a:avLst>
              <a:gd name="adj1" fmla="val -33417"/>
              <a:gd name="adj2" fmla="val 46785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913411" y="2914460"/>
            <a:ext cx="7488832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u="sng" dirty="0" smtClean="0"/>
              <a:t>Merke</a:t>
            </a:r>
            <a:r>
              <a:rPr lang="de-DE" sz="2000" dirty="0" smtClean="0"/>
              <a:t>:</a:t>
            </a:r>
          </a:p>
          <a:p>
            <a:r>
              <a:rPr lang="de-DE" dirty="0" smtClean="0"/>
              <a:t>Weiß das Subjekt…</a:t>
            </a:r>
          </a:p>
          <a:p>
            <a:endParaRPr lang="de-DE" dirty="0" smtClean="0"/>
          </a:p>
          <a:p>
            <a:pPr>
              <a:spcAft>
                <a:spcPts val="600"/>
              </a:spcAft>
            </a:pPr>
            <a:r>
              <a:rPr lang="de-DE" dirty="0" smtClean="0"/>
              <a:t>… von den Anforderungen der Observer 	 	Push-Modell</a:t>
            </a:r>
          </a:p>
          <a:p>
            <a:r>
              <a:rPr lang="de-DE" dirty="0" smtClean="0"/>
              <a:t>… nichts über die Observer 			Pull-Modell</a:t>
            </a:r>
            <a:endParaRPr lang="de-DE" dirty="0"/>
          </a:p>
        </p:txBody>
      </p:sp>
      <p:sp>
        <p:nvSpPr>
          <p:cNvPr id="4" name="Pfeil nach rechts 3"/>
          <p:cNvSpPr/>
          <p:nvPr/>
        </p:nvSpPr>
        <p:spPr>
          <a:xfrm>
            <a:off x="5579121" y="3830789"/>
            <a:ext cx="360040" cy="206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 nach rechts 10"/>
          <p:cNvSpPr/>
          <p:nvPr/>
        </p:nvSpPr>
        <p:spPr>
          <a:xfrm>
            <a:off x="5580112" y="4189717"/>
            <a:ext cx="360040" cy="206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E:\Eigene Dateien\Dropbox\__Studium\6.Semester\Design Patterns\Observer Pattern\Observer Patter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535" y="4149080"/>
            <a:ext cx="4500128" cy="214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9" name="TextShape 1"/>
          <p:cNvSpPr txBox="1"/>
          <p:nvPr/>
        </p:nvSpPr>
        <p:spPr>
          <a:xfrm>
            <a:off x="97199" y="864000"/>
            <a:ext cx="6200463" cy="387360"/>
          </a:xfrm>
          <a:prstGeom prst="rect">
            <a:avLst/>
          </a:prstGeom>
        </p:spPr>
        <p:txBody>
          <a:bodyPr anchor="ctr"/>
          <a:lstStyle/>
          <a:p>
            <a:r>
              <a:rPr lang="de-DE" sz="2800" dirty="0"/>
              <a:t>Observer Pattern: Übung/Beispiel</a:t>
            </a:r>
            <a:endParaRPr dirty="0"/>
          </a:p>
        </p:txBody>
      </p:sp>
      <p:sp>
        <p:nvSpPr>
          <p:cNvPr id="160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16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84F36B80-351F-4A1D-BE44-B95E7FFB41D9}" type="slidenum">
              <a:rPr lang="de-DE" sz="1600">
                <a:solidFill>
                  <a:srgbClr val="8B8B8B"/>
                </a:solidFill>
                <a:latin typeface="Calibri"/>
              </a:rPr>
              <a:t>13</a:t>
            </a:fld>
            <a:endParaRPr/>
          </a:p>
        </p:txBody>
      </p:sp>
      <p:pic>
        <p:nvPicPr>
          <p:cNvPr id="162" name="Grafik 161"/>
          <p:cNvPicPr/>
          <p:nvPr/>
        </p:nvPicPr>
        <p:blipFill>
          <a:blip r:embed="rId3"/>
          <a:stretch>
            <a:fillRect/>
          </a:stretch>
        </p:blipFill>
        <p:spPr>
          <a:xfrm>
            <a:off x="504000" y="2160000"/>
            <a:ext cx="7844760" cy="1856160"/>
          </a:xfrm>
          <a:prstGeom prst="rect">
            <a:avLst/>
          </a:prstGeom>
        </p:spPr>
      </p:pic>
      <p:sp>
        <p:nvSpPr>
          <p:cNvPr id="164" name="TextShape 5"/>
          <p:cNvSpPr txBox="1"/>
          <p:nvPr/>
        </p:nvSpPr>
        <p:spPr>
          <a:xfrm>
            <a:off x="457200" y="1734120"/>
            <a:ext cx="5089680" cy="3538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de-DE" b="1" dirty="0"/>
              <a:t>Übung</a:t>
            </a:r>
            <a:r>
              <a:rPr lang="de-DE" dirty="0"/>
              <a:t>: Klassendiagramm mit Observer Pattern!</a:t>
            </a:r>
            <a:endParaRPr dirty="0"/>
          </a:p>
        </p:txBody>
      </p:sp>
      <p:pic>
        <p:nvPicPr>
          <p:cNvPr id="11" name="Grafik 10"/>
          <p:cNvPicPr/>
          <p:nvPr/>
        </p:nvPicPr>
        <p:blipFill rotWithShape="1">
          <a:blip r:embed="rId4"/>
          <a:srcRect t="39851" b="39851"/>
          <a:stretch/>
        </p:blipFill>
        <p:spPr>
          <a:xfrm>
            <a:off x="6264000" y="971280"/>
            <a:ext cx="2664000" cy="540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97200" y="864000"/>
            <a:ext cx="5842952" cy="387360"/>
          </a:xfrm>
          <a:prstGeom prst="rect">
            <a:avLst/>
          </a:prstGeom>
        </p:spPr>
        <p:txBody>
          <a:bodyPr anchor="ctr"/>
          <a:lstStyle/>
          <a:p>
            <a:r>
              <a:rPr lang="de-DE" sz="2800" dirty="0"/>
              <a:t>Observer Pattern: Übung/Beispiel</a:t>
            </a:r>
            <a:endParaRPr dirty="0"/>
          </a:p>
        </p:txBody>
      </p:sp>
      <p:sp>
        <p:nvSpPr>
          <p:cNvPr id="167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168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8EAAA753-2172-40C8-A8CC-3B979F284315}" type="slidenum">
              <a:rPr lang="de-DE" sz="1600">
                <a:solidFill>
                  <a:srgbClr val="8B8B8B"/>
                </a:solidFill>
                <a:latin typeface="Calibri"/>
              </a:rPr>
              <a:t>14</a:t>
            </a:fld>
            <a:endParaRPr/>
          </a:p>
        </p:txBody>
      </p:sp>
      <p:pic>
        <p:nvPicPr>
          <p:cNvPr id="169" name="Grafik 168"/>
          <p:cNvPicPr/>
          <p:nvPr/>
        </p:nvPicPr>
        <p:blipFill>
          <a:blip r:embed="rId2"/>
          <a:stretch>
            <a:fillRect/>
          </a:stretch>
        </p:blipFill>
        <p:spPr>
          <a:xfrm>
            <a:off x="504000" y="2160000"/>
            <a:ext cx="8301600" cy="3528000"/>
          </a:xfrm>
          <a:prstGeom prst="rect">
            <a:avLst/>
          </a:prstGeom>
        </p:spPr>
      </p:pic>
      <p:sp>
        <p:nvSpPr>
          <p:cNvPr id="170" name="TextShape 4"/>
          <p:cNvSpPr txBox="1"/>
          <p:nvPr/>
        </p:nvSpPr>
        <p:spPr>
          <a:xfrm>
            <a:off x="299520" y="1728000"/>
            <a:ext cx="1780920" cy="360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de-DE" b="1"/>
              <a:t>Übung</a:t>
            </a:r>
            <a:r>
              <a:rPr lang="de-DE"/>
              <a:t>: Lösung</a:t>
            </a:r>
            <a:endParaRPr/>
          </a:p>
        </p:txBody>
      </p:sp>
      <p:pic>
        <p:nvPicPr>
          <p:cNvPr id="7" name="Grafik 6"/>
          <p:cNvPicPr/>
          <p:nvPr/>
        </p:nvPicPr>
        <p:blipFill rotWithShape="1">
          <a:blip r:embed="rId3"/>
          <a:srcRect t="39851" b="39851"/>
          <a:stretch/>
        </p:blipFill>
        <p:spPr>
          <a:xfrm>
            <a:off x="6264000" y="971280"/>
            <a:ext cx="2664000" cy="540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97200" y="864000"/>
            <a:ext cx="6310800" cy="387360"/>
          </a:xfrm>
          <a:prstGeom prst="rect">
            <a:avLst/>
          </a:prstGeom>
        </p:spPr>
        <p:txBody>
          <a:bodyPr anchor="ctr"/>
          <a:lstStyle/>
          <a:p>
            <a:r>
              <a:rPr lang="de-DE" sz="2800"/>
              <a:t>Observer Pattern: Vor und Nachteile</a:t>
            </a:r>
            <a:endParaRPr/>
          </a:p>
        </p:txBody>
      </p:sp>
      <p:sp>
        <p:nvSpPr>
          <p:cNvPr id="172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17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21F40B49-374C-4D19-BD73-B10567E2CF2B}" type="slidenum">
              <a:rPr lang="de-DE" sz="1600">
                <a:solidFill>
                  <a:srgbClr val="8B8B8B"/>
                </a:solidFill>
                <a:latin typeface="Calibri"/>
              </a:rPr>
              <a:t>15</a:t>
            </a:fld>
            <a:endParaRPr/>
          </a:p>
        </p:txBody>
      </p:sp>
      <p:pic>
        <p:nvPicPr>
          <p:cNvPr id="174" name="Grafik 173"/>
          <p:cNvPicPr/>
          <p:nvPr/>
        </p:nvPicPr>
        <p:blipFill>
          <a:blip r:embed="rId2"/>
          <a:stretch>
            <a:fillRect/>
          </a:stretch>
        </p:blipFill>
        <p:spPr>
          <a:xfrm>
            <a:off x="1113480" y="2058120"/>
            <a:ext cx="402480" cy="402480"/>
          </a:xfrm>
          <a:prstGeom prst="rect">
            <a:avLst/>
          </a:prstGeom>
        </p:spPr>
      </p:pic>
      <p:sp>
        <p:nvSpPr>
          <p:cNvPr id="175" name="TextShape 4"/>
          <p:cNvSpPr txBox="1"/>
          <p:nvPr/>
        </p:nvSpPr>
        <p:spPr>
          <a:xfrm>
            <a:off x="792000" y="1512000"/>
            <a:ext cx="1533960" cy="5461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de-DE" sz="3200"/>
              <a:t>Vorteile</a:t>
            </a:r>
            <a:endParaRPr/>
          </a:p>
        </p:txBody>
      </p:sp>
      <p:sp>
        <p:nvSpPr>
          <p:cNvPr id="176" name="TextShape 5"/>
          <p:cNvSpPr txBox="1"/>
          <p:nvPr/>
        </p:nvSpPr>
        <p:spPr>
          <a:xfrm>
            <a:off x="1587960" y="2130120"/>
            <a:ext cx="2444040" cy="137196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de-DE"/>
              <a:t>Zustandskonsistenz</a:t>
            </a:r>
            <a:endParaRPr/>
          </a:p>
          <a:p>
            <a:endParaRPr/>
          </a:p>
          <a:p>
            <a:r>
              <a:rPr lang="de-DE"/>
              <a:t>Modularität</a:t>
            </a:r>
            <a:endParaRPr/>
          </a:p>
          <a:p>
            <a:endParaRPr/>
          </a:p>
          <a:p>
            <a:r>
              <a:rPr lang="de-DE"/>
              <a:t>Wiederverwendbarkeit</a:t>
            </a:r>
            <a:endParaRPr/>
          </a:p>
        </p:txBody>
      </p:sp>
      <p:pic>
        <p:nvPicPr>
          <p:cNvPr id="177" name="Grafik 176"/>
          <p:cNvPicPr/>
          <p:nvPr/>
        </p:nvPicPr>
        <p:blipFill>
          <a:blip r:embed="rId2"/>
          <a:stretch>
            <a:fillRect/>
          </a:stretch>
        </p:blipFill>
        <p:spPr>
          <a:xfrm>
            <a:off x="1113480" y="2562120"/>
            <a:ext cx="402480" cy="402480"/>
          </a:xfrm>
          <a:prstGeom prst="rect">
            <a:avLst/>
          </a:prstGeom>
        </p:spPr>
      </p:pic>
      <p:pic>
        <p:nvPicPr>
          <p:cNvPr id="178" name="Grafik 177"/>
          <p:cNvPicPr/>
          <p:nvPr/>
        </p:nvPicPr>
        <p:blipFill>
          <a:blip r:embed="rId2"/>
          <a:stretch>
            <a:fillRect/>
          </a:stretch>
        </p:blipFill>
        <p:spPr>
          <a:xfrm>
            <a:off x="1155960" y="3095640"/>
            <a:ext cx="402480" cy="402480"/>
          </a:xfrm>
          <a:prstGeom prst="rect">
            <a:avLst/>
          </a:prstGeom>
        </p:spPr>
      </p:pic>
      <p:sp>
        <p:nvSpPr>
          <p:cNvPr id="179" name="TextShape 6"/>
          <p:cNvSpPr txBox="1"/>
          <p:nvPr/>
        </p:nvSpPr>
        <p:spPr>
          <a:xfrm>
            <a:off x="1632960" y="4540680"/>
            <a:ext cx="2831040" cy="8593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de-DE"/>
              <a:t>Aktualisierungszyklen</a:t>
            </a:r>
            <a:endParaRPr/>
          </a:p>
          <a:p>
            <a:endParaRPr/>
          </a:p>
          <a:p>
            <a:r>
              <a:rPr lang="de-DE"/>
              <a:t>Abmeldung vom Observer</a:t>
            </a:r>
            <a:endParaRPr/>
          </a:p>
        </p:txBody>
      </p:sp>
      <p:sp>
        <p:nvSpPr>
          <p:cNvPr id="180" name="TextShape 7"/>
          <p:cNvSpPr txBox="1"/>
          <p:nvPr/>
        </p:nvSpPr>
        <p:spPr>
          <a:xfrm>
            <a:off x="790200" y="3878640"/>
            <a:ext cx="1873800" cy="5461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de-DE" sz="3200"/>
              <a:t>Nachteile</a:t>
            </a:r>
            <a:endParaRPr/>
          </a:p>
        </p:txBody>
      </p:sp>
      <p:pic>
        <p:nvPicPr>
          <p:cNvPr id="181" name="Grafik 180"/>
          <p:cNvPicPr/>
          <p:nvPr/>
        </p:nvPicPr>
        <p:blipFill>
          <a:blip r:embed="rId3"/>
          <a:stretch>
            <a:fillRect/>
          </a:stretch>
        </p:blipFill>
        <p:spPr>
          <a:xfrm>
            <a:off x="1197360" y="4509360"/>
            <a:ext cx="386640" cy="386640"/>
          </a:xfrm>
          <a:prstGeom prst="rect">
            <a:avLst/>
          </a:prstGeom>
        </p:spPr>
      </p:pic>
      <p:pic>
        <p:nvPicPr>
          <p:cNvPr id="182" name="Grafik 181"/>
          <p:cNvPicPr/>
          <p:nvPr/>
        </p:nvPicPr>
        <p:blipFill>
          <a:blip r:embed="rId3"/>
          <a:stretch>
            <a:fillRect/>
          </a:stretch>
        </p:blipFill>
        <p:spPr>
          <a:xfrm>
            <a:off x="1197360" y="5013360"/>
            <a:ext cx="386640" cy="386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Model-View-Presenter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Übersicht</a:t>
            </a:r>
            <a:endParaRPr/>
          </a:p>
        </p:txBody>
      </p:sp>
      <p:sp>
        <p:nvSpPr>
          <p:cNvPr id="185" name="TextShape 2"/>
          <p:cNvSpPr txBox="1"/>
          <p:nvPr/>
        </p:nvSpPr>
        <p:spPr>
          <a:xfrm>
            <a:off x="457200" y="1845000"/>
            <a:ext cx="8229240" cy="41371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Einführung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Aufbau einer MVP-Anwendung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Konkrete Problemstellung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Mögliche Lösung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Vor und Nachteile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Fazit</a:t>
            </a:r>
            <a:endParaRPr/>
          </a:p>
        </p:txBody>
      </p:sp>
      <p:sp>
        <p:nvSpPr>
          <p:cNvPr id="186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187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BF6EBF9-0DA3-47BD-812C-46104C0B51C7}" type="slidenum">
              <a:rPr lang="de-DE" sz="1600">
                <a:solidFill>
                  <a:srgbClr val="8B8B8B"/>
                </a:solidFill>
                <a:latin typeface="Calibri"/>
              </a:rPr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Was ist Model-View-Presenter?</a:t>
            </a:r>
            <a:endParaRPr/>
          </a:p>
        </p:txBody>
      </p:sp>
      <p:sp>
        <p:nvSpPr>
          <p:cNvPr id="189" name="TextShape 2"/>
          <p:cNvSpPr txBox="1"/>
          <p:nvPr/>
        </p:nvSpPr>
        <p:spPr>
          <a:xfrm>
            <a:off x="457200" y="1845000"/>
            <a:ext cx="8290800" cy="3024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Weiterentwicklung von MVC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Von Taligant und IBM entwickelt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Weiterentwickelt durch Martin Fowler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Keine genaue Definition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0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191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09D06BB2-807A-43F3-8624-347B9CF899EB}" type="slidenum">
              <a:rPr lang="de-DE" sz="1600">
                <a:solidFill>
                  <a:srgbClr val="8B8B8B"/>
                </a:solidFill>
                <a:latin typeface="Calibri"/>
              </a:rPr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Unterschied zu MVC</a:t>
            </a:r>
            <a:endParaRPr/>
          </a:p>
        </p:txBody>
      </p:sp>
      <p:sp>
        <p:nvSpPr>
          <p:cNvPr id="193" name="TextShape 2"/>
          <p:cNvSpPr txBox="1"/>
          <p:nvPr/>
        </p:nvSpPr>
        <p:spPr>
          <a:xfrm>
            <a:off x="457200" y="1845000"/>
            <a:ext cx="8229240" cy="41371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Der Presenter ist einziges Bindeglied von Model und View -&gt;  View kennt Model nicht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4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195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04E14C36-E89E-4AE3-B5E7-D8FE26CD0188}" type="slidenum">
              <a:rPr lang="de-DE" sz="1600">
                <a:solidFill>
                  <a:srgbClr val="8B8B8B"/>
                </a:solidFill>
                <a:latin typeface="Calibri"/>
              </a:rPr>
              <a:t>19</a:t>
            </a:fld>
            <a:endParaRPr/>
          </a:p>
        </p:txBody>
      </p:sp>
      <p:pic>
        <p:nvPicPr>
          <p:cNvPr id="196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627640" y="3270600"/>
            <a:ext cx="3810240" cy="29624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97200" y="864000"/>
            <a:ext cx="4834840" cy="387360"/>
          </a:xfrm>
          <a:prstGeom prst="rect">
            <a:avLst/>
          </a:prstGeom>
        </p:spPr>
        <p:txBody>
          <a:bodyPr anchor="ctr"/>
          <a:lstStyle/>
          <a:p>
            <a:r>
              <a:rPr lang="de-DE" sz="2800" dirty="0"/>
              <a:t>Observer Pattern</a:t>
            </a:r>
            <a:endParaRPr dirty="0"/>
          </a:p>
        </p:txBody>
      </p:sp>
      <p:sp>
        <p:nvSpPr>
          <p:cNvPr id="86" name="TextShape 2"/>
          <p:cNvSpPr txBox="1"/>
          <p:nvPr/>
        </p:nvSpPr>
        <p:spPr>
          <a:xfrm>
            <a:off x="323528" y="1700808"/>
            <a:ext cx="8229240" cy="4137120"/>
          </a:xfrm>
          <a:prstGeom prst="rect">
            <a:avLst/>
          </a:prstGeom>
        </p:spPr>
        <p:txBody>
          <a:bodyPr/>
          <a:lstStyle/>
          <a:p>
            <a:pPr>
              <a:buSzPct val="25000"/>
            </a:pPr>
            <a:r>
              <a:rPr lang="de-DE" sz="2600" b="1" u="sng" dirty="0" smtClean="0"/>
              <a:t>Agenda</a:t>
            </a:r>
          </a:p>
          <a:p>
            <a:pPr>
              <a:buSzPct val="25000"/>
            </a:pPr>
            <a:endParaRPr dirty="0"/>
          </a:p>
          <a:p>
            <a:pPr marL="914400" lvl="1" indent="-457200"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de-DE" sz="2800" dirty="0"/>
              <a:t>Problem</a:t>
            </a:r>
            <a:endParaRPr sz="2800" dirty="0"/>
          </a:p>
          <a:p>
            <a:pPr marL="914400" lvl="1" indent="-457200"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de-DE" sz="2800" dirty="0"/>
              <a:t>Lösung: Observer Pattern</a:t>
            </a:r>
            <a:endParaRPr sz="2800" dirty="0"/>
          </a:p>
          <a:p>
            <a:pPr marL="914400" lvl="1" indent="-457200"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de-DE" sz="2800" dirty="0"/>
              <a:t>Variationen</a:t>
            </a:r>
            <a:endParaRPr sz="2800" dirty="0"/>
          </a:p>
          <a:p>
            <a:pPr marL="914400" lvl="1" indent="-457200"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de-DE" sz="2800" dirty="0"/>
              <a:t>Übung/Beispiel</a:t>
            </a:r>
            <a:endParaRPr sz="2800" dirty="0"/>
          </a:p>
          <a:p>
            <a:pPr marL="914400" lvl="1" indent="-457200"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de-DE" sz="2800" dirty="0"/>
              <a:t>Vor- und Nachteile</a:t>
            </a:r>
            <a:endParaRPr sz="2800" dirty="0"/>
          </a:p>
        </p:txBody>
      </p:sp>
      <p:sp>
        <p:nvSpPr>
          <p:cNvPr id="87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88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1686B254-990E-4EED-821A-C5E4DE00489E}" type="slidenum">
              <a:rPr lang="de-DE" sz="1600">
                <a:solidFill>
                  <a:srgbClr val="8B8B8B"/>
                </a:solidFill>
                <a:latin typeface="Calibri"/>
              </a:rPr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Die zwei MVP-Arten</a:t>
            </a:r>
            <a:endParaRPr/>
          </a:p>
        </p:txBody>
      </p:sp>
      <p:sp>
        <p:nvSpPr>
          <p:cNvPr id="198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199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6F2656EA-CD87-45A7-96B4-7F8F23ECF7BA}" type="slidenum">
              <a:rPr lang="de-DE" sz="1600">
                <a:solidFill>
                  <a:srgbClr val="8B8B8B"/>
                </a:solidFill>
                <a:latin typeface="Calibri"/>
              </a:rPr>
              <a:t>20</a:t>
            </a:fld>
            <a:endParaRPr/>
          </a:p>
        </p:txBody>
      </p:sp>
      <p:sp>
        <p:nvSpPr>
          <p:cNvPr id="200" name="TextShape 4"/>
          <p:cNvSpPr txBox="1"/>
          <p:nvPr/>
        </p:nvSpPr>
        <p:spPr>
          <a:xfrm>
            <a:off x="971640" y="2565000"/>
            <a:ext cx="7200360" cy="6476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Supervising Controller</a:t>
            </a:r>
            <a:endParaRPr/>
          </a:p>
        </p:txBody>
      </p:sp>
      <p:sp>
        <p:nvSpPr>
          <p:cNvPr id="201" name="CustomShape 5"/>
          <p:cNvSpPr/>
          <p:nvPr/>
        </p:nvSpPr>
        <p:spPr>
          <a:xfrm>
            <a:off x="971640" y="3213000"/>
            <a:ext cx="3528000" cy="1552680"/>
          </a:xfrm>
          <a:prstGeom prst="rect">
            <a:avLst/>
          </a:prstGeom>
          <a:solidFill>
            <a:srgbClr val="D7E4BD"/>
          </a:solidFill>
          <a:ln w="12600">
            <a:solidFill>
              <a:srgbClr val="000000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Aktive Datensynchronisation der View</a:t>
            </a:r>
            <a:endParaRPr/>
          </a:p>
        </p:txBody>
      </p:sp>
      <p:sp>
        <p:nvSpPr>
          <p:cNvPr id="202" name="CustomShape 6"/>
          <p:cNvSpPr/>
          <p:nvPr/>
        </p:nvSpPr>
        <p:spPr>
          <a:xfrm>
            <a:off x="4500000" y="3213000"/>
            <a:ext cx="3672000" cy="2040120"/>
          </a:xfrm>
          <a:prstGeom prst="rect">
            <a:avLst/>
          </a:prstGeom>
          <a:solidFill>
            <a:srgbClr val="FAC090"/>
          </a:solidFill>
          <a:ln w="12600">
            <a:solidFill>
              <a:srgbClr val="000000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Synchronisationsaufwand des Presenters (bzw. Controller) wird minimiert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323640" y="908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Die zwei MVP-Arten</a:t>
            </a:r>
            <a:endParaRPr/>
          </a:p>
        </p:txBody>
      </p:sp>
      <p:sp>
        <p:nvSpPr>
          <p:cNvPr id="204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05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1F05ABD0-090A-4195-8BBF-545B13BA0E07}" type="slidenum">
              <a:rPr lang="de-DE" sz="1600">
                <a:solidFill>
                  <a:srgbClr val="8B8B8B"/>
                </a:solidFill>
                <a:latin typeface="Calibri"/>
              </a:rPr>
              <a:t>21</a:t>
            </a:fld>
            <a:endParaRPr/>
          </a:p>
        </p:txBody>
      </p:sp>
      <p:sp>
        <p:nvSpPr>
          <p:cNvPr id="206" name="TextShape 4"/>
          <p:cNvSpPr txBox="1"/>
          <p:nvPr/>
        </p:nvSpPr>
        <p:spPr>
          <a:xfrm>
            <a:off x="971640" y="2565000"/>
            <a:ext cx="7200360" cy="6476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Passive View</a:t>
            </a:r>
            <a:endParaRPr/>
          </a:p>
        </p:txBody>
      </p:sp>
      <p:sp>
        <p:nvSpPr>
          <p:cNvPr id="207" name="CustomShape 5"/>
          <p:cNvSpPr/>
          <p:nvPr/>
        </p:nvSpPr>
        <p:spPr>
          <a:xfrm>
            <a:off x="971640" y="3213000"/>
            <a:ext cx="3528000" cy="1552680"/>
          </a:xfrm>
          <a:prstGeom prst="rect">
            <a:avLst/>
          </a:prstGeom>
          <a:solidFill>
            <a:srgbClr val="D7E4BD"/>
          </a:solidFill>
          <a:ln w="12600">
            <a:solidFill>
              <a:srgbClr val="000000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Reduzierung der Programmlogik auf ein Minimum</a:t>
            </a:r>
            <a:endParaRPr/>
          </a:p>
        </p:txBody>
      </p:sp>
      <p:sp>
        <p:nvSpPr>
          <p:cNvPr id="208" name="CustomShape 6"/>
          <p:cNvSpPr/>
          <p:nvPr/>
        </p:nvSpPr>
        <p:spPr>
          <a:xfrm>
            <a:off x="4500000" y="3213000"/>
            <a:ext cx="3672000" cy="2040120"/>
          </a:xfrm>
          <a:prstGeom prst="rect">
            <a:avLst/>
          </a:prstGeom>
          <a:solidFill>
            <a:srgbClr val="FAC090"/>
          </a:solidFill>
          <a:ln w="12600">
            <a:solidFill>
              <a:srgbClr val="000000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Handler der GUI-Elemente werden in den Presenter ausgelagert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395640" y="321300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4800" b="1">
                <a:solidFill>
                  <a:srgbClr val="000000"/>
                </a:solidFill>
                <a:latin typeface="Calibri"/>
              </a:rPr>
              <a:t>Wird betrachten nur die Implementierung mit passiver View</a:t>
            </a:r>
            <a:endParaRPr/>
          </a:p>
        </p:txBody>
      </p:sp>
      <p:sp>
        <p:nvSpPr>
          <p:cNvPr id="210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1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1735394D-B3A8-40E8-B0A3-3647B426799C}" type="slidenum">
              <a:rPr lang="de-DE" sz="1600">
                <a:solidFill>
                  <a:srgbClr val="8B8B8B"/>
                </a:solidFill>
                <a:latin typeface="Calibri"/>
              </a:rPr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Aufgabe: Model</a:t>
            </a:r>
            <a:endParaRPr/>
          </a:p>
        </p:txBody>
      </p:sp>
      <p:sp>
        <p:nvSpPr>
          <p:cNvPr id="213" name="TextShape 2"/>
          <p:cNvSpPr txBox="1"/>
          <p:nvPr/>
        </p:nvSpPr>
        <p:spPr>
          <a:xfrm>
            <a:off x="457200" y="1845000"/>
            <a:ext cx="8229240" cy="41371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Bereitstellung von Daten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Schnittstelle(n) für Datenzugriff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Das Model kann auch nur Proxy auf die Daten sein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Kapselung der Daten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Enthält die Geschäftslogik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14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15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3049189B-5590-4E6C-B291-9016BC726BC6}" type="slidenum">
              <a:rPr lang="de-DE" sz="1600">
                <a:solidFill>
                  <a:srgbClr val="8B8B8B"/>
                </a:solidFill>
                <a:latin typeface="Calibri"/>
              </a:rPr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Aufgabe: Der Presenter</a:t>
            </a:r>
            <a:endParaRPr/>
          </a:p>
        </p:txBody>
      </p:sp>
      <p:sp>
        <p:nvSpPr>
          <p:cNvPr id="217" name="TextShape 2"/>
          <p:cNvSpPr txBox="1"/>
          <p:nvPr/>
        </p:nvSpPr>
        <p:spPr>
          <a:xfrm>
            <a:off x="457200" y="1989000"/>
            <a:ext cx="8229240" cy="2088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Bindeglied zwischen Model und View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Interpretation von Benutzereingaben (Verwendung: passive View)</a:t>
            </a:r>
            <a:endParaRPr/>
          </a:p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…	</a:t>
            </a:r>
            <a:endParaRPr/>
          </a:p>
        </p:txBody>
      </p:sp>
      <p:sp>
        <p:nvSpPr>
          <p:cNvPr id="218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19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D5405C42-3F5B-46F6-8BA4-065AC04B1C99}" type="slidenum">
              <a:rPr lang="de-DE" sz="1600">
                <a:solidFill>
                  <a:srgbClr val="8B8B8B"/>
                </a:solidFill>
                <a:latin typeface="Calibri"/>
              </a:rPr>
              <a:t>24</a:t>
            </a:fld>
            <a:endParaRPr/>
          </a:p>
        </p:txBody>
      </p:sp>
      <p:sp>
        <p:nvSpPr>
          <p:cNvPr id="220" name="CustomShape 5"/>
          <p:cNvSpPr/>
          <p:nvPr/>
        </p:nvSpPr>
        <p:spPr>
          <a:xfrm>
            <a:off x="1547640" y="4944240"/>
            <a:ext cx="6048360" cy="1065240"/>
          </a:xfrm>
          <a:prstGeom prst="rect">
            <a:avLst/>
          </a:prstGeom>
          <a:solidFill>
            <a:srgbClr val="FAC090"/>
          </a:solidFill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Modifikation des Models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Aktualisierung der View</a:t>
            </a:r>
            <a:endParaRPr/>
          </a:p>
        </p:txBody>
      </p:sp>
      <p:sp>
        <p:nvSpPr>
          <p:cNvPr id="221" name="CustomShape 6"/>
          <p:cNvSpPr/>
          <p:nvPr/>
        </p:nvSpPr>
        <p:spPr>
          <a:xfrm rot="5400000">
            <a:off x="4140360" y="3933000"/>
            <a:ext cx="863640" cy="863640"/>
          </a:xfrm>
          <a:prstGeom prst="rightArrow">
            <a:avLst>
              <a:gd name="adj1" fmla="val 100000"/>
              <a:gd name="adj2" fmla="val 95205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385200" y="112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Aufgabe: Die View</a:t>
            </a:r>
            <a:endParaRPr/>
          </a:p>
        </p:txBody>
      </p:sp>
      <p:sp>
        <p:nvSpPr>
          <p:cNvPr id="223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2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FE83568C-4FEF-4DA6-A42D-BC4C6E653439}" type="slidenum">
              <a:rPr lang="de-DE" sz="1600">
                <a:solidFill>
                  <a:srgbClr val="8B8B8B"/>
                </a:solidFill>
                <a:latin typeface="Calibri"/>
              </a:rPr>
              <a:t>25</a:t>
            </a:fld>
            <a:endParaRPr/>
          </a:p>
        </p:txBody>
      </p:sp>
      <p:sp>
        <p:nvSpPr>
          <p:cNvPr id="225" name="TextShape 4"/>
          <p:cNvSpPr txBox="1"/>
          <p:nvPr/>
        </p:nvSpPr>
        <p:spPr>
          <a:xfrm>
            <a:off x="1979640" y="4005000"/>
            <a:ext cx="6552360" cy="10796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Bereitstellung von GUI-Elementen für Interkation mit Benutzer</a:t>
            </a:r>
            <a:endParaRPr/>
          </a:p>
        </p:txBody>
      </p:sp>
      <p:sp>
        <p:nvSpPr>
          <p:cNvPr id="226" name="CustomShape 5"/>
          <p:cNvSpPr/>
          <p:nvPr/>
        </p:nvSpPr>
        <p:spPr>
          <a:xfrm>
            <a:off x="539640" y="4257000"/>
            <a:ext cx="1079640" cy="57564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E46C0A"/>
          </a:solidFill>
        </p:spPr>
      </p:sp>
      <p:sp>
        <p:nvSpPr>
          <p:cNvPr id="227" name="CustomShape 6"/>
          <p:cNvSpPr/>
          <p:nvPr/>
        </p:nvSpPr>
        <p:spPr>
          <a:xfrm>
            <a:off x="683640" y="2349000"/>
            <a:ext cx="3240000" cy="577800"/>
          </a:xfrm>
          <a:prstGeom prst="rect">
            <a:avLst/>
          </a:prstGeom>
          <a:solidFill>
            <a:srgbClr val="BFBFBF"/>
          </a:solidFill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Eingabeelemente</a:t>
            </a:r>
            <a:endParaRPr/>
          </a:p>
        </p:txBody>
      </p:sp>
      <p:sp>
        <p:nvSpPr>
          <p:cNvPr id="228" name="CustomShape 7"/>
          <p:cNvSpPr/>
          <p:nvPr/>
        </p:nvSpPr>
        <p:spPr>
          <a:xfrm>
            <a:off x="5537880" y="2349000"/>
            <a:ext cx="3168000" cy="577800"/>
          </a:xfrm>
          <a:prstGeom prst="rect">
            <a:avLst/>
          </a:prstGeom>
          <a:solidFill>
            <a:srgbClr val="BFBFBF"/>
          </a:solidFill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Ausgabeelemente</a:t>
            </a:r>
            <a:endParaRPr/>
          </a:p>
        </p:txBody>
      </p:sp>
      <p:sp>
        <p:nvSpPr>
          <p:cNvPr id="229" name="CustomShape 8"/>
          <p:cNvSpPr/>
          <p:nvPr/>
        </p:nvSpPr>
        <p:spPr>
          <a:xfrm>
            <a:off x="4140000" y="2349000"/>
            <a:ext cx="863640" cy="791640"/>
          </a:xfrm>
          <a:prstGeom prst="mathPlus">
            <a:avLst>
              <a:gd name="adj1" fmla="val 23520"/>
            </a:avLst>
          </a:prstGeom>
          <a:solidFill>
            <a:srgbClr val="E46C0A"/>
          </a:solidFill>
        </p:spPr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Möglicher MVP-Aufbau</a:t>
            </a:r>
            <a:endParaRPr/>
          </a:p>
        </p:txBody>
      </p:sp>
      <p:sp>
        <p:nvSpPr>
          <p:cNvPr id="231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32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BC310C6-F138-4632-B594-16DDB9EA0F9A}" type="slidenum">
              <a:rPr lang="de-DE" sz="1600">
                <a:solidFill>
                  <a:srgbClr val="8B8B8B"/>
                </a:solidFill>
                <a:latin typeface="Calibri"/>
              </a:rPr>
              <a:t>26</a:t>
            </a:fld>
            <a:endParaRPr/>
          </a:p>
        </p:txBody>
      </p:sp>
      <p:pic>
        <p:nvPicPr>
          <p:cNvPr id="23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691640" y="1700640"/>
            <a:ext cx="6297120" cy="480024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konkrete Problemstellung</a:t>
            </a:r>
            <a:endParaRPr/>
          </a:p>
        </p:txBody>
      </p:sp>
      <p:sp>
        <p:nvSpPr>
          <p:cNvPr id="235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3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B43A0541-EFE7-4CAD-ADF3-37B480DC0155}" type="slidenum">
              <a:rPr lang="de-DE" sz="1600">
                <a:solidFill>
                  <a:srgbClr val="8B8B8B"/>
                </a:solidFill>
                <a:latin typeface="Calibri"/>
              </a:rPr>
              <a:t>27</a:t>
            </a:fld>
            <a:endParaRPr/>
          </a:p>
        </p:txBody>
      </p:sp>
      <p:pic>
        <p:nvPicPr>
          <p:cNvPr id="237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132000" y="2133000"/>
            <a:ext cx="2880000" cy="1906200"/>
          </a:xfrm>
          <a:prstGeom prst="rect">
            <a:avLst/>
          </a:prstGeom>
        </p:spPr>
      </p:pic>
      <p:sp>
        <p:nvSpPr>
          <p:cNvPr id="238" name="CustomShape 4"/>
          <p:cNvSpPr/>
          <p:nvPr/>
        </p:nvSpPr>
        <p:spPr>
          <a:xfrm>
            <a:off x="2436480" y="4293000"/>
            <a:ext cx="4440600" cy="364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Calibri"/>
              </a:rPr>
              <a:t>Implementierung eines virtuellen Geldbeutels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40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F971CE67-969D-42EB-B2D7-5868D7C166CC}" type="slidenum">
              <a:rPr lang="de-DE" sz="1600">
                <a:solidFill>
                  <a:srgbClr val="8B8B8B"/>
                </a:solidFill>
                <a:latin typeface="Calibri"/>
              </a:rPr>
              <a:t>28</a:t>
            </a:fld>
            <a:endParaRPr/>
          </a:p>
        </p:txBody>
      </p:sp>
      <p:sp>
        <p:nvSpPr>
          <p:cNvPr id="241" name="CustomShape 3"/>
          <p:cNvSpPr/>
          <p:nvPr/>
        </p:nvSpPr>
        <p:spPr>
          <a:xfrm>
            <a:off x="2898000" y="2637000"/>
            <a:ext cx="2952000" cy="1944000"/>
          </a:xfrm>
          <a:prstGeom prst="ellipse">
            <a:avLst/>
          </a:prstGeom>
          <a:solidFill>
            <a:srgbClr val="BFBFBF"/>
          </a:solidFill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Calibri"/>
              </a:rPr>
              <a:t>Was soll unsere Anwendung können?</a:t>
            </a:r>
            <a:endParaRPr/>
          </a:p>
        </p:txBody>
      </p:sp>
      <p:sp>
        <p:nvSpPr>
          <p:cNvPr id="242" name="CustomShape 4"/>
          <p:cNvSpPr/>
          <p:nvPr/>
        </p:nvSpPr>
        <p:spPr>
          <a:xfrm>
            <a:off x="683640" y="1196640"/>
            <a:ext cx="1800000" cy="1007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Calibri"/>
              </a:rPr>
              <a:t>Geldbetrag zwischen 0-100 € speichern</a:t>
            </a:r>
            <a:endParaRPr/>
          </a:p>
        </p:txBody>
      </p:sp>
      <p:sp>
        <p:nvSpPr>
          <p:cNvPr id="243" name="CustomShape 5"/>
          <p:cNvSpPr/>
          <p:nvPr/>
        </p:nvSpPr>
        <p:spPr>
          <a:xfrm>
            <a:off x="6012000" y="1226520"/>
            <a:ext cx="1800000" cy="1007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Calibri"/>
              </a:rPr>
              <a:t>Mehrere GUIs besitzen</a:t>
            </a:r>
            <a:endParaRPr/>
          </a:p>
        </p:txBody>
      </p:sp>
      <p:sp>
        <p:nvSpPr>
          <p:cNvPr id="244" name="CustomShape 6"/>
          <p:cNvSpPr/>
          <p:nvPr/>
        </p:nvSpPr>
        <p:spPr>
          <a:xfrm>
            <a:off x="683640" y="4653000"/>
            <a:ext cx="1800000" cy="1007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Calibri"/>
              </a:rPr>
              <a:t>Um weitere Geldbeutel erweiterbar sein </a:t>
            </a:r>
            <a:endParaRPr/>
          </a:p>
        </p:txBody>
      </p:sp>
      <p:sp>
        <p:nvSpPr>
          <p:cNvPr id="245" name="CustomShape 7"/>
          <p:cNvSpPr/>
          <p:nvPr/>
        </p:nvSpPr>
        <p:spPr>
          <a:xfrm rot="13008000">
            <a:off x="2420280" y="2412720"/>
            <a:ext cx="1170000" cy="241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FBF"/>
          </a:solidFill>
        </p:spPr>
      </p:sp>
      <p:sp>
        <p:nvSpPr>
          <p:cNvPr id="246" name="CustomShape 8"/>
          <p:cNvSpPr/>
          <p:nvPr/>
        </p:nvSpPr>
        <p:spPr>
          <a:xfrm rot="19149000">
            <a:off x="4945680" y="2515680"/>
            <a:ext cx="1170000" cy="241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FBF"/>
          </a:solidFill>
        </p:spPr>
      </p:sp>
      <p:sp>
        <p:nvSpPr>
          <p:cNvPr id="247" name="CustomShape 9"/>
          <p:cNvSpPr/>
          <p:nvPr/>
        </p:nvSpPr>
        <p:spPr>
          <a:xfrm rot="9652200">
            <a:off x="2559240" y="4283280"/>
            <a:ext cx="1170000" cy="241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FBF"/>
          </a:solidFill>
        </p:spPr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Wie gehen wir vor?</a:t>
            </a:r>
            <a:endParaRPr/>
          </a:p>
        </p:txBody>
      </p:sp>
      <p:sp>
        <p:nvSpPr>
          <p:cNvPr id="249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5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31DB52C0-90FA-4D5E-8DC2-9602CDB956CB}" type="slidenum">
              <a:rPr lang="de-DE" sz="1600">
                <a:solidFill>
                  <a:srgbClr val="8B8B8B"/>
                </a:solidFill>
                <a:latin typeface="Calibri"/>
              </a:rPr>
              <a:t>29</a:t>
            </a:fld>
            <a:endParaRPr/>
          </a:p>
        </p:txBody>
      </p:sp>
      <p:sp>
        <p:nvSpPr>
          <p:cNvPr id="251" name="CustomShape 4"/>
          <p:cNvSpPr/>
          <p:nvPr/>
        </p:nvSpPr>
        <p:spPr>
          <a:xfrm>
            <a:off x="3004920" y="2421000"/>
            <a:ext cx="2959200" cy="4561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0000"/>
                </a:solidFill>
                <a:latin typeface="Calibri"/>
              </a:rPr>
              <a:t>1. Interfaces festlegen</a:t>
            </a:r>
            <a:endParaRPr/>
          </a:p>
        </p:txBody>
      </p:sp>
      <p:sp>
        <p:nvSpPr>
          <p:cNvPr id="252" name="CustomShape 5"/>
          <p:cNvSpPr/>
          <p:nvPr/>
        </p:nvSpPr>
        <p:spPr>
          <a:xfrm rot="13713000">
            <a:off x="2536560" y="2814480"/>
            <a:ext cx="575640" cy="10796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253" name="CustomShape 6"/>
          <p:cNvSpPr/>
          <p:nvPr/>
        </p:nvSpPr>
        <p:spPr>
          <a:xfrm rot="8946600">
            <a:off x="5888880" y="2918880"/>
            <a:ext cx="575640" cy="10796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254" name="CustomShape 7"/>
          <p:cNvSpPr/>
          <p:nvPr/>
        </p:nvSpPr>
        <p:spPr>
          <a:xfrm>
            <a:off x="6186960" y="4108320"/>
            <a:ext cx="1987200" cy="9133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5400">
                <a:solidFill>
                  <a:srgbClr val="000000"/>
                </a:solidFill>
                <a:latin typeface="Calibri"/>
              </a:rPr>
              <a:t>Model</a:t>
            </a:r>
            <a:endParaRPr/>
          </a:p>
        </p:txBody>
      </p:sp>
      <p:sp>
        <p:nvSpPr>
          <p:cNvPr id="255" name="CustomShape 8"/>
          <p:cNvSpPr/>
          <p:nvPr/>
        </p:nvSpPr>
        <p:spPr>
          <a:xfrm>
            <a:off x="1627920" y="4069800"/>
            <a:ext cx="1555560" cy="9133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5400">
                <a:solidFill>
                  <a:srgbClr val="000000"/>
                </a:solidFill>
                <a:latin typeface="Calibri"/>
              </a:rPr>
              <a:t>View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97200" y="864000"/>
            <a:ext cx="4654800" cy="387360"/>
          </a:xfrm>
          <a:prstGeom prst="rect">
            <a:avLst/>
          </a:prstGeom>
        </p:spPr>
        <p:txBody>
          <a:bodyPr anchor="ctr"/>
          <a:lstStyle/>
          <a:p>
            <a:r>
              <a:rPr lang="de-DE" sz="2800"/>
              <a:t>Observer Pattern: Problem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9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F9124818-769E-40FE-A0A8-AC7DA4B2399A}" type="slidenum">
              <a:rPr lang="de-DE" sz="1600">
                <a:solidFill>
                  <a:srgbClr val="8B8B8B"/>
                </a:solidFill>
                <a:latin typeface="Calibri"/>
              </a:rPr>
              <a:t>3</a:t>
            </a:fld>
            <a:endParaRPr/>
          </a:p>
        </p:txBody>
      </p:sp>
      <p:pic>
        <p:nvPicPr>
          <p:cNvPr id="7" name="Grafik 6"/>
          <p:cNvPicPr/>
          <p:nvPr/>
        </p:nvPicPr>
        <p:blipFill rotWithShape="1">
          <a:blip r:embed="rId2"/>
          <a:srcRect t="39851" b="39851"/>
          <a:stretch/>
        </p:blipFill>
        <p:spPr>
          <a:xfrm>
            <a:off x="6264000" y="971280"/>
            <a:ext cx="2664000" cy="540720"/>
          </a:xfrm>
          <a:prstGeom prst="rect">
            <a:avLst/>
          </a:prstGeom>
        </p:spPr>
      </p:pic>
      <p:pic>
        <p:nvPicPr>
          <p:cNvPr id="1026" name="Picture 2" descr="E:\Eigene Dateien\Dropbox\__Studium\6.Semester\Design Patterns\Observer Pattern\FAZ_Proble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10200"/>
            <a:ext cx="7135812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Was muss unsere View können?</a:t>
            </a:r>
            <a:endParaRPr/>
          </a:p>
        </p:txBody>
      </p:sp>
      <p:sp>
        <p:nvSpPr>
          <p:cNvPr id="257" name="TextShape 2"/>
          <p:cNvSpPr txBox="1"/>
          <p:nvPr/>
        </p:nvSpPr>
        <p:spPr>
          <a:xfrm>
            <a:off x="467640" y="2565000"/>
            <a:ext cx="8229240" cy="2160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Aktuellen Geldbetrag anzeigen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Betragsänderungen durch Benutzer entgegen nehmen 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58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59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8B5D2F4A-40F6-4C55-AB0E-AF6F754601A6}" type="slidenum">
              <a:rPr lang="de-DE" sz="1600">
                <a:solidFill>
                  <a:srgbClr val="8B8B8B"/>
                </a:solidFill>
                <a:latin typeface="Calibri"/>
              </a:rPr>
              <a:t>30</a:t>
            </a:fld>
            <a:endParaRPr/>
          </a:p>
        </p:txBody>
      </p:sp>
      <p:sp>
        <p:nvSpPr>
          <p:cNvPr id="260" name="CustomShape 5"/>
          <p:cNvSpPr/>
          <p:nvPr/>
        </p:nvSpPr>
        <p:spPr>
          <a:xfrm rot="5400000">
            <a:off x="1548000" y="4293000"/>
            <a:ext cx="1079640" cy="9356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BFBFBF"/>
          </a:solidFill>
        </p:spPr>
      </p:sp>
      <p:sp>
        <p:nvSpPr>
          <p:cNvPr id="261" name="CustomShape 6"/>
          <p:cNvSpPr/>
          <p:nvPr/>
        </p:nvSpPr>
        <p:spPr>
          <a:xfrm>
            <a:off x="2843640" y="4941000"/>
            <a:ext cx="5688360" cy="6390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Calibri"/>
              </a:rPr>
              <a:t>Bereitstellung von Methoden für das Action-Handling durch den Presenter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Was muss unser Model könnnen?</a:t>
            </a:r>
            <a:endParaRPr/>
          </a:p>
        </p:txBody>
      </p:sp>
      <p:sp>
        <p:nvSpPr>
          <p:cNvPr id="263" name="TextShape 2"/>
          <p:cNvSpPr txBox="1"/>
          <p:nvPr/>
        </p:nvSpPr>
        <p:spPr>
          <a:xfrm>
            <a:off x="457200" y="3285000"/>
            <a:ext cx="8229240" cy="14396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Geldbetrag speichern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Aktuellen Geldbetrag vermitteln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64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65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0B4B85BE-A9E3-4B9A-A3C7-49D240E1690F}" type="slidenum">
              <a:rPr lang="de-DE" sz="1600">
                <a:solidFill>
                  <a:srgbClr val="8B8B8B"/>
                </a:solidFill>
                <a:latin typeface="Calibri"/>
              </a:rPr>
              <a:t>31</a:t>
            </a:fld>
            <a:endParaRPr/>
          </a:p>
        </p:txBody>
      </p:sp>
      <p:sp>
        <p:nvSpPr>
          <p:cNvPr id="266" name="CustomShape 5"/>
          <p:cNvSpPr/>
          <p:nvPr/>
        </p:nvSpPr>
        <p:spPr>
          <a:xfrm rot="5400000">
            <a:off x="1548000" y="4653000"/>
            <a:ext cx="1079640" cy="9356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BFBFBF"/>
          </a:solidFill>
        </p:spPr>
      </p:sp>
      <p:sp>
        <p:nvSpPr>
          <p:cNvPr id="267" name="CustomShape 6"/>
          <p:cNvSpPr/>
          <p:nvPr/>
        </p:nvSpPr>
        <p:spPr>
          <a:xfrm>
            <a:off x="2988000" y="4752000"/>
            <a:ext cx="3168000" cy="9133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Calibri"/>
              </a:rPr>
              <a:t>Benachrichtigung des Presenters über Betragsänderungen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2. Presenter definieren </a:t>
            </a:r>
            <a:endParaRPr/>
          </a:p>
        </p:txBody>
      </p:sp>
      <p:sp>
        <p:nvSpPr>
          <p:cNvPr id="269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7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2E54D542-C20F-4D6A-9B0B-1FA90E13E322}" type="slidenum">
              <a:rPr lang="de-DE" sz="1600">
                <a:solidFill>
                  <a:srgbClr val="8B8B8B"/>
                </a:solidFill>
                <a:latin typeface="Calibri"/>
              </a:rPr>
              <a:t>32</a:t>
            </a:fld>
            <a:endParaRPr/>
          </a:p>
        </p:txBody>
      </p:sp>
      <p:sp>
        <p:nvSpPr>
          <p:cNvPr id="271" name="TextShape 4"/>
          <p:cNvSpPr txBox="1"/>
          <p:nvPr/>
        </p:nvSpPr>
        <p:spPr>
          <a:xfrm>
            <a:off x="457200" y="1845000"/>
            <a:ext cx="8229240" cy="2592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Benutzereingaben durch die View interpretieren -&gt; Bereitstellung von Handlern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Anzeige des aktuellen Geldbetrags des Models in der View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Klassendiagramm einer möglichen Lösung</a:t>
            </a:r>
            <a:endParaRPr/>
          </a:p>
        </p:txBody>
      </p:sp>
      <p:sp>
        <p:nvSpPr>
          <p:cNvPr id="273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7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2A94FA5B-2CEA-4919-B063-C500FA7D10DC}" type="slidenum">
              <a:rPr lang="de-DE" sz="1600">
                <a:solidFill>
                  <a:srgbClr val="8B8B8B"/>
                </a:solidFill>
                <a:latin typeface="Calibri"/>
              </a:rPr>
              <a:t>33</a:t>
            </a:fld>
            <a:endParaRPr/>
          </a:p>
        </p:txBody>
      </p:sp>
      <p:pic>
        <p:nvPicPr>
          <p:cNvPr id="275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79640" y="2061000"/>
            <a:ext cx="8566920" cy="3324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Vorteile</a:t>
            </a:r>
            <a:endParaRPr/>
          </a:p>
        </p:txBody>
      </p:sp>
      <p:sp>
        <p:nvSpPr>
          <p:cNvPr id="277" name="TextShape 2"/>
          <p:cNvSpPr txBox="1"/>
          <p:nvPr/>
        </p:nvSpPr>
        <p:spPr>
          <a:xfrm>
            <a:off x="457200" y="1845000"/>
            <a:ext cx="8229240" cy="41371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Komponten/Module sind austauschbar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Testen der Anwendung vereinfacht ( bessere Wartbarkeit)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Einfach erweiterbar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Klare Aufgabenteilung der Komponenten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78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79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8BB18506-72CE-4E72-BFE4-4D2212092534}" type="slidenum">
              <a:rPr lang="de-DE" sz="1600">
                <a:solidFill>
                  <a:srgbClr val="8B8B8B"/>
                </a:solidFill>
                <a:latin typeface="Calibri"/>
              </a:rPr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Nachteile</a:t>
            </a:r>
            <a:endParaRPr/>
          </a:p>
        </p:txBody>
      </p:sp>
      <p:sp>
        <p:nvSpPr>
          <p:cNvPr id="281" name="TextShape 2"/>
          <p:cNvSpPr txBox="1"/>
          <p:nvPr/>
        </p:nvSpPr>
        <p:spPr>
          <a:xfrm>
            <a:off x="457200" y="1845000"/>
            <a:ext cx="8229240" cy="2016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Hoher Designaufwand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Nicht auf jedes Szenario anwendbar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Je nach Implementierungsart: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82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83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CDB163F4-D675-43AB-A841-A58FB40537F4}" type="slidenum">
              <a:rPr lang="de-DE" sz="1600">
                <a:solidFill>
                  <a:srgbClr val="8B8B8B"/>
                </a:solidFill>
                <a:latin typeface="Calibri"/>
              </a:rPr>
              <a:t>35</a:t>
            </a:fld>
            <a:endParaRPr/>
          </a:p>
        </p:txBody>
      </p:sp>
      <p:sp>
        <p:nvSpPr>
          <p:cNvPr id="284" name="CustomShape 5"/>
          <p:cNvSpPr/>
          <p:nvPr/>
        </p:nvSpPr>
        <p:spPr>
          <a:xfrm>
            <a:off x="2076120" y="5267520"/>
            <a:ext cx="4765320" cy="577800"/>
          </a:xfrm>
          <a:prstGeom prst="rect">
            <a:avLst/>
          </a:prstGeom>
          <a:solidFill>
            <a:srgbClr val="FAC090"/>
          </a:solidFill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höherer Resourcenaufwand</a:t>
            </a:r>
            <a:endParaRPr/>
          </a:p>
        </p:txBody>
      </p:sp>
      <p:sp>
        <p:nvSpPr>
          <p:cNvPr id="285" name="CustomShape 6"/>
          <p:cNvSpPr/>
          <p:nvPr/>
        </p:nvSpPr>
        <p:spPr>
          <a:xfrm>
            <a:off x="4140000" y="4005000"/>
            <a:ext cx="863640" cy="10076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286" name="CustomShape 7"/>
          <p:cNvSpPr/>
          <p:nvPr/>
        </p:nvSpPr>
        <p:spPr>
          <a:xfrm>
            <a:off x="6372360" y="3789000"/>
            <a:ext cx="230400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>
                <a:solidFill>
                  <a:srgbClr val="FF0000"/>
                </a:solidFill>
                <a:latin typeface="Calibri"/>
              </a:rPr>
              <a:t>Erklärung noch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46764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(Subjektives) Fazit</a:t>
            </a:r>
            <a:endParaRPr/>
          </a:p>
        </p:txBody>
      </p:sp>
      <p:sp>
        <p:nvSpPr>
          <p:cNvPr id="288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89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F8BEF3BE-B056-46E4-8900-3BB51CD66CF9}" type="slidenum">
              <a:rPr lang="de-DE" sz="1600">
                <a:solidFill>
                  <a:srgbClr val="8B8B8B"/>
                </a:solidFill>
                <a:latin typeface="Calibri"/>
              </a:rPr>
              <a:t>36</a:t>
            </a:fld>
            <a:endParaRPr/>
          </a:p>
        </p:txBody>
      </p:sp>
      <p:sp>
        <p:nvSpPr>
          <p:cNvPr id="290" name="CustomShape 4"/>
          <p:cNvSpPr/>
          <p:nvPr/>
        </p:nvSpPr>
        <p:spPr>
          <a:xfrm>
            <a:off x="2627640" y="1628640"/>
            <a:ext cx="3034440" cy="1151640"/>
          </a:xfrm>
          <a:prstGeom prst="rect">
            <a:avLst/>
          </a:prstGeom>
          <a:solidFill>
            <a:srgbClr val="FAC090"/>
          </a:solidFill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kleine Anwendung</a:t>
            </a:r>
            <a:endParaRPr/>
          </a:p>
        </p:txBody>
      </p:sp>
      <p:sp>
        <p:nvSpPr>
          <p:cNvPr id="291" name="CustomShape 5"/>
          <p:cNvSpPr/>
          <p:nvPr/>
        </p:nvSpPr>
        <p:spPr>
          <a:xfrm>
            <a:off x="2627640" y="2997000"/>
            <a:ext cx="3034440" cy="1079640"/>
          </a:xfrm>
          <a:prstGeom prst="rect">
            <a:avLst/>
          </a:prstGeom>
          <a:solidFill>
            <a:srgbClr val="FAC090"/>
          </a:solidFill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größere Anwendung</a:t>
            </a:r>
            <a:endParaRPr/>
          </a:p>
        </p:txBody>
      </p:sp>
      <p:sp>
        <p:nvSpPr>
          <p:cNvPr id="292" name="CustomShape 6"/>
          <p:cNvSpPr/>
          <p:nvPr/>
        </p:nvSpPr>
        <p:spPr>
          <a:xfrm flipH="1">
            <a:off x="3203280" y="4210560"/>
            <a:ext cx="1151640" cy="1151640"/>
          </a:xfrm>
          <a:prstGeom prst="lef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293" name="CustomShape 7"/>
          <p:cNvSpPr/>
          <p:nvPr/>
        </p:nvSpPr>
        <p:spPr>
          <a:xfrm>
            <a:off x="4788000" y="4563720"/>
            <a:ext cx="3960000" cy="913320"/>
          </a:xfrm>
          <a:prstGeom prst="rect">
            <a:avLst/>
          </a:prstGeom>
          <a:solidFill>
            <a:srgbClr val="A6A6A6"/>
          </a:solidFill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Calibri"/>
              </a:rPr>
              <a:t>Möglicher Einsatz des Patterns muss/sollte bei der Analyse/Designs der Anwendung geprüft werden</a:t>
            </a:r>
            <a:endParaRPr/>
          </a:p>
        </p:txBody>
      </p:sp>
      <p:sp>
        <p:nvSpPr>
          <p:cNvPr id="294" name="CustomShape 8"/>
          <p:cNvSpPr/>
          <p:nvPr/>
        </p:nvSpPr>
        <p:spPr>
          <a:xfrm>
            <a:off x="683640" y="1484640"/>
            <a:ext cx="1439640" cy="2592000"/>
          </a:xfrm>
          <a:prstGeom prst="flowChartAlternateProcess">
            <a:avLst/>
          </a:prstGeom>
          <a:solidFill>
            <a:srgbClr val="A6A6A6"/>
          </a:solidFill>
          <a:ln w="25560">
            <a:solidFill>
              <a:srgbClr val="3A5F8B"/>
            </a:solidFill>
            <a:round/>
          </a:ln>
        </p:spPr>
      </p:sp>
      <p:sp>
        <p:nvSpPr>
          <p:cNvPr id="295" name="CustomShape 9"/>
          <p:cNvSpPr/>
          <p:nvPr/>
        </p:nvSpPr>
        <p:spPr>
          <a:xfrm>
            <a:off x="899640" y="1700640"/>
            <a:ext cx="935640" cy="791640"/>
          </a:xfrm>
          <a:prstGeom prst="ellipse">
            <a:avLst/>
          </a:prstGeom>
          <a:solidFill>
            <a:srgbClr val="FF0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296" name="CustomShape 10"/>
          <p:cNvSpPr/>
          <p:nvPr/>
        </p:nvSpPr>
        <p:spPr>
          <a:xfrm>
            <a:off x="935640" y="2997000"/>
            <a:ext cx="935640" cy="791640"/>
          </a:xfrm>
          <a:prstGeom prst="ellipse">
            <a:avLst/>
          </a:prstGeom>
          <a:solidFill>
            <a:srgbClr val="00B050"/>
          </a:solidFill>
          <a:ln w="25560">
            <a:solidFill>
              <a:srgbClr val="3A5F8B"/>
            </a:solidFill>
            <a:round/>
          </a:ln>
        </p:spPr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 txBox="1"/>
          <p:nvPr/>
        </p:nvSpPr>
        <p:spPr>
          <a:xfrm>
            <a:off x="539640" y="1412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Und jetzt können noch abschließende Fragen gestellt werden</a:t>
            </a:r>
            <a:endParaRPr/>
          </a:p>
        </p:txBody>
      </p:sp>
      <p:sp>
        <p:nvSpPr>
          <p:cNvPr id="298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99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F07A901C-E79D-4374-8CAC-AFAF2D28B279}" type="slidenum">
              <a:rPr lang="de-DE" sz="1600">
                <a:solidFill>
                  <a:srgbClr val="8B8B8B"/>
                </a:solidFill>
                <a:latin typeface="Calibri"/>
              </a:rPr>
              <a:t>37</a:t>
            </a:fld>
            <a:endParaRPr/>
          </a:p>
        </p:txBody>
      </p:sp>
      <p:sp>
        <p:nvSpPr>
          <p:cNvPr id="300" name="CustomShape 4"/>
          <p:cNvSpPr/>
          <p:nvPr/>
        </p:nvSpPr>
        <p:spPr>
          <a:xfrm rot="5400000">
            <a:off x="4230360" y="2547000"/>
            <a:ext cx="755640" cy="863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301" name="CustomShape 5"/>
          <p:cNvSpPr/>
          <p:nvPr/>
        </p:nvSpPr>
        <p:spPr>
          <a:xfrm>
            <a:off x="2411640" y="3645000"/>
            <a:ext cx="5184360" cy="6390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Calibri"/>
              </a:rPr>
              <a:t>Z. B. warum ich den blauen Pfeil als Autoform in Powerpoint so gerne mag</a:t>
            </a:r>
            <a:endParaRPr/>
          </a:p>
        </p:txBody>
      </p:sp>
      <p:sp>
        <p:nvSpPr>
          <p:cNvPr id="302" name="CustomShape 6"/>
          <p:cNvSpPr/>
          <p:nvPr/>
        </p:nvSpPr>
        <p:spPr>
          <a:xfrm>
            <a:off x="3420000" y="4365000"/>
            <a:ext cx="2520000" cy="2016000"/>
          </a:xfrm>
          <a:prstGeom prst="smileyFace">
            <a:avLst>
              <a:gd name="adj" fmla="val 4653"/>
            </a:avLst>
          </a:prstGeom>
          <a:ln w="25560">
            <a:solidFill>
              <a:srgbClr val="3A5F8B"/>
            </a:solidFill>
            <a:round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97200" y="864000"/>
            <a:ext cx="4654800" cy="387360"/>
          </a:xfrm>
          <a:prstGeom prst="rect">
            <a:avLst/>
          </a:prstGeom>
        </p:spPr>
        <p:txBody>
          <a:bodyPr anchor="ctr"/>
          <a:lstStyle/>
          <a:p>
            <a:r>
              <a:rPr lang="de-DE" sz="2800"/>
              <a:t>Observer Pattern: Problem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9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685BFE9D-A6E4-4554-AC77-44968CC1318B}" type="slidenum">
              <a:rPr lang="de-DE" sz="1600">
                <a:solidFill>
                  <a:srgbClr val="8B8B8B"/>
                </a:solidFill>
                <a:latin typeface="Calibri"/>
              </a:rPr>
              <a:t>4</a:t>
            </a:fld>
            <a:endParaRPr/>
          </a:p>
        </p:txBody>
      </p:sp>
      <p:pic>
        <p:nvPicPr>
          <p:cNvPr id="97" name="Grafik 96"/>
          <p:cNvPicPr/>
          <p:nvPr/>
        </p:nvPicPr>
        <p:blipFill>
          <a:blip r:embed="rId2"/>
          <a:stretch>
            <a:fillRect/>
          </a:stretch>
        </p:blipFill>
        <p:spPr>
          <a:xfrm>
            <a:off x="288000" y="2751840"/>
            <a:ext cx="8453160" cy="2000160"/>
          </a:xfrm>
          <a:prstGeom prst="rect">
            <a:avLst/>
          </a:prstGeom>
          <a:ln w="36000">
            <a:solidFill>
              <a:srgbClr val="000000"/>
            </a:solidFill>
            <a:round/>
          </a:ln>
        </p:spPr>
      </p:pic>
      <p:sp>
        <p:nvSpPr>
          <p:cNvPr id="98" name="TextShape 4"/>
          <p:cNvSpPr txBox="1"/>
          <p:nvPr/>
        </p:nvSpPr>
        <p:spPr>
          <a:xfrm>
            <a:off x="227160" y="2232000"/>
            <a:ext cx="2004840" cy="346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de-DE"/>
              <a:t>Klassendiagramm</a:t>
            </a:r>
            <a:endParaRPr/>
          </a:p>
        </p:txBody>
      </p:sp>
      <p:pic>
        <p:nvPicPr>
          <p:cNvPr id="8" name="Grafik 7"/>
          <p:cNvPicPr/>
          <p:nvPr/>
        </p:nvPicPr>
        <p:blipFill rotWithShape="1">
          <a:blip r:embed="rId3"/>
          <a:srcRect t="39851" b="39851"/>
          <a:stretch/>
        </p:blipFill>
        <p:spPr>
          <a:xfrm>
            <a:off x="6264000" y="971280"/>
            <a:ext cx="2664000" cy="540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97200" y="864000"/>
            <a:ext cx="4654800" cy="387360"/>
          </a:xfrm>
          <a:prstGeom prst="rect">
            <a:avLst/>
          </a:prstGeom>
        </p:spPr>
        <p:txBody>
          <a:bodyPr anchor="ctr"/>
          <a:lstStyle/>
          <a:p>
            <a:r>
              <a:rPr lang="de-DE" sz="2800"/>
              <a:t>Observer Pattern: Problem</a:t>
            </a:r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102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38046350-CD95-4D8F-8E9C-8A5B266B5FC3}" type="slidenum">
              <a:rPr lang="de-DE" sz="1600">
                <a:solidFill>
                  <a:srgbClr val="8B8B8B"/>
                </a:solidFill>
                <a:latin typeface="Calibri"/>
              </a:rPr>
              <a:t>5</a:t>
            </a:fld>
            <a:endParaRPr/>
          </a:p>
        </p:txBody>
      </p:sp>
      <p:sp>
        <p:nvSpPr>
          <p:cNvPr id="103" name="TextShape 4"/>
          <p:cNvSpPr txBox="1"/>
          <p:nvPr/>
        </p:nvSpPr>
        <p:spPr>
          <a:xfrm>
            <a:off x="256680" y="1656000"/>
            <a:ext cx="2119320" cy="346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de-DE"/>
              <a:t>Simpler Java-Code</a:t>
            </a:r>
            <a:endParaRPr/>
          </a:p>
        </p:txBody>
      </p:sp>
      <p:pic>
        <p:nvPicPr>
          <p:cNvPr id="105" name="Grafik 104"/>
          <p:cNvPicPr/>
          <p:nvPr/>
        </p:nvPicPr>
        <p:blipFill>
          <a:blip r:embed="rId3"/>
          <a:stretch>
            <a:fillRect/>
          </a:stretch>
        </p:blipFill>
        <p:spPr>
          <a:xfrm>
            <a:off x="1265760" y="2233440"/>
            <a:ext cx="6582240" cy="2878560"/>
          </a:xfrm>
          <a:prstGeom prst="rect">
            <a:avLst/>
          </a:prstGeom>
        </p:spPr>
      </p:pic>
      <p:sp>
        <p:nvSpPr>
          <p:cNvPr id="106" name="TextShape 5"/>
          <p:cNvSpPr txBox="1"/>
          <p:nvPr/>
        </p:nvSpPr>
        <p:spPr>
          <a:xfrm>
            <a:off x="1232640" y="5418720"/>
            <a:ext cx="1863360" cy="4852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de-DE" sz="2800"/>
              <a:t>Nachteile?</a:t>
            </a:r>
            <a:endParaRPr/>
          </a:p>
        </p:txBody>
      </p:sp>
      <p:pic>
        <p:nvPicPr>
          <p:cNvPr id="9" name="Grafik 8"/>
          <p:cNvPicPr/>
          <p:nvPr/>
        </p:nvPicPr>
        <p:blipFill rotWithShape="1">
          <a:blip r:embed="rId4"/>
          <a:srcRect t="39851" b="39851"/>
          <a:stretch/>
        </p:blipFill>
        <p:spPr>
          <a:xfrm>
            <a:off x="6264000" y="971280"/>
            <a:ext cx="2664000" cy="540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97200" y="864000"/>
            <a:ext cx="4654800" cy="387360"/>
          </a:xfrm>
          <a:prstGeom prst="rect">
            <a:avLst/>
          </a:prstGeom>
        </p:spPr>
        <p:txBody>
          <a:bodyPr anchor="ctr"/>
          <a:lstStyle/>
          <a:p>
            <a:r>
              <a:rPr lang="de-DE" sz="2800"/>
              <a:t>Observer Pattern: Problem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109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9F3D8617-0C3D-4654-AC80-02E1AA7BA4D8}" type="slidenum">
              <a:rPr lang="de-DE" sz="1600">
                <a:solidFill>
                  <a:srgbClr val="8B8B8B"/>
                </a:solidFill>
                <a:latin typeface="Calibri"/>
              </a:rPr>
              <a:t>6</a:t>
            </a:fld>
            <a:endParaRPr/>
          </a:p>
        </p:txBody>
      </p:sp>
      <p:pic>
        <p:nvPicPr>
          <p:cNvPr id="110" name="Grafik 109"/>
          <p:cNvPicPr/>
          <p:nvPr/>
        </p:nvPicPr>
        <p:blipFill rotWithShape="1">
          <a:blip r:embed="rId2"/>
          <a:srcRect t="39851" b="39851"/>
          <a:stretch/>
        </p:blipFill>
        <p:spPr>
          <a:xfrm>
            <a:off x="6264000" y="971280"/>
            <a:ext cx="2664000" cy="540720"/>
          </a:xfrm>
          <a:prstGeom prst="rect">
            <a:avLst/>
          </a:prstGeom>
        </p:spPr>
      </p:pic>
      <p:sp>
        <p:nvSpPr>
          <p:cNvPr id="111" name="TextShape 4"/>
          <p:cNvSpPr txBox="1"/>
          <p:nvPr/>
        </p:nvSpPr>
        <p:spPr>
          <a:xfrm>
            <a:off x="864000" y="2204864"/>
            <a:ext cx="6732000" cy="2369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2800" dirty="0"/>
              <a:t>Nachteile:</a:t>
            </a:r>
            <a:endParaRPr sz="2800" dirty="0"/>
          </a:p>
          <a:p>
            <a:endParaRPr dirty="0"/>
          </a:p>
          <a:p>
            <a:pPr>
              <a:buFont typeface="Times New Roman"/>
              <a:buAutoNum type="arabicParenR"/>
            </a:pPr>
            <a:r>
              <a:rPr lang="de-DE" dirty="0"/>
              <a:t> Enge Verbindung zwischen </a:t>
            </a:r>
            <a:r>
              <a:rPr lang="de-DE" dirty="0" smtClean="0"/>
              <a:t>„</a:t>
            </a:r>
            <a:r>
              <a:rPr lang="de-DE" dirty="0" err="1" smtClean="0"/>
              <a:t>FAZVerlag</a:t>
            </a:r>
            <a:r>
              <a:rPr lang="de-DE" dirty="0" smtClean="0"/>
              <a:t>“ </a:t>
            </a:r>
            <a:r>
              <a:rPr lang="de-DE" dirty="0"/>
              <a:t>und </a:t>
            </a:r>
            <a:r>
              <a:rPr lang="de-DE" dirty="0" smtClean="0"/>
              <a:t>„Abonnenten“</a:t>
            </a:r>
            <a:endParaRPr dirty="0"/>
          </a:p>
          <a:p>
            <a:pPr>
              <a:buFont typeface="Times New Roman"/>
              <a:buAutoNum type="arabicParenR"/>
            </a:pPr>
            <a:endParaRPr dirty="0"/>
          </a:p>
          <a:p>
            <a:pPr>
              <a:buFont typeface="Times New Roman"/>
              <a:buAutoNum type="arabicParenR"/>
            </a:pPr>
            <a:r>
              <a:rPr lang="de-DE" dirty="0"/>
              <a:t> Erweiterbarkeit stark eingeschränkt!</a:t>
            </a:r>
            <a:endParaRPr dirty="0"/>
          </a:p>
          <a:p>
            <a:pPr>
              <a:buFont typeface="Times New Roman"/>
              <a:buAutoNum type="arabicParenR"/>
            </a:pPr>
            <a:endParaRPr dirty="0"/>
          </a:p>
          <a:p>
            <a:pPr>
              <a:buFont typeface="Times New Roman"/>
              <a:buAutoNum type="arabicParenR"/>
            </a:pPr>
            <a:r>
              <a:rPr lang="de-DE" dirty="0"/>
              <a:t> Abonnement bestellen oder abbestellen während der Laufzeit nicht möglich!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97200" y="864000"/>
            <a:ext cx="4654800" cy="387360"/>
          </a:xfrm>
          <a:prstGeom prst="rect">
            <a:avLst/>
          </a:prstGeom>
        </p:spPr>
        <p:txBody>
          <a:bodyPr anchor="ctr"/>
          <a:lstStyle/>
          <a:p>
            <a:r>
              <a:rPr lang="de-DE" sz="2800"/>
              <a:t>Observer Pattern: Lösung</a:t>
            </a:r>
            <a:endParaRPr/>
          </a:p>
        </p:txBody>
      </p:sp>
      <p:sp>
        <p:nvSpPr>
          <p:cNvPr id="113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11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B1457C2D-A304-48BA-89E9-80195B0C62AE}" type="slidenum">
              <a:rPr lang="de-DE" sz="1600">
                <a:solidFill>
                  <a:srgbClr val="8B8B8B"/>
                </a:solidFill>
                <a:latin typeface="Calibri"/>
              </a:rPr>
              <a:t>7</a:t>
            </a:fld>
            <a:endParaRPr/>
          </a:p>
        </p:txBody>
      </p:sp>
      <p:sp>
        <p:nvSpPr>
          <p:cNvPr id="115" name="TextShape 4"/>
          <p:cNvSpPr txBox="1"/>
          <p:nvPr/>
        </p:nvSpPr>
        <p:spPr>
          <a:xfrm>
            <a:off x="683569" y="2133000"/>
            <a:ext cx="6624736" cy="1198875"/>
          </a:xfrm>
          <a:prstGeom prst="rect">
            <a:avLst/>
          </a:prstGeom>
        </p:spPr>
        <p:txBody>
          <a:bodyPr wrap="square" lIns="90000" tIns="45000" rIns="90000" bIns="45000">
            <a:spAutoFit/>
          </a:bodyPr>
          <a:lstStyle/>
          <a:p>
            <a:r>
              <a:rPr lang="de-DE" dirty="0"/>
              <a:t>„Definiere eine 1-zu-n-Abhängigkeit zwischen Objekten, </a:t>
            </a:r>
            <a:endParaRPr dirty="0"/>
          </a:p>
          <a:p>
            <a:r>
              <a:rPr lang="de-DE" dirty="0"/>
              <a:t>so dass die </a:t>
            </a:r>
            <a:r>
              <a:rPr lang="de-DE" b="1" dirty="0"/>
              <a:t>Änderung des Zustands</a:t>
            </a:r>
            <a:r>
              <a:rPr lang="de-DE" dirty="0"/>
              <a:t> eines Objekts dazu führt,</a:t>
            </a:r>
            <a:endParaRPr dirty="0"/>
          </a:p>
          <a:p>
            <a:r>
              <a:rPr lang="de-DE" dirty="0"/>
              <a:t>das alle abhängigen </a:t>
            </a:r>
            <a:r>
              <a:rPr lang="de-DE" b="1" dirty="0"/>
              <a:t>Objekte benachrichtigt</a:t>
            </a:r>
            <a:r>
              <a:rPr lang="de-DE" dirty="0"/>
              <a:t> und automatisch </a:t>
            </a:r>
            <a:r>
              <a:rPr lang="de-DE" b="1" dirty="0"/>
              <a:t>aktualisiert</a:t>
            </a:r>
            <a:r>
              <a:rPr lang="de-DE" dirty="0"/>
              <a:t> werden.“ ([</a:t>
            </a:r>
            <a:r>
              <a:rPr lang="de-DE" dirty="0" err="1"/>
              <a:t>GoF</a:t>
            </a:r>
            <a:r>
              <a:rPr lang="de-DE" dirty="0"/>
              <a:t>], Seite 287)</a:t>
            </a:r>
            <a:endParaRPr dirty="0"/>
          </a:p>
        </p:txBody>
      </p:sp>
      <p:sp>
        <p:nvSpPr>
          <p:cNvPr id="116" name="CustomShape 5"/>
          <p:cNvSpPr/>
          <p:nvPr/>
        </p:nvSpPr>
        <p:spPr>
          <a:xfrm>
            <a:off x="5040000" y="4320000"/>
            <a:ext cx="1152000" cy="1152000"/>
          </a:xfrm>
          <a:prstGeom prst="pie">
            <a:avLst>
              <a:gd name="adj1" fmla="val 6500"/>
              <a:gd name="adj2" fmla="val 8600"/>
              <a:gd name="adj3" fmla="val 4300"/>
            </a:avLst>
          </a:prstGeom>
          <a:solidFill>
            <a:srgbClr val="729FCF"/>
          </a:solidFill>
          <a:ln>
            <a:solidFill>
              <a:srgbClr val="3465AF"/>
            </a:solidFill>
          </a:ln>
        </p:spPr>
      </p:sp>
      <p:pic>
        <p:nvPicPr>
          <p:cNvPr id="7" name="Grafik 6"/>
          <p:cNvPicPr/>
          <p:nvPr/>
        </p:nvPicPr>
        <p:blipFill>
          <a:blip r:embed="rId2"/>
          <a:stretch>
            <a:fillRect/>
          </a:stretch>
        </p:blipFill>
        <p:spPr>
          <a:xfrm>
            <a:off x="1523880" y="4162607"/>
            <a:ext cx="1224000" cy="1224000"/>
          </a:xfrm>
          <a:prstGeom prst="rect">
            <a:avLst/>
          </a:prstGeom>
        </p:spPr>
      </p:pic>
      <p:pic>
        <p:nvPicPr>
          <p:cNvPr id="8" name="Grafik 7"/>
          <p:cNvPicPr/>
          <p:nvPr/>
        </p:nvPicPr>
        <p:blipFill>
          <a:blip r:embed="rId3"/>
          <a:stretch>
            <a:fillRect/>
          </a:stretch>
        </p:blipFill>
        <p:spPr>
          <a:xfrm>
            <a:off x="5224106" y="3467000"/>
            <a:ext cx="721440" cy="721440"/>
          </a:xfrm>
          <a:prstGeom prst="rect">
            <a:avLst/>
          </a:prstGeom>
        </p:spPr>
      </p:pic>
      <p:sp>
        <p:nvSpPr>
          <p:cNvPr id="9" name="Pfeil nach rechts 8"/>
          <p:cNvSpPr/>
          <p:nvPr/>
        </p:nvSpPr>
        <p:spPr>
          <a:xfrm>
            <a:off x="2751437" y="4679767"/>
            <a:ext cx="2666165" cy="189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/>
          <p:cNvPicPr/>
          <p:nvPr/>
        </p:nvPicPr>
        <p:blipFill>
          <a:blip r:embed="rId3"/>
          <a:stretch>
            <a:fillRect/>
          </a:stretch>
        </p:blipFill>
        <p:spPr>
          <a:xfrm>
            <a:off x="5224106" y="5301210"/>
            <a:ext cx="721440" cy="721440"/>
          </a:xfrm>
          <a:prstGeom prst="rect">
            <a:avLst/>
          </a:prstGeom>
        </p:spPr>
      </p:pic>
      <p:pic>
        <p:nvPicPr>
          <p:cNvPr id="11" name="Grafik 10"/>
          <p:cNvPicPr/>
          <p:nvPr/>
        </p:nvPicPr>
        <p:blipFill>
          <a:blip r:embed="rId3"/>
          <a:stretch>
            <a:fillRect/>
          </a:stretch>
        </p:blipFill>
        <p:spPr>
          <a:xfrm>
            <a:off x="6300192" y="4439720"/>
            <a:ext cx="721440" cy="721440"/>
          </a:xfrm>
          <a:prstGeom prst="rect">
            <a:avLst/>
          </a:prstGeom>
        </p:spPr>
      </p:pic>
      <p:sp>
        <p:nvSpPr>
          <p:cNvPr id="2" name="Pfeil nach links, rechts und oben 1"/>
          <p:cNvSpPr/>
          <p:nvPr/>
        </p:nvSpPr>
        <p:spPr>
          <a:xfrm rot="5400000">
            <a:off x="5271489" y="4380699"/>
            <a:ext cx="1053206" cy="787816"/>
          </a:xfrm>
          <a:prstGeom prst="leftRightUpArrow">
            <a:avLst>
              <a:gd name="adj1" fmla="val 21898"/>
              <a:gd name="adj2" fmla="val 21898"/>
              <a:gd name="adj3" fmla="val 281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98" name="Picture 2" descr="E:\Eigene Dateien\Dropbox\__Studium\6.Semester\Design Patterns\Design-Pattern-MVC_git\symbols\exclamationmar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952" y="4049797"/>
            <a:ext cx="629970" cy="629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97200" y="864000"/>
            <a:ext cx="4654800" cy="387360"/>
          </a:xfrm>
          <a:prstGeom prst="rect">
            <a:avLst/>
          </a:prstGeom>
        </p:spPr>
        <p:txBody>
          <a:bodyPr anchor="ctr"/>
          <a:lstStyle/>
          <a:p>
            <a:r>
              <a:rPr lang="de-DE" sz="2800"/>
              <a:t>Observer Pattern: Lösung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125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91F0D0F5-9823-4AF0-8315-52CCEC7B518F}" type="slidenum">
              <a:rPr lang="de-DE" sz="1600">
                <a:solidFill>
                  <a:srgbClr val="8B8B8B"/>
                </a:solidFill>
                <a:latin typeface="Calibri"/>
              </a:rPr>
              <a:t>8</a:t>
            </a:fld>
            <a:endParaRPr/>
          </a:p>
        </p:txBody>
      </p:sp>
      <p:pic>
        <p:nvPicPr>
          <p:cNvPr id="2050" name="Picture 2" descr="E:\Eigene Dateien\Dropbox\__Studium\6.Semester\Design Patterns\Observer Pattern\Observer Patter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48" y="2132856"/>
            <a:ext cx="7135812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97200" y="864000"/>
            <a:ext cx="4654800" cy="387360"/>
          </a:xfrm>
          <a:prstGeom prst="rect">
            <a:avLst/>
          </a:prstGeom>
        </p:spPr>
        <p:txBody>
          <a:bodyPr anchor="ctr"/>
          <a:lstStyle/>
          <a:p>
            <a:r>
              <a:rPr lang="de-DE" sz="2800"/>
              <a:t>Observer Pattern: Lösung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129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0A9E1864-0A2D-4033-A64B-BB0B6E11151D}" type="slidenum">
              <a:rPr lang="de-DE" sz="1600">
                <a:solidFill>
                  <a:srgbClr val="8B8B8B"/>
                </a:solidFill>
                <a:latin typeface="Calibri"/>
              </a:rPr>
              <a:t>9</a:t>
            </a:fld>
            <a:endParaRPr/>
          </a:p>
        </p:txBody>
      </p:sp>
      <p:pic>
        <p:nvPicPr>
          <p:cNvPr id="130" name="Grafik 129"/>
          <p:cNvPicPr/>
          <p:nvPr/>
        </p:nvPicPr>
        <p:blipFill>
          <a:blip r:embed="rId2"/>
          <a:stretch>
            <a:fillRect/>
          </a:stretch>
        </p:blipFill>
        <p:spPr>
          <a:xfrm>
            <a:off x="936000" y="1656000"/>
            <a:ext cx="7125120" cy="453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672</Words>
  <Application>Microsoft Office PowerPoint</Application>
  <PresentationFormat>Bildschirmpräsentation (4:3)</PresentationFormat>
  <Paragraphs>226</Paragraphs>
  <Slides>37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37</vt:i4>
      </vt:variant>
    </vt:vector>
  </HeadingPairs>
  <TitlesOfParts>
    <vt:vector size="39" baseType="lpstr"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Perty</dc:creator>
  <cp:lastModifiedBy>Perty</cp:lastModifiedBy>
  <cp:revision>11</cp:revision>
  <dcterms:modified xsi:type="dcterms:W3CDTF">2013-05-22T13:41:45Z</dcterms:modified>
</cp:coreProperties>
</file>