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7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2.jpeg" ContentType="image/jpe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jpeg" ContentType="image/jpeg"/>
  <Override PartName="/ppt/media/image34.jpeg" ContentType="image/jpe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&lt;Kopfzeile&gt;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&lt;Fußzeile&gt;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FC6DBA6-441F-43F4-8672-24CCE0860C29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Nachteile:</a:t>
            </a:r>
            <a:endParaRPr/>
          </a:p>
          <a:p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Enge Verbindung zwischen FAZVerlag und Abonnenten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Erweiterbarkeit stark eingeschränkt!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Abonnement bestellen oder abbestellen während der Laufzeit nicht möglich!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259A92-4475-4F54-AE70-8604A09C6235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DBF8BE-0576-4598-A578-DD5A1AB431A3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Team: Christian Petry, Johannes  Krenig und Florian Beckh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/>
          </a:p>
        </p:txBody>
      </p:sp>
      <p:pic>
        <p:nvPicPr>
          <p:cNvPr descr="" id="4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952000" y="1224360"/>
            <a:ext cx="3672000" cy="359640"/>
          </a:xfrm>
          <a:prstGeom prst="rect">
            <a:avLst/>
          </a:prstGeom>
        </p:spPr>
        <p:txBody>
          <a:bodyPr anchor="ctr"/>
          <a:p>
            <a:r>
              <a:rPr lang="de-DE"/>
              <a:t>Observer Pattern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34C86A-EA59-4FCC-B0AD-CBFFBD8BA9EE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1875600"/>
            <a:ext cx="6042960" cy="40284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Variationen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595A172-3F7A-4918-B81E-0F20DFF0E03F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424800" y="1728000"/>
            <a:ext cx="14472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Push-Modell</a:t>
            </a:r>
            <a:endParaRPr/>
          </a:p>
        </p:txBody>
      </p:sp>
      <p:pic>
        <p:nvPicPr>
          <p:cNvPr descr="" id="1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360" y="3744000"/>
            <a:ext cx="7127640" cy="1302120"/>
          </a:xfrm>
          <a:prstGeom prst="rect">
            <a:avLst/>
          </a:prstGeom>
        </p:spPr>
      </p:pic>
      <p:pic>
        <p:nvPicPr>
          <p:cNvPr descr="" id="1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560" y="2232000"/>
            <a:ext cx="1224000" cy="1224000"/>
          </a:xfrm>
          <a:prstGeom prst="rect">
            <a:avLst/>
          </a:prstGeom>
        </p:spPr>
      </p:pic>
      <p:sp>
        <p:nvSpPr>
          <p:cNvPr id="137" name="CustomShape 5"/>
          <p:cNvSpPr/>
          <p:nvPr/>
        </p:nvSpPr>
        <p:spPr>
          <a:xfrm>
            <a:off x="3958560" y="2736000"/>
            <a:ext cx="1440000" cy="216000"/>
          </a:xfrm>
          <a:prstGeom prst="rightArrow">
            <a:avLst>
              <a:gd fmla="val 17513" name="adj1"/>
              <a:gd fmla="val 7547" name="adj2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descr="" id="1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98560" y="2518560"/>
            <a:ext cx="721440" cy="721440"/>
          </a:xfrm>
          <a:prstGeom prst="rect">
            <a:avLst/>
          </a:prstGeom>
        </p:spPr>
      </p:pic>
      <p:sp>
        <p:nvSpPr>
          <p:cNvPr id="139" name="TextShape 6"/>
          <p:cNvSpPr txBox="1"/>
          <p:nvPr/>
        </p:nvSpPr>
        <p:spPr>
          <a:xfrm>
            <a:off x="4102560" y="2520000"/>
            <a:ext cx="10296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update()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Variationen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E378981-F167-48FD-B0DD-F175444FA684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424800" y="1728000"/>
            <a:ext cx="13068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Pull-Modell</a:t>
            </a:r>
            <a:endParaRPr/>
          </a:p>
        </p:txBody>
      </p:sp>
      <p:pic>
        <p:nvPicPr>
          <p:cNvPr descr="" id="1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4560" y="2232000"/>
            <a:ext cx="1224000" cy="1224000"/>
          </a:xfrm>
          <a:prstGeom prst="rect">
            <a:avLst/>
          </a:prstGeom>
        </p:spPr>
      </p:pic>
      <p:sp>
        <p:nvSpPr>
          <p:cNvPr id="145" name="CustomShape 5"/>
          <p:cNvSpPr/>
          <p:nvPr/>
        </p:nvSpPr>
        <p:spPr>
          <a:xfrm>
            <a:off x="3976560" y="2520000"/>
            <a:ext cx="1440000" cy="216000"/>
          </a:xfrm>
          <a:prstGeom prst="rightArrow">
            <a:avLst>
              <a:gd fmla="val 17513" name="adj1"/>
              <a:gd fmla="val 7547" name="adj2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6560" y="2590560"/>
            <a:ext cx="721440" cy="721440"/>
          </a:xfrm>
          <a:prstGeom prst="rect">
            <a:avLst/>
          </a:prstGeom>
        </p:spPr>
      </p:pic>
      <p:sp>
        <p:nvSpPr>
          <p:cNvPr id="147" name="TextShape 6"/>
          <p:cNvSpPr txBox="1"/>
          <p:nvPr/>
        </p:nvSpPr>
        <p:spPr>
          <a:xfrm>
            <a:off x="4120560" y="2304000"/>
            <a:ext cx="102960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update()</a:t>
            </a:r>
            <a:endParaRPr/>
          </a:p>
        </p:txBody>
      </p:sp>
      <p:pic>
        <p:nvPicPr>
          <p:cNvPr descr="" id="1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8360" y="3744000"/>
            <a:ext cx="6767640" cy="1164600"/>
          </a:xfrm>
          <a:prstGeom prst="rect">
            <a:avLst/>
          </a:prstGeom>
        </p:spPr>
      </p:pic>
      <p:pic>
        <p:nvPicPr>
          <p:cNvPr descr="" id="14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021560" y="2802960"/>
            <a:ext cx="1334880" cy="496080"/>
          </a:xfrm>
          <a:prstGeom prst="rect">
            <a:avLst/>
          </a:prstGeom>
        </p:spPr>
      </p:pic>
      <p:sp>
        <p:nvSpPr>
          <p:cNvPr id="150" name="TextShape 7"/>
          <p:cNvSpPr txBox="1"/>
          <p:nvPr/>
        </p:nvSpPr>
        <p:spPr>
          <a:xfrm>
            <a:off x="4295880" y="2868840"/>
            <a:ext cx="8161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Getter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Variationen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A2F893-8C79-4C5F-999F-2AE8D2D1CAA8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937440" y="1800000"/>
            <a:ext cx="251856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Pull oder Push?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1872000" y="2664000"/>
            <a:ext cx="720000" cy="720000"/>
          </a:xfrm>
          <a:prstGeom prst="smileyFace">
            <a:avLst>
              <a:gd fmla="val 17520" name="adj"/>
            </a:avLst>
          </a:prstGeom>
          <a:solidFill>
            <a:srgbClr val="ffcc99"/>
          </a:solidFill>
          <a:ln>
            <a:solidFill>
              <a:srgbClr val="3465af"/>
            </a:solidFill>
          </a:ln>
        </p:spPr>
      </p:sp>
      <p:sp>
        <p:nvSpPr>
          <p:cNvPr id="156" name="CustomShape 6"/>
          <p:cNvSpPr/>
          <p:nvPr/>
        </p:nvSpPr>
        <p:spPr>
          <a:xfrm flipH="1" rot="10800000">
            <a:off x="1728000" y="3527640"/>
            <a:ext cx="6336000" cy="2232000"/>
          </a:xfrm>
          <a:prstGeom prst="wedgeRoundRectCallout">
            <a:avLst>
              <a:gd fmla="val 2350" name="adj1"/>
              <a:gd fmla="val 24414" name="adj2"/>
            </a:avLst>
          </a:prstGeom>
          <a:solidFill>
            <a:srgbClr val="99ccff"/>
          </a:solidFill>
          <a:ln>
            <a:solidFill>
              <a:srgbClr val="3465af"/>
            </a:solidFill>
          </a:ln>
        </p:spPr>
      </p:sp>
      <p:sp>
        <p:nvSpPr>
          <p:cNvPr id="157" name="TextShape 7"/>
          <p:cNvSpPr txBox="1"/>
          <p:nvPr/>
        </p:nvSpPr>
        <p:spPr>
          <a:xfrm>
            <a:off x="1944000" y="3702600"/>
            <a:ext cx="1034280" cy="401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200"/>
              <a:t>Merke:</a:t>
            </a:r>
            <a:endParaRPr/>
          </a:p>
        </p:txBody>
      </p:sp>
      <p:sp>
        <p:nvSpPr>
          <p:cNvPr id="158" name="TextShape 8"/>
          <p:cNvSpPr txBox="1"/>
          <p:nvPr/>
        </p:nvSpPr>
        <p:spPr>
          <a:xfrm>
            <a:off x="1964520" y="4157640"/>
            <a:ext cx="5795280" cy="13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Weiß das Subjekt von den Anforderungen der Observer</a:t>
            </a:r>
            <a:endParaRPr/>
          </a:p>
          <a:p>
            <a:r>
              <a:rPr lang="de-DE"/>
              <a:t>	</a:t>
            </a:r>
            <a:r>
              <a:rPr lang="de-DE"/>
              <a:t>→ </a:t>
            </a:r>
            <a:r>
              <a:rPr b="1" lang="de-DE"/>
              <a:t>Push-Modell</a:t>
            </a:r>
            <a:endParaRPr/>
          </a:p>
          <a:p>
            <a:endParaRPr/>
          </a:p>
          <a:p>
            <a:r>
              <a:rPr lang="de-DE"/>
              <a:t>Weiß das Subjekt nichts über die Observer</a:t>
            </a:r>
            <a:endParaRPr/>
          </a:p>
          <a:p>
            <a:r>
              <a:rPr lang="de-DE"/>
              <a:t>	</a:t>
            </a:r>
            <a:r>
              <a:rPr lang="de-DE"/>
              <a:t>→ </a:t>
            </a:r>
            <a:r>
              <a:rPr b="1" lang="de-DE"/>
              <a:t>Pull-Modell 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7200" y="864000"/>
            <a:ext cx="5230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Übung/Beispiel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F36B80-351F-4A1D-BE44-B95E7FFB41D9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60000"/>
            <a:ext cx="7844760" cy="1856160"/>
          </a:xfrm>
          <a:prstGeom prst="rect">
            <a:avLst/>
          </a:prstGeom>
        </p:spPr>
      </p:pic>
      <p:sp>
        <p:nvSpPr>
          <p:cNvPr id="163" name="TextShape 4"/>
          <p:cNvSpPr txBox="1"/>
          <p:nvPr/>
        </p:nvSpPr>
        <p:spPr>
          <a:xfrm>
            <a:off x="299160" y="1728000"/>
            <a:ext cx="2004840" cy="360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Klassendiagramm</a:t>
            </a:r>
            <a:endParaRPr/>
          </a:p>
        </p:txBody>
      </p:sp>
      <p:sp>
        <p:nvSpPr>
          <p:cNvPr id="164" name="TextShape 5"/>
          <p:cNvSpPr txBox="1"/>
          <p:nvPr/>
        </p:nvSpPr>
        <p:spPr>
          <a:xfrm>
            <a:off x="310320" y="4194000"/>
            <a:ext cx="5089680" cy="35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DE"/>
              <a:t>Übung</a:t>
            </a:r>
            <a:r>
              <a:rPr lang="de-DE"/>
              <a:t>: Klassendiagramm mit Observer Pattern!</a:t>
            </a:r>
            <a:endParaRPr/>
          </a:p>
        </p:txBody>
      </p:sp>
      <p:pic>
        <p:nvPicPr>
          <p:cNvPr descr="" id="16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760" y="4410000"/>
            <a:ext cx="3333240" cy="163800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7200" y="864000"/>
            <a:ext cx="5230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Übung/Beispiel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AAA753-2172-40C8-A8CC-3B979F284315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60000"/>
            <a:ext cx="8301600" cy="3528000"/>
          </a:xfrm>
          <a:prstGeom prst="rect">
            <a:avLst/>
          </a:prstGeom>
        </p:spPr>
      </p:pic>
      <p:sp>
        <p:nvSpPr>
          <p:cNvPr id="170" name="TextShape 4"/>
          <p:cNvSpPr txBox="1"/>
          <p:nvPr/>
        </p:nvSpPr>
        <p:spPr>
          <a:xfrm>
            <a:off x="299520" y="1728000"/>
            <a:ext cx="1780920" cy="360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DE"/>
              <a:t>Übung</a:t>
            </a:r>
            <a:r>
              <a:rPr lang="de-DE"/>
              <a:t>: Lösung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7200" y="864000"/>
            <a:ext cx="6310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Vor und Nachteile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F40B49-374C-4D19-BD73-B10567E2CF2B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3480" y="2058120"/>
            <a:ext cx="402480" cy="402480"/>
          </a:xfrm>
          <a:prstGeom prst="rect">
            <a:avLst/>
          </a:prstGeom>
        </p:spPr>
      </p:pic>
      <p:sp>
        <p:nvSpPr>
          <p:cNvPr id="175" name="TextShape 4"/>
          <p:cNvSpPr txBox="1"/>
          <p:nvPr/>
        </p:nvSpPr>
        <p:spPr>
          <a:xfrm>
            <a:off x="792000" y="1512000"/>
            <a:ext cx="1533960" cy="54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3200"/>
              <a:t>Vorteile</a:t>
            </a:r>
            <a:endParaRPr/>
          </a:p>
        </p:txBody>
      </p:sp>
      <p:sp>
        <p:nvSpPr>
          <p:cNvPr id="176" name="TextShape 5"/>
          <p:cNvSpPr txBox="1"/>
          <p:nvPr/>
        </p:nvSpPr>
        <p:spPr>
          <a:xfrm>
            <a:off x="1587960" y="2130120"/>
            <a:ext cx="2444040" cy="1371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Zustandskonsistenz</a:t>
            </a:r>
            <a:endParaRPr/>
          </a:p>
          <a:p>
            <a:endParaRPr/>
          </a:p>
          <a:p>
            <a:r>
              <a:rPr lang="de-DE"/>
              <a:t>Modularität</a:t>
            </a:r>
            <a:endParaRPr/>
          </a:p>
          <a:p>
            <a:endParaRPr/>
          </a:p>
          <a:p>
            <a:r>
              <a:rPr lang="de-DE"/>
              <a:t>Wiederverwendbarkeit</a:t>
            </a:r>
            <a:endParaRPr/>
          </a:p>
        </p:txBody>
      </p:sp>
      <p:pic>
        <p:nvPicPr>
          <p:cNvPr descr="" id="1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480" y="2562120"/>
            <a:ext cx="402480" cy="402480"/>
          </a:xfrm>
          <a:prstGeom prst="rect">
            <a:avLst/>
          </a:prstGeom>
        </p:spPr>
      </p:pic>
      <p:pic>
        <p:nvPicPr>
          <p:cNvPr descr="" id="1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960" y="3095640"/>
            <a:ext cx="402480" cy="402480"/>
          </a:xfrm>
          <a:prstGeom prst="rect">
            <a:avLst/>
          </a:prstGeom>
        </p:spPr>
      </p:pic>
      <p:sp>
        <p:nvSpPr>
          <p:cNvPr id="179" name="TextShape 6"/>
          <p:cNvSpPr txBox="1"/>
          <p:nvPr/>
        </p:nvSpPr>
        <p:spPr>
          <a:xfrm>
            <a:off x="1632960" y="4540680"/>
            <a:ext cx="2831040" cy="859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Aktualisierungszyklen</a:t>
            </a:r>
            <a:endParaRPr/>
          </a:p>
          <a:p>
            <a:endParaRPr/>
          </a:p>
          <a:p>
            <a:r>
              <a:rPr lang="de-DE"/>
              <a:t>Abmeldung vom Observer</a:t>
            </a:r>
            <a:endParaRPr/>
          </a:p>
        </p:txBody>
      </p:sp>
      <p:sp>
        <p:nvSpPr>
          <p:cNvPr id="180" name="TextShape 7"/>
          <p:cNvSpPr txBox="1"/>
          <p:nvPr/>
        </p:nvSpPr>
        <p:spPr>
          <a:xfrm>
            <a:off x="790200" y="3878640"/>
            <a:ext cx="1873800" cy="54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3200"/>
              <a:t>Nachteile</a:t>
            </a:r>
            <a:endParaRPr/>
          </a:p>
        </p:txBody>
      </p:sp>
      <p:pic>
        <p:nvPicPr>
          <p:cNvPr descr="" id="18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97360" y="4509360"/>
            <a:ext cx="386640" cy="386640"/>
          </a:xfrm>
          <a:prstGeom prst="rect">
            <a:avLst/>
          </a:prstGeom>
        </p:spPr>
      </p:pic>
      <p:pic>
        <p:nvPicPr>
          <p:cNvPr descr="" id="182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360" y="5013360"/>
            <a:ext cx="386640" cy="38664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Model-View-Presenter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Aufbau einer MVP-Anwendung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 Lösung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 und Nachteile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ist Model-View-Presenter?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845000"/>
            <a:ext cx="8290800" cy="302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Weiterentwicklung von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Von Taligant und IBM entwickelt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Weiterentwickelt durch Martin Fowler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Keine genaue Definition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 zu MVC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40" y="3270600"/>
            <a:ext cx="3810240" cy="29624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7200" y="864000"/>
            <a:ext cx="2782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22760" y="1694880"/>
            <a:ext cx="8229240" cy="41371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b="1" lang="de-DE" sz="2600" u="sng"/>
              <a:t>Agenda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Lösung: Observer Pattern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Variationen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Übung/Beispiel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Vor- und Nachteile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686B254-990E-4EED-821A-C5E4DE00489E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2656EA-CD87-45A7-96B4-7F8F23ECF7BA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00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Supervising Controller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Aktive Datensynchronisation der View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Synchronisationsaufwand des Presenters (bzw. Controller) wird minimiert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Passive View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4800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fmla="val 100000" name="adj1"/>
              <a:gd fmla="val 95205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GUI-Elementen für Interkation mit Benutzer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fmla="val 23520" name="adj1"/>
            </a:avLst>
          </a:prstGeom>
          <a:solidFill>
            <a:srgbClr val="e46c0a"/>
          </a:solidFill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2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2436480" y="4293000"/>
            <a:ext cx="4440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6012000" y="122652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Mehrere GUIs besitzen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</p:spPr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 rot="13713000">
            <a:off x="2536560" y="28144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3" name="CustomShape 6"/>
          <p:cNvSpPr/>
          <p:nvPr/>
        </p:nvSpPr>
        <p:spPr>
          <a:xfrm rot="8946600">
            <a:off x="5888880" y="29188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9124818-769E-40FE-A0A8-AC7DA4B2399A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3024000"/>
            <a:ext cx="5391000" cy="206352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pic>
        <p:nvPicPr>
          <p:cNvPr descr="" id="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Benachrichtigung des Presenters über Betragsänderungen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2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ff0000"/>
                </a:solidFill>
                <a:latin typeface="Calibri"/>
              </a:rPr>
              <a:t>Erklärung noch 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rgbClr val="a6a6a6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39640" y="1412640"/>
            <a:ext cx="8229240" cy="93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Und jetzt können noch abschließende Fragen gestellt werden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7A901C-E79D-4374-8CAC-AFAF2D28B279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300" name="CustomShape 4"/>
          <p:cNvSpPr/>
          <p:nvPr/>
        </p:nvSpPr>
        <p:spPr>
          <a:xfrm rot="5400000">
            <a:off x="4230360" y="2547000"/>
            <a:ext cx="755640" cy="863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1" name="CustomShape 5"/>
          <p:cNvSpPr/>
          <p:nvPr/>
        </p:nvSpPr>
        <p:spPr>
          <a:xfrm>
            <a:off x="2411640" y="3645000"/>
            <a:ext cx="518436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Z. B. warum ich den blauen Pfeil als Autoform in Powerpoint so gerne mag</a:t>
            </a: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3420000" y="4365000"/>
            <a:ext cx="2520000" cy="2016000"/>
          </a:xfrm>
          <a:prstGeom prst="smileyFace">
            <a:avLst>
              <a:gd fmla="val 4653" name="adj"/>
            </a:avLst>
          </a:prstGeom>
          <a:ln w="25560">
            <a:solidFill>
              <a:srgbClr val="3a5f8b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5BFE9D-A6E4-4554-AC77-44968CC1318B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751840"/>
            <a:ext cx="8453160" cy="200016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98" name="TextShape 4"/>
          <p:cNvSpPr txBox="1"/>
          <p:nvPr/>
        </p:nvSpPr>
        <p:spPr>
          <a:xfrm>
            <a:off x="227160" y="2232000"/>
            <a:ext cx="20048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Klassendiagramm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046350-CD95-4D8F-8E9C-8A5B266B5FC3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256680" y="1656000"/>
            <a:ext cx="21193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Simpler Java-Code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  <p:pic>
        <p:nvPicPr>
          <p:cNvPr descr="" id="10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65760" y="2233440"/>
            <a:ext cx="6582240" cy="2878560"/>
          </a:xfrm>
          <a:prstGeom prst="rect">
            <a:avLst/>
          </a:prstGeom>
        </p:spPr>
      </p:pic>
      <p:sp>
        <p:nvSpPr>
          <p:cNvPr id="106" name="TextShape 5"/>
          <p:cNvSpPr txBox="1"/>
          <p:nvPr/>
        </p:nvSpPr>
        <p:spPr>
          <a:xfrm>
            <a:off x="1232640" y="5418720"/>
            <a:ext cx="1863360" cy="48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800"/>
              <a:t>Nachteile?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3D8617-0C3D-4654-AC80-02E1AA7BA4D8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  <p:sp>
        <p:nvSpPr>
          <p:cNvPr id="111" name="TextShape 4"/>
          <p:cNvSpPr txBox="1"/>
          <p:nvPr/>
        </p:nvSpPr>
        <p:spPr>
          <a:xfrm>
            <a:off x="864000" y="2016000"/>
            <a:ext cx="7272000" cy="273600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Nachteile:</a:t>
            </a:r>
            <a:endParaRPr/>
          </a:p>
          <a:p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</a:t>
            </a:r>
            <a:r>
              <a:rPr lang="de-DE"/>
              <a:t>Enge Verbindung zwischen FAZVerlag und Abonnenten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</a:t>
            </a:r>
            <a:r>
              <a:rPr lang="de-DE"/>
              <a:t>Erweiterbarkeit stark eingeschränkt!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</a:t>
            </a:r>
            <a:r>
              <a:rPr lang="de-DE"/>
              <a:t>Abonnement bestellen oder abbestellen während der Laufzeit nicht möglich!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1457C2D-A304-48BA-89E9-80195B0C62AE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504000" y="2133000"/>
            <a:ext cx="7416000" cy="1137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„</a:t>
            </a:r>
            <a:r>
              <a:rPr lang="de-DE"/>
              <a:t>Definiere eine </a:t>
            </a:r>
            <a:r>
              <a:rPr lang="de-DE"/>
              <a:t>1-zu-n</a:t>
            </a:r>
            <a:r>
              <a:rPr lang="de-DE"/>
              <a:t>-Abhängigkeit zwischen Objekten, </a:t>
            </a:r>
            <a:endParaRPr/>
          </a:p>
          <a:p>
            <a:r>
              <a:rPr lang="de-DE"/>
              <a:t>so dass die </a:t>
            </a:r>
            <a:r>
              <a:rPr b="1" lang="de-DE"/>
              <a:t>Änderung des Zustands</a:t>
            </a:r>
            <a:r>
              <a:rPr lang="de-DE"/>
              <a:t> eines Objekts dazu führt,</a:t>
            </a:r>
            <a:endParaRPr/>
          </a:p>
          <a:p>
            <a:r>
              <a:rPr lang="de-DE"/>
              <a:t>das alle abhängigen </a:t>
            </a:r>
            <a:r>
              <a:rPr b="1" lang="de-DE"/>
              <a:t>Objekte benachrichtigt</a:t>
            </a:r>
            <a:r>
              <a:rPr lang="de-DE"/>
              <a:t> und automatisch </a:t>
            </a:r>
            <a:r>
              <a:rPr b="1" lang="de-DE"/>
              <a:t>aktualisiert</a:t>
            </a:r>
            <a:r>
              <a:rPr lang="de-DE"/>
              <a:t> werden.“ ([GoF], Seite 287)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5040000" y="4320000"/>
            <a:ext cx="1152000" cy="1152000"/>
          </a:xfrm>
          <a:prstGeom prst="pie">
            <a:avLst>
              <a:gd fmla="val 6500" name="adj1"/>
              <a:gd fmla="val 8600" name="adj2"/>
              <a:gd fmla="val 4300" name="adj3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3888000"/>
            <a:ext cx="1944000" cy="1944000"/>
          </a:xfrm>
          <a:prstGeom prst="rect">
            <a:avLst/>
          </a:prstGeom>
        </p:spPr>
      </p:pic>
      <p:sp>
        <p:nvSpPr>
          <p:cNvPr id="118" name="CustomShape 6"/>
          <p:cNvSpPr/>
          <p:nvPr/>
        </p:nvSpPr>
        <p:spPr>
          <a:xfrm>
            <a:off x="2952000" y="4752000"/>
            <a:ext cx="2520000" cy="216000"/>
          </a:xfrm>
          <a:prstGeom prst="rightArrow">
            <a:avLst>
              <a:gd fmla="val 19406" name="adj1"/>
              <a:gd fmla="val 7403" name="adj2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28000"/>
            <a:ext cx="780480" cy="780480"/>
          </a:xfrm>
          <a:prstGeom prst="rect">
            <a:avLst/>
          </a:prstGeom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67520" y="5472000"/>
            <a:ext cx="780480" cy="780480"/>
          </a:xfrm>
          <a:prstGeom prst="rect">
            <a:avLst/>
          </a:prstGeom>
        </p:spPr>
      </p:pic>
      <p:pic>
        <p:nvPicPr>
          <p:cNvPr descr="" id="12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203520" y="4547520"/>
            <a:ext cx="780480" cy="780480"/>
          </a:xfrm>
          <a:prstGeom prst="rect">
            <a:avLst/>
          </a:prstGeom>
        </p:spPr>
      </p:pic>
      <p:pic>
        <p:nvPicPr>
          <p:cNvPr descr="" id="122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744000" y="4161960"/>
            <a:ext cx="662040" cy="6620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1F0D0F5-9823-4AF0-8315-52CCEC7B518F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2034000"/>
            <a:ext cx="6410160" cy="3150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A9E1864-0A2D-4033-A64B-BB0B6E11151D}" type="slidenum">
              <a:rPr lang="de-DE" sz="16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pic>
        <p:nvPicPr>
          <p:cNvPr descr="" id="1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1656000"/>
            <a:ext cx="7125120" cy="45360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