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7" r:id="rId3"/>
    <p:sldId id="286" r:id="rId4"/>
    <p:sldId id="275" r:id="rId5"/>
    <p:sldId id="276" r:id="rId6"/>
    <p:sldId id="257" r:id="rId7"/>
    <p:sldId id="273" r:id="rId8"/>
    <p:sldId id="272" r:id="rId9"/>
    <p:sldId id="258" r:id="rId10"/>
    <p:sldId id="277" r:id="rId11"/>
    <p:sldId id="278" r:id="rId12"/>
    <p:sldId id="288" r:id="rId13"/>
    <p:sldId id="274" r:id="rId14"/>
    <p:sldId id="279" r:id="rId15"/>
    <p:sldId id="280" r:id="rId16"/>
    <p:sldId id="284" r:id="rId17"/>
    <p:sldId id="285" r:id="rId18"/>
    <p:sldId id="281" r:id="rId19"/>
    <p:sldId id="289" r:id="rId20"/>
    <p:sldId id="282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329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B85D8-A08F-474B-850C-6EBE1C4997FF}" type="datetimeFigureOut">
              <a:rPr lang="de-DE" smtClean="0"/>
              <a:pPr/>
              <a:t>22.05.2013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6815A-779B-48EA-B540-89333E61C2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041062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EDCC-AC18-44F8-82D6-389A1A2ACCA2}" type="datetime1">
              <a:rPr lang="de-DE" smtClean="0"/>
              <a:pPr/>
              <a:t>22.05.2013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7951-9D3E-47DC-B260-5DE836C303CA}" type="datetime1">
              <a:rPr lang="de-DE" smtClean="0"/>
              <a:pPr/>
              <a:t>22.05.2013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88B6-8733-410D-8F87-E4ED4C6F4DA7}" type="datetime1">
              <a:rPr lang="de-DE" smtClean="0"/>
              <a:pPr/>
              <a:t>22.05.2013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936104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13732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93F45587-BEEE-4D54-90A9-A458946DA07D}" type="datetime1">
              <a:rPr lang="de-DE" smtClean="0"/>
              <a:pPr/>
              <a:t>22.05.2013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-1" y="0"/>
            <a:ext cx="9144001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8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Team: Christian</a:t>
            </a:r>
            <a:r>
              <a:rPr lang="de-DE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Petry, Johannes  </a:t>
            </a:r>
            <a:r>
              <a:rPr lang="de-DE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Krenig</a:t>
            </a:r>
            <a:r>
              <a:rPr lang="de-DE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und Florian </a:t>
            </a:r>
            <a:r>
              <a:rPr lang="de-DE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Beckh</a:t>
            </a:r>
            <a:endParaRPr lang="de-DE" sz="18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 Patterns: MVC und Derivate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572" y="1"/>
            <a:ext cx="23812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37179F3E-53BB-4A1E-B9D8-AF3519983CCC}" type="datetime1">
              <a:rPr lang="de-DE" smtClean="0"/>
              <a:pPr/>
              <a:t>22.05.2013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814E-E00D-42D7-88BB-0C21ED97C26C}" type="datetime1">
              <a:rPr lang="de-DE" smtClean="0"/>
              <a:pPr/>
              <a:t>22.05.2013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6212-3F43-49B0-9322-E3121984D0F5}" type="datetime1">
              <a:rPr lang="de-DE" smtClean="0"/>
              <a:pPr/>
              <a:t>22.05.2013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59B05-CA0A-42AB-AAD6-72142BAED1B5}" type="datetime1">
              <a:rPr lang="de-DE" smtClean="0"/>
              <a:pPr/>
              <a:t>22.05.2013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32FF-2A97-4EAE-B1FA-B102CC0C0A9E}" type="datetime1">
              <a:rPr lang="de-DE" smtClean="0"/>
              <a:pPr/>
              <a:t>22.05.2013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9022-582B-4DAF-B74E-56B6795EA56A}" type="datetime1">
              <a:rPr lang="de-DE" smtClean="0"/>
              <a:pPr/>
              <a:t>22.05.2013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1492-2435-4E67-B69C-BFD679A649D4}" type="datetime1">
              <a:rPr lang="de-DE" smtClean="0"/>
              <a:pPr/>
              <a:t>22.05.2013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F8D79-42BA-469E-A555-C90750336C1F}" type="datetime1">
              <a:rPr lang="de-DE" smtClean="0"/>
              <a:pPr/>
              <a:t>22.05.2013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MVVM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Johannes Krenig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02999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Problemstellung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pPr/>
              <a:t>22.05.2013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39552" y="2348880"/>
            <a:ext cx="76328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Welcher Programmierer macht schon gerne Oberflächendesign?</a:t>
            </a:r>
          </a:p>
          <a:p>
            <a:endParaRPr lang="de-DE" sz="2400" dirty="0" smtClean="0"/>
          </a:p>
          <a:p>
            <a:endParaRPr lang="de-DE" sz="2400" dirty="0" smtClean="0"/>
          </a:p>
          <a:p>
            <a:r>
              <a:rPr lang="de-DE" sz="2400" dirty="0" smtClean="0"/>
              <a:t>=&gt;Die </a:t>
            </a:r>
            <a:r>
              <a:rPr lang="de-DE" sz="2400" u="sng" dirty="0" smtClean="0"/>
              <a:t>Benutzeroberfläche</a:t>
            </a:r>
            <a:r>
              <a:rPr lang="de-DE" sz="2400" dirty="0" smtClean="0"/>
              <a:t> soll </a:t>
            </a:r>
            <a:r>
              <a:rPr lang="de-DE" sz="2400" u="sng" dirty="0" smtClean="0"/>
              <a:t>unabhängig</a:t>
            </a:r>
            <a:r>
              <a:rPr lang="de-DE" sz="2400" dirty="0" smtClean="0"/>
              <a:t> von der </a:t>
            </a:r>
            <a:r>
              <a:rPr lang="de-DE" sz="2400" u="sng" dirty="0" smtClean="0"/>
              <a:t>Programmierun</a:t>
            </a:r>
            <a:r>
              <a:rPr lang="de-DE" sz="2400" dirty="0" smtClean="0"/>
              <a:t>g durch </a:t>
            </a:r>
            <a:r>
              <a:rPr lang="de-DE" sz="2400" u="sng" dirty="0" smtClean="0"/>
              <a:t>Designer</a:t>
            </a:r>
            <a:r>
              <a:rPr lang="de-DE" sz="2400" dirty="0" smtClean="0"/>
              <a:t> statt finden…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="" xmlns:p14="http://schemas.microsoft.com/office/powerpoint/2010/main" val="21647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Lösungsversuch: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pPr/>
              <a:t>22.05.2013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763688" y="2636912"/>
            <a:ext cx="51125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MVVM, umgesetzt mit WPF</a:t>
            </a:r>
          </a:p>
          <a:p>
            <a:endParaRPr lang="de-DE" sz="2400" dirty="0" smtClean="0"/>
          </a:p>
          <a:p>
            <a:endParaRPr lang="de-DE" sz="2400" dirty="0" smtClean="0"/>
          </a:p>
          <a:p>
            <a:endParaRPr lang="de-DE" sz="2400" dirty="0" smtClean="0"/>
          </a:p>
          <a:p>
            <a:r>
              <a:rPr lang="de-DE" sz="2400" smtClean="0"/>
              <a:t>Mittel:</a:t>
            </a:r>
            <a:endParaRPr lang="de-DE" sz="2400" dirty="0" smtClean="0"/>
          </a:p>
          <a:p>
            <a:pPr lvl="2">
              <a:buFont typeface="Arial" pitchFamily="34" charset="0"/>
              <a:buChar char="•"/>
            </a:pPr>
            <a:r>
              <a:rPr lang="de-DE" sz="2400" dirty="0" smtClean="0"/>
              <a:t>Binding</a:t>
            </a:r>
          </a:p>
          <a:p>
            <a:pPr lvl="2">
              <a:buFont typeface="Arial" pitchFamily="34" charset="0"/>
              <a:buChar char="•"/>
            </a:pPr>
            <a:r>
              <a:rPr lang="de-DE" sz="2400" dirty="0" smtClean="0"/>
              <a:t>Command-Konzept</a:t>
            </a:r>
          </a:p>
          <a:p>
            <a:pPr lvl="2">
              <a:buFont typeface="Arial" pitchFamily="34" charset="0"/>
              <a:buChar char="•"/>
            </a:pPr>
            <a:r>
              <a:rPr lang="de-DE" sz="2400" dirty="0" smtClean="0"/>
              <a:t>XAML</a:t>
            </a:r>
            <a:endParaRPr lang="de-DE" sz="2400" dirty="0"/>
          </a:p>
        </p:txBody>
      </p:sp>
    </p:spTree>
    <p:extLst>
      <p:ext uri="{BB962C8B-B14F-4D97-AF65-F5344CB8AC3E}">
        <p14:creationId xmlns="" xmlns:p14="http://schemas.microsoft.com/office/powerpoint/2010/main" val="21647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WPF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Windows </a:t>
            </a:r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Foundation</a:t>
            </a:r>
            <a:endParaRPr lang="de-DE" dirty="0" smtClean="0"/>
          </a:p>
          <a:p>
            <a:r>
              <a:rPr lang="de-DE" dirty="0" smtClean="0"/>
              <a:t>Framework zur GUI-Erstellung von Microsoft</a:t>
            </a:r>
          </a:p>
          <a:p>
            <a:r>
              <a:rPr lang="de-DE" dirty="0" smtClean="0"/>
              <a:t>Teil des .NET-Frameworks von Microsoft</a:t>
            </a:r>
          </a:p>
          <a:p>
            <a:r>
              <a:rPr lang="de-DE" dirty="0" smtClean="0"/>
              <a:t>Nutzung von DirectX</a:t>
            </a:r>
          </a:p>
          <a:p>
            <a:r>
              <a:rPr lang="de-DE" dirty="0" smtClean="0"/>
              <a:t>Hochwertige grafische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pPr/>
              <a:t>22.05.2013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Binding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pPr/>
              <a:t>22.05.2013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7544" y="2132856"/>
            <a:ext cx="2736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Die View bindet sich an Eigenschaften des </a:t>
            </a:r>
            <a:r>
              <a:rPr lang="de-DE" dirty="0" err="1" smtClean="0"/>
              <a:t>ViewModels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Automatische gegenseitige Aktualisierung von View und </a:t>
            </a:r>
            <a:r>
              <a:rPr lang="de-DE" dirty="0" err="1" smtClean="0"/>
              <a:t>ViewModel</a:t>
            </a:r>
            <a:endParaRPr lang="de-DE" dirty="0"/>
          </a:p>
        </p:txBody>
      </p:sp>
      <p:pic>
        <p:nvPicPr>
          <p:cNvPr id="7" name="Grafik 6" descr="bind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95538" y="1412776"/>
            <a:ext cx="5148462" cy="40324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647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Command-Konzept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pPr/>
              <a:t>22.05.2013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7544" y="2132856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Commands</a:t>
            </a:r>
            <a:r>
              <a:rPr lang="de-DE" dirty="0" smtClean="0"/>
              <a:t> entkoppeln zusätzlich View von der UI-Logik</a:t>
            </a:r>
            <a:endParaRPr lang="de-DE" dirty="0"/>
          </a:p>
        </p:txBody>
      </p:sp>
      <p:pic>
        <p:nvPicPr>
          <p:cNvPr id="10" name="Grafik 9" descr="EventsCommand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564904"/>
            <a:ext cx="9144000" cy="35572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647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XAML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pPr/>
              <a:t>22.05.2013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7544" y="2708920"/>
            <a:ext cx="7272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Deklarationssprache zur Erstellung von Benutzeroberflächen in WPF</a:t>
            </a:r>
          </a:p>
          <a:p>
            <a:endParaRPr lang="de-DE" dirty="0" smtClean="0"/>
          </a:p>
          <a:p>
            <a:r>
              <a:rPr lang="de-DE" dirty="0" smtClean="0"/>
              <a:t>XAML hat sich ebenso wie HTML dazu bewährt</a:t>
            </a:r>
          </a:p>
          <a:p>
            <a:endParaRPr lang="de-DE" dirty="0" smtClean="0"/>
          </a:p>
          <a:p>
            <a:r>
              <a:rPr lang="de-DE" dirty="0" smtClean="0"/>
              <a:t>XAML ist von XML abgeleitet</a:t>
            </a:r>
          </a:p>
          <a:p>
            <a:endParaRPr lang="de-DE" dirty="0" smtClean="0"/>
          </a:p>
          <a:p>
            <a:r>
              <a:rPr lang="de-DE" dirty="0" smtClean="0"/>
              <a:t>Oberflächendesigner muss nur XAML können statt Programmierkenntnisse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1647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XAML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pPr/>
              <a:t>22.05.2013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7544" y="1844824"/>
            <a:ext cx="84249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&lt;</a:t>
            </a:r>
            <a:r>
              <a:rPr lang="de-DE" sz="1200" dirty="0" err="1" smtClean="0"/>
              <a:t>Grid</a:t>
            </a:r>
            <a:r>
              <a:rPr lang="de-DE" sz="1200" dirty="0" smtClean="0"/>
              <a:t> </a:t>
            </a:r>
            <a:r>
              <a:rPr lang="de-DE" sz="1200" dirty="0" err="1" smtClean="0"/>
              <a:t>DataContext</a:t>
            </a:r>
            <a:r>
              <a:rPr lang="de-DE" sz="1200" dirty="0" smtClean="0"/>
              <a:t>="{</a:t>
            </a:r>
            <a:r>
              <a:rPr lang="de-DE" sz="1200" dirty="0" err="1" smtClean="0"/>
              <a:t>StaticResource</a:t>
            </a:r>
            <a:r>
              <a:rPr lang="de-DE" sz="1200" dirty="0" smtClean="0"/>
              <a:t> </a:t>
            </a:r>
            <a:r>
              <a:rPr lang="de-DE" sz="1200" dirty="0" err="1" smtClean="0"/>
              <a:t>mainViewModel</a:t>
            </a:r>
            <a:r>
              <a:rPr lang="de-DE" sz="1200" dirty="0" smtClean="0"/>
              <a:t>}" Margin="10"&gt;</a:t>
            </a:r>
          </a:p>
          <a:p>
            <a:r>
              <a:rPr lang="de-DE" sz="1200" dirty="0" smtClean="0"/>
              <a:t>        &lt;</a:t>
            </a:r>
            <a:r>
              <a:rPr lang="de-DE" sz="1200" dirty="0" err="1" smtClean="0"/>
              <a:t>Grid.RowDefinitions</a:t>
            </a:r>
            <a:r>
              <a:rPr lang="de-DE" sz="1200" dirty="0" smtClean="0"/>
              <a:t>&gt;</a:t>
            </a:r>
          </a:p>
          <a:p>
            <a:r>
              <a:rPr lang="de-DE" sz="1200" dirty="0" smtClean="0"/>
              <a:t>            &lt;</a:t>
            </a:r>
            <a:r>
              <a:rPr lang="de-DE" sz="1200" dirty="0" err="1" smtClean="0"/>
              <a:t>RowDefinition</a:t>
            </a:r>
            <a:r>
              <a:rPr lang="de-DE" sz="1200" dirty="0" smtClean="0"/>
              <a:t> Height="Auto"/&gt;</a:t>
            </a:r>
          </a:p>
          <a:p>
            <a:r>
              <a:rPr lang="de-DE" sz="1200" dirty="0" smtClean="0"/>
              <a:t>            &lt;</a:t>
            </a:r>
            <a:r>
              <a:rPr lang="de-DE" sz="1200" dirty="0" err="1" smtClean="0"/>
              <a:t>RowDefinition</a:t>
            </a:r>
            <a:r>
              <a:rPr lang="de-DE" sz="1200" dirty="0" smtClean="0"/>
              <a:t> Height="Auto"/&gt;</a:t>
            </a:r>
          </a:p>
          <a:p>
            <a:r>
              <a:rPr lang="de-DE" sz="1200" dirty="0" smtClean="0"/>
              <a:t>            &lt;</a:t>
            </a:r>
            <a:r>
              <a:rPr lang="de-DE" sz="1200" dirty="0" err="1" smtClean="0"/>
              <a:t>RowDefinition</a:t>
            </a:r>
            <a:r>
              <a:rPr lang="de-DE" sz="1200" dirty="0" smtClean="0"/>
              <a:t> Height="Auto"/&gt;</a:t>
            </a:r>
          </a:p>
          <a:p>
            <a:r>
              <a:rPr lang="de-DE" sz="1200" dirty="0" smtClean="0"/>
              <a:t>            &lt;</a:t>
            </a:r>
            <a:r>
              <a:rPr lang="de-DE" sz="1200" dirty="0" err="1" smtClean="0"/>
              <a:t>RowDefinition</a:t>
            </a:r>
            <a:r>
              <a:rPr lang="de-DE" sz="1200" dirty="0" smtClean="0"/>
              <a:t> Height="Auto"/&gt;</a:t>
            </a:r>
          </a:p>
          <a:p>
            <a:r>
              <a:rPr lang="de-DE" sz="1200" dirty="0" smtClean="0"/>
              <a:t>        &lt;/</a:t>
            </a:r>
            <a:r>
              <a:rPr lang="de-DE" sz="1200" dirty="0" err="1" smtClean="0"/>
              <a:t>Grid.RowDefinitions</a:t>
            </a:r>
            <a:r>
              <a:rPr lang="de-DE" sz="1200" dirty="0" smtClean="0"/>
              <a:t>&gt;</a:t>
            </a:r>
          </a:p>
          <a:p>
            <a:r>
              <a:rPr lang="de-DE" sz="1200" dirty="0" smtClean="0"/>
              <a:t>        &lt;</a:t>
            </a:r>
            <a:r>
              <a:rPr lang="de-DE" sz="1200" dirty="0" err="1" smtClean="0"/>
              <a:t>Grid.ColumnDefinitions</a:t>
            </a:r>
            <a:r>
              <a:rPr lang="de-DE" sz="1200" dirty="0" smtClean="0"/>
              <a:t>&gt;</a:t>
            </a:r>
          </a:p>
          <a:p>
            <a:r>
              <a:rPr lang="de-DE" sz="1200" dirty="0" smtClean="0"/>
              <a:t>            &lt;</a:t>
            </a:r>
            <a:r>
              <a:rPr lang="de-DE" sz="1200" dirty="0" err="1" smtClean="0"/>
              <a:t>ColumnDefinition</a:t>
            </a:r>
            <a:r>
              <a:rPr lang="de-DE" sz="1200" dirty="0" smtClean="0"/>
              <a:t> Width="Auto"/&gt;</a:t>
            </a:r>
          </a:p>
          <a:p>
            <a:r>
              <a:rPr lang="de-DE" sz="1200" dirty="0" smtClean="0"/>
              <a:t>            &lt;</a:t>
            </a:r>
            <a:r>
              <a:rPr lang="de-DE" sz="1200" dirty="0" err="1" smtClean="0"/>
              <a:t>ColumnDefinition</a:t>
            </a:r>
            <a:r>
              <a:rPr lang="de-DE" sz="1200" dirty="0" smtClean="0"/>
              <a:t>/&gt;</a:t>
            </a:r>
          </a:p>
          <a:p>
            <a:r>
              <a:rPr lang="de-DE" sz="1200" dirty="0" smtClean="0"/>
              <a:t>        &lt;/</a:t>
            </a:r>
            <a:r>
              <a:rPr lang="de-DE" sz="1200" dirty="0" err="1" smtClean="0"/>
              <a:t>Grid.ColumnDefinitions</a:t>
            </a:r>
            <a:r>
              <a:rPr lang="de-DE" sz="1200" dirty="0" smtClean="0"/>
              <a:t>&gt;</a:t>
            </a:r>
          </a:p>
          <a:p>
            <a:endParaRPr lang="de-DE" sz="1200" dirty="0" smtClean="0"/>
          </a:p>
          <a:p>
            <a:r>
              <a:rPr lang="de-DE" sz="1200" dirty="0" smtClean="0"/>
              <a:t>        &lt;TextBlock Text="Vorname:" </a:t>
            </a:r>
            <a:r>
              <a:rPr lang="de-DE" sz="1200" dirty="0" err="1" smtClean="0"/>
              <a:t>VerticalAlignment</a:t>
            </a:r>
            <a:r>
              <a:rPr lang="de-DE" sz="1200" dirty="0" smtClean="0"/>
              <a:t>="</a:t>
            </a:r>
            <a:r>
              <a:rPr lang="de-DE" sz="1200" dirty="0" err="1" smtClean="0"/>
              <a:t>Bottom</a:t>
            </a:r>
            <a:r>
              <a:rPr lang="de-DE" sz="1200" dirty="0" smtClean="0"/>
              <a:t>" Margin="2"/&gt;</a:t>
            </a:r>
          </a:p>
          <a:p>
            <a:r>
              <a:rPr lang="de-DE" sz="1200" dirty="0" smtClean="0"/>
              <a:t>        &lt;TextBox Text="{Binding </a:t>
            </a:r>
            <a:r>
              <a:rPr lang="de-DE" sz="1200" dirty="0" err="1" smtClean="0"/>
              <a:t>Friends</a:t>
            </a:r>
            <a:r>
              <a:rPr lang="de-DE" sz="1200" dirty="0" smtClean="0"/>
              <a:t>/FirstName}" </a:t>
            </a:r>
            <a:r>
              <a:rPr lang="de-DE" sz="1200" dirty="0" err="1" smtClean="0"/>
              <a:t>Grid.Column</a:t>
            </a:r>
            <a:r>
              <a:rPr lang="de-DE" sz="1200" dirty="0" smtClean="0"/>
              <a:t>="1" Margin="2"/&gt;</a:t>
            </a:r>
          </a:p>
          <a:p>
            <a:r>
              <a:rPr lang="de-DE" sz="1200" dirty="0" smtClean="0"/>
              <a:t>        &lt;TextBlock Text="Nachname:" </a:t>
            </a:r>
            <a:r>
              <a:rPr lang="de-DE" sz="1200" dirty="0" err="1" smtClean="0"/>
              <a:t>Grid.Row</a:t>
            </a:r>
            <a:r>
              <a:rPr lang="de-DE" sz="1200" dirty="0" smtClean="0"/>
              <a:t>="1" </a:t>
            </a:r>
            <a:r>
              <a:rPr lang="de-DE" sz="1200" dirty="0" err="1" smtClean="0"/>
              <a:t>VerticalAlignment</a:t>
            </a:r>
            <a:r>
              <a:rPr lang="de-DE" sz="1200" dirty="0" smtClean="0"/>
              <a:t>="</a:t>
            </a:r>
            <a:r>
              <a:rPr lang="de-DE" sz="1200" dirty="0" err="1" smtClean="0"/>
              <a:t>Bottom</a:t>
            </a:r>
            <a:r>
              <a:rPr lang="de-DE" sz="1200" dirty="0" smtClean="0"/>
              <a:t>" Margin="2"/&gt;</a:t>
            </a:r>
          </a:p>
          <a:p>
            <a:r>
              <a:rPr lang="de-DE" sz="1200" dirty="0" smtClean="0"/>
              <a:t>        &lt;TextBox Text="{Binding </a:t>
            </a:r>
            <a:r>
              <a:rPr lang="de-DE" sz="1200" dirty="0" err="1" smtClean="0"/>
              <a:t>Friends</a:t>
            </a:r>
            <a:r>
              <a:rPr lang="de-DE" sz="1200" dirty="0" smtClean="0"/>
              <a:t>/</a:t>
            </a:r>
            <a:r>
              <a:rPr lang="de-DE" sz="1200" dirty="0" err="1" smtClean="0"/>
              <a:t>LastName</a:t>
            </a:r>
            <a:r>
              <a:rPr lang="de-DE" sz="1200" dirty="0" smtClean="0"/>
              <a:t>}" </a:t>
            </a:r>
            <a:r>
              <a:rPr lang="de-DE" sz="1200" dirty="0" err="1" smtClean="0"/>
              <a:t>Grid.Row</a:t>
            </a:r>
            <a:r>
              <a:rPr lang="de-DE" sz="1200" dirty="0" smtClean="0"/>
              <a:t>="1" </a:t>
            </a:r>
            <a:r>
              <a:rPr lang="de-DE" sz="1200" dirty="0" err="1" smtClean="0"/>
              <a:t>Grid.Column</a:t>
            </a:r>
            <a:r>
              <a:rPr lang="de-DE" sz="1200" dirty="0" smtClean="0"/>
              <a:t>="1" Margin="2"/&gt;</a:t>
            </a:r>
          </a:p>
          <a:p>
            <a:r>
              <a:rPr lang="de-DE" sz="1200" dirty="0" smtClean="0"/>
              <a:t>        </a:t>
            </a:r>
          </a:p>
          <a:p>
            <a:r>
              <a:rPr lang="de-DE" sz="1200" dirty="0" smtClean="0"/>
              <a:t>        &lt;</a:t>
            </a:r>
            <a:r>
              <a:rPr lang="de-DE" sz="1200" dirty="0" err="1" smtClean="0"/>
              <a:t>StackPanel</a:t>
            </a:r>
            <a:r>
              <a:rPr lang="de-DE" sz="1200" dirty="0" smtClean="0"/>
              <a:t> Orientation="Horizontal" </a:t>
            </a:r>
            <a:r>
              <a:rPr lang="de-DE" sz="1200" dirty="0" err="1" smtClean="0"/>
              <a:t>Grid.Row</a:t>
            </a:r>
            <a:r>
              <a:rPr lang="de-DE" sz="1200" dirty="0" smtClean="0"/>
              <a:t>="3" </a:t>
            </a:r>
            <a:r>
              <a:rPr lang="de-DE" sz="1200" dirty="0" err="1" smtClean="0"/>
              <a:t>Grid.Column</a:t>
            </a:r>
            <a:r>
              <a:rPr lang="de-DE" sz="1200" dirty="0" smtClean="0"/>
              <a:t>="1"&gt;</a:t>
            </a:r>
          </a:p>
          <a:p>
            <a:r>
              <a:rPr lang="de-DE" sz="1200" dirty="0" smtClean="0"/>
              <a:t>            &lt;Button Content="</a:t>
            </a:r>
            <a:r>
              <a:rPr lang="de-DE" sz="1200" dirty="0" err="1" smtClean="0"/>
              <a:t>prev</a:t>
            </a:r>
            <a:r>
              <a:rPr lang="de-DE" sz="1200" dirty="0" smtClean="0"/>
              <a:t>" Command="{Binding </a:t>
            </a:r>
            <a:r>
              <a:rPr lang="de-DE" sz="1200" dirty="0" err="1" smtClean="0"/>
              <a:t>PreviousCommand</a:t>
            </a:r>
            <a:r>
              <a:rPr lang="de-DE" sz="1200" dirty="0" smtClean="0"/>
              <a:t>}" Width="75" Margin="10"/&gt;</a:t>
            </a:r>
          </a:p>
          <a:p>
            <a:r>
              <a:rPr lang="de-DE" sz="1200" dirty="0" smtClean="0"/>
              <a:t>            &lt;Button Content="</a:t>
            </a:r>
            <a:r>
              <a:rPr lang="de-DE" sz="1200" dirty="0" err="1" smtClean="0"/>
              <a:t>next</a:t>
            </a:r>
            <a:r>
              <a:rPr lang="de-DE" sz="1200" dirty="0" smtClean="0"/>
              <a:t>" Command="{Binding </a:t>
            </a:r>
            <a:r>
              <a:rPr lang="de-DE" sz="1200" dirty="0" err="1" smtClean="0"/>
              <a:t>NextCommand</a:t>
            </a:r>
            <a:r>
              <a:rPr lang="de-DE" sz="1200" dirty="0" smtClean="0"/>
              <a:t>}" Width="75" Margin="10"/&gt;</a:t>
            </a:r>
          </a:p>
          <a:p>
            <a:r>
              <a:rPr lang="de-DE" sz="1200" dirty="0" smtClean="0"/>
              <a:t>        &lt;/</a:t>
            </a:r>
            <a:r>
              <a:rPr lang="de-DE" sz="1200" dirty="0" err="1" smtClean="0"/>
              <a:t>StackPanel</a:t>
            </a:r>
            <a:r>
              <a:rPr lang="de-DE" sz="1200" dirty="0" smtClean="0"/>
              <a:t>&gt;</a:t>
            </a:r>
          </a:p>
          <a:p>
            <a:r>
              <a:rPr lang="de-DE" sz="1200" dirty="0" smtClean="0"/>
              <a:t>    &lt;/</a:t>
            </a:r>
            <a:r>
              <a:rPr lang="de-DE" sz="1200" dirty="0" err="1" smtClean="0"/>
              <a:t>Grid</a:t>
            </a:r>
            <a:r>
              <a:rPr lang="de-DE" sz="1200" dirty="0" smtClean="0"/>
              <a:t>&gt;</a:t>
            </a:r>
            <a:endParaRPr lang="de-DE" sz="1200" dirty="0"/>
          </a:p>
        </p:txBody>
      </p:sp>
      <p:pic>
        <p:nvPicPr>
          <p:cNvPr id="3074" name="Picture 2" descr="C:\Users\ich\Documents\GitHub\Design-Pattern-MVC\ausarbeitung_latex\figure\AusgabeXM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1628800"/>
            <a:ext cx="2867025" cy="1400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647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MVVM und WPF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pPr/>
              <a:t>22.05.2013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1027" name="Picture 3" descr="C:\Users\ich\Documents\GitHub\Design-Pattern-MVC\ausarbeitung_latex\figure\MVV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844824"/>
            <a:ext cx="5152112" cy="47277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pPr/>
              <a:t>22.05.2013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7544" y="2132856"/>
            <a:ext cx="7272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alibri" pitchFamily="34" charset="0"/>
              <a:buChar char="⁺"/>
            </a:pPr>
            <a:r>
              <a:rPr lang="de-DE" dirty="0" smtClean="0"/>
              <a:t> Trennung von Oberflächendesign und Logik</a:t>
            </a:r>
          </a:p>
          <a:p>
            <a:pPr>
              <a:buFont typeface="Calibri" pitchFamily="34" charset="0"/>
              <a:buChar char="⁺"/>
            </a:pPr>
            <a:r>
              <a:rPr lang="de-DE" dirty="0" smtClean="0"/>
              <a:t> Gute </a:t>
            </a:r>
            <a:r>
              <a:rPr lang="de-DE" dirty="0" err="1" smtClean="0"/>
              <a:t>Testbarkeit</a:t>
            </a:r>
            <a:r>
              <a:rPr lang="de-DE" dirty="0" smtClean="0"/>
              <a:t> der UI-Logik</a:t>
            </a:r>
          </a:p>
          <a:p>
            <a:pPr>
              <a:buFont typeface="Calibri" pitchFamily="34" charset="0"/>
              <a:buChar char="⁺"/>
            </a:pPr>
            <a:r>
              <a:rPr lang="de-DE" dirty="0" smtClean="0"/>
              <a:t> </a:t>
            </a:r>
            <a:r>
              <a:rPr lang="de-DE" dirty="0" err="1" smtClean="0"/>
              <a:t>Modularität</a:t>
            </a:r>
            <a:endParaRPr lang="de-DE" dirty="0" smtClean="0"/>
          </a:p>
          <a:p>
            <a:pPr>
              <a:buFont typeface="Calibri" pitchFamily="34" charset="0"/>
              <a:buChar char="⁺"/>
            </a:pPr>
            <a:r>
              <a:rPr lang="de-DE" dirty="0" smtClean="0"/>
              <a:t> XAML</a:t>
            </a:r>
          </a:p>
          <a:p>
            <a:pPr>
              <a:buFont typeface="Calibri" pitchFamily="34" charset="0"/>
              <a:buChar char="⁺"/>
            </a:pPr>
            <a:r>
              <a:rPr lang="de-DE" dirty="0" smtClean="0"/>
              <a:t> WPF</a:t>
            </a:r>
          </a:p>
          <a:p>
            <a:endParaRPr lang="de-DE" dirty="0" smtClean="0"/>
          </a:p>
          <a:p>
            <a:pPr>
              <a:buFont typeface="Symbol" pitchFamily="18" charset="2"/>
              <a:buChar char="-"/>
            </a:pPr>
            <a:r>
              <a:rPr lang="de-DE" dirty="0" smtClean="0"/>
              <a:t>Overhead</a:t>
            </a:r>
          </a:p>
          <a:p>
            <a:pPr>
              <a:buFont typeface="Symbol" pitchFamily="18" charset="2"/>
              <a:buChar char="-"/>
            </a:pPr>
            <a:r>
              <a:rPr lang="de-DE" dirty="0" smtClean="0"/>
              <a:t> bei kleinen Anwendungen</a:t>
            </a:r>
          </a:p>
          <a:p>
            <a:pPr>
              <a:buFont typeface="Symbol" pitchFamily="18" charset="2"/>
              <a:buChar char="-"/>
            </a:pPr>
            <a:r>
              <a:rPr lang="de-DE" dirty="0" smtClean="0"/>
              <a:t> kein </a:t>
            </a:r>
            <a:r>
              <a:rPr lang="de-DE" smtClean="0"/>
              <a:t>Datenkontext möglich</a:t>
            </a:r>
            <a:endParaRPr lang="de-DE" dirty="0" smtClean="0"/>
          </a:p>
        </p:txBody>
      </p:sp>
    </p:spTree>
    <p:extLst>
      <p:ext uri="{BB962C8B-B14F-4D97-AF65-F5344CB8AC3E}">
        <p14:creationId xmlns="" xmlns:p14="http://schemas.microsoft.com/office/powerpoint/2010/main" val="21647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Literatur</a:t>
            </a:r>
            <a:endParaRPr lang="de-DE" dirty="0"/>
          </a:p>
        </p:txBody>
      </p:sp>
      <p:pic>
        <p:nvPicPr>
          <p:cNvPr id="6" name="Inhaltsplatzhalter 5" descr="WPFHandbuch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1556792"/>
            <a:ext cx="1604888" cy="2088232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pPr/>
              <a:t>22.05.2013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987824" y="1844824"/>
            <a:ext cx="489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Thomas Huber. Windows </a:t>
            </a:r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Foundation</a:t>
            </a:r>
            <a:r>
              <a:rPr lang="de-DE" dirty="0" smtClean="0"/>
              <a:t> 4.5 - Das umfassende Handbuch</a:t>
            </a:r>
          </a:p>
          <a:p>
            <a:r>
              <a:rPr lang="de-DE" dirty="0" smtClean="0"/>
              <a:t>Galileo Computing</a:t>
            </a:r>
            <a:endParaRPr lang="de-DE" dirty="0"/>
          </a:p>
        </p:txBody>
      </p:sp>
      <p:pic>
        <p:nvPicPr>
          <p:cNvPr id="9" name="Grafik 8" descr="Crashkur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3861048"/>
            <a:ext cx="1794798" cy="2335336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3059832" y="4077072"/>
            <a:ext cx="475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Holger </a:t>
            </a:r>
            <a:r>
              <a:rPr lang="de-DE" dirty="0" err="1" smtClean="0"/>
              <a:t>Schwichtenberg</a:t>
            </a:r>
            <a:endParaRPr lang="de-DE" dirty="0" smtClean="0"/>
          </a:p>
          <a:p>
            <a:r>
              <a:rPr lang="de-DE" dirty="0" smtClean="0"/>
              <a:t>Microsoft. NET 3.5  Crashkurs</a:t>
            </a:r>
          </a:p>
          <a:p>
            <a:r>
              <a:rPr lang="de-DE" dirty="0" smtClean="0"/>
              <a:t>Microsoft Press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 des Vortrags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Kleine Einführung in MVVM</a:t>
            </a:r>
          </a:p>
          <a:p>
            <a:r>
              <a:rPr lang="de-DE" dirty="0" smtClean="0"/>
              <a:t>Vorstellung von WPF</a:t>
            </a:r>
          </a:p>
          <a:p>
            <a:r>
              <a:rPr lang="de-DE" dirty="0" smtClean="0"/>
              <a:t>Verständnis für das Prinzip hinter MVVM</a:t>
            </a:r>
          </a:p>
          <a:p>
            <a:endParaRPr lang="de-DE" dirty="0" smtClean="0"/>
          </a:p>
          <a:p>
            <a:r>
              <a:rPr lang="de-DE" dirty="0" smtClean="0"/>
              <a:t>Keine Programmierstunde</a:t>
            </a:r>
          </a:p>
          <a:p>
            <a:r>
              <a:rPr lang="de-DE" dirty="0" smtClean="0"/>
              <a:t>Keine technischen Details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pPr/>
              <a:t>22.05.2013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pPr/>
              <a:t>22.05.2013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763688" y="2996952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 smtClean="0"/>
              <a:t>Noch Fragen?</a:t>
            </a:r>
            <a:endParaRPr lang="de-DE" sz="720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1647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4400" y="1844824"/>
            <a:ext cx="8229600" cy="413732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Geschichte </a:t>
            </a:r>
            <a:r>
              <a:rPr lang="de-DE" dirty="0" smtClean="0"/>
              <a:t>des MVVM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Ziele des MVVM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Die Schichten des MVVM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Problemstellung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Lösungsversuch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Fazit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Übung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pPr/>
              <a:t>22.05.2013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Geschichte des MVVM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2720677"/>
            <a:ext cx="8229600" cy="4137323"/>
          </a:xfrm>
        </p:spPr>
        <p:txBody>
          <a:bodyPr/>
          <a:lstStyle/>
          <a:p>
            <a:r>
              <a:rPr lang="de-DE" dirty="0" smtClean="0"/>
              <a:t>John Gossmann 2003 auf Blog beschrieben</a:t>
            </a:r>
          </a:p>
          <a:p>
            <a:r>
              <a:rPr lang="de-DE" dirty="0" smtClean="0"/>
              <a:t>Entwicklung im Zuge mit WPF und </a:t>
            </a:r>
            <a:r>
              <a:rPr lang="de-DE" dirty="0" err="1" smtClean="0"/>
              <a:t>Silverlight</a:t>
            </a:r>
            <a:endParaRPr lang="de-DE" dirty="0" smtClean="0"/>
          </a:p>
          <a:p>
            <a:r>
              <a:rPr lang="de-DE" dirty="0" smtClean="0"/>
              <a:t>Weiterentwicklung von MVP-Entwurfsmuster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pPr/>
              <a:t>22.05.2013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1647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 des MVVM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2720677"/>
            <a:ext cx="8229600" cy="4137323"/>
          </a:xfrm>
        </p:spPr>
        <p:txBody>
          <a:bodyPr/>
          <a:lstStyle/>
          <a:p>
            <a:r>
              <a:rPr lang="de-DE" dirty="0" smtClean="0"/>
              <a:t>Oberflächendesign soll unabhängig von der darunter liegenden Logik sein</a:t>
            </a:r>
          </a:p>
          <a:p>
            <a:r>
              <a:rPr lang="de-DE" dirty="0" smtClean="0"/>
              <a:t>Gute Testeigenschaften der Logik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pPr/>
              <a:t>22.05.2013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1647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Schichten des MVVM</a:t>
            </a:r>
            <a:endParaRPr lang="de-DE" dirty="0"/>
          </a:p>
        </p:txBody>
      </p:sp>
      <p:pic>
        <p:nvPicPr>
          <p:cNvPr id="7" name="Inhaltsplatzhalter 6" descr="mvvmschem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43808" y="1606915"/>
            <a:ext cx="3278219" cy="4374786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CE70-91A6-4E2F-AA21-F9B5F6BBF251}" type="datetime1">
              <a:rPr lang="de-DE" smtClean="0"/>
              <a:pPr/>
              <a:t>22.05.2013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51097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View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pPr/>
              <a:t>22.05.2013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2132856"/>
            <a:ext cx="4752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View ist wie im MVC und MVP für Bereitstellung des </a:t>
            </a:r>
            <a:r>
              <a:rPr lang="de-DE" dirty="0" smtClean="0"/>
              <a:t>Benutzeroberfläche </a:t>
            </a:r>
            <a:r>
              <a:rPr lang="de-DE" dirty="0" smtClean="0"/>
              <a:t>zuständig</a:t>
            </a:r>
          </a:p>
          <a:p>
            <a:endParaRPr lang="de-DE" dirty="0" smtClean="0"/>
          </a:p>
          <a:p>
            <a:r>
              <a:rPr lang="de-DE" dirty="0" smtClean="0"/>
              <a:t>Über Binding mit der </a:t>
            </a:r>
            <a:r>
              <a:rPr lang="de-DE" dirty="0" err="1" smtClean="0"/>
              <a:t>ViewModel</a:t>
            </a:r>
            <a:r>
              <a:rPr lang="de-DE" dirty="0" smtClean="0"/>
              <a:t> verbunden</a:t>
            </a:r>
            <a:endParaRPr lang="de-DE" dirty="0"/>
          </a:p>
        </p:txBody>
      </p:sp>
      <p:pic>
        <p:nvPicPr>
          <p:cNvPr id="8" name="Inhaltsplatzhalter 6" descr="mvvmschem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72006" y="1700808"/>
            <a:ext cx="3170301" cy="4230770"/>
          </a:xfrm>
        </p:spPr>
      </p:pic>
    </p:spTree>
    <p:extLst>
      <p:ext uri="{BB962C8B-B14F-4D97-AF65-F5344CB8AC3E}">
        <p14:creationId xmlns="" xmlns:p14="http://schemas.microsoft.com/office/powerpoint/2010/main" val="21647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ViewModel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pPr/>
              <a:t>22.05.2013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7544" y="2132856"/>
            <a:ext cx="47525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ViewModel</a:t>
            </a:r>
            <a:r>
              <a:rPr lang="de-DE" dirty="0" smtClean="0"/>
              <a:t> beinhaltet die UI-Logik</a:t>
            </a:r>
          </a:p>
          <a:p>
            <a:endParaRPr lang="de-DE" dirty="0" smtClean="0"/>
          </a:p>
          <a:p>
            <a:r>
              <a:rPr lang="de-DE" dirty="0" smtClean="0"/>
              <a:t>Bindeglied zwischen View und Model</a:t>
            </a:r>
          </a:p>
          <a:p>
            <a:endParaRPr lang="de-DE" dirty="0" smtClean="0"/>
          </a:p>
          <a:p>
            <a:r>
              <a:rPr lang="de-DE" dirty="0" smtClean="0"/>
              <a:t>Ruft Methoden des Model auf</a:t>
            </a:r>
          </a:p>
          <a:p>
            <a:endParaRPr lang="de-DE" dirty="0" smtClean="0"/>
          </a:p>
          <a:p>
            <a:r>
              <a:rPr lang="de-DE" dirty="0" smtClean="0"/>
              <a:t>Stellt der View Properties zur Verfügung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Inhaltsplatzhalter 6" descr="mvvmschem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72006" y="1700808"/>
            <a:ext cx="3170301" cy="42307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647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pPr/>
              <a:t>22.05.2013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7544" y="2132856"/>
            <a:ext cx="4752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Model ist wie in MVC und MVP die Datenzugriffsschicht</a:t>
            </a:r>
          </a:p>
          <a:p>
            <a:endParaRPr lang="de-DE" dirty="0" smtClean="0"/>
          </a:p>
          <a:p>
            <a:r>
              <a:rPr lang="de-DE" dirty="0" smtClean="0"/>
              <a:t>Validiert Benutzereingabe</a:t>
            </a:r>
          </a:p>
          <a:p>
            <a:endParaRPr lang="de-DE" dirty="0" smtClean="0"/>
          </a:p>
          <a:p>
            <a:r>
              <a:rPr lang="de-DE" dirty="0" smtClean="0"/>
              <a:t>Benachrichtigt </a:t>
            </a:r>
            <a:r>
              <a:rPr lang="de-DE" dirty="0" err="1" smtClean="0"/>
              <a:t>ViewModel</a:t>
            </a:r>
            <a:r>
              <a:rPr lang="de-DE" dirty="0" smtClean="0"/>
              <a:t> über Datenänderung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Inhaltsplatzhalter 6" descr="mvvmschem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72006" y="1700808"/>
            <a:ext cx="3170301" cy="42307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647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</Words>
  <Application>Microsoft Office PowerPoint</Application>
  <PresentationFormat>Bildschirmpräsentation (4:3)</PresentationFormat>
  <Paragraphs>157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Larissa-Design</vt:lpstr>
      <vt:lpstr>MVVM</vt:lpstr>
      <vt:lpstr>Ziel des Vortrags</vt:lpstr>
      <vt:lpstr>Gliederung</vt:lpstr>
      <vt:lpstr>Geschichte des MVVM</vt:lpstr>
      <vt:lpstr>Ziele des MVVM</vt:lpstr>
      <vt:lpstr>Die Schichten des MVVM</vt:lpstr>
      <vt:lpstr>View</vt:lpstr>
      <vt:lpstr>ViewModel</vt:lpstr>
      <vt:lpstr>Model</vt:lpstr>
      <vt:lpstr>Problemstellung</vt:lpstr>
      <vt:lpstr>Lösungsversuch:</vt:lpstr>
      <vt:lpstr>WPF</vt:lpstr>
      <vt:lpstr>Binding</vt:lpstr>
      <vt:lpstr>Command-Konzept</vt:lpstr>
      <vt:lpstr>XAML</vt:lpstr>
      <vt:lpstr>XAML</vt:lpstr>
      <vt:lpstr>MVVM und WPF</vt:lpstr>
      <vt:lpstr>Fazit</vt:lpstr>
      <vt:lpstr>Literatur</vt:lpstr>
      <vt:lpstr>Folie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olf</dc:creator>
  <cp:lastModifiedBy>ich</cp:lastModifiedBy>
  <cp:revision>50</cp:revision>
  <dcterms:created xsi:type="dcterms:W3CDTF">2013-05-03T11:46:45Z</dcterms:created>
  <dcterms:modified xsi:type="dcterms:W3CDTF">2013-05-22T17:16:19Z</dcterms:modified>
</cp:coreProperties>
</file>