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&lt;Kopfzeile&gt;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de-DE"/>
              <a:t>&lt;Fußzeile&gt;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FC6DBA6-441F-43F4-8672-24CCE0860C29}" type="slidenum">
              <a:rPr lang="de-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57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Nachteile:</a:t>
            </a:r>
            <a:endParaRPr/>
          </a:p>
          <a:p>
            <a:endParaRPr/>
          </a:p>
          <a:p>
            <a:pPr>
              <a:buFont typeface="Times New Roman"/>
              <a:buAutoNum type="arabicParenR"/>
            </a:pPr>
            <a:r>
              <a:rPr lang="de-DE"/>
              <a:t>Enge Verbindung zwischen FAZVerlag und Abonnenten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Erweiterbarkeit stark eingeschränkt!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Abonnement bestellen oder abbestellen während der Laufzeit nicht möglich!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45000"/>
            <a:ext cx="8229240" cy="413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92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764640"/>
            <a:ext cx="8229240" cy="5217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4137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400572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6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845000"/>
            <a:ext cx="401544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05720"/>
            <a:ext cx="8228520" cy="1973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259A92-4475-4F54-AE70-8604A09C6235}" type="slidenum">
              <a:rPr lang="de-DE" sz="12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6DBF8BE-0576-4598-A578-DD5A1AB431A3}" type="slidenum">
              <a:rPr lang="de-DE" sz="16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0" y="0"/>
            <a:ext cx="9143640" cy="730440"/>
          </a:xfrm>
          <a:prstGeom prst="rect">
            <a:avLst/>
          </a:prstGeom>
          <a:solidFill>
            <a:srgbClr val="D9D9D9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Team: Christian Petry, Johannes  Krenig und Florian Beckh</a:t>
            </a:r>
            <a:endParaRPr/>
          </a:p>
          <a:p>
            <a:pPr>
              <a:lnSpc>
                <a:spcPct val="100000"/>
              </a:lnSpc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Design Patterns: MVC und Derivate</a:t>
            </a:r>
            <a:endParaRPr/>
          </a:p>
        </p:txBody>
      </p:sp>
      <p:pic>
        <p:nvPicPr>
          <p:cNvPr id="4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6762600" y="0"/>
            <a:ext cx="2381040" cy="7383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952000" y="1224360"/>
            <a:ext cx="3672000" cy="359640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Observer Pattern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34C86A-EA59-4FCC-B0AD-CBFFBD8BA9EE}" type="slidenum">
              <a:rPr lang="de-DE" sz="16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pic>
        <p:nvPicPr>
          <p:cNvPr id="84" name="Grafik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000" y="1875600"/>
            <a:ext cx="6042960" cy="402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7200" y="864000"/>
            <a:ext cx="555492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 dirty="0"/>
              <a:t>Observer Pattern: Variationen</a:t>
            </a:r>
            <a:endParaRPr dirty="0"/>
          </a:p>
        </p:txBody>
      </p:sp>
      <p:sp>
        <p:nvSpPr>
          <p:cNvPr id="13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595A172-3F7A-4918-B81E-0F20DFF0E03F}" type="slidenum">
              <a:rPr lang="de-DE" sz="16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424800" y="1728000"/>
            <a:ext cx="14472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Push-Modell</a:t>
            </a:r>
            <a:endParaRPr/>
          </a:p>
        </p:txBody>
      </p:sp>
      <p:pic>
        <p:nvPicPr>
          <p:cNvPr id="135" name="Grafik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936360" y="3744000"/>
            <a:ext cx="7127640" cy="1302120"/>
          </a:xfrm>
          <a:prstGeom prst="rect">
            <a:avLst/>
          </a:prstGeom>
        </p:spPr>
      </p:pic>
      <p:pic>
        <p:nvPicPr>
          <p:cNvPr id="136" name="Grafik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2734560" y="2232000"/>
            <a:ext cx="1224000" cy="1224000"/>
          </a:xfrm>
          <a:prstGeom prst="rect">
            <a:avLst/>
          </a:prstGeom>
        </p:spPr>
      </p:pic>
      <p:pic>
        <p:nvPicPr>
          <p:cNvPr id="138" name="Grafik 137"/>
          <p:cNvPicPr/>
          <p:nvPr/>
        </p:nvPicPr>
        <p:blipFill>
          <a:blip r:embed="rId4"/>
          <a:stretch>
            <a:fillRect/>
          </a:stretch>
        </p:blipFill>
        <p:spPr>
          <a:xfrm>
            <a:off x="5398560" y="2518560"/>
            <a:ext cx="721440" cy="721440"/>
          </a:xfrm>
          <a:prstGeom prst="rect">
            <a:avLst/>
          </a:prstGeom>
        </p:spPr>
      </p:pic>
      <p:sp>
        <p:nvSpPr>
          <p:cNvPr id="139" name="TextShape 6"/>
          <p:cNvSpPr txBox="1"/>
          <p:nvPr/>
        </p:nvSpPr>
        <p:spPr>
          <a:xfrm>
            <a:off x="4102560" y="2437760"/>
            <a:ext cx="10296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dirty="0"/>
              <a:t>update()</a:t>
            </a:r>
            <a:endParaRPr dirty="0"/>
          </a:p>
        </p:txBody>
      </p:sp>
      <p:sp>
        <p:nvSpPr>
          <p:cNvPr id="2" name="Pfeil nach rechts 1"/>
          <p:cNvSpPr/>
          <p:nvPr/>
        </p:nvSpPr>
        <p:spPr>
          <a:xfrm>
            <a:off x="3945141" y="2784440"/>
            <a:ext cx="1440000" cy="18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Variationen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E378981-F167-48FD-B0DD-F175444FA684}" type="slidenum">
              <a:rPr lang="de-DE" sz="16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424800" y="1728000"/>
            <a:ext cx="13068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Pull-Modell</a:t>
            </a:r>
            <a:endParaRPr/>
          </a:p>
        </p:txBody>
      </p:sp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560" y="2232000"/>
            <a:ext cx="1224000" cy="1224000"/>
          </a:xfrm>
          <a:prstGeom prst="rect">
            <a:avLst/>
          </a:prstGeom>
        </p:spPr>
      </p:pic>
      <p:pic>
        <p:nvPicPr>
          <p:cNvPr id="146" name="Grafik 145"/>
          <p:cNvPicPr/>
          <p:nvPr/>
        </p:nvPicPr>
        <p:blipFill>
          <a:blip r:embed="rId3"/>
          <a:stretch>
            <a:fillRect/>
          </a:stretch>
        </p:blipFill>
        <p:spPr>
          <a:xfrm>
            <a:off x="5416560" y="2590560"/>
            <a:ext cx="721440" cy="721440"/>
          </a:xfrm>
          <a:prstGeom prst="rect">
            <a:avLst/>
          </a:prstGeom>
        </p:spPr>
      </p:pic>
      <p:sp>
        <p:nvSpPr>
          <p:cNvPr id="147" name="TextShape 6"/>
          <p:cNvSpPr txBox="1"/>
          <p:nvPr/>
        </p:nvSpPr>
        <p:spPr>
          <a:xfrm>
            <a:off x="4120560" y="2304000"/>
            <a:ext cx="102960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update()</a:t>
            </a:r>
            <a:endParaRPr/>
          </a:p>
        </p:txBody>
      </p:sp>
      <p:pic>
        <p:nvPicPr>
          <p:cNvPr id="148" name="Grafik 147"/>
          <p:cNvPicPr/>
          <p:nvPr/>
        </p:nvPicPr>
        <p:blipFill>
          <a:blip r:embed="rId4"/>
          <a:stretch>
            <a:fillRect/>
          </a:stretch>
        </p:blipFill>
        <p:spPr>
          <a:xfrm>
            <a:off x="1008360" y="3744000"/>
            <a:ext cx="6767640" cy="1164600"/>
          </a:xfrm>
          <a:prstGeom prst="rect">
            <a:avLst/>
          </a:prstGeom>
        </p:spPr>
      </p:pic>
      <p:pic>
        <p:nvPicPr>
          <p:cNvPr id="149" name="Grafik 148"/>
          <p:cNvPicPr/>
          <p:nvPr/>
        </p:nvPicPr>
        <p:blipFill>
          <a:blip r:embed="rId5"/>
          <a:stretch>
            <a:fillRect/>
          </a:stretch>
        </p:blipFill>
        <p:spPr>
          <a:xfrm>
            <a:off x="4021560" y="2802960"/>
            <a:ext cx="1334880" cy="496080"/>
          </a:xfrm>
          <a:prstGeom prst="rect">
            <a:avLst/>
          </a:prstGeom>
        </p:spPr>
      </p:pic>
      <p:sp>
        <p:nvSpPr>
          <p:cNvPr id="150" name="TextShape 7"/>
          <p:cNvSpPr txBox="1"/>
          <p:nvPr/>
        </p:nvSpPr>
        <p:spPr>
          <a:xfrm>
            <a:off x="4295880" y="2868840"/>
            <a:ext cx="8161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Getter</a:t>
            </a:r>
            <a:endParaRPr/>
          </a:p>
        </p:txBody>
      </p:sp>
      <p:sp>
        <p:nvSpPr>
          <p:cNvPr id="2" name="Pfeil nach rechts 1"/>
          <p:cNvSpPr/>
          <p:nvPr/>
        </p:nvSpPr>
        <p:spPr>
          <a:xfrm>
            <a:off x="3958560" y="2650680"/>
            <a:ext cx="1458000" cy="15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Variationen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0A2F893-8C79-4C5F-999F-2AE8D2D1CAA8}" type="slidenum">
              <a:rPr lang="de-DE" sz="16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937440" y="1800000"/>
            <a:ext cx="2518560" cy="4593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Pull oder Push?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1872000" y="2664000"/>
            <a:ext cx="720000" cy="7200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>
            <a:solidFill>
              <a:srgbClr val="3465AF"/>
            </a:solidFill>
          </a:ln>
        </p:spPr>
      </p:sp>
      <p:sp>
        <p:nvSpPr>
          <p:cNvPr id="156" name="CustomShape 6"/>
          <p:cNvSpPr/>
          <p:nvPr/>
        </p:nvSpPr>
        <p:spPr>
          <a:xfrm rot="10800000" flipH="1">
            <a:off x="1728000" y="3527640"/>
            <a:ext cx="6336000" cy="2232000"/>
          </a:xfrm>
          <a:prstGeom prst="wedgeRoundRectCallout">
            <a:avLst>
              <a:gd name="adj1" fmla="val 2350"/>
              <a:gd name="adj2" fmla="val 24414"/>
            </a:avLst>
          </a:prstGeom>
          <a:solidFill>
            <a:srgbClr val="99CCFF"/>
          </a:solidFill>
          <a:ln>
            <a:solidFill>
              <a:srgbClr val="3465AF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7200" y="864000"/>
            <a:ext cx="5230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Übung/Beispiel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F36B80-351F-4A1D-BE44-B95E7FFB41D9}" type="slidenum">
              <a:rPr lang="de-DE" sz="16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  <p:pic>
        <p:nvPicPr>
          <p:cNvPr id="162" name="Grafik 161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160000"/>
            <a:ext cx="7844760" cy="1856160"/>
          </a:xfrm>
          <a:prstGeom prst="rect">
            <a:avLst/>
          </a:prstGeom>
        </p:spPr>
      </p:pic>
      <p:sp>
        <p:nvSpPr>
          <p:cNvPr id="163" name="TextShape 4"/>
          <p:cNvSpPr txBox="1"/>
          <p:nvPr/>
        </p:nvSpPr>
        <p:spPr>
          <a:xfrm>
            <a:off x="299160" y="1728000"/>
            <a:ext cx="2004840" cy="360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Klassendiagramm</a:t>
            </a:r>
            <a:endParaRPr/>
          </a:p>
        </p:txBody>
      </p:sp>
      <p:sp>
        <p:nvSpPr>
          <p:cNvPr id="164" name="TextShape 5"/>
          <p:cNvSpPr txBox="1"/>
          <p:nvPr/>
        </p:nvSpPr>
        <p:spPr>
          <a:xfrm>
            <a:off x="310320" y="4194000"/>
            <a:ext cx="5089680" cy="353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b="1"/>
              <a:t>Übung</a:t>
            </a:r>
            <a:r>
              <a:rPr lang="de-DE"/>
              <a:t>: Klassendiagramm mit Observer Pattern!</a:t>
            </a:r>
            <a:endParaRPr/>
          </a:p>
        </p:txBody>
      </p:sp>
      <p:pic>
        <p:nvPicPr>
          <p:cNvPr id="165" name="Grafik 164"/>
          <p:cNvPicPr/>
          <p:nvPr/>
        </p:nvPicPr>
        <p:blipFill>
          <a:blip r:embed="rId3"/>
          <a:stretch>
            <a:fillRect/>
          </a:stretch>
        </p:blipFill>
        <p:spPr>
          <a:xfrm>
            <a:off x="5378760" y="4410000"/>
            <a:ext cx="3333240" cy="163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7200" y="864000"/>
            <a:ext cx="5230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Übung/Beispiel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EAAA753-2172-40C8-A8CC-3B979F284315}" type="slidenum">
              <a:rPr lang="de-DE" sz="16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  <p:pic>
        <p:nvPicPr>
          <p:cNvPr id="169" name="Grafik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504000" y="2160000"/>
            <a:ext cx="8301600" cy="3528000"/>
          </a:xfrm>
          <a:prstGeom prst="rect">
            <a:avLst/>
          </a:prstGeom>
        </p:spPr>
      </p:pic>
      <p:sp>
        <p:nvSpPr>
          <p:cNvPr id="170" name="TextShape 4"/>
          <p:cNvSpPr txBox="1"/>
          <p:nvPr/>
        </p:nvSpPr>
        <p:spPr>
          <a:xfrm>
            <a:off x="299520" y="1728000"/>
            <a:ext cx="1780920" cy="360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b="1"/>
              <a:t>Übung</a:t>
            </a:r>
            <a:r>
              <a:rPr lang="de-DE"/>
              <a:t>: Lösung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97200" y="864000"/>
            <a:ext cx="6310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Vor und Nachteile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F40B49-374C-4D19-BD73-B10567E2CF2B}" type="slidenum">
              <a:rPr lang="de-DE" sz="16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  <p:pic>
        <p:nvPicPr>
          <p:cNvPr id="174" name="Grafik 17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480" y="2058120"/>
            <a:ext cx="402480" cy="402480"/>
          </a:xfrm>
          <a:prstGeom prst="rect">
            <a:avLst/>
          </a:prstGeom>
        </p:spPr>
      </p:pic>
      <p:sp>
        <p:nvSpPr>
          <p:cNvPr id="175" name="TextShape 4"/>
          <p:cNvSpPr txBox="1"/>
          <p:nvPr/>
        </p:nvSpPr>
        <p:spPr>
          <a:xfrm>
            <a:off x="792000" y="1512000"/>
            <a:ext cx="153396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3200"/>
              <a:t>Vorteile</a:t>
            </a:r>
            <a:endParaRPr/>
          </a:p>
        </p:txBody>
      </p:sp>
      <p:sp>
        <p:nvSpPr>
          <p:cNvPr id="176" name="TextShape 5"/>
          <p:cNvSpPr txBox="1"/>
          <p:nvPr/>
        </p:nvSpPr>
        <p:spPr>
          <a:xfrm>
            <a:off x="1587960" y="2130120"/>
            <a:ext cx="2444040" cy="13719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Zustandskonsistenz</a:t>
            </a:r>
            <a:endParaRPr/>
          </a:p>
          <a:p>
            <a:endParaRPr/>
          </a:p>
          <a:p>
            <a:r>
              <a:rPr lang="de-DE"/>
              <a:t>Modularität</a:t>
            </a:r>
            <a:endParaRPr/>
          </a:p>
          <a:p>
            <a:endParaRPr/>
          </a:p>
          <a:p>
            <a:r>
              <a:rPr lang="de-DE"/>
              <a:t>Wiederverwendbarkeit</a:t>
            </a:r>
            <a:endParaRPr/>
          </a:p>
        </p:txBody>
      </p:sp>
      <p:pic>
        <p:nvPicPr>
          <p:cNvPr id="177" name="Grafik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480" y="2562120"/>
            <a:ext cx="402480" cy="402480"/>
          </a:xfrm>
          <a:prstGeom prst="rect">
            <a:avLst/>
          </a:prstGeom>
        </p:spPr>
      </p:pic>
      <p:pic>
        <p:nvPicPr>
          <p:cNvPr id="178" name="Grafik 177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960" y="3095640"/>
            <a:ext cx="402480" cy="402480"/>
          </a:xfrm>
          <a:prstGeom prst="rect">
            <a:avLst/>
          </a:prstGeom>
        </p:spPr>
      </p:pic>
      <p:sp>
        <p:nvSpPr>
          <p:cNvPr id="179" name="TextShape 6"/>
          <p:cNvSpPr txBox="1"/>
          <p:nvPr/>
        </p:nvSpPr>
        <p:spPr>
          <a:xfrm>
            <a:off x="1632960" y="4540680"/>
            <a:ext cx="2831040" cy="859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Aktualisierungszyklen</a:t>
            </a:r>
            <a:endParaRPr/>
          </a:p>
          <a:p>
            <a:endParaRPr/>
          </a:p>
          <a:p>
            <a:r>
              <a:rPr lang="de-DE"/>
              <a:t>Abmeldung vom Observer</a:t>
            </a:r>
            <a:endParaRPr/>
          </a:p>
        </p:txBody>
      </p:sp>
      <p:sp>
        <p:nvSpPr>
          <p:cNvPr id="180" name="TextShape 7"/>
          <p:cNvSpPr txBox="1"/>
          <p:nvPr/>
        </p:nvSpPr>
        <p:spPr>
          <a:xfrm>
            <a:off x="790200" y="3878640"/>
            <a:ext cx="1873800" cy="54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3200"/>
              <a:t>Nachteile</a:t>
            </a:r>
            <a:endParaRPr/>
          </a:p>
        </p:txBody>
      </p:sp>
      <p:pic>
        <p:nvPicPr>
          <p:cNvPr id="181" name="Grafik 180"/>
          <p:cNvPicPr/>
          <p:nvPr/>
        </p:nvPicPr>
        <p:blipFill>
          <a:blip r:embed="rId3"/>
          <a:stretch>
            <a:fillRect/>
          </a:stretch>
        </p:blipFill>
        <p:spPr>
          <a:xfrm>
            <a:off x="1197360" y="4509360"/>
            <a:ext cx="386640" cy="386640"/>
          </a:xfrm>
          <a:prstGeom prst="rect">
            <a:avLst/>
          </a:prstGeom>
        </p:spPr>
      </p:pic>
      <p:pic>
        <p:nvPicPr>
          <p:cNvPr id="182" name="Grafik 181"/>
          <p:cNvPicPr/>
          <p:nvPr/>
        </p:nvPicPr>
        <p:blipFill>
          <a:blip r:embed="rId3"/>
          <a:stretch>
            <a:fillRect/>
          </a:stretch>
        </p:blipFill>
        <p:spPr>
          <a:xfrm>
            <a:off x="1197360" y="5013360"/>
            <a:ext cx="386640" cy="38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Model-View-Presenter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Einführung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Aufbau einer MVP-Anwendung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 Lösung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 und Nachteile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Fazit</a:t>
            </a:r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BF6EBF9-0DA3-47BD-812C-46104C0B51C7}" type="slidenum">
              <a:rPr lang="de-DE" sz="16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ist Model-View-Presenter?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845000"/>
            <a:ext cx="8290800" cy="302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Weiterentwicklung von 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Von Taligant und IBM entwickelt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Weiterentwickelt durch Martin Fowler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Keine genaue Definition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9D06BB2-807A-43F3-8624-347B9CF899EB}" type="slidenum">
              <a:rPr lang="de-DE" sz="16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Unterschied zu MVC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Der Presenter ist einziges Bindeglied von Model und View -&gt;  View kennt Model nicht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E14C36-E89E-4AE3-B5E7-D8FE26CD0188}" type="slidenum">
              <a:rPr lang="de-DE" sz="16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  <p:pic>
        <p:nvPicPr>
          <p:cNvPr id="1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640" y="3270600"/>
            <a:ext cx="3810240" cy="2962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7200" y="864000"/>
            <a:ext cx="2782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22760" y="169488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de-DE" sz="2600" b="1" u="sng"/>
              <a:t>Agenda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Problem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Lösung: Observer Pattern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Variationen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Übung/Beispiel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600"/>
              <a:t>Vor- und Nachteile</a:t>
            </a: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686B254-990E-4EED-821A-C5E4DE00489E}" type="slidenum">
              <a:rPr lang="de-DE" sz="16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2656EA-CD87-45A7-96B4-7F8F23ECF7BA}" type="slidenum">
              <a:rPr lang="de-DE" sz="16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  <p:sp>
        <p:nvSpPr>
          <p:cNvPr id="200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Supervising Controller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Aktive Datensynchronisation der View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Synchronisationsaufwand des Presenters (bzw. Controller) wird minimiert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23640" y="908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Die zwei MVP-Arten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05ABD0-090A-4195-8BBF-545B13BA0E07}" type="slidenum">
              <a:rPr lang="de-DE" sz="16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971640" y="2565000"/>
            <a:ext cx="7200360" cy="647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Passive View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971640" y="3213000"/>
            <a:ext cx="3528000" cy="1552680"/>
          </a:xfrm>
          <a:prstGeom prst="rect">
            <a:avLst/>
          </a:prstGeom>
          <a:solidFill>
            <a:srgbClr val="D7E4BD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Reduzierung der Programmlogik auf ein Minimum</a:t>
            </a:r>
            <a:endParaRPr/>
          </a:p>
        </p:txBody>
      </p:sp>
      <p:sp>
        <p:nvSpPr>
          <p:cNvPr id="208" name="CustomShape 6"/>
          <p:cNvSpPr/>
          <p:nvPr/>
        </p:nvSpPr>
        <p:spPr>
          <a:xfrm>
            <a:off x="4500000" y="3213000"/>
            <a:ext cx="3672000" cy="2040120"/>
          </a:xfrm>
          <a:prstGeom prst="rect">
            <a:avLst/>
          </a:prstGeom>
          <a:solidFill>
            <a:srgbClr val="FAC090"/>
          </a:solidFill>
          <a:ln w="1260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Handler der GUI-Elemente werden in den Presenter ausgelagert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321300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4800" b="1">
                <a:solidFill>
                  <a:srgbClr val="000000"/>
                </a:solidFill>
                <a:latin typeface="Calibri"/>
              </a:rPr>
              <a:t>Wird betrachten nur die Implementierung mit passiver View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35394D-B3A8-40E8-B0A3-3647B426799C}" type="slidenum">
              <a:rPr lang="de-DE" sz="16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Model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Schnittstelle(n) für Datenzugriff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Das Model kann auch nur Proxy auf die Daten sein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Kapselung der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Enthält die Geschäftslogik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049189B-5590-4E6C-B291-9016BC726BC6}" type="slidenum">
              <a:rPr lang="de-DE" sz="1600">
                <a:solidFill>
                  <a:srgbClr val="8B8B8B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Der Presenter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989000"/>
            <a:ext cx="8229240" cy="2088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Bindeglied zwischen Model und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Interpretation von Benutzereingaben (Verwendung: passive View)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	</a:t>
            </a:r>
            <a:endParaRPr/>
          </a:p>
        </p:txBody>
      </p:sp>
      <p:sp>
        <p:nvSpPr>
          <p:cNvPr id="21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1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405C42-3F5B-46F6-8BA4-065AC04B1C99}" type="slidenum">
              <a:rPr lang="de-DE" sz="1600">
                <a:solidFill>
                  <a:srgbClr val="8B8B8B"/>
                </a:solidFill>
                <a:latin typeface="Calibri"/>
              </a:rPr>
              <a:t>24</a:t>
            </a:fld>
            <a:endParaRPr/>
          </a:p>
        </p:txBody>
      </p:sp>
      <p:sp>
        <p:nvSpPr>
          <p:cNvPr id="220" name="CustomShape 5"/>
          <p:cNvSpPr/>
          <p:nvPr/>
        </p:nvSpPr>
        <p:spPr>
          <a:xfrm>
            <a:off x="1547640" y="4944240"/>
            <a:ext cx="6048360" cy="1065240"/>
          </a:xfrm>
          <a:prstGeom prst="rect">
            <a:avLst/>
          </a:prstGeom>
          <a:solidFill>
            <a:srgbClr val="FAC090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Modifikation des Models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Aktualisierung der View</a:t>
            </a:r>
            <a:endParaRPr/>
          </a:p>
        </p:txBody>
      </p:sp>
      <p:sp>
        <p:nvSpPr>
          <p:cNvPr id="221" name="CustomShape 6"/>
          <p:cNvSpPr/>
          <p:nvPr/>
        </p:nvSpPr>
        <p:spPr>
          <a:xfrm rot="5400000">
            <a:off x="4140360" y="3933000"/>
            <a:ext cx="863640" cy="863640"/>
          </a:xfrm>
          <a:prstGeom prst="rightArrow">
            <a:avLst>
              <a:gd name="adj1" fmla="val 100000"/>
              <a:gd name="adj2" fmla="val 9520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85200" y="112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Aufgabe: Die View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E83568C-4FEF-4DA6-A42D-BC4C6E653439}" type="slidenum">
              <a:rPr lang="de-DE" sz="1600">
                <a:solidFill>
                  <a:srgbClr val="8B8B8B"/>
                </a:solidFill>
                <a:latin typeface="Calibri"/>
              </a:rPr>
              <a:t>25</a:t>
            </a:fld>
            <a:endParaRPr/>
          </a:p>
        </p:txBody>
      </p:sp>
      <p:sp>
        <p:nvSpPr>
          <p:cNvPr id="225" name="TextShape 4"/>
          <p:cNvSpPr txBox="1"/>
          <p:nvPr/>
        </p:nvSpPr>
        <p:spPr>
          <a:xfrm>
            <a:off x="1979640" y="4005000"/>
            <a:ext cx="6552360" cy="10796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Bereitstellung von GUI-Elementen für Interkation mit Benutzer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539640" y="4257000"/>
            <a:ext cx="1079640" cy="57564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E46C0A"/>
          </a:solidFill>
        </p:spPr>
      </p:sp>
      <p:sp>
        <p:nvSpPr>
          <p:cNvPr id="227" name="CustomShape 6"/>
          <p:cNvSpPr/>
          <p:nvPr/>
        </p:nvSpPr>
        <p:spPr>
          <a:xfrm>
            <a:off x="683640" y="2349000"/>
            <a:ext cx="3240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Eingabeelemente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5537880" y="2349000"/>
            <a:ext cx="3168000" cy="577800"/>
          </a:xfrm>
          <a:prstGeom prst="rect">
            <a:avLst/>
          </a:prstGeom>
          <a:solidFill>
            <a:srgbClr val="BFBFB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Ausgabeelemente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4140000" y="2349000"/>
            <a:ext cx="863640" cy="791640"/>
          </a:xfrm>
          <a:prstGeom prst="mathPlus">
            <a:avLst>
              <a:gd name="adj1" fmla="val 23520"/>
            </a:avLst>
          </a:prstGeom>
          <a:solidFill>
            <a:srgbClr val="E46C0A"/>
          </a:solid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Möglicher MVP-Aufbau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BC310C6-F138-4632-B594-16DDB9EA0F9A}" type="slidenum">
              <a:rPr lang="de-DE" sz="1600">
                <a:solidFill>
                  <a:srgbClr val="8B8B8B"/>
                </a:solidFill>
                <a:latin typeface="Calibri"/>
              </a:rPr>
              <a:t>26</a:t>
            </a:fld>
            <a:endParaRPr/>
          </a:p>
        </p:txBody>
      </p:sp>
      <p:pic>
        <p:nvPicPr>
          <p:cNvPr id="2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700640"/>
            <a:ext cx="6297120" cy="48002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konkrete Problemstellung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43A0541-EFE7-4CAD-ADF3-37B480DC0155}" type="slidenum">
              <a:rPr lang="de-DE" sz="1600">
                <a:solidFill>
                  <a:srgbClr val="8B8B8B"/>
                </a:solidFill>
                <a:latin typeface="Calibri"/>
              </a:rPr>
              <a:t>27</a:t>
            </a:fld>
            <a:endParaRPr/>
          </a:p>
        </p:txBody>
      </p:sp>
      <p:pic>
        <p:nvPicPr>
          <p:cNvPr id="23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32000" y="2133000"/>
            <a:ext cx="2880000" cy="1906200"/>
          </a:xfrm>
          <a:prstGeom prst="rect">
            <a:avLst/>
          </a:prstGeom>
        </p:spPr>
      </p:pic>
      <p:sp>
        <p:nvSpPr>
          <p:cNvPr id="238" name="CustomShape 4"/>
          <p:cNvSpPr/>
          <p:nvPr/>
        </p:nvSpPr>
        <p:spPr>
          <a:xfrm>
            <a:off x="2436480" y="4293000"/>
            <a:ext cx="4440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Implementierung eines virtuellen Geldbeutels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971CE67-969D-42EB-B2D7-5868D7C166CC}" type="slidenum">
              <a:rPr lang="de-DE" sz="1600">
                <a:solidFill>
                  <a:srgbClr val="8B8B8B"/>
                </a:solidFill>
                <a:latin typeface="Calibri"/>
              </a:rPr>
              <a:t>28</a:t>
            </a:fld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2898000" y="2637000"/>
            <a:ext cx="2952000" cy="1944000"/>
          </a:xfrm>
          <a:prstGeom prst="ellipse">
            <a:avLst/>
          </a:prstGeom>
          <a:solidFill>
            <a:srgbClr val="BFBFBF"/>
          </a:solidFill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Was soll unsere Anwendung können?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83640" y="119664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Geldbetrag zwischen 0-100 € speichern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6012000" y="122652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Mehrere GUIs besitzen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683640" y="4653000"/>
            <a:ext cx="1800000" cy="100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Um weitere Geldbeutel erweiterbar sein 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 rot="13008000">
            <a:off x="2420280" y="241272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6" name="CustomShape 8"/>
          <p:cNvSpPr/>
          <p:nvPr/>
        </p:nvSpPr>
        <p:spPr>
          <a:xfrm rot="19149000">
            <a:off x="4945680" y="25156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  <p:sp>
        <p:nvSpPr>
          <p:cNvPr id="247" name="CustomShape 9"/>
          <p:cNvSpPr/>
          <p:nvPr/>
        </p:nvSpPr>
        <p:spPr>
          <a:xfrm rot="9652200">
            <a:off x="2559240" y="4283280"/>
            <a:ext cx="117000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Wie gehen wir vor?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DB52C0-90FA-4D5E-8DC2-9602CDB956CB}" type="slidenum">
              <a:rPr lang="de-DE" sz="1600">
                <a:solidFill>
                  <a:srgbClr val="8B8B8B"/>
                </a:solidFill>
                <a:latin typeface="Calibri"/>
              </a:rPr>
              <a:t>29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004920" y="2421000"/>
            <a:ext cx="295920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0000"/>
                </a:solidFill>
                <a:latin typeface="Calibri"/>
              </a:rPr>
              <a:t>1. Interfaces festlegen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 rot="13713000">
            <a:off x="2536560" y="28144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3" name="CustomShape 6"/>
          <p:cNvSpPr/>
          <p:nvPr/>
        </p:nvSpPr>
        <p:spPr>
          <a:xfrm rot="8946600">
            <a:off x="5888880" y="2918880"/>
            <a:ext cx="575640" cy="107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54" name="CustomShape 7"/>
          <p:cNvSpPr/>
          <p:nvPr/>
        </p:nvSpPr>
        <p:spPr>
          <a:xfrm>
            <a:off x="6186960" y="4108320"/>
            <a:ext cx="198720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1627920" y="4069800"/>
            <a:ext cx="1555560" cy="91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5400">
                <a:solidFill>
                  <a:srgbClr val="000000"/>
                </a:solidFill>
                <a:latin typeface="Calibri"/>
              </a:rPr>
              <a:t>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9124818-769E-40FE-A0A8-AC7DA4B2399A}" type="slidenum">
              <a:rPr lang="de-DE" sz="16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  <p:pic>
        <p:nvPicPr>
          <p:cNvPr id="92" name="Grafik 91"/>
          <p:cNvPicPr/>
          <p:nvPr/>
        </p:nvPicPr>
        <p:blipFill>
          <a:blip r:embed="rId2"/>
          <a:stretch>
            <a:fillRect/>
          </a:stretch>
        </p:blipFill>
        <p:spPr>
          <a:xfrm>
            <a:off x="1728000" y="3024000"/>
            <a:ext cx="5391000" cy="206352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pic>
        <p:nvPicPr>
          <p:cNvPr id="7" name="Grafik 6"/>
          <p:cNvPicPr/>
          <p:nvPr/>
        </p:nvPicPr>
        <p:blipFill rotWithShape="1">
          <a:blip r:embed="rId3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unsere View können?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67640" y="2565000"/>
            <a:ext cx="8229240" cy="216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anzeigen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Betragsänderungen durch Benutzer entgegen nehmen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5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5D2F4A-40F6-4C55-AB0E-AF6F754601A6}" type="slidenum">
              <a:rPr lang="de-DE" sz="1600">
                <a:solidFill>
                  <a:srgbClr val="8B8B8B"/>
                </a:solidFill>
                <a:latin typeface="Calibri"/>
              </a:rPr>
              <a:t>30</a:t>
            </a:fld>
            <a:endParaRPr/>
          </a:p>
        </p:txBody>
      </p:sp>
      <p:sp>
        <p:nvSpPr>
          <p:cNvPr id="260" name="CustomShape 5"/>
          <p:cNvSpPr/>
          <p:nvPr/>
        </p:nvSpPr>
        <p:spPr>
          <a:xfrm rot="5400000">
            <a:off x="1548000" y="429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1" name="CustomShape 6"/>
          <p:cNvSpPr/>
          <p:nvPr/>
        </p:nvSpPr>
        <p:spPr>
          <a:xfrm>
            <a:off x="2843640" y="4941000"/>
            <a:ext cx="5688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Bereitstellung von Methoden für das Action-Handling durch den Presenter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Was muss unser Model könnnen?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285000"/>
            <a:ext cx="8229240" cy="143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Geldbetrag speichern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Aktuellen Geldbetrag vermitteln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6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B4B85BE-A9E3-4B9A-A3C7-49D240E1690F}" type="slidenum">
              <a:rPr lang="de-DE" sz="1600">
                <a:solidFill>
                  <a:srgbClr val="8B8B8B"/>
                </a:solidFill>
                <a:latin typeface="Calibri"/>
              </a:rPr>
              <a:t>31</a:t>
            </a:fld>
            <a:endParaRPr/>
          </a:p>
        </p:txBody>
      </p:sp>
      <p:sp>
        <p:nvSpPr>
          <p:cNvPr id="266" name="CustomShape 5"/>
          <p:cNvSpPr/>
          <p:nvPr/>
        </p:nvSpPr>
        <p:spPr>
          <a:xfrm rot="5400000">
            <a:off x="1548000" y="4653000"/>
            <a:ext cx="1079640" cy="93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BFBFBF"/>
          </a:solidFill>
        </p:spPr>
      </p:sp>
      <p:sp>
        <p:nvSpPr>
          <p:cNvPr id="267" name="CustomShape 6"/>
          <p:cNvSpPr/>
          <p:nvPr/>
        </p:nvSpPr>
        <p:spPr>
          <a:xfrm>
            <a:off x="2988000" y="4752000"/>
            <a:ext cx="3168000" cy="91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Benachrichtigung des Presenters über Betragsänderungen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2. Presenter definieren 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E54D542-C20F-4D6A-9B0B-1FA90E13E322}" type="slidenum">
              <a:rPr lang="de-DE" sz="1600">
                <a:solidFill>
                  <a:srgbClr val="8B8B8B"/>
                </a:solidFill>
                <a:latin typeface="Calibri"/>
              </a:rPr>
              <a:t>32</a:t>
            </a:fld>
            <a:endParaRPr/>
          </a:p>
        </p:txBody>
      </p:sp>
      <p:sp>
        <p:nvSpPr>
          <p:cNvPr id="271" name="TextShape 4"/>
          <p:cNvSpPr txBox="1"/>
          <p:nvPr/>
        </p:nvSpPr>
        <p:spPr>
          <a:xfrm>
            <a:off x="457200" y="1845000"/>
            <a:ext cx="8229240" cy="259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Benutzereingaben durch die View interpretieren -&gt; Bereitstellung von Handlern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Anzeige des aktuellen Geldbetrags des Models in der View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Klassendiagramm einer möglichen Lösung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A94FA5B-2CEA-4919-B063-C500FA7D10DC}" type="slidenum">
              <a:rPr lang="de-DE" sz="1600">
                <a:solidFill>
                  <a:srgbClr val="8B8B8B"/>
                </a:solidFill>
                <a:latin typeface="Calibri"/>
              </a:rPr>
              <a:t>33</a:t>
            </a:fld>
            <a:endParaRPr/>
          </a:p>
        </p:txBody>
      </p:sp>
      <p:pic>
        <p:nvPicPr>
          <p:cNvPr id="27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9640" y="2061000"/>
            <a:ext cx="8566920" cy="3324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1845000"/>
            <a:ext cx="8229240" cy="4137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Komponten/Module sind austauschbar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Testen der Anwendung vereinfacht ( bessere Wartbarkeit)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erweiterbar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Klare Aufgabenteilung der Komponenten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7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B18506-72CE-4E72-BFE4-4D2212092534}" type="slidenum">
              <a:rPr lang="de-DE" sz="1600">
                <a:solidFill>
                  <a:srgbClr val="8B8B8B"/>
                </a:solidFill>
                <a:latin typeface="Calibri"/>
              </a:r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845000"/>
            <a:ext cx="8229240" cy="2016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Hoher Designaufwand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Nicht auf jedes Szenario anwendbar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Je nach Implementierungsart: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DB163F4-D675-43AB-A841-A58FB40537F4}" type="slidenum">
              <a:rPr lang="de-DE" sz="1600">
                <a:solidFill>
                  <a:srgbClr val="8B8B8B"/>
                </a:solidFill>
                <a:latin typeface="Calibri"/>
              </a:rPr>
              <a:t>35</a:t>
            </a:fld>
            <a:endParaRPr/>
          </a:p>
        </p:txBody>
      </p:sp>
      <p:sp>
        <p:nvSpPr>
          <p:cNvPr id="284" name="CustomShape 5"/>
          <p:cNvSpPr/>
          <p:nvPr/>
        </p:nvSpPr>
        <p:spPr>
          <a:xfrm>
            <a:off x="2076120" y="5267520"/>
            <a:ext cx="4765320" cy="577800"/>
          </a:xfrm>
          <a:prstGeom prst="rect">
            <a:avLst/>
          </a:prstGeom>
          <a:solidFill>
            <a:srgbClr val="FAC090"/>
          </a:solidFill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höherer Resourcenaufwand</a:t>
            </a:r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4140000" y="4005000"/>
            <a:ext cx="863640" cy="1007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86" name="CustomShape 7"/>
          <p:cNvSpPr/>
          <p:nvPr/>
        </p:nvSpPr>
        <p:spPr>
          <a:xfrm>
            <a:off x="6372360" y="3789000"/>
            <a:ext cx="230400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FF0000"/>
                </a:solidFill>
                <a:latin typeface="Calibri"/>
              </a:rPr>
              <a:t>Erklärung noch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640" y="764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(Subjektives) Fazit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8BEF3BE-B056-46E4-8900-3BB51CD66CF9}" type="slidenum">
              <a:rPr lang="de-DE" sz="1600">
                <a:solidFill>
                  <a:srgbClr val="8B8B8B"/>
                </a:solidFill>
                <a:latin typeface="Calibri"/>
              </a:rPr>
              <a:t>36</a:t>
            </a:fld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2627640" y="1628640"/>
            <a:ext cx="3034440" cy="1151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kleine Anwendung</a:t>
            </a: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2627640" y="2997000"/>
            <a:ext cx="3034440" cy="1079640"/>
          </a:xfrm>
          <a:prstGeom prst="rect">
            <a:avLst/>
          </a:prstGeom>
          <a:solidFill>
            <a:srgbClr val="FAC090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größere Anwendung</a:t>
            </a:r>
            <a:endParaRPr/>
          </a:p>
        </p:txBody>
      </p:sp>
      <p:sp>
        <p:nvSpPr>
          <p:cNvPr id="292" name="CustomShape 6"/>
          <p:cNvSpPr/>
          <p:nvPr/>
        </p:nvSpPr>
        <p:spPr>
          <a:xfrm flipH="1">
            <a:off x="3203280" y="4210560"/>
            <a:ext cx="1151640" cy="11516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93" name="CustomShape 7"/>
          <p:cNvSpPr/>
          <p:nvPr/>
        </p:nvSpPr>
        <p:spPr>
          <a:xfrm>
            <a:off x="4788000" y="4563720"/>
            <a:ext cx="3960000" cy="913320"/>
          </a:xfrm>
          <a:prstGeom prst="rect">
            <a:avLst/>
          </a:prstGeom>
          <a:solidFill>
            <a:srgbClr val="A6A6A6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Möglicher Einsatz des Patterns muss/sollte bei der Analyse/Designs der Anwendung geprüft werden</a:t>
            </a:r>
            <a:endParaRPr/>
          </a:p>
        </p:txBody>
      </p:sp>
      <p:sp>
        <p:nvSpPr>
          <p:cNvPr id="294" name="CustomShape 8"/>
          <p:cNvSpPr/>
          <p:nvPr/>
        </p:nvSpPr>
        <p:spPr>
          <a:xfrm>
            <a:off x="683640" y="1484640"/>
            <a:ext cx="1439640" cy="2592000"/>
          </a:xfrm>
          <a:prstGeom prst="flowChartAlternateProcess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</p:sp>
      <p:sp>
        <p:nvSpPr>
          <p:cNvPr id="295" name="CustomShape 9"/>
          <p:cNvSpPr/>
          <p:nvPr/>
        </p:nvSpPr>
        <p:spPr>
          <a:xfrm>
            <a:off x="899640" y="1700640"/>
            <a:ext cx="935640" cy="791640"/>
          </a:xfrm>
          <a:prstGeom prst="ellipse">
            <a:avLst/>
          </a:prstGeom>
          <a:solidFill>
            <a:srgbClr val="FF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296" name="CustomShape 10"/>
          <p:cNvSpPr/>
          <p:nvPr/>
        </p:nvSpPr>
        <p:spPr>
          <a:xfrm>
            <a:off x="935640" y="2997000"/>
            <a:ext cx="935640" cy="791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39640" y="1412640"/>
            <a:ext cx="8229240" cy="935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Und jetzt können noch abschließende Fragen gestellt werden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2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07A901C-E79D-4374-8CAC-AFAF2D28B279}" type="slidenum">
              <a:rPr lang="de-DE" sz="1600">
                <a:solidFill>
                  <a:srgbClr val="8B8B8B"/>
                </a:solidFill>
                <a:latin typeface="Calibri"/>
              </a:rPr>
              <a:t>37</a:t>
            </a:fld>
            <a:endParaRPr/>
          </a:p>
        </p:txBody>
      </p:sp>
      <p:sp>
        <p:nvSpPr>
          <p:cNvPr id="300" name="CustomShape 4"/>
          <p:cNvSpPr/>
          <p:nvPr/>
        </p:nvSpPr>
        <p:spPr>
          <a:xfrm rot="5400000">
            <a:off x="4230360" y="2547000"/>
            <a:ext cx="755640" cy="863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301" name="CustomShape 5"/>
          <p:cNvSpPr/>
          <p:nvPr/>
        </p:nvSpPr>
        <p:spPr>
          <a:xfrm>
            <a:off x="2411640" y="3645000"/>
            <a:ext cx="5184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Z. B. warum ich den blauen Pfeil als Autoform in Powerpoint so gerne mag</a:t>
            </a:r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3420000" y="4365000"/>
            <a:ext cx="2520000" cy="2016000"/>
          </a:xfrm>
          <a:prstGeom prst="smileyFace">
            <a:avLst>
              <a:gd name="adj" fmla="val 4653"/>
            </a:avLst>
          </a:prstGeom>
          <a:ln w="25560">
            <a:solidFill>
              <a:srgbClr val="3A5F8B"/>
            </a:solidFill>
            <a:round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85BFE9D-A6E4-4554-AC77-44968CC1318B}" type="slidenum">
              <a:rPr lang="de-DE" sz="16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288000" y="2751840"/>
            <a:ext cx="8453160" cy="200016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98" name="TextShape 4"/>
          <p:cNvSpPr txBox="1"/>
          <p:nvPr/>
        </p:nvSpPr>
        <p:spPr>
          <a:xfrm>
            <a:off x="227160" y="2232000"/>
            <a:ext cx="20048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Klassendiagramm</a:t>
            </a:r>
            <a:endParaRPr/>
          </a:p>
        </p:txBody>
      </p:sp>
      <p:pic>
        <p:nvPicPr>
          <p:cNvPr id="8" name="Grafik 7"/>
          <p:cNvPicPr/>
          <p:nvPr/>
        </p:nvPicPr>
        <p:blipFill rotWithShape="1">
          <a:blip r:embed="rId3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046350-CD95-4D8F-8E9C-8A5B266B5FC3}" type="slidenum">
              <a:rPr lang="de-DE" sz="16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256680" y="1656000"/>
            <a:ext cx="21193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/>
              <a:t>Simpler Java-Code</a:t>
            </a:r>
            <a:endParaRPr/>
          </a:p>
        </p:txBody>
      </p:sp>
      <p:pic>
        <p:nvPicPr>
          <p:cNvPr id="105" name="Grafik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265760" y="2233440"/>
            <a:ext cx="6582240" cy="2878560"/>
          </a:xfrm>
          <a:prstGeom prst="rect">
            <a:avLst/>
          </a:prstGeom>
        </p:spPr>
      </p:pic>
      <p:sp>
        <p:nvSpPr>
          <p:cNvPr id="106" name="TextShape 5"/>
          <p:cNvSpPr txBox="1"/>
          <p:nvPr/>
        </p:nvSpPr>
        <p:spPr>
          <a:xfrm>
            <a:off x="1232640" y="5418720"/>
            <a:ext cx="1863360" cy="4852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de-DE" sz="2800"/>
              <a:t>Nachteile?</a:t>
            </a:r>
            <a:endParaRPr/>
          </a:p>
        </p:txBody>
      </p:sp>
      <p:pic>
        <p:nvPicPr>
          <p:cNvPr id="9" name="Grafik 8"/>
          <p:cNvPicPr/>
          <p:nvPr/>
        </p:nvPicPr>
        <p:blipFill rotWithShape="1">
          <a:blip r:embed="rId4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Problem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F3D8617-0C3D-4654-AC80-02E1AA7BA4D8}" type="slidenum">
              <a:rPr lang="de-DE" sz="16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pic>
        <p:nvPicPr>
          <p:cNvPr id="110" name="Grafik 109"/>
          <p:cNvPicPr/>
          <p:nvPr/>
        </p:nvPicPr>
        <p:blipFill rotWithShape="1">
          <a:blip r:embed="rId2"/>
          <a:srcRect t="39851" b="39851"/>
          <a:stretch/>
        </p:blipFill>
        <p:spPr>
          <a:xfrm>
            <a:off x="6264000" y="971280"/>
            <a:ext cx="2664000" cy="540720"/>
          </a:xfrm>
          <a:prstGeom prst="rect">
            <a:avLst/>
          </a:prstGeom>
        </p:spPr>
      </p:pic>
      <p:sp>
        <p:nvSpPr>
          <p:cNvPr id="111" name="TextShape 4"/>
          <p:cNvSpPr txBox="1"/>
          <p:nvPr/>
        </p:nvSpPr>
        <p:spPr>
          <a:xfrm>
            <a:off x="864000" y="2016000"/>
            <a:ext cx="7272000" cy="27360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/>
              <a:t>Nachteile:</a:t>
            </a:r>
            <a:endParaRPr/>
          </a:p>
          <a:p>
            <a:endParaRPr/>
          </a:p>
          <a:p>
            <a:pPr>
              <a:buFont typeface="Times New Roman"/>
              <a:buAutoNum type="arabicParenR"/>
            </a:pPr>
            <a:r>
              <a:rPr lang="de-DE"/>
              <a:t> Enge Verbindung zwischen FAZVerlag und Abonnenten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 Erweiterbarkeit stark eingeschränkt!</a:t>
            </a:r>
            <a:endParaRPr/>
          </a:p>
          <a:p>
            <a:pPr>
              <a:buFont typeface="Times New Roman"/>
              <a:buAutoNum type="arabicParenR"/>
            </a:pPr>
            <a:endParaRPr/>
          </a:p>
          <a:p>
            <a:pPr>
              <a:buFont typeface="Times New Roman"/>
              <a:buAutoNum type="arabicParenR"/>
            </a:pPr>
            <a:r>
              <a:rPr lang="de-DE"/>
              <a:t> Abonnement bestellen oder abbestellen während der Laufzeit nicht möglich!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1457C2D-A304-48BA-89E9-80195B0C62AE}" type="slidenum">
              <a:rPr lang="de-DE" sz="16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683569" y="2133000"/>
            <a:ext cx="6624736" cy="1198875"/>
          </a:xfrm>
          <a:prstGeom prst="rect">
            <a:avLst/>
          </a:prstGeom>
        </p:spPr>
        <p:txBody>
          <a:bodyPr wrap="square" lIns="90000" tIns="45000" rIns="90000" bIns="45000">
            <a:spAutoFit/>
          </a:bodyPr>
          <a:lstStyle/>
          <a:p>
            <a:r>
              <a:rPr lang="de-DE" dirty="0"/>
              <a:t>„Definiere eine 1-zu-n-Abhängigkeit zwischen Objekten, </a:t>
            </a:r>
            <a:endParaRPr dirty="0"/>
          </a:p>
          <a:p>
            <a:r>
              <a:rPr lang="de-DE" dirty="0"/>
              <a:t>so dass die </a:t>
            </a:r>
            <a:r>
              <a:rPr lang="de-DE" b="1" dirty="0"/>
              <a:t>Änderung des Zustands</a:t>
            </a:r>
            <a:r>
              <a:rPr lang="de-DE" dirty="0"/>
              <a:t> eines Objekts dazu führt,</a:t>
            </a:r>
            <a:endParaRPr dirty="0"/>
          </a:p>
          <a:p>
            <a:r>
              <a:rPr lang="de-DE" dirty="0"/>
              <a:t>das alle abhängigen </a:t>
            </a:r>
            <a:r>
              <a:rPr lang="de-DE" b="1" dirty="0"/>
              <a:t>Objekte benachrichtigt</a:t>
            </a:r>
            <a:r>
              <a:rPr lang="de-DE" dirty="0"/>
              <a:t> und automatisch </a:t>
            </a:r>
            <a:r>
              <a:rPr lang="de-DE" b="1" dirty="0"/>
              <a:t>aktualisiert</a:t>
            </a:r>
            <a:r>
              <a:rPr lang="de-DE" dirty="0"/>
              <a:t> werden.“ ([</a:t>
            </a:r>
            <a:r>
              <a:rPr lang="de-DE" dirty="0" err="1"/>
              <a:t>GoF</a:t>
            </a:r>
            <a:r>
              <a:rPr lang="de-DE" dirty="0"/>
              <a:t>], Seite 287)</a:t>
            </a:r>
            <a:endParaRPr dirty="0"/>
          </a:p>
        </p:txBody>
      </p:sp>
      <p:sp>
        <p:nvSpPr>
          <p:cNvPr id="116" name="CustomShape 5"/>
          <p:cNvSpPr/>
          <p:nvPr/>
        </p:nvSpPr>
        <p:spPr>
          <a:xfrm>
            <a:off x="5040000" y="4320000"/>
            <a:ext cx="1152000" cy="1152000"/>
          </a:xfrm>
          <a:prstGeom prst="pie">
            <a:avLst>
              <a:gd name="adj1" fmla="val 6500"/>
              <a:gd name="adj2" fmla="val 8600"/>
              <a:gd name="adj3" fmla="val 4300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880" y="4162607"/>
            <a:ext cx="1224000" cy="1224000"/>
          </a:xfrm>
          <a:prstGeom prst="rect">
            <a:avLst/>
          </a:prstGeom>
        </p:spPr>
      </p:pic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24106" y="3467000"/>
            <a:ext cx="721440" cy="721440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751437" y="4679767"/>
            <a:ext cx="2666165" cy="18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/>
          <p:nvPr/>
        </p:nvPicPr>
        <p:blipFill>
          <a:blip r:embed="rId3"/>
          <a:stretch>
            <a:fillRect/>
          </a:stretch>
        </p:blipFill>
        <p:spPr>
          <a:xfrm>
            <a:off x="5224106" y="5301210"/>
            <a:ext cx="721440" cy="721440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192" y="4439720"/>
            <a:ext cx="721440" cy="721440"/>
          </a:xfrm>
          <a:prstGeom prst="rect">
            <a:avLst/>
          </a:prstGeom>
        </p:spPr>
      </p:pic>
      <p:sp>
        <p:nvSpPr>
          <p:cNvPr id="2" name="Pfeil nach links, rechts und oben 1"/>
          <p:cNvSpPr/>
          <p:nvPr/>
        </p:nvSpPr>
        <p:spPr>
          <a:xfrm rot="5400000">
            <a:off x="5271489" y="4380699"/>
            <a:ext cx="1053206" cy="787816"/>
          </a:xfrm>
          <a:prstGeom prst="leftRightUpArrow">
            <a:avLst>
              <a:gd name="adj1" fmla="val 21898"/>
              <a:gd name="adj2" fmla="val 21898"/>
              <a:gd name="adj3" fmla="val 28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1F0D0F5-9823-4AF0-8315-52CCEC7B518F}" type="slidenum">
              <a:rPr lang="de-DE" sz="16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26" name="Grafik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4000" y="2034000"/>
            <a:ext cx="6410160" cy="31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7200" y="864000"/>
            <a:ext cx="4654800" cy="387360"/>
          </a:xfrm>
          <a:prstGeom prst="rect">
            <a:avLst/>
          </a:prstGeom>
        </p:spPr>
        <p:txBody>
          <a:bodyPr anchor="ctr"/>
          <a:lstStyle/>
          <a:p>
            <a:r>
              <a:rPr lang="de-DE" sz="2800"/>
              <a:t>Observer Pattern: Lösung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600">
                <a:solidFill>
                  <a:srgbClr val="8B8B8B"/>
                </a:solidFill>
                <a:latin typeface="Calibri"/>
              </a:rPr>
              <a:t>21.05.13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9E1864-0A2D-4033-A64B-BB0B6E11151D}" type="slidenum">
              <a:rPr lang="de-DE" sz="16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30" name="Grafik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936000" y="1656000"/>
            <a:ext cx="7125120" cy="453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Bildschirmpräsentation (4:3)</PresentationFormat>
  <Paragraphs>215</Paragraphs>
  <Slides>37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Perty</dc:creator>
  <cp:lastModifiedBy>Perty</cp:lastModifiedBy>
  <cp:revision>2</cp:revision>
  <dcterms:modified xsi:type="dcterms:W3CDTF">2013-05-22T13:09:13Z</dcterms:modified>
</cp:coreProperties>
</file>