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 SemiBold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Montserrat Black"/>
      <p:bold r:id="rId21"/>
      <p:boldItalic r:id="rId22"/>
    </p:embeddedFont>
    <p:embeddedFont>
      <p:font typeface="Helvetica Neue"/>
      <p:regular r:id="rId23"/>
      <p:bold r:id="rId24"/>
      <p:italic r:id="rId25"/>
      <p:boldItalic r:id="rId26"/>
    </p:embeddedFont>
    <p:embeddedFont>
      <p:font typeface="Montserrat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103">
          <p15:clr>
            <a:srgbClr val="9AA0A6"/>
          </p15:clr>
        </p15:guide>
        <p15:guide id="4" pos="5613">
          <p15:clr>
            <a:srgbClr val="9AA0A6"/>
          </p15:clr>
        </p15:guide>
        <p15:guide id="5" pos="283">
          <p15:clr>
            <a:srgbClr val="9AA0A6"/>
          </p15:clr>
        </p15:guide>
        <p15:guide id="6" orient="horz" pos="759">
          <p15:clr>
            <a:srgbClr val="9AA0A6"/>
          </p15:clr>
        </p15:guide>
        <p15:guide id="7" orient="horz" pos="28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103" orient="horz"/>
        <p:guide pos="5613"/>
        <p:guide pos="283"/>
        <p:guide pos="759" orient="horz"/>
        <p:guide pos="28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MontserratBlack-boldItalic.fntdata"/><Relationship Id="rId21" Type="http://schemas.openxmlformats.org/officeDocument/2006/relationships/font" Target="fonts/MontserratBlack-bold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8" Type="http://schemas.openxmlformats.org/officeDocument/2006/relationships/font" Target="fonts/MontserratExtraBold-boldItalic.fntdata"/><Relationship Id="rId27" Type="http://schemas.openxmlformats.org/officeDocument/2006/relationships/font" Target="fonts/Montserrat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SemiBold-regular.fntdata"/><Relationship Id="rId12" Type="http://schemas.openxmlformats.org/officeDocument/2006/relationships/slide" Target="slides/slide7.xml"/><Relationship Id="rId15" Type="http://schemas.openxmlformats.org/officeDocument/2006/relationships/font" Target="fonts/MontserratSemiBold-italic.fntdata"/><Relationship Id="rId14" Type="http://schemas.openxmlformats.org/officeDocument/2006/relationships/font" Target="fonts/MontserratSemiBold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MontserratSemiBold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dd12083d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dd12083d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dd12083d6_1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7dd12083d6_1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dd12083d6_1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7dd12083d6_1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dd12083d6_1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dd12083d6_1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7dd12083d6_1_1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7dd12083d6_1_1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7dd12083d6_1_1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7dd12083d6_1_1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41646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7620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➔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832400" y="17620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➔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slide" Target="/ppt/slides/slide3.xml"/><Relationship Id="rId6" Type="http://schemas.openxmlformats.org/officeDocument/2006/relationships/slide" Target="/ppt/slides/slide4.xml"/><Relationship Id="rId7" Type="http://schemas.openxmlformats.org/officeDocument/2006/relationships/slide" Target="/ppt/slides/slide5.xml"/><Relationship Id="rId8" Type="http://schemas.openxmlformats.org/officeDocument/2006/relationships/slide" Target="/ppt/slides/slide6.xml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TI_6oqhCVfo" TargetMode="External"/><Relationship Id="rId9" Type="http://schemas.openxmlformats.org/officeDocument/2006/relationships/image" Target="../media/image6.png"/><Relationship Id="rId5" Type="http://schemas.openxmlformats.org/officeDocument/2006/relationships/hyperlink" Target="https://docs.google.com/presentation/d/1tBy1UX3rbLqthWFmEGm8pklT8FUbymEZGjDJYKK1V80/edit?usp=sharing" TargetMode="External"/><Relationship Id="rId6" Type="http://schemas.openxmlformats.org/officeDocument/2006/relationships/hyperlink" Target="https://www.scrumpoker-online.org/" TargetMode="External"/><Relationship Id="rId7" Type="http://schemas.openxmlformats.org/officeDocument/2006/relationships/hyperlink" Target="https://youtu.be/dm89LgP2I9M" TargetMode="External"/><Relationship Id="rId8" Type="http://schemas.openxmlformats.org/officeDocument/2006/relationships/hyperlink" Target="https://docs.google.com/document/d/1Y9eTZIZ4nK2OXdk9z0Of19Y_UTn9HJloPDln1vYk0Z4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hyperlink" Target="https://docs.google.com/document/d/1YYSFuZjxUVilJOfRGsXC8EYXqfcWg8xKEFckZao3JKI/edit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hyperlink" Target="https://docs.google.com/document/d/10ZKzQsEMzL7SgZIc1aakhO7C8j_UJJRbUL7ahXlYVtU/edit?usp=sharing" TargetMode="External"/><Relationship Id="rId6" Type="http://schemas.openxmlformats.org/officeDocument/2006/relationships/hyperlink" Target="https://www.youtube.com/watch?v=sxeW_z5-sq4" TargetMode="External"/><Relationship Id="rId7" Type="http://schemas.openxmlformats.org/officeDocument/2006/relationships/hyperlink" Target="https://www.youtube.com/watch?v=wFY5HVuQBg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hyperlink" Target="https://docs.google.com/document/d/1zHRFCGJVuJYvUeZm-pTiiMd2xUR8WJrTlZm4sDbADDw/edit?usp=sharing" TargetMode="External"/><Relationship Id="rId8" Type="http://schemas.openxmlformats.org/officeDocument/2006/relationships/hyperlink" Target="https://docs.google.com/presentation/d/1thR1UdsrQFhndqP71hsdZsfmtGq3OiOMJiL_W2z-yIE/edit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.png"/><Relationship Id="rId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96" y="4689550"/>
            <a:ext cx="789525" cy="23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5">
            <a:alphaModFix/>
          </a:blip>
          <a:srcRect b="21531" l="0" r="0" t="0"/>
          <a:stretch/>
        </p:blipFill>
        <p:spPr>
          <a:xfrm>
            <a:off x="5376300" y="1281294"/>
            <a:ext cx="3533700" cy="364470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50009" y="1028688"/>
            <a:ext cx="49263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00"/>
              <a:buFont typeface="Arial"/>
              <a:buNone/>
            </a:pPr>
            <a:r>
              <a:rPr b="0" i="0" lang="ru" sz="6500" u="none" cap="none" strike="noStrik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Матеріали</a:t>
            </a:r>
            <a:br>
              <a:rPr b="0" i="0" lang="ru" sz="65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b="0" i="0" lang="ru" sz="1400" u="none" cap="none" strike="noStrik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до командного проєкту з</a:t>
            </a:r>
            <a:br>
              <a:rPr b="0" i="0" lang="ru" sz="1400" u="none" cap="none" strike="noStrik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lang="ru" sz="5500">
                <a:solidFill>
                  <a:srgbClr val="FF6B0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Python Web</a:t>
            </a:r>
            <a:endParaRPr b="0" i="0" sz="1400" u="none" cap="none" strike="noStrike">
              <a:solidFill>
                <a:srgbClr val="FF6B08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707180">
            <a:off x="6208393" y="1397195"/>
            <a:ext cx="888149" cy="88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709498">
            <a:off x="6107810" y="3737817"/>
            <a:ext cx="534359" cy="531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707180">
            <a:off x="7687182" y="3316211"/>
            <a:ext cx="888149" cy="88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819822">
            <a:off x="6141713" y="162026"/>
            <a:ext cx="1261435" cy="1253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89605">
            <a:off x="5501483" y="4393210"/>
            <a:ext cx="698855" cy="69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138">
            <a:off x="8728776" y="2597404"/>
            <a:ext cx="561939" cy="558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959155">
            <a:off x="7012178" y="4372317"/>
            <a:ext cx="562070" cy="558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799878">
            <a:off x="7434713" y="568354"/>
            <a:ext cx="904162" cy="89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591968">
            <a:off x="8014892" y="1563287"/>
            <a:ext cx="705855" cy="70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819824">
            <a:off x="6344606" y="2255723"/>
            <a:ext cx="1416660" cy="140824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400450" y="316550"/>
            <a:ext cx="44799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Зміст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1527275" y="1248300"/>
            <a:ext cx="797400" cy="6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6B0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15"/>
          <p:cNvGrpSpPr/>
          <p:nvPr/>
        </p:nvGrpSpPr>
        <p:grpSpPr>
          <a:xfrm>
            <a:off x="455227" y="1027654"/>
            <a:ext cx="681857" cy="569268"/>
            <a:chOff x="1509900" y="1017325"/>
            <a:chExt cx="797400" cy="648000"/>
          </a:xfrm>
        </p:grpSpPr>
        <p:sp>
          <p:nvSpPr>
            <p:cNvPr id="82" name="Google Shape;82;p15"/>
            <p:cNvSpPr/>
            <p:nvPr/>
          </p:nvSpPr>
          <p:spPr>
            <a:xfrm>
              <a:off x="1509900" y="1017325"/>
              <a:ext cx="797400" cy="648000"/>
            </a:xfrm>
            <a:prstGeom prst="roundRect">
              <a:avLst>
                <a:gd fmla="val 16667" name="adj"/>
              </a:avLst>
            </a:prstGeom>
            <a:solidFill>
              <a:srgbClr val="FF6B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1739250" y="1145425"/>
              <a:ext cx="338700" cy="400200"/>
            </a:xfrm>
            <a:prstGeom prst="rect">
              <a:avLst/>
            </a:prstGeom>
            <a:solidFill>
              <a:srgbClr val="FF6B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ru" sz="3500" u="none" cap="none" strike="noStrike">
                  <a:solidFill>
                    <a:srgbClr val="FFFFFF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1</a:t>
              </a:r>
              <a:endParaRPr b="0" i="0" sz="35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84" name="Google Shape;84;p15"/>
          <p:cNvGrpSpPr/>
          <p:nvPr/>
        </p:nvGrpSpPr>
        <p:grpSpPr>
          <a:xfrm>
            <a:off x="1338228" y="1027611"/>
            <a:ext cx="3867430" cy="569268"/>
            <a:chOff x="2417975" y="1093600"/>
            <a:chExt cx="5096100" cy="540000"/>
          </a:xfrm>
        </p:grpSpPr>
        <p:sp>
          <p:nvSpPr>
            <p:cNvPr id="85" name="Google Shape;85;p15"/>
            <p:cNvSpPr/>
            <p:nvPr/>
          </p:nvSpPr>
          <p:spPr>
            <a:xfrm>
              <a:off x="2417975" y="1093600"/>
              <a:ext cx="5096100" cy="540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6B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 txBox="1"/>
            <p:nvPr/>
          </p:nvSpPr>
          <p:spPr>
            <a:xfrm rot="486">
              <a:off x="2573700" y="1095347"/>
              <a:ext cx="4246200" cy="5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" sz="1500">
                  <a:solidFill>
                    <a:srgbClr val="434343"/>
                  </a:solidFill>
                  <a:uFill>
                    <a:noFill/>
                  </a:uFill>
                  <a:latin typeface="Montserrat SemiBold"/>
                  <a:ea typeface="Montserrat SemiBold"/>
                  <a:cs typeface="Montserrat SemiBold"/>
                  <a:sym typeface="Montserrat SemiBold"/>
                  <a:hlinkClick action="ppaction://hlinksldjump"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Організація роботи в команді</a:t>
              </a:r>
              <a:endParaRPr b="0" i="0" sz="1500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87" name="Google Shape;87;p15"/>
          <p:cNvSpPr/>
          <p:nvPr/>
        </p:nvSpPr>
        <p:spPr>
          <a:xfrm>
            <a:off x="1539425" y="2021725"/>
            <a:ext cx="797400" cy="6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6B0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1539425" y="1931438"/>
            <a:ext cx="797400" cy="6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6B0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5"/>
          <p:cNvGrpSpPr/>
          <p:nvPr/>
        </p:nvGrpSpPr>
        <p:grpSpPr>
          <a:xfrm>
            <a:off x="467377" y="1710791"/>
            <a:ext cx="681857" cy="569268"/>
            <a:chOff x="1509900" y="1017325"/>
            <a:chExt cx="797400" cy="648000"/>
          </a:xfrm>
        </p:grpSpPr>
        <p:sp>
          <p:nvSpPr>
            <p:cNvPr id="90" name="Google Shape;90;p15"/>
            <p:cNvSpPr/>
            <p:nvPr/>
          </p:nvSpPr>
          <p:spPr>
            <a:xfrm>
              <a:off x="1509900" y="1017325"/>
              <a:ext cx="797400" cy="648000"/>
            </a:xfrm>
            <a:prstGeom prst="roundRect">
              <a:avLst>
                <a:gd fmla="val 16667" name="adj"/>
              </a:avLst>
            </a:prstGeom>
            <a:solidFill>
              <a:srgbClr val="FF6B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1739250" y="1145425"/>
              <a:ext cx="338700" cy="400200"/>
            </a:xfrm>
            <a:prstGeom prst="rect">
              <a:avLst/>
            </a:prstGeom>
            <a:solidFill>
              <a:srgbClr val="FF6B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lang="ru" sz="3500">
                  <a:solidFill>
                    <a:srgbClr val="FFFFFF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2</a:t>
              </a:r>
              <a:endParaRPr b="0" i="0" sz="35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92" name="Google Shape;92;p15"/>
          <p:cNvGrpSpPr/>
          <p:nvPr/>
        </p:nvGrpSpPr>
        <p:grpSpPr>
          <a:xfrm>
            <a:off x="1350378" y="1710748"/>
            <a:ext cx="3867430" cy="569268"/>
            <a:chOff x="2417975" y="1093600"/>
            <a:chExt cx="5096100" cy="540000"/>
          </a:xfrm>
        </p:grpSpPr>
        <p:sp>
          <p:nvSpPr>
            <p:cNvPr id="93" name="Google Shape;93;p15"/>
            <p:cNvSpPr/>
            <p:nvPr/>
          </p:nvSpPr>
          <p:spPr>
            <a:xfrm>
              <a:off x="2417975" y="1093600"/>
              <a:ext cx="5096100" cy="540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6B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 txBox="1"/>
            <p:nvPr/>
          </p:nvSpPr>
          <p:spPr>
            <a:xfrm rot="486">
              <a:off x="2573700" y="1095347"/>
              <a:ext cx="4246200" cy="5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" sz="1500">
                  <a:solidFill>
                    <a:srgbClr val="434343"/>
                  </a:solidFill>
                  <a:uFill>
                    <a:noFill/>
                  </a:uFill>
                  <a:latin typeface="Montserrat SemiBold"/>
                  <a:ea typeface="Montserrat SemiBold"/>
                  <a:cs typeface="Montserrat SemiBold"/>
                  <a:sym typeface="Montserrat SemiBold"/>
                  <a:hlinkClick action="ppaction://hlinksldjump"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Робота над проєктом</a:t>
              </a:r>
              <a:endParaRPr b="0" i="0" sz="1500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95" name="Google Shape;95;p15"/>
          <p:cNvSpPr/>
          <p:nvPr/>
        </p:nvSpPr>
        <p:spPr>
          <a:xfrm>
            <a:off x="1539425" y="2614625"/>
            <a:ext cx="797400" cy="6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6B0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15"/>
          <p:cNvGrpSpPr/>
          <p:nvPr/>
        </p:nvGrpSpPr>
        <p:grpSpPr>
          <a:xfrm>
            <a:off x="467377" y="2393979"/>
            <a:ext cx="681857" cy="569268"/>
            <a:chOff x="1509900" y="1017325"/>
            <a:chExt cx="797400" cy="648000"/>
          </a:xfrm>
        </p:grpSpPr>
        <p:sp>
          <p:nvSpPr>
            <p:cNvPr id="97" name="Google Shape;97;p15"/>
            <p:cNvSpPr/>
            <p:nvPr/>
          </p:nvSpPr>
          <p:spPr>
            <a:xfrm>
              <a:off x="1509900" y="1017325"/>
              <a:ext cx="797400" cy="648000"/>
            </a:xfrm>
            <a:prstGeom prst="roundRect">
              <a:avLst>
                <a:gd fmla="val 16667" name="adj"/>
              </a:avLst>
            </a:prstGeom>
            <a:solidFill>
              <a:srgbClr val="FF6B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 txBox="1"/>
            <p:nvPr/>
          </p:nvSpPr>
          <p:spPr>
            <a:xfrm>
              <a:off x="1739250" y="1145425"/>
              <a:ext cx="338700" cy="400200"/>
            </a:xfrm>
            <a:prstGeom prst="rect">
              <a:avLst/>
            </a:prstGeom>
            <a:solidFill>
              <a:srgbClr val="FF6B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lang="ru" sz="3500">
                  <a:solidFill>
                    <a:srgbClr val="FFFFFF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3</a:t>
              </a:r>
              <a:endParaRPr b="0" i="0" sz="35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99" name="Google Shape;99;p15"/>
          <p:cNvGrpSpPr/>
          <p:nvPr/>
        </p:nvGrpSpPr>
        <p:grpSpPr>
          <a:xfrm>
            <a:off x="1350378" y="2393936"/>
            <a:ext cx="3867430" cy="569268"/>
            <a:chOff x="2417975" y="1093600"/>
            <a:chExt cx="5096100" cy="540000"/>
          </a:xfrm>
        </p:grpSpPr>
        <p:sp>
          <p:nvSpPr>
            <p:cNvPr id="100" name="Google Shape;100;p15"/>
            <p:cNvSpPr/>
            <p:nvPr/>
          </p:nvSpPr>
          <p:spPr>
            <a:xfrm>
              <a:off x="2417975" y="1093600"/>
              <a:ext cx="5096100" cy="540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6B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 txBox="1"/>
            <p:nvPr/>
          </p:nvSpPr>
          <p:spPr>
            <a:xfrm rot="486">
              <a:off x="2573700" y="1095347"/>
              <a:ext cx="4246200" cy="5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" sz="1500">
                  <a:solidFill>
                    <a:srgbClr val="434343"/>
                  </a:solidFill>
                  <a:uFill>
                    <a:noFill/>
                  </a:uFill>
                  <a:latin typeface="Montserrat SemiBold"/>
                  <a:ea typeface="Montserrat SemiBold"/>
                  <a:cs typeface="Montserrat SemiBold"/>
                  <a:sym typeface="Montserrat SemiBold"/>
                  <a:hlinkClick action="ppaction://hlinksldjump" r:id="rId7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Як працювати з репозиторієм (Github)</a:t>
              </a:r>
              <a:endParaRPr b="0" i="0" sz="1500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02" name="Google Shape;102;p15"/>
          <p:cNvSpPr/>
          <p:nvPr/>
        </p:nvSpPr>
        <p:spPr>
          <a:xfrm>
            <a:off x="1527275" y="3297875"/>
            <a:ext cx="797400" cy="6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6B0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5"/>
          <p:cNvGrpSpPr/>
          <p:nvPr/>
        </p:nvGrpSpPr>
        <p:grpSpPr>
          <a:xfrm>
            <a:off x="455227" y="3077229"/>
            <a:ext cx="681857" cy="569268"/>
            <a:chOff x="1509900" y="1017325"/>
            <a:chExt cx="797400" cy="648000"/>
          </a:xfrm>
        </p:grpSpPr>
        <p:sp>
          <p:nvSpPr>
            <p:cNvPr id="104" name="Google Shape;104;p15"/>
            <p:cNvSpPr/>
            <p:nvPr/>
          </p:nvSpPr>
          <p:spPr>
            <a:xfrm>
              <a:off x="1509900" y="1017325"/>
              <a:ext cx="797400" cy="648000"/>
            </a:xfrm>
            <a:prstGeom prst="roundRect">
              <a:avLst>
                <a:gd fmla="val 16667" name="adj"/>
              </a:avLst>
            </a:prstGeom>
            <a:solidFill>
              <a:srgbClr val="FF6B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1739250" y="1145425"/>
              <a:ext cx="338700" cy="400200"/>
            </a:xfrm>
            <a:prstGeom prst="rect">
              <a:avLst/>
            </a:prstGeom>
            <a:solidFill>
              <a:srgbClr val="FF6B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lang="ru" sz="3500">
                  <a:solidFill>
                    <a:srgbClr val="FFFFFF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4</a:t>
              </a:r>
              <a:endParaRPr b="0" i="0" sz="35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106" name="Google Shape;106;p15"/>
          <p:cNvGrpSpPr/>
          <p:nvPr/>
        </p:nvGrpSpPr>
        <p:grpSpPr>
          <a:xfrm>
            <a:off x="1338228" y="3077186"/>
            <a:ext cx="3867430" cy="569268"/>
            <a:chOff x="2417975" y="1093600"/>
            <a:chExt cx="5096100" cy="540000"/>
          </a:xfrm>
        </p:grpSpPr>
        <p:sp>
          <p:nvSpPr>
            <p:cNvPr id="107" name="Google Shape;107;p15"/>
            <p:cNvSpPr/>
            <p:nvPr/>
          </p:nvSpPr>
          <p:spPr>
            <a:xfrm>
              <a:off x="2417975" y="1093600"/>
              <a:ext cx="5096100" cy="540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6B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 txBox="1"/>
            <p:nvPr/>
          </p:nvSpPr>
          <p:spPr>
            <a:xfrm rot="486">
              <a:off x="2573700" y="1095347"/>
              <a:ext cx="4246200" cy="5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" sz="1500">
                  <a:solidFill>
                    <a:srgbClr val="434343"/>
                  </a:solidFill>
                  <a:uFill>
                    <a:noFill/>
                  </a:uFill>
                  <a:latin typeface="Montserrat SemiBold"/>
                  <a:ea typeface="Montserrat SemiBold"/>
                  <a:cs typeface="Montserrat SemiBold"/>
                  <a:sym typeface="Montserrat SemiBold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Техн. завдання до проєкту</a:t>
              </a:r>
              <a:endParaRPr b="0" i="0" sz="1500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09" name="Google Shape;109;p15"/>
          <p:cNvSpPr/>
          <p:nvPr/>
        </p:nvSpPr>
        <p:spPr>
          <a:xfrm>
            <a:off x="1527275" y="3981175"/>
            <a:ext cx="797400" cy="6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6B0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15"/>
          <p:cNvGrpSpPr/>
          <p:nvPr/>
        </p:nvGrpSpPr>
        <p:grpSpPr>
          <a:xfrm>
            <a:off x="455227" y="3760529"/>
            <a:ext cx="681857" cy="569268"/>
            <a:chOff x="1509900" y="1017325"/>
            <a:chExt cx="797400" cy="648000"/>
          </a:xfrm>
        </p:grpSpPr>
        <p:sp>
          <p:nvSpPr>
            <p:cNvPr id="111" name="Google Shape;111;p15"/>
            <p:cNvSpPr/>
            <p:nvPr/>
          </p:nvSpPr>
          <p:spPr>
            <a:xfrm>
              <a:off x="1509900" y="1017325"/>
              <a:ext cx="797400" cy="648000"/>
            </a:xfrm>
            <a:prstGeom prst="roundRect">
              <a:avLst>
                <a:gd fmla="val 16667" name="adj"/>
              </a:avLst>
            </a:prstGeom>
            <a:solidFill>
              <a:srgbClr val="FF6B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1739250" y="1145425"/>
              <a:ext cx="338700" cy="400200"/>
            </a:xfrm>
            <a:prstGeom prst="rect">
              <a:avLst/>
            </a:prstGeom>
            <a:solidFill>
              <a:srgbClr val="FF6B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lang="ru" sz="3500">
                  <a:solidFill>
                    <a:srgbClr val="FFFFFF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5</a:t>
              </a:r>
              <a:endParaRPr b="0" i="0" sz="35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113" name="Google Shape;113;p15"/>
          <p:cNvGrpSpPr/>
          <p:nvPr/>
        </p:nvGrpSpPr>
        <p:grpSpPr>
          <a:xfrm>
            <a:off x="1338228" y="3760486"/>
            <a:ext cx="3867430" cy="569268"/>
            <a:chOff x="2417975" y="1093600"/>
            <a:chExt cx="5096100" cy="540000"/>
          </a:xfrm>
        </p:grpSpPr>
        <p:sp>
          <p:nvSpPr>
            <p:cNvPr id="114" name="Google Shape;114;p15"/>
            <p:cNvSpPr/>
            <p:nvPr/>
          </p:nvSpPr>
          <p:spPr>
            <a:xfrm>
              <a:off x="2417975" y="1093600"/>
              <a:ext cx="5096100" cy="540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6B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 txBox="1"/>
            <p:nvPr/>
          </p:nvSpPr>
          <p:spPr>
            <a:xfrm rot="486">
              <a:off x="2573700" y="1095347"/>
              <a:ext cx="4246200" cy="5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" sz="1500">
                  <a:solidFill>
                    <a:srgbClr val="434343"/>
                  </a:solidFill>
                  <a:uFill>
                    <a:noFill/>
                  </a:uFill>
                  <a:latin typeface="Montserrat SemiBold"/>
                  <a:ea typeface="Montserrat SemiBold"/>
                  <a:cs typeface="Montserrat SemiBold"/>
                  <a:sym typeface="Montserrat SemiBold"/>
                  <a:hlinkClick action="ppaction://hlinksldjump" r:id="rId8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Як підготуватись до захисту проєкту</a:t>
              </a:r>
              <a:endParaRPr b="0" i="0" sz="1500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311699" y="450000"/>
            <a:ext cx="5587500" cy="12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lang="ru" sz="3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Організація роботи в команді</a:t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311692" y="1649994"/>
            <a:ext cx="4708800" cy="22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ru" sz="1900">
                <a:solidFill>
                  <a:srgbClr val="FF6B0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Принципи роботи в команді</a:t>
            </a:r>
            <a:br>
              <a:rPr lang="ru" sz="19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ru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Скринкаст: </a:t>
            </a:r>
            <a:r>
              <a:rPr lang="ru" u="sng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посилання на відео</a:t>
            </a:r>
            <a:endParaRPr sz="1900">
              <a:solidFill>
                <a:srgbClr val="FF6B0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Презентація: </a:t>
            </a:r>
            <a:r>
              <a:rPr lang="ru" u="sng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посилання на презентацію</a:t>
            </a:r>
            <a:br>
              <a:rPr lang="ru" sz="19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ru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Додаток для планування: </a:t>
            </a:r>
            <a:r>
              <a:rPr lang="ru" u="sng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https://www.scrumpoker-online.org/</a:t>
            </a:r>
            <a:br>
              <a:rPr lang="ru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ru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900">
                <a:solidFill>
                  <a:srgbClr val="FF6B0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Робота з  Trello</a:t>
            </a:r>
            <a:br>
              <a:rPr lang="ru" sz="19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ru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Скринкаст: </a:t>
            </a:r>
            <a:r>
              <a:rPr lang="ru" u="sng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посилання на відео</a:t>
            </a:r>
            <a:endParaRPr sz="1900">
              <a:solidFill>
                <a:srgbClr val="FF6B0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Інструкція по роботі з Trello: </a:t>
            </a:r>
            <a:r>
              <a:rPr lang="ru" u="sng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посилання на інструкцію</a:t>
            </a:r>
            <a:endParaRPr>
              <a:solidFill>
                <a:srgbClr val="FF6B0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>
              <a:solidFill>
                <a:srgbClr val="FF6B0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75886" y="616475"/>
            <a:ext cx="3048589" cy="452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3900934">
            <a:off x="4790685" y="2917762"/>
            <a:ext cx="1326482" cy="1237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8328763">
            <a:off x="8122190" y="1349476"/>
            <a:ext cx="1115762" cy="1040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3429632">
            <a:off x="5009918" y="1332100"/>
            <a:ext cx="1028887" cy="959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231840">
            <a:off x="7915862" y="-213486"/>
            <a:ext cx="1375454" cy="128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2547527">
            <a:off x="5975680" y="1907262"/>
            <a:ext cx="667837" cy="6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8328758">
            <a:off x="5357690" y="-332657"/>
            <a:ext cx="1270616" cy="118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534847">
            <a:off x="4985330" y="4515800"/>
            <a:ext cx="667838" cy="62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type="title"/>
          </p:nvPr>
        </p:nvSpPr>
        <p:spPr>
          <a:xfrm>
            <a:off x="368500" y="450000"/>
            <a:ext cx="44799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328763">
            <a:off x="7968665" y="121176"/>
            <a:ext cx="1115762" cy="1040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265898">
            <a:off x="8028389" y="4287745"/>
            <a:ext cx="638766" cy="595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804407">
            <a:off x="7752564" y="1686126"/>
            <a:ext cx="1115762" cy="1040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796208">
            <a:off x="6889793" y="70968"/>
            <a:ext cx="812736" cy="758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265898">
            <a:off x="6863564" y="1760920"/>
            <a:ext cx="638766" cy="595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804407">
            <a:off x="7321539" y="3036126"/>
            <a:ext cx="1115762" cy="104070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/>
          <p:nvPr/>
        </p:nvSpPr>
        <p:spPr>
          <a:xfrm>
            <a:off x="264400" y="1625750"/>
            <a:ext cx="3991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Планування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232950" y="2333750"/>
            <a:ext cx="425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ru" sz="12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План роботи над проєктом:  </a:t>
            </a:r>
            <a:r>
              <a:rPr lang="ru" sz="12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посилання на план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374800" y="267425"/>
            <a:ext cx="81747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Як розгорнути проєкт та працювати з  репозиторієм (GitHub)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200" y="647650"/>
            <a:ext cx="3990799" cy="427834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/>
        </p:nvSpPr>
        <p:spPr>
          <a:xfrm>
            <a:off x="818425" y="1630550"/>
            <a:ext cx="3990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Інструкція: </a:t>
            </a:r>
            <a:r>
              <a:rPr lang="ru" sz="1200" u="sng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посилання на інструкцію</a:t>
            </a:r>
            <a:endParaRPr sz="1900" u="sng">
              <a:solidFill>
                <a:srgbClr val="FF6B0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Скринкаст про роботу з  GitHub </a:t>
            </a:r>
            <a:endParaRPr sz="1200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через додаток на десктопі: </a:t>
            </a:r>
            <a:r>
              <a:rPr lang="ru" sz="1200" u="sng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посилання на відео</a:t>
            </a:r>
            <a:br>
              <a:rPr lang="ru" sz="1900">
                <a:solidFill>
                  <a:srgbClr val="FF6B0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ru" sz="12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Скринкаcт про роботу з GitHub </a:t>
            </a:r>
            <a:endParaRPr sz="1200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через термінал: </a:t>
            </a:r>
            <a:r>
              <a:rPr lang="ru" sz="1200" u="sng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посилання на відео</a:t>
            </a:r>
            <a:endParaRPr>
              <a:solidFill>
                <a:srgbClr val="FF6B0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1100" y="236450"/>
            <a:ext cx="3605175" cy="49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6875" y="1979817"/>
            <a:ext cx="657574" cy="59193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>
            <p:ph type="title"/>
          </p:nvPr>
        </p:nvSpPr>
        <p:spPr>
          <a:xfrm>
            <a:off x="368500" y="450000"/>
            <a:ext cx="44799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Як підготуватись до захисту проєкту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9075" y="1461350"/>
            <a:ext cx="718075" cy="64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5750" y="44550"/>
            <a:ext cx="516894" cy="4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429632">
            <a:off x="5836768" y="149850"/>
            <a:ext cx="1028887" cy="959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396110">
            <a:off x="5037425" y="3450258"/>
            <a:ext cx="729351" cy="680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859454">
            <a:off x="8179524" y="1222833"/>
            <a:ext cx="729351" cy="680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865987">
            <a:off x="4731474" y="1789808"/>
            <a:ext cx="729351" cy="68028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/>
          <p:nvPr/>
        </p:nvSpPr>
        <p:spPr>
          <a:xfrm>
            <a:off x="405925" y="1730838"/>
            <a:ext cx="30000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6B0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Чек-лист по презентації:  </a:t>
            </a:r>
            <a:r>
              <a:rPr lang="ru" sz="12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посилання на чек-лист</a:t>
            </a:r>
            <a:endParaRPr sz="1900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6B0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Шаблон презентації:  </a:t>
            </a:r>
            <a:r>
              <a:rPr lang="ru" sz="12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посилання на шаблон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>
            <p:ph type="title"/>
          </p:nvPr>
        </p:nvSpPr>
        <p:spPr>
          <a:xfrm>
            <a:off x="368500" y="450000"/>
            <a:ext cx="44799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7075" y="204625"/>
            <a:ext cx="1673551" cy="14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1212925" y="3222025"/>
            <a:ext cx="7385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FF6B0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Вони зруйнували нашу «Мрію»,</a:t>
            </a:r>
            <a:r>
              <a:rPr b="1" lang="ru" sz="3000">
                <a:solidFill>
                  <a:srgbClr val="FF6B08"/>
                </a:solidFill>
                <a:highlight>
                  <a:srgbClr val="FFE9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1" lang="ru" sz="3000">
                <a:solidFill>
                  <a:srgbClr val="FF6B0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але ми з вами зараз будуємо Нову</a:t>
            </a:r>
            <a:r>
              <a:rPr b="1" lang="ru" sz="2600">
                <a:solidFill>
                  <a:srgbClr val="FF6B0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2600">
              <a:solidFill>
                <a:srgbClr val="FF6B0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0594" y="1205275"/>
            <a:ext cx="5566474" cy="186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709498">
            <a:off x="7741523" y="2666992"/>
            <a:ext cx="534359" cy="531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819839">
            <a:off x="593138" y="1819581"/>
            <a:ext cx="783718" cy="779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389605">
            <a:off x="7428358" y="4337510"/>
            <a:ext cx="698855" cy="69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138">
            <a:off x="8298876" y="4278804"/>
            <a:ext cx="561939" cy="558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4275067">
            <a:off x="5398813" y="229304"/>
            <a:ext cx="904162" cy="89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389616">
            <a:off x="3589536" y="416304"/>
            <a:ext cx="373351" cy="37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7800" y="1251180"/>
            <a:ext cx="205023" cy="19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47075" y="643834"/>
            <a:ext cx="413550" cy="3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