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Montserrat Light" panose="020B0604020202020204" charset="0"/>
      <p:regular r:id="rId20"/>
      <p:bold r:id="rId21"/>
      <p:italic r:id="rId22"/>
      <p:boldItalic r:id="rId23"/>
    </p:embeddedFont>
    <p:embeddedFont>
      <p:font typeface="Montserrat Medium"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4d2e09e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4d2e09e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56f7e8d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56f7e8d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14d2e09e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14d2e09e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56f7e8d8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56f7e8d8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56f7e8d8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56f7e8d8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56f7e8d8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56f7e8d8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4d2e09e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4d2e09e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4d2e09e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4d2e09e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d56f7e8d8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d56f7e8d8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4d2e09e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4d2e09e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4d2e09e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4d2e09e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4d2e09e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4d2e09e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26900"/>
            <a:ext cx="8561400" cy="61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b" anchorCtr="0">
            <a:normAutofit fontScale="90000"/>
          </a:bodyPr>
          <a:lstStyle/>
          <a:p>
            <a:pPr marL="0" lvl="0" indent="0" algn="l" rtl="0">
              <a:spcBef>
                <a:spcPts val="0"/>
              </a:spcBef>
              <a:spcAft>
                <a:spcPts val="0"/>
              </a:spcAft>
              <a:buNone/>
            </a:pPr>
            <a:endParaRPr>
              <a:solidFill>
                <a:srgbClr val="F3F3F3"/>
              </a:solidFill>
              <a:latin typeface="Montserrat Medium"/>
              <a:ea typeface="Montserrat Medium"/>
              <a:cs typeface="Montserrat Medium"/>
              <a:sym typeface="Montserrat Medium"/>
            </a:endParaRPr>
          </a:p>
          <a:p>
            <a:pPr marL="0" lvl="0" indent="0" algn="ctr" rtl="0">
              <a:spcBef>
                <a:spcPts val="0"/>
              </a:spcBef>
              <a:spcAft>
                <a:spcPts val="0"/>
              </a:spcAft>
              <a:buNone/>
            </a:pPr>
            <a:r>
              <a:rPr lang="fr" sz="2850">
                <a:solidFill>
                  <a:schemeClr val="lt1"/>
                </a:solidFill>
                <a:latin typeface="Montserrat"/>
                <a:ea typeface="Montserrat"/>
                <a:cs typeface="Montserrat"/>
                <a:sym typeface="Montserrat"/>
              </a:rPr>
              <a:t>Projet 1 NSI : Conversion d’entier en base 2, 10, 16</a:t>
            </a:r>
            <a:endParaRPr sz="2850">
              <a:solidFill>
                <a:schemeClr val="lt1"/>
              </a:solidFill>
              <a:latin typeface="Montserrat"/>
              <a:ea typeface="Montserrat"/>
              <a:cs typeface="Montserrat"/>
              <a:sym typeface="Montserrat"/>
            </a:endParaRPr>
          </a:p>
        </p:txBody>
      </p:sp>
      <p:sp>
        <p:nvSpPr>
          <p:cNvPr id="55" name="Google Shape;55;p13"/>
          <p:cNvSpPr txBox="1">
            <a:spLocks noGrp="1"/>
          </p:cNvSpPr>
          <p:nvPr>
            <p:ph type="subTitle" idx="1"/>
          </p:nvPr>
        </p:nvSpPr>
        <p:spPr>
          <a:xfrm>
            <a:off x="311700" y="4405675"/>
            <a:ext cx="8561400" cy="529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fr" sz="2200">
                <a:solidFill>
                  <a:schemeClr val="lt1"/>
                </a:solidFill>
                <a:latin typeface="Montserrat"/>
                <a:ea typeface="Montserrat"/>
                <a:cs typeface="Montserrat"/>
                <a:sym typeface="Montserrat"/>
              </a:rPr>
              <a:t>Grégoire Guilleron, Noah Guede, Gaspard Dreano</a:t>
            </a:r>
            <a:endParaRPr sz="22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23"/>
          <p:cNvSpPr txBox="1">
            <a:spLocks noGrp="1"/>
          </p:cNvSpPr>
          <p:nvPr>
            <p:ph type="body" idx="1"/>
          </p:nvPr>
        </p:nvSpPr>
        <p:spPr>
          <a:xfrm>
            <a:off x="311700" y="0"/>
            <a:ext cx="8520600" cy="456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500">
                <a:solidFill>
                  <a:schemeClr val="lt1"/>
                </a:solidFill>
                <a:latin typeface="Montserrat"/>
                <a:ea typeface="Montserrat"/>
                <a:cs typeface="Montserrat"/>
                <a:sym typeface="Montserrat"/>
              </a:rPr>
              <a:t> 3)   </a:t>
            </a:r>
            <a:r>
              <a:rPr lang="fr" sz="1500" u="sng">
                <a:solidFill>
                  <a:schemeClr val="lt1"/>
                </a:solidFill>
                <a:latin typeface="Montserrat"/>
                <a:ea typeface="Montserrat"/>
                <a:cs typeface="Montserrat"/>
                <a:sym typeface="Montserrat"/>
              </a:rPr>
              <a:t>Fichier data.py</a:t>
            </a:r>
            <a:endParaRPr sz="1500" u="sng">
              <a:solidFill>
                <a:schemeClr val="lt1"/>
              </a:solidFill>
              <a:latin typeface="Montserrat"/>
              <a:ea typeface="Montserrat"/>
              <a:cs typeface="Montserrat"/>
              <a:sym typeface="Montserrat"/>
            </a:endParaRPr>
          </a:p>
          <a:p>
            <a:pPr marL="0" lvl="0" indent="0" algn="just" rtl="0">
              <a:spcBef>
                <a:spcPts val="1200"/>
              </a:spcBef>
              <a:spcAft>
                <a:spcPts val="0"/>
              </a:spcAft>
              <a:buNone/>
            </a:pPr>
            <a:r>
              <a:rPr lang="fr" sz="1300">
                <a:solidFill>
                  <a:schemeClr val="lt1"/>
                </a:solidFill>
                <a:latin typeface="Montserrat Light"/>
                <a:ea typeface="Montserrat Light"/>
                <a:cs typeface="Montserrat Light"/>
                <a:sym typeface="Montserrat Light"/>
              </a:rPr>
              <a:t>Contient toutes les données utilisées par le programme lors de l’utilisation des différentes fonction, comme les variables (</a:t>
            </a:r>
            <a:r>
              <a:rPr lang="fr" sz="1300">
                <a:solidFill>
                  <a:schemeClr val="lt1"/>
                </a:solidFill>
              </a:rPr>
              <a:t>ask_for_the_init_base_text</a:t>
            </a:r>
            <a:r>
              <a:rPr lang="fr" sz="1300">
                <a:solidFill>
                  <a:schemeClr val="lt1"/>
                </a:solidFill>
                <a:latin typeface="Montserrat Light"/>
                <a:ea typeface="Montserrat Light"/>
                <a:cs typeface="Montserrat Light"/>
                <a:sym typeface="Montserrat Light"/>
              </a:rPr>
              <a:t>, </a:t>
            </a:r>
            <a:r>
              <a:rPr lang="fr" sz="1300">
                <a:solidFill>
                  <a:schemeClr val="lt1"/>
                </a:solidFill>
              </a:rPr>
              <a:t>ask_for_the_init_number_text</a:t>
            </a:r>
            <a:r>
              <a:rPr lang="fr" sz="1300">
                <a:solidFill>
                  <a:schemeClr val="lt1"/>
                </a:solidFill>
                <a:latin typeface="Montserrat Light"/>
                <a:ea typeface="Montserrat Light"/>
                <a:cs typeface="Montserrat Light"/>
                <a:sym typeface="Montserrat Light"/>
              </a:rPr>
              <a:t>…) ou les listes (</a:t>
            </a:r>
            <a:r>
              <a:rPr lang="fr" sz="1300">
                <a:solidFill>
                  <a:schemeClr val="lt1"/>
                </a:solidFill>
              </a:rPr>
              <a:t>hex_number_valid_chars</a:t>
            </a:r>
            <a:r>
              <a:rPr lang="fr" sz="1300">
                <a:solidFill>
                  <a:schemeClr val="lt1"/>
                </a:solidFill>
                <a:latin typeface="Montserrat Light"/>
                <a:ea typeface="Montserrat Light"/>
                <a:cs typeface="Montserrat Light"/>
                <a:sym typeface="Montserrat Light"/>
              </a:rPr>
              <a:t>, </a:t>
            </a:r>
            <a:r>
              <a:rPr lang="fr" sz="1300">
                <a:solidFill>
                  <a:schemeClr val="lt1"/>
                </a:solidFill>
              </a:rPr>
              <a:t>base_valid_chars</a:t>
            </a:r>
            <a:r>
              <a:rPr lang="fr" sz="1300">
                <a:solidFill>
                  <a:schemeClr val="lt1"/>
                </a:solidFill>
                <a:latin typeface="Montserrat Light"/>
                <a:ea typeface="Montserrat Light"/>
                <a:cs typeface="Montserrat Light"/>
                <a:sym typeface="Montserrat Light"/>
              </a:rPr>
              <a:t>…)</a:t>
            </a: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0"/>
              </a:spcAft>
              <a:buNone/>
            </a:pPr>
            <a:r>
              <a:rPr lang="fr" sz="1300">
                <a:solidFill>
                  <a:schemeClr val="lt1"/>
                </a:solidFill>
                <a:latin typeface="Montserrat Light"/>
                <a:ea typeface="Montserrat Light"/>
                <a:cs typeface="Montserrat Light"/>
                <a:sym typeface="Montserrat Light"/>
              </a:rPr>
              <a:t>Contient notamment les listes de caractères possibles pour la saisie des bases de départ et ciblée qui permettent d’utiliser l’outil dans plusieurs langues </a:t>
            </a: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0"/>
              </a:spcAft>
              <a:buNone/>
            </a:pPr>
            <a:r>
              <a:rPr lang="fr" sz="1300">
                <a:solidFill>
                  <a:schemeClr val="lt1"/>
                </a:solidFill>
                <a:latin typeface="Montserrat Light"/>
                <a:ea typeface="Montserrat Light"/>
                <a:cs typeface="Montserrat Light"/>
                <a:sym typeface="Montserrat Light"/>
              </a:rPr>
              <a:t>Ne contient aucune fonctions</a:t>
            </a: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0"/>
              </a:spcAft>
              <a:buNone/>
            </a:pP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1200"/>
              </a:spcAft>
              <a:buClr>
                <a:schemeClr val="dk1"/>
              </a:buClr>
              <a:buSzPts val="1100"/>
              <a:buFont typeface="Arial"/>
              <a:buNone/>
            </a:pPr>
            <a:r>
              <a:rPr lang="fr" sz="1300">
                <a:solidFill>
                  <a:schemeClr val="lt1"/>
                </a:solidFill>
                <a:latin typeface="Montserrat Light"/>
                <a:ea typeface="Montserrat Light"/>
                <a:cs typeface="Montserrat Light"/>
                <a:sym typeface="Montserrat Light"/>
              </a:rPr>
              <a:t>C’est ce fichier qui a été notamment produit grâce à l’aide des IA Génératives qui ont permis de générer les différentes listes qui regroupent toutes les écritures d’une base (plusieurs langues, avec fautes d’orthographes…)</a:t>
            </a:r>
            <a:endParaRPr sz="1300">
              <a:solidFill>
                <a:schemeClr val="lt1"/>
              </a:solidFill>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311700" y="445025"/>
            <a:ext cx="85206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2420">
                <a:solidFill>
                  <a:schemeClr val="lt1"/>
                </a:solidFill>
                <a:latin typeface="Montserrat"/>
                <a:ea typeface="Montserrat"/>
                <a:cs typeface="Montserrat"/>
                <a:sym typeface="Montserrat"/>
              </a:rPr>
              <a:t>PARTIE III : Documentation et tests</a:t>
            </a:r>
            <a:endParaRPr sz="2420">
              <a:solidFill>
                <a:schemeClr val="lt1"/>
              </a:solidFill>
              <a:latin typeface="Montserrat"/>
              <a:ea typeface="Montserrat"/>
              <a:cs typeface="Montserrat"/>
              <a:sym typeface="Montserrat"/>
            </a:endParaRPr>
          </a:p>
        </p:txBody>
      </p:sp>
      <p:sp>
        <p:nvSpPr>
          <p:cNvPr id="111" name="Google Shape;11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300">
                <a:solidFill>
                  <a:schemeClr val="lt1"/>
                </a:solidFill>
                <a:latin typeface="Montserrat Light"/>
                <a:ea typeface="Montserrat Light"/>
                <a:cs typeface="Montserrat Light"/>
                <a:sym typeface="Montserrat Light"/>
              </a:rPr>
              <a:t>Pour une meilleure compréhension du code une documentation sous forme de commentaire a été écrite dans le code</a:t>
            </a:r>
            <a:endParaRPr sz="1300">
              <a:solidFill>
                <a:schemeClr val="lt1"/>
              </a:solidFill>
              <a:latin typeface="Montserrat Light"/>
              <a:ea typeface="Montserrat Light"/>
              <a:cs typeface="Montserrat Light"/>
              <a:sym typeface="Montserrat Light"/>
            </a:endParaRPr>
          </a:p>
          <a:p>
            <a:pPr marL="0" lvl="0" indent="0" algn="l" rtl="0">
              <a:spcBef>
                <a:spcPts val="1200"/>
              </a:spcBef>
              <a:spcAft>
                <a:spcPts val="0"/>
              </a:spcAft>
              <a:buNone/>
            </a:pPr>
            <a:endParaRPr sz="1300">
              <a:solidFill>
                <a:schemeClr val="lt1"/>
              </a:solidFill>
              <a:latin typeface="Montserrat Light"/>
              <a:ea typeface="Montserrat Light"/>
              <a:cs typeface="Montserrat Light"/>
              <a:sym typeface="Montserrat Light"/>
            </a:endParaRPr>
          </a:p>
          <a:p>
            <a:pPr marL="0" lvl="0" indent="0" algn="l" rtl="0">
              <a:spcBef>
                <a:spcPts val="1200"/>
              </a:spcBef>
              <a:spcAft>
                <a:spcPts val="1200"/>
              </a:spcAft>
              <a:buNone/>
            </a:pPr>
            <a:r>
              <a:rPr lang="fr" sz="1300">
                <a:solidFill>
                  <a:schemeClr val="lt1"/>
                </a:solidFill>
                <a:latin typeface="Montserrat Light"/>
                <a:ea typeface="Montserrat Light"/>
                <a:cs typeface="Montserrat Light"/>
                <a:sym typeface="Montserrat Light"/>
              </a:rPr>
              <a:t>Merci de votre écoute. </a:t>
            </a:r>
            <a:endParaRPr sz="1300">
              <a:solidFill>
                <a:schemeClr val="lt1"/>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2400" dirty="0">
                <a:solidFill>
                  <a:schemeClr val="lt1"/>
                </a:solidFill>
                <a:latin typeface="Montserrat"/>
                <a:ea typeface="Montserrat"/>
                <a:cs typeface="Montserrat"/>
                <a:sym typeface="Montserrat"/>
              </a:rPr>
              <a:t>PARTIE I : Objectifs et fonctionnalités du programme</a:t>
            </a:r>
            <a:endParaRPr sz="2400" dirty="0">
              <a:solidFill>
                <a:schemeClr val="lt1"/>
              </a:solidFill>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648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sz="1500" u="sng">
                <a:solidFill>
                  <a:schemeClr val="lt1"/>
                </a:solidFill>
                <a:latin typeface="Montserrat"/>
                <a:ea typeface="Montserrat"/>
                <a:cs typeface="Montserrat"/>
                <a:sym typeface="Montserrat"/>
              </a:rPr>
              <a:t>Objectif</a:t>
            </a:r>
            <a:r>
              <a:rPr lang="fr" sz="1500">
                <a:solidFill>
                  <a:schemeClr val="lt1"/>
                </a:solidFill>
                <a:latin typeface="Montserrat"/>
                <a:ea typeface="Montserrat"/>
                <a:cs typeface="Montserrat"/>
                <a:sym typeface="Montserrat"/>
              </a:rPr>
              <a:t> :</a:t>
            </a:r>
            <a:r>
              <a:rPr lang="fr" sz="1300">
                <a:solidFill>
                  <a:schemeClr val="lt1"/>
                </a:solidFill>
                <a:latin typeface="Montserrat Light"/>
                <a:ea typeface="Montserrat Light"/>
                <a:cs typeface="Montserrat Light"/>
                <a:sym typeface="Montserrat Light"/>
              </a:rPr>
              <a:t> créer un outil qui permettrait à l’utilisateur de convertir un nombre, en base binaire/ décimale/ hexadécimale, qu’il choisit vers son équivalent dans une des autres de ces bases. Le programme doit donc demander un nombre de départ (</a:t>
            </a:r>
            <a:r>
              <a:rPr lang="fr" sz="1300">
                <a:solidFill>
                  <a:schemeClr val="lt1"/>
                </a:solidFill>
              </a:rPr>
              <a:t>init_number</a:t>
            </a:r>
            <a:r>
              <a:rPr lang="fr" sz="1300">
                <a:solidFill>
                  <a:schemeClr val="lt1"/>
                </a:solidFill>
                <a:latin typeface="Montserrat Light"/>
                <a:ea typeface="Montserrat Light"/>
                <a:cs typeface="Montserrat Light"/>
                <a:sym typeface="Montserrat Light"/>
              </a:rPr>
              <a:t>), sa base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puis la base ciblée (</a:t>
            </a:r>
            <a:r>
              <a:rPr lang="fr" sz="1300">
                <a:solidFill>
                  <a:schemeClr val="lt1"/>
                </a:solidFill>
              </a:rPr>
              <a:t>target_base</a:t>
            </a:r>
            <a:r>
              <a:rPr lang="fr" sz="1300">
                <a:solidFill>
                  <a:schemeClr val="lt1"/>
                </a:solidFill>
                <a:latin typeface="Montserrat Light"/>
                <a:ea typeface="Montserrat Light"/>
                <a:cs typeface="Montserrat Light"/>
                <a:sym typeface="Montserrat Light"/>
              </a:rPr>
              <a:t>). Enfin il effectue la conversion du nombre de départ dans la base ciblée (</a:t>
            </a:r>
            <a:r>
              <a:rPr lang="fr" sz="1300">
                <a:solidFill>
                  <a:schemeClr val="lt1"/>
                </a:solidFill>
              </a:rPr>
              <a:t>target_number</a:t>
            </a:r>
            <a:r>
              <a:rPr lang="fr" sz="1300">
                <a:solidFill>
                  <a:schemeClr val="lt1"/>
                </a:solidFill>
                <a:latin typeface="Montserrat Light"/>
                <a:ea typeface="Montserrat Light"/>
                <a:cs typeface="Montserrat Light"/>
                <a:sym typeface="Montserrat Light"/>
              </a:rPr>
              <a:t>) et affiche le résultat. </a:t>
            </a: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0"/>
              </a:spcAft>
              <a:buNone/>
            </a:pPr>
            <a:r>
              <a:rPr lang="fr" sz="1500" u="sng">
                <a:solidFill>
                  <a:schemeClr val="lt1"/>
                </a:solidFill>
                <a:latin typeface="Montserrat"/>
                <a:ea typeface="Montserrat"/>
                <a:cs typeface="Montserrat"/>
                <a:sym typeface="Montserrat"/>
              </a:rPr>
              <a:t>Fonctionnalités :</a:t>
            </a:r>
            <a:r>
              <a:rPr lang="fr" sz="1300" u="sng">
                <a:solidFill>
                  <a:schemeClr val="lt1"/>
                </a:solidFill>
                <a:latin typeface="Montserrat"/>
                <a:ea typeface="Montserrat"/>
                <a:cs typeface="Montserrat"/>
                <a:sym typeface="Montserrat"/>
              </a:rPr>
              <a:t> </a:t>
            </a:r>
            <a:endParaRPr sz="1300" u="sng">
              <a:solidFill>
                <a:schemeClr val="lt1"/>
              </a:solidFill>
              <a:latin typeface="Montserrat"/>
              <a:ea typeface="Montserrat"/>
              <a:cs typeface="Montserrat"/>
              <a:sym typeface="Montserrat"/>
            </a:endParaRPr>
          </a:p>
          <a:p>
            <a:pPr marL="457200" lvl="0" indent="-311150" algn="just" rtl="0">
              <a:spcBef>
                <a:spcPts val="120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si </a:t>
            </a:r>
            <a:r>
              <a:rPr lang="fr" sz="1300">
                <a:solidFill>
                  <a:schemeClr val="lt1"/>
                </a:solidFill>
              </a:rPr>
              <a:t>init_number</a:t>
            </a:r>
            <a:r>
              <a:rPr lang="fr" sz="1300">
                <a:solidFill>
                  <a:schemeClr val="lt1"/>
                </a:solidFill>
                <a:latin typeface="Montserrat Light"/>
                <a:ea typeface="Montserrat Light"/>
                <a:cs typeface="Montserrat Light"/>
                <a:sym typeface="Montserrat Light"/>
              </a:rPr>
              <a:t> n’est pas valide dans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redemande de saisir </a:t>
            </a:r>
            <a:r>
              <a:rPr lang="fr" sz="1300">
                <a:solidFill>
                  <a:schemeClr val="lt1"/>
                </a:solidFill>
              </a:rPr>
              <a:t>init_base</a:t>
            </a:r>
            <a:endParaRPr sz="1300">
              <a:solidFill>
                <a:schemeClr val="lt1"/>
              </a:solidFill>
            </a:endParaRPr>
          </a:p>
          <a:p>
            <a:pPr marL="457200" lvl="0" indent="-311150" algn="just" rtl="0">
              <a:spcBef>
                <a:spcPts val="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si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est la même que </a:t>
            </a:r>
            <a:r>
              <a:rPr lang="fr" sz="1300">
                <a:solidFill>
                  <a:schemeClr val="lt1"/>
                </a:solidFill>
              </a:rPr>
              <a:t>target_base</a:t>
            </a:r>
            <a:r>
              <a:rPr lang="fr" sz="1300">
                <a:solidFill>
                  <a:schemeClr val="lt1"/>
                </a:solidFill>
                <a:latin typeface="Montserrat Light"/>
                <a:ea typeface="Montserrat Light"/>
                <a:cs typeface="Montserrat Light"/>
                <a:sym typeface="Montserrat Light"/>
              </a:rPr>
              <a:t> : </a:t>
            </a:r>
            <a:r>
              <a:rPr lang="fr" sz="1300">
                <a:solidFill>
                  <a:schemeClr val="lt1"/>
                </a:solidFill>
              </a:rPr>
              <a:t>target_number</a:t>
            </a:r>
            <a:r>
              <a:rPr lang="fr" sz="1300">
                <a:solidFill>
                  <a:schemeClr val="lt1"/>
                </a:solidFill>
                <a:latin typeface="Montserrat Light"/>
                <a:ea typeface="Montserrat Light"/>
                <a:cs typeface="Montserrat Light"/>
                <a:sym typeface="Montserrat Light"/>
              </a:rPr>
              <a:t> = </a:t>
            </a:r>
            <a:r>
              <a:rPr lang="fr" sz="1300">
                <a:solidFill>
                  <a:schemeClr val="lt1"/>
                </a:solidFill>
              </a:rPr>
              <a:t>init_number</a:t>
            </a:r>
            <a:endParaRPr sz="1300">
              <a:solidFill>
                <a:schemeClr val="lt1"/>
              </a:solidFill>
            </a:endParaRPr>
          </a:p>
          <a:p>
            <a:pPr marL="457200" lvl="0" indent="-311150" algn="just" rtl="0">
              <a:spcBef>
                <a:spcPts val="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si des caractères invalide sont entrés lors des saisis, le programme redemande la saisie</a:t>
            </a:r>
            <a:endParaRPr sz="1300">
              <a:solidFill>
                <a:schemeClr val="lt1"/>
              </a:solidFill>
              <a:latin typeface="Montserrat Light"/>
              <a:ea typeface="Montserrat Light"/>
              <a:cs typeface="Montserrat Light"/>
              <a:sym typeface="Montserrat Light"/>
            </a:endParaRPr>
          </a:p>
          <a:p>
            <a:pPr marL="457200" lvl="0" indent="-311150" algn="just" rtl="0">
              <a:spcBef>
                <a:spcPts val="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“oui”,“non”et le nom des bases peuvent être saisie dans de nombreuses langues et orthographes</a:t>
            </a:r>
            <a:endParaRPr sz="1300">
              <a:solidFill>
                <a:schemeClr val="lt1"/>
              </a:solidFill>
              <a:latin typeface="Montserrat Light"/>
              <a:ea typeface="Montserrat Light"/>
              <a:cs typeface="Montserrat Light"/>
              <a:sym typeface="Montserrat Light"/>
            </a:endParaRPr>
          </a:p>
          <a:p>
            <a:pPr marL="457200" lvl="0" indent="-311150" algn="just" rtl="0">
              <a:spcBef>
                <a:spcPts val="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à la fin d’une conversion le programme demande si l’utilisateurs si il veut en faire une autre</a:t>
            </a:r>
            <a:endParaRPr sz="1300">
              <a:solidFill>
                <a:schemeClr val="lt1"/>
              </a:solidFill>
              <a:latin typeface="Montserrat Light"/>
              <a:ea typeface="Montserrat Light"/>
              <a:cs typeface="Montserrat Light"/>
              <a:sym typeface="Montserrat Light"/>
            </a:endParaRPr>
          </a:p>
          <a:p>
            <a:pPr marL="0" lvl="0" indent="0" algn="l" rtl="0">
              <a:spcBef>
                <a:spcPts val="1200"/>
              </a:spcBef>
              <a:spcAft>
                <a:spcPts val="1200"/>
              </a:spcAft>
              <a:buNone/>
            </a:pPr>
            <a:endParaRPr>
              <a:solidFill>
                <a:schemeClr val="lt1"/>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2420">
                <a:solidFill>
                  <a:schemeClr val="lt1"/>
                </a:solidFill>
                <a:latin typeface="Montserrat"/>
                <a:ea typeface="Montserrat"/>
                <a:cs typeface="Montserrat"/>
                <a:sym typeface="Montserrat"/>
              </a:rPr>
              <a:t>PARTIE II : Organisation du code</a:t>
            </a:r>
            <a:endParaRPr sz="2420">
              <a:solidFill>
                <a:schemeClr val="lt1"/>
              </a:solidFill>
              <a:latin typeface="Montserrat"/>
              <a:ea typeface="Montserrat"/>
              <a:cs typeface="Montserrat"/>
              <a:sym typeface="Montserrat"/>
            </a:endParaRPr>
          </a:p>
        </p:txBody>
      </p:sp>
      <p:sp>
        <p:nvSpPr>
          <p:cNvPr id="67" name="Google Shape;67;p15"/>
          <p:cNvSpPr txBox="1">
            <a:spLocks noGrp="1"/>
          </p:cNvSpPr>
          <p:nvPr>
            <p:ph type="body" idx="1"/>
          </p:nvPr>
        </p:nvSpPr>
        <p:spPr>
          <a:xfrm>
            <a:off x="311700" y="1152475"/>
            <a:ext cx="8520600" cy="3873000"/>
          </a:xfrm>
          <a:prstGeom prst="rect">
            <a:avLst/>
          </a:prstGeom>
        </p:spPr>
        <p:txBody>
          <a:bodyPr spcFirstLastPara="1" wrap="square" lIns="91425" tIns="91425" rIns="91425" bIns="91425" anchor="t" anchorCtr="0">
            <a:normAutofit lnSpcReduction="20000"/>
          </a:bodyPr>
          <a:lstStyle/>
          <a:p>
            <a:pPr marL="457200" lvl="0" indent="-323850" algn="l" rtl="0">
              <a:spcBef>
                <a:spcPts val="0"/>
              </a:spcBef>
              <a:spcAft>
                <a:spcPts val="0"/>
              </a:spcAft>
              <a:buClr>
                <a:schemeClr val="lt1"/>
              </a:buClr>
              <a:buSzPts val="1500"/>
              <a:buFont typeface="Montserrat"/>
              <a:buAutoNum type="arabicParenR"/>
            </a:pPr>
            <a:r>
              <a:rPr lang="fr" sz="1500" u="sng">
                <a:solidFill>
                  <a:schemeClr val="lt1"/>
                </a:solidFill>
                <a:latin typeface="Montserrat"/>
                <a:ea typeface="Montserrat"/>
                <a:cs typeface="Montserrat"/>
                <a:sym typeface="Montserrat"/>
              </a:rPr>
              <a:t>Fichier main.py</a:t>
            </a:r>
            <a:endParaRPr sz="1500" u="sng">
              <a:solidFill>
                <a:schemeClr val="lt1"/>
              </a:solidFill>
              <a:latin typeface="Montserrat"/>
              <a:ea typeface="Montserrat"/>
              <a:cs typeface="Montserrat"/>
              <a:sym typeface="Montserrat"/>
            </a:endParaRPr>
          </a:p>
          <a:p>
            <a:pPr marL="0" lvl="0" indent="0" algn="l" rtl="0">
              <a:spcBef>
                <a:spcPts val="1200"/>
              </a:spcBef>
              <a:spcAft>
                <a:spcPts val="0"/>
              </a:spcAft>
              <a:buNone/>
            </a:pPr>
            <a:r>
              <a:rPr lang="fr" sz="1300">
                <a:solidFill>
                  <a:schemeClr val="lt1"/>
                </a:solidFill>
                <a:latin typeface="Montserrat Light"/>
                <a:ea typeface="Montserrat Light"/>
                <a:cs typeface="Montserrat Light"/>
                <a:sym typeface="Montserrat Light"/>
              </a:rPr>
              <a:t>C’est le fichier qu’il faut exécuter pour lancer le programme</a:t>
            </a:r>
            <a:endParaRPr sz="1300">
              <a:solidFill>
                <a:schemeClr val="lt1"/>
              </a:solidFill>
              <a:latin typeface="Montserrat Light"/>
              <a:ea typeface="Montserrat Light"/>
              <a:cs typeface="Montserrat Light"/>
              <a:sym typeface="Montserrat Light"/>
            </a:endParaRPr>
          </a:p>
          <a:p>
            <a:pPr marL="0" lvl="0" indent="0" algn="l" rtl="0">
              <a:spcBef>
                <a:spcPts val="1200"/>
              </a:spcBef>
              <a:spcAft>
                <a:spcPts val="0"/>
              </a:spcAft>
              <a:buNone/>
            </a:pPr>
            <a:r>
              <a:rPr lang="fr" sz="1300">
                <a:solidFill>
                  <a:schemeClr val="lt1"/>
                </a:solidFill>
                <a:latin typeface="Montserrat Light"/>
                <a:ea typeface="Montserrat Light"/>
                <a:cs typeface="Montserrat Light"/>
                <a:sym typeface="Montserrat Light"/>
              </a:rPr>
              <a:t>Composé de 2 fonctions : </a:t>
            </a:r>
            <a:endParaRPr sz="1300">
              <a:solidFill>
                <a:schemeClr val="lt1"/>
              </a:solidFill>
              <a:latin typeface="Montserrat Light"/>
              <a:ea typeface="Montserrat Light"/>
              <a:cs typeface="Montserrat Light"/>
              <a:sym typeface="Montserrat Light"/>
            </a:endParaRPr>
          </a:p>
          <a:p>
            <a:pPr marL="457200" lvl="0" indent="-311150" algn="just" rtl="0">
              <a:spcBef>
                <a:spcPts val="120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bin_dec_hex__to__bin_dec_hex() : récupère en parametre </a:t>
            </a:r>
            <a:r>
              <a:rPr lang="fr" sz="1300">
                <a:solidFill>
                  <a:schemeClr val="lt1"/>
                </a:solidFill>
              </a:rPr>
              <a:t>init_number</a:t>
            </a:r>
            <a:r>
              <a:rPr lang="fr" sz="1300">
                <a:solidFill>
                  <a:schemeClr val="lt1"/>
                </a:solidFill>
                <a:latin typeface="Montserrat Light"/>
                <a:ea typeface="Montserrat Light"/>
                <a:cs typeface="Montserrat Light"/>
                <a:sym typeface="Montserrat Light"/>
              </a:rPr>
              <a:t>, </a:t>
            </a:r>
            <a:r>
              <a:rPr lang="fr" sz="1300">
                <a:solidFill>
                  <a:schemeClr val="lt1"/>
                </a:solidFill>
              </a:rPr>
              <a:t>init_base </a:t>
            </a:r>
            <a:r>
              <a:rPr lang="fr" sz="1300">
                <a:solidFill>
                  <a:schemeClr val="lt1"/>
                </a:solidFill>
                <a:latin typeface="Montserrat Light"/>
                <a:ea typeface="Montserrat Light"/>
                <a:cs typeface="Montserrat Light"/>
                <a:sym typeface="Montserrat Light"/>
              </a:rPr>
              <a:t>et </a:t>
            </a:r>
            <a:r>
              <a:rPr lang="fr" sz="1300">
                <a:solidFill>
                  <a:schemeClr val="lt1"/>
                </a:solidFill>
              </a:rPr>
              <a:t>target_base </a:t>
            </a:r>
            <a:r>
              <a:rPr lang="fr" sz="1300">
                <a:solidFill>
                  <a:schemeClr val="lt1"/>
                </a:solidFill>
                <a:latin typeface="Montserrat Light"/>
                <a:ea typeface="Montserrat Light"/>
                <a:cs typeface="Montserrat Light"/>
                <a:sym typeface="Montserrat Light"/>
              </a:rPr>
              <a:t>et gère les différents cas de conversion. Elle appelle une des sous fonctions du module utils.py (bin_to_dec, bin_to_hex…) en fonction de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et </a:t>
            </a:r>
            <a:r>
              <a:rPr lang="fr" sz="1300">
                <a:solidFill>
                  <a:schemeClr val="lt1"/>
                </a:solidFill>
              </a:rPr>
              <a:t>target_base.</a:t>
            </a:r>
            <a:r>
              <a:rPr lang="fr" sz="1300">
                <a:solidFill>
                  <a:schemeClr val="lt1"/>
                </a:solidFill>
                <a:latin typeface="Montserrat Light"/>
                <a:ea typeface="Montserrat Light"/>
                <a:cs typeface="Montserrat Light"/>
                <a:sym typeface="Montserrat Light"/>
              </a:rPr>
              <a:t> C’est cette dernière qui se charge de la conversion et qui retourne le nombre ciblée (</a:t>
            </a:r>
            <a:r>
              <a:rPr lang="fr" sz="1300">
                <a:solidFill>
                  <a:schemeClr val="lt1"/>
                </a:solidFill>
              </a:rPr>
              <a:t>target_number</a:t>
            </a:r>
            <a:r>
              <a:rPr lang="fr" sz="1300">
                <a:solidFill>
                  <a:schemeClr val="lt1"/>
                </a:solidFill>
                <a:latin typeface="Montserrat Light"/>
                <a:ea typeface="Montserrat Light"/>
                <a:cs typeface="Montserrat Light"/>
                <a:sym typeface="Montserrat Light"/>
              </a:rPr>
              <a:t>)</a:t>
            </a:r>
            <a:endParaRPr sz="1300">
              <a:solidFill>
                <a:schemeClr val="lt1"/>
              </a:solidFill>
              <a:latin typeface="Montserrat Light"/>
              <a:ea typeface="Montserrat Light"/>
              <a:cs typeface="Montserrat Light"/>
              <a:sym typeface="Montserrat Light"/>
            </a:endParaRPr>
          </a:p>
          <a:p>
            <a:pPr marL="0" lvl="0" indent="0" algn="just" rtl="0">
              <a:spcBef>
                <a:spcPts val="1200"/>
              </a:spcBef>
              <a:spcAft>
                <a:spcPts val="0"/>
              </a:spcAft>
              <a:buNone/>
            </a:pPr>
            <a:endParaRPr sz="1300">
              <a:solidFill>
                <a:schemeClr val="lt1"/>
              </a:solidFill>
              <a:latin typeface="Montserrat Light"/>
              <a:ea typeface="Montserrat Light"/>
              <a:cs typeface="Montserrat Light"/>
              <a:sym typeface="Montserrat Light"/>
            </a:endParaRPr>
          </a:p>
          <a:p>
            <a:pPr marL="457200" lvl="0" indent="-311150" algn="just" rtl="0">
              <a:spcBef>
                <a:spcPts val="1200"/>
              </a:spcBef>
              <a:spcAft>
                <a:spcPts val="0"/>
              </a:spcAft>
              <a:buClr>
                <a:schemeClr val="lt1"/>
              </a:buClr>
              <a:buSzPts val="1300"/>
              <a:buFont typeface="Montserrat Light"/>
              <a:buChar char="-"/>
            </a:pPr>
            <a:r>
              <a:rPr lang="fr" sz="1300">
                <a:solidFill>
                  <a:schemeClr val="lt1"/>
                </a:solidFill>
                <a:latin typeface="Montserrat Light"/>
                <a:ea typeface="Montserrat Light"/>
                <a:cs typeface="Montserrat Light"/>
                <a:sym typeface="Montserrat Light"/>
              </a:rPr>
              <a:t>do_the_job() : demande la saisie de </a:t>
            </a:r>
            <a:r>
              <a:rPr lang="fr" sz="1300">
                <a:solidFill>
                  <a:schemeClr val="lt1"/>
                </a:solidFill>
              </a:rPr>
              <a:t>init_number</a:t>
            </a:r>
            <a:r>
              <a:rPr lang="fr" sz="1300">
                <a:solidFill>
                  <a:schemeClr val="lt1"/>
                </a:solidFill>
                <a:latin typeface="Montserrat Light"/>
                <a:ea typeface="Montserrat Light"/>
                <a:cs typeface="Montserrat Light"/>
                <a:sym typeface="Montserrat Light"/>
              </a:rPr>
              <a:t>, de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puis (si </a:t>
            </a:r>
            <a:r>
              <a:rPr lang="fr" sz="1300">
                <a:solidFill>
                  <a:schemeClr val="lt1"/>
                </a:solidFill>
              </a:rPr>
              <a:t>init_number</a:t>
            </a:r>
            <a:r>
              <a:rPr lang="fr" sz="1300">
                <a:solidFill>
                  <a:schemeClr val="lt1"/>
                </a:solidFill>
                <a:latin typeface="Montserrat Light"/>
                <a:ea typeface="Montserrat Light"/>
                <a:cs typeface="Montserrat Light"/>
                <a:sym typeface="Montserrat Light"/>
              </a:rPr>
              <a:t> est bien valide dans </a:t>
            </a:r>
            <a:r>
              <a:rPr lang="fr" sz="1300">
                <a:solidFill>
                  <a:schemeClr val="lt1"/>
                </a:solidFill>
              </a:rPr>
              <a:t>init_base</a:t>
            </a:r>
            <a:r>
              <a:rPr lang="fr" sz="1300">
                <a:solidFill>
                  <a:schemeClr val="lt1"/>
                </a:solidFill>
                <a:latin typeface="Montserrat Light"/>
                <a:ea typeface="Montserrat Light"/>
                <a:cs typeface="Montserrat Light"/>
                <a:sym typeface="Montserrat Light"/>
              </a:rPr>
              <a:t>) de </a:t>
            </a:r>
            <a:r>
              <a:rPr lang="fr" sz="1300">
                <a:solidFill>
                  <a:schemeClr val="lt1"/>
                </a:solidFill>
              </a:rPr>
              <a:t>target_base</a:t>
            </a:r>
            <a:r>
              <a:rPr lang="fr" sz="1300">
                <a:solidFill>
                  <a:schemeClr val="lt1"/>
                </a:solidFill>
                <a:latin typeface="Montserrat Light"/>
                <a:ea typeface="Montserrat Light"/>
                <a:cs typeface="Montserrat Light"/>
                <a:sym typeface="Montserrat Light"/>
              </a:rPr>
              <a:t>. Stocke ensuite dans la variable </a:t>
            </a:r>
            <a:r>
              <a:rPr lang="fr" sz="1300">
                <a:solidFill>
                  <a:schemeClr val="lt1"/>
                </a:solidFill>
              </a:rPr>
              <a:t>target_number</a:t>
            </a:r>
            <a:r>
              <a:rPr lang="fr" sz="1300">
                <a:solidFill>
                  <a:schemeClr val="lt1"/>
                </a:solidFill>
                <a:latin typeface="Montserrat Light"/>
                <a:ea typeface="Montserrat Light"/>
                <a:cs typeface="Montserrat Light"/>
                <a:sym typeface="Montserrat Light"/>
              </a:rPr>
              <a:t> le résultat de bin_dec_hex__to__bin_dec_hex() et retourne </a:t>
            </a:r>
            <a:r>
              <a:rPr lang="fr" sz="1300">
                <a:solidFill>
                  <a:schemeClr val="lt1"/>
                </a:solidFill>
              </a:rPr>
              <a:t>target_number</a:t>
            </a:r>
            <a:endParaRPr sz="1300">
              <a:solidFill>
                <a:schemeClr val="lt1"/>
              </a:solidFill>
            </a:endParaRPr>
          </a:p>
          <a:p>
            <a:pPr marL="0" lvl="0" indent="0" algn="just" rtl="0">
              <a:spcBef>
                <a:spcPts val="1200"/>
              </a:spcBef>
              <a:spcAft>
                <a:spcPts val="0"/>
              </a:spcAft>
              <a:buNone/>
            </a:pPr>
            <a:endParaRPr sz="1300">
              <a:solidFill>
                <a:schemeClr val="lt1"/>
              </a:solidFill>
            </a:endParaRPr>
          </a:p>
          <a:p>
            <a:pPr marL="0" lvl="0" indent="0" algn="l" rtl="0">
              <a:spcBef>
                <a:spcPts val="1200"/>
              </a:spcBef>
              <a:spcAft>
                <a:spcPts val="1200"/>
              </a:spcAft>
              <a:buNone/>
            </a:pPr>
            <a:r>
              <a:rPr lang="fr" sz="1300">
                <a:solidFill>
                  <a:schemeClr val="lt1"/>
                </a:solidFill>
                <a:latin typeface="Montserrat"/>
                <a:ea typeface="Montserrat"/>
                <a:cs typeface="Montserrat"/>
                <a:sym typeface="Montserrat"/>
              </a:rPr>
              <a:t>Ce fichier contient l’appel de fonction de do_the_job()</a:t>
            </a:r>
            <a:endParaRPr sz="13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256650" y="0"/>
            <a:ext cx="8520600" cy="51435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fr" sz="600">
                <a:solidFill>
                  <a:schemeClr val="lt1"/>
                </a:solidFill>
                <a:latin typeface="Montserrat Medium"/>
                <a:ea typeface="Montserrat Medium"/>
                <a:cs typeface="Montserrat Medium"/>
                <a:sym typeface="Montserrat Medium"/>
              </a:rPr>
              <a:t> </a:t>
            </a:r>
            <a:r>
              <a:rPr lang="fr" sz="1500">
                <a:solidFill>
                  <a:schemeClr val="lt1"/>
                </a:solidFill>
                <a:latin typeface="Montserrat Medium"/>
                <a:ea typeface="Montserrat Medium"/>
                <a:cs typeface="Montserrat Medium"/>
                <a:sym typeface="Montserrat Medium"/>
              </a:rPr>
              <a:t> </a:t>
            </a:r>
            <a:r>
              <a:rPr lang="fr" sz="1500">
                <a:solidFill>
                  <a:schemeClr val="lt1"/>
                </a:solidFill>
                <a:latin typeface="Montserrat"/>
                <a:ea typeface="Montserrat"/>
                <a:cs typeface="Montserrat"/>
                <a:sym typeface="Montserrat"/>
              </a:rPr>
              <a:t> 2)   </a:t>
            </a:r>
            <a:r>
              <a:rPr lang="fr" sz="1500" u="sng">
                <a:solidFill>
                  <a:schemeClr val="lt1"/>
                </a:solidFill>
                <a:latin typeface="Montserrat"/>
                <a:ea typeface="Montserrat"/>
                <a:cs typeface="Montserrat"/>
                <a:sym typeface="Montserrat"/>
              </a:rPr>
              <a:t>Fichier utils.py</a:t>
            </a:r>
            <a:endParaRPr sz="1500" u="sng">
              <a:solidFill>
                <a:schemeClr val="lt1"/>
              </a:solidFill>
              <a:latin typeface="Montserrat"/>
              <a:ea typeface="Montserrat"/>
              <a:cs typeface="Montserrat"/>
              <a:sym typeface="Montserrat"/>
            </a:endParaRPr>
          </a:p>
          <a:p>
            <a:pPr marL="0" lvl="0" indent="0" algn="just" rtl="0">
              <a:lnSpc>
                <a:spcPct val="105000"/>
              </a:lnSpc>
              <a:spcBef>
                <a:spcPts val="1200"/>
              </a:spcBef>
              <a:spcAft>
                <a:spcPts val="0"/>
              </a:spcAft>
              <a:buSzPts val="440"/>
              <a:buNone/>
            </a:pPr>
            <a:r>
              <a:rPr lang="fr" sz="1000">
                <a:solidFill>
                  <a:schemeClr val="lt1"/>
                </a:solidFill>
                <a:latin typeface="Montserrat Light"/>
                <a:ea typeface="Montserrat Light"/>
                <a:cs typeface="Montserrat Light"/>
                <a:sym typeface="Montserrat Light"/>
              </a:rPr>
              <a:t>C’est le fichier qui contient toutes les fonctions secondaires qui vont être appelées dans les fonctions du fichier main.py, do_the_job() et bin_dec_hex__to__bin_dec_hex().</a:t>
            </a:r>
            <a:endParaRPr sz="1000">
              <a:solidFill>
                <a:schemeClr val="lt1"/>
              </a:solidFill>
              <a:latin typeface="Montserrat Light"/>
              <a:ea typeface="Montserrat Light"/>
              <a:cs typeface="Montserrat Light"/>
              <a:sym typeface="Montserrat Light"/>
            </a:endParaRPr>
          </a:p>
          <a:p>
            <a:pPr marL="0" lvl="0" indent="0" algn="just" rtl="0">
              <a:lnSpc>
                <a:spcPct val="105000"/>
              </a:lnSpc>
              <a:spcBef>
                <a:spcPts val="1200"/>
              </a:spcBef>
              <a:spcAft>
                <a:spcPts val="0"/>
              </a:spcAft>
              <a:buSzPts val="440"/>
              <a:buNone/>
            </a:pPr>
            <a:r>
              <a:rPr lang="fr" sz="1000">
                <a:solidFill>
                  <a:schemeClr val="lt1"/>
                </a:solidFill>
                <a:latin typeface="Montserrat Light"/>
                <a:ea typeface="Montserrat Light"/>
                <a:cs typeface="Montserrat Light"/>
                <a:sym typeface="Montserrat Light"/>
              </a:rPr>
              <a:t>On y retrouve : </a:t>
            </a:r>
            <a:endParaRPr sz="1000">
              <a:solidFill>
                <a:schemeClr val="lt1"/>
              </a:solidFill>
              <a:latin typeface="Montserrat Light"/>
              <a:ea typeface="Montserrat Light"/>
              <a:cs typeface="Montserrat Light"/>
              <a:sym typeface="Montserrat Light"/>
            </a:endParaRPr>
          </a:p>
          <a:p>
            <a:pPr marL="457200" lvl="0" indent="-292100" algn="just" rtl="0">
              <a:lnSpc>
                <a:spcPct val="105000"/>
              </a:lnSpc>
              <a:spcBef>
                <a:spcPts val="1200"/>
              </a:spcBef>
              <a:spcAft>
                <a:spcPts val="0"/>
              </a:spcAft>
              <a:buClr>
                <a:schemeClr val="lt1"/>
              </a:buClr>
              <a:buSzPts val="1000"/>
              <a:buFont typeface="Montserrat Light"/>
              <a:buChar char="-"/>
            </a:pPr>
            <a:r>
              <a:rPr lang="fr" sz="1000">
                <a:solidFill>
                  <a:schemeClr val="lt1"/>
                </a:solidFill>
              </a:rPr>
              <a:t>bin_to_dec(), bin_to_hex(), dec_to_bin(), dec_to_hex(), hex_to_bin() et hex_to_dec()</a:t>
            </a:r>
            <a:r>
              <a:rPr lang="fr" sz="1000">
                <a:solidFill>
                  <a:schemeClr val="lt1"/>
                </a:solidFill>
                <a:latin typeface="Montserrat Light"/>
                <a:ea typeface="Montserrat Light"/>
                <a:cs typeface="Montserrat Light"/>
                <a:sym typeface="Montserrat Light"/>
              </a:rPr>
              <a:t> qui sont chargées d’effectuer les conversions en fonctions des saisies de l’utilisateur. Elles sont appelées dans la fonction bin_dec_hex__to__bin_dec_hex().</a:t>
            </a:r>
            <a:endParaRPr sz="1000">
              <a:solidFill>
                <a:schemeClr val="lt1"/>
              </a:solidFill>
              <a:latin typeface="Montserrat Light"/>
              <a:ea typeface="Montserrat Light"/>
              <a:cs typeface="Montserrat Light"/>
              <a:sym typeface="Montserrat Light"/>
            </a:endParaRPr>
          </a:p>
          <a:p>
            <a:pPr marL="0" lvl="0" indent="0" algn="just" rtl="0">
              <a:lnSpc>
                <a:spcPct val="105000"/>
              </a:lnSpc>
              <a:spcBef>
                <a:spcPts val="1200"/>
              </a:spcBef>
              <a:spcAft>
                <a:spcPts val="0"/>
              </a:spcAft>
              <a:buSzPts val="440"/>
              <a:buNone/>
            </a:pPr>
            <a:endParaRPr sz="1000">
              <a:solidFill>
                <a:schemeClr val="lt1"/>
              </a:solidFill>
              <a:latin typeface="Montserrat Light"/>
              <a:ea typeface="Montserrat Light"/>
              <a:cs typeface="Montserrat Light"/>
              <a:sym typeface="Montserrat Light"/>
            </a:endParaRPr>
          </a:p>
          <a:p>
            <a:pPr marL="457200" lvl="0" indent="-292100" algn="just" rtl="0">
              <a:lnSpc>
                <a:spcPct val="105000"/>
              </a:lnSpc>
              <a:spcBef>
                <a:spcPts val="1200"/>
              </a:spcBef>
              <a:spcAft>
                <a:spcPts val="0"/>
              </a:spcAft>
              <a:buClr>
                <a:schemeClr val="lt1"/>
              </a:buClr>
              <a:buSzPts val="1000"/>
              <a:buFont typeface="Montserrat Light"/>
              <a:buChar char="-"/>
            </a:pPr>
            <a:r>
              <a:rPr lang="fr" sz="1000">
                <a:solidFill>
                  <a:schemeClr val="lt1"/>
                </a:solidFill>
              </a:rPr>
              <a:t>is_a_valid_number()</a:t>
            </a:r>
            <a:r>
              <a:rPr lang="fr" sz="1000">
                <a:solidFill>
                  <a:schemeClr val="lt1"/>
                </a:solidFill>
                <a:latin typeface="Montserrat Light"/>
                <a:ea typeface="Montserrat Light"/>
                <a:cs typeface="Montserrat Light"/>
                <a:sym typeface="Montserrat Light"/>
              </a:rPr>
              <a:t> qui est chargée de vérifier si un caractère d’un nombre est valide dans une base de donnée (une liste). Elle est utilisée pour vérifier que les caractère du nombre de départ sont bien valides dans la base de départ.</a:t>
            </a:r>
            <a:endParaRPr sz="1000">
              <a:solidFill>
                <a:schemeClr val="lt1"/>
              </a:solidFill>
              <a:latin typeface="Montserrat Light"/>
              <a:ea typeface="Montserrat Light"/>
              <a:cs typeface="Montserrat Light"/>
              <a:sym typeface="Montserrat Light"/>
            </a:endParaRPr>
          </a:p>
          <a:p>
            <a:pPr marL="0" lvl="0" indent="0" algn="just" rtl="0">
              <a:lnSpc>
                <a:spcPct val="105000"/>
              </a:lnSpc>
              <a:spcBef>
                <a:spcPts val="1200"/>
              </a:spcBef>
              <a:spcAft>
                <a:spcPts val="0"/>
              </a:spcAft>
              <a:buSzPts val="440"/>
              <a:buNone/>
            </a:pPr>
            <a:endParaRPr sz="1000">
              <a:solidFill>
                <a:schemeClr val="lt1"/>
              </a:solidFill>
              <a:latin typeface="Montserrat Light"/>
              <a:ea typeface="Montserrat Light"/>
              <a:cs typeface="Montserrat Light"/>
              <a:sym typeface="Montserrat Light"/>
            </a:endParaRPr>
          </a:p>
          <a:p>
            <a:pPr marL="457200" lvl="0" indent="-292100" algn="just" rtl="0">
              <a:lnSpc>
                <a:spcPct val="105000"/>
              </a:lnSpc>
              <a:spcBef>
                <a:spcPts val="1200"/>
              </a:spcBef>
              <a:spcAft>
                <a:spcPts val="0"/>
              </a:spcAft>
              <a:buClr>
                <a:schemeClr val="lt1"/>
              </a:buClr>
              <a:buSzPts val="1000"/>
              <a:buFont typeface="Montserrat Light"/>
              <a:buChar char="-"/>
            </a:pPr>
            <a:r>
              <a:rPr lang="fr" sz="1000">
                <a:solidFill>
                  <a:schemeClr val="lt1"/>
                </a:solidFill>
              </a:rPr>
              <a:t>ask_for_the_init_number(), ask_for_the_init_base(), ask_for_the_target_base()</a:t>
            </a:r>
            <a:r>
              <a:rPr lang="fr" sz="1000">
                <a:solidFill>
                  <a:schemeClr val="lt1"/>
                </a:solidFill>
                <a:latin typeface="Montserrat Light"/>
                <a:ea typeface="Montserrat Light"/>
                <a:cs typeface="Montserrat Light"/>
                <a:sym typeface="Montserrat Light"/>
              </a:rPr>
              <a:t>, qui demande respectivement à l’utilisateurs la saisie de </a:t>
            </a:r>
            <a:r>
              <a:rPr lang="fr" sz="1000">
                <a:solidFill>
                  <a:schemeClr val="lt1"/>
                </a:solidFill>
              </a:rPr>
              <a:t>init_number</a:t>
            </a:r>
            <a:r>
              <a:rPr lang="fr" sz="1000">
                <a:solidFill>
                  <a:schemeClr val="lt1"/>
                </a:solidFill>
                <a:latin typeface="Montserrat Light"/>
                <a:ea typeface="Montserrat Light"/>
                <a:cs typeface="Montserrat Light"/>
                <a:sym typeface="Montserrat Light"/>
              </a:rPr>
              <a:t>, </a:t>
            </a:r>
            <a:r>
              <a:rPr lang="fr" sz="1000">
                <a:solidFill>
                  <a:schemeClr val="lt1"/>
                </a:solidFill>
              </a:rPr>
              <a:t>init_base</a:t>
            </a:r>
            <a:r>
              <a:rPr lang="fr" sz="1000">
                <a:solidFill>
                  <a:schemeClr val="lt1"/>
                </a:solidFill>
                <a:latin typeface="Montserrat Light"/>
                <a:ea typeface="Montserrat Light"/>
                <a:cs typeface="Montserrat Light"/>
                <a:sym typeface="Montserrat Light"/>
              </a:rPr>
              <a:t>, et </a:t>
            </a:r>
            <a:r>
              <a:rPr lang="fr" sz="1000">
                <a:solidFill>
                  <a:schemeClr val="lt1"/>
                </a:solidFill>
              </a:rPr>
              <a:t>target_base</a:t>
            </a:r>
            <a:r>
              <a:rPr lang="fr" sz="1000">
                <a:solidFill>
                  <a:schemeClr val="lt1"/>
                </a:solidFill>
                <a:latin typeface="Montserrat Light"/>
                <a:ea typeface="Montserrat Light"/>
                <a:cs typeface="Montserrat Light"/>
                <a:sym typeface="Montserrat Light"/>
              </a:rPr>
              <a:t>. Elles utilisent is_a_valid_number() ou check_char_number_validity() afin de vérifier la validité des caractères saisie.</a:t>
            </a:r>
            <a:endParaRPr sz="1000">
              <a:solidFill>
                <a:schemeClr val="lt1"/>
              </a:solidFill>
              <a:latin typeface="Montserrat Light"/>
              <a:ea typeface="Montserrat Light"/>
              <a:cs typeface="Montserrat Light"/>
              <a:sym typeface="Montserrat Light"/>
            </a:endParaRPr>
          </a:p>
          <a:p>
            <a:pPr marL="0" lvl="0" indent="0" algn="just" rtl="0">
              <a:lnSpc>
                <a:spcPct val="105000"/>
              </a:lnSpc>
              <a:spcBef>
                <a:spcPts val="1200"/>
              </a:spcBef>
              <a:spcAft>
                <a:spcPts val="0"/>
              </a:spcAft>
              <a:buSzPts val="440"/>
              <a:buNone/>
            </a:pPr>
            <a:endParaRPr sz="1000">
              <a:solidFill>
                <a:schemeClr val="lt1"/>
              </a:solidFill>
              <a:latin typeface="Montserrat Light"/>
              <a:ea typeface="Montserrat Light"/>
              <a:cs typeface="Montserrat Light"/>
              <a:sym typeface="Montserrat Light"/>
            </a:endParaRPr>
          </a:p>
          <a:p>
            <a:pPr marL="457200" lvl="0" indent="-292100" algn="just" rtl="0">
              <a:lnSpc>
                <a:spcPct val="105000"/>
              </a:lnSpc>
              <a:spcBef>
                <a:spcPts val="1200"/>
              </a:spcBef>
              <a:spcAft>
                <a:spcPts val="0"/>
              </a:spcAft>
              <a:buClr>
                <a:schemeClr val="lt1"/>
              </a:buClr>
              <a:buSzPts val="1000"/>
              <a:buFont typeface="Montserrat Light"/>
              <a:buChar char="-"/>
            </a:pPr>
            <a:r>
              <a:rPr lang="fr" sz="1000">
                <a:solidFill>
                  <a:schemeClr val="lt1"/>
                </a:solidFill>
              </a:rPr>
              <a:t>sort_the_number_valid_chars_for_a_base()</a:t>
            </a:r>
            <a:r>
              <a:rPr lang="fr" sz="1000">
                <a:solidFill>
                  <a:schemeClr val="lt1"/>
                </a:solidFill>
                <a:latin typeface="Montserrat Light"/>
                <a:ea typeface="Montserrat Light"/>
                <a:cs typeface="Montserrat Light"/>
                <a:sym typeface="Montserrat Light"/>
              </a:rPr>
              <a:t> qui permet de déterminer en fonction de la base saisie quels caractères sont autorisés (ex : si la base saisie est binaire, les caractères valides sont “</a:t>
            </a:r>
            <a:r>
              <a:rPr lang="fr" sz="1000">
                <a:solidFill>
                  <a:schemeClr val="lt1"/>
                </a:solidFill>
              </a:rPr>
              <a:t>0</a:t>
            </a:r>
            <a:r>
              <a:rPr lang="fr" sz="1000">
                <a:solidFill>
                  <a:schemeClr val="lt1"/>
                </a:solidFill>
                <a:latin typeface="Montserrat Light"/>
                <a:ea typeface="Montserrat Light"/>
                <a:cs typeface="Montserrat Light"/>
                <a:sym typeface="Montserrat Light"/>
              </a:rPr>
              <a:t>”, “</a:t>
            </a:r>
            <a:r>
              <a:rPr lang="fr" sz="1000">
                <a:solidFill>
                  <a:schemeClr val="lt1"/>
                </a:solidFill>
              </a:rPr>
              <a:t>1</a:t>
            </a:r>
            <a:r>
              <a:rPr lang="fr" sz="1000">
                <a:solidFill>
                  <a:schemeClr val="lt1"/>
                </a:solidFill>
                <a:latin typeface="Montserrat Light"/>
                <a:ea typeface="Montserrat Light"/>
                <a:cs typeface="Montserrat Light"/>
                <a:sym typeface="Montserrat Light"/>
              </a:rPr>
              <a:t>”). Elle est appelée dans la fonction do_the_job().</a:t>
            </a:r>
            <a:endParaRPr sz="1000">
              <a:solidFill>
                <a:schemeClr val="lt1"/>
              </a:solidFill>
              <a:latin typeface="Montserrat Light"/>
              <a:ea typeface="Montserrat Light"/>
              <a:cs typeface="Montserrat Light"/>
              <a:sym typeface="Montserrat Light"/>
            </a:endParaRPr>
          </a:p>
          <a:p>
            <a:pPr marL="0" lvl="0" indent="0" algn="just" rtl="0">
              <a:lnSpc>
                <a:spcPct val="105000"/>
              </a:lnSpc>
              <a:spcBef>
                <a:spcPts val="1200"/>
              </a:spcBef>
              <a:spcAft>
                <a:spcPts val="0"/>
              </a:spcAft>
              <a:buSzPts val="440"/>
              <a:buNone/>
            </a:pPr>
            <a:endParaRPr sz="1000">
              <a:solidFill>
                <a:schemeClr val="lt1"/>
              </a:solidFill>
              <a:latin typeface="Montserrat Light"/>
              <a:ea typeface="Montserrat Light"/>
              <a:cs typeface="Montserrat Light"/>
              <a:sym typeface="Montserrat Light"/>
            </a:endParaRPr>
          </a:p>
          <a:p>
            <a:pPr marL="457200" lvl="0" indent="-292100" algn="just" rtl="0">
              <a:lnSpc>
                <a:spcPct val="105000"/>
              </a:lnSpc>
              <a:spcBef>
                <a:spcPts val="1200"/>
              </a:spcBef>
              <a:spcAft>
                <a:spcPts val="0"/>
              </a:spcAft>
              <a:buClr>
                <a:schemeClr val="lt1"/>
              </a:buClr>
              <a:buSzPts val="1000"/>
              <a:buFont typeface="Montserrat Light"/>
              <a:buChar char="-"/>
            </a:pPr>
            <a:r>
              <a:rPr lang="fr" sz="1000">
                <a:solidFill>
                  <a:schemeClr val="lt1"/>
                </a:solidFill>
              </a:rPr>
              <a:t>choose_yes_or_no()</a:t>
            </a:r>
            <a:r>
              <a:rPr lang="fr" sz="1000">
                <a:solidFill>
                  <a:schemeClr val="lt1"/>
                </a:solidFill>
                <a:latin typeface="Montserrat Light"/>
                <a:ea typeface="Montserrat Light"/>
                <a:cs typeface="Montserrat Light"/>
                <a:sym typeface="Montserrat Light"/>
              </a:rPr>
              <a:t> qui demande une réponse de type OUI / NON à l’utilisateurs. Elle est utilisée dans main.py pour savoir si l’utilisateur souhaite faire une nouvelle conversion.</a:t>
            </a:r>
            <a:endParaRPr sz="1000">
              <a:solidFill>
                <a:schemeClr val="lt1"/>
              </a:solidFill>
              <a:latin typeface="Montserrat Light"/>
              <a:ea typeface="Montserrat Light"/>
              <a:cs typeface="Montserrat Light"/>
              <a:sym typeface="Montserrat Light"/>
            </a:endParaRPr>
          </a:p>
          <a:p>
            <a:pPr marL="0" lvl="0" indent="0" algn="l" rtl="0">
              <a:lnSpc>
                <a:spcPct val="105000"/>
              </a:lnSpc>
              <a:spcBef>
                <a:spcPts val="1200"/>
              </a:spcBef>
              <a:spcAft>
                <a:spcPts val="1200"/>
              </a:spcAft>
              <a:buSzPts val="440"/>
              <a:buNone/>
            </a:pPr>
            <a:endParaRPr sz="520" u="sng">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Affichage à l'écran (16:9)</PresentationFormat>
  <Paragraphs>42</Paragraphs>
  <Slides>13</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Montserrat Light</vt:lpstr>
      <vt:lpstr>Arial</vt:lpstr>
      <vt:lpstr>Montserrat Medium</vt:lpstr>
      <vt:lpstr>Montserrat</vt:lpstr>
      <vt:lpstr>Simple Light</vt:lpstr>
      <vt:lpstr> Projet 1 NSI : Conversion d’entier en base 2, 10, 16</vt:lpstr>
      <vt:lpstr>PARTIE I : Objectifs et fonctionnalités du programme</vt:lpstr>
      <vt:lpstr>PARTIE II : Organisation du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PARTIE III : Documentation et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 NSI : Conversion d’entier en base 2, 10, 16</dc:title>
  <dc:creator>guilleron</dc:creator>
  <cp:lastModifiedBy>guilleron</cp:lastModifiedBy>
  <cp:revision>2</cp:revision>
  <dcterms:modified xsi:type="dcterms:W3CDTF">2024-11-15T09:19:26Z</dcterms:modified>
</cp:coreProperties>
</file>