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B2320-451D-434A-B097-0E5DAF2F947F}" v="8" dt="2025-01-23T21:25:06.584"/>
  </p1510:revLst>
</p1510:revInfo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7"/>
  </p:normalViewPr>
  <p:slideViewPr>
    <p:cSldViewPr snapToGrid="0">
      <p:cViewPr varScale="1">
        <p:scale>
          <a:sx n="135" d="100"/>
          <a:sy n="135" d="100"/>
        </p:scale>
        <p:origin x="92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Pina" userId="021c714870009283" providerId="LiveId" clId="{A1CB2320-451D-434A-B097-0E5DAF2F947F}"/>
    <pc:docChg chg="undo custSel delSld modSld">
      <pc:chgData name="Greg Pina" userId="021c714870009283" providerId="LiveId" clId="{A1CB2320-451D-434A-B097-0E5DAF2F947F}" dt="2025-01-23T21:26:35.458" v="462" actId="2711"/>
      <pc:docMkLst>
        <pc:docMk/>
      </pc:docMkLst>
      <pc:sldChg chg="del">
        <pc:chgData name="Greg Pina" userId="021c714870009283" providerId="LiveId" clId="{A1CB2320-451D-434A-B097-0E5DAF2F947F}" dt="2025-01-23T20:59:22.689" v="0" actId="2696"/>
        <pc:sldMkLst>
          <pc:docMk/>
          <pc:sldMk cId="0" sldId="256"/>
        </pc:sldMkLst>
      </pc:sldChg>
      <pc:sldChg chg="addSp delSp modSp mod">
        <pc:chgData name="Greg Pina" userId="021c714870009283" providerId="LiveId" clId="{A1CB2320-451D-434A-B097-0E5DAF2F947F}" dt="2025-01-23T21:12:34.558" v="30" actId="113"/>
        <pc:sldMkLst>
          <pc:docMk/>
          <pc:sldMk cId="0" sldId="258"/>
        </pc:sldMkLst>
        <pc:spChg chg="mod">
          <ac:chgData name="Greg Pina" userId="021c714870009283" providerId="LiveId" clId="{A1CB2320-451D-434A-B097-0E5DAF2F947F}" dt="2025-01-23T21:12:34.558" v="30" actId="113"/>
          <ac:spMkLst>
            <pc:docMk/>
            <pc:sldMk cId="0" sldId="258"/>
            <ac:spMk id="77" creationId="{00000000-0000-0000-0000-000000000000}"/>
          </ac:spMkLst>
        </pc:spChg>
        <pc:picChg chg="add mod">
          <ac:chgData name="Greg Pina" userId="021c714870009283" providerId="LiveId" clId="{A1CB2320-451D-434A-B097-0E5DAF2F947F}" dt="2025-01-23T21:11:33.335" v="10" actId="1076"/>
          <ac:picMkLst>
            <pc:docMk/>
            <pc:sldMk cId="0" sldId="258"/>
            <ac:picMk id="3" creationId="{4371E9DE-6612-97AF-62D8-03F1D35A60CD}"/>
          </ac:picMkLst>
        </pc:picChg>
        <pc:picChg chg="del">
          <ac:chgData name="Greg Pina" userId="021c714870009283" providerId="LiveId" clId="{A1CB2320-451D-434A-B097-0E5DAF2F947F}" dt="2025-01-23T21:11:06.108" v="1" actId="478"/>
          <ac:picMkLst>
            <pc:docMk/>
            <pc:sldMk cId="0" sldId="258"/>
            <ac:picMk id="79" creationId="{00000000-0000-0000-0000-000000000000}"/>
          </ac:picMkLst>
        </pc:picChg>
      </pc:sldChg>
      <pc:sldChg chg="modSp mod">
        <pc:chgData name="Greg Pina" userId="021c714870009283" providerId="LiveId" clId="{A1CB2320-451D-434A-B097-0E5DAF2F947F}" dt="2025-01-23T21:26:35.458" v="462" actId="2711"/>
        <pc:sldMkLst>
          <pc:docMk/>
          <pc:sldMk cId="0" sldId="259"/>
        </pc:sldMkLst>
        <pc:spChg chg="mod">
          <ac:chgData name="Greg Pina" userId="021c714870009283" providerId="LiveId" clId="{A1CB2320-451D-434A-B097-0E5DAF2F947F}" dt="2025-01-23T21:17:39.118" v="94" actId="20577"/>
          <ac:spMkLst>
            <pc:docMk/>
            <pc:sldMk cId="0" sldId="259"/>
            <ac:spMk id="86" creationId="{00000000-0000-0000-0000-000000000000}"/>
          </ac:spMkLst>
        </pc:spChg>
        <pc:graphicFrameChg chg="mod modGraphic">
          <ac:chgData name="Greg Pina" userId="021c714870009283" providerId="LiveId" clId="{A1CB2320-451D-434A-B097-0E5DAF2F947F}" dt="2025-01-23T21:26:35.458" v="462" actId="2711"/>
          <ac:graphicFrameMkLst>
            <pc:docMk/>
            <pc:sldMk cId="0" sldId="259"/>
            <ac:graphicFrameMk id="85" creationId="{00000000-0000-0000-0000-000000000000}"/>
          </ac:graphicFrameMkLst>
        </pc:graphicFrameChg>
      </pc:sldChg>
      <pc:sldChg chg="modSp mod">
        <pc:chgData name="Greg Pina" userId="021c714870009283" providerId="LiveId" clId="{A1CB2320-451D-434A-B097-0E5DAF2F947F}" dt="2025-01-23T21:26:07.518" v="460" actId="207"/>
        <pc:sldMkLst>
          <pc:docMk/>
          <pc:sldMk cId="0" sldId="260"/>
        </pc:sldMkLst>
        <pc:spChg chg="mod">
          <ac:chgData name="Greg Pina" userId="021c714870009283" providerId="LiveId" clId="{A1CB2320-451D-434A-B097-0E5DAF2F947F}" dt="2025-01-23T21:26:07.518" v="460" actId="207"/>
          <ac:spMkLst>
            <pc:docMk/>
            <pc:sldMk cId="0" sldId="260"/>
            <ac:spMk id="92" creationId="{00000000-0000-0000-0000-000000000000}"/>
          </ac:spMkLst>
        </pc:spChg>
      </pc:sldChg>
      <pc:sldChg chg="addSp modSp mod">
        <pc:chgData name="Greg Pina" userId="021c714870009283" providerId="LiveId" clId="{A1CB2320-451D-434A-B097-0E5DAF2F947F}" dt="2025-01-23T21:26:00.374" v="459" actId="20577"/>
        <pc:sldMkLst>
          <pc:docMk/>
          <pc:sldMk cId="0" sldId="261"/>
        </pc:sldMkLst>
        <pc:spChg chg="add mod">
          <ac:chgData name="Greg Pina" userId="021c714870009283" providerId="LiveId" clId="{A1CB2320-451D-434A-B097-0E5DAF2F947F}" dt="2025-01-23T21:24:46.082" v="153" actId="1076"/>
          <ac:spMkLst>
            <pc:docMk/>
            <pc:sldMk cId="0" sldId="261"/>
            <ac:spMk id="2" creationId="{0B1F18D3-8C44-9D22-6C0F-294A8B6416A8}"/>
          </ac:spMkLst>
        </pc:spChg>
        <pc:spChg chg="add">
          <ac:chgData name="Greg Pina" userId="021c714870009283" providerId="LiveId" clId="{A1CB2320-451D-434A-B097-0E5DAF2F947F}" dt="2025-01-23T21:25:04.205" v="155"/>
          <ac:spMkLst>
            <pc:docMk/>
            <pc:sldMk cId="0" sldId="261"/>
            <ac:spMk id="3" creationId="{78D91EF1-AB5E-F5AD-E461-30BACA271AE0}"/>
          </ac:spMkLst>
        </pc:spChg>
        <pc:spChg chg="mod">
          <ac:chgData name="Greg Pina" userId="021c714870009283" providerId="LiveId" clId="{A1CB2320-451D-434A-B097-0E5DAF2F947F}" dt="2025-01-23T21:26:00.374" v="459" actId="20577"/>
          <ac:spMkLst>
            <pc:docMk/>
            <pc:sldMk cId="0" sldId="261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89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Total Variant Visitors: </a:t>
            </a:r>
            <a:r>
              <a:rPr lang="en" sz="2000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35211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Total Control Participants: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​ 34678</a:t>
            </a:r>
            <a:endParaRPr lang="en-US" sz="2000" dirty="0">
              <a:solidFill>
                <a:srgbClr val="FF0000"/>
              </a:solidFill>
              <a:highlight>
                <a:schemeClr val="lt1"/>
              </a:highlight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1E9DE-6612-97AF-62D8-03F1D35A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67" y="1803753"/>
            <a:ext cx="4471865" cy="3339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502502246"/>
              </p:ext>
            </p:extLst>
          </p:nvPr>
        </p:nvGraphicFramePr>
        <p:xfrm>
          <a:off x="825950" y="993287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U.S.</a:t>
                      </a:r>
                      <a:endParaRPr sz="15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U.K.</a:t>
                      </a:r>
                      <a:endParaRPr sz="1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</a:t>
                      </a:r>
                      <a:endParaRPr sz="1500" b="1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Control</a:t>
                      </a:r>
                      <a:endParaRPr sz="1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10.7%</a:t>
                      </a:r>
                      <a:endParaRPr sz="15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10.16%</a:t>
                      </a:r>
                      <a:endParaRPr sz="15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9.45%</a:t>
                      </a:r>
                      <a:endParaRPr sz="15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Treatment</a:t>
                      </a:r>
                      <a:endParaRPr sz="15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15.8%</a:t>
                      </a:r>
                      <a:endParaRPr sz="15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14.87%</a:t>
                      </a:r>
                      <a:endParaRPr sz="15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15.40%</a:t>
                      </a:r>
                      <a:endParaRPr sz="15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552800" y="2357325"/>
            <a:ext cx="82071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Executive Summary: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probabilities suggest that 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Treatment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group consistently has higher conversion rates across all countries than 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Control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group, indicating the treatment is associated with improved conversions. However, the differences in conversion rates between countries within each group are minor, suggesting that 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Country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does not have a meaningful impact on conversion rates. This implies that the treatment's effectiveness is consistent regardless of the user's country.</a:t>
            </a: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32408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15.53%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10.53%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5.01%</a:t>
            </a:r>
            <a:endParaRPr sz="2000" b="1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0.00</a:t>
            </a:r>
            <a:endParaRPr sz="2000" b="1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</a:p>
          <a:p>
            <a:pPr marL="342900" lvl="0" indent="-34290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Compare the p-value to the significance level (𝛼=0.05): </a:t>
            </a:r>
          </a:p>
          <a:p>
            <a:pPr marL="457200" lvl="7" indent="-457200">
              <a:lnSpc>
                <a:spcPct val="10875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If 𝑝≤0.05, there is statistically significant evidence of a difference in conversion rates.</a:t>
            </a:r>
          </a:p>
          <a:p>
            <a:pPr marL="457200" lvl="7" indent="-457200">
              <a:lnSpc>
                <a:spcPct val="10875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Otherwise, there is no statistically significant evidence.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863600"/>
            <a:ext cx="9076500" cy="1526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  </a:t>
            </a:r>
            <a:r>
              <a:rPr lang="en-US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There are no statistically significant differences in conversion rates between countries, as indicated by the high p-values for the US and UK coefficients in the logistic regression model. This suggests that the country does not have a meaningful impact on conversion rates.</a:t>
            </a:r>
            <a:endParaRPr lang="en-US"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255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Cambria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Pina</cp:lastModifiedBy>
  <cp:revision>2</cp:revision>
  <dcterms:modified xsi:type="dcterms:W3CDTF">2025-01-23T21:26:44Z</dcterms:modified>
</cp:coreProperties>
</file>