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comments/comment6.xml" ContentType="application/vnd.openxmlformats-officedocument.presentationml.comments+xml"/>
  <Override PartName="/ppt/comments/comment7.xml" ContentType="application/vnd.openxmlformats-officedocument.presentationml.comment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notesSlides/notesSlide15.xml" ContentType="application/vnd.openxmlformats-officedocument.presentationml.notesSlide+xml"/>
  <Override PartName="/ppt/notesSlides/_rels/notesSlide15.xml.rels" ContentType="application/vnd.openxmlformats-package.relationships+xml"/>
  <Override PartName="/ppt/presProps.xml" ContentType="application/vnd.openxmlformats-officedocument.presentationml.presProps+xml"/>
  <Override PartName="/ppt/commentAuthors.xml" ContentType="application/vnd.openxmlformats-officedocument.presentationml.commentAuthor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Lst>
  <p:sldSz cx="12192000" cy="6858000"/>
  <p:notesSz cx="7559675" cy="10691813"/>
</p:presentation>
</file>

<file path=ppt/commentAuthors.xml><?xml version="1.0" encoding="utf-8"?>
<p:cmAuthorLst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presProps" Target="presProps.xml"/><Relationship Id="rId34" Type="http://schemas.openxmlformats.org/officeDocument/2006/relationships/commentAuthors" Target="commentAuthors.xml"/>
</Relationships>
</file>

<file path=ppt/comments/comment6.xml><?xml version="1.0" encoding="utf-8"?>
<p:cmLst xmlns:p="http://schemas.openxmlformats.org/presentationml/2006/main">
  <p:cm authorId="0" dt="2024-06-22T23:10:45.000000000" idx="1">
    <p:pos x="0" y="0"/>
    <p:text>Here’s how it works:
Embeddings: BERTopic uses BERT embeddings (Bidirectional Encoder Representations from Transformers) to represent the semantic meaning of words and documents.
c-TF-IDF: It combines BERT embeddings with class-based TF-IDF (Term Frequency-Inverse Document Frequency) to identify important terms within each topic.
Clustering: BERTopic creates dense clusters of similar documents based on their embeddings and assigns topics to these clusters.</p:text>
  </p:cm>
</p:cmLst>
</file>

<file path=ppt/comments/comment7.xml><?xml version="1.0" encoding="utf-8"?>
<p:cmLst xmlns:p="http://schemas.openxmlformats.org/presentationml/2006/main">
  <p:cm authorId="0" dt="2024-06-22T23:10:45.000000000" idx="2">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23" name="PlaceHolder 4"/>
          <p:cNvSpPr>
            <a:spLocks noGrp="1"/>
          </p:cNvSpPr>
          <p:nvPr>
            <p:ph type="dt" idx="37"/>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24" name="PlaceHolder 5"/>
          <p:cNvSpPr>
            <a:spLocks noGrp="1"/>
          </p:cNvSpPr>
          <p:nvPr>
            <p:ph type="ftr" idx="38"/>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25" name="PlaceHolder 6"/>
          <p:cNvSpPr>
            <a:spLocks noGrp="1"/>
          </p:cNvSpPr>
          <p:nvPr>
            <p:ph type="sldNum" idx="39"/>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655F931A-2449-41B1-8911-B7E9AC219DDE}"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4600" cy="3084480"/>
          </a:xfrm>
          <a:prstGeom prst="rect">
            <a:avLst/>
          </a:prstGeom>
          <a:ln w="0">
            <a:noFill/>
          </a:ln>
        </p:spPr>
      </p:sp>
      <p:sp>
        <p:nvSpPr>
          <p:cNvPr id="164"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216000">
              <a:buNone/>
            </a:pPr>
            <a:endParaRPr b="0" lang="en-GB" sz="1800" spc="-1" strike="noStrike">
              <a:solidFill>
                <a:srgbClr val="000000"/>
              </a:solidFill>
              <a:latin typeface="Arial"/>
            </a:endParaRPr>
          </a:p>
        </p:txBody>
      </p:sp>
      <p:sp>
        <p:nvSpPr>
          <p:cNvPr id="165" name="PlaceHolder 3"/>
          <p:cNvSpPr>
            <a:spLocks noGrp="1"/>
          </p:cNvSpPr>
          <p:nvPr>
            <p:ph type="sldNum" idx="40"/>
          </p:nvPr>
        </p:nvSpPr>
        <p:spPr>
          <a:xfrm>
            <a:off x="3884760" y="8685360"/>
            <a:ext cx="2970000" cy="45684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742342FB-C4A8-42AA-B514-C64F5A6A64C5}"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6B35B53-2EEF-4EFB-BE3A-E3A378652F2C}"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123E7531-7228-4553-AA13-91D20F14607B}" type="slidenum">
              <a:t>&lt;#&gt;</a:t>
            </a:fld>
          </a:p>
        </p:txBody>
      </p:sp>
      <p:sp>
        <p:nvSpPr>
          <p:cNvPr id="4" name="PlaceHolder 3"/>
          <p:cNvSpPr>
            <a:spLocks noGrp="1"/>
          </p:cNvSpPr>
          <p:nvPr>
            <p:ph type="dt" idx="2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143410A-6DBB-4D1F-B8F9-D65330BE9662}" type="slidenum">
              <a:t>&lt;#&gt;</a:t>
            </a:fld>
          </a:p>
        </p:txBody>
      </p:sp>
      <p:sp>
        <p:nvSpPr>
          <p:cNvPr id="5" name="PlaceHolder 4"/>
          <p:cNvSpPr>
            <a:spLocks noGrp="1"/>
          </p:cNvSpPr>
          <p:nvPr>
            <p:ph type="dt" idx="24"/>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037908F-298D-4716-84DB-731C95DD676D}" type="slidenum">
              <a:t>&lt;#&gt;</a:t>
            </a:fld>
          </a:p>
        </p:txBody>
      </p:sp>
      <p:sp>
        <p:nvSpPr>
          <p:cNvPr id="4" name="PlaceHolder 3"/>
          <p:cNvSpPr>
            <a:spLocks noGrp="1"/>
          </p:cNvSpPr>
          <p:nvPr>
            <p:ph type="dt" idx="27"/>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F840251A-E6A4-4558-9AA2-7B023BAC109C}" type="slidenum">
              <a:t>&lt;#&gt;</a:t>
            </a:fld>
          </a:p>
        </p:txBody>
      </p:sp>
      <p:sp>
        <p:nvSpPr>
          <p:cNvPr id="4" name="PlaceHolder 3"/>
          <p:cNvSpPr>
            <a:spLocks noGrp="1"/>
          </p:cNvSpPr>
          <p:nvPr>
            <p:ph type="dt" idx="30"/>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D2424847-E919-4A73-8C76-6B631BF26F2E}" type="slidenum">
              <a:t>&lt;#&gt;</a:t>
            </a:fld>
          </a:p>
        </p:txBody>
      </p:sp>
      <p:sp>
        <p:nvSpPr>
          <p:cNvPr id="4" name="PlaceHolder 3"/>
          <p:cNvSpPr>
            <a:spLocks noGrp="1"/>
          </p:cNvSpPr>
          <p:nvPr>
            <p:ph type="dt" idx="33"/>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_">
    <p:spTree>
      <p:nvGrpSpPr>
        <p:cNvPr id="1" name=""/>
        <p:cNvGrpSpPr/>
        <p:nvPr/>
      </p:nvGrpSpPr>
      <p:grpSpPr>
        <a:xfrm>
          <a:off x="0" y="0"/>
          <a:ext cx="0" cy="0"/>
          <a:chOff x="0" y="0"/>
          <a:chExt cx="0" cy="0"/>
        </a:xfrm>
      </p:grpSpPr>
      <p:sp>
        <p:nvSpPr>
          <p:cNvPr id="118"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A6E5CF2B-20A7-4824-9D4F-CADB76382659}" type="slidenum">
              <a:t>&lt;#&gt;</a:t>
            </a:fld>
          </a:p>
        </p:txBody>
      </p:sp>
      <p:sp>
        <p:nvSpPr>
          <p:cNvPr id="6" name="PlaceHolder 5"/>
          <p:cNvSpPr>
            <a:spLocks noGrp="1"/>
          </p:cNvSpPr>
          <p:nvPr>
            <p:ph type="dt" idx="3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3CE03DC-EFE4-4964-873A-3399BF156A02}"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932CE02-C5B2-409F-A3F9-C75A75E2C585}"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51"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50F352D-E726-4526-822E-9812F9AE069B}"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0F9C637-221F-4340-8C96-387FFBB16299}" type="slidenum">
              <a:t>&lt;#&gt;</a:t>
            </a:fld>
          </a:p>
        </p:txBody>
      </p:sp>
      <p:sp>
        <p:nvSpPr>
          <p:cNvPr id="4" name="PlaceHolder 3"/>
          <p:cNvSpPr>
            <a:spLocks noGrp="1"/>
          </p:cNvSpPr>
          <p:nvPr>
            <p:ph type="dt" idx="15"/>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A2920B8-F159-4923-A6CC-01BB0E55E683}" type="slidenum">
              <a:t>&lt;#&gt;</a:t>
            </a:fld>
          </a:p>
        </p:txBody>
      </p:sp>
      <p:sp>
        <p:nvSpPr>
          <p:cNvPr id="7" name="PlaceHolder 6"/>
          <p:cNvSpPr>
            <a:spLocks noGrp="1"/>
          </p:cNvSpPr>
          <p:nvPr>
            <p:ph type="dt" idx="18"/>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 name="PlaceHolder 2"/>
          <p:cNvSpPr>
            <a:spLocks noGrp="1"/>
          </p:cNvSpPr>
          <p:nvPr>
            <p:ph type="ftr" idx="1"/>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96992D97-3FA0-44E0-87C4-31F801B3FBB3}"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ftr" idx="19"/>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3" name="PlaceHolder 2"/>
          <p:cNvSpPr>
            <a:spLocks noGrp="1"/>
          </p:cNvSpPr>
          <p:nvPr>
            <p:ph type="sldNum" idx="20"/>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EF348C11-0FE6-4A4B-A321-66DB1879DC28}"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74" name="PlaceHolder 3"/>
          <p:cNvSpPr>
            <a:spLocks noGrp="1"/>
          </p:cNvSpPr>
          <p:nvPr>
            <p:ph type="dt" idx="21"/>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6" name="PlaceHolder 2"/>
          <p:cNvSpPr>
            <a:spLocks noGrp="1"/>
          </p:cNvSpPr>
          <p:nvPr>
            <p:ph type="ftr" idx="22"/>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7" name="PlaceHolder 3"/>
          <p:cNvSpPr>
            <a:spLocks noGrp="1"/>
          </p:cNvSpPr>
          <p:nvPr>
            <p:ph type="sldNum" idx="23"/>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E3039D4D-9BF6-4991-8B89-5A849A21DA41}"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78" name="PlaceHolder 4"/>
          <p:cNvSpPr>
            <a:spLocks noGrp="1"/>
          </p:cNvSpPr>
          <p:nvPr>
            <p:ph type="dt" idx="24"/>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ftr" idx="25"/>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1" name="PlaceHolder 2"/>
          <p:cNvSpPr>
            <a:spLocks noGrp="1"/>
          </p:cNvSpPr>
          <p:nvPr>
            <p:ph type="sldNum" idx="26"/>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6CB1DD81-A312-46CB-809A-D5A2E039840E}"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82" name="PlaceHolder 3"/>
          <p:cNvSpPr>
            <a:spLocks noGrp="1"/>
          </p:cNvSpPr>
          <p:nvPr>
            <p:ph type="dt" idx="27"/>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ftr" idx="28"/>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4" name="PlaceHolder 2"/>
          <p:cNvSpPr>
            <a:spLocks noGrp="1"/>
          </p:cNvSpPr>
          <p:nvPr>
            <p:ph type="sldNum" idx="29"/>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0A23D7F9-46A2-444A-8706-BDFC9E79F807}"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85" name="PlaceHolder 3"/>
          <p:cNvSpPr>
            <a:spLocks noGrp="1"/>
          </p:cNvSpPr>
          <p:nvPr>
            <p:ph type="dt" idx="30"/>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ftr" idx="31"/>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7" name="PlaceHolder 2"/>
          <p:cNvSpPr>
            <a:spLocks noGrp="1"/>
          </p:cNvSpPr>
          <p:nvPr>
            <p:ph type="sldNum" idx="32"/>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EDB470BD-7BBE-4F53-8141-17C157B21C40}"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88" name="PlaceHolder 3"/>
          <p:cNvSpPr>
            <a:spLocks noGrp="1"/>
          </p:cNvSpPr>
          <p:nvPr>
            <p:ph type="dt" idx="33"/>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9" name="Group 88"/>
          <p:cNvGrpSpPr/>
          <p:nvPr/>
        </p:nvGrpSpPr>
        <p:grpSpPr>
          <a:xfrm>
            <a:off x="-329760" y="-59400"/>
            <a:ext cx="12514320" cy="6932160"/>
            <a:chOff x="-329760" y="-59400"/>
            <a:chExt cx="12514320" cy="6932160"/>
          </a:xfrm>
        </p:grpSpPr>
        <p:sp>
          <p:nvSpPr>
            <p:cNvPr id="90" name="Freeform 5"/>
            <p:cNvSpPr/>
            <p:nvPr/>
          </p:nvSpPr>
          <p:spPr>
            <a:xfrm>
              <a:off x="-329760" y="1290960"/>
              <a:ext cx="9700920" cy="5571720"/>
            </a:xfrm>
            <a:custGeom>
              <a:avLst/>
              <a:gdLst>
                <a:gd name="textAreaLeft" fmla="*/ 0 w 9700920"/>
                <a:gd name="textAreaRight" fmla="*/ 9702720 w 9700920"/>
                <a:gd name="textAreaTop" fmla="*/ 0 h 5571720"/>
                <a:gd name="textAreaBottom" fmla="*/ 5573520 h 5571720"/>
              </a:gdLst>
              <a:ahLst/>
              <a:rect l="textAreaLeft" t="textAreaTop" r="textAreaRight" b="textAreaBottom"/>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1" name="Freeform 6"/>
            <p:cNvSpPr/>
            <p:nvPr/>
          </p:nvSpPr>
          <p:spPr>
            <a:xfrm>
              <a:off x="670320" y="2010600"/>
              <a:ext cx="7372080" cy="4847040"/>
            </a:xfrm>
            <a:custGeom>
              <a:avLst/>
              <a:gdLst>
                <a:gd name="textAreaLeft" fmla="*/ 0 w 7372080"/>
                <a:gd name="textAreaRight" fmla="*/ 7373880 w 7372080"/>
                <a:gd name="textAreaTop" fmla="*/ 0 h 4847040"/>
                <a:gd name="textAreaBottom" fmla="*/ 4848840 h 4847040"/>
              </a:gdLst>
              <a:ahLst/>
              <a:rect l="textAreaLeft" t="textAreaTop" r="textAreaRight" b="textAreaBottom"/>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2" name="Freeform 7"/>
            <p:cNvSpPr/>
            <p:nvPr/>
          </p:nvSpPr>
          <p:spPr>
            <a:xfrm>
              <a:off x="251280" y="1780920"/>
              <a:ext cx="8034120" cy="5081760"/>
            </a:xfrm>
            <a:custGeom>
              <a:avLst/>
              <a:gdLst>
                <a:gd name="textAreaLeft" fmla="*/ 0 w 8034120"/>
                <a:gd name="textAreaRight" fmla="*/ 8035920 w 8034120"/>
                <a:gd name="textAreaTop" fmla="*/ 0 h 5081760"/>
                <a:gd name="textAreaBottom" fmla="*/ 5083560 h 5081760"/>
              </a:gdLst>
              <a:ahLst/>
              <a:rect l="textAreaLeft" t="textAreaTop" r="textAreaRight" b="textAreaBottom"/>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a:solidFill>
                <a:srgbClr val="000000">
                  <a:alpha val="20000"/>
                </a:srgbClr>
              </a:solidFill>
              <a:prstDash val="dash"/>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3" name="Freeform 8"/>
            <p:cNvSpPr/>
            <p:nvPr/>
          </p:nvSpPr>
          <p:spPr>
            <a:xfrm>
              <a:off x="-1080" y="542520"/>
              <a:ext cx="10332720" cy="6320160"/>
            </a:xfrm>
            <a:custGeom>
              <a:avLst/>
              <a:gdLst>
                <a:gd name="textAreaLeft" fmla="*/ 0 w 10332720"/>
                <a:gd name="textAreaRight" fmla="*/ 10334520 w 10332720"/>
                <a:gd name="textAreaTop" fmla="*/ 0 h 6320160"/>
                <a:gd name="textAreaBottom" fmla="*/ 6321960 h 6320160"/>
              </a:gdLst>
              <a:ahLst/>
              <a:rect l="textAreaLeft" t="textAreaTop" r="textAreaRight" b="textAreaBottom"/>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4" name="Freeform 9"/>
            <p:cNvSpPr/>
            <p:nvPr/>
          </p:nvSpPr>
          <p:spPr>
            <a:xfrm>
              <a:off x="3600" y="6178680"/>
              <a:ext cx="502920" cy="679680"/>
            </a:xfrm>
            <a:custGeom>
              <a:avLst/>
              <a:gdLst>
                <a:gd name="textAreaLeft" fmla="*/ 0 w 502920"/>
                <a:gd name="textAreaRight" fmla="*/ 504720 w 502920"/>
                <a:gd name="textAreaTop" fmla="*/ 0 h 679680"/>
                <a:gd name="textAreaBottom" fmla="*/ 681480 h 679680"/>
              </a:gdLst>
              <a:ahLst/>
              <a:rect l="textAreaLeft" t="textAreaTop" r="textAreaRight" b="textAreaBottom"/>
              <a:pathLst>
                <a:path w="106" h="143">
                  <a:moveTo>
                    <a:pt x="0" y="0"/>
                  </a:moveTo>
                  <a:cubicBezTo>
                    <a:pt x="35" y="54"/>
                    <a:pt x="70" y="101"/>
                    <a:pt x="106" y="143"/>
                  </a:cubicBezTo>
                </a:path>
              </a:pathLst>
            </a:custGeom>
            <a:noFill/>
            <a:ln w="4763">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5" name="Freeform 10"/>
            <p:cNvSpPr/>
            <p:nvPr/>
          </p:nvSpPr>
          <p:spPr>
            <a:xfrm>
              <a:off x="-1080" y="-59400"/>
              <a:ext cx="11090160" cy="6922080"/>
            </a:xfrm>
            <a:custGeom>
              <a:avLst/>
              <a:gdLst>
                <a:gd name="textAreaLeft" fmla="*/ 0 w 11090160"/>
                <a:gd name="textAreaRight" fmla="*/ 11091960 w 11090160"/>
                <a:gd name="textAreaTop" fmla="*/ 0 h 6922080"/>
                <a:gd name="textAreaBottom" fmla="*/ 6923880 h 6922080"/>
              </a:gdLst>
              <a:ahLst/>
              <a:rect l="textAreaLeft" t="textAreaTop" r="textAreaRight" b="textAreaBottom"/>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6" name="Freeform 11"/>
            <p:cNvSpPr/>
            <p:nvPr/>
          </p:nvSpPr>
          <p:spPr>
            <a:xfrm>
              <a:off x="5426640" y="-1800"/>
              <a:ext cx="5786280" cy="6845400"/>
            </a:xfrm>
            <a:custGeom>
              <a:avLst/>
              <a:gdLst>
                <a:gd name="textAreaLeft" fmla="*/ 0 w 5786280"/>
                <a:gd name="textAreaRight" fmla="*/ 5788080 w 5786280"/>
                <a:gd name="textAreaTop" fmla="*/ 0 h 6845400"/>
                <a:gd name="textAreaBottom" fmla="*/ 6847200 h 6845400"/>
              </a:gdLst>
              <a:ahLst/>
              <a:rect l="textAreaLeft" t="textAreaTop" r="textAreaRight" b="textAreaBottom"/>
              <a:pathLst>
                <a:path w="1216" h="1436">
                  <a:moveTo>
                    <a:pt x="1094" y="1436"/>
                  </a:moveTo>
                  <a:cubicBezTo>
                    <a:pt x="1216" y="1114"/>
                    <a:pt x="904" y="770"/>
                    <a:pt x="709" y="551"/>
                  </a:cubicBezTo>
                  <a:cubicBezTo>
                    <a:pt x="509" y="327"/>
                    <a:pt x="274" y="127"/>
                    <a:pt x="0" y="0"/>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7" name="Freeform 12"/>
            <p:cNvSpPr/>
            <p:nvPr/>
          </p:nvSpPr>
          <p:spPr>
            <a:xfrm>
              <a:off x="-1080" y="-1800"/>
              <a:ext cx="1055520" cy="612720"/>
            </a:xfrm>
            <a:custGeom>
              <a:avLst/>
              <a:gdLst>
                <a:gd name="textAreaLeft" fmla="*/ 0 w 1055520"/>
                <a:gd name="textAreaRight" fmla="*/ 1057320 w 1055520"/>
                <a:gd name="textAreaTop" fmla="*/ 0 h 612720"/>
                <a:gd name="textAreaBottom" fmla="*/ 614520 h 612720"/>
              </a:gdLst>
              <a:ahLst/>
              <a:rect l="textAreaLeft" t="textAreaTop" r="textAreaRight" b="textAreaBottom"/>
              <a:pathLst>
                <a:path w="222" h="129">
                  <a:moveTo>
                    <a:pt x="222" y="0"/>
                  </a:moveTo>
                  <a:cubicBezTo>
                    <a:pt x="152" y="35"/>
                    <a:pt x="76" y="78"/>
                    <a:pt x="0" y="129"/>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8" name="Freeform 13"/>
            <p:cNvSpPr/>
            <p:nvPr/>
          </p:nvSpPr>
          <p:spPr>
            <a:xfrm>
              <a:off x="5821920" y="-1800"/>
              <a:ext cx="5586120" cy="6864480"/>
            </a:xfrm>
            <a:custGeom>
              <a:avLst/>
              <a:gdLst>
                <a:gd name="textAreaLeft" fmla="*/ 0 w 5586120"/>
                <a:gd name="textAreaRight" fmla="*/ 5587920 w 5586120"/>
                <a:gd name="textAreaTop" fmla="*/ 0 h 6864480"/>
                <a:gd name="textAreaBottom" fmla="*/ 6866280 h 6864480"/>
              </a:gdLst>
              <a:ahLst/>
              <a:rect l="textAreaLeft" t="textAreaTop" r="textAreaRight" b="textAreaBottom"/>
              <a:pathLst>
                <a:path w="1174" h="1440">
                  <a:moveTo>
                    <a:pt x="1067" y="1440"/>
                  </a:moveTo>
                  <a:cubicBezTo>
                    <a:pt x="1174" y="1124"/>
                    <a:pt x="887" y="797"/>
                    <a:pt x="698" y="577"/>
                  </a:cubicBezTo>
                  <a:cubicBezTo>
                    <a:pt x="500" y="348"/>
                    <a:pt x="270" y="141"/>
                    <a:pt x="0" y="0"/>
                  </a:cubicBezTo>
                </a:path>
              </a:pathLst>
            </a:custGeom>
            <a:noFill/>
            <a:ln w="9525">
              <a:solidFill>
                <a:srgbClr val="000000">
                  <a:alpha val="20000"/>
                </a:srgbClr>
              </a:solidFill>
              <a:prstDash val="dash"/>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99" name="Freeform 14"/>
            <p:cNvSpPr/>
            <p:nvPr/>
          </p:nvSpPr>
          <p:spPr>
            <a:xfrm>
              <a:off x="3600" y="-6840"/>
              <a:ext cx="593640" cy="351000"/>
            </a:xfrm>
            <a:custGeom>
              <a:avLst/>
              <a:gdLst>
                <a:gd name="textAreaLeft" fmla="*/ 0 w 593640"/>
                <a:gd name="textAreaRight" fmla="*/ 595440 w 593640"/>
                <a:gd name="textAreaTop" fmla="*/ 0 h 351000"/>
                <a:gd name="textAreaBottom" fmla="*/ 352800 h 351000"/>
              </a:gdLst>
              <a:ahLst/>
              <a:rect l="textAreaLeft" t="textAreaTop" r="textAreaRight" b="textAreaBottom"/>
              <a:pathLst>
                <a:path w="125" h="74">
                  <a:moveTo>
                    <a:pt x="125" y="0"/>
                  </a:moveTo>
                  <a:cubicBezTo>
                    <a:pt x="85" y="22"/>
                    <a:pt x="43" y="47"/>
                    <a:pt x="0" y="74"/>
                  </a:cubicBezTo>
                </a:path>
              </a:pathLst>
            </a:custGeom>
            <a:noFill/>
            <a:ln w="9525">
              <a:solidFill>
                <a:srgbClr val="000000">
                  <a:alpha val="20000"/>
                </a:srgbClr>
              </a:solidFill>
              <a:prstDash val="dash"/>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0" name="Freeform 15"/>
            <p:cNvSpPr/>
            <p:nvPr/>
          </p:nvSpPr>
          <p:spPr>
            <a:xfrm>
              <a:off x="6012360" y="-1800"/>
              <a:ext cx="5495760" cy="6864480"/>
            </a:xfrm>
            <a:custGeom>
              <a:avLst/>
              <a:gdLst>
                <a:gd name="textAreaLeft" fmla="*/ 0 w 5495760"/>
                <a:gd name="textAreaRight" fmla="*/ 5497560 w 5495760"/>
                <a:gd name="textAreaTop" fmla="*/ 0 h 6864480"/>
                <a:gd name="textAreaBottom" fmla="*/ 6866280 h 6864480"/>
              </a:gdLst>
              <a:ahLst/>
              <a:rect l="textAreaLeft" t="textAreaTop" r="textAreaRight" b="textAreaBottom"/>
              <a:pathLst>
                <a:path w="1155" h="1440">
                  <a:moveTo>
                    <a:pt x="1056" y="1440"/>
                  </a:moveTo>
                  <a:cubicBezTo>
                    <a:pt x="1155" y="1123"/>
                    <a:pt x="875" y="801"/>
                    <a:pt x="686" y="580"/>
                  </a:cubicBezTo>
                  <a:cubicBezTo>
                    <a:pt x="491" y="352"/>
                    <a:pt x="264" y="145"/>
                    <a:pt x="0" y="0"/>
                  </a:cubicBezTo>
                </a:path>
              </a:pathLst>
            </a:custGeom>
            <a:noFill/>
            <a:ln w="12700">
              <a:solidFill>
                <a:srgbClr val="000000">
                  <a:alpha val="20000"/>
                </a:srgbClr>
              </a:solidFill>
              <a:prstDash val="dashDot"/>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1" name="Freeform 16"/>
            <p:cNvSpPr/>
            <p:nvPr/>
          </p:nvSpPr>
          <p:spPr>
            <a:xfrm>
              <a:off x="-1080" y="-1800"/>
              <a:ext cx="355320" cy="212040"/>
            </a:xfrm>
            <a:custGeom>
              <a:avLst/>
              <a:gdLst>
                <a:gd name="textAreaLeft" fmla="*/ 0 w 355320"/>
                <a:gd name="textAreaRight" fmla="*/ 357120 w 355320"/>
                <a:gd name="textAreaTop" fmla="*/ 0 h 212040"/>
                <a:gd name="textAreaBottom" fmla="*/ 213840 h 212040"/>
              </a:gdLst>
              <a:ahLst/>
              <a:rect l="textAreaLeft" t="textAreaTop" r="textAreaRight" b="textAreaBottom"/>
              <a:pathLst>
                <a:path w="75" h="45">
                  <a:moveTo>
                    <a:pt x="75" y="0"/>
                  </a:moveTo>
                  <a:cubicBezTo>
                    <a:pt x="50" y="14"/>
                    <a:pt x="25" y="29"/>
                    <a:pt x="0" y="45"/>
                  </a:cubicBezTo>
                </a:path>
              </a:pathLst>
            </a:custGeom>
            <a:noFill/>
            <a:ln w="12700">
              <a:solidFill>
                <a:srgbClr val="000000">
                  <a:alpha val="20000"/>
                </a:srgbClr>
              </a:solidFill>
              <a:prstDash val="dashDot"/>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2" name="Freeform 17"/>
            <p:cNvSpPr/>
            <p:nvPr/>
          </p:nvSpPr>
          <p:spPr>
            <a:xfrm>
              <a:off x="6210720" y="-6840"/>
              <a:ext cx="5520960" cy="6869160"/>
            </a:xfrm>
            <a:custGeom>
              <a:avLst/>
              <a:gdLst>
                <a:gd name="textAreaLeft" fmla="*/ 0 w 5520960"/>
                <a:gd name="textAreaRight" fmla="*/ 5522760 w 5520960"/>
                <a:gd name="textAreaTop" fmla="*/ 0 h 6869160"/>
                <a:gd name="textAreaBottom" fmla="*/ 6870960 h 6869160"/>
              </a:gdLst>
              <a:ahLst/>
              <a:rect l="textAreaLeft" t="textAreaTop" r="textAreaRight" b="textAreaBottom"/>
              <a:pathLst>
                <a:path w="1160" h="1441">
                  <a:moveTo>
                    <a:pt x="1053" y="1441"/>
                  </a:moveTo>
                  <a:cubicBezTo>
                    <a:pt x="1160" y="1129"/>
                    <a:pt x="892" y="817"/>
                    <a:pt x="705" y="599"/>
                  </a:cubicBezTo>
                  <a:cubicBezTo>
                    <a:pt x="503" y="365"/>
                    <a:pt x="270" y="152"/>
                    <a:pt x="0" y="0"/>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3" name="Freeform 18"/>
            <p:cNvSpPr/>
            <p:nvPr/>
          </p:nvSpPr>
          <p:spPr>
            <a:xfrm>
              <a:off x="6463080" y="8280"/>
              <a:ext cx="5411520" cy="6864480"/>
            </a:xfrm>
            <a:custGeom>
              <a:avLst/>
              <a:gdLst>
                <a:gd name="textAreaLeft" fmla="*/ 0 w 5411520"/>
                <a:gd name="textAreaRight" fmla="*/ 5413320 w 5411520"/>
                <a:gd name="textAreaTop" fmla="*/ 0 h 6864480"/>
                <a:gd name="textAreaBottom" fmla="*/ 6866280 h 6864480"/>
              </a:gdLst>
              <a:ahLst/>
              <a:rect l="textAreaLeft" t="textAreaTop" r="textAreaRight" b="textAreaBottom"/>
              <a:pathLst>
                <a:path w="1137" h="1440">
                  <a:moveTo>
                    <a:pt x="1040" y="1440"/>
                  </a:moveTo>
                  <a:cubicBezTo>
                    <a:pt x="1137" y="1131"/>
                    <a:pt x="883" y="828"/>
                    <a:pt x="698" y="611"/>
                  </a:cubicBezTo>
                  <a:cubicBezTo>
                    <a:pt x="498" y="375"/>
                    <a:pt x="268" y="159"/>
                    <a:pt x="0" y="0"/>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4" name="Freeform 19"/>
            <p:cNvSpPr/>
            <p:nvPr/>
          </p:nvSpPr>
          <p:spPr>
            <a:xfrm>
              <a:off x="6877440" y="-1800"/>
              <a:ext cx="5035320" cy="6859800"/>
            </a:xfrm>
            <a:custGeom>
              <a:avLst/>
              <a:gdLst>
                <a:gd name="textAreaLeft" fmla="*/ 0 w 5035320"/>
                <a:gd name="textAreaRight" fmla="*/ 5037120 w 5035320"/>
                <a:gd name="textAreaTop" fmla="*/ 0 h 6859800"/>
                <a:gd name="textAreaBottom" fmla="*/ 6861600 h 6859800"/>
              </a:gdLst>
              <a:ahLst/>
              <a:rect l="textAreaLeft" t="textAreaTop" r="textAreaRight" b="textAreaBottom"/>
              <a:pathLst>
                <a:path w="1058" h="1439">
                  <a:moveTo>
                    <a:pt x="1011" y="1439"/>
                  </a:moveTo>
                  <a:cubicBezTo>
                    <a:pt x="1058" y="1131"/>
                    <a:pt x="825" y="841"/>
                    <a:pt x="648" y="617"/>
                  </a:cubicBezTo>
                  <a:cubicBezTo>
                    <a:pt x="462" y="383"/>
                    <a:pt x="248" y="168"/>
                    <a:pt x="0" y="0"/>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5" name="Freeform 20"/>
            <p:cNvSpPr/>
            <p:nvPr/>
          </p:nvSpPr>
          <p:spPr>
            <a:xfrm>
              <a:off x="8768160" y="-1800"/>
              <a:ext cx="3416040" cy="2740320"/>
            </a:xfrm>
            <a:custGeom>
              <a:avLst/>
              <a:gdLst>
                <a:gd name="textAreaLeft" fmla="*/ 0 w 3416040"/>
                <a:gd name="textAreaRight" fmla="*/ 3417840 w 3416040"/>
                <a:gd name="textAreaTop" fmla="*/ 0 h 2740320"/>
                <a:gd name="textAreaBottom" fmla="*/ 2742120 h 2740320"/>
              </a:gdLst>
              <a:ahLst/>
              <a:rect l="textAreaLeft" t="textAreaTop" r="textAreaRight" b="textAreaBottom"/>
              <a:pathLst>
                <a:path w="718" h="575">
                  <a:moveTo>
                    <a:pt x="718" y="575"/>
                  </a:moveTo>
                  <a:cubicBezTo>
                    <a:pt x="500" y="360"/>
                    <a:pt x="260" y="163"/>
                    <a:pt x="0" y="0"/>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6" name="Freeform 21"/>
            <p:cNvSpPr/>
            <p:nvPr/>
          </p:nvSpPr>
          <p:spPr>
            <a:xfrm>
              <a:off x="9235080" y="2880"/>
              <a:ext cx="2949480" cy="2553480"/>
            </a:xfrm>
            <a:custGeom>
              <a:avLst/>
              <a:gdLst>
                <a:gd name="textAreaLeft" fmla="*/ 0 w 2949480"/>
                <a:gd name="textAreaRight" fmla="*/ 2951280 w 2949480"/>
                <a:gd name="textAreaTop" fmla="*/ 0 h 2553480"/>
                <a:gd name="textAreaBottom" fmla="*/ 2555280 h 2553480"/>
              </a:gdLst>
              <a:ahLst/>
              <a:rect l="textAreaLeft" t="textAreaTop" r="textAreaRight" b="textAreaBottom"/>
              <a:pathLst>
                <a:path w="620" h="536">
                  <a:moveTo>
                    <a:pt x="620" y="536"/>
                  </a:moveTo>
                  <a:cubicBezTo>
                    <a:pt x="404" y="314"/>
                    <a:pt x="196" y="138"/>
                    <a:pt x="0" y="0"/>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7" name="Freeform 22"/>
            <p:cNvSpPr/>
            <p:nvPr/>
          </p:nvSpPr>
          <p:spPr>
            <a:xfrm>
              <a:off x="10020960" y="-1800"/>
              <a:ext cx="2163600" cy="1356480"/>
            </a:xfrm>
            <a:custGeom>
              <a:avLst/>
              <a:gdLst>
                <a:gd name="textAreaLeft" fmla="*/ 0 w 2163600"/>
                <a:gd name="textAreaRight" fmla="*/ 2165400 w 2163600"/>
                <a:gd name="textAreaTop" fmla="*/ 0 h 1356480"/>
                <a:gd name="textAreaBottom" fmla="*/ 1358280 h 1356480"/>
              </a:gdLst>
              <a:ahLst/>
              <a:rect l="textAreaLeft" t="textAreaTop" r="textAreaRight" b="textAreaBottom"/>
              <a:pathLst>
                <a:path w="455" h="285">
                  <a:moveTo>
                    <a:pt x="0" y="0"/>
                  </a:moveTo>
                  <a:cubicBezTo>
                    <a:pt x="153" y="85"/>
                    <a:pt x="308" y="180"/>
                    <a:pt x="455" y="285"/>
                  </a:cubicBezTo>
                </a:path>
              </a:pathLst>
            </a:custGeom>
            <a:noFill/>
            <a:ln w="9525">
              <a:solidFill>
                <a:srgbClr val="000000">
                  <a:alpha val="20000"/>
                </a:srgbClr>
              </a:solidFill>
              <a:prstDash val="dash"/>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sp>
          <p:nvSpPr>
            <p:cNvPr id="108" name="Freeform 23"/>
            <p:cNvSpPr/>
            <p:nvPr/>
          </p:nvSpPr>
          <p:spPr>
            <a:xfrm>
              <a:off x="11290680" y="-1800"/>
              <a:ext cx="893520" cy="532800"/>
            </a:xfrm>
            <a:custGeom>
              <a:avLst/>
              <a:gdLst>
                <a:gd name="textAreaLeft" fmla="*/ 0 w 893520"/>
                <a:gd name="textAreaRight" fmla="*/ 895320 w 893520"/>
                <a:gd name="textAreaTop" fmla="*/ 0 h 532800"/>
                <a:gd name="textAreaBottom" fmla="*/ 534600 h 532800"/>
              </a:gdLst>
              <a:ahLst/>
              <a:rect l="textAreaLeft" t="textAreaTop" r="textAreaRight" b="textAreaBottom"/>
              <a:pathLst>
                <a:path w="188" h="112">
                  <a:moveTo>
                    <a:pt x="0" y="0"/>
                  </a:moveTo>
                  <a:cubicBezTo>
                    <a:pt x="63" y="36"/>
                    <a:pt x="126" y="73"/>
                    <a:pt x="188" y="112"/>
                  </a:cubicBezTo>
                </a:path>
              </a:pathLst>
            </a:custGeom>
            <a:noFill/>
            <a:ln w="9525">
              <a:solidFill>
                <a:srgbClr val="000000">
                  <a:alpha val="20000"/>
                </a:srgbClr>
              </a:solidFill>
              <a:miter/>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p:txBody>
        </p:sp>
      </p:grpSp>
      <p:grpSp>
        <p:nvGrpSpPr>
          <p:cNvPr id="109" name="Group 8"/>
          <p:cNvGrpSpPr/>
          <p:nvPr/>
        </p:nvGrpSpPr>
        <p:grpSpPr>
          <a:xfrm>
            <a:off x="1669320" y="1186560"/>
            <a:ext cx="8846640" cy="4477680"/>
            <a:chOff x="1669320" y="1186560"/>
            <a:chExt cx="8846640" cy="4477680"/>
          </a:xfrm>
        </p:grpSpPr>
        <p:sp>
          <p:nvSpPr>
            <p:cNvPr id="110" name="Rectangle 38"/>
            <p:cNvSpPr/>
            <p:nvPr/>
          </p:nvSpPr>
          <p:spPr>
            <a:xfrm>
              <a:off x="1674000" y="1186560"/>
              <a:ext cx="8841960" cy="714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ffffff"/>
                </a:solidFill>
                <a:latin typeface="Arial"/>
              </a:endParaRPr>
            </a:p>
          </p:txBody>
        </p:sp>
        <p:sp>
          <p:nvSpPr>
            <p:cNvPr id="111" name="Isosceles Triangle 39"/>
            <p:cNvSpPr/>
            <p:nvPr/>
          </p:nvSpPr>
          <p:spPr>
            <a:xfrm rot="10800000">
              <a:off x="5894280" y="5315040"/>
              <a:ext cx="405360" cy="3492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ffffff"/>
                </a:solidFill>
                <a:latin typeface="Arial"/>
              </a:endParaRPr>
            </a:p>
          </p:txBody>
        </p:sp>
        <p:sp>
          <p:nvSpPr>
            <p:cNvPr id="112" name="Rectangle 40"/>
            <p:cNvSpPr/>
            <p:nvPr/>
          </p:nvSpPr>
          <p:spPr>
            <a:xfrm>
              <a:off x="1669320" y="1991160"/>
              <a:ext cx="8843760" cy="3320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ffffff"/>
                </a:solidFill>
                <a:latin typeface="Arial"/>
              </a:endParaRPr>
            </a:p>
          </p:txBody>
        </p:sp>
      </p:grpSp>
      <p:sp>
        <p:nvSpPr>
          <p:cNvPr id="113"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4" name="PlaceHolder 2"/>
          <p:cNvSpPr>
            <a:spLocks noGrp="1"/>
          </p:cNvSpPr>
          <p:nvPr>
            <p:ph type="ftr" idx="34"/>
          </p:nvPr>
        </p:nvSpPr>
        <p:spPr>
          <a:xfrm>
            <a:off x="804600" y="6226920"/>
            <a:ext cx="10586880" cy="318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15" name="PlaceHolder 3"/>
          <p:cNvSpPr>
            <a:spLocks noGrp="1"/>
          </p:cNvSpPr>
          <p:nvPr>
            <p:ph type="sldNum" idx="35"/>
          </p:nvPr>
        </p:nvSpPr>
        <p:spPr>
          <a:xfrm>
            <a:off x="10469880" y="320040"/>
            <a:ext cx="912600" cy="318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GB" sz="1000" spc="-1" strike="noStrike">
                <a:solidFill>
                  <a:schemeClr val="dk1">
                    <a:tint val="75000"/>
                  </a:schemeClr>
                </a:solidFill>
                <a:latin typeface="Rockwell"/>
              </a:defRPr>
            </a:lvl1pPr>
          </a:lstStyle>
          <a:p>
            <a:pPr indent="0" algn="r" defTabSz="457200">
              <a:lnSpc>
                <a:spcPct val="100000"/>
              </a:lnSpc>
              <a:buNone/>
              <a:tabLst>
                <a:tab algn="l" pos="0"/>
              </a:tabLst>
            </a:pPr>
            <a:fld id="{EDD6FD89-8147-47F7-A731-69D3E30CAC59}" type="slidenum">
              <a:rPr b="0" lang="en-GB" sz="1000" spc="-1" strike="noStrike">
                <a:solidFill>
                  <a:schemeClr val="dk1">
                    <a:tint val="75000"/>
                  </a:schemeClr>
                </a:solidFill>
                <a:latin typeface="Rockwell"/>
              </a:rPr>
              <a:t>&lt;number&gt;</a:t>
            </a:fld>
            <a:endParaRPr b="0" lang="en-GB" sz="1000" spc="-1" strike="noStrike">
              <a:solidFill>
                <a:srgbClr val="000000"/>
              </a:solidFill>
              <a:latin typeface="Times New Roman"/>
            </a:endParaRPr>
          </a:p>
        </p:txBody>
      </p:sp>
      <p:sp>
        <p:nvSpPr>
          <p:cNvPr id="116" name="PlaceHolder 4"/>
          <p:cNvSpPr>
            <a:spLocks noGrp="1"/>
          </p:cNvSpPr>
          <p:nvPr>
            <p:ph type="dt" idx="36"/>
          </p:nvPr>
        </p:nvSpPr>
        <p:spPr>
          <a:xfrm>
            <a:off x="804600" y="320040"/>
            <a:ext cx="3655800" cy="318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1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43805119-DC89-48F7-8246-A4B5CACCC5BD}"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D334185F-766E-4E86-B134-E665094917F1}"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Google Shape;19;p11"/>
          <p:cNvSpPr/>
          <p:nvPr/>
        </p:nvSpPr>
        <p:spPr>
          <a:xfrm>
            <a:off x="0" y="0"/>
            <a:ext cx="12190320" cy="101592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nl-NL" sz="1800" spc="-1" strike="noStrike">
              <a:solidFill>
                <a:schemeClr val="lt1"/>
              </a:solidFill>
              <a:latin typeface="Arial"/>
              <a:ea typeface="Arial"/>
            </a:endParaRPr>
          </a:p>
        </p:txBody>
      </p:sp>
      <p:sp>
        <p:nvSpPr>
          <p:cNvPr id="14" name="Google Shape;20;p11"/>
          <p:cNvSpPr/>
          <p:nvPr/>
        </p:nvSpPr>
        <p:spPr>
          <a:xfrm>
            <a:off x="0" y="0"/>
            <a:ext cx="15120" cy="1015920"/>
          </a:xfrm>
          <a:prstGeom prst="rect">
            <a:avLst/>
          </a:prstGeom>
          <a:gradFill rotWithShape="0">
            <a:gsLst>
              <a:gs pos="0">
                <a:srgbClr val="ffffff"/>
              </a:gs>
              <a:gs pos="100000">
                <a:srgbClr val="757575">
                  <a:alpha val="0"/>
                </a:srgbClr>
              </a:gs>
            </a:gsLst>
            <a:lin ang="0"/>
          </a:gra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chemeClr val="dk1"/>
              </a:solidFill>
              <a:latin typeface="Arial"/>
              <a:ea typeface="Arial"/>
            </a:endParaRPr>
          </a:p>
        </p:txBody>
      </p:sp>
      <p:sp>
        <p:nvSpPr>
          <p:cNvPr id="15" name="Google Shape;21;p11"/>
          <p:cNvSpPr/>
          <p:nvPr/>
        </p:nvSpPr>
        <p:spPr>
          <a:xfrm>
            <a:off x="0" y="0"/>
            <a:ext cx="167400" cy="1015920"/>
          </a:xfrm>
          <a:prstGeom prst="rect">
            <a:avLst/>
          </a:prstGeom>
          <a:solidFill>
            <a:srgbClr val="ffffff"/>
          </a:soli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chemeClr val="dk1"/>
              </a:solidFill>
              <a:latin typeface="Arial"/>
              <a:ea typeface="Arial"/>
            </a:endParaRPr>
          </a:p>
        </p:txBody>
      </p:sp>
      <p:sp>
        <p:nvSpPr>
          <p:cNvPr id="16" name="Google Shape;24;p11"/>
          <p:cNvSpPr/>
          <p:nvPr/>
        </p:nvSpPr>
        <p:spPr>
          <a:xfrm>
            <a:off x="0" y="1017720"/>
            <a:ext cx="12190320" cy="264960"/>
          </a:xfrm>
          <a:prstGeom prst="rect">
            <a:avLst/>
          </a:prstGeom>
          <a:solidFill>
            <a:srgbClr val="cc0000"/>
          </a:soli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rgbClr val="ffffff"/>
              </a:solidFill>
              <a:latin typeface="Arial"/>
              <a:ea typeface="Arial"/>
            </a:endParaRPr>
          </a:p>
        </p:txBody>
      </p:sp>
      <p:sp>
        <p:nvSpPr>
          <p:cNvPr id="17" name="Google Shape;25;p11"/>
          <p:cNvSpPr/>
          <p:nvPr/>
        </p:nvSpPr>
        <p:spPr>
          <a:xfrm>
            <a:off x="10714680" y="1079640"/>
            <a:ext cx="188640" cy="13680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Lst>
            </a:pPr>
            <a:fld id="{098ABE33-F91C-4158-8058-FF4C68A4053C}" type="slidenum">
              <a:rPr b="0" lang="en-US" sz="900" spc="-1" strike="noStrike">
                <a:solidFill>
                  <a:srgbClr val="ffffff"/>
                </a:solidFill>
                <a:latin typeface="Arial"/>
                <a:ea typeface="Arial"/>
              </a:rPr>
              <a:t>&lt;number&gt;</a:t>
            </a:fld>
            <a:endParaRPr b="0" lang="en-GB" sz="900" spc="-1" strike="noStrike">
              <a:solidFill>
                <a:srgbClr val="000000"/>
              </a:solidFill>
              <a:latin typeface="Arial"/>
            </a:endParaRPr>
          </a:p>
        </p:txBody>
      </p:sp>
      <p:sp>
        <p:nvSpPr>
          <p:cNvPr id="18" name="Google Shape;26;p11"/>
          <p:cNvSpPr/>
          <p:nvPr/>
        </p:nvSpPr>
        <p:spPr>
          <a:xfrm>
            <a:off x="10663920" y="1079640"/>
            <a:ext cx="51120" cy="136800"/>
          </a:xfrm>
          <a:prstGeom prst="rect">
            <a:avLst/>
          </a:prstGeom>
          <a:noFill/>
          <a:ln w="0">
            <a:noFill/>
          </a:ln>
        </p:spPr>
        <p:style>
          <a:lnRef idx="0"/>
          <a:fillRef idx="0"/>
          <a:effectRef idx="0"/>
          <a:fontRef idx="minor"/>
        </p:style>
        <p:txBody>
          <a:bodyPr lIns="0" rIns="0" tIns="0" bIns="0" anchor="t">
            <a:noAutofit/>
          </a:bodyPr>
          <a:p>
            <a:pPr defTabSz="914400">
              <a:lnSpc>
                <a:spcPct val="100000"/>
              </a:lnSpc>
              <a:tabLst>
                <a:tab algn="l" pos="0"/>
              </a:tabLst>
            </a:pPr>
            <a:r>
              <a:rPr b="0" lang="en-US" sz="900" spc="-1" strike="noStrike">
                <a:solidFill>
                  <a:srgbClr val="ffffff"/>
                </a:solidFill>
                <a:latin typeface="Verdana"/>
                <a:ea typeface="Verdana"/>
              </a:rPr>
              <a:t>|</a:t>
            </a:r>
            <a:endParaRPr b="0" lang="en-GB" sz="900" spc="-1" strike="noStrike">
              <a:solidFill>
                <a:srgbClr val="000000"/>
              </a:solidFill>
              <a:latin typeface="Arial"/>
            </a:endParaRPr>
          </a:p>
        </p:txBody>
      </p:sp>
      <p:pic>
        <p:nvPicPr>
          <p:cNvPr id="19" name="Google Shape;27;p11" descr=""/>
          <p:cNvPicPr/>
          <p:nvPr/>
        </p:nvPicPr>
        <p:blipFill>
          <a:blip r:embed="rId2"/>
          <a:stretch/>
        </p:blipFill>
        <p:spPr>
          <a:xfrm>
            <a:off x="527040" y="205200"/>
            <a:ext cx="2397240" cy="658440"/>
          </a:xfrm>
          <a:prstGeom prst="rect">
            <a:avLst/>
          </a:prstGeom>
          <a:ln w="0">
            <a:noFill/>
          </a:ln>
        </p:spPr>
      </p:pic>
      <p:sp>
        <p:nvSpPr>
          <p:cNvPr id="20" name="Google Shape;28;p11"/>
          <p:cNvSpPr/>
          <p:nvPr/>
        </p:nvSpPr>
        <p:spPr>
          <a:xfrm>
            <a:off x="3687840" y="339840"/>
            <a:ext cx="360" cy="151920"/>
          </a:xfrm>
          <a:prstGeom prst="rect">
            <a:avLst/>
          </a:prstGeom>
          <a:noFill/>
          <a:ln w="0">
            <a:noFill/>
          </a:ln>
        </p:spPr>
        <p:style>
          <a:lnRef idx="0"/>
          <a:fillRef idx="0"/>
          <a:effectRef idx="0"/>
          <a:fontRef idx="minor"/>
        </p:style>
        <p:txBody>
          <a:bodyPr lIns="0" rIns="0" tIns="0" bIns="0" anchor="t">
            <a:spAutoFit/>
          </a:bodyPr>
          <a:p>
            <a:pPr defTabSz="914400">
              <a:lnSpc>
                <a:spcPct val="100000"/>
              </a:lnSpc>
              <a:tabLst>
                <a:tab algn="l" pos="0"/>
              </a:tabLst>
            </a:pPr>
            <a:endParaRPr b="0" lang="nl-NL" sz="1000" spc="-1" strike="noStrike">
              <a:solidFill>
                <a:srgbClr val="cc0000"/>
              </a:solidFill>
              <a:latin typeface="Georgia"/>
              <a:ea typeface="Georgia"/>
            </a:endParaRPr>
          </a:p>
        </p:txBody>
      </p:sp>
      <p:sp>
        <p:nvSpPr>
          <p:cNvPr id="21" name="Google Shape;29;p11"/>
          <p:cNvSpPr/>
          <p:nvPr/>
        </p:nvSpPr>
        <p:spPr>
          <a:xfrm>
            <a:off x="5811840" y="341280"/>
            <a:ext cx="2398680" cy="415800"/>
          </a:xfrm>
          <a:prstGeom prst="rect">
            <a:avLst/>
          </a:prstGeom>
          <a:no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nl-NL" sz="1000" spc="-1" strike="noStrike">
              <a:solidFill>
                <a:srgbClr val="cc0000"/>
              </a:solidFill>
              <a:latin typeface="Georgia"/>
              <a:ea typeface="Georgia"/>
            </a:endParaRPr>
          </a:p>
        </p:txBody>
      </p:sp>
      <p:sp>
        <p:nvSpPr>
          <p:cNvPr id="22" name="Google Shape;30;p11"/>
          <p:cNvSpPr/>
          <p:nvPr/>
        </p:nvSpPr>
        <p:spPr>
          <a:xfrm>
            <a:off x="9838440" y="1079640"/>
            <a:ext cx="760320" cy="13680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Lst>
            </a:pPr>
            <a:r>
              <a:rPr b="0" lang="en-US" sz="900" spc="-1" strike="noStrike">
                <a:solidFill>
                  <a:srgbClr val="ffffff"/>
                </a:solidFill>
                <a:latin typeface="Arial"/>
                <a:ea typeface="Arial"/>
              </a:rPr>
              <a:t>13-09-2022</a:t>
            </a:r>
            <a:endParaRPr b="0" lang="en-GB" sz="900" spc="-1" strike="noStrike">
              <a:solidFill>
                <a:srgbClr val="000000"/>
              </a:solidFill>
              <a:latin typeface="Arial"/>
            </a:endParaRPr>
          </a:p>
        </p:txBody>
      </p:sp>
      <p:sp>
        <p:nvSpPr>
          <p:cNvPr id="23"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Google Shape;19;p11"/>
          <p:cNvSpPr/>
          <p:nvPr/>
        </p:nvSpPr>
        <p:spPr>
          <a:xfrm>
            <a:off x="0" y="0"/>
            <a:ext cx="12190320" cy="101592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nl-NL" sz="1800" spc="-1" strike="noStrike">
              <a:solidFill>
                <a:schemeClr val="lt1"/>
              </a:solidFill>
              <a:latin typeface="Arial"/>
              <a:ea typeface="Arial"/>
            </a:endParaRPr>
          </a:p>
        </p:txBody>
      </p:sp>
      <p:sp>
        <p:nvSpPr>
          <p:cNvPr id="28" name="Google Shape;20;p11"/>
          <p:cNvSpPr/>
          <p:nvPr/>
        </p:nvSpPr>
        <p:spPr>
          <a:xfrm>
            <a:off x="0" y="0"/>
            <a:ext cx="15120" cy="1015920"/>
          </a:xfrm>
          <a:prstGeom prst="rect">
            <a:avLst/>
          </a:prstGeom>
          <a:gradFill rotWithShape="0">
            <a:gsLst>
              <a:gs pos="0">
                <a:srgbClr val="ffffff"/>
              </a:gs>
              <a:gs pos="100000">
                <a:srgbClr val="757575">
                  <a:alpha val="0"/>
                </a:srgbClr>
              </a:gs>
            </a:gsLst>
            <a:lin ang="0"/>
          </a:gra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chemeClr val="dk1"/>
              </a:solidFill>
              <a:latin typeface="Arial"/>
              <a:ea typeface="Arial"/>
            </a:endParaRPr>
          </a:p>
        </p:txBody>
      </p:sp>
      <p:sp>
        <p:nvSpPr>
          <p:cNvPr id="29" name="Google Shape;21;p11"/>
          <p:cNvSpPr/>
          <p:nvPr/>
        </p:nvSpPr>
        <p:spPr>
          <a:xfrm>
            <a:off x="0" y="0"/>
            <a:ext cx="167400" cy="1015920"/>
          </a:xfrm>
          <a:prstGeom prst="rect">
            <a:avLst/>
          </a:prstGeom>
          <a:solidFill>
            <a:srgbClr val="ffffff"/>
          </a:soli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chemeClr val="dk1"/>
              </a:solidFill>
              <a:latin typeface="Arial"/>
              <a:ea typeface="Arial"/>
            </a:endParaRPr>
          </a:p>
        </p:txBody>
      </p:sp>
      <p:sp>
        <p:nvSpPr>
          <p:cNvPr id="30" name="Google Shape;24;p11"/>
          <p:cNvSpPr/>
          <p:nvPr/>
        </p:nvSpPr>
        <p:spPr>
          <a:xfrm>
            <a:off x="0" y="1017720"/>
            <a:ext cx="12190320" cy="264960"/>
          </a:xfrm>
          <a:prstGeom prst="rect">
            <a:avLst/>
          </a:prstGeom>
          <a:solidFill>
            <a:srgbClr val="cc0000"/>
          </a:soli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rgbClr val="ffffff"/>
              </a:solidFill>
              <a:latin typeface="Arial"/>
              <a:ea typeface="Arial"/>
            </a:endParaRPr>
          </a:p>
        </p:txBody>
      </p:sp>
      <p:sp>
        <p:nvSpPr>
          <p:cNvPr id="31" name="Google Shape;25;p11"/>
          <p:cNvSpPr/>
          <p:nvPr/>
        </p:nvSpPr>
        <p:spPr>
          <a:xfrm>
            <a:off x="10714680" y="1079640"/>
            <a:ext cx="188640" cy="13680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Lst>
            </a:pPr>
            <a:fld id="{1809F3C2-4033-437A-86D8-A8876A9877F7}" type="slidenum">
              <a:rPr b="0" lang="en-US" sz="900" spc="-1" strike="noStrike">
                <a:solidFill>
                  <a:srgbClr val="ffffff"/>
                </a:solidFill>
                <a:latin typeface="Arial"/>
                <a:ea typeface="Arial"/>
              </a:rPr>
              <a:t>&lt;number&gt;</a:t>
            </a:fld>
            <a:endParaRPr b="0" lang="en-GB" sz="900" spc="-1" strike="noStrike">
              <a:solidFill>
                <a:srgbClr val="000000"/>
              </a:solidFill>
              <a:latin typeface="Arial"/>
            </a:endParaRPr>
          </a:p>
        </p:txBody>
      </p:sp>
      <p:sp>
        <p:nvSpPr>
          <p:cNvPr id="32" name="Google Shape;26;p11"/>
          <p:cNvSpPr/>
          <p:nvPr/>
        </p:nvSpPr>
        <p:spPr>
          <a:xfrm>
            <a:off x="10663920" y="1079640"/>
            <a:ext cx="51120" cy="136800"/>
          </a:xfrm>
          <a:prstGeom prst="rect">
            <a:avLst/>
          </a:prstGeom>
          <a:noFill/>
          <a:ln w="0">
            <a:noFill/>
          </a:ln>
        </p:spPr>
        <p:style>
          <a:lnRef idx="0"/>
          <a:fillRef idx="0"/>
          <a:effectRef idx="0"/>
          <a:fontRef idx="minor"/>
        </p:style>
        <p:txBody>
          <a:bodyPr lIns="0" rIns="0" tIns="0" bIns="0" anchor="t">
            <a:noAutofit/>
          </a:bodyPr>
          <a:p>
            <a:pPr defTabSz="914400">
              <a:lnSpc>
                <a:spcPct val="100000"/>
              </a:lnSpc>
              <a:tabLst>
                <a:tab algn="l" pos="0"/>
              </a:tabLst>
            </a:pPr>
            <a:r>
              <a:rPr b="0" lang="en-US" sz="900" spc="-1" strike="noStrike">
                <a:solidFill>
                  <a:srgbClr val="ffffff"/>
                </a:solidFill>
                <a:latin typeface="Verdana"/>
                <a:ea typeface="Verdana"/>
              </a:rPr>
              <a:t>|</a:t>
            </a:r>
            <a:endParaRPr b="0" lang="en-GB" sz="900" spc="-1" strike="noStrike">
              <a:solidFill>
                <a:srgbClr val="000000"/>
              </a:solidFill>
              <a:latin typeface="Arial"/>
            </a:endParaRPr>
          </a:p>
        </p:txBody>
      </p:sp>
      <p:pic>
        <p:nvPicPr>
          <p:cNvPr id="33" name="Google Shape;27;p11" descr=""/>
          <p:cNvPicPr/>
          <p:nvPr/>
        </p:nvPicPr>
        <p:blipFill>
          <a:blip r:embed="rId2"/>
          <a:stretch/>
        </p:blipFill>
        <p:spPr>
          <a:xfrm>
            <a:off x="527040" y="205200"/>
            <a:ext cx="2397240" cy="658440"/>
          </a:xfrm>
          <a:prstGeom prst="rect">
            <a:avLst/>
          </a:prstGeom>
          <a:ln w="0">
            <a:noFill/>
          </a:ln>
        </p:spPr>
      </p:pic>
      <p:sp>
        <p:nvSpPr>
          <p:cNvPr id="34" name="Google Shape;28;p11"/>
          <p:cNvSpPr/>
          <p:nvPr/>
        </p:nvSpPr>
        <p:spPr>
          <a:xfrm>
            <a:off x="3687840" y="339840"/>
            <a:ext cx="360" cy="151920"/>
          </a:xfrm>
          <a:prstGeom prst="rect">
            <a:avLst/>
          </a:prstGeom>
          <a:noFill/>
          <a:ln w="0">
            <a:noFill/>
          </a:ln>
        </p:spPr>
        <p:style>
          <a:lnRef idx="0"/>
          <a:fillRef idx="0"/>
          <a:effectRef idx="0"/>
          <a:fontRef idx="minor"/>
        </p:style>
        <p:txBody>
          <a:bodyPr lIns="0" rIns="0" tIns="0" bIns="0" anchor="t">
            <a:spAutoFit/>
          </a:bodyPr>
          <a:p>
            <a:pPr defTabSz="914400">
              <a:lnSpc>
                <a:spcPct val="100000"/>
              </a:lnSpc>
              <a:tabLst>
                <a:tab algn="l" pos="0"/>
              </a:tabLst>
            </a:pPr>
            <a:endParaRPr b="0" lang="nl-NL" sz="1000" spc="-1" strike="noStrike">
              <a:solidFill>
                <a:srgbClr val="cc0000"/>
              </a:solidFill>
              <a:latin typeface="Georgia"/>
              <a:ea typeface="Georgia"/>
            </a:endParaRPr>
          </a:p>
        </p:txBody>
      </p:sp>
      <p:sp>
        <p:nvSpPr>
          <p:cNvPr id="35" name="Google Shape;29;p11"/>
          <p:cNvSpPr/>
          <p:nvPr/>
        </p:nvSpPr>
        <p:spPr>
          <a:xfrm>
            <a:off x="5811840" y="341280"/>
            <a:ext cx="2398680" cy="415800"/>
          </a:xfrm>
          <a:prstGeom prst="rect">
            <a:avLst/>
          </a:prstGeom>
          <a:no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nl-NL" sz="1000" spc="-1" strike="noStrike">
              <a:solidFill>
                <a:srgbClr val="cc0000"/>
              </a:solidFill>
              <a:latin typeface="Georgia"/>
              <a:ea typeface="Georgia"/>
            </a:endParaRPr>
          </a:p>
        </p:txBody>
      </p:sp>
      <p:sp>
        <p:nvSpPr>
          <p:cNvPr id="36" name="Google Shape;30;p11"/>
          <p:cNvSpPr/>
          <p:nvPr/>
        </p:nvSpPr>
        <p:spPr>
          <a:xfrm>
            <a:off x="9838440" y="1079640"/>
            <a:ext cx="760320" cy="13680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Lst>
            </a:pPr>
            <a:r>
              <a:rPr b="0" lang="en-US" sz="900" spc="-1" strike="noStrike">
                <a:solidFill>
                  <a:srgbClr val="ffffff"/>
                </a:solidFill>
                <a:latin typeface="Arial"/>
                <a:ea typeface="Arial"/>
              </a:rPr>
              <a:t>13-09-2022</a:t>
            </a:r>
            <a:endParaRPr b="0" lang="en-GB" sz="900" spc="-1" strike="noStrike">
              <a:solidFill>
                <a:srgbClr val="000000"/>
              </a:solidFill>
              <a:latin typeface="Arial"/>
            </a:endParaRPr>
          </a:p>
        </p:txBody>
      </p:sp>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3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19;p11"/>
          <p:cNvSpPr/>
          <p:nvPr/>
        </p:nvSpPr>
        <p:spPr>
          <a:xfrm>
            <a:off x="0" y="0"/>
            <a:ext cx="12190320" cy="101592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nl-NL" sz="1800" spc="-1" strike="noStrike">
              <a:solidFill>
                <a:schemeClr val="lt1"/>
              </a:solidFill>
              <a:latin typeface="Arial"/>
              <a:ea typeface="Arial"/>
            </a:endParaRPr>
          </a:p>
        </p:txBody>
      </p:sp>
      <p:sp>
        <p:nvSpPr>
          <p:cNvPr id="40" name="Google Shape;20;p11"/>
          <p:cNvSpPr/>
          <p:nvPr/>
        </p:nvSpPr>
        <p:spPr>
          <a:xfrm>
            <a:off x="0" y="0"/>
            <a:ext cx="15120" cy="1015920"/>
          </a:xfrm>
          <a:prstGeom prst="rect">
            <a:avLst/>
          </a:prstGeom>
          <a:gradFill rotWithShape="0">
            <a:gsLst>
              <a:gs pos="0">
                <a:srgbClr val="ffffff"/>
              </a:gs>
              <a:gs pos="100000">
                <a:srgbClr val="757575">
                  <a:alpha val="0"/>
                </a:srgbClr>
              </a:gs>
            </a:gsLst>
            <a:lin ang="0"/>
          </a:gra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chemeClr val="dk1"/>
              </a:solidFill>
              <a:latin typeface="Arial"/>
              <a:ea typeface="Arial"/>
            </a:endParaRPr>
          </a:p>
        </p:txBody>
      </p:sp>
      <p:sp>
        <p:nvSpPr>
          <p:cNvPr id="41" name="Google Shape;21;p11"/>
          <p:cNvSpPr/>
          <p:nvPr/>
        </p:nvSpPr>
        <p:spPr>
          <a:xfrm>
            <a:off x="0" y="0"/>
            <a:ext cx="167400" cy="1015920"/>
          </a:xfrm>
          <a:prstGeom prst="rect">
            <a:avLst/>
          </a:prstGeom>
          <a:solidFill>
            <a:srgbClr val="ffffff"/>
          </a:soli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chemeClr val="dk1"/>
              </a:solidFill>
              <a:latin typeface="Arial"/>
              <a:ea typeface="Arial"/>
            </a:endParaRPr>
          </a:p>
        </p:txBody>
      </p:sp>
      <p:sp>
        <p:nvSpPr>
          <p:cNvPr id="42" name="Google Shape;24;p11"/>
          <p:cNvSpPr/>
          <p:nvPr/>
        </p:nvSpPr>
        <p:spPr>
          <a:xfrm>
            <a:off x="0" y="1017720"/>
            <a:ext cx="12190320" cy="264960"/>
          </a:xfrm>
          <a:prstGeom prst="rect">
            <a:avLst/>
          </a:prstGeom>
          <a:solidFill>
            <a:srgbClr val="cc0000"/>
          </a:solid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nl-NL" sz="1800" spc="-1" strike="noStrike">
              <a:solidFill>
                <a:srgbClr val="ffffff"/>
              </a:solidFill>
              <a:latin typeface="Arial"/>
              <a:ea typeface="Arial"/>
            </a:endParaRPr>
          </a:p>
        </p:txBody>
      </p:sp>
      <p:sp>
        <p:nvSpPr>
          <p:cNvPr id="43" name="Google Shape;25;p11"/>
          <p:cNvSpPr/>
          <p:nvPr/>
        </p:nvSpPr>
        <p:spPr>
          <a:xfrm>
            <a:off x="10714680" y="1079640"/>
            <a:ext cx="188640" cy="13680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Lst>
            </a:pPr>
            <a:fld id="{D7317474-49E9-4977-92FB-DA0697A2EACB}" type="slidenum">
              <a:rPr b="0" lang="en-US" sz="900" spc="-1" strike="noStrike">
                <a:solidFill>
                  <a:srgbClr val="ffffff"/>
                </a:solidFill>
                <a:latin typeface="Arial"/>
                <a:ea typeface="Arial"/>
              </a:rPr>
              <a:t>&lt;number&gt;</a:t>
            </a:fld>
            <a:endParaRPr b="0" lang="en-GB" sz="900" spc="-1" strike="noStrike">
              <a:solidFill>
                <a:srgbClr val="000000"/>
              </a:solidFill>
              <a:latin typeface="Arial"/>
            </a:endParaRPr>
          </a:p>
        </p:txBody>
      </p:sp>
      <p:sp>
        <p:nvSpPr>
          <p:cNvPr id="44" name="Google Shape;26;p11"/>
          <p:cNvSpPr/>
          <p:nvPr/>
        </p:nvSpPr>
        <p:spPr>
          <a:xfrm>
            <a:off x="10663920" y="1079640"/>
            <a:ext cx="51120" cy="136800"/>
          </a:xfrm>
          <a:prstGeom prst="rect">
            <a:avLst/>
          </a:prstGeom>
          <a:noFill/>
          <a:ln w="0">
            <a:noFill/>
          </a:ln>
        </p:spPr>
        <p:style>
          <a:lnRef idx="0"/>
          <a:fillRef idx="0"/>
          <a:effectRef idx="0"/>
          <a:fontRef idx="minor"/>
        </p:style>
        <p:txBody>
          <a:bodyPr lIns="0" rIns="0" tIns="0" bIns="0" anchor="t">
            <a:noAutofit/>
          </a:bodyPr>
          <a:p>
            <a:pPr defTabSz="914400">
              <a:lnSpc>
                <a:spcPct val="100000"/>
              </a:lnSpc>
              <a:tabLst>
                <a:tab algn="l" pos="0"/>
              </a:tabLst>
            </a:pPr>
            <a:r>
              <a:rPr b="0" lang="en-US" sz="900" spc="-1" strike="noStrike">
                <a:solidFill>
                  <a:srgbClr val="ffffff"/>
                </a:solidFill>
                <a:latin typeface="Verdana"/>
                <a:ea typeface="Verdana"/>
              </a:rPr>
              <a:t>|</a:t>
            </a:r>
            <a:endParaRPr b="0" lang="en-GB" sz="900" spc="-1" strike="noStrike">
              <a:solidFill>
                <a:srgbClr val="000000"/>
              </a:solidFill>
              <a:latin typeface="Arial"/>
            </a:endParaRPr>
          </a:p>
        </p:txBody>
      </p:sp>
      <p:pic>
        <p:nvPicPr>
          <p:cNvPr id="45" name="Google Shape;27;p11" descr=""/>
          <p:cNvPicPr/>
          <p:nvPr/>
        </p:nvPicPr>
        <p:blipFill>
          <a:blip r:embed="rId2"/>
          <a:stretch/>
        </p:blipFill>
        <p:spPr>
          <a:xfrm>
            <a:off x="527040" y="205200"/>
            <a:ext cx="2397240" cy="658440"/>
          </a:xfrm>
          <a:prstGeom prst="rect">
            <a:avLst/>
          </a:prstGeom>
          <a:ln w="0">
            <a:noFill/>
          </a:ln>
        </p:spPr>
      </p:pic>
      <p:sp>
        <p:nvSpPr>
          <p:cNvPr id="46" name="Google Shape;28;p11"/>
          <p:cNvSpPr/>
          <p:nvPr/>
        </p:nvSpPr>
        <p:spPr>
          <a:xfrm>
            <a:off x="3687840" y="339840"/>
            <a:ext cx="360" cy="151920"/>
          </a:xfrm>
          <a:prstGeom prst="rect">
            <a:avLst/>
          </a:prstGeom>
          <a:noFill/>
          <a:ln w="0">
            <a:noFill/>
          </a:ln>
        </p:spPr>
        <p:style>
          <a:lnRef idx="0"/>
          <a:fillRef idx="0"/>
          <a:effectRef idx="0"/>
          <a:fontRef idx="minor"/>
        </p:style>
        <p:txBody>
          <a:bodyPr lIns="0" rIns="0" tIns="0" bIns="0" anchor="t">
            <a:spAutoFit/>
          </a:bodyPr>
          <a:p>
            <a:pPr defTabSz="914400">
              <a:lnSpc>
                <a:spcPct val="100000"/>
              </a:lnSpc>
              <a:tabLst>
                <a:tab algn="l" pos="0"/>
              </a:tabLst>
            </a:pPr>
            <a:endParaRPr b="0" lang="nl-NL" sz="1000" spc="-1" strike="noStrike">
              <a:solidFill>
                <a:srgbClr val="cc0000"/>
              </a:solidFill>
              <a:latin typeface="Georgia"/>
              <a:ea typeface="Georgia"/>
            </a:endParaRPr>
          </a:p>
        </p:txBody>
      </p:sp>
      <p:sp>
        <p:nvSpPr>
          <p:cNvPr id="47" name="Google Shape;29;p11"/>
          <p:cNvSpPr/>
          <p:nvPr/>
        </p:nvSpPr>
        <p:spPr>
          <a:xfrm>
            <a:off x="5811840" y="341280"/>
            <a:ext cx="2398680" cy="415800"/>
          </a:xfrm>
          <a:prstGeom prst="rect">
            <a:avLst/>
          </a:prstGeom>
          <a:no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nl-NL" sz="1000" spc="-1" strike="noStrike">
              <a:solidFill>
                <a:srgbClr val="cc0000"/>
              </a:solidFill>
              <a:latin typeface="Georgia"/>
              <a:ea typeface="Georgia"/>
            </a:endParaRPr>
          </a:p>
        </p:txBody>
      </p:sp>
      <p:sp>
        <p:nvSpPr>
          <p:cNvPr id="48" name="Google Shape;30;p11"/>
          <p:cNvSpPr/>
          <p:nvPr/>
        </p:nvSpPr>
        <p:spPr>
          <a:xfrm>
            <a:off x="9838440" y="1079640"/>
            <a:ext cx="760320" cy="13680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Lst>
            </a:pPr>
            <a:r>
              <a:rPr b="0" lang="en-US" sz="900" spc="-1" strike="noStrike">
                <a:solidFill>
                  <a:srgbClr val="ffffff"/>
                </a:solidFill>
                <a:latin typeface="Arial"/>
                <a:ea typeface="Arial"/>
              </a:rPr>
              <a:t>13-09-2022</a:t>
            </a:r>
            <a:endParaRPr b="0" lang="en-GB" sz="900" spc="-1" strike="noStrike">
              <a:solidFill>
                <a:srgbClr val="000000"/>
              </a:solidFill>
              <a:latin typeface="Arial"/>
            </a:endParaRPr>
          </a:p>
        </p:txBody>
      </p:sp>
      <p:sp>
        <p:nvSpPr>
          <p:cNvPr id="49"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5" name="PlaceHolder 3"/>
          <p:cNvSpPr>
            <a:spLocks noGrp="1"/>
          </p:cNvSpPr>
          <p:nvPr>
            <p:ph type="ftr" idx="10"/>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6" name="PlaceHolder 4"/>
          <p:cNvSpPr>
            <a:spLocks noGrp="1"/>
          </p:cNvSpPr>
          <p:nvPr>
            <p:ph type="sldNum" idx="11"/>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7FAF6EFC-A1A3-4B38-A25B-F90897C016E6}"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57" name="PlaceHolder 5"/>
          <p:cNvSpPr>
            <a:spLocks noGrp="1"/>
          </p:cNvSpPr>
          <p:nvPr>
            <p:ph type="dt" idx="12"/>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ftr" idx="13"/>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1" name="PlaceHolder 2"/>
          <p:cNvSpPr>
            <a:spLocks noGrp="1"/>
          </p:cNvSpPr>
          <p:nvPr>
            <p:ph type="sldNum" idx="14"/>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E7A464CA-C5EA-4DFA-A1AF-8C09D2E71C87}"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62" name="PlaceHolder 3"/>
          <p:cNvSpPr>
            <a:spLocks noGrp="1"/>
          </p:cNvSpPr>
          <p:nvPr>
            <p:ph type="dt" idx="15"/>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888480" y="2350080"/>
            <a:ext cx="3497040" cy="24544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4"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6" name="PlaceHolder 4"/>
          <p:cNvSpPr>
            <a:spLocks noGrp="1"/>
          </p:cNvSpPr>
          <p:nvPr>
            <p:ph type="ftr" idx="16"/>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7" name="PlaceHolder 5"/>
          <p:cNvSpPr>
            <a:spLocks noGrp="1"/>
          </p:cNvSpPr>
          <p:nvPr>
            <p:ph type="sldNum" idx="17"/>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NL" sz="1200" spc="-1" strike="noStrike">
                <a:solidFill>
                  <a:schemeClr val="dk1">
                    <a:tint val="75000"/>
                  </a:schemeClr>
                </a:solidFill>
                <a:latin typeface="Calibri"/>
              </a:defRPr>
            </a:lvl1pPr>
          </a:lstStyle>
          <a:p>
            <a:pPr indent="0" algn="r" defTabSz="914400">
              <a:lnSpc>
                <a:spcPct val="100000"/>
              </a:lnSpc>
              <a:buNone/>
              <a:tabLst>
                <a:tab algn="l" pos="0"/>
              </a:tabLst>
            </a:pPr>
            <a:fld id="{D2EA884F-4BC9-4898-8467-BE0531E76A47}" type="slidenum">
              <a:rPr b="0" lang="nl-NL" sz="1200" spc="-1" strike="noStrike">
                <a:solidFill>
                  <a:schemeClr val="dk1">
                    <a:tint val="75000"/>
                  </a:schemeClr>
                </a:solidFill>
                <a:latin typeface="Calibri"/>
              </a:rPr>
              <a:t>&lt;number&gt;</a:t>
            </a:fld>
            <a:endParaRPr b="0" lang="en-GB" sz="1200" spc="-1" strike="noStrike">
              <a:solidFill>
                <a:srgbClr val="000000"/>
              </a:solidFill>
              <a:latin typeface="Times New Roman"/>
            </a:endParaRPr>
          </a:p>
        </p:txBody>
      </p:sp>
      <p:sp>
        <p:nvSpPr>
          <p:cNvPr id="68" name="PlaceHolder 6"/>
          <p:cNvSpPr>
            <a:spLocks noGrp="1"/>
          </p:cNvSpPr>
          <p:nvPr>
            <p:ph type="dt" idx="18"/>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40000" y="1122480"/>
            <a:ext cx="11158920" cy="2385720"/>
          </a:xfrm>
          <a:prstGeom prst="rect">
            <a:avLst/>
          </a:prstGeom>
          <a:noFill/>
          <a:ln w="0">
            <a:noFill/>
          </a:ln>
        </p:spPr>
        <p:txBody>
          <a:bodyPr lIns="91440" rIns="91440" tIns="45720" bIns="45720" anchor="b">
            <a:noAutofit/>
          </a:bodyPr>
          <a:p>
            <a:pPr indent="0" algn="just">
              <a:lnSpc>
                <a:spcPct val="100000"/>
              </a:lnSpc>
              <a:buNone/>
              <a:tabLst>
                <a:tab algn="l" pos="0"/>
              </a:tabLst>
            </a:pPr>
            <a:r>
              <a:rPr b="0" lang="nl-NL" sz="3200" spc="-1" strike="noStrike">
                <a:solidFill>
                  <a:schemeClr val="dk1"/>
                </a:solidFill>
                <a:latin typeface="Calibri"/>
              </a:rPr>
              <a:t>Identify discussions on a topic: An analysis of CodeProject messages regarding workplace fairness issues related to software developers</a:t>
            </a:r>
            <a:endParaRPr b="0" lang="en-GB" sz="3200" spc="-1" strike="noStrike">
              <a:solidFill>
                <a:srgbClr val="000000"/>
              </a:solidFill>
              <a:latin typeface="Arial"/>
            </a:endParaRPr>
          </a:p>
        </p:txBody>
      </p:sp>
      <p:sp>
        <p:nvSpPr>
          <p:cNvPr id="127" name="PlaceHolder 2"/>
          <p:cNvSpPr>
            <a:spLocks noGrp="1"/>
          </p:cNvSpPr>
          <p:nvPr>
            <p:ph type="subTitle"/>
          </p:nvPr>
        </p:nvSpPr>
        <p:spPr>
          <a:xfrm>
            <a:off x="1523880" y="3602160"/>
            <a:ext cx="9142200" cy="1653840"/>
          </a:xfrm>
          <a:prstGeom prst="rect">
            <a:avLst/>
          </a:prstGeom>
          <a:noFill/>
          <a:ln w="0">
            <a:noFill/>
          </a:ln>
        </p:spPr>
        <p:txBody>
          <a:bodyPr lIns="91440" rIns="91440" tIns="45720" bIns="45720" anchor="t">
            <a:noAutofit/>
          </a:bodyPr>
          <a:p>
            <a:pPr indent="0" algn="ctr" defTabSz="914400">
              <a:lnSpc>
                <a:spcPct val="100000"/>
              </a:lnSpc>
              <a:spcBef>
                <a:spcPts val="1001"/>
              </a:spcBef>
              <a:buNone/>
              <a:tabLst>
                <a:tab algn="l" pos="0"/>
              </a:tabLst>
            </a:pPr>
            <a:r>
              <a:rPr b="0" lang="en-GB" sz="1800" spc="-1" strike="noStrike">
                <a:solidFill>
                  <a:srgbClr val="000000"/>
                </a:solidFill>
                <a:latin typeface="Arial"/>
              </a:rPr>
              <a:t>Author : </a:t>
            </a:r>
            <a:r>
              <a:rPr b="0" lang="en-GB" sz="1800" spc="-1" strike="noStrike">
                <a:solidFill>
                  <a:srgbClr val="000000"/>
                </a:solidFill>
                <a:latin typeface="Arial"/>
                <a:ea typeface="Rockwell"/>
              </a:rPr>
              <a:t>Tudor Grigorescu (s4079442)</a:t>
            </a:r>
            <a:endParaRPr b="0" lang="en-GB" sz="1800" spc="-1" strike="noStrike">
              <a:solidFill>
                <a:srgbClr val="000000"/>
              </a:solidFill>
              <a:latin typeface="Arial"/>
            </a:endParaRPr>
          </a:p>
          <a:p>
            <a:pPr indent="0" algn="ctr" defTabSz="914400">
              <a:lnSpc>
                <a:spcPct val="100000"/>
              </a:lnSpc>
              <a:spcBef>
                <a:spcPts val="1001"/>
              </a:spcBef>
              <a:buNone/>
              <a:tabLst>
                <a:tab algn="l" pos="0"/>
              </a:tabLst>
            </a:pPr>
            <a:r>
              <a:rPr b="0" lang="en-GB" sz="1800" spc="-1" strike="noStrike">
                <a:solidFill>
                  <a:srgbClr val="000000"/>
                </a:solidFill>
                <a:latin typeface="Arial"/>
                <a:ea typeface="Rockwell"/>
              </a:rPr>
              <a:t>First Supervisor : Dr. Ayushi Rastogi</a:t>
            </a:r>
            <a:endParaRPr b="0" lang="en-GB" sz="1800" spc="-1" strike="noStrike">
              <a:solidFill>
                <a:srgbClr val="000000"/>
              </a:solidFill>
              <a:latin typeface="Arial"/>
            </a:endParaRPr>
          </a:p>
          <a:p>
            <a:pPr indent="0" algn="ctr" defTabSz="914400">
              <a:lnSpc>
                <a:spcPct val="100000"/>
              </a:lnSpc>
              <a:spcBef>
                <a:spcPts val="1001"/>
              </a:spcBef>
              <a:buNone/>
              <a:tabLst>
                <a:tab algn="l" pos="0"/>
              </a:tabLst>
            </a:pPr>
            <a:r>
              <a:rPr b="0" lang="en-GB" sz="1800" spc="-1" strike="noStrike">
                <a:solidFill>
                  <a:srgbClr val="000000"/>
                </a:solidFill>
                <a:latin typeface="Arial"/>
                <a:ea typeface="Rockwell"/>
              </a:rPr>
              <a:t> </a:t>
            </a:r>
            <a:r>
              <a:rPr b="0" lang="en-GB" sz="1800" spc="-1" strike="noStrike">
                <a:solidFill>
                  <a:srgbClr val="000000"/>
                </a:solidFill>
                <a:latin typeface="Arial"/>
                <a:ea typeface="Rockwell"/>
              </a:rPr>
              <a:t>Second Supervisor : Prof. Dr. Vasilios Andrikopoulu</a:t>
            </a:r>
            <a:endParaRPr b="0" lang="en-GB" sz="1800" spc="-1" strike="noStrike">
              <a:solidFill>
                <a:srgbClr val="000000"/>
              </a:solidFill>
              <a:latin typeface="Arial"/>
            </a:endParaRPr>
          </a:p>
        </p:txBody>
      </p:sp>
      <p:pic>
        <p:nvPicPr>
          <p:cNvPr id="128" name="" descr=""/>
          <p:cNvPicPr/>
          <p:nvPr/>
        </p:nvPicPr>
        <p:blipFill>
          <a:blip r:embed="rId1"/>
          <a:stretch/>
        </p:blipFill>
        <p:spPr>
          <a:xfrm rot="1800">
            <a:off x="359640" y="542880"/>
            <a:ext cx="11338560" cy="10335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nl-NL" sz="4000" spc="-1" strike="noStrike">
                <a:solidFill>
                  <a:schemeClr val="dk1"/>
                </a:solidFill>
                <a:latin typeface="Calibri"/>
              </a:rPr>
              <a:t>                        </a:t>
            </a:r>
            <a:r>
              <a:rPr b="0" lang="nl-NL" sz="4000" spc="-1" strike="noStrike">
                <a:solidFill>
                  <a:schemeClr val="dk1"/>
                </a:solidFill>
                <a:latin typeface="Calibri"/>
              </a:rPr>
              <a:t>Results from the first iteration</a:t>
            </a:r>
            <a:endParaRPr b="0" lang="en-GB" sz="4000" spc="-1" strike="noStrike">
              <a:solidFill>
                <a:srgbClr val="000000"/>
              </a:solidFill>
              <a:latin typeface="Arial"/>
            </a:endParaRPr>
          </a:p>
        </p:txBody>
      </p:sp>
      <p:sp>
        <p:nvSpPr>
          <p:cNvPr id="147" name=""/>
          <p:cNvSpPr/>
          <p:nvPr/>
        </p:nvSpPr>
        <p:spPr>
          <a:xfrm>
            <a:off x="7920" y="2160360"/>
            <a:ext cx="12183120" cy="4667400"/>
          </a:xfrm>
          <a:prstGeom prst="rect">
            <a:avLst/>
          </a:prstGeom>
          <a:noFill/>
          <a:ln w="0">
            <a:noFill/>
          </a:ln>
        </p:spPr>
        <p:style>
          <a:lnRef idx="0"/>
          <a:fillRef idx="0"/>
          <a:effectRef idx="0"/>
          <a:fontRef idx="minor"/>
        </p:style>
        <p:txBody>
          <a:bodyPr lIns="0" rIns="0" tIns="0" bIns="0" anchor="t">
            <a:normAutofit/>
          </a:bodyPr>
          <a:p>
            <a:pPr>
              <a:lnSpc>
                <a:spcPct val="90000"/>
              </a:lnSpc>
              <a:spcBef>
                <a:spcPts val="1417"/>
              </a:spcBef>
            </a:pPr>
            <a:endParaRPr b="0" lang="en-GB" sz="1800" spc="-1" strike="noStrike">
              <a:solidFill>
                <a:srgbClr val="000000"/>
              </a:solidFill>
              <a:latin typeface="Arial"/>
            </a:endParaRPr>
          </a:p>
        </p:txBody>
      </p:sp>
      <p:pic>
        <p:nvPicPr>
          <p:cNvPr id="148" name="" descr=""/>
          <p:cNvPicPr/>
          <p:nvPr/>
        </p:nvPicPr>
        <p:blipFill>
          <a:blip r:embed="rId1"/>
          <a:stretch/>
        </p:blipFill>
        <p:spPr>
          <a:xfrm>
            <a:off x="24480" y="2160000"/>
            <a:ext cx="5914440" cy="4667760"/>
          </a:xfrm>
          <a:prstGeom prst="rect">
            <a:avLst/>
          </a:prstGeom>
          <a:ln w="0">
            <a:noFill/>
          </a:ln>
        </p:spPr>
      </p:pic>
      <p:pic>
        <p:nvPicPr>
          <p:cNvPr id="149" name="" descr=""/>
          <p:cNvPicPr/>
          <p:nvPr/>
        </p:nvPicPr>
        <p:blipFill>
          <a:blip r:embed="rId2"/>
          <a:stretch/>
        </p:blipFill>
        <p:spPr>
          <a:xfrm>
            <a:off x="5520600" y="2700000"/>
            <a:ext cx="6650640" cy="4066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nl-NL" sz="4000" spc="-1" strike="noStrike">
                <a:solidFill>
                  <a:schemeClr val="dk1"/>
                </a:solidFill>
                <a:latin typeface="Calibri"/>
              </a:rPr>
              <a:t>                       </a:t>
            </a:r>
            <a:r>
              <a:rPr b="0" lang="nl-NL" sz="4000" spc="-1" strike="noStrike">
                <a:solidFill>
                  <a:schemeClr val="dk1"/>
                </a:solidFill>
                <a:latin typeface="Calibri"/>
              </a:rPr>
              <a:t>Results from the second iteration</a:t>
            </a:r>
            <a:endParaRPr b="0" lang="en-GB" sz="4000" spc="-1" strike="noStrike">
              <a:solidFill>
                <a:srgbClr val="000000"/>
              </a:solidFill>
              <a:latin typeface="Arial"/>
            </a:endParaRPr>
          </a:p>
        </p:txBody>
      </p:sp>
      <p:sp>
        <p:nvSpPr>
          <p:cNvPr id="151" name=""/>
          <p:cNvSpPr/>
          <p:nvPr/>
        </p:nvSpPr>
        <p:spPr>
          <a:xfrm>
            <a:off x="7920" y="2160360"/>
            <a:ext cx="12183120" cy="466740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en-GB" sz="1800" spc="-1" strike="noStrike">
              <a:solidFill>
                <a:srgbClr val="000000"/>
              </a:solidFill>
              <a:latin typeface="Arial"/>
            </a:endParaRPr>
          </a:p>
        </p:txBody>
      </p:sp>
      <p:pic>
        <p:nvPicPr>
          <p:cNvPr id="152" name="" descr=""/>
          <p:cNvPicPr/>
          <p:nvPr/>
        </p:nvPicPr>
        <p:blipFill>
          <a:blip r:embed="rId1"/>
          <a:stretch/>
        </p:blipFill>
        <p:spPr>
          <a:xfrm>
            <a:off x="7920" y="1980000"/>
            <a:ext cx="5218920" cy="4678920"/>
          </a:xfrm>
          <a:prstGeom prst="rect">
            <a:avLst/>
          </a:prstGeom>
          <a:ln w="0">
            <a:noFill/>
          </a:ln>
        </p:spPr>
      </p:pic>
      <p:pic>
        <p:nvPicPr>
          <p:cNvPr id="153" name="" descr=""/>
          <p:cNvPicPr/>
          <p:nvPr/>
        </p:nvPicPr>
        <p:blipFill>
          <a:blip r:embed="rId2"/>
          <a:stretch/>
        </p:blipFill>
        <p:spPr>
          <a:xfrm>
            <a:off x="5220000" y="2340000"/>
            <a:ext cx="6971040" cy="4487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nl-NL" sz="4000" spc="-1" strike="noStrike">
                <a:solidFill>
                  <a:schemeClr val="dk1"/>
                </a:solidFill>
                <a:latin typeface="Calibri"/>
              </a:rPr>
              <a:t>                       </a:t>
            </a:r>
            <a:r>
              <a:rPr b="0" lang="nl-NL" sz="4000" spc="-1" strike="noStrike">
                <a:solidFill>
                  <a:schemeClr val="dk1"/>
                </a:solidFill>
                <a:latin typeface="Calibri"/>
              </a:rPr>
              <a:t>Results from the third iteration</a:t>
            </a:r>
            <a:endParaRPr b="0" lang="en-GB" sz="4000" spc="-1" strike="noStrike">
              <a:solidFill>
                <a:srgbClr val="000000"/>
              </a:solidFill>
              <a:latin typeface="Arial"/>
            </a:endParaRPr>
          </a:p>
        </p:txBody>
      </p:sp>
      <p:sp>
        <p:nvSpPr>
          <p:cNvPr id="155" name=""/>
          <p:cNvSpPr/>
          <p:nvPr/>
        </p:nvSpPr>
        <p:spPr>
          <a:xfrm>
            <a:off x="7920" y="2160360"/>
            <a:ext cx="12183120" cy="466740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en-GB" sz="1800" spc="-1" strike="noStrike">
              <a:solidFill>
                <a:srgbClr val="000000"/>
              </a:solidFill>
              <a:latin typeface="Arial"/>
            </a:endParaRPr>
          </a:p>
        </p:txBody>
      </p:sp>
      <p:pic>
        <p:nvPicPr>
          <p:cNvPr id="156" name="" descr=""/>
          <p:cNvPicPr/>
          <p:nvPr/>
        </p:nvPicPr>
        <p:blipFill>
          <a:blip r:embed="rId1"/>
          <a:stretch/>
        </p:blipFill>
        <p:spPr>
          <a:xfrm>
            <a:off x="0" y="1980000"/>
            <a:ext cx="5938920" cy="4876920"/>
          </a:xfrm>
          <a:prstGeom prst="rect">
            <a:avLst/>
          </a:prstGeom>
          <a:ln w="0">
            <a:noFill/>
          </a:ln>
        </p:spPr>
      </p:pic>
      <p:pic>
        <p:nvPicPr>
          <p:cNvPr id="157" name="" descr=""/>
          <p:cNvPicPr/>
          <p:nvPr/>
        </p:nvPicPr>
        <p:blipFill>
          <a:blip r:embed="rId2"/>
          <a:stretch/>
        </p:blipFill>
        <p:spPr>
          <a:xfrm>
            <a:off x="5529960" y="2520000"/>
            <a:ext cx="6658920" cy="4307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0" y="1274400"/>
            <a:ext cx="12190320" cy="1064160"/>
          </a:xfrm>
          <a:prstGeom prst="rect">
            <a:avLst/>
          </a:prstGeom>
          <a:noFill/>
          <a:ln w="0">
            <a:noFill/>
          </a:ln>
        </p:spPr>
        <p:txBody>
          <a:bodyPr lIns="0" rIns="0" tIns="0" bIns="0" anchor="ctr">
            <a:noAutofit/>
          </a:bodyPr>
          <a:p>
            <a:pPr indent="0">
              <a:lnSpc>
                <a:spcPct val="100000"/>
              </a:lnSpc>
              <a:buNone/>
              <a:tabLst>
                <a:tab algn="l" pos="0"/>
              </a:tabLst>
            </a:pPr>
            <a:r>
              <a:rPr b="0" lang="nl-NL" sz="4000" spc="-1" strike="noStrike">
                <a:solidFill>
                  <a:schemeClr val="dk1"/>
                </a:solidFill>
                <a:latin typeface="Calibri"/>
              </a:rPr>
              <a:t>                                         </a:t>
            </a:r>
            <a:r>
              <a:rPr b="0" lang="nl-NL" sz="4000" spc="-1" strike="noStrike">
                <a:solidFill>
                  <a:schemeClr val="dk1"/>
                </a:solidFill>
                <a:latin typeface="Calibri"/>
              </a:rPr>
              <a:t>Discussion </a:t>
            </a:r>
            <a:endParaRPr b="0" lang="en-GB" sz="4000" spc="-1" strike="noStrike">
              <a:solidFill>
                <a:srgbClr val="000000"/>
              </a:solidFill>
              <a:latin typeface="Arial"/>
            </a:endParaRPr>
          </a:p>
        </p:txBody>
      </p:sp>
      <p:sp>
        <p:nvSpPr>
          <p:cNvPr id="159" name="PlaceHolder 2"/>
          <p:cNvSpPr>
            <a:spLocks noGrp="1"/>
          </p:cNvSpPr>
          <p:nvPr>
            <p:ph type="subTitle"/>
          </p:nvPr>
        </p:nvSpPr>
        <p:spPr>
          <a:xfrm>
            <a:off x="7560" y="2340000"/>
            <a:ext cx="12183120" cy="4516560"/>
          </a:xfrm>
          <a:prstGeom prst="rect">
            <a:avLst/>
          </a:prstGeom>
          <a:noFill/>
          <a:ln w="0">
            <a:noFill/>
          </a:ln>
        </p:spPr>
        <p:txBody>
          <a:bodyPr lIns="0" rIns="0" tIns="0" bIns="0" anchor="t">
            <a:noAutofit/>
          </a:bodyPr>
          <a:p>
            <a:pPr marL="216000" indent="-216000">
              <a:lnSpc>
                <a:spcPct val="100000"/>
              </a:lnSpc>
              <a:buClr>
                <a:srgbClr val="000000"/>
              </a:buClr>
              <a:buSzPct val="45000"/>
              <a:buFont typeface="Wingdings" charset="2"/>
              <a:buChar char=""/>
            </a:pPr>
            <a:r>
              <a:rPr b="0" lang="en-GB" sz="2300" spc="-1" strike="noStrike">
                <a:solidFill>
                  <a:srgbClr val="000000"/>
                </a:solidFill>
                <a:latin typeface="Calibri"/>
              </a:rPr>
              <a:t>Statistically speaking the following percentages show how many topics were related to fairness issues per each iteration: the first iteration of the model had a 61.36% topics related to fairness issues; the second iteration of the model had a 39.37% topics related to fairness issues; the third iteration of the model had a 29.17% topics related to fairness issues. The reason for the low number in the third iteration is that few docs in a topic were related to fairness issues.</a:t>
            </a:r>
            <a:endParaRPr b="0" lang="en-GB" sz="2300" spc="-1" strike="noStrike">
              <a:solidFill>
                <a:srgbClr val="000000"/>
              </a:solidFill>
              <a:latin typeface="Arial"/>
            </a:endParaRPr>
          </a:p>
          <a:p>
            <a:pPr marL="216000" indent="0">
              <a:lnSpc>
                <a:spcPct val="100000"/>
              </a:lnSpc>
              <a:buNone/>
              <a:tabLst>
                <a:tab algn="l" pos="0"/>
              </a:tabLst>
            </a:pPr>
            <a:endParaRPr b="0" lang="en-GB" sz="2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GB" sz="2300" spc="-1" strike="noStrike">
                <a:solidFill>
                  <a:srgbClr val="000000"/>
                </a:solidFill>
                <a:latin typeface="Calibri"/>
              </a:rPr>
              <a:t>As it can be observed rather than increase the chances to obtain topics related to fairness issues, the seed words decreased the amount of topics related to fairness issues. </a:t>
            </a:r>
            <a:endParaRPr b="0" lang="en-GB" sz="2300" spc="-1" strike="noStrike">
              <a:solidFill>
                <a:srgbClr val="000000"/>
              </a:solidFill>
              <a:latin typeface="Arial"/>
            </a:endParaRPr>
          </a:p>
          <a:p>
            <a:pPr marL="216000" indent="0">
              <a:lnSpc>
                <a:spcPct val="100000"/>
              </a:lnSpc>
              <a:buNone/>
              <a:tabLst>
                <a:tab algn="l" pos="0"/>
              </a:tabLst>
            </a:pPr>
            <a:endParaRPr b="0" lang="en-GB" sz="23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GB" sz="2300" spc="-1" strike="noStrike">
                <a:solidFill>
                  <a:srgbClr val="000000"/>
                </a:solidFill>
                <a:latin typeface="Calibri"/>
                <a:ea typeface="Microsoft YaHei"/>
              </a:rPr>
              <a:t>That’s not all, while the topics found by each model were different from one another, going through the original CodeProject messages dataset, I have managed to identify an additional six messages that were about fairness issues that model iterations did not pick up at all.</a:t>
            </a:r>
            <a:endParaRPr b="0" lang="en-GB"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0" y="1274400"/>
            <a:ext cx="12190320" cy="1064160"/>
          </a:xfrm>
          <a:prstGeom prst="rect">
            <a:avLst/>
          </a:prstGeom>
          <a:noFill/>
          <a:ln w="0">
            <a:noFill/>
          </a:ln>
        </p:spPr>
        <p:txBody>
          <a:bodyPr lIns="0" rIns="0" tIns="0" bIns="0" anchor="ctr">
            <a:noAutofit/>
          </a:bodyPr>
          <a:p>
            <a:pPr indent="0">
              <a:lnSpc>
                <a:spcPct val="100000"/>
              </a:lnSpc>
              <a:buNone/>
              <a:tabLst>
                <a:tab algn="l" pos="0"/>
              </a:tabLst>
            </a:pPr>
            <a:r>
              <a:rPr b="0" lang="nl-NL" sz="4000" spc="-1" strike="noStrike">
                <a:solidFill>
                  <a:schemeClr val="dk1"/>
                </a:solidFill>
                <a:latin typeface="Calibri"/>
              </a:rPr>
              <a:t>                                        </a:t>
            </a:r>
            <a:r>
              <a:rPr b="0" lang="nl-NL" sz="4000" spc="-1" strike="noStrike">
                <a:solidFill>
                  <a:schemeClr val="dk1"/>
                </a:solidFill>
                <a:latin typeface="Calibri"/>
              </a:rPr>
              <a:t>Conclusion</a:t>
            </a:r>
            <a:endParaRPr b="0" lang="en-GB" sz="4000" spc="-1" strike="noStrike">
              <a:solidFill>
                <a:srgbClr val="000000"/>
              </a:solidFill>
              <a:latin typeface="Arial"/>
            </a:endParaRPr>
          </a:p>
        </p:txBody>
      </p:sp>
      <p:sp>
        <p:nvSpPr>
          <p:cNvPr id="161" name="PlaceHolder 2"/>
          <p:cNvSpPr>
            <a:spLocks noGrp="1"/>
          </p:cNvSpPr>
          <p:nvPr>
            <p:ph type="subTitle"/>
          </p:nvPr>
        </p:nvSpPr>
        <p:spPr>
          <a:xfrm>
            <a:off x="55800" y="2502360"/>
            <a:ext cx="12183120" cy="4516560"/>
          </a:xfrm>
          <a:prstGeom prst="rect">
            <a:avLst/>
          </a:prstGeom>
          <a:noFill/>
          <a:ln w="0">
            <a:noFill/>
          </a:ln>
        </p:spPr>
        <p:txBody>
          <a:bodyPr lIns="0" rIns="0" tIns="0" bIns="0" anchor="t">
            <a:noAutofit/>
          </a:bodyPr>
          <a:p>
            <a:pPr marL="216000" indent="-216000">
              <a:lnSpc>
                <a:spcPct val="100000"/>
              </a:lnSpc>
              <a:buClr>
                <a:srgbClr val="000000"/>
              </a:buClr>
              <a:buSzPct val="45000"/>
              <a:buFont typeface="Wingdings" charset="2"/>
              <a:buChar char=""/>
            </a:pPr>
            <a:r>
              <a:rPr b="0" lang="en-GB" sz="2800" spc="-1" strike="noStrike">
                <a:solidFill>
                  <a:srgbClr val="000000"/>
                </a:solidFill>
                <a:latin typeface="Calibri"/>
              </a:rPr>
              <a:t>Based on the previously-mentioned results, it can be inferred that weighing specific words more than others is not as efficient or bound to produce expected results as analysing the context of the docs by hand.</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2800" spc="-1" strike="noStrike">
                <a:solidFill>
                  <a:srgbClr val="000000"/>
                </a:solidFill>
                <a:latin typeface="Calibri"/>
              </a:rPr>
              <a:t>Inexperience with using topic modeling could account for these results, but the results do indicate that keywords might not be as relevant to identifying specific topics as one could expect.</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2800" spc="-1" strike="noStrike">
                <a:solidFill>
                  <a:srgbClr val="000000"/>
                </a:solidFill>
                <a:latin typeface="Calibri"/>
              </a:rPr>
              <a:t>With these ideas in mind, future works could focus on attempting to study the performance of context specific topic modeling LLMs versus manual annotators to see which can better identify topics relevant to a specific subject. </a:t>
            </a:r>
            <a:endParaRPr b="0" lang="en-GB" sz="2800" spc="-1" strike="noStrike">
              <a:solidFill>
                <a:srgbClr val="000000"/>
              </a:solidFill>
              <a:latin typeface="Arial"/>
            </a:endParaRPr>
          </a:p>
          <a:p>
            <a:pPr marL="216000" indent="0">
              <a:lnSpc>
                <a:spcPct val="100000"/>
              </a:lnSpc>
              <a:buNone/>
              <a:tabLst>
                <a:tab algn="l" pos="0"/>
              </a:tabLst>
            </a:pPr>
            <a:r>
              <a:rPr b="0" lang="en-GB" sz="2800" spc="-1" strike="noStrike">
                <a:solidFill>
                  <a:srgbClr val="000000"/>
                </a:solidFill>
                <a:latin typeface="Calibri"/>
              </a:rPr>
              <a:t> </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759320" y="2391840"/>
            <a:ext cx="8678160" cy="1747080"/>
          </a:xfrm>
          <a:prstGeom prst="rect">
            <a:avLst/>
          </a:prstGeom>
          <a:noFill/>
          <a:ln w="0">
            <a:noFill/>
          </a:ln>
        </p:spPr>
        <p:txBody>
          <a:bodyPr lIns="228600" rIns="228600" tIns="228600" bIns="0" anchor="b">
            <a:noAutofit/>
          </a:bodyPr>
          <a:p>
            <a:pPr indent="0" algn="ctr" defTabSz="914400">
              <a:lnSpc>
                <a:spcPct val="80000"/>
              </a:lnSpc>
              <a:buNone/>
              <a:tabLst>
                <a:tab algn="l" pos="0"/>
              </a:tabLst>
            </a:pPr>
            <a:r>
              <a:rPr b="0" lang="en-GB" sz="5400" spc="-151" strike="noStrike">
                <a:solidFill>
                  <a:srgbClr val="fffeff"/>
                </a:solidFill>
                <a:latin typeface="Calibri Light"/>
                <a:ea typeface="Calibri Light"/>
              </a:rPr>
              <a:t>Thank you for your time!</a:t>
            </a:r>
            <a:br>
              <a:rPr sz="5400"/>
            </a:br>
            <a:r>
              <a:rPr b="0" lang="en-GB" sz="5400" spc="-151" strike="noStrike">
                <a:solidFill>
                  <a:srgbClr val="fffeff"/>
                </a:solidFill>
                <a:latin typeface="Calibri Light"/>
                <a:ea typeface="Calibri Light"/>
              </a:rPr>
              <a:t>Questions?</a:t>
            </a:r>
            <a:endParaRPr b="0" lang="en-GB"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gn="just">
              <a:lnSpc>
                <a:spcPct val="100000"/>
              </a:lnSpc>
            </a:pPr>
            <a:r>
              <a:rPr b="0" lang="nl-NL" sz="4000" spc="-1" strike="noStrike">
                <a:solidFill>
                  <a:schemeClr val="dk1"/>
                </a:solidFill>
                <a:latin typeface="Calibri"/>
              </a:rPr>
              <a:t>                                      </a:t>
            </a:r>
            <a:r>
              <a:rPr b="0" lang="nl-NL" sz="4000" spc="-1" strike="noStrike">
                <a:solidFill>
                  <a:schemeClr val="dk1"/>
                </a:solidFill>
                <a:latin typeface="Calibri"/>
              </a:rPr>
              <a:t>Introduction </a:t>
            </a:r>
            <a:endParaRPr b="0" lang="en-GB" sz="4000" spc="-1" strike="noStrike">
              <a:solidFill>
                <a:srgbClr val="000000"/>
              </a:solidFill>
              <a:latin typeface="Arial"/>
            </a:endParaRPr>
          </a:p>
        </p:txBody>
      </p:sp>
      <p:sp>
        <p:nvSpPr>
          <p:cNvPr id="130" name=""/>
          <p:cNvSpPr/>
          <p:nvPr/>
        </p:nvSpPr>
        <p:spPr>
          <a:xfrm>
            <a:off x="0" y="2520000"/>
            <a:ext cx="12183120" cy="4667400"/>
          </a:xfrm>
          <a:prstGeom prst="rect">
            <a:avLst/>
          </a:prstGeom>
          <a:noFill/>
          <a:ln w="0">
            <a:noFill/>
          </a:ln>
        </p:spPr>
        <p:style>
          <a:lnRef idx="0"/>
          <a:fillRef idx="0"/>
          <a:effectRef idx="0"/>
          <a:fontRef idx="minor"/>
        </p:style>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Workplace fairness has become a significant topic of discussion, especially in fields like software development, where the fast-paced and high-pressure environment can often lead to perceived or real inequities.</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 rapid advancement of Large Language Models (LLMs) has sparked significant interest in their application across various fields, particularly in Information Retrieval (IR) and Natural Language Processing (NLP).</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With these ideas in mind, it is evident that the latter could be used to analyze information relevant to the former. The problem is how? </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gn="just">
              <a:lnSpc>
                <a:spcPct val="100000"/>
              </a:lnSpc>
            </a:pPr>
            <a:r>
              <a:rPr b="0" lang="nl-NL" sz="4000" spc="-1" strike="noStrike">
                <a:solidFill>
                  <a:schemeClr val="dk1"/>
                </a:solidFill>
                <a:latin typeface="Calibri"/>
              </a:rPr>
              <a:t>                              </a:t>
            </a:r>
            <a:r>
              <a:rPr b="0" lang="nl-NL" sz="4000" spc="-1" strike="noStrike">
                <a:solidFill>
                  <a:schemeClr val="dk1"/>
                </a:solidFill>
                <a:latin typeface="Calibri"/>
              </a:rPr>
              <a:t>The Research Questions</a:t>
            </a:r>
            <a:endParaRPr b="0" lang="en-GB" sz="4000" spc="-1" strike="noStrike">
              <a:solidFill>
                <a:srgbClr val="000000"/>
              </a:solidFill>
              <a:latin typeface="Arial"/>
            </a:endParaRPr>
          </a:p>
        </p:txBody>
      </p:sp>
      <p:sp>
        <p:nvSpPr>
          <p:cNvPr id="132" name=""/>
          <p:cNvSpPr/>
          <p:nvPr/>
        </p:nvSpPr>
        <p:spPr>
          <a:xfrm>
            <a:off x="7920" y="2160360"/>
            <a:ext cx="12183120" cy="4667400"/>
          </a:xfrm>
          <a:prstGeom prst="rect">
            <a:avLst/>
          </a:prstGeom>
          <a:noFill/>
          <a:ln w="0">
            <a:noFill/>
          </a:ln>
        </p:spPr>
        <p:style>
          <a:lnRef idx="0"/>
          <a:fillRef idx="0"/>
          <a:effectRef idx="0"/>
          <a:fontRef idx="minor"/>
        </p:style>
        <p:txBody>
          <a:bodyPr lIns="0" rIns="0" tIns="0" bIns="0" anchor="t">
            <a:normAutofit/>
          </a:bodyPr>
          <a:p>
            <a:pPr>
              <a:lnSpc>
                <a:spcPct val="90000"/>
              </a:lnSpc>
              <a:spcBef>
                <a:spcPts val="1417"/>
              </a:spcBef>
            </a:pP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Considering the stated problem, the following research questions can be derived to guide the project:</a:t>
            </a:r>
            <a:endParaRPr b="0" lang="en-GB" sz="2800" spc="-1" strike="noStrike">
              <a:solidFill>
                <a:srgbClr val="000000"/>
              </a:solidFill>
              <a:latin typeface="Arial"/>
            </a:endParaRPr>
          </a:p>
          <a:p>
            <a:pPr marL="432000" indent="-324000">
              <a:lnSpc>
                <a:spcPct val="90000"/>
              </a:lnSpc>
              <a:spcBef>
                <a:spcPts val="1191"/>
              </a:spcBef>
              <a:spcAft>
                <a:spcPts val="992"/>
              </a:spcAft>
              <a:buClr>
                <a:srgbClr val="000000"/>
              </a:buClr>
              <a:buSzPct val="45000"/>
              <a:buFont typeface="Wingdings" charset="2"/>
              <a:buChar char=""/>
            </a:pPr>
            <a:r>
              <a:rPr b="0" lang="nl-NL" sz="2800" spc="-1" strike="noStrike">
                <a:solidFill>
                  <a:schemeClr val="dk1"/>
                </a:solidFill>
                <a:latin typeface="Calibri"/>
              </a:rPr>
              <a:t>What social media platform can be used as a source of information? </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How can we automate the process of identifying fairness issues from messages on a social media website?</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How many of the identified topics are directly or indirectly related to fairness issues?</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gn="just">
              <a:lnSpc>
                <a:spcPct val="100000"/>
              </a:lnSpc>
            </a:pPr>
            <a:r>
              <a:rPr b="0" lang="nl-NL" sz="4000" spc="-1" strike="noStrike">
                <a:solidFill>
                  <a:schemeClr val="dk1"/>
                </a:solidFill>
                <a:latin typeface="Calibri"/>
              </a:rPr>
              <a:t>                                      </a:t>
            </a:r>
            <a:r>
              <a:rPr b="0" lang="nl-NL" sz="4000" spc="-1" strike="noStrike">
                <a:solidFill>
                  <a:schemeClr val="dk1"/>
                </a:solidFill>
                <a:latin typeface="Calibri"/>
              </a:rPr>
              <a:t>Methodology</a:t>
            </a:r>
            <a:endParaRPr b="0" lang="en-GB" sz="4000" spc="-1" strike="noStrike">
              <a:solidFill>
                <a:srgbClr val="000000"/>
              </a:solidFill>
              <a:latin typeface="Arial"/>
            </a:endParaRPr>
          </a:p>
        </p:txBody>
      </p:sp>
      <p:sp>
        <p:nvSpPr>
          <p:cNvPr id="134" name=""/>
          <p:cNvSpPr/>
          <p:nvPr/>
        </p:nvSpPr>
        <p:spPr>
          <a:xfrm>
            <a:off x="7920" y="2160360"/>
            <a:ext cx="12183120" cy="4667400"/>
          </a:xfrm>
          <a:prstGeom prst="rect">
            <a:avLst/>
          </a:prstGeom>
          <a:noFill/>
          <a:ln w="0">
            <a:noFill/>
          </a:ln>
        </p:spPr>
        <p:style>
          <a:lnRef idx="0"/>
          <a:fillRef idx="0"/>
          <a:effectRef idx="0"/>
          <a:fontRef idx="minor"/>
        </p:style>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To answer those questions, the following methodology has been designed:</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 first step was identify a social media website that had an accessible API with enough documentation to retrieve messages from. </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 second step was the figure out what kind of model could be used to accomplish the desired NLP tasks and in what way.</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 next step was to preprocess the dataset obtained from the target website to remove any stopwords and irrelevant text.</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 final step is to do a manual annotation of the results obtained from the topic modeling and determine the relevancy of the topics in relation to fairness issues.</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gn="just">
              <a:lnSpc>
                <a:spcPct val="100000"/>
              </a:lnSpc>
            </a:pPr>
            <a:r>
              <a:rPr b="0" lang="nl-NL" sz="4000" spc="-1" strike="noStrike">
                <a:solidFill>
                  <a:schemeClr val="dk1"/>
                </a:solidFill>
                <a:latin typeface="Calibri"/>
              </a:rPr>
              <a:t>                                  </a:t>
            </a:r>
            <a:r>
              <a:rPr b="0" lang="nl-NL" sz="4000" spc="-1" strike="noStrike">
                <a:solidFill>
                  <a:schemeClr val="dk1"/>
                </a:solidFill>
                <a:latin typeface="Calibri"/>
              </a:rPr>
              <a:t>Information Retrieval </a:t>
            </a:r>
            <a:endParaRPr b="0" lang="en-GB" sz="4000" spc="-1" strike="noStrike">
              <a:solidFill>
                <a:srgbClr val="000000"/>
              </a:solidFill>
              <a:latin typeface="Arial"/>
            </a:endParaRPr>
          </a:p>
        </p:txBody>
      </p:sp>
      <p:sp>
        <p:nvSpPr>
          <p:cNvPr id="136" name=""/>
          <p:cNvSpPr/>
          <p:nvPr/>
        </p:nvSpPr>
        <p:spPr>
          <a:xfrm>
            <a:off x="55800" y="2700000"/>
            <a:ext cx="12183120" cy="4667400"/>
          </a:xfrm>
          <a:prstGeom prst="rect">
            <a:avLst/>
          </a:prstGeom>
          <a:noFill/>
          <a:ln w="0">
            <a:noFill/>
          </a:ln>
        </p:spPr>
        <p:style>
          <a:lnRef idx="0"/>
          <a:fillRef idx="0"/>
          <a:effectRef idx="0"/>
          <a:fontRef idx="minor"/>
        </p:style>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ea typeface="Microsoft YaHei"/>
              </a:rPr>
              <a:t>For this part of the project I decided to retrieve messages from the CodeProject website, which is an active social media platform for software developers with an easy to use API documentation as well as a dedicated forum page titled “Work Issues”, which is about problems people have in relation to their workplace.</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ea typeface="Microsoft YaHei"/>
              </a:rPr>
              <a:t>The API documentation included code samples regarding retrieving messages from a forum, therefore I used that as the basis for this part of the project with the addition of generating a JSON file, which is then written on an Excel sheet titled “JSONData” for ease of use. This is done in the C# programing language. </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0" y="1274400"/>
            <a:ext cx="12190320" cy="884160"/>
          </a:xfrm>
          <a:prstGeom prst="rect">
            <a:avLst/>
          </a:prstGeom>
          <a:noFill/>
          <a:ln w="0">
            <a:noFill/>
          </a:ln>
        </p:spPr>
        <p:txBody>
          <a:bodyPr lIns="0" rIns="0" tIns="0" bIns="0" anchor="ctr">
            <a:noAutofit/>
          </a:bodyPr>
          <a:p>
            <a:pPr indent="0">
              <a:lnSpc>
                <a:spcPct val="100000"/>
              </a:lnSpc>
              <a:buNone/>
              <a:tabLst>
                <a:tab algn="l" pos="0"/>
              </a:tabLst>
            </a:pPr>
            <a:r>
              <a:rPr b="0" lang="nl-NL" sz="4000" spc="-1" strike="noStrike">
                <a:solidFill>
                  <a:schemeClr val="dk1"/>
                </a:solidFill>
                <a:latin typeface="Calibri"/>
              </a:rPr>
              <a:t>                                    </a:t>
            </a:r>
            <a:r>
              <a:rPr b="0" lang="nl-NL" sz="4000" spc="-1" strike="noStrike">
                <a:solidFill>
                  <a:schemeClr val="dk1"/>
                </a:solidFill>
                <a:latin typeface="Calibri"/>
              </a:rPr>
              <a:t>BERTopic Modeling</a:t>
            </a:r>
            <a:endParaRPr b="0" lang="en-GB" sz="4000" spc="-1" strike="noStrike">
              <a:solidFill>
                <a:srgbClr val="000000"/>
              </a:solidFill>
              <a:latin typeface="Arial"/>
            </a:endParaRPr>
          </a:p>
        </p:txBody>
      </p:sp>
      <p:sp>
        <p:nvSpPr>
          <p:cNvPr id="138" name="PlaceHolder 2"/>
          <p:cNvSpPr>
            <a:spLocks noGrp="1"/>
          </p:cNvSpPr>
          <p:nvPr>
            <p:ph/>
          </p:nvPr>
        </p:nvSpPr>
        <p:spPr>
          <a:xfrm>
            <a:off x="0" y="2159640"/>
            <a:ext cx="12183120" cy="4667400"/>
          </a:xfrm>
          <a:prstGeom prst="rect">
            <a:avLst/>
          </a:prstGeom>
          <a:noFill/>
          <a:ln w="0">
            <a:noFill/>
          </a:ln>
        </p:spPr>
        <p:txBody>
          <a:bodyPr lIns="0" rIns="0" tIns="0" bIns="0" anchor="t">
            <a:normAutofit fontScale="96666"/>
          </a:bodyPr>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BERTopic is a topic modeling technique that leverages transformers and c-TF-IDF to create dense clusters, resulting in easily interpretable topics while retaining important words in the topic descriptions.</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It supports various topic modeling techniques, including Guided, Supervised, and Semi-supervised approaches, therefore it is particularly useful for extracting meaningful topics from text data.</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While it has its challenges and considerations, BERTopic’s strengths in adaptability, interpretability, and robustness make it a compelling choice for modern text analysis tasks. </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It is considered the baseline approach for this kind of research, which means there is plenty of material regarding how to work with it.</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0" y="1274400"/>
            <a:ext cx="12190320" cy="884160"/>
          </a:xfrm>
          <a:prstGeom prst="rect">
            <a:avLst/>
          </a:prstGeom>
          <a:noFill/>
          <a:ln w="0">
            <a:noFill/>
          </a:ln>
        </p:spPr>
        <p:txBody>
          <a:bodyPr lIns="0" rIns="0" tIns="0" bIns="0" anchor="ctr">
            <a:noAutofit/>
          </a:bodyPr>
          <a:p>
            <a:pPr indent="0">
              <a:lnSpc>
                <a:spcPct val="100000"/>
              </a:lnSpc>
              <a:buNone/>
              <a:tabLst>
                <a:tab algn="l" pos="0"/>
              </a:tabLst>
            </a:pPr>
            <a:r>
              <a:rPr b="0" lang="nl-NL" sz="4000" spc="-1" strike="noStrike">
                <a:solidFill>
                  <a:schemeClr val="dk1"/>
                </a:solidFill>
                <a:latin typeface="Calibri"/>
              </a:rPr>
              <a:t>                                    </a:t>
            </a:r>
            <a:r>
              <a:rPr b="0" lang="nl-NL" sz="4000" spc="-1" strike="noStrike">
                <a:solidFill>
                  <a:schemeClr val="dk1"/>
                </a:solidFill>
                <a:latin typeface="Calibri"/>
              </a:rPr>
              <a:t>Topic Modeling</a:t>
            </a:r>
            <a:endParaRPr b="0" lang="en-GB" sz="4000" spc="-1" strike="noStrike">
              <a:solidFill>
                <a:srgbClr val="000000"/>
              </a:solidFill>
              <a:latin typeface="Arial"/>
            </a:endParaRPr>
          </a:p>
        </p:txBody>
      </p:sp>
      <p:sp>
        <p:nvSpPr>
          <p:cNvPr id="140" name="PlaceHolder 2"/>
          <p:cNvSpPr>
            <a:spLocks noGrp="1"/>
          </p:cNvSpPr>
          <p:nvPr>
            <p:ph/>
          </p:nvPr>
        </p:nvSpPr>
        <p:spPr>
          <a:xfrm>
            <a:off x="7920" y="2189520"/>
            <a:ext cx="12183120" cy="4667400"/>
          </a:xfrm>
          <a:prstGeom prst="rect">
            <a:avLst/>
          </a:prstGeom>
          <a:noFill/>
          <a:ln w="0">
            <a:noFill/>
          </a:ln>
        </p:spPr>
        <p:txBody>
          <a:bodyPr lIns="0" rIns="0" tIns="0" bIns="0" anchor="t">
            <a:normAutofit fontScale="93333"/>
          </a:bodyPr>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Per the reasons previously stated, I decided to use BERTopic since it is a well known LLM specifically used in NLP tasks.</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That said, the first iteration of the Jupyter Notebook only generated 44 topics. However, these topics are a generalised overview of the messages dataset. Also the preprocessing only removed HTML tags.</a:t>
            </a:r>
            <a:endParaRPr b="0" lang="en-GB" sz="2800" spc="-1" strike="noStrike">
              <a:solidFill>
                <a:srgbClr val="000000"/>
              </a:solidFill>
              <a:latin typeface="Arial"/>
            </a:endParaRPr>
          </a:p>
          <a:p>
            <a:pPr marL="432000" indent="-324000">
              <a:lnSpc>
                <a:spcPct val="90000"/>
              </a:lnSpc>
              <a:spcBef>
                <a:spcPts val="1191"/>
              </a:spcBef>
              <a:spcAft>
                <a:spcPts val="992"/>
              </a:spcAft>
              <a:buClr>
                <a:srgbClr val="000000"/>
              </a:buClr>
              <a:buSzPct val="45000"/>
              <a:buFont typeface="Wingdings" charset="2"/>
              <a:buChar char=""/>
            </a:pPr>
            <a:r>
              <a:rPr b="0" lang="nl-NL" sz="2800" spc="-1" strike="noStrike">
                <a:solidFill>
                  <a:schemeClr val="dk1"/>
                </a:solidFill>
                <a:latin typeface="Calibri"/>
              </a:rPr>
              <a:t>The second iteration used seed words to make sure that certain domain specific words are weighted higher and are more often used in topic representations. That and stopwords were removed. This generated 38 topics.</a:t>
            </a:r>
            <a:endParaRPr b="0" lang="en-GB" sz="2800" spc="-1" strike="noStrike">
              <a:solidFill>
                <a:srgbClr val="000000"/>
              </a:solidFill>
              <a:latin typeface="Arial"/>
            </a:endParaRPr>
          </a:p>
          <a:p>
            <a:pPr marL="432000" indent="-324000">
              <a:lnSpc>
                <a:spcPct val="90000"/>
              </a:lnSpc>
              <a:spcBef>
                <a:spcPts val="1191"/>
              </a:spcBef>
              <a:spcAft>
                <a:spcPts val="992"/>
              </a:spcAft>
              <a:buClr>
                <a:srgbClr val="000000"/>
              </a:buClr>
              <a:buSzPct val="45000"/>
              <a:buFont typeface="Wingdings" charset="2"/>
              <a:buChar char=""/>
            </a:pPr>
            <a:r>
              <a:rPr b="0" lang="nl-NL" sz="2800" spc="-1" strike="noStrike">
                <a:solidFill>
                  <a:schemeClr val="dk1"/>
                </a:solidFill>
                <a:latin typeface="Calibri"/>
              </a:rPr>
              <a:t>The third iteration tried to narrow down on the fairness issue topics based on the previous attempt, therefore a dictionary of synonyms was used. This generated 15 topics. </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nl-NL" sz="1800" spc="-1" strike="noStrike">
                <a:solidFill>
                  <a:schemeClr val="dk1"/>
                </a:solidFill>
                <a:latin typeface="Calibri"/>
              </a:rPr>
              <a:t>                              </a:t>
            </a:r>
            <a:r>
              <a:rPr b="0" lang="nl-NL" sz="4000" spc="-1" strike="noStrike">
                <a:solidFill>
                  <a:schemeClr val="dk1"/>
                </a:solidFill>
                <a:latin typeface="Calibri"/>
              </a:rPr>
              <a:t>                 </a:t>
            </a:r>
            <a:r>
              <a:rPr b="0" lang="nl-NL" sz="4000" spc="-1" strike="noStrike">
                <a:solidFill>
                  <a:schemeClr val="dk1"/>
                </a:solidFill>
                <a:latin typeface="Calibri"/>
              </a:rPr>
              <a:t>Defining Fainess Issues</a:t>
            </a:r>
            <a:endParaRPr b="0" lang="en-GB" sz="4000" spc="-1" strike="noStrike">
              <a:solidFill>
                <a:srgbClr val="000000"/>
              </a:solidFill>
              <a:latin typeface="Arial"/>
            </a:endParaRPr>
          </a:p>
        </p:txBody>
      </p:sp>
      <p:sp>
        <p:nvSpPr>
          <p:cNvPr id="142" name=""/>
          <p:cNvSpPr/>
          <p:nvPr/>
        </p:nvSpPr>
        <p:spPr>
          <a:xfrm>
            <a:off x="0" y="2340000"/>
            <a:ext cx="12183120" cy="4667400"/>
          </a:xfrm>
          <a:prstGeom prst="rect">
            <a:avLst/>
          </a:prstGeom>
          <a:noFill/>
          <a:ln w="0">
            <a:noFill/>
          </a:ln>
        </p:spPr>
        <p:style>
          <a:lnRef idx="0"/>
          <a:fillRef idx="0"/>
          <a:effectRef idx="0"/>
          <a:fontRef idx="minor"/>
        </p:style>
        <p:txBody>
          <a:bodyPr lIns="0" rIns="0" tIns="0" bIns="0" anchor="t">
            <a:normAutofit/>
          </a:bodyPr>
          <a:p>
            <a:pPr marL="432000" indent="-324000">
              <a:lnSpc>
                <a:spcPct val="90000"/>
              </a:lnSpc>
              <a:spcBef>
                <a:spcPts val="1191"/>
              </a:spcBef>
              <a:spcAft>
                <a:spcPts val="992"/>
              </a:spcAft>
              <a:buClr>
                <a:srgbClr val="000000"/>
              </a:buClr>
              <a:buSzPct val="45000"/>
              <a:buFont typeface="Wingdings" charset="2"/>
              <a:buChar char=""/>
            </a:pPr>
            <a:r>
              <a:rPr b="0" lang="nl-NL" sz="2800" spc="-1" strike="noStrike">
                <a:solidFill>
                  <a:schemeClr val="dk1"/>
                </a:solidFill>
                <a:latin typeface="Calibri"/>
              </a:rPr>
              <a:t>I have used the paper by Sessari et al. (2024) as an reference to create the following rubric for identifying fairness issues.</a:t>
            </a:r>
            <a:endParaRPr b="0" lang="en-GB" sz="2800" spc="-1" strike="noStrike">
              <a:solidFill>
                <a:srgbClr val="000000"/>
              </a:solidFill>
              <a:latin typeface="Arial"/>
            </a:endParaRPr>
          </a:p>
          <a:p>
            <a:pPr>
              <a:lnSpc>
                <a:spcPct val="90000"/>
              </a:lnSpc>
              <a:spcBef>
                <a:spcPts val="1191"/>
              </a:spcBef>
              <a:spcAft>
                <a:spcPts val="992"/>
              </a:spcAft>
            </a:pPr>
            <a:endParaRPr b="0" lang="en-GB" sz="2800" spc="-1" strike="noStrike">
              <a:solidFill>
                <a:srgbClr val="000000"/>
              </a:solidFill>
              <a:latin typeface="Arial"/>
            </a:endParaRPr>
          </a:p>
          <a:p>
            <a:pPr>
              <a:lnSpc>
                <a:spcPct val="90000"/>
              </a:lnSpc>
              <a:spcBef>
                <a:spcPts val="1191"/>
              </a:spcBef>
              <a:spcAft>
                <a:spcPts val="992"/>
              </a:spcAft>
            </a:pPr>
            <a:endParaRPr b="0" lang="en-GB" sz="2800" spc="-1" strike="noStrike">
              <a:solidFill>
                <a:srgbClr val="000000"/>
              </a:solidFill>
              <a:latin typeface="Arial"/>
            </a:endParaRPr>
          </a:p>
          <a:p>
            <a:pPr>
              <a:lnSpc>
                <a:spcPct val="90000"/>
              </a:lnSpc>
              <a:spcBef>
                <a:spcPts val="1191"/>
              </a:spcBef>
              <a:spcAft>
                <a:spcPts val="992"/>
              </a:spcAft>
            </a:pPr>
            <a:endParaRPr b="0" lang="en-GB" sz="2800" spc="-1" strike="noStrike">
              <a:solidFill>
                <a:srgbClr val="000000"/>
              </a:solidFill>
              <a:latin typeface="Arial"/>
            </a:endParaRPr>
          </a:p>
          <a:p>
            <a:pPr marL="432000" indent="-324000">
              <a:lnSpc>
                <a:spcPct val="90000"/>
              </a:lnSpc>
              <a:spcBef>
                <a:spcPts val="1191"/>
              </a:spcBef>
              <a:spcAft>
                <a:spcPts val="992"/>
              </a:spcAft>
              <a:buClr>
                <a:srgbClr val="000000"/>
              </a:buClr>
              <a:buSzPct val="45000"/>
              <a:buFont typeface="Wingdings" charset="2"/>
              <a:buChar char=""/>
            </a:pPr>
            <a:r>
              <a:rPr b="0" lang="nl-NL" sz="2800" spc="-1" strike="noStrike">
                <a:solidFill>
                  <a:schemeClr val="dk1"/>
                </a:solidFill>
                <a:latin typeface="Calibri"/>
              </a:rPr>
              <a:t>I excluded any topic related to fairness in computation paths, modern software or algorithm as well as messages related to technical issues, job advertisemnents, CV reviews, unrelated quotes, and other irrelevant information.</a:t>
            </a:r>
            <a:endParaRPr b="0" lang="en-GB" sz="2800" spc="-1" strike="noStrike">
              <a:solidFill>
                <a:srgbClr val="000000"/>
              </a:solidFill>
              <a:latin typeface="Arial"/>
            </a:endParaRPr>
          </a:p>
        </p:txBody>
      </p:sp>
      <p:pic>
        <p:nvPicPr>
          <p:cNvPr id="143" name="" descr=""/>
          <p:cNvPicPr/>
          <p:nvPr/>
        </p:nvPicPr>
        <p:blipFill>
          <a:blip r:embed="rId1"/>
          <a:stretch/>
        </p:blipFill>
        <p:spPr>
          <a:xfrm>
            <a:off x="360000" y="3240000"/>
            <a:ext cx="11518920" cy="2068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
          <p:cNvSpPr/>
          <p:nvPr/>
        </p:nvSpPr>
        <p:spPr>
          <a:xfrm>
            <a:off x="360" y="1274760"/>
            <a:ext cx="12190320" cy="884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nl-NL" sz="4000" spc="-1" strike="noStrike">
                <a:solidFill>
                  <a:schemeClr val="dk1"/>
                </a:solidFill>
                <a:latin typeface="Calibri"/>
              </a:rPr>
              <a:t>                                            </a:t>
            </a:r>
            <a:r>
              <a:rPr b="0" lang="nl-NL" sz="4000" spc="-1" strike="noStrike">
                <a:solidFill>
                  <a:schemeClr val="dk1"/>
                </a:solidFill>
                <a:latin typeface="Calibri"/>
              </a:rPr>
              <a:t>Results</a:t>
            </a:r>
            <a:endParaRPr b="0" lang="en-GB" sz="4000" spc="-1" strike="noStrike">
              <a:solidFill>
                <a:srgbClr val="000000"/>
              </a:solidFill>
              <a:latin typeface="Arial"/>
            </a:endParaRPr>
          </a:p>
        </p:txBody>
      </p:sp>
      <p:sp>
        <p:nvSpPr>
          <p:cNvPr id="145" name=""/>
          <p:cNvSpPr/>
          <p:nvPr/>
        </p:nvSpPr>
        <p:spPr>
          <a:xfrm>
            <a:off x="7920" y="2340000"/>
            <a:ext cx="12183120" cy="4667400"/>
          </a:xfrm>
          <a:prstGeom prst="rect">
            <a:avLst/>
          </a:prstGeom>
          <a:noFill/>
          <a:ln w="0">
            <a:noFill/>
          </a:ln>
        </p:spPr>
        <p:style>
          <a:lnRef idx="0"/>
          <a:fillRef idx="0"/>
          <a:effectRef idx="0"/>
          <a:fontRef idx="minor"/>
        </p:style>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Once I obtained the results from the topics modeled by the three iterations of the topic modeling script, I started checked each dataset to see how many topics were directly or indirectly related to fairness issues as defined by the rubric. </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 annotations I used were a basic “Yes” or “No” to mark if the topic was about a fairness issues, mentioned one or alluded to one. Additional notations were used to distinquish which docs in said topic cluster out of the total were relevant.</a:t>
            </a:r>
            <a:endParaRPr b="0" lang="en-GB"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nl-NL" sz="2800" spc="-1" strike="noStrike">
                <a:solidFill>
                  <a:schemeClr val="dk1"/>
                </a:solidFill>
                <a:latin typeface="Calibri"/>
              </a:rPr>
              <a:t>These were the results: for the first iteration 27 out of 44 topics were marked as “Yes”; for the second iteration 15 out of 38 topics were generally marked as “Yes”; for the third iteration  8 out of 16 topics were generally marked as “Yes”.</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62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4000"/>
                <a:lumMod val="92000"/>
              </a:schemeClr>
            </a:gs>
            <a:gs pos="100000">
              <a:schemeClr val="phClr">
                <a:shade val="76000"/>
                <a:lumMod val="88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10000">
              <a:schemeClr val="phClr">
                <a:tint val="94000"/>
                <a:lumMod val="116000"/>
              </a:schemeClr>
            </a:gs>
            <a:gs pos="100000">
              <a:schemeClr val="phClr">
                <a:tint val="98000"/>
                <a:shade val="86000"/>
                <a:lumMod val="88000"/>
              </a:schemeClr>
            </a:gs>
          </a:gsLst>
          <a:path path="circle">
            <a:fillToRect l="50000" t="15000" r="50000" b="169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LibreOffice/24.2.2.2$Windows_X86_64 LibreOffice_project/d56cc158d8a96260b836f100ef4b4ef25d6f1a01</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2024-06-22T18:28:23Z</dcterms:created>
  <dc:creator>T. Grigorescu</dc:creator>
  <dc:description/>
  <dc:language>en-GB</dc:language>
  <cp:lastModifiedBy/>
  <dcterms:modified xsi:type="dcterms:W3CDTF">2024-06-24T00:50:43Z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Widescreen</vt:lpwstr>
  </property>
  <property fmtid="{D5CDD505-2E9C-101B-9397-08002B2CF9AE}" pid="4" name="Slides">
    <vt:i4>10</vt:i4>
  </property>
</Properties>
</file>