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6" r:id="rId4"/>
    <p:sldId id="268" r:id="rId5"/>
    <p:sldId id="257" r:id="rId6"/>
    <p:sldId id="258" r:id="rId7"/>
    <p:sldId id="259" r:id="rId8"/>
    <p:sldId id="260" r:id="rId9"/>
  </p:sldIdLst>
  <p:sldSz cx="12192000" cy="6858000"/>
  <p:notesSz cx="12192000" cy="685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2457-F11F-4A61-89A9-632B0CF9E18C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470A-DB00-44E1-ABD0-F236588BA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21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9ECE-6C99-4E70-BC37-A318B2459D05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5C31-6617-46EC-8D2B-425EF627FEA1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8796-6804-448A-846C-A73DBDB264B6}" type="datetime1">
              <a:rPr lang="en-US" smtClean="0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6E1F-062D-488C-8AE8-A85A7A8AC898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B63D-766C-43B6-9C4B-5DDFB6CF85FD}" type="datetime1">
              <a:rPr lang="en-US" smtClean="0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224" y="94310"/>
            <a:ext cx="9969550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730" y="1383029"/>
            <a:ext cx="10362539" cy="469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160D-84A4-439D-A26F-40ADB24E52FD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207" y="533732"/>
            <a:ext cx="88715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tabLst>
                <a:tab pos="4974590" algn="l"/>
              </a:tabLst>
            </a:pPr>
            <a:r>
              <a:rPr lang="ru-RU" sz="4800" b="1" spc="-10" dirty="0">
                <a:latin typeface="Times New Roman"/>
                <a:cs typeface="Times New Roman"/>
              </a:rPr>
              <a:t>Анализ взаимодействия пользователей с карточками </a:t>
            </a:r>
            <a:r>
              <a:rPr lang="ru-RU" sz="4800" b="1" spc="-10" dirty="0" err="1">
                <a:latin typeface="Times New Roman"/>
                <a:cs typeface="Times New Roman"/>
              </a:rPr>
              <a:t>Яндекс.Дзен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5E3D20D-7DA2-C2BA-355D-1D5EA0DE02D8}"/>
              </a:ext>
            </a:extLst>
          </p:cNvPr>
          <p:cNvSpPr txBox="1">
            <a:spLocks/>
          </p:cNvSpPr>
          <p:nvPr/>
        </p:nvSpPr>
        <p:spPr>
          <a:xfrm>
            <a:off x="5610486" y="6477000"/>
            <a:ext cx="9710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40" algn="ctr">
              <a:spcBef>
                <a:spcPts val="100"/>
              </a:spcBef>
              <a:tabLst>
                <a:tab pos="4974590" algn="l"/>
              </a:tabLst>
            </a:pPr>
            <a:r>
              <a:rPr lang="ru-RU" sz="1400" b="1" spc="-10" dirty="0"/>
              <a:t>06/08/2022</a:t>
            </a:r>
            <a:endParaRPr lang="ru-RU" sz="140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4127739-4267-E0E2-E37C-81B5D476DF1E}"/>
              </a:ext>
            </a:extLst>
          </p:cNvPr>
          <p:cNvSpPr txBox="1">
            <a:spLocks/>
          </p:cNvSpPr>
          <p:nvPr/>
        </p:nvSpPr>
        <p:spPr>
          <a:xfrm>
            <a:off x="457200" y="3810000"/>
            <a:ext cx="3886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>
              <a:tabLst>
                <a:tab pos="4974590" algn="l"/>
              </a:tabLst>
            </a:pPr>
            <a:r>
              <a:rPr lang="ru-RU" sz="2400" spc="-10" dirty="0"/>
              <a:t>Студент </a:t>
            </a:r>
            <a:r>
              <a:rPr lang="ru-RU" sz="2400" spc="-10" dirty="0" err="1"/>
              <a:t>Яндекс.Практикум</a:t>
            </a:r>
            <a:r>
              <a:rPr lang="ru-RU" sz="2400" spc="-10" dirty="0"/>
              <a:t> </a:t>
            </a:r>
            <a:endParaRPr lang="en-US" sz="2400" spc="-10" dirty="0"/>
          </a:p>
          <a:p>
            <a:pPr algn="l">
              <a:tabLst>
                <a:tab pos="4974590" algn="l"/>
              </a:tabLst>
            </a:pPr>
            <a:r>
              <a:rPr lang="en-US" sz="2400" spc="-10" dirty="0"/>
              <a:t>Data Analyst 43</a:t>
            </a:r>
          </a:p>
          <a:p>
            <a:pPr algn="l">
              <a:tabLst>
                <a:tab pos="4974590" algn="l"/>
              </a:tabLst>
            </a:pPr>
            <a:endParaRPr lang="en-US" sz="2400" spc="-10" dirty="0"/>
          </a:p>
          <a:p>
            <a:pPr algn="l">
              <a:tabLst>
                <a:tab pos="4974590" algn="l"/>
              </a:tabLst>
            </a:pPr>
            <a:r>
              <a:rPr lang="ru-RU" sz="2400" spc="-10" dirty="0"/>
              <a:t>Бугольцев Григорий</a:t>
            </a:r>
            <a:endParaRPr lang="en-US" sz="2400" spc="-10" dirty="0"/>
          </a:p>
          <a:p>
            <a:pPr algn="l">
              <a:tabLst>
                <a:tab pos="4974590" algn="l"/>
              </a:tabLst>
            </a:pPr>
            <a:r>
              <a:rPr lang="en-US" sz="2400" spc="-10" dirty="0"/>
              <a:t>gregbugotsev@yandex.ru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40DF5DC-E979-24B0-8F0E-DFE9F7B2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2438400"/>
            <a:ext cx="10928350" cy="2400657"/>
          </a:xfrm>
        </p:spPr>
        <p:txBody>
          <a:bodyPr/>
          <a:lstStyle/>
          <a:p>
            <a:r>
              <a:rPr lang="ru-RU" sz="1800" dirty="0"/>
              <a:t>1.   Цель работы и источники</a:t>
            </a:r>
            <a:br>
              <a:rPr lang="ru-RU" sz="1800" dirty="0"/>
            </a:br>
            <a:r>
              <a:rPr lang="ru-RU" sz="1800" dirty="0"/>
              <a:t>2.   Общий вид </a:t>
            </a:r>
            <a:r>
              <a:rPr lang="ru-RU" sz="1800" dirty="0" err="1"/>
              <a:t>дашборда</a:t>
            </a:r>
            <a:br>
              <a:rPr lang="ru-RU" sz="1800" dirty="0"/>
            </a:br>
            <a:r>
              <a:rPr lang="ru-RU" sz="1800" dirty="0"/>
              <a:t>3.   Взаимодействия пользователей с карточками с разбивкой по темам карточек</a:t>
            </a:r>
            <a:br>
              <a:rPr lang="ru-RU" sz="1800" dirty="0"/>
            </a:br>
            <a:r>
              <a:rPr lang="ru-RU" sz="1800" dirty="0"/>
              <a:t>4.   Количество карточек, генерируемых источниками с разными темами</a:t>
            </a:r>
            <a:br>
              <a:rPr lang="ru-RU" sz="1800" dirty="0"/>
            </a:br>
            <a:r>
              <a:rPr lang="ru-RU" sz="1800" dirty="0"/>
              <a:t>5.   Соотношение темы карточек и темы источников</a:t>
            </a:r>
            <a:br>
              <a:rPr lang="ru-RU" sz="1800" dirty="0"/>
            </a:br>
            <a:r>
              <a:rPr lang="ru-RU" sz="1800" dirty="0"/>
              <a:t>6.   Выводы</a:t>
            </a:r>
            <a:br>
              <a:rPr lang="ru-RU" sz="24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284B14-8CAF-479F-1A52-12FED4F46B20}"/>
              </a:ext>
            </a:extLst>
          </p:cNvPr>
          <p:cNvSpPr txBox="1">
            <a:spLocks/>
          </p:cNvSpPr>
          <p:nvPr/>
        </p:nvSpPr>
        <p:spPr>
          <a:xfrm>
            <a:off x="1111250" y="1524000"/>
            <a:ext cx="99695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sz="2400" dirty="0"/>
              <a:t> </a:t>
            </a:r>
            <a:r>
              <a:rPr lang="ru-RU" sz="2800" u="sng" dirty="0"/>
              <a:t>Содержание</a:t>
            </a:r>
            <a:r>
              <a:rPr lang="ru-RU" sz="2400" u="sng" dirty="0"/>
              <a:t>:</a:t>
            </a:r>
            <a:r>
              <a:rPr lang="ru-RU" sz="2400" dirty="0"/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12E0A-213C-E7C1-2BF5-6F45177147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04800" y="2444115"/>
            <a:ext cx="1112520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sz="2800" u="sng" dirty="0"/>
              <a:t>Источники данных: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сырые данные о событиях взаимодействия пользователей с карточками (таблица dash_visits.csv)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проект «Автоматизация» студента </a:t>
            </a:r>
            <a:r>
              <a:rPr lang="ru-RU" sz="1800" dirty="0" err="1"/>
              <a:t>Яндекс.Практикум</a:t>
            </a:r>
            <a:r>
              <a:rPr lang="ru-RU" sz="1800" dirty="0"/>
              <a:t> (курс - «Аналитик данных) </a:t>
            </a:r>
            <a:r>
              <a:rPr lang="ru-RU" sz="1800" dirty="0" err="1"/>
              <a:t>Бугольцева</a:t>
            </a:r>
            <a:r>
              <a:rPr lang="ru-RU" sz="1800" dirty="0"/>
              <a:t> Г.С.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ссылка на </a:t>
            </a:r>
            <a:r>
              <a:rPr lang="ru-RU" sz="1800" dirty="0" err="1"/>
              <a:t>дашборд</a:t>
            </a:r>
            <a:r>
              <a:rPr lang="ru-RU" sz="1800" dirty="0"/>
              <a:t> в </a:t>
            </a:r>
            <a:r>
              <a:rPr lang="en-US" sz="1800" dirty="0"/>
              <a:t>Tableau </a:t>
            </a:r>
            <a:r>
              <a:rPr lang="en-US" sz="1800" dirty="0" err="1"/>
              <a:t>Pablic</a:t>
            </a:r>
            <a:r>
              <a:rPr lang="ru-RU" sz="1800" dirty="0"/>
              <a:t> </a:t>
            </a:r>
            <a:r>
              <a:rPr lang="en-US" sz="1800" dirty="0"/>
              <a:t>https://public.tableau.com/app/profile/grigoriy3340/viz/___16594676468330/sheet0?publish=yes</a:t>
            </a:r>
            <a:endParaRPr lang="ru-RU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834A135-B1A9-F2B5-625B-0595A18E1B5A}"/>
              </a:ext>
            </a:extLst>
          </p:cNvPr>
          <p:cNvSpPr txBox="1">
            <a:spLocks/>
          </p:cNvSpPr>
          <p:nvPr/>
        </p:nvSpPr>
        <p:spPr>
          <a:xfrm>
            <a:off x="304800" y="444252"/>
            <a:ext cx="996955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sz="2800" u="sng" dirty="0"/>
              <a:t>Задача работы: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разработка </a:t>
            </a:r>
            <a:r>
              <a:rPr lang="ru-RU" sz="1800" dirty="0" err="1"/>
              <a:t>дашборда</a:t>
            </a:r>
            <a:r>
              <a:rPr lang="ru-RU" sz="1800" dirty="0"/>
              <a:t> для предоставления информации менеджерам о количестве взаимодействий пользователей с карточками, количестве карточек по темам и соотношении тем карточек и тем источников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5331BF-0306-316A-833F-47A77BFA72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4E6DAE7-ADFE-3065-EA03-B8AA6D89138A}"/>
              </a:ext>
            </a:extLst>
          </p:cNvPr>
          <p:cNvSpPr txBox="1">
            <a:spLocks/>
          </p:cNvSpPr>
          <p:nvPr/>
        </p:nvSpPr>
        <p:spPr>
          <a:xfrm>
            <a:off x="304800" y="4856619"/>
            <a:ext cx="996955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sz="2800" u="sng" dirty="0"/>
              <a:t>Пояснения к </a:t>
            </a:r>
            <a:r>
              <a:rPr lang="ru-RU" sz="2800" u="sng" dirty="0" err="1"/>
              <a:t>дашборду</a:t>
            </a:r>
            <a:r>
              <a:rPr lang="ru-RU" sz="2800" u="sng" dirty="0"/>
              <a:t>: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на </a:t>
            </a:r>
            <a:r>
              <a:rPr lang="ru-RU" sz="1800" dirty="0" err="1"/>
              <a:t>дашборде</a:t>
            </a:r>
            <a:r>
              <a:rPr lang="ru-RU" sz="1800" dirty="0"/>
              <a:t> показано, как пользователи взаимодействуют с карточками </a:t>
            </a:r>
            <a:r>
              <a:rPr lang="ru-RU" sz="1800" dirty="0" err="1"/>
              <a:t>Яндекс.Дзен</a:t>
            </a:r>
            <a:endParaRPr lang="ru-RU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для изменения данных используйте в правом верхнем углу фильтры по дате и времени, теме карточки, а также возрасту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1950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D2ADE5-C0CD-1AB2-DF23-423C10CF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24" y="94310"/>
            <a:ext cx="9969550" cy="369332"/>
          </a:xfrm>
        </p:spPr>
        <p:txBody>
          <a:bodyPr/>
          <a:lstStyle/>
          <a:p>
            <a:pPr algn="ctr"/>
            <a:r>
              <a:rPr lang="ru-RU" sz="2400" u="sng" dirty="0"/>
              <a:t>Общий вид </a:t>
            </a:r>
            <a:r>
              <a:rPr lang="ru-RU" sz="2400" u="sng" dirty="0" err="1"/>
              <a:t>дашборда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9D1F3D-D06A-44A5-7E24-B4F662B6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9" y="685800"/>
            <a:ext cx="11242922" cy="5867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9315A0-52B7-14CD-C68E-CF76D987DC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99" y="94310"/>
            <a:ext cx="11729863" cy="5697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501900" marR="5080" indent="-2448560" algn="ctr">
              <a:lnSpc>
                <a:spcPts val="4320"/>
              </a:lnSpc>
              <a:spcBef>
                <a:spcPts val="655"/>
              </a:spcBef>
            </a:pPr>
            <a:r>
              <a:rPr lang="ru-RU" sz="2400" u="sng" dirty="0"/>
              <a:t>Взаимодействия пользователей с карточками с разбивкой по темам карточек</a:t>
            </a:r>
            <a:endParaRPr sz="2400" u="sng" spc="-1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E0A8D-FAD3-9ECE-A27D-3CC4FB03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291385" cy="3505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CE456B-724A-E66F-99FC-11E68609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5475801" cy="3505200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090265C9-B013-01EA-DB64-F8BE72D58571}"/>
              </a:ext>
            </a:extLst>
          </p:cNvPr>
          <p:cNvSpPr txBox="1">
            <a:spLocks/>
          </p:cNvSpPr>
          <p:nvPr/>
        </p:nvSpPr>
        <p:spPr>
          <a:xfrm>
            <a:off x="162999" y="4953000"/>
            <a:ext cx="5475801" cy="100219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01900" marR="5080" indent="-2448560" algn="ctr">
              <a:spcBef>
                <a:spcPts val="655"/>
              </a:spcBef>
            </a:pPr>
            <a:r>
              <a:rPr lang="ru-RU" sz="2000" u="sng" spc="-10" dirty="0"/>
              <a:t>На первом графике видно два пика:</a:t>
            </a:r>
          </a:p>
          <a:p>
            <a:pPr marL="339090" marR="5080" indent="-285750" algn="l"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400" spc="-10" dirty="0"/>
              <a:t>совсем небольшой на 18:31 – примерно 2,5 тыс. взаимодействий</a:t>
            </a:r>
          </a:p>
          <a:p>
            <a:pPr marL="339090" marR="5080" indent="-285750" algn="l"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400" spc="-10" dirty="0"/>
              <a:t>очень большой на 18:58 – около 61 тыс. взаимодействий </a:t>
            </a:r>
            <a:endParaRPr lang="ru-RU" sz="1800" spc="-1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7259AA8-178C-7238-F88E-E4DB345BA766}"/>
              </a:ext>
            </a:extLst>
          </p:cNvPr>
          <p:cNvSpPr txBox="1">
            <a:spLocks/>
          </p:cNvSpPr>
          <p:nvPr/>
        </p:nvSpPr>
        <p:spPr>
          <a:xfrm>
            <a:off x="6417062" y="4988767"/>
            <a:ext cx="5475801" cy="91242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01900" marR="5080" indent="-2448560" algn="ctr">
              <a:spcBef>
                <a:spcPts val="655"/>
              </a:spcBef>
            </a:pPr>
            <a:r>
              <a:rPr lang="ru-RU" sz="2000" u="sng" spc="-10" dirty="0"/>
              <a:t>На втором графике относительное распределение:</a:t>
            </a:r>
          </a:p>
          <a:p>
            <a:pPr marL="339090" marR="5080" indent="-285750" algn="l"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400" spc="-10" dirty="0"/>
              <a:t>взаимодействия по темам карточек распределены более менее равномерно в процентном соотношении</a:t>
            </a:r>
            <a:endParaRPr lang="ru-RU" sz="1800" spc="-1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7017F6-2369-DE1F-9DED-DBD21589CC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4310"/>
            <a:ext cx="11734800" cy="5697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453129" marR="5080" indent="-3430270" algn="ctr">
              <a:lnSpc>
                <a:spcPts val="4320"/>
              </a:lnSpc>
              <a:spcBef>
                <a:spcPts val="655"/>
              </a:spcBef>
            </a:pPr>
            <a:r>
              <a:rPr lang="ru-RU" sz="2400" u="sng" dirty="0"/>
              <a:t>Количество карточек, генерируемых источниками с разными темами</a:t>
            </a:r>
            <a:endParaRPr sz="2400" u="sng" spc="-1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99AE6-D833-7EAF-4E00-C570A6F9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199"/>
            <a:ext cx="4553869" cy="38118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36B42-3CC9-94F7-90EF-F874A8B8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19200"/>
            <a:ext cx="3962400" cy="495300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D46F298A-E1D2-870C-8FC4-49EC479CED4F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6096000" cy="419281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01900" marR="5080" indent="-2448560" algn="ctr">
              <a:spcBef>
                <a:spcPts val="655"/>
              </a:spcBef>
            </a:pPr>
            <a:r>
              <a:rPr lang="ru-RU" sz="1800" u="sng" spc="-10" dirty="0"/>
              <a:t>Топ 5 источников тем распределены следующим образом:</a:t>
            </a:r>
          </a:p>
          <a:p>
            <a:pPr marL="339090" marR="5080" indent="-285750" algn="l">
              <a:lnSpc>
                <a:spcPct val="25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600" spc="-10" dirty="0"/>
              <a:t>Семейные отношения – 33 309 (11%)</a:t>
            </a:r>
          </a:p>
          <a:p>
            <a:pPr marL="339090" marR="5080" indent="-285750" algn="l">
              <a:lnSpc>
                <a:spcPct val="25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600" spc="-10" dirty="0"/>
              <a:t>Россия – 29 831  (10%)</a:t>
            </a:r>
          </a:p>
          <a:p>
            <a:pPr marL="339090" marR="5080" indent="-285750" algn="l">
              <a:lnSpc>
                <a:spcPct val="25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600" spc="-10" dirty="0"/>
              <a:t>Полезные советы – 27 412 (9%)</a:t>
            </a:r>
          </a:p>
          <a:p>
            <a:pPr marL="339090" marR="5080" indent="-285750" algn="l">
              <a:lnSpc>
                <a:spcPct val="25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600" spc="-10" dirty="0"/>
              <a:t>Путешествия – 24 124 (8%)</a:t>
            </a:r>
          </a:p>
          <a:p>
            <a:pPr marL="339090" marR="5080" indent="-285750" algn="l">
              <a:lnSpc>
                <a:spcPct val="25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ru-RU" sz="1600" spc="-10" dirty="0"/>
              <a:t>Знаменитости – 23 945 (8%)</a:t>
            </a:r>
          </a:p>
          <a:p>
            <a:pPr marL="339090" marR="5080" indent="-285750" algn="l">
              <a:spcBef>
                <a:spcPts val="655"/>
              </a:spcBef>
              <a:buFont typeface="Arial" panose="020B0604020202020204" pitchFamily="34" charset="0"/>
              <a:buChar char="•"/>
            </a:pPr>
            <a:endParaRPr lang="ru-RU" sz="1400" spc="-1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E3734B-31E2-905E-3EFF-CAB841B129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4310"/>
            <a:ext cx="11658600" cy="56906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142104" marR="5080" indent="-3747770" algn="ctr">
              <a:lnSpc>
                <a:spcPts val="4230"/>
              </a:lnSpc>
              <a:spcBef>
                <a:spcPts val="725"/>
              </a:spcBef>
            </a:pPr>
            <a:r>
              <a:rPr lang="ru-RU" sz="2400" u="sng" dirty="0"/>
              <a:t>Соотношение темы карточек и темы источников</a:t>
            </a:r>
            <a:endParaRPr sz="2400" u="sng" spc="-1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B573C0-0CC8-781C-ADF8-CC223763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6873"/>
            <a:ext cx="12192000" cy="432179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658E09E-F488-4BA3-0554-BE422034FDEB}"/>
              </a:ext>
            </a:extLst>
          </p:cNvPr>
          <p:cNvSpPr txBox="1">
            <a:spLocks/>
          </p:cNvSpPr>
          <p:nvPr/>
        </p:nvSpPr>
        <p:spPr>
          <a:xfrm>
            <a:off x="192833" y="4876800"/>
            <a:ext cx="6817567" cy="245387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01900" marR="5080" indent="-2448560" algn="ctr">
              <a:spcBef>
                <a:spcPts val="655"/>
              </a:spcBef>
            </a:pPr>
            <a:r>
              <a:rPr lang="ru-RU" sz="1400" u="sng" spc="-10"/>
              <a:t>Наибольшей популярностью пользуются следующие связки тем и источников карточек: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Путешествия (Рассказы) – 4587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Россия (Общество) – 3471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Кино (Наука) – 3279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Россия (Россия) – 2847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Полезные советы (Подборки) – 4587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Семейные отношения (Общество) – 2727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400" spc="-10"/>
              <a:t>Полезные советы (Отношения) – 2716</a:t>
            </a:r>
          </a:p>
          <a:p>
            <a:pPr marL="339090" marR="5080" indent="-285750" algn="ctr">
              <a:buFont typeface="Arial" panose="020B0604020202020204" pitchFamily="34" charset="0"/>
              <a:buChar char="•"/>
            </a:pPr>
            <a:endParaRPr lang="ru-RU" sz="1400" spc="-10"/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endParaRPr lang="ru-RU" sz="1400" spc="-10"/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endParaRPr lang="ru-RU" sz="1400" spc="-1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43CCF6-E271-934F-3BC7-6BC8717D3C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ED47841-8511-9B2E-CC7E-DE2B021ECA0D}"/>
              </a:ext>
            </a:extLst>
          </p:cNvPr>
          <p:cNvSpPr txBox="1">
            <a:spLocks/>
          </p:cNvSpPr>
          <p:nvPr/>
        </p:nvSpPr>
        <p:spPr>
          <a:xfrm>
            <a:off x="5173656" y="152400"/>
            <a:ext cx="1844687" cy="56906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4142104" marR="5080" indent="-3747770" algn="l">
              <a:lnSpc>
                <a:spcPts val="4230"/>
              </a:lnSpc>
              <a:spcBef>
                <a:spcPts val="725"/>
              </a:spcBef>
            </a:pPr>
            <a:r>
              <a:rPr lang="ru-RU" sz="2400" u="sng" dirty="0"/>
              <a:t>Выводы:   </a:t>
            </a:r>
            <a:endParaRPr lang="ru-RU" sz="2400" u="sng" spc="-1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00AB465-0AA0-0888-36C4-AF67072E688B}"/>
              </a:ext>
            </a:extLst>
          </p:cNvPr>
          <p:cNvSpPr txBox="1">
            <a:spLocks/>
          </p:cNvSpPr>
          <p:nvPr/>
        </p:nvSpPr>
        <p:spPr>
          <a:xfrm>
            <a:off x="685799" y="4162277"/>
            <a:ext cx="7924801" cy="226921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501900" marR="5080" indent="-2448560" algn="l">
              <a:spcBef>
                <a:spcPts val="655"/>
              </a:spcBef>
            </a:pPr>
            <a:r>
              <a:rPr lang="ru-RU" sz="1600" spc="-10" dirty="0"/>
              <a:t>3. </a:t>
            </a:r>
            <a:r>
              <a:rPr lang="ru-RU" sz="1600" u="sng" spc="-10" dirty="0"/>
              <a:t>Наибольшей популярностью пользуются следующие связки тем и источников карточек:</a:t>
            </a:r>
          </a:p>
          <a:p>
            <a:pPr marR="5080" indent="-2448560" algn="l"/>
            <a:endParaRPr lang="ru-RU" sz="1000" spc="-10" dirty="0"/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Путешествия (Рассказы) – 4587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Россия (Общество) – 3471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Кино (Наука) – 3279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Россия (Россия) – 2847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Полезные советы (Подборки) – 4587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Семейные отношения (Общество) – 2727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Полезные советы (Отношения) – 2716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45B91A-73B5-C28E-BBAB-B5B2B8BD4B49}"/>
              </a:ext>
            </a:extLst>
          </p:cNvPr>
          <p:cNvSpPr txBox="1">
            <a:spLocks/>
          </p:cNvSpPr>
          <p:nvPr/>
        </p:nvSpPr>
        <p:spPr>
          <a:xfrm>
            <a:off x="685799" y="990600"/>
            <a:ext cx="6817567" cy="100732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53340" marR="5080" algn="l"/>
            <a:r>
              <a:rPr lang="ru-RU" sz="1600" spc="-10" dirty="0"/>
              <a:t>1.  </a:t>
            </a:r>
            <a:r>
              <a:rPr lang="ru-RU" sz="1600" u="sng" spc="-10" dirty="0"/>
              <a:t>На исследуемом промежутке времени выделяются два пика:</a:t>
            </a:r>
          </a:p>
          <a:p>
            <a:pPr marR="5080" algn="l"/>
            <a:endParaRPr lang="ru-RU" sz="1000" u="sng" spc="-10" dirty="0"/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совсем небольшой на 18:31 – примерно 2,5 тыс. взаимодействий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очень большой на 18:58 – около 61 тыс. взаимодействий </a:t>
            </a:r>
            <a:endParaRPr lang="ru-RU" sz="2000" spc="-1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DAB60E7-E8AD-32D6-0954-1F3C592DD6F4}"/>
              </a:ext>
            </a:extLst>
          </p:cNvPr>
          <p:cNvSpPr txBox="1">
            <a:spLocks/>
          </p:cNvSpPr>
          <p:nvPr/>
        </p:nvSpPr>
        <p:spPr>
          <a:xfrm>
            <a:off x="685799" y="2214801"/>
            <a:ext cx="6096000" cy="173060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>
            <a:lvl1pPr>
              <a:defRPr sz="4000" b="0" i="0">
                <a:solidFill>
                  <a:srgbClr val="2D75B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53340" marR="5080" algn="l"/>
            <a:r>
              <a:rPr lang="ru-RU" sz="1600" spc="-10" dirty="0"/>
              <a:t>2.  </a:t>
            </a:r>
            <a:r>
              <a:rPr lang="ru-RU" sz="1600" u="sng" spc="-10" dirty="0"/>
              <a:t>Топ 5 источников тем :</a:t>
            </a:r>
          </a:p>
          <a:p>
            <a:pPr marR="5080" algn="l"/>
            <a:endParaRPr lang="ru-RU" sz="1000" spc="-10" dirty="0"/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Семейные отношения – 33 309 (11%)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Россия – 29 831  (10%)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Полезные советы – 27 412 (9%)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Путешествия – 24 124 (8%)</a:t>
            </a:r>
          </a:p>
          <a:p>
            <a:pPr marL="339090" marR="5080" indent="-285750" algn="l">
              <a:buFont typeface="Arial" panose="020B0604020202020204" pitchFamily="34" charset="0"/>
              <a:buChar char="•"/>
            </a:pPr>
            <a:r>
              <a:rPr lang="ru-RU" sz="1600" spc="-10" dirty="0"/>
              <a:t>Знаменитости – 23 945 (8%)</a:t>
            </a:r>
            <a:endParaRPr lang="ru-RU" sz="1400" spc="-1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0FF58F8-EEE2-15E4-057E-D94FABA744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518</Words>
  <Application>Microsoft Office PowerPoint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Анализ взаимодействия пользователей с карточками Яндекс.Дзен</vt:lpstr>
      <vt:lpstr>1.   Цель работы и источники 2.   Общий вид дашборда 3.   Взаимодействия пользователей с карточками с разбивкой по темам карточек 4.   Количество карточек, генерируемых источниками с разными темами 5.   Соотношение темы карточек и темы источников 6.   Выводы  </vt:lpstr>
      <vt:lpstr>Презентация PowerPoint</vt:lpstr>
      <vt:lpstr>Общий вид дашборда</vt:lpstr>
      <vt:lpstr>Взаимодействия пользователей с карточками с разбивкой по темам карточек</vt:lpstr>
      <vt:lpstr>Количество карточек, генерируемых источниками с разными темами</vt:lpstr>
      <vt:lpstr>Соотношение темы карточек и темы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в Москве</dc:title>
  <dc:creator>Бугольцев Григорий Сергеевич</dc:creator>
  <cp:lastModifiedBy>Григорий Бугольцев</cp:lastModifiedBy>
  <cp:revision>14</cp:revision>
  <dcterms:created xsi:type="dcterms:W3CDTF">2022-05-08T06:09:26Z</dcterms:created>
  <dcterms:modified xsi:type="dcterms:W3CDTF">2022-08-06T07:35:42Z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LastSaved">
    <vt:filetime>2022-05-08T00:00:00Z</vt:filetime>
  </property>
</Properties>
</file>