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Où est Charlie?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Equipe 2</a:t>
            </a:r>
          </a:p>
        </p:txBody>
      </p:sp>
      <p:pic>
        <p:nvPicPr>
          <p:cNvPr id="121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7770" y="6994877"/>
            <a:ext cx="1549301" cy="1135366"/>
          </a:xfrm>
          <a:prstGeom prst="rect">
            <a:avLst/>
          </a:prstGeom>
          <a:ln w="88900">
            <a:miter lim="400000"/>
          </a:ln>
        </p:spPr>
      </p:pic>
      <p:grpSp>
        <p:nvGrpSpPr>
          <p:cNvPr id="124" name="Group 124"/>
          <p:cNvGrpSpPr/>
          <p:nvPr/>
        </p:nvGrpSpPr>
        <p:grpSpPr>
          <a:xfrm>
            <a:off x="8222071" y="6831395"/>
            <a:ext cx="1873956" cy="1462329"/>
            <a:chOff x="0" y="0"/>
            <a:chExt cx="1873955" cy="1462328"/>
          </a:xfrm>
        </p:grpSpPr>
        <p:sp>
          <p:nvSpPr>
            <p:cNvPr id="122" name="Shape 122"/>
            <p:cNvSpPr/>
            <p:nvPr/>
          </p:nvSpPr>
          <p:spPr>
            <a:xfrm rot="1780062">
              <a:off x="50240" y="394815"/>
              <a:ext cx="1773475" cy="67269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2BE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1" sz="2000">
                  <a:latin typeface="Avenir LT Std 45 Book"/>
                  <a:ea typeface="Avenir LT Std 45 Book"/>
                  <a:cs typeface="Avenir LT Std 45 Book"/>
                  <a:sym typeface="Avenir LT Std 45 Book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 rot="1780062">
              <a:off x="61263" y="521286"/>
              <a:ext cx="1605301" cy="336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b="1" sz="2000">
                  <a:latin typeface="Avenir LT Std 45 Book"/>
                  <a:ea typeface="Avenir LT Std 45 Book"/>
                  <a:cs typeface="Avenir LT Std 45 Book"/>
                  <a:sym typeface="Avenir LT Std 45 Book"/>
                </a:defRPr>
              </a:lvl1pPr>
            </a:lstStyle>
            <a:p>
              <a:pPr/>
              <a:r>
                <a:t>Et ici ?</a:t>
              </a:r>
            </a:p>
          </p:txBody>
        </p:sp>
      </p:grpSp>
      <p:pic>
        <p:nvPicPr>
          <p:cNvPr id="125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1286" y="5207000"/>
            <a:ext cx="2221126" cy="1663700"/>
          </a:xfrm>
          <a:prstGeom prst="rect">
            <a:avLst/>
          </a:prstGeom>
          <a:ln w="88900">
            <a:miter lim="400000"/>
          </a:ln>
        </p:spPr>
      </p:pic>
      <p:grpSp>
        <p:nvGrpSpPr>
          <p:cNvPr id="128" name="Group 128"/>
          <p:cNvGrpSpPr/>
          <p:nvPr/>
        </p:nvGrpSpPr>
        <p:grpSpPr>
          <a:xfrm>
            <a:off x="6669890" y="5957653"/>
            <a:ext cx="2205021" cy="1196698"/>
            <a:chOff x="0" y="0"/>
            <a:chExt cx="2205019" cy="1196697"/>
          </a:xfrm>
        </p:grpSpPr>
        <p:sp>
          <p:nvSpPr>
            <p:cNvPr id="126" name="Shape 126"/>
            <p:cNvSpPr/>
            <p:nvPr/>
          </p:nvSpPr>
          <p:spPr>
            <a:xfrm rot="20902377">
              <a:off x="58393" y="202304"/>
              <a:ext cx="2088233" cy="79208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9A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1" sz="2000">
                  <a:latin typeface="Avenir LT Std 45 Book"/>
                  <a:ea typeface="Avenir LT Std 45 Book"/>
                  <a:cs typeface="Avenir LT Std 45 Book"/>
                  <a:sym typeface="Avenir LT Std 45 Book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 rot="20902377">
              <a:off x="60425" y="420183"/>
              <a:ext cx="189021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defRPr b="1" sz="2000">
                  <a:latin typeface="Avenir LT Std 45 Book"/>
                  <a:ea typeface="Avenir LT Std 45 Book"/>
                  <a:cs typeface="Avenir LT Std 45 Book"/>
                  <a:sym typeface="Avenir LT Std 45 Book"/>
                </a:defRPr>
              </a:lvl1pPr>
            </a:lstStyle>
            <a:p>
              <a:pPr/>
              <a:r>
                <a:t>Où est-il ?</a:t>
              </a:r>
            </a:p>
          </p:txBody>
        </p:sp>
      </p:grpSp>
      <p:pic>
        <p:nvPicPr>
          <p:cNvPr id="129" name="image29.jpg" descr="Résultat de recherche d'images pour &quot;ou est charlie&quot;"/>
          <p:cNvPicPr>
            <a:picLocks noChangeAspect="1"/>
          </p:cNvPicPr>
          <p:nvPr/>
        </p:nvPicPr>
        <p:blipFill>
          <a:blip r:embed="rId4">
            <a:extLst/>
          </a:blip>
          <a:srcRect l="28292" t="5821" r="34667" b="7375"/>
          <a:stretch>
            <a:fillRect/>
          </a:stretch>
        </p:blipFill>
        <p:spPr>
          <a:xfrm>
            <a:off x="5768993" y="6744005"/>
            <a:ext cx="899653" cy="163707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9184">
              <a:defRPr sz="5184"/>
            </a:pPr>
            <a:r>
              <a:t>Nous avons trouvé Charlie!</a:t>
            </a:r>
          </a:p>
          <a:p>
            <a:pPr defTabSz="329184">
              <a:defRPr sz="5184"/>
            </a:pPr>
            <a:r>
              <a:t>Comment, où et pourquoi?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4344" indent="-474344" defTabSz="379475">
              <a:spcBef>
                <a:spcPts val="2900"/>
              </a:spcBef>
              <a:buBlip>
                <a:blip r:embed="rId2"/>
              </a:buBlip>
              <a:defRPr sz="2988"/>
            </a:pPr>
            <a:r>
              <a:t>Charlie a laissé des traces dans les données fournies</a:t>
            </a:r>
          </a:p>
          <a:p>
            <a:pPr marL="474344" indent="-474344" defTabSz="379475">
              <a:spcBef>
                <a:spcPts val="2900"/>
              </a:spcBef>
              <a:buBlip>
                <a:blip r:embed="rId2"/>
              </a:buBlip>
              <a:defRPr sz="2988"/>
            </a:pPr>
            <a:r>
              <a:t>Maintenant, nous saurions même le retrouver sur l’ensemble du réseau…</a:t>
            </a:r>
          </a:p>
          <a:p>
            <a:pPr marL="474344" indent="-474344" defTabSz="379475">
              <a:spcBef>
                <a:spcPts val="2900"/>
              </a:spcBef>
              <a:buBlip>
                <a:blip r:embed="rId2"/>
              </a:buBlip>
              <a:defRPr sz="2988"/>
            </a:pPr>
            <a:r>
              <a:t>D’ailleurs c’est très simple et très visuel, m’importe qui pourrait le faire</a:t>
            </a:r>
          </a:p>
          <a:p>
            <a:pPr marL="474344" indent="-474344" defTabSz="379475">
              <a:spcBef>
                <a:spcPts val="2900"/>
              </a:spcBef>
              <a:buBlip>
                <a:blip r:embed="rId2"/>
              </a:buBlip>
              <a:defRPr sz="2988"/>
            </a:pPr>
            <a:r>
              <a:t>Chacun croit apercevoir des morceaux de Charlie; l’équipe voit Charly!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5040"/>
            </a:lvl1pPr>
          </a:lstStyle>
          <a:p>
            <a:pPr/>
            <a:r>
              <a:t>Où Charly a t-il laissé des traces dans les données fournies 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&lt;explication fichiers / API&gt;…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5040"/>
            </a:lvl1pPr>
          </a:lstStyle>
          <a:p>
            <a:pPr/>
            <a:r>
              <a:t>Pourquoi cela fonctionnerait -il sur l’ensemble du réseau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&lt;Framework utilisé …scalabilité…&gt;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