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0b0c0a9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0b0c0a9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b0c0a9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b0c0a9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b0c0a9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0b0c0a9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0b0c0a9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0b0c0a9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b0c0a9e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0b0c0a9e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0b0c0a9e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0b0c0a9e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b0c0a9e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b0c0a9e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0b0c0a9e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0b0c0a9e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0b0c0a9e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0b0c0a9e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0b0c0a9e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0b0c0a9e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72016b8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72016b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072016b8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072016b8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072016b8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072016b8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072016b8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072016b8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072016b8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072016b8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072016b8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072016b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072016b8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072016b8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b0c0a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b0c0a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pi.spacexdata.com/v4/launches/past" TargetMode="External"/><Relationship Id="rId4" Type="http://schemas.openxmlformats.org/officeDocument/2006/relationships/hyperlink" Target="https://en.wikipedia.org/wiki/List_of_Falcon/_9/_and_Falcon_Heavy_launch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Applied Data Science for Rocket launching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Grégoire Hébert - 25/01/2022</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 wrangling</a:t>
            </a:r>
            <a:endParaRPr/>
          </a:p>
        </p:txBody>
      </p:sp>
      <p:sp>
        <p:nvSpPr>
          <p:cNvPr id="195" name="Google Shape;195;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6" name="Google Shape;196;p22"/>
          <p:cNvSpPr txBox="1"/>
          <p:nvPr>
            <p:ph idx="1" type="body"/>
          </p:nvPr>
        </p:nvSpPr>
        <p:spPr>
          <a:xfrm>
            <a:off x="819150" y="1300600"/>
            <a:ext cx="7505700" cy="20064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lang="fr" sz="1315"/>
              <a:t>The original dataset contained Falcon 1 and Falcon 9 launches ; we first filtered it to keep only the </a:t>
            </a:r>
            <a:r>
              <a:rPr b="1" lang="fr" sz="1315"/>
              <a:t>Falcon 9 data</a:t>
            </a:r>
            <a:r>
              <a:rPr lang="fr" sz="1315"/>
              <a:t>. </a:t>
            </a:r>
            <a:endParaRPr sz="1315"/>
          </a:p>
          <a:p>
            <a:pPr indent="-312102" lvl="0" marL="457200" rtl="0" algn="l">
              <a:lnSpc>
                <a:spcPct val="100000"/>
              </a:lnSpc>
              <a:spcBef>
                <a:spcPts val="0"/>
              </a:spcBef>
              <a:spcAft>
                <a:spcPts val="0"/>
              </a:spcAft>
              <a:buSzPts val="1315"/>
              <a:buChar char="●"/>
            </a:pPr>
            <a:r>
              <a:rPr lang="fr" sz="1315"/>
              <a:t>Then we adressed the </a:t>
            </a:r>
            <a:r>
              <a:rPr b="1" lang="fr" sz="1315"/>
              <a:t>missing values</a:t>
            </a:r>
            <a:r>
              <a:rPr lang="fr" sz="1315"/>
              <a:t> on two columns:</a:t>
            </a:r>
            <a:endParaRPr sz="1315"/>
          </a:p>
          <a:p>
            <a:pPr indent="-312102" lvl="1" marL="914400" rtl="0" algn="l">
              <a:lnSpc>
                <a:spcPct val="100000"/>
              </a:lnSpc>
              <a:spcBef>
                <a:spcPts val="0"/>
              </a:spcBef>
              <a:spcAft>
                <a:spcPts val="0"/>
              </a:spcAft>
              <a:buSzPts val="1315"/>
              <a:buChar char="○"/>
            </a:pPr>
            <a:r>
              <a:rPr lang="fr" sz="1315"/>
              <a:t>When “PayloadMass” was missing, we replaced it by the mean value</a:t>
            </a:r>
            <a:endParaRPr sz="1315"/>
          </a:p>
          <a:p>
            <a:pPr indent="-312102" lvl="1" marL="914400" rtl="0" algn="l">
              <a:lnSpc>
                <a:spcPct val="100000"/>
              </a:lnSpc>
              <a:spcBef>
                <a:spcPts val="0"/>
              </a:spcBef>
              <a:spcAft>
                <a:spcPts val="0"/>
              </a:spcAft>
              <a:buSzPts val="1315"/>
              <a:buChar char="○"/>
            </a:pPr>
            <a:r>
              <a:rPr lang="fr" sz="1315"/>
              <a:t>When “Landingpad” was missing we left a null value, because it meant that no landing pad were used.</a:t>
            </a:r>
            <a:endParaRPr sz="1315"/>
          </a:p>
          <a:p>
            <a:pPr indent="-312102" lvl="0" marL="457200" rtl="0" algn="l">
              <a:lnSpc>
                <a:spcPct val="100000"/>
              </a:lnSpc>
              <a:spcBef>
                <a:spcPts val="0"/>
              </a:spcBef>
              <a:spcAft>
                <a:spcPts val="0"/>
              </a:spcAft>
              <a:buSzPts val="1315"/>
              <a:buChar char="●"/>
            </a:pPr>
            <a:r>
              <a:rPr lang="fr" sz="1315"/>
              <a:t>We used </a:t>
            </a:r>
            <a:r>
              <a:rPr b="1" lang="fr" sz="1315"/>
              <a:t>one-hot encoding </a:t>
            </a:r>
            <a:r>
              <a:rPr lang="fr" sz="1315"/>
              <a:t>to represent some categorical data into binary vectors (failure = 0, success = 1) and be able to “feed” them into ML algorithms. Thanks to this, we found out that the success rate was 66%.</a:t>
            </a:r>
            <a:endParaRPr sz="1315"/>
          </a:p>
        </p:txBody>
      </p:sp>
      <p:sp>
        <p:nvSpPr>
          <p:cNvPr id="197" name="Google Shape;197;p22"/>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a:t>
            </a:r>
            <a:r>
              <a:rPr b="1" lang="fr" sz="1315">
                <a:solidFill>
                  <a:schemeClr val="dk2"/>
                </a:solidFill>
                <a:latin typeface="Calibri"/>
                <a:ea typeface="Calibri"/>
                <a:cs typeface="Calibri"/>
                <a:sym typeface="Calibri"/>
              </a:rPr>
              <a:t>the complete code and output</a:t>
            </a:r>
            <a:r>
              <a:rPr b="1" lang="fr" sz="1315">
                <a:solidFill>
                  <a:schemeClr val="dk2"/>
                </a:solidFill>
                <a:latin typeface="Calibri"/>
                <a:ea typeface="Calibri"/>
                <a:cs typeface="Calibri"/>
                <a:sym typeface="Calibri"/>
              </a:rPr>
              <a:t>, please follow the Github link below: </a:t>
            </a:r>
            <a:r>
              <a:rPr b="1" lang="fr" sz="1115" u="sng">
                <a:solidFill>
                  <a:schemeClr val="hlink"/>
                </a:solidFill>
                <a:latin typeface="Calibri"/>
                <a:ea typeface="Calibri"/>
                <a:cs typeface="Calibri"/>
                <a:sym typeface="Calibri"/>
              </a:rPr>
              <a:t>https://github.com/Greg156/IBM-Data-Science-Final-Project-SpaceX-/blob/main/Data%20Wrangling.ipynb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19150" y="545025"/>
            <a:ext cx="7826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Exploratory Data Analysis (EDA) with Data Visualisation</a:t>
            </a:r>
            <a:endParaRPr/>
          </a:p>
        </p:txBody>
      </p:sp>
      <p:sp>
        <p:nvSpPr>
          <p:cNvPr id="203" name="Google Shape;20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4" name="Google Shape;204;p23"/>
          <p:cNvSpPr txBox="1"/>
          <p:nvPr>
            <p:ph idx="1" type="body"/>
          </p:nvPr>
        </p:nvSpPr>
        <p:spPr>
          <a:xfrm>
            <a:off x="740075" y="1499625"/>
            <a:ext cx="7505700" cy="14562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created some bar and line graphs to show how variable relates one to another.</a:t>
            </a:r>
            <a:endParaRPr sz="1315"/>
          </a:p>
          <a:p>
            <a:pPr indent="-312102" lvl="0" marL="457200" rtl="0" algn="l">
              <a:lnSpc>
                <a:spcPct val="100000"/>
              </a:lnSpc>
              <a:spcBef>
                <a:spcPts val="1200"/>
              </a:spcBef>
              <a:spcAft>
                <a:spcPts val="0"/>
              </a:spcAft>
              <a:buSzPts val="1315"/>
              <a:buChar char="●"/>
            </a:pPr>
            <a:r>
              <a:rPr lang="fr" sz="1315"/>
              <a:t>Bar Graph : </a:t>
            </a:r>
            <a:r>
              <a:rPr b="1" lang="fr" sz="1315"/>
              <a:t>Mean vs Orbit</a:t>
            </a:r>
            <a:endParaRPr b="1" sz="1315"/>
          </a:p>
          <a:p>
            <a:pPr indent="0" lvl="0" marL="0" rtl="0" algn="l">
              <a:lnSpc>
                <a:spcPct val="100000"/>
              </a:lnSpc>
              <a:spcBef>
                <a:spcPts val="1200"/>
              </a:spcBef>
              <a:spcAft>
                <a:spcPts val="0"/>
              </a:spcAft>
              <a:buNone/>
            </a:pPr>
            <a:r>
              <a:t/>
            </a:r>
            <a:endParaRPr b="1" sz="1315"/>
          </a:p>
          <a:p>
            <a:pPr indent="0" lvl="0" marL="0" rtl="0" algn="l">
              <a:lnSpc>
                <a:spcPct val="100000"/>
              </a:lnSpc>
              <a:spcBef>
                <a:spcPts val="1200"/>
              </a:spcBef>
              <a:spcAft>
                <a:spcPts val="1200"/>
              </a:spcAft>
              <a:buNone/>
            </a:pPr>
            <a:r>
              <a:t/>
            </a:r>
            <a:endParaRPr b="1" sz="1315"/>
          </a:p>
        </p:txBody>
      </p:sp>
      <p:sp>
        <p:nvSpPr>
          <p:cNvPr id="205" name="Google Shape;205;p23"/>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a:t>
            </a:r>
            <a:r>
              <a:rPr b="1" lang="fr" sz="1315">
                <a:solidFill>
                  <a:schemeClr val="dk2"/>
                </a:solidFill>
                <a:latin typeface="Calibri"/>
                <a:ea typeface="Calibri"/>
                <a:cs typeface="Calibri"/>
                <a:sym typeface="Calibri"/>
              </a:rPr>
              <a:t>the complete code and output</a:t>
            </a:r>
            <a:r>
              <a:rPr b="1" lang="fr" sz="1315">
                <a:solidFill>
                  <a:schemeClr val="dk2"/>
                </a:solidFill>
                <a:latin typeface="Calibri"/>
                <a:ea typeface="Calibri"/>
                <a:cs typeface="Calibri"/>
                <a:sym typeface="Calibri"/>
              </a:rPr>
              <a:t>, please follow the Github link below: </a:t>
            </a:r>
            <a:r>
              <a:rPr b="1" lang="fr" sz="1115" u="sng">
                <a:solidFill>
                  <a:schemeClr val="hlink"/>
                </a:solidFill>
                <a:latin typeface="Calibri"/>
                <a:ea typeface="Calibri"/>
                <a:cs typeface="Calibri"/>
                <a:sym typeface="Calibri"/>
              </a:rPr>
              <a:t>https://github.com/Greg156/IBM-Data-Science-Final-Project-SpaceX-/blob/main/eda-dataviz.ipynb</a:t>
            </a:r>
            <a:endParaRPr/>
          </a:p>
        </p:txBody>
      </p:sp>
      <p:pic>
        <p:nvPicPr>
          <p:cNvPr id="206" name="Google Shape;206;p23"/>
          <p:cNvPicPr preferRelativeResize="0"/>
          <p:nvPr/>
        </p:nvPicPr>
        <p:blipFill>
          <a:blip r:embed="rId3">
            <a:alphaModFix/>
          </a:blip>
          <a:stretch>
            <a:fillRect/>
          </a:stretch>
        </p:blipFill>
        <p:spPr>
          <a:xfrm>
            <a:off x="1184700" y="2221275"/>
            <a:ext cx="2817250" cy="1989550"/>
          </a:xfrm>
          <a:prstGeom prst="rect">
            <a:avLst/>
          </a:prstGeom>
          <a:noFill/>
          <a:ln>
            <a:noFill/>
          </a:ln>
        </p:spPr>
      </p:pic>
      <p:pic>
        <p:nvPicPr>
          <p:cNvPr id="207" name="Google Shape;207;p23"/>
          <p:cNvPicPr preferRelativeResize="0"/>
          <p:nvPr/>
        </p:nvPicPr>
        <p:blipFill>
          <a:blip r:embed="rId4">
            <a:alphaModFix/>
          </a:blip>
          <a:stretch>
            <a:fillRect/>
          </a:stretch>
        </p:blipFill>
        <p:spPr>
          <a:xfrm>
            <a:off x="5262650" y="2190525"/>
            <a:ext cx="2817251" cy="2051050"/>
          </a:xfrm>
          <a:prstGeom prst="rect">
            <a:avLst/>
          </a:prstGeom>
          <a:noFill/>
          <a:ln>
            <a:noFill/>
          </a:ln>
        </p:spPr>
      </p:pic>
      <p:sp>
        <p:nvSpPr>
          <p:cNvPr id="208" name="Google Shape;208;p23"/>
          <p:cNvSpPr txBox="1"/>
          <p:nvPr>
            <p:ph idx="1" type="body"/>
          </p:nvPr>
        </p:nvSpPr>
        <p:spPr>
          <a:xfrm>
            <a:off x="5099800" y="1834275"/>
            <a:ext cx="7505700" cy="3870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lang="fr" sz="1315"/>
              <a:t>L</a:t>
            </a:r>
            <a:r>
              <a:rPr lang="fr" sz="1315"/>
              <a:t>ine Graph : </a:t>
            </a:r>
            <a:r>
              <a:rPr b="1" lang="fr" sz="1315"/>
              <a:t>Success Rate vs Year</a:t>
            </a:r>
            <a:endParaRPr b="1" sz="131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EDA with Data Visualisation</a:t>
            </a:r>
            <a:endParaRPr/>
          </a:p>
        </p:txBody>
      </p:sp>
      <p:sp>
        <p:nvSpPr>
          <p:cNvPr id="214" name="Google Shape;214;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15" name="Google Shape;215;p24"/>
          <p:cNvSpPr txBox="1"/>
          <p:nvPr>
            <p:ph idx="1" type="body"/>
          </p:nvPr>
        </p:nvSpPr>
        <p:spPr>
          <a:xfrm>
            <a:off x="740075" y="1499625"/>
            <a:ext cx="7505700" cy="2622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also created some </a:t>
            </a:r>
            <a:r>
              <a:rPr b="1" lang="fr" sz="1315"/>
              <a:t>scatter plots</a:t>
            </a:r>
            <a:r>
              <a:rPr lang="fr" sz="1315"/>
              <a:t> to understand better our data.</a:t>
            </a:r>
            <a:endParaRPr sz="1315"/>
          </a:p>
          <a:p>
            <a:pPr indent="-312102" lvl="0" marL="457200" rtl="0" algn="l">
              <a:lnSpc>
                <a:spcPct val="100000"/>
              </a:lnSpc>
              <a:spcBef>
                <a:spcPts val="1200"/>
              </a:spcBef>
              <a:spcAft>
                <a:spcPts val="0"/>
              </a:spcAft>
              <a:buSzPts val="1315"/>
              <a:buChar char="●"/>
            </a:pPr>
            <a:r>
              <a:rPr lang="fr" sz="1315"/>
              <a:t>Flight number vs PayloadMass</a:t>
            </a:r>
            <a:endParaRPr sz="1315"/>
          </a:p>
          <a:p>
            <a:pPr indent="-312102" lvl="0" marL="457200" rtl="0" algn="l">
              <a:lnSpc>
                <a:spcPct val="100000"/>
              </a:lnSpc>
              <a:spcBef>
                <a:spcPts val="0"/>
              </a:spcBef>
              <a:spcAft>
                <a:spcPts val="0"/>
              </a:spcAft>
              <a:buSzPts val="1315"/>
              <a:buChar char="●"/>
            </a:pPr>
            <a:r>
              <a:rPr lang="fr" sz="1315"/>
              <a:t>Flight number vs Launch Site</a:t>
            </a:r>
            <a:endParaRPr sz="1315"/>
          </a:p>
          <a:p>
            <a:pPr indent="-312102" lvl="0" marL="457200" rtl="0" algn="l">
              <a:lnSpc>
                <a:spcPct val="100000"/>
              </a:lnSpc>
              <a:spcBef>
                <a:spcPts val="0"/>
              </a:spcBef>
              <a:spcAft>
                <a:spcPts val="0"/>
              </a:spcAft>
              <a:buSzPts val="1315"/>
              <a:buChar char="●"/>
            </a:pPr>
            <a:r>
              <a:rPr lang="fr" sz="1315"/>
              <a:t>PayloadMass vs Launch Site</a:t>
            </a:r>
            <a:endParaRPr sz="1315"/>
          </a:p>
          <a:p>
            <a:pPr indent="-312102" lvl="0" marL="457200" rtl="0" algn="l">
              <a:lnSpc>
                <a:spcPct val="100000"/>
              </a:lnSpc>
              <a:spcBef>
                <a:spcPts val="0"/>
              </a:spcBef>
              <a:spcAft>
                <a:spcPts val="0"/>
              </a:spcAft>
              <a:buSzPts val="1315"/>
              <a:buChar char="●"/>
            </a:pPr>
            <a:r>
              <a:rPr lang="fr" sz="1315"/>
              <a:t>Orbit vs Flight number</a:t>
            </a:r>
            <a:endParaRPr sz="1315"/>
          </a:p>
          <a:p>
            <a:pPr indent="-312102" lvl="0" marL="457200" rtl="0" algn="l">
              <a:lnSpc>
                <a:spcPct val="100000"/>
              </a:lnSpc>
              <a:spcBef>
                <a:spcPts val="0"/>
              </a:spcBef>
              <a:spcAft>
                <a:spcPts val="0"/>
              </a:spcAft>
              <a:buSzPts val="1315"/>
              <a:buChar char="●"/>
            </a:pPr>
            <a:r>
              <a:rPr lang="fr" sz="1315"/>
              <a:t>Payload vs Orbit Type</a:t>
            </a:r>
            <a:endParaRPr sz="1315"/>
          </a:p>
          <a:p>
            <a:pPr indent="0" lvl="0" marL="0" rtl="0" algn="l">
              <a:lnSpc>
                <a:spcPct val="100000"/>
              </a:lnSpc>
              <a:spcBef>
                <a:spcPts val="1200"/>
              </a:spcBef>
              <a:spcAft>
                <a:spcPts val="0"/>
              </a:spcAft>
              <a:buNone/>
            </a:pPr>
            <a:r>
              <a:t/>
            </a:r>
            <a:endParaRPr sz="1315"/>
          </a:p>
          <a:p>
            <a:pPr indent="0" lvl="0" marL="0" rtl="0" algn="l">
              <a:lnSpc>
                <a:spcPct val="100000"/>
              </a:lnSpc>
              <a:spcBef>
                <a:spcPts val="1200"/>
              </a:spcBef>
              <a:spcAft>
                <a:spcPts val="0"/>
              </a:spcAft>
              <a:buNone/>
            </a:pPr>
            <a:r>
              <a:t/>
            </a:r>
            <a:endParaRPr sz="1315"/>
          </a:p>
          <a:p>
            <a:pPr indent="0" lvl="0" marL="0" rtl="0" algn="l">
              <a:lnSpc>
                <a:spcPct val="100000"/>
              </a:lnSpc>
              <a:spcBef>
                <a:spcPts val="1200"/>
              </a:spcBef>
              <a:spcAft>
                <a:spcPts val="1200"/>
              </a:spcAft>
              <a:buNone/>
            </a:pPr>
            <a:r>
              <a:t/>
            </a:r>
            <a:endParaRPr b="1" sz="1315"/>
          </a:p>
        </p:txBody>
      </p:sp>
      <p:sp>
        <p:nvSpPr>
          <p:cNvPr id="216" name="Google Shape;216;p24"/>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a:t>
            </a:r>
            <a:r>
              <a:rPr b="1" lang="fr" sz="1315">
                <a:solidFill>
                  <a:schemeClr val="dk2"/>
                </a:solidFill>
                <a:latin typeface="Calibri"/>
                <a:ea typeface="Calibri"/>
                <a:cs typeface="Calibri"/>
                <a:sym typeface="Calibri"/>
              </a:rPr>
              <a:t>the complete code and output</a:t>
            </a:r>
            <a:r>
              <a:rPr b="1" lang="fr" sz="1315">
                <a:solidFill>
                  <a:schemeClr val="dk2"/>
                </a:solidFill>
                <a:latin typeface="Calibri"/>
                <a:ea typeface="Calibri"/>
                <a:cs typeface="Calibri"/>
                <a:sym typeface="Calibri"/>
              </a:rPr>
              <a:t>, please follow the Github link below: </a:t>
            </a:r>
            <a:r>
              <a:rPr b="1" lang="fr" sz="1115" u="sng">
                <a:solidFill>
                  <a:schemeClr val="hlink"/>
                </a:solidFill>
                <a:latin typeface="Calibri"/>
                <a:ea typeface="Calibri"/>
                <a:cs typeface="Calibri"/>
                <a:sym typeface="Calibri"/>
              </a:rPr>
              <a:t>https://github.com/Greg156/IBM-Data-Science-Final-Project-SpaceX-/blob/main/eda-dataviz.ipynb</a:t>
            </a:r>
            <a:endParaRPr/>
          </a:p>
        </p:txBody>
      </p:sp>
      <p:pic>
        <p:nvPicPr>
          <p:cNvPr id="217" name="Google Shape;217;p24"/>
          <p:cNvPicPr preferRelativeResize="0"/>
          <p:nvPr/>
        </p:nvPicPr>
        <p:blipFill>
          <a:blip r:embed="rId3">
            <a:alphaModFix/>
          </a:blip>
          <a:stretch>
            <a:fillRect/>
          </a:stretch>
        </p:blipFill>
        <p:spPr>
          <a:xfrm>
            <a:off x="5784770" y="1233070"/>
            <a:ext cx="2324200" cy="1532500"/>
          </a:xfrm>
          <a:prstGeom prst="rect">
            <a:avLst/>
          </a:prstGeom>
          <a:noFill/>
          <a:ln>
            <a:noFill/>
          </a:ln>
        </p:spPr>
      </p:pic>
      <p:pic>
        <p:nvPicPr>
          <p:cNvPr id="218" name="Google Shape;218;p24"/>
          <p:cNvPicPr preferRelativeResize="0"/>
          <p:nvPr/>
        </p:nvPicPr>
        <p:blipFill>
          <a:blip r:embed="rId4">
            <a:alphaModFix/>
          </a:blip>
          <a:stretch>
            <a:fillRect/>
          </a:stretch>
        </p:blipFill>
        <p:spPr>
          <a:xfrm>
            <a:off x="3444450" y="3032129"/>
            <a:ext cx="5328723" cy="107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EDA with SQL</a:t>
            </a:r>
            <a:endParaRPr/>
          </a:p>
        </p:txBody>
      </p:sp>
      <p:sp>
        <p:nvSpPr>
          <p:cNvPr id="224" name="Google Shape;224;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25" name="Google Shape;225;p25"/>
          <p:cNvSpPr txBox="1"/>
          <p:nvPr>
            <p:ph idx="1" type="body"/>
          </p:nvPr>
        </p:nvSpPr>
        <p:spPr>
          <a:xfrm>
            <a:off x="582125" y="1014575"/>
            <a:ext cx="7700700" cy="1099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performed </a:t>
            </a:r>
            <a:r>
              <a:rPr b="1" lang="fr" sz="1315"/>
              <a:t>SQL queries</a:t>
            </a:r>
            <a:r>
              <a:rPr lang="fr" sz="1315"/>
              <a:t> to gather information about our dataset. Here are the information we extracted :</a:t>
            </a:r>
            <a:endParaRPr b="1" sz="1315"/>
          </a:p>
          <a:p>
            <a:pPr indent="0" lvl="0" marL="0" rtl="0" algn="l">
              <a:lnSpc>
                <a:spcPct val="100000"/>
              </a:lnSpc>
              <a:spcBef>
                <a:spcPts val="1200"/>
              </a:spcBef>
              <a:spcAft>
                <a:spcPts val="0"/>
              </a:spcAft>
              <a:buNone/>
            </a:pPr>
            <a:r>
              <a:t/>
            </a:r>
            <a:endParaRPr b="1" sz="1315"/>
          </a:p>
          <a:p>
            <a:pPr indent="0" lvl="0" marL="0" rtl="0" algn="l">
              <a:lnSpc>
                <a:spcPct val="100000"/>
              </a:lnSpc>
              <a:spcBef>
                <a:spcPts val="1200"/>
              </a:spcBef>
              <a:spcAft>
                <a:spcPts val="1200"/>
              </a:spcAft>
              <a:buNone/>
            </a:pPr>
            <a:r>
              <a:t/>
            </a:r>
            <a:endParaRPr b="1" sz="1315"/>
          </a:p>
        </p:txBody>
      </p:sp>
      <p:sp>
        <p:nvSpPr>
          <p:cNvPr id="226" name="Google Shape;226;p25"/>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https://github.com/Greg156/IBM-Data-Science-Final-Project-SpaceX-/blob/main/EDA%20SQL.ipynb</a:t>
            </a:r>
            <a:endParaRPr/>
          </a:p>
        </p:txBody>
      </p:sp>
      <p:pic>
        <p:nvPicPr>
          <p:cNvPr id="227" name="Google Shape;227;p25"/>
          <p:cNvPicPr preferRelativeResize="0"/>
          <p:nvPr/>
        </p:nvPicPr>
        <p:blipFill>
          <a:blip r:embed="rId3">
            <a:alphaModFix/>
          </a:blip>
          <a:stretch>
            <a:fillRect/>
          </a:stretch>
        </p:blipFill>
        <p:spPr>
          <a:xfrm>
            <a:off x="285625" y="1499619"/>
            <a:ext cx="4325876" cy="712300"/>
          </a:xfrm>
          <a:prstGeom prst="rect">
            <a:avLst/>
          </a:prstGeom>
          <a:noFill/>
          <a:ln>
            <a:noFill/>
          </a:ln>
        </p:spPr>
      </p:pic>
      <p:pic>
        <p:nvPicPr>
          <p:cNvPr id="228" name="Google Shape;228;p25"/>
          <p:cNvPicPr preferRelativeResize="0"/>
          <p:nvPr/>
        </p:nvPicPr>
        <p:blipFill>
          <a:blip r:embed="rId4">
            <a:alphaModFix/>
          </a:blip>
          <a:stretch>
            <a:fillRect/>
          </a:stretch>
        </p:blipFill>
        <p:spPr>
          <a:xfrm>
            <a:off x="661963" y="2253900"/>
            <a:ext cx="3573201" cy="1650151"/>
          </a:xfrm>
          <a:prstGeom prst="rect">
            <a:avLst/>
          </a:prstGeom>
          <a:noFill/>
          <a:ln>
            <a:noFill/>
          </a:ln>
        </p:spPr>
      </p:pic>
      <p:pic>
        <p:nvPicPr>
          <p:cNvPr id="229" name="Google Shape;229;p25"/>
          <p:cNvPicPr preferRelativeResize="0"/>
          <p:nvPr/>
        </p:nvPicPr>
        <p:blipFill rotWithShape="1">
          <a:blip r:embed="rId5">
            <a:alphaModFix/>
          </a:blip>
          <a:srcRect b="0" l="1743" r="13208" t="0"/>
          <a:stretch/>
        </p:blipFill>
        <p:spPr>
          <a:xfrm>
            <a:off x="4412950" y="2114363"/>
            <a:ext cx="4393199" cy="18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EDA with SQL</a:t>
            </a:r>
            <a:endParaRPr/>
          </a:p>
        </p:txBody>
      </p:sp>
      <p:sp>
        <p:nvSpPr>
          <p:cNvPr id="235" name="Google Shape;23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36" name="Google Shape;236;p26"/>
          <p:cNvSpPr txBox="1"/>
          <p:nvPr>
            <p:ph idx="1" type="body"/>
          </p:nvPr>
        </p:nvSpPr>
        <p:spPr>
          <a:xfrm>
            <a:off x="562375" y="1025775"/>
            <a:ext cx="7700700" cy="1099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performed </a:t>
            </a:r>
            <a:r>
              <a:rPr b="1" lang="fr" sz="1315"/>
              <a:t>SQL queries</a:t>
            </a:r>
            <a:r>
              <a:rPr lang="fr" sz="1315"/>
              <a:t> to gather information about our dataset. Here are the information we extracted :</a:t>
            </a:r>
            <a:endParaRPr b="1" sz="1315"/>
          </a:p>
          <a:p>
            <a:pPr indent="0" lvl="0" marL="0" rtl="0" algn="l">
              <a:lnSpc>
                <a:spcPct val="100000"/>
              </a:lnSpc>
              <a:spcBef>
                <a:spcPts val="1200"/>
              </a:spcBef>
              <a:spcAft>
                <a:spcPts val="0"/>
              </a:spcAft>
              <a:buNone/>
            </a:pPr>
            <a:r>
              <a:t/>
            </a:r>
            <a:endParaRPr b="1" sz="1315"/>
          </a:p>
          <a:p>
            <a:pPr indent="0" lvl="0" marL="0" rtl="0" algn="l">
              <a:lnSpc>
                <a:spcPct val="100000"/>
              </a:lnSpc>
              <a:spcBef>
                <a:spcPts val="1200"/>
              </a:spcBef>
              <a:spcAft>
                <a:spcPts val="1200"/>
              </a:spcAft>
              <a:buNone/>
            </a:pPr>
            <a:r>
              <a:t/>
            </a:r>
            <a:endParaRPr b="1" sz="1315"/>
          </a:p>
        </p:txBody>
      </p:sp>
      <p:sp>
        <p:nvSpPr>
          <p:cNvPr id="237" name="Google Shape;237;p26"/>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https://github.com/Greg156/IBM-Data-Science-Final-Project-SpaceX-/blob/main/EDA%20SQL.ipynb</a:t>
            </a:r>
            <a:endParaRPr/>
          </a:p>
        </p:txBody>
      </p:sp>
      <p:pic>
        <p:nvPicPr>
          <p:cNvPr id="238" name="Google Shape;238;p26"/>
          <p:cNvPicPr preferRelativeResize="0"/>
          <p:nvPr/>
        </p:nvPicPr>
        <p:blipFill>
          <a:blip r:embed="rId3">
            <a:alphaModFix/>
          </a:blip>
          <a:stretch>
            <a:fillRect/>
          </a:stretch>
        </p:blipFill>
        <p:spPr>
          <a:xfrm>
            <a:off x="419375" y="1302175"/>
            <a:ext cx="3687525" cy="1617601"/>
          </a:xfrm>
          <a:prstGeom prst="rect">
            <a:avLst/>
          </a:prstGeom>
          <a:noFill/>
          <a:ln>
            <a:noFill/>
          </a:ln>
        </p:spPr>
      </p:pic>
      <p:pic>
        <p:nvPicPr>
          <p:cNvPr id="239" name="Google Shape;239;p26"/>
          <p:cNvPicPr preferRelativeResize="0"/>
          <p:nvPr/>
        </p:nvPicPr>
        <p:blipFill>
          <a:blip r:embed="rId4">
            <a:alphaModFix/>
          </a:blip>
          <a:stretch>
            <a:fillRect/>
          </a:stretch>
        </p:blipFill>
        <p:spPr>
          <a:xfrm>
            <a:off x="419387" y="2977180"/>
            <a:ext cx="3973351" cy="1352044"/>
          </a:xfrm>
          <a:prstGeom prst="rect">
            <a:avLst/>
          </a:prstGeom>
          <a:noFill/>
          <a:ln>
            <a:noFill/>
          </a:ln>
        </p:spPr>
      </p:pic>
      <p:pic>
        <p:nvPicPr>
          <p:cNvPr id="240" name="Google Shape;240;p26"/>
          <p:cNvPicPr preferRelativeResize="0"/>
          <p:nvPr/>
        </p:nvPicPr>
        <p:blipFill>
          <a:blip r:embed="rId5">
            <a:alphaModFix/>
          </a:blip>
          <a:stretch>
            <a:fillRect/>
          </a:stretch>
        </p:blipFill>
        <p:spPr>
          <a:xfrm>
            <a:off x="4525406" y="1349975"/>
            <a:ext cx="4161675" cy="277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EDA with SQL</a:t>
            </a:r>
            <a:endParaRPr/>
          </a:p>
        </p:txBody>
      </p:sp>
      <p:sp>
        <p:nvSpPr>
          <p:cNvPr id="246" name="Google Shape;246;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47" name="Google Shape;247;p27"/>
          <p:cNvSpPr txBox="1"/>
          <p:nvPr>
            <p:ph idx="1" type="body"/>
          </p:nvPr>
        </p:nvSpPr>
        <p:spPr>
          <a:xfrm>
            <a:off x="562375" y="1025775"/>
            <a:ext cx="7700700" cy="1099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performed </a:t>
            </a:r>
            <a:r>
              <a:rPr b="1" lang="fr" sz="1315"/>
              <a:t>SQL queries</a:t>
            </a:r>
            <a:r>
              <a:rPr lang="fr" sz="1315"/>
              <a:t> to gather information about our dataset. Here are the information we extracted :</a:t>
            </a:r>
            <a:endParaRPr b="1" sz="1315"/>
          </a:p>
          <a:p>
            <a:pPr indent="0" lvl="0" marL="0" rtl="0" algn="l">
              <a:lnSpc>
                <a:spcPct val="100000"/>
              </a:lnSpc>
              <a:spcBef>
                <a:spcPts val="1200"/>
              </a:spcBef>
              <a:spcAft>
                <a:spcPts val="0"/>
              </a:spcAft>
              <a:buNone/>
            </a:pPr>
            <a:r>
              <a:t/>
            </a:r>
            <a:endParaRPr b="1" sz="1315"/>
          </a:p>
          <a:p>
            <a:pPr indent="0" lvl="0" marL="0" rtl="0" algn="l">
              <a:lnSpc>
                <a:spcPct val="100000"/>
              </a:lnSpc>
              <a:spcBef>
                <a:spcPts val="1200"/>
              </a:spcBef>
              <a:spcAft>
                <a:spcPts val="1200"/>
              </a:spcAft>
              <a:buNone/>
            </a:pPr>
            <a:r>
              <a:t/>
            </a:r>
            <a:endParaRPr b="1" sz="1315"/>
          </a:p>
        </p:txBody>
      </p:sp>
      <p:sp>
        <p:nvSpPr>
          <p:cNvPr id="248" name="Google Shape;248;p27"/>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https://github.com/Greg156/IBM-Data-Science-Final-Project-SpaceX-/blob/main/EDA%20SQL.ipynb</a:t>
            </a:r>
            <a:endParaRPr/>
          </a:p>
        </p:txBody>
      </p:sp>
      <p:pic>
        <p:nvPicPr>
          <p:cNvPr id="249" name="Google Shape;249;p27"/>
          <p:cNvPicPr preferRelativeResize="0"/>
          <p:nvPr/>
        </p:nvPicPr>
        <p:blipFill>
          <a:blip r:embed="rId3">
            <a:alphaModFix/>
          </a:blip>
          <a:stretch>
            <a:fillRect/>
          </a:stretch>
        </p:blipFill>
        <p:spPr>
          <a:xfrm>
            <a:off x="419375" y="1310475"/>
            <a:ext cx="3381899" cy="2974700"/>
          </a:xfrm>
          <a:prstGeom prst="rect">
            <a:avLst/>
          </a:prstGeom>
          <a:noFill/>
          <a:ln>
            <a:noFill/>
          </a:ln>
        </p:spPr>
      </p:pic>
      <p:pic>
        <p:nvPicPr>
          <p:cNvPr id="250" name="Google Shape;250;p27"/>
          <p:cNvPicPr preferRelativeResize="0"/>
          <p:nvPr/>
        </p:nvPicPr>
        <p:blipFill>
          <a:blip r:embed="rId4">
            <a:alphaModFix/>
          </a:blip>
          <a:stretch>
            <a:fillRect/>
          </a:stretch>
        </p:blipFill>
        <p:spPr>
          <a:xfrm>
            <a:off x="2723032" y="2936698"/>
            <a:ext cx="6216395" cy="109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Interactive Map with Folium</a:t>
            </a:r>
            <a:endParaRPr/>
          </a:p>
        </p:txBody>
      </p:sp>
      <p:sp>
        <p:nvSpPr>
          <p:cNvPr id="256" name="Google Shape;256;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57" name="Google Shape;257;p28"/>
          <p:cNvSpPr txBox="1"/>
          <p:nvPr>
            <p:ph idx="1" type="body"/>
          </p:nvPr>
        </p:nvSpPr>
        <p:spPr>
          <a:xfrm>
            <a:off x="562375" y="1025775"/>
            <a:ext cx="7700700" cy="2419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In order to visualize the data on an interactive map, we used different types of markers, highlighted circles, etc. for each different launch sites. Cluster objects were created to visualize the launch outcomes :</a:t>
            </a:r>
            <a:endParaRPr sz="1315"/>
          </a:p>
          <a:p>
            <a:pPr indent="-312102" lvl="0" marL="457200" rtl="0" algn="l">
              <a:lnSpc>
                <a:spcPct val="100000"/>
              </a:lnSpc>
              <a:spcBef>
                <a:spcPts val="1200"/>
              </a:spcBef>
              <a:spcAft>
                <a:spcPts val="0"/>
              </a:spcAft>
              <a:buSzPts val="1315"/>
              <a:buChar char="●"/>
            </a:pPr>
            <a:r>
              <a:rPr lang="fr" sz="1315"/>
              <a:t>0 = red = </a:t>
            </a:r>
            <a:r>
              <a:rPr lang="fr" sz="1315"/>
              <a:t>unsuccessful</a:t>
            </a:r>
            <a:endParaRPr sz="1315"/>
          </a:p>
          <a:p>
            <a:pPr indent="-312102" lvl="0" marL="457200" rtl="0" algn="l">
              <a:lnSpc>
                <a:spcPct val="100000"/>
              </a:lnSpc>
              <a:spcBef>
                <a:spcPts val="0"/>
              </a:spcBef>
              <a:spcAft>
                <a:spcPts val="0"/>
              </a:spcAft>
              <a:buSzPts val="1315"/>
              <a:buChar char="●"/>
            </a:pPr>
            <a:r>
              <a:rPr lang="fr" sz="1315"/>
              <a:t>1 = green = successful</a:t>
            </a:r>
            <a:endParaRPr sz="1315"/>
          </a:p>
          <a:p>
            <a:pPr indent="0" lvl="0" marL="0" rtl="0" algn="l">
              <a:lnSpc>
                <a:spcPct val="100000"/>
              </a:lnSpc>
              <a:spcBef>
                <a:spcPts val="1200"/>
              </a:spcBef>
              <a:spcAft>
                <a:spcPts val="0"/>
              </a:spcAft>
              <a:buNone/>
            </a:pPr>
            <a:r>
              <a:rPr lang="fr" sz="1315"/>
              <a:t>We also added a polyline object to show distance (calculated using Haversine’s formula) between the launch site and various landmarks such as railways, highways, etc.</a:t>
            </a:r>
            <a:endParaRPr sz="1315"/>
          </a:p>
          <a:p>
            <a:pPr indent="0" lvl="0" marL="0" rtl="0" algn="l">
              <a:lnSpc>
                <a:spcPct val="100000"/>
              </a:lnSpc>
              <a:spcBef>
                <a:spcPts val="1200"/>
              </a:spcBef>
              <a:spcAft>
                <a:spcPts val="0"/>
              </a:spcAft>
              <a:buNone/>
            </a:pPr>
            <a:r>
              <a:t/>
            </a:r>
            <a:endParaRPr b="1" sz="1315"/>
          </a:p>
          <a:p>
            <a:pPr indent="0" lvl="0" marL="0" rtl="0" algn="l">
              <a:lnSpc>
                <a:spcPct val="100000"/>
              </a:lnSpc>
              <a:spcBef>
                <a:spcPts val="1200"/>
              </a:spcBef>
              <a:spcAft>
                <a:spcPts val="1200"/>
              </a:spcAft>
              <a:buNone/>
            </a:pPr>
            <a:r>
              <a:t/>
            </a:r>
            <a:endParaRPr b="1" sz="1315"/>
          </a:p>
        </p:txBody>
      </p:sp>
      <p:sp>
        <p:nvSpPr>
          <p:cNvPr id="258" name="Google Shape;258;p28"/>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https://github.com/Greg156/IBM-Data-Science-Final-Project-SpaceX-/blob/main/Interactive%20folium%20map</a:t>
            </a:r>
            <a:endParaRPr/>
          </a:p>
        </p:txBody>
      </p:sp>
      <p:pic>
        <p:nvPicPr>
          <p:cNvPr id="259" name="Google Shape;259;p28"/>
          <p:cNvPicPr preferRelativeResize="0"/>
          <p:nvPr/>
        </p:nvPicPr>
        <p:blipFill>
          <a:blip r:embed="rId3">
            <a:alphaModFix/>
          </a:blip>
          <a:stretch>
            <a:fillRect/>
          </a:stretch>
        </p:blipFill>
        <p:spPr>
          <a:xfrm>
            <a:off x="601975" y="2630975"/>
            <a:ext cx="3441152" cy="1667375"/>
          </a:xfrm>
          <a:prstGeom prst="rect">
            <a:avLst/>
          </a:prstGeom>
          <a:noFill/>
          <a:ln>
            <a:noFill/>
          </a:ln>
        </p:spPr>
      </p:pic>
      <p:pic>
        <p:nvPicPr>
          <p:cNvPr id="260" name="Google Shape;260;p28"/>
          <p:cNvPicPr preferRelativeResize="0"/>
          <p:nvPr/>
        </p:nvPicPr>
        <p:blipFill>
          <a:blip r:embed="rId4">
            <a:alphaModFix/>
          </a:blip>
          <a:stretch>
            <a:fillRect/>
          </a:stretch>
        </p:blipFill>
        <p:spPr>
          <a:xfrm>
            <a:off x="4571997" y="2630975"/>
            <a:ext cx="3566904" cy="1667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Flask / Plotly Dash dashboard</a:t>
            </a:r>
            <a:endParaRPr/>
          </a:p>
        </p:txBody>
      </p:sp>
      <p:sp>
        <p:nvSpPr>
          <p:cNvPr id="266" name="Google Shape;26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67" name="Google Shape;267;p29"/>
          <p:cNvSpPr txBox="1"/>
          <p:nvPr>
            <p:ph idx="1" type="body"/>
          </p:nvPr>
        </p:nvSpPr>
        <p:spPr>
          <a:xfrm>
            <a:off x="601875" y="1134375"/>
            <a:ext cx="7700700" cy="2824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An </a:t>
            </a:r>
            <a:r>
              <a:rPr b="1" lang="fr" sz="1315"/>
              <a:t>interactive web application</a:t>
            </a:r>
            <a:r>
              <a:rPr lang="fr" sz="1315"/>
              <a:t> was created using </a:t>
            </a:r>
            <a:r>
              <a:rPr b="1" lang="fr" sz="1315"/>
              <a:t>Dash</a:t>
            </a:r>
            <a:r>
              <a:rPr lang="fr" sz="1315"/>
              <a:t>, with a drop-down menu to </a:t>
            </a:r>
            <a:r>
              <a:rPr b="1" lang="fr" sz="1315"/>
              <a:t>select the launch site, and range-slider to choose the range of payload</a:t>
            </a:r>
            <a:r>
              <a:rPr lang="fr" sz="1315"/>
              <a:t>. </a:t>
            </a:r>
            <a:endParaRPr sz="1315"/>
          </a:p>
          <a:p>
            <a:pPr indent="0" lvl="0" marL="0" rtl="0" algn="l">
              <a:lnSpc>
                <a:spcPct val="100000"/>
              </a:lnSpc>
              <a:spcBef>
                <a:spcPts val="1200"/>
              </a:spcBef>
              <a:spcAft>
                <a:spcPts val="0"/>
              </a:spcAft>
              <a:buNone/>
            </a:pPr>
            <a:r>
              <a:rPr b="1" lang="fr" sz="1315"/>
              <a:t>Interactive pie chart </a:t>
            </a:r>
            <a:r>
              <a:rPr lang="fr" sz="1315"/>
              <a:t>show</a:t>
            </a:r>
            <a:r>
              <a:rPr lang="fr" sz="1315"/>
              <a:t>ing</a:t>
            </a:r>
            <a:r>
              <a:rPr lang="fr" sz="1315"/>
              <a:t> success rate of all launch sites by default, and a </a:t>
            </a:r>
            <a:r>
              <a:rPr b="1" lang="fr" sz="1315"/>
              <a:t>scatter plot </a:t>
            </a:r>
            <a:r>
              <a:rPr lang="fr" sz="1315"/>
              <a:t>show</a:t>
            </a:r>
            <a:r>
              <a:rPr lang="fr" sz="1315"/>
              <a:t>ing</a:t>
            </a:r>
            <a:r>
              <a:rPr lang="fr" sz="1315"/>
              <a:t> launch outcomes of all sites according to their payloads in the default range(0-10000) were added. </a:t>
            </a:r>
            <a:endParaRPr sz="1315"/>
          </a:p>
          <a:p>
            <a:pPr indent="0" lvl="0" marL="0" rtl="0" algn="l">
              <a:lnSpc>
                <a:spcPct val="100000"/>
              </a:lnSpc>
              <a:spcBef>
                <a:spcPts val="1200"/>
              </a:spcBef>
              <a:spcAft>
                <a:spcPts val="0"/>
              </a:spcAft>
              <a:buNone/>
            </a:pPr>
            <a:r>
              <a:rPr b="1" lang="fr" sz="1315"/>
              <a:t>Dropdown menu</a:t>
            </a:r>
            <a:r>
              <a:rPr lang="fr" sz="1315"/>
              <a:t> would allow the user to choose the launch site that would alter the figure of pie chart and scatter </a:t>
            </a:r>
            <a:r>
              <a:rPr lang="fr" sz="1315"/>
              <a:t>plot</a:t>
            </a:r>
            <a:r>
              <a:rPr lang="fr" sz="1315"/>
              <a:t> to show outcomes of that launch site, and through the range-slider user can select the range of payload on the x-axis of scatter plot. These interactions would allow the user to visualise the data more in depth according to his needs.</a:t>
            </a:r>
            <a:endParaRPr sz="1315"/>
          </a:p>
          <a:p>
            <a:pPr indent="0" lvl="0" marL="0" rtl="0" algn="l">
              <a:lnSpc>
                <a:spcPct val="100000"/>
              </a:lnSpc>
              <a:spcBef>
                <a:spcPts val="1200"/>
              </a:spcBef>
              <a:spcAft>
                <a:spcPts val="0"/>
              </a:spcAft>
              <a:buNone/>
            </a:pPr>
            <a:r>
              <a:t/>
            </a:r>
            <a:endParaRPr sz="1315"/>
          </a:p>
          <a:p>
            <a:pPr indent="0" lvl="0" marL="0" rtl="0" algn="l">
              <a:lnSpc>
                <a:spcPct val="100000"/>
              </a:lnSpc>
              <a:spcBef>
                <a:spcPts val="1200"/>
              </a:spcBef>
              <a:spcAft>
                <a:spcPts val="1200"/>
              </a:spcAft>
              <a:buNone/>
            </a:pPr>
            <a:r>
              <a:t/>
            </a:r>
            <a:endParaRPr b="1" sz="1315"/>
          </a:p>
        </p:txBody>
      </p:sp>
      <p:sp>
        <p:nvSpPr>
          <p:cNvPr id="268" name="Google Shape;268;p29"/>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https://github.com/Greg156/IBM-Data-Science-Final-Project-SpaceX-/blob/main/Dashboard%20SpaceX%20Dataset.ipynb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Predictive Analysis (Classification)</a:t>
            </a:r>
            <a:endParaRPr/>
          </a:p>
        </p:txBody>
      </p:sp>
      <p:sp>
        <p:nvSpPr>
          <p:cNvPr id="274" name="Google Shape;274;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75" name="Google Shape;275;p30"/>
          <p:cNvSpPr txBox="1"/>
          <p:nvPr>
            <p:ph idx="1" type="body"/>
          </p:nvPr>
        </p:nvSpPr>
        <p:spPr>
          <a:xfrm>
            <a:off x="601875" y="1134375"/>
            <a:ext cx="8043600" cy="21117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315"/>
              <a:t>We used several types of Machine Learning (ML) models to try and predict the outcome of new launches, based on existing data. We used :</a:t>
            </a:r>
            <a:endParaRPr sz="1315"/>
          </a:p>
          <a:p>
            <a:pPr indent="-312102" lvl="0" marL="457200" rtl="0" algn="l">
              <a:lnSpc>
                <a:spcPct val="100000"/>
              </a:lnSpc>
              <a:spcBef>
                <a:spcPts val="1200"/>
              </a:spcBef>
              <a:spcAft>
                <a:spcPts val="0"/>
              </a:spcAft>
              <a:buSzPts val="1315"/>
              <a:buChar char="●"/>
            </a:pPr>
            <a:r>
              <a:rPr lang="fr" sz="1315"/>
              <a:t>logistic regression</a:t>
            </a:r>
            <a:endParaRPr sz="1315"/>
          </a:p>
          <a:p>
            <a:pPr indent="-312102" lvl="0" marL="457200" rtl="0" algn="l">
              <a:lnSpc>
                <a:spcPct val="100000"/>
              </a:lnSpc>
              <a:spcBef>
                <a:spcPts val="0"/>
              </a:spcBef>
              <a:spcAft>
                <a:spcPts val="0"/>
              </a:spcAft>
              <a:buSzPts val="1315"/>
              <a:buChar char="●"/>
            </a:pPr>
            <a:r>
              <a:rPr lang="fr" sz="1315"/>
              <a:t>SVM</a:t>
            </a:r>
            <a:endParaRPr sz="1315"/>
          </a:p>
          <a:p>
            <a:pPr indent="-312102" lvl="0" marL="457200" rtl="0" algn="l">
              <a:lnSpc>
                <a:spcPct val="100000"/>
              </a:lnSpc>
              <a:spcBef>
                <a:spcPts val="0"/>
              </a:spcBef>
              <a:spcAft>
                <a:spcPts val="0"/>
              </a:spcAft>
              <a:buSzPts val="1315"/>
              <a:buChar char="●"/>
            </a:pPr>
            <a:r>
              <a:rPr lang="fr" sz="1315"/>
              <a:t>decision tree</a:t>
            </a:r>
            <a:endParaRPr sz="1315"/>
          </a:p>
          <a:p>
            <a:pPr indent="-312102" lvl="0" marL="457200" rtl="0" algn="l">
              <a:lnSpc>
                <a:spcPct val="100000"/>
              </a:lnSpc>
              <a:spcBef>
                <a:spcPts val="0"/>
              </a:spcBef>
              <a:spcAft>
                <a:spcPts val="0"/>
              </a:spcAft>
              <a:buSzPts val="1315"/>
              <a:buChar char="●"/>
            </a:pPr>
            <a:r>
              <a:rPr lang="fr" sz="1315"/>
              <a:t>KNN</a:t>
            </a:r>
            <a:endParaRPr sz="1315"/>
          </a:p>
          <a:p>
            <a:pPr indent="0" lvl="0" marL="0" rtl="0" algn="l">
              <a:lnSpc>
                <a:spcPct val="100000"/>
              </a:lnSpc>
              <a:spcBef>
                <a:spcPts val="1200"/>
              </a:spcBef>
              <a:spcAft>
                <a:spcPts val="1200"/>
              </a:spcAft>
              <a:buNone/>
            </a:pPr>
            <a:r>
              <a:rPr lang="fr" sz="1315"/>
              <a:t>After building, training, evaluating the performance and improving our different models, we evaluated the predictive performance of each models to find the best one. In the end, the best was KNN with a R² of 0.83.</a:t>
            </a:r>
            <a:endParaRPr sz="1315"/>
          </a:p>
        </p:txBody>
      </p:sp>
      <p:sp>
        <p:nvSpPr>
          <p:cNvPr id="276" name="Google Shape;276;p30"/>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https://github.com/Greg156/IBM-Data-Science-Final-Project-SpaceX-/blob/main/machine-learning-prediction-spacex.ipynb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Predictive Analysis (Classification) : Results</a:t>
            </a:r>
            <a:endParaRPr/>
          </a:p>
        </p:txBody>
      </p:sp>
      <p:sp>
        <p:nvSpPr>
          <p:cNvPr id="282" name="Google Shape;282;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3" name="Google Shape;283;p31"/>
          <p:cNvSpPr txBox="1"/>
          <p:nvPr>
            <p:ph idx="1" type="body"/>
          </p:nvPr>
        </p:nvSpPr>
        <p:spPr>
          <a:xfrm>
            <a:off x="601875" y="1134375"/>
            <a:ext cx="8043600" cy="387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fr" sz="1315"/>
              <a:t>Confusion matrix of the tree algorithm on the test data :</a:t>
            </a:r>
            <a:endParaRPr b="1" sz="1315"/>
          </a:p>
        </p:txBody>
      </p:sp>
      <p:sp>
        <p:nvSpPr>
          <p:cNvPr id="284" name="Google Shape;284;p31"/>
          <p:cNvSpPr txBox="1"/>
          <p:nvPr/>
        </p:nvSpPr>
        <p:spPr>
          <a:xfrm>
            <a:off x="419363" y="420885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the complete code and output, please follow the Github link below: </a:t>
            </a:r>
            <a:r>
              <a:rPr b="1" lang="fr" sz="1115" u="sng">
                <a:solidFill>
                  <a:schemeClr val="hlink"/>
                </a:solidFill>
                <a:latin typeface="Calibri"/>
                <a:ea typeface="Calibri"/>
                <a:cs typeface="Calibri"/>
                <a:sym typeface="Calibri"/>
              </a:rPr>
              <a:t>https://github.com/Greg156/IBM-Data-Science-Final-Project-SpaceX-/blob/main/machine-learning-prediction-spacex.ipynb</a:t>
            </a:r>
            <a:endParaRPr/>
          </a:p>
        </p:txBody>
      </p:sp>
      <p:pic>
        <p:nvPicPr>
          <p:cNvPr id="285" name="Google Shape;285;p31"/>
          <p:cNvPicPr preferRelativeResize="0"/>
          <p:nvPr/>
        </p:nvPicPr>
        <p:blipFill>
          <a:blip r:embed="rId3">
            <a:alphaModFix/>
          </a:blip>
          <a:stretch>
            <a:fillRect/>
          </a:stretch>
        </p:blipFill>
        <p:spPr>
          <a:xfrm>
            <a:off x="1194577" y="1452250"/>
            <a:ext cx="2784975" cy="1911600"/>
          </a:xfrm>
          <a:prstGeom prst="rect">
            <a:avLst/>
          </a:prstGeom>
          <a:noFill/>
          <a:ln>
            <a:noFill/>
          </a:ln>
        </p:spPr>
      </p:pic>
      <p:pic>
        <p:nvPicPr>
          <p:cNvPr id="286" name="Google Shape;286;p31"/>
          <p:cNvPicPr preferRelativeResize="0"/>
          <p:nvPr/>
        </p:nvPicPr>
        <p:blipFill>
          <a:blip r:embed="rId4">
            <a:alphaModFix/>
          </a:blip>
          <a:stretch>
            <a:fillRect/>
          </a:stretch>
        </p:blipFill>
        <p:spPr>
          <a:xfrm>
            <a:off x="5219625" y="2034643"/>
            <a:ext cx="2784975" cy="2002209"/>
          </a:xfrm>
          <a:prstGeom prst="rect">
            <a:avLst/>
          </a:prstGeom>
          <a:noFill/>
          <a:ln>
            <a:noFill/>
          </a:ln>
        </p:spPr>
      </p:pic>
      <p:sp>
        <p:nvSpPr>
          <p:cNvPr id="287" name="Google Shape;287;p31"/>
          <p:cNvSpPr txBox="1"/>
          <p:nvPr>
            <p:ph idx="1" type="body"/>
          </p:nvPr>
        </p:nvSpPr>
        <p:spPr>
          <a:xfrm>
            <a:off x="4081300" y="1584500"/>
            <a:ext cx="8043600" cy="387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fr" sz="1315"/>
              <a:t>Confusion matrix of the KNN algorithm on the test data :</a:t>
            </a:r>
            <a:endParaRPr b="1" sz="1315"/>
          </a:p>
        </p:txBody>
      </p:sp>
      <p:sp>
        <p:nvSpPr>
          <p:cNvPr id="288" name="Google Shape;288;p31"/>
          <p:cNvSpPr txBox="1"/>
          <p:nvPr>
            <p:ph idx="1" type="body"/>
          </p:nvPr>
        </p:nvSpPr>
        <p:spPr>
          <a:xfrm>
            <a:off x="601875" y="3472150"/>
            <a:ext cx="4976100" cy="792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fr" sz="1315"/>
              <a:t>We can see that KNN classified with a better accuracy </a:t>
            </a:r>
            <a:r>
              <a:rPr lang="fr" sz="1315"/>
              <a:t>: for example there are no false negatives (when the model predicted it would not land, it really did not land in reality).</a:t>
            </a:r>
            <a:endParaRPr sz="13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562784" y="59125"/>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Outline</a:t>
            </a:r>
            <a:endParaRPr/>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7" name="Google Shape;137;p14"/>
          <p:cNvSpPr txBox="1"/>
          <p:nvPr>
            <p:ph idx="4294967295" type="body"/>
          </p:nvPr>
        </p:nvSpPr>
        <p:spPr>
          <a:xfrm>
            <a:off x="498675" y="1309400"/>
            <a:ext cx="7505700" cy="2448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Executive Summary</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Introduction</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Methodology</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Results</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Conclusion</a:t>
            </a:r>
            <a:endParaRPr sz="1700">
              <a:solidFill>
                <a:srgbClr val="000000"/>
              </a:solidFill>
            </a:endParaRPr>
          </a:p>
          <a:p>
            <a:pPr indent="-336550" lvl="0" marL="457200" rtl="0" algn="l">
              <a:lnSpc>
                <a:spcPct val="100000"/>
              </a:lnSpc>
              <a:spcBef>
                <a:spcPts val="0"/>
              </a:spcBef>
              <a:spcAft>
                <a:spcPts val="0"/>
              </a:spcAft>
              <a:buClr>
                <a:srgbClr val="000000"/>
              </a:buClr>
              <a:buSzPts val="1700"/>
              <a:buFont typeface="Calibri"/>
              <a:buChar char="●"/>
            </a:pPr>
            <a:r>
              <a:rPr lang="fr" sz="1700">
                <a:solidFill>
                  <a:srgbClr val="000000"/>
                </a:solidFill>
              </a:rPr>
              <a:t>Appendix</a:t>
            </a:r>
            <a:endParaRPr sz="17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Executive Summary</a:t>
            </a:r>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4" name="Google Shape;144;p15"/>
          <p:cNvSpPr txBox="1"/>
          <p:nvPr>
            <p:ph idx="1" type="body"/>
          </p:nvPr>
        </p:nvSpPr>
        <p:spPr>
          <a:xfrm>
            <a:off x="819150" y="17606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goal of this project is to estimate if the first stage of Falcon 9 would land successfully or not, as it plays a major role in predicting the price of its relaunch. The data for this project was sourced from SpaceX REST API, and Wikipedia. After performing some data wrangling In order to determine the best predictors for our outcome, Exploratory Data Analysis (EDA) and feature scaling were done with the help of visualization using scatter and line plots. Later some Machine Learning (ML) models were created to predict future outcomes.</a:t>
            </a:r>
            <a:endParaRPr/>
          </a:p>
          <a:p>
            <a:pPr indent="0" lvl="0" marL="0" rtl="0" algn="l">
              <a:spcBef>
                <a:spcPts val="1200"/>
              </a:spcBef>
              <a:spcAft>
                <a:spcPts val="0"/>
              </a:spcAft>
              <a:buNone/>
            </a:pPr>
            <a:r>
              <a:rPr lang="fr"/>
              <a:t>The results showed that the outcome was dependent on the orbit, mass of payload, launch site, and various other technical factors such as gridfins, cores, etc.</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Introduction</a:t>
            </a:r>
            <a:endParaRPr/>
          </a:p>
        </p:txBody>
      </p:sp>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1" name="Google Shape;151;p16"/>
          <p:cNvSpPr txBox="1"/>
          <p:nvPr>
            <p:ph idx="1" type="body"/>
          </p:nvPr>
        </p:nvSpPr>
        <p:spPr>
          <a:xfrm>
            <a:off x="819150" y="17606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evolution of technologies has changed the lives of people a lot, and with the current technologies, we are on the verge of building commercial space flights; which could make humans multi-planetary species. There are major companies in this space race, namely Blue Origin, Virgin Galactic, and SpaceX. The current leader in this race seems to be SpaceX, and the reason behind that is the reusability of their stage 1. This difference reduces the launch price from 165M$ (average price of their competitors) to 62M$ for SpaceX.</a:t>
            </a:r>
            <a:endParaRPr/>
          </a:p>
          <a:p>
            <a:pPr indent="0" lvl="0" marL="0" rtl="0" algn="l">
              <a:spcBef>
                <a:spcPts val="1200"/>
              </a:spcBef>
              <a:spcAft>
                <a:spcPts val="1200"/>
              </a:spcAft>
              <a:buNone/>
            </a:pPr>
            <a:r>
              <a:rPr lang="fr"/>
              <a:t>The problem that we are trying to answer is the following :  how can we predict the launch price of Falcon 9, so that we can use this data for companies that want to compete with SpaceX? Predicting whether stage 1 will land successfully or not plays a crucial role in predicting the launch price. There are many variables involved, and we need to predict which one are crucial for reusing this stage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883259" y="17487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Section 1 : Methodology</a:t>
            </a:r>
            <a:endParaRPr/>
          </a:p>
        </p:txBody>
      </p:sp>
      <p:sp>
        <p:nvSpPr>
          <p:cNvPr id="157" name="Google Shape;15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Methodology step by step :</a:t>
            </a:r>
            <a:endParaRPr/>
          </a:p>
        </p:txBody>
      </p:sp>
      <p:sp>
        <p:nvSpPr>
          <p:cNvPr id="163" name="Google Shape;16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4" name="Google Shape;164;p18"/>
          <p:cNvSpPr txBox="1"/>
          <p:nvPr>
            <p:ph idx="1" type="body"/>
          </p:nvPr>
        </p:nvSpPr>
        <p:spPr>
          <a:xfrm>
            <a:off x="819150" y="1492300"/>
            <a:ext cx="7505700" cy="29214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b="1" lang="fr" sz="1315"/>
              <a:t>Data collection methodology :</a:t>
            </a:r>
            <a:endParaRPr b="1" sz="1315"/>
          </a:p>
          <a:p>
            <a:pPr indent="0" lvl="0" marL="457200" rtl="0" algn="l">
              <a:lnSpc>
                <a:spcPct val="100000"/>
              </a:lnSpc>
              <a:spcBef>
                <a:spcPts val="1200"/>
              </a:spcBef>
              <a:spcAft>
                <a:spcPts val="0"/>
              </a:spcAft>
              <a:buNone/>
            </a:pPr>
            <a:r>
              <a:rPr lang="fr" sz="1315"/>
              <a:t>The data was collected from SpaceX REST API and from Wikipedia, using BeautifulSoup to perform web scraping and retrieve these data</a:t>
            </a:r>
            <a:endParaRPr sz="1315"/>
          </a:p>
          <a:p>
            <a:pPr indent="-312102" lvl="0" marL="457200" rtl="0" algn="l">
              <a:lnSpc>
                <a:spcPct val="100000"/>
              </a:lnSpc>
              <a:spcBef>
                <a:spcPts val="1200"/>
              </a:spcBef>
              <a:spcAft>
                <a:spcPts val="0"/>
              </a:spcAft>
              <a:buSzPts val="1315"/>
              <a:buChar char="●"/>
            </a:pPr>
            <a:r>
              <a:rPr b="1" lang="fr" sz="1315"/>
              <a:t>Data wrangling steps :</a:t>
            </a:r>
            <a:endParaRPr b="1" sz="1315"/>
          </a:p>
          <a:p>
            <a:pPr indent="-312102" lvl="1" marL="914400" rtl="0" algn="l">
              <a:lnSpc>
                <a:spcPct val="100000"/>
              </a:lnSpc>
              <a:spcBef>
                <a:spcPts val="0"/>
              </a:spcBef>
              <a:spcAft>
                <a:spcPts val="0"/>
              </a:spcAft>
              <a:buSzPts val="1315"/>
              <a:buChar char="○"/>
            </a:pPr>
            <a:r>
              <a:rPr lang="fr" sz="1315"/>
              <a:t>The null values were handled by replacing them with the mean value</a:t>
            </a:r>
            <a:endParaRPr sz="1315"/>
          </a:p>
          <a:p>
            <a:pPr indent="-312102" lvl="1" marL="914400" rtl="0" algn="l">
              <a:lnSpc>
                <a:spcPct val="100000"/>
              </a:lnSpc>
              <a:spcBef>
                <a:spcPts val="0"/>
              </a:spcBef>
              <a:spcAft>
                <a:spcPts val="0"/>
              </a:spcAft>
              <a:buSzPts val="1315"/>
              <a:buChar char="○"/>
            </a:pPr>
            <a:r>
              <a:rPr lang="fr" sz="1315"/>
              <a:t>One-hot encoding was done on categorical variables such as orbit, launch site, landing pad and serial.</a:t>
            </a:r>
            <a:endParaRPr sz="1315"/>
          </a:p>
          <a:p>
            <a:pPr indent="-312102" lvl="0" marL="457200" rtl="0" algn="l">
              <a:lnSpc>
                <a:spcPct val="100000"/>
              </a:lnSpc>
              <a:spcBef>
                <a:spcPts val="0"/>
              </a:spcBef>
              <a:spcAft>
                <a:spcPts val="0"/>
              </a:spcAft>
              <a:buSzPts val="1315"/>
              <a:buChar char="●"/>
            </a:pPr>
            <a:r>
              <a:rPr b="1" lang="fr" sz="1315"/>
              <a:t>Exploratory Data Analysis (EDA),</a:t>
            </a:r>
            <a:r>
              <a:rPr b="1" lang="fr" sz="1315"/>
              <a:t> </a:t>
            </a:r>
            <a:r>
              <a:rPr lang="fr" sz="1315"/>
              <a:t>using visualization and SQL</a:t>
            </a:r>
            <a:endParaRPr sz="1315"/>
          </a:p>
          <a:p>
            <a:pPr indent="-312102" lvl="0" marL="457200" rtl="0" algn="l">
              <a:lnSpc>
                <a:spcPct val="100000"/>
              </a:lnSpc>
              <a:spcBef>
                <a:spcPts val="0"/>
              </a:spcBef>
              <a:spcAft>
                <a:spcPts val="0"/>
              </a:spcAft>
              <a:buSzPts val="1315"/>
              <a:buChar char="●"/>
            </a:pPr>
            <a:r>
              <a:rPr lang="fr" sz="1315"/>
              <a:t>Creation of </a:t>
            </a:r>
            <a:r>
              <a:rPr b="1" lang="fr" sz="1315"/>
              <a:t>interactive visual analytics</a:t>
            </a:r>
            <a:r>
              <a:rPr lang="fr" sz="1315"/>
              <a:t>, using Folium and Plotly Dash</a:t>
            </a:r>
            <a:endParaRPr sz="1315"/>
          </a:p>
          <a:p>
            <a:pPr indent="-312102" lvl="0" marL="457200" rtl="0" algn="l">
              <a:lnSpc>
                <a:spcPct val="100000"/>
              </a:lnSpc>
              <a:spcBef>
                <a:spcPts val="0"/>
              </a:spcBef>
              <a:spcAft>
                <a:spcPts val="0"/>
              </a:spcAft>
              <a:buSzPts val="1315"/>
              <a:buChar char="●"/>
            </a:pPr>
            <a:r>
              <a:rPr lang="fr" sz="1315"/>
              <a:t>Performing </a:t>
            </a:r>
            <a:r>
              <a:rPr b="1" lang="fr" sz="1315"/>
              <a:t>predictive analysis </a:t>
            </a:r>
            <a:r>
              <a:rPr lang="fr" sz="1315"/>
              <a:t>using classification models</a:t>
            </a:r>
            <a:endParaRPr sz="1315"/>
          </a:p>
          <a:p>
            <a:pPr indent="-312102" lvl="0" marL="457200" rtl="0" algn="l">
              <a:lnSpc>
                <a:spcPct val="100000"/>
              </a:lnSpc>
              <a:spcBef>
                <a:spcPts val="0"/>
              </a:spcBef>
              <a:spcAft>
                <a:spcPts val="0"/>
              </a:spcAft>
              <a:buSzPts val="1315"/>
              <a:buChar char="●"/>
            </a:pPr>
            <a:r>
              <a:rPr lang="fr" sz="1315"/>
              <a:t>Using various </a:t>
            </a:r>
            <a:r>
              <a:rPr b="1" lang="fr" sz="1315"/>
              <a:t>Machine Learning models</a:t>
            </a:r>
            <a:r>
              <a:rPr lang="fr" sz="1315"/>
              <a:t> like SVM, logistic regression, tree classifier and k nearest neighbours</a:t>
            </a:r>
            <a:endParaRPr sz="131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Step 1 : Data Collection</a:t>
            </a:r>
            <a:endParaRPr/>
          </a:p>
        </p:txBody>
      </p:sp>
      <p:sp>
        <p:nvSpPr>
          <p:cNvPr id="170" name="Google Shape;170;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1" name="Google Shape;171;p19"/>
          <p:cNvSpPr txBox="1"/>
          <p:nvPr>
            <p:ph idx="1" type="body"/>
          </p:nvPr>
        </p:nvSpPr>
        <p:spPr>
          <a:xfrm>
            <a:off x="819150" y="1492300"/>
            <a:ext cx="7505700" cy="16761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lang="fr" sz="1315"/>
              <a:t>The first datasets we</a:t>
            </a:r>
            <a:r>
              <a:rPr lang="fr" sz="1315"/>
              <a:t>r</a:t>
            </a:r>
            <a:r>
              <a:rPr lang="fr" sz="1315"/>
              <a:t>e collected directly from the </a:t>
            </a:r>
            <a:r>
              <a:rPr b="1" lang="fr" sz="1315"/>
              <a:t>SpaceX REST API</a:t>
            </a:r>
            <a:r>
              <a:rPr lang="fr" sz="1315"/>
              <a:t> : </a:t>
            </a:r>
            <a:r>
              <a:rPr lang="fr" sz="1115" u="sng">
                <a:solidFill>
                  <a:schemeClr val="hlink"/>
                </a:solidFill>
                <a:hlinkClick r:id="rId3"/>
              </a:rPr>
              <a:t>https://api.spacexdata.com/v4/launches/past</a:t>
            </a:r>
            <a:endParaRPr sz="1115">
              <a:solidFill>
                <a:schemeClr val="accent5"/>
              </a:solidFill>
            </a:endParaRPr>
          </a:p>
          <a:p>
            <a:pPr indent="0" lvl="0" marL="0" rtl="0" algn="l">
              <a:lnSpc>
                <a:spcPct val="100000"/>
              </a:lnSpc>
              <a:spcBef>
                <a:spcPts val="1200"/>
              </a:spcBef>
              <a:spcAft>
                <a:spcPts val="0"/>
              </a:spcAft>
              <a:buNone/>
            </a:pPr>
            <a:r>
              <a:rPr lang="fr" sz="1315"/>
              <a:t>→ This dataset provides data like type of rocket used, payload, launch / landing specifications, landing outcome, for each launch.</a:t>
            </a:r>
            <a:endParaRPr sz="1315"/>
          </a:p>
          <a:p>
            <a:pPr indent="-312102" lvl="0" marL="457200" rtl="0" algn="l">
              <a:lnSpc>
                <a:spcPct val="100000"/>
              </a:lnSpc>
              <a:spcBef>
                <a:spcPts val="1200"/>
              </a:spcBef>
              <a:spcAft>
                <a:spcPts val="0"/>
              </a:spcAft>
              <a:buSzPts val="1315"/>
              <a:buChar char="●"/>
            </a:pPr>
            <a:r>
              <a:rPr lang="fr" sz="1315"/>
              <a:t>Data was also collected via </a:t>
            </a:r>
            <a:r>
              <a:rPr b="1" lang="fr" sz="1315"/>
              <a:t>web scraping, using BeautifulSoup</a:t>
            </a:r>
            <a:r>
              <a:rPr lang="fr" sz="1315"/>
              <a:t>, as the list of Falcon 9 and Falcon Heavy launches is available online on Wikipedia : </a:t>
            </a:r>
            <a:r>
              <a:rPr lang="fr" sz="1115" u="sng">
                <a:solidFill>
                  <a:schemeClr val="hlink"/>
                </a:solidFill>
              </a:rPr>
              <a:t> </a:t>
            </a:r>
            <a:r>
              <a:rPr lang="fr" sz="1115" u="sng">
                <a:solidFill>
                  <a:schemeClr val="hlink"/>
                </a:solidFill>
                <a:hlinkClick r:id="rId4"/>
              </a:rPr>
              <a:t>List of Falcon/ 9/ and Falcon Heavy launches - Wikipedia</a:t>
            </a:r>
            <a:endParaRPr sz="13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663500"/>
            <a:ext cx="7826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Step 1 : Data Collection using SpaceX REST API</a:t>
            </a:r>
            <a:endParaRPr/>
          </a:p>
        </p:txBody>
      </p:sp>
      <p:sp>
        <p:nvSpPr>
          <p:cNvPr id="177" name="Google Shape;177;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8" name="Google Shape;178;p20"/>
          <p:cNvSpPr txBox="1"/>
          <p:nvPr>
            <p:ph idx="1" type="body"/>
          </p:nvPr>
        </p:nvSpPr>
        <p:spPr>
          <a:xfrm>
            <a:off x="819150" y="1300600"/>
            <a:ext cx="7505700" cy="5895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lang="fr" sz="1315"/>
              <a:t>First a </a:t>
            </a:r>
            <a:r>
              <a:rPr b="1" lang="fr" sz="1315"/>
              <a:t>request object </a:t>
            </a:r>
            <a:r>
              <a:rPr lang="fr" sz="1315"/>
              <a:t>was created using the API.</a:t>
            </a:r>
            <a:endParaRPr sz="1315"/>
          </a:p>
          <a:p>
            <a:pPr indent="-312102" lvl="0" marL="457200" rtl="0" algn="l">
              <a:lnSpc>
                <a:spcPct val="100000"/>
              </a:lnSpc>
              <a:spcBef>
                <a:spcPts val="0"/>
              </a:spcBef>
              <a:spcAft>
                <a:spcPts val="0"/>
              </a:spcAft>
              <a:buSzPts val="1315"/>
              <a:buChar char="●"/>
            </a:pPr>
            <a:r>
              <a:rPr lang="fr" sz="1315"/>
              <a:t>The </a:t>
            </a:r>
            <a:r>
              <a:rPr b="1" lang="fr" sz="1315"/>
              <a:t>response object</a:t>
            </a:r>
            <a:r>
              <a:rPr lang="fr" sz="1315"/>
              <a:t> </a:t>
            </a:r>
            <a:r>
              <a:rPr b="1" lang="fr" sz="1315"/>
              <a:t>was converted into a dataframe</a:t>
            </a:r>
            <a:r>
              <a:rPr lang="fr" sz="1315"/>
              <a:t> using pandas.json_normalize(response.json())</a:t>
            </a:r>
            <a:endParaRPr sz="1315"/>
          </a:p>
        </p:txBody>
      </p:sp>
      <p:pic>
        <p:nvPicPr>
          <p:cNvPr id="179" name="Google Shape;179;p20"/>
          <p:cNvPicPr preferRelativeResize="0"/>
          <p:nvPr/>
        </p:nvPicPr>
        <p:blipFill>
          <a:blip r:embed="rId3">
            <a:alphaModFix/>
          </a:blip>
          <a:stretch>
            <a:fillRect/>
          </a:stretch>
        </p:blipFill>
        <p:spPr>
          <a:xfrm>
            <a:off x="2059863" y="1733100"/>
            <a:ext cx="4826620" cy="2756900"/>
          </a:xfrm>
          <a:prstGeom prst="rect">
            <a:avLst/>
          </a:prstGeom>
          <a:noFill/>
          <a:ln>
            <a:noFill/>
          </a:ln>
        </p:spPr>
      </p:pic>
      <p:sp>
        <p:nvSpPr>
          <p:cNvPr id="180" name="Google Shape;180;p20"/>
          <p:cNvSpPr txBox="1"/>
          <p:nvPr/>
        </p:nvSpPr>
        <p:spPr>
          <a:xfrm>
            <a:off x="399613" y="412000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a:t>
            </a:r>
            <a:r>
              <a:rPr b="1" lang="fr" sz="1315">
                <a:solidFill>
                  <a:schemeClr val="dk2"/>
                </a:solidFill>
                <a:latin typeface="Calibri"/>
                <a:ea typeface="Calibri"/>
                <a:cs typeface="Calibri"/>
                <a:sym typeface="Calibri"/>
              </a:rPr>
              <a:t>the complete code and output</a:t>
            </a:r>
            <a:r>
              <a:rPr b="1" lang="fr" sz="1315">
                <a:solidFill>
                  <a:schemeClr val="dk2"/>
                </a:solidFill>
                <a:latin typeface="Calibri"/>
                <a:ea typeface="Calibri"/>
                <a:cs typeface="Calibri"/>
                <a:sym typeface="Calibri"/>
              </a:rPr>
              <a:t>, </a:t>
            </a:r>
            <a:r>
              <a:rPr b="1" lang="fr" sz="1315">
                <a:solidFill>
                  <a:schemeClr val="dk2"/>
                </a:solidFill>
                <a:latin typeface="Calibri"/>
                <a:ea typeface="Calibri"/>
                <a:cs typeface="Calibri"/>
                <a:sym typeface="Calibri"/>
              </a:rPr>
              <a:t>please follow the Github link below</a:t>
            </a:r>
            <a:r>
              <a:rPr b="1" lang="fr" sz="1315">
                <a:solidFill>
                  <a:schemeClr val="dk2"/>
                </a:solidFill>
                <a:latin typeface="Calibri"/>
                <a:ea typeface="Calibri"/>
                <a:cs typeface="Calibri"/>
                <a:sym typeface="Calibri"/>
              </a:rPr>
              <a:t>: </a:t>
            </a:r>
            <a:r>
              <a:rPr b="1" lang="fr" sz="1115" u="sng">
                <a:solidFill>
                  <a:schemeClr val="hlink"/>
                </a:solidFill>
                <a:latin typeface="Calibri"/>
                <a:ea typeface="Calibri"/>
                <a:cs typeface="Calibri"/>
                <a:sym typeface="Calibri"/>
              </a:rPr>
              <a:t>https://github.com/Greg156/IBM-Data-Science-Final-Project-SpaceX-/blob/main/spacex-data-collection-api.ipynb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545025"/>
            <a:ext cx="7826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Step 2 : Web scraping through Wikipedia</a:t>
            </a:r>
            <a:endParaRPr/>
          </a:p>
        </p:txBody>
      </p:sp>
      <p:sp>
        <p:nvSpPr>
          <p:cNvPr id="186" name="Google Shape;18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7" name="Google Shape;187;p21"/>
          <p:cNvSpPr txBox="1"/>
          <p:nvPr>
            <p:ph idx="1" type="body"/>
          </p:nvPr>
        </p:nvSpPr>
        <p:spPr>
          <a:xfrm>
            <a:off x="819150" y="1300600"/>
            <a:ext cx="7505700" cy="589500"/>
          </a:xfrm>
          <a:prstGeom prst="rect">
            <a:avLst/>
          </a:prstGeom>
        </p:spPr>
        <p:txBody>
          <a:bodyPr anchorCtr="0" anchor="t" bIns="91425" lIns="91425" spcFirstLastPara="1" rIns="91425" wrap="square" tIns="91425">
            <a:spAutoFit/>
          </a:bodyPr>
          <a:lstStyle/>
          <a:p>
            <a:pPr indent="-312102" lvl="0" marL="457200" rtl="0" algn="l">
              <a:lnSpc>
                <a:spcPct val="100000"/>
              </a:lnSpc>
              <a:spcBef>
                <a:spcPts val="0"/>
              </a:spcBef>
              <a:spcAft>
                <a:spcPts val="0"/>
              </a:spcAft>
              <a:buSzPts val="1315"/>
              <a:buChar char="●"/>
            </a:pPr>
            <a:r>
              <a:rPr lang="fr" sz="1315"/>
              <a:t>Thanks to the</a:t>
            </a:r>
            <a:r>
              <a:rPr b="1" lang="fr" sz="1315"/>
              <a:t> BeautifulSoup </a:t>
            </a:r>
            <a:r>
              <a:rPr lang="fr" sz="1315"/>
              <a:t>framework, we were able to </a:t>
            </a:r>
            <a:r>
              <a:rPr b="1" lang="fr" sz="1315"/>
              <a:t>collect data directly from a Wikipedia page</a:t>
            </a:r>
            <a:r>
              <a:rPr lang="fr" sz="1315"/>
              <a:t>. Here is the coding process :</a:t>
            </a:r>
            <a:r>
              <a:rPr b="1" lang="fr" sz="1315"/>
              <a:t> </a:t>
            </a:r>
            <a:endParaRPr b="1" sz="1315"/>
          </a:p>
        </p:txBody>
      </p:sp>
      <p:sp>
        <p:nvSpPr>
          <p:cNvPr id="188" name="Google Shape;188;p21"/>
          <p:cNvSpPr txBox="1"/>
          <p:nvPr/>
        </p:nvSpPr>
        <p:spPr>
          <a:xfrm>
            <a:off x="399613" y="4120000"/>
            <a:ext cx="8147100" cy="558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fr" sz="1315">
                <a:solidFill>
                  <a:schemeClr val="dk2"/>
                </a:solidFill>
                <a:latin typeface="Calibri"/>
                <a:ea typeface="Calibri"/>
                <a:cs typeface="Calibri"/>
                <a:sym typeface="Calibri"/>
              </a:rPr>
              <a:t>For </a:t>
            </a:r>
            <a:r>
              <a:rPr b="1" lang="fr" sz="1315">
                <a:solidFill>
                  <a:schemeClr val="dk2"/>
                </a:solidFill>
                <a:latin typeface="Calibri"/>
                <a:ea typeface="Calibri"/>
                <a:cs typeface="Calibri"/>
                <a:sym typeface="Calibri"/>
              </a:rPr>
              <a:t>the complete code and output</a:t>
            </a:r>
            <a:r>
              <a:rPr b="1" lang="fr" sz="1315">
                <a:solidFill>
                  <a:schemeClr val="dk2"/>
                </a:solidFill>
                <a:latin typeface="Calibri"/>
                <a:ea typeface="Calibri"/>
                <a:cs typeface="Calibri"/>
                <a:sym typeface="Calibri"/>
              </a:rPr>
              <a:t>, </a:t>
            </a:r>
            <a:r>
              <a:rPr b="1" lang="fr" sz="1315">
                <a:solidFill>
                  <a:schemeClr val="dk2"/>
                </a:solidFill>
                <a:latin typeface="Calibri"/>
                <a:ea typeface="Calibri"/>
                <a:cs typeface="Calibri"/>
                <a:sym typeface="Calibri"/>
              </a:rPr>
              <a:t>please follow the Github link below</a:t>
            </a:r>
            <a:r>
              <a:rPr b="1" lang="fr" sz="1315">
                <a:solidFill>
                  <a:schemeClr val="dk2"/>
                </a:solidFill>
                <a:latin typeface="Calibri"/>
                <a:ea typeface="Calibri"/>
                <a:cs typeface="Calibri"/>
                <a:sym typeface="Calibri"/>
              </a:rPr>
              <a:t>: </a:t>
            </a:r>
            <a:r>
              <a:rPr b="1" lang="fr" sz="1115" u="sng">
                <a:solidFill>
                  <a:schemeClr val="hlink"/>
                </a:solidFill>
                <a:latin typeface="Calibri"/>
                <a:ea typeface="Calibri"/>
                <a:cs typeface="Calibri"/>
                <a:sym typeface="Calibri"/>
              </a:rPr>
              <a:t>https://github.com/Greg156/IBM-Data-Science-Final-Project-SpaceX-/blob/main/spacex-webscraping.ipynb</a:t>
            </a:r>
            <a:endParaRPr/>
          </a:p>
        </p:txBody>
      </p:sp>
      <p:pic>
        <p:nvPicPr>
          <p:cNvPr id="189" name="Google Shape;189;p21"/>
          <p:cNvPicPr preferRelativeResize="0"/>
          <p:nvPr/>
        </p:nvPicPr>
        <p:blipFill>
          <a:blip r:embed="rId3">
            <a:alphaModFix/>
          </a:blip>
          <a:stretch>
            <a:fillRect/>
          </a:stretch>
        </p:blipFill>
        <p:spPr>
          <a:xfrm>
            <a:off x="1911100" y="1673871"/>
            <a:ext cx="5642500" cy="275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