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3.xml.rels" ContentType="application/vnd.openxmlformats-package.relationships+xml"/>
  <Override PartName="/ppt/notesSlides/notesSlide3.xml" ContentType="application/vnd.openxmlformats-officedocument.presentationml.notes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3.xml" ContentType="application/vnd.openxmlformats-officedocument.presentationml.slide+xml"/>
  <Override PartName="/ppt/slides/_rels/slide49.xml.rels" ContentType="application/vnd.openxmlformats-package.relationships+xml"/>
  <Override PartName="/ppt/slides/_rels/slide47.xml.rels" ContentType="application/vnd.openxmlformats-package.relationships+xml"/>
  <Override PartName="/ppt/slides/_rels/slide44.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6.xml.rels" ContentType="application/vnd.openxmlformats-package.relationships+xml"/>
  <Override PartName="/ppt/slides/_rels/slide38.xml.rels" ContentType="application/vnd.openxmlformats-package.relationships+xml"/>
  <Override PartName="/ppt/slides/_rels/slide35.xml.rels" ContentType="application/vnd.openxmlformats-package.relationships+xml"/>
  <Override PartName="/ppt/slides/_rels/slide32.xml.rels" ContentType="application/vnd.openxmlformats-package.relationships+xml"/>
  <Override PartName="/ppt/slides/_rels/slide29.xml.rels" ContentType="application/vnd.openxmlformats-package.relationships+xml"/>
  <Override PartName="/ppt/slides/_rels/slide24.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48.xml.rels" ContentType="application/vnd.openxmlformats-package.relationships+xml"/>
  <Override PartName="/ppt/slides/_rels/slide21.xml.rels" ContentType="application/vnd.openxmlformats-package.relationships+xml"/>
  <Override PartName="/ppt/slides/_rels/slide46.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37.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43.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4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4.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46.xml" ContentType="application/vnd.openxmlformats-officedocument.presentationml.slideLayout+xml"/>
  <Override PartName="/ppt/slideLayouts/slideLayout43.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47.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7.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44.xml" ContentType="application/vnd.openxmlformats-officedocument.presentationml.slideLayout+xml"/>
  <Override PartName="/ppt/slideLayouts/slideLayout9.xml" ContentType="application/vnd.openxmlformats-officedocument.presentationml.slideLayout+xml"/>
  <Override PartName="/ppt/slideLayouts/slideLayout40.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1.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3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42.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36.png" ContentType="image/png"/>
  <Override PartName="/ppt/media/image35.jpeg" ContentType="image/jpeg"/>
  <Override PartName="/ppt/media/image32.png" ContentType="image/png"/>
  <Override PartName="/ppt/media/image30.jpeg" ContentType="image/jpeg"/>
  <Override PartName="/ppt/media/image27.png" ContentType="image/png"/>
  <Override PartName="/ppt/media/image26.png" ContentType="image/png"/>
  <Override PartName="/ppt/media/image33.png" ContentType="image/png"/>
  <Override PartName="/ppt/media/image25.png" ContentType="image/png"/>
  <Override PartName="/ppt/media/image28.png" ContentType="image/png"/>
  <Override PartName="/ppt/media/image22.png" ContentType="image/png"/>
  <Override PartName="/ppt/media/image31.png" ContentType="image/png"/>
  <Override PartName="/ppt/media/image20.png" ContentType="image/png"/>
  <Override PartName="/ppt/media/image19.png" ContentType="image/png"/>
  <Override PartName="/ppt/media/image24.png" ContentType="image/png"/>
  <Override PartName="/ppt/media/image18.gif" ContentType="image/gif"/>
  <Override PartName="/ppt/media/image21.png" ContentType="image/png"/>
  <Override PartName="/ppt/media/image17.jpeg" ContentType="image/jpeg"/>
  <Override PartName="/ppt/media/image14.png" ContentType="image/png"/>
  <Override PartName="/ppt/media/image16.png" ContentType="image/png"/>
  <Override PartName="/ppt/media/image15.jpeg" ContentType="image/jpeg"/>
  <Override PartName="/ppt/media/image23.png" ContentType="image/png"/>
  <Override PartName="/ppt/media/image12.png" ContentType="image/png"/>
  <Override PartName="/ppt/media/image13.png" ContentType="image/png"/>
  <Override PartName="/ppt/media/image10.png" ContentType="image/png"/>
  <Override PartName="/ppt/media/image9.png" ContentType="image/png"/>
  <Override PartName="/ppt/media/image8.png" ContentType="image/png"/>
  <Override PartName="/ppt/media/image29.png" ContentType="image/png"/>
  <Override PartName="/ppt/media/image34.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1.png" ContentType="image/png"/>
  <Override PartName="/ppt/media/image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2" name="PlaceHolder 1"/>
          <p:cNvSpPr>
            <a:spLocks noGrp="1"/>
          </p:cNvSpPr>
          <p:nvPr>
            <p:ph type="body"/>
          </p:nvPr>
        </p:nvSpPr>
        <p:spPr>
          <a:xfrm>
            <a:off x="756000" y="5078520"/>
            <a:ext cx="6047640" cy="4811040"/>
          </a:xfrm>
          <a:prstGeom prst="rect">
            <a:avLst/>
          </a:prstGeom>
        </p:spPr>
        <p:txBody>
          <a:bodyPr lIns="0" rIns="0" tIns="0" bIns="0"/>
          <a:p>
            <a:r>
              <a:rPr lang="en-US" sz="2000">
                <a:latin typeface="Arial"/>
              </a:rPr>
              <a:t>Click to edit the notes format</a:t>
            </a:r>
            <a:endParaRPr/>
          </a:p>
        </p:txBody>
      </p:sp>
      <p:sp>
        <p:nvSpPr>
          <p:cNvPr id="173" name="PlaceHolder 2"/>
          <p:cNvSpPr>
            <a:spLocks noGrp="1"/>
          </p:cNvSpPr>
          <p:nvPr>
            <p:ph type="hdr"/>
          </p:nvPr>
        </p:nvSpPr>
        <p:spPr>
          <a:xfrm>
            <a:off x="0" y="0"/>
            <a:ext cx="3280680" cy="534240"/>
          </a:xfrm>
          <a:prstGeom prst="rect">
            <a:avLst/>
          </a:prstGeom>
        </p:spPr>
        <p:txBody>
          <a:bodyPr lIns="0" rIns="0" tIns="0" bIns="0"/>
          <a:p>
            <a:r>
              <a:rPr lang="en-US" sz="1400">
                <a:latin typeface="Times New Roman"/>
              </a:rPr>
              <a:t>&lt;header&gt;</a:t>
            </a:r>
            <a:endParaRPr/>
          </a:p>
        </p:txBody>
      </p:sp>
      <p:sp>
        <p:nvSpPr>
          <p:cNvPr id="174" name="PlaceHolder 3"/>
          <p:cNvSpPr>
            <a:spLocks noGrp="1"/>
          </p:cNvSpPr>
          <p:nvPr>
            <p:ph type="dt"/>
          </p:nvPr>
        </p:nvSpPr>
        <p:spPr>
          <a:xfrm>
            <a:off x="4278960" y="0"/>
            <a:ext cx="3280680" cy="534240"/>
          </a:xfrm>
          <a:prstGeom prst="rect">
            <a:avLst/>
          </a:prstGeom>
        </p:spPr>
        <p:txBody>
          <a:bodyPr lIns="0" rIns="0" tIns="0" bIns="0"/>
          <a:p>
            <a:pPr algn="r"/>
            <a:r>
              <a:rPr lang="en-US" sz="1400">
                <a:latin typeface="Times New Roman"/>
              </a:rPr>
              <a:t>&lt;date/time&gt;</a:t>
            </a:r>
            <a:endParaRPr/>
          </a:p>
        </p:txBody>
      </p:sp>
      <p:sp>
        <p:nvSpPr>
          <p:cNvPr id="175" name="PlaceHolder 4"/>
          <p:cNvSpPr>
            <a:spLocks noGrp="1"/>
          </p:cNvSpPr>
          <p:nvPr>
            <p:ph type="ftr"/>
          </p:nvPr>
        </p:nvSpPr>
        <p:spPr>
          <a:xfrm>
            <a:off x="0" y="10157400"/>
            <a:ext cx="3280680" cy="534240"/>
          </a:xfrm>
          <a:prstGeom prst="rect">
            <a:avLst/>
          </a:prstGeom>
        </p:spPr>
        <p:txBody>
          <a:bodyPr lIns="0" rIns="0" tIns="0" bIns="0" anchor="b"/>
          <a:p>
            <a:r>
              <a:rPr lang="en-US" sz="1400">
                <a:latin typeface="Times New Roman"/>
              </a:rPr>
              <a:t>&lt;footer&gt;</a:t>
            </a:r>
            <a:endParaRPr/>
          </a:p>
        </p:txBody>
      </p:sp>
      <p:sp>
        <p:nvSpPr>
          <p:cNvPr id="176" name="PlaceHolder 5"/>
          <p:cNvSpPr>
            <a:spLocks noGrp="1"/>
          </p:cNvSpPr>
          <p:nvPr>
            <p:ph type="sldNum"/>
          </p:nvPr>
        </p:nvSpPr>
        <p:spPr>
          <a:xfrm>
            <a:off x="4278960" y="10157400"/>
            <a:ext cx="3280680" cy="534240"/>
          </a:xfrm>
          <a:prstGeom prst="rect">
            <a:avLst/>
          </a:prstGeom>
        </p:spPr>
        <p:txBody>
          <a:bodyPr lIns="0" rIns="0" tIns="0" bIns="0" anchor="b"/>
          <a:p>
            <a:pPr algn="r"/>
            <a:fld id="{060068D0-F80E-4DA6-895D-80087FDFFAD6}"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7" name="PlaceHolder 1"/>
          <p:cNvSpPr>
            <a:spLocks noGrp="1"/>
          </p:cNvSpPr>
          <p:nvPr>
            <p:ph type="body"/>
          </p:nvPr>
        </p:nvSpPr>
        <p:spPr>
          <a:xfrm>
            <a:off x="685800" y="4343400"/>
            <a:ext cx="5483520" cy="4111920"/>
          </a:xfrm>
          <a:prstGeom prst="rect">
            <a:avLst/>
          </a:prstGeom>
        </p:spPr>
        <p:txBody>
          <a:bodyPr lIns="0" rIns="0" tIns="0" bIns="0"/>
          <a:p>
            <a:endParaRPr/>
          </a:p>
        </p:txBody>
      </p:sp>
      <p:sp>
        <p:nvSpPr>
          <p:cNvPr id="388" name="CustomShape 2"/>
          <p:cNvSpPr/>
          <p:nvPr/>
        </p:nvSpPr>
        <p:spPr>
          <a:xfrm>
            <a:off x="3884760" y="8685360"/>
            <a:ext cx="2968920" cy="454320"/>
          </a:xfrm>
          <a:prstGeom prst="rect">
            <a:avLst/>
          </a:prstGeom>
          <a:noFill/>
          <a:ln>
            <a:noFill/>
          </a:ln>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1"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32"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6"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7"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40"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41" name="" descr=""/>
          <p:cNvPicPr/>
          <p:nvPr/>
        </p:nvPicPr>
        <p:blipFill>
          <a:blip r:embed="rId2"/>
          <a:stretch>
            <a:fillRect/>
          </a:stretch>
        </p:blipFill>
        <p:spPr>
          <a:xfrm>
            <a:off x="2079000" y="1604520"/>
            <a:ext cx="4984920" cy="3977280"/>
          </a:xfrm>
          <a:prstGeom prst="rect">
            <a:avLst/>
          </a:prstGeom>
          <a:ln>
            <a:noFill/>
          </a:ln>
        </p:spPr>
      </p:pic>
      <p:pic>
        <p:nvPicPr>
          <p:cNvPr id="42"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3"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5"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7"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8"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3"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64"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0"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6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8"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7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72"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4"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75"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7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79"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80"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2"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83"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84" name="" descr=""/>
          <p:cNvPicPr/>
          <p:nvPr/>
        </p:nvPicPr>
        <p:blipFill>
          <a:blip r:embed="rId2"/>
          <a:stretch>
            <a:fillRect/>
          </a:stretch>
        </p:blipFill>
        <p:spPr>
          <a:xfrm>
            <a:off x="2079000" y="1604520"/>
            <a:ext cx="4984920" cy="3977280"/>
          </a:xfrm>
          <a:prstGeom prst="rect">
            <a:avLst/>
          </a:prstGeom>
          <a:ln>
            <a:noFill/>
          </a:ln>
        </p:spPr>
      </p:pic>
      <p:pic>
        <p:nvPicPr>
          <p:cNvPr id="85"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96"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98"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00"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01"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2"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0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06"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07"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09"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1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11"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1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1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15"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17"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18"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2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2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22"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23"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25"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26"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27" name="" descr=""/>
          <p:cNvPicPr/>
          <p:nvPr/>
        </p:nvPicPr>
        <p:blipFill>
          <a:blip r:embed="rId2"/>
          <a:stretch>
            <a:fillRect/>
          </a:stretch>
        </p:blipFill>
        <p:spPr>
          <a:xfrm>
            <a:off x="2079000" y="1604520"/>
            <a:ext cx="4984920" cy="3977280"/>
          </a:xfrm>
          <a:prstGeom prst="rect">
            <a:avLst/>
          </a:prstGeom>
          <a:ln>
            <a:noFill/>
          </a:ln>
        </p:spPr>
      </p:pic>
      <p:pic>
        <p:nvPicPr>
          <p:cNvPr id="128"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39"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41"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4"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5"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43"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44"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46"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4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49"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50"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52"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5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54"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5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5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58"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60"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61"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6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6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65"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66"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68"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69"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70" name="" descr=""/>
          <p:cNvPicPr/>
          <p:nvPr/>
        </p:nvPicPr>
        <p:blipFill>
          <a:blip r:embed="rId2"/>
          <a:stretch>
            <a:fillRect/>
          </a:stretch>
        </p:blipFill>
        <p:spPr>
          <a:xfrm>
            <a:off x="2079000" y="1604520"/>
            <a:ext cx="4984920" cy="3977280"/>
          </a:xfrm>
          <a:prstGeom prst="rect">
            <a:avLst/>
          </a:prstGeom>
          <a:ln>
            <a:noFill/>
          </a:ln>
        </p:spPr>
      </p:pic>
      <p:pic>
        <p:nvPicPr>
          <p:cNvPr id="171"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0"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21"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3"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5"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9"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0.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6400800"/>
            <a:ext cx="9141120" cy="456480"/>
          </a:xfrm>
          <a:prstGeom prst="rect">
            <a:avLst/>
          </a:prstGeom>
          <a:solidFill>
            <a:srgbClr val="ffffff"/>
          </a:solidFill>
          <a:ln w="25560">
            <a:noFill/>
          </a:ln>
        </p:spPr>
      </p:sp>
      <p:sp>
        <p:nvSpPr>
          <p:cNvPr id="1" name="CustomShape 2"/>
          <p:cNvSpPr/>
          <p:nvPr/>
        </p:nvSpPr>
        <p:spPr>
          <a:xfrm>
            <a:off x="0" y="6245280"/>
            <a:ext cx="9141120" cy="152640"/>
          </a:xfrm>
          <a:prstGeom prst="rect">
            <a:avLst/>
          </a:prstGeom>
          <a:solidFill>
            <a:srgbClr val="006699"/>
          </a:solidFill>
          <a:ln w="25560">
            <a:noFill/>
          </a:ln>
        </p:spPr>
      </p:sp>
      <p:sp>
        <p:nvSpPr>
          <p:cNvPr id="2" name="CustomShape 3"/>
          <p:cNvSpPr/>
          <p:nvPr/>
        </p:nvSpPr>
        <p:spPr>
          <a:xfrm>
            <a:off x="0" y="6245280"/>
            <a:ext cx="5254920" cy="152640"/>
          </a:xfrm>
          <a:prstGeom prst="rect">
            <a:avLst/>
          </a:prstGeom>
          <a:solidFill>
            <a:srgbClr val="006699"/>
          </a:solidFill>
          <a:ln w="25560">
            <a:noFill/>
          </a:ln>
        </p:spPr>
      </p:sp>
      <p:sp>
        <p:nvSpPr>
          <p:cNvPr id="3" name="CustomShape 4"/>
          <p:cNvSpPr/>
          <p:nvPr/>
        </p:nvSpPr>
        <p:spPr>
          <a:xfrm>
            <a:off x="0" y="6245280"/>
            <a:ext cx="2854800" cy="152640"/>
          </a:xfrm>
          <a:prstGeom prst="rect">
            <a:avLst/>
          </a:prstGeom>
          <a:solidFill>
            <a:srgbClr val="006699"/>
          </a:solidFill>
          <a:ln w="25560">
            <a:noFill/>
          </a:ln>
        </p:spPr>
      </p:sp>
      <p:sp>
        <p:nvSpPr>
          <p:cNvPr id="4" name="CustomShape 5"/>
          <p:cNvSpPr/>
          <p:nvPr/>
        </p:nvSpPr>
        <p:spPr>
          <a:xfrm>
            <a:off x="0" y="6245280"/>
            <a:ext cx="1368720" cy="152640"/>
          </a:xfrm>
          <a:prstGeom prst="rect">
            <a:avLst/>
          </a:prstGeom>
          <a:solidFill>
            <a:srgbClr val="006699"/>
          </a:solidFill>
          <a:ln w="25560">
            <a:noFill/>
          </a:ln>
        </p:spPr>
      </p:sp>
      <p:sp>
        <p:nvSpPr>
          <p:cNvPr id="5" name="CustomShape 6"/>
          <p:cNvSpPr/>
          <p:nvPr/>
        </p:nvSpPr>
        <p:spPr>
          <a:xfrm>
            <a:off x="0" y="6246720"/>
            <a:ext cx="455040" cy="149400"/>
          </a:xfrm>
          <a:prstGeom prst="rect">
            <a:avLst/>
          </a:prstGeom>
          <a:solidFill>
            <a:srgbClr val="ff3366"/>
          </a:solidFill>
          <a:ln w="25560">
            <a:noFill/>
          </a:ln>
        </p:spPr>
      </p:sp>
      <p:pic>
        <p:nvPicPr>
          <p:cNvPr id="6" name="Picture 3" descr=""/>
          <p:cNvPicPr/>
          <p:nvPr/>
        </p:nvPicPr>
        <p:blipFill>
          <a:blip r:embed="rId2"/>
          <a:stretch>
            <a:fillRect/>
          </a:stretch>
        </p:blipFill>
        <p:spPr>
          <a:xfrm>
            <a:off x="394920" y="6492240"/>
            <a:ext cx="1506960" cy="268200"/>
          </a:xfrm>
          <a:prstGeom prst="rect">
            <a:avLst/>
          </a:prstGeom>
          <a:ln>
            <a:noFill/>
          </a:ln>
        </p:spPr>
      </p:pic>
      <p:sp>
        <p:nvSpPr>
          <p:cNvPr id="7" name="PlaceHolder 7"/>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8" name="PlaceHolder 8"/>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0" y="6400800"/>
            <a:ext cx="9141120" cy="456480"/>
          </a:xfrm>
          <a:prstGeom prst="rect">
            <a:avLst/>
          </a:prstGeom>
          <a:solidFill>
            <a:srgbClr val="ffffff"/>
          </a:solidFill>
          <a:ln w="25560">
            <a:noFill/>
          </a:ln>
        </p:spPr>
      </p:sp>
      <p:sp>
        <p:nvSpPr>
          <p:cNvPr id="44" name="CustomShape 2"/>
          <p:cNvSpPr/>
          <p:nvPr/>
        </p:nvSpPr>
        <p:spPr>
          <a:xfrm>
            <a:off x="0" y="6245280"/>
            <a:ext cx="9141120" cy="152640"/>
          </a:xfrm>
          <a:prstGeom prst="rect">
            <a:avLst/>
          </a:prstGeom>
          <a:solidFill>
            <a:srgbClr val="006699"/>
          </a:solidFill>
          <a:ln w="25560">
            <a:noFill/>
          </a:ln>
        </p:spPr>
      </p:sp>
      <p:sp>
        <p:nvSpPr>
          <p:cNvPr id="45" name="CustomShape 3"/>
          <p:cNvSpPr/>
          <p:nvPr/>
        </p:nvSpPr>
        <p:spPr>
          <a:xfrm>
            <a:off x="0" y="6245280"/>
            <a:ext cx="5254920" cy="152640"/>
          </a:xfrm>
          <a:prstGeom prst="rect">
            <a:avLst/>
          </a:prstGeom>
          <a:solidFill>
            <a:srgbClr val="006699"/>
          </a:solidFill>
          <a:ln w="25560">
            <a:noFill/>
          </a:ln>
        </p:spPr>
      </p:sp>
      <p:sp>
        <p:nvSpPr>
          <p:cNvPr id="46" name="CustomShape 4"/>
          <p:cNvSpPr/>
          <p:nvPr/>
        </p:nvSpPr>
        <p:spPr>
          <a:xfrm>
            <a:off x="0" y="6245280"/>
            <a:ext cx="2854800" cy="152640"/>
          </a:xfrm>
          <a:prstGeom prst="rect">
            <a:avLst/>
          </a:prstGeom>
          <a:solidFill>
            <a:srgbClr val="006699"/>
          </a:solidFill>
          <a:ln w="25560">
            <a:noFill/>
          </a:ln>
        </p:spPr>
      </p:sp>
      <p:sp>
        <p:nvSpPr>
          <p:cNvPr id="47" name="CustomShape 5"/>
          <p:cNvSpPr/>
          <p:nvPr/>
        </p:nvSpPr>
        <p:spPr>
          <a:xfrm>
            <a:off x="0" y="6245280"/>
            <a:ext cx="1368720" cy="152640"/>
          </a:xfrm>
          <a:prstGeom prst="rect">
            <a:avLst/>
          </a:prstGeom>
          <a:solidFill>
            <a:srgbClr val="006699"/>
          </a:solidFill>
          <a:ln w="25560">
            <a:noFill/>
          </a:ln>
        </p:spPr>
      </p:sp>
      <p:sp>
        <p:nvSpPr>
          <p:cNvPr id="48" name="CustomShape 6"/>
          <p:cNvSpPr/>
          <p:nvPr/>
        </p:nvSpPr>
        <p:spPr>
          <a:xfrm>
            <a:off x="0" y="6246720"/>
            <a:ext cx="455040" cy="149400"/>
          </a:xfrm>
          <a:prstGeom prst="rect">
            <a:avLst/>
          </a:prstGeom>
          <a:solidFill>
            <a:srgbClr val="ff3366"/>
          </a:solidFill>
          <a:ln w="25560">
            <a:noFill/>
          </a:ln>
        </p:spPr>
      </p:sp>
      <p:pic>
        <p:nvPicPr>
          <p:cNvPr id="49" name="Picture 3" descr=""/>
          <p:cNvPicPr/>
          <p:nvPr/>
        </p:nvPicPr>
        <p:blipFill>
          <a:blip r:embed="rId2"/>
          <a:stretch>
            <a:fillRect/>
          </a:stretch>
        </p:blipFill>
        <p:spPr>
          <a:xfrm>
            <a:off x="394920" y="6492240"/>
            <a:ext cx="1506960" cy="268200"/>
          </a:xfrm>
          <a:prstGeom prst="rect">
            <a:avLst/>
          </a:prstGeom>
          <a:ln>
            <a:noFill/>
          </a:ln>
        </p:spPr>
      </p:pic>
      <p:sp>
        <p:nvSpPr>
          <p:cNvPr id="50" name="PlaceHolder 7"/>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51" name="PlaceHolder 8"/>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6" name="CustomShape 1"/>
          <p:cNvSpPr/>
          <p:nvPr/>
        </p:nvSpPr>
        <p:spPr>
          <a:xfrm>
            <a:off x="0" y="6400800"/>
            <a:ext cx="9141120" cy="456480"/>
          </a:xfrm>
          <a:prstGeom prst="rect">
            <a:avLst/>
          </a:prstGeom>
          <a:solidFill>
            <a:srgbClr val="ffffff"/>
          </a:solidFill>
          <a:ln w="25560">
            <a:noFill/>
          </a:ln>
        </p:spPr>
      </p:sp>
      <p:sp>
        <p:nvSpPr>
          <p:cNvPr id="87" name="CustomShape 2"/>
          <p:cNvSpPr/>
          <p:nvPr/>
        </p:nvSpPr>
        <p:spPr>
          <a:xfrm>
            <a:off x="0" y="6245280"/>
            <a:ext cx="9141120" cy="152640"/>
          </a:xfrm>
          <a:prstGeom prst="rect">
            <a:avLst/>
          </a:prstGeom>
          <a:solidFill>
            <a:srgbClr val="006699"/>
          </a:solidFill>
          <a:ln w="25560">
            <a:noFill/>
          </a:ln>
        </p:spPr>
      </p:sp>
      <p:sp>
        <p:nvSpPr>
          <p:cNvPr id="88" name="CustomShape 3"/>
          <p:cNvSpPr/>
          <p:nvPr/>
        </p:nvSpPr>
        <p:spPr>
          <a:xfrm>
            <a:off x="0" y="6245280"/>
            <a:ext cx="5254920" cy="152640"/>
          </a:xfrm>
          <a:prstGeom prst="rect">
            <a:avLst/>
          </a:prstGeom>
          <a:solidFill>
            <a:srgbClr val="006699"/>
          </a:solidFill>
          <a:ln w="25560">
            <a:noFill/>
          </a:ln>
        </p:spPr>
      </p:sp>
      <p:sp>
        <p:nvSpPr>
          <p:cNvPr id="89" name="CustomShape 4"/>
          <p:cNvSpPr/>
          <p:nvPr/>
        </p:nvSpPr>
        <p:spPr>
          <a:xfrm>
            <a:off x="0" y="6245280"/>
            <a:ext cx="2854800" cy="152640"/>
          </a:xfrm>
          <a:prstGeom prst="rect">
            <a:avLst/>
          </a:prstGeom>
          <a:solidFill>
            <a:srgbClr val="006699"/>
          </a:solidFill>
          <a:ln w="25560">
            <a:noFill/>
          </a:ln>
        </p:spPr>
      </p:sp>
      <p:sp>
        <p:nvSpPr>
          <p:cNvPr id="90" name="CustomShape 5"/>
          <p:cNvSpPr/>
          <p:nvPr/>
        </p:nvSpPr>
        <p:spPr>
          <a:xfrm>
            <a:off x="0" y="6245280"/>
            <a:ext cx="1368720" cy="152640"/>
          </a:xfrm>
          <a:prstGeom prst="rect">
            <a:avLst/>
          </a:prstGeom>
          <a:solidFill>
            <a:srgbClr val="006699"/>
          </a:solidFill>
          <a:ln w="25560">
            <a:noFill/>
          </a:ln>
        </p:spPr>
      </p:sp>
      <p:sp>
        <p:nvSpPr>
          <p:cNvPr id="91" name="CustomShape 6"/>
          <p:cNvSpPr/>
          <p:nvPr/>
        </p:nvSpPr>
        <p:spPr>
          <a:xfrm>
            <a:off x="0" y="6246720"/>
            <a:ext cx="455040" cy="149400"/>
          </a:xfrm>
          <a:prstGeom prst="rect">
            <a:avLst/>
          </a:prstGeom>
          <a:solidFill>
            <a:srgbClr val="ff3366"/>
          </a:solidFill>
          <a:ln w="25560">
            <a:noFill/>
          </a:ln>
        </p:spPr>
      </p:sp>
      <p:pic>
        <p:nvPicPr>
          <p:cNvPr id="92" name="Picture 3" descr=""/>
          <p:cNvPicPr/>
          <p:nvPr/>
        </p:nvPicPr>
        <p:blipFill>
          <a:blip r:embed="rId2"/>
          <a:stretch>
            <a:fillRect/>
          </a:stretch>
        </p:blipFill>
        <p:spPr>
          <a:xfrm>
            <a:off x="394920" y="6492240"/>
            <a:ext cx="1506960" cy="268200"/>
          </a:xfrm>
          <a:prstGeom prst="rect">
            <a:avLst/>
          </a:prstGeom>
          <a:ln>
            <a:noFill/>
          </a:ln>
        </p:spPr>
      </p:pic>
      <p:sp>
        <p:nvSpPr>
          <p:cNvPr id="93" name="PlaceHolder 7"/>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94" name="PlaceHolder 8"/>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29" name="CustomShape 1"/>
          <p:cNvSpPr/>
          <p:nvPr/>
        </p:nvSpPr>
        <p:spPr>
          <a:xfrm>
            <a:off x="0" y="6400800"/>
            <a:ext cx="9141120" cy="456480"/>
          </a:xfrm>
          <a:prstGeom prst="rect">
            <a:avLst/>
          </a:prstGeom>
          <a:solidFill>
            <a:srgbClr val="ffffff"/>
          </a:solidFill>
          <a:ln w="25560">
            <a:noFill/>
          </a:ln>
        </p:spPr>
      </p:sp>
      <p:sp>
        <p:nvSpPr>
          <p:cNvPr id="130" name="CustomShape 2"/>
          <p:cNvSpPr/>
          <p:nvPr/>
        </p:nvSpPr>
        <p:spPr>
          <a:xfrm>
            <a:off x="0" y="6245280"/>
            <a:ext cx="9141120" cy="152640"/>
          </a:xfrm>
          <a:prstGeom prst="rect">
            <a:avLst/>
          </a:prstGeom>
          <a:solidFill>
            <a:srgbClr val="006699"/>
          </a:solidFill>
          <a:ln w="25560">
            <a:noFill/>
          </a:ln>
        </p:spPr>
      </p:sp>
      <p:sp>
        <p:nvSpPr>
          <p:cNvPr id="131" name="CustomShape 3"/>
          <p:cNvSpPr/>
          <p:nvPr/>
        </p:nvSpPr>
        <p:spPr>
          <a:xfrm>
            <a:off x="0" y="6245280"/>
            <a:ext cx="5254920" cy="152640"/>
          </a:xfrm>
          <a:prstGeom prst="rect">
            <a:avLst/>
          </a:prstGeom>
          <a:solidFill>
            <a:srgbClr val="006699"/>
          </a:solidFill>
          <a:ln w="25560">
            <a:noFill/>
          </a:ln>
        </p:spPr>
      </p:sp>
      <p:sp>
        <p:nvSpPr>
          <p:cNvPr id="132" name="CustomShape 4"/>
          <p:cNvSpPr/>
          <p:nvPr/>
        </p:nvSpPr>
        <p:spPr>
          <a:xfrm>
            <a:off x="0" y="6245280"/>
            <a:ext cx="2854800" cy="152640"/>
          </a:xfrm>
          <a:prstGeom prst="rect">
            <a:avLst/>
          </a:prstGeom>
          <a:solidFill>
            <a:srgbClr val="006699"/>
          </a:solidFill>
          <a:ln w="25560">
            <a:noFill/>
          </a:ln>
        </p:spPr>
      </p:sp>
      <p:sp>
        <p:nvSpPr>
          <p:cNvPr id="133" name="CustomShape 5"/>
          <p:cNvSpPr/>
          <p:nvPr/>
        </p:nvSpPr>
        <p:spPr>
          <a:xfrm>
            <a:off x="0" y="6245280"/>
            <a:ext cx="1368720" cy="152640"/>
          </a:xfrm>
          <a:prstGeom prst="rect">
            <a:avLst/>
          </a:prstGeom>
          <a:solidFill>
            <a:srgbClr val="006699"/>
          </a:solidFill>
          <a:ln w="25560">
            <a:noFill/>
          </a:ln>
        </p:spPr>
      </p:sp>
      <p:sp>
        <p:nvSpPr>
          <p:cNvPr id="134" name="CustomShape 6"/>
          <p:cNvSpPr/>
          <p:nvPr/>
        </p:nvSpPr>
        <p:spPr>
          <a:xfrm>
            <a:off x="0" y="6246720"/>
            <a:ext cx="455040" cy="149400"/>
          </a:xfrm>
          <a:prstGeom prst="rect">
            <a:avLst/>
          </a:prstGeom>
          <a:solidFill>
            <a:srgbClr val="ff3366"/>
          </a:solidFill>
          <a:ln w="25560">
            <a:noFill/>
          </a:ln>
        </p:spPr>
      </p:sp>
      <p:pic>
        <p:nvPicPr>
          <p:cNvPr id="135" name="Picture 3" descr=""/>
          <p:cNvPicPr/>
          <p:nvPr/>
        </p:nvPicPr>
        <p:blipFill>
          <a:blip r:embed="rId2"/>
          <a:stretch>
            <a:fillRect/>
          </a:stretch>
        </p:blipFill>
        <p:spPr>
          <a:xfrm>
            <a:off x="394920" y="6492240"/>
            <a:ext cx="1506960" cy="268200"/>
          </a:xfrm>
          <a:prstGeom prst="rect">
            <a:avLst/>
          </a:prstGeom>
          <a:ln>
            <a:noFill/>
          </a:ln>
        </p:spPr>
      </p:pic>
      <p:sp>
        <p:nvSpPr>
          <p:cNvPr id="136" name="PlaceHolder 7"/>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137" name="PlaceHolder 8"/>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 Id="rId3"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jpeg"/><Relationship Id="rId3" Type="http://schemas.openxmlformats.org/officeDocument/2006/relationships/slideLayout" Target="../slideLayouts/slideLayout25.xml"/>
</Relationships>
</file>

<file path=ppt/slides/_rels/slide44.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25.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8.gif"/><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7" name="CustomShape 1"/>
          <p:cNvSpPr/>
          <p:nvPr/>
        </p:nvSpPr>
        <p:spPr>
          <a:xfrm>
            <a:off x="365760" y="0"/>
            <a:ext cx="8759880" cy="271440"/>
          </a:xfrm>
          <a:prstGeom prst="rect">
            <a:avLst/>
          </a:prstGeom>
          <a:noFill/>
          <a:ln>
            <a:noFill/>
          </a:ln>
        </p:spPr>
      </p:sp>
      <p:sp>
        <p:nvSpPr>
          <p:cNvPr id="178" name="CustomShape 2"/>
          <p:cNvSpPr/>
          <p:nvPr/>
        </p:nvSpPr>
        <p:spPr>
          <a:xfrm>
            <a:off x="365760" y="914400"/>
            <a:ext cx="8409600" cy="5178600"/>
          </a:xfrm>
          <a:prstGeom prst="rect">
            <a:avLst/>
          </a:prstGeom>
          <a:noFill/>
          <a:ln>
            <a:noFill/>
          </a:ln>
        </p:spPr>
        <p:txBody>
          <a:bodyPr lIns="90000" rIns="90000" tIns="45000" bIns="45000"/>
          <a:p>
            <a:r>
              <a:rPr lang="en-US" sz="2000">
                <a:solidFill>
                  <a:srgbClr val="404040"/>
                </a:solidFill>
                <a:latin typeface="Arial"/>
              </a:rPr>
              <a:t>Oleh Skoropad (presenter)</a:t>
            </a:r>
            <a:endParaRPr/>
          </a:p>
          <a:p>
            <a:r>
              <a:rPr lang="en-US" sz="2000">
                <a:solidFill>
                  <a:srgbClr val="404040"/>
                </a:solidFill>
                <a:latin typeface="Arial"/>
              </a:rPr>
              <a:t>Lead Maintenance Engineer</a:t>
            </a:r>
            <a:endParaRPr/>
          </a:p>
          <a:p>
            <a:r>
              <a:rPr lang="en-US" sz="2000" u="sng">
                <a:solidFill>
                  <a:srgbClr val="00a1f2"/>
                </a:solidFill>
                <a:latin typeface="Arial"/>
              </a:rPr>
              <a:t>Oleh_Skoropad@epam.com</a:t>
            </a:r>
            <a:endParaRPr/>
          </a:p>
          <a:p>
            <a:endParaRPr/>
          </a:p>
          <a:p>
            <a:r>
              <a:rPr lang="en-US" sz="2000">
                <a:solidFill>
                  <a:srgbClr val="404040"/>
                </a:solidFill>
                <a:latin typeface="Arial"/>
              </a:rPr>
              <a:t>Volodymyr Veres</a:t>
            </a:r>
            <a:endParaRPr/>
          </a:p>
          <a:p>
            <a:r>
              <a:rPr lang="en-US" sz="2000">
                <a:solidFill>
                  <a:srgbClr val="404040"/>
                </a:solidFill>
                <a:latin typeface="Arial"/>
              </a:rPr>
              <a:t>Lead Maintenance Engineer</a:t>
            </a:r>
            <a:endParaRPr/>
          </a:p>
          <a:p>
            <a:r>
              <a:rPr lang="en-US" sz="2000" u="sng">
                <a:solidFill>
                  <a:srgbClr val="00a1f2"/>
                </a:solidFill>
                <a:latin typeface="Arial"/>
              </a:rPr>
              <a:t>Volodymyr_Veres@epam.com</a:t>
            </a:r>
            <a:endParaRPr/>
          </a:p>
          <a:p>
            <a:endParaRPr/>
          </a:p>
        </p:txBody>
      </p:sp>
      <p:sp>
        <p:nvSpPr>
          <p:cNvPr id="179" name="CustomShape 3"/>
          <p:cNvSpPr/>
          <p:nvPr/>
        </p:nvSpPr>
        <p:spPr>
          <a:xfrm>
            <a:off x="457200" y="274680"/>
            <a:ext cx="8683920" cy="540720"/>
          </a:xfrm>
          <a:prstGeom prst="rect">
            <a:avLst/>
          </a:prstGeom>
          <a:noFill/>
          <a:ln>
            <a:noFill/>
          </a:ln>
        </p:spPr>
        <p:txBody>
          <a:bodyPr lIns="0" rIns="90000" tIns="45000" bIns="137160"/>
          <a:p>
            <a:pPr>
              <a:lnSpc>
                <a:spcPts val="1"/>
              </a:lnSpc>
            </a:pPr>
            <a:r>
              <a:rPr b="1" lang="en-US" sz="3200">
                <a:solidFill>
                  <a:srgbClr val="000000"/>
                </a:solidFill>
                <a:latin typeface="Franklin Gothic Medium"/>
              </a:rPr>
              <a:t>Contact Info</a:t>
            </a:r>
            <a:endParaRPr/>
          </a:p>
        </p:txBody>
      </p:sp>
      <p:sp>
        <p:nvSpPr>
          <p:cNvPr id="180" name="CustomShape 4"/>
          <p:cNvSpPr/>
          <p:nvPr/>
        </p:nvSpPr>
        <p:spPr>
          <a:xfrm>
            <a:off x="5181480" y="6519240"/>
            <a:ext cx="3045240" cy="335880"/>
          </a:xfrm>
          <a:prstGeom prst="rect">
            <a:avLst/>
          </a:prstGeom>
          <a:noFill/>
          <a:ln>
            <a:noFill/>
          </a:ln>
        </p:spPr>
        <p:txBody>
          <a:bodyPr lIns="90000" rIns="90000" tIns="45000" bIns="0"/>
          <a:p>
            <a:pPr>
              <a:lnSpc>
                <a:spcPct val="100000"/>
              </a:lnSpc>
            </a:pPr>
            <a:r>
              <a:rPr lang="en-US" sz="1000">
                <a:solidFill>
                  <a:srgbClr val="808080"/>
                </a:solidFill>
                <a:latin typeface="Arial"/>
              </a:rPr>
              <a:t>Confidential</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5" name="CustomShape 1"/>
          <p:cNvSpPr/>
          <p:nvPr/>
        </p:nvSpPr>
        <p:spPr>
          <a:xfrm>
            <a:off x="457200" y="274680"/>
            <a:ext cx="8683920" cy="545400"/>
          </a:xfrm>
          <a:prstGeom prst="rect">
            <a:avLst/>
          </a:prstGeom>
          <a:noFill/>
          <a:ln>
            <a:noFill/>
          </a:ln>
        </p:spPr>
        <p:txBody>
          <a:bodyPr lIns="0" rIns="90000" tIns="45000" bIns="137160"/>
          <a:p>
            <a:pPr>
              <a:lnSpc>
                <a:spcPts val="1"/>
              </a:lnSpc>
            </a:pPr>
            <a:r>
              <a:rPr b="1" lang="en-US" sz="3200">
                <a:solidFill>
                  <a:srgbClr val="000000"/>
                </a:solidFill>
                <a:latin typeface="Franklin Gothic Medium"/>
              </a:rPr>
              <a:t>Runlevels</a:t>
            </a:r>
            <a:endParaRPr/>
          </a:p>
        </p:txBody>
      </p:sp>
      <p:sp>
        <p:nvSpPr>
          <p:cNvPr id="206" name="CustomShape 2"/>
          <p:cNvSpPr/>
          <p:nvPr/>
        </p:nvSpPr>
        <p:spPr>
          <a:xfrm>
            <a:off x="457200" y="844920"/>
            <a:ext cx="8683920" cy="941400"/>
          </a:xfrm>
          <a:prstGeom prst="rect">
            <a:avLst/>
          </a:prstGeom>
          <a:noFill/>
          <a:ln>
            <a:noFill/>
          </a:ln>
        </p:spPr>
        <p:txBody>
          <a:bodyPr lIns="90000" rIns="90000" tIns="45000" bIns="45000"/>
          <a:p>
            <a:pPr>
              <a:lnSpc>
                <a:spcPct val="100000"/>
              </a:lnSpc>
              <a:buFont typeface="Wingdings" charset="2"/>
              <a:buChar char=""/>
            </a:pPr>
            <a:r>
              <a:rPr b="1" lang="en-US" sz="2000">
                <a:solidFill>
                  <a:srgbClr val="006699"/>
                </a:solidFill>
                <a:latin typeface="Arial"/>
              </a:rPr>
              <a:t>Runlevels</a:t>
            </a:r>
            <a:r>
              <a:rPr lang="en-US" sz="2000">
                <a:solidFill>
                  <a:srgbClr val="000000"/>
                </a:solidFill>
                <a:latin typeface="Arial"/>
              </a:rPr>
              <a:t> define what tasks can be accomplished in the current state (or runlevel) of a Linux system. Every Linux system supports three basic runlevels, plus one or more runlevels for normal operation.</a:t>
            </a:r>
            <a:endParaRPr/>
          </a:p>
        </p:txBody>
      </p:sp>
      <p:graphicFrame>
        <p:nvGraphicFramePr>
          <p:cNvPr id="207" name="Table 3"/>
          <p:cNvGraphicFramePr/>
          <p:nvPr/>
        </p:nvGraphicFramePr>
        <p:xfrm>
          <a:off x="4916160" y="3657600"/>
          <a:ext cx="3845160" cy="2511720"/>
        </p:xfrm>
        <a:graphic>
          <a:graphicData uri="http://schemas.openxmlformats.org/drawingml/2006/table">
            <a:tbl>
              <a:tblPr/>
              <a:tblGrid>
                <a:gridCol w="544680"/>
                <a:gridCol w="3300840"/>
              </a:tblGrid>
              <a:tr h="320400">
                <a:tc>
                  <a:txBody>
                    <a:bodyPr/>
                    <a:p>
                      <a:pPr algn="ctr">
                        <a:lnSpc>
                          <a:spcPct val="100000"/>
                        </a:lnSpc>
                      </a:pPr>
                      <a:r>
                        <a:rPr b="1" lang="en-US" sz="1600">
                          <a:solidFill>
                            <a:srgbClr val="ffffff"/>
                          </a:solidFill>
                          <a:latin typeface="Arial"/>
                        </a:rPr>
                        <a:t>ID</a:t>
                      </a:r>
                      <a:endParaRPr/>
                    </a:p>
                  </a:txBody>
                  <a:tcPr/>
                </a:tc>
                <a:tc>
                  <a:txBody>
                    <a:bodyPr/>
                    <a:p>
                      <a:pPr algn="ctr">
                        <a:lnSpc>
                          <a:spcPct val="100000"/>
                        </a:lnSpc>
                      </a:pPr>
                      <a:r>
                        <a:rPr b="1" lang="en-US" sz="1600">
                          <a:solidFill>
                            <a:srgbClr val="ffffff"/>
                          </a:solidFill>
                          <a:latin typeface="Arial"/>
                        </a:rPr>
                        <a:t>Information</a:t>
                      </a:r>
                      <a:endParaRPr/>
                    </a:p>
                  </a:txBody>
                  <a:tcPr/>
                </a:tc>
              </a:tr>
              <a:tr h="320400">
                <a:tc>
                  <a:txBody>
                    <a:bodyPr/>
                    <a:p>
                      <a:pPr algn="ctr">
                        <a:lnSpc>
                          <a:spcPct val="100000"/>
                        </a:lnSpc>
                      </a:pPr>
                      <a:r>
                        <a:rPr lang="en-US" sz="1600">
                          <a:solidFill>
                            <a:srgbClr val="000000"/>
                          </a:solidFill>
                          <a:latin typeface="Arial"/>
                        </a:rPr>
                        <a:t>0</a:t>
                      </a:r>
                      <a:endParaRPr/>
                    </a:p>
                  </a:txBody>
                  <a:tcPr/>
                </a:tc>
                <a:tc>
                  <a:txBody>
                    <a:bodyPr/>
                    <a:p>
                      <a:pPr>
                        <a:lnSpc>
                          <a:spcPct val="100000"/>
                        </a:lnSpc>
                      </a:pPr>
                      <a:r>
                        <a:rPr lang="en-US" sz="1600">
                          <a:solidFill>
                            <a:srgbClr val="000000"/>
                          </a:solidFill>
                          <a:latin typeface="Arial"/>
                        </a:rPr>
                        <a:t>Halt</a:t>
                      </a:r>
                      <a:endParaRPr/>
                    </a:p>
                  </a:txBody>
                  <a:tcPr/>
                </a:tc>
              </a:tr>
              <a:tr h="549000">
                <a:tc>
                  <a:txBody>
                    <a:bodyPr/>
                    <a:p>
                      <a:pPr algn="ctr">
                        <a:lnSpc>
                          <a:spcPct val="100000"/>
                        </a:lnSpc>
                      </a:pPr>
                      <a:r>
                        <a:rPr lang="en-US" sz="1600">
                          <a:solidFill>
                            <a:srgbClr val="000000"/>
                          </a:solidFill>
                          <a:latin typeface="Arial"/>
                        </a:rPr>
                        <a:t>1</a:t>
                      </a:r>
                      <a:endParaRPr/>
                    </a:p>
                  </a:txBody>
                  <a:tcPr/>
                </a:tc>
                <a:tc>
                  <a:txBody>
                    <a:bodyPr/>
                    <a:p>
                      <a:pPr>
                        <a:lnSpc>
                          <a:spcPct val="100000"/>
                        </a:lnSpc>
                      </a:pPr>
                      <a:r>
                        <a:rPr lang="en-US" sz="1600">
                          <a:solidFill>
                            <a:srgbClr val="000000"/>
                          </a:solidFill>
                          <a:latin typeface="Arial"/>
                        </a:rPr>
                        <a:t>Single-user text mode (without networking)</a:t>
                      </a:r>
                      <a:endParaRPr/>
                    </a:p>
                  </a:txBody>
                  <a:tcPr/>
                </a:tc>
              </a:tr>
              <a:tr h="320400">
                <a:tc>
                  <a:txBody>
                    <a:bodyPr/>
                    <a:p>
                      <a:pPr algn="ctr">
                        <a:lnSpc>
                          <a:spcPct val="100000"/>
                        </a:lnSpc>
                      </a:pPr>
                      <a:r>
                        <a:rPr lang="en-US" sz="1600">
                          <a:solidFill>
                            <a:srgbClr val="000000"/>
                          </a:solidFill>
                          <a:latin typeface="Arial"/>
                        </a:rPr>
                        <a:t>2</a:t>
                      </a:r>
                      <a:endParaRPr/>
                    </a:p>
                  </a:txBody>
                  <a:tcPr/>
                </a:tc>
                <a:tc>
                  <a:txBody>
                    <a:bodyPr/>
                    <a:p>
                      <a:pPr>
                        <a:lnSpc>
                          <a:spcPct val="100000"/>
                        </a:lnSpc>
                      </a:pPr>
                      <a:r>
                        <a:rPr lang="en-US" sz="1600">
                          <a:solidFill>
                            <a:srgbClr val="000000"/>
                          </a:solidFill>
                          <a:latin typeface="Arial"/>
                        </a:rPr>
                        <a:t>Not used (user-definable)</a:t>
                      </a:r>
                      <a:endParaRPr/>
                    </a:p>
                  </a:txBody>
                  <a:tcPr/>
                </a:tc>
              </a:tr>
              <a:tr h="320400">
                <a:tc>
                  <a:txBody>
                    <a:bodyPr/>
                    <a:p>
                      <a:pPr algn="ctr">
                        <a:lnSpc>
                          <a:spcPct val="100000"/>
                        </a:lnSpc>
                      </a:pPr>
                      <a:r>
                        <a:rPr lang="en-US" sz="1600">
                          <a:solidFill>
                            <a:srgbClr val="000000"/>
                          </a:solidFill>
                          <a:latin typeface="Arial"/>
                        </a:rPr>
                        <a:t>3</a:t>
                      </a:r>
                      <a:endParaRPr/>
                    </a:p>
                  </a:txBody>
                  <a:tcPr/>
                </a:tc>
                <a:tc>
                  <a:txBody>
                    <a:bodyPr/>
                    <a:p>
                      <a:pPr>
                        <a:lnSpc>
                          <a:spcPct val="100000"/>
                        </a:lnSpc>
                      </a:pPr>
                      <a:r>
                        <a:rPr lang="en-US" sz="1600">
                          <a:solidFill>
                            <a:srgbClr val="000000"/>
                          </a:solidFill>
                          <a:latin typeface="Arial"/>
                        </a:rPr>
                        <a:t>Full multi-user text mode</a:t>
                      </a:r>
                      <a:endParaRPr/>
                    </a:p>
                  </a:txBody>
                  <a:tcPr/>
                </a:tc>
              </a:tr>
              <a:tr h="320400">
                <a:tc>
                  <a:txBody>
                    <a:bodyPr/>
                    <a:p>
                      <a:pPr algn="ctr">
                        <a:lnSpc>
                          <a:spcPct val="100000"/>
                        </a:lnSpc>
                      </a:pPr>
                      <a:r>
                        <a:rPr lang="en-US" sz="1600">
                          <a:solidFill>
                            <a:srgbClr val="000000"/>
                          </a:solidFill>
                          <a:latin typeface="Arial"/>
                        </a:rPr>
                        <a:t>4</a:t>
                      </a:r>
                      <a:endParaRPr/>
                    </a:p>
                  </a:txBody>
                  <a:tcPr/>
                </a:tc>
                <a:tc>
                  <a:txBody>
                    <a:bodyPr/>
                    <a:p>
                      <a:pPr>
                        <a:lnSpc>
                          <a:spcPct val="100000"/>
                        </a:lnSpc>
                      </a:pPr>
                      <a:r>
                        <a:rPr lang="en-US" sz="1600">
                          <a:solidFill>
                            <a:srgbClr val="000000"/>
                          </a:solidFill>
                          <a:latin typeface="Arial"/>
                        </a:rPr>
                        <a:t>Not used (user-definable)</a:t>
                      </a:r>
                      <a:endParaRPr/>
                    </a:p>
                  </a:txBody>
                  <a:tcPr/>
                </a:tc>
              </a:tr>
              <a:tr h="549000">
                <a:tc>
                  <a:txBody>
                    <a:bodyPr/>
                    <a:p>
                      <a:pPr algn="ctr">
                        <a:lnSpc>
                          <a:spcPct val="100000"/>
                        </a:lnSpc>
                      </a:pPr>
                      <a:r>
                        <a:rPr lang="en-US" sz="1600">
                          <a:solidFill>
                            <a:srgbClr val="000000"/>
                          </a:solidFill>
                          <a:latin typeface="Arial"/>
                        </a:rPr>
                        <a:t>5</a:t>
                      </a:r>
                      <a:endParaRPr/>
                    </a:p>
                  </a:txBody>
                  <a:tcPr/>
                </a:tc>
                <a:tc>
                  <a:txBody>
                    <a:bodyPr/>
                    <a:p>
                      <a:pPr>
                        <a:lnSpc>
                          <a:spcPct val="100000"/>
                        </a:lnSpc>
                      </a:pPr>
                      <a:r>
                        <a:rPr lang="en-US" sz="1600">
                          <a:solidFill>
                            <a:srgbClr val="000000"/>
                          </a:solidFill>
                          <a:latin typeface="Arial"/>
                        </a:rPr>
                        <a:t>Full multi-user graphical mode (with an X-based login screen)</a:t>
                      </a:r>
                      <a:endParaRPr/>
                    </a:p>
                  </a:txBody>
                  <a:tcPr/>
                </a:tc>
              </a:tr>
              <a:tr h="320400">
                <a:tc>
                  <a:txBody>
                    <a:bodyPr/>
                    <a:p>
                      <a:pPr algn="ctr">
                        <a:lnSpc>
                          <a:spcPct val="100000"/>
                        </a:lnSpc>
                      </a:pPr>
                      <a:r>
                        <a:rPr lang="en-US" sz="1600">
                          <a:solidFill>
                            <a:srgbClr val="000000"/>
                          </a:solidFill>
                          <a:latin typeface="Arial"/>
                        </a:rPr>
                        <a:t>6</a:t>
                      </a:r>
                      <a:endParaRPr/>
                    </a:p>
                  </a:txBody>
                  <a:tcPr/>
                </a:tc>
                <a:tc>
                  <a:txBody>
                    <a:bodyPr/>
                    <a:p>
                      <a:pPr>
                        <a:lnSpc>
                          <a:spcPct val="100000"/>
                        </a:lnSpc>
                      </a:pPr>
                      <a:r>
                        <a:rPr lang="en-US" sz="1600">
                          <a:solidFill>
                            <a:srgbClr val="000000"/>
                          </a:solidFill>
                          <a:latin typeface="Arial"/>
                        </a:rPr>
                        <a:t>Reboot</a:t>
                      </a:r>
                      <a:endParaRPr/>
                    </a:p>
                  </a:txBody>
                  <a:tcPr/>
                </a:tc>
              </a:tr>
            </a:tbl>
          </a:graphicData>
        </a:graphic>
      </p:graphicFrame>
      <p:graphicFrame>
        <p:nvGraphicFramePr>
          <p:cNvPr id="208" name="Table 4"/>
          <p:cNvGraphicFramePr/>
          <p:nvPr/>
        </p:nvGraphicFramePr>
        <p:xfrm>
          <a:off x="2590920" y="1900800"/>
          <a:ext cx="3502440" cy="1254600"/>
        </p:xfrm>
        <a:graphic>
          <a:graphicData uri="http://schemas.openxmlformats.org/drawingml/2006/table">
            <a:tbl>
              <a:tblPr/>
              <a:tblGrid>
                <a:gridCol w="678240"/>
                <a:gridCol w="2824560"/>
              </a:tblGrid>
              <a:tr h="320400">
                <a:tc>
                  <a:txBody>
                    <a:bodyPr/>
                    <a:p>
                      <a:pPr algn="ctr">
                        <a:lnSpc>
                          <a:spcPct val="100000"/>
                        </a:lnSpc>
                      </a:pPr>
                      <a:r>
                        <a:rPr b="1" lang="en-US" sz="1600">
                          <a:solidFill>
                            <a:srgbClr val="ffffff"/>
                          </a:solidFill>
                          <a:latin typeface="Arial"/>
                        </a:rPr>
                        <a:t>ID</a:t>
                      </a:r>
                      <a:endParaRPr/>
                    </a:p>
                  </a:txBody>
                  <a:tcPr/>
                </a:tc>
                <a:tc>
                  <a:txBody>
                    <a:bodyPr/>
                    <a:p>
                      <a:pPr algn="ctr">
                        <a:lnSpc>
                          <a:spcPct val="100000"/>
                        </a:lnSpc>
                      </a:pPr>
                      <a:r>
                        <a:rPr b="1" lang="en-US" sz="1600">
                          <a:solidFill>
                            <a:srgbClr val="ffffff"/>
                          </a:solidFill>
                          <a:latin typeface="Arial"/>
                        </a:rPr>
                        <a:t>Information</a:t>
                      </a:r>
                      <a:endParaRPr/>
                    </a:p>
                  </a:txBody>
                  <a:tcPr/>
                </a:tc>
              </a:tr>
              <a:tr h="549000">
                <a:tc>
                  <a:txBody>
                    <a:bodyPr/>
                    <a:p>
                      <a:pPr algn="ctr">
                        <a:lnSpc>
                          <a:spcPct val="100000"/>
                        </a:lnSpc>
                      </a:pPr>
                      <a:r>
                        <a:rPr lang="en-US" sz="1600">
                          <a:solidFill>
                            <a:srgbClr val="000000"/>
                          </a:solidFill>
                          <a:latin typeface="Arial"/>
                        </a:rPr>
                        <a:t>0</a:t>
                      </a:r>
                      <a:endParaRPr/>
                    </a:p>
                  </a:txBody>
                  <a:tcPr/>
                </a:tc>
                <a:tc>
                  <a:txBody>
                    <a:bodyPr/>
                    <a:p>
                      <a:pPr>
                        <a:lnSpc>
                          <a:spcPct val="100000"/>
                        </a:lnSpc>
                      </a:pPr>
                      <a:r>
                        <a:rPr lang="en-US" sz="1600">
                          <a:solidFill>
                            <a:srgbClr val="000000"/>
                          </a:solidFill>
                          <a:latin typeface="Arial"/>
                        </a:rPr>
                        <a:t>Shut down (or halt) the system</a:t>
                      </a:r>
                      <a:endParaRPr/>
                    </a:p>
                  </a:txBody>
                  <a:tcPr/>
                </a:tc>
              </a:tr>
              <a:tr h="549000">
                <a:tc>
                  <a:txBody>
                    <a:bodyPr/>
                    <a:p>
                      <a:pPr algn="ctr">
                        <a:lnSpc>
                          <a:spcPct val="100000"/>
                        </a:lnSpc>
                      </a:pPr>
                      <a:r>
                        <a:rPr lang="en-US" sz="1600">
                          <a:solidFill>
                            <a:srgbClr val="000000"/>
                          </a:solidFill>
                          <a:latin typeface="Arial"/>
                        </a:rPr>
                        <a:t>1</a:t>
                      </a:r>
                      <a:endParaRPr/>
                    </a:p>
                  </a:txBody>
                  <a:tcPr/>
                </a:tc>
                <a:tc>
                  <a:txBody>
                    <a:bodyPr/>
                    <a:p>
                      <a:pPr>
                        <a:lnSpc>
                          <a:spcPct val="100000"/>
                        </a:lnSpc>
                      </a:pPr>
                      <a:r>
                        <a:rPr lang="en-US" sz="1600">
                          <a:solidFill>
                            <a:srgbClr val="000000"/>
                          </a:solidFill>
                          <a:latin typeface="Arial"/>
                        </a:rPr>
                        <a:t>Single-user mode; usually aliased as s or S</a:t>
                      </a:r>
                      <a:endParaRPr/>
                    </a:p>
                  </a:txBody>
                  <a:tcPr/>
                </a:tc>
              </a:tr>
              <a:tr h="320400">
                <a:tc>
                  <a:txBody>
                    <a:bodyPr/>
                    <a:p>
                      <a:pPr algn="ctr">
                        <a:lnSpc>
                          <a:spcPct val="100000"/>
                        </a:lnSpc>
                      </a:pPr>
                      <a:r>
                        <a:rPr lang="en-US" sz="1600">
                          <a:solidFill>
                            <a:srgbClr val="000000"/>
                          </a:solidFill>
                          <a:latin typeface="Arial"/>
                        </a:rPr>
                        <a:t>6</a:t>
                      </a:r>
                      <a:endParaRPr/>
                    </a:p>
                  </a:txBody>
                  <a:tcPr/>
                </a:tc>
                <a:tc>
                  <a:txBody>
                    <a:bodyPr/>
                    <a:p>
                      <a:pPr>
                        <a:lnSpc>
                          <a:spcPct val="100000"/>
                        </a:lnSpc>
                      </a:pPr>
                      <a:r>
                        <a:rPr lang="en-US" sz="1600">
                          <a:solidFill>
                            <a:srgbClr val="000000"/>
                          </a:solidFill>
                          <a:latin typeface="Arial"/>
                        </a:rPr>
                        <a:t>Reboot the system</a:t>
                      </a:r>
                      <a:endParaRPr/>
                    </a:p>
                  </a:txBody>
                  <a:tcPr/>
                </a:tc>
              </a:tr>
            </a:tbl>
          </a:graphicData>
        </a:graphic>
      </p:graphicFrame>
      <p:graphicFrame>
        <p:nvGraphicFramePr>
          <p:cNvPr id="209" name="Table 5"/>
          <p:cNvGraphicFramePr/>
          <p:nvPr/>
        </p:nvGraphicFramePr>
        <p:xfrm>
          <a:off x="1028880" y="3874680"/>
          <a:ext cx="3426120" cy="2248920"/>
        </p:xfrm>
        <a:graphic>
          <a:graphicData uri="http://schemas.openxmlformats.org/drawingml/2006/table">
            <a:tbl>
              <a:tblPr/>
              <a:tblGrid>
                <a:gridCol w="663480"/>
                <a:gridCol w="2763000"/>
              </a:tblGrid>
              <a:tr h="320400">
                <a:tc>
                  <a:txBody>
                    <a:bodyPr/>
                    <a:p>
                      <a:pPr algn="ctr">
                        <a:lnSpc>
                          <a:spcPct val="100000"/>
                        </a:lnSpc>
                      </a:pPr>
                      <a:r>
                        <a:rPr b="1" lang="en-US" sz="1600">
                          <a:solidFill>
                            <a:srgbClr val="ffffff"/>
                          </a:solidFill>
                          <a:latin typeface="Arial"/>
                        </a:rPr>
                        <a:t>ID</a:t>
                      </a:r>
                      <a:endParaRPr/>
                    </a:p>
                  </a:txBody>
                  <a:tcPr/>
                </a:tc>
                <a:tc>
                  <a:txBody>
                    <a:bodyPr/>
                    <a:p>
                      <a:pPr algn="ctr">
                        <a:lnSpc>
                          <a:spcPct val="100000"/>
                        </a:lnSpc>
                      </a:pPr>
                      <a:r>
                        <a:rPr b="1" lang="en-US" sz="1600">
                          <a:solidFill>
                            <a:srgbClr val="ffffff"/>
                          </a:solidFill>
                          <a:latin typeface="Arial"/>
                        </a:rPr>
                        <a:t>Information</a:t>
                      </a:r>
                      <a:endParaRPr/>
                    </a:p>
                  </a:txBody>
                  <a:tcPr/>
                </a:tc>
              </a:tr>
              <a:tr h="549000">
                <a:tc>
                  <a:txBody>
                    <a:bodyPr/>
                    <a:p>
                      <a:pPr algn="ctr">
                        <a:lnSpc>
                          <a:spcPct val="100000"/>
                        </a:lnSpc>
                      </a:pPr>
                      <a:r>
                        <a:rPr lang="en-US" sz="1600">
                          <a:solidFill>
                            <a:srgbClr val="000000"/>
                          </a:solidFill>
                          <a:latin typeface="Arial"/>
                        </a:rPr>
                        <a:t>S</a:t>
                      </a:r>
                      <a:endParaRPr/>
                    </a:p>
                  </a:txBody>
                  <a:tcPr/>
                </a:tc>
                <a:tc>
                  <a:txBody>
                    <a:bodyPr/>
                    <a:p>
                      <a:pPr>
                        <a:lnSpc>
                          <a:spcPct val="100000"/>
                        </a:lnSpc>
                      </a:pPr>
                      <a:r>
                        <a:rPr lang="en-US" sz="1600">
                          <a:solidFill>
                            <a:srgbClr val="000000"/>
                          </a:solidFill>
                          <a:latin typeface="Arial"/>
                        </a:rPr>
                        <a:t>Only run on boot (replaces /etc/rc.boot)</a:t>
                      </a:r>
                      <a:endParaRPr/>
                    </a:p>
                  </a:txBody>
                  <a:tcPr/>
                </a:tc>
              </a:tr>
              <a:tr h="320400">
                <a:tc>
                  <a:txBody>
                    <a:bodyPr/>
                    <a:p>
                      <a:pPr algn="ctr">
                        <a:lnSpc>
                          <a:spcPct val="100000"/>
                        </a:lnSpc>
                      </a:pPr>
                      <a:r>
                        <a:rPr lang="en-US" sz="1600">
                          <a:solidFill>
                            <a:srgbClr val="000000"/>
                          </a:solidFill>
                          <a:latin typeface="Arial"/>
                        </a:rPr>
                        <a:t>0</a:t>
                      </a:r>
                      <a:endParaRPr/>
                    </a:p>
                  </a:txBody>
                  <a:tcPr/>
                </a:tc>
                <a:tc>
                  <a:txBody>
                    <a:bodyPr/>
                    <a:p>
                      <a:pPr>
                        <a:lnSpc>
                          <a:spcPct val="100000"/>
                        </a:lnSpc>
                      </a:pPr>
                      <a:r>
                        <a:rPr lang="en-US" sz="1600">
                          <a:solidFill>
                            <a:srgbClr val="000000"/>
                          </a:solidFill>
                          <a:latin typeface="Arial"/>
                        </a:rPr>
                        <a:t>Halt</a:t>
                      </a:r>
                      <a:endParaRPr/>
                    </a:p>
                  </a:txBody>
                  <a:tcPr/>
                </a:tc>
              </a:tr>
              <a:tr h="320400">
                <a:tc>
                  <a:txBody>
                    <a:bodyPr/>
                    <a:p>
                      <a:pPr algn="ctr">
                        <a:lnSpc>
                          <a:spcPct val="100000"/>
                        </a:lnSpc>
                      </a:pPr>
                      <a:r>
                        <a:rPr lang="en-US" sz="1600">
                          <a:solidFill>
                            <a:srgbClr val="000000"/>
                          </a:solidFill>
                          <a:latin typeface="Arial"/>
                        </a:rPr>
                        <a:t>1</a:t>
                      </a:r>
                      <a:endParaRPr/>
                    </a:p>
                  </a:txBody>
                  <a:tcPr/>
                </a:tc>
                <a:tc>
                  <a:txBody>
                    <a:bodyPr/>
                    <a:p>
                      <a:pPr>
                        <a:lnSpc>
                          <a:spcPct val="100000"/>
                        </a:lnSpc>
                      </a:pPr>
                      <a:r>
                        <a:rPr lang="en-US" sz="1600">
                          <a:solidFill>
                            <a:srgbClr val="000000"/>
                          </a:solidFill>
                          <a:latin typeface="Arial"/>
                        </a:rPr>
                        <a:t>Single-user mode</a:t>
                      </a:r>
                      <a:endParaRPr/>
                    </a:p>
                  </a:txBody>
                  <a:tcPr/>
                </a:tc>
              </a:tr>
              <a:tr h="777600">
                <a:tc>
                  <a:txBody>
                    <a:bodyPr/>
                    <a:p>
                      <a:pPr algn="ctr">
                        <a:lnSpc>
                          <a:spcPct val="100000"/>
                        </a:lnSpc>
                      </a:pPr>
                      <a:r>
                        <a:rPr lang="en-US" sz="1600">
                          <a:solidFill>
                            <a:srgbClr val="000000"/>
                          </a:solidFill>
                          <a:latin typeface="Arial"/>
                        </a:rPr>
                        <a:t>2-5</a:t>
                      </a:r>
                      <a:endParaRPr/>
                    </a:p>
                  </a:txBody>
                  <a:tcPr/>
                </a:tc>
                <a:tc>
                  <a:txBody>
                    <a:bodyPr/>
                    <a:p>
                      <a:pPr>
                        <a:lnSpc>
                          <a:spcPct val="100000"/>
                        </a:lnSpc>
                      </a:pPr>
                      <a:r>
                        <a:rPr lang="en-US" sz="1600">
                          <a:solidFill>
                            <a:srgbClr val="000000"/>
                          </a:solidFill>
                          <a:latin typeface="Arial"/>
                        </a:rPr>
                        <a:t>Full Multi-user with console logins and display manager if installed</a:t>
                      </a:r>
                      <a:endParaRPr/>
                    </a:p>
                  </a:txBody>
                  <a:tcPr/>
                </a:tc>
              </a:tr>
              <a:tr h="320400">
                <a:tc>
                  <a:txBody>
                    <a:bodyPr/>
                    <a:p>
                      <a:pPr algn="ctr">
                        <a:lnSpc>
                          <a:spcPct val="100000"/>
                        </a:lnSpc>
                      </a:pPr>
                      <a:r>
                        <a:rPr lang="en-US" sz="1600">
                          <a:solidFill>
                            <a:srgbClr val="000000"/>
                          </a:solidFill>
                          <a:latin typeface="Arial"/>
                        </a:rPr>
                        <a:t>6</a:t>
                      </a:r>
                      <a:endParaRPr/>
                    </a:p>
                  </a:txBody>
                  <a:tcPr/>
                </a:tc>
                <a:tc>
                  <a:txBody>
                    <a:bodyPr/>
                    <a:p>
                      <a:pPr>
                        <a:lnSpc>
                          <a:spcPct val="100000"/>
                        </a:lnSpc>
                      </a:pPr>
                      <a:r>
                        <a:rPr lang="en-US" sz="1600">
                          <a:solidFill>
                            <a:srgbClr val="000000"/>
                          </a:solidFill>
                          <a:latin typeface="Arial"/>
                        </a:rPr>
                        <a:t>Reboot</a:t>
                      </a:r>
                      <a:endParaRPr/>
                    </a:p>
                  </a:txBody>
                  <a:tcPr/>
                </a:tc>
              </a:tr>
            </a:tbl>
          </a:graphicData>
        </a:graphic>
      </p:graphicFrame>
      <p:sp>
        <p:nvSpPr>
          <p:cNvPr id="210" name="CustomShape 6"/>
          <p:cNvSpPr/>
          <p:nvPr/>
        </p:nvSpPr>
        <p:spPr>
          <a:xfrm>
            <a:off x="1143000" y="3505320"/>
            <a:ext cx="3426120" cy="362160"/>
          </a:xfrm>
          <a:prstGeom prst="rect">
            <a:avLst/>
          </a:prstGeom>
          <a:noFill/>
          <a:ln>
            <a:noFill/>
          </a:ln>
        </p:spPr>
        <p:txBody>
          <a:bodyPr lIns="90000" rIns="90000" tIns="45000" bIns="45000"/>
          <a:p>
            <a:pPr>
              <a:lnSpc>
                <a:spcPct val="100000"/>
              </a:lnSpc>
            </a:pPr>
            <a:r>
              <a:rPr b="1" lang="en-US">
                <a:solidFill>
                  <a:srgbClr val="000000"/>
                </a:solidFill>
                <a:latin typeface="Arial"/>
              </a:rPr>
              <a:t>Debian GNU/Linux runlevels</a:t>
            </a:r>
            <a:endParaRPr/>
          </a:p>
        </p:txBody>
      </p:sp>
      <p:sp>
        <p:nvSpPr>
          <p:cNvPr id="211" name="CustomShape 7"/>
          <p:cNvSpPr/>
          <p:nvPr/>
        </p:nvSpPr>
        <p:spPr>
          <a:xfrm>
            <a:off x="4876920" y="3320640"/>
            <a:ext cx="3883320" cy="362160"/>
          </a:xfrm>
          <a:prstGeom prst="rect">
            <a:avLst/>
          </a:prstGeom>
          <a:noFill/>
          <a:ln>
            <a:noFill/>
          </a:ln>
        </p:spPr>
        <p:txBody>
          <a:bodyPr lIns="90000" rIns="90000" tIns="45000" bIns="45000"/>
          <a:p>
            <a:pPr>
              <a:lnSpc>
                <a:spcPct val="100000"/>
              </a:lnSpc>
            </a:pPr>
            <a:r>
              <a:rPr b="1" lang="en-US">
                <a:solidFill>
                  <a:srgbClr val="000000"/>
                </a:solidFill>
                <a:latin typeface="Arial"/>
              </a:rPr>
              <a:t>Red Hat Linux and Fedora/Centos</a:t>
            </a:r>
            <a:endParaRPr/>
          </a:p>
        </p:txBody>
      </p:sp>
    </p:spTree>
  </p:cSld>
  <p:timing>
    <p:tnLst>
      <p:par>
        <p:cTn id="32" dur="indefinite" restart="never" nodeType="tmRoot">
          <p:childTnLst>
            <p:seq>
              <p:cTn id="33"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2" name="CustomShape 1"/>
          <p:cNvSpPr/>
          <p:nvPr/>
        </p:nvSpPr>
        <p:spPr>
          <a:xfrm>
            <a:off x="457200" y="274680"/>
            <a:ext cx="8683920" cy="540720"/>
          </a:xfrm>
          <a:prstGeom prst="rect">
            <a:avLst/>
          </a:prstGeom>
          <a:noFill/>
          <a:ln>
            <a:noFill/>
          </a:ln>
        </p:spPr>
        <p:txBody>
          <a:bodyPr lIns="0" rIns="90000" tIns="45000" bIns="137160"/>
          <a:p>
            <a:pPr>
              <a:lnSpc>
                <a:spcPts val="1"/>
              </a:lnSpc>
            </a:pPr>
            <a:r>
              <a:rPr b="1" lang="en-US" sz="3200">
                <a:solidFill>
                  <a:srgbClr val="000000"/>
                </a:solidFill>
                <a:latin typeface="Franklin Gothic Medium"/>
              </a:rPr>
              <a:t>File types in Linux</a:t>
            </a:r>
            <a:endParaRPr/>
          </a:p>
        </p:txBody>
      </p:sp>
      <p:graphicFrame>
        <p:nvGraphicFramePr>
          <p:cNvPr id="213" name="Table 2"/>
          <p:cNvGraphicFramePr/>
          <p:nvPr/>
        </p:nvGraphicFramePr>
        <p:xfrm>
          <a:off x="6172200" y="2743200"/>
          <a:ext cx="2892600" cy="2963880"/>
        </p:xfrm>
        <a:graphic>
          <a:graphicData uri="http://schemas.openxmlformats.org/drawingml/2006/table">
            <a:tbl>
              <a:tblPr/>
              <a:tblGrid>
                <a:gridCol w="990360"/>
                <a:gridCol w="1902600"/>
              </a:tblGrid>
              <a:tr h="370800">
                <a:tc>
                  <a:txBody>
                    <a:bodyPr/>
                    <a:p>
                      <a:pPr algn="ctr">
                        <a:lnSpc>
                          <a:spcPct val="100000"/>
                        </a:lnSpc>
                      </a:pPr>
                      <a:r>
                        <a:rPr b="1" lang="en-US" sz="1600">
                          <a:solidFill>
                            <a:srgbClr val="ffffff"/>
                          </a:solidFill>
                          <a:latin typeface="Arial"/>
                        </a:rPr>
                        <a:t>Symbol</a:t>
                      </a:r>
                      <a:endParaRPr/>
                    </a:p>
                  </a:txBody>
                  <a:tcPr/>
                </a:tc>
                <a:tc>
                  <a:txBody>
                    <a:bodyPr/>
                    <a:p>
                      <a:pPr algn="ctr">
                        <a:lnSpc>
                          <a:spcPct val="100000"/>
                        </a:lnSpc>
                      </a:pPr>
                      <a:r>
                        <a:rPr b="1" lang="en-US" sz="1600">
                          <a:solidFill>
                            <a:srgbClr val="ffffff"/>
                          </a:solidFill>
                          <a:latin typeface="Arial"/>
                        </a:rPr>
                        <a:t>Type</a:t>
                      </a:r>
                      <a:endParaRPr/>
                    </a:p>
                  </a:txBody>
                  <a:tcPr/>
                </a:tc>
              </a:tr>
              <a:tr h="370800">
                <a:tc>
                  <a:txBody>
                    <a:bodyPr/>
                    <a:p>
                      <a:pPr algn="ctr">
                        <a:lnSpc>
                          <a:spcPct val="100000"/>
                        </a:lnSpc>
                      </a:pPr>
                      <a:r>
                        <a:rPr lang="en-US" sz="1600">
                          <a:solidFill>
                            <a:srgbClr val="000000"/>
                          </a:solidFill>
                          <a:latin typeface="Arial"/>
                        </a:rPr>
                        <a:t>-</a:t>
                      </a:r>
                      <a:endParaRPr/>
                    </a:p>
                  </a:txBody>
                  <a:tcPr/>
                </a:tc>
                <a:tc>
                  <a:txBody>
                    <a:bodyPr/>
                    <a:p>
                      <a:pPr>
                        <a:lnSpc>
                          <a:spcPct val="100000"/>
                        </a:lnSpc>
                      </a:pPr>
                      <a:r>
                        <a:rPr lang="en-US" sz="1600">
                          <a:solidFill>
                            <a:srgbClr val="000000"/>
                          </a:solidFill>
                          <a:latin typeface="Arial"/>
                        </a:rPr>
                        <a:t>regular file</a:t>
                      </a:r>
                      <a:endParaRPr/>
                    </a:p>
                  </a:txBody>
                  <a:tcPr/>
                </a:tc>
              </a:tr>
              <a:tr h="370800">
                <a:tc>
                  <a:txBody>
                    <a:bodyPr/>
                    <a:p>
                      <a:pPr algn="ctr">
                        <a:lnSpc>
                          <a:spcPct val="100000"/>
                        </a:lnSpc>
                      </a:pPr>
                      <a:r>
                        <a:rPr lang="en-US" sz="1600">
                          <a:solidFill>
                            <a:srgbClr val="000000"/>
                          </a:solidFill>
                          <a:latin typeface="Arial"/>
                        </a:rPr>
                        <a:t>d</a:t>
                      </a:r>
                      <a:endParaRPr/>
                    </a:p>
                  </a:txBody>
                  <a:tcPr/>
                </a:tc>
                <a:tc>
                  <a:txBody>
                    <a:bodyPr/>
                    <a:p>
                      <a:pPr>
                        <a:lnSpc>
                          <a:spcPct val="100000"/>
                        </a:lnSpc>
                      </a:pPr>
                      <a:r>
                        <a:rPr lang="en-US" sz="1600">
                          <a:solidFill>
                            <a:srgbClr val="000000"/>
                          </a:solidFill>
                          <a:latin typeface="Arial"/>
                        </a:rPr>
                        <a:t>directory</a:t>
                      </a:r>
                      <a:endParaRPr/>
                    </a:p>
                  </a:txBody>
                  <a:tcPr/>
                </a:tc>
              </a:tr>
              <a:tr h="370800">
                <a:tc>
                  <a:txBody>
                    <a:bodyPr/>
                    <a:p>
                      <a:pPr algn="ctr">
                        <a:lnSpc>
                          <a:spcPct val="100000"/>
                        </a:lnSpc>
                      </a:pPr>
                      <a:r>
                        <a:rPr lang="en-US" sz="1600">
                          <a:solidFill>
                            <a:srgbClr val="000000"/>
                          </a:solidFill>
                          <a:latin typeface="Arial"/>
                        </a:rPr>
                        <a:t>c</a:t>
                      </a:r>
                      <a:endParaRPr/>
                    </a:p>
                  </a:txBody>
                  <a:tcPr/>
                </a:tc>
                <a:tc>
                  <a:txBody>
                    <a:bodyPr/>
                    <a:p>
                      <a:pPr>
                        <a:lnSpc>
                          <a:spcPct val="100000"/>
                        </a:lnSpc>
                      </a:pPr>
                      <a:r>
                        <a:rPr lang="en-US" sz="1600">
                          <a:solidFill>
                            <a:srgbClr val="000000"/>
                          </a:solidFill>
                          <a:latin typeface="Arial"/>
                        </a:rPr>
                        <a:t>character device</a:t>
                      </a:r>
                      <a:endParaRPr/>
                    </a:p>
                  </a:txBody>
                  <a:tcPr/>
                </a:tc>
              </a:tr>
              <a:tr h="370800">
                <a:tc>
                  <a:txBody>
                    <a:bodyPr/>
                    <a:p>
                      <a:pPr algn="ctr">
                        <a:lnSpc>
                          <a:spcPct val="100000"/>
                        </a:lnSpc>
                      </a:pPr>
                      <a:r>
                        <a:rPr lang="en-US" sz="1600">
                          <a:solidFill>
                            <a:srgbClr val="000000"/>
                          </a:solidFill>
                          <a:latin typeface="Arial"/>
                        </a:rPr>
                        <a:t>b</a:t>
                      </a:r>
                      <a:endParaRPr/>
                    </a:p>
                  </a:txBody>
                  <a:tcPr/>
                </a:tc>
                <a:tc>
                  <a:txBody>
                    <a:bodyPr/>
                    <a:p>
                      <a:pPr>
                        <a:lnSpc>
                          <a:spcPct val="100000"/>
                        </a:lnSpc>
                      </a:pPr>
                      <a:r>
                        <a:rPr lang="en-US" sz="1600">
                          <a:solidFill>
                            <a:srgbClr val="000000"/>
                          </a:solidFill>
                          <a:latin typeface="Arial"/>
                        </a:rPr>
                        <a:t>block device</a:t>
                      </a:r>
                      <a:endParaRPr/>
                    </a:p>
                  </a:txBody>
                  <a:tcPr/>
                </a:tc>
              </a:tr>
              <a:tr h="370800">
                <a:tc>
                  <a:txBody>
                    <a:bodyPr/>
                    <a:p>
                      <a:pPr algn="ctr">
                        <a:lnSpc>
                          <a:spcPct val="100000"/>
                        </a:lnSpc>
                      </a:pPr>
                      <a:r>
                        <a:rPr lang="en-US" sz="1600">
                          <a:solidFill>
                            <a:srgbClr val="000000"/>
                          </a:solidFill>
                          <a:latin typeface="Arial"/>
                        </a:rPr>
                        <a:t>s</a:t>
                      </a:r>
                      <a:endParaRPr/>
                    </a:p>
                  </a:txBody>
                  <a:tcPr/>
                </a:tc>
                <a:tc>
                  <a:txBody>
                    <a:bodyPr/>
                    <a:p>
                      <a:pPr>
                        <a:lnSpc>
                          <a:spcPct val="100000"/>
                        </a:lnSpc>
                      </a:pPr>
                      <a:r>
                        <a:rPr lang="en-US" sz="1600">
                          <a:solidFill>
                            <a:srgbClr val="000000"/>
                          </a:solidFill>
                          <a:latin typeface="Arial"/>
                        </a:rPr>
                        <a:t>socket </a:t>
                      </a:r>
                      <a:endParaRPr/>
                    </a:p>
                  </a:txBody>
                  <a:tcPr/>
                </a:tc>
              </a:tr>
              <a:tr h="370800">
                <a:tc>
                  <a:txBody>
                    <a:bodyPr/>
                    <a:p>
                      <a:pPr algn="ctr">
                        <a:lnSpc>
                          <a:spcPct val="100000"/>
                        </a:lnSpc>
                      </a:pPr>
                      <a:r>
                        <a:rPr lang="en-US" sz="1600">
                          <a:solidFill>
                            <a:srgbClr val="000000"/>
                          </a:solidFill>
                          <a:latin typeface="Arial"/>
                        </a:rPr>
                        <a:t>p</a:t>
                      </a:r>
                      <a:endParaRPr/>
                    </a:p>
                  </a:txBody>
                  <a:tcPr/>
                </a:tc>
                <a:tc>
                  <a:txBody>
                    <a:bodyPr/>
                    <a:p>
                      <a:pPr>
                        <a:lnSpc>
                          <a:spcPct val="100000"/>
                        </a:lnSpc>
                      </a:pPr>
                      <a:r>
                        <a:rPr lang="en-US" sz="1600">
                          <a:solidFill>
                            <a:srgbClr val="000000"/>
                          </a:solidFill>
                          <a:latin typeface="Arial"/>
                        </a:rPr>
                        <a:t>named pipe</a:t>
                      </a:r>
                      <a:endParaRPr/>
                    </a:p>
                  </a:txBody>
                  <a:tcPr/>
                </a:tc>
              </a:tr>
              <a:tr h="368280">
                <a:tc>
                  <a:txBody>
                    <a:bodyPr/>
                    <a:p>
                      <a:pPr algn="ctr">
                        <a:lnSpc>
                          <a:spcPct val="100000"/>
                        </a:lnSpc>
                      </a:pPr>
                      <a:r>
                        <a:rPr lang="en-US" sz="1600">
                          <a:solidFill>
                            <a:srgbClr val="000000"/>
                          </a:solidFill>
                          <a:latin typeface="Arial"/>
                        </a:rPr>
                        <a:t>l</a:t>
                      </a:r>
                      <a:endParaRPr/>
                    </a:p>
                  </a:txBody>
                  <a:tcPr/>
                </a:tc>
                <a:tc>
                  <a:txBody>
                    <a:bodyPr/>
                    <a:p>
                      <a:pPr>
                        <a:lnSpc>
                          <a:spcPct val="100000"/>
                        </a:lnSpc>
                      </a:pPr>
                      <a:r>
                        <a:rPr lang="en-US" sz="1600">
                          <a:solidFill>
                            <a:srgbClr val="000000"/>
                          </a:solidFill>
                          <a:latin typeface="Arial"/>
                        </a:rPr>
                        <a:t>symbolic link</a:t>
                      </a:r>
                      <a:endParaRPr/>
                    </a:p>
                  </a:txBody>
                  <a:tcPr/>
                </a:tc>
              </a:tr>
            </a:tbl>
          </a:graphicData>
        </a:graphic>
      </p:graphicFrame>
      <p:sp>
        <p:nvSpPr>
          <p:cNvPr id="214" name="CustomShape 3"/>
          <p:cNvSpPr/>
          <p:nvPr/>
        </p:nvSpPr>
        <p:spPr>
          <a:xfrm>
            <a:off x="380880" y="762120"/>
            <a:ext cx="5864400" cy="5299920"/>
          </a:xfrm>
          <a:prstGeom prst="rect">
            <a:avLst/>
          </a:prstGeom>
          <a:noFill/>
          <a:ln>
            <a:noFill/>
          </a:ln>
        </p:spPr>
        <p:txBody>
          <a:bodyPr lIns="90000" rIns="90000" tIns="45000" bIns="45000"/>
          <a:p>
            <a:pPr>
              <a:lnSpc>
                <a:spcPct val="100000"/>
              </a:lnSpc>
              <a:buFont typeface="Arial"/>
              <a:buChar char="•"/>
            </a:pPr>
            <a:r>
              <a:rPr b="1" lang="en-US">
                <a:solidFill>
                  <a:srgbClr val="006699"/>
                </a:solidFill>
                <a:latin typeface="Arial"/>
              </a:rPr>
              <a:t>regular file</a:t>
            </a:r>
            <a:r>
              <a:rPr lang="en-US">
                <a:solidFill>
                  <a:srgbClr val="000000"/>
                </a:solidFill>
                <a:latin typeface="Arial"/>
              </a:rPr>
              <a:t>: readable file/binary file/image files/compressed files</a:t>
            </a:r>
            <a:endParaRPr/>
          </a:p>
          <a:p>
            <a:pPr>
              <a:lnSpc>
                <a:spcPct val="100000"/>
              </a:lnSpc>
              <a:buFont typeface="Arial"/>
              <a:buChar char="•"/>
            </a:pPr>
            <a:r>
              <a:rPr b="1" lang="en-US">
                <a:solidFill>
                  <a:srgbClr val="006699"/>
                </a:solidFill>
                <a:latin typeface="Arial"/>
              </a:rPr>
              <a:t>directory </a:t>
            </a:r>
            <a:r>
              <a:rPr lang="en-US">
                <a:solidFill>
                  <a:srgbClr val="000000"/>
                </a:solidFill>
                <a:latin typeface="Arial"/>
              </a:rPr>
              <a:t>file:</a:t>
            </a:r>
            <a:r>
              <a:rPr b="1" lang="en-US">
                <a:solidFill>
                  <a:srgbClr val="006699"/>
                </a:solidFill>
                <a:latin typeface="Arial"/>
              </a:rPr>
              <a:t> </a:t>
            </a:r>
            <a:r>
              <a:rPr lang="en-US">
                <a:solidFill>
                  <a:srgbClr val="000000"/>
                </a:solidFill>
                <a:latin typeface="Arial"/>
              </a:rPr>
              <a:t>contains regular files/folders/special files;</a:t>
            </a:r>
            <a:endParaRPr/>
          </a:p>
          <a:p>
            <a:pPr>
              <a:lnSpc>
                <a:spcPct val="100000"/>
              </a:lnSpc>
              <a:buFont typeface="Arial"/>
              <a:buChar char="•"/>
            </a:pPr>
            <a:r>
              <a:rPr b="1" lang="en-US">
                <a:solidFill>
                  <a:srgbClr val="006699"/>
                </a:solidFill>
                <a:latin typeface="Arial"/>
              </a:rPr>
              <a:t>character device</a:t>
            </a:r>
            <a:r>
              <a:rPr b="1" lang="en-US">
                <a:solidFill>
                  <a:srgbClr val="000000"/>
                </a:solidFill>
                <a:latin typeface="Arial"/>
              </a:rPr>
              <a:t> </a:t>
            </a:r>
            <a:r>
              <a:rPr lang="en-US">
                <a:solidFill>
                  <a:srgbClr val="000000"/>
                </a:solidFill>
                <a:latin typeface="Arial"/>
              </a:rPr>
              <a:t>file:</a:t>
            </a:r>
            <a:r>
              <a:rPr b="1" lang="en-US">
                <a:solidFill>
                  <a:srgbClr val="000000"/>
                </a:solidFill>
                <a:latin typeface="Arial"/>
              </a:rPr>
              <a:t> </a:t>
            </a:r>
            <a:r>
              <a:rPr lang="en-US">
                <a:solidFill>
                  <a:srgbClr val="000000"/>
                </a:solidFill>
                <a:latin typeface="Arial"/>
              </a:rPr>
              <a:t>provide only a serial stream </a:t>
            </a:r>
            <a:endParaRPr/>
          </a:p>
          <a:p>
            <a:pPr>
              <a:lnSpc>
                <a:spcPct val="100000"/>
              </a:lnSpc>
            </a:pPr>
            <a:r>
              <a:rPr lang="en-US">
                <a:solidFill>
                  <a:srgbClr val="000000"/>
                </a:solidFill>
                <a:latin typeface="Arial"/>
              </a:rPr>
              <a:t>    </a:t>
            </a:r>
            <a:r>
              <a:rPr lang="en-US">
                <a:solidFill>
                  <a:srgbClr val="000000"/>
                </a:solidFill>
                <a:latin typeface="Arial"/>
              </a:rPr>
              <a:t>of input or output. </a:t>
            </a:r>
            <a:endParaRPr/>
          </a:p>
          <a:p>
            <a:pPr>
              <a:lnSpc>
                <a:spcPct val="100000"/>
              </a:lnSpc>
            </a:pPr>
            <a:r>
              <a:rPr lang="en-US">
                <a:solidFill>
                  <a:srgbClr val="000000"/>
                </a:solidFill>
                <a:latin typeface="Arial"/>
              </a:rPr>
              <a:t>	</a:t>
            </a:r>
            <a:r>
              <a:rPr lang="en-US">
                <a:solidFill>
                  <a:srgbClr val="000000"/>
                </a:solidFill>
                <a:latin typeface="Arial"/>
              </a:rPr>
              <a:t>For example: </a:t>
            </a:r>
            <a:r>
              <a:rPr b="1" lang="en-US">
                <a:solidFill>
                  <a:srgbClr val="000000"/>
                </a:solidFill>
                <a:latin typeface="Arial"/>
              </a:rPr>
              <a:t>/dev/null</a:t>
            </a:r>
            <a:r>
              <a:rPr lang="en-US">
                <a:solidFill>
                  <a:srgbClr val="000000"/>
                </a:solidFill>
                <a:latin typeface="Arial"/>
              </a:rPr>
              <a:t>; </a:t>
            </a:r>
            <a:r>
              <a:rPr b="1" lang="en-US">
                <a:solidFill>
                  <a:srgbClr val="000000"/>
                </a:solidFill>
                <a:latin typeface="Arial"/>
              </a:rPr>
              <a:t>/dev/tty0</a:t>
            </a:r>
            <a:endParaRPr/>
          </a:p>
          <a:p>
            <a:pPr>
              <a:lnSpc>
                <a:spcPct val="100000"/>
              </a:lnSpc>
              <a:buFont typeface="Arial"/>
              <a:buChar char="•"/>
            </a:pPr>
            <a:r>
              <a:rPr b="1" lang="en-US">
                <a:solidFill>
                  <a:srgbClr val="006699"/>
                </a:solidFill>
                <a:latin typeface="Arial"/>
              </a:rPr>
              <a:t>block device</a:t>
            </a:r>
            <a:r>
              <a:rPr lang="en-US">
                <a:solidFill>
                  <a:srgbClr val="000000"/>
                </a:solidFill>
                <a:latin typeface="Arial"/>
              </a:rPr>
              <a:t> file: used to communicate with hardware a block of data at a time: 512 bytes, 1024 bytes, 2048 bytes. </a:t>
            </a:r>
            <a:endParaRPr/>
          </a:p>
          <a:p>
            <a:pPr>
              <a:lnSpc>
                <a:spcPct val="100000"/>
              </a:lnSpc>
            </a:pPr>
            <a:r>
              <a:rPr lang="en-US">
                <a:solidFill>
                  <a:srgbClr val="000000"/>
                </a:solidFill>
                <a:latin typeface="Arial"/>
              </a:rPr>
              <a:t>	</a:t>
            </a:r>
            <a:r>
              <a:rPr lang="en-US">
                <a:solidFill>
                  <a:srgbClr val="000000"/>
                </a:solidFill>
                <a:latin typeface="Arial"/>
              </a:rPr>
              <a:t>For example: </a:t>
            </a:r>
            <a:r>
              <a:rPr b="1" lang="en-US">
                <a:solidFill>
                  <a:srgbClr val="000000"/>
                </a:solidFill>
                <a:latin typeface="Arial"/>
              </a:rPr>
              <a:t>/dev/sda</a:t>
            </a:r>
            <a:endParaRPr/>
          </a:p>
          <a:p>
            <a:pPr>
              <a:lnSpc>
                <a:spcPct val="100000"/>
              </a:lnSpc>
              <a:buFont typeface="Arial"/>
              <a:buChar char="•"/>
            </a:pPr>
            <a:r>
              <a:rPr b="1" lang="en-US">
                <a:solidFill>
                  <a:srgbClr val="006699"/>
                </a:solidFill>
                <a:latin typeface="Arial"/>
              </a:rPr>
              <a:t>socket</a:t>
            </a:r>
            <a:r>
              <a:rPr lang="en-US">
                <a:solidFill>
                  <a:srgbClr val="000000"/>
                </a:solidFill>
                <a:latin typeface="Arial"/>
              </a:rPr>
              <a:t> files is used for inter-process communication. </a:t>
            </a:r>
            <a:endParaRPr/>
          </a:p>
          <a:p>
            <a:pPr>
              <a:lnSpc>
                <a:spcPct val="100000"/>
              </a:lnSpc>
            </a:pPr>
            <a:r>
              <a:rPr lang="en-US">
                <a:solidFill>
                  <a:srgbClr val="000000"/>
                </a:solidFill>
                <a:latin typeface="Arial"/>
              </a:rPr>
              <a:t>	</a:t>
            </a:r>
            <a:r>
              <a:rPr lang="en-US">
                <a:solidFill>
                  <a:srgbClr val="000000"/>
                </a:solidFill>
                <a:latin typeface="Arial"/>
              </a:rPr>
              <a:t>For example: </a:t>
            </a:r>
            <a:r>
              <a:rPr b="1" lang="en-US">
                <a:solidFill>
                  <a:srgbClr val="000000"/>
                </a:solidFill>
                <a:latin typeface="Arial"/>
              </a:rPr>
              <a:t>/var/run/acpid.socket</a:t>
            </a:r>
            <a:endParaRPr/>
          </a:p>
          <a:p>
            <a:pPr>
              <a:lnSpc>
                <a:spcPct val="100000"/>
              </a:lnSpc>
              <a:buFont typeface="Arial"/>
              <a:buChar char="•"/>
            </a:pPr>
            <a:r>
              <a:rPr b="1" lang="en-US">
                <a:solidFill>
                  <a:srgbClr val="006699"/>
                </a:solidFill>
                <a:latin typeface="Arial"/>
              </a:rPr>
              <a:t>named pipe</a:t>
            </a:r>
            <a:r>
              <a:rPr lang="en-US">
                <a:solidFill>
                  <a:srgbClr val="000000"/>
                </a:solidFill>
                <a:latin typeface="Arial"/>
              </a:rPr>
              <a:t> file: a file that passes data between processes. It stores no data itself, but passes data between one process writing data into the named pipe and another process reading data from the named pipe;</a:t>
            </a:r>
            <a:endParaRPr/>
          </a:p>
          <a:p>
            <a:pPr>
              <a:lnSpc>
                <a:spcPct val="100000"/>
              </a:lnSpc>
              <a:buFont typeface="Arial"/>
              <a:buChar char="•"/>
            </a:pPr>
            <a:r>
              <a:rPr b="1" lang="en-US">
                <a:solidFill>
                  <a:srgbClr val="006699"/>
                </a:solidFill>
                <a:latin typeface="Arial"/>
              </a:rPr>
              <a:t>symbolic link</a:t>
            </a:r>
            <a:r>
              <a:rPr lang="en-US">
                <a:solidFill>
                  <a:srgbClr val="000000"/>
                </a:solidFill>
                <a:latin typeface="Arial"/>
              </a:rPr>
              <a:t> file: is a reference to another file;</a:t>
            </a:r>
            <a:endParaRPr/>
          </a:p>
        </p:txBody>
      </p:sp>
      <p:pic>
        <p:nvPicPr>
          <p:cNvPr id="215" name="Picture 3" descr=""/>
          <p:cNvPicPr/>
          <p:nvPr/>
        </p:nvPicPr>
        <p:blipFill>
          <a:blip r:embed="rId1"/>
          <a:stretch>
            <a:fillRect/>
          </a:stretch>
        </p:blipFill>
        <p:spPr>
          <a:xfrm>
            <a:off x="5943600" y="1523880"/>
            <a:ext cx="3045240" cy="1054440"/>
          </a:xfrm>
          <a:prstGeom prst="rect">
            <a:avLst/>
          </a:prstGeom>
          <a:ln>
            <a:noFill/>
          </a:ln>
        </p:spPr>
      </p:pic>
    </p:spTree>
  </p:cSld>
  <p:timing>
    <p:tnLst>
      <p:par>
        <p:cTn id="34" dur="indefinite" restart="never" nodeType="tmRoot">
          <p:childTnLst>
            <p:seq>
              <p:cTn id="35"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6" name="CustomShape 1"/>
          <p:cNvSpPr/>
          <p:nvPr/>
        </p:nvSpPr>
        <p:spPr>
          <a:xfrm>
            <a:off x="1097280" y="2623680"/>
            <a:ext cx="7222680" cy="941400"/>
          </a:xfrm>
          <a:prstGeom prst="rect">
            <a:avLst/>
          </a:prstGeom>
          <a:noFill/>
          <a:ln>
            <a:noFill/>
          </a:ln>
        </p:spPr>
        <p:txBody>
          <a:bodyPr lIns="90000" rIns="90000" tIns="45000" bIns="45000"/>
          <a:p>
            <a:pPr algn="ctr">
              <a:lnSpc>
                <a:spcPct val="100000"/>
              </a:lnSpc>
            </a:pPr>
            <a:r>
              <a:rPr lang="en-US" sz="6000">
                <a:latin typeface="Arial"/>
              </a:rPr>
              <a:t>BASE TOOLS</a:t>
            </a:r>
            <a:endParaRPr/>
          </a:p>
        </p:txBody>
      </p:sp>
    </p:spTree>
  </p:cSld>
  <p:timing>
    <p:tnLst>
      <p:par>
        <p:cTn id="36" dur="indefinite" restart="never" nodeType="tmRoot">
          <p:childTnLst>
            <p:seq>
              <p:cTn id="37"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7" name="CustomShape 1"/>
          <p:cNvSpPr/>
          <p:nvPr/>
        </p:nvSpPr>
        <p:spPr>
          <a:xfrm>
            <a:off x="5181480" y="6519240"/>
            <a:ext cx="3045240" cy="335880"/>
          </a:xfrm>
          <a:prstGeom prst="rect">
            <a:avLst/>
          </a:prstGeom>
          <a:noFill/>
          <a:ln>
            <a:noFill/>
          </a:ln>
        </p:spPr>
        <p:txBody>
          <a:bodyPr lIns="90000" rIns="90000" tIns="45000" bIns="0"/>
          <a:p>
            <a:pPr>
              <a:lnSpc>
                <a:spcPct val="100000"/>
              </a:lnSpc>
            </a:pPr>
            <a:r>
              <a:rPr lang="en-US" sz="1000">
                <a:solidFill>
                  <a:srgbClr val="808080"/>
                </a:solidFill>
                <a:latin typeface="Arial"/>
              </a:rPr>
              <a:t>Confidential</a:t>
            </a:r>
            <a:endParaRPr/>
          </a:p>
        </p:txBody>
      </p:sp>
      <p:sp>
        <p:nvSpPr>
          <p:cNvPr id="218" name="CustomShape 2"/>
          <p:cNvSpPr/>
          <p:nvPr/>
        </p:nvSpPr>
        <p:spPr>
          <a:xfrm>
            <a:off x="457200" y="274680"/>
            <a:ext cx="8683920" cy="563040"/>
          </a:xfrm>
          <a:prstGeom prst="rect">
            <a:avLst/>
          </a:prstGeom>
          <a:noFill/>
          <a:ln>
            <a:noFill/>
          </a:ln>
        </p:spPr>
        <p:txBody>
          <a:bodyPr lIns="0" rIns="90000" tIns="45000" bIns="137160"/>
          <a:p>
            <a:pPr>
              <a:lnSpc>
                <a:spcPts val="1"/>
              </a:lnSpc>
            </a:pPr>
            <a:r>
              <a:rPr b="1" lang="en-US" sz="3200">
                <a:solidFill>
                  <a:srgbClr val="000000"/>
                </a:solidFill>
                <a:latin typeface="Franklin Gothic Medium"/>
              </a:rPr>
              <a:t>Command line interface: </a:t>
            </a:r>
            <a:endParaRPr/>
          </a:p>
        </p:txBody>
      </p:sp>
      <p:sp>
        <p:nvSpPr>
          <p:cNvPr id="219" name="CustomShape 3"/>
          <p:cNvSpPr/>
          <p:nvPr/>
        </p:nvSpPr>
        <p:spPr>
          <a:xfrm>
            <a:off x="365760" y="0"/>
            <a:ext cx="8759880" cy="271440"/>
          </a:xfrm>
          <a:prstGeom prst="rect">
            <a:avLst/>
          </a:prstGeom>
          <a:noFill/>
          <a:ln>
            <a:noFill/>
          </a:ln>
        </p:spPr>
      </p:sp>
      <p:sp>
        <p:nvSpPr>
          <p:cNvPr id="220" name="CustomShape 4"/>
          <p:cNvSpPr/>
          <p:nvPr/>
        </p:nvSpPr>
        <p:spPr>
          <a:xfrm>
            <a:off x="365760" y="990720"/>
            <a:ext cx="8759880" cy="4902120"/>
          </a:xfrm>
          <a:prstGeom prst="rect">
            <a:avLst/>
          </a:prstGeom>
          <a:noFill/>
          <a:ln>
            <a:noFill/>
          </a:ln>
        </p:spPr>
        <p:txBody>
          <a:bodyPr lIns="90000" rIns="90000" tIns="45000" bIns="45000"/>
          <a:p>
            <a:pPr>
              <a:lnSpc>
                <a:spcPct val="100000"/>
              </a:lnSpc>
              <a:buFont typeface="Wingdings" charset="2"/>
              <a:buChar char=""/>
            </a:pPr>
            <a:r>
              <a:rPr b="1" lang="en-US" sz="2400">
                <a:solidFill>
                  <a:srgbClr val="000000"/>
                </a:solidFill>
                <a:latin typeface="Arial"/>
              </a:rPr>
              <a:t>Usefull keyboard shortcuts:</a:t>
            </a:r>
            <a:endParaRPr/>
          </a:p>
          <a:p>
            <a:pPr lvl="1">
              <a:lnSpc>
                <a:spcPct val="100000"/>
              </a:lnSpc>
              <a:buFont typeface="Arial"/>
              <a:buChar char="•"/>
            </a:pPr>
            <a:r>
              <a:rPr i="1" lang="en-US" sz="2200">
                <a:solidFill>
                  <a:srgbClr val="000000"/>
                </a:solidFill>
                <a:latin typeface="Arial"/>
              </a:rPr>
              <a:t>Up/Down</a:t>
            </a:r>
            <a:r>
              <a:rPr lang="en-US" sz="2200">
                <a:solidFill>
                  <a:srgbClr val="000000"/>
                </a:solidFill>
                <a:latin typeface="Arial"/>
              </a:rPr>
              <a:t> arrows – search command history</a:t>
            </a:r>
            <a:endParaRPr/>
          </a:p>
          <a:p>
            <a:pPr lvl="1">
              <a:lnSpc>
                <a:spcPct val="100000"/>
              </a:lnSpc>
              <a:buFont typeface="Arial"/>
              <a:buChar char="•"/>
            </a:pPr>
            <a:r>
              <a:rPr i="1" lang="en-US" sz="2200">
                <a:solidFill>
                  <a:srgbClr val="000000"/>
                </a:solidFill>
                <a:latin typeface="Arial"/>
              </a:rPr>
              <a:t>Ctrl-r –</a:t>
            </a:r>
            <a:r>
              <a:rPr lang="en-US" sz="2200">
                <a:solidFill>
                  <a:srgbClr val="000000"/>
                </a:solidFill>
                <a:latin typeface="Arial"/>
              </a:rPr>
              <a:t> interactive search history</a:t>
            </a:r>
            <a:endParaRPr/>
          </a:p>
          <a:p>
            <a:pPr lvl="1">
              <a:lnSpc>
                <a:spcPct val="100000"/>
              </a:lnSpc>
              <a:buFont typeface="Arial"/>
              <a:buChar char="•"/>
            </a:pPr>
            <a:r>
              <a:rPr i="1" lang="en-US" sz="2200">
                <a:solidFill>
                  <a:srgbClr val="000000"/>
                </a:solidFill>
                <a:latin typeface="Arial"/>
              </a:rPr>
              <a:t>history</a:t>
            </a:r>
            <a:r>
              <a:rPr lang="en-US" sz="2200">
                <a:solidFill>
                  <a:srgbClr val="000000"/>
                </a:solidFill>
                <a:latin typeface="Arial"/>
              </a:rPr>
              <a:t> – print command history</a:t>
            </a:r>
            <a:endParaRPr/>
          </a:p>
          <a:p>
            <a:pPr lvl="1">
              <a:lnSpc>
                <a:spcPct val="100000"/>
              </a:lnSpc>
              <a:buFont typeface="Arial"/>
              <a:buChar char="•"/>
            </a:pPr>
            <a:r>
              <a:rPr i="1" lang="en-US" sz="2200">
                <a:solidFill>
                  <a:srgbClr val="000000"/>
                </a:solidFill>
                <a:latin typeface="Arial"/>
              </a:rPr>
              <a:t>!&lt;num&gt;</a:t>
            </a:r>
            <a:r>
              <a:rPr lang="en-US" sz="2200">
                <a:solidFill>
                  <a:srgbClr val="000000"/>
                </a:solidFill>
                <a:latin typeface="Arial"/>
              </a:rPr>
              <a:t> - run &lt;num&gt; command from history</a:t>
            </a:r>
            <a:endParaRPr/>
          </a:p>
          <a:p>
            <a:pPr lvl="1">
              <a:lnSpc>
                <a:spcPct val="100000"/>
              </a:lnSpc>
              <a:buFont typeface="Arial"/>
              <a:buChar char="•"/>
            </a:pPr>
            <a:r>
              <a:rPr i="1" lang="en-US" sz="2200">
                <a:solidFill>
                  <a:srgbClr val="000000"/>
                </a:solidFill>
                <a:latin typeface="Arial"/>
              </a:rPr>
              <a:t>Alt-f</a:t>
            </a:r>
            <a:r>
              <a:rPr lang="en-US" sz="2200">
                <a:solidFill>
                  <a:srgbClr val="000000"/>
                </a:solidFill>
                <a:latin typeface="Arial"/>
              </a:rPr>
              <a:t> – move cursor one word forward</a:t>
            </a:r>
            <a:endParaRPr/>
          </a:p>
          <a:p>
            <a:pPr lvl="1">
              <a:lnSpc>
                <a:spcPct val="100000"/>
              </a:lnSpc>
              <a:buFont typeface="Arial"/>
              <a:buChar char="•"/>
            </a:pPr>
            <a:r>
              <a:rPr i="1" lang="en-US" sz="2200">
                <a:solidFill>
                  <a:srgbClr val="000000"/>
                </a:solidFill>
                <a:latin typeface="Arial"/>
              </a:rPr>
              <a:t>Alt-b</a:t>
            </a:r>
            <a:r>
              <a:rPr lang="en-US" sz="2200">
                <a:solidFill>
                  <a:srgbClr val="000000"/>
                </a:solidFill>
                <a:latin typeface="Arial"/>
              </a:rPr>
              <a:t> – move cursor one word backward</a:t>
            </a:r>
            <a:endParaRPr/>
          </a:p>
          <a:p>
            <a:pPr lvl="1">
              <a:lnSpc>
                <a:spcPct val="100000"/>
              </a:lnSpc>
              <a:buFont typeface="Arial"/>
              <a:buChar char="•"/>
            </a:pPr>
            <a:r>
              <a:rPr i="1" lang="en-US" sz="2200">
                <a:solidFill>
                  <a:srgbClr val="000000"/>
                </a:solidFill>
                <a:latin typeface="Arial"/>
              </a:rPr>
              <a:t>Ctrl-k</a:t>
            </a:r>
            <a:r>
              <a:rPr lang="en-US" sz="2200">
                <a:solidFill>
                  <a:srgbClr val="000000"/>
                </a:solidFill>
                <a:latin typeface="Arial"/>
              </a:rPr>
              <a:t> – delete from cursor to end of line</a:t>
            </a:r>
            <a:endParaRPr/>
          </a:p>
          <a:p>
            <a:pPr lvl="1">
              <a:lnSpc>
                <a:spcPct val="100000"/>
              </a:lnSpc>
              <a:buFont typeface="Arial"/>
              <a:buChar char="•"/>
            </a:pPr>
            <a:r>
              <a:rPr i="1" lang="en-US" sz="2200">
                <a:solidFill>
                  <a:srgbClr val="000000"/>
                </a:solidFill>
                <a:latin typeface="Arial"/>
              </a:rPr>
              <a:t>Ctrl-u</a:t>
            </a:r>
            <a:r>
              <a:rPr lang="en-US" sz="2200">
                <a:solidFill>
                  <a:srgbClr val="000000"/>
                </a:solidFill>
                <a:latin typeface="Arial"/>
              </a:rPr>
              <a:t> – delete from cursor to start of line</a:t>
            </a:r>
            <a:endParaRPr/>
          </a:p>
        </p:txBody>
      </p:sp>
    </p:spTree>
  </p:cSld>
  <p:timing>
    <p:tnLst>
      <p:par>
        <p:cTn id="38" dur="indefinite" restart="never" nodeType="tmRoot">
          <p:childTnLst>
            <p:seq>
              <p:cTn id="39"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1" name="CustomShape 1"/>
          <p:cNvSpPr/>
          <p:nvPr/>
        </p:nvSpPr>
        <p:spPr>
          <a:xfrm>
            <a:off x="5181480" y="6519240"/>
            <a:ext cx="3045240" cy="335880"/>
          </a:xfrm>
          <a:prstGeom prst="rect">
            <a:avLst/>
          </a:prstGeom>
          <a:noFill/>
          <a:ln>
            <a:noFill/>
          </a:ln>
        </p:spPr>
        <p:txBody>
          <a:bodyPr lIns="90000" rIns="90000" tIns="45000" bIns="0"/>
          <a:p>
            <a:pPr>
              <a:lnSpc>
                <a:spcPct val="100000"/>
              </a:lnSpc>
            </a:pPr>
            <a:r>
              <a:rPr lang="en-US" sz="1000">
                <a:solidFill>
                  <a:srgbClr val="808080"/>
                </a:solidFill>
                <a:latin typeface="Arial"/>
              </a:rPr>
              <a:t>Confidential</a:t>
            </a:r>
            <a:endParaRPr/>
          </a:p>
        </p:txBody>
      </p:sp>
      <p:sp>
        <p:nvSpPr>
          <p:cNvPr id="222" name="CustomShape 2"/>
          <p:cNvSpPr/>
          <p:nvPr/>
        </p:nvSpPr>
        <p:spPr>
          <a:xfrm>
            <a:off x="457200" y="274680"/>
            <a:ext cx="8683920" cy="563040"/>
          </a:xfrm>
          <a:prstGeom prst="rect">
            <a:avLst/>
          </a:prstGeom>
          <a:noFill/>
          <a:ln>
            <a:noFill/>
          </a:ln>
        </p:spPr>
        <p:txBody>
          <a:bodyPr lIns="0" rIns="90000" tIns="45000" bIns="137160"/>
          <a:p>
            <a:pPr>
              <a:lnSpc>
                <a:spcPts val="1"/>
              </a:lnSpc>
            </a:pPr>
            <a:r>
              <a:rPr b="1" lang="en-US" sz="3200">
                <a:solidFill>
                  <a:srgbClr val="000000"/>
                </a:solidFill>
                <a:latin typeface="Franklin Gothic Medium"/>
              </a:rPr>
              <a:t>Command: screen</a:t>
            </a:r>
            <a:endParaRPr/>
          </a:p>
        </p:txBody>
      </p:sp>
      <p:sp>
        <p:nvSpPr>
          <p:cNvPr id="223" name="CustomShape 3"/>
          <p:cNvSpPr/>
          <p:nvPr/>
        </p:nvSpPr>
        <p:spPr>
          <a:xfrm>
            <a:off x="365760" y="0"/>
            <a:ext cx="8759880" cy="271440"/>
          </a:xfrm>
          <a:prstGeom prst="rect">
            <a:avLst/>
          </a:prstGeom>
          <a:noFill/>
          <a:ln>
            <a:noFill/>
          </a:ln>
        </p:spPr>
      </p:sp>
      <p:sp>
        <p:nvSpPr>
          <p:cNvPr id="224" name="CustomShape 4"/>
          <p:cNvSpPr/>
          <p:nvPr/>
        </p:nvSpPr>
        <p:spPr>
          <a:xfrm>
            <a:off x="365760" y="990720"/>
            <a:ext cx="8759880" cy="4902120"/>
          </a:xfrm>
          <a:prstGeom prst="rect">
            <a:avLst/>
          </a:prstGeom>
          <a:noFill/>
          <a:ln>
            <a:noFill/>
          </a:ln>
        </p:spPr>
        <p:txBody>
          <a:bodyPr lIns="90000" rIns="90000" tIns="45000" bIns="45000"/>
          <a:p>
            <a:pPr>
              <a:lnSpc>
                <a:spcPct val="100000"/>
              </a:lnSpc>
              <a:buFont typeface="Wingdings" charset="2"/>
              <a:buChar char=""/>
            </a:pPr>
            <a:r>
              <a:rPr b="1" lang="en-US" sz="2400">
                <a:solidFill>
                  <a:srgbClr val="000000"/>
                </a:solidFill>
                <a:latin typeface="Arial"/>
              </a:rPr>
              <a:t>What</a:t>
            </a:r>
            <a:r>
              <a:rPr b="1" lang="en-US" sz="2400">
                <a:solidFill>
                  <a:srgbClr val="737326"/>
                </a:solidFill>
                <a:latin typeface="Arial"/>
              </a:rPr>
              <a:t> </a:t>
            </a:r>
            <a:r>
              <a:rPr b="1" i="1" lang="en-US" sz="2400">
                <a:solidFill>
                  <a:srgbClr val="009900"/>
                </a:solidFill>
                <a:latin typeface="Arial"/>
              </a:rPr>
              <a:t>screen</a:t>
            </a:r>
            <a:r>
              <a:rPr b="1" lang="en-US" sz="2400">
                <a:solidFill>
                  <a:srgbClr val="737326"/>
                </a:solidFill>
                <a:latin typeface="Arial"/>
              </a:rPr>
              <a:t> </a:t>
            </a:r>
            <a:r>
              <a:rPr b="1" lang="en-US" sz="2400">
                <a:solidFill>
                  <a:srgbClr val="000000"/>
                </a:solidFill>
                <a:latin typeface="Arial"/>
              </a:rPr>
              <a:t>allows:</a:t>
            </a:r>
            <a:endParaRPr/>
          </a:p>
          <a:p>
            <a:pPr lvl="1">
              <a:lnSpc>
                <a:spcPct val="100000"/>
              </a:lnSpc>
              <a:buFont typeface="Arial"/>
              <a:buChar char="•"/>
            </a:pPr>
            <a:r>
              <a:rPr lang="en-US" sz="2400">
                <a:solidFill>
                  <a:srgbClr val="000000"/>
                </a:solidFill>
                <a:latin typeface="Arial"/>
              </a:rPr>
              <a:t>    </a:t>
            </a:r>
            <a:r>
              <a:rPr lang="en-US" sz="2200">
                <a:solidFill>
                  <a:srgbClr val="000000"/>
                </a:solidFill>
                <a:latin typeface="Arial"/>
              </a:rPr>
              <a:t>Use multiple shell windows from a single SSH session.</a:t>
            </a:r>
            <a:endParaRPr/>
          </a:p>
          <a:p>
            <a:pPr lvl="1">
              <a:lnSpc>
                <a:spcPct val="100000"/>
              </a:lnSpc>
              <a:buFont typeface="Arial"/>
              <a:buChar char="•"/>
            </a:pPr>
            <a:r>
              <a:rPr lang="en-US" sz="2200">
                <a:solidFill>
                  <a:srgbClr val="000000"/>
                </a:solidFill>
                <a:latin typeface="Arial"/>
              </a:rPr>
              <a:t>    </a:t>
            </a:r>
            <a:r>
              <a:rPr lang="en-US" sz="2200">
                <a:solidFill>
                  <a:srgbClr val="000000"/>
                </a:solidFill>
                <a:latin typeface="Arial"/>
              </a:rPr>
              <a:t>Keep a shell active even through network disruptions.</a:t>
            </a:r>
            <a:endParaRPr/>
          </a:p>
          <a:p>
            <a:pPr lvl="1">
              <a:lnSpc>
                <a:spcPct val="100000"/>
              </a:lnSpc>
              <a:buFont typeface="Arial"/>
              <a:buChar char="•"/>
            </a:pPr>
            <a:r>
              <a:rPr lang="en-US" sz="2200">
                <a:solidFill>
                  <a:srgbClr val="000000"/>
                </a:solidFill>
                <a:latin typeface="Arial"/>
              </a:rPr>
              <a:t>    </a:t>
            </a:r>
            <a:r>
              <a:rPr lang="en-US" sz="2200">
                <a:solidFill>
                  <a:srgbClr val="000000"/>
                </a:solidFill>
                <a:latin typeface="Arial"/>
              </a:rPr>
              <a:t>Disconnect and re-connect to a shell sessions from  </a:t>
            </a:r>
            <a:r>
              <a:rPr lang="en-US" sz="2200">
                <a:solidFill>
                  <a:srgbClr val="000000"/>
                </a:solidFill>
                <a:latin typeface="Arial"/>
              </a:rPr>
              <a:t>	</a:t>
            </a:r>
            <a:r>
              <a:rPr lang="en-US" sz="2200">
                <a:solidFill>
                  <a:srgbClr val="000000"/>
                </a:solidFill>
                <a:latin typeface="Arial"/>
              </a:rPr>
              <a:t>	</a:t>
            </a:r>
            <a:r>
              <a:rPr lang="en-US" sz="2200">
                <a:solidFill>
                  <a:srgbClr val="000000"/>
                </a:solidFill>
                <a:latin typeface="Arial"/>
              </a:rPr>
              <a:t>  multiple locations.</a:t>
            </a:r>
            <a:endParaRPr/>
          </a:p>
          <a:p>
            <a:pPr lvl="1">
              <a:lnSpc>
                <a:spcPct val="100000"/>
              </a:lnSpc>
              <a:buFont typeface="Arial"/>
              <a:buChar char="•"/>
            </a:pPr>
            <a:r>
              <a:rPr lang="en-US" sz="2200">
                <a:solidFill>
                  <a:srgbClr val="000000"/>
                </a:solidFill>
                <a:latin typeface="Arial"/>
              </a:rPr>
              <a:t>    </a:t>
            </a:r>
            <a:r>
              <a:rPr lang="en-US" sz="2200">
                <a:solidFill>
                  <a:srgbClr val="000000"/>
                </a:solidFill>
                <a:latin typeface="Arial"/>
              </a:rPr>
              <a:t>Run a long running process without maintaining an active </a:t>
            </a:r>
            <a:r>
              <a:rPr lang="en-US" sz="2200">
                <a:solidFill>
                  <a:srgbClr val="000000"/>
                </a:solidFill>
                <a:latin typeface="Arial"/>
              </a:rPr>
              <a:t>	</a:t>
            </a:r>
            <a:r>
              <a:rPr lang="en-US" sz="2200">
                <a:solidFill>
                  <a:srgbClr val="000000"/>
                </a:solidFill>
                <a:latin typeface="Arial"/>
              </a:rPr>
              <a:t>	</a:t>
            </a:r>
            <a:r>
              <a:rPr lang="en-US" sz="2200">
                <a:solidFill>
                  <a:srgbClr val="000000"/>
                </a:solidFill>
                <a:latin typeface="Arial"/>
              </a:rPr>
              <a:t>shell session.</a:t>
            </a:r>
            <a:endParaRPr/>
          </a:p>
          <a:p>
            <a:pPr>
              <a:lnSpc>
                <a:spcPct val="100000"/>
              </a:lnSpc>
            </a:pPr>
            <a:endParaRPr/>
          </a:p>
          <a:p>
            <a:pPr>
              <a:lnSpc>
                <a:spcPct val="100000"/>
              </a:lnSpc>
              <a:buFont typeface="Wingdings" charset="2"/>
              <a:buChar char=""/>
            </a:pPr>
            <a:r>
              <a:rPr b="1" lang="en-US" sz="2400">
                <a:solidFill>
                  <a:srgbClr val="000000"/>
                </a:solidFill>
                <a:latin typeface="Arial"/>
              </a:rPr>
              <a:t>How to start:</a:t>
            </a:r>
            <a:endParaRPr/>
          </a:p>
          <a:p>
            <a:pPr>
              <a:lnSpc>
                <a:spcPct val="100000"/>
              </a:lnSpc>
            </a:pPr>
            <a:endParaRPr/>
          </a:p>
          <a:p>
            <a:pPr>
              <a:lnSpc>
                <a:spcPct val="150000"/>
              </a:lnSpc>
            </a:pPr>
            <a:r>
              <a:rPr lang="en-US" sz="2200">
                <a:solidFill>
                  <a:srgbClr val="000000"/>
                </a:solidFill>
                <a:latin typeface="Arial"/>
              </a:rPr>
              <a:t>or</a:t>
            </a:r>
            <a:endParaRPr/>
          </a:p>
          <a:p>
            <a:pPr>
              <a:lnSpc>
                <a:spcPct val="100000"/>
              </a:lnSpc>
            </a:pPr>
            <a:endParaRPr/>
          </a:p>
          <a:p>
            <a:pPr>
              <a:lnSpc>
                <a:spcPct val="150000"/>
              </a:lnSpc>
            </a:pPr>
            <a:r>
              <a:rPr i="1" lang="en-US" sz="2200">
                <a:solidFill>
                  <a:srgbClr val="000000"/>
                </a:solidFill>
                <a:latin typeface="Arial"/>
              </a:rPr>
              <a:t>where “SSHTunels” - session name </a:t>
            </a:r>
            <a:endParaRPr/>
          </a:p>
        </p:txBody>
      </p:sp>
      <p:sp>
        <p:nvSpPr>
          <p:cNvPr id="225" name="CustomShape 5"/>
          <p:cNvSpPr/>
          <p:nvPr/>
        </p:nvSpPr>
        <p:spPr>
          <a:xfrm>
            <a:off x="838080" y="4206960"/>
            <a:ext cx="6626520" cy="362160"/>
          </a:xfrm>
          <a:prstGeom prst="rect">
            <a:avLst/>
          </a:prstGeom>
          <a:solidFill>
            <a:srgbClr val="000000"/>
          </a:solidFill>
          <a:ln>
            <a:noFill/>
          </a:ln>
        </p:spPr>
        <p:txBody>
          <a:bodyPr lIns="90000" rIns="90000" tIns="45000" bIns="45000"/>
          <a:p>
            <a:pPr>
              <a:lnSpc>
                <a:spcPct val="100000"/>
              </a:lnSpc>
            </a:pPr>
            <a:r>
              <a:rPr lang="en-US">
                <a:solidFill>
                  <a:srgbClr val="ffffff"/>
                </a:solidFill>
                <a:latin typeface="Times New Roman"/>
              </a:rPr>
              <a:t>vveres@bastion:~$ </a:t>
            </a:r>
            <a:r>
              <a:rPr lang="en-US">
                <a:solidFill>
                  <a:srgbClr val="009900"/>
                </a:solidFill>
                <a:latin typeface="Times New Roman"/>
              </a:rPr>
              <a:t>screen</a:t>
            </a:r>
            <a:endParaRPr/>
          </a:p>
        </p:txBody>
      </p:sp>
      <p:sp>
        <p:nvSpPr>
          <p:cNvPr id="226" name="CustomShape 6"/>
          <p:cNvSpPr/>
          <p:nvPr/>
        </p:nvSpPr>
        <p:spPr>
          <a:xfrm>
            <a:off x="838080" y="4984200"/>
            <a:ext cx="6626520" cy="362160"/>
          </a:xfrm>
          <a:prstGeom prst="rect">
            <a:avLst/>
          </a:prstGeom>
          <a:solidFill>
            <a:srgbClr val="000000"/>
          </a:solidFill>
          <a:ln>
            <a:noFill/>
          </a:ln>
        </p:spPr>
        <p:txBody>
          <a:bodyPr lIns="90000" rIns="90000" tIns="45000" bIns="45000"/>
          <a:p>
            <a:pPr>
              <a:lnSpc>
                <a:spcPct val="100000"/>
              </a:lnSpc>
            </a:pPr>
            <a:r>
              <a:rPr lang="en-US">
                <a:solidFill>
                  <a:srgbClr val="ffffff"/>
                </a:solidFill>
                <a:latin typeface="Times New Roman"/>
              </a:rPr>
              <a:t>vveres@bastion:~$ </a:t>
            </a:r>
            <a:r>
              <a:rPr lang="en-US">
                <a:solidFill>
                  <a:srgbClr val="009900"/>
                </a:solidFill>
                <a:latin typeface="Times New Roman"/>
              </a:rPr>
              <a:t>screen -S SSHTunnels</a:t>
            </a:r>
            <a:endParaRPr/>
          </a:p>
        </p:txBody>
      </p:sp>
    </p:spTree>
  </p:cSld>
  <p:timing>
    <p:tnLst>
      <p:par>
        <p:cTn id="40" dur="indefinite" restart="never" nodeType="tmRoot">
          <p:childTnLst>
            <p:seq>
              <p:cTn id="41"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7" name="CustomShape 1"/>
          <p:cNvSpPr/>
          <p:nvPr/>
        </p:nvSpPr>
        <p:spPr>
          <a:xfrm>
            <a:off x="457200" y="274680"/>
            <a:ext cx="8683920" cy="540720"/>
          </a:xfrm>
          <a:prstGeom prst="rect">
            <a:avLst/>
          </a:prstGeom>
          <a:noFill/>
          <a:ln>
            <a:noFill/>
          </a:ln>
        </p:spPr>
        <p:txBody>
          <a:bodyPr lIns="0" rIns="90000" tIns="45000" bIns="137160"/>
          <a:p>
            <a:pPr>
              <a:lnSpc>
                <a:spcPts val="1"/>
              </a:lnSpc>
            </a:pPr>
            <a:r>
              <a:rPr b="1" lang="en-US" sz="3200">
                <a:solidFill>
                  <a:srgbClr val="000000"/>
                </a:solidFill>
                <a:latin typeface="Franklin Gothic Medium"/>
              </a:rPr>
              <a:t>Command: &amp;, bg, fg, jobs</a:t>
            </a:r>
            <a:endParaRPr/>
          </a:p>
        </p:txBody>
      </p:sp>
      <p:sp>
        <p:nvSpPr>
          <p:cNvPr id="228" name="CustomShape 2"/>
          <p:cNvSpPr/>
          <p:nvPr/>
        </p:nvSpPr>
        <p:spPr>
          <a:xfrm>
            <a:off x="457200" y="818280"/>
            <a:ext cx="8683920" cy="5116320"/>
          </a:xfrm>
          <a:prstGeom prst="rect">
            <a:avLst/>
          </a:prstGeom>
          <a:noFill/>
          <a:ln>
            <a:noFill/>
          </a:ln>
        </p:spPr>
        <p:txBody>
          <a:bodyPr lIns="90000" rIns="90000" tIns="45000" bIns="45000"/>
          <a:p>
            <a:pPr>
              <a:lnSpc>
                <a:spcPct val="100000"/>
              </a:lnSpc>
            </a:pPr>
            <a:endParaRPr/>
          </a:p>
          <a:p>
            <a:pPr>
              <a:lnSpc>
                <a:spcPct val="100000"/>
              </a:lnSpc>
              <a:buFont typeface="Arial"/>
              <a:buChar char="•"/>
            </a:pPr>
            <a:r>
              <a:rPr b="1" lang="en-US" sz="2400">
                <a:solidFill>
                  <a:srgbClr val="000000"/>
                </a:solidFill>
                <a:latin typeface="Arial"/>
              </a:rPr>
              <a:t>&amp;</a:t>
            </a:r>
            <a:endParaRPr/>
          </a:p>
          <a:p>
            <a:pPr>
              <a:lnSpc>
                <a:spcPct val="100000"/>
              </a:lnSpc>
            </a:pPr>
            <a:r>
              <a:rPr b="1" lang="en-US" sz="2200">
                <a:solidFill>
                  <a:srgbClr val="000000"/>
                </a:solidFill>
                <a:latin typeface="Times New Roman"/>
              </a:rPr>
              <a:t>Send a command to the background</a:t>
            </a:r>
            <a:endParaRPr/>
          </a:p>
          <a:p>
            <a:pPr>
              <a:lnSpc>
                <a:spcPct val="100000"/>
              </a:lnSpc>
            </a:pPr>
            <a:r>
              <a:rPr lang="en-US" sz="2200">
                <a:solidFill>
                  <a:srgbClr val="000000"/>
                </a:solidFill>
                <a:latin typeface="Times New Roman"/>
              </a:rPr>
              <a:t>If a command is terminated by the control operator &amp;, the shell executes the command in the background in a subshell</a:t>
            </a:r>
            <a:endParaRPr/>
          </a:p>
          <a:p>
            <a:pPr>
              <a:lnSpc>
                <a:spcPct val="100000"/>
              </a:lnSpc>
            </a:pPr>
            <a:endParaRPr/>
          </a:p>
          <a:p>
            <a:pPr>
              <a:lnSpc>
                <a:spcPct val="100000"/>
              </a:lnSpc>
              <a:buFont typeface="Arial"/>
              <a:buChar char="•"/>
            </a:pPr>
            <a:r>
              <a:rPr b="1" lang="en-US" sz="2400">
                <a:solidFill>
                  <a:srgbClr val="000000"/>
                </a:solidFill>
                <a:latin typeface="Arial"/>
              </a:rPr>
              <a:t>Ctrl-z</a:t>
            </a:r>
            <a:r>
              <a:rPr b="1" lang="en-US" sz="2200">
                <a:solidFill>
                  <a:srgbClr val="000000"/>
                </a:solidFill>
                <a:latin typeface="Arial"/>
              </a:rPr>
              <a:t> </a:t>
            </a:r>
            <a:endParaRPr/>
          </a:p>
          <a:p>
            <a:pPr>
              <a:lnSpc>
                <a:spcPct val="100000"/>
              </a:lnSpc>
            </a:pPr>
            <a:r>
              <a:rPr b="1" lang="en-US" sz="2200">
                <a:solidFill>
                  <a:srgbClr val="000000"/>
                </a:solidFill>
                <a:latin typeface="Times New Roman"/>
              </a:rPr>
              <a:t>Suspend execution of a running process</a:t>
            </a:r>
            <a:endParaRPr/>
          </a:p>
          <a:p>
            <a:pPr>
              <a:lnSpc>
                <a:spcPct val="100000"/>
              </a:lnSpc>
            </a:pPr>
            <a:endParaRPr/>
          </a:p>
          <a:p>
            <a:pPr lvl="2">
              <a:lnSpc>
                <a:spcPct val="100000"/>
              </a:lnSpc>
              <a:buFont typeface="Arial"/>
              <a:buChar char="•"/>
            </a:pPr>
            <a:r>
              <a:rPr b="1" lang="en-US" sz="2400">
                <a:solidFill>
                  <a:srgbClr val="000000"/>
                </a:solidFill>
                <a:latin typeface="Arial"/>
              </a:rPr>
              <a:t>bg:</a:t>
            </a:r>
            <a:r>
              <a:rPr lang="en-US" sz="2400">
                <a:solidFill>
                  <a:srgbClr val="000000"/>
                </a:solidFill>
                <a:latin typeface="Arial"/>
              </a:rPr>
              <a:t> </a:t>
            </a:r>
            <a:r>
              <a:rPr b="1" lang="en-US" sz="2400">
                <a:solidFill>
                  <a:srgbClr val="009900"/>
                </a:solidFill>
                <a:latin typeface="Times New Roman"/>
              </a:rPr>
              <a:t>bg [%</a:t>
            </a:r>
            <a:r>
              <a:rPr b="1" i="1" lang="en-US" sz="2400">
                <a:solidFill>
                  <a:srgbClr val="009900"/>
                </a:solidFill>
                <a:latin typeface="Times New Roman"/>
              </a:rPr>
              <a:t>JOB_SPEC</a:t>
            </a:r>
            <a:r>
              <a:rPr b="1" lang="en-US" sz="2400">
                <a:solidFill>
                  <a:srgbClr val="009900"/>
                </a:solidFill>
                <a:latin typeface="Times New Roman"/>
              </a:rPr>
              <a:t>]</a:t>
            </a:r>
            <a:endParaRPr/>
          </a:p>
          <a:p>
            <a:pPr>
              <a:lnSpc>
                <a:spcPct val="100000"/>
              </a:lnSpc>
            </a:pPr>
            <a:r>
              <a:rPr b="1" lang="en-US" sz="2200">
                <a:solidFill>
                  <a:srgbClr val="000000"/>
                </a:solidFill>
                <a:latin typeface="Times New Roman"/>
              </a:rPr>
              <a:t>Move jobs to the background.</a:t>
            </a:r>
            <a:endParaRPr/>
          </a:p>
          <a:p>
            <a:pPr>
              <a:lnSpc>
                <a:spcPct val="100000"/>
              </a:lnSpc>
            </a:pPr>
            <a:r>
              <a:rPr lang="en-US" sz="2200">
                <a:solidFill>
                  <a:srgbClr val="000000"/>
                </a:solidFill>
                <a:latin typeface="Times New Roman"/>
              </a:rPr>
              <a:t>Place the jobs identified by each JOB_SPEC in the background, as if they had been started with `&amp;'.  If JOB_SPEC is not present, the shell's notion of the current job is used.</a:t>
            </a:r>
            <a:endParaRPr/>
          </a:p>
          <a:p>
            <a:pPr>
              <a:lnSpc>
                <a:spcPct val="100000"/>
              </a:lnSpc>
            </a:pPr>
            <a:endParaRPr/>
          </a:p>
          <a:p>
            <a:pPr>
              <a:lnSpc>
                <a:spcPct val="100000"/>
              </a:lnSpc>
            </a:pPr>
            <a:endParaRPr/>
          </a:p>
        </p:txBody>
      </p:sp>
    </p:spTree>
  </p:cSld>
  <p:timing>
    <p:tnLst>
      <p:par>
        <p:cTn id="42" dur="indefinite" restart="never" nodeType="tmRoot">
          <p:childTnLst>
            <p:seq>
              <p:cTn id="43"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9" name="CustomShape 1"/>
          <p:cNvSpPr/>
          <p:nvPr/>
        </p:nvSpPr>
        <p:spPr>
          <a:xfrm>
            <a:off x="457200" y="274680"/>
            <a:ext cx="8683920" cy="540720"/>
          </a:xfrm>
          <a:prstGeom prst="rect">
            <a:avLst/>
          </a:prstGeom>
          <a:noFill/>
          <a:ln>
            <a:noFill/>
          </a:ln>
        </p:spPr>
        <p:txBody>
          <a:bodyPr lIns="0" rIns="90000" tIns="45000" bIns="137160"/>
          <a:p>
            <a:pPr>
              <a:lnSpc>
                <a:spcPts val="1"/>
              </a:lnSpc>
            </a:pPr>
            <a:r>
              <a:rPr b="1" lang="en-US" sz="3200">
                <a:solidFill>
                  <a:srgbClr val="000000"/>
                </a:solidFill>
                <a:latin typeface="Franklin Gothic Medium"/>
              </a:rPr>
              <a:t>Command: &amp;, bg, fg, jobs</a:t>
            </a:r>
            <a:endParaRPr/>
          </a:p>
        </p:txBody>
      </p:sp>
      <p:sp>
        <p:nvSpPr>
          <p:cNvPr id="230" name="CustomShape 2"/>
          <p:cNvSpPr/>
          <p:nvPr/>
        </p:nvSpPr>
        <p:spPr>
          <a:xfrm>
            <a:off x="457200" y="818280"/>
            <a:ext cx="8683920" cy="2922120"/>
          </a:xfrm>
          <a:prstGeom prst="rect">
            <a:avLst/>
          </a:prstGeom>
          <a:noFill/>
          <a:ln>
            <a:noFill/>
          </a:ln>
        </p:spPr>
        <p:txBody>
          <a:bodyPr lIns="90000" rIns="90000" tIns="45000" bIns="45000"/>
          <a:p>
            <a:pPr>
              <a:lnSpc>
                <a:spcPct val="100000"/>
              </a:lnSpc>
            </a:pPr>
            <a:endParaRPr/>
          </a:p>
          <a:p>
            <a:pPr lvl="2">
              <a:lnSpc>
                <a:spcPct val="100000"/>
              </a:lnSpc>
              <a:buFont typeface="Arial"/>
              <a:buChar char="•"/>
            </a:pPr>
            <a:r>
              <a:rPr b="1" lang="en-US" sz="2400">
                <a:solidFill>
                  <a:srgbClr val="000000"/>
                </a:solidFill>
                <a:latin typeface="Arial"/>
              </a:rPr>
              <a:t>fg:  </a:t>
            </a:r>
            <a:r>
              <a:rPr b="1" lang="en-US" sz="2400">
                <a:solidFill>
                  <a:srgbClr val="009900"/>
                </a:solidFill>
                <a:latin typeface="Times New Roman"/>
              </a:rPr>
              <a:t>fg [%</a:t>
            </a:r>
            <a:r>
              <a:rPr b="1" i="1" lang="en-US" sz="2400">
                <a:solidFill>
                  <a:srgbClr val="009900"/>
                </a:solidFill>
                <a:latin typeface="Times New Roman"/>
              </a:rPr>
              <a:t> JOB_SPEC</a:t>
            </a:r>
            <a:r>
              <a:rPr b="1" lang="en-US" sz="2400">
                <a:solidFill>
                  <a:srgbClr val="009900"/>
                </a:solidFill>
                <a:latin typeface="Times New Roman"/>
              </a:rPr>
              <a:t>]</a:t>
            </a:r>
            <a:endParaRPr/>
          </a:p>
          <a:p>
            <a:pPr>
              <a:lnSpc>
                <a:spcPct val="100000"/>
              </a:lnSpc>
            </a:pPr>
            <a:r>
              <a:rPr b="1" lang="en-US" sz="2200">
                <a:solidFill>
                  <a:srgbClr val="000000"/>
                </a:solidFill>
                <a:latin typeface="Times New Roman"/>
              </a:rPr>
              <a:t>Move job to the foreground. </a:t>
            </a:r>
            <a:endParaRPr/>
          </a:p>
          <a:p>
            <a:pPr>
              <a:lnSpc>
                <a:spcPct val="100000"/>
              </a:lnSpc>
            </a:pPr>
            <a:r>
              <a:rPr lang="en-US" sz="2200">
                <a:solidFill>
                  <a:srgbClr val="000000"/>
                </a:solidFill>
                <a:latin typeface="Times New Roman"/>
              </a:rPr>
              <a:t>Place the job identified by JOB_SPEC in the foreground, making it the current job.  If JOB_SPEC is not present, the shell's notion of the current job is used.</a:t>
            </a:r>
            <a:endParaRPr/>
          </a:p>
          <a:p>
            <a:pPr>
              <a:lnSpc>
                <a:spcPct val="100000"/>
              </a:lnSpc>
            </a:pPr>
            <a:endParaRPr/>
          </a:p>
          <a:p>
            <a:pPr>
              <a:lnSpc>
                <a:spcPct val="100000"/>
              </a:lnSpc>
              <a:buFont typeface="Arial"/>
              <a:buChar char="•"/>
            </a:pPr>
            <a:r>
              <a:rPr b="1" lang="en-US" sz="2400">
                <a:solidFill>
                  <a:srgbClr val="000000"/>
                </a:solidFill>
                <a:latin typeface="Arial"/>
              </a:rPr>
              <a:t>jobs: </a:t>
            </a:r>
            <a:r>
              <a:rPr b="1" lang="en-US" sz="2400">
                <a:solidFill>
                  <a:srgbClr val="009900"/>
                </a:solidFill>
                <a:latin typeface="Times New Roman"/>
              </a:rPr>
              <a:t>jobs [-lnprs] [jobspec ...] or jobs -x command [args]</a:t>
            </a:r>
            <a:endParaRPr/>
          </a:p>
          <a:p>
            <a:pPr>
              <a:lnSpc>
                <a:spcPct val="100000"/>
              </a:lnSpc>
            </a:pPr>
            <a:r>
              <a:rPr b="1" lang="en-US" sz="2200">
                <a:solidFill>
                  <a:srgbClr val="000000"/>
                </a:solidFill>
                <a:latin typeface="Times New Roman"/>
              </a:rPr>
              <a:t>Display status of jobs</a:t>
            </a:r>
            <a:endParaRPr/>
          </a:p>
          <a:p>
            <a:pPr>
              <a:lnSpc>
                <a:spcPct val="100000"/>
              </a:lnSpc>
            </a:pPr>
            <a:endParaRPr/>
          </a:p>
        </p:txBody>
      </p:sp>
    </p:spTree>
  </p:cSld>
  <p:timing>
    <p:tnLst>
      <p:par>
        <p:cTn id="44" dur="indefinite" restart="never" nodeType="tmRoot">
          <p:childTnLst>
            <p:seq>
              <p:cTn id="45"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1" name="CustomShape 1"/>
          <p:cNvSpPr/>
          <p:nvPr/>
        </p:nvSpPr>
        <p:spPr>
          <a:xfrm>
            <a:off x="457200" y="274680"/>
            <a:ext cx="8683920" cy="540720"/>
          </a:xfrm>
          <a:prstGeom prst="rect">
            <a:avLst/>
          </a:prstGeom>
          <a:noFill/>
          <a:ln>
            <a:noFill/>
          </a:ln>
        </p:spPr>
        <p:txBody>
          <a:bodyPr lIns="0" rIns="90000" tIns="45000" bIns="137160"/>
          <a:p>
            <a:pPr>
              <a:lnSpc>
                <a:spcPts val="1"/>
              </a:lnSpc>
            </a:pPr>
            <a:r>
              <a:rPr b="1" lang="en-US" sz="3200">
                <a:solidFill>
                  <a:srgbClr val="000000"/>
                </a:solidFill>
                <a:latin typeface="Franklin Gothic Medium"/>
              </a:rPr>
              <a:t>Command: &amp;, bg, fg, jobs</a:t>
            </a:r>
            <a:endParaRPr/>
          </a:p>
        </p:txBody>
      </p:sp>
      <p:sp>
        <p:nvSpPr>
          <p:cNvPr id="232" name="CustomShape 2"/>
          <p:cNvSpPr/>
          <p:nvPr/>
        </p:nvSpPr>
        <p:spPr>
          <a:xfrm>
            <a:off x="647640" y="1594440"/>
            <a:ext cx="8303040" cy="1459440"/>
          </a:xfrm>
          <a:prstGeom prst="rect">
            <a:avLst/>
          </a:prstGeom>
          <a:solidFill>
            <a:srgbClr val="000000"/>
          </a:solidFill>
          <a:ln>
            <a:noFill/>
          </a:ln>
        </p:spPr>
        <p:txBody>
          <a:bodyPr lIns="90000" rIns="90000" tIns="45000" bIns="45000"/>
          <a:p>
            <a:pPr>
              <a:lnSpc>
                <a:spcPct val="100000"/>
              </a:lnSpc>
            </a:pPr>
            <a:r>
              <a:rPr lang="en-US">
                <a:solidFill>
                  <a:srgbClr val="ffffff"/>
                </a:solidFill>
                <a:latin typeface="Times New Roman"/>
              </a:rPr>
              <a:t>vveres@bastion:~$ </a:t>
            </a:r>
            <a:r>
              <a:rPr lang="en-US">
                <a:solidFill>
                  <a:srgbClr val="009900"/>
                </a:solidFill>
                <a:latin typeface="Times New Roman"/>
              </a:rPr>
              <a:t>jobs -l</a:t>
            </a:r>
            <a:endParaRPr/>
          </a:p>
          <a:p>
            <a:pPr>
              <a:lnSpc>
                <a:spcPct val="100000"/>
              </a:lnSpc>
            </a:pPr>
            <a:r>
              <a:rPr lang="en-US">
                <a:solidFill>
                  <a:srgbClr val="ffffff"/>
                </a:solidFill>
                <a:latin typeface="Times New Roman"/>
              </a:rPr>
              <a:t>[1]-  2892 Running                 sudo tcpdump -ni eth1 port 22 &gt; /tmp/tcpdump_port-22 &amp;</a:t>
            </a:r>
            <a:endParaRPr/>
          </a:p>
          <a:p>
            <a:pPr>
              <a:lnSpc>
                <a:spcPct val="100000"/>
              </a:lnSpc>
            </a:pPr>
            <a:r>
              <a:rPr lang="en-US">
                <a:solidFill>
                  <a:srgbClr val="ffffff"/>
                </a:solidFill>
                <a:latin typeface="Times New Roman"/>
              </a:rPr>
              <a:t>[2]+  2894 Running                yes &gt; /dev/null &amp;</a:t>
            </a:r>
            <a:endParaRPr/>
          </a:p>
          <a:p>
            <a:pPr>
              <a:lnSpc>
                <a:spcPct val="100000"/>
              </a:lnSpc>
            </a:pPr>
            <a:r>
              <a:rPr lang="en-US">
                <a:solidFill>
                  <a:srgbClr val="ffffff"/>
                </a:solidFill>
                <a:latin typeface="Times New Roman"/>
              </a:rPr>
              <a:t>vveres@bastion:~$ </a:t>
            </a:r>
            <a:r>
              <a:rPr lang="en-US">
                <a:solidFill>
                  <a:srgbClr val="009900"/>
                </a:solidFill>
                <a:latin typeface="Times New Roman"/>
              </a:rPr>
              <a:t>fg %2</a:t>
            </a:r>
            <a:endParaRPr/>
          </a:p>
          <a:p>
            <a:pPr>
              <a:lnSpc>
                <a:spcPct val="100000"/>
              </a:lnSpc>
            </a:pPr>
            <a:r>
              <a:rPr lang="en-US">
                <a:solidFill>
                  <a:srgbClr val="ffffff"/>
                </a:solidFill>
                <a:latin typeface="Times New Roman"/>
              </a:rPr>
              <a:t>yes &gt; /dev/null</a:t>
            </a:r>
            <a:endParaRPr/>
          </a:p>
        </p:txBody>
      </p:sp>
      <p:sp>
        <p:nvSpPr>
          <p:cNvPr id="233" name="CustomShape 3"/>
          <p:cNvSpPr/>
          <p:nvPr/>
        </p:nvSpPr>
        <p:spPr>
          <a:xfrm>
            <a:off x="406080" y="975600"/>
            <a:ext cx="5443200" cy="453600"/>
          </a:xfrm>
          <a:prstGeom prst="rect">
            <a:avLst/>
          </a:prstGeom>
          <a:noFill/>
          <a:ln>
            <a:noFill/>
          </a:ln>
        </p:spPr>
        <p:txBody>
          <a:bodyPr wrap="none" lIns="90000" rIns="90000" tIns="45000" bIns="45000"/>
          <a:p>
            <a:pPr>
              <a:lnSpc>
                <a:spcPct val="100000"/>
              </a:lnSpc>
              <a:buFont typeface="Wingdings" charset="2"/>
              <a:buChar char=""/>
            </a:pPr>
            <a:r>
              <a:rPr b="1" lang="en-US" sz="2400">
                <a:solidFill>
                  <a:srgbClr val="000000"/>
                </a:solidFill>
                <a:latin typeface="Arial"/>
              </a:rPr>
              <a:t>Send a process to the foreground:</a:t>
            </a:r>
            <a:endParaRPr/>
          </a:p>
        </p:txBody>
      </p:sp>
    </p:spTree>
  </p:cSld>
  <p:timing>
    <p:tnLst>
      <p:par>
        <p:cTn id="46" dur="indefinite" restart="never" nodeType="tmRoot">
          <p:childTnLst>
            <p:seq>
              <p:cTn id="47"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4" name="CustomShape 1"/>
          <p:cNvSpPr/>
          <p:nvPr/>
        </p:nvSpPr>
        <p:spPr>
          <a:xfrm>
            <a:off x="457200" y="274680"/>
            <a:ext cx="8683920" cy="540720"/>
          </a:xfrm>
          <a:prstGeom prst="rect">
            <a:avLst/>
          </a:prstGeom>
          <a:noFill/>
          <a:ln>
            <a:noFill/>
          </a:ln>
        </p:spPr>
        <p:txBody>
          <a:bodyPr lIns="0" rIns="90000" tIns="45000" bIns="137160"/>
          <a:p>
            <a:pPr>
              <a:lnSpc>
                <a:spcPts val="1"/>
              </a:lnSpc>
            </a:pPr>
            <a:r>
              <a:rPr b="1" lang="en-US" sz="3200">
                <a:solidFill>
                  <a:srgbClr val="000000"/>
                </a:solidFill>
                <a:latin typeface="Franklin Gothic Medium"/>
              </a:rPr>
              <a:t>Command: &amp;, bg, fg, jobs</a:t>
            </a:r>
            <a:endParaRPr/>
          </a:p>
        </p:txBody>
      </p:sp>
      <p:sp>
        <p:nvSpPr>
          <p:cNvPr id="235" name="CustomShape 2"/>
          <p:cNvSpPr/>
          <p:nvPr/>
        </p:nvSpPr>
        <p:spPr>
          <a:xfrm>
            <a:off x="457200" y="909360"/>
            <a:ext cx="8683920" cy="453600"/>
          </a:xfrm>
          <a:prstGeom prst="rect">
            <a:avLst/>
          </a:prstGeom>
          <a:noFill/>
          <a:ln>
            <a:noFill/>
          </a:ln>
        </p:spPr>
        <p:txBody>
          <a:bodyPr lIns="90000" rIns="90000" tIns="45000" bIns="45000"/>
          <a:p>
            <a:pPr>
              <a:lnSpc>
                <a:spcPct val="100000"/>
              </a:lnSpc>
              <a:buFont typeface="Wingdings" charset="2"/>
              <a:buChar char=""/>
            </a:pPr>
            <a:r>
              <a:rPr b="1" lang="en-US" sz="2400">
                <a:solidFill>
                  <a:srgbClr val="000000"/>
                </a:solidFill>
                <a:latin typeface="Arial"/>
              </a:rPr>
              <a:t>Send a process to the background:</a:t>
            </a:r>
            <a:endParaRPr/>
          </a:p>
        </p:txBody>
      </p:sp>
      <p:sp>
        <p:nvSpPr>
          <p:cNvPr id="236" name="CustomShape 3"/>
          <p:cNvSpPr/>
          <p:nvPr/>
        </p:nvSpPr>
        <p:spPr>
          <a:xfrm>
            <a:off x="831240" y="1398240"/>
            <a:ext cx="6626520" cy="636480"/>
          </a:xfrm>
          <a:prstGeom prst="rect">
            <a:avLst/>
          </a:prstGeom>
          <a:solidFill>
            <a:srgbClr val="000000"/>
          </a:solidFill>
          <a:ln>
            <a:noFill/>
          </a:ln>
        </p:spPr>
        <p:txBody>
          <a:bodyPr lIns="90000" rIns="90000" tIns="45000" bIns="45000"/>
          <a:p>
            <a:pPr>
              <a:lnSpc>
                <a:spcPct val="100000"/>
              </a:lnSpc>
            </a:pPr>
            <a:r>
              <a:rPr lang="en-US">
                <a:solidFill>
                  <a:srgbClr val="ffffff"/>
                </a:solidFill>
                <a:latin typeface="Times New Roman"/>
              </a:rPr>
              <a:t>vveres@bastion:~$ </a:t>
            </a:r>
            <a:r>
              <a:rPr lang="en-US">
                <a:solidFill>
                  <a:srgbClr val="009900"/>
                </a:solidFill>
                <a:latin typeface="Times New Roman"/>
              </a:rPr>
              <a:t>yes &gt; /dev/null &amp;</a:t>
            </a:r>
            <a:endParaRPr/>
          </a:p>
          <a:p>
            <a:pPr>
              <a:lnSpc>
                <a:spcPct val="100000"/>
              </a:lnSpc>
            </a:pPr>
            <a:r>
              <a:rPr lang="en-US">
                <a:solidFill>
                  <a:srgbClr val="ffffff"/>
                </a:solidFill>
                <a:latin typeface="Times New Roman"/>
              </a:rPr>
              <a:t>[3] 2582</a:t>
            </a:r>
            <a:endParaRPr/>
          </a:p>
        </p:txBody>
      </p:sp>
      <p:sp>
        <p:nvSpPr>
          <p:cNvPr id="237" name="CustomShape 4"/>
          <p:cNvSpPr/>
          <p:nvPr/>
        </p:nvSpPr>
        <p:spPr>
          <a:xfrm>
            <a:off x="831240" y="2438280"/>
            <a:ext cx="6626520" cy="1459440"/>
          </a:xfrm>
          <a:prstGeom prst="rect">
            <a:avLst/>
          </a:prstGeom>
          <a:solidFill>
            <a:srgbClr val="000000"/>
          </a:solidFill>
          <a:ln>
            <a:noFill/>
          </a:ln>
        </p:spPr>
        <p:txBody>
          <a:bodyPr lIns="90000" rIns="90000" tIns="45000" bIns="45000"/>
          <a:p>
            <a:pPr>
              <a:lnSpc>
                <a:spcPct val="100000"/>
              </a:lnSpc>
            </a:pPr>
            <a:r>
              <a:rPr lang="en-US">
                <a:solidFill>
                  <a:srgbClr val="ffffff"/>
                </a:solidFill>
                <a:latin typeface="Times New Roman"/>
              </a:rPr>
              <a:t>vveres@bastion:~$ </a:t>
            </a:r>
            <a:r>
              <a:rPr lang="en-US">
                <a:solidFill>
                  <a:srgbClr val="009900"/>
                </a:solidFill>
                <a:latin typeface="Times New Roman"/>
              </a:rPr>
              <a:t>yes &gt; /dev/null</a:t>
            </a:r>
            <a:endParaRPr/>
          </a:p>
          <a:p>
            <a:pPr>
              <a:lnSpc>
                <a:spcPct val="100000"/>
              </a:lnSpc>
            </a:pPr>
            <a:r>
              <a:rPr lang="en-US">
                <a:solidFill>
                  <a:srgbClr val="ffffff"/>
                </a:solidFill>
                <a:latin typeface="Times New Roman"/>
              </a:rPr>
              <a:t>^Z</a:t>
            </a:r>
            <a:endParaRPr/>
          </a:p>
          <a:p>
            <a:pPr>
              <a:lnSpc>
                <a:spcPct val="100000"/>
              </a:lnSpc>
            </a:pPr>
            <a:r>
              <a:rPr lang="en-US">
                <a:solidFill>
                  <a:srgbClr val="ffffff"/>
                </a:solidFill>
                <a:latin typeface="Times New Roman"/>
              </a:rPr>
              <a:t>[1]+  Stopped                 yes &gt; /dev/null</a:t>
            </a:r>
            <a:endParaRPr/>
          </a:p>
          <a:p>
            <a:pPr>
              <a:lnSpc>
                <a:spcPct val="100000"/>
              </a:lnSpc>
            </a:pPr>
            <a:r>
              <a:rPr lang="en-US">
                <a:solidFill>
                  <a:srgbClr val="ffffff"/>
                </a:solidFill>
                <a:latin typeface="Times New Roman"/>
              </a:rPr>
              <a:t>vveres@bastion:~$ </a:t>
            </a:r>
            <a:r>
              <a:rPr lang="en-US">
                <a:solidFill>
                  <a:srgbClr val="009900"/>
                </a:solidFill>
                <a:latin typeface="Times New Roman"/>
              </a:rPr>
              <a:t>bg</a:t>
            </a:r>
            <a:endParaRPr/>
          </a:p>
          <a:p>
            <a:pPr>
              <a:lnSpc>
                <a:spcPct val="100000"/>
              </a:lnSpc>
            </a:pPr>
            <a:r>
              <a:rPr lang="en-US">
                <a:solidFill>
                  <a:srgbClr val="ffffff"/>
                </a:solidFill>
                <a:latin typeface="Times New Roman"/>
              </a:rPr>
              <a:t>[1]+ yes &gt; /dev/null &amp;</a:t>
            </a:r>
            <a:endParaRPr/>
          </a:p>
        </p:txBody>
      </p:sp>
      <p:sp>
        <p:nvSpPr>
          <p:cNvPr id="238" name="CustomShape 5"/>
          <p:cNvSpPr/>
          <p:nvPr/>
        </p:nvSpPr>
        <p:spPr>
          <a:xfrm>
            <a:off x="831240" y="2010240"/>
            <a:ext cx="689760" cy="423000"/>
          </a:xfrm>
          <a:prstGeom prst="rect">
            <a:avLst/>
          </a:prstGeom>
          <a:noFill/>
          <a:ln>
            <a:noFill/>
          </a:ln>
        </p:spPr>
        <p:txBody>
          <a:bodyPr lIns="90000" rIns="90000" tIns="45000" bIns="45000"/>
          <a:p>
            <a:pPr>
              <a:lnSpc>
                <a:spcPct val="100000"/>
              </a:lnSpc>
            </a:pPr>
            <a:r>
              <a:rPr lang="en-US" sz="2200">
                <a:solidFill>
                  <a:srgbClr val="000000"/>
                </a:solidFill>
                <a:latin typeface="Arial"/>
              </a:rPr>
              <a:t>or</a:t>
            </a:r>
            <a:endParaRPr/>
          </a:p>
        </p:txBody>
      </p:sp>
    </p:spTree>
  </p:cSld>
  <p:timing>
    <p:tnLst>
      <p:par>
        <p:cTn id="48" dur="indefinite" restart="never" nodeType="tmRoot">
          <p:childTnLst>
            <p:seq>
              <p:cTn id="49"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9" name="CustomShape 1"/>
          <p:cNvSpPr/>
          <p:nvPr/>
        </p:nvSpPr>
        <p:spPr>
          <a:xfrm>
            <a:off x="5181480" y="6519240"/>
            <a:ext cx="3045240" cy="335880"/>
          </a:xfrm>
          <a:prstGeom prst="rect">
            <a:avLst/>
          </a:prstGeom>
          <a:noFill/>
          <a:ln>
            <a:noFill/>
          </a:ln>
        </p:spPr>
        <p:txBody>
          <a:bodyPr lIns="90000" rIns="90000" tIns="45000" bIns="0"/>
          <a:p>
            <a:pPr>
              <a:lnSpc>
                <a:spcPct val="100000"/>
              </a:lnSpc>
            </a:pPr>
            <a:r>
              <a:rPr lang="en-US" sz="1000">
                <a:solidFill>
                  <a:srgbClr val="808080"/>
                </a:solidFill>
                <a:latin typeface="Arial"/>
              </a:rPr>
              <a:t>Confidential</a:t>
            </a:r>
            <a:endParaRPr/>
          </a:p>
        </p:txBody>
      </p:sp>
      <p:sp>
        <p:nvSpPr>
          <p:cNvPr id="240" name="CustomShape 2"/>
          <p:cNvSpPr/>
          <p:nvPr/>
        </p:nvSpPr>
        <p:spPr>
          <a:xfrm>
            <a:off x="457200" y="274680"/>
            <a:ext cx="8683920" cy="563040"/>
          </a:xfrm>
          <a:prstGeom prst="rect">
            <a:avLst/>
          </a:prstGeom>
          <a:noFill/>
          <a:ln>
            <a:noFill/>
          </a:ln>
        </p:spPr>
        <p:txBody>
          <a:bodyPr lIns="0" rIns="90000" tIns="45000" bIns="137160"/>
          <a:p>
            <a:pPr>
              <a:lnSpc>
                <a:spcPts val="1"/>
              </a:lnSpc>
            </a:pPr>
            <a:r>
              <a:rPr b="1" lang="en-US" sz="3200">
                <a:solidFill>
                  <a:srgbClr val="000000"/>
                </a:solidFill>
                <a:latin typeface="Franklin Gothic Medium"/>
              </a:rPr>
              <a:t>Command: screen</a:t>
            </a:r>
            <a:endParaRPr/>
          </a:p>
        </p:txBody>
      </p:sp>
      <p:sp>
        <p:nvSpPr>
          <p:cNvPr id="241" name="CustomShape 3"/>
          <p:cNvSpPr/>
          <p:nvPr/>
        </p:nvSpPr>
        <p:spPr>
          <a:xfrm>
            <a:off x="365760" y="0"/>
            <a:ext cx="8759880" cy="271440"/>
          </a:xfrm>
          <a:prstGeom prst="rect">
            <a:avLst/>
          </a:prstGeom>
          <a:noFill/>
          <a:ln>
            <a:noFill/>
          </a:ln>
        </p:spPr>
      </p:sp>
      <p:sp>
        <p:nvSpPr>
          <p:cNvPr id="242" name="CustomShape 4"/>
          <p:cNvSpPr/>
          <p:nvPr/>
        </p:nvSpPr>
        <p:spPr>
          <a:xfrm>
            <a:off x="365760" y="840600"/>
            <a:ext cx="8668440" cy="5726520"/>
          </a:xfrm>
          <a:prstGeom prst="rect">
            <a:avLst/>
          </a:prstGeom>
          <a:noFill/>
          <a:ln>
            <a:noFill/>
          </a:ln>
        </p:spPr>
        <p:txBody>
          <a:bodyPr lIns="90000" rIns="90000" tIns="45000" bIns="45000"/>
          <a:p>
            <a:pPr>
              <a:lnSpc>
                <a:spcPct val="100000"/>
              </a:lnSpc>
              <a:buFont typeface="Wingdings" charset="2"/>
              <a:buChar char=""/>
            </a:pPr>
            <a:r>
              <a:rPr b="1" lang="en-US" sz="2400">
                <a:solidFill>
                  <a:srgbClr val="000000"/>
                </a:solidFill>
                <a:latin typeface="Arial"/>
              </a:rPr>
              <a:t>Control Command:</a:t>
            </a:r>
            <a:endParaRPr/>
          </a:p>
          <a:p>
            <a:pPr>
              <a:lnSpc>
                <a:spcPct val="100000"/>
              </a:lnSpc>
            </a:pPr>
            <a:r>
              <a:rPr lang="en-US" sz="2400">
                <a:solidFill>
                  <a:srgbClr val="000000"/>
                </a:solidFill>
                <a:latin typeface="Arial"/>
              </a:rPr>
              <a:t>Command:</a:t>
            </a:r>
            <a:r>
              <a:rPr b="1" lang="en-US" sz="2400">
                <a:solidFill>
                  <a:srgbClr val="000000"/>
                </a:solidFill>
                <a:latin typeface="Arial"/>
              </a:rPr>
              <a:t> “Ctrl-a”</a:t>
            </a:r>
            <a:endParaRPr/>
          </a:p>
          <a:p>
            <a:pPr>
              <a:lnSpc>
                <a:spcPct val="100000"/>
              </a:lnSpc>
            </a:pPr>
            <a:r>
              <a:rPr lang="en-US" sz="2400">
                <a:solidFill>
                  <a:srgbClr val="000000"/>
                </a:solidFill>
                <a:latin typeface="Arial"/>
              </a:rPr>
              <a:t>Screen uses the command </a:t>
            </a:r>
            <a:r>
              <a:rPr b="1" lang="en-US" sz="2400">
                <a:solidFill>
                  <a:srgbClr val="000000"/>
                </a:solidFill>
                <a:latin typeface="Arial"/>
              </a:rPr>
              <a:t>“Ctrl-a” </a:t>
            </a:r>
            <a:r>
              <a:rPr lang="en-US" sz="2400">
                <a:solidFill>
                  <a:srgbClr val="000000"/>
                </a:solidFill>
                <a:latin typeface="Arial"/>
              </a:rPr>
              <a:t>that’s the control key and a lowercase “a” as a signal to send commands to screen instead of the shell.</a:t>
            </a:r>
            <a:endParaRPr/>
          </a:p>
          <a:p>
            <a:pPr>
              <a:lnSpc>
                <a:spcPct val="100000"/>
              </a:lnSpc>
            </a:pPr>
            <a:endParaRPr/>
          </a:p>
          <a:p>
            <a:pPr>
              <a:lnSpc>
                <a:spcPct val="100000"/>
              </a:lnSpc>
            </a:pPr>
            <a:r>
              <a:rPr b="1" lang="en-US" sz="2400">
                <a:solidFill>
                  <a:srgbClr val="000000"/>
                </a:solidFill>
                <a:latin typeface="Arial"/>
              </a:rPr>
              <a:t>Detaching From Screen:</a:t>
            </a:r>
            <a:endParaRPr/>
          </a:p>
          <a:p>
            <a:pPr>
              <a:lnSpc>
                <a:spcPct val="100000"/>
              </a:lnSpc>
            </a:pPr>
            <a:r>
              <a:rPr lang="en-US" sz="2400">
                <a:solidFill>
                  <a:srgbClr val="000000"/>
                </a:solidFill>
                <a:latin typeface="Arial"/>
              </a:rPr>
              <a:t>Command: </a:t>
            </a:r>
            <a:r>
              <a:rPr b="1" lang="en-US" sz="2400">
                <a:solidFill>
                  <a:srgbClr val="000000"/>
                </a:solidFill>
                <a:latin typeface="Arial"/>
              </a:rPr>
              <a:t>“Ctrl-a” “d”</a:t>
            </a:r>
            <a:endParaRPr/>
          </a:p>
          <a:p>
            <a:pPr>
              <a:lnSpc>
                <a:spcPct val="100000"/>
              </a:lnSpc>
            </a:pPr>
            <a:r>
              <a:rPr lang="en-US" sz="2400">
                <a:solidFill>
                  <a:srgbClr val="000000"/>
                </a:solidFill>
                <a:latin typeface="Arial"/>
              </a:rPr>
              <a:t>Detaching is the most powerful part of screen. Screen allows you to detach from a window and reattach later.</a:t>
            </a:r>
            <a:endParaRPr/>
          </a:p>
          <a:p>
            <a:pPr>
              <a:lnSpc>
                <a:spcPct val="100000"/>
              </a:lnSpc>
            </a:pPr>
            <a:endParaRPr/>
          </a:p>
          <a:p>
            <a:pPr>
              <a:lnSpc>
                <a:spcPct val="100000"/>
              </a:lnSpc>
            </a:pPr>
            <a:r>
              <a:rPr b="1" lang="en-US" sz="2400">
                <a:solidFill>
                  <a:srgbClr val="000000"/>
                </a:solidFill>
                <a:latin typeface="Arial"/>
              </a:rPr>
              <a:t>Creating Windows:</a:t>
            </a:r>
            <a:endParaRPr/>
          </a:p>
          <a:p>
            <a:pPr>
              <a:lnSpc>
                <a:spcPct val="100000"/>
              </a:lnSpc>
            </a:pPr>
            <a:r>
              <a:rPr lang="en-US" sz="2400">
                <a:solidFill>
                  <a:srgbClr val="000000"/>
                </a:solidFill>
                <a:latin typeface="Arial"/>
              </a:rPr>
              <a:t>Command: </a:t>
            </a:r>
            <a:r>
              <a:rPr b="1" lang="en-US" sz="2400">
                <a:solidFill>
                  <a:srgbClr val="000000"/>
                </a:solidFill>
                <a:latin typeface="Arial"/>
              </a:rPr>
              <a:t>“Ctrl-a” “c”</a:t>
            </a:r>
            <a:endParaRPr/>
          </a:p>
          <a:p>
            <a:pPr>
              <a:lnSpc>
                <a:spcPct val="100000"/>
              </a:lnSpc>
            </a:pPr>
            <a:endParaRPr/>
          </a:p>
          <a:p>
            <a:pPr>
              <a:lnSpc>
                <a:spcPct val="100000"/>
              </a:lnSpc>
            </a:pPr>
            <a:r>
              <a:rPr b="1" lang="en-US" sz="2400">
                <a:solidFill>
                  <a:srgbClr val="000000"/>
                </a:solidFill>
                <a:latin typeface="Arial"/>
              </a:rPr>
              <a:t>Switching Between Windows:</a:t>
            </a:r>
            <a:endParaRPr/>
          </a:p>
          <a:p>
            <a:pPr>
              <a:lnSpc>
                <a:spcPct val="100000"/>
              </a:lnSpc>
            </a:pPr>
            <a:r>
              <a:rPr lang="en-US" sz="2400">
                <a:solidFill>
                  <a:srgbClr val="000000"/>
                </a:solidFill>
                <a:latin typeface="Arial"/>
              </a:rPr>
              <a:t>Command: </a:t>
            </a:r>
            <a:r>
              <a:rPr b="1" lang="en-US" sz="2400">
                <a:solidFill>
                  <a:srgbClr val="000000"/>
                </a:solidFill>
                <a:latin typeface="Arial"/>
              </a:rPr>
              <a:t>“Ctrl-a” “n”</a:t>
            </a:r>
            <a:endParaRPr/>
          </a:p>
          <a:p>
            <a:pPr>
              <a:lnSpc>
                <a:spcPct val="100000"/>
              </a:lnSpc>
            </a:pPr>
            <a:endParaRPr/>
          </a:p>
          <a:p>
            <a:pPr>
              <a:lnSpc>
                <a:spcPct val="100000"/>
              </a:lnSpc>
            </a:pPr>
            <a:r>
              <a:rPr b="1" lang="en-US" sz="2400">
                <a:solidFill>
                  <a:srgbClr val="000000"/>
                </a:solidFill>
                <a:latin typeface="Arial"/>
              </a:rPr>
              <a:t>Help:</a:t>
            </a:r>
            <a:endParaRPr/>
          </a:p>
          <a:p>
            <a:pPr>
              <a:lnSpc>
                <a:spcPct val="100000"/>
              </a:lnSpc>
            </a:pPr>
            <a:r>
              <a:rPr lang="en-US" sz="2400">
                <a:solidFill>
                  <a:srgbClr val="000000"/>
                </a:solidFill>
                <a:latin typeface="Arial"/>
              </a:rPr>
              <a:t>Command: </a:t>
            </a:r>
            <a:r>
              <a:rPr b="1" lang="en-US" sz="2400">
                <a:solidFill>
                  <a:srgbClr val="000000"/>
                </a:solidFill>
                <a:latin typeface="Arial"/>
              </a:rPr>
              <a:t>“Ctrl-a” “?”</a:t>
            </a:r>
            <a:endParaRPr/>
          </a:p>
          <a:p>
            <a:pPr>
              <a:lnSpc>
                <a:spcPct val="100000"/>
              </a:lnSpc>
            </a:pPr>
            <a:endParaRPr/>
          </a:p>
          <a:p>
            <a:pPr>
              <a:lnSpc>
                <a:spcPct val="100000"/>
              </a:lnSpc>
            </a:pPr>
            <a:endParaRPr/>
          </a:p>
        </p:txBody>
      </p:sp>
    </p:spTree>
  </p:cSld>
  <p:timing>
    <p:tnLst>
      <p:par>
        <p:cTn id="50" dur="indefinite" restart="never" nodeType="tmRoot">
          <p:childTnLst>
            <p:seq>
              <p:cTn id="51"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1" name="CustomShape 1"/>
          <p:cNvSpPr/>
          <p:nvPr/>
        </p:nvSpPr>
        <p:spPr>
          <a:xfrm>
            <a:off x="365760" y="0"/>
            <a:ext cx="8759880" cy="271440"/>
          </a:xfrm>
          <a:prstGeom prst="rect">
            <a:avLst/>
          </a:prstGeom>
          <a:noFill/>
          <a:ln>
            <a:noFill/>
          </a:ln>
        </p:spPr>
      </p:sp>
      <p:sp>
        <p:nvSpPr>
          <p:cNvPr id="182" name="CustomShape 2"/>
          <p:cNvSpPr/>
          <p:nvPr/>
        </p:nvSpPr>
        <p:spPr>
          <a:xfrm>
            <a:off x="365760" y="914400"/>
            <a:ext cx="8409600" cy="5178600"/>
          </a:xfrm>
          <a:prstGeom prst="rect">
            <a:avLst/>
          </a:prstGeom>
          <a:noFill/>
          <a:ln>
            <a:noFill/>
          </a:ln>
        </p:spPr>
        <p:txBody>
          <a:bodyPr lIns="90000" rIns="90000" tIns="45000" bIns="45000"/>
          <a:p>
            <a:pPr>
              <a:lnSpc>
                <a:spcPct val="100000"/>
              </a:lnSpc>
              <a:buFont typeface="Arial"/>
              <a:buChar char="•"/>
            </a:pPr>
            <a:r>
              <a:rPr lang="en-US" sz="2800" u="sng">
                <a:solidFill>
                  <a:srgbClr val="00a1f2"/>
                </a:solidFill>
                <a:latin typeface="Arial"/>
              </a:rPr>
              <a:t>http://en.wikipedia.org</a:t>
            </a:r>
            <a:r>
              <a:rPr lang="en-US" sz="2800">
                <a:solidFill>
                  <a:srgbClr val="404040"/>
                </a:solidFill>
                <a:latin typeface="Arial"/>
              </a:rPr>
              <a:t>/</a:t>
            </a:r>
            <a:endParaRPr/>
          </a:p>
          <a:p>
            <a:pPr>
              <a:lnSpc>
                <a:spcPct val="100000"/>
              </a:lnSpc>
              <a:buFont typeface="Arial"/>
              <a:buChar char="•"/>
            </a:pPr>
            <a:r>
              <a:rPr lang="en-US" sz="2800" u="sng">
                <a:solidFill>
                  <a:srgbClr val="00a1f2"/>
                </a:solidFill>
                <a:latin typeface="Arial"/>
              </a:rPr>
              <a:t>http://www.makelinux.com/</a:t>
            </a:r>
            <a:endParaRPr/>
          </a:p>
          <a:p>
            <a:pPr>
              <a:lnSpc>
                <a:spcPct val="100000"/>
              </a:lnSpc>
              <a:buFont typeface="Arial"/>
              <a:buChar char="•"/>
            </a:pPr>
            <a:r>
              <a:rPr lang="en-US" sz="2800" u="sng">
                <a:solidFill>
                  <a:srgbClr val="00a1f2"/>
                </a:solidFill>
                <a:latin typeface="Arial"/>
              </a:rPr>
              <a:t>https://access.redhat.com/documentation/en-US/</a:t>
            </a:r>
            <a:endParaRPr/>
          </a:p>
          <a:p>
            <a:pPr>
              <a:lnSpc>
                <a:spcPct val="100000"/>
              </a:lnSpc>
              <a:buFont typeface="Arial"/>
              <a:buChar char="•"/>
            </a:pPr>
            <a:r>
              <a:rPr lang="en-US" sz="2800" u="sng">
                <a:solidFill>
                  <a:srgbClr val="00a1f2"/>
                </a:solidFill>
                <a:latin typeface="Arial"/>
              </a:rPr>
              <a:t>https://help.ubuntu.com/</a:t>
            </a:r>
            <a:endParaRPr/>
          </a:p>
          <a:p>
            <a:pPr>
              <a:lnSpc>
                <a:spcPct val="100000"/>
              </a:lnSpc>
              <a:buFont typeface="Arial"/>
              <a:buChar char="•"/>
            </a:pPr>
            <a:r>
              <a:rPr lang="en-US" sz="2800">
                <a:solidFill>
                  <a:srgbClr val="404040"/>
                </a:solidFill>
                <a:latin typeface="Arial"/>
              </a:rPr>
              <a:t>Internet</a:t>
            </a:r>
            <a:endParaRPr/>
          </a:p>
          <a:p>
            <a:pPr>
              <a:lnSpc>
                <a:spcPct val="100000"/>
              </a:lnSpc>
            </a:pPr>
            <a:endParaRPr/>
          </a:p>
        </p:txBody>
      </p:sp>
      <p:sp>
        <p:nvSpPr>
          <p:cNvPr id="183" name="CustomShape 3"/>
          <p:cNvSpPr/>
          <p:nvPr/>
        </p:nvSpPr>
        <p:spPr>
          <a:xfrm>
            <a:off x="457200" y="274680"/>
            <a:ext cx="8683920" cy="540720"/>
          </a:xfrm>
          <a:prstGeom prst="rect">
            <a:avLst/>
          </a:prstGeom>
          <a:noFill/>
          <a:ln>
            <a:noFill/>
          </a:ln>
        </p:spPr>
        <p:txBody>
          <a:bodyPr lIns="0" rIns="90000" tIns="45000" bIns="137160"/>
          <a:p>
            <a:pPr>
              <a:lnSpc>
                <a:spcPts val="1"/>
              </a:lnSpc>
            </a:pPr>
            <a:r>
              <a:rPr b="1" lang="en-US" sz="3200">
                <a:solidFill>
                  <a:srgbClr val="000000"/>
                </a:solidFill>
                <a:latin typeface="Franklin Gothic Medium"/>
              </a:rPr>
              <a:t>Training materials</a:t>
            </a:r>
            <a:endParaRPr/>
          </a:p>
        </p:txBody>
      </p:sp>
      <p:sp>
        <p:nvSpPr>
          <p:cNvPr id="184" name="CustomShape 4"/>
          <p:cNvSpPr/>
          <p:nvPr/>
        </p:nvSpPr>
        <p:spPr>
          <a:xfrm>
            <a:off x="5181480" y="6519240"/>
            <a:ext cx="3045240" cy="335880"/>
          </a:xfrm>
          <a:prstGeom prst="rect">
            <a:avLst/>
          </a:prstGeom>
          <a:noFill/>
          <a:ln>
            <a:noFill/>
          </a:ln>
        </p:spPr>
        <p:txBody>
          <a:bodyPr lIns="90000" rIns="90000" tIns="45000" bIns="0"/>
          <a:p>
            <a:pPr>
              <a:lnSpc>
                <a:spcPct val="100000"/>
              </a:lnSpc>
            </a:pPr>
            <a:r>
              <a:rPr lang="en-US" sz="1000">
                <a:solidFill>
                  <a:srgbClr val="808080"/>
                </a:solidFill>
                <a:latin typeface="Arial"/>
              </a:rPr>
              <a:t>Confidential</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3" name="CustomShape 1"/>
          <p:cNvSpPr/>
          <p:nvPr/>
        </p:nvSpPr>
        <p:spPr>
          <a:xfrm>
            <a:off x="5181480" y="6519240"/>
            <a:ext cx="3045240" cy="335880"/>
          </a:xfrm>
          <a:prstGeom prst="rect">
            <a:avLst/>
          </a:prstGeom>
          <a:noFill/>
          <a:ln>
            <a:noFill/>
          </a:ln>
        </p:spPr>
        <p:txBody>
          <a:bodyPr lIns="90000" rIns="90000" tIns="45000" bIns="0"/>
          <a:p>
            <a:pPr>
              <a:lnSpc>
                <a:spcPct val="100000"/>
              </a:lnSpc>
            </a:pPr>
            <a:r>
              <a:rPr lang="en-US" sz="1000">
                <a:solidFill>
                  <a:srgbClr val="808080"/>
                </a:solidFill>
                <a:latin typeface="Arial"/>
              </a:rPr>
              <a:t>Confidential</a:t>
            </a:r>
            <a:endParaRPr/>
          </a:p>
        </p:txBody>
      </p:sp>
      <p:sp>
        <p:nvSpPr>
          <p:cNvPr id="244" name="CustomShape 2"/>
          <p:cNvSpPr/>
          <p:nvPr/>
        </p:nvSpPr>
        <p:spPr>
          <a:xfrm>
            <a:off x="457200" y="274680"/>
            <a:ext cx="8683920" cy="563040"/>
          </a:xfrm>
          <a:prstGeom prst="rect">
            <a:avLst/>
          </a:prstGeom>
          <a:noFill/>
          <a:ln>
            <a:noFill/>
          </a:ln>
        </p:spPr>
        <p:txBody>
          <a:bodyPr lIns="0" rIns="90000" tIns="45000" bIns="137160"/>
          <a:p>
            <a:pPr>
              <a:lnSpc>
                <a:spcPts val="1"/>
              </a:lnSpc>
            </a:pPr>
            <a:r>
              <a:rPr b="1" lang="en-US" sz="3200">
                <a:solidFill>
                  <a:srgbClr val="000000"/>
                </a:solidFill>
                <a:latin typeface="Franklin Gothic Medium"/>
              </a:rPr>
              <a:t>Command: screen</a:t>
            </a:r>
            <a:endParaRPr/>
          </a:p>
        </p:txBody>
      </p:sp>
      <p:sp>
        <p:nvSpPr>
          <p:cNvPr id="245" name="CustomShape 3"/>
          <p:cNvSpPr/>
          <p:nvPr/>
        </p:nvSpPr>
        <p:spPr>
          <a:xfrm>
            <a:off x="365760" y="0"/>
            <a:ext cx="8759880" cy="271440"/>
          </a:xfrm>
          <a:prstGeom prst="rect">
            <a:avLst/>
          </a:prstGeom>
          <a:noFill/>
          <a:ln>
            <a:noFill/>
          </a:ln>
        </p:spPr>
      </p:sp>
      <p:sp>
        <p:nvSpPr>
          <p:cNvPr id="246" name="CustomShape 4"/>
          <p:cNvSpPr/>
          <p:nvPr/>
        </p:nvSpPr>
        <p:spPr>
          <a:xfrm>
            <a:off x="457200" y="990720"/>
            <a:ext cx="8668440" cy="3760200"/>
          </a:xfrm>
          <a:prstGeom prst="rect">
            <a:avLst/>
          </a:prstGeom>
          <a:noFill/>
          <a:ln>
            <a:noFill/>
          </a:ln>
        </p:spPr>
        <p:txBody>
          <a:bodyPr lIns="90000" rIns="90000" tIns="45000" bIns="45000"/>
          <a:p>
            <a:pPr>
              <a:lnSpc>
                <a:spcPct val="100000"/>
              </a:lnSpc>
              <a:buFont typeface="Wingdings" charset="2"/>
              <a:buChar char=""/>
            </a:pPr>
            <a:r>
              <a:rPr b="1" lang="en-US" sz="2400">
                <a:solidFill>
                  <a:srgbClr val="000000"/>
                </a:solidFill>
                <a:latin typeface="Arial"/>
              </a:rPr>
              <a:t>Show Screen session list:</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buFont typeface="Wingdings" charset="2"/>
              <a:buChar char=""/>
            </a:pPr>
            <a:r>
              <a:rPr b="1" lang="en-US" sz="2400">
                <a:solidFill>
                  <a:srgbClr val="000000"/>
                </a:solidFill>
                <a:latin typeface="Arial"/>
              </a:rPr>
              <a:t>Reattach to Screen:</a:t>
            </a:r>
            <a:endParaRPr/>
          </a:p>
          <a:p>
            <a:pPr>
              <a:lnSpc>
                <a:spcPct val="100000"/>
              </a:lnSpc>
            </a:pPr>
            <a:endParaRPr/>
          </a:p>
          <a:p>
            <a:pPr>
              <a:lnSpc>
                <a:spcPct val="150000"/>
              </a:lnSpc>
            </a:pPr>
            <a:r>
              <a:rPr lang="en-US" sz="2200">
                <a:solidFill>
                  <a:srgbClr val="000000"/>
                </a:solidFill>
                <a:latin typeface="Arial"/>
              </a:rPr>
              <a:t>or </a:t>
            </a:r>
            <a:endParaRPr/>
          </a:p>
        </p:txBody>
      </p:sp>
      <p:sp>
        <p:nvSpPr>
          <p:cNvPr id="247" name="CustomShape 5"/>
          <p:cNvSpPr/>
          <p:nvPr/>
        </p:nvSpPr>
        <p:spPr>
          <a:xfrm>
            <a:off x="838080" y="1447920"/>
            <a:ext cx="6626520" cy="1733760"/>
          </a:xfrm>
          <a:prstGeom prst="rect">
            <a:avLst/>
          </a:prstGeom>
          <a:solidFill>
            <a:srgbClr val="000000"/>
          </a:solidFill>
          <a:ln>
            <a:noFill/>
          </a:ln>
        </p:spPr>
        <p:txBody>
          <a:bodyPr lIns="90000" rIns="90000" tIns="45000" bIns="45000"/>
          <a:p>
            <a:pPr>
              <a:lnSpc>
                <a:spcPct val="100000"/>
              </a:lnSpc>
            </a:pPr>
            <a:r>
              <a:rPr lang="en-US">
                <a:solidFill>
                  <a:srgbClr val="ffffff"/>
                </a:solidFill>
                <a:latin typeface="Times New Roman"/>
              </a:rPr>
              <a:t>vveres@bastion:~$ </a:t>
            </a:r>
            <a:r>
              <a:rPr lang="en-US">
                <a:solidFill>
                  <a:srgbClr val="009900"/>
                </a:solidFill>
                <a:latin typeface="Times New Roman"/>
              </a:rPr>
              <a:t>screen -ls</a:t>
            </a:r>
            <a:endParaRPr/>
          </a:p>
          <a:p>
            <a:pPr>
              <a:lnSpc>
                <a:spcPct val="100000"/>
              </a:lnSpc>
            </a:pPr>
            <a:r>
              <a:rPr lang="en-US">
                <a:solidFill>
                  <a:srgbClr val="ffffff"/>
                </a:solidFill>
                <a:latin typeface="Times New Roman"/>
              </a:rPr>
              <a:t>There are screens on:</a:t>
            </a:r>
            <a:endParaRPr/>
          </a:p>
          <a:p>
            <a:pPr>
              <a:lnSpc>
                <a:spcPct val="100000"/>
              </a:lnSpc>
            </a:pPr>
            <a:r>
              <a:rPr lang="en-US">
                <a:solidFill>
                  <a:srgbClr val="ffffff"/>
                </a:solidFill>
                <a:latin typeface="Times New Roman"/>
              </a:rPr>
              <a:t>        </a:t>
            </a:r>
            <a:r>
              <a:rPr lang="en-US">
                <a:solidFill>
                  <a:srgbClr val="ffffff"/>
                </a:solidFill>
                <a:latin typeface="Times New Roman"/>
              </a:rPr>
              <a:t>1165.SSHTunnels (11/24/2014 10:36:26 PM)        (Detached)</a:t>
            </a:r>
            <a:endParaRPr/>
          </a:p>
          <a:p>
            <a:pPr>
              <a:lnSpc>
                <a:spcPct val="100000"/>
              </a:lnSpc>
            </a:pPr>
            <a:r>
              <a:rPr lang="en-US">
                <a:solidFill>
                  <a:srgbClr val="ffffff"/>
                </a:solidFill>
                <a:latin typeface="Times New Roman"/>
              </a:rPr>
              <a:t>        </a:t>
            </a:r>
            <a:r>
              <a:rPr lang="en-US">
                <a:solidFill>
                  <a:srgbClr val="ffffff"/>
                </a:solidFill>
                <a:latin typeface="Times New Roman"/>
              </a:rPr>
              <a:t>1132.pts-0.bastion      (11/24/2014 10:33:42 PM)        (Detached)</a:t>
            </a:r>
            <a:endParaRPr/>
          </a:p>
          <a:p>
            <a:pPr>
              <a:lnSpc>
                <a:spcPct val="100000"/>
              </a:lnSpc>
            </a:pPr>
            <a:r>
              <a:rPr lang="en-US">
                <a:solidFill>
                  <a:srgbClr val="ffffff"/>
                </a:solidFill>
                <a:latin typeface="Times New Roman"/>
              </a:rPr>
              <a:t>        </a:t>
            </a:r>
            <a:r>
              <a:rPr lang="en-US">
                <a:solidFill>
                  <a:srgbClr val="ffffff"/>
                </a:solidFill>
                <a:latin typeface="Times New Roman"/>
              </a:rPr>
              <a:t>1100.pts-0.bastion      (11/24/2014 10:27:58 PM)        (Detached)</a:t>
            </a:r>
            <a:endParaRPr/>
          </a:p>
          <a:p>
            <a:pPr>
              <a:lnSpc>
                <a:spcPct val="100000"/>
              </a:lnSpc>
            </a:pPr>
            <a:r>
              <a:rPr lang="en-US">
                <a:solidFill>
                  <a:srgbClr val="ffffff"/>
                </a:solidFill>
                <a:latin typeface="Times New Roman"/>
              </a:rPr>
              <a:t>3 Sockets in /var/run/screen/S-vveres.</a:t>
            </a:r>
            <a:endParaRPr/>
          </a:p>
        </p:txBody>
      </p:sp>
      <p:sp>
        <p:nvSpPr>
          <p:cNvPr id="248" name="CustomShape 6"/>
          <p:cNvSpPr/>
          <p:nvPr/>
        </p:nvSpPr>
        <p:spPr>
          <a:xfrm>
            <a:off x="838080" y="3929400"/>
            <a:ext cx="6626520" cy="362160"/>
          </a:xfrm>
          <a:prstGeom prst="rect">
            <a:avLst/>
          </a:prstGeom>
          <a:solidFill>
            <a:srgbClr val="000000"/>
          </a:solidFill>
          <a:ln>
            <a:noFill/>
          </a:ln>
        </p:spPr>
        <p:txBody>
          <a:bodyPr lIns="90000" rIns="90000" tIns="45000" bIns="45000"/>
          <a:p>
            <a:pPr>
              <a:lnSpc>
                <a:spcPct val="100000"/>
              </a:lnSpc>
            </a:pPr>
            <a:r>
              <a:rPr lang="en-US">
                <a:solidFill>
                  <a:srgbClr val="ffffff"/>
                </a:solidFill>
                <a:latin typeface="Times New Roman"/>
              </a:rPr>
              <a:t>vveres@bastion:~$ </a:t>
            </a:r>
            <a:r>
              <a:rPr lang="en-US">
                <a:solidFill>
                  <a:srgbClr val="009900"/>
                </a:solidFill>
                <a:latin typeface="Times New Roman"/>
              </a:rPr>
              <a:t>screen –r</a:t>
            </a:r>
            <a:endParaRPr/>
          </a:p>
        </p:txBody>
      </p:sp>
      <p:sp>
        <p:nvSpPr>
          <p:cNvPr id="249" name="CustomShape 7"/>
          <p:cNvSpPr/>
          <p:nvPr/>
        </p:nvSpPr>
        <p:spPr>
          <a:xfrm>
            <a:off x="838080" y="4744800"/>
            <a:ext cx="6626520" cy="362160"/>
          </a:xfrm>
          <a:prstGeom prst="rect">
            <a:avLst/>
          </a:prstGeom>
          <a:solidFill>
            <a:srgbClr val="000000"/>
          </a:solidFill>
          <a:ln>
            <a:noFill/>
          </a:ln>
        </p:spPr>
        <p:txBody>
          <a:bodyPr lIns="90000" rIns="90000" tIns="45000" bIns="45000"/>
          <a:p>
            <a:pPr>
              <a:lnSpc>
                <a:spcPct val="100000"/>
              </a:lnSpc>
            </a:pPr>
            <a:r>
              <a:rPr lang="en-US">
                <a:solidFill>
                  <a:srgbClr val="ffffff"/>
                </a:solidFill>
                <a:latin typeface="Times New Roman"/>
              </a:rPr>
              <a:t>vveres@bastion:~$ </a:t>
            </a:r>
            <a:r>
              <a:rPr lang="en-US">
                <a:solidFill>
                  <a:srgbClr val="009900"/>
                </a:solidFill>
                <a:latin typeface="Times New Roman"/>
              </a:rPr>
              <a:t>screen -r 1165.SSHTunnels</a:t>
            </a:r>
            <a:endParaRPr/>
          </a:p>
        </p:txBody>
      </p:sp>
    </p:spTree>
  </p:cSld>
  <p:timing>
    <p:tnLst>
      <p:par>
        <p:cTn id="52" dur="indefinite" restart="never" nodeType="tmRoot">
          <p:childTnLst>
            <p:seq>
              <p:cTn id="53"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0" name="CustomShape 1"/>
          <p:cNvSpPr/>
          <p:nvPr/>
        </p:nvSpPr>
        <p:spPr>
          <a:xfrm>
            <a:off x="457200" y="274680"/>
            <a:ext cx="8683920" cy="540720"/>
          </a:xfrm>
          <a:prstGeom prst="rect">
            <a:avLst/>
          </a:prstGeom>
          <a:noFill/>
          <a:ln>
            <a:noFill/>
          </a:ln>
        </p:spPr>
        <p:txBody>
          <a:bodyPr lIns="0" rIns="90000" tIns="45000" bIns="137160"/>
          <a:p>
            <a:pPr>
              <a:lnSpc>
                <a:spcPts val="1"/>
              </a:lnSpc>
            </a:pPr>
            <a:r>
              <a:rPr b="1" lang="en-US" sz="3200">
                <a:solidFill>
                  <a:srgbClr val="000000"/>
                </a:solidFill>
                <a:latin typeface="Franklin Gothic Medium"/>
              </a:rPr>
              <a:t>WinSCP</a:t>
            </a:r>
            <a:endParaRPr/>
          </a:p>
        </p:txBody>
      </p:sp>
      <p:sp>
        <p:nvSpPr>
          <p:cNvPr id="251" name="CustomShape 2"/>
          <p:cNvSpPr/>
          <p:nvPr/>
        </p:nvSpPr>
        <p:spPr>
          <a:xfrm>
            <a:off x="380880" y="975600"/>
            <a:ext cx="8760240" cy="1459440"/>
          </a:xfrm>
          <a:prstGeom prst="rect">
            <a:avLst/>
          </a:prstGeom>
          <a:noFill/>
          <a:ln>
            <a:noFill/>
          </a:ln>
        </p:spPr>
        <p:txBody>
          <a:bodyPr lIns="90000" rIns="90000" tIns="45000" bIns="45000"/>
          <a:p>
            <a:pPr>
              <a:lnSpc>
                <a:spcPct val="100000"/>
              </a:lnSpc>
              <a:buFont typeface="Wingdings" charset="2"/>
              <a:buChar char=""/>
            </a:pPr>
            <a:r>
              <a:rPr b="1" lang="en-US">
                <a:solidFill>
                  <a:srgbClr val="000000"/>
                </a:solidFill>
                <a:latin typeface="Arial"/>
              </a:rPr>
              <a:t>WinSCP</a:t>
            </a:r>
            <a:r>
              <a:rPr lang="en-US">
                <a:solidFill>
                  <a:srgbClr val="000000"/>
                </a:solidFill>
                <a:latin typeface="Arial"/>
              </a:rPr>
              <a:t> (</a:t>
            </a:r>
            <a:r>
              <a:rPr b="1" lang="en-US">
                <a:solidFill>
                  <a:srgbClr val="000000"/>
                </a:solidFill>
                <a:latin typeface="Arial"/>
              </a:rPr>
              <a:t>Win</a:t>
            </a:r>
            <a:r>
              <a:rPr lang="en-US">
                <a:solidFill>
                  <a:srgbClr val="000000"/>
                </a:solidFill>
                <a:latin typeface="Arial"/>
              </a:rPr>
              <a:t>dows </a:t>
            </a:r>
            <a:r>
              <a:rPr b="1" lang="en-US">
                <a:solidFill>
                  <a:srgbClr val="000000"/>
                </a:solidFill>
                <a:latin typeface="Arial"/>
              </a:rPr>
              <a:t>S</a:t>
            </a:r>
            <a:r>
              <a:rPr lang="en-US">
                <a:solidFill>
                  <a:srgbClr val="000000"/>
                </a:solidFill>
                <a:latin typeface="Arial"/>
              </a:rPr>
              <a:t>ecure </a:t>
            </a:r>
            <a:r>
              <a:rPr b="1" lang="en-US">
                <a:solidFill>
                  <a:srgbClr val="000000"/>
                </a:solidFill>
                <a:latin typeface="Arial"/>
              </a:rPr>
              <a:t>C</a:t>
            </a:r>
            <a:r>
              <a:rPr lang="en-US">
                <a:solidFill>
                  <a:srgbClr val="000000"/>
                </a:solidFill>
                <a:latin typeface="Arial"/>
              </a:rPr>
              <a:t>o</a:t>
            </a:r>
            <a:r>
              <a:rPr b="1" lang="en-US">
                <a:solidFill>
                  <a:srgbClr val="000000"/>
                </a:solidFill>
                <a:latin typeface="Arial"/>
              </a:rPr>
              <a:t>P</a:t>
            </a:r>
            <a:r>
              <a:rPr lang="en-US">
                <a:solidFill>
                  <a:srgbClr val="000000"/>
                </a:solidFill>
                <a:latin typeface="Arial"/>
              </a:rPr>
              <a:t>y) is a free and open-source SFTP, SCP and FTP client for Microsoft Windows. Its main function is secure file transfer between a local and a remote computer. Beyond this, WinSCP offers basic file manager and file synchronization functionality. For secure transfers, it uses Secure Shell (SSH) and supports the SCP protocol in addition to SFTP.</a:t>
            </a:r>
            <a:r>
              <a:rPr b="1" lang="en-US">
                <a:solidFill>
                  <a:srgbClr val="000000"/>
                </a:solidFill>
                <a:latin typeface="Arial"/>
              </a:rPr>
              <a:t>:</a:t>
            </a:r>
            <a:endParaRPr/>
          </a:p>
        </p:txBody>
      </p:sp>
      <p:pic>
        <p:nvPicPr>
          <p:cNvPr id="252" name="" descr=""/>
          <p:cNvPicPr/>
          <p:nvPr/>
        </p:nvPicPr>
        <p:blipFill>
          <a:blip r:embed="rId1"/>
          <a:stretch>
            <a:fillRect/>
          </a:stretch>
        </p:blipFill>
        <p:spPr>
          <a:xfrm>
            <a:off x="2194560" y="2468880"/>
            <a:ext cx="4422240" cy="3643560"/>
          </a:xfrm>
          <a:prstGeom prst="rect">
            <a:avLst/>
          </a:prstGeom>
          <a:ln>
            <a:noFill/>
          </a:ln>
        </p:spPr>
      </p:pic>
    </p:spTree>
  </p:cSld>
  <p:timing>
    <p:tnLst>
      <p:par>
        <p:cTn id="54" dur="indefinite" restart="never" nodeType="tmRoot">
          <p:childTnLst>
            <p:seq>
              <p:cTn id="55"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3" name="CustomShape 1"/>
          <p:cNvSpPr/>
          <p:nvPr/>
        </p:nvSpPr>
        <p:spPr>
          <a:xfrm>
            <a:off x="457200" y="274680"/>
            <a:ext cx="8683920" cy="540720"/>
          </a:xfrm>
          <a:prstGeom prst="rect">
            <a:avLst/>
          </a:prstGeom>
          <a:noFill/>
          <a:ln>
            <a:noFill/>
          </a:ln>
        </p:spPr>
        <p:txBody>
          <a:bodyPr lIns="0" rIns="90000" tIns="45000" bIns="137160"/>
          <a:p>
            <a:pPr>
              <a:lnSpc>
                <a:spcPts val="1"/>
              </a:lnSpc>
            </a:pPr>
            <a:r>
              <a:rPr b="1" lang="en-US" sz="3200">
                <a:solidFill>
                  <a:srgbClr val="000000"/>
                </a:solidFill>
                <a:latin typeface="Franklin Gothic Medium"/>
              </a:rPr>
              <a:t>PuTTY</a:t>
            </a:r>
            <a:endParaRPr/>
          </a:p>
        </p:txBody>
      </p:sp>
      <p:sp>
        <p:nvSpPr>
          <p:cNvPr id="254" name="CustomShape 2"/>
          <p:cNvSpPr/>
          <p:nvPr/>
        </p:nvSpPr>
        <p:spPr>
          <a:xfrm>
            <a:off x="380880" y="975600"/>
            <a:ext cx="8760240" cy="669240"/>
          </a:xfrm>
          <a:prstGeom prst="rect">
            <a:avLst/>
          </a:prstGeom>
          <a:noFill/>
          <a:ln>
            <a:noFill/>
          </a:ln>
        </p:spPr>
        <p:txBody>
          <a:bodyPr lIns="90000" rIns="90000" tIns="45000" bIns="45000"/>
          <a:p>
            <a:pPr>
              <a:lnSpc>
                <a:spcPct val="100000"/>
              </a:lnSpc>
              <a:buFont typeface="Wingdings" charset="2"/>
              <a:buChar char=""/>
            </a:pPr>
            <a:r>
              <a:rPr b="1" lang="en-US">
                <a:solidFill>
                  <a:srgbClr val="000000"/>
                </a:solidFill>
                <a:latin typeface="Arial"/>
              </a:rPr>
              <a:t>PuTTY</a:t>
            </a:r>
            <a:r>
              <a:rPr lang="en-US">
                <a:solidFill>
                  <a:srgbClr val="000000"/>
                </a:solidFill>
                <a:latin typeface="Arial"/>
              </a:rPr>
              <a:t>  is a free ssh client for windows. It also supports pubkey login and port forwarding. More information on official site:  www.putty.org </a:t>
            </a:r>
            <a:endParaRPr/>
          </a:p>
        </p:txBody>
      </p:sp>
      <p:pic>
        <p:nvPicPr>
          <p:cNvPr id="255" name="" descr=""/>
          <p:cNvPicPr/>
          <p:nvPr/>
        </p:nvPicPr>
        <p:blipFill>
          <a:blip r:embed="rId1"/>
          <a:stretch>
            <a:fillRect/>
          </a:stretch>
        </p:blipFill>
        <p:spPr>
          <a:xfrm>
            <a:off x="2423520" y="1737360"/>
            <a:ext cx="4341960" cy="4208760"/>
          </a:xfrm>
          <a:prstGeom prst="rect">
            <a:avLst/>
          </a:prstGeom>
          <a:ln>
            <a:noFill/>
          </a:ln>
        </p:spPr>
      </p:pic>
    </p:spTree>
  </p:cSld>
  <p:timing>
    <p:tnLst>
      <p:par>
        <p:cTn id="56" dur="indefinite" restart="never" nodeType="tmRoot">
          <p:childTnLst>
            <p:seq>
              <p:cTn id="57"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6" name="CustomShape 1"/>
          <p:cNvSpPr/>
          <p:nvPr/>
        </p:nvSpPr>
        <p:spPr>
          <a:xfrm>
            <a:off x="0" y="3994560"/>
            <a:ext cx="6397920" cy="879480"/>
          </a:xfrm>
          <a:prstGeom prst="rect">
            <a:avLst/>
          </a:prstGeom>
          <a:noFill/>
          <a:ln>
            <a:noFill/>
          </a:ln>
        </p:spPr>
      </p:sp>
      <p:sp>
        <p:nvSpPr>
          <p:cNvPr id="257" name="CustomShape 2"/>
          <p:cNvSpPr/>
          <p:nvPr/>
        </p:nvSpPr>
        <p:spPr>
          <a:xfrm>
            <a:off x="0" y="3470040"/>
            <a:ext cx="6397920" cy="535680"/>
          </a:xfrm>
          <a:prstGeom prst="rect">
            <a:avLst/>
          </a:prstGeom>
          <a:noFill/>
          <a:ln>
            <a:noFill/>
          </a:ln>
        </p:spPr>
      </p:sp>
      <p:sp>
        <p:nvSpPr>
          <p:cNvPr id="258" name="CustomShape 3"/>
          <p:cNvSpPr/>
          <p:nvPr/>
        </p:nvSpPr>
        <p:spPr>
          <a:xfrm>
            <a:off x="5181480" y="6519240"/>
            <a:ext cx="3045240" cy="335880"/>
          </a:xfrm>
          <a:prstGeom prst="rect">
            <a:avLst/>
          </a:prstGeom>
          <a:noFill/>
          <a:ln>
            <a:noFill/>
          </a:ln>
        </p:spPr>
        <p:txBody>
          <a:bodyPr lIns="90000" rIns="90000" tIns="45000" bIns="0"/>
          <a:p>
            <a:pPr>
              <a:lnSpc>
                <a:spcPct val="100000"/>
              </a:lnSpc>
            </a:pPr>
            <a:r>
              <a:rPr lang="en-US" sz="1000">
                <a:solidFill>
                  <a:srgbClr val="808080"/>
                </a:solidFill>
                <a:latin typeface="Arial"/>
              </a:rPr>
              <a:t>Confidential</a:t>
            </a:r>
            <a:endParaRPr/>
          </a:p>
        </p:txBody>
      </p:sp>
      <p:sp>
        <p:nvSpPr>
          <p:cNvPr id="259" name="CustomShape 4"/>
          <p:cNvSpPr/>
          <p:nvPr/>
        </p:nvSpPr>
        <p:spPr>
          <a:xfrm>
            <a:off x="365760" y="0"/>
            <a:ext cx="8759880" cy="271440"/>
          </a:xfrm>
          <a:prstGeom prst="rect">
            <a:avLst/>
          </a:prstGeom>
          <a:noFill/>
          <a:ln>
            <a:noFill/>
          </a:ln>
        </p:spPr>
        <p:txBody>
          <a:bodyPr lIns="90000" rIns="90000" tIns="45000" bIns="45000" anchor="ctr"/>
          <a:p>
            <a:pPr>
              <a:lnSpc>
                <a:spcPct val="100000"/>
              </a:lnSpc>
            </a:pPr>
            <a:r>
              <a:rPr lang="en-US" sz="1000">
                <a:solidFill>
                  <a:srgbClr val="808080"/>
                </a:solidFill>
                <a:latin typeface="Arial"/>
              </a:rPr>
              <a:t>Section</a:t>
            </a:r>
            <a:endParaRPr/>
          </a:p>
        </p:txBody>
      </p:sp>
      <p:sp>
        <p:nvSpPr>
          <p:cNvPr id="260" name="CustomShape 5"/>
          <p:cNvSpPr/>
          <p:nvPr/>
        </p:nvSpPr>
        <p:spPr>
          <a:xfrm>
            <a:off x="2202840" y="441000"/>
            <a:ext cx="6390360" cy="562680"/>
          </a:xfrm>
          <a:prstGeom prst="rect">
            <a:avLst/>
          </a:prstGeom>
          <a:noFill/>
          <a:ln>
            <a:noFill/>
          </a:ln>
        </p:spPr>
        <p:txBody>
          <a:bodyPr lIns="90000" rIns="90000" tIns="45000" bIns="45000"/>
          <a:p>
            <a:pPr>
              <a:lnSpc>
                <a:spcPts val="1"/>
              </a:lnSpc>
            </a:pPr>
            <a:r>
              <a:rPr b="1" lang="en-US" sz="3200">
                <a:solidFill>
                  <a:srgbClr val="000000"/>
                </a:solidFill>
                <a:latin typeface="Franklin Gothic Medium"/>
              </a:rPr>
              <a:t>SSH pubkey login</a:t>
            </a:r>
            <a:endParaRPr/>
          </a:p>
        </p:txBody>
      </p:sp>
      <p:sp>
        <p:nvSpPr>
          <p:cNvPr id="261" name="CustomShape 6"/>
          <p:cNvSpPr/>
          <p:nvPr/>
        </p:nvSpPr>
        <p:spPr>
          <a:xfrm>
            <a:off x="182880" y="1280160"/>
            <a:ext cx="3564000" cy="4478400"/>
          </a:xfrm>
          <a:prstGeom prst="rect">
            <a:avLst/>
          </a:prstGeom>
          <a:solidFill>
            <a:srgbClr val="ccff99"/>
          </a:solidFill>
          <a:ln>
            <a:solidFill>
              <a:srgbClr val="3465a4"/>
            </a:solidFill>
          </a:ln>
        </p:spPr>
        <p:txBody>
          <a:bodyPr wrap="none" lIns="90000" rIns="90000" tIns="45000" bIns="45000" anchor="ctr"/>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r>
              <a:rPr lang="en-US">
                <a:latin typeface="Arial"/>
              </a:rPr>
              <a:t>LINUX SYSTEM1</a:t>
            </a:r>
            <a:endParaRPr/>
          </a:p>
        </p:txBody>
      </p:sp>
      <p:sp>
        <p:nvSpPr>
          <p:cNvPr id="262" name="CustomShape 7"/>
          <p:cNvSpPr/>
          <p:nvPr/>
        </p:nvSpPr>
        <p:spPr>
          <a:xfrm>
            <a:off x="5303520" y="3931920"/>
            <a:ext cx="89280" cy="360"/>
          </a:xfrm>
          <a:prstGeom prst="ellipse">
            <a:avLst/>
          </a:prstGeom>
          <a:solidFill>
            <a:srgbClr val="729fcf"/>
          </a:solidFill>
          <a:ln>
            <a:solidFill>
              <a:srgbClr val="3465a4"/>
            </a:solidFill>
          </a:ln>
        </p:spPr>
      </p:sp>
      <p:sp>
        <p:nvSpPr>
          <p:cNvPr id="263" name="CustomShape 8"/>
          <p:cNvSpPr/>
          <p:nvPr/>
        </p:nvSpPr>
        <p:spPr>
          <a:xfrm>
            <a:off x="457200" y="1554480"/>
            <a:ext cx="3015360" cy="1552320"/>
          </a:xfrm>
          <a:prstGeom prst="ellipse">
            <a:avLst/>
          </a:prstGeom>
          <a:solidFill>
            <a:srgbClr val="729fcf"/>
          </a:solidFill>
          <a:ln>
            <a:solidFill>
              <a:srgbClr val="3465a4"/>
            </a:solidFill>
          </a:ln>
        </p:spPr>
        <p:txBody>
          <a:bodyPr wrap="none" lIns="90000" rIns="90000" tIns="45000" bIns="45000" anchor="ctr"/>
          <a:p>
            <a:r>
              <a:rPr b="1" lang="en-US">
                <a:latin typeface="Arial"/>
              </a:rPr>
              <a:t>USR1@SYSTEM1</a:t>
            </a:r>
            <a:endParaRPr/>
          </a:p>
          <a:p>
            <a:r>
              <a:rPr lang="en-US">
                <a:latin typeface="Arial"/>
              </a:rPr>
              <a:t>~/.ssh/</a:t>
            </a:r>
            <a:endParaRPr/>
          </a:p>
          <a:p>
            <a:r>
              <a:rPr lang="en-US">
                <a:latin typeface="Arial"/>
              </a:rPr>
              <a:t>- id_rsa</a:t>
            </a:r>
            <a:endParaRPr/>
          </a:p>
          <a:p>
            <a:r>
              <a:rPr lang="en-US">
                <a:latin typeface="Arial"/>
              </a:rPr>
              <a:t>- id_rsa.pub</a:t>
            </a:r>
            <a:endParaRPr/>
          </a:p>
        </p:txBody>
      </p:sp>
      <p:pic>
        <p:nvPicPr>
          <p:cNvPr id="264" name="" descr=""/>
          <p:cNvPicPr/>
          <p:nvPr/>
        </p:nvPicPr>
        <p:blipFill>
          <a:blip r:embed="rId1"/>
          <a:stretch>
            <a:fillRect/>
          </a:stretch>
        </p:blipFill>
        <p:spPr>
          <a:xfrm>
            <a:off x="503280" y="161280"/>
            <a:ext cx="1323360" cy="933840"/>
          </a:xfrm>
          <a:prstGeom prst="rect">
            <a:avLst/>
          </a:prstGeom>
          <a:ln>
            <a:noFill/>
          </a:ln>
        </p:spPr>
      </p:pic>
      <p:sp>
        <p:nvSpPr>
          <p:cNvPr id="265" name="CustomShape 9"/>
          <p:cNvSpPr/>
          <p:nvPr/>
        </p:nvSpPr>
        <p:spPr>
          <a:xfrm>
            <a:off x="5029200" y="1188720"/>
            <a:ext cx="3564000" cy="4478400"/>
          </a:xfrm>
          <a:prstGeom prst="rect">
            <a:avLst/>
          </a:prstGeom>
          <a:solidFill>
            <a:srgbClr val="ccff99"/>
          </a:solidFill>
          <a:ln>
            <a:solidFill>
              <a:srgbClr val="3465a4"/>
            </a:solidFill>
          </a:ln>
        </p:spPr>
        <p:txBody>
          <a:bodyPr wrap="none" lIns="90000" rIns="90000" tIns="45000" bIns="45000" anchor="ctr"/>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r>
              <a:rPr lang="en-US">
                <a:latin typeface="Arial"/>
              </a:rPr>
              <a:t>LINUX SYSTEM2</a:t>
            </a:r>
            <a:endParaRPr/>
          </a:p>
        </p:txBody>
      </p:sp>
      <p:sp>
        <p:nvSpPr>
          <p:cNvPr id="266" name="CustomShape 10"/>
          <p:cNvSpPr/>
          <p:nvPr/>
        </p:nvSpPr>
        <p:spPr>
          <a:xfrm>
            <a:off x="5303520" y="3657600"/>
            <a:ext cx="3015360" cy="1552320"/>
          </a:xfrm>
          <a:prstGeom prst="ellipse">
            <a:avLst/>
          </a:prstGeom>
          <a:solidFill>
            <a:srgbClr val="729fcf"/>
          </a:solidFill>
          <a:ln>
            <a:solidFill>
              <a:srgbClr val="3465a4"/>
            </a:solidFill>
          </a:ln>
        </p:spPr>
        <p:txBody>
          <a:bodyPr wrap="none" lIns="90000" rIns="90000" tIns="45000" bIns="45000" anchor="ctr"/>
          <a:p>
            <a:r>
              <a:rPr b="1" lang="en-US">
                <a:latin typeface="Arial"/>
              </a:rPr>
              <a:t>USR2@SYSTEM2</a:t>
            </a:r>
            <a:endParaRPr/>
          </a:p>
          <a:p>
            <a:r>
              <a:rPr lang="en-US">
                <a:latin typeface="Arial"/>
              </a:rPr>
              <a:t>~/.ssh/</a:t>
            </a:r>
            <a:endParaRPr/>
          </a:p>
          <a:p>
            <a:r>
              <a:rPr lang="en-US">
                <a:latin typeface="Arial"/>
              </a:rPr>
              <a:t>- id_rsa</a:t>
            </a:r>
            <a:endParaRPr/>
          </a:p>
          <a:p>
            <a:r>
              <a:rPr lang="en-US">
                <a:latin typeface="Arial"/>
              </a:rPr>
              <a:t>- id_rsa.pub</a:t>
            </a:r>
            <a:endParaRPr/>
          </a:p>
          <a:p>
            <a:r>
              <a:rPr lang="en-US">
                <a:latin typeface="Arial"/>
              </a:rPr>
              <a:t>- authorized_keys</a:t>
            </a:r>
            <a:endParaRPr/>
          </a:p>
        </p:txBody>
      </p:sp>
      <p:sp>
        <p:nvSpPr>
          <p:cNvPr id="267" name="Line 11"/>
          <p:cNvSpPr/>
          <p:nvPr/>
        </p:nvSpPr>
        <p:spPr>
          <a:xfrm>
            <a:off x="3383280" y="2743200"/>
            <a:ext cx="1920240" cy="1371600"/>
          </a:xfrm>
          <a:prstGeom prst="line">
            <a:avLst/>
          </a:prstGeom>
          <a:ln w="91440">
            <a:solidFill>
              <a:srgbClr val="ccff00"/>
            </a:solidFill>
            <a:round/>
            <a:tailEnd len="med" type="triangle" w="med"/>
          </a:ln>
        </p:spPr>
      </p:sp>
      <p:sp>
        <p:nvSpPr>
          <p:cNvPr id="268" name="CustomShape 12"/>
          <p:cNvSpPr/>
          <p:nvPr/>
        </p:nvSpPr>
        <p:spPr>
          <a:xfrm>
            <a:off x="548640" y="3383280"/>
            <a:ext cx="3015360" cy="1552320"/>
          </a:xfrm>
          <a:prstGeom prst="ellipse">
            <a:avLst/>
          </a:prstGeom>
          <a:solidFill>
            <a:srgbClr val="0084d1"/>
          </a:solidFill>
          <a:ln>
            <a:solidFill>
              <a:srgbClr val="3465a4"/>
            </a:solidFill>
          </a:ln>
        </p:spPr>
      </p:sp>
      <p:sp>
        <p:nvSpPr>
          <p:cNvPr id="269" name="CustomShape 13"/>
          <p:cNvSpPr/>
          <p:nvPr/>
        </p:nvSpPr>
        <p:spPr>
          <a:xfrm>
            <a:off x="365760" y="3657600"/>
            <a:ext cx="3015360" cy="1552320"/>
          </a:xfrm>
          <a:prstGeom prst="ellipse">
            <a:avLst/>
          </a:prstGeom>
          <a:solidFill>
            <a:srgbClr val="3465a4"/>
          </a:solidFill>
          <a:ln>
            <a:solidFill>
              <a:srgbClr val="3465a4"/>
            </a:solidFill>
          </a:ln>
        </p:spPr>
      </p:sp>
      <p:sp>
        <p:nvSpPr>
          <p:cNvPr id="270" name="CustomShape 14"/>
          <p:cNvSpPr/>
          <p:nvPr/>
        </p:nvSpPr>
        <p:spPr>
          <a:xfrm>
            <a:off x="5486400" y="1280160"/>
            <a:ext cx="3015360" cy="1552320"/>
          </a:xfrm>
          <a:prstGeom prst="ellipse">
            <a:avLst/>
          </a:prstGeom>
          <a:solidFill>
            <a:srgbClr val="0084d1"/>
          </a:solidFill>
          <a:ln>
            <a:solidFill>
              <a:srgbClr val="3465a4"/>
            </a:solidFill>
          </a:ln>
        </p:spPr>
      </p:sp>
      <p:sp>
        <p:nvSpPr>
          <p:cNvPr id="271" name="CustomShape 15"/>
          <p:cNvSpPr/>
          <p:nvPr/>
        </p:nvSpPr>
        <p:spPr>
          <a:xfrm>
            <a:off x="5303520" y="1554480"/>
            <a:ext cx="3015360" cy="1552320"/>
          </a:xfrm>
          <a:prstGeom prst="ellipse">
            <a:avLst/>
          </a:prstGeom>
          <a:solidFill>
            <a:srgbClr val="3465a4"/>
          </a:solidFill>
          <a:ln>
            <a:solidFill>
              <a:srgbClr val="3465a4"/>
            </a:solidFill>
          </a:ln>
        </p:spPr>
      </p:sp>
      <p:pic>
        <p:nvPicPr>
          <p:cNvPr id="272" name="" descr=""/>
          <p:cNvPicPr/>
          <p:nvPr/>
        </p:nvPicPr>
        <p:blipFill>
          <a:blip r:embed="rId2"/>
          <a:stretch>
            <a:fillRect/>
          </a:stretch>
        </p:blipFill>
        <p:spPr>
          <a:xfrm>
            <a:off x="7605000" y="4518000"/>
            <a:ext cx="713880" cy="691920"/>
          </a:xfrm>
          <a:prstGeom prst="rect">
            <a:avLst/>
          </a:prstGeom>
          <a:ln>
            <a:noFill/>
          </a:ln>
        </p:spPr>
      </p:pic>
      <p:pic>
        <p:nvPicPr>
          <p:cNvPr id="273" name="" descr=""/>
          <p:cNvPicPr/>
          <p:nvPr/>
        </p:nvPicPr>
        <p:blipFill>
          <a:blip r:embed="rId3"/>
          <a:stretch>
            <a:fillRect/>
          </a:stretch>
        </p:blipFill>
        <p:spPr>
          <a:xfrm>
            <a:off x="1828800" y="2194560"/>
            <a:ext cx="455040" cy="441360"/>
          </a:xfrm>
          <a:prstGeom prst="rect">
            <a:avLst/>
          </a:prstGeom>
          <a:ln>
            <a:noFill/>
          </a:ln>
        </p:spPr>
      </p:pic>
    </p:spTree>
  </p:cSld>
  <p:timing>
    <p:tnLst>
      <p:par>
        <p:cTn id="58" dur="indefinite" restart="never" nodeType="tmRoot">
          <p:childTnLst>
            <p:seq>
              <p:cTn id="59"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4" name="CustomShape 1"/>
          <p:cNvSpPr/>
          <p:nvPr/>
        </p:nvSpPr>
        <p:spPr>
          <a:xfrm>
            <a:off x="457200" y="274680"/>
            <a:ext cx="8683920" cy="540720"/>
          </a:xfrm>
          <a:prstGeom prst="rect">
            <a:avLst/>
          </a:prstGeom>
          <a:noFill/>
          <a:ln>
            <a:noFill/>
          </a:ln>
        </p:spPr>
        <p:txBody>
          <a:bodyPr lIns="0" rIns="90000" tIns="45000" bIns="137160"/>
          <a:p>
            <a:pPr>
              <a:lnSpc>
                <a:spcPts val="1"/>
              </a:lnSpc>
            </a:pPr>
            <a:r>
              <a:rPr b="1" lang="en-US" sz="3200">
                <a:solidFill>
                  <a:srgbClr val="000000"/>
                </a:solidFill>
                <a:latin typeface="Franklin Gothic Medium"/>
              </a:rPr>
              <a:t>SSH Tunneling</a:t>
            </a:r>
            <a:endParaRPr/>
          </a:p>
        </p:txBody>
      </p:sp>
      <p:pic>
        <p:nvPicPr>
          <p:cNvPr id="275" name="Picture 6" descr=""/>
          <p:cNvPicPr/>
          <p:nvPr/>
        </p:nvPicPr>
        <p:blipFill>
          <a:blip r:embed="rId1"/>
          <a:stretch>
            <a:fillRect/>
          </a:stretch>
        </p:blipFill>
        <p:spPr>
          <a:xfrm>
            <a:off x="5029200" y="2145960"/>
            <a:ext cx="3831480" cy="3691440"/>
          </a:xfrm>
          <a:prstGeom prst="rect">
            <a:avLst/>
          </a:prstGeom>
          <a:ln>
            <a:noFill/>
          </a:ln>
        </p:spPr>
      </p:pic>
      <p:sp>
        <p:nvSpPr>
          <p:cNvPr id="276" name="CustomShape 2"/>
          <p:cNvSpPr/>
          <p:nvPr/>
        </p:nvSpPr>
        <p:spPr>
          <a:xfrm>
            <a:off x="457200" y="863640"/>
            <a:ext cx="8683920" cy="1093680"/>
          </a:xfrm>
          <a:prstGeom prst="rect">
            <a:avLst/>
          </a:prstGeom>
          <a:noFill/>
          <a:ln>
            <a:noFill/>
          </a:ln>
        </p:spPr>
        <p:txBody>
          <a:bodyPr lIns="90000" rIns="90000" tIns="45000" bIns="45000"/>
          <a:p>
            <a:pPr>
              <a:lnSpc>
                <a:spcPct val="100000"/>
              </a:lnSpc>
              <a:buFont typeface="Wingdings" charset="2"/>
              <a:buChar char=""/>
            </a:pPr>
            <a:r>
              <a:rPr b="1" lang="en-US" sz="2400">
                <a:solidFill>
                  <a:srgbClr val="000000"/>
                </a:solidFill>
                <a:latin typeface="Arial"/>
              </a:rPr>
              <a:t>SSH Tunnel from Windows</a:t>
            </a:r>
            <a:endParaRPr/>
          </a:p>
          <a:p>
            <a:pPr lvl="1">
              <a:lnSpc>
                <a:spcPct val="100000"/>
              </a:lnSpc>
              <a:buFont typeface="Arial"/>
              <a:buChar char="•"/>
            </a:pPr>
            <a:r>
              <a:rPr b="1" lang="en-US" sz="2200">
                <a:solidFill>
                  <a:srgbClr val="000000"/>
                </a:solidFill>
                <a:latin typeface="Arial"/>
              </a:rPr>
              <a:t>Add the tunnel in putty</a:t>
            </a:r>
            <a:endParaRPr/>
          </a:p>
          <a:p>
            <a:pPr>
              <a:lnSpc>
                <a:spcPct val="100000"/>
              </a:lnSpc>
            </a:pPr>
            <a:r>
              <a:rPr lang="en-US" sz="2000">
                <a:solidFill>
                  <a:srgbClr val="000000"/>
                </a:solidFill>
                <a:latin typeface="Arial"/>
              </a:rPr>
              <a:t>***IMPORTANT: Don’t forget click Add button</a:t>
            </a:r>
            <a:endParaRPr/>
          </a:p>
        </p:txBody>
      </p:sp>
      <p:pic>
        <p:nvPicPr>
          <p:cNvPr id="277" name="Picture 3" descr=""/>
          <p:cNvPicPr/>
          <p:nvPr/>
        </p:nvPicPr>
        <p:blipFill>
          <a:blip r:embed="rId2"/>
          <a:stretch>
            <a:fillRect/>
          </a:stretch>
        </p:blipFill>
        <p:spPr>
          <a:xfrm>
            <a:off x="1066680" y="2145960"/>
            <a:ext cx="3831480" cy="3691440"/>
          </a:xfrm>
          <a:prstGeom prst="rect">
            <a:avLst/>
          </a:prstGeom>
          <a:ln>
            <a:noFill/>
          </a:ln>
        </p:spPr>
      </p:pic>
    </p:spTree>
  </p:cSld>
  <p:timing>
    <p:tnLst>
      <p:par>
        <p:cTn id="60" dur="indefinite" restart="never" nodeType="tmRoot">
          <p:childTnLst>
            <p:seq>
              <p:cTn id="61"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8" name="CustomShape 1"/>
          <p:cNvSpPr/>
          <p:nvPr/>
        </p:nvSpPr>
        <p:spPr>
          <a:xfrm>
            <a:off x="457200" y="274680"/>
            <a:ext cx="8683920" cy="540720"/>
          </a:xfrm>
          <a:prstGeom prst="rect">
            <a:avLst/>
          </a:prstGeom>
          <a:noFill/>
          <a:ln>
            <a:noFill/>
          </a:ln>
        </p:spPr>
        <p:txBody>
          <a:bodyPr lIns="0" rIns="90000" tIns="45000" bIns="137160"/>
          <a:p>
            <a:pPr>
              <a:lnSpc>
                <a:spcPts val="1"/>
              </a:lnSpc>
            </a:pPr>
            <a:r>
              <a:rPr b="1" lang="en-US" sz="3200">
                <a:solidFill>
                  <a:srgbClr val="000000"/>
                </a:solidFill>
                <a:latin typeface="Franklin Gothic Medium"/>
              </a:rPr>
              <a:t>SSH Tunneling</a:t>
            </a:r>
            <a:endParaRPr/>
          </a:p>
        </p:txBody>
      </p:sp>
      <p:sp>
        <p:nvSpPr>
          <p:cNvPr id="279" name="CustomShape 2"/>
          <p:cNvSpPr/>
          <p:nvPr/>
        </p:nvSpPr>
        <p:spPr>
          <a:xfrm>
            <a:off x="457200" y="1030680"/>
            <a:ext cx="8683920" cy="453600"/>
          </a:xfrm>
          <a:prstGeom prst="rect">
            <a:avLst/>
          </a:prstGeom>
          <a:noFill/>
          <a:ln>
            <a:noFill/>
          </a:ln>
        </p:spPr>
        <p:txBody>
          <a:bodyPr lIns="90000" rIns="90000" tIns="45000" bIns="45000"/>
          <a:p>
            <a:pPr lvl="1">
              <a:lnSpc>
                <a:spcPct val="100000"/>
              </a:lnSpc>
              <a:buFont typeface="Arial"/>
              <a:buChar char="•"/>
            </a:pPr>
            <a:r>
              <a:rPr b="1" lang="en-US" sz="2400">
                <a:solidFill>
                  <a:srgbClr val="000000"/>
                </a:solidFill>
                <a:latin typeface="Arial"/>
              </a:rPr>
              <a:t>Save session in putty</a:t>
            </a:r>
            <a:endParaRPr/>
          </a:p>
        </p:txBody>
      </p:sp>
      <p:pic>
        <p:nvPicPr>
          <p:cNvPr id="280" name="Picture 9" descr=""/>
          <p:cNvPicPr/>
          <p:nvPr/>
        </p:nvPicPr>
        <p:blipFill>
          <a:blip r:embed="rId1"/>
          <a:stretch>
            <a:fillRect/>
          </a:stretch>
        </p:blipFill>
        <p:spPr>
          <a:xfrm>
            <a:off x="4800600" y="1981080"/>
            <a:ext cx="3813840" cy="3674520"/>
          </a:xfrm>
          <a:prstGeom prst="rect">
            <a:avLst/>
          </a:prstGeom>
          <a:ln>
            <a:noFill/>
          </a:ln>
        </p:spPr>
      </p:pic>
    </p:spTree>
  </p:cSld>
  <p:timing>
    <p:tnLst>
      <p:par>
        <p:cTn id="62" dur="indefinite" restart="never" nodeType="tmRoot">
          <p:childTnLst>
            <p:seq>
              <p:cTn id="63"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1" name="CustomShape 1"/>
          <p:cNvSpPr/>
          <p:nvPr/>
        </p:nvSpPr>
        <p:spPr>
          <a:xfrm>
            <a:off x="1005840" y="1742400"/>
            <a:ext cx="7222680" cy="2645640"/>
          </a:xfrm>
          <a:prstGeom prst="rect">
            <a:avLst/>
          </a:prstGeom>
          <a:noFill/>
          <a:ln>
            <a:noFill/>
          </a:ln>
        </p:spPr>
        <p:txBody>
          <a:bodyPr lIns="90000" rIns="90000" tIns="45000" bIns="45000"/>
          <a:p>
            <a:pPr algn="ctr">
              <a:lnSpc>
                <a:spcPct val="100000"/>
              </a:lnSpc>
            </a:pPr>
            <a:r>
              <a:rPr lang="en-US" sz="6000">
                <a:latin typeface="Arial"/>
              </a:rPr>
              <a:t>SECURITY </a:t>
            </a:r>
            <a:endParaRPr/>
          </a:p>
          <a:p>
            <a:pPr algn="ctr">
              <a:lnSpc>
                <a:spcPct val="100000"/>
              </a:lnSpc>
            </a:pPr>
            <a:r>
              <a:rPr lang="en-US" sz="6000">
                <a:latin typeface="Arial"/>
              </a:rPr>
              <a:t>&amp; </a:t>
            </a:r>
            <a:endParaRPr/>
          </a:p>
          <a:p>
            <a:pPr algn="ctr">
              <a:lnSpc>
                <a:spcPct val="100000"/>
              </a:lnSpc>
            </a:pPr>
            <a:r>
              <a:rPr lang="en-US" sz="6000">
                <a:latin typeface="Arial"/>
              </a:rPr>
              <a:t>PERMISSIONS</a:t>
            </a:r>
            <a:endParaRPr/>
          </a:p>
        </p:txBody>
      </p:sp>
    </p:spTree>
  </p:cSld>
  <p:timing>
    <p:tnLst>
      <p:par>
        <p:cTn id="64" dur="indefinite" restart="never" nodeType="tmRoot">
          <p:childTnLst>
            <p:seq>
              <p:cTn id="65"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2" name="CustomShape 1"/>
          <p:cNvSpPr/>
          <p:nvPr/>
        </p:nvSpPr>
        <p:spPr>
          <a:xfrm>
            <a:off x="457200" y="274680"/>
            <a:ext cx="8683920" cy="540720"/>
          </a:xfrm>
          <a:prstGeom prst="rect">
            <a:avLst/>
          </a:prstGeom>
          <a:noFill/>
          <a:ln>
            <a:noFill/>
          </a:ln>
        </p:spPr>
        <p:txBody>
          <a:bodyPr lIns="0" rIns="90000" tIns="45000" bIns="137160"/>
          <a:p>
            <a:pPr>
              <a:lnSpc>
                <a:spcPts val="1"/>
              </a:lnSpc>
            </a:pPr>
            <a:r>
              <a:rPr b="1" lang="en-US" sz="3200">
                <a:solidFill>
                  <a:srgbClr val="000000"/>
                </a:solidFill>
                <a:latin typeface="Franklin Gothic Medium"/>
              </a:rPr>
              <a:t>Users &amp; Groups</a:t>
            </a:r>
            <a:endParaRPr/>
          </a:p>
        </p:txBody>
      </p:sp>
      <p:sp>
        <p:nvSpPr>
          <p:cNvPr id="283" name="CustomShape 2"/>
          <p:cNvSpPr/>
          <p:nvPr/>
        </p:nvSpPr>
        <p:spPr>
          <a:xfrm>
            <a:off x="457200" y="914400"/>
            <a:ext cx="8683920" cy="5025600"/>
          </a:xfrm>
          <a:prstGeom prst="rect">
            <a:avLst/>
          </a:prstGeom>
          <a:noFill/>
          <a:ln>
            <a:noFill/>
          </a:ln>
        </p:spPr>
        <p:txBody>
          <a:bodyPr lIns="90000" rIns="90000" tIns="45000" bIns="45000"/>
          <a:p>
            <a:pPr>
              <a:lnSpc>
                <a:spcPct val="100000"/>
              </a:lnSpc>
              <a:buFont typeface="Wingdings" charset="2"/>
              <a:buChar char=""/>
            </a:pPr>
            <a:r>
              <a:rPr lang="en-US">
                <a:solidFill>
                  <a:srgbClr val="000000"/>
                </a:solidFill>
                <a:latin typeface="Arial"/>
              </a:rPr>
              <a:t>The </a:t>
            </a:r>
            <a:r>
              <a:rPr b="1" lang="en-US">
                <a:solidFill>
                  <a:srgbClr val="009900"/>
                </a:solidFill>
                <a:latin typeface="Arial"/>
              </a:rPr>
              <a:t>user</a:t>
            </a:r>
            <a:r>
              <a:rPr lang="en-US">
                <a:solidFill>
                  <a:srgbClr val="000000"/>
                </a:solidFill>
                <a:latin typeface="Arial"/>
              </a:rPr>
              <a:t> of the system is either a human being or an account used by specific applications identified by a unique numerical identification number called user ID (UID).</a:t>
            </a:r>
            <a:endParaRPr/>
          </a:p>
          <a:p>
            <a:pPr>
              <a:lnSpc>
                <a:spcPct val="100000"/>
              </a:lnSpc>
              <a:buFont typeface="Wingdings" charset="2"/>
              <a:buChar char=""/>
            </a:pPr>
            <a:r>
              <a:rPr lang="en-US">
                <a:solidFill>
                  <a:srgbClr val="000000"/>
                </a:solidFill>
                <a:latin typeface="Arial"/>
              </a:rPr>
              <a:t>A </a:t>
            </a:r>
            <a:r>
              <a:rPr b="1" lang="en-US">
                <a:solidFill>
                  <a:srgbClr val="009900"/>
                </a:solidFill>
                <a:latin typeface="Arial"/>
              </a:rPr>
              <a:t>group</a:t>
            </a:r>
            <a:r>
              <a:rPr lang="en-US">
                <a:solidFill>
                  <a:srgbClr val="000000"/>
                </a:solidFill>
                <a:latin typeface="Arial"/>
              </a:rPr>
              <a:t> is an organization unit tying users together for a common purpose. Similar to, UID, each group is associated with a group ID (GID).</a:t>
            </a:r>
            <a:endParaRPr/>
          </a:p>
          <a:p>
            <a:pPr>
              <a:lnSpc>
                <a:spcPct val="100000"/>
              </a:lnSpc>
              <a:buFont typeface="Wingdings" charset="2"/>
              <a:buChar char=""/>
            </a:pPr>
            <a:r>
              <a:rPr lang="en-US">
                <a:solidFill>
                  <a:srgbClr val="000000"/>
                </a:solidFill>
                <a:latin typeface="Arial"/>
              </a:rPr>
              <a:t>Files store users and groups information:</a:t>
            </a:r>
            <a:endParaRPr/>
          </a:p>
          <a:p>
            <a:pPr lvl="1">
              <a:lnSpc>
                <a:spcPct val="100000"/>
              </a:lnSpc>
              <a:buFont typeface="Arial"/>
              <a:buChar char="•"/>
            </a:pPr>
            <a:r>
              <a:rPr b="1" lang="en-US">
                <a:solidFill>
                  <a:srgbClr val="009900"/>
                </a:solidFill>
                <a:latin typeface="Arial"/>
              </a:rPr>
              <a:t>/etc/passwd </a:t>
            </a:r>
            <a:r>
              <a:rPr lang="en-US">
                <a:solidFill>
                  <a:srgbClr val="000000"/>
                </a:solidFill>
                <a:latin typeface="Arial"/>
              </a:rPr>
              <a:t>stores user accounts information;</a:t>
            </a:r>
            <a:endParaRPr/>
          </a:p>
          <a:p>
            <a:pPr>
              <a:lnSpc>
                <a:spcPct val="100000"/>
              </a:lnSpc>
            </a:pPr>
            <a:endParaRPr/>
          </a:p>
          <a:p>
            <a:pPr>
              <a:lnSpc>
                <a:spcPct val="100000"/>
              </a:lnSpc>
            </a:pPr>
            <a:endParaRPr/>
          </a:p>
          <a:p>
            <a:pPr>
              <a:lnSpc>
                <a:spcPct val="100000"/>
              </a:lnSpc>
            </a:pPr>
            <a:endParaRPr/>
          </a:p>
          <a:p>
            <a:pPr lvl="1">
              <a:lnSpc>
                <a:spcPct val="100000"/>
              </a:lnSpc>
              <a:buFont typeface="Arial"/>
              <a:buChar char="•"/>
            </a:pPr>
            <a:r>
              <a:rPr b="1" lang="en-US">
                <a:solidFill>
                  <a:srgbClr val="009900"/>
                </a:solidFill>
                <a:latin typeface="Arial"/>
              </a:rPr>
              <a:t>/etc/shadow </a:t>
            </a:r>
            <a:r>
              <a:rPr lang="en-US">
                <a:solidFill>
                  <a:srgbClr val="000000"/>
                </a:solidFill>
                <a:latin typeface="Arial"/>
              </a:rPr>
              <a:t>stores secure user account information;</a:t>
            </a:r>
            <a:endParaRPr/>
          </a:p>
          <a:p>
            <a:pPr lvl="1">
              <a:lnSpc>
                <a:spcPct val="100000"/>
              </a:lnSpc>
              <a:buFont typeface="Arial"/>
              <a:buChar char="•"/>
            </a:pPr>
            <a:r>
              <a:rPr b="1" lang="en-US">
                <a:solidFill>
                  <a:srgbClr val="009900"/>
                </a:solidFill>
                <a:latin typeface="Arial"/>
              </a:rPr>
              <a:t>/etc/group </a:t>
            </a:r>
            <a:r>
              <a:rPr lang="en-US">
                <a:solidFill>
                  <a:srgbClr val="000000"/>
                </a:solidFill>
                <a:latin typeface="Arial"/>
              </a:rPr>
              <a:t>stores group account information;</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lvl="1">
              <a:lnSpc>
                <a:spcPct val="100000"/>
              </a:lnSpc>
              <a:buFont typeface="Arial"/>
              <a:buChar char="•"/>
            </a:pPr>
            <a:r>
              <a:rPr b="1" lang="en-US">
                <a:solidFill>
                  <a:srgbClr val="009900"/>
                </a:solidFill>
                <a:latin typeface="Arial"/>
              </a:rPr>
              <a:t>/etc/gshadow </a:t>
            </a:r>
            <a:r>
              <a:rPr lang="en-US">
                <a:solidFill>
                  <a:srgbClr val="000000"/>
                </a:solidFill>
                <a:latin typeface="Arial"/>
              </a:rPr>
              <a:t>stores secure group account information.</a:t>
            </a:r>
            <a:endParaRPr/>
          </a:p>
        </p:txBody>
      </p:sp>
      <p:sp>
        <p:nvSpPr>
          <p:cNvPr id="284" name="CustomShape 3"/>
          <p:cNvSpPr/>
          <p:nvPr/>
        </p:nvSpPr>
        <p:spPr>
          <a:xfrm>
            <a:off x="1905120" y="2971800"/>
            <a:ext cx="6626520" cy="574560"/>
          </a:xfrm>
          <a:prstGeom prst="rect">
            <a:avLst/>
          </a:prstGeom>
          <a:solidFill>
            <a:srgbClr val="000000"/>
          </a:solidFill>
          <a:ln>
            <a:noFill/>
          </a:ln>
        </p:spPr>
        <p:txBody>
          <a:bodyPr lIns="90000" rIns="90000" tIns="45000" bIns="45000"/>
          <a:p>
            <a:pPr>
              <a:lnSpc>
                <a:spcPct val="100000"/>
              </a:lnSpc>
            </a:pPr>
            <a:r>
              <a:rPr lang="en-US" sz="1600">
                <a:solidFill>
                  <a:srgbClr val="ffffff"/>
                </a:solidFill>
                <a:latin typeface="Times New Roman"/>
              </a:rPr>
              <a:t>vveres@bastion:~$ </a:t>
            </a:r>
            <a:r>
              <a:rPr lang="en-US" sz="1600">
                <a:solidFill>
                  <a:srgbClr val="009900"/>
                </a:solidFill>
                <a:latin typeface="Times New Roman"/>
              </a:rPr>
              <a:t>cat /etc/passwd | grep vveres</a:t>
            </a:r>
            <a:endParaRPr/>
          </a:p>
          <a:p>
            <a:pPr>
              <a:lnSpc>
                <a:spcPct val="100000"/>
              </a:lnSpc>
            </a:pPr>
            <a:r>
              <a:rPr lang="en-US" sz="1600">
                <a:solidFill>
                  <a:srgbClr val="ffffff"/>
                </a:solidFill>
                <a:latin typeface="Times New Roman"/>
              </a:rPr>
              <a:t>vveres:x:1000:1000:Volodymyr Veres:/home/vveres:/bin/bash</a:t>
            </a:r>
            <a:endParaRPr/>
          </a:p>
        </p:txBody>
      </p:sp>
      <p:sp>
        <p:nvSpPr>
          <p:cNvPr id="285" name="CustomShape 4"/>
          <p:cNvSpPr/>
          <p:nvPr/>
        </p:nvSpPr>
        <p:spPr>
          <a:xfrm>
            <a:off x="1905120" y="4343400"/>
            <a:ext cx="6626520" cy="1061280"/>
          </a:xfrm>
          <a:prstGeom prst="rect">
            <a:avLst/>
          </a:prstGeom>
          <a:solidFill>
            <a:srgbClr val="000000"/>
          </a:solidFill>
          <a:ln>
            <a:noFill/>
          </a:ln>
        </p:spPr>
        <p:txBody>
          <a:bodyPr lIns="90000" rIns="90000" tIns="45000" bIns="45000"/>
          <a:p>
            <a:pPr>
              <a:lnSpc>
                <a:spcPct val="100000"/>
              </a:lnSpc>
            </a:pPr>
            <a:r>
              <a:rPr lang="en-US" sz="1600">
                <a:solidFill>
                  <a:srgbClr val="ffffff"/>
                </a:solidFill>
                <a:latin typeface="Times New Roman"/>
              </a:rPr>
              <a:t>vveres@bastion:~$ </a:t>
            </a:r>
            <a:r>
              <a:rPr lang="en-US" sz="1600">
                <a:solidFill>
                  <a:srgbClr val="009900"/>
                </a:solidFill>
                <a:latin typeface="Times New Roman"/>
              </a:rPr>
              <a:t>cat /etc/group | grep vveres</a:t>
            </a:r>
            <a:endParaRPr/>
          </a:p>
          <a:p>
            <a:pPr>
              <a:lnSpc>
                <a:spcPct val="100000"/>
              </a:lnSpc>
            </a:pPr>
            <a:r>
              <a:rPr lang="en-US" sz="1600">
                <a:solidFill>
                  <a:srgbClr val="ffffff"/>
                </a:solidFill>
                <a:latin typeface="Times New Roman"/>
              </a:rPr>
              <a:t>adm:x:4:syslog,vveres</a:t>
            </a:r>
            <a:endParaRPr/>
          </a:p>
          <a:p>
            <a:pPr>
              <a:lnSpc>
                <a:spcPct val="100000"/>
              </a:lnSpc>
            </a:pPr>
            <a:r>
              <a:rPr lang="en-US" sz="1600">
                <a:solidFill>
                  <a:srgbClr val="ffffff"/>
                </a:solidFill>
                <a:latin typeface="Times New Roman"/>
              </a:rPr>
              <a:t>sudo:x:27:vveres</a:t>
            </a:r>
            <a:endParaRPr/>
          </a:p>
          <a:p>
            <a:pPr>
              <a:lnSpc>
                <a:spcPct val="100000"/>
              </a:lnSpc>
            </a:pPr>
            <a:r>
              <a:rPr lang="en-US" sz="1600">
                <a:solidFill>
                  <a:srgbClr val="ffffff"/>
                </a:solidFill>
                <a:latin typeface="Times New Roman"/>
              </a:rPr>
              <a:t>vveres:x:1000</a:t>
            </a:r>
            <a:endParaRPr/>
          </a:p>
        </p:txBody>
      </p:sp>
    </p:spTree>
  </p:cSld>
  <p:timing>
    <p:tnLst>
      <p:par>
        <p:cTn id="66" dur="indefinite" restart="never" nodeType="tmRoot">
          <p:childTnLst>
            <p:seq>
              <p:cTn id="67"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6" name="CustomShape 1"/>
          <p:cNvSpPr/>
          <p:nvPr/>
        </p:nvSpPr>
        <p:spPr>
          <a:xfrm>
            <a:off x="457200" y="274680"/>
            <a:ext cx="8683920" cy="540720"/>
          </a:xfrm>
          <a:prstGeom prst="rect">
            <a:avLst/>
          </a:prstGeom>
          <a:noFill/>
          <a:ln>
            <a:noFill/>
          </a:ln>
        </p:spPr>
        <p:txBody>
          <a:bodyPr lIns="0" rIns="90000" tIns="45000" bIns="137160"/>
          <a:p>
            <a:pPr>
              <a:lnSpc>
                <a:spcPts val="1"/>
              </a:lnSpc>
            </a:pPr>
            <a:r>
              <a:rPr b="1" lang="en-US" sz="3200">
                <a:solidFill>
                  <a:srgbClr val="000000"/>
                </a:solidFill>
                <a:latin typeface="Franklin Gothic Medium"/>
              </a:rPr>
              <a:t>Users &amp; Groups</a:t>
            </a:r>
            <a:endParaRPr/>
          </a:p>
        </p:txBody>
      </p:sp>
      <p:sp>
        <p:nvSpPr>
          <p:cNvPr id="287" name="CustomShape 2"/>
          <p:cNvSpPr/>
          <p:nvPr/>
        </p:nvSpPr>
        <p:spPr>
          <a:xfrm>
            <a:off x="457200" y="914400"/>
            <a:ext cx="8683920" cy="5909760"/>
          </a:xfrm>
          <a:prstGeom prst="rect">
            <a:avLst/>
          </a:prstGeom>
          <a:noFill/>
          <a:ln>
            <a:noFill/>
          </a:ln>
        </p:spPr>
        <p:txBody>
          <a:bodyPr lIns="90000" rIns="90000" tIns="45000" bIns="45000"/>
          <a:p>
            <a:pPr>
              <a:lnSpc>
                <a:spcPct val="100000"/>
              </a:lnSpc>
            </a:pPr>
            <a:r>
              <a:rPr lang="en-US" sz="2000">
                <a:solidFill>
                  <a:srgbClr val="000000"/>
                </a:solidFill>
                <a:latin typeface="Arial"/>
              </a:rPr>
              <a:t>Commands </a:t>
            </a:r>
            <a:r>
              <a:rPr b="1" lang="en-US" sz="2000">
                <a:solidFill>
                  <a:srgbClr val="009900"/>
                </a:solidFill>
                <a:latin typeface="Arial"/>
              </a:rPr>
              <a:t>useradd</a:t>
            </a:r>
            <a:r>
              <a:rPr b="1" lang="en-US" sz="2000">
                <a:solidFill>
                  <a:srgbClr val="000000"/>
                </a:solidFill>
                <a:latin typeface="Arial"/>
              </a:rPr>
              <a:t>, </a:t>
            </a:r>
            <a:r>
              <a:rPr b="1" lang="en-US" sz="2000">
                <a:solidFill>
                  <a:srgbClr val="009900"/>
                </a:solidFill>
                <a:latin typeface="Arial"/>
              </a:rPr>
              <a:t>usermod</a:t>
            </a:r>
            <a:r>
              <a:rPr b="1" lang="en-US" sz="2000">
                <a:solidFill>
                  <a:srgbClr val="000000"/>
                </a:solidFill>
                <a:latin typeface="Arial"/>
              </a:rPr>
              <a:t>, </a:t>
            </a:r>
            <a:r>
              <a:rPr b="1" lang="en-US" sz="2000">
                <a:solidFill>
                  <a:srgbClr val="009900"/>
                </a:solidFill>
                <a:latin typeface="Arial"/>
              </a:rPr>
              <a:t>userdel</a:t>
            </a:r>
            <a:r>
              <a:rPr b="1" lang="en-US" sz="2000">
                <a:solidFill>
                  <a:srgbClr val="000000"/>
                </a:solidFill>
                <a:latin typeface="Arial"/>
              </a:rPr>
              <a:t>, </a:t>
            </a:r>
            <a:r>
              <a:rPr b="1" lang="en-US" sz="2000">
                <a:solidFill>
                  <a:srgbClr val="009900"/>
                </a:solidFill>
                <a:latin typeface="Arial"/>
              </a:rPr>
              <a:t>groupadd</a:t>
            </a:r>
            <a:r>
              <a:rPr b="1" lang="en-US" sz="2000">
                <a:solidFill>
                  <a:srgbClr val="000000"/>
                </a:solidFill>
                <a:latin typeface="Arial"/>
              </a:rPr>
              <a:t>, </a:t>
            </a:r>
            <a:r>
              <a:rPr b="1" lang="en-US" sz="2000">
                <a:solidFill>
                  <a:srgbClr val="009900"/>
                </a:solidFill>
                <a:latin typeface="Arial"/>
              </a:rPr>
              <a:t>groupmod</a:t>
            </a:r>
            <a:r>
              <a:rPr b="1" lang="en-US" sz="2000">
                <a:solidFill>
                  <a:srgbClr val="000000"/>
                </a:solidFill>
                <a:latin typeface="Arial"/>
              </a:rPr>
              <a:t>, </a:t>
            </a:r>
            <a:r>
              <a:rPr b="1" lang="en-US" sz="2000">
                <a:solidFill>
                  <a:srgbClr val="009900"/>
                </a:solidFill>
                <a:latin typeface="Arial"/>
              </a:rPr>
              <a:t>groupdel, passwd</a:t>
            </a:r>
            <a:r>
              <a:rPr lang="en-US" sz="2000">
                <a:solidFill>
                  <a:srgbClr val="009900"/>
                </a:solidFill>
                <a:latin typeface="Arial"/>
              </a:rPr>
              <a:t>:</a:t>
            </a:r>
            <a:endParaRPr/>
          </a:p>
          <a:p>
            <a:pPr>
              <a:lnSpc>
                <a:spcPct val="100000"/>
              </a:lnSpc>
            </a:pPr>
            <a:endParaRPr/>
          </a:p>
          <a:p>
            <a:pPr>
              <a:lnSpc>
                <a:spcPct val="100000"/>
              </a:lnSpc>
            </a:pPr>
            <a:r>
              <a:rPr b="1" lang="en-US" sz="2000">
                <a:solidFill>
                  <a:srgbClr val="000000"/>
                </a:solidFill>
                <a:latin typeface="Arial"/>
              </a:rPr>
              <a:t>Usage:</a:t>
            </a:r>
            <a:endParaRPr/>
          </a:p>
          <a:p>
            <a:pPr>
              <a:lnSpc>
                <a:spcPct val="100000"/>
              </a:lnSpc>
            </a:pPr>
            <a:r>
              <a:rPr lang="en-US" sz="2000">
                <a:solidFill>
                  <a:srgbClr val="000000"/>
                </a:solidFill>
                <a:latin typeface="Arial"/>
              </a:rPr>
              <a:t>$ </a:t>
            </a:r>
            <a:r>
              <a:rPr b="1" lang="en-US" sz="2000">
                <a:solidFill>
                  <a:srgbClr val="000000"/>
                </a:solidFill>
                <a:latin typeface="Arial"/>
              </a:rPr>
              <a:t>sudo </a:t>
            </a:r>
            <a:r>
              <a:rPr b="1" lang="en-US" sz="2000">
                <a:solidFill>
                  <a:srgbClr val="009900"/>
                </a:solidFill>
                <a:latin typeface="Arial"/>
              </a:rPr>
              <a:t>useradd test</a:t>
            </a:r>
            <a:endParaRPr/>
          </a:p>
          <a:p>
            <a:pPr>
              <a:lnSpc>
                <a:spcPct val="100000"/>
              </a:lnSpc>
            </a:pPr>
            <a:r>
              <a:rPr lang="en-US" sz="2000">
                <a:solidFill>
                  <a:srgbClr val="000000"/>
                </a:solidFill>
                <a:latin typeface="Arial"/>
              </a:rPr>
              <a:t>$ </a:t>
            </a:r>
            <a:r>
              <a:rPr b="1" lang="en-US" sz="2000">
                <a:solidFill>
                  <a:srgbClr val="000000"/>
                </a:solidFill>
                <a:latin typeface="Arial"/>
              </a:rPr>
              <a:t>sudo </a:t>
            </a:r>
            <a:r>
              <a:rPr b="1" lang="en-US" sz="2000">
                <a:solidFill>
                  <a:srgbClr val="009900"/>
                </a:solidFill>
                <a:latin typeface="Arial"/>
              </a:rPr>
              <a:t>useradd -c "Test User" -m -s /bin/bash -G adm test</a:t>
            </a:r>
            <a:endParaRPr/>
          </a:p>
          <a:p>
            <a:pPr>
              <a:lnSpc>
                <a:spcPct val="100000"/>
              </a:lnSpc>
            </a:pPr>
            <a:endParaRPr/>
          </a:p>
          <a:p>
            <a:pPr>
              <a:lnSpc>
                <a:spcPct val="100000"/>
              </a:lnSpc>
            </a:pPr>
            <a:r>
              <a:rPr lang="en-US" sz="2000">
                <a:solidFill>
                  <a:srgbClr val="000000"/>
                </a:solidFill>
                <a:latin typeface="Arial"/>
              </a:rPr>
              <a:t>$ </a:t>
            </a:r>
            <a:r>
              <a:rPr b="1" lang="en-US" sz="2000">
                <a:solidFill>
                  <a:srgbClr val="000000"/>
                </a:solidFill>
                <a:latin typeface="Arial"/>
              </a:rPr>
              <a:t>sudo </a:t>
            </a:r>
            <a:r>
              <a:rPr b="1" lang="en-US" sz="2000">
                <a:solidFill>
                  <a:srgbClr val="009900"/>
                </a:solidFill>
                <a:latin typeface="Arial"/>
              </a:rPr>
              <a:t>usermod -a -G sudo test</a:t>
            </a:r>
            <a:endParaRPr/>
          </a:p>
          <a:p>
            <a:pPr>
              <a:lnSpc>
                <a:spcPct val="100000"/>
              </a:lnSpc>
            </a:pPr>
            <a:endParaRPr/>
          </a:p>
          <a:p>
            <a:pPr>
              <a:lnSpc>
                <a:spcPct val="100000"/>
              </a:lnSpc>
            </a:pPr>
            <a:r>
              <a:rPr lang="en-US" sz="2000">
                <a:solidFill>
                  <a:srgbClr val="000000"/>
                </a:solidFill>
                <a:latin typeface="Arial"/>
              </a:rPr>
              <a:t>$ </a:t>
            </a:r>
            <a:r>
              <a:rPr b="1" lang="en-US" sz="2000">
                <a:solidFill>
                  <a:srgbClr val="000000"/>
                </a:solidFill>
                <a:latin typeface="Arial"/>
              </a:rPr>
              <a:t>sudo </a:t>
            </a:r>
            <a:r>
              <a:rPr b="1" lang="en-US" sz="2000">
                <a:solidFill>
                  <a:srgbClr val="009900"/>
                </a:solidFill>
                <a:latin typeface="Arial"/>
              </a:rPr>
              <a:t>userdel test</a:t>
            </a:r>
            <a:endParaRPr/>
          </a:p>
          <a:p>
            <a:pPr>
              <a:lnSpc>
                <a:spcPct val="100000"/>
              </a:lnSpc>
            </a:pPr>
            <a:endParaRPr/>
          </a:p>
          <a:p>
            <a:pPr>
              <a:lnSpc>
                <a:spcPct val="100000"/>
              </a:lnSpc>
            </a:pPr>
            <a:r>
              <a:rPr b="1" lang="en-US" sz="2000">
                <a:solidFill>
                  <a:srgbClr val="000000"/>
                </a:solidFill>
                <a:latin typeface="Arial"/>
              </a:rPr>
              <a:t>$ sudo </a:t>
            </a:r>
            <a:r>
              <a:rPr b="1" lang="en-US" sz="2000">
                <a:solidFill>
                  <a:srgbClr val="009900"/>
                </a:solidFill>
                <a:latin typeface="Arial"/>
              </a:rPr>
              <a:t>passwd test</a:t>
            </a:r>
            <a:endParaRPr/>
          </a:p>
          <a:p>
            <a:pPr>
              <a:lnSpc>
                <a:spcPct val="100000"/>
              </a:lnSpc>
            </a:pPr>
            <a:endParaRPr/>
          </a:p>
          <a:p>
            <a:pPr>
              <a:lnSpc>
                <a:spcPct val="100000"/>
              </a:lnSpc>
            </a:pPr>
            <a:r>
              <a:rPr lang="en-US" sz="2000">
                <a:solidFill>
                  <a:srgbClr val="000000"/>
                </a:solidFill>
                <a:latin typeface="Arial"/>
              </a:rPr>
              <a:t>$ </a:t>
            </a:r>
            <a:r>
              <a:rPr b="1" lang="en-US" sz="2000">
                <a:solidFill>
                  <a:srgbClr val="000000"/>
                </a:solidFill>
                <a:latin typeface="Arial"/>
              </a:rPr>
              <a:t>sudo </a:t>
            </a:r>
            <a:r>
              <a:rPr b="1" lang="en-US" sz="2000">
                <a:solidFill>
                  <a:srgbClr val="009900"/>
                </a:solidFill>
                <a:latin typeface="Arial"/>
              </a:rPr>
              <a:t>groupadd test</a:t>
            </a:r>
            <a:endParaRPr/>
          </a:p>
          <a:p>
            <a:pPr>
              <a:lnSpc>
                <a:spcPct val="100000"/>
              </a:lnSpc>
            </a:pPr>
            <a:endParaRPr/>
          </a:p>
          <a:p>
            <a:pPr>
              <a:lnSpc>
                <a:spcPct val="100000"/>
              </a:lnSpc>
            </a:pPr>
            <a:r>
              <a:rPr lang="en-US" sz="2000">
                <a:solidFill>
                  <a:srgbClr val="000000"/>
                </a:solidFill>
                <a:latin typeface="Arial"/>
              </a:rPr>
              <a:t>$ </a:t>
            </a:r>
            <a:r>
              <a:rPr b="1" lang="en-US" sz="2000">
                <a:solidFill>
                  <a:srgbClr val="000000"/>
                </a:solidFill>
                <a:latin typeface="Arial"/>
              </a:rPr>
              <a:t>sudo</a:t>
            </a:r>
            <a:r>
              <a:rPr b="1" lang="en-US" sz="2000">
                <a:solidFill>
                  <a:srgbClr val="009900"/>
                </a:solidFill>
                <a:latin typeface="Arial"/>
              </a:rPr>
              <a:t> groupmod -n testnew test </a:t>
            </a:r>
            <a:endParaRPr/>
          </a:p>
          <a:p>
            <a:pPr>
              <a:lnSpc>
                <a:spcPct val="100000"/>
              </a:lnSpc>
            </a:pPr>
            <a:endParaRPr/>
          </a:p>
          <a:p>
            <a:pPr>
              <a:lnSpc>
                <a:spcPct val="100000"/>
              </a:lnSpc>
            </a:pPr>
            <a:r>
              <a:rPr lang="en-US" sz="2000">
                <a:solidFill>
                  <a:srgbClr val="000000"/>
                </a:solidFill>
                <a:latin typeface="Arial"/>
              </a:rPr>
              <a:t>$ </a:t>
            </a:r>
            <a:r>
              <a:rPr b="1" lang="en-US" sz="2000">
                <a:solidFill>
                  <a:srgbClr val="000000"/>
                </a:solidFill>
                <a:latin typeface="Arial"/>
              </a:rPr>
              <a:t>sudo </a:t>
            </a:r>
            <a:r>
              <a:rPr b="1" lang="en-US" sz="2000">
                <a:solidFill>
                  <a:srgbClr val="009900"/>
                </a:solidFill>
                <a:latin typeface="Arial"/>
              </a:rPr>
              <a:t>groupdel testnew</a:t>
            </a:r>
            <a:endParaRPr/>
          </a:p>
          <a:p>
            <a:pPr>
              <a:lnSpc>
                <a:spcPct val="100000"/>
              </a:lnSpc>
            </a:pPr>
            <a:endParaRPr/>
          </a:p>
          <a:p>
            <a:pPr>
              <a:lnSpc>
                <a:spcPct val="100000"/>
              </a:lnSpc>
            </a:pPr>
            <a:endParaRPr/>
          </a:p>
          <a:p>
            <a:pPr>
              <a:lnSpc>
                <a:spcPct val="100000"/>
              </a:lnSpc>
            </a:pPr>
            <a:endParaRPr/>
          </a:p>
        </p:txBody>
      </p:sp>
      <p:sp>
        <p:nvSpPr>
          <p:cNvPr id="288" name="CustomShape 3"/>
          <p:cNvSpPr/>
          <p:nvPr/>
        </p:nvSpPr>
        <p:spPr>
          <a:xfrm>
            <a:off x="5497200" y="1854720"/>
            <a:ext cx="3518640" cy="397080"/>
          </a:xfrm>
          <a:prstGeom prst="wedgeRoundRectCallout">
            <a:avLst>
              <a:gd name="adj1" fmla="val -116968"/>
              <a:gd name="adj2" fmla="val 79085"/>
              <a:gd name="adj3" fmla="val 16667"/>
            </a:avLst>
          </a:prstGeom>
          <a:solidFill>
            <a:srgbClr val="006699"/>
          </a:solidFill>
          <a:ln w="25560">
            <a:noFill/>
          </a:ln>
        </p:spPr>
        <p:txBody>
          <a:bodyPr lIns="90000" rIns="90000" tIns="45000" bIns="45000" anchor="ctr"/>
          <a:p>
            <a:pPr algn="ctr">
              <a:lnSpc>
                <a:spcPct val="100000"/>
              </a:lnSpc>
            </a:pPr>
            <a:r>
              <a:rPr lang="en-US">
                <a:solidFill>
                  <a:srgbClr val="ffffff"/>
                </a:solidFill>
                <a:latin typeface="Arial"/>
              </a:rPr>
              <a:t>create a new user </a:t>
            </a:r>
            <a:r>
              <a:rPr lang="en-US">
                <a:solidFill>
                  <a:srgbClr val="000000"/>
                </a:solidFill>
                <a:latin typeface="Arial"/>
              </a:rPr>
              <a:t>test</a:t>
            </a:r>
            <a:endParaRPr/>
          </a:p>
        </p:txBody>
      </p:sp>
      <p:sp>
        <p:nvSpPr>
          <p:cNvPr id="289" name="CustomShape 4"/>
          <p:cNvSpPr/>
          <p:nvPr/>
        </p:nvSpPr>
        <p:spPr>
          <a:xfrm>
            <a:off x="5486400" y="2747880"/>
            <a:ext cx="3518640" cy="397080"/>
          </a:xfrm>
          <a:prstGeom prst="wedgeRoundRectCallout">
            <a:avLst>
              <a:gd name="adj1" fmla="val -88529"/>
              <a:gd name="adj2" fmla="val 39207"/>
              <a:gd name="adj3" fmla="val 16667"/>
            </a:avLst>
          </a:prstGeom>
          <a:solidFill>
            <a:srgbClr val="006699"/>
          </a:solidFill>
          <a:ln w="25560">
            <a:noFill/>
          </a:ln>
        </p:spPr>
        <p:txBody>
          <a:bodyPr lIns="90000" rIns="90000" tIns="45000" bIns="45000" anchor="ctr"/>
          <a:p>
            <a:pPr algn="ctr">
              <a:lnSpc>
                <a:spcPct val="100000"/>
              </a:lnSpc>
            </a:pPr>
            <a:r>
              <a:rPr lang="en-US">
                <a:solidFill>
                  <a:srgbClr val="ffffff"/>
                </a:solidFill>
                <a:latin typeface="Arial"/>
              </a:rPr>
              <a:t>add user </a:t>
            </a:r>
            <a:r>
              <a:rPr lang="en-US">
                <a:solidFill>
                  <a:srgbClr val="000000"/>
                </a:solidFill>
                <a:latin typeface="Arial"/>
              </a:rPr>
              <a:t>test</a:t>
            </a:r>
            <a:r>
              <a:rPr lang="en-US">
                <a:solidFill>
                  <a:srgbClr val="ffffff"/>
                </a:solidFill>
                <a:latin typeface="Arial"/>
              </a:rPr>
              <a:t> to group </a:t>
            </a:r>
            <a:r>
              <a:rPr lang="en-US">
                <a:solidFill>
                  <a:srgbClr val="000000"/>
                </a:solidFill>
                <a:latin typeface="Arial"/>
              </a:rPr>
              <a:t>sudo</a:t>
            </a:r>
            <a:endParaRPr/>
          </a:p>
        </p:txBody>
      </p:sp>
      <p:sp>
        <p:nvSpPr>
          <p:cNvPr id="290" name="CustomShape 5"/>
          <p:cNvSpPr/>
          <p:nvPr/>
        </p:nvSpPr>
        <p:spPr>
          <a:xfrm>
            <a:off x="5464800" y="3297600"/>
            <a:ext cx="3518640" cy="397080"/>
          </a:xfrm>
          <a:prstGeom prst="wedgeRoundRectCallout">
            <a:avLst>
              <a:gd name="adj1" fmla="val -127478"/>
              <a:gd name="adj2" fmla="val 33483"/>
              <a:gd name="adj3" fmla="val 16667"/>
            </a:avLst>
          </a:prstGeom>
          <a:solidFill>
            <a:srgbClr val="006699"/>
          </a:solidFill>
          <a:ln w="25560">
            <a:noFill/>
          </a:ln>
        </p:spPr>
        <p:txBody>
          <a:bodyPr lIns="90000" rIns="90000" tIns="45000" bIns="45000" anchor="ctr"/>
          <a:p>
            <a:pPr algn="ctr">
              <a:lnSpc>
                <a:spcPct val="100000"/>
              </a:lnSpc>
            </a:pPr>
            <a:r>
              <a:rPr lang="en-US">
                <a:solidFill>
                  <a:srgbClr val="ffffff"/>
                </a:solidFill>
                <a:latin typeface="Arial"/>
              </a:rPr>
              <a:t>delete user </a:t>
            </a:r>
            <a:r>
              <a:rPr lang="en-US">
                <a:solidFill>
                  <a:srgbClr val="000000"/>
                </a:solidFill>
                <a:latin typeface="Arial"/>
              </a:rPr>
              <a:t>test</a:t>
            </a:r>
            <a:endParaRPr/>
          </a:p>
        </p:txBody>
      </p:sp>
      <p:sp>
        <p:nvSpPr>
          <p:cNvPr id="291" name="CustomShape 6"/>
          <p:cNvSpPr/>
          <p:nvPr/>
        </p:nvSpPr>
        <p:spPr>
          <a:xfrm>
            <a:off x="5508000" y="4441680"/>
            <a:ext cx="3518640" cy="397080"/>
          </a:xfrm>
          <a:prstGeom prst="wedgeRoundRectCallout">
            <a:avLst>
              <a:gd name="adj1" fmla="val -123459"/>
              <a:gd name="adj2" fmla="val 18469"/>
              <a:gd name="adj3" fmla="val 16667"/>
            </a:avLst>
          </a:prstGeom>
          <a:solidFill>
            <a:srgbClr val="006699"/>
          </a:solidFill>
          <a:ln w="25560">
            <a:noFill/>
          </a:ln>
        </p:spPr>
        <p:txBody>
          <a:bodyPr lIns="90000" rIns="90000" tIns="45000" bIns="45000" anchor="ctr"/>
          <a:p>
            <a:pPr algn="ctr">
              <a:lnSpc>
                <a:spcPct val="100000"/>
              </a:lnSpc>
            </a:pPr>
            <a:r>
              <a:rPr lang="en-US">
                <a:solidFill>
                  <a:srgbClr val="ffffff"/>
                </a:solidFill>
                <a:latin typeface="Arial"/>
              </a:rPr>
              <a:t>create group </a:t>
            </a:r>
            <a:r>
              <a:rPr lang="en-US">
                <a:solidFill>
                  <a:srgbClr val="000000"/>
                </a:solidFill>
                <a:latin typeface="Arial"/>
              </a:rPr>
              <a:t>test</a:t>
            </a:r>
            <a:endParaRPr/>
          </a:p>
        </p:txBody>
      </p:sp>
      <p:sp>
        <p:nvSpPr>
          <p:cNvPr id="292" name="CustomShape 7"/>
          <p:cNvSpPr/>
          <p:nvPr/>
        </p:nvSpPr>
        <p:spPr>
          <a:xfrm>
            <a:off x="5486400" y="4974840"/>
            <a:ext cx="3518640" cy="397080"/>
          </a:xfrm>
          <a:prstGeom prst="wedgeRoundRectCallout">
            <a:avLst>
              <a:gd name="adj1" fmla="val -84820"/>
              <a:gd name="adj2" fmla="val 20628"/>
              <a:gd name="adj3" fmla="val 16667"/>
            </a:avLst>
          </a:prstGeom>
          <a:solidFill>
            <a:srgbClr val="006699"/>
          </a:solidFill>
          <a:ln w="25560">
            <a:noFill/>
          </a:ln>
        </p:spPr>
        <p:txBody>
          <a:bodyPr lIns="90000" rIns="90000" tIns="45000" bIns="45000" anchor="ctr"/>
          <a:p>
            <a:pPr algn="ctr">
              <a:lnSpc>
                <a:spcPct val="100000"/>
              </a:lnSpc>
            </a:pPr>
            <a:r>
              <a:rPr lang="en-US">
                <a:solidFill>
                  <a:srgbClr val="ffffff"/>
                </a:solidFill>
                <a:latin typeface="Arial"/>
              </a:rPr>
              <a:t>change group name </a:t>
            </a:r>
            <a:r>
              <a:rPr lang="en-US">
                <a:solidFill>
                  <a:srgbClr val="000000"/>
                </a:solidFill>
                <a:latin typeface="Arial"/>
              </a:rPr>
              <a:t>test</a:t>
            </a:r>
            <a:endParaRPr/>
          </a:p>
        </p:txBody>
      </p:sp>
      <p:sp>
        <p:nvSpPr>
          <p:cNvPr id="293" name="CustomShape 8"/>
          <p:cNvSpPr/>
          <p:nvPr/>
        </p:nvSpPr>
        <p:spPr>
          <a:xfrm>
            <a:off x="5497200" y="5543280"/>
            <a:ext cx="3518640" cy="397080"/>
          </a:xfrm>
          <a:prstGeom prst="wedgeRoundRectCallout">
            <a:avLst>
              <a:gd name="adj1" fmla="val -110477"/>
              <a:gd name="adj2" fmla="val 25131"/>
              <a:gd name="adj3" fmla="val 16667"/>
            </a:avLst>
          </a:prstGeom>
          <a:solidFill>
            <a:srgbClr val="006699"/>
          </a:solidFill>
          <a:ln w="25560">
            <a:noFill/>
          </a:ln>
        </p:spPr>
        <p:txBody>
          <a:bodyPr lIns="90000" rIns="90000" tIns="45000" bIns="45000" anchor="ctr"/>
          <a:p>
            <a:pPr algn="ctr">
              <a:lnSpc>
                <a:spcPct val="100000"/>
              </a:lnSpc>
            </a:pPr>
            <a:r>
              <a:rPr lang="en-US">
                <a:solidFill>
                  <a:srgbClr val="ffffff"/>
                </a:solidFill>
                <a:latin typeface="Arial"/>
              </a:rPr>
              <a:t>delete group </a:t>
            </a:r>
            <a:r>
              <a:rPr lang="en-US">
                <a:solidFill>
                  <a:srgbClr val="000000"/>
                </a:solidFill>
                <a:latin typeface="Arial"/>
              </a:rPr>
              <a:t>testnew</a:t>
            </a:r>
            <a:endParaRPr/>
          </a:p>
        </p:txBody>
      </p:sp>
      <p:sp>
        <p:nvSpPr>
          <p:cNvPr id="294" name="CustomShape 9"/>
          <p:cNvSpPr/>
          <p:nvPr/>
        </p:nvSpPr>
        <p:spPr>
          <a:xfrm>
            <a:off x="5486400" y="3873240"/>
            <a:ext cx="3518640" cy="397080"/>
          </a:xfrm>
          <a:prstGeom prst="wedgeRoundRectCallout">
            <a:avLst>
              <a:gd name="adj1" fmla="val -127478"/>
              <a:gd name="adj2" fmla="val 22599"/>
              <a:gd name="adj3" fmla="val 16667"/>
            </a:avLst>
          </a:prstGeom>
          <a:solidFill>
            <a:srgbClr val="006699"/>
          </a:solidFill>
          <a:ln w="25560">
            <a:noFill/>
          </a:ln>
        </p:spPr>
        <p:txBody>
          <a:bodyPr lIns="90000" rIns="90000" tIns="45000" bIns="45000" anchor="ctr"/>
          <a:p>
            <a:pPr algn="ctr">
              <a:lnSpc>
                <a:spcPct val="100000"/>
              </a:lnSpc>
            </a:pPr>
            <a:r>
              <a:rPr lang="en-US">
                <a:solidFill>
                  <a:srgbClr val="ffffff"/>
                </a:solidFill>
                <a:latin typeface="Arial"/>
              </a:rPr>
              <a:t>change password for user </a:t>
            </a:r>
            <a:r>
              <a:rPr lang="en-US">
                <a:solidFill>
                  <a:srgbClr val="000000"/>
                </a:solidFill>
                <a:latin typeface="Arial"/>
              </a:rPr>
              <a:t>test</a:t>
            </a:r>
            <a:endParaRPr/>
          </a:p>
        </p:txBody>
      </p:sp>
    </p:spTree>
  </p:cSld>
  <p:timing>
    <p:tnLst>
      <p:par>
        <p:cTn id="68" dur="indefinite" restart="never" nodeType="tmRoot">
          <p:childTnLst>
            <p:seq>
              <p:cTn id="69"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5" name="CustomShape 1"/>
          <p:cNvSpPr/>
          <p:nvPr/>
        </p:nvSpPr>
        <p:spPr>
          <a:xfrm>
            <a:off x="457200" y="274680"/>
            <a:ext cx="8683920" cy="540720"/>
          </a:xfrm>
          <a:prstGeom prst="rect">
            <a:avLst/>
          </a:prstGeom>
          <a:noFill/>
          <a:ln>
            <a:noFill/>
          </a:ln>
        </p:spPr>
        <p:txBody>
          <a:bodyPr lIns="0" rIns="90000" tIns="45000" bIns="137160"/>
          <a:p>
            <a:pPr>
              <a:lnSpc>
                <a:spcPts val="1"/>
              </a:lnSpc>
            </a:pPr>
            <a:r>
              <a:rPr b="1" lang="en-US" sz="3200">
                <a:solidFill>
                  <a:srgbClr val="000000"/>
                </a:solidFill>
                <a:latin typeface="Franklin Gothic Medium"/>
              </a:rPr>
              <a:t>File and directory permissions</a:t>
            </a:r>
            <a:endParaRPr/>
          </a:p>
        </p:txBody>
      </p:sp>
      <p:pic>
        <p:nvPicPr>
          <p:cNvPr id="296" name="Picture 6" descr=""/>
          <p:cNvPicPr/>
          <p:nvPr/>
        </p:nvPicPr>
        <p:blipFill>
          <a:blip r:embed="rId1"/>
          <a:stretch>
            <a:fillRect/>
          </a:stretch>
        </p:blipFill>
        <p:spPr>
          <a:xfrm>
            <a:off x="1600200" y="1371600"/>
            <a:ext cx="3993840" cy="2690640"/>
          </a:xfrm>
          <a:prstGeom prst="rect">
            <a:avLst/>
          </a:prstGeom>
          <a:ln>
            <a:noFill/>
          </a:ln>
        </p:spPr>
      </p:pic>
      <p:pic>
        <p:nvPicPr>
          <p:cNvPr id="297" name="Picture 4" descr=""/>
          <p:cNvPicPr/>
          <p:nvPr/>
        </p:nvPicPr>
        <p:blipFill>
          <a:blip r:embed="rId2"/>
          <a:stretch>
            <a:fillRect/>
          </a:stretch>
        </p:blipFill>
        <p:spPr>
          <a:xfrm>
            <a:off x="5334120" y="3429000"/>
            <a:ext cx="2945880" cy="1597320"/>
          </a:xfrm>
          <a:prstGeom prst="rect">
            <a:avLst/>
          </a:prstGeom>
          <a:ln>
            <a:noFill/>
          </a:ln>
        </p:spPr>
      </p:pic>
    </p:spTree>
  </p:cSld>
  <p:timing>
    <p:tnLst>
      <p:par>
        <p:cTn id="70" dur="indefinite" restart="never" nodeType="tmRoot">
          <p:childTnLst>
            <p:seq>
              <p:cTn id="71"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5" name="CustomShape 1"/>
          <p:cNvSpPr/>
          <p:nvPr/>
        </p:nvSpPr>
        <p:spPr>
          <a:xfrm>
            <a:off x="365760" y="0"/>
            <a:ext cx="8759880" cy="271440"/>
          </a:xfrm>
          <a:prstGeom prst="rect">
            <a:avLst/>
          </a:prstGeom>
          <a:noFill/>
          <a:ln>
            <a:noFill/>
          </a:ln>
        </p:spPr>
      </p:sp>
      <p:sp>
        <p:nvSpPr>
          <p:cNvPr id="186" name="CustomShape 2"/>
          <p:cNvSpPr/>
          <p:nvPr/>
        </p:nvSpPr>
        <p:spPr>
          <a:xfrm>
            <a:off x="457200" y="274680"/>
            <a:ext cx="8683920" cy="540720"/>
          </a:xfrm>
          <a:prstGeom prst="rect">
            <a:avLst/>
          </a:prstGeom>
          <a:noFill/>
          <a:ln>
            <a:noFill/>
          </a:ln>
        </p:spPr>
        <p:txBody>
          <a:bodyPr lIns="0" rIns="90000" tIns="45000" bIns="137160"/>
          <a:p>
            <a:pPr>
              <a:lnSpc>
                <a:spcPts val="1"/>
              </a:lnSpc>
            </a:pPr>
            <a:r>
              <a:rPr b="1" lang="en-US" sz="3200">
                <a:solidFill>
                  <a:srgbClr val="000000"/>
                </a:solidFill>
                <a:latin typeface="Franklin Gothic Medium"/>
              </a:rPr>
              <a:t>Introduction to Linux</a:t>
            </a:r>
            <a:endParaRPr/>
          </a:p>
        </p:txBody>
      </p:sp>
      <p:sp>
        <p:nvSpPr>
          <p:cNvPr id="187" name="CustomShape 3"/>
          <p:cNvSpPr/>
          <p:nvPr/>
        </p:nvSpPr>
        <p:spPr>
          <a:xfrm>
            <a:off x="5181480" y="6519240"/>
            <a:ext cx="3045240" cy="335880"/>
          </a:xfrm>
          <a:prstGeom prst="rect">
            <a:avLst/>
          </a:prstGeom>
          <a:noFill/>
          <a:ln>
            <a:noFill/>
          </a:ln>
        </p:spPr>
        <p:txBody>
          <a:bodyPr lIns="90000" rIns="90000" tIns="45000" bIns="0"/>
          <a:p>
            <a:pPr>
              <a:lnSpc>
                <a:spcPct val="100000"/>
              </a:lnSpc>
            </a:pPr>
            <a:r>
              <a:rPr lang="en-US" sz="1000">
                <a:solidFill>
                  <a:srgbClr val="808080"/>
                </a:solidFill>
                <a:latin typeface="Arial"/>
              </a:rPr>
              <a:t>Confidential</a:t>
            </a:r>
            <a:endParaRPr/>
          </a:p>
        </p:txBody>
      </p:sp>
      <p:pic>
        <p:nvPicPr>
          <p:cNvPr id="188" name="Picture 1" descr=""/>
          <p:cNvPicPr/>
          <p:nvPr/>
        </p:nvPicPr>
        <p:blipFill>
          <a:blip r:embed="rId1"/>
          <a:stretch>
            <a:fillRect/>
          </a:stretch>
        </p:blipFill>
        <p:spPr>
          <a:xfrm>
            <a:off x="483480" y="1318680"/>
            <a:ext cx="5693760" cy="3158280"/>
          </a:xfrm>
          <a:prstGeom prst="rect">
            <a:avLst/>
          </a:prstGeom>
          <a:ln>
            <a:noFill/>
          </a:ln>
        </p:spPr>
      </p:pic>
      <p:sp>
        <p:nvSpPr>
          <p:cNvPr id="189" name="CustomShape 4"/>
          <p:cNvSpPr/>
          <p:nvPr/>
        </p:nvSpPr>
        <p:spPr>
          <a:xfrm>
            <a:off x="483480" y="4980600"/>
            <a:ext cx="8353080" cy="1185120"/>
          </a:xfrm>
          <a:prstGeom prst="rect">
            <a:avLst/>
          </a:prstGeom>
          <a:noFill/>
          <a:ln>
            <a:noFill/>
          </a:ln>
        </p:spPr>
        <p:txBody>
          <a:bodyPr lIns="90000" rIns="90000" tIns="45000" bIns="45000"/>
          <a:p>
            <a:pPr>
              <a:lnSpc>
                <a:spcPct val="100000"/>
              </a:lnSpc>
              <a:buFont typeface="Arial"/>
              <a:buChar char="•"/>
            </a:pPr>
            <a:r>
              <a:rPr lang="en-US" sz="2400">
                <a:solidFill>
                  <a:srgbClr val="000000"/>
                </a:solidFill>
                <a:latin typeface="Arial"/>
              </a:rPr>
              <a:t>The </a:t>
            </a:r>
            <a:r>
              <a:rPr lang="en-US" sz="2400">
                <a:solidFill>
                  <a:srgbClr val="579dda"/>
                </a:solidFill>
                <a:latin typeface="Arial"/>
              </a:rPr>
              <a:t>defining component</a:t>
            </a:r>
            <a:r>
              <a:rPr lang="en-US" sz="2400">
                <a:solidFill>
                  <a:srgbClr val="000000"/>
                </a:solidFill>
                <a:latin typeface="Arial"/>
              </a:rPr>
              <a:t> of Linux is </a:t>
            </a:r>
            <a:r>
              <a:rPr lang="en-US" sz="2400">
                <a:solidFill>
                  <a:srgbClr val="579dda"/>
                </a:solidFill>
                <a:latin typeface="Arial"/>
              </a:rPr>
              <a:t>the Linux kernel</a:t>
            </a:r>
            <a:endParaRPr/>
          </a:p>
          <a:p>
            <a:pPr>
              <a:lnSpc>
                <a:spcPct val="100000"/>
              </a:lnSpc>
              <a:buFont typeface="Arial"/>
              <a:buChar char="•"/>
            </a:pPr>
            <a:r>
              <a:rPr lang="en-US" sz="2400">
                <a:solidFill>
                  <a:srgbClr val="000000"/>
                </a:solidFill>
                <a:latin typeface="Arial"/>
              </a:rPr>
              <a:t>Operating system kernel first released </a:t>
            </a:r>
            <a:r>
              <a:rPr lang="en-US" sz="2400">
                <a:solidFill>
                  <a:srgbClr val="579dda"/>
                </a:solidFill>
                <a:latin typeface="Arial"/>
              </a:rPr>
              <a:t>on 5 October 1991 by Linus Torvalds</a:t>
            </a:r>
            <a:endParaRPr/>
          </a:p>
        </p:txBody>
      </p:sp>
      <p:sp>
        <p:nvSpPr>
          <p:cNvPr id="190" name="CustomShape 5"/>
          <p:cNvSpPr/>
          <p:nvPr/>
        </p:nvSpPr>
        <p:spPr>
          <a:xfrm>
            <a:off x="6400800" y="1143000"/>
            <a:ext cx="2511720" cy="3745440"/>
          </a:xfrm>
          <a:prstGeom prst="rect">
            <a:avLst/>
          </a:prstGeom>
          <a:noFill/>
          <a:ln>
            <a:noFill/>
          </a:ln>
        </p:spPr>
        <p:txBody>
          <a:bodyPr lIns="90000" rIns="90000" tIns="45000" bIns="45000"/>
          <a:p>
            <a:pPr>
              <a:lnSpc>
                <a:spcPct val="100000"/>
              </a:lnSpc>
            </a:pPr>
            <a:r>
              <a:rPr b="1" lang="en-US" sz="2400">
                <a:solidFill>
                  <a:srgbClr val="579dda"/>
                </a:solidFill>
                <a:latin typeface="Arial"/>
              </a:rPr>
              <a:t>Linux</a:t>
            </a:r>
            <a:r>
              <a:rPr lang="en-US" sz="2400">
                <a:solidFill>
                  <a:srgbClr val="000000"/>
                </a:solidFill>
                <a:latin typeface="Arial"/>
              </a:rPr>
              <a:t> (/</a:t>
            </a:r>
            <a:r>
              <a:rPr lang="en-US" sz="2400">
                <a:solidFill>
                  <a:srgbClr val="00b050"/>
                </a:solidFill>
                <a:latin typeface="Arial"/>
              </a:rPr>
              <a:t>ˈlɪnəks</a:t>
            </a:r>
            <a:r>
              <a:rPr lang="en-US" sz="2400">
                <a:solidFill>
                  <a:srgbClr val="000000"/>
                </a:solidFill>
                <a:latin typeface="Arial"/>
              </a:rPr>
              <a:t>/ ) is a Unix-like computer operating system assembled under the model of free and open-source software development and distribution. </a:t>
            </a:r>
            <a:endParaRPr/>
          </a:p>
        </p:txBody>
      </p:sp>
    </p:spTree>
  </p:cSld>
  <p:timing>
    <p:tnLst>
      <p:par>
        <p:cTn id="5" dur="indefinite" restart="never" nodeType="tmRoot">
          <p:childTnLst>
            <p:seq>
              <p:cTn id="6" dur="indefinite" nodeType="mainSeq">
                <p:childTnLst>
                  <p:par>
                    <p:cTn id="7" fill="hold">
                      <p:stCondLst>
                        <p:cond delay="indefinite"/>
                      </p:stCondLst>
                      <p:childTnLst>
                        <p:par>
                          <p:cTn id="8" fill="hold">
                            <p:stCondLst>
                              <p:cond delay="0"/>
                            </p:stCondLst>
                            <p:childTnLst>
                              <p:par>
                                <p:cTn id="9" nodeType="clickEffect" fill="hold" presetClass="entr" presetID="2" presetSubtype="2">
                                  <p:stCondLst>
                                    <p:cond delay="0"/>
                                  </p:stCondLst>
                                  <p:childTnLst>
                                    <p:set>
                                      <p:cBhvr>
                                        <p:cTn id="10" dur="1" fill="hold">
                                          <p:stCondLst>
                                            <p:cond delay="0"/>
                                          </p:stCondLst>
                                        </p:cTn>
                                        <p:tgtEl>
                                          <p:spTgt spid="190"/>
                                        </p:tgtEl>
                                        <p:attrNameLst>
                                          <p:attrName>style.visibility</p:attrName>
                                        </p:attrNameLst>
                                      </p:cBhvr>
                                      <p:to>
                                        <p:strVal val="visible"/>
                                      </p:to>
                                    </p:set>
                                    <p:anim calcmode="lin" valueType="num">
                                      <p:cBhvr additive="repl">
                                        <p:cTn id="11" dur="2000" fill="hold"/>
                                        <p:tgtEl>
                                          <p:spTgt spid="190"/>
                                        </p:tgtEl>
                                        <p:attrNameLst>
                                          <p:attrName>ppt_x</p:attrName>
                                        </p:attrNameLst>
                                      </p:cBhvr>
                                      <p:tavLst>
                                        <p:tav tm="0">
                                          <p:val>
                                            <p:strVal val="1+#ppt_w/2"/>
                                          </p:val>
                                        </p:tav>
                                        <p:tav tm="100000">
                                          <p:val>
                                            <p:strVal val="#ppt_x"/>
                                          </p:val>
                                        </p:tav>
                                      </p:tavLst>
                                    </p:anim>
                                    <p:anim calcmode="lin" valueType="num">
                                      <p:cBhvr additive="repl">
                                        <p:cTn id="12" dur="2000" fill="hold"/>
                                        <p:tgtEl>
                                          <p:spTgt spid="19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42">
                                  <p:stCondLst>
                                    <p:cond delay="0"/>
                                  </p:stCondLst>
                                  <p:childTnLst>
                                    <p:set>
                                      <p:cBhvr>
                                        <p:cTn id="16" dur="1" fill="hold">
                                          <p:stCondLst>
                                            <p:cond delay="0"/>
                                          </p:stCondLst>
                                        </p:cTn>
                                        <p:tgtEl>
                                          <p:spTgt spid="189"/>
                                        </p:tgtEl>
                                        <p:attrNameLst>
                                          <p:attrName>style.visibility</p:attrName>
                                        </p:attrNameLst>
                                      </p:cBhvr>
                                      <p:to>
                                        <p:strVal val="visible"/>
                                      </p:to>
                                    </p:set>
                                    <p:animEffect filter="fade" transition="in">
                                      <p:cBhvr additive="repl">
                                        <p:cTn id="17" dur="1000"/>
                                        <p:tgtEl>
                                          <p:spTgt spid="189"/>
                                        </p:tgtEl>
                                      </p:cBhvr>
                                    </p:animEffect>
                                    <p:anim calcmode="lin" valueType="num">
                                      <p:cBhvr additive="repl">
                                        <p:cTn id="18" dur="1000" fill="hold"/>
                                        <p:tgtEl>
                                          <p:spTgt spid="189"/>
                                        </p:tgtEl>
                                        <p:attrNameLst>
                                          <p:attrName>ppt_x</p:attrName>
                                        </p:attrNameLst>
                                      </p:cBhvr>
                                      <p:tavLst>
                                        <p:tav tm="0">
                                          <p:val>
                                            <p:strVal val="#ppt_x"/>
                                          </p:val>
                                        </p:tav>
                                        <p:tav tm="100000">
                                          <p:val>
                                            <p:strVal val="#ppt_x"/>
                                          </p:val>
                                        </p:tav>
                                      </p:tavLst>
                                    </p:anim>
                                    <p:anim calcmode="lin" valueType="num">
                                      <p:cBhvr additive="repl">
                                        <p:cTn id="19" dur="1000" fill="hold"/>
                                        <p:tgtEl>
                                          <p:spTgt spid="189"/>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8" name="CustomShape 1"/>
          <p:cNvSpPr/>
          <p:nvPr/>
        </p:nvSpPr>
        <p:spPr>
          <a:xfrm>
            <a:off x="457200" y="274680"/>
            <a:ext cx="8683920" cy="540720"/>
          </a:xfrm>
          <a:prstGeom prst="rect">
            <a:avLst/>
          </a:prstGeom>
          <a:noFill/>
          <a:ln>
            <a:noFill/>
          </a:ln>
        </p:spPr>
        <p:txBody>
          <a:bodyPr lIns="0" rIns="90000" tIns="45000" bIns="137160"/>
          <a:p>
            <a:pPr>
              <a:lnSpc>
                <a:spcPts val="1"/>
              </a:lnSpc>
            </a:pPr>
            <a:r>
              <a:rPr b="1" lang="en-US" sz="3200">
                <a:solidFill>
                  <a:srgbClr val="000000"/>
                </a:solidFill>
                <a:latin typeface="Franklin Gothic Medium"/>
              </a:rPr>
              <a:t>chmod &amp; chown</a:t>
            </a:r>
            <a:endParaRPr/>
          </a:p>
        </p:txBody>
      </p:sp>
      <p:sp>
        <p:nvSpPr>
          <p:cNvPr id="299" name="CustomShape 2"/>
          <p:cNvSpPr/>
          <p:nvPr/>
        </p:nvSpPr>
        <p:spPr>
          <a:xfrm>
            <a:off x="457200" y="914400"/>
            <a:ext cx="8683920" cy="5086800"/>
          </a:xfrm>
          <a:prstGeom prst="rect">
            <a:avLst/>
          </a:prstGeom>
          <a:noFill/>
          <a:ln>
            <a:noFill/>
          </a:ln>
        </p:spPr>
        <p:txBody>
          <a:bodyPr lIns="90000" rIns="90000" tIns="45000" bIns="45000"/>
          <a:p>
            <a:pPr>
              <a:lnSpc>
                <a:spcPct val="100000"/>
              </a:lnSpc>
              <a:buFont typeface="Arial"/>
              <a:buChar char="•"/>
            </a:pPr>
            <a:r>
              <a:rPr b="1" lang="en-US" sz="2000">
                <a:solidFill>
                  <a:srgbClr val="009900"/>
                </a:solidFill>
                <a:latin typeface="Arial"/>
              </a:rPr>
              <a:t>chmod </a:t>
            </a:r>
            <a:r>
              <a:rPr b="1" lang="en-US" sz="2000">
                <a:solidFill>
                  <a:srgbClr val="000000"/>
                </a:solidFill>
                <a:latin typeface="Arial"/>
              </a:rPr>
              <a:t>change file mode bits:</a:t>
            </a:r>
            <a:endParaRPr/>
          </a:p>
          <a:p>
            <a:pPr>
              <a:lnSpc>
                <a:spcPct val="100000"/>
              </a:lnSpc>
            </a:pPr>
            <a:endParaRPr/>
          </a:p>
          <a:p>
            <a:pPr>
              <a:lnSpc>
                <a:spcPct val="100000"/>
              </a:lnSpc>
            </a:pPr>
            <a:r>
              <a:rPr b="1" lang="en-US" sz="2000">
                <a:solidFill>
                  <a:srgbClr val="000000"/>
                </a:solidFill>
                <a:latin typeface="Arial"/>
              </a:rPr>
              <a:t>Usage:</a:t>
            </a:r>
            <a:endParaRPr/>
          </a:p>
          <a:p>
            <a:pPr>
              <a:lnSpc>
                <a:spcPct val="100000"/>
              </a:lnSpc>
            </a:pPr>
            <a:r>
              <a:rPr lang="en-US" sz="2000">
                <a:solidFill>
                  <a:srgbClr val="000000"/>
                </a:solidFill>
                <a:latin typeface="Arial"/>
              </a:rPr>
              <a:t>$ </a:t>
            </a:r>
            <a:r>
              <a:rPr b="1" lang="en-US" sz="2000">
                <a:solidFill>
                  <a:srgbClr val="009900"/>
                </a:solidFill>
                <a:latin typeface="Arial"/>
              </a:rPr>
              <a:t>chmod 755 /tmp/test.sh</a:t>
            </a:r>
            <a:endParaRPr/>
          </a:p>
          <a:p>
            <a:pPr>
              <a:lnSpc>
                <a:spcPct val="100000"/>
              </a:lnSpc>
            </a:pPr>
            <a:r>
              <a:rPr lang="en-US" sz="2000">
                <a:solidFill>
                  <a:srgbClr val="000000"/>
                </a:solidFill>
                <a:latin typeface="Arial"/>
              </a:rPr>
              <a:t>$ </a:t>
            </a:r>
            <a:r>
              <a:rPr b="1" lang="en-US" sz="2000">
                <a:solidFill>
                  <a:srgbClr val="009900"/>
                </a:solidFill>
                <a:latin typeface="Arial"/>
              </a:rPr>
              <a:t>chmod u=rwx,go=rx /tmp/test.sh</a:t>
            </a:r>
            <a:endParaRPr/>
          </a:p>
          <a:p>
            <a:pPr>
              <a:lnSpc>
                <a:spcPct val="100000"/>
              </a:lnSpc>
            </a:pPr>
            <a:endParaRPr/>
          </a:p>
          <a:p>
            <a:pPr>
              <a:lnSpc>
                <a:spcPct val="100000"/>
              </a:lnSpc>
            </a:pPr>
            <a:r>
              <a:rPr lang="en-US" sz="2000">
                <a:solidFill>
                  <a:srgbClr val="000000"/>
                </a:solidFill>
                <a:latin typeface="Arial"/>
              </a:rPr>
              <a:t>$ </a:t>
            </a:r>
            <a:r>
              <a:rPr b="1" lang="en-US" sz="2000">
                <a:solidFill>
                  <a:srgbClr val="009900"/>
                </a:solidFill>
                <a:latin typeface="Arial"/>
              </a:rPr>
              <a:t>chmod g+w,o-x /tmp/test.sh</a:t>
            </a:r>
            <a:endParaRPr/>
          </a:p>
          <a:p>
            <a:pPr>
              <a:lnSpc>
                <a:spcPct val="100000"/>
              </a:lnSpc>
            </a:pPr>
            <a:endParaRPr/>
          </a:p>
          <a:p>
            <a:pPr>
              <a:lnSpc>
                <a:spcPct val="100000"/>
              </a:lnSpc>
            </a:pPr>
            <a:endParaRPr/>
          </a:p>
          <a:p>
            <a:pPr>
              <a:lnSpc>
                <a:spcPct val="100000"/>
              </a:lnSpc>
            </a:pPr>
            <a:endParaRPr/>
          </a:p>
          <a:p>
            <a:pPr>
              <a:lnSpc>
                <a:spcPct val="100000"/>
              </a:lnSpc>
              <a:buFont typeface="Arial"/>
              <a:buChar char="•"/>
            </a:pPr>
            <a:r>
              <a:rPr b="1" lang="en-US" sz="2000">
                <a:solidFill>
                  <a:srgbClr val="009900"/>
                </a:solidFill>
                <a:latin typeface="Arial"/>
              </a:rPr>
              <a:t>chown</a:t>
            </a:r>
            <a:r>
              <a:rPr b="1" lang="en-US" sz="2000">
                <a:solidFill>
                  <a:srgbClr val="000000"/>
                </a:solidFill>
                <a:latin typeface="Arial"/>
              </a:rPr>
              <a:t> change file owner and group</a:t>
            </a:r>
            <a:endParaRPr/>
          </a:p>
          <a:p>
            <a:pPr>
              <a:lnSpc>
                <a:spcPct val="100000"/>
              </a:lnSpc>
            </a:pPr>
            <a:endParaRPr/>
          </a:p>
          <a:p>
            <a:pPr>
              <a:lnSpc>
                <a:spcPct val="100000"/>
              </a:lnSpc>
            </a:pPr>
            <a:r>
              <a:rPr b="1" lang="en-US" sz="2000">
                <a:solidFill>
                  <a:srgbClr val="000000"/>
                </a:solidFill>
                <a:latin typeface="Arial"/>
              </a:rPr>
              <a:t>Usage:</a:t>
            </a:r>
            <a:endParaRPr/>
          </a:p>
          <a:p>
            <a:pPr>
              <a:lnSpc>
                <a:spcPct val="100000"/>
              </a:lnSpc>
            </a:pPr>
            <a:r>
              <a:rPr lang="en-US" sz="2000">
                <a:solidFill>
                  <a:srgbClr val="000000"/>
                </a:solidFill>
                <a:latin typeface="Arial"/>
              </a:rPr>
              <a:t>$ </a:t>
            </a:r>
            <a:r>
              <a:rPr b="1" lang="en-US" sz="2000">
                <a:solidFill>
                  <a:srgbClr val="000000"/>
                </a:solidFill>
                <a:latin typeface="Arial"/>
              </a:rPr>
              <a:t>sudo </a:t>
            </a:r>
            <a:r>
              <a:rPr b="1" lang="en-US" sz="2000">
                <a:solidFill>
                  <a:srgbClr val="009900"/>
                </a:solidFill>
                <a:latin typeface="Arial"/>
              </a:rPr>
              <a:t>chown test /tmp/test.sh</a:t>
            </a:r>
            <a:endParaRPr/>
          </a:p>
          <a:p>
            <a:pPr>
              <a:lnSpc>
                <a:spcPct val="100000"/>
              </a:lnSpc>
            </a:pPr>
            <a:endParaRPr/>
          </a:p>
          <a:p>
            <a:pPr>
              <a:lnSpc>
                <a:spcPct val="100000"/>
              </a:lnSpc>
            </a:pPr>
            <a:r>
              <a:rPr b="1" lang="en-US" sz="2000">
                <a:solidFill>
                  <a:srgbClr val="000000"/>
                </a:solidFill>
                <a:latin typeface="Arial"/>
              </a:rPr>
              <a:t>$</a:t>
            </a:r>
            <a:r>
              <a:rPr b="1" lang="en-US" sz="2000">
                <a:solidFill>
                  <a:srgbClr val="009900"/>
                </a:solidFill>
                <a:latin typeface="Arial"/>
              </a:rPr>
              <a:t> </a:t>
            </a:r>
            <a:r>
              <a:rPr b="1" lang="en-US" sz="2000">
                <a:solidFill>
                  <a:srgbClr val="000000"/>
                </a:solidFill>
                <a:latin typeface="Arial"/>
              </a:rPr>
              <a:t>sudo </a:t>
            </a:r>
            <a:r>
              <a:rPr b="1" lang="en-US" sz="2000">
                <a:solidFill>
                  <a:srgbClr val="009900"/>
                </a:solidFill>
                <a:latin typeface="Arial"/>
              </a:rPr>
              <a:t>chown :test -R /tmp</a:t>
            </a:r>
            <a:endParaRPr/>
          </a:p>
          <a:p>
            <a:pPr>
              <a:lnSpc>
                <a:spcPct val="100000"/>
              </a:lnSpc>
            </a:pPr>
            <a:endParaRPr/>
          </a:p>
          <a:p>
            <a:pPr>
              <a:lnSpc>
                <a:spcPct val="100000"/>
              </a:lnSpc>
            </a:pPr>
            <a:r>
              <a:rPr lang="en-US" sz="2000">
                <a:solidFill>
                  <a:srgbClr val="000000"/>
                </a:solidFill>
                <a:latin typeface="Arial"/>
              </a:rPr>
              <a:t>$ </a:t>
            </a:r>
            <a:r>
              <a:rPr b="1" lang="en-US" sz="2000">
                <a:solidFill>
                  <a:srgbClr val="000000"/>
                </a:solidFill>
                <a:latin typeface="Arial"/>
              </a:rPr>
              <a:t>sudo </a:t>
            </a:r>
            <a:r>
              <a:rPr b="1" lang="en-US" sz="2000">
                <a:solidFill>
                  <a:srgbClr val="009900"/>
                </a:solidFill>
                <a:latin typeface="Arial"/>
              </a:rPr>
              <a:t>chown test:test -R /tmp</a:t>
            </a:r>
            <a:endParaRPr/>
          </a:p>
        </p:txBody>
      </p:sp>
      <p:sp>
        <p:nvSpPr>
          <p:cNvPr id="300" name="CustomShape 3"/>
          <p:cNvSpPr/>
          <p:nvPr/>
        </p:nvSpPr>
        <p:spPr>
          <a:xfrm>
            <a:off x="5486400" y="1404000"/>
            <a:ext cx="3518640" cy="829440"/>
          </a:xfrm>
          <a:prstGeom prst="wedgeRoundRectCallout">
            <a:avLst>
              <a:gd name="adj1" fmla="val -90692"/>
              <a:gd name="adj2" fmla="val 20109"/>
              <a:gd name="adj3" fmla="val 16667"/>
            </a:avLst>
          </a:prstGeom>
          <a:solidFill>
            <a:srgbClr val="006699"/>
          </a:solidFill>
          <a:ln w="25560">
            <a:noFill/>
          </a:ln>
        </p:spPr>
        <p:txBody>
          <a:bodyPr lIns="90000" rIns="90000" tIns="45000" bIns="45000" anchor="ctr"/>
          <a:p>
            <a:pPr algn="ctr">
              <a:lnSpc>
                <a:spcPct val="100000"/>
              </a:lnSpc>
            </a:pPr>
            <a:r>
              <a:rPr lang="en-US">
                <a:solidFill>
                  <a:srgbClr val="ffffff"/>
                </a:solidFill>
                <a:latin typeface="Arial"/>
              </a:rPr>
              <a:t>set read,write,execute for user and read, execute for group and other</a:t>
            </a:r>
            <a:endParaRPr/>
          </a:p>
        </p:txBody>
      </p:sp>
      <p:sp>
        <p:nvSpPr>
          <p:cNvPr id="301" name="CustomShape 4"/>
          <p:cNvSpPr/>
          <p:nvPr/>
        </p:nvSpPr>
        <p:spPr>
          <a:xfrm>
            <a:off x="5453640" y="2438640"/>
            <a:ext cx="3518640" cy="570600"/>
          </a:xfrm>
          <a:prstGeom prst="wedgeRoundRectCallout">
            <a:avLst>
              <a:gd name="adj1" fmla="val -84202"/>
              <a:gd name="adj2" fmla="val 6554"/>
              <a:gd name="adj3" fmla="val 16667"/>
            </a:avLst>
          </a:prstGeom>
          <a:solidFill>
            <a:srgbClr val="006699"/>
          </a:solidFill>
          <a:ln w="25560">
            <a:noFill/>
          </a:ln>
        </p:spPr>
        <p:txBody>
          <a:bodyPr lIns="90000" rIns="90000" tIns="45000" bIns="45000" anchor="ctr"/>
          <a:p>
            <a:pPr algn="ctr">
              <a:lnSpc>
                <a:spcPct val="100000"/>
              </a:lnSpc>
            </a:pPr>
            <a:r>
              <a:rPr lang="en-US">
                <a:solidFill>
                  <a:srgbClr val="ffffff"/>
                </a:solidFill>
                <a:latin typeface="Arial"/>
              </a:rPr>
              <a:t>add write for group and remove execute for other</a:t>
            </a:r>
            <a:endParaRPr/>
          </a:p>
        </p:txBody>
      </p:sp>
      <p:sp>
        <p:nvSpPr>
          <p:cNvPr id="302" name="CustomShape 5"/>
          <p:cNvSpPr/>
          <p:nvPr/>
        </p:nvSpPr>
        <p:spPr>
          <a:xfrm>
            <a:off x="5486400" y="4389840"/>
            <a:ext cx="3518640" cy="397080"/>
          </a:xfrm>
          <a:prstGeom prst="wedgeRoundRectCallout">
            <a:avLst>
              <a:gd name="adj1" fmla="val -80182"/>
              <a:gd name="adj2" fmla="val 56564"/>
              <a:gd name="adj3" fmla="val 16667"/>
            </a:avLst>
          </a:prstGeom>
          <a:solidFill>
            <a:srgbClr val="006699"/>
          </a:solidFill>
          <a:ln w="25560">
            <a:noFill/>
          </a:ln>
        </p:spPr>
        <p:txBody>
          <a:bodyPr lIns="90000" rIns="90000" tIns="45000" bIns="45000" anchor="ctr"/>
          <a:p>
            <a:pPr algn="ctr">
              <a:lnSpc>
                <a:spcPct val="100000"/>
              </a:lnSpc>
            </a:pPr>
            <a:r>
              <a:rPr lang="en-US">
                <a:solidFill>
                  <a:srgbClr val="ffffff"/>
                </a:solidFill>
                <a:latin typeface="Arial"/>
              </a:rPr>
              <a:t>change the owner to </a:t>
            </a:r>
            <a:r>
              <a:rPr lang="en-US">
                <a:solidFill>
                  <a:srgbClr val="000000"/>
                </a:solidFill>
                <a:latin typeface="Arial"/>
              </a:rPr>
              <a:t>test</a:t>
            </a:r>
            <a:endParaRPr/>
          </a:p>
        </p:txBody>
      </p:sp>
      <p:sp>
        <p:nvSpPr>
          <p:cNvPr id="303" name="CustomShape 6"/>
          <p:cNvSpPr/>
          <p:nvPr/>
        </p:nvSpPr>
        <p:spPr>
          <a:xfrm>
            <a:off x="5486400" y="5451120"/>
            <a:ext cx="3518640" cy="556920"/>
          </a:xfrm>
          <a:prstGeom prst="wedgeRoundRectCallout">
            <a:avLst>
              <a:gd name="adj1" fmla="val -80802"/>
              <a:gd name="adj2" fmla="val 18290"/>
              <a:gd name="adj3" fmla="val 16667"/>
            </a:avLst>
          </a:prstGeom>
          <a:solidFill>
            <a:srgbClr val="006699"/>
          </a:solidFill>
          <a:ln w="25560">
            <a:noFill/>
          </a:ln>
        </p:spPr>
        <p:txBody>
          <a:bodyPr lIns="90000" rIns="90000" tIns="45000" bIns="45000" anchor="ctr"/>
          <a:p>
            <a:pPr algn="ctr">
              <a:lnSpc>
                <a:spcPct val="100000"/>
              </a:lnSpc>
            </a:pPr>
            <a:r>
              <a:rPr lang="en-US">
                <a:solidFill>
                  <a:srgbClr val="ffffff"/>
                </a:solidFill>
                <a:latin typeface="Arial"/>
              </a:rPr>
              <a:t>change owner and group of /tmp to </a:t>
            </a:r>
            <a:r>
              <a:rPr lang="en-US">
                <a:solidFill>
                  <a:srgbClr val="000000"/>
                </a:solidFill>
                <a:latin typeface="Arial"/>
              </a:rPr>
              <a:t>test</a:t>
            </a:r>
            <a:endParaRPr/>
          </a:p>
        </p:txBody>
      </p:sp>
      <p:sp>
        <p:nvSpPr>
          <p:cNvPr id="304" name="CustomShape 7"/>
          <p:cNvSpPr/>
          <p:nvPr/>
        </p:nvSpPr>
        <p:spPr>
          <a:xfrm>
            <a:off x="5486400" y="4923360"/>
            <a:ext cx="3518640" cy="397080"/>
          </a:xfrm>
          <a:prstGeom prst="wedgeRoundRectCallout">
            <a:avLst>
              <a:gd name="adj1" fmla="val -91929"/>
              <a:gd name="adj2" fmla="val 29353"/>
              <a:gd name="adj3" fmla="val 16667"/>
            </a:avLst>
          </a:prstGeom>
          <a:solidFill>
            <a:srgbClr val="006699"/>
          </a:solidFill>
          <a:ln w="25560">
            <a:noFill/>
          </a:ln>
        </p:spPr>
        <p:txBody>
          <a:bodyPr lIns="90000" rIns="90000" tIns="45000" bIns="45000" anchor="ctr"/>
          <a:p>
            <a:pPr algn="ctr">
              <a:lnSpc>
                <a:spcPct val="100000"/>
              </a:lnSpc>
            </a:pPr>
            <a:r>
              <a:rPr lang="en-US">
                <a:solidFill>
                  <a:srgbClr val="ffffff"/>
                </a:solidFill>
                <a:latin typeface="Arial"/>
              </a:rPr>
              <a:t>change group of </a:t>
            </a:r>
            <a:r>
              <a:rPr lang="en-US">
                <a:solidFill>
                  <a:srgbClr val="000000"/>
                </a:solidFill>
                <a:latin typeface="Arial"/>
              </a:rPr>
              <a:t>/tmp </a:t>
            </a:r>
            <a:r>
              <a:rPr lang="en-US">
                <a:solidFill>
                  <a:srgbClr val="ffffff"/>
                </a:solidFill>
                <a:latin typeface="Arial"/>
              </a:rPr>
              <a:t>to </a:t>
            </a:r>
            <a:r>
              <a:rPr lang="en-US">
                <a:solidFill>
                  <a:srgbClr val="000000"/>
                </a:solidFill>
                <a:latin typeface="Arial"/>
              </a:rPr>
              <a:t>test</a:t>
            </a:r>
            <a:endParaRPr/>
          </a:p>
        </p:txBody>
      </p:sp>
    </p:spTree>
  </p:cSld>
  <p:timing>
    <p:tnLst>
      <p:par>
        <p:cTn id="72" dur="indefinite" restart="never" nodeType="tmRoot">
          <p:childTnLst>
            <p:seq>
              <p:cTn id="73"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5" name="CustomShape 1"/>
          <p:cNvSpPr/>
          <p:nvPr/>
        </p:nvSpPr>
        <p:spPr>
          <a:xfrm>
            <a:off x="457200" y="274680"/>
            <a:ext cx="8683920" cy="540720"/>
          </a:xfrm>
          <a:prstGeom prst="rect">
            <a:avLst/>
          </a:prstGeom>
          <a:noFill/>
          <a:ln>
            <a:noFill/>
          </a:ln>
        </p:spPr>
        <p:txBody>
          <a:bodyPr lIns="0" rIns="90000" tIns="45000" bIns="137160"/>
          <a:p>
            <a:pPr>
              <a:lnSpc>
                <a:spcPts val="1"/>
              </a:lnSpc>
            </a:pPr>
            <a:r>
              <a:rPr b="1" lang="en-US" sz="3200">
                <a:solidFill>
                  <a:srgbClr val="000000"/>
                </a:solidFill>
                <a:latin typeface="Franklin Gothic Medium"/>
              </a:rPr>
              <a:t>SUID, SGID &amp; Sticky</a:t>
            </a:r>
            <a:endParaRPr/>
          </a:p>
        </p:txBody>
      </p:sp>
      <p:sp>
        <p:nvSpPr>
          <p:cNvPr id="306" name="CustomShape 2"/>
          <p:cNvSpPr/>
          <p:nvPr/>
        </p:nvSpPr>
        <p:spPr>
          <a:xfrm>
            <a:off x="457200" y="807480"/>
            <a:ext cx="8683920" cy="3105360"/>
          </a:xfrm>
          <a:prstGeom prst="rect">
            <a:avLst/>
          </a:prstGeom>
          <a:noFill/>
          <a:ln>
            <a:noFill/>
          </a:ln>
        </p:spPr>
        <p:txBody>
          <a:bodyPr lIns="90000" rIns="90000" tIns="45000" bIns="45000"/>
          <a:p>
            <a:pPr>
              <a:lnSpc>
                <a:spcPct val="100000"/>
              </a:lnSpc>
              <a:buFont typeface="Wingdings" charset="2"/>
              <a:buChar char=""/>
            </a:pPr>
            <a:r>
              <a:rPr b="1" lang="en-US">
                <a:solidFill>
                  <a:srgbClr val="000000"/>
                </a:solidFill>
                <a:latin typeface="Arial"/>
              </a:rPr>
              <a:t>SUID</a:t>
            </a:r>
            <a:r>
              <a:rPr lang="en-US">
                <a:solidFill>
                  <a:srgbClr val="000000"/>
                </a:solidFill>
                <a:latin typeface="Arial"/>
              </a:rPr>
              <a:t> (</a:t>
            </a:r>
            <a:r>
              <a:rPr b="1" lang="en-US">
                <a:solidFill>
                  <a:srgbClr val="000000"/>
                </a:solidFill>
                <a:latin typeface="Arial"/>
              </a:rPr>
              <a:t>S</a:t>
            </a:r>
            <a:r>
              <a:rPr lang="en-US">
                <a:solidFill>
                  <a:srgbClr val="000000"/>
                </a:solidFill>
                <a:latin typeface="Arial"/>
              </a:rPr>
              <a:t>et owner </a:t>
            </a:r>
            <a:r>
              <a:rPr b="1" lang="en-US">
                <a:solidFill>
                  <a:srgbClr val="000000"/>
                </a:solidFill>
                <a:latin typeface="Arial"/>
              </a:rPr>
              <a:t>U</a:t>
            </a:r>
            <a:r>
              <a:rPr lang="en-US">
                <a:solidFill>
                  <a:srgbClr val="000000"/>
                </a:solidFill>
                <a:latin typeface="Arial"/>
              </a:rPr>
              <a:t>ser </a:t>
            </a:r>
            <a:r>
              <a:rPr b="1" lang="en-US">
                <a:solidFill>
                  <a:srgbClr val="000000"/>
                </a:solidFill>
                <a:latin typeface="Arial"/>
              </a:rPr>
              <a:t>ID</a:t>
            </a:r>
            <a:r>
              <a:rPr lang="en-US">
                <a:solidFill>
                  <a:srgbClr val="000000"/>
                </a:solidFill>
                <a:latin typeface="Arial"/>
              </a:rPr>
              <a:t> up on execution) is defined as giving temporary permissions to a user to run a program/file with the permissions of the file owner rather that the user who runs it.</a:t>
            </a:r>
            <a:endParaRPr/>
          </a:p>
          <a:p>
            <a:pPr>
              <a:lnSpc>
                <a:spcPct val="100000"/>
              </a:lnSpc>
            </a:pPr>
            <a:endParaRPr/>
          </a:p>
          <a:p>
            <a:pPr>
              <a:lnSpc>
                <a:spcPct val="100000"/>
              </a:lnSpc>
              <a:buFont typeface="Wingdings" charset="2"/>
              <a:buChar char=""/>
            </a:pPr>
            <a:r>
              <a:rPr b="1" lang="en-US">
                <a:solidFill>
                  <a:srgbClr val="000000"/>
                </a:solidFill>
                <a:latin typeface="Arial"/>
              </a:rPr>
              <a:t>SGID</a:t>
            </a:r>
            <a:r>
              <a:rPr lang="en-US">
                <a:solidFill>
                  <a:srgbClr val="000000"/>
                </a:solidFill>
                <a:latin typeface="Arial"/>
              </a:rPr>
              <a:t> (</a:t>
            </a:r>
            <a:r>
              <a:rPr b="1" lang="en-US">
                <a:solidFill>
                  <a:srgbClr val="000000"/>
                </a:solidFill>
                <a:latin typeface="Arial"/>
              </a:rPr>
              <a:t>S</a:t>
            </a:r>
            <a:r>
              <a:rPr lang="en-US">
                <a:solidFill>
                  <a:srgbClr val="000000"/>
                </a:solidFill>
                <a:latin typeface="Arial"/>
              </a:rPr>
              <a:t>et </a:t>
            </a:r>
            <a:r>
              <a:rPr b="1" lang="en-US">
                <a:solidFill>
                  <a:srgbClr val="000000"/>
                </a:solidFill>
                <a:latin typeface="Arial"/>
              </a:rPr>
              <a:t>G</a:t>
            </a:r>
            <a:r>
              <a:rPr lang="en-US">
                <a:solidFill>
                  <a:srgbClr val="000000"/>
                </a:solidFill>
                <a:latin typeface="Arial"/>
              </a:rPr>
              <a:t>roup </a:t>
            </a:r>
            <a:r>
              <a:rPr b="1" lang="en-US">
                <a:solidFill>
                  <a:srgbClr val="000000"/>
                </a:solidFill>
                <a:latin typeface="Arial"/>
              </a:rPr>
              <a:t>ID</a:t>
            </a:r>
            <a:r>
              <a:rPr lang="en-US">
                <a:solidFill>
                  <a:srgbClr val="000000"/>
                </a:solidFill>
                <a:latin typeface="Arial"/>
              </a:rPr>
              <a:t> up on execution) is defined as giving temporary permissions to a user to run a program/file with the permissions of the file owner rather that the user who runs it.</a:t>
            </a:r>
            <a:endParaRPr/>
          </a:p>
          <a:p>
            <a:pPr>
              <a:lnSpc>
                <a:spcPct val="100000"/>
              </a:lnSpc>
            </a:pPr>
            <a:endParaRPr/>
          </a:p>
          <a:p>
            <a:pPr>
              <a:lnSpc>
                <a:spcPct val="100000"/>
              </a:lnSpc>
              <a:buFont typeface="Wingdings" charset="2"/>
              <a:buChar char=""/>
            </a:pPr>
            <a:r>
              <a:rPr b="1" lang="en-US">
                <a:solidFill>
                  <a:srgbClr val="000000"/>
                </a:solidFill>
                <a:latin typeface="Arial"/>
              </a:rPr>
              <a:t>Sticky Bit</a:t>
            </a:r>
            <a:r>
              <a:rPr lang="en-US">
                <a:solidFill>
                  <a:srgbClr val="000000"/>
                </a:solidFill>
                <a:latin typeface="Arial"/>
              </a:rPr>
              <a:t> is mainly used on folders in order to avoid deletion of a folder and its content by other users though they having write permissions on the folder contents</a:t>
            </a:r>
            <a:endParaRPr/>
          </a:p>
        </p:txBody>
      </p:sp>
      <p:graphicFrame>
        <p:nvGraphicFramePr>
          <p:cNvPr id="307" name="Table 3"/>
          <p:cNvGraphicFramePr/>
          <p:nvPr/>
        </p:nvGraphicFramePr>
        <p:xfrm>
          <a:off x="1523880" y="4038480"/>
          <a:ext cx="6683760" cy="1983960"/>
        </p:xfrm>
        <a:graphic>
          <a:graphicData uri="http://schemas.openxmlformats.org/drawingml/2006/table">
            <a:tbl>
              <a:tblPr/>
              <a:tblGrid>
                <a:gridCol w="1693800"/>
                <a:gridCol w="4990320"/>
              </a:tblGrid>
              <a:tr h="347760">
                <a:tc>
                  <a:txBody>
                    <a:bodyPr/>
                    <a:p>
                      <a:pPr algn="ctr">
                        <a:lnSpc>
                          <a:spcPct val="100000"/>
                        </a:lnSpc>
                      </a:pPr>
                      <a:r>
                        <a:rPr b="1" lang="en-US">
                          <a:solidFill>
                            <a:srgbClr val="ffffff"/>
                          </a:solidFill>
                          <a:latin typeface="Arial"/>
                        </a:rPr>
                        <a:t>Permissions </a:t>
                      </a:r>
                      <a:endParaRPr/>
                    </a:p>
                  </a:txBody>
                  <a:tcPr/>
                </a:tc>
                <a:tc>
                  <a:txBody>
                    <a:bodyPr/>
                    <a:p>
                      <a:pPr algn="ctr">
                        <a:lnSpc>
                          <a:spcPct val="100000"/>
                        </a:lnSpc>
                      </a:pPr>
                      <a:r>
                        <a:rPr b="1" lang="en-US">
                          <a:solidFill>
                            <a:srgbClr val="ffffff"/>
                          </a:solidFill>
                          <a:latin typeface="Arial"/>
                        </a:rPr>
                        <a:t>Meaning</a:t>
                      </a:r>
                      <a:endParaRPr/>
                    </a:p>
                  </a:txBody>
                  <a:tcPr/>
                </a:tc>
              </a:tr>
              <a:tr h="603720">
                <a:tc>
                  <a:txBody>
                    <a:bodyPr/>
                    <a:p>
                      <a:pPr algn="ctr">
                        <a:lnSpc>
                          <a:spcPct val="100000"/>
                        </a:lnSpc>
                      </a:pPr>
                      <a:r>
                        <a:rPr lang="en-US">
                          <a:solidFill>
                            <a:srgbClr val="000000"/>
                          </a:solidFill>
                          <a:latin typeface="Arial"/>
                        </a:rPr>
                        <a:t>--S------</a:t>
                      </a:r>
                      <a:endParaRPr/>
                    </a:p>
                  </a:txBody>
                  <a:tcPr/>
                </a:tc>
                <a:tc>
                  <a:txBody>
                    <a:bodyPr/>
                    <a:p>
                      <a:pPr>
                        <a:lnSpc>
                          <a:spcPct val="100000"/>
                        </a:lnSpc>
                      </a:pPr>
                      <a:r>
                        <a:rPr lang="en-US">
                          <a:solidFill>
                            <a:srgbClr val="000000"/>
                          </a:solidFill>
                          <a:latin typeface="Arial"/>
                        </a:rPr>
                        <a:t>SUID is set, but user (owner) execute is not set.</a:t>
                      </a:r>
                      <a:endParaRPr/>
                    </a:p>
                  </a:txBody>
                  <a:tcPr/>
                </a:tc>
              </a:tr>
              <a:tr h="347760">
                <a:tc>
                  <a:txBody>
                    <a:bodyPr/>
                    <a:p>
                      <a:pPr algn="ctr">
                        <a:lnSpc>
                          <a:spcPct val="100000"/>
                        </a:lnSpc>
                      </a:pPr>
                      <a:r>
                        <a:rPr lang="en-US">
                          <a:solidFill>
                            <a:srgbClr val="000000"/>
                          </a:solidFill>
                          <a:latin typeface="Arial"/>
                        </a:rPr>
                        <a:t>--s------</a:t>
                      </a:r>
                      <a:endParaRPr/>
                    </a:p>
                  </a:txBody>
                  <a:tcPr/>
                </a:tc>
                <a:tc>
                  <a:txBody>
                    <a:bodyPr/>
                    <a:p>
                      <a:pPr>
                        <a:lnSpc>
                          <a:spcPct val="100000"/>
                        </a:lnSpc>
                      </a:pPr>
                      <a:r>
                        <a:rPr lang="en-US">
                          <a:solidFill>
                            <a:srgbClr val="000000"/>
                          </a:solidFill>
                          <a:latin typeface="Arial"/>
                        </a:rPr>
                        <a:t>SUID and user execute are both set.</a:t>
                      </a:r>
                      <a:endParaRPr/>
                    </a:p>
                  </a:txBody>
                  <a:tcPr/>
                </a:tc>
              </a:tr>
              <a:tr h="347760">
                <a:tc>
                  <a:txBody>
                    <a:bodyPr/>
                    <a:p>
                      <a:pPr algn="ctr">
                        <a:lnSpc>
                          <a:spcPct val="100000"/>
                        </a:lnSpc>
                      </a:pPr>
                      <a:r>
                        <a:rPr lang="en-US">
                          <a:solidFill>
                            <a:srgbClr val="000000"/>
                          </a:solidFill>
                          <a:latin typeface="Arial"/>
                        </a:rPr>
                        <a:t>-----S---</a:t>
                      </a:r>
                      <a:endParaRPr/>
                    </a:p>
                  </a:txBody>
                  <a:tcPr/>
                </a:tc>
                <a:tc>
                  <a:txBody>
                    <a:bodyPr/>
                    <a:p>
                      <a:pPr>
                        <a:lnSpc>
                          <a:spcPct val="100000"/>
                        </a:lnSpc>
                      </a:pPr>
                      <a:r>
                        <a:rPr lang="en-US">
                          <a:solidFill>
                            <a:srgbClr val="000000"/>
                          </a:solidFill>
                          <a:latin typeface="Arial"/>
                        </a:rPr>
                        <a:t>SGID is set, but group execute is not set.</a:t>
                      </a:r>
                      <a:endParaRPr/>
                    </a:p>
                  </a:txBody>
                  <a:tcPr/>
                </a:tc>
              </a:tr>
              <a:tr h="347760">
                <a:tc>
                  <a:txBody>
                    <a:bodyPr/>
                    <a:p>
                      <a:pPr algn="ctr">
                        <a:lnSpc>
                          <a:spcPct val="100000"/>
                        </a:lnSpc>
                      </a:pPr>
                      <a:r>
                        <a:rPr lang="en-US">
                          <a:solidFill>
                            <a:srgbClr val="000000"/>
                          </a:solidFill>
                          <a:latin typeface="Arial"/>
                        </a:rPr>
                        <a:t>-----s---</a:t>
                      </a:r>
                      <a:endParaRPr/>
                    </a:p>
                  </a:txBody>
                  <a:tcPr/>
                </a:tc>
                <a:tc>
                  <a:txBody>
                    <a:bodyPr/>
                    <a:p>
                      <a:pPr>
                        <a:lnSpc>
                          <a:spcPct val="100000"/>
                        </a:lnSpc>
                      </a:pPr>
                      <a:r>
                        <a:rPr lang="en-US">
                          <a:solidFill>
                            <a:srgbClr val="000000"/>
                          </a:solidFill>
                          <a:latin typeface="Arial"/>
                        </a:rPr>
                        <a:t>SGID and group execute are both set.</a:t>
                      </a:r>
                      <a:endParaRPr/>
                    </a:p>
                  </a:txBody>
                  <a:tcPr/>
                </a:tc>
              </a:tr>
              <a:tr h="347760">
                <a:tc>
                  <a:txBody>
                    <a:bodyPr/>
                    <a:p>
                      <a:pPr algn="ctr">
                        <a:lnSpc>
                          <a:spcPct val="100000"/>
                        </a:lnSpc>
                      </a:pPr>
                      <a:r>
                        <a:rPr lang="en-US">
                          <a:solidFill>
                            <a:srgbClr val="000000"/>
                          </a:solidFill>
                          <a:latin typeface="Arial"/>
                        </a:rPr>
                        <a:t>--------T</a:t>
                      </a:r>
                      <a:endParaRPr/>
                    </a:p>
                  </a:txBody>
                  <a:tcPr/>
                </a:tc>
                <a:tc>
                  <a:txBody>
                    <a:bodyPr/>
                    <a:p>
                      <a:pPr>
                        <a:lnSpc>
                          <a:spcPct val="100000"/>
                        </a:lnSpc>
                      </a:pPr>
                      <a:r>
                        <a:rPr lang="en-US">
                          <a:solidFill>
                            <a:srgbClr val="000000"/>
                          </a:solidFill>
                          <a:latin typeface="Arial"/>
                        </a:rPr>
                        <a:t>Sticky bit is set, bot other execute is not set.</a:t>
                      </a:r>
                      <a:endParaRPr/>
                    </a:p>
                  </a:txBody>
                  <a:tcPr/>
                </a:tc>
              </a:tr>
              <a:tr h="347760">
                <a:tc>
                  <a:txBody>
                    <a:bodyPr/>
                    <a:p>
                      <a:pPr algn="ctr">
                        <a:lnSpc>
                          <a:spcPct val="100000"/>
                        </a:lnSpc>
                      </a:pPr>
                      <a:r>
                        <a:rPr lang="en-US">
                          <a:solidFill>
                            <a:srgbClr val="000000"/>
                          </a:solidFill>
                          <a:latin typeface="Arial"/>
                        </a:rPr>
                        <a:t>--------t</a:t>
                      </a:r>
                      <a:endParaRPr/>
                    </a:p>
                  </a:txBody>
                  <a:tcPr/>
                </a:tc>
                <a:tc>
                  <a:txBody>
                    <a:bodyPr/>
                    <a:p>
                      <a:pPr>
                        <a:lnSpc>
                          <a:spcPct val="100000"/>
                        </a:lnSpc>
                      </a:pPr>
                      <a:r>
                        <a:rPr lang="en-US">
                          <a:solidFill>
                            <a:srgbClr val="000000"/>
                          </a:solidFill>
                          <a:latin typeface="Arial"/>
                        </a:rPr>
                        <a:t>Sticky bit and other execute are both set.</a:t>
                      </a:r>
                      <a:endParaRPr/>
                    </a:p>
                  </a:txBody>
                  <a:tcPr/>
                </a:tc>
              </a:tr>
            </a:tbl>
          </a:graphicData>
        </a:graphic>
      </p:graphicFrame>
    </p:spTree>
  </p:cSld>
  <p:timing>
    <p:tnLst>
      <p:par>
        <p:cTn id="74" dur="indefinite" restart="never" nodeType="tmRoot">
          <p:childTnLst>
            <p:seq>
              <p:cTn id="75"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8" name="CustomShape 1"/>
          <p:cNvSpPr/>
          <p:nvPr/>
        </p:nvSpPr>
        <p:spPr>
          <a:xfrm>
            <a:off x="457200" y="274680"/>
            <a:ext cx="8683920" cy="540720"/>
          </a:xfrm>
          <a:prstGeom prst="rect">
            <a:avLst/>
          </a:prstGeom>
          <a:noFill/>
          <a:ln>
            <a:noFill/>
          </a:ln>
        </p:spPr>
        <p:txBody>
          <a:bodyPr lIns="0" rIns="90000" tIns="45000" bIns="137160"/>
          <a:p>
            <a:pPr>
              <a:lnSpc>
                <a:spcPts val="1"/>
              </a:lnSpc>
            </a:pPr>
            <a:r>
              <a:rPr b="1" lang="en-US" sz="3200">
                <a:solidFill>
                  <a:srgbClr val="000000"/>
                </a:solidFill>
                <a:latin typeface="Franklin Gothic Medium"/>
              </a:rPr>
              <a:t>sudo</a:t>
            </a:r>
            <a:endParaRPr/>
          </a:p>
        </p:txBody>
      </p:sp>
      <p:sp>
        <p:nvSpPr>
          <p:cNvPr id="309" name="CustomShape 2"/>
          <p:cNvSpPr/>
          <p:nvPr/>
        </p:nvSpPr>
        <p:spPr>
          <a:xfrm>
            <a:off x="457200" y="3798000"/>
            <a:ext cx="8683920" cy="2313000"/>
          </a:xfrm>
          <a:prstGeom prst="rect">
            <a:avLst/>
          </a:prstGeom>
          <a:noFill/>
          <a:ln>
            <a:noFill/>
          </a:ln>
        </p:spPr>
        <p:txBody>
          <a:bodyPr lIns="90000" rIns="90000" tIns="45000" bIns="45000"/>
          <a:p>
            <a:pPr>
              <a:lnSpc>
                <a:spcPct val="100000"/>
              </a:lnSpc>
              <a:buFont typeface="Wingdings" charset="2"/>
              <a:buChar char=""/>
            </a:pPr>
            <a:r>
              <a:rPr b="1" lang="en-US" sz="2000">
                <a:solidFill>
                  <a:srgbClr val="009900"/>
                </a:solidFill>
                <a:latin typeface="Arial"/>
              </a:rPr>
              <a:t>sudo</a:t>
            </a:r>
            <a:r>
              <a:rPr lang="en-US" sz="2000">
                <a:solidFill>
                  <a:srgbClr val="000000"/>
                </a:solidFill>
                <a:latin typeface="Arial"/>
              </a:rPr>
              <a:t> allows users to run programs with the security privileges of another user (normally the superuser, or root). Users typically supply their own password to sudo rather than the root password</a:t>
            </a:r>
            <a:endParaRPr/>
          </a:p>
          <a:p>
            <a:pPr>
              <a:lnSpc>
                <a:spcPct val="100000"/>
              </a:lnSpc>
              <a:buFont typeface="Wingdings" charset="2"/>
              <a:buChar char=""/>
            </a:pPr>
            <a:r>
              <a:rPr lang="en-US" sz="2000">
                <a:solidFill>
                  <a:srgbClr val="000000"/>
                </a:solidFill>
                <a:latin typeface="Arial"/>
              </a:rPr>
              <a:t>Files:</a:t>
            </a:r>
            <a:endParaRPr/>
          </a:p>
          <a:p>
            <a:pPr lvl="1">
              <a:lnSpc>
                <a:spcPct val="100000"/>
              </a:lnSpc>
              <a:buFont typeface="Arial"/>
              <a:buChar char="•"/>
            </a:pPr>
            <a:r>
              <a:rPr b="1" lang="en-US" sz="2000">
                <a:solidFill>
                  <a:srgbClr val="009900"/>
                </a:solidFill>
                <a:latin typeface="Arial"/>
              </a:rPr>
              <a:t>/etc/sudoers</a:t>
            </a:r>
            <a:r>
              <a:rPr lang="en-US" sz="2000">
                <a:solidFill>
                  <a:srgbClr val="000000"/>
                </a:solidFill>
                <a:latin typeface="Arial"/>
              </a:rPr>
              <a:t> file allows listed users access to execute a subset of commands</a:t>
            </a:r>
            <a:endParaRPr/>
          </a:p>
          <a:p>
            <a:pPr>
              <a:lnSpc>
                <a:spcPct val="100000"/>
              </a:lnSpc>
            </a:pPr>
            <a:r>
              <a:rPr lang="en-US" sz="2000">
                <a:solidFill>
                  <a:srgbClr val="000000"/>
                </a:solidFill>
                <a:latin typeface="Arial"/>
              </a:rPr>
              <a:t>Example:</a:t>
            </a:r>
            <a:endParaRPr/>
          </a:p>
          <a:p>
            <a:pPr>
              <a:lnSpc>
                <a:spcPct val="100000"/>
              </a:lnSpc>
            </a:pPr>
            <a:r>
              <a:rPr b="1" lang="en-US" sz="2000">
                <a:solidFill>
                  <a:srgbClr val="000000"/>
                </a:solidFill>
                <a:latin typeface="Arial"/>
              </a:rPr>
              <a:t>$ sudo </a:t>
            </a:r>
            <a:r>
              <a:rPr b="1" lang="en-US" sz="2000">
                <a:solidFill>
                  <a:srgbClr val="009900"/>
                </a:solidFill>
                <a:latin typeface="Arial"/>
              </a:rPr>
              <a:t>ip link set eth0 up</a:t>
            </a:r>
            <a:endParaRPr/>
          </a:p>
        </p:txBody>
      </p:sp>
      <p:pic>
        <p:nvPicPr>
          <p:cNvPr id="310" name="Picture 2" descr=""/>
          <p:cNvPicPr/>
          <p:nvPr/>
        </p:nvPicPr>
        <p:blipFill>
          <a:blip r:embed="rId1"/>
          <a:stretch>
            <a:fillRect/>
          </a:stretch>
        </p:blipFill>
        <p:spPr>
          <a:xfrm>
            <a:off x="2819520" y="914400"/>
            <a:ext cx="3426120" cy="2845080"/>
          </a:xfrm>
          <a:prstGeom prst="rect">
            <a:avLst/>
          </a:prstGeom>
          <a:ln>
            <a:noFill/>
          </a:ln>
        </p:spPr>
      </p:pic>
    </p:spTree>
  </p:cSld>
  <p:timing>
    <p:tnLst>
      <p:par>
        <p:cTn id="76" dur="indefinite" restart="never" nodeType="tmRoot">
          <p:childTnLst>
            <p:seq>
              <p:cTn id="77"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1" name="CustomShape 1"/>
          <p:cNvSpPr/>
          <p:nvPr/>
        </p:nvSpPr>
        <p:spPr>
          <a:xfrm>
            <a:off x="1005840" y="1742400"/>
            <a:ext cx="7222680" cy="1793520"/>
          </a:xfrm>
          <a:prstGeom prst="rect">
            <a:avLst/>
          </a:prstGeom>
          <a:noFill/>
          <a:ln>
            <a:noFill/>
          </a:ln>
        </p:spPr>
        <p:txBody>
          <a:bodyPr lIns="90000" rIns="90000" tIns="45000" bIns="45000"/>
          <a:p>
            <a:pPr algn="ctr">
              <a:lnSpc>
                <a:spcPct val="100000"/>
              </a:lnSpc>
            </a:pPr>
            <a:r>
              <a:rPr lang="en-US" sz="6000">
                <a:latin typeface="Arial"/>
              </a:rPr>
              <a:t>DISK MAINTENANCE</a:t>
            </a:r>
            <a:endParaRPr/>
          </a:p>
        </p:txBody>
      </p:sp>
    </p:spTree>
  </p:cSld>
  <p:timing>
    <p:tnLst>
      <p:par>
        <p:cTn id="78" dur="indefinite" restart="never" nodeType="tmRoot">
          <p:childTnLst>
            <p:seq>
              <p:cTn id="79"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2" name="CustomShape 1"/>
          <p:cNvSpPr/>
          <p:nvPr/>
        </p:nvSpPr>
        <p:spPr>
          <a:xfrm>
            <a:off x="457200" y="274680"/>
            <a:ext cx="8683920" cy="540720"/>
          </a:xfrm>
          <a:prstGeom prst="rect">
            <a:avLst/>
          </a:prstGeom>
          <a:noFill/>
          <a:ln>
            <a:noFill/>
          </a:ln>
        </p:spPr>
        <p:txBody>
          <a:bodyPr lIns="0" rIns="90000" tIns="45000" bIns="137160"/>
          <a:p>
            <a:pPr>
              <a:lnSpc>
                <a:spcPts val="1"/>
              </a:lnSpc>
            </a:pPr>
            <a:r>
              <a:rPr b="1" lang="en-US" sz="3200">
                <a:solidFill>
                  <a:srgbClr val="000000"/>
                </a:solidFill>
                <a:latin typeface="Franklin Gothic Medium"/>
              </a:rPr>
              <a:t>Disk maintenance. LVM.</a:t>
            </a:r>
            <a:endParaRPr/>
          </a:p>
        </p:txBody>
      </p:sp>
      <p:sp>
        <p:nvSpPr>
          <p:cNvPr id="313" name="CustomShape 2"/>
          <p:cNvSpPr/>
          <p:nvPr/>
        </p:nvSpPr>
        <p:spPr>
          <a:xfrm>
            <a:off x="380880" y="914400"/>
            <a:ext cx="8760240" cy="4933080"/>
          </a:xfrm>
          <a:prstGeom prst="rect">
            <a:avLst/>
          </a:prstGeom>
          <a:noFill/>
          <a:ln>
            <a:noFill/>
          </a:ln>
        </p:spPr>
        <p:txBody>
          <a:bodyPr lIns="90000" rIns="90000" tIns="45000" bIns="45000"/>
          <a:p>
            <a:pPr>
              <a:lnSpc>
                <a:spcPct val="100000"/>
              </a:lnSpc>
            </a:pPr>
            <a:r>
              <a:rPr b="1" lang="en-US" sz="2400">
                <a:solidFill>
                  <a:srgbClr val="000000"/>
                </a:solidFill>
                <a:latin typeface="Arial"/>
              </a:rPr>
              <a:t> </a:t>
            </a:r>
            <a:endParaRPr/>
          </a:p>
        </p:txBody>
      </p:sp>
      <p:pic>
        <p:nvPicPr>
          <p:cNvPr id="314" name="" descr=""/>
          <p:cNvPicPr/>
          <p:nvPr/>
        </p:nvPicPr>
        <p:blipFill>
          <a:blip r:embed="rId1"/>
          <a:stretch>
            <a:fillRect/>
          </a:stretch>
        </p:blipFill>
        <p:spPr>
          <a:xfrm>
            <a:off x="1097280" y="914400"/>
            <a:ext cx="6673320" cy="5118840"/>
          </a:xfrm>
          <a:prstGeom prst="rect">
            <a:avLst/>
          </a:prstGeom>
          <a:ln>
            <a:noFill/>
          </a:ln>
        </p:spPr>
      </p:pic>
    </p:spTree>
  </p:cSld>
  <p:timing>
    <p:tnLst>
      <p:par>
        <p:cTn id="80" dur="indefinite" restart="never" nodeType="tmRoot">
          <p:childTnLst>
            <p:seq>
              <p:cTn id="81"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5" name="CustomShape 1"/>
          <p:cNvSpPr/>
          <p:nvPr/>
        </p:nvSpPr>
        <p:spPr>
          <a:xfrm>
            <a:off x="1005840" y="1742400"/>
            <a:ext cx="7222680" cy="1793520"/>
          </a:xfrm>
          <a:prstGeom prst="rect">
            <a:avLst/>
          </a:prstGeom>
          <a:noFill/>
          <a:ln>
            <a:noFill/>
          </a:ln>
        </p:spPr>
        <p:txBody>
          <a:bodyPr lIns="90000" rIns="90000" tIns="45000" bIns="45000"/>
          <a:p>
            <a:pPr algn="ctr">
              <a:lnSpc>
                <a:spcPct val="100000"/>
              </a:lnSpc>
            </a:pPr>
            <a:r>
              <a:rPr lang="en-US" sz="6000">
                <a:latin typeface="Arial"/>
              </a:rPr>
              <a:t> </a:t>
            </a:r>
            <a:r>
              <a:rPr lang="en-US" sz="6000">
                <a:latin typeface="Arial"/>
              </a:rPr>
              <a:t>NETWORK</a:t>
            </a:r>
            <a:endParaRPr/>
          </a:p>
        </p:txBody>
      </p:sp>
    </p:spTree>
  </p:cSld>
  <p:timing>
    <p:tnLst>
      <p:par>
        <p:cTn id="82" dur="indefinite" restart="never" nodeType="tmRoot">
          <p:childTnLst>
            <p:seq>
              <p:cTn id="83"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16" name="" descr=""/>
          <p:cNvPicPr/>
          <p:nvPr/>
        </p:nvPicPr>
        <p:blipFill>
          <a:blip r:embed="rId1"/>
          <a:stretch>
            <a:fillRect/>
          </a:stretch>
        </p:blipFill>
        <p:spPr>
          <a:xfrm>
            <a:off x="1737360" y="365760"/>
            <a:ext cx="5212080" cy="5669280"/>
          </a:xfrm>
          <a:prstGeom prst="rect">
            <a:avLst/>
          </a:prstGeom>
          <a:ln>
            <a:noFill/>
          </a:ln>
        </p:spPr>
      </p:pic>
    </p:spTree>
  </p:cSld>
  <p:timing>
    <p:tnLst>
      <p:par>
        <p:cTn id="84" dur="indefinite" restart="never" nodeType="tmRoot">
          <p:childTnLst>
            <p:seq>
              <p:cTn id="85"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17" name="" descr=""/>
          <p:cNvPicPr/>
          <p:nvPr/>
        </p:nvPicPr>
        <p:blipFill>
          <a:blip r:embed="rId1"/>
          <a:stretch>
            <a:fillRect/>
          </a:stretch>
        </p:blipFill>
        <p:spPr>
          <a:xfrm>
            <a:off x="749160" y="538560"/>
            <a:ext cx="7571880" cy="4764960"/>
          </a:xfrm>
          <a:prstGeom prst="rect">
            <a:avLst/>
          </a:prstGeom>
          <a:ln>
            <a:noFill/>
          </a:ln>
        </p:spPr>
      </p:pic>
    </p:spTree>
  </p:cSld>
  <p:timing>
    <p:tnLst>
      <p:par>
        <p:cTn id="86" dur="indefinite" restart="never" nodeType="tmRoot">
          <p:childTnLst>
            <p:seq>
              <p:cTn id="87"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8" name="CustomShape 1"/>
          <p:cNvSpPr/>
          <p:nvPr/>
        </p:nvSpPr>
        <p:spPr>
          <a:xfrm>
            <a:off x="457200" y="274680"/>
            <a:ext cx="8683920" cy="540720"/>
          </a:xfrm>
          <a:prstGeom prst="rect">
            <a:avLst/>
          </a:prstGeom>
          <a:noFill/>
          <a:ln>
            <a:noFill/>
          </a:ln>
        </p:spPr>
        <p:txBody>
          <a:bodyPr lIns="0" rIns="90000" tIns="45000" bIns="137160"/>
          <a:p>
            <a:pPr>
              <a:lnSpc>
                <a:spcPts val="1"/>
              </a:lnSpc>
            </a:pPr>
            <a:r>
              <a:rPr b="1" lang="en-US" sz="3200">
                <a:solidFill>
                  <a:srgbClr val="000000"/>
                </a:solidFill>
                <a:latin typeface="Franklin Gothic Medium"/>
              </a:rPr>
              <a:t>Network configuration</a:t>
            </a:r>
            <a:endParaRPr/>
          </a:p>
        </p:txBody>
      </p:sp>
      <p:sp>
        <p:nvSpPr>
          <p:cNvPr id="319" name="CustomShape 2"/>
          <p:cNvSpPr/>
          <p:nvPr/>
        </p:nvSpPr>
        <p:spPr>
          <a:xfrm>
            <a:off x="380880" y="914400"/>
            <a:ext cx="8760240" cy="4933080"/>
          </a:xfrm>
          <a:prstGeom prst="rect">
            <a:avLst/>
          </a:prstGeom>
          <a:noFill/>
          <a:ln>
            <a:noFill/>
          </a:ln>
        </p:spPr>
        <p:txBody>
          <a:bodyPr lIns="90000" rIns="90000" tIns="45000" bIns="45000"/>
          <a:p>
            <a:pPr>
              <a:lnSpc>
                <a:spcPct val="100000"/>
              </a:lnSpc>
              <a:buFont typeface="Wingdings" charset="2"/>
              <a:buChar char=""/>
            </a:pPr>
            <a:r>
              <a:rPr b="1" lang="en-US" sz="2400">
                <a:solidFill>
                  <a:srgbClr val="009900"/>
                </a:solidFill>
                <a:latin typeface="Arial"/>
              </a:rPr>
              <a:t>ifconfig</a:t>
            </a:r>
            <a:r>
              <a:rPr b="1" lang="en-US" sz="2400">
                <a:solidFill>
                  <a:srgbClr val="000000"/>
                </a:solidFill>
                <a:latin typeface="Arial"/>
              </a:rPr>
              <a:t> allows:</a:t>
            </a:r>
            <a:endParaRPr/>
          </a:p>
          <a:p>
            <a:pPr lvl="1">
              <a:lnSpc>
                <a:spcPct val="100000"/>
              </a:lnSpc>
              <a:buFont typeface="Arial"/>
              <a:buChar char="•"/>
            </a:pPr>
            <a:r>
              <a:rPr b="1" lang="en-US" sz="2400">
                <a:solidFill>
                  <a:srgbClr val="000000"/>
                </a:solidFill>
                <a:latin typeface="Arial"/>
              </a:rPr>
              <a:t>view the configuration network interface;</a:t>
            </a:r>
            <a:endParaRPr/>
          </a:p>
          <a:p>
            <a:pPr lvl="1">
              <a:lnSpc>
                <a:spcPct val="100000"/>
              </a:lnSpc>
              <a:buFont typeface="Arial"/>
              <a:buChar char="•"/>
            </a:pPr>
            <a:r>
              <a:rPr b="1" lang="en-US" sz="2400">
                <a:solidFill>
                  <a:srgbClr val="000000"/>
                </a:solidFill>
                <a:latin typeface="Arial"/>
              </a:rPr>
              <a:t>configure network interface.</a:t>
            </a:r>
            <a:endParaRPr/>
          </a:p>
          <a:p>
            <a:pPr>
              <a:lnSpc>
                <a:spcPct val="100000"/>
              </a:lnSpc>
            </a:pPr>
            <a:endParaRPr/>
          </a:p>
          <a:p>
            <a:pPr>
              <a:lnSpc>
                <a:spcPct val="100000"/>
              </a:lnSpc>
            </a:pPr>
            <a:r>
              <a:rPr b="1" lang="en-US" sz="2400">
                <a:solidFill>
                  <a:srgbClr val="000000"/>
                </a:solidFill>
                <a:latin typeface="Arial"/>
              </a:rPr>
              <a:t>Usage:</a:t>
            </a:r>
            <a:endParaRPr/>
          </a:p>
          <a:p>
            <a:pPr>
              <a:lnSpc>
                <a:spcPct val="100000"/>
              </a:lnSpc>
            </a:pPr>
            <a:r>
              <a:rPr b="1" lang="en-US" sz="2200">
                <a:solidFill>
                  <a:srgbClr val="000000"/>
                </a:solidFill>
                <a:latin typeface="Arial"/>
              </a:rPr>
              <a:t>$ </a:t>
            </a:r>
            <a:r>
              <a:rPr b="1" lang="en-US" sz="2200">
                <a:solidFill>
                  <a:srgbClr val="009900"/>
                </a:solidFill>
                <a:latin typeface="Arial"/>
              </a:rPr>
              <a:t>ifconfig [-a] </a:t>
            </a:r>
            <a:endParaRPr/>
          </a:p>
          <a:p>
            <a:pPr>
              <a:lnSpc>
                <a:spcPct val="100000"/>
              </a:lnSpc>
            </a:pPr>
            <a:endParaRPr/>
          </a:p>
          <a:p>
            <a:pPr>
              <a:lnSpc>
                <a:spcPct val="100000"/>
              </a:lnSpc>
            </a:pPr>
            <a:r>
              <a:rPr b="1" lang="en-US" sz="2200">
                <a:solidFill>
                  <a:srgbClr val="000000"/>
                </a:solidFill>
                <a:latin typeface="Arial"/>
              </a:rPr>
              <a:t>$ </a:t>
            </a:r>
            <a:r>
              <a:rPr b="1" lang="en-US" sz="2200">
                <a:solidFill>
                  <a:srgbClr val="009900"/>
                </a:solidFill>
                <a:latin typeface="Arial"/>
              </a:rPr>
              <a:t>ifconfig eth0</a:t>
            </a:r>
            <a:endParaRPr/>
          </a:p>
          <a:p>
            <a:pPr>
              <a:lnSpc>
                <a:spcPct val="100000"/>
              </a:lnSpc>
            </a:pPr>
            <a:endParaRPr/>
          </a:p>
          <a:p>
            <a:pPr>
              <a:lnSpc>
                <a:spcPct val="100000"/>
              </a:lnSpc>
            </a:pPr>
            <a:r>
              <a:rPr b="1" lang="en-US" sz="2200">
                <a:solidFill>
                  <a:srgbClr val="000000"/>
                </a:solidFill>
                <a:latin typeface="Arial"/>
              </a:rPr>
              <a:t>$ sudo </a:t>
            </a:r>
            <a:r>
              <a:rPr b="1" lang="en-US" sz="2200">
                <a:solidFill>
                  <a:srgbClr val="009900"/>
                </a:solidFill>
                <a:latin typeface="Arial"/>
              </a:rPr>
              <a:t>ifconfig eth0 up</a:t>
            </a:r>
            <a:endParaRPr/>
          </a:p>
          <a:p>
            <a:pPr>
              <a:lnSpc>
                <a:spcPct val="100000"/>
              </a:lnSpc>
            </a:pPr>
            <a:r>
              <a:rPr b="1" lang="en-US" sz="2200">
                <a:solidFill>
                  <a:srgbClr val="000000"/>
                </a:solidFill>
                <a:latin typeface="Arial"/>
              </a:rPr>
              <a:t>$ sudo </a:t>
            </a:r>
            <a:r>
              <a:rPr b="1" lang="en-US" sz="2200">
                <a:solidFill>
                  <a:srgbClr val="009900"/>
                </a:solidFill>
                <a:latin typeface="Arial"/>
              </a:rPr>
              <a:t>ifconfig eth0 down </a:t>
            </a:r>
            <a:endParaRPr/>
          </a:p>
          <a:p>
            <a:pPr>
              <a:lnSpc>
                <a:spcPct val="100000"/>
              </a:lnSpc>
            </a:pPr>
            <a:endParaRPr/>
          </a:p>
          <a:p>
            <a:pPr>
              <a:lnSpc>
                <a:spcPct val="100000"/>
              </a:lnSpc>
            </a:pPr>
            <a:endParaRPr/>
          </a:p>
          <a:p>
            <a:pPr>
              <a:lnSpc>
                <a:spcPct val="100000"/>
              </a:lnSpc>
            </a:pPr>
            <a:r>
              <a:rPr b="1" lang="en-US" sz="2200">
                <a:solidFill>
                  <a:srgbClr val="000000"/>
                </a:solidFill>
                <a:latin typeface="Arial"/>
              </a:rPr>
              <a:t>$ sudo </a:t>
            </a:r>
            <a:r>
              <a:rPr b="1" lang="en-US" sz="2200">
                <a:solidFill>
                  <a:srgbClr val="009900"/>
                </a:solidFill>
                <a:latin typeface="Arial"/>
              </a:rPr>
              <a:t>ifconfig eth0 10.0.2.4 netmask 255.255.255.0</a:t>
            </a:r>
            <a:endParaRPr/>
          </a:p>
        </p:txBody>
      </p:sp>
      <p:sp>
        <p:nvSpPr>
          <p:cNvPr id="320" name="CustomShape 3"/>
          <p:cNvSpPr/>
          <p:nvPr/>
        </p:nvSpPr>
        <p:spPr>
          <a:xfrm>
            <a:off x="5486400" y="2382840"/>
            <a:ext cx="3518640" cy="549720"/>
          </a:xfrm>
          <a:prstGeom prst="wedgeRoundRectCallout">
            <a:avLst>
              <a:gd name="adj1" fmla="val -128096"/>
              <a:gd name="adj2" fmla="val 62007"/>
              <a:gd name="adj3" fmla="val 16667"/>
            </a:avLst>
          </a:prstGeom>
          <a:solidFill>
            <a:srgbClr val="006699"/>
          </a:solidFill>
          <a:ln w="25560">
            <a:noFill/>
          </a:ln>
        </p:spPr>
        <p:txBody>
          <a:bodyPr lIns="90000" rIns="90000" tIns="45000" bIns="45000" anchor="ctr"/>
          <a:p>
            <a:pPr algn="ctr">
              <a:lnSpc>
                <a:spcPct val="100000"/>
              </a:lnSpc>
            </a:pPr>
            <a:r>
              <a:rPr lang="en-US">
                <a:solidFill>
                  <a:srgbClr val="ffffff"/>
                </a:solidFill>
                <a:latin typeface="Arial"/>
              </a:rPr>
              <a:t>display all interfaces which are currently available, even if down</a:t>
            </a:r>
            <a:endParaRPr/>
          </a:p>
        </p:txBody>
      </p:sp>
      <p:sp>
        <p:nvSpPr>
          <p:cNvPr id="321" name="CustomShape 4"/>
          <p:cNvSpPr/>
          <p:nvPr/>
        </p:nvSpPr>
        <p:spPr>
          <a:xfrm>
            <a:off x="5486400" y="3069720"/>
            <a:ext cx="3518640" cy="585720"/>
          </a:xfrm>
          <a:prstGeom prst="wedgeRoundRectCallout">
            <a:avLst>
              <a:gd name="adj1" fmla="val -124201"/>
              <a:gd name="adj2" fmla="val 44343"/>
              <a:gd name="adj3" fmla="val 16667"/>
            </a:avLst>
          </a:prstGeom>
          <a:solidFill>
            <a:srgbClr val="006699"/>
          </a:solidFill>
          <a:ln w="25560">
            <a:noFill/>
          </a:ln>
        </p:spPr>
        <p:txBody>
          <a:bodyPr lIns="90000" rIns="90000" tIns="45000" bIns="45000" anchor="ctr"/>
          <a:p>
            <a:pPr algn="ctr">
              <a:lnSpc>
                <a:spcPct val="100000"/>
              </a:lnSpc>
            </a:pPr>
            <a:r>
              <a:rPr lang="en-US">
                <a:solidFill>
                  <a:srgbClr val="ffffff"/>
                </a:solidFill>
                <a:latin typeface="Arial"/>
              </a:rPr>
              <a:t>display information about eth0 interface</a:t>
            </a:r>
            <a:endParaRPr/>
          </a:p>
        </p:txBody>
      </p:sp>
      <p:sp>
        <p:nvSpPr>
          <p:cNvPr id="322" name="CustomShape 5"/>
          <p:cNvSpPr/>
          <p:nvPr/>
        </p:nvSpPr>
        <p:spPr>
          <a:xfrm>
            <a:off x="5486400" y="4724280"/>
            <a:ext cx="3518640" cy="585720"/>
          </a:xfrm>
          <a:prstGeom prst="wedgeRoundRectCallout">
            <a:avLst>
              <a:gd name="adj1" fmla="val -92980"/>
              <a:gd name="adj2" fmla="val 72077"/>
              <a:gd name="adj3" fmla="val 16667"/>
            </a:avLst>
          </a:prstGeom>
          <a:solidFill>
            <a:srgbClr val="006699"/>
          </a:solidFill>
          <a:ln w="25560">
            <a:noFill/>
          </a:ln>
        </p:spPr>
        <p:txBody>
          <a:bodyPr lIns="90000" rIns="90000" tIns="45000" bIns="45000" anchor="ctr"/>
          <a:p>
            <a:pPr algn="ctr">
              <a:lnSpc>
                <a:spcPct val="100000"/>
              </a:lnSpc>
            </a:pPr>
            <a:r>
              <a:rPr lang="en-US">
                <a:solidFill>
                  <a:srgbClr val="ffffff"/>
                </a:solidFill>
                <a:latin typeface="Arial"/>
              </a:rPr>
              <a:t>configure eth0 interface</a:t>
            </a:r>
            <a:endParaRPr/>
          </a:p>
        </p:txBody>
      </p:sp>
      <p:sp>
        <p:nvSpPr>
          <p:cNvPr id="323" name="CustomShape 6"/>
          <p:cNvSpPr/>
          <p:nvPr/>
        </p:nvSpPr>
        <p:spPr>
          <a:xfrm>
            <a:off x="5475600" y="3858840"/>
            <a:ext cx="3518640" cy="585720"/>
          </a:xfrm>
          <a:prstGeom prst="wedgeRoundRectCallout">
            <a:avLst>
              <a:gd name="adj1" fmla="val -87725"/>
              <a:gd name="adj2" fmla="val 40646"/>
              <a:gd name="adj3" fmla="val 16667"/>
            </a:avLst>
          </a:prstGeom>
          <a:solidFill>
            <a:srgbClr val="006699"/>
          </a:solidFill>
          <a:ln w="25560">
            <a:noFill/>
          </a:ln>
        </p:spPr>
        <p:txBody>
          <a:bodyPr lIns="90000" rIns="90000" tIns="45000" bIns="45000" anchor="ctr"/>
          <a:p>
            <a:pPr algn="ctr">
              <a:lnSpc>
                <a:spcPct val="100000"/>
              </a:lnSpc>
            </a:pPr>
            <a:r>
              <a:rPr lang="en-US">
                <a:solidFill>
                  <a:srgbClr val="ffffff"/>
                </a:solidFill>
                <a:latin typeface="Arial"/>
              </a:rPr>
              <a:t>up or down eth0 interface</a:t>
            </a:r>
            <a:endParaRPr/>
          </a:p>
        </p:txBody>
      </p:sp>
    </p:spTree>
  </p:cSld>
  <p:timing>
    <p:tnLst>
      <p:par>
        <p:cTn id="88" dur="indefinite" restart="never" nodeType="tmRoot">
          <p:childTnLst>
            <p:seq>
              <p:cTn id="89"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4" name="CustomShape 1"/>
          <p:cNvSpPr/>
          <p:nvPr/>
        </p:nvSpPr>
        <p:spPr>
          <a:xfrm>
            <a:off x="457200" y="274680"/>
            <a:ext cx="8683920" cy="540720"/>
          </a:xfrm>
          <a:prstGeom prst="rect">
            <a:avLst/>
          </a:prstGeom>
          <a:noFill/>
          <a:ln>
            <a:noFill/>
          </a:ln>
        </p:spPr>
        <p:txBody>
          <a:bodyPr lIns="0" rIns="90000" tIns="45000" bIns="137160"/>
          <a:p>
            <a:pPr>
              <a:lnSpc>
                <a:spcPts val="1"/>
              </a:lnSpc>
            </a:pPr>
            <a:r>
              <a:rPr b="1" lang="en-US" sz="3200">
                <a:solidFill>
                  <a:srgbClr val="000000"/>
                </a:solidFill>
                <a:latin typeface="Franklin Gothic Medium"/>
              </a:rPr>
              <a:t>Network configuration</a:t>
            </a:r>
            <a:endParaRPr/>
          </a:p>
        </p:txBody>
      </p:sp>
      <p:sp>
        <p:nvSpPr>
          <p:cNvPr id="325" name="CustomShape 2"/>
          <p:cNvSpPr/>
          <p:nvPr/>
        </p:nvSpPr>
        <p:spPr>
          <a:xfrm>
            <a:off x="380880" y="828000"/>
            <a:ext cx="8760240" cy="5298840"/>
          </a:xfrm>
          <a:prstGeom prst="rect">
            <a:avLst/>
          </a:prstGeom>
          <a:noFill/>
          <a:ln>
            <a:noFill/>
          </a:ln>
        </p:spPr>
        <p:txBody>
          <a:bodyPr lIns="90000" rIns="90000" tIns="45000" bIns="45000"/>
          <a:p>
            <a:pPr>
              <a:lnSpc>
                <a:spcPct val="100000"/>
              </a:lnSpc>
              <a:buFont typeface="Wingdings" charset="2"/>
              <a:buChar char=""/>
            </a:pPr>
            <a:r>
              <a:rPr b="1" lang="en-US" sz="2400">
                <a:solidFill>
                  <a:srgbClr val="009900"/>
                </a:solidFill>
                <a:latin typeface="Arial"/>
              </a:rPr>
              <a:t>ip</a:t>
            </a:r>
            <a:r>
              <a:rPr b="1" lang="en-US" sz="2400">
                <a:solidFill>
                  <a:srgbClr val="000000"/>
                </a:solidFill>
                <a:latin typeface="Arial"/>
              </a:rPr>
              <a:t> allows:</a:t>
            </a:r>
            <a:endParaRPr/>
          </a:p>
          <a:p>
            <a:pPr lvl="1">
              <a:lnSpc>
                <a:spcPct val="100000"/>
              </a:lnSpc>
              <a:buFont typeface="Arial"/>
              <a:buChar char="•"/>
            </a:pPr>
            <a:r>
              <a:rPr b="1" lang="en-US" sz="2400">
                <a:solidFill>
                  <a:srgbClr val="000000"/>
                </a:solidFill>
                <a:latin typeface="Arial"/>
              </a:rPr>
              <a:t>view the configuration network interface;</a:t>
            </a:r>
            <a:endParaRPr/>
          </a:p>
          <a:p>
            <a:pPr lvl="1">
              <a:lnSpc>
                <a:spcPct val="100000"/>
              </a:lnSpc>
              <a:buFont typeface="Arial"/>
              <a:buChar char="•"/>
            </a:pPr>
            <a:r>
              <a:rPr b="1" lang="en-US" sz="2400">
                <a:solidFill>
                  <a:srgbClr val="000000"/>
                </a:solidFill>
                <a:latin typeface="Arial"/>
              </a:rPr>
              <a:t>manipulate routing, policy routing;</a:t>
            </a:r>
            <a:endParaRPr/>
          </a:p>
          <a:p>
            <a:pPr lvl="1">
              <a:lnSpc>
                <a:spcPct val="100000"/>
              </a:lnSpc>
              <a:buFont typeface="Arial"/>
              <a:buChar char="•"/>
            </a:pPr>
            <a:r>
              <a:rPr b="1" lang="en-US" sz="2400">
                <a:solidFill>
                  <a:srgbClr val="000000"/>
                </a:solidFill>
                <a:latin typeface="Arial"/>
              </a:rPr>
              <a:t>configure devices, and tunnels.</a:t>
            </a:r>
            <a:endParaRPr/>
          </a:p>
          <a:p>
            <a:pPr>
              <a:lnSpc>
                <a:spcPct val="100000"/>
              </a:lnSpc>
            </a:pPr>
            <a:endParaRPr/>
          </a:p>
          <a:p>
            <a:pPr>
              <a:lnSpc>
                <a:spcPct val="100000"/>
              </a:lnSpc>
            </a:pPr>
            <a:r>
              <a:rPr b="1" lang="en-US" sz="2400">
                <a:solidFill>
                  <a:srgbClr val="000000"/>
                </a:solidFill>
                <a:latin typeface="Arial"/>
              </a:rPr>
              <a:t>Usage:</a:t>
            </a:r>
            <a:endParaRPr/>
          </a:p>
          <a:p>
            <a:pPr>
              <a:lnSpc>
                <a:spcPct val="100000"/>
              </a:lnSpc>
            </a:pPr>
            <a:r>
              <a:rPr b="1" lang="en-US" sz="2200">
                <a:solidFill>
                  <a:srgbClr val="000000"/>
                </a:solidFill>
                <a:latin typeface="Arial"/>
              </a:rPr>
              <a:t>$ </a:t>
            </a:r>
            <a:r>
              <a:rPr b="1" lang="en-US" sz="2200">
                <a:solidFill>
                  <a:srgbClr val="009900"/>
                </a:solidFill>
                <a:latin typeface="Arial"/>
              </a:rPr>
              <a:t>ip addr show </a:t>
            </a:r>
            <a:endParaRPr/>
          </a:p>
          <a:p>
            <a:pPr>
              <a:lnSpc>
                <a:spcPct val="100000"/>
              </a:lnSpc>
            </a:pPr>
            <a:endParaRPr/>
          </a:p>
          <a:p>
            <a:pPr>
              <a:lnSpc>
                <a:spcPct val="100000"/>
              </a:lnSpc>
            </a:pPr>
            <a:r>
              <a:rPr b="1" lang="en-US" sz="2200">
                <a:solidFill>
                  <a:srgbClr val="000000"/>
                </a:solidFill>
                <a:latin typeface="Arial"/>
              </a:rPr>
              <a:t>$ </a:t>
            </a:r>
            <a:r>
              <a:rPr b="1" lang="en-US" sz="2200">
                <a:solidFill>
                  <a:srgbClr val="009900"/>
                </a:solidFill>
                <a:latin typeface="Arial"/>
              </a:rPr>
              <a:t>ip addr show eth0</a:t>
            </a:r>
            <a:endParaRPr/>
          </a:p>
          <a:p>
            <a:pPr>
              <a:lnSpc>
                <a:spcPct val="100000"/>
              </a:lnSpc>
            </a:pPr>
            <a:endParaRPr/>
          </a:p>
          <a:p>
            <a:pPr>
              <a:lnSpc>
                <a:spcPct val="100000"/>
              </a:lnSpc>
            </a:pPr>
            <a:r>
              <a:rPr b="1" lang="en-US" sz="2200">
                <a:solidFill>
                  <a:srgbClr val="000000"/>
                </a:solidFill>
                <a:latin typeface="Arial"/>
              </a:rPr>
              <a:t>$ sudo </a:t>
            </a:r>
            <a:r>
              <a:rPr b="1" lang="en-US" sz="2200">
                <a:solidFill>
                  <a:srgbClr val="009900"/>
                </a:solidFill>
                <a:latin typeface="Arial"/>
              </a:rPr>
              <a:t>ip link set eth0 up</a:t>
            </a:r>
            <a:endParaRPr/>
          </a:p>
          <a:p>
            <a:pPr>
              <a:lnSpc>
                <a:spcPct val="100000"/>
              </a:lnSpc>
            </a:pPr>
            <a:r>
              <a:rPr b="1" lang="en-US" sz="2200">
                <a:solidFill>
                  <a:srgbClr val="000000"/>
                </a:solidFill>
                <a:latin typeface="Arial"/>
              </a:rPr>
              <a:t>$ sudo </a:t>
            </a:r>
            <a:r>
              <a:rPr b="1" lang="en-US" sz="2200">
                <a:solidFill>
                  <a:srgbClr val="009900"/>
                </a:solidFill>
                <a:latin typeface="Arial"/>
              </a:rPr>
              <a:t>ip link set eth0 down</a:t>
            </a:r>
            <a:endParaRPr/>
          </a:p>
          <a:p>
            <a:pPr>
              <a:lnSpc>
                <a:spcPct val="100000"/>
              </a:lnSpc>
            </a:pPr>
            <a:endParaRPr/>
          </a:p>
          <a:p>
            <a:pPr>
              <a:lnSpc>
                <a:spcPct val="100000"/>
              </a:lnSpc>
            </a:pPr>
            <a:endParaRPr/>
          </a:p>
          <a:p>
            <a:pPr>
              <a:lnSpc>
                <a:spcPct val="100000"/>
              </a:lnSpc>
            </a:pPr>
            <a:r>
              <a:rPr b="1" lang="en-US" sz="2200">
                <a:solidFill>
                  <a:srgbClr val="000000"/>
                </a:solidFill>
                <a:latin typeface="Arial"/>
              </a:rPr>
              <a:t>$ sudo </a:t>
            </a:r>
            <a:r>
              <a:rPr b="1" lang="en-US" sz="2200">
                <a:solidFill>
                  <a:srgbClr val="009900"/>
                </a:solidFill>
                <a:latin typeface="Arial"/>
              </a:rPr>
              <a:t>ip addr add 10.0.2.4/24 dev eth0</a:t>
            </a:r>
            <a:endParaRPr/>
          </a:p>
        </p:txBody>
      </p:sp>
      <p:sp>
        <p:nvSpPr>
          <p:cNvPr id="326" name="CustomShape 3"/>
          <p:cNvSpPr/>
          <p:nvPr/>
        </p:nvSpPr>
        <p:spPr>
          <a:xfrm>
            <a:off x="5477040" y="2563200"/>
            <a:ext cx="3518640" cy="549720"/>
          </a:xfrm>
          <a:prstGeom prst="wedgeRoundRectCallout">
            <a:avLst>
              <a:gd name="adj1" fmla="val -121064"/>
              <a:gd name="adj2" fmla="val 77524"/>
              <a:gd name="adj3" fmla="val 16667"/>
            </a:avLst>
          </a:prstGeom>
          <a:solidFill>
            <a:srgbClr val="006699"/>
          </a:solidFill>
          <a:ln w="25560">
            <a:noFill/>
          </a:ln>
        </p:spPr>
        <p:txBody>
          <a:bodyPr lIns="90000" rIns="90000" tIns="45000" bIns="45000" anchor="ctr"/>
          <a:p>
            <a:pPr algn="ctr">
              <a:lnSpc>
                <a:spcPct val="100000"/>
              </a:lnSpc>
            </a:pPr>
            <a:r>
              <a:rPr lang="en-US">
                <a:solidFill>
                  <a:srgbClr val="ffffff"/>
                </a:solidFill>
                <a:latin typeface="Arial"/>
              </a:rPr>
              <a:t>display all interfaces which are currently available, even if down</a:t>
            </a:r>
            <a:endParaRPr/>
          </a:p>
        </p:txBody>
      </p:sp>
      <p:sp>
        <p:nvSpPr>
          <p:cNvPr id="327" name="CustomShape 4"/>
          <p:cNvSpPr/>
          <p:nvPr/>
        </p:nvSpPr>
        <p:spPr>
          <a:xfrm>
            <a:off x="5486400" y="3333240"/>
            <a:ext cx="3518640" cy="585720"/>
          </a:xfrm>
          <a:prstGeom prst="wedgeRoundRectCallout">
            <a:avLst>
              <a:gd name="adj1" fmla="val -103645"/>
              <a:gd name="adj2" fmla="val 45961"/>
              <a:gd name="adj3" fmla="val 16667"/>
            </a:avLst>
          </a:prstGeom>
          <a:solidFill>
            <a:srgbClr val="006699"/>
          </a:solidFill>
          <a:ln w="25560">
            <a:noFill/>
          </a:ln>
        </p:spPr>
        <p:txBody>
          <a:bodyPr lIns="90000" rIns="90000" tIns="45000" bIns="45000" anchor="ctr"/>
          <a:p>
            <a:pPr algn="ctr">
              <a:lnSpc>
                <a:spcPct val="100000"/>
              </a:lnSpc>
            </a:pPr>
            <a:r>
              <a:rPr lang="en-US">
                <a:solidFill>
                  <a:srgbClr val="ffffff"/>
                </a:solidFill>
                <a:latin typeface="Arial"/>
              </a:rPr>
              <a:t>display information about eth0 interface</a:t>
            </a:r>
            <a:endParaRPr/>
          </a:p>
        </p:txBody>
      </p:sp>
      <p:sp>
        <p:nvSpPr>
          <p:cNvPr id="328" name="CustomShape 5"/>
          <p:cNvSpPr/>
          <p:nvPr/>
        </p:nvSpPr>
        <p:spPr>
          <a:xfrm>
            <a:off x="5486400" y="5020920"/>
            <a:ext cx="3518640" cy="585720"/>
          </a:xfrm>
          <a:prstGeom prst="wedgeRoundRectCallout">
            <a:avLst>
              <a:gd name="adj1" fmla="val -92980"/>
              <a:gd name="adj2" fmla="val 72077"/>
              <a:gd name="adj3" fmla="val 16667"/>
            </a:avLst>
          </a:prstGeom>
          <a:solidFill>
            <a:srgbClr val="006699"/>
          </a:solidFill>
          <a:ln w="25560">
            <a:noFill/>
          </a:ln>
        </p:spPr>
        <p:txBody>
          <a:bodyPr lIns="90000" rIns="90000" tIns="45000" bIns="45000" anchor="ctr"/>
          <a:p>
            <a:pPr algn="ctr">
              <a:lnSpc>
                <a:spcPct val="100000"/>
              </a:lnSpc>
            </a:pPr>
            <a:r>
              <a:rPr lang="en-US">
                <a:solidFill>
                  <a:srgbClr val="ffffff"/>
                </a:solidFill>
                <a:latin typeface="Arial"/>
              </a:rPr>
              <a:t>configure eth0 interface</a:t>
            </a:r>
            <a:endParaRPr/>
          </a:p>
        </p:txBody>
      </p:sp>
      <p:sp>
        <p:nvSpPr>
          <p:cNvPr id="329" name="CustomShape 6"/>
          <p:cNvSpPr/>
          <p:nvPr/>
        </p:nvSpPr>
        <p:spPr>
          <a:xfrm>
            <a:off x="5457960" y="4195440"/>
            <a:ext cx="3518640" cy="585720"/>
          </a:xfrm>
          <a:prstGeom prst="wedgeRoundRectCallout">
            <a:avLst>
              <a:gd name="adj1" fmla="val -77021"/>
              <a:gd name="adj2" fmla="val 39490"/>
              <a:gd name="adj3" fmla="val 16667"/>
            </a:avLst>
          </a:prstGeom>
          <a:solidFill>
            <a:srgbClr val="006699"/>
          </a:solidFill>
          <a:ln w="25560">
            <a:noFill/>
          </a:ln>
        </p:spPr>
        <p:txBody>
          <a:bodyPr lIns="90000" rIns="90000" tIns="45000" bIns="45000" anchor="ctr"/>
          <a:p>
            <a:pPr algn="ctr">
              <a:lnSpc>
                <a:spcPct val="100000"/>
              </a:lnSpc>
            </a:pPr>
            <a:r>
              <a:rPr lang="en-US">
                <a:solidFill>
                  <a:srgbClr val="ffffff"/>
                </a:solidFill>
                <a:latin typeface="Arial"/>
              </a:rPr>
              <a:t>up or down eth0 interface</a:t>
            </a:r>
            <a:endParaRPr/>
          </a:p>
        </p:txBody>
      </p:sp>
      <p:sp>
        <p:nvSpPr>
          <p:cNvPr id="330" name="CustomShape 7"/>
          <p:cNvSpPr/>
          <p:nvPr/>
        </p:nvSpPr>
        <p:spPr>
          <a:xfrm>
            <a:off x="2441520" y="106200"/>
            <a:ext cx="4258080" cy="241920"/>
          </a:xfrm>
          <a:prstGeom prst="rect">
            <a:avLst/>
          </a:prstGeom>
          <a:noFill/>
          <a:ln>
            <a:noFill/>
          </a:ln>
        </p:spPr>
        <p:txBody>
          <a:bodyPr wrap="none" lIns="90000" rIns="90000" tIns="45000" bIns="45000" anchor="ctr"/>
          <a:p>
            <a:pPr>
              <a:lnSpc>
                <a:spcPct val="100000"/>
              </a:lnSpc>
            </a:pPr>
            <a:r>
              <a:rPr lang="en-US" sz="1000">
                <a:solidFill>
                  <a:srgbClr val="000000"/>
                </a:solidFill>
                <a:latin typeface="Arial Unicode MS"/>
              </a:rPr>
              <a:t>ip addr add 192.168.0.77/24 broadcast 192.168.0.255 dev eth0</a:t>
            </a:r>
            <a:r>
              <a:rPr lang="en-US" sz="700">
                <a:solidFill>
                  <a:srgbClr val="000000"/>
                </a:solidFill>
                <a:latin typeface="Arial"/>
              </a:rPr>
              <a:t> </a:t>
            </a:r>
            <a:endParaRPr/>
          </a:p>
        </p:txBody>
      </p:sp>
    </p:spTree>
  </p:cSld>
  <p:timing>
    <p:tnLst>
      <p:par>
        <p:cTn id="90" dur="indefinite" restart="never" nodeType="tmRoot">
          <p:childTnLst>
            <p:seq>
              <p:cTn id="91"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1" name="CustomShape 1"/>
          <p:cNvSpPr/>
          <p:nvPr/>
        </p:nvSpPr>
        <p:spPr>
          <a:xfrm>
            <a:off x="1920240" y="2560320"/>
            <a:ext cx="7222680" cy="941400"/>
          </a:xfrm>
          <a:prstGeom prst="rect">
            <a:avLst/>
          </a:prstGeom>
          <a:noFill/>
          <a:ln>
            <a:noFill/>
          </a:ln>
        </p:spPr>
        <p:txBody>
          <a:bodyPr lIns="90000" rIns="90000" tIns="45000" bIns="45000"/>
          <a:p>
            <a:r>
              <a:rPr lang="en-US" sz="6000">
                <a:latin typeface="Arial"/>
              </a:rPr>
              <a:t>LINUX BASICS</a:t>
            </a:r>
            <a:endParaRPr/>
          </a:p>
        </p:txBody>
      </p:sp>
    </p:spTree>
  </p:cSld>
  <p:timing>
    <p:tnLst>
      <p:par>
        <p:cTn id="20" dur="indefinite" restart="never" nodeType="tmRoot">
          <p:childTnLst>
            <p:seq>
              <p:cTn id="21"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1" name="CustomShape 1"/>
          <p:cNvSpPr/>
          <p:nvPr/>
        </p:nvSpPr>
        <p:spPr>
          <a:xfrm>
            <a:off x="457200" y="274680"/>
            <a:ext cx="8683920" cy="540720"/>
          </a:xfrm>
          <a:prstGeom prst="rect">
            <a:avLst/>
          </a:prstGeom>
          <a:noFill/>
          <a:ln>
            <a:noFill/>
          </a:ln>
        </p:spPr>
        <p:txBody>
          <a:bodyPr lIns="0" rIns="90000" tIns="45000" bIns="137160"/>
          <a:p>
            <a:pPr>
              <a:lnSpc>
                <a:spcPts val="1"/>
              </a:lnSpc>
            </a:pPr>
            <a:r>
              <a:rPr b="1" lang="en-US" sz="3200">
                <a:solidFill>
                  <a:srgbClr val="000000"/>
                </a:solidFill>
                <a:latin typeface="Franklin Gothic Medium"/>
              </a:rPr>
              <a:t>Network configuration</a:t>
            </a:r>
            <a:endParaRPr/>
          </a:p>
        </p:txBody>
      </p:sp>
      <p:graphicFrame>
        <p:nvGraphicFramePr>
          <p:cNvPr id="332" name="Table 2"/>
          <p:cNvGraphicFramePr/>
          <p:nvPr/>
        </p:nvGraphicFramePr>
        <p:xfrm>
          <a:off x="1219320" y="1600200"/>
          <a:ext cx="6950520" cy="3224160"/>
        </p:xfrm>
        <a:graphic>
          <a:graphicData uri="http://schemas.openxmlformats.org/drawingml/2006/table">
            <a:tbl>
              <a:tblPr/>
              <a:tblGrid>
                <a:gridCol w="2590560"/>
                <a:gridCol w="4360320"/>
              </a:tblGrid>
              <a:tr h="366120">
                <a:tc>
                  <a:txBody>
                    <a:bodyPr/>
                    <a:p>
                      <a:pPr algn="ctr">
                        <a:lnSpc>
                          <a:spcPct val="100000"/>
                        </a:lnSpc>
                      </a:pPr>
                      <a:r>
                        <a:rPr b="1" lang="en-US">
                          <a:solidFill>
                            <a:srgbClr val="ffffff"/>
                          </a:solidFill>
                          <a:latin typeface="Arial"/>
                        </a:rPr>
                        <a:t>Deprecated command</a:t>
                      </a:r>
                      <a:endParaRPr/>
                    </a:p>
                  </a:txBody>
                  <a:tcPr/>
                </a:tc>
                <a:tc>
                  <a:txBody>
                    <a:bodyPr/>
                    <a:p>
                      <a:pPr algn="ctr">
                        <a:lnSpc>
                          <a:spcPct val="100000"/>
                        </a:lnSpc>
                      </a:pPr>
                      <a:r>
                        <a:rPr b="1" lang="en-US">
                          <a:solidFill>
                            <a:srgbClr val="ffffff"/>
                          </a:solidFill>
                          <a:latin typeface="Arial"/>
                        </a:rPr>
                        <a:t>Replacement command(s)</a:t>
                      </a:r>
                      <a:endParaRPr/>
                    </a:p>
                  </a:txBody>
                  <a:tcPr/>
                </a:tc>
              </a:tr>
              <a:tr h="370080">
                <a:tc>
                  <a:txBody>
                    <a:bodyPr/>
                    <a:p>
                      <a:pPr>
                        <a:lnSpc>
                          <a:spcPct val="100000"/>
                        </a:lnSpc>
                      </a:pPr>
                      <a:r>
                        <a:rPr lang="en-US">
                          <a:solidFill>
                            <a:srgbClr val="000000"/>
                          </a:solidFill>
                          <a:latin typeface="Arial"/>
                        </a:rPr>
                        <a:t>arp</a:t>
                      </a:r>
                      <a:endParaRPr/>
                    </a:p>
                  </a:txBody>
                  <a:tcPr/>
                </a:tc>
                <a:tc>
                  <a:txBody>
                    <a:bodyPr/>
                    <a:p>
                      <a:pPr>
                        <a:lnSpc>
                          <a:spcPct val="100000"/>
                        </a:lnSpc>
                      </a:pPr>
                      <a:r>
                        <a:rPr lang="en-US">
                          <a:solidFill>
                            <a:srgbClr val="000000"/>
                          </a:solidFill>
                          <a:latin typeface="Arial"/>
                        </a:rPr>
                        <a:t>ip n (ip neighbor)</a:t>
                      </a:r>
                      <a:endParaRPr/>
                    </a:p>
                  </a:txBody>
                  <a:tcPr/>
                </a:tc>
              </a:tr>
              <a:tr h="370080">
                <a:tc>
                  <a:txBody>
                    <a:bodyPr/>
                    <a:p>
                      <a:pPr>
                        <a:lnSpc>
                          <a:spcPct val="100000"/>
                        </a:lnSpc>
                      </a:pPr>
                      <a:r>
                        <a:rPr lang="en-US">
                          <a:solidFill>
                            <a:srgbClr val="000000"/>
                          </a:solidFill>
                          <a:latin typeface="Arial"/>
                        </a:rPr>
                        <a:t>ifconfig</a:t>
                      </a:r>
                      <a:endParaRPr/>
                    </a:p>
                  </a:txBody>
                  <a:tcPr/>
                </a:tc>
                <a:tc>
                  <a:txBody>
                    <a:bodyPr/>
                    <a:p>
                      <a:pPr>
                        <a:lnSpc>
                          <a:spcPct val="100000"/>
                        </a:lnSpc>
                      </a:pPr>
                      <a:r>
                        <a:rPr lang="en-US">
                          <a:solidFill>
                            <a:srgbClr val="000000"/>
                          </a:solidFill>
                          <a:latin typeface="Arial"/>
                        </a:rPr>
                        <a:t>ip a (ip addr), ip link, ip -s (ip -stats)</a:t>
                      </a:r>
                      <a:endParaRPr/>
                    </a:p>
                  </a:txBody>
                  <a:tcPr/>
                </a:tc>
              </a:tr>
              <a:tr h="370080">
                <a:tc>
                  <a:txBody>
                    <a:bodyPr/>
                    <a:p>
                      <a:pPr>
                        <a:lnSpc>
                          <a:spcPct val="100000"/>
                        </a:lnSpc>
                      </a:pPr>
                      <a:r>
                        <a:rPr lang="en-US">
                          <a:solidFill>
                            <a:srgbClr val="000000"/>
                          </a:solidFill>
                          <a:latin typeface="Arial"/>
                        </a:rPr>
                        <a:t>iptunnel</a:t>
                      </a:r>
                      <a:endParaRPr/>
                    </a:p>
                  </a:txBody>
                  <a:tcPr/>
                </a:tc>
                <a:tc>
                  <a:txBody>
                    <a:bodyPr/>
                    <a:p>
                      <a:pPr>
                        <a:lnSpc>
                          <a:spcPct val="100000"/>
                        </a:lnSpc>
                      </a:pPr>
                      <a:r>
                        <a:rPr lang="en-US">
                          <a:solidFill>
                            <a:srgbClr val="000000"/>
                          </a:solidFill>
                          <a:latin typeface="Arial"/>
                        </a:rPr>
                        <a:t>ip tunnel</a:t>
                      </a:r>
                      <a:endParaRPr/>
                    </a:p>
                  </a:txBody>
                  <a:tcPr/>
                </a:tc>
              </a:tr>
              <a:tr h="370080">
                <a:tc>
                  <a:txBody>
                    <a:bodyPr/>
                    <a:p>
                      <a:pPr>
                        <a:lnSpc>
                          <a:spcPct val="100000"/>
                        </a:lnSpc>
                      </a:pPr>
                      <a:r>
                        <a:rPr lang="en-US">
                          <a:solidFill>
                            <a:srgbClr val="000000"/>
                          </a:solidFill>
                          <a:latin typeface="Arial"/>
                        </a:rPr>
                        <a:t>iwconfig</a:t>
                      </a:r>
                      <a:endParaRPr/>
                    </a:p>
                  </a:txBody>
                  <a:tcPr/>
                </a:tc>
                <a:tc>
                  <a:txBody>
                    <a:bodyPr/>
                    <a:p>
                      <a:pPr>
                        <a:lnSpc>
                          <a:spcPct val="100000"/>
                        </a:lnSpc>
                      </a:pPr>
                      <a:r>
                        <a:rPr lang="en-US">
                          <a:solidFill>
                            <a:srgbClr val="000000"/>
                          </a:solidFill>
                          <a:latin typeface="Arial"/>
                        </a:rPr>
                        <a:t>iw</a:t>
                      </a:r>
                      <a:endParaRPr/>
                    </a:p>
                  </a:txBody>
                  <a:tcPr/>
                </a:tc>
              </a:tr>
              <a:tr h="370080">
                <a:tc>
                  <a:txBody>
                    <a:bodyPr/>
                    <a:p>
                      <a:pPr>
                        <a:lnSpc>
                          <a:spcPct val="100000"/>
                        </a:lnSpc>
                      </a:pPr>
                      <a:r>
                        <a:rPr lang="en-US">
                          <a:solidFill>
                            <a:srgbClr val="000000"/>
                          </a:solidFill>
                          <a:latin typeface="Arial"/>
                        </a:rPr>
                        <a:t>nameif</a:t>
                      </a:r>
                      <a:endParaRPr/>
                    </a:p>
                  </a:txBody>
                  <a:tcPr/>
                </a:tc>
                <a:tc>
                  <a:txBody>
                    <a:bodyPr/>
                    <a:p>
                      <a:pPr>
                        <a:lnSpc>
                          <a:spcPct val="100000"/>
                        </a:lnSpc>
                      </a:pPr>
                      <a:r>
                        <a:rPr lang="en-US">
                          <a:solidFill>
                            <a:srgbClr val="000000"/>
                          </a:solidFill>
                          <a:latin typeface="Arial"/>
                        </a:rPr>
                        <a:t>ip link, ifrename</a:t>
                      </a:r>
                      <a:endParaRPr/>
                    </a:p>
                  </a:txBody>
                  <a:tcPr/>
                </a:tc>
              </a:tr>
              <a:tr h="639720">
                <a:tc>
                  <a:txBody>
                    <a:bodyPr/>
                    <a:p>
                      <a:pPr>
                        <a:lnSpc>
                          <a:spcPct val="100000"/>
                        </a:lnSpc>
                      </a:pPr>
                      <a:r>
                        <a:rPr lang="en-US">
                          <a:solidFill>
                            <a:srgbClr val="000000"/>
                          </a:solidFill>
                          <a:latin typeface="Arial"/>
                        </a:rPr>
                        <a:t>netstat</a:t>
                      </a:r>
                      <a:endParaRPr/>
                    </a:p>
                  </a:txBody>
                  <a:tcPr/>
                </a:tc>
                <a:tc>
                  <a:txBody>
                    <a:bodyPr/>
                    <a:p>
                      <a:pPr>
                        <a:lnSpc>
                          <a:spcPct val="100000"/>
                        </a:lnSpc>
                      </a:pPr>
                      <a:r>
                        <a:rPr lang="en-US">
                          <a:solidFill>
                            <a:srgbClr val="000000"/>
                          </a:solidFill>
                          <a:latin typeface="Arial"/>
                        </a:rPr>
                        <a:t>ss, ip route (for netstat-r), ip -s link (for netstat -i), ip maddr (for netstat-g)</a:t>
                      </a:r>
                      <a:endParaRPr/>
                    </a:p>
                  </a:txBody>
                  <a:tcPr/>
                </a:tc>
              </a:tr>
              <a:tr h="367920">
                <a:tc>
                  <a:txBody>
                    <a:bodyPr/>
                    <a:p>
                      <a:pPr>
                        <a:lnSpc>
                          <a:spcPct val="100000"/>
                        </a:lnSpc>
                      </a:pPr>
                      <a:r>
                        <a:rPr lang="en-US">
                          <a:solidFill>
                            <a:srgbClr val="000000"/>
                          </a:solidFill>
                          <a:latin typeface="Arial"/>
                        </a:rPr>
                        <a:t>route</a:t>
                      </a:r>
                      <a:endParaRPr/>
                    </a:p>
                  </a:txBody>
                  <a:tcPr/>
                </a:tc>
                <a:tc>
                  <a:txBody>
                    <a:bodyPr/>
                    <a:p>
                      <a:pPr>
                        <a:lnSpc>
                          <a:spcPct val="100000"/>
                        </a:lnSpc>
                      </a:pPr>
                      <a:r>
                        <a:rPr lang="en-US">
                          <a:solidFill>
                            <a:srgbClr val="000000"/>
                          </a:solidFill>
                          <a:latin typeface="Arial"/>
                        </a:rPr>
                        <a:t>ip r (ip route)</a:t>
                      </a:r>
                      <a:endParaRPr/>
                    </a:p>
                  </a:txBody>
                  <a:tcPr/>
                </a:tc>
              </a:tr>
            </a:tbl>
          </a:graphicData>
        </a:graphic>
      </p:graphicFrame>
    </p:spTree>
  </p:cSld>
  <p:timing>
    <p:tnLst>
      <p:par>
        <p:cTn id="92" dur="indefinite" restart="never" nodeType="tmRoot">
          <p:childTnLst>
            <p:seq>
              <p:cTn id="93"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3" name="CustomShape 1"/>
          <p:cNvSpPr/>
          <p:nvPr/>
        </p:nvSpPr>
        <p:spPr>
          <a:xfrm>
            <a:off x="457200" y="274680"/>
            <a:ext cx="8683920" cy="540720"/>
          </a:xfrm>
          <a:prstGeom prst="rect">
            <a:avLst/>
          </a:prstGeom>
          <a:noFill/>
          <a:ln>
            <a:noFill/>
          </a:ln>
        </p:spPr>
        <p:txBody>
          <a:bodyPr lIns="0" rIns="90000" tIns="45000" bIns="137160"/>
          <a:p>
            <a:pPr>
              <a:lnSpc>
                <a:spcPts val="1"/>
              </a:lnSpc>
            </a:pPr>
            <a:r>
              <a:rPr b="1" lang="en-US" sz="3200">
                <a:solidFill>
                  <a:srgbClr val="000000"/>
                </a:solidFill>
                <a:latin typeface="Franklin Gothic Medium"/>
              </a:rPr>
              <a:t>Network commands</a:t>
            </a:r>
            <a:endParaRPr/>
          </a:p>
        </p:txBody>
      </p:sp>
      <p:sp>
        <p:nvSpPr>
          <p:cNvPr id="334" name="CustomShape 2"/>
          <p:cNvSpPr/>
          <p:nvPr/>
        </p:nvSpPr>
        <p:spPr>
          <a:xfrm>
            <a:off x="380880" y="914400"/>
            <a:ext cx="8760240" cy="5574240"/>
          </a:xfrm>
          <a:prstGeom prst="rect">
            <a:avLst/>
          </a:prstGeom>
          <a:noFill/>
          <a:ln>
            <a:noFill/>
          </a:ln>
        </p:spPr>
        <p:txBody>
          <a:bodyPr lIns="90000" rIns="90000" tIns="45000" bIns="45000"/>
          <a:p>
            <a:pPr>
              <a:lnSpc>
                <a:spcPct val="100000"/>
              </a:lnSpc>
            </a:pPr>
            <a:r>
              <a:rPr b="1" lang="en-US" sz="2400">
                <a:solidFill>
                  <a:srgbClr val="000000"/>
                </a:solidFill>
                <a:latin typeface="Arial"/>
              </a:rPr>
              <a:t>Commands:</a:t>
            </a:r>
            <a:endParaRPr/>
          </a:p>
          <a:p>
            <a:pPr>
              <a:lnSpc>
                <a:spcPct val="100000"/>
              </a:lnSpc>
            </a:pPr>
            <a:r>
              <a:rPr b="1" lang="en-US" sz="2400">
                <a:solidFill>
                  <a:srgbClr val="000000"/>
                </a:solidFill>
                <a:latin typeface="Arial"/>
              </a:rPr>
              <a:t>$ </a:t>
            </a:r>
            <a:r>
              <a:rPr b="1" lang="en-US" sz="2400">
                <a:solidFill>
                  <a:srgbClr val="009900"/>
                </a:solidFill>
                <a:latin typeface="Arial"/>
              </a:rPr>
              <a:t>ping </a:t>
            </a:r>
            <a:r>
              <a:rPr b="1" lang="en-US" sz="2400">
                <a:solidFill>
                  <a:srgbClr val="000000"/>
                </a:solidFill>
                <a:latin typeface="Arial"/>
              </a:rPr>
              <a:t>gmail.com</a:t>
            </a:r>
            <a:endParaRPr/>
          </a:p>
          <a:p>
            <a:pPr>
              <a:lnSpc>
                <a:spcPct val="100000"/>
              </a:lnSpc>
            </a:pPr>
            <a:r>
              <a:rPr b="1" lang="en-US" sz="2400">
                <a:solidFill>
                  <a:srgbClr val="000000"/>
                </a:solidFill>
                <a:latin typeface="Arial"/>
              </a:rPr>
              <a:t>$ </a:t>
            </a:r>
            <a:r>
              <a:rPr b="1" lang="en-US" sz="2400">
                <a:solidFill>
                  <a:srgbClr val="009900"/>
                </a:solidFill>
                <a:latin typeface="Arial"/>
              </a:rPr>
              <a:t>ping </a:t>
            </a:r>
            <a:r>
              <a:rPr b="1" lang="en-US" sz="2400">
                <a:solidFill>
                  <a:srgbClr val="737326"/>
                </a:solidFill>
                <a:latin typeface="Arial"/>
              </a:rPr>
              <a:t>-c 4 </a:t>
            </a:r>
            <a:r>
              <a:rPr b="1" lang="en-US" sz="2400">
                <a:solidFill>
                  <a:srgbClr val="000000"/>
                </a:solidFill>
                <a:latin typeface="Arial"/>
              </a:rPr>
              <a:t>gmail.com</a:t>
            </a:r>
            <a:endParaRPr/>
          </a:p>
          <a:p>
            <a:pPr>
              <a:lnSpc>
                <a:spcPct val="100000"/>
              </a:lnSpc>
            </a:pPr>
            <a:endParaRPr/>
          </a:p>
          <a:p>
            <a:pPr>
              <a:lnSpc>
                <a:spcPct val="100000"/>
              </a:lnSpc>
            </a:pPr>
            <a:r>
              <a:rPr b="1" lang="en-US" sz="2400">
                <a:solidFill>
                  <a:srgbClr val="000000"/>
                </a:solidFill>
                <a:latin typeface="Arial"/>
              </a:rPr>
              <a:t>$ </a:t>
            </a:r>
            <a:r>
              <a:rPr b="1" lang="en-US" sz="2400">
                <a:solidFill>
                  <a:srgbClr val="009900"/>
                </a:solidFill>
                <a:latin typeface="Arial"/>
              </a:rPr>
              <a:t>traceroute</a:t>
            </a:r>
            <a:r>
              <a:rPr b="1" lang="en-US" sz="2400">
                <a:solidFill>
                  <a:srgbClr val="000000"/>
                </a:solidFill>
                <a:latin typeface="Arial"/>
              </a:rPr>
              <a:t> </a:t>
            </a:r>
            <a:r>
              <a:rPr b="1" lang="en-US" sz="2400">
                <a:solidFill>
                  <a:srgbClr val="737326"/>
                </a:solidFill>
                <a:latin typeface="Arial"/>
              </a:rPr>
              <a:t>-n </a:t>
            </a:r>
            <a:r>
              <a:rPr b="1" lang="en-US" sz="2400">
                <a:solidFill>
                  <a:srgbClr val="000000"/>
                </a:solidFill>
                <a:latin typeface="Arial"/>
              </a:rPr>
              <a:t>gmail.com</a:t>
            </a:r>
            <a:endParaRPr/>
          </a:p>
          <a:p>
            <a:pPr>
              <a:lnSpc>
                <a:spcPct val="100000"/>
              </a:lnSpc>
            </a:pPr>
            <a:r>
              <a:rPr b="1" lang="en-US" sz="2400">
                <a:solidFill>
                  <a:srgbClr val="000000"/>
                </a:solidFill>
                <a:latin typeface="Arial"/>
              </a:rPr>
              <a:t>$ </a:t>
            </a:r>
            <a:r>
              <a:rPr b="1" lang="en-US" sz="2400">
                <a:solidFill>
                  <a:srgbClr val="009900"/>
                </a:solidFill>
                <a:latin typeface="Arial"/>
              </a:rPr>
              <a:t>tracepath</a:t>
            </a:r>
            <a:r>
              <a:rPr b="1" lang="en-US" sz="2400">
                <a:solidFill>
                  <a:srgbClr val="000000"/>
                </a:solidFill>
                <a:latin typeface="Arial"/>
              </a:rPr>
              <a:t> </a:t>
            </a:r>
            <a:r>
              <a:rPr b="1" lang="en-US" sz="2400">
                <a:solidFill>
                  <a:srgbClr val="737326"/>
                </a:solidFill>
                <a:latin typeface="Arial"/>
              </a:rPr>
              <a:t>-n </a:t>
            </a:r>
            <a:r>
              <a:rPr b="1" lang="en-US" sz="2400">
                <a:solidFill>
                  <a:srgbClr val="000000"/>
                </a:solidFill>
                <a:latin typeface="Arial"/>
              </a:rPr>
              <a:t>gmail.com</a:t>
            </a:r>
            <a:endParaRPr/>
          </a:p>
          <a:p>
            <a:pPr>
              <a:lnSpc>
                <a:spcPct val="100000"/>
              </a:lnSpc>
            </a:pPr>
            <a:endParaRPr/>
          </a:p>
          <a:p>
            <a:pPr>
              <a:lnSpc>
                <a:spcPct val="100000"/>
              </a:lnSpc>
            </a:pPr>
            <a:endParaRPr/>
          </a:p>
          <a:p>
            <a:pPr>
              <a:lnSpc>
                <a:spcPct val="100000"/>
              </a:lnSpc>
            </a:pPr>
            <a:r>
              <a:rPr b="1" lang="en-US" sz="2400">
                <a:solidFill>
                  <a:srgbClr val="000000"/>
                </a:solidFill>
                <a:latin typeface="Arial"/>
              </a:rPr>
              <a:t>$ </a:t>
            </a:r>
            <a:r>
              <a:rPr b="1" lang="en-US" sz="2400">
                <a:solidFill>
                  <a:srgbClr val="009900"/>
                </a:solidFill>
                <a:latin typeface="Arial"/>
              </a:rPr>
              <a:t>nslookup</a:t>
            </a:r>
            <a:r>
              <a:rPr b="1" lang="en-US" sz="2400">
                <a:solidFill>
                  <a:srgbClr val="000000"/>
                </a:solidFill>
                <a:latin typeface="Arial"/>
              </a:rPr>
              <a:t> gmail.com</a:t>
            </a:r>
            <a:endParaRPr/>
          </a:p>
          <a:p>
            <a:pPr>
              <a:lnSpc>
                <a:spcPct val="100000"/>
              </a:lnSpc>
            </a:pPr>
            <a:r>
              <a:rPr b="1" lang="en-US" sz="2400">
                <a:solidFill>
                  <a:srgbClr val="000000"/>
                </a:solidFill>
                <a:latin typeface="Arial"/>
              </a:rPr>
              <a:t>$ </a:t>
            </a:r>
            <a:r>
              <a:rPr b="1" lang="en-US" sz="2400">
                <a:solidFill>
                  <a:srgbClr val="009900"/>
                </a:solidFill>
                <a:latin typeface="Arial"/>
              </a:rPr>
              <a:t>nslookup</a:t>
            </a:r>
            <a:r>
              <a:rPr b="1" lang="en-US" sz="2400">
                <a:solidFill>
                  <a:srgbClr val="000000"/>
                </a:solidFill>
                <a:latin typeface="Arial"/>
              </a:rPr>
              <a:t> 8.8.8.8</a:t>
            </a:r>
            <a:endParaRPr/>
          </a:p>
          <a:p>
            <a:pPr>
              <a:lnSpc>
                <a:spcPct val="100000"/>
              </a:lnSpc>
            </a:pPr>
            <a:r>
              <a:rPr b="1" lang="en-US" sz="2400">
                <a:solidFill>
                  <a:srgbClr val="000000"/>
                </a:solidFill>
                <a:latin typeface="Arial"/>
              </a:rPr>
              <a:t>$ </a:t>
            </a:r>
            <a:r>
              <a:rPr b="1" lang="en-US" sz="2400">
                <a:solidFill>
                  <a:srgbClr val="009900"/>
                </a:solidFill>
                <a:latin typeface="Arial"/>
              </a:rPr>
              <a:t>host</a:t>
            </a:r>
            <a:r>
              <a:rPr b="1" lang="en-US" sz="2400">
                <a:solidFill>
                  <a:srgbClr val="000000"/>
                </a:solidFill>
                <a:latin typeface="Arial"/>
              </a:rPr>
              <a:t> gmail.com</a:t>
            </a:r>
            <a:endParaRPr/>
          </a:p>
          <a:p>
            <a:pPr>
              <a:lnSpc>
                <a:spcPct val="100000"/>
              </a:lnSpc>
            </a:pPr>
            <a:r>
              <a:rPr b="1" lang="en-US" sz="2400">
                <a:solidFill>
                  <a:srgbClr val="000000"/>
                </a:solidFill>
                <a:latin typeface="Arial"/>
              </a:rPr>
              <a:t>$</a:t>
            </a:r>
            <a:r>
              <a:rPr b="1" lang="en-US" sz="2400">
                <a:solidFill>
                  <a:srgbClr val="009900"/>
                </a:solidFill>
                <a:latin typeface="Arial"/>
              </a:rPr>
              <a:t> dig </a:t>
            </a:r>
            <a:r>
              <a:rPr b="1" lang="en-US" sz="2400">
                <a:solidFill>
                  <a:srgbClr val="000000"/>
                </a:solidFill>
                <a:latin typeface="Arial"/>
              </a:rPr>
              <a:t>gmail.com</a:t>
            </a:r>
            <a:endParaRPr/>
          </a:p>
          <a:p>
            <a:pPr>
              <a:lnSpc>
                <a:spcPct val="100000"/>
              </a:lnSpc>
            </a:pPr>
            <a:endParaRPr/>
          </a:p>
          <a:p>
            <a:pPr>
              <a:lnSpc>
                <a:spcPct val="100000"/>
              </a:lnSpc>
            </a:pPr>
            <a:r>
              <a:rPr b="1" lang="en-US" sz="2400">
                <a:solidFill>
                  <a:srgbClr val="000000"/>
                </a:solidFill>
                <a:latin typeface="Arial"/>
              </a:rPr>
              <a:t>$ </a:t>
            </a:r>
            <a:r>
              <a:rPr b="1" lang="en-US" sz="2400">
                <a:solidFill>
                  <a:srgbClr val="009900"/>
                </a:solidFill>
                <a:latin typeface="Arial"/>
              </a:rPr>
              <a:t>dig</a:t>
            </a:r>
            <a:r>
              <a:rPr b="1" lang="en-US" sz="2400">
                <a:solidFill>
                  <a:srgbClr val="000000"/>
                </a:solidFill>
                <a:latin typeface="Arial"/>
              </a:rPr>
              <a:t> @8.8.8.8 -t mx gmail.com</a:t>
            </a:r>
            <a:endParaRPr/>
          </a:p>
          <a:p>
            <a:pPr>
              <a:lnSpc>
                <a:spcPct val="100000"/>
              </a:lnSpc>
            </a:pPr>
            <a:endParaRPr/>
          </a:p>
        </p:txBody>
      </p:sp>
      <p:sp>
        <p:nvSpPr>
          <p:cNvPr id="335" name="CustomShape 3"/>
          <p:cNvSpPr/>
          <p:nvPr/>
        </p:nvSpPr>
        <p:spPr>
          <a:xfrm>
            <a:off x="5486400" y="1219320"/>
            <a:ext cx="3518640" cy="549720"/>
          </a:xfrm>
          <a:prstGeom prst="wedgeRoundRectCallout">
            <a:avLst>
              <a:gd name="adj1" fmla="val -103057"/>
              <a:gd name="adj2" fmla="val 32451"/>
              <a:gd name="adj3" fmla="val 16667"/>
            </a:avLst>
          </a:prstGeom>
          <a:solidFill>
            <a:srgbClr val="006699"/>
          </a:solidFill>
          <a:ln w="25560">
            <a:noFill/>
          </a:ln>
        </p:spPr>
        <p:txBody>
          <a:bodyPr lIns="90000" rIns="90000" tIns="45000" bIns="45000" anchor="ctr"/>
          <a:p>
            <a:pPr algn="ctr">
              <a:lnSpc>
                <a:spcPct val="100000"/>
              </a:lnSpc>
            </a:pPr>
            <a:r>
              <a:rPr lang="en-US">
                <a:solidFill>
                  <a:srgbClr val="ffffff"/>
                </a:solidFill>
                <a:latin typeface="Arial"/>
              </a:rPr>
              <a:t> </a:t>
            </a:r>
            <a:r>
              <a:rPr lang="en-US">
                <a:solidFill>
                  <a:srgbClr val="ffffff"/>
                </a:solidFill>
                <a:latin typeface="Arial"/>
              </a:rPr>
              <a:t>send ICMP ECHO_REQUEST to network hosts</a:t>
            </a:r>
            <a:endParaRPr/>
          </a:p>
        </p:txBody>
      </p:sp>
      <p:sp>
        <p:nvSpPr>
          <p:cNvPr id="336" name="CustomShape 4"/>
          <p:cNvSpPr/>
          <p:nvPr/>
        </p:nvSpPr>
        <p:spPr>
          <a:xfrm>
            <a:off x="5486400" y="2895480"/>
            <a:ext cx="3518640" cy="549720"/>
          </a:xfrm>
          <a:prstGeom prst="wedgeRoundRectCallout">
            <a:avLst>
              <a:gd name="adj1" fmla="val -88528"/>
              <a:gd name="adj2" fmla="val -24691"/>
              <a:gd name="adj3" fmla="val 16667"/>
            </a:avLst>
          </a:prstGeom>
          <a:solidFill>
            <a:srgbClr val="006699"/>
          </a:solidFill>
          <a:ln w="25560">
            <a:noFill/>
          </a:ln>
        </p:spPr>
        <p:txBody>
          <a:bodyPr lIns="90000" rIns="90000" tIns="45000" bIns="45000" anchor="ctr"/>
          <a:p>
            <a:pPr algn="ctr">
              <a:lnSpc>
                <a:spcPct val="100000"/>
              </a:lnSpc>
            </a:pPr>
            <a:r>
              <a:rPr lang="en-US">
                <a:solidFill>
                  <a:srgbClr val="ffffff"/>
                </a:solidFill>
                <a:latin typeface="Arial"/>
              </a:rPr>
              <a:t>traces path to a network host discovering MTU along this path</a:t>
            </a:r>
            <a:endParaRPr/>
          </a:p>
        </p:txBody>
      </p:sp>
      <p:sp>
        <p:nvSpPr>
          <p:cNvPr id="337" name="CustomShape 5"/>
          <p:cNvSpPr/>
          <p:nvPr/>
        </p:nvSpPr>
        <p:spPr>
          <a:xfrm>
            <a:off x="5540760" y="4185720"/>
            <a:ext cx="3518640" cy="549720"/>
          </a:xfrm>
          <a:prstGeom prst="wedgeRoundRectCallout">
            <a:avLst>
              <a:gd name="adj1" fmla="val -102130"/>
              <a:gd name="adj2" fmla="val 36392"/>
              <a:gd name="adj3" fmla="val 16667"/>
            </a:avLst>
          </a:prstGeom>
          <a:solidFill>
            <a:srgbClr val="006699"/>
          </a:solidFill>
          <a:ln w="25560">
            <a:noFill/>
          </a:ln>
        </p:spPr>
        <p:txBody>
          <a:bodyPr lIns="90000" rIns="90000" tIns="45000" bIns="45000" anchor="ctr"/>
          <a:p>
            <a:pPr algn="ctr">
              <a:lnSpc>
                <a:spcPct val="100000"/>
              </a:lnSpc>
            </a:pPr>
            <a:r>
              <a:rPr lang="en-US">
                <a:solidFill>
                  <a:srgbClr val="ffffff"/>
                </a:solidFill>
                <a:latin typeface="Arial"/>
              </a:rPr>
              <a:t>DNS lookup utility</a:t>
            </a:r>
            <a:endParaRPr/>
          </a:p>
        </p:txBody>
      </p:sp>
      <p:sp>
        <p:nvSpPr>
          <p:cNvPr id="338" name="CustomShape 6"/>
          <p:cNvSpPr/>
          <p:nvPr/>
        </p:nvSpPr>
        <p:spPr>
          <a:xfrm>
            <a:off x="5486400" y="5366160"/>
            <a:ext cx="3518640" cy="549720"/>
          </a:xfrm>
          <a:prstGeom prst="wedgeRoundRectCallout">
            <a:avLst>
              <a:gd name="adj1" fmla="val -65036"/>
              <a:gd name="adj2" fmla="val 46244"/>
              <a:gd name="adj3" fmla="val 16667"/>
            </a:avLst>
          </a:prstGeom>
          <a:solidFill>
            <a:srgbClr val="006699"/>
          </a:solidFill>
          <a:ln w="25560">
            <a:noFill/>
          </a:ln>
        </p:spPr>
        <p:txBody>
          <a:bodyPr lIns="90000" rIns="90000" tIns="45000" bIns="45000" anchor="ctr"/>
          <a:p>
            <a:pPr algn="ctr">
              <a:lnSpc>
                <a:spcPct val="100000"/>
              </a:lnSpc>
            </a:pPr>
            <a:r>
              <a:rPr lang="en-US">
                <a:solidFill>
                  <a:srgbClr val="ffffff"/>
                </a:solidFill>
                <a:latin typeface="Arial"/>
              </a:rPr>
              <a:t>Display all mail servers(MX) for </a:t>
            </a:r>
            <a:r>
              <a:rPr lang="en-US">
                <a:solidFill>
                  <a:srgbClr val="0d0d0d"/>
                </a:solidFill>
                <a:latin typeface="Arial"/>
              </a:rPr>
              <a:t>gmail.com</a:t>
            </a:r>
            <a:r>
              <a:rPr lang="en-US">
                <a:solidFill>
                  <a:srgbClr val="ffffff"/>
                </a:solidFill>
                <a:latin typeface="Arial"/>
              </a:rPr>
              <a:t> domain</a:t>
            </a:r>
            <a:endParaRPr/>
          </a:p>
        </p:txBody>
      </p:sp>
      <p:sp>
        <p:nvSpPr>
          <p:cNvPr id="339" name="CustomShape 7"/>
          <p:cNvSpPr/>
          <p:nvPr/>
        </p:nvSpPr>
        <p:spPr>
          <a:xfrm>
            <a:off x="5486400" y="2233080"/>
            <a:ext cx="3518640" cy="549720"/>
          </a:xfrm>
          <a:prstGeom prst="wedgeRoundRectCallout">
            <a:avLst>
              <a:gd name="adj1" fmla="val -86364"/>
              <a:gd name="adj2" fmla="val 20629"/>
              <a:gd name="adj3" fmla="val 16667"/>
            </a:avLst>
          </a:prstGeom>
          <a:solidFill>
            <a:srgbClr val="006699"/>
          </a:solidFill>
          <a:ln w="25560">
            <a:noFill/>
          </a:ln>
        </p:spPr>
        <p:txBody>
          <a:bodyPr lIns="90000" rIns="90000" tIns="45000" bIns="45000" anchor="ctr"/>
          <a:p>
            <a:pPr algn="ctr">
              <a:lnSpc>
                <a:spcPct val="100000"/>
              </a:lnSpc>
            </a:pPr>
            <a:r>
              <a:rPr lang="en-US">
                <a:solidFill>
                  <a:srgbClr val="ffffff"/>
                </a:solidFill>
                <a:latin typeface="Arial"/>
              </a:rPr>
              <a:t> </a:t>
            </a:r>
            <a:r>
              <a:rPr lang="en-US">
                <a:solidFill>
                  <a:srgbClr val="ffffff"/>
                </a:solidFill>
                <a:latin typeface="Arial"/>
              </a:rPr>
              <a:t>print the route packets trace to network host</a:t>
            </a:r>
            <a:endParaRPr/>
          </a:p>
        </p:txBody>
      </p:sp>
    </p:spTree>
  </p:cSld>
  <p:timing>
    <p:tnLst>
      <p:par>
        <p:cTn id="94" dur="indefinite" restart="never" nodeType="tmRoot">
          <p:childTnLst>
            <p:seq>
              <p:cTn id="95"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0" name="CustomShape 1"/>
          <p:cNvSpPr/>
          <p:nvPr/>
        </p:nvSpPr>
        <p:spPr>
          <a:xfrm>
            <a:off x="457200" y="274680"/>
            <a:ext cx="8683920" cy="540720"/>
          </a:xfrm>
          <a:prstGeom prst="rect">
            <a:avLst/>
          </a:prstGeom>
          <a:noFill/>
          <a:ln>
            <a:noFill/>
          </a:ln>
        </p:spPr>
        <p:txBody>
          <a:bodyPr lIns="0" rIns="90000" tIns="45000" bIns="137160"/>
          <a:p>
            <a:pPr>
              <a:lnSpc>
                <a:spcPts val="1"/>
              </a:lnSpc>
            </a:pPr>
            <a:r>
              <a:rPr b="1" lang="en-US" sz="3200">
                <a:solidFill>
                  <a:srgbClr val="000000"/>
                </a:solidFill>
                <a:latin typeface="Franklin Gothic Medium"/>
              </a:rPr>
              <a:t>Network configuration files</a:t>
            </a:r>
            <a:endParaRPr/>
          </a:p>
        </p:txBody>
      </p:sp>
      <p:sp>
        <p:nvSpPr>
          <p:cNvPr id="341" name="CustomShape 2"/>
          <p:cNvSpPr/>
          <p:nvPr/>
        </p:nvSpPr>
        <p:spPr>
          <a:xfrm>
            <a:off x="457200" y="818280"/>
            <a:ext cx="4297680" cy="5569200"/>
          </a:xfrm>
          <a:prstGeom prst="rect">
            <a:avLst/>
          </a:prstGeom>
          <a:noFill/>
          <a:ln>
            <a:noFill/>
          </a:ln>
        </p:spPr>
        <p:txBody>
          <a:bodyPr lIns="90000" rIns="90000" tIns="45000" bIns="45000"/>
          <a:p>
            <a:pPr algn="ctr">
              <a:lnSpc>
                <a:spcPct val="100000"/>
              </a:lnSpc>
            </a:pPr>
            <a:r>
              <a:rPr b="1" lang="en-US" u="sng">
                <a:solidFill>
                  <a:srgbClr val="000000"/>
                </a:solidFill>
                <a:latin typeface="Arial"/>
              </a:rPr>
              <a:t>Redhat/Fedora/Centos based</a:t>
            </a:r>
            <a:endParaRPr/>
          </a:p>
          <a:p>
            <a:pPr>
              <a:lnSpc>
                <a:spcPct val="100000"/>
              </a:lnSpc>
              <a:buFont typeface="Arial"/>
              <a:buChar char="•"/>
            </a:pPr>
            <a:r>
              <a:rPr b="1" lang="en-US">
                <a:solidFill>
                  <a:srgbClr val="006699"/>
                </a:solidFill>
                <a:latin typeface="Arial"/>
              </a:rPr>
              <a:t>/etc/hosts</a:t>
            </a:r>
            <a:endParaRPr/>
          </a:p>
          <a:p>
            <a:pPr>
              <a:lnSpc>
                <a:spcPct val="100000"/>
              </a:lnSpc>
              <a:buFont typeface="Arial"/>
              <a:buChar char="•"/>
            </a:pPr>
            <a:r>
              <a:rPr b="1" lang="en-US">
                <a:solidFill>
                  <a:srgbClr val="006699"/>
                </a:solidFill>
                <a:latin typeface="Arial"/>
              </a:rPr>
              <a:t>/etc/sysconfig/network </a:t>
            </a:r>
            <a:r>
              <a:rPr b="1" lang="en-US">
                <a:solidFill>
                  <a:srgbClr val="000000"/>
                </a:solidFill>
                <a:latin typeface="Arial"/>
              </a:rPr>
              <a:t>-</a:t>
            </a:r>
            <a:r>
              <a:rPr b="1" lang="en-US">
                <a:solidFill>
                  <a:srgbClr val="006699"/>
                </a:solidFill>
                <a:latin typeface="Arial"/>
              </a:rPr>
              <a:t> </a:t>
            </a:r>
            <a:r>
              <a:rPr lang="en-US">
                <a:solidFill>
                  <a:srgbClr val="000000"/>
                </a:solidFill>
                <a:latin typeface="Arial"/>
              </a:rPr>
              <a:t>specifies routing and host information for all network interfaces</a:t>
            </a:r>
            <a:r>
              <a:rPr b="1" lang="en-US">
                <a:solidFill>
                  <a:srgbClr val="006699"/>
                </a:solidFill>
                <a:latin typeface="Arial"/>
              </a:rPr>
              <a:t> </a:t>
            </a:r>
            <a:endParaRPr/>
          </a:p>
          <a:p>
            <a:pPr>
              <a:lnSpc>
                <a:spcPct val="100000"/>
              </a:lnSpc>
              <a:buFont typeface="Arial"/>
              <a:buChar char="•"/>
            </a:pPr>
            <a:r>
              <a:rPr b="1" lang="en-US">
                <a:solidFill>
                  <a:srgbClr val="006699"/>
                </a:solidFill>
                <a:latin typeface="Arial"/>
              </a:rPr>
              <a:t>/etc/sysconfig/network-scripts/ifcfg-&lt;interface-name&gt;</a:t>
            </a:r>
            <a:r>
              <a:rPr b="1" lang="en-US">
                <a:solidFill>
                  <a:srgbClr val="000000"/>
                </a:solidFill>
                <a:latin typeface="Arial"/>
              </a:rPr>
              <a:t> -</a:t>
            </a:r>
            <a:r>
              <a:rPr lang="en-US">
                <a:solidFill>
                  <a:srgbClr val="000000"/>
                </a:solidFill>
                <a:latin typeface="Arial"/>
              </a:rPr>
              <a:t>config files for each network interface</a:t>
            </a:r>
            <a:endParaRPr/>
          </a:p>
          <a:p>
            <a:pPr>
              <a:lnSpc>
                <a:spcPct val="100000"/>
              </a:lnSpc>
            </a:pPr>
            <a:endParaRPr/>
          </a:p>
          <a:p>
            <a:pPr>
              <a:lnSpc>
                <a:spcPct val="100000"/>
              </a:lnSpc>
            </a:pPr>
            <a:r>
              <a:rPr lang="en-US">
                <a:solidFill>
                  <a:srgbClr val="000000"/>
                </a:solidFill>
                <a:latin typeface="Arial"/>
              </a:rPr>
              <a:t>Sample config </a:t>
            </a:r>
            <a:r>
              <a:rPr b="1" lang="en-US">
                <a:solidFill>
                  <a:srgbClr val="006699"/>
                </a:solidFill>
                <a:latin typeface="Arial"/>
              </a:rPr>
              <a:t>/etc/sysconfig/network-scripts/ifcfg-eth0 </a:t>
            </a:r>
            <a:r>
              <a:rPr lang="en-US">
                <a:solidFill>
                  <a:srgbClr val="000000"/>
                </a:solidFill>
                <a:latin typeface="Arial"/>
              </a:rPr>
              <a:t>for network interface:</a:t>
            </a:r>
            <a:endParaRPr/>
          </a:p>
          <a:p>
            <a:pPr>
              <a:lnSpc>
                <a:spcPct val="100000"/>
              </a:lnSpc>
            </a:pPr>
            <a:r>
              <a:rPr lang="en-US" sz="1600">
                <a:solidFill>
                  <a:srgbClr val="ff0000"/>
                </a:solidFill>
                <a:latin typeface="Arial"/>
              </a:rPr>
              <a:t>DEVICE=eth0</a:t>
            </a:r>
            <a:endParaRPr/>
          </a:p>
          <a:p>
            <a:pPr>
              <a:lnSpc>
                <a:spcPct val="100000"/>
              </a:lnSpc>
            </a:pPr>
            <a:r>
              <a:rPr lang="en-US" sz="1600">
                <a:solidFill>
                  <a:srgbClr val="ff0000"/>
                </a:solidFill>
                <a:latin typeface="Arial"/>
              </a:rPr>
              <a:t>BOOTPROTO=none</a:t>
            </a:r>
            <a:endParaRPr/>
          </a:p>
          <a:p>
            <a:pPr>
              <a:lnSpc>
                <a:spcPct val="100000"/>
              </a:lnSpc>
            </a:pPr>
            <a:r>
              <a:rPr lang="en-US" sz="1600">
                <a:solidFill>
                  <a:srgbClr val="ff0000"/>
                </a:solidFill>
                <a:latin typeface="Arial"/>
              </a:rPr>
              <a:t>ONBOOT=yes</a:t>
            </a:r>
            <a:endParaRPr/>
          </a:p>
          <a:p>
            <a:pPr>
              <a:lnSpc>
                <a:spcPct val="100000"/>
              </a:lnSpc>
            </a:pPr>
            <a:r>
              <a:rPr lang="en-US" sz="1600">
                <a:solidFill>
                  <a:srgbClr val="ff0000"/>
                </a:solidFill>
                <a:latin typeface="Arial"/>
              </a:rPr>
              <a:t>NETMASK=255.255.255.0</a:t>
            </a:r>
            <a:endParaRPr/>
          </a:p>
          <a:p>
            <a:pPr>
              <a:lnSpc>
                <a:spcPct val="100000"/>
              </a:lnSpc>
            </a:pPr>
            <a:r>
              <a:rPr lang="en-US" sz="1600">
                <a:solidFill>
                  <a:srgbClr val="ff0000"/>
                </a:solidFill>
                <a:latin typeface="Arial"/>
              </a:rPr>
              <a:t>IPADDR=10.0.2.4</a:t>
            </a:r>
            <a:endParaRPr/>
          </a:p>
          <a:p>
            <a:pPr>
              <a:lnSpc>
                <a:spcPct val="100000"/>
              </a:lnSpc>
            </a:pPr>
            <a:r>
              <a:rPr lang="en-US" sz="1600">
                <a:solidFill>
                  <a:srgbClr val="ff0000"/>
                </a:solidFill>
                <a:latin typeface="Arial"/>
              </a:rPr>
              <a:t>USERCTL=no</a:t>
            </a:r>
            <a:endParaRPr/>
          </a:p>
          <a:p>
            <a:pPr>
              <a:lnSpc>
                <a:spcPct val="100000"/>
              </a:lnSpc>
            </a:pPr>
            <a:r>
              <a:rPr lang="en-US" sz="1600">
                <a:solidFill>
                  <a:srgbClr val="ff0000"/>
                </a:solidFill>
                <a:latin typeface="Arial"/>
              </a:rPr>
              <a:t>PEERDNS=yes</a:t>
            </a:r>
            <a:endParaRPr/>
          </a:p>
          <a:p>
            <a:pPr>
              <a:lnSpc>
                <a:spcPct val="100000"/>
              </a:lnSpc>
            </a:pPr>
            <a:r>
              <a:rPr lang="en-US" sz="1600">
                <a:solidFill>
                  <a:srgbClr val="ff0000"/>
                </a:solidFill>
                <a:latin typeface="Arial"/>
              </a:rPr>
              <a:t>DNS1=10.25.0.10</a:t>
            </a:r>
            <a:endParaRPr/>
          </a:p>
          <a:p>
            <a:pPr>
              <a:lnSpc>
                <a:spcPct val="100000"/>
              </a:lnSpc>
            </a:pPr>
            <a:r>
              <a:rPr lang="en-US" sz="1600">
                <a:solidFill>
                  <a:srgbClr val="ff0000"/>
                </a:solidFill>
                <a:latin typeface="Arial"/>
              </a:rPr>
              <a:t>DNS2=10.25.0.2</a:t>
            </a:r>
            <a:endParaRPr/>
          </a:p>
        </p:txBody>
      </p:sp>
      <p:sp>
        <p:nvSpPr>
          <p:cNvPr id="342" name="CustomShape 3"/>
          <p:cNvSpPr/>
          <p:nvPr/>
        </p:nvSpPr>
        <p:spPr>
          <a:xfrm>
            <a:off x="4757760" y="818280"/>
            <a:ext cx="4197600" cy="5025600"/>
          </a:xfrm>
          <a:prstGeom prst="rect">
            <a:avLst/>
          </a:prstGeom>
          <a:noFill/>
          <a:ln>
            <a:noFill/>
          </a:ln>
        </p:spPr>
        <p:txBody>
          <a:bodyPr lIns="90000" rIns="90000" tIns="45000" bIns="45000"/>
          <a:p>
            <a:pPr algn="ctr">
              <a:lnSpc>
                <a:spcPct val="100000"/>
              </a:lnSpc>
            </a:pPr>
            <a:r>
              <a:rPr b="1" lang="en-US" u="sng">
                <a:solidFill>
                  <a:srgbClr val="000000"/>
                </a:solidFill>
                <a:latin typeface="Arial"/>
              </a:rPr>
              <a:t>Debian/Ubuntu based</a:t>
            </a:r>
            <a:endParaRPr/>
          </a:p>
          <a:p>
            <a:pPr>
              <a:lnSpc>
                <a:spcPct val="100000"/>
              </a:lnSpc>
              <a:buFont typeface="Arial"/>
              <a:buChar char="•"/>
            </a:pPr>
            <a:r>
              <a:rPr b="1" lang="en-US">
                <a:solidFill>
                  <a:srgbClr val="006699"/>
                </a:solidFill>
                <a:latin typeface="Arial"/>
              </a:rPr>
              <a:t>/etc/hosts</a:t>
            </a:r>
            <a:endParaRPr/>
          </a:p>
          <a:p>
            <a:pPr>
              <a:lnSpc>
                <a:spcPct val="100000"/>
              </a:lnSpc>
              <a:buFont typeface="Arial"/>
              <a:buChar char="•"/>
            </a:pPr>
            <a:r>
              <a:rPr b="1" lang="en-US">
                <a:solidFill>
                  <a:srgbClr val="006699"/>
                </a:solidFill>
                <a:latin typeface="Arial"/>
              </a:rPr>
              <a:t>/etc/network/interfaces - </a:t>
            </a:r>
            <a:r>
              <a:rPr lang="en-US">
                <a:solidFill>
                  <a:srgbClr val="000000"/>
                </a:solidFill>
                <a:latin typeface="Arial"/>
              </a:rPr>
              <a:t>config file for network interfaces</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US">
                <a:solidFill>
                  <a:srgbClr val="000000"/>
                </a:solidFill>
                <a:latin typeface="Arial"/>
              </a:rPr>
              <a:t>Sample config </a:t>
            </a:r>
            <a:r>
              <a:rPr b="1" lang="en-US">
                <a:solidFill>
                  <a:srgbClr val="006699"/>
                </a:solidFill>
                <a:latin typeface="Arial"/>
              </a:rPr>
              <a:t>/etc/network/interfaces</a:t>
            </a:r>
            <a:r>
              <a:rPr lang="en-US">
                <a:solidFill>
                  <a:srgbClr val="000000"/>
                </a:solidFill>
                <a:latin typeface="Arial"/>
              </a:rPr>
              <a:t> for network interface:</a:t>
            </a:r>
            <a:endParaRPr/>
          </a:p>
          <a:p>
            <a:pPr>
              <a:lnSpc>
                <a:spcPct val="100000"/>
              </a:lnSpc>
            </a:pPr>
            <a:r>
              <a:rPr lang="en-US">
                <a:solidFill>
                  <a:srgbClr val="ff0000"/>
                </a:solidFill>
                <a:latin typeface="Arial"/>
              </a:rPr>
              <a:t>auto eth0</a:t>
            </a:r>
            <a:endParaRPr/>
          </a:p>
          <a:p>
            <a:pPr>
              <a:lnSpc>
                <a:spcPct val="100000"/>
              </a:lnSpc>
            </a:pPr>
            <a:r>
              <a:rPr lang="en-US">
                <a:solidFill>
                  <a:srgbClr val="ff0000"/>
                </a:solidFill>
                <a:latin typeface="Arial"/>
              </a:rPr>
              <a:t>iface eth0 inet static </a:t>
            </a:r>
            <a:endParaRPr/>
          </a:p>
          <a:p>
            <a:pPr>
              <a:lnSpc>
                <a:spcPct val="100000"/>
              </a:lnSpc>
            </a:pPr>
            <a:r>
              <a:rPr lang="en-US">
                <a:solidFill>
                  <a:srgbClr val="ff0000"/>
                </a:solidFill>
                <a:latin typeface="Arial"/>
              </a:rPr>
              <a:t>address 10.0.2.4 </a:t>
            </a:r>
            <a:endParaRPr/>
          </a:p>
          <a:p>
            <a:pPr>
              <a:lnSpc>
                <a:spcPct val="100000"/>
              </a:lnSpc>
            </a:pPr>
            <a:r>
              <a:rPr lang="en-US">
                <a:solidFill>
                  <a:srgbClr val="ff0000"/>
                </a:solidFill>
                <a:latin typeface="Arial"/>
              </a:rPr>
              <a:t>netmask 255.255.255.0 </a:t>
            </a:r>
            <a:endParaRPr/>
          </a:p>
          <a:p>
            <a:pPr>
              <a:lnSpc>
                <a:spcPct val="100000"/>
              </a:lnSpc>
            </a:pPr>
            <a:r>
              <a:rPr lang="en-US">
                <a:solidFill>
                  <a:srgbClr val="ff0000"/>
                </a:solidFill>
                <a:latin typeface="Arial"/>
              </a:rPr>
              <a:t>gateway 10.0.2.1</a:t>
            </a:r>
            <a:endParaRPr/>
          </a:p>
          <a:p>
            <a:pPr>
              <a:lnSpc>
                <a:spcPct val="100000"/>
              </a:lnSpc>
            </a:pPr>
            <a:r>
              <a:rPr lang="en-US">
                <a:solidFill>
                  <a:srgbClr val="ff0000"/>
                </a:solidFill>
                <a:latin typeface="Arial"/>
              </a:rPr>
              <a:t>dns-nameservers 10.25.0.10 10.25.0.2</a:t>
            </a:r>
            <a:endParaRPr/>
          </a:p>
          <a:p>
            <a:pPr>
              <a:lnSpc>
                <a:spcPct val="100000"/>
              </a:lnSpc>
            </a:pPr>
            <a:r>
              <a:rPr lang="en-US">
                <a:solidFill>
                  <a:srgbClr val="ff0000"/>
                </a:solidFill>
                <a:latin typeface="Arial"/>
              </a:rPr>
              <a:t>dns-search kyiv.epam.com</a:t>
            </a:r>
            <a:endParaRPr/>
          </a:p>
        </p:txBody>
      </p:sp>
    </p:spTree>
  </p:cSld>
  <p:timing>
    <p:tnLst>
      <p:par>
        <p:cTn id="96" dur="indefinite" restart="never" nodeType="tmRoot">
          <p:childTnLst>
            <p:seq>
              <p:cTn id="97"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3" name="CustomShape 1"/>
          <p:cNvSpPr/>
          <p:nvPr/>
        </p:nvSpPr>
        <p:spPr>
          <a:xfrm>
            <a:off x="457200" y="274680"/>
            <a:ext cx="8683920" cy="540720"/>
          </a:xfrm>
          <a:prstGeom prst="rect">
            <a:avLst/>
          </a:prstGeom>
          <a:noFill/>
          <a:ln>
            <a:noFill/>
          </a:ln>
        </p:spPr>
        <p:txBody>
          <a:bodyPr lIns="0" rIns="90000" tIns="45000" bIns="137160"/>
          <a:p>
            <a:pPr>
              <a:lnSpc>
                <a:spcPts val="1"/>
              </a:lnSpc>
            </a:pPr>
            <a:r>
              <a:rPr b="1" lang="en-US" sz="3200">
                <a:solidFill>
                  <a:srgbClr val="000000"/>
                </a:solidFill>
                <a:latin typeface="Franklin Gothic Medium"/>
              </a:rPr>
              <a:t>Firewalls</a:t>
            </a:r>
            <a:endParaRPr/>
          </a:p>
        </p:txBody>
      </p:sp>
      <p:pic>
        <p:nvPicPr>
          <p:cNvPr id="344" name="Picture 2" descr=""/>
          <p:cNvPicPr/>
          <p:nvPr/>
        </p:nvPicPr>
        <p:blipFill>
          <a:blip r:embed="rId1"/>
          <a:stretch>
            <a:fillRect/>
          </a:stretch>
        </p:blipFill>
        <p:spPr>
          <a:xfrm>
            <a:off x="2438280" y="2910960"/>
            <a:ext cx="4721400" cy="2831760"/>
          </a:xfrm>
          <a:prstGeom prst="rect">
            <a:avLst/>
          </a:prstGeom>
          <a:ln>
            <a:noFill/>
          </a:ln>
        </p:spPr>
      </p:pic>
      <p:sp>
        <p:nvSpPr>
          <p:cNvPr id="345" name="CustomShape 2"/>
          <p:cNvSpPr/>
          <p:nvPr/>
        </p:nvSpPr>
        <p:spPr>
          <a:xfrm>
            <a:off x="3581280" y="1012680"/>
            <a:ext cx="5559840" cy="1916640"/>
          </a:xfrm>
          <a:prstGeom prst="rect">
            <a:avLst/>
          </a:prstGeom>
          <a:noFill/>
          <a:ln>
            <a:noFill/>
          </a:ln>
        </p:spPr>
        <p:txBody>
          <a:bodyPr lIns="90000" rIns="90000" tIns="45000" bIns="45000"/>
          <a:p>
            <a:pPr>
              <a:lnSpc>
                <a:spcPct val="100000"/>
              </a:lnSpc>
            </a:pPr>
            <a:r>
              <a:rPr b="1" lang="en-US" sz="2000">
                <a:solidFill>
                  <a:srgbClr val="009900"/>
                </a:solidFill>
                <a:latin typeface="Arial"/>
              </a:rPr>
              <a:t>iptables</a:t>
            </a:r>
            <a:r>
              <a:rPr lang="en-US" sz="2000">
                <a:solidFill>
                  <a:srgbClr val="000000"/>
                </a:solidFill>
                <a:latin typeface="Arial"/>
              </a:rPr>
              <a:t> — is a user-space application program that allows a system administrator to configure the tables provided by the Linux kernel firewall (implemented as different </a:t>
            </a:r>
            <a:r>
              <a:rPr b="1" lang="en-US" sz="2000">
                <a:solidFill>
                  <a:srgbClr val="000000"/>
                </a:solidFill>
                <a:latin typeface="Arial"/>
              </a:rPr>
              <a:t>Netfilter</a:t>
            </a:r>
            <a:r>
              <a:rPr lang="en-US" sz="2000">
                <a:solidFill>
                  <a:srgbClr val="000000"/>
                </a:solidFill>
                <a:latin typeface="Arial"/>
              </a:rPr>
              <a:t> modules) and the chains and rules it stores</a:t>
            </a:r>
            <a:endParaRPr/>
          </a:p>
        </p:txBody>
      </p:sp>
      <p:pic>
        <p:nvPicPr>
          <p:cNvPr id="346" name="Picture 4" descr=""/>
          <p:cNvPicPr/>
          <p:nvPr/>
        </p:nvPicPr>
        <p:blipFill>
          <a:blip r:embed="rId2"/>
          <a:stretch>
            <a:fillRect/>
          </a:stretch>
        </p:blipFill>
        <p:spPr>
          <a:xfrm>
            <a:off x="457200" y="1085400"/>
            <a:ext cx="3045240" cy="1483200"/>
          </a:xfrm>
          <a:prstGeom prst="rect">
            <a:avLst/>
          </a:prstGeom>
          <a:ln>
            <a:noFill/>
          </a:ln>
        </p:spPr>
      </p:pic>
    </p:spTree>
  </p:cSld>
  <p:timing>
    <p:tnLst>
      <p:par>
        <p:cTn id="98" dur="indefinite" restart="never" nodeType="tmRoot">
          <p:childTnLst>
            <p:seq>
              <p:cTn id="99"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7" name="CustomShape 1"/>
          <p:cNvSpPr/>
          <p:nvPr/>
        </p:nvSpPr>
        <p:spPr>
          <a:xfrm>
            <a:off x="457200" y="274680"/>
            <a:ext cx="8683920" cy="540720"/>
          </a:xfrm>
          <a:prstGeom prst="rect">
            <a:avLst/>
          </a:prstGeom>
          <a:noFill/>
          <a:ln>
            <a:noFill/>
          </a:ln>
        </p:spPr>
        <p:txBody>
          <a:bodyPr lIns="0" rIns="90000" tIns="45000" bIns="137160"/>
          <a:p>
            <a:pPr>
              <a:lnSpc>
                <a:spcPts val="1"/>
              </a:lnSpc>
            </a:pPr>
            <a:r>
              <a:rPr b="1" lang="en-US" sz="3200">
                <a:solidFill>
                  <a:srgbClr val="000000"/>
                </a:solidFill>
                <a:latin typeface="Franklin Gothic Medium"/>
              </a:rPr>
              <a:t>Iptables: Packet flow</a:t>
            </a:r>
            <a:endParaRPr/>
          </a:p>
        </p:txBody>
      </p:sp>
      <p:pic>
        <p:nvPicPr>
          <p:cNvPr id="348" name="Picture 2" descr=""/>
          <p:cNvPicPr/>
          <p:nvPr/>
        </p:nvPicPr>
        <p:blipFill>
          <a:blip r:embed="rId1"/>
          <a:stretch>
            <a:fillRect/>
          </a:stretch>
        </p:blipFill>
        <p:spPr>
          <a:xfrm>
            <a:off x="4474440" y="457200"/>
            <a:ext cx="4676040" cy="6181200"/>
          </a:xfrm>
          <a:prstGeom prst="rect">
            <a:avLst/>
          </a:prstGeom>
          <a:ln>
            <a:noFill/>
          </a:ln>
        </p:spPr>
      </p:pic>
      <p:sp>
        <p:nvSpPr>
          <p:cNvPr id="349" name="CustomShape 2"/>
          <p:cNvSpPr/>
          <p:nvPr/>
        </p:nvSpPr>
        <p:spPr>
          <a:xfrm>
            <a:off x="457200" y="856440"/>
            <a:ext cx="4492800" cy="5080320"/>
          </a:xfrm>
          <a:prstGeom prst="rect">
            <a:avLst/>
          </a:prstGeom>
          <a:noFill/>
          <a:ln>
            <a:noFill/>
          </a:ln>
        </p:spPr>
        <p:txBody>
          <a:bodyPr lIns="90000" rIns="90000" tIns="45000" bIns="45000"/>
          <a:p>
            <a:pPr>
              <a:lnSpc>
                <a:spcPct val="100000"/>
              </a:lnSpc>
            </a:pPr>
            <a:r>
              <a:rPr b="1" lang="en-US" sz="1600">
                <a:solidFill>
                  <a:srgbClr val="006699"/>
                </a:solidFill>
                <a:latin typeface="Arial"/>
              </a:rPr>
              <a:t>filter</a:t>
            </a:r>
            <a:r>
              <a:rPr lang="en-US" sz="1600">
                <a:solidFill>
                  <a:srgbClr val="000000"/>
                </a:solidFill>
                <a:latin typeface="Arial"/>
              </a:rPr>
              <a:t> table</a:t>
            </a:r>
            <a:r>
              <a:rPr lang="en-US" sz="1400">
                <a:solidFill>
                  <a:srgbClr val="000000"/>
                </a:solidFill>
                <a:latin typeface="Arial"/>
              </a:rPr>
              <a:t> :</a:t>
            </a:r>
            <a:endParaRPr/>
          </a:p>
          <a:p>
            <a:pPr>
              <a:lnSpc>
                <a:spcPct val="100000"/>
              </a:lnSpc>
            </a:pPr>
            <a:r>
              <a:rPr lang="en-US" sz="1400">
                <a:solidFill>
                  <a:srgbClr val="000000"/>
                </a:solidFill>
                <a:latin typeface="Arial"/>
              </a:rPr>
              <a:t>    </a:t>
            </a:r>
            <a:r>
              <a:rPr lang="en-US" sz="1400">
                <a:solidFill>
                  <a:srgbClr val="000000"/>
                </a:solidFill>
                <a:latin typeface="Arial"/>
              </a:rPr>
              <a:t>INPUT Chain : For packets coming into the system or destined for the system.</a:t>
            </a:r>
            <a:endParaRPr/>
          </a:p>
          <a:p>
            <a:pPr>
              <a:lnSpc>
                <a:spcPct val="100000"/>
              </a:lnSpc>
            </a:pPr>
            <a:r>
              <a:rPr lang="en-US" sz="1400">
                <a:solidFill>
                  <a:srgbClr val="000000"/>
                </a:solidFill>
                <a:latin typeface="Arial"/>
              </a:rPr>
              <a:t>    </a:t>
            </a:r>
            <a:r>
              <a:rPr lang="en-US" sz="1400">
                <a:solidFill>
                  <a:srgbClr val="000000"/>
                </a:solidFill>
                <a:latin typeface="Arial"/>
              </a:rPr>
              <a:t>FORWARD Chain : For packets travelling (being routed) through the system.</a:t>
            </a:r>
            <a:endParaRPr/>
          </a:p>
          <a:p>
            <a:pPr>
              <a:lnSpc>
                <a:spcPct val="100000"/>
              </a:lnSpc>
            </a:pPr>
            <a:r>
              <a:rPr lang="en-US" sz="1400">
                <a:solidFill>
                  <a:srgbClr val="000000"/>
                </a:solidFill>
                <a:latin typeface="Arial"/>
              </a:rPr>
              <a:t>    </a:t>
            </a:r>
            <a:r>
              <a:rPr lang="en-US" sz="1400">
                <a:solidFill>
                  <a:srgbClr val="000000"/>
                </a:solidFill>
                <a:latin typeface="Arial"/>
              </a:rPr>
              <a:t>OUTPUT Chain : For packets leaving the system or originating from the system.</a:t>
            </a:r>
            <a:endParaRPr/>
          </a:p>
          <a:p>
            <a:pPr>
              <a:lnSpc>
                <a:spcPct val="100000"/>
              </a:lnSpc>
            </a:pPr>
            <a:endParaRPr/>
          </a:p>
          <a:p>
            <a:pPr>
              <a:lnSpc>
                <a:spcPct val="100000"/>
              </a:lnSpc>
            </a:pPr>
            <a:r>
              <a:rPr b="1" lang="en-US" sz="1600">
                <a:solidFill>
                  <a:srgbClr val="006699"/>
                </a:solidFill>
                <a:latin typeface="Arial"/>
              </a:rPr>
              <a:t>nat</a:t>
            </a:r>
            <a:r>
              <a:rPr lang="en-US" sz="1600">
                <a:solidFill>
                  <a:srgbClr val="000000"/>
                </a:solidFill>
                <a:latin typeface="Arial"/>
              </a:rPr>
              <a:t> table </a:t>
            </a:r>
            <a:r>
              <a:rPr lang="en-US" sz="1400">
                <a:solidFill>
                  <a:srgbClr val="000000"/>
                </a:solidFill>
                <a:latin typeface="Arial"/>
              </a:rPr>
              <a:t>:</a:t>
            </a:r>
            <a:endParaRPr/>
          </a:p>
          <a:p>
            <a:pPr>
              <a:lnSpc>
                <a:spcPct val="100000"/>
              </a:lnSpc>
            </a:pPr>
            <a:r>
              <a:rPr lang="en-US" sz="1400">
                <a:solidFill>
                  <a:srgbClr val="000000"/>
                </a:solidFill>
                <a:latin typeface="Arial"/>
              </a:rPr>
              <a:t>    </a:t>
            </a:r>
            <a:r>
              <a:rPr lang="en-US" sz="1400">
                <a:solidFill>
                  <a:srgbClr val="000000"/>
                </a:solidFill>
                <a:latin typeface="Arial"/>
              </a:rPr>
              <a:t>PREROUTING Chain : For altering the packets just after they enter the system</a:t>
            </a:r>
            <a:endParaRPr/>
          </a:p>
          <a:p>
            <a:pPr>
              <a:lnSpc>
                <a:spcPct val="100000"/>
              </a:lnSpc>
            </a:pPr>
            <a:r>
              <a:rPr lang="en-US" sz="1400">
                <a:solidFill>
                  <a:srgbClr val="000000"/>
                </a:solidFill>
                <a:latin typeface="Arial"/>
              </a:rPr>
              <a:t>    </a:t>
            </a:r>
            <a:r>
              <a:rPr lang="en-US" sz="1400">
                <a:solidFill>
                  <a:srgbClr val="000000"/>
                </a:solidFill>
                <a:latin typeface="Arial"/>
              </a:rPr>
              <a:t>INPUT Chain</a:t>
            </a:r>
            <a:endParaRPr/>
          </a:p>
          <a:p>
            <a:pPr>
              <a:lnSpc>
                <a:spcPct val="100000"/>
              </a:lnSpc>
            </a:pPr>
            <a:r>
              <a:rPr lang="en-US" sz="1400">
                <a:solidFill>
                  <a:srgbClr val="000000"/>
                </a:solidFill>
                <a:latin typeface="Arial"/>
              </a:rPr>
              <a:t>    </a:t>
            </a:r>
            <a:r>
              <a:rPr lang="en-US" sz="1400">
                <a:solidFill>
                  <a:srgbClr val="000000"/>
                </a:solidFill>
                <a:latin typeface="Arial"/>
              </a:rPr>
              <a:t>OUTPUT Chain : For packets which are leaving the system.</a:t>
            </a:r>
            <a:endParaRPr/>
          </a:p>
          <a:p>
            <a:pPr>
              <a:lnSpc>
                <a:spcPct val="100000"/>
              </a:lnSpc>
            </a:pPr>
            <a:r>
              <a:rPr lang="en-US" sz="1400">
                <a:solidFill>
                  <a:srgbClr val="000000"/>
                </a:solidFill>
                <a:latin typeface="Arial"/>
              </a:rPr>
              <a:t>    </a:t>
            </a:r>
            <a:r>
              <a:rPr lang="en-US" sz="1400">
                <a:solidFill>
                  <a:srgbClr val="000000"/>
                </a:solidFill>
                <a:latin typeface="Arial"/>
              </a:rPr>
              <a:t>POSTROUTING Chain : For altering the packets which are about to leave the system.</a:t>
            </a:r>
            <a:endParaRPr/>
          </a:p>
          <a:p>
            <a:pPr>
              <a:lnSpc>
                <a:spcPct val="100000"/>
              </a:lnSpc>
            </a:pPr>
            <a:endParaRPr/>
          </a:p>
          <a:p>
            <a:pPr>
              <a:lnSpc>
                <a:spcPct val="100000"/>
              </a:lnSpc>
            </a:pPr>
            <a:r>
              <a:rPr b="1" lang="en-US" sz="1600">
                <a:solidFill>
                  <a:srgbClr val="006699"/>
                </a:solidFill>
                <a:latin typeface="Arial"/>
              </a:rPr>
              <a:t>mangle</a:t>
            </a:r>
            <a:r>
              <a:rPr lang="en-US" sz="1600">
                <a:solidFill>
                  <a:srgbClr val="006699"/>
                </a:solidFill>
                <a:latin typeface="Arial"/>
              </a:rPr>
              <a:t> </a:t>
            </a:r>
            <a:r>
              <a:rPr lang="en-US" sz="1600">
                <a:solidFill>
                  <a:srgbClr val="000000"/>
                </a:solidFill>
                <a:latin typeface="Arial"/>
              </a:rPr>
              <a:t>table</a:t>
            </a:r>
            <a:r>
              <a:rPr lang="en-US" sz="1400">
                <a:solidFill>
                  <a:srgbClr val="000000"/>
                </a:solidFill>
                <a:latin typeface="Arial"/>
              </a:rPr>
              <a:t> :</a:t>
            </a:r>
            <a:endParaRPr/>
          </a:p>
          <a:p>
            <a:pPr>
              <a:lnSpc>
                <a:spcPct val="100000"/>
              </a:lnSpc>
            </a:pPr>
            <a:r>
              <a:rPr lang="en-US" sz="1400">
                <a:solidFill>
                  <a:srgbClr val="000000"/>
                </a:solidFill>
                <a:latin typeface="Arial"/>
              </a:rPr>
              <a:t>    </a:t>
            </a:r>
            <a:r>
              <a:rPr lang="en-US" sz="1400">
                <a:solidFill>
                  <a:srgbClr val="000000"/>
                </a:solidFill>
                <a:latin typeface="Arial"/>
              </a:rPr>
              <a:t>PREROUTING</a:t>
            </a:r>
            <a:endParaRPr/>
          </a:p>
          <a:p>
            <a:pPr>
              <a:lnSpc>
                <a:spcPct val="100000"/>
              </a:lnSpc>
            </a:pPr>
            <a:r>
              <a:rPr lang="en-US" sz="1400">
                <a:solidFill>
                  <a:srgbClr val="000000"/>
                </a:solidFill>
                <a:latin typeface="Arial"/>
              </a:rPr>
              <a:t>    </a:t>
            </a:r>
            <a:r>
              <a:rPr lang="en-US" sz="1400">
                <a:solidFill>
                  <a:srgbClr val="000000"/>
                </a:solidFill>
                <a:latin typeface="Arial"/>
              </a:rPr>
              <a:t>OUTPUT</a:t>
            </a:r>
            <a:endParaRPr/>
          </a:p>
          <a:p>
            <a:pPr>
              <a:lnSpc>
                <a:spcPct val="100000"/>
              </a:lnSpc>
            </a:pPr>
            <a:r>
              <a:rPr lang="en-US" sz="1400">
                <a:solidFill>
                  <a:srgbClr val="000000"/>
                </a:solidFill>
                <a:latin typeface="Arial"/>
              </a:rPr>
              <a:t>    </a:t>
            </a:r>
            <a:r>
              <a:rPr lang="en-US" sz="1400">
                <a:solidFill>
                  <a:srgbClr val="000000"/>
                </a:solidFill>
                <a:latin typeface="Arial"/>
              </a:rPr>
              <a:t>INPUT</a:t>
            </a:r>
            <a:endParaRPr/>
          </a:p>
          <a:p>
            <a:pPr>
              <a:lnSpc>
                <a:spcPct val="100000"/>
              </a:lnSpc>
            </a:pPr>
            <a:r>
              <a:rPr lang="en-US" sz="1400">
                <a:solidFill>
                  <a:srgbClr val="000000"/>
                </a:solidFill>
                <a:latin typeface="Arial"/>
              </a:rPr>
              <a:t>    </a:t>
            </a:r>
            <a:r>
              <a:rPr lang="en-US" sz="1400">
                <a:solidFill>
                  <a:srgbClr val="000000"/>
                </a:solidFill>
                <a:latin typeface="Arial"/>
              </a:rPr>
              <a:t>FORWARD</a:t>
            </a:r>
            <a:endParaRPr/>
          </a:p>
          <a:p>
            <a:pPr>
              <a:lnSpc>
                <a:spcPct val="100000"/>
              </a:lnSpc>
            </a:pPr>
            <a:r>
              <a:rPr lang="en-US" sz="1400">
                <a:solidFill>
                  <a:srgbClr val="000000"/>
                </a:solidFill>
                <a:latin typeface="Arial"/>
              </a:rPr>
              <a:t>    </a:t>
            </a:r>
            <a:r>
              <a:rPr lang="en-US" sz="1400">
                <a:solidFill>
                  <a:srgbClr val="000000"/>
                </a:solidFill>
                <a:latin typeface="Arial"/>
              </a:rPr>
              <a:t>POSTROUTING</a:t>
            </a:r>
            <a:endParaRPr/>
          </a:p>
        </p:txBody>
      </p:sp>
    </p:spTree>
  </p:cSld>
  <p:timing>
    <p:tnLst>
      <p:par>
        <p:cTn id="100" dur="indefinite" restart="never" nodeType="tmRoot">
          <p:childTnLst>
            <p:seq>
              <p:cTn id="101"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0" name="CustomShape 1"/>
          <p:cNvSpPr/>
          <p:nvPr/>
        </p:nvSpPr>
        <p:spPr>
          <a:xfrm>
            <a:off x="457200" y="274680"/>
            <a:ext cx="8683920" cy="540720"/>
          </a:xfrm>
          <a:prstGeom prst="rect">
            <a:avLst/>
          </a:prstGeom>
          <a:noFill/>
          <a:ln>
            <a:noFill/>
          </a:ln>
        </p:spPr>
        <p:txBody>
          <a:bodyPr lIns="0" rIns="90000" tIns="45000" bIns="137160"/>
          <a:p>
            <a:pPr>
              <a:lnSpc>
                <a:spcPts val="1"/>
              </a:lnSpc>
            </a:pPr>
            <a:r>
              <a:rPr b="1" lang="en-US" sz="3200">
                <a:solidFill>
                  <a:srgbClr val="000000"/>
                </a:solidFill>
                <a:latin typeface="Franklin Gothic Medium"/>
              </a:rPr>
              <a:t>Iptables: commands</a:t>
            </a:r>
            <a:endParaRPr/>
          </a:p>
        </p:txBody>
      </p:sp>
      <p:sp>
        <p:nvSpPr>
          <p:cNvPr id="351" name="CustomShape 2"/>
          <p:cNvSpPr/>
          <p:nvPr/>
        </p:nvSpPr>
        <p:spPr>
          <a:xfrm>
            <a:off x="609480" y="990720"/>
            <a:ext cx="181800" cy="366480"/>
          </a:xfrm>
          <a:prstGeom prst="rect">
            <a:avLst/>
          </a:prstGeom>
          <a:noFill/>
          <a:ln>
            <a:noFill/>
          </a:ln>
        </p:spPr>
      </p:sp>
      <p:sp>
        <p:nvSpPr>
          <p:cNvPr id="352" name="CustomShape 3"/>
          <p:cNvSpPr/>
          <p:nvPr/>
        </p:nvSpPr>
        <p:spPr>
          <a:xfrm>
            <a:off x="457200" y="685800"/>
            <a:ext cx="8683920" cy="5698080"/>
          </a:xfrm>
          <a:prstGeom prst="rect">
            <a:avLst/>
          </a:prstGeom>
          <a:noFill/>
          <a:ln>
            <a:noFill/>
          </a:ln>
        </p:spPr>
        <p:txBody>
          <a:bodyPr lIns="90000" rIns="90000" tIns="45000" bIns="45000"/>
          <a:p>
            <a:pPr>
              <a:lnSpc>
                <a:spcPct val="100000"/>
              </a:lnSpc>
            </a:pPr>
            <a:endParaRPr/>
          </a:p>
          <a:p>
            <a:pPr>
              <a:lnSpc>
                <a:spcPct val="100000"/>
              </a:lnSpc>
            </a:pPr>
            <a:r>
              <a:rPr b="1" lang="en-US" sz="2000">
                <a:solidFill>
                  <a:srgbClr val="000000"/>
                </a:solidFill>
                <a:latin typeface="Arial"/>
              </a:rPr>
              <a:t>$ sudo </a:t>
            </a:r>
            <a:r>
              <a:rPr b="1" lang="en-US" sz="2000">
                <a:solidFill>
                  <a:srgbClr val="009900"/>
                </a:solidFill>
                <a:latin typeface="Arial"/>
              </a:rPr>
              <a:t>iptables </a:t>
            </a:r>
            <a:r>
              <a:rPr b="1" lang="en-US" sz="2000">
                <a:solidFill>
                  <a:srgbClr val="000000"/>
                </a:solidFill>
                <a:latin typeface="Arial"/>
              </a:rPr>
              <a:t>-L -t filter</a:t>
            </a:r>
            <a:endParaRPr/>
          </a:p>
          <a:p>
            <a:pPr>
              <a:lnSpc>
                <a:spcPct val="100000"/>
              </a:lnSpc>
            </a:pPr>
            <a:r>
              <a:rPr b="1" lang="en-US" sz="2000">
                <a:solidFill>
                  <a:srgbClr val="000000"/>
                </a:solidFill>
                <a:latin typeface="Arial"/>
              </a:rPr>
              <a:t>$ sudo </a:t>
            </a:r>
            <a:r>
              <a:rPr b="1" lang="en-US" sz="2000">
                <a:solidFill>
                  <a:srgbClr val="009900"/>
                </a:solidFill>
                <a:latin typeface="Arial"/>
              </a:rPr>
              <a:t>iptables </a:t>
            </a:r>
            <a:r>
              <a:rPr b="1" lang="en-US" sz="2000">
                <a:solidFill>
                  <a:srgbClr val="000000"/>
                </a:solidFill>
                <a:latin typeface="Arial"/>
              </a:rPr>
              <a:t>-L</a:t>
            </a:r>
            <a:endParaRPr/>
          </a:p>
          <a:p>
            <a:pPr>
              <a:lnSpc>
                <a:spcPct val="100000"/>
              </a:lnSpc>
            </a:pPr>
            <a:r>
              <a:rPr b="1" lang="en-US" sz="2000">
                <a:solidFill>
                  <a:srgbClr val="000000"/>
                </a:solidFill>
                <a:latin typeface="Arial"/>
              </a:rPr>
              <a:t>$ sudo </a:t>
            </a:r>
            <a:r>
              <a:rPr b="1" lang="en-US" sz="2000">
                <a:solidFill>
                  <a:srgbClr val="009900"/>
                </a:solidFill>
                <a:latin typeface="Arial"/>
              </a:rPr>
              <a:t>iptables </a:t>
            </a:r>
            <a:r>
              <a:rPr b="1" lang="en-US" sz="2000">
                <a:solidFill>
                  <a:srgbClr val="000000"/>
                </a:solidFill>
                <a:latin typeface="Arial"/>
              </a:rPr>
              <a:t>-L PREROUTING -t nat</a:t>
            </a:r>
            <a:endParaRPr/>
          </a:p>
          <a:p>
            <a:pPr>
              <a:lnSpc>
                <a:spcPct val="100000"/>
              </a:lnSpc>
            </a:pPr>
            <a:endParaRPr/>
          </a:p>
          <a:p>
            <a:pPr>
              <a:lnSpc>
                <a:spcPct val="100000"/>
              </a:lnSpc>
            </a:pPr>
            <a:endParaRPr/>
          </a:p>
          <a:p>
            <a:pPr>
              <a:lnSpc>
                <a:spcPct val="100000"/>
              </a:lnSpc>
            </a:pPr>
            <a:r>
              <a:rPr b="1" lang="en-US" sz="2000">
                <a:solidFill>
                  <a:srgbClr val="000000"/>
                </a:solidFill>
                <a:latin typeface="Arial"/>
              </a:rPr>
              <a:t>$ sudo </a:t>
            </a:r>
            <a:r>
              <a:rPr b="1" lang="en-US" sz="2000">
                <a:solidFill>
                  <a:srgbClr val="009900"/>
                </a:solidFill>
                <a:latin typeface="Arial"/>
              </a:rPr>
              <a:t>iptables</a:t>
            </a:r>
            <a:r>
              <a:rPr b="1" lang="en-US" sz="2000">
                <a:solidFill>
                  <a:srgbClr val="000000"/>
                </a:solidFill>
                <a:latin typeface="Arial"/>
              </a:rPr>
              <a:t> -P INPUT DROP</a:t>
            </a:r>
            <a:endParaRPr/>
          </a:p>
          <a:p>
            <a:pPr>
              <a:lnSpc>
                <a:spcPct val="100000"/>
              </a:lnSpc>
            </a:pPr>
            <a:r>
              <a:rPr b="1" lang="en-US" sz="2000">
                <a:solidFill>
                  <a:srgbClr val="000000"/>
                </a:solidFill>
                <a:latin typeface="Arial"/>
              </a:rPr>
              <a:t>$ sudo </a:t>
            </a:r>
            <a:r>
              <a:rPr b="1" lang="en-US" sz="2000">
                <a:solidFill>
                  <a:srgbClr val="009900"/>
                </a:solidFill>
                <a:latin typeface="Arial"/>
              </a:rPr>
              <a:t>iptables</a:t>
            </a:r>
            <a:r>
              <a:rPr b="1" lang="en-US" sz="2000">
                <a:solidFill>
                  <a:srgbClr val="000000"/>
                </a:solidFill>
                <a:latin typeface="Arial"/>
              </a:rPr>
              <a:t> -P FORWARD DROP</a:t>
            </a:r>
            <a:endParaRPr/>
          </a:p>
          <a:p>
            <a:pPr>
              <a:lnSpc>
                <a:spcPct val="100000"/>
              </a:lnSpc>
            </a:pPr>
            <a:r>
              <a:rPr b="1" lang="en-US" sz="2000">
                <a:solidFill>
                  <a:srgbClr val="000000"/>
                </a:solidFill>
                <a:latin typeface="Arial"/>
              </a:rPr>
              <a:t>$ sudo </a:t>
            </a:r>
            <a:r>
              <a:rPr b="1" lang="en-US" sz="2000">
                <a:solidFill>
                  <a:srgbClr val="009900"/>
                </a:solidFill>
                <a:latin typeface="Arial"/>
              </a:rPr>
              <a:t>iptables</a:t>
            </a:r>
            <a:r>
              <a:rPr b="1" lang="en-US" sz="2000">
                <a:solidFill>
                  <a:srgbClr val="000000"/>
                </a:solidFill>
                <a:latin typeface="Arial"/>
              </a:rPr>
              <a:t> -P OUTPUT ACCEPT</a:t>
            </a:r>
            <a:endParaRPr/>
          </a:p>
          <a:p>
            <a:pPr>
              <a:lnSpc>
                <a:spcPct val="100000"/>
              </a:lnSpc>
            </a:pPr>
            <a:endParaRPr/>
          </a:p>
          <a:p>
            <a:pPr>
              <a:lnSpc>
                <a:spcPct val="100000"/>
              </a:lnSpc>
            </a:pPr>
            <a:endParaRPr/>
          </a:p>
          <a:p>
            <a:pPr>
              <a:lnSpc>
                <a:spcPct val="100000"/>
              </a:lnSpc>
            </a:pPr>
            <a:r>
              <a:rPr b="1" lang="en-US" sz="2000">
                <a:solidFill>
                  <a:srgbClr val="000000"/>
                </a:solidFill>
                <a:latin typeface="Arial"/>
              </a:rPr>
              <a:t>$</a:t>
            </a:r>
            <a:r>
              <a:rPr lang="en-US" sz="2000">
                <a:solidFill>
                  <a:srgbClr val="000000"/>
                </a:solidFill>
                <a:latin typeface="Arial"/>
              </a:rPr>
              <a:t> </a:t>
            </a:r>
            <a:r>
              <a:rPr b="1" lang="en-US" sz="2000">
                <a:solidFill>
                  <a:srgbClr val="000000"/>
                </a:solidFill>
                <a:latin typeface="Arial"/>
              </a:rPr>
              <a:t>sudo </a:t>
            </a:r>
            <a:r>
              <a:rPr b="1" lang="en-US" sz="2000">
                <a:solidFill>
                  <a:srgbClr val="009900"/>
                </a:solidFill>
                <a:latin typeface="Arial"/>
              </a:rPr>
              <a:t>iptables</a:t>
            </a:r>
            <a:r>
              <a:rPr b="1" lang="en-US" sz="2000">
                <a:solidFill>
                  <a:srgbClr val="000000"/>
                </a:solidFill>
                <a:latin typeface="Arial"/>
              </a:rPr>
              <a:t> -I INPUT 1 -p tcp -t filter -s 192.168.0.0/24 --dport 25 -j ACCEPT</a:t>
            </a:r>
            <a:endParaRPr/>
          </a:p>
          <a:p>
            <a:pPr>
              <a:lnSpc>
                <a:spcPct val="100000"/>
              </a:lnSpc>
            </a:pPr>
            <a:r>
              <a:rPr b="1" lang="en-US" sz="2000">
                <a:solidFill>
                  <a:srgbClr val="000000"/>
                </a:solidFill>
                <a:latin typeface="Arial"/>
              </a:rPr>
              <a:t>$ sudo </a:t>
            </a:r>
            <a:r>
              <a:rPr b="1" lang="en-US" sz="2000">
                <a:solidFill>
                  <a:srgbClr val="009900"/>
                </a:solidFill>
                <a:latin typeface="Arial"/>
              </a:rPr>
              <a:t>iptables</a:t>
            </a:r>
            <a:r>
              <a:rPr b="1" lang="en-US" sz="2000">
                <a:solidFill>
                  <a:srgbClr val="000000"/>
                </a:solidFill>
                <a:latin typeface="Arial"/>
              </a:rPr>
              <a:t> -A INPUT -s 192.168.0.0/24 -j DROP</a:t>
            </a:r>
            <a:endParaRPr/>
          </a:p>
          <a:p>
            <a:pPr>
              <a:lnSpc>
                <a:spcPct val="100000"/>
              </a:lnSpc>
            </a:pPr>
            <a:r>
              <a:rPr b="1" lang="en-US" sz="2000">
                <a:solidFill>
                  <a:srgbClr val="000000"/>
                </a:solidFill>
                <a:latin typeface="Arial"/>
              </a:rPr>
              <a:t>$ sudo </a:t>
            </a:r>
            <a:r>
              <a:rPr b="1" lang="en-US" sz="2000">
                <a:solidFill>
                  <a:srgbClr val="009900"/>
                </a:solidFill>
                <a:latin typeface="Arial"/>
              </a:rPr>
              <a:t>iptables</a:t>
            </a:r>
            <a:r>
              <a:rPr b="1" lang="en-US" sz="2000">
                <a:solidFill>
                  <a:srgbClr val="000000"/>
                </a:solidFill>
                <a:latin typeface="Arial"/>
              </a:rPr>
              <a:t> -D INPUT -s 192.168.0.0/24 -j DROP</a:t>
            </a:r>
            <a:endParaRPr/>
          </a:p>
          <a:p>
            <a:pPr>
              <a:lnSpc>
                <a:spcPct val="100000"/>
              </a:lnSpc>
            </a:pPr>
            <a:endParaRPr/>
          </a:p>
          <a:p>
            <a:pPr>
              <a:lnSpc>
                <a:spcPct val="100000"/>
              </a:lnSpc>
            </a:pPr>
            <a:endParaRPr/>
          </a:p>
          <a:p>
            <a:pPr>
              <a:lnSpc>
                <a:spcPct val="100000"/>
              </a:lnSpc>
            </a:pPr>
            <a:endParaRPr/>
          </a:p>
        </p:txBody>
      </p:sp>
      <p:sp>
        <p:nvSpPr>
          <p:cNvPr id="353" name="CustomShape 4"/>
          <p:cNvSpPr/>
          <p:nvPr/>
        </p:nvSpPr>
        <p:spPr>
          <a:xfrm>
            <a:off x="5486400" y="898920"/>
            <a:ext cx="3518640" cy="549720"/>
          </a:xfrm>
          <a:prstGeom prst="wedgeRoundRectCallout">
            <a:avLst>
              <a:gd name="adj1" fmla="val -105916"/>
              <a:gd name="adj2" fmla="val 65456"/>
              <a:gd name="adj3" fmla="val 16667"/>
            </a:avLst>
          </a:prstGeom>
          <a:solidFill>
            <a:srgbClr val="006699"/>
          </a:solidFill>
          <a:ln w="25560">
            <a:noFill/>
          </a:ln>
        </p:spPr>
        <p:txBody>
          <a:bodyPr lIns="90000" rIns="90000" tIns="45000" bIns="45000" anchor="ctr"/>
          <a:p>
            <a:pPr algn="ctr">
              <a:lnSpc>
                <a:spcPct val="100000"/>
              </a:lnSpc>
            </a:pPr>
            <a:r>
              <a:rPr lang="en-US">
                <a:solidFill>
                  <a:srgbClr val="ffffff"/>
                </a:solidFill>
                <a:latin typeface="Arial"/>
              </a:rPr>
              <a:t>List all rules in all chains in  table </a:t>
            </a:r>
            <a:r>
              <a:rPr lang="en-US">
                <a:solidFill>
                  <a:srgbClr val="000000"/>
                </a:solidFill>
                <a:latin typeface="Arial"/>
              </a:rPr>
              <a:t>filter</a:t>
            </a:r>
            <a:r>
              <a:rPr lang="en-US">
                <a:solidFill>
                  <a:srgbClr val="ffffff"/>
                </a:solidFill>
                <a:latin typeface="Arial"/>
              </a:rPr>
              <a:t> </a:t>
            </a:r>
            <a:endParaRPr/>
          </a:p>
        </p:txBody>
      </p:sp>
      <p:sp>
        <p:nvSpPr>
          <p:cNvPr id="354" name="CustomShape 5"/>
          <p:cNvSpPr/>
          <p:nvPr/>
        </p:nvSpPr>
        <p:spPr>
          <a:xfrm>
            <a:off x="5486400" y="1586520"/>
            <a:ext cx="3518640" cy="549720"/>
          </a:xfrm>
          <a:prstGeom prst="wedgeRoundRectCallout">
            <a:avLst>
              <a:gd name="adj1" fmla="val -58042"/>
              <a:gd name="adj2" fmla="val 3387"/>
              <a:gd name="adj3" fmla="val 16667"/>
            </a:avLst>
          </a:prstGeom>
          <a:solidFill>
            <a:srgbClr val="006699"/>
          </a:solidFill>
          <a:ln w="25560">
            <a:noFill/>
          </a:ln>
        </p:spPr>
        <p:txBody>
          <a:bodyPr lIns="90000" rIns="90000" tIns="45000" bIns="45000" anchor="ctr"/>
          <a:p>
            <a:pPr algn="ctr">
              <a:lnSpc>
                <a:spcPct val="100000"/>
              </a:lnSpc>
            </a:pPr>
            <a:r>
              <a:rPr lang="en-US">
                <a:solidFill>
                  <a:srgbClr val="ffffff"/>
                </a:solidFill>
                <a:latin typeface="Arial"/>
              </a:rPr>
              <a:t>List all rules in chain </a:t>
            </a:r>
            <a:r>
              <a:rPr lang="en-US">
                <a:solidFill>
                  <a:srgbClr val="000000"/>
                </a:solidFill>
                <a:latin typeface="Arial"/>
              </a:rPr>
              <a:t>PREROUTING</a:t>
            </a:r>
            <a:r>
              <a:rPr lang="en-US">
                <a:solidFill>
                  <a:srgbClr val="ffffff"/>
                </a:solidFill>
                <a:latin typeface="Arial"/>
              </a:rPr>
              <a:t> in table </a:t>
            </a:r>
            <a:r>
              <a:rPr lang="en-US">
                <a:solidFill>
                  <a:srgbClr val="000000"/>
                </a:solidFill>
                <a:latin typeface="Arial"/>
              </a:rPr>
              <a:t>filter</a:t>
            </a:r>
            <a:r>
              <a:rPr lang="en-US">
                <a:solidFill>
                  <a:srgbClr val="ffffff"/>
                </a:solidFill>
                <a:latin typeface="Arial"/>
              </a:rPr>
              <a:t> </a:t>
            </a:r>
            <a:endParaRPr/>
          </a:p>
        </p:txBody>
      </p:sp>
      <p:sp>
        <p:nvSpPr>
          <p:cNvPr id="355" name="CustomShape 6"/>
          <p:cNvSpPr/>
          <p:nvPr/>
        </p:nvSpPr>
        <p:spPr>
          <a:xfrm>
            <a:off x="5486400" y="2743200"/>
            <a:ext cx="3518640" cy="549720"/>
          </a:xfrm>
          <a:prstGeom prst="wedgeRoundRectCallout">
            <a:avLst>
              <a:gd name="adj1" fmla="val -63993"/>
              <a:gd name="adj2" fmla="val -1786"/>
              <a:gd name="adj3" fmla="val 16667"/>
            </a:avLst>
          </a:prstGeom>
          <a:solidFill>
            <a:srgbClr val="006699"/>
          </a:solidFill>
          <a:ln w="25560">
            <a:noFill/>
          </a:ln>
        </p:spPr>
        <p:txBody>
          <a:bodyPr lIns="90000" rIns="90000" tIns="45000" bIns="45000" anchor="ctr"/>
          <a:p>
            <a:pPr algn="ctr">
              <a:lnSpc>
                <a:spcPct val="100000"/>
              </a:lnSpc>
            </a:pPr>
            <a:r>
              <a:rPr lang="en-US">
                <a:solidFill>
                  <a:srgbClr val="ffffff"/>
                </a:solidFill>
                <a:latin typeface="Arial"/>
              </a:rPr>
              <a:t>Set a policy for chains in table filter </a:t>
            </a:r>
            <a:endParaRPr/>
          </a:p>
        </p:txBody>
      </p:sp>
    </p:spTree>
  </p:cSld>
  <p:timing>
    <p:tnLst>
      <p:par>
        <p:cTn id="102" dur="indefinite" restart="never" nodeType="tmRoot">
          <p:childTnLst>
            <p:seq>
              <p:cTn id="103"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6" name="CustomShape 1"/>
          <p:cNvSpPr/>
          <p:nvPr/>
        </p:nvSpPr>
        <p:spPr>
          <a:xfrm>
            <a:off x="1005840" y="1742400"/>
            <a:ext cx="7222680" cy="2138040"/>
          </a:xfrm>
          <a:prstGeom prst="rect">
            <a:avLst/>
          </a:prstGeom>
          <a:noFill/>
          <a:ln>
            <a:noFill/>
          </a:ln>
        </p:spPr>
        <p:txBody>
          <a:bodyPr lIns="90000" rIns="90000" tIns="45000" bIns="45000"/>
          <a:p>
            <a:pPr algn="ctr"/>
            <a:r>
              <a:rPr lang="en-US" sz="4800">
                <a:latin typeface="Arial"/>
              </a:rPr>
              <a:t>PROGRAMS SETUP</a:t>
            </a:r>
            <a:endParaRPr/>
          </a:p>
          <a:p>
            <a:pPr algn="ctr"/>
            <a:r>
              <a:rPr lang="en-US" sz="4800">
                <a:latin typeface="Arial"/>
              </a:rPr>
              <a:t>&amp; </a:t>
            </a:r>
            <a:endParaRPr/>
          </a:p>
          <a:p>
            <a:pPr algn="ctr">
              <a:lnSpc>
                <a:spcPct val="100000"/>
              </a:lnSpc>
            </a:pPr>
            <a:r>
              <a:rPr lang="en-US" sz="4800">
                <a:latin typeface="Arial"/>
              </a:rPr>
              <a:t>TROUBLESHOOTING</a:t>
            </a:r>
            <a:endParaRPr/>
          </a:p>
        </p:txBody>
      </p:sp>
    </p:spTree>
  </p:cSld>
  <p:timing>
    <p:tnLst>
      <p:par>
        <p:cTn id="104" dur="indefinite" restart="never" nodeType="tmRoot">
          <p:childTnLst>
            <p:seq>
              <p:cTn id="105"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7" name="CustomShape 1"/>
          <p:cNvSpPr/>
          <p:nvPr/>
        </p:nvSpPr>
        <p:spPr>
          <a:xfrm>
            <a:off x="640080" y="3840480"/>
            <a:ext cx="1460880" cy="729360"/>
          </a:xfrm>
          <a:prstGeom prst="rect">
            <a:avLst/>
          </a:prstGeom>
          <a:solidFill>
            <a:srgbClr val="aea79f"/>
          </a:solidFill>
          <a:ln>
            <a:solidFill>
              <a:srgbClr val="3465a4"/>
            </a:solidFill>
          </a:ln>
        </p:spPr>
        <p:txBody>
          <a:bodyPr wrap="none" lIns="90000" rIns="90000" tIns="45000" bIns="45000" anchor="ctr"/>
          <a:p>
            <a:pPr algn="ctr">
              <a:lnSpc>
                <a:spcPct val="100000"/>
              </a:lnSpc>
            </a:pPr>
            <a:r>
              <a:rPr lang="en-US">
                <a:latin typeface="Arial"/>
              </a:rPr>
              <a:t>Repos-list</a:t>
            </a:r>
            <a:endParaRPr/>
          </a:p>
        </p:txBody>
      </p:sp>
      <p:sp>
        <p:nvSpPr>
          <p:cNvPr id="358" name="CustomShape 2"/>
          <p:cNvSpPr/>
          <p:nvPr/>
        </p:nvSpPr>
        <p:spPr>
          <a:xfrm>
            <a:off x="1645920" y="2560320"/>
            <a:ext cx="5118480" cy="2100960"/>
          </a:xfrm>
          <a:prstGeom prst="ellipse">
            <a:avLst/>
          </a:prstGeom>
          <a:solidFill>
            <a:srgbClr val="ccffcc"/>
          </a:solidFill>
          <a:ln w="18360">
            <a:solidFill>
              <a:srgbClr val="4b1f6f"/>
            </a:solidFill>
            <a:round/>
          </a:ln>
        </p:spPr>
        <p:txBody>
          <a:bodyPr wrap="none" lIns="99000" rIns="99000" tIns="54000" bIns="54000" anchor="ctr"/>
          <a:p>
            <a:endParaRPr/>
          </a:p>
          <a:p>
            <a:endParaRPr/>
          </a:p>
          <a:p>
            <a:endParaRPr/>
          </a:p>
          <a:p>
            <a:endParaRPr/>
          </a:p>
          <a:p>
            <a:r>
              <a:rPr lang="en-US">
                <a:latin typeface="Arial"/>
              </a:rPr>
              <a:t>yum</a:t>
            </a:r>
            <a:endParaRPr/>
          </a:p>
          <a:p>
            <a:pPr algn="ctr">
              <a:lnSpc>
                <a:spcPct val="100000"/>
              </a:lnSpc>
            </a:pPr>
            <a:r>
              <a:rPr lang="en-US">
                <a:latin typeface="Arial"/>
              </a:rPr>
              <a:t>(apt-get)</a:t>
            </a:r>
            <a:endParaRPr/>
          </a:p>
        </p:txBody>
      </p:sp>
      <p:sp>
        <p:nvSpPr>
          <p:cNvPr id="359" name="CustomShape 3"/>
          <p:cNvSpPr/>
          <p:nvPr/>
        </p:nvSpPr>
        <p:spPr>
          <a:xfrm>
            <a:off x="0" y="3994560"/>
            <a:ext cx="6397920" cy="1351440"/>
          </a:xfrm>
          <a:prstGeom prst="rect">
            <a:avLst/>
          </a:prstGeom>
          <a:noFill/>
          <a:ln>
            <a:noFill/>
          </a:ln>
        </p:spPr>
      </p:sp>
      <p:sp>
        <p:nvSpPr>
          <p:cNvPr id="360" name="CustomShape 4"/>
          <p:cNvSpPr/>
          <p:nvPr/>
        </p:nvSpPr>
        <p:spPr>
          <a:xfrm>
            <a:off x="0" y="3470040"/>
            <a:ext cx="6397920" cy="535680"/>
          </a:xfrm>
          <a:prstGeom prst="rect">
            <a:avLst/>
          </a:prstGeom>
          <a:noFill/>
          <a:ln>
            <a:noFill/>
          </a:ln>
        </p:spPr>
      </p:sp>
      <p:sp>
        <p:nvSpPr>
          <p:cNvPr id="361" name="CustomShape 5"/>
          <p:cNvSpPr/>
          <p:nvPr/>
        </p:nvSpPr>
        <p:spPr>
          <a:xfrm>
            <a:off x="5181480" y="6519240"/>
            <a:ext cx="3045240" cy="335880"/>
          </a:xfrm>
          <a:prstGeom prst="rect">
            <a:avLst/>
          </a:prstGeom>
          <a:noFill/>
          <a:ln>
            <a:noFill/>
          </a:ln>
        </p:spPr>
        <p:txBody>
          <a:bodyPr lIns="90000" rIns="90000" tIns="45000" bIns="0"/>
          <a:p>
            <a:pPr>
              <a:lnSpc>
                <a:spcPct val="100000"/>
              </a:lnSpc>
            </a:pPr>
            <a:r>
              <a:rPr lang="en-US" sz="1000">
                <a:solidFill>
                  <a:srgbClr val="808080"/>
                </a:solidFill>
                <a:latin typeface="Arial"/>
              </a:rPr>
              <a:t>Confidential</a:t>
            </a:r>
            <a:endParaRPr/>
          </a:p>
        </p:txBody>
      </p:sp>
      <p:sp>
        <p:nvSpPr>
          <p:cNvPr id="362" name="CustomShape 6"/>
          <p:cNvSpPr/>
          <p:nvPr/>
        </p:nvSpPr>
        <p:spPr>
          <a:xfrm>
            <a:off x="365760" y="0"/>
            <a:ext cx="8759880" cy="271440"/>
          </a:xfrm>
          <a:prstGeom prst="rect">
            <a:avLst/>
          </a:prstGeom>
          <a:noFill/>
          <a:ln>
            <a:noFill/>
          </a:ln>
        </p:spPr>
        <p:txBody>
          <a:bodyPr lIns="90000" rIns="90000" tIns="45000" bIns="45000" anchor="ctr"/>
          <a:p>
            <a:pPr>
              <a:lnSpc>
                <a:spcPct val="100000"/>
              </a:lnSpc>
            </a:pPr>
            <a:r>
              <a:rPr lang="en-US" sz="1000">
                <a:solidFill>
                  <a:srgbClr val="808080"/>
                </a:solidFill>
                <a:latin typeface="Arial"/>
              </a:rPr>
              <a:t>Section</a:t>
            </a:r>
            <a:endParaRPr/>
          </a:p>
        </p:txBody>
      </p:sp>
      <p:sp>
        <p:nvSpPr>
          <p:cNvPr id="363" name="CustomShape 7"/>
          <p:cNvSpPr/>
          <p:nvPr/>
        </p:nvSpPr>
        <p:spPr>
          <a:xfrm>
            <a:off x="648360" y="349560"/>
            <a:ext cx="4835880" cy="562680"/>
          </a:xfrm>
          <a:prstGeom prst="rect">
            <a:avLst/>
          </a:prstGeom>
          <a:noFill/>
          <a:ln>
            <a:noFill/>
          </a:ln>
        </p:spPr>
        <p:txBody>
          <a:bodyPr lIns="90000" rIns="90000" tIns="45000" bIns="45000"/>
          <a:p>
            <a:pPr>
              <a:lnSpc>
                <a:spcPts val="1"/>
              </a:lnSpc>
            </a:pPr>
            <a:r>
              <a:rPr b="1" lang="en-US" sz="3200">
                <a:solidFill>
                  <a:srgbClr val="000000"/>
                </a:solidFill>
                <a:latin typeface="Franklin Gothic Medium"/>
              </a:rPr>
              <a:t>Install programs</a:t>
            </a:r>
            <a:endParaRPr/>
          </a:p>
        </p:txBody>
      </p:sp>
      <p:sp>
        <p:nvSpPr>
          <p:cNvPr id="364" name="CustomShape 8"/>
          <p:cNvSpPr/>
          <p:nvPr/>
        </p:nvSpPr>
        <p:spPr>
          <a:xfrm>
            <a:off x="731520" y="1188720"/>
            <a:ext cx="7130160" cy="374760"/>
          </a:xfrm>
          <a:prstGeom prst="rect">
            <a:avLst/>
          </a:prstGeom>
          <a:noFill/>
          <a:ln>
            <a:noFill/>
          </a:ln>
        </p:spPr>
        <p:txBody>
          <a:bodyPr lIns="90000" rIns="90000" tIns="45000" bIns="45000"/>
          <a:p>
            <a:r>
              <a:rPr b="1" lang="en-US" sz="2000">
                <a:latin typeface="Arial"/>
              </a:rPr>
              <a:t>Package manager (front- and backend)</a:t>
            </a:r>
            <a:endParaRPr/>
          </a:p>
        </p:txBody>
      </p:sp>
      <p:sp>
        <p:nvSpPr>
          <p:cNvPr id="365" name="CustomShape 9"/>
          <p:cNvSpPr/>
          <p:nvPr/>
        </p:nvSpPr>
        <p:spPr>
          <a:xfrm>
            <a:off x="4754880" y="2926080"/>
            <a:ext cx="1918080" cy="1278000"/>
          </a:xfrm>
          <a:prstGeom prst="ellipse">
            <a:avLst/>
          </a:prstGeom>
          <a:solidFill>
            <a:srgbClr val="4b1f6f"/>
          </a:solidFill>
          <a:ln>
            <a:solidFill>
              <a:srgbClr val="3465a4"/>
            </a:solidFill>
          </a:ln>
        </p:spPr>
        <p:txBody>
          <a:bodyPr wrap="none" lIns="90000" rIns="90000" tIns="45000" bIns="45000" anchor="ctr"/>
          <a:p>
            <a:r>
              <a:rPr lang="en-US">
                <a:latin typeface="Arial"/>
              </a:rPr>
              <a:t>rpm</a:t>
            </a:r>
            <a:endParaRPr/>
          </a:p>
          <a:p>
            <a:pPr algn="ctr">
              <a:lnSpc>
                <a:spcPct val="100000"/>
              </a:lnSpc>
            </a:pPr>
            <a:r>
              <a:rPr lang="en-US">
                <a:latin typeface="Arial"/>
              </a:rPr>
              <a:t>(dpkg)</a:t>
            </a:r>
            <a:endParaRPr/>
          </a:p>
        </p:txBody>
      </p:sp>
      <p:sp>
        <p:nvSpPr>
          <p:cNvPr id="366" name="CustomShape 10"/>
          <p:cNvSpPr/>
          <p:nvPr/>
        </p:nvSpPr>
        <p:spPr>
          <a:xfrm>
            <a:off x="1920240" y="5029200"/>
            <a:ext cx="4935600" cy="1003680"/>
          </a:xfrm>
          <a:prstGeom prst="rect">
            <a:avLst/>
          </a:prstGeom>
          <a:solidFill>
            <a:srgbClr val="729fcf"/>
          </a:solidFill>
          <a:ln>
            <a:solidFill>
              <a:srgbClr val="3465a4"/>
            </a:solidFill>
          </a:ln>
        </p:spPr>
        <p:txBody>
          <a:bodyPr wrap="none" lIns="90000" rIns="90000" tIns="45000" bIns="45000" anchor="ctr"/>
          <a:p>
            <a:pPr algn="ctr">
              <a:lnSpc>
                <a:spcPct val="100000"/>
              </a:lnSpc>
            </a:pPr>
            <a:r>
              <a:rPr lang="en-US">
                <a:latin typeface="Arial"/>
              </a:rPr>
              <a:t>LINUX SYSTEM</a:t>
            </a:r>
            <a:endParaRPr/>
          </a:p>
        </p:txBody>
      </p:sp>
      <p:sp>
        <p:nvSpPr>
          <p:cNvPr id="367" name="CustomShape 11"/>
          <p:cNvSpPr/>
          <p:nvPr/>
        </p:nvSpPr>
        <p:spPr>
          <a:xfrm>
            <a:off x="2011680" y="2468880"/>
            <a:ext cx="1186560" cy="1186560"/>
          </a:xfrm>
          <a:prstGeom prst="pie">
            <a:avLst>
              <a:gd name="adj1" fmla="val -90"/>
              <a:gd name="adj2" fmla="val 0"/>
            </a:avLst>
          </a:prstGeom>
          <a:solidFill>
            <a:srgbClr val="dd4814"/>
          </a:solidFill>
          <a:ln>
            <a:solidFill>
              <a:srgbClr val="3465a4"/>
            </a:solidFill>
          </a:ln>
        </p:spPr>
        <p:txBody>
          <a:bodyPr wrap="none" lIns="90000" rIns="90000" tIns="45000" bIns="45000" anchor="ctr"/>
          <a:p>
            <a:pPr algn="ctr">
              <a:lnSpc>
                <a:spcPct val="100000"/>
              </a:lnSpc>
            </a:pPr>
            <a:r>
              <a:rPr lang="en-US">
                <a:latin typeface="Arial"/>
              </a:rPr>
              <a:t>lib</a:t>
            </a:r>
            <a:endParaRPr/>
          </a:p>
        </p:txBody>
      </p:sp>
      <p:sp>
        <p:nvSpPr>
          <p:cNvPr id="368" name="CustomShape 12"/>
          <p:cNvSpPr/>
          <p:nvPr/>
        </p:nvSpPr>
        <p:spPr>
          <a:xfrm>
            <a:off x="2468880" y="3749040"/>
            <a:ext cx="1186560" cy="1186560"/>
          </a:xfrm>
          <a:prstGeom prst="pie">
            <a:avLst>
              <a:gd name="adj1" fmla="val -90"/>
              <a:gd name="adj2" fmla="val 0"/>
            </a:avLst>
          </a:prstGeom>
          <a:solidFill>
            <a:srgbClr val="ff950e"/>
          </a:solidFill>
          <a:ln>
            <a:solidFill>
              <a:srgbClr val="3465a4"/>
            </a:solidFill>
          </a:ln>
        </p:spPr>
        <p:txBody>
          <a:bodyPr wrap="none" lIns="90000" rIns="90000" tIns="45000" bIns="45000" anchor="ctr"/>
          <a:p>
            <a:pPr algn="ctr">
              <a:lnSpc>
                <a:spcPct val="100000"/>
              </a:lnSpc>
            </a:pPr>
            <a:r>
              <a:rPr lang="en-US">
                <a:latin typeface="Arial"/>
              </a:rPr>
              <a:t>depend</a:t>
            </a:r>
            <a:endParaRPr/>
          </a:p>
        </p:txBody>
      </p:sp>
      <p:sp>
        <p:nvSpPr>
          <p:cNvPr id="369" name="CustomShape 13"/>
          <p:cNvSpPr/>
          <p:nvPr/>
        </p:nvSpPr>
        <p:spPr>
          <a:xfrm>
            <a:off x="3566160" y="1920240"/>
            <a:ext cx="1186560" cy="1186560"/>
          </a:xfrm>
          <a:prstGeom prst="cube">
            <a:avLst>
              <a:gd name="adj" fmla="val 5400"/>
            </a:avLst>
          </a:prstGeom>
          <a:solidFill>
            <a:srgbClr val="729fcf"/>
          </a:solidFill>
          <a:ln>
            <a:solidFill>
              <a:srgbClr val="3465a4"/>
            </a:solidFill>
          </a:ln>
        </p:spPr>
        <p:txBody>
          <a:bodyPr wrap="none" lIns="90000" rIns="90000" tIns="45000" bIns="45000" anchor="ctr"/>
          <a:p>
            <a:pPr algn="ctr">
              <a:lnSpc>
                <a:spcPct val="100000"/>
              </a:lnSpc>
            </a:pPr>
            <a:r>
              <a:rPr lang="en-US">
                <a:latin typeface="Arial"/>
              </a:rPr>
              <a:t>package</a:t>
            </a:r>
            <a:endParaRPr/>
          </a:p>
        </p:txBody>
      </p:sp>
      <p:sp>
        <p:nvSpPr>
          <p:cNvPr id="370" name="CustomShape 14"/>
          <p:cNvSpPr/>
          <p:nvPr/>
        </p:nvSpPr>
        <p:spPr>
          <a:xfrm>
            <a:off x="6035040" y="182880"/>
            <a:ext cx="1643760" cy="1918080"/>
          </a:xfrm>
          <a:prstGeom prst="rect">
            <a:avLst/>
          </a:prstGeom>
          <a:solidFill>
            <a:srgbClr val="729fcf"/>
          </a:solidFill>
          <a:ln>
            <a:solidFill>
              <a:srgbClr val="3465a4"/>
            </a:solidFill>
          </a:ln>
        </p:spPr>
        <p:txBody>
          <a:bodyPr wrap="none" lIns="90000" rIns="90000" tIns="45000" bIns="45000" anchor="ctr"/>
          <a:p>
            <a:r>
              <a:rPr lang="en-US">
                <a:latin typeface="Arial"/>
              </a:rPr>
              <a:t>Internet</a:t>
            </a:r>
            <a:endParaRPr/>
          </a:p>
          <a:p>
            <a:pPr algn="ctr">
              <a:lnSpc>
                <a:spcPct val="100000"/>
              </a:lnSpc>
            </a:pPr>
            <a:r>
              <a:rPr lang="en-US">
                <a:latin typeface="Arial"/>
              </a:rPr>
              <a:t>(repositories)</a:t>
            </a:r>
            <a:endParaRPr/>
          </a:p>
        </p:txBody>
      </p:sp>
      <p:sp>
        <p:nvSpPr>
          <p:cNvPr id="371" name="Line 15"/>
          <p:cNvSpPr/>
          <p:nvPr/>
        </p:nvSpPr>
        <p:spPr>
          <a:xfrm>
            <a:off x="4297680" y="3200400"/>
            <a:ext cx="457200" cy="274320"/>
          </a:xfrm>
          <a:prstGeom prst="line">
            <a:avLst/>
          </a:prstGeom>
          <a:ln>
            <a:solidFill>
              <a:srgbClr val="000000"/>
            </a:solidFill>
            <a:tailEnd len="med" type="triangle" w="med"/>
          </a:ln>
        </p:spPr>
      </p:sp>
      <p:sp>
        <p:nvSpPr>
          <p:cNvPr id="372" name="Line 16"/>
          <p:cNvSpPr/>
          <p:nvPr/>
        </p:nvSpPr>
        <p:spPr>
          <a:xfrm>
            <a:off x="4297680" y="3200400"/>
            <a:ext cx="457200" cy="274320"/>
          </a:xfrm>
          <a:prstGeom prst="line">
            <a:avLst/>
          </a:prstGeom>
          <a:ln>
            <a:solidFill>
              <a:srgbClr val="000000"/>
            </a:solidFill>
            <a:tailEnd len="med" type="triangle" w="med"/>
          </a:ln>
        </p:spPr>
      </p:sp>
      <p:sp>
        <p:nvSpPr>
          <p:cNvPr id="373" name="Line 17"/>
          <p:cNvSpPr/>
          <p:nvPr/>
        </p:nvSpPr>
        <p:spPr>
          <a:xfrm>
            <a:off x="3200400" y="3383280"/>
            <a:ext cx="1554480" cy="91440"/>
          </a:xfrm>
          <a:prstGeom prst="line">
            <a:avLst/>
          </a:prstGeom>
          <a:ln>
            <a:solidFill>
              <a:srgbClr val="000000"/>
            </a:solidFill>
            <a:tailEnd len="med" type="triangle" w="med"/>
          </a:ln>
        </p:spPr>
      </p:sp>
      <p:sp>
        <p:nvSpPr>
          <p:cNvPr id="374" name="Line 18"/>
          <p:cNvSpPr/>
          <p:nvPr/>
        </p:nvSpPr>
        <p:spPr>
          <a:xfrm flipV="1">
            <a:off x="3566160" y="3474720"/>
            <a:ext cx="1188720" cy="548640"/>
          </a:xfrm>
          <a:prstGeom prst="line">
            <a:avLst/>
          </a:prstGeom>
          <a:ln>
            <a:solidFill>
              <a:srgbClr val="000000"/>
            </a:solidFill>
            <a:tailEnd len="med" type="triangle" w="med"/>
          </a:ln>
        </p:spPr>
      </p:sp>
      <p:sp>
        <p:nvSpPr>
          <p:cNvPr id="375" name="Line 19"/>
          <p:cNvSpPr/>
          <p:nvPr/>
        </p:nvSpPr>
        <p:spPr>
          <a:xfrm flipH="1">
            <a:off x="4937760" y="4206240"/>
            <a:ext cx="274320" cy="731520"/>
          </a:xfrm>
          <a:prstGeom prst="line">
            <a:avLst/>
          </a:prstGeom>
          <a:ln w="45720">
            <a:solidFill>
              <a:srgbClr val="000066"/>
            </a:solidFill>
            <a:round/>
            <a:tailEnd len="med" type="triangle" w="med"/>
          </a:ln>
        </p:spPr>
      </p:sp>
      <p:sp>
        <p:nvSpPr>
          <p:cNvPr id="376" name="Line 20"/>
          <p:cNvSpPr/>
          <p:nvPr/>
        </p:nvSpPr>
        <p:spPr>
          <a:xfrm flipV="1">
            <a:off x="5394960" y="1828800"/>
            <a:ext cx="731520" cy="731520"/>
          </a:xfrm>
          <a:prstGeom prst="line">
            <a:avLst/>
          </a:prstGeom>
          <a:ln w="45720">
            <a:solidFill>
              <a:srgbClr val="00ffff"/>
            </a:solidFill>
            <a:round/>
            <a:headEnd len="med" type="triangle" w="med"/>
            <a:tailEnd len="med" type="triangle" w="med"/>
          </a:ln>
        </p:spPr>
      </p:sp>
      <p:sp>
        <p:nvSpPr>
          <p:cNvPr id="377" name="CustomShape 21"/>
          <p:cNvSpPr/>
          <p:nvPr/>
        </p:nvSpPr>
        <p:spPr>
          <a:xfrm>
            <a:off x="7132320" y="2194560"/>
            <a:ext cx="1918080" cy="1879920"/>
          </a:xfrm>
          <a:prstGeom prst="rect">
            <a:avLst/>
          </a:prstGeom>
          <a:noFill/>
          <a:ln>
            <a:noFill/>
          </a:ln>
        </p:spPr>
        <p:txBody>
          <a:bodyPr lIns="90000" rIns="90000" tIns="45000" bIns="45000"/>
          <a:p>
            <a:r>
              <a:rPr b="1" lang="en-US">
                <a:latin typeface="Arial"/>
              </a:rPr>
              <a:t>Commands:</a:t>
            </a:r>
            <a:endParaRPr/>
          </a:p>
          <a:p>
            <a:endParaRPr/>
          </a:p>
          <a:p>
            <a:r>
              <a:rPr lang="en-US">
                <a:latin typeface="Arial"/>
              </a:rPr>
              <a:t>install</a:t>
            </a:r>
            <a:endParaRPr/>
          </a:p>
          <a:p>
            <a:r>
              <a:rPr lang="en-US">
                <a:latin typeface="Arial"/>
              </a:rPr>
              <a:t>remove</a:t>
            </a:r>
            <a:endParaRPr/>
          </a:p>
          <a:p>
            <a:r>
              <a:rPr lang="en-US">
                <a:latin typeface="Arial"/>
              </a:rPr>
              <a:t>erase/purge</a:t>
            </a:r>
            <a:endParaRPr/>
          </a:p>
          <a:p>
            <a:r>
              <a:rPr lang="en-US">
                <a:latin typeface="Arial"/>
              </a:rPr>
              <a:t>update</a:t>
            </a:r>
            <a:endParaRPr/>
          </a:p>
          <a:p>
            <a:r>
              <a:rPr lang="en-US">
                <a:latin typeface="Arial"/>
              </a:rPr>
              <a:t>upgrade </a:t>
            </a:r>
            <a:endParaRPr/>
          </a:p>
        </p:txBody>
      </p:sp>
    </p:spTree>
  </p:cSld>
  <p:timing>
    <p:tnLst>
      <p:par>
        <p:cTn id="106" dur="indefinite" restart="never" nodeType="tmRoot">
          <p:childTnLst>
            <p:seq>
              <p:cTn id="107"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8" name="CustomShape 1"/>
          <p:cNvSpPr/>
          <p:nvPr/>
        </p:nvSpPr>
        <p:spPr>
          <a:xfrm>
            <a:off x="5181480" y="6519240"/>
            <a:ext cx="3045240" cy="335880"/>
          </a:xfrm>
          <a:prstGeom prst="rect">
            <a:avLst/>
          </a:prstGeom>
          <a:noFill/>
          <a:ln>
            <a:noFill/>
          </a:ln>
        </p:spPr>
        <p:txBody>
          <a:bodyPr lIns="90000" rIns="90000" tIns="45000" bIns="0"/>
          <a:p>
            <a:pPr>
              <a:lnSpc>
                <a:spcPct val="100000"/>
              </a:lnSpc>
            </a:pPr>
            <a:r>
              <a:rPr lang="en-US" sz="1000">
                <a:solidFill>
                  <a:srgbClr val="808080"/>
                </a:solidFill>
                <a:latin typeface="Arial"/>
              </a:rPr>
              <a:t>Confidential</a:t>
            </a:r>
            <a:endParaRPr/>
          </a:p>
        </p:txBody>
      </p:sp>
      <p:sp>
        <p:nvSpPr>
          <p:cNvPr id="379" name="CustomShape 2"/>
          <p:cNvSpPr/>
          <p:nvPr/>
        </p:nvSpPr>
        <p:spPr>
          <a:xfrm>
            <a:off x="365760" y="0"/>
            <a:ext cx="8759880" cy="271440"/>
          </a:xfrm>
          <a:prstGeom prst="rect">
            <a:avLst/>
          </a:prstGeom>
          <a:noFill/>
          <a:ln>
            <a:noFill/>
          </a:ln>
        </p:spPr>
        <p:txBody>
          <a:bodyPr lIns="90000" rIns="90000" tIns="45000" bIns="45000" anchor="ctr"/>
          <a:p>
            <a:pPr>
              <a:lnSpc>
                <a:spcPct val="100000"/>
              </a:lnSpc>
            </a:pPr>
            <a:r>
              <a:rPr lang="en-US" sz="1000">
                <a:solidFill>
                  <a:srgbClr val="808080"/>
                </a:solidFill>
                <a:latin typeface="Arial"/>
              </a:rPr>
              <a:t>Section</a:t>
            </a:r>
            <a:endParaRPr/>
          </a:p>
        </p:txBody>
      </p:sp>
      <p:sp>
        <p:nvSpPr>
          <p:cNvPr id="380" name="CustomShape 3"/>
          <p:cNvSpPr/>
          <p:nvPr/>
        </p:nvSpPr>
        <p:spPr>
          <a:xfrm>
            <a:off x="228600" y="274320"/>
            <a:ext cx="8607600" cy="3290760"/>
          </a:xfrm>
          <a:prstGeom prst="rect">
            <a:avLst/>
          </a:prstGeom>
          <a:noFill/>
          <a:ln>
            <a:noFill/>
          </a:ln>
        </p:spPr>
        <p:txBody>
          <a:bodyPr lIns="90000" rIns="90000" tIns="45000" bIns="45000"/>
          <a:p>
            <a:endParaRPr/>
          </a:p>
          <a:p>
            <a:endParaRPr/>
          </a:p>
          <a:p>
            <a:r>
              <a:rPr lang="en-US">
                <a:solidFill>
                  <a:srgbClr val="000000"/>
                </a:solidFill>
                <a:latin typeface="Arial"/>
              </a:rPr>
              <a:t>1. yum (apt-get) install (or download package + rpm (dpkg))</a:t>
            </a:r>
            <a:endParaRPr/>
          </a:p>
          <a:p>
            <a:pPr>
              <a:lnSpc>
                <a:spcPct val="100000"/>
              </a:lnSpc>
            </a:pPr>
            <a:r>
              <a:rPr lang="en-US">
                <a:solidFill>
                  <a:srgbClr val="000000"/>
                </a:solidFill>
                <a:latin typeface="Arial"/>
              </a:rPr>
              <a:t>2. Configure by edit : /etc/***  . </a:t>
            </a:r>
            <a:r>
              <a:rPr lang="en-US">
                <a:solidFill>
                  <a:srgbClr val="c5000b"/>
                </a:solidFill>
                <a:latin typeface="Arial"/>
              </a:rPr>
              <a:t>Don’t forget make a copy before modification</a:t>
            </a:r>
            <a:endParaRPr/>
          </a:p>
          <a:p>
            <a:pPr>
              <a:lnSpc>
                <a:spcPct val="100000"/>
              </a:lnSpc>
            </a:pPr>
            <a:r>
              <a:rPr lang="en-US">
                <a:solidFill>
                  <a:srgbClr val="000000"/>
                </a:solidFill>
                <a:latin typeface="Arial"/>
              </a:rPr>
              <a:t>3. Run service (service/systemctl … start)</a:t>
            </a:r>
            <a:endParaRPr/>
          </a:p>
          <a:p>
            <a:pPr>
              <a:lnSpc>
                <a:spcPct val="100000"/>
              </a:lnSpc>
            </a:pPr>
            <a:r>
              <a:rPr lang="en-US">
                <a:solidFill>
                  <a:srgbClr val="000000"/>
                </a:solidFill>
                <a:latin typeface="Arial"/>
              </a:rPr>
              <a:t>4. Check service startup with chkconfig</a:t>
            </a:r>
            <a:endParaRPr/>
          </a:p>
          <a:p>
            <a:pPr>
              <a:lnSpc>
                <a:spcPct val="100000"/>
              </a:lnSpc>
            </a:pPr>
            <a:r>
              <a:rPr lang="en-US">
                <a:solidFill>
                  <a:srgbClr val="000000"/>
                </a:solidFill>
                <a:latin typeface="Arial"/>
              </a:rPr>
              <a:t>5. Check service process in memory ( ps axfu)</a:t>
            </a:r>
            <a:endParaRPr/>
          </a:p>
          <a:p>
            <a:pPr>
              <a:lnSpc>
                <a:spcPct val="100000"/>
              </a:lnSpc>
            </a:pPr>
            <a:r>
              <a:rPr lang="en-US">
                <a:solidFill>
                  <a:srgbClr val="000000"/>
                </a:solidFill>
                <a:latin typeface="Arial"/>
              </a:rPr>
              <a:t>6. Check open ports, if service use network (ss -nlp)</a:t>
            </a:r>
            <a:endParaRPr/>
          </a:p>
          <a:p>
            <a:pPr>
              <a:lnSpc>
                <a:spcPct val="100000"/>
              </a:lnSpc>
            </a:pPr>
            <a:r>
              <a:rPr lang="en-US">
                <a:solidFill>
                  <a:srgbClr val="000000"/>
                </a:solidFill>
                <a:latin typeface="Arial"/>
              </a:rPr>
              <a:t>7. Check system log (tail -f /var/log*) and application log.</a:t>
            </a:r>
            <a:endParaRPr/>
          </a:p>
          <a:p>
            <a:pPr>
              <a:lnSpc>
                <a:spcPct val="100000"/>
              </a:lnSpc>
            </a:pPr>
            <a:r>
              <a:rPr lang="en-US">
                <a:solidFill>
                  <a:srgbClr val="000000"/>
                </a:solidFill>
                <a:latin typeface="Arial"/>
              </a:rPr>
              <a:t>8. Debug application (tail -f, dstrace, … )</a:t>
            </a:r>
            <a:endParaRPr/>
          </a:p>
          <a:p>
            <a:pPr>
              <a:lnSpc>
                <a:spcPct val="100000"/>
              </a:lnSpc>
            </a:pPr>
            <a:endParaRPr/>
          </a:p>
        </p:txBody>
      </p:sp>
      <p:sp>
        <p:nvSpPr>
          <p:cNvPr id="381" name="CustomShape 4"/>
          <p:cNvSpPr/>
          <p:nvPr/>
        </p:nvSpPr>
        <p:spPr>
          <a:xfrm>
            <a:off x="184680" y="281160"/>
            <a:ext cx="8683920" cy="540720"/>
          </a:xfrm>
          <a:prstGeom prst="rect">
            <a:avLst/>
          </a:prstGeom>
          <a:noFill/>
          <a:ln>
            <a:noFill/>
          </a:ln>
        </p:spPr>
        <p:txBody>
          <a:bodyPr lIns="0" rIns="90000" tIns="45000" bIns="137160"/>
          <a:p>
            <a:pPr>
              <a:lnSpc>
                <a:spcPts val="1"/>
              </a:lnSpc>
            </a:pPr>
            <a:r>
              <a:rPr b="1" lang="en-US" sz="3200">
                <a:solidFill>
                  <a:srgbClr val="000000"/>
                </a:solidFill>
                <a:latin typeface="Franklin Gothic Medium"/>
              </a:rPr>
              <a:t>Common steps to install application:</a:t>
            </a:r>
            <a:endParaRPr/>
          </a:p>
        </p:txBody>
      </p:sp>
    </p:spTree>
  </p:cSld>
  <p:timing>
    <p:tnLst>
      <p:par>
        <p:cTn id="108" dur="indefinite" restart="never" nodeType="tmRoot">
          <p:childTnLst>
            <p:seq>
              <p:cTn id="109"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2" name="CustomShape 1"/>
          <p:cNvSpPr/>
          <p:nvPr/>
        </p:nvSpPr>
        <p:spPr>
          <a:xfrm>
            <a:off x="5181480" y="6519240"/>
            <a:ext cx="3045240" cy="335880"/>
          </a:xfrm>
          <a:prstGeom prst="rect">
            <a:avLst/>
          </a:prstGeom>
          <a:noFill/>
          <a:ln>
            <a:noFill/>
          </a:ln>
        </p:spPr>
        <p:txBody>
          <a:bodyPr lIns="90000" rIns="90000" tIns="45000" bIns="0"/>
          <a:p>
            <a:pPr>
              <a:lnSpc>
                <a:spcPct val="100000"/>
              </a:lnSpc>
            </a:pPr>
            <a:r>
              <a:rPr lang="en-US" sz="1000">
                <a:solidFill>
                  <a:srgbClr val="808080"/>
                </a:solidFill>
                <a:latin typeface="Arial"/>
              </a:rPr>
              <a:t>Confidential</a:t>
            </a:r>
            <a:endParaRPr/>
          </a:p>
        </p:txBody>
      </p:sp>
      <p:sp>
        <p:nvSpPr>
          <p:cNvPr id="383" name="CustomShape 2"/>
          <p:cNvSpPr/>
          <p:nvPr/>
        </p:nvSpPr>
        <p:spPr>
          <a:xfrm>
            <a:off x="365760" y="0"/>
            <a:ext cx="8759880" cy="271440"/>
          </a:xfrm>
          <a:prstGeom prst="rect">
            <a:avLst/>
          </a:prstGeom>
          <a:noFill/>
          <a:ln>
            <a:noFill/>
          </a:ln>
        </p:spPr>
        <p:txBody>
          <a:bodyPr lIns="90000" rIns="90000" tIns="45000" bIns="45000" anchor="ctr"/>
          <a:p>
            <a:pPr>
              <a:lnSpc>
                <a:spcPct val="100000"/>
              </a:lnSpc>
            </a:pPr>
            <a:r>
              <a:rPr lang="en-US" sz="1000">
                <a:solidFill>
                  <a:srgbClr val="808080"/>
                </a:solidFill>
                <a:latin typeface="Arial"/>
              </a:rPr>
              <a:t>Section</a:t>
            </a:r>
            <a:endParaRPr/>
          </a:p>
        </p:txBody>
      </p:sp>
      <p:sp>
        <p:nvSpPr>
          <p:cNvPr id="384" name="CustomShape 3"/>
          <p:cNvSpPr/>
          <p:nvPr/>
        </p:nvSpPr>
        <p:spPr>
          <a:xfrm>
            <a:off x="261000" y="276840"/>
            <a:ext cx="8607600" cy="5848560"/>
          </a:xfrm>
          <a:prstGeom prst="rect">
            <a:avLst/>
          </a:prstGeom>
          <a:noFill/>
          <a:ln>
            <a:noFill/>
          </a:ln>
        </p:spPr>
        <p:txBody>
          <a:bodyPr lIns="90000" rIns="90000" tIns="45000" bIns="45000"/>
          <a:p>
            <a:endParaRPr/>
          </a:p>
          <a:p>
            <a:endParaRPr/>
          </a:p>
          <a:p>
            <a:pPr>
              <a:lnSpc>
                <a:spcPct val="100000"/>
              </a:lnSpc>
            </a:pPr>
            <a:r>
              <a:rPr lang="en-US" sz="1600">
                <a:solidFill>
                  <a:srgbClr val="000000"/>
                </a:solidFill>
                <a:latin typeface="Arial"/>
              </a:rPr>
              <a:t>File commands:</a:t>
            </a:r>
            <a:endParaRPr/>
          </a:p>
          <a:p>
            <a:pPr>
              <a:lnSpc>
                <a:spcPct val="100000"/>
              </a:lnSpc>
            </a:pPr>
            <a:r>
              <a:rPr lang="en-US" sz="1600">
                <a:solidFill>
                  <a:srgbClr val="000000"/>
                </a:solidFill>
                <a:latin typeface="Arial"/>
              </a:rPr>
              <a:t>ls, cp, mv, mkdir, rm, touch, ln, cat,  </a:t>
            </a:r>
            <a:endParaRPr/>
          </a:p>
          <a:p>
            <a:pPr>
              <a:lnSpc>
                <a:spcPct val="100000"/>
              </a:lnSpc>
            </a:pPr>
            <a:r>
              <a:rPr lang="en-US" sz="1600">
                <a:solidFill>
                  <a:srgbClr val="000000"/>
                </a:solidFill>
                <a:latin typeface="Arial"/>
              </a:rPr>
              <a:t>Permissions:</a:t>
            </a:r>
            <a:endParaRPr/>
          </a:p>
          <a:p>
            <a:pPr>
              <a:lnSpc>
                <a:spcPct val="100000"/>
              </a:lnSpc>
            </a:pPr>
            <a:r>
              <a:rPr lang="en-US" sz="1600">
                <a:solidFill>
                  <a:srgbClr val="000000"/>
                </a:solidFill>
                <a:latin typeface="Arial"/>
              </a:rPr>
              <a:t>chmod, chown, su, sudo, umask</a:t>
            </a:r>
            <a:endParaRPr/>
          </a:p>
          <a:p>
            <a:pPr>
              <a:lnSpc>
                <a:spcPct val="100000"/>
              </a:lnSpc>
            </a:pPr>
            <a:r>
              <a:rPr lang="en-US" sz="1600">
                <a:solidFill>
                  <a:srgbClr val="000000"/>
                </a:solidFill>
                <a:latin typeface="Arial"/>
              </a:rPr>
              <a:t>Disk commands:</a:t>
            </a:r>
            <a:endParaRPr/>
          </a:p>
          <a:p>
            <a:pPr>
              <a:lnSpc>
                <a:spcPct val="100000"/>
              </a:lnSpc>
            </a:pPr>
            <a:r>
              <a:rPr lang="en-US" sz="1600">
                <a:solidFill>
                  <a:srgbClr val="000000"/>
                </a:solidFill>
                <a:latin typeface="Arial"/>
              </a:rPr>
              <a:t>mk2fs, fdisk, mount, df, du, fsck</a:t>
            </a:r>
            <a:endParaRPr/>
          </a:p>
          <a:p>
            <a:pPr>
              <a:lnSpc>
                <a:spcPct val="100000"/>
              </a:lnSpc>
            </a:pPr>
            <a:r>
              <a:rPr lang="en-US" sz="1600">
                <a:solidFill>
                  <a:srgbClr val="000000"/>
                </a:solidFill>
                <a:latin typeface="Arial"/>
              </a:rPr>
              <a:t>Processes&amp;memory:</a:t>
            </a:r>
            <a:endParaRPr/>
          </a:p>
          <a:p>
            <a:pPr>
              <a:lnSpc>
                <a:spcPct val="100000"/>
              </a:lnSpc>
            </a:pPr>
            <a:r>
              <a:rPr lang="en-US" sz="1600">
                <a:solidFill>
                  <a:srgbClr val="000000"/>
                </a:solidFill>
                <a:latin typeface="Arial"/>
              </a:rPr>
              <a:t>ps axfu, kill, free, top, uptime,</a:t>
            </a:r>
            <a:endParaRPr/>
          </a:p>
          <a:p>
            <a:pPr>
              <a:lnSpc>
                <a:spcPct val="100000"/>
              </a:lnSpc>
            </a:pPr>
            <a:r>
              <a:rPr lang="en-US" sz="1600">
                <a:solidFill>
                  <a:srgbClr val="000000"/>
                </a:solidFill>
                <a:latin typeface="Arial"/>
              </a:rPr>
              <a:t>Daemons:</a:t>
            </a:r>
            <a:endParaRPr/>
          </a:p>
          <a:p>
            <a:pPr>
              <a:lnSpc>
                <a:spcPct val="100000"/>
              </a:lnSpc>
            </a:pPr>
            <a:r>
              <a:rPr lang="en-US" sz="1600">
                <a:solidFill>
                  <a:srgbClr val="000000"/>
                </a:solidFill>
                <a:latin typeface="Arial"/>
              </a:rPr>
              <a:t>/etc/init.d/, service , chkconfig, systemctl</a:t>
            </a:r>
            <a:endParaRPr/>
          </a:p>
          <a:p>
            <a:pPr>
              <a:lnSpc>
                <a:spcPct val="100000"/>
              </a:lnSpc>
            </a:pPr>
            <a:r>
              <a:rPr lang="en-US" sz="1600">
                <a:solidFill>
                  <a:srgbClr val="000000"/>
                </a:solidFill>
                <a:latin typeface="Arial"/>
              </a:rPr>
              <a:t>Network control:</a:t>
            </a:r>
            <a:endParaRPr/>
          </a:p>
          <a:p>
            <a:pPr>
              <a:lnSpc>
                <a:spcPct val="100000"/>
              </a:lnSpc>
            </a:pPr>
            <a:r>
              <a:rPr lang="en-US" sz="1600">
                <a:solidFill>
                  <a:srgbClr val="000000"/>
                </a:solidFill>
                <a:latin typeface="Arial"/>
              </a:rPr>
              <a:t>ip (ifconfig), ss (netstat), ping, traceroute, nslookup, iptables </a:t>
            </a:r>
            <a:endParaRPr/>
          </a:p>
          <a:p>
            <a:pPr>
              <a:lnSpc>
                <a:spcPct val="100000"/>
              </a:lnSpc>
            </a:pPr>
            <a:r>
              <a:rPr lang="en-US" sz="1600">
                <a:solidFill>
                  <a:srgbClr val="000000"/>
                </a:solidFill>
                <a:latin typeface="Arial"/>
              </a:rPr>
              <a:t>Install/remove packages:</a:t>
            </a:r>
            <a:endParaRPr/>
          </a:p>
          <a:p>
            <a:pPr>
              <a:lnSpc>
                <a:spcPct val="100000"/>
              </a:lnSpc>
            </a:pPr>
            <a:r>
              <a:rPr lang="en-US" sz="1600">
                <a:solidFill>
                  <a:srgbClr val="000000"/>
                </a:solidFill>
                <a:latin typeface="Arial"/>
              </a:rPr>
              <a:t>yum (apt-get), rpm (dpkg)</a:t>
            </a:r>
            <a:endParaRPr/>
          </a:p>
          <a:p>
            <a:pPr>
              <a:lnSpc>
                <a:spcPct val="100000"/>
              </a:lnSpc>
            </a:pPr>
            <a:r>
              <a:rPr lang="en-US" sz="1600">
                <a:solidFill>
                  <a:srgbClr val="000000"/>
                </a:solidFill>
                <a:latin typeface="Arial"/>
              </a:rPr>
              <a:t>User control commands:</a:t>
            </a:r>
            <a:endParaRPr/>
          </a:p>
          <a:p>
            <a:pPr>
              <a:lnSpc>
                <a:spcPct val="100000"/>
              </a:lnSpc>
            </a:pPr>
            <a:r>
              <a:rPr lang="en-US" sz="1600">
                <a:solidFill>
                  <a:srgbClr val="000000"/>
                </a:solidFill>
                <a:latin typeface="Arial"/>
              </a:rPr>
              <a:t>w, useradd, userdel, usermod, groupmod, groupadd, groupdel</a:t>
            </a:r>
            <a:endParaRPr/>
          </a:p>
          <a:p>
            <a:pPr>
              <a:lnSpc>
                <a:spcPct val="100000"/>
              </a:lnSpc>
            </a:pPr>
            <a:r>
              <a:rPr lang="en-US" sz="1600">
                <a:solidFill>
                  <a:srgbClr val="000000"/>
                </a:solidFill>
                <a:latin typeface="Arial"/>
              </a:rPr>
              <a:t>Text commands:</a:t>
            </a:r>
            <a:endParaRPr/>
          </a:p>
          <a:p>
            <a:pPr>
              <a:lnSpc>
                <a:spcPct val="100000"/>
              </a:lnSpc>
            </a:pPr>
            <a:r>
              <a:rPr lang="en-US" sz="1600">
                <a:solidFill>
                  <a:srgbClr val="000000"/>
                </a:solidFill>
                <a:latin typeface="Arial"/>
              </a:rPr>
              <a:t>cat , less, (vi) vim, grep, cut, tr, sort, uniq, sed, awk, tail, head</a:t>
            </a:r>
            <a:endParaRPr/>
          </a:p>
          <a:p>
            <a:pPr>
              <a:lnSpc>
                <a:spcPct val="100000"/>
              </a:lnSpc>
            </a:pPr>
            <a:r>
              <a:rPr lang="en-US" sz="1600">
                <a:solidFill>
                  <a:srgbClr val="000000"/>
                </a:solidFill>
                <a:latin typeface="Arial"/>
              </a:rPr>
              <a:t>Tools:</a:t>
            </a:r>
            <a:endParaRPr/>
          </a:p>
          <a:p>
            <a:pPr>
              <a:lnSpc>
                <a:spcPct val="100000"/>
              </a:lnSpc>
            </a:pPr>
            <a:r>
              <a:rPr lang="en-US" sz="1600">
                <a:solidFill>
                  <a:srgbClr val="000000"/>
                </a:solidFill>
                <a:latin typeface="Arial"/>
              </a:rPr>
              <a:t>mc, screen, </a:t>
            </a:r>
            <a:endParaRPr/>
          </a:p>
          <a:p>
            <a:pPr>
              <a:lnSpc>
                <a:spcPct val="100000"/>
              </a:lnSpc>
            </a:pPr>
            <a:r>
              <a:rPr lang="en-US" sz="1600">
                <a:solidFill>
                  <a:srgbClr val="000000"/>
                </a:solidFill>
                <a:latin typeface="Arial"/>
              </a:rPr>
              <a:t>Log check: dmesg</a:t>
            </a:r>
            <a:endParaRPr/>
          </a:p>
        </p:txBody>
      </p:sp>
      <p:sp>
        <p:nvSpPr>
          <p:cNvPr id="385" name="CustomShape 4"/>
          <p:cNvSpPr/>
          <p:nvPr/>
        </p:nvSpPr>
        <p:spPr>
          <a:xfrm>
            <a:off x="276120" y="274320"/>
            <a:ext cx="8683920" cy="540720"/>
          </a:xfrm>
          <a:prstGeom prst="rect">
            <a:avLst/>
          </a:prstGeom>
          <a:noFill/>
          <a:ln>
            <a:noFill/>
          </a:ln>
        </p:spPr>
        <p:txBody>
          <a:bodyPr lIns="0" rIns="90000" tIns="45000" bIns="137160"/>
          <a:p>
            <a:pPr>
              <a:lnSpc>
                <a:spcPts val="1"/>
              </a:lnSpc>
            </a:pPr>
            <a:r>
              <a:rPr b="1" lang="en-US" sz="3200">
                <a:solidFill>
                  <a:srgbClr val="000000"/>
                </a:solidFill>
                <a:latin typeface="Franklin Gothic Medium"/>
              </a:rPr>
              <a:t>Usefull commands summary:</a:t>
            </a:r>
            <a:endParaRPr/>
          </a:p>
        </p:txBody>
      </p:sp>
      <p:sp>
        <p:nvSpPr>
          <p:cNvPr id="386" name="CustomShape 5"/>
          <p:cNvSpPr/>
          <p:nvPr/>
        </p:nvSpPr>
        <p:spPr>
          <a:xfrm>
            <a:off x="5486400" y="1025280"/>
            <a:ext cx="3382560" cy="601560"/>
          </a:xfrm>
          <a:prstGeom prst="rect">
            <a:avLst/>
          </a:prstGeom>
          <a:noFill/>
          <a:ln>
            <a:noFill/>
          </a:ln>
        </p:spPr>
        <p:txBody>
          <a:bodyPr lIns="90000" rIns="90000" tIns="45000" bIns="45000"/>
          <a:p>
            <a:r>
              <a:rPr lang="en-US">
                <a:solidFill>
                  <a:srgbClr val="ff00cc"/>
                </a:solidFill>
                <a:latin typeface="Arial"/>
              </a:rPr>
              <a:t>See also: </a:t>
            </a:r>
            <a:r>
              <a:rPr lang="en-US">
                <a:solidFill>
                  <a:srgbClr val="3333ff"/>
                </a:solidFill>
                <a:latin typeface="Arial"/>
              </a:rPr>
              <a:t>https://goo.gl/fQKW9Q</a:t>
            </a:r>
            <a:endParaRPr/>
          </a:p>
        </p:txBody>
      </p:sp>
    </p:spTree>
  </p:cSld>
  <p:timing>
    <p:tnLst>
      <p:par>
        <p:cTn id="110" dur="indefinite" restart="never" nodeType="tmRoot">
          <p:childTnLst>
            <p:seq>
              <p:cTn id="111"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2" name="CustomShape 1"/>
          <p:cNvSpPr/>
          <p:nvPr/>
        </p:nvSpPr>
        <p:spPr>
          <a:xfrm>
            <a:off x="5181480" y="6519240"/>
            <a:ext cx="3045240" cy="335880"/>
          </a:xfrm>
          <a:prstGeom prst="rect">
            <a:avLst/>
          </a:prstGeom>
          <a:noFill/>
          <a:ln>
            <a:noFill/>
          </a:ln>
        </p:spPr>
        <p:txBody>
          <a:bodyPr lIns="90000" rIns="90000" tIns="45000" bIns="0"/>
          <a:p>
            <a:pPr>
              <a:lnSpc>
                <a:spcPct val="100000"/>
              </a:lnSpc>
            </a:pPr>
            <a:r>
              <a:rPr lang="en-US" sz="1000">
                <a:solidFill>
                  <a:srgbClr val="808080"/>
                </a:solidFill>
                <a:latin typeface="Arial"/>
              </a:rPr>
              <a:t>Confidential</a:t>
            </a:r>
            <a:endParaRPr/>
          </a:p>
        </p:txBody>
      </p:sp>
      <p:sp>
        <p:nvSpPr>
          <p:cNvPr id="193" name="CustomShape 2"/>
          <p:cNvSpPr/>
          <p:nvPr/>
        </p:nvSpPr>
        <p:spPr>
          <a:xfrm>
            <a:off x="8220600" y="6492240"/>
            <a:ext cx="479160" cy="362880"/>
          </a:xfrm>
          <a:prstGeom prst="rect">
            <a:avLst/>
          </a:prstGeom>
          <a:noFill/>
          <a:ln>
            <a:noFill/>
          </a:ln>
        </p:spPr>
      </p:sp>
      <p:sp>
        <p:nvSpPr>
          <p:cNvPr id="194" name="CustomShape 3"/>
          <p:cNvSpPr/>
          <p:nvPr/>
        </p:nvSpPr>
        <p:spPr>
          <a:xfrm>
            <a:off x="365760" y="0"/>
            <a:ext cx="8759880" cy="271440"/>
          </a:xfrm>
          <a:prstGeom prst="rect">
            <a:avLst/>
          </a:prstGeom>
          <a:noFill/>
          <a:ln>
            <a:noFill/>
          </a:ln>
        </p:spPr>
      </p:sp>
      <p:pic>
        <p:nvPicPr>
          <p:cNvPr id="195" name="Picture 6" descr=""/>
          <p:cNvPicPr/>
          <p:nvPr/>
        </p:nvPicPr>
        <p:blipFill>
          <a:blip r:embed="rId1"/>
          <a:stretch>
            <a:fillRect/>
          </a:stretch>
        </p:blipFill>
        <p:spPr>
          <a:xfrm>
            <a:off x="625320" y="931320"/>
            <a:ext cx="8074440" cy="4874040"/>
          </a:xfrm>
          <a:prstGeom prst="rect">
            <a:avLst/>
          </a:prstGeom>
          <a:ln>
            <a:noFill/>
          </a:ln>
        </p:spPr>
      </p:pic>
    </p:spTree>
  </p:cSld>
  <p:timing>
    <p:tnLst>
      <p:par>
        <p:cTn id="22" dur="indefinite" restart="never" nodeType="tmRoot">
          <p:childTnLst>
            <p:seq>
              <p:cTn id="23"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6" name="CustomShape 1"/>
          <p:cNvSpPr/>
          <p:nvPr/>
        </p:nvSpPr>
        <p:spPr>
          <a:xfrm>
            <a:off x="457200" y="274680"/>
            <a:ext cx="8683920" cy="540720"/>
          </a:xfrm>
          <a:prstGeom prst="rect">
            <a:avLst/>
          </a:prstGeom>
          <a:noFill/>
          <a:ln>
            <a:noFill/>
          </a:ln>
        </p:spPr>
        <p:txBody>
          <a:bodyPr lIns="0" rIns="90000" tIns="45000" bIns="137160"/>
          <a:p>
            <a:pPr>
              <a:lnSpc>
                <a:spcPts val="1"/>
              </a:lnSpc>
            </a:pPr>
            <a:r>
              <a:rPr b="1" lang="en-US" sz="3200">
                <a:solidFill>
                  <a:srgbClr val="000000"/>
                </a:solidFill>
                <a:latin typeface="Franklin Gothic Medium"/>
              </a:rPr>
              <a:t>Kernel</a:t>
            </a:r>
            <a:endParaRPr/>
          </a:p>
        </p:txBody>
      </p:sp>
      <p:sp>
        <p:nvSpPr>
          <p:cNvPr id="197" name="CustomShape 2"/>
          <p:cNvSpPr/>
          <p:nvPr/>
        </p:nvSpPr>
        <p:spPr>
          <a:xfrm>
            <a:off x="380880" y="914400"/>
            <a:ext cx="8760240" cy="1185120"/>
          </a:xfrm>
          <a:prstGeom prst="rect">
            <a:avLst/>
          </a:prstGeom>
          <a:noFill/>
          <a:ln>
            <a:noFill/>
          </a:ln>
        </p:spPr>
        <p:txBody>
          <a:bodyPr lIns="90000" rIns="90000" tIns="45000" bIns="45000"/>
          <a:p>
            <a:pPr>
              <a:lnSpc>
                <a:spcPct val="100000"/>
              </a:lnSpc>
              <a:buFont typeface="Arial"/>
              <a:buChar char="•"/>
            </a:pPr>
            <a:r>
              <a:rPr lang="en-US">
                <a:solidFill>
                  <a:srgbClr val="000000"/>
                </a:solidFill>
                <a:latin typeface="Arial"/>
              </a:rPr>
              <a:t>The </a:t>
            </a:r>
            <a:r>
              <a:rPr b="1" lang="en-US">
                <a:solidFill>
                  <a:srgbClr val="000000"/>
                </a:solidFill>
                <a:latin typeface="Arial"/>
              </a:rPr>
              <a:t>Linux kernel</a:t>
            </a:r>
            <a:r>
              <a:rPr lang="en-US">
                <a:solidFill>
                  <a:srgbClr val="000000"/>
                </a:solidFill>
                <a:latin typeface="Arial"/>
              </a:rPr>
              <a:t> is a Unix-like computer operating system kernel</a:t>
            </a:r>
            <a:endParaRPr/>
          </a:p>
          <a:p>
            <a:pPr>
              <a:lnSpc>
                <a:spcPct val="100000"/>
              </a:lnSpc>
              <a:buFont typeface="Arial"/>
              <a:buChar char="•"/>
            </a:pPr>
            <a:r>
              <a:rPr lang="en-US">
                <a:solidFill>
                  <a:srgbClr val="000000"/>
                </a:solidFill>
                <a:latin typeface="Arial"/>
              </a:rPr>
              <a:t>Linux kernel is a </a:t>
            </a:r>
            <a:r>
              <a:rPr b="1" lang="en-US">
                <a:solidFill>
                  <a:srgbClr val="000000"/>
                </a:solidFill>
                <a:latin typeface="Arial"/>
              </a:rPr>
              <a:t>monolithic kernel</a:t>
            </a:r>
            <a:r>
              <a:rPr lang="en-US">
                <a:solidFill>
                  <a:srgbClr val="000000"/>
                </a:solidFill>
                <a:latin typeface="Arial"/>
              </a:rPr>
              <a:t>. Device drivers and kernel extensions run in kernel space (ring 0 in many CPU architectures), with full access to the hardware, although some exceptions run in user space</a:t>
            </a:r>
            <a:endParaRPr/>
          </a:p>
        </p:txBody>
      </p:sp>
      <p:pic>
        <p:nvPicPr>
          <p:cNvPr id="198" name="Picture 2" descr=""/>
          <p:cNvPicPr/>
          <p:nvPr/>
        </p:nvPicPr>
        <p:blipFill>
          <a:blip r:embed="rId1"/>
          <a:stretch>
            <a:fillRect/>
          </a:stretch>
        </p:blipFill>
        <p:spPr>
          <a:xfrm>
            <a:off x="2676240" y="2590920"/>
            <a:ext cx="4169880" cy="2816640"/>
          </a:xfrm>
          <a:prstGeom prst="rect">
            <a:avLst/>
          </a:prstGeom>
          <a:ln>
            <a:noFill/>
          </a:ln>
        </p:spPr>
      </p:pic>
    </p:spTree>
  </p:cSld>
  <p:timing>
    <p:tnLst>
      <p:par>
        <p:cTn id="24" dur="indefinite" restart="never" nodeType="tmRoot">
          <p:childTnLst>
            <p:seq>
              <p:cTn id="25"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9" name="CustomShape 1"/>
          <p:cNvSpPr/>
          <p:nvPr/>
        </p:nvSpPr>
        <p:spPr>
          <a:xfrm>
            <a:off x="457200" y="274680"/>
            <a:ext cx="8683920" cy="540720"/>
          </a:xfrm>
          <a:prstGeom prst="rect">
            <a:avLst/>
          </a:prstGeom>
          <a:noFill/>
          <a:ln>
            <a:noFill/>
          </a:ln>
        </p:spPr>
        <p:txBody>
          <a:bodyPr lIns="0" rIns="90000" tIns="45000" bIns="137160"/>
          <a:p>
            <a:pPr>
              <a:lnSpc>
                <a:spcPts val="1"/>
              </a:lnSpc>
            </a:pPr>
            <a:r>
              <a:rPr b="1" lang="en-US" sz="3200">
                <a:solidFill>
                  <a:srgbClr val="000000"/>
                </a:solidFill>
                <a:latin typeface="Franklin Gothic Medium"/>
              </a:rPr>
              <a:t>Linux kernel diagram</a:t>
            </a:r>
            <a:endParaRPr/>
          </a:p>
        </p:txBody>
      </p:sp>
      <p:pic>
        <p:nvPicPr>
          <p:cNvPr id="200" name="Picture 2" descr=""/>
          <p:cNvPicPr/>
          <p:nvPr/>
        </p:nvPicPr>
        <p:blipFill>
          <a:blip r:embed="rId1"/>
          <a:stretch>
            <a:fillRect/>
          </a:stretch>
        </p:blipFill>
        <p:spPr>
          <a:xfrm>
            <a:off x="1066680" y="818280"/>
            <a:ext cx="7007400" cy="5254920"/>
          </a:xfrm>
          <a:prstGeom prst="rect">
            <a:avLst/>
          </a:prstGeom>
          <a:ln>
            <a:noFill/>
          </a:ln>
        </p:spPr>
      </p:pic>
    </p:spTree>
  </p:cSld>
  <p:timing>
    <p:tnLst>
      <p:par>
        <p:cTn id="26" dur="indefinite" restart="never" nodeType="tmRoot">
          <p:childTnLst>
            <p:seq>
              <p:cTn id="27"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1" name="CustomShape 1"/>
          <p:cNvSpPr/>
          <p:nvPr/>
        </p:nvSpPr>
        <p:spPr>
          <a:xfrm>
            <a:off x="457200" y="274680"/>
            <a:ext cx="8683920" cy="540720"/>
          </a:xfrm>
          <a:prstGeom prst="rect">
            <a:avLst/>
          </a:prstGeom>
          <a:noFill/>
          <a:ln>
            <a:noFill/>
          </a:ln>
        </p:spPr>
        <p:txBody>
          <a:bodyPr lIns="0" rIns="90000" tIns="45000" bIns="137160"/>
          <a:p>
            <a:pPr>
              <a:lnSpc>
                <a:spcPts val="1"/>
              </a:lnSpc>
            </a:pPr>
            <a:r>
              <a:rPr b="1" lang="en-US" sz="3200">
                <a:solidFill>
                  <a:srgbClr val="000000"/>
                </a:solidFill>
                <a:latin typeface="Franklin Gothic Medium"/>
              </a:rPr>
              <a:t>Filesystem structures</a:t>
            </a:r>
            <a:endParaRPr/>
          </a:p>
        </p:txBody>
      </p:sp>
      <p:pic>
        <p:nvPicPr>
          <p:cNvPr id="202" name="Picture 6" descr=""/>
          <p:cNvPicPr/>
          <p:nvPr/>
        </p:nvPicPr>
        <p:blipFill>
          <a:blip r:embed="rId1"/>
          <a:stretch>
            <a:fillRect/>
          </a:stretch>
        </p:blipFill>
        <p:spPr>
          <a:xfrm>
            <a:off x="1752480" y="1066680"/>
            <a:ext cx="6093000" cy="4940640"/>
          </a:xfrm>
          <a:prstGeom prst="rect">
            <a:avLst/>
          </a:prstGeom>
          <a:ln>
            <a:noFill/>
          </a:ln>
        </p:spPr>
      </p:pic>
    </p:spTree>
  </p:cSld>
  <p:timing>
    <p:tnLst>
      <p:par>
        <p:cTn id="28" dur="indefinite" restart="never" nodeType="tmRoot">
          <p:childTnLst>
            <p:seq>
              <p:cTn id="29"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3" name="CustomShape 1"/>
          <p:cNvSpPr/>
          <p:nvPr/>
        </p:nvSpPr>
        <p:spPr>
          <a:xfrm>
            <a:off x="457200" y="274680"/>
            <a:ext cx="8683920" cy="545400"/>
          </a:xfrm>
          <a:prstGeom prst="rect">
            <a:avLst/>
          </a:prstGeom>
          <a:noFill/>
          <a:ln>
            <a:noFill/>
          </a:ln>
        </p:spPr>
        <p:txBody>
          <a:bodyPr lIns="0" rIns="90000" tIns="45000" bIns="137160"/>
          <a:p>
            <a:pPr>
              <a:lnSpc>
                <a:spcPts val="1"/>
              </a:lnSpc>
            </a:pPr>
            <a:r>
              <a:rPr b="1" lang="en-US" sz="3200">
                <a:solidFill>
                  <a:srgbClr val="000000"/>
                </a:solidFill>
                <a:latin typeface="Franklin Gothic Medium"/>
              </a:rPr>
              <a:t>Linux startup process</a:t>
            </a:r>
            <a:endParaRPr/>
          </a:p>
        </p:txBody>
      </p:sp>
      <p:pic>
        <p:nvPicPr>
          <p:cNvPr id="204" name="Picture 2" descr=""/>
          <p:cNvPicPr/>
          <p:nvPr/>
        </p:nvPicPr>
        <p:blipFill>
          <a:blip r:embed="rId1"/>
          <a:stretch>
            <a:fillRect/>
          </a:stretch>
        </p:blipFill>
        <p:spPr>
          <a:xfrm>
            <a:off x="1441440" y="1447920"/>
            <a:ext cx="6715440" cy="3807000"/>
          </a:xfrm>
          <a:prstGeom prst="rect">
            <a:avLst/>
          </a:prstGeom>
          <a:ln>
            <a:noFill/>
          </a:ln>
        </p:spPr>
      </p:pic>
    </p:spTree>
  </p:cSld>
  <p:timing>
    <p:tnLst>
      <p:par>
        <p:cTn id="30" dur="indefinite" restart="never" nodeType="tmRoot">
          <p:childTnLst>
            <p:seq>
              <p:cTn id="31"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