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1" Type="http://schemas.openxmlformats.org/officeDocument/2006/relationships/slide" Target="slides/slide54.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ructural_failur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efd18c2fe_0_6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efd18c2fe_0_6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The basic idea is that there are types of faults we might expect in the system, and we can go through and insert those by taking a block of code and transforming it so that it is now broken. So, mutation operators model common mistakes made by programmers. These are (2). As a result, the faults inserted by mutation testing tend to be simple, syntactic faults, like (4-6)</a:t>
            </a:r>
            <a:endParaRPr>
              <a:solidFill>
                <a:srgbClr val="252525"/>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efd18c2fe_0_6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fd18c2fe_0_6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Tend to be of the form X for Y replacement, where we choose an operand - one variable in an expression - and swap it out for another variable in different ways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a:t>
            </a:r>
            <a:endParaRPr>
              <a:solidFill>
                <a:srgbClr val="252525"/>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efd18c2fe_0_10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efd18c2fe_0_10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Tend to be of the form X for Y replacement, where we choose an operand - one variable in an expression - and swap it out for another variable in different ways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a:t>
            </a:r>
            <a:endParaRPr>
              <a:solidFill>
                <a:srgbClr val="252525"/>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6efd18c2fe_0_6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efd18c2fe_0_6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Let’s step up one level. We’ve modified the operands, now we’re going to modify the operators. (2-4). (unary - positive, negative, pointer, indirection. We can mutate all three forms.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 rest)</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efd18c2fe_0_10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efd18c2fe_0_10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Let’s step up one level. We’ve modified the operands, now we’re going to modify the operators. (2-4). We can mutate all three forms.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 rest)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(9) - including an operand if needed, x+y, then add +z, or change x+y to be x + --y</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efd18c2fe_0_6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efd18c2fe_0_6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&amp;, | bitwise and, bitwise or, </a:t>
            </a:r>
            <a:r>
              <a:rPr lang="sv-SE">
                <a:solidFill>
                  <a:srgbClr val="252525"/>
                </a:solidFill>
                <a:highlight>
                  <a:srgbClr val="FFFFFF"/>
                </a:highlight>
              </a:rPr>
              <a:t>^ = bitwise xor</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 inverts bit pattern, 1101 - 0010 - one’s complement, way to represent negative numbers in binary</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chemeClr val="lt1"/>
                </a:highlight>
              </a:rPr>
              <a:t>! logical negation</a:t>
            </a:r>
            <a:endParaRPr>
              <a:solidFill>
                <a:srgbClr val="252525"/>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efd18c2fe_0_6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efd18c2fe_0_6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 now, how these shortcuts work is that they perform one operator using one operator. So, you can’t do insertion or deletion, but you can do replacement.</a:t>
            </a:r>
            <a:endParaRPr>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efd18c2fe_0_6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efd18c2fe_0_6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6efd18c2fe_0_7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efd18c2fe_0_7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a:t>
            </a:r>
            <a:endParaRPr>
              <a:solidFill>
                <a:srgbClr val="252525"/>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efd18c2fe_0_7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efd18c2fe_0_7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efd18c2fe_0_6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fd18c2fe_0_6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These picture are of the Space Shuttle Challenger, which was destroyed on launch in 1986 when a seal in one of its solid rocker boosters failed during liftoff. The O-ring was not designed to fly under cold conditions, and this was a January launch, during a cold snap. Its failure caused a breach in thejoint it sealed, allowing pressurized gas to reach the outside. This led to the separation of a joint attachment and the </a:t>
            </a:r>
            <a:r>
              <a:rPr lang="sv-SE" u="sng">
                <a:solidFill>
                  <a:schemeClr val="hlink"/>
                </a:solidFill>
                <a:hlinkClick r:id="rId2"/>
              </a:rPr>
              <a:t>structural failure</a:t>
            </a:r>
            <a:r>
              <a:rPr lang="sv-SE"/>
              <a:t> of the external fuel tank. All seven of its astronauts died. After the disaster, the shuttle program was shut down for nearly three years. An investigation found not only the source of the explosion, but uncovered important organizational issues within NASA, that led them to ignore a known design issues. Engineers warned about the cold that morning, and they launched anyways. Then - because something went wrong, they were able to study it, identify both the technical and organizational problems, and then address those in future shuttle launches. This disaster became not just a case example that NASA could make use of, but one that could inform the makers of any number of other engineered products. I don’t bring this up just to be morbid at you first thing in the morning. The reason I bring it up is that it shook us awake.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6efd18c2fe_0_10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efd18c2fe_0_10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6efd18c2fe_0_10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6efd18c2fe_0_10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efd18c2fe_0_10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 via the super call</a:t>
            </a:r>
            <a:endParaRPr>
              <a:solidFill>
                <a:srgbClr val="252525"/>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6efd18c2fe_0_7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efd18c2fe_0_7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6efd18c2fe_0_1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efd18c2fe_0_1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6efd18c2fe_0_7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efd18c2fe_0_7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We can also induce mutations related to polymorphism.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(6). To kill this mutant, a test case must cause the behavior of the object to be incorrect with its new declared type. </a:t>
            </a:r>
            <a:endParaRPr>
              <a:solidFill>
                <a:srgbClr val="252525"/>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6efd18c2fe_0_7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efd18c2fe_0_7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(3) This mutant shows different behavior when the object to be casted has hiding variables or overriding methods.</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6efd18c2fe_0_1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efd18c2fe_0_1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6efd18c2fe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efd18c2fe_0_7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 It is important for testers to make sure that the correct version is called with the appropriate parameters.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(3) Ensures that overloaded methods are invoked appropriately. </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6efd18c2fe_0_1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efd18c2fe_0_1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If the mutant still works correctly without the method, there may be an error in invoking one of the overloading methods - an incorrect version might be called, or a bad type conversion might be taking place - for instance, if you delete an integer version and a float version is called.</a:t>
            </a:r>
            <a:endParaRPr>
              <a:solidFill>
                <a:srgbClr val="252525"/>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6efd18c2fe_0_7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efd18c2fe_0_7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(7) - with another call to a compatible type</a:t>
            </a:r>
            <a:endParaRPr>
              <a:solidFill>
                <a:srgbClr val="252525"/>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efd18c2fe_0_6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efd18c2fe_0_6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This is not the sole example. Regardless of what you are building, what you are doing, it is always worth understanding why others have failed. (1)So, if we want to test a system, we could use the specs, the system structure to derive test cases - (2)</a:t>
            </a:r>
            <a:endParaRPr>
              <a:solidFill>
                <a:srgbClr val="252525"/>
              </a:solidFill>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6efd18c2fe_0_9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efd18c2fe_0_9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299" name="Google Shape;299;g6efd18c2fe_0_9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6efd18c2fe_0_1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efd18c2fe_0_1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306" name="Google Shape;306;g6efd18c2fe_0_11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6efd18c2fe_0_7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efd18c2fe_0_7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 code transformations representing interesting types of faults, then (2). This creates a series of mutants, each with one modification. You will then (3-4) If it fails on the original, take a look - congrats, you probably just found a new fault in the original. Fix that. Then, if the test passes on the original program and fail on the mutant, then the mutant has provably different output than the original. Great! That means your tests were good enough to detect it (last point), xmen joke</a:t>
            </a:r>
            <a:endParaRPr>
              <a:solidFill>
                <a:srgbClr val="252525"/>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6efd18c2fe_0_7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efd18c2fe_0_7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(discuss)</a:t>
            </a:r>
            <a:endParaRPr>
              <a:solidFill>
                <a:srgbClr val="252525"/>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6efd18c2fe_0_7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efd18c2fe_0_7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The goal is that we can use these fake faults to provide evidence that we found real faults, but that does rely on a key assumption - that those fake faults are representative of the kind of faults that would be in our system. The effectiveness of mutation testing relies on the quality of the fault model, and on two basic assumptions about the relationship between mutation operators to the faults that might actually be present. The first is what is called the Competant Programmer Hypothesis. Basically, that programmers aren’t stupid - they’ve made something that is almost right, and the fault is a fixable mistake that doesn’t underlie the entire program. (3) one or more - if we just make a few corrections, it’ll work. That’s the idea, anyways (4) by selecting test cases for which the original or the variant fails. (5), at least in terms of textual differences - not always true, but most of the time, this seems reasonable.</a:t>
            </a:r>
            <a:endParaRPr>
              <a:solidFill>
                <a:srgbClr val="252525"/>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6efd18c2fe_0_7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efd18c2fe_0_7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The competant programmer hypothesis is often reasonable, as (1), and even if we madea conceptual mistake, (2) - if I make a bad assumption, I might use the wrong version of a method or have made a series of small program mistakes like a &lt;= instead of &lt;. </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(3-4) Our second key assumption, called the (5) </a:t>
            </a:r>
            <a:endParaRPr>
              <a:solidFill>
                <a:srgbClr val="252525"/>
              </a:solidFill>
              <a:highlight>
                <a:schemeClr val="lt1"/>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6efd18c2fe_0_7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efd18c2fe_0_7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To explain the coupling effect hypothesis, think about the process of changing any program - whether to fix it or not. (1) </a:t>
            </a:r>
            <a:r>
              <a:rPr lang="sv-SE">
                <a:solidFill>
                  <a:srgbClr val="252525"/>
                </a:solidFill>
                <a:highlight>
                  <a:schemeClr val="lt1"/>
                </a:highlight>
              </a:rPr>
              <a:t>If one small change is not covered up by the effects of other changes, a test case that can expose that small change can also detect a more complex change.Mutation testing is effective if both the competent programmer hypothesis and coupling effect hypothesis hold.</a:t>
            </a:r>
            <a:endParaRPr>
              <a:solidFill>
                <a:srgbClr val="252525"/>
              </a:solidFill>
              <a:highlight>
                <a:schemeClr val="lt1"/>
              </a:highlight>
            </a:endParaRPr>
          </a:p>
          <a:p>
            <a:pPr indent="0" lvl="0" marL="0" rtl="0" algn="l">
              <a:spcBef>
                <a:spcPts val="0"/>
              </a:spcBef>
              <a:spcAft>
                <a:spcPts val="0"/>
              </a:spcAft>
              <a:buNone/>
            </a:pPr>
            <a:r>
              <a:t/>
            </a:r>
            <a:endParaRPr>
              <a:solidFill>
                <a:srgbClr val="252525"/>
              </a:solidFill>
              <a:highlight>
                <a:schemeClr val="lt1"/>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6efd18c2fe_0_10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efd18c2fe_0_10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So, really, mutation testing is a form of sensitivity analysis for your test cases. (1) - these are often one-line changes to the code, minor syntactic changes. Real faults are generally much more complex. These are inserted by automated tooling in most cases, and can be applied to any program, so they must be fairly simple. However, the threory is that mutation testing is still useful. Basically, it’s a way of (title). (2-3). This is often an even stronger concept than code coverage - you can often get branch or statement coverage without much work. Raw code coverage - executing code in any form - is not as important as how you execute it. Mutation testing helps steer the “how”. (last point)</a:t>
            </a:r>
            <a:endParaRPr>
              <a:solidFill>
                <a:srgbClr val="252525"/>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6efd18c2fe_0_7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efd18c2fe_0_7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Not all mutants are created equally - and when we go in and make automated changed to the code, we’l lget a few duds. If you want to use mutants to help you test, those mutants must be (read) </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rgbClr val="FFFFFF"/>
                </a:highlight>
              </a:rPr>
              <a:t>that is, they need to be code that compiles and runs. If it can’t compile, it’s not valid to begin with. Every test fails automatically.</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rgbClr val="FFFFFF"/>
                </a:highlight>
              </a:rPr>
              <a:t>(4)</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(read, discuss)</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chemeClr val="lt1"/>
                </a:highlight>
              </a:rPr>
              <a:t>constant crash, or equivalency</a:t>
            </a:r>
            <a:endParaRPr>
              <a:solidFill>
                <a:srgbClr val="252525"/>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6efd18c2fe_0_7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6efd18c2fe_0_7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(read) </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efd18c2fe_0_6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efd18c2fe_0_6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Experience with software faults has already gone into the design of modern languages. Take automated garbage collection. It’s convienent to not have to manually manage memory, but the reason that’s done in modern languages isn’t to make your life easier, it’s to prevent you from misusing memory allocation and to prevent you from including the kinds of faults that plague C programs and make them so easy to break. We now have automatic array bound checking. (4). This makes it unlikely that bad accesses escape testing, and just crashes the program rather than letting bad access take place. This eliminates a security risk - as bad accesses often lead to buffer overruns. Type checking, similarly, (6)</a:t>
            </a:r>
            <a:endParaRPr>
              <a:solidFill>
                <a:srgbClr val="252525"/>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6efd18c2fe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efd18c2fe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Now, we’ve talked about code coverage metrics at this point - branch coverage, condition coverage, and the like. Mutation coverage can also be thought of as another way to judge the adequacy of a test suite.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(1)</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Now, this does not ensure that your tests have found all of the real faults, but it does help establish that (2-3)</a:t>
            </a:r>
            <a:endParaRPr>
              <a:solidFill>
                <a:srgbClr val="252525"/>
              </a:solidFill>
              <a:highlight>
                <a:srgbClr val="FFFFFF"/>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6efd18c2fe_0_7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efd18c2fe_0_7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 To kill a mutant where statement S has been deleted requires executing S in the original program. so - to kill all statement deletion mutants, we must execute all statements.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(4-end), so, to kill all of those mutants, you will need all branches to evaluate to true and false.</a:t>
            </a:r>
            <a:endParaRPr>
              <a:solidFill>
                <a:srgbClr val="252525"/>
              </a:solidFill>
              <a:highlight>
                <a:srgbClr val="FFFFFF"/>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6efd18c2fe_0_8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efd18c2fe_0_8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 - really expensive</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(2-end), so the time investment in running the tests increases exponentially.The time requirements for running all possible mutants can often be impractical. How rhis is handled may include randomly choosing mutants from the full pool - take 100 of 500 possible ones at random, or use only a subset of mutation operators.</a:t>
            </a:r>
            <a:endParaRPr>
              <a:solidFill>
                <a:srgbClr val="252525"/>
              </a:solidFill>
              <a:highlight>
                <a:srgbClr val="FFFFFF"/>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6efd18c2fe_0_8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6efd18c2fe_0_8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One way to handle this is taking a sample of mutants (title) A test suite that kills some mutants may be as effective at finding real faults as one that kills all mutants.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(2-4) - they should match the distribution of mutant types given the mutation operators employed.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As that is hard to ensure, you should (5)</a:t>
            </a:r>
            <a:endParaRPr>
              <a:solidFill>
                <a:srgbClr val="252525"/>
              </a:solidFill>
              <a:highlight>
                <a:srgbClr val="FFFFFF"/>
              </a:high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a7924695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a79246950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One major company that uses mutation testing heavily is Google. Their codebase is quite large, so the cost of mutation testing is absolutely impractical. To make it useful and possible, they apply certain tricks and only use it where they feel it would help - as part of code review. First, they only generate mutants for code that the existing tests cover - so if a line isn’t cover, they skip mutations for it. Second, they focus on waht they consider as “interesting lines of code”. They exclude code related to logging, testing, that control non-functional properties, that are likely to lead to equivalent mutants - like loop condiitons, and some language-specific heuristics for avoiding “unintersting lines of code”. They then do NOT use mutation during normal test execution. Rather, they use it during code review. When an engineer goes to do a code review, they run the tests against mutants, and present the tester with a set of undetected mutants to suggest new tests they could add.</a:t>
            </a:r>
            <a:endParaRPr/>
          </a:p>
        </p:txBody>
      </p:sp>
      <p:sp>
        <p:nvSpPr>
          <p:cNvPr id="400" name="Google Shape;400;gba79246950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6efd18c2fe_0_8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efd18c2fe_0_8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6efd18c2fe_0_8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efd18c2fe_0_8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6efd18c2fe_0_1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6efd18c2fe_0_1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6efd18c2fe_0_8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efd18c2fe_0_8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6efd18c2fe_0_8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6efd18c2fe_0_8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6efd18c2fe_0_6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efd18c2fe_0_6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Not all faults can be detected or prevented through static analysis of the source code, and so, they must be detected during testing. We can also use knowledge about faults to judge test adequacy and to guide test case creation, in a way similar to structural testing. Just as the specs can be the source of test cases, and just as the system structure can be a source of test cases, expected faults can be a source of test cases. So, the basic idea behind fault based testing, or as it is also known, mutation testing is that we (1-2) - versions of the program with faults deliberately inserted, then (3) - if they do not, we can create tests designed to detect those faults.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This is known as fault seeding - (5)If not - what other faults have we missed? (6)</a:t>
            </a:r>
            <a:endParaRPr>
              <a:solidFill>
                <a:srgbClr val="252525"/>
              </a:solidFill>
              <a:highlight>
                <a:srgbClr val="FFFFFF"/>
              </a:highligh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6efd18c2fe_0_8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efd18c2fe_0_8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6731bb94c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6731bb94c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00">
                <a:solidFill>
                  <a:srgbClr val="333333"/>
                </a:solidFill>
                <a:highlight>
                  <a:srgbClr val="F5F5F5"/>
                </a:highlight>
                <a:latin typeface="Consolas"/>
                <a:ea typeface="Consolas"/>
                <a:cs typeface="Consolas"/>
                <a:sym typeface="Consolas"/>
              </a:rPr>
              <a:t>mvn test-compile org.pitest:pitest-maven:mutationCoverage</a:t>
            </a:r>
            <a:endParaRPr sz="1000">
              <a:solidFill>
                <a:srgbClr val="333333"/>
              </a:solidFill>
              <a:highlight>
                <a:srgbClr val="F5F5F5"/>
              </a:highlight>
              <a:latin typeface="Consolas"/>
              <a:ea typeface="Consolas"/>
              <a:cs typeface="Consolas"/>
              <a:sym typeface="Consolas"/>
            </a:endParaRPr>
          </a:p>
          <a:p>
            <a:pPr indent="0" lvl="0" marL="0" rtl="0" algn="l">
              <a:spcBef>
                <a:spcPts val="0"/>
              </a:spcBef>
              <a:spcAft>
                <a:spcPts val="0"/>
              </a:spcAft>
              <a:buNone/>
            </a:pPr>
            <a:r>
              <a:rPr lang="sv-SE" sz="1000">
                <a:solidFill>
                  <a:srgbClr val="333333"/>
                </a:solidFill>
                <a:highlight>
                  <a:srgbClr val="F5F5F5"/>
                </a:highlight>
                <a:latin typeface="Consolas"/>
                <a:ea typeface="Consolas"/>
                <a:cs typeface="Consolas"/>
                <a:sym typeface="Consolas"/>
              </a:rPr>
              <a:t>(in IDEA projects </a:t>
            </a:r>
            <a:r>
              <a:rPr lang="sv-SE" sz="1000">
                <a:solidFill>
                  <a:srgbClr val="333333"/>
                </a:solidFill>
                <a:highlight>
                  <a:srgbClr val="F5F5F5"/>
                </a:highlight>
                <a:latin typeface="Consolas"/>
                <a:ea typeface="Consolas"/>
                <a:cs typeface="Consolas"/>
                <a:sym typeface="Consolas"/>
              </a:rPr>
              <a:t>folder</a:t>
            </a:r>
            <a:r>
              <a:rPr lang="sv-SE" sz="1000">
                <a:solidFill>
                  <a:srgbClr val="333333"/>
                </a:solidFill>
                <a:highlight>
                  <a:srgbClr val="F5F5F5"/>
                </a:highlight>
                <a:latin typeface="Consolas"/>
                <a:ea typeface="Consolas"/>
                <a:cs typeface="Consolas"/>
                <a:sym typeface="Consolas"/>
              </a:rPr>
              <a:t>, not git repos)</a:t>
            </a:r>
            <a:endParaRPr sz="1000">
              <a:solidFill>
                <a:srgbClr val="333333"/>
              </a:solidFill>
              <a:highlight>
                <a:srgbClr val="F5F5F5"/>
              </a:highlight>
              <a:latin typeface="Consolas"/>
              <a:ea typeface="Consolas"/>
              <a:cs typeface="Consolas"/>
              <a:sym typeface="Consolas"/>
            </a:endParaRPr>
          </a:p>
          <a:p>
            <a:pPr indent="0" lvl="0" marL="0" rtl="0" algn="l">
              <a:spcBef>
                <a:spcPts val="0"/>
              </a:spcBef>
              <a:spcAft>
                <a:spcPts val="0"/>
              </a:spcAft>
              <a:buNone/>
            </a:pPr>
            <a:r>
              <a:rPr lang="sv-SE" sz="1000">
                <a:solidFill>
                  <a:srgbClr val="333333"/>
                </a:solidFill>
                <a:highlight>
                  <a:srgbClr val="F5F5F5"/>
                </a:highlight>
                <a:latin typeface="Consolas"/>
                <a:ea typeface="Consolas"/>
                <a:cs typeface="Consolas"/>
                <a:sym typeface="Consolas"/>
              </a:rPr>
              <a:t>conditional boundaries - form of relational operator replacement (removes or adds the =, &lt; to &lt;= or &lt;= to &lt;</a:t>
            </a:r>
            <a:endParaRPr sz="1000">
              <a:solidFill>
                <a:srgbClr val="333333"/>
              </a:solidFill>
              <a:highlight>
                <a:srgbClr val="F5F5F5"/>
              </a:highlight>
              <a:latin typeface="Consolas"/>
              <a:ea typeface="Consolas"/>
              <a:cs typeface="Consolas"/>
              <a:sym typeface="Consolas"/>
            </a:endParaRPr>
          </a:p>
          <a:p>
            <a:pPr indent="0" lvl="0" marL="0" rtl="0" algn="l">
              <a:spcBef>
                <a:spcPts val="0"/>
              </a:spcBef>
              <a:spcAft>
                <a:spcPts val="0"/>
              </a:spcAft>
              <a:buNone/>
            </a:pPr>
            <a:r>
              <a:rPr lang="sv-SE" sz="1000">
                <a:solidFill>
                  <a:srgbClr val="333333"/>
                </a:solidFill>
                <a:highlight>
                  <a:srgbClr val="F5F5F5"/>
                </a:highlight>
                <a:latin typeface="Consolas"/>
                <a:ea typeface="Consolas"/>
                <a:cs typeface="Consolas"/>
                <a:sym typeface="Consolas"/>
              </a:rPr>
              <a:t>negate conditionals - ROR, changes != to ==, == to !=, &lt; to &gt;, &gt; to &lt;</a:t>
            </a:r>
            <a:endParaRPr sz="1000">
              <a:solidFill>
                <a:srgbClr val="333333"/>
              </a:solidFill>
              <a:highlight>
                <a:srgbClr val="F5F5F5"/>
              </a:highlight>
              <a:latin typeface="Consolas"/>
              <a:ea typeface="Consolas"/>
              <a:cs typeface="Consolas"/>
              <a:sym typeface="Consolas"/>
            </a:endParaRPr>
          </a:p>
          <a:p>
            <a:pPr indent="0" lvl="0" marL="0" rtl="0" algn="l">
              <a:spcBef>
                <a:spcPts val="0"/>
              </a:spcBef>
              <a:spcAft>
                <a:spcPts val="0"/>
              </a:spcAft>
              <a:buNone/>
            </a:pPr>
            <a:r>
              <a:rPr lang="sv-SE" sz="1000">
                <a:solidFill>
                  <a:srgbClr val="333333"/>
                </a:solidFill>
                <a:highlight>
                  <a:srgbClr val="F5F5F5"/>
                </a:highlight>
                <a:latin typeface="Consolas"/>
                <a:ea typeface="Consolas"/>
                <a:cs typeface="Consolas"/>
                <a:sym typeface="Consolas"/>
              </a:rPr>
              <a:t>primitive returns - replaces a numeric return from variable to 0, so var to constant</a:t>
            </a:r>
            <a:endParaRPr sz="1000">
              <a:solidFill>
                <a:srgbClr val="333333"/>
              </a:solidFill>
              <a:highlight>
                <a:srgbClr val="F5F5F5"/>
              </a:highlight>
              <a:latin typeface="Consolas"/>
              <a:ea typeface="Consolas"/>
              <a:cs typeface="Consolas"/>
              <a:sym typeface="Consolas"/>
            </a:endParaRPr>
          </a:p>
          <a:p>
            <a:pPr indent="0" lvl="0" marL="0" rtl="0" algn="l">
              <a:spcBef>
                <a:spcPts val="0"/>
              </a:spcBef>
              <a:spcAft>
                <a:spcPts val="0"/>
              </a:spcAft>
              <a:buNone/>
            </a:pPr>
            <a:r>
              <a:rPr lang="sv-SE" sz="1000">
                <a:solidFill>
                  <a:srgbClr val="333333"/>
                </a:solidFill>
                <a:highlight>
                  <a:srgbClr val="F5F5F5"/>
                </a:highlight>
                <a:latin typeface="Consolas"/>
                <a:ea typeface="Consolas"/>
                <a:cs typeface="Consolas"/>
                <a:sym typeface="Consolas"/>
              </a:rPr>
              <a:t>boolean true/false return vals - swaps true to false or vice versa in a return statement</a:t>
            </a:r>
            <a:endParaRPr sz="1000">
              <a:solidFill>
                <a:srgbClr val="333333"/>
              </a:solidFill>
              <a:highlight>
                <a:srgbClr val="F5F5F5"/>
              </a:highlight>
              <a:latin typeface="Consolas"/>
              <a:ea typeface="Consolas"/>
              <a:cs typeface="Consolas"/>
              <a:sym typeface="Consolas"/>
            </a:endParaRPr>
          </a:p>
          <a:p>
            <a:pPr indent="0" lvl="0" marL="0" rtl="0" algn="l">
              <a:spcBef>
                <a:spcPts val="0"/>
              </a:spcBef>
              <a:spcAft>
                <a:spcPts val="0"/>
              </a:spcAft>
              <a:buNone/>
            </a:pPr>
            <a:r>
              <a:rPr lang="sv-SE" sz="1000">
                <a:solidFill>
                  <a:srgbClr val="333333"/>
                </a:solidFill>
                <a:highlight>
                  <a:srgbClr val="F5F5F5"/>
                </a:highlight>
                <a:latin typeface="Consolas"/>
                <a:ea typeface="Consolas"/>
                <a:cs typeface="Consolas"/>
                <a:sym typeface="Consolas"/>
              </a:rPr>
              <a:t>void method call - removes a call to a void method</a:t>
            </a:r>
            <a:endParaRPr sz="1100">
              <a:solidFill>
                <a:srgbClr val="000000"/>
              </a:solidFill>
              <a:latin typeface="Arial"/>
              <a:ea typeface="Arial"/>
              <a:cs typeface="Arial"/>
              <a:sym typeface="Arial"/>
            </a:endParaRPr>
          </a:p>
        </p:txBody>
      </p:sp>
      <p:sp>
        <p:nvSpPr>
          <p:cNvPr id="451" name="Google Shape;451;g26731bb94c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6efd18c2fe_0_8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6efd18c2fe_0_8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done early, introduce exercise</a:t>
            </a:r>
            <a:endParaRPr/>
          </a:p>
        </p:txBody>
      </p:sp>
      <p:sp>
        <p:nvSpPr>
          <p:cNvPr id="464" name="Google Shape;46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efd18c2fe_0_6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efd18c2fe_0_6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One of the most important aspects of this idea is that fault seeding can (4). The big dilemma in testing is that we can’t know whether we’ve found andremoved all faults from a program. All we can do is sample from the behavior space until we’re content that nothing bad will happen - (5). Well, if you put fake faults in on purpose, you can judge whether those faults have been found. If you seed a series of faults, run your tests, and those faults are found - you still don’t know for sure that you’re done testing or even that your tests are great, but you gather a small amount of evidence that your suite is adequate.</a:t>
            </a:r>
            <a:endParaRPr>
              <a:solidFill>
                <a:srgbClr val="252525"/>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6efd18c2fe_0_6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efd18c2fe_0_6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The most common form of fault-based testing is a practice that we call mutation testing. Mutation takes the process of inserting deliberate faults into a program and largely automates it. In mutation testing, you (1) (syntactic faults - mistakes in the code that could be made in any program). You take your program, pull out all statements that could host the modeled fault, and then those functions transform the original code into a version with that fault.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This (3) - (4)</a:t>
            </a:r>
            <a:endParaRPr>
              <a:solidFill>
                <a:srgbClr val="252525"/>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a7924695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a7924695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two types of mutants that are usually discussed, first-order and higher-order mutants. First order mutants are ones where we modify a single line of code. These are very easy to create, very straight-forward to understand, and are - by far - the most common form used. You generally can create dozens of these for any given class. However, many real faults are more complex, so their “realism” is a little more questionalbe. In many cases, they are too easy to detect. Higher-order mutants have multiple modified lines and are far more complex, but they are harder to create in a systematic manner and there is less tool support for them.</a:t>
            </a:r>
            <a:endParaRPr/>
          </a:p>
        </p:txBody>
      </p:sp>
      <p:sp>
        <p:nvSpPr>
          <p:cNvPr id="141" name="Google Shape;141;gba79246950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efd18c2fe_0_10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efd18c2fe_0_10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149" name="Google Shape;149;g6efd18c2fe_0_10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2" name="Google Shape;72;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3" name="Google Shape;73;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pitest.org/"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11: Mutation Testing</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24, 2025</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Operators</a:t>
            </a:r>
            <a:endParaRPr/>
          </a:p>
        </p:txBody>
      </p:sp>
      <p:sp>
        <p:nvSpPr>
          <p:cNvPr id="158" name="Google Shape;158;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chemeClr val="dk1"/>
              </a:buClr>
              <a:buSzPts val="2400"/>
              <a:buChar char="•"/>
            </a:pPr>
            <a:r>
              <a:rPr lang="sv-SE"/>
              <a:t>Intended to model common types of faults.</a:t>
            </a:r>
            <a:endParaRPr/>
          </a:p>
          <a:p>
            <a:pPr indent="-381000" lvl="0" marL="457200" rtl="0" algn="l">
              <a:spcBef>
                <a:spcPts val="1000"/>
              </a:spcBef>
              <a:spcAft>
                <a:spcPts val="0"/>
              </a:spcAft>
              <a:buClr>
                <a:schemeClr val="dk1"/>
              </a:buClr>
              <a:buSzPts val="2400"/>
              <a:buChar char="•"/>
            </a:pPr>
            <a:r>
              <a:rPr lang="sv-SE"/>
              <a:t>Designed to be applied to any type of code, without human intervention.</a:t>
            </a:r>
            <a:endParaRPr/>
          </a:p>
          <a:p>
            <a:pPr indent="-381000" lvl="0" marL="457200" rtl="0" algn="l">
              <a:spcBef>
                <a:spcPts val="1000"/>
              </a:spcBef>
              <a:spcAft>
                <a:spcPts val="0"/>
              </a:spcAft>
              <a:buClr>
                <a:schemeClr val="dk1"/>
              </a:buClr>
              <a:buSzPts val="2400"/>
              <a:buChar char="•"/>
            </a:pPr>
            <a:r>
              <a:rPr lang="sv-SE"/>
              <a:t>Tend to be simple syntactic faults.</a:t>
            </a:r>
            <a:endParaRPr/>
          </a:p>
          <a:p>
            <a:pPr indent="-368300" lvl="1" marL="914400" rtl="0" algn="l">
              <a:spcBef>
                <a:spcPts val="500"/>
              </a:spcBef>
              <a:spcAft>
                <a:spcPts val="0"/>
              </a:spcAft>
              <a:buClr>
                <a:schemeClr val="dk1"/>
              </a:buClr>
              <a:buSzPts val="2200"/>
              <a:buChar char="•"/>
            </a:pPr>
            <a:r>
              <a:rPr lang="sv-SE"/>
              <a:t>Replacing one variable reference with another.</a:t>
            </a:r>
            <a:endParaRPr/>
          </a:p>
          <a:p>
            <a:pPr indent="-368300" lvl="1" marL="914400" rtl="0" algn="l">
              <a:spcBef>
                <a:spcPts val="500"/>
              </a:spcBef>
              <a:spcAft>
                <a:spcPts val="0"/>
              </a:spcAft>
              <a:buClr>
                <a:schemeClr val="dk1"/>
              </a:buClr>
              <a:buSzPts val="2200"/>
              <a:buChar char="•"/>
            </a:pPr>
            <a:r>
              <a:rPr lang="sv-SE"/>
              <a:t>Changing a comparison from &lt; to &lt;=.</a:t>
            </a:r>
            <a:endParaRPr/>
          </a:p>
          <a:p>
            <a:pPr indent="-368300" lvl="1" marL="914400" rtl="0" algn="l">
              <a:spcBef>
                <a:spcPts val="500"/>
              </a:spcBef>
              <a:spcAft>
                <a:spcPts val="0"/>
              </a:spcAft>
              <a:buClr>
                <a:schemeClr val="dk1"/>
              </a:buClr>
              <a:buSzPts val="2200"/>
              <a:buChar char="•"/>
            </a:pPr>
            <a:r>
              <a:rPr lang="sv-SE"/>
              <a:t>Referencing a parent class instead of a child.</a:t>
            </a:r>
            <a:endParaRPr/>
          </a:p>
        </p:txBody>
      </p:sp>
      <p:sp>
        <p:nvSpPr>
          <p:cNvPr id="159" name="Google Shape;159;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Operand Modifications</a:t>
            </a:r>
            <a:endParaRPr/>
          </a:p>
        </p:txBody>
      </p:sp>
      <p:sp>
        <p:nvSpPr>
          <p:cNvPr id="165" name="Google Shape;165;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333333"/>
              </a:buClr>
              <a:buSzPts val="2400"/>
              <a:buChar char="•"/>
            </a:pPr>
            <a:r>
              <a:rPr lang="sv-SE">
                <a:solidFill>
                  <a:srgbClr val="333333"/>
                </a:solidFill>
              </a:rPr>
              <a:t>X for Y replacement</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constant </a:t>
            </a:r>
            <a:r>
              <a:rPr i="1" lang="sv-SE">
                <a:solidFill>
                  <a:srgbClr val="333333"/>
                </a:solidFill>
              </a:rPr>
              <a:t>C1</a:t>
            </a:r>
            <a:r>
              <a:rPr lang="sv-SE">
                <a:solidFill>
                  <a:srgbClr val="333333"/>
                </a:solidFill>
              </a:rPr>
              <a:t> with constant </a:t>
            </a:r>
            <a:r>
              <a:rPr i="1" lang="sv-SE">
                <a:solidFill>
                  <a:srgbClr val="333333"/>
                </a:solidFill>
              </a:rPr>
              <a:t>C2</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72</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135</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constant </a:t>
            </a:r>
            <a:r>
              <a:rPr i="1" lang="sv-SE">
                <a:solidFill>
                  <a:srgbClr val="333333"/>
                </a:solidFill>
              </a:rPr>
              <a:t>C</a:t>
            </a:r>
            <a:r>
              <a:rPr lang="sv-SE">
                <a:solidFill>
                  <a:srgbClr val="333333"/>
                </a:solidFill>
              </a:rPr>
              <a:t> with variable </a:t>
            </a:r>
            <a:r>
              <a:rPr i="1" lang="sv-SE">
                <a:solidFill>
                  <a:srgbClr val="333333"/>
                </a:solidFill>
              </a:rPr>
              <a:t>S</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Y = 135; int X = </a:t>
            </a:r>
            <a:r>
              <a:rPr b="1" lang="sv-SE">
                <a:solidFill>
                  <a:srgbClr val="333333"/>
                </a:solidFill>
                <a:latin typeface="Consolas"/>
                <a:ea typeface="Consolas"/>
                <a:cs typeface="Consolas"/>
                <a:sym typeface="Consolas"/>
              </a:rPr>
              <a:t>72</a:t>
            </a:r>
            <a:r>
              <a:rPr lang="sv-SE">
                <a:solidFill>
                  <a:srgbClr val="333333"/>
                </a:solidFill>
                <a:latin typeface="Consolas"/>
                <a:ea typeface="Consolas"/>
                <a:cs typeface="Consolas"/>
                <a:sym typeface="Consolas"/>
              </a:rPr>
              <a:t>;</a:t>
            </a:r>
            <a:r>
              <a:rPr lang="sv-SE">
                <a:solidFill>
                  <a:srgbClr val="333333"/>
                </a:solidFill>
              </a:rPr>
              <a:t> -&gt; int Y = 135; int X = </a:t>
            </a:r>
            <a:r>
              <a:rPr b="1" lang="sv-SE">
                <a:solidFill>
                  <a:srgbClr val="FF0000"/>
                </a:solidFill>
              </a:rPr>
              <a:t>Y</a:t>
            </a:r>
            <a:r>
              <a:rPr lang="sv-SE">
                <a:solidFill>
                  <a:srgbClr val="333333"/>
                </a:solidFill>
              </a:rPr>
              <a:t>; </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variable </a:t>
            </a:r>
            <a:r>
              <a:rPr i="1" lang="sv-SE">
                <a:solidFill>
                  <a:srgbClr val="333333"/>
                </a:solidFill>
              </a:rPr>
              <a:t>S</a:t>
            </a:r>
            <a:r>
              <a:rPr lang="sv-SE">
                <a:solidFill>
                  <a:srgbClr val="333333"/>
                </a:solidFill>
              </a:rPr>
              <a:t> for constant </a:t>
            </a:r>
            <a:r>
              <a:rPr i="1" lang="sv-SE">
                <a:solidFill>
                  <a:srgbClr val="333333"/>
                </a:solidFill>
              </a:rPr>
              <a:t>C</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72</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variable </a:t>
            </a:r>
            <a:r>
              <a:rPr i="1" lang="sv-SE">
                <a:solidFill>
                  <a:srgbClr val="333333"/>
                </a:solidFill>
              </a:rPr>
              <a:t>S1</a:t>
            </a:r>
            <a:r>
              <a:rPr lang="sv-SE">
                <a:solidFill>
                  <a:srgbClr val="333333"/>
                </a:solidFill>
              </a:rPr>
              <a:t> with variable </a:t>
            </a:r>
            <a:r>
              <a:rPr i="1" lang="sv-SE">
                <a:solidFill>
                  <a:srgbClr val="333333"/>
                </a:solidFill>
              </a:rPr>
              <a:t>S2</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Z</a:t>
            </a:r>
            <a:r>
              <a:rPr lang="sv-SE">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p:txBody>
      </p:sp>
      <p:sp>
        <p:nvSpPr>
          <p:cNvPr id="166" name="Google Shape;166;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Operand Modifications</a:t>
            </a:r>
            <a:endParaRPr/>
          </a:p>
        </p:txBody>
      </p:sp>
      <p:sp>
        <p:nvSpPr>
          <p:cNvPr id="172" name="Google Shape;172;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333333"/>
              </a:buClr>
              <a:buSzPts val="2400"/>
              <a:buChar char="•"/>
            </a:pPr>
            <a:r>
              <a:rPr lang="sv-SE">
                <a:solidFill>
                  <a:srgbClr val="333333"/>
                </a:solidFill>
              </a:rPr>
              <a:t>X for Y replacement</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variable/constant with array reference </a:t>
            </a:r>
            <a:r>
              <a:rPr i="1" lang="sv-SE">
                <a:solidFill>
                  <a:srgbClr val="333333"/>
                </a:solidFill>
              </a:rPr>
              <a:t>A[I]</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A[4]</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array reference </a:t>
            </a:r>
            <a:r>
              <a:rPr i="1" lang="sv-SE">
                <a:solidFill>
                  <a:srgbClr val="333333"/>
                </a:solidFill>
              </a:rPr>
              <a:t>A[I]</a:t>
            </a:r>
            <a:r>
              <a:rPr lang="sv-SE">
                <a:solidFill>
                  <a:srgbClr val="333333"/>
                </a:solidFill>
              </a:rPr>
              <a:t> with variable/constant.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A[4]</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Y</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array reference with another array reference.</a:t>
            </a:r>
            <a:endParaRPr>
              <a:solidFill>
                <a:srgbClr val="333333"/>
              </a:solidFill>
            </a:endParaRPr>
          </a:p>
          <a:p>
            <a:pPr indent="-355600" lvl="2" marL="1371600" rtl="0" algn="l">
              <a:spcBef>
                <a:spcPts val="500"/>
              </a:spcBef>
              <a:spcAft>
                <a:spcPts val="0"/>
              </a:spcAft>
              <a:buClr>
                <a:srgbClr val="333333"/>
              </a:buClr>
              <a:buSzPts val="2000"/>
              <a:buChar char="•"/>
            </a:pPr>
            <a:r>
              <a:rPr lang="sv-SE" sz="2000">
                <a:solidFill>
                  <a:srgbClr val="333333"/>
                </a:solidFill>
              </a:rPr>
              <a:t>Either another array or another index in the same array.</a:t>
            </a:r>
            <a:endParaRPr sz="2000">
              <a:solidFill>
                <a:srgbClr val="333333"/>
              </a:solidFill>
            </a:endParaRPr>
          </a:p>
          <a:p>
            <a:pPr indent="-355600" lvl="2" marL="1371600" rtl="0" algn="l">
              <a:spcBef>
                <a:spcPts val="500"/>
              </a:spcBef>
              <a:spcAft>
                <a:spcPts val="0"/>
              </a:spcAft>
              <a:buClr>
                <a:srgbClr val="333333"/>
              </a:buClr>
              <a:buSzPts val="2000"/>
              <a:buChar char="•"/>
            </a:pPr>
            <a:r>
              <a:rPr lang="sv-SE" sz="2000">
                <a:solidFill>
                  <a:srgbClr val="333333"/>
                </a:solidFill>
                <a:latin typeface="Consolas"/>
                <a:ea typeface="Consolas"/>
                <a:cs typeface="Consolas"/>
                <a:sym typeface="Consolas"/>
              </a:rPr>
              <a:t>int X = </a:t>
            </a:r>
            <a:r>
              <a:rPr b="1" lang="sv-SE" sz="2000">
                <a:solidFill>
                  <a:srgbClr val="333333"/>
                </a:solidFill>
                <a:latin typeface="Consolas"/>
                <a:ea typeface="Consolas"/>
                <a:cs typeface="Consolas"/>
                <a:sym typeface="Consolas"/>
              </a:rPr>
              <a:t>A[4]</a:t>
            </a:r>
            <a:r>
              <a:rPr lang="sv-SE" sz="2000">
                <a:solidFill>
                  <a:srgbClr val="333333"/>
                </a:solidFill>
                <a:latin typeface="Consolas"/>
                <a:ea typeface="Consolas"/>
                <a:cs typeface="Consolas"/>
                <a:sym typeface="Consolas"/>
              </a:rPr>
              <a:t>;</a:t>
            </a:r>
            <a:r>
              <a:rPr lang="sv-SE" sz="2000">
                <a:solidFill>
                  <a:srgbClr val="333333"/>
                </a:solidFill>
              </a:rPr>
              <a:t> -&gt; </a:t>
            </a:r>
            <a:r>
              <a:rPr lang="sv-SE" sz="2000">
                <a:solidFill>
                  <a:srgbClr val="333333"/>
                </a:solidFill>
                <a:latin typeface="Consolas"/>
                <a:ea typeface="Consolas"/>
                <a:cs typeface="Consolas"/>
                <a:sym typeface="Consolas"/>
              </a:rPr>
              <a:t>int X = </a:t>
            </a:r>
            <a:r>
              <a:rPr b="1" lang="sv-SE" sz="2000">
                <a:solidFill>
                  <a:srgbClr val="FF0000"/>
                </a:solidFill>
                <a:latin typeface="Consolas"/>
                <a:ea typeface="Consolas"/>
                <a:cs typeface="Consolas"/>
                <a:sym typeface="Consolas"/>
              </a:rPr>
              <a:t>A[10]</a:t>
            </a:r>
            <a:r>
              <a:rPr lang="sv-SE" sz="2000">
                <a:solidFill>
                  <a:srgbClr val="333333"/>
                </a:solidFill>
                <a:latin typeface="Consolas"/>
                <a:ea typeface="Consolas"/>
                <a:cs typeface="Consolas"/>
                <a:sym typeface="Consolas"/>
              </a:rPr>
              <a:t>;</a:t>
            </a:r>
            <a:endParaRPr sz="2000">
              <a:solidFill>
                <a:srgbClr val="333333"/>
              </a:solidFill>
              <a:latin typeface="Consolas"/>
              <a:ea typeface="Consolas"/>
              <a:cs typeface="Consolas"/>
              <a:sym typeface="Consolas"/>
            </a:endParaRPr>
          </a:p>
        </p:txBody>
      </p:sp>
      <p:sp>
        <p:nvSpPr>
          <p:cNvPr id="173" name="Google Shape;173;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79" name="Google Shape;179;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Arithmetic Operators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Binary operators:</a:t>
            </a:r>
            <a:r>
              <a:rPr i="1" lang="sv-SE">
                <a:solidFill>
                  <a:srgbClr val="333333"/>
                </a:solidFill>
              </a:rPr>
              <a:t> </a:t>
            </a:r>
            <a:r>
              <a:rPr lang="sv-SE">
                <a:solidFill>
                  <a:srgbClr val="333333"/>
                </a:solidFill>
                <a:latin typeface="Consolas"/>
                <a:ea typeface="Consolas"/>
                <a:cs typeface="Consolas"/>
                <a:sym typeface="Consolas"/>
              </a:rPr>
              <a:t>x (+, -, *, /, %)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Unary operators: </a:t>
            </a:r>
            <a:r>
              <a:rPr lang="sv-SE">
                <a:solidFill>
                  <a:srgbClr val="333333"/>
                </a:solidFill>
                <a:latin typeface="Consolas"/>
                <a:ea typeface="Consolas"/>
                <a:cs typeface="Consolas"/>
                <a:sym typeface="Consolas"/>
              </a:rPr>
              <a:t>+x, -x</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Shortcut operators: </a:t>
            </a:r>
            <a:r>
              <a:rPr lang="sv-SE">
                <a:solidFill>
                  <a:srgbClr val="333333"/>
                </a:solidFill>
                <a:latin typeface="Consolas"/>
                <a:ea typeface="Consolas"/>
                <a:cs typeface="Consolas"/>
                <a:sym typeface="Consolas"/>
              </a:rPr>
              <a:t>x++, ++x, x--, --x</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Arithmetic Operator Replacement</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binary/unary/shortcut operator with another.</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Z = X </a:t>
            </a:r>
            <a:r>
              <a:rPr b="1" lang="sv-SE">
                <a:solidFill>
                  <a:srgbClr val="333333"/>
                </a:solidFill>
                <a:latin typeface="Consolas"/>
                <a:ea typeface="Consolas"/>
                <a:cs typeface="Consolas"/>
                <a:sym typeface="Consolas"/>
              </a:rPr>
              <a:t>+</a:t>
            </a:r>
            <a:r>
              <a:rPr lang="sv-SE">
                <a:solidFill>
                  <a:srgbClr val="333333"/>
                </a:solidFill>
                <a:latin typeface="Consolas"/>
                <a:ea typeface="Consolas"/>
                <a:cs typeface="Consolas"/>
                <a:sym typeface="Consolas"/>
              </a:rPr>
              <a:t> Y;</a:t>
            </a:r>
            <a:r>
              <a:rPr lang="sv-SE">
                <a:solidFill>
                  <a:srgbClr val="333333"/>
                </a:solidFill>
              </a:rPr>
              <a:t> -&gt; </a:t>
            </a:r>
            <a:r>
              <a:rPr lang="sv-SE">
                <a:solidFill>
                  <a:srgbClr val="333333"/>
                </a:solidFill>
                <a:latin typeface="Consolas"/>
                <a:ea typeface="Consolas"/>
                <a:cs typeface="Consolas"/>
                <a:sym typeface="Consolas"/>
              </a:rPr>
              <a:t>Z = X </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shortcut/unary operator with a unary/shortcut.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180" name="Google Shape;180;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86" name="Google Shape;186;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Arithmetic Operator Insertion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Insert an additional operator into an expression.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 </a:t>
            </a:r>
            <a:r>
              <a:rPr b="1" lang="sv-SE">
                <a:solidFill>
                  <a:srgbClr val="FF0000"/>
                </a:solidFill>
                <a:latin typeface="Consolas"/>
                <a:ea typeface="Consolas"/>
                <a:cs typeface="Consolas"/>
                <a:sym typeface="Consolas"/>
              </a:rPr>
              <a:t>+ Y</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Font typeface="Consolas"/>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 -&gt; 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Arithmetic Operator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Remove an operator from an expression.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 + Y</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187" name="Google Shape;187;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93" name="Google Shape;193;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Conditional Operators</a:t>
            </a:r>
            <a:endParaRPr/>
          </a:p>
          <a:p>
            <a:pPr indent="-381000" lvl="1" marL="914400" marR="0" rtl="0" algn="l">
              <a:lnSpc>
                <a:spcPct val="100000"/>
              </a:lnSpc>
              <a:spcBef>
                <a:spcPts val="0"/>
              </a:spcBef>
              <a:spcAft>
                <a:spcPts val="0"/>
              </a:spcAft>
              <a:buClr>
                <a:schemeClr val="dk1"/>
              </a:buClr>
              <a:buSzPts val="2400"/>
              <a:buFont typeface="Arial"/>
              <a:buChar char="•"/>
            </a:pPr>
            <a:r>
              <a:rPr lang="sv-SE"/>
              <a:t>Binary: </a:t>
            </a:r>
            <a:r>
              <a:rPr lang="sv-SE">
                <a:latin typeface="Consolas"/>
                <a:ea typeface="Consolas"/>
                <a:cs typeface="Consolas"/>
                <a:sym typeface="Consolas"/>
              </a:rPr>
              <a:t>x (&amp;&amp;, ||, &amp;, |, ^) y</a:t>
            </a:r>
            <a:endParaRPr>
              <a:latin typeface="Consolas"/>
              <a:ea typeface="Consolas"/>
              <a:cs typeface="Consolas"/>
              <a:sym typeface="Consolas"/>
            </a:endParaRPr>
          </a:p>
          <a:p>
            <a:pPr indent="-368300" lvl="1" marL="914400" marR="0" rtl="0" algn="l">
              <a:lnSpc>
                <a:spcPct val="100000"/>
              </a:lnSpc>
              <a:spcBef>
                <a:spcPts val="0"/>
              </a:spcBef>
              <a:spcAft>
                <a:spcPts val="0"/>
              </a:spcAft>
              <a:buClr>
                <a:schemeClr val="dk1"/>
              </a:buClr>
              <a:buSzPts val="2200"/>
              <a:buChar char="•"/>
            </a:pPr>
            <a:r>
              <a:rPr lang="sv-SE"/>
              <a:t>Unary: </a:t>
            </a:r>
            <a:r>
              <a:rPr i="1" lang="sv-SE">
                <a:latin typeface="Consolas"/>
                <a:ea typeface="Consolas"/>
                <a:cs typeface="Consolas"/>
                <a:sym typeface="Consolas"/>
              </a:rPr>
              <a:t>(~, !)x</a:t>
            </a:r>
            <a:endParaRPr i="1">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Font typeface="Arial"/>
              <a:buChar char="•"/>
            </a:pPr>
            <a:r>
              <a:rPr lang="sv-SE"/>
              <a:t>Relational Operators</a:t>
            </a:r>
            <a:endParaRPr/>
          </a:p>
          <a:p>
            <a:pPr indent="-368300" lvl="1" marL="914400" marR="0" rtl="0" algn="l">
              <a:lnSpc>
                <a:spcPct val="100000"/>
              </a:lnSpc>
              <a:spcBef>
                <a:spcPts val="0"/>
              </a:spcBef>
              <a:spcAft>
                <a:spcPts val="0"/>
              </a:spcAft>
              <a:buClr>
                <a:schemeClr val="dk1"/>
              </a:buClr>
              <a:buSzPts val="2200"/>
              <a:buFont typeface="Consolas"/>
              <a:buChar char="•"/>
            </a:pPr>
            <a:r>
              <a:rPr lang="sv-SE">
                <a:latin typeface="Consolas"/>
                <a:ea typeface="Consolas"/>
                <a:cs typeface="Consolas"/>
                <a:sym typeface="Consolas"/>
              </a:rPr>
              <a:t> x (&gt;, &gt;=, &lt;, &lt;=, ==, !=) y</a:t>
            </a:r>
            <a:endParaRPr>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Char char="•"/>
            </a:pPr>
            <a:r>
              <a:rPr lang="sv-SE"/>
              <a:t>Shift Operators</a:t>
            </a:r>
            <a:endParaRPr/>
          </a:p>
          <a:p>
            <a:pPr indent="-368300" lvl="1" marL="914400" marR="0" rtl="0" algn="l">
              <a:lnSpc>
                <a:spcPct val="100000"/>
              </a:lnSpc>
              <a:spcBef>
                <a:spcPts val="0"/>
              </a:spcBef>
              <a:spcAft>
                <a:spcPts val="0"/>
              </a:spcAft>
              <a:buClr>
                <a:schemeClr val="dk1"/>
              </a:buClr>
              <a:buSzPts val="2200"/>
              <a:buFont typeface="Consolas"/>
              <a:buChar char="•"/>
            </a:pPr>
            <a:r>
              <a:rPr lang="sv-SE">
                <a:latin typeface="Consolas"/>
                <a:ea typeface="Consolas"/>
                <a:cs typeface="Consolas"/>
                <a:sym typeface="Consolas"/>
              </a:rPr>
              <a:t>x (&gt;&gt;, &lt;&lt;, &gt;&gt;&gt;&gt;) y</a:t>
            </a:r>
            <a:endParaRPr>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Char char="•"/>
            </a:pPr>
            <a:r>
              <a:rPr lang="sv-SE"/>
              <a:t>Operator Replacement, Insertion, Deletion</a:t>
            </a:r>
            <a:endParaRPr/>
          </a:p>
          <a:p>
            <a:pPr indent="-368300" lvl="1" marL="914400" marR="0" rtl="0" algn="l">
              <a:lnSpc>
                <a:spcPct val="100000"/>
              </a:lnSpc>
              <a:spcBef>
                <a:spcPts val="0"/>
              </a:spcBef>
              <a:spcAft>
                <a:spcPts val="0"/>
              </a:spcAft>
              <a:buClr>
                <a:schemeClr val="dk1"/>
              </a:buClr>
              <a:buSzPts val="2200"/>
              <a:buChar char="•"/>
            </a:pPr>
            <a:r>
              <a:rPr lang="sv-SE"/>
              <a:t>Works like arithmetic operators.</a:t>
            </a:r>
            <a:endParaRPr/>
          </a:p>
          <a:p>
            <a:pPr indent="0" lvl="0" marL="0" marR="0" rtl="0" algn="l">
              <a:lnSpc>
                <a:spcPct val="100000"/>
              </a:lnSpc>
              <a:spcBef>
                <a:spcPts val="600"/>
              </a:spcBef>
              <a:spcAft>
                <a:spcPts val="0"/>
              </a:spcAft>
              <a:buNone/>
            </a:pPr>
            <a:r>
              <a:t/>
            </a:r>
            <a:endParaRPr/>
          </a:p>
        </p:txBody>
      </p:sp>
      <p:sp>
        <p:nvSpPr>
          <p:cNvPr id="194" name="Google Shape;194;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200" name="Google Shape;200;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Shortcut Operators</a:t>
            </a:r>
            <a:endParaRPr>
              <a:solidFill>
                <a:srgbClr val="333333"/>
              </a:solidFill>
            </a:endParaRPr>
          </a:p>
          <a:p>
            <a:pPr indent="-368300" lvl="1" marL="914400" marR="0" rtl="0" algn="l">
              <a:lnSpc>
                <a:spcPct val="100000"/>
              </a:lnSpc>
              <a:spcBef>
                <a:spcPts val="0"/>
              </a:spcBef>
              <a:spcAft>
                <a:spcPts val="0"/>
              </a:spcAft>
              <a:buClr>
                <a:srgbClr val="333333"/>
              </a:buClr>
              <a:buSzPts val="2200"/>
              <a:buFont typeface="Consolas"/>
              <a:buChar char="•"/>
            </a:pPr>
            <a:r>
              <a:rPr lang="sv-SE">
                <a:solidFill>
                  <a:srgbClr val="333333"/>
                </a:solidFill>
                <a:latin typeface="Consolas"/>
                <a:ea typeface="Consolas"/>
                <a:cs typeface="Consolas"/>
                <a:sym typeface="Consolas"/>
              </a:rPr>
              <a:t>x (+=, -=, *=, /=, %=, &amp;=, |=, ^=, &lt;&lt;=, &gt;&gt;=)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Shortcut Operator Replacement</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Absolute Value Insertion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a subexpression with </a:t>
            </a:r>
            <a:r>
              <a:rPr i="1" lang="sv-SE">
                <a:solidFill>
                  <a:srgbClr val="333333"/>
                </a:solidFill>
              </a:rPr>
              <a:t>abs(e)</a:t>
            </a:r>
            <a:r>
              <a:rPr lang="sv-SE">
                <a:solidFill>
                  <a:srgbClr val="333333"/>
                </a:solidFill>
              </a:rPr>
              <a: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 + Y</a:t>
            </a:r>
            <a:r>
              <a:rPr lang="sv-SE">
                <a:solidFill>
                  <a:srgbClr val="333333"/>
                </a:solidFill>
                <a:latin typeface="Consolas"/>
                <a:ea typeface="Consolas"/>
                <a:cs typeface="Consolas"/>
                <a:sym typeface="Consolas"/>
              </a:rPr>
              <a:t>; -&gt; int Z = </a:t>
            </a:r>
            <a:r>
              <a:rPr b="1" lang="sv-SE">
                <a:solidFill>
                  <a:srgbClr val="FF0000"/>
                </a:solidFill>
                <a:latin typeface="Consolas"/>
                <a:ea typeface="Consolas"/>
                <a:cs typeface="Consolas"/>
                <a:sym typeface="Consolas"/>
              </a:rPr>
              <a:t>abs(</a:t>
            </a:r>
            <a:r>
              <a:rPr lang="sv-SE">
                <a:solidFill>
                  <a:srgbClr val="333333"/>
                </a:solidFill>
                <a:latin typeface="Consolas"/>
                <a:ea typeface="Consolas"/>
                <a:cs typeface="Consolas"/>
                <a:sym typeface="Consolas"/>
              </a:rPr>
              <a:t>X + Y</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Constant for Predicate Replacement</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boolean predicate with a constant value </a:t>
            </a:r>
            <a:r>
              <a:rPr i="1" lang="sv-SE">
                <a:solidFill>
                  <a:srgbClr val="333333"/>
                </a:solidFill>
              </a:rPr>
              <a:t>(T/F)</a:t>
            </a:r>
            <a:r>
              <a:rPr lang="sv-SE">
                <a:solidFill>
                  <a:srgbClr val="333333"/>
                </a:solidFill>
              </a:rPr>
              <a: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bool Z = (A || </a:t>
            </a:r>
            <a:r>
              <a:rPr b="1" lang="sv-SE">
                <a:solidFill>
                  <a:srgbClr val="333333"/>
                </a:solidFill>
                <a:latin typeface="Consolas"/>
                <a:ea typeface="Consolas"/>
                <a:cs typeface="Consolas"/>
                <a:sym typeface="Consolas"/>
              </a:rPr>
              <a:t>B</a:t>
            </a:r>
            <a:r>
              <a:rPr lang="sv-SE">
                <a:solidFill>
                  <a:srgbClr val="333333"/>
                </a:solidFill>
                <a:latin typeface="Consolas"/>
                <a:ea typeface="Consolas"/>
                <a:cs typeface="Consolas"/>
                <a:sym typeface="Consolas"/>
              </a:rPr>
              <a:t>) &amp;&amp; C; -&gt; bool Z = (A ||</a:t>
            </a:r>
            <a:r>
              <a:rPr b="1" lang="sv-SE">
                <a:solidFill>
                  <a:srgbClr val="FF0000"/>
                </a:solidFill>
                <a:latin typeface="Consolas"/>
                <a:ea typeface="Consolas"/>
                <a:cs typeface="Consolas"/>
                <a:sym typeface="Consolas"/>
              </a:rPr>
              <a:t> true</a:t>
            </a:r>
            <a:r>
              <a:rPr lang="sv-SE">
                <a:solidFill>
                  <a:srgbClr val="333333"/>
                </a:solidFill>
                <a:latin typeface="Consolas"/>
                <a:ea typeface="Consolas"/>
                <a:cs typeface="Consolas"/>
                <a:sym typeface="Consolas"/>
              </a:rPr>
              <a:t>) &amp;&amp; C;</a:t>
            </a:r>
            <a:endParaRPr>
              <a:solidFill>
                <a:srgbClr val="333333"/>
              </a:solidFill>
              <a:latin typeface="Consolas"/>
              <a:ea typeface="Consolas"/>
              <a:cs typeface="Consolas"/>
              <a:sym typeface="Consolas"/>
            </a:endParaRPr>
          </a:p>
        </p:txBody>
      </p:sp>
      <p:sp>
        <p:nvSpPr>
          <p:cNvPr id="201" name="Google Shape;201;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Statement Modifications</a:t>
            </a:r>
            <a:endParaRPr/>
          </a:p>
        </p:txBody>
      </p:sp>
      <p:sp>
        <p:nvSpPr>
          <p:cNvPr id="207" name="Google Shape;207;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Statement Deletion</a:t>
            </a:r>
            <a:endParaRPr/>
          </a:p>
          <a:p>
            <a:pPr indent="-368300" lvl="1" marL="914400" marR="0" rtl="0" algn="l">
              <a:lnSpc>
                <a:spcPct val="100000"/>
              </a:lnSpc>
              <a:spcBef>
                <a:spcPts val="0"/>
              </a:spcBef>
              <a:spcAft>
                <a:spcPts val="0"/>
              </a:spcAft>
              <a:buClr>
                <a:schemeClr val="dk1"/>
              </a:buClr>
              <a:buSzPts val="2200"/>
              <a:buChar char="•"/>
            </a:pPr>
            <a:r>
              <a:rPr lang="sv-SE"/>
              <a:t>Remove a random statement from the program.</a:t>
            </a:r>
            <a:endParaRPr/>
          </a:p>
          <a:p>
            <a:pPr indent="-381000" lvl="0" marL="457200" marR="0" rtl="0" algn="l">
              <a:lnSpc>
                <a:spcPct val="100000"/>
              </a:lnSpc>
              <a:spcBef>
                <a:spcPts val="0"/>
              </a:spcBef>
              <a:spcAft>
                <a:spcPts val="0"/>
              </a:spcAft>
              <a:buClr>
                <a:schemeClr val="dk1"/>
              </a:buClr>
              <a:buSzPts val="2400"/>
              <a:buChar char="•"/>
            </a:pPr>
            <a:r>
              <a:rPr lang="sv-SE"/>
              <a:t>Switch Case Replacement</a:t>
            </a:r>
            <a:endParaRPr/>
          </a:p>
          <a:p>
            <a:pPr indent="-368300" lvl="1" marL="914400" marR="0" rtl="0" algn="l">
              <a:lnSpc>
                <a:spcPct val="100000"/>
              </a:lnSpc>
              <a:spcBef>
                <a:spcPts val="0"/>
              </a:spcBef>
              <a:spcAft>
                <a:spcPts val="0"/>
              </a:spcAft>
              <a:buClr>
                <a:schemeClr val="dk1"/>
              </a:buClr>
              <a:buSzPts val="2200"/>
              <a:buChar char="•"/>
            </a:pPr>
            <a:r>
              <a:rPr lang="sv-SE"/>
              <a:t>Replace the label of one case with another.</a:t>
            </a:r>
            <a:endParaRPr/>
          </a:p>
          <a:p>
            <a:pPr indent="-381000" lvl="0" marL="457200" marR="0" rtl="0" algn="l">
              <a:lnSpc>
                <a:spcPct val="100000"/>
              </a:lnSpc>
              <a:spcBef>
                <a:spcPts val="0"/>
              </a:spcBef>
              <a:spcAft>
                <a:spcPts val="0"/>
              </a:spcAft>
              <a:buClr>
                <a:schemeClr val="dk1"/>
              </a:buClr>
              <a:buSzPts val="2400"/>
              <a:buChar char="•"/>
            </a:pPr>
            <a:r>
              <a:rPr lang="sv-SE"/>
              <a:t>End Block Shift</a:t>
            </a:r>
            <a:endParaRPr/>
          </a:p>
          <a:p>
            <a:pPr indent="-368300" lvl="1" marL="914400" marR="0" rtl="0" algn="l">
              <a:lnSpc>
                <a:spcPct val="100000"/>
              </a:lnSpc>
              <a:spcBef>
                <a:spcPts val="0"/>
              </a:spcBef>
              <a:spcAft>
                <a:spcPts val="0"/>
              </a:spcAft>
              <a:buClr>
                <a:schemeClr val="dk1"/>
              </a:buClr>
              <a:buSzPts val="2200"/>
              <a:buChar char="•"/>
            </a:pPr>
            <a:r>
              <a:rPr lang="sv-SE"/>
              <a:t>Move closing brackets to an earlier or later location.</a:t>
            </a:r>
            <a:endParaRPr/>
          </a:p>
          <a:p>
            <a:pPr indent="0" lvl="0" marL="0" marR="0" rtl="0" algn="l">
              <a:lnSpc>
                <a:spcPct val="100000"/>
              </a:lnSpc>
              <a:spcBef>
                <a:spcPts val="600"/>
              </a:spcBef>
              <a:spcAft>
                <a:spcPts val="0"/>
              </a:spcAft>
              <a:buNone/>
            </a:pPr>
            <a:r>
              <a:t/>
            </a:r>
            <a:endParaRPr/>
          </a:p>
        </p:txBody>
      </p:sp>
      <p:sp>
        <p:nvSpPr>
          <p:cNvPr id="208" name="Google Shape;20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Encapsulation/Inheritance </a:t>
            </a:r>
            <a:endParaRPr/>
          </a:p>
        </p:txBody>
      </p:sp>
      <p:sp>
        <p:nvSpPr>
          <p:cNvPr id="214" name="Google Shape;214;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Access Modifier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 a modifier to </a:t>
            </a:r>
            <a:r>
              <a:rPr i="1" lang="sv-SE">
                <a:solidFill>
                  <a:srgbClr val="333333"/>
                </a:solidFill>
              </a:rPr>
              <a:t>(public/protected/private)</a:t>
            </a:r>
            <a:endParaRPr i="1">
              <a:solidFill>
                <a:srgbClr val="333333"/>
              </a:solidFill>
            </a:endParaRPr>
          </a:p>
          <a:p>
            <a:pPr indent="-368300" lvl="1" marL="914400" marR="0" rtl="0" algn="l">
              <a:lnSpc>
                <a:spcPct val="100000"/>
              </a:lnSpc>
              <a:spcBef>
                <a:spcPts val="0"/>
              </a:spcBef>
              <a:spcAft>
                <a:spcPts val="0"/>
              </a:spcAft>
              <a:buClr>
                <a:srgbClr val="333333"/>
              </a:buClr>
              <a:buSzPts val="2200"/>
              <a:buChar char="•"/>
            </a:pPr>
            <a:r>
              <a:rPr b="1" lang="sv-SE">
                <a:solidFill>
                  <a:srgbClr val="333333"/>
                </a:solidFill>
                <a:latin typeface="Consolas"/>
                <a:ea typeface="Consolas"/>
                <a:cs typeface="Consolas"/>
                <a:sym typeface="Consolas"/>
              </a:rPr>
              <a:t>public</a:t>
            </a:r>
            <a:r>
              <a:rPr lang="sv-SE">
                <a:solidFill>
                  <a:srgbClr val="333333"/>
                </a:solidFill>
                <a:latin typeface="Consolas"/>
                <a:ea typeface="Consolas"/>
                <a:cs typeface="Consolas"/>
                <a:sym typeface="Consolas"/>
              </a:rPr>
              <a:t> void DoThis(int x)</a:t>
            </a:r>
            <a:r>
              <a:rPr lang="sv-SE">
                <a:solidFill>
                  <a:srgbClr val="333333"/>
                </a:solidFill>
              </a:rPr>
              <a:t> -&gt; </a:t>
            </a:r>
            <a:br>
              <a:rPr lang="sv-SE">
                <a:solidFill>
                  <a:srgbClr val="333333"/>
                </a:solidFill>
              </a:rPr>
            </a:br>
            <a:r>
              <a:rPr b="1" lang="sv-SE">
                <a:solidFill>
                  <a:srgbClr val="FF0000"/>
                </a:solidFill>
                <a:latin typeface="Consolas"/>
                <a:ea typeface="Consolas"/>
                <a:cs typeface="Consolas"/>
                <a:sym typeface="Consolas"/>
              </a:rPr>
              <a:t>private</a:t>
            </a:r>
            <a:r>
              <a:rPr lang="sv-SE">
                <a:solidFill>
                  <a:srgbClr val="333333"/>
                </a:solidFill>
                <a:latin typeface="Consolas"/>
                <a:ea typeface="Consolas"/>
                <a:cs typeface="Consolas"/>
                <a:sym typeface="Consolas"/>
              </a:rPr>
              <a:t> void DoThis(int x)</a:t>
            </a:r>
            <a:br>
              <a:rPr lang="sv-SE">
                <a:solidFill>
                  <a:srgbClr val="333333"/>
                </a:solidFill>
                <a:latin typeface="Consolas"/>
                <a:ea typeface="Consolas"/>
                <a:cs typeface="Consolas"/>
                <a:sym typeface="Consolas"/>
              </a:rPr>
            </a:br>
            <a:endParaRPr sz="1400">
              <a:solidFill>
                <a:srgbClr val="333333"/>
              </a:solidFill>
              <a:latin typeface="Consolas"/>
              <a:ea typeface="Consolas"/>
              <a:cs typeface="Consolas"/>
              <a:sym typeface="Consolas"/>
            </a:endParaRPr>
          </a:p>
        </p:txBody>
      </p:sp>
      <p:sp>
        <p:nvSpPr>
          <p:cNvPr id="215" name="Google Shape;215;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21" name="Google Shape;221;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Overriding Method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 an overriden method from a subclass.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References call the version inherited from a parent.</a:t>
            </a:r>
            <a:br>
              <a:rPr lang="sv-SE">
                <a:solidFill>
                  <a:srgbClr val="333333"/>
                </a:solidFill>
              </a:rPr>
            </a:b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Class Child implements Parent { … </a:t>
            </a:r>
            <a:br>
              <a:rPr lang="sv-SE">
                <a:solidFill>
                  <a:srgbClr val="333333"/>
                </a:solidFill>
                <a:latin typeface="Consolas"/>
                <a:ea typeface="Consolas"/>
                <a:cs typeface="Consolas"/>
                <a:sym typeface="Consolas"/>
              </a:rPr>
            </a:br>
            <a:r>
              <a:rPr b="1" lang="sv-SE">
                <a:solidFill>
                  <a:srgbClr val="FF0000"/>
                </a:solidFill>
                <a:latin typeface="Consolas"/>
                <a:ea typeface="Consolas"/>
                <a:cs typeface="Consolas"/>
                <a:sym typeface="Consolas"/>
              </a:rPr>
              <a:t>@Override public int doThis(){ .. }</a:t>
            </a:r>
            <a:r>
              <a:rPr lang="sv-SE">
                <a:solidFill>
                  <a:srgbClr val="333333"/>
                </a:solidFill>
                <a:latin typeface="Consolas"/>
                <a:ea typeface="Consolas"/>
                <a:cs typeface="Consolas"/>
                <a:sym typeface="Consolas"/>
              </a:rPr>
              <a:t> …</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int X = doThis(); } </a:t>
            </a:r>
            <a:br>
              <a:rPr lang="sv-SE">
                <a:solidFill>
                  <a:srgbClr val="333333"/>
                </a:solidFill>
              </a:rPr>
            </a:br>
            <a:r>
              <a:rPr lang="sv-SE">
                <a:solidFill>
                  <a:srgbClr val="333333"/>
                </a:solidFill>
              </a:rPr>
              <a:t>-&gt;</a:t>
            </a:r>
            <a:br>
              <a:rPr lang="sv-SE">
                <a:solidFill>
                  <a:srgbClr val="333333"/>
                </a:solidFill>
              </a:rPr>
            </a:br>
            <a:r>
              <a:rPr lang="sv-SE">
                <a:solidFill>
                  <a:srgbClr val="333333"/>
                </a:solidFill>
                <a:latin typeface="Consolas"/>
                <a:ea typeface="Consolas"/>
                <a:cs typeface="Consolas"/>
                <a:sym typeface="Consolas"/>
              </a:rPr>
              <a:t>Class Child implements Parent { … </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int X = doThis(); } </a:t>
            </a:r>
            <a:endParaRPr>
              <a:solidFill>
                <a:srgbClr val="333333"/>
              </a:solidFill>
              <a:latin typeface="Consolas"/>
              <a:ea typeface="Consolas"/>
              <a:cs typeface="Consolas"/>
              <a:sym typeface="Consolas"/>
            </a:endParaRPr>
          </a:p>
        </p:txBody>
      </p:sp>
      <p:sp>
        <p:nvSpPr>
          <p:cNvPr id="222" name="Google Shape;222;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Space Shuttle Challenger</a:t>
            </a:r>
            <a:endParaRPr/>
          </a:p>
        </p:txBody>
      </p:sp>
      <p:sp>
        <p:nvSpPr>
          <p:cNvPr id="92" name="Google Shape;92;p16"/>
          <p:cNvSpPr txBox="1"/>
          <p:nvPr>
            <p:ph idx="1" type="body"/>
          </p:nvPr>
        </p:nvSpPr>
        <p:spPr>
          <a:xfrm>
            <a:off x="468897" y="1282400"/>
            <a:ext cx="6145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eal failure in rocket booster causes explosion, killing seven astronauts.</a:t>
            </a:r>
            <a:endParaRPr/>
          </a:p>
          <a:p>
            <a:pPr indent="-393700" lvl="0" marL="457200" rtl="0" algn="l">
              <a:spcBef>
                <a:spcPts val="1000"/>
              </a:spcBef>
              <a:spcAft>
                <a:spcPts val="0"/>
              </a:spcAft>
              <a:buSzPts val="2600"/>
              <a:buChar char="•"/>
            </a:pPr>
            <a:r>
              <a:rPr lang="sv-SE"/>
              <a:t>Investigation found technical and organizational issues.</a:t>
            </a:r>
            <a:endParaRPr/>
          </a:p>
          <a:p>
            <a:pPr indent="-368300" lvl="1" marL="914400" rtl="0" algn="l">
              <a:spcBef>
                <a:spcPts val="500"/>
              </a:spcBef>
              <a:spcAft>
                <a:spcPts val="0"/>
              </a:spcAft>
              <a:buSzPts val="2200"/>
              <a:buChar char="•"/>
            </a:pPr>
            <a:r>
              <a:rPr lang="sv-SE"/>
              <a:t>Became a case example studied in many forms of engineering.</a:t>
            </a:r>
            <a:endParaRPr/>
          </a:p>
          <a:p>
            <a:pPr indent="-368300" lvl="1" marL="914400" rtl="0" algn="l">
              <a:spcBef>
                <a:spcPts val="500"/>
              </a:spcBef>
              <a:spcAft>
                <a:spcPts val="0"/>
              </a:spcAft>
              <a:buClr>
                <a:schemeClr val="accent3"/>
              </a:buClr>
              <a:buSzPts val="2200"/>
              <a:buChar char="•"/>
            </a:pPr>
            <a:r>
              <a:rPr b="1" lang="sv-SE">
                <a:solidFill>
                  <a:schemeClr val="accent3"/>
                </a:solidFill>
              </a:rPr>
              <a:t>Learn from your failures.</a:t>
            </a:r>
            <a:endParaRPr b="1">
              <a:solidFill>
                <a:schemeClr val="accent3"/>
              </a:solidFill>
            </a:endParaRPr>
          </a:p>
        </p:txBody>
      </p:sp>
      <p:pic>
        <p:nvPicPr>
          <p:cNvPr descr="Challenger_Photo_Montage.jpg" id="93" name="Google Shape;93;p16"/>
          <p:cNvPicPr preferRelativeResize="0"/>
          <p:nvPr/>
        </p:nvPicPr>
        <p:blipFill>
          <a:blip r:embed="rId3">
            <a:alphaModFix/>
          </a:blip>
          <a:stretch>
            <a:fillRect/>
          </a:stretch>
        </p:blipFill>
        <p:spPr>
          <a:xfrm>
            <a:off x="6669825" y="1037519"/>
            <a:ext cx="2131256" cy="3673106"/>
          </a:xfrm>
          <a:prstGeom prst="rect">
            <a:avLst/>
          </a:prstGeom>
          <a:noFill/>
          <a:ln>
            <a:noFill/>
          </a:ln>
        </p:spPr>
      </p:pic>
      <p:sp>
        <p:nvSpPr>
          <p:cNvPr id="94" name="Google Shape;94;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9" name="Google Shape;229;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30" name="Google Shape;230;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600"/>
              </a:spcBef>
              <a:spcAft>
                <a:spcPts val="0"/>
              </a:spcAft>
              <a:buClr>
                <a:srgbClr val="333333"/>
              </a:buClr>
              <a:buSzPts val="2400"/>
              <a:buChar char="•"/>
            </a:pPr>
            <a:r>
              <a:rPr lang="sv-SE" sz="3000">
                <a:solidFill>
                  <a:srgbClr val="333333"/>
                </a:solidFill>
              </a:rPr>
              <a:t>Super Keyword Insertion/Deletion</a:t>
            </a:r>
            <a:endParaRPr sz="3000">
              <a:solidFill>
                <a:srgbClr val="333333"/>
              </a:solidFill>
            </a:endParaRPr>
          </a:p>
          <a:p>
            <a:pPr indent="-381000" lvl="1" marL="914400" rtl="0" algn="l">
              <a:lnSpc>
                <a:spcPct val="100000"/>
              </a:lnSpc>
              <a:spcBef>
                <a:spcPts val="0"/>
              </a:spcBef>
              <a:spcAft>
                <a:spcPts val="0"/>
              </a:spcAft>
              <a:buClr>
                <a:srgbClr val="333333"/>
              </a:buClr>
              <a:buSzPts val="2400"/>
              <a:buChar char="•"/>
            </a:pPr>
            <a:r>
              <a:rPr lang="sv-SE" sz="2400">
                <a:solidFill>
                  <a:srgbClr val="333333"/>
                </a:solidFill>
              </a:rPr>
              <a:t>Inserts or deletes the </a:t>
            </a:r>
            <a:r>
              <a:rPr lang="sv-SE" sz="2400">
                <a:solidFill>
                  <a:srgbClr val="333333"/>
                </a:solidFill>
                <a:latin typeface="Consolas"/>
                <a:ea typeface="Consolas"/>
                <a:cs typeface="Consolas"/>
                <a:sym typeface="Consolas"/>
              </a:rPr>
              <a:t>super()</a:t>
            </a:r>
            <a:r>
              <a:rPr lang="sv-SE" sz="2400">
                <a:solidFill>
                  <a:srgbClr val="333333"/>
                </a:solidFill>
              </a:rPr>
              <a:t> keyword.</a:t>
            </a:r>
            <a:br>
              <a:rPr lang="sv-SE" sz="2400">
                <a:solidFill>
                  <a:srgbClr val="333333"/>
                </a:solidFill>
              </a:rPr>
            </a:br>
            <a:endParaRPr sz="2400">
              <a:solidFill>
                <a:srgbClr val="333333"/>
              </a:solidFill>
            </a:endParaRPr>
          </a:p>
          <a:p>
            <a:pPr indent="-381000" lvl="1" marL="914400" rtl="0" algn="l">
              <a:lnSpc>
                <a:spcPct val="100000"/>
              </a:lnSpc>
              <a:spcBef>
                <a:spcPts val="0"/>
              </a:spcBef>
              <a:spcAft>
                <a:spcPts val="0"/>
              </a:spcAft>
              <a:buClr>
                <a:srgbClr val="333333"/>
              </a:buClr>
              <a:buSzPts val="2400"/>
              <a:buChar char="•"/>
            </a:pPr>
            <a:r>
              <a:rPr lang="sv-SE" sz="2400">
                <a:solidFill>
                  <a:srgbClr val="333333"/>
                </a:solidFill>
                <a:latin typeface="Consolas"/>
                <a:ea typeface="Consolas"/>
                <a:cs typeface="Consolas"/>
                <a:sym typeface="Consolas"/>
              </a:rPr>
              <a:t>@Override</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public void doSomething(){ </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    </a:t>
            </a:r>
            <a:r>
              <a:rPr b="1" lang="sv-SE" sz="2400">
                <a:solidFill>
                  <a:srgbClr val="FF0000"/>
                </a:solidFill>
                <a:latin typeface="Consolas"/>
                <a:ea typeface="Consolas"/>
                <a:cs typeface="Consolas"/>
                <a:sym typeface="Consolas"/>
              </a:rPr>
              <a:t>super();</a:t>
            </a:r>
            <a:r>
              <a:rPr lang="sv-SE" sz="2400">
                <a:solidFill>
                  <a:srgbClr val="333333"/>
                </a:solidFill>
                <a:latin typeface="Consolas"/>
                <a:ea typeface="Consolas"/>
                <a:cs typeface="Consolas"/>
                <a:sym typeface="Consolas"/>
              </a:rPr>
              <a:t> … } -&gt;</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@Override</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public void doSomething(){ </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    … }</a:t>
            </a:r>
            <a:endParaRPr sz="2400">
              <a:solidFill>
                <a:srgbClr val="333333"/>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36" name="Google Shape;236;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Overridden Method Calling Position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Overridden methods can call the parent method.</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Moves calls to the parent version to other positions.</a:t>
            </a:r>
            <a:br>
              <a:rPr lang="sv-SE">
                <a:solidFill>
                  <a:srgbClr val="333333"/>
                </a:solidFill>
              </a:rPr>
            </a:b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@Override</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public int doThis(){</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a:t>
            </a:r>
            <a:r>
              <a:rPr b="1" lang="sv-SE">
                <a:solidFill>
                  <a:srgbClr val="333333"/>
                </a:solidFill>
                <a:latin typeface="Consolas"/>
                <a:ea typeface="Consolas"/>
                <a:cs typeface="Consolas"/>
                <a:sym typeface="Consolas"/>
              </a:rPr>
              <a:t>int x = super();</a:t>
            </a:r>
            <a:r>
              <a:rPr lang="sv-SE">
                <a:solidFill>
                  <a:srgbClr val="333333"/>
                </a:solidFill>
                <a:latin typeface="Consolas"/>
                <a:ea typeface="Consolas"/>
                <a:cs typeface="Consolas"/>
                <a:sym typeface="Consolas"/>
              </a:rPr>
              <a:t> int y = 5; ...  }   -&gt;</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@Override</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public int doThis(){</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int y = 5; ... </a:t>
            </a:r>
            <a:r>
              <a:rPr b="1" lang="sv-SE">
                <a:solidFill>
                  <a:srgbClr val="FF0000"/>
                </a:solidFill>
                <a:latin typeface="Consolas"/>
                <a:ea typeface="Consolas"/>
                <a:cs typeface="Consolas"/>
                <a:sym typeface="Consolas"/>
              </a:rPr>
              <a:t>int x = super();</a:t>
            </a:r>
            <a:r>
              <a:rPr lang="sv-SE">
                <a:solidFill>
                  <a:srgbClr val="333333"/>
                </a:solidFill>
                <a:latin typeface="Consolas"/>
                <a:ea typeface="Consolas"/>
                <a:cs typeface="Consolas"/>
                <a:sym typeface="Consolas"/>
              </a:rPr>
              <a:t>  } </a:t>
            </a:r>
            <a:endParaRPr>
              <a:solidFill>
                <a:srgbClr val="333333"/>
              </a:solidFill>
              <a:latin typeface="Consolas"/>
              <a:ea typeface="Consolas"/>
              <a:cs typeface="Consolas"/>
              <a:sym typeface="Consolas"/>
            </a:endParaRPr>
          </a:p>
          <a:p>
            <a:pPr indent="0" lvl="0" marL="0" marR="0" rtl="0" algn="l">
              <a:lnSpc>
                <a:spcPct val="100000"/>
              </a:lnSpc>
              <a:spcBef>
                <a:spcPts val="600"/>
              </a:spcBef>
              <a:spcAft>
                <a:spcPts val="0"/>
              </a:spcAft>
              <a:buNone/>
            </a:pPr>
            <a:r>
              <a:t/>
            </a:r>
            <a:endParaRPr>
              <a:solidFill>
                <a:srgbClr val="333333"/>
              </a:solidFill>
            </a:endParaRPr>
          </a:p>
        </p:txBody>
      </p:sp>
      <p:sp>
        <p:nvSpPr>
          <p:cNvPr id="237" name="Google Shape;237;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43" name="Google Shape;24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Overridden Method Renamed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Rename a method in the parent class that was overridden by the child.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Ensures that the overridden version is always called instead of the parent version.</a:t>
            </a:r>
            <a:br>
              <a:rPr lang="sv-SE">
                <a:solidFill>
                  <a:srgbClr val="333333"/>
                </a:solidFill>
              </a:rPr>
            </a:br>
            <a:endParaRPr>
              <a:solidFill>
                <a:srgbClr val="333333"/>
              </a:solidFill>
            </a:endParaRPr>
          </a:p>
          <a:p>
            <a:pPr indent="-342900" lvl="1" marL="914400" rtl="0" algn="l">
              <a:spcBef>
                <a:spcPts val="600"/>
              </a:spcBef>
              <a:spcAft>
                <a:spcPts val="0"/>
              </a:spcAft>
              <a:buClr>
                <a:srgbClr val="333333"/>
              </a:buClr>
              <a:buSzPts val="1800"/>
              <a:buChar char="•"/>
            </a:pPr>
            <a:r>
              <a:rPr lang="sv-SE" sz="1800">
                <a:solidFill>
                  <a:srgbClr val="333333"/>
                </a:solidFill>
                <a:latin typeface="Consolas"/>
                <a:ea typeface="Consolas"/>
                <a:cs typeface="Consolas"/>
                <a:sym typeface="Consolas"/>
              </a:rPr>
              <a:t>Class Parent { … </a:t>
            </a:r>
            <a:r>
              <a:rPr b="1" lang="sv-SE" sz="1800">
                <a:solidFill>
                  <a:srgbClr val="333333"/>
                </a:solidFill>
                <a:latin typeface="Consolas"/>
                <a:ea typeface="Consolas"/>
                <a:cs typeface="Consolas"/>
                <a:sym typeface="Consolas"/>
              </a:rPr>
              <a:t>public void doThis();</a:t>
            </a:r>
            <a:r>
              <a:rPr lang="sv-SE" sz="1800">
                <a:solidFill>
                  <a:srgbClr val="333333"/>
                </a:solidFill>
                <a:latin typeface="Consolas"/>
                <a:ea typeface="Consolas"/>
                <a:cs typeface="Consolas"/>
                <a:sym typeface="Consolas"/>
              </a:rPr>
              <a:t> } Class Child implements Parent { … </a:t>
            </a:r>
            <a:r>
              <a:rPr b="1" lang="sv-SE" sz="1800">
                <a:solidFill>
                  <a:srgbClr val="333333"/>
                </a:solidFill>
                <a:latin typeface="Consolas"/>
                <a:ea typeface="Consolas"/>
                <a:cs typeface="Consolas"/>
                <a:sym typeface="Consolas"/>
              </a:rPr>
              <a:t>@Override</a:t>
            </a:r>
            <a:r>
              <a:rPr lang="sv-SE" sz="1800">
                <a:solidFill>
                  <a:srgbClr val="333333"/>
                </a:solidFill>
                <a:latin typeface="Consolas"/>
                <a:ea typeface="Consolas"/>
                <a:cs typeface="Consolas"/>
                <a:sym typeface="Consolas"/>
              </a:rPr>
              <a:t> public void doThis();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-&gt;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Class Parent { … </a:t>
            </a:r>
            <a:r>
              <a:rPr b="1" lang="sv-SE" sz="1800">
                <a:solidFill>
                  <a:srgbClr val="FF0000"/>
                </a:solidFill>
                <a:latin typeface="Consolas"/>
                <a:ea typeface="Consolas"/>
                <a:cs typeface="Consolas"/>
                <a:sym typeface="Consolas"/>
              </a:rPr>
              <a:t>public void doThat();</a:t>
            </a:r>
            <a:r>
              <a:rPr lang="sv-SE" sz="1800">
                <a:solidFill>
                  <a:srgbClr val="333333"/>
                </a:solidFill>
                <a:latin typeface="Consolas"/>
                <a:ea typeface="Consolas"/>
                <a:cs typeface="Consolas"/>
                <a:sym typeface="Consolas"/>
              </a:rPr>
              <a:t> } Class Child implements Parent { … public void doThis(); }</a:t>
            </a:r>
            <a:endParaRPr sz="1800">
              <a:solidFill>
                <a:srgbClr val="333333"/>
              </a:solidFill>
              <a:latin typeface="Consolas"/>
              <a:ea typeface="Consolas"/>
              <a:cs typeface="Consolas"/>
              <a:sym typeface="Consolas"/>
            </a:endParaRPr>
          </a:p>
          <a:p>
            <a:pPr indent="0" lvl="0" marL="0" marR="0" rtl="0" algn="l">
              <a:lnSpc>
                <a:spcPct val="100000"/>
              </a:lnSpc>
              <a:spcBef>
                <a:spcPts val="600"/>
              </a:spcBef>
              <a:spcAft>
                <a:spcPts val="0"/>
              </a:spcAft>
              <a:buNone/>
            </a:pPr>
            <a:r>
              <a:t/>
            </a:r>
            <a:endParaRPr sz="1800">
              <a:solidFill>
                <a:srgbClr val="333333"/>
              </a:solidFill>
              <a:latin typeface="Consolas"/>
              <a:ea typeface="Consolas"/>
              <a:cs typeface="Consolas"/>
              <a:sym typeface="Consolas"/>
            </a:endParaRPr>
          </a:p>
        </p:txBody>
      </p:sp>
      <p:sp>
        <p:nvSpPr>
          <p:cNvPr id="244" name="Google Shape;24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50" name="Google Shape;25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Explicit Parent Constructor Call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Deletes</a:t>
            </a:r>
            <a:r>
              <a:rPr i="1" lang="sv-SE">
                <a:solidFill>
                  <a:srgbClr val="333333"/>
                </a:solidFill>
              </a:rPr>
              <a:t> super() </a:t>
            </a:r>
            <a:r>
              <a:rPr lang="sv-SE">
                <a:solidFill>
                  <a:srgbClr val="333333"/>
                </a:solidFill>
              </a:rPr>
              <a:t>call in a constructor.</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To detect, tests must trigger an incorrect initial state.</a:t>
            </a:r>
            <a:br>
              <a:rPr lang="sv-SE">
                <a:solidFill>
                  <a:srgbClr val="333333"/>
                </a:solidFill>
              </a:rPr>
            </a:b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Class Child implements Parent {</a:t>
            </a:r>
            <a:br>
              <a:rPr lang="sv-SE">
                <a:solidFill>
                  <a:srgbClr val="333333"/>
                </a:solidFill>
              </a:rPr>
            </a:br>
            <a:r>
              <a:rPr lang="sv-SE">
                <a:solidFill>
                  <a:srgbClr val="333333"/>
                </a:solidFill>
              </a:rPr>
              <a:t>    int x;</a:t>
            </a:r>
            <a:br>
              <a:rPr lang="sv-SE">
                <a:solidFill>
                  <a:srgbClr val="333333"/>
                </a:solidFill>
              </a:rPr>
            </a:br>
            <a:r>
              <a:rPr lang="sv-SE">
                <a:solidFill>
                  <a:srgbClr val="333333"/>
                </a:solidFill>
              </a:rPr>
              <a:t>    public Child () { </a:t>
            </a:r>
            <a:r>
              <a:rPr b="1" lang="sv-SE">
                <a:solidFill>
                  <a:srgbClr val="FF0000"/>
                </a:solidFill>
              </a:rPr>
              <a:t>super();</a:t>
            </a:r>
            <a:r>
              <a:rPr lang="sv-SE">
                <a:solidFill>
                  <a:srgbClr val="333333"/>
                </a:solidFill>
              </a:rPr>
              <a:t> ... } } -&gt; </a:t>
            </a:r>
            <a:br>
              <a:rPr lang="sv-SE">
                <a:solidFill>
                  <a:srgbClr val="333333"/>
                </a:solidFill>
              </a:rPr>
            </a:br>
            <a:r>
              <a:rPr lang="sv-SE">
                <a:solidFill>
                  <a:srgbClr val="333333"/>
                </a:solidFill>
              </a:rPr>
              <a:t>Class Child implements Parent {</a:t>
            </a:r>
            <a:br>
              <a:rPr lang="sv-SE">
                <a:solidFill>
                  <a:srgbClr val="333333"/>
                </a:solidFill>
              </a:rPr>
            </a:br>
            <a:r>
              <a:rPr lang="sv-SE">
                <a:solidFill>
                  <a:srgbClr val="333333"/>
                </a:solidFill>
              </a:rPr>
              <a:t>    int x;</a:t>
            </a:r>
            <a:br>
              <a:rPr lang="sv-SE">
                <a:solidFill>
                  <a:srgbClr val="333333"/>
                </a:solidFill>
              </a:rPr>
            </a:br>
            <a:r>
              <a:rPr lang="sv-SE">
                <a:solidFill>
                  <a:srgbClr val="333333"/>
                </a:solidFill>
              </a:rPr>
              <a:t>    public Child () { ... } }</a:t>
            </a:r>
            <a:endParaRPr>
              <a:solidFill>
                <a:srgbClr val="333333"/>
              </a:solidFill>
            </a:endParaRPr>
          </a:p>
          <a:p>
            <a:pPr indent="0" lvl="0" marL="0" rtl="0" algn="l">
              <a:spcBef>
                <a:spcPts val="600"/>
              </a:spcBef>
              <a:spcAft>
                <a:spcPts val="0"/>
              </a:spcAft>
              <a:buNone/>
            </a:pPr>
            <a:r>
              <a:t/>
            </a:r>
            <a:endParaRPr>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p:txBody>
      </p:sp>
      <p:sp>
        <p:nvSpPr>
          <p:cNvPr id="251" name="Google Shape;25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57" name="Google Shape;257;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New Method Call with Child Class Type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a declaration with a valid child instance.</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Parent a = new </a:t>
            </a:r>
            <a:r>
              <a:rPr b="1" lang="sv-SE">
                <a:solidFill>
                  <a:srgbClr val="333333"/>
                </a:solidFill>
                <a:latin typeface="Consolas"/>
                <a:ea typeface="Consolas"/>
                <a:cs typeface="Consolas"/>
                <a:sym typeface="Consolas"/>
              </a:rPr>
              <a:t>Parent()</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Parent a = new </a:t>
            </a:r>
            <a:r>
              <a:rPr b="1" lang="sv-SE">
                <a:solidFill>
                  <a:srgbClr val="FF0000"/>
                </a:solidFill>
                <a:latin typeface="Consolas"/>
                <a:ea typeface="Consolas"/>
                <a:cs typeface="Consolas"/>
                <a:sym typeface="Consolas"/>
              </a:rPr>
              <a:t>Child()</a:t>
            </a:r>
            <a:r>
              <a:rPr lang="sv-SE">
                <a:solidFill>
                  <a:srgbClr val="333333"/>
                </a:solidFill>
                <a:latin typeface="Consolas"/>
                <a:ea typeface="Consolas"/>
                <a:cs typeface="Consolas"/>
                <a:sym typeface="Consolas"/>
              </a:rPr>
              <a:t>;</a:t>
            </a:r>
            <a:br>
              <a:rPr lang="sv-SE">
                <a:solidFill>
                  <a:srgbClr val="333333"/>
                </a:solidFill>
                <a:latin typeface="Consolas"/>
                <a:ea typeface="Consolas"/>
                <a:cs typeface="Consolas"/>
                <a:sym typeface="Consolas"/>
              </a:rPr>
            </a:b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Variable Declaration With Parent Class Type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 the declared type of a variable to its parent.</a:t>
            </a:r>
            <a:endParaRPr>
              <a:solidFill>
                <a:srgbClr val="333333"/>
              </a:solidFill>
            </a:endParaRPr>
          </a:p>
          <a:p>
            <a:pPr indent="-355600" lvl="2" marL="1371600" marR="0" rtl="0" algn="l">
              <a:lnSpc>
                <a:spcPct val="100000"/>
              </a:lnSpc>
              <a:spcBef>
                <a:spcPts val="0"/>
              </a:spcBef>
              <a:spcAft>
                <a:spcPts val="0"/>
              </a:spcAft>
              <a:buClr>
                <a:srgbClr val="333333"/>
              </a:buClr>
              <a:buSzPts val="2000"/>
              <a:buChar char="•"/>
            </a:pPr>
            <a:r>
              <a:rPr b="1" lang="sv-SE" sz="2000">
                <a:solidFill>
                  <a:srgbClr val="333333"/>
                </a:solidFill>
                <a:latin typeface="Consolas"/>
                <a:ea typeface="Consolas"/>
                <a:cs typeface="Consolas"/>
                <a:sym typeface="Consolas"/>
              </a:rPr>
              <a:t>Child</a:t>
            </a:r>
            <a:r>
              <a:rPr lang="sv-SE" sz="2000">
                <a:solidFill>
                  <a:srgbClr val="333333"/>
                </a:solidFill>
                <a:latin typeface="Consolas"/>
                <a:ea typeface="Consolas"/>
                <a:cs typeface="Consolas"/>
                <a:sym typeface="Consolas"/>
              </a:rPr>
              <a:t> a = new Child();</a:t>
            </a:r>
            <a:r>
              <a:rPr lang="sv-SE" sz="2000">
                <a:solidFill>
                  <a:srgbClr val="333333"/>
                </a:solidFill>
              </a:rPr>
              <a:t> -&gt; </a:t>
            </a:r>
            <a:r>
              <a:rPr b="1" lang="sv-SE" sz="2000">
                <a:solidFill>
                  <a:srgbClr val="FF0000"/>
                </a:solidFill>
                <a:latin typeface="Consolas"/>
                <a:ea typeface="Consolas"/>
                <a:cs typeface="Consolas"/>
                <a:sym typeface="Consolas"/>
              </a:rPr>
              <a:t>Parent</a:t>
            </a:r>
            <a:r>
              <a:rPr lang="sv-SE" sz="2000">
                <a:solidFill>
                  <a:srgbClr val="333333"/>
                </a:solidFill>
                <a:latin typeface="Consolas"/>
                <a:ea typeface="Consolas"/>
                <a:cs typeface="Consolas"/>
                <a:sym typeface="Consolas"/>
              </a:rPr>
              <a:t> a = new Child();</a:t>
            </a:r>
            <a:endParaRPr sz="2000">
              <a:solidFill>
                <a:srgbClr val="333333"/>
              </a:solidFill>
              <a:latin typeface="Consolas"/>
              <a:ea typeface="Consolas"/>
              <a:cs typeface="Consolas"/>
              <a:sym typeface="Consolas"/>
            </a:endParaRPr>
          </a:p>
          <a:p>
            <a:pPr indent="-355600" lvl="2" marL="1371600" marR="0" rtl="0" algn="l">
              <a:lnSpc>
                <a:spcPct val="100000"/>
              </a:lnSpc>
              <a:spcBef>
                <a:spcPts val="0"/>
              </a:spcBef>
              <a:spcAft>
                <a:spcPts val="0"/>
              </a:spcAft>
              <a:buClr>
                <a:srgbClr val="333333"/>
              </a:buClr>
              <a:buSzPts val="2000"/>
              <a:buChar char="•"/>
            </a:pPr>
            <a:r>
              <a:rPr lang="sv-SE" sz="2000">
                <a:solidFill>
                  <a:srgbClr val="333333"/>
                </a:solidFill>
                <a:latin typeface="Consolas"/>
                <a:ea typeface="Consolas"/>
                <a:cs typeface="Consolas"/>
                <a:sym typeface="Consolas"/>
              </a:rPr>
              <a:t>boolean equals(</a:t>
            </a:r>
            <a:r>
              <a:rPr b="1" lang="sv-SE" sz="2000">
                <a:solidFill>
                  <a:srgbClr val="333333"/>
                </a:solidFill>
                <a:latin typeface="Consolas"/>
                <a:ea typeface="Consolas"/>
                <a:cs typeface="Consolas"/>
                <a:sym typeface="Consolas"/>
              </a:rPr>
              <a:t>Child</a:t>
            </a:r>
            <a:r>
              <a:rPr lang="sv-SE" sz="2000">
                <a:solidFill>
                  <a:srgbClr val="333333"/>
                </a:solidFill>
                <a:latin typeface="Consolas"/>
                <a:ea typeface="Consolas"/>
                <a:cs typeface="Consolas"/>
                <a:sym typeface="Consolas"/>
              </a:rPr>
              <a:t> c){..} </a:t>
            </a:r>
            <a:r>
              <a:rPr lang="sv-SE" sz="2000">
                <a:solidFill>
                  <a:srgbClr val="333333"/>
                </a:solidFill>
              </a:rPr>
              <a:t>-&gt;</a:t>
            </a:r>
            <a:r>
              <a:rPr lang="sv-SE" sz="2000">
                <a:solidFill>
                  <a:srgbClr val="333333"/>
                </a:solidFill>
              </a:rPr>
              <a:t> </a:t>
            </a:r>
            <a:br>
              <a:rPr lang="sv-SE" sz="2000">
                <a:solidFill>
                  <a:srgbClr val="333333"/>
                </a:solidFill>
              </a:rPr>
            </a:br>
            <a:r>
              <a:rPr lang="sv-SE" sz="2000">
                <a:solidFill>
                  <a:srgbClr val="333333"/>
                </a:solidFill>
                <a:latin typeface="Consolas"/>
                <a:ea typeface="Consolas"/>
                <a:cs typeface="Consolas"/>
                <a:sym typeface="Consolas"/>
              </a:rPr>
              <a:t>boolean equals(</a:t>
            </a:r>
            <a:r>
              <a:rPr b="1" lang="sv-SE" sz="2000">
                <a:solidFill>
                  <a:srgbClr val="FF0000"/>
                </a:solidFill>
                <a:latin typeface="Consolas"/>
                <a:ea typeface="Consolas"/>
                <a:cs typeface="Consolas"/>
                <a:sym typeface="Consolas"/>
              </a:rPr>
              <a:t>Parent</a:t>
            </a:r>
            <a:r>
              <a:rPr lang="sv-SE" sz="2000">
                <a:solidFill>
                  <a:srgbClr val="333333"/>
                </a:solidFill>
                <a:latin typeface="Consolas"/>
                <a:ea typeface="Consolas"/>
                <a:cs typeface="Consolas"/>
                <a:sym typeface="Consolas"/>
              </a:rPr>
              <a:t> c){..}</a:t>
            </a:r>
            <a:endParaRPr>
              <a:solidFill>
                <a:srgbClr val="333333"/>
              </a:solidFill>
              <a:latin typeface="Consolas"/>
              <a:ea typeface="Consolas"/>
              <a:cs typeface="Consolas"/>
              <a:sym typeface="Consolas"/>
            </a:endParaRPr>
          </a:p>
        </p:txBody>
      </p:sp>
      <p:sp>
        <p:nvSpPr>
          <p:cNvPr id="258" name="Google Shape;25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64" name="Google Shape;264;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sz="2400">
                <a:solidFill>
                  <a:srgbClr val="333333"/>
                </a:solidFill>
              </a:rPr>
              <a:t>Type Cast Operator Insertion/Deletion</a:t>
            </a:r>
            <a:endParaRPr sz="24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Cast the type of an object reference to the parent or child of the original type.</a:t>
            </a:r>
            <a:endParaRPr sz="2000">
              <a:solidFill>
                <a:srgbClr val="333333"/>
              </a:solidFill>
            </a:endParaRPr>
          </a:p>
          <a:p>
            <a:pPr indent="-355600" lvl="2" marL="1371600" marR="0" rtl="0" algn="l">
              <a:lnSpc>
                <a:spcPct val="100000"/>
              </a:lnSpc>
              <a:spcBef>
                <a:spcPts val="0"/>
              </a:spcBef>
              <a:spcAft>
                <a:spcPts val="0"/>
              </a:spcAft>
              <a:buClr>
                <a:srgbClr val="333333"/>
              </a:buClr>
              <a:buSzPts val="2000"/>
              <a:buFont typeface="Consolas"/>
              <a:buChar char="•"/>
            </a:pPr>
            <a:r>
              <a:rPr b="1" lang="sv-SE" sz="2000">
                <a:solidFill>
                  <a:srgbClr val="333333"/>
                </a:solidFill>
                <a:latin typeface="Consolas"/>
                <a:ea typeface="Consolas"/>
                <a:cs typeface="Consolas"/>
                <a:sym typeface="Consolas"/>
              </a:rPr>
              <a:t>p</a:t>
            </a:r>
            <a:r>
              <a:rPr lang="sv-SE" sz="2000">
                <a:solidFill>
                  <a:srgbClr val="333333"/>
                </a:solidFill>
                <a:latin typeface="Consolas"/>
                <a:ea typeface="Consolas"/>
                <a:cs typeface="Consolas"/>
                <a:sym typeface="Consolas"/>
              </a:rPr>
              <a:t>.toString() -&gt; </a:t>
            </a:r>
            <a:r>
              <a:rPr b="1" lang="sv-SE" sz="2000">
                <a:solidFill>
                  <a:srgbClr val="FF0000"/>
                </a:solidFill>
                <a:latin typeface="Consolas"/>
                <a:ea typeface="Consolas"/>
                <a:cs typeface="Consolas"/>
                <a:sym typeface="Consolas"/>
              </a:rPr>
              <a:t>((Child) p)</a:t>
            </a:r>
            <a:r>
              <a:rPr lang="sv-SE" sz="2000">
                <a:solidFill>
                  <a:srgbClr val="333333"/>
                </a:solidFill>
                <a:latin typeface="Consolas"/>
                <a:ea typeface="Consolas"/>
                <a:cs typeface="Consolas"/>
                <a:sym typeface="Consolas"/>
              </a:rPr>
              <a:t>.toString()</a:t>
            </a:r>
            <a:endParaRPr sz="2000">
              <a:solidFill>
                <a:srgbClr val="333333"/>
              </a:solidFill>
              <a:latin typeface="Consolas"/>
              <a:ea typeface="Consolas"/>
              <a:cs typeface="Consolas"/>
              <a:sym typeface="Consolas"/>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Or delete a type cast operator.</a:t>
            </a:r>
            <a:endParaRPr sz="2000">
              <a:solidFill>
                <a:srgbClr val="333333"/>
              </a:solidFill>
            </a:endParaRPr>
          </a:p>
          <a:p>
            <a:pPr indent="-355600" lvl="2" marL="1371600" rtl="0" algn="l">
              <a:lnSpc>
                <a:spcPct val="100000"/>
              </a:lnSpc>
              <a:spcBef>
                <a:spcPts val="0"/>
              </a:spcBef>
              <a:spcAft>
                <a:spcPts val="0"/>
              </a:spcAft>
              <a:buClr>
                <a:srgbClr val="333333"/>
              </a:buClr>
              <a:buSzPts val="2000"/>
              <a:buChar char="•"/>
            </a:pPr>
            <a:r>
              <a:rPr b="1" lang="sv-SE" sz="2000">
                <a:solidFill>
                  <a:srgbClr val="333333"/>
                </a:solidFill>
                <a:latin typeface="Consolas"/>
                <a:ea typeface="Consolas"/>
                <a:cs typeface="Consolas"/>
                <a:sym typeface="Consolas"/>
              </a:rPr>
              <a:t>((Child) p)</a:t>
            </a:r>
            <a:r>
              <a:rPr lang="sv-SE" sz="2000">
                <a:solidFill>
                  <a:srgbClr val="333333"/>
                </a:solidFill>
                <a:latin typeface="Consolas"/>
                <a:ea typeface="Consolas"/>
                <a:cs typeface="Consolas"/>
                <a:sym typeface="Consolas"/>
              </a:rPr>
              <a:t>.toString()-&gt; </a:t>
            </a:r>
            <a:r>
              <a:rPr b="1" lang="sv-SE" sz="2000">
                <a:solidFill>
                  <a:srgbClr val="FF0000"/>
                </a:solidFill>
                <a:latin typeface="Consolas"/>
                <a:ea typeface="Consolas"/>
                <a:cs typeface="Consolas"/>
                <a:sym typeface="Consolas"/>
              </a:rPr>
              <a:t>p</a:t>
            </a:r>
            <a:r>
              <a:rPr lang="sv-SE" sz="2000">
                <a:solidFill>
                  <a:srgbClr val="333333"/>
                </a:solidFill>
                <a:latin typeface="Consolas"/>
                <a:ea typeface="Consolas"/>
                <a:cs typeface="Consolas"/>
                <a:sym typeface="Consolas"/>
              </a:rPr>
              <a:t>.toString()</a:t>
            </a:r>
            <a:br>
              <a:rPr lang="sv-SE" sz="2000">
                <a:solidFill>
                  <a:srgbClr val="333333"/>
                </a:solidFill>
                <a:latin typeface="Consolas"/>
                <a:ea typeface="Consolas"/>
                <a:cs typeface="Consolas"/>
                <a:sym typeface="Consolas"/>
              </a:rPr>
            </a:br>
            <a:endParaRPr sz="2000">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sz="2400">
                <a:solidFill>
                  <a:srgbClr val="333333"/>
                </a:solidFill>
              </a:rPr>
              <a:t>Cast Type Change</a:t>
            </a:r>
            <a:endParaRPr sz="24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Changes a cast to another valid data type.</a:t>
            </a:r>
            <a:endParaRPr sz="20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latin typeface="Consolas"/>
                <a:ea typeface="Consolas"/>
                <a:cs typeface="Consolas"/>
                <a:sym typeface="Consolas"/>
              </a:rPr>
              <a:t>(</a:t>
            </a:r>
            <a:r>
              <a:rPr b="1" lang="sv-SE" sz="2000">
                <a:solidFill>
                  <a:srgbClr val="333333"/>
                </a:solidFill>
                <a:latin typeface="Consolas"/>
                <a:ea typeface="Consolas"/>
                <a:cs typeface="Consolas"/>
                <a:sym typeface="Consolas"/>
              </a:rPr>
              <a:t>(SomeChild)</a:t>
            </a:r>
            <a:r>
              <a:rPr lang="sv-SE" sz="2000">
                <a:solidFill>
                  <a:srgbClr val="333333"/>
                </a:solidFill>
                <a:latin typeface="Consolas"/>
                <a:ea typeface="Consolas"/>
                <a:cs typeface="Consolas"/>
                <a:sym typeface="Consolas"/>
              </a:rPr>
              <a:t> c).toString()</a:t>
            </a:r>
            <a:r>
              <a:rPr lang="sv-SE" sz="2000">
                <a:solidFill>
                  <a:srgbClr val="333333"/>
                </a:solidFill>
              </a:rPr>
              <a:t> -&gt; </a:t>
            </a:r>
            <a:br>
              <a:rPr lang="sv-SE" sz="2000">
                <a:solidFill>
                  <a:srgbClr val="333333"/>
                </a:solidFill>
              </a:rPr>
            </a:br>
            <a:r>
              <a:rPr lang="sv-SE" sz="2000">
                <a:solidFill>
                  <a:srgbClr val="333333"/>
                </a:solidFill>
                <a:latin typeface="Consolas"/>
                <a:ea typeface="Consolas"/>
                <a:cs typeface="Consolas"/>
                <a:sym typeface="Consolas"/>
              </a:rPr>
              <a:t>(</a:t>
            </a:r>
            <a:r>
              <a:rPr b="1" lang="sv-SE" sz="2000">
                <a:solidFill>
                  <a:srgbClr val="FF0000"/>
                </a:solidFill>
                <a:latin typeface="Consolas"/>
                <a:ea typeface="Consolas"/>
                <a:cs typeface="Consolas"/>
                <a:sym typeface="Consolas"/>
              </a:rPr>
              <a:t>(OtherChild) </a:t>
            </a:r>
            <a:r>
              <a:rPr lang="sv-SE" sz="2000">
                <a:solidFill>
                  <a:srgbClr val="333333"/>
                </a:solidFill>
                <a:latin typeface="Consolas"/>
                <a:ea typeface="Consolas"/>
                <a:cs typeface="Consolas"/>
                <a:sym typeface="Consolas"/>
              </a:rPr>
              <a:t>c).toString()</a:t>
            </a:r>
            <a:endParaRPr sz="2000">
              <a:solidFill>
                <a:srgbClr val="333333"/>
              </a:solidFill>
              <a:latin typeface="Consolas"/>
              <a:ea typeface="Consolas"/>
              <a:cs typeface="Consolas"/>
              <a:sym typeface="Consolas"/>
            </a:endParaRPr>
          </a:p>
        </p:txBody>
      </p:sp>
      <p:sp>
        <p:nvSpPr>
          <p:cNvPr id="265" name="Google Shape;26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71" name="Google Shape;271;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Reference Assignment with Other Compatible Type</a:t>
            </a:r>
            <a:endParaRPr sz="2400"/>
          </a:p>
          <a:p>
            <a:pPr indent="-355600" lvl="1" marL="914400" marR="0" rtl="0" algn="l">
              <a:lnSpc>
                <a:spcPct val="100000"/>
              </a:lnSpc>
              <a:spcBef>
                <a:spcPts val="0"/>
              </a:spcBef>
              <a:spcAft>
                <a:spcPts val="0"/>
              </a:spcAft>
              <a:buClr>
                <a:schemeClr val="dk1"/>
              </a:buClr>
              <a:buSzPts val="2000"/>
              <a:buChar char="•"/>
            </a:pPr>
            <a:r>
              <a:rPr lang="sv-SE" sz="2000"/>
              <a:t>Change an object reference to point to another compatible variable.</a:t>
            </a:r>
            <a:endParaRPr sz="2000"/>
          </a:p>
          <a:p>
            <a:pPr indent="0" lvl="0" marL="914400" marR="0" rtl="0" algn="l">
              <a:lnSpc>
                <a:spcPct val="100000"/>
              </a:lnSpc>
              <a:spcBef>
                <a:spcPts val="600"/>
              </a:spcBef>
              <a:spcAft>
                <a:spcPts val="0"/>
              </a:spcAft>
              <a:buNone/>
            </a:pPr>
            <a:r>
              <a:t/>
            </a:r>
            <a:endParaRPr sz="2000"/>
          </a:p>
          <a:p>
            <a:pPr indent="-355600" lvl="1" marL="914400" marR="0" rtl="0" algn="l">
              <a:lnSpc>
                <a:spcPct val="100000"/>
              </a:lnSpc>
              <a:spcBef>
                <a:spcPts val="600"/>
              </a:spcBef>
              <a:spcAft>
                <a:spcPts val="0"/>
              </a:spcAft>
              <a:buClr>
                <a:schemeClr val="dk1"/>
              </a:buClr>
              <a:buSzPts val="2000"/>
              <a:buChar char="•"/>
            </a:pPr>
            <a:r>
              <a:rPr lang="sv-SE" sz="2000"/>
              <a:t>                                               -&gt;</a:t>
            </a:r>
            <a:endParaRPr sz="2000"/>
          </a:p>
        </p:txBody>
      </p:sp>
      <p:sp>
        <p:nvSpPr>
          <p:cNvPr id="272" name="Google Shape;272;p40"/>
          <p:cNvSpPr txBox="1"/>
          <p:nvPr/>
        </p:nvSpPr>
        <p:spPr>
          <a:xfrm>
            <a:off x="1559800" y="2489125"/>
            <a:ext cx="2854200" cy="8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Object obj;</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String s = “hello”;</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Integer i = new Integer(4);</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obj=</a:t>
            </a:r>
            <a:r>
              <a:rPr b="1" lang="sv-SE">
                <a:latin typeface="Consolas"/>
                <a:ea typeface="Consolas"/>
                <a:cs typeface="Consolas"/>
                <a:sym typeface="Consolas"/>
              </a:rPr>
              <a:t>s</a:t>
            </a:r>
            <a:r>
              <a:rPr lang="sv-SE">
                <a:latin typeface="Consolas"/>
                <a:ea typeface="Consolas"/>
                <a:cs typeface="Consolas"/>
                <a:sym typeface="Consolas"/>
              </a:rPr>
              <a:t>;</a:t>
            </a:r>
            <a:endParaRPr>
              <a:latin typeface="Consolas"/>
              <a:ea typeface="Consolas"/>
              <a:cs typeface="Consolas"/>
              <a:sym typeface="Consolas"/>
            </a:endParaRPr>
          </a:p>
        </p:txBody>
      </p:sp>
      <p:sp>
        <p:nvSpPr>
          <p:cNvPr id="273" name="Google Shape;273;p40"/>
          <p:cNvSpPr txBox="1"/>
          <p:nvPr/>
        </p:nvSpPr>
        <p:spPr>
          <a:xfrm>
            <a:off x="5732100" y="2489125"/>
            <a:ext cx="2954700" cy="8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Object obj;</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String s = “hello”;</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Integer i = new Integer(4);</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obj=</a:t>
            </a:r>
            <a:r>
              <a:rPr b="1" lang="sv-SE">
                <a:solidFill>
                  <a:srgbClr val="FF0000"/>
                </a:solidFill>
                <a:latin typeface="Consolas"/>
                <a:ea typeface="Consolas"/>
                <a:cs typeface="Consolas"/>
                <a:sym typeface="Consolas"/>
              </a:rPr>
              <a:t>i</a:t>
            </a:r>
            <a:r>
              <a:rPr lang="sv-SE">
                <a:latin typeface="Consolas"/>
                <a:ea typeface="Consolas"/>
                <a:cs typeface="Consolas"/>
                <a:sym typeface="Consolas"/>
              </a:rPr>
              <a:t>;</a:t>
            </a:r>
            <a:endParaRPr>
              <a:latin typeface="Consolas"/>
              <a:ea typeface="Consolas"/>
              <a:cs typeface="Consolas"/>
              <a:sym typeface="Consolas"/>
            </a:endParaRPr>
          </a:p>
        </p:txBody>
      </p:sp>
      <p:sp>
        <p:nvSpPr>
          <p:cNvPr id="274" name="Google Shape;274;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80" name="Google Shape;280;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Overloading allows 2+ methods to have the same name if they have different signatures.</a:t>
            </a:r>
            <a:endParaRPr/>
          </a:p>
          <a:p>
            <a:pPr indent="-381000" lvl="0" marL="457200" marR="0" rtl="0" algn="l">
              <a:lnSpc>
                <a:spcPct val="100000"/>
              </a:lnSpc>
              <a:spcBef>
                <a:spcPts val="0"/>
              </a:spcBef>
              <a:spcAft>
                <a:spcPts val="0"/>
              </a:spcAft>
              <a:buClr>
                <a:schemeClr val="dk1"/>
              </a:buClr>
              <a:buSzPts val="2400"/>
              <a:buChar char="•"/>
            </a:pPr>
            <a:r>
              <a:rPr lang="sv-SE"/>
              <a:t>Overloading Method Contents Change</a:t>
            </a:r>
            <a:endParaRPr/>
          </a:p>
          <a:p>
            <a:pPr indent="-368300" lvl="1" marL="914400" marR="0" rtl="0" algn="l">
              <a:lnSpc>
                <a:spcPct val="100000"/>
              </a:lnSpc>
              <a:spcBef>
                <a:spcPts val="0"/>
              </a:spcBef>
              <a:spcAft>
                <a:spcPts val="0"/>
              </a:spcAft>
              <a:buClr>
                <a:schemeClr val="dk1"/>
              </a:buClr>
              <a:buSzPts val="2200"/>
              <a:buChar char="•"/>
            </a:pPr>
            <a:r>
              <a:rPr lang="sv-SE"/>
              <a:t>Replace the body of a method with the body of another method with the same name.</a:t>
            </a:r>
            <a:br>
              <a:rPr lang="sv-SE"/>
            </a:br>
            <a:endParaRPr/>
          </a:p>
          <a:p>
            <a:pPr indent="-342900" lvl="1" marL="914400" marR="0" rtl="0" algn="l">
              <a:lnSpc>
                <a:spcPct val="100000"/>
              </a:lnSpc>
              <a:spcBef>
                <a:spcPts val="0"/>
              </a:spcBef>
              <a:spcAft>
                <a:spcPts val="0"/>
              </a:spcAft>
              <a:buClr>
                <a:srgbClr val="333333"/>
              </a:buClr>
              <a:buSzPts val="1800"/>
              <a:buChar char="•"/>
            </a:pPr>
            <a:r>
              <a:rPr lang="sv-SE" sz="1800">
                <a:solidFill>
                  <a:srgbClr val="333333"/>
                </a:solidFill>
                <a:latin typeface="Consolas"/>
                <a:ea typeface="Consolas"/>
                <a:cs typeface="Consolas"/>
                <a:sym typeface="Consolas"/>
              </a:rPr>
              <a:t>public void doThis (int x) { … </a:t>
            </a:r>
            <a:r>
              <a:rPr b="1" lang="sv-SE" sz="1800">
                <a:solidFill>
                  <a:srgbClr val="333333"/>
                </a:solidFill>
                <a:latin typeface="Consolas"/>
                <a:ea typeface="Consolas"/>
                <a:cs typeface="Consolas"/>
                <a:sym typeface="Consolas"/>
              </a:rPr>
              <a:t>int Z</a:t>
            </a:r>
            <a:r>
              <a:rPr lang="sv-SE" sz="1800">
                <a:solidFill>
                  <a:srgbClr val="333333"/>
                </a:solidFill>
                <a:latin typeface="Consolas"/>
                <a:ea typeface="Consolas"/>
                <a:cs typeface="Consolas"/>
                <a:sym typeface="Consolas"/>
              </a:rPr>
              <a:t> …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int y) { … </a:t>
            </a:r>
            <a:r>
              <a:rPr b="1" lang="sv-SE" sz="1800">
                <a:solidFill>
                  <a:srgbClr val="333333"/>
                </a:solidFill>
                <a:latin typeface="Consolas"/>
                <a:ea typeface="Consolas"/>
                <a:cs typeface="Consolas"/>
                <a:sym typeface="Consolas"/>
              </a:rPr>
              <a:t>int W</a:t>
            </a:r>
            <a:r>
              <a:rPr lang="sv-SE" sz="1800">
                <a:solidFill>
                  <a:srgbClr val="333333"/>
                </a:solidFill>
                <a:latin typeface="Consolas"/>
                <a:ea typeface="Consolas"/>
                <a:cs typeface="Consolas"/>
                <a:sym typeface="Consolas"/>
              </a:rPr>
              <a:t> … }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 …</a:t>
            </a:r>
            <a:r>
              <a:rPr b="1" lang="sv-SE" sz="1800">
                <a:solidFill>
                  <a:srgbClr val="FF0000"/>
                </a:solidFill>
                <a:latin typeface="Consolas"/>
                <a:ea typeface="Consolas"/>
                <a:cs typeface="Consolas"/>
                <a:sym typeface="Consolas"/>
              </a:rPr>
              <a:t> int W</a:t>
            </a:r>
            <a:r>
              <a:rPr lang="sv-SE" sz="1800">
                <a:solidFill>
                  <a:srgbClr val="333333"/>
                </a:solidFill>
                <a:latin typeface="Consolas"/>
                <a:ea typeface="Consolas"/>
                <a:cs typeface="Consolas"/>
                <a:sym typeface="Consolas"/>
              </a:rPr>
              <a:t> …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int y) { …</a:t>
            </a:r>
            <a:r>
              <a:rPr b="1" lang="sv-SE" sz="1800">
                <a:solidFill>
                  <a:srgbClr val="FF0000"/>
                </a:solidFill>
                <a:latin typeface="Consolas"/>
                <a:ea typeface="Consolas"/>
                <a:cs typeface="Consolas"/>
                <a:sym typeface="Consolas"/>
              </a:rPr>
              <a:t> int Z</a:t>
            </a:r>
            <a:r>
              <a:rPr lang="sv-SE" sz="1800">
                <a:solidFill>
                  <a:srgbClr val="333333"/>
                </a:solidFill>
                <a:latin typeface="Consolas"/>
                <a:ea typeface="Consolas"/>
                <a:cs typeface="Consolas"/>
                <a:sym typeface="Consolas"/>
              </a:rPr>
              <a:t> … } </a:t>
            </a:r>
            <a:endParaRPr sz="1800">
              <a:solidFill>
                <a:srgbClr val="333333"/>
              </a:solidFill>
              <a:latin typeface="Consolas"/>
              <a:ea typeface="Consolas"/>
              <a:cs typeface="Consolas"/>
              <a:sym typeface="Consolas"/>
            </a:endParaRPr>
          </a:p>
        </p:txBody>
      </p:sp>
      <p:sp>
        <p:nvSpPr>
          <p:cNvPr id="281" name="Google Shape;281;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87" name="Google Shape;287;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Overloading Method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Deletes one of the overloading methods.</a:t>
            </a:r>
            <a:endParaRPr>
              <a:solidFill>
                <a:srgbClr val="333333"/>
              </a:solidFill>
            </a:endParaRPr>
          </a:p>
          <a:p>
            <a:pPr indent="-368300" lvl="1" marL="914400" rtl="0" algn="l">
              <a:lnSpc>
                <a:spcPct val="100000"/>
              </a:lnSpc>
              <a:spcBef>
                <a:spcPts val="0"/>
              </a:spcBef>
              <a:spcAft>
                <a:spcPts val="0"/>
              </a:spcAft>
              <a:buClr>
                <a:srgbClr val="333333"/>
              </a:buClr>
              <a:buSzPts val="2200"/>
              <a:buChar char="•"/>
            </a:pPr>
            <a:r>
              <a:rPr lang="sv-SE" sz="1800">
                <a:solidFill>
                  <a:srgbClr val="333333"/>
                </a:solidFill>
                <a:latin typeface="Consolas"/>
                <a:ea typeface="Consolas"/>
                <a:cs typeface="Consolas"/>
                <a:sym typeface="Consolas"/>
              </a:rPr>
              <a:t>public void doThis (int x) { … }</a:t>
            </a:r>
            <a:br>
              <a:rPr lang="sv-SE" sz="1800">
                <a:solidFill>
                  <a:srgbClr val="333333"/>
                </a:solidFill>
                <a:latin typeface="Consolas"/>
                <a:ea typeface="Consolas"/>
                <a:cs typeface="Consolas"/>
                <a:sym typeface="Consolas"/>
              </a:rPr>
            </a:br>
            <a:r>
              <a:rPr b="1" lang="sv-SE" sz="1800">
                <a:solidFill>
                  <a:srgbClr val="FF0000"/>
                </a:solidFill>
                <a:latin typeface="Consolas"/>
                <a:ea typeface="Consolas"/>
                <a:cs typeface="Consolas"/>
                <a:sym typeface="Consolas"/>
              </a:rPr>
              <a:t>public void doThis (int x, int y) { … }</a:t>
            </a:r>
            <a:r>
              <a:rPr lang="sv-SE" sz="1800">
                <a:solidFill>
                  <a:srgbClr val="333333"/>
                </a:solidFill>
                <a:latin typeface="Consolas"/>
                <a:ea typeface="Consolas"/>
                <a:cs typeface="Consolas"/>
                <a:sym typeface="Consolas"/>
              </a:rPr>
              <a:t>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 … }</a:t>
            </a:r>
            <a:br>
              <a:rPr lang="sv-SE" sz="1800">
                <a:solidFill>
                  <a:srgbClr val="333333"/>
                </a:solidFill>
                <a:latin typeface="Consolas"/>
                <a:ea typeface="Consolas"/>
                <a:cs typeface="Consolas"/>
                <a:sym typeface="Consolas"/>
              </a:rPr>
            </a:br>
            <a:endParaRPr sz="1000">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Argument of Overloading Method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Changes order or number of arguments in an invocation, as long as there is a version that will accept the list.</a:t>
            </a:r>
            <a:endParaRPr>
              <a:solidFill>
                <a:srgbClr val="333333"/>
              </a:solidFill>
            </a:endParaRPr>
          </a:p>
          <a:p>
            <a:pPr indent="-368300" lvl="1" marL="914400" rtl="0" algn="l">
              <a:lnSpc>
                <a:spcPct val="100000"/>
              </a:lnSpc>
              <a:spcBef>
                <a:spcPts val="0"/>
              </a:spcBef>
              <a:spcAft>
                <a:spcPts val="0"/>
              </a:spcAft>
              <a:buClr>
                <a:srgbClr val="333333"/>
              </a:buClr>
              <a:buSzPts val="2200"/>
              <a:buChar char="•"/>
            </a:pPr>
            <a:r>
              <a:rPr lang="sv-SE" sz="1800">
                <a:solidFill>
                  <a:srgbClr val="333333"/>
                </a:solidFill>
                <a:latin typeface="Consolas"/>
                <a:ea typeface="Consolas"/>
                <a:cs typeface="Consolas"/>
                <a:sym typeface="Consolas"/>
              </a:rPr>
              <a:t>public void doThis (</a:t>
            </a:r>
            <a:r>
              <a:rPr b="1" lang="sv-SE" sz="1800">
                <a:solidFill>
                  <a:srgbClr val="333333"/>
                </a:solidFill>
                <a:latin typeface="Consolas"/>
                <a:ea typeface="Consolas"/>
                <a:cs typeface="Consolas"/>
                <a:sym typeface="Consolas"/>
              </a:rPr>
              <a:t>int x, int y</a:t>
            </a:r>
            <a:r>
              <a:rPr lang="sv-SE" sz="1800">
                <a:solidFill>
                  <a:srgbClr val="333333"/>
                </a:solidFill>
                <a:latin typeface="Consolas"/>
                <a:ea typeface="Consolas"/>
                <a:cs typeface="Consolas"/>
                <a:sym typeface="Consolas"/>
              </a:rPr>
              <a:t>) { … }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a:t>
            </a:r>
            <a:r>
              <a:rPr b="1" lang="sv-SE" sz="1800">
                <a:solidFill>
                  <a:srgbClr val="FF0000"/>
                </a:solidFill>
                <a:latin typeface="Consolas"/>
                <a:ea typeface="Consolas"/>
                <a:cs typeface="Consolas"/>
                <a:sym typeface="Consolas"/>
              </a:rPr>
              <a:t>int y, int x</a:t>
            </a:r>
            <a:r>
              <a:rPr lang="sv-SE" sz="1800">
                <a:solidFill>
                  <a:srgbClr val="333333"/>
                </a:solidFill>
                <a:latin typeface="Consolas"/>
                <a:ea typeface="Consolas"/>
                <a:cs typeface="Consolas"/>
                <a:sym typeface="Consolas"/>
              </a:rPr>
              <a:t>) { … }</a:t>
            </a:r>
            <a:endParaRPr>
              <a:solidFill>
                <a:srgbClr val="333333"/>
              </a:solidFill>
            </a:endParaRPr>
          </a:p>
        </p:txBody>
      </p:sp>
      <p:sp>
        <p:nvSpPr>
          <p:cNvPr id="288" name="Google Shape;288;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Language-Specific Modifications</a:t>
            </a:r>
            <a:endParaRPr/>
          </a:p>
        </p:txBody>
      </p:sp>
      <p:sp>
        <p:nvSpPr>
          <p:cNvPr id="294" name="Google Shape;294;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Mutation operators can be written for a particular language.</a:t>
            </a:r>
            <a:endParaRPr/>
          </a:p>
          <a:p>
            <a:pPr indent="-381000" lvl="0" marL="457200" marR="0" rtl="0" algn="l">
              <a:lnSpc>
                <a:spcPct val="100000"/>
              </a:lnSpc>
              <a:spcBef>
                <a:spcPts val="0"/>
              </a:spcBef>
              <a:spcAft>
                <a:spcPts val="0"/>
              </a:spcAft>
              <a:buClr>
                <a:schemeClr val="dk1"/>
              </a:buClr>
              <a:buSzPts val="2400"/>
              <a:buChar char="•"/>
            </a:pPr>
            <a:r>
              <a:rPr lang="sv-SE"/>
              <a:t>Java:</a:t>
            </a:r>
            <a:endParaRPr/>
          </a:p>
          <a:p>
            <a:pPr indent="-368300" lvl="1" marL="914400" marR="0" rtl="0" algn="l">
              <a:lnSpc>
                <a:spcPct val="100000"/>
              </a:lnSpc>
              <a:spcBef>
                <a:spcPts val="0"/>
              </a:spcBef>
              <a:spcAft>
                <a:spcPts val="0"/>
              </a:spcAft>
              <a:buClr>
                <a:schemeClr val="dk1"/>
              </a:buClr>
              <a:buSzPts val="2200"/>
              <a:buChar char="•"/>
            </a:pPr>
            <a:r>
              <a:rPr i="1" lang="sv-SE"/>
              <a:t>this</a:t>
            </a:r>
            <a:r>
              <a:rPr lang="sv-SE"/>
              <a:t> insertion/deletion</a:t>
            </a:r>
            <a:endParaRPr/>
          </a:p>
          <a:p>
            <a:pPr indent="-368300" lvl="1" marL="914400" marR="0" rtl="0" algn="l">
              <a:lnSpc>
                <a:spcPct val="100000"/>
              </a:lnSpc>
              <a:spcBef>
                <a:spcPts val="0"/>
              </a:spcBef>
              <a:spcAft>
                <a:spcPts val="0"/>
              </a:spcAft>
              <a:buClr>
                <a:schemeClr val="dk1"/>
              </a:buClr>
              <a:buSzPts val="2200"/>
              <a:buChar char="•"/>
            </a:pPr>
            <a:r>
              <a:rPr lang="sv-SE"/>
              <a:t>Static modifier insertion/deletion</a:t>
            </a:r>
            <a:endParaRPr/>
          </a:p>
          <a:p>
            <a:pPr indent="-368300" lvl="1" marL="914400" marR="0" rtl="0" algn="l">
              <a:lnSpc>
                <a:spcPct val="100000"/>
              </a:lnSpc>
              <a:spcBef>
                <a:spcPts val="0"/>
              </a:spcBef>
              <a:spcAft>
                <a:spcPts val="0"/>
              </a:spcAft>
              <a:buClr>
                <a:schemeClr val="dk1"/>
              </a:buClr>
              <a:buSzPts val="2200"/>
              <a:buChar char="•"/>
            </a:pPr>
            <a:r>
              <a:rPr lang="sv-SE"/>
              <a:t>Member variable initialization deletion</a:t>
            </a:r>
            <a:endParaRPr/>
          </a:p>
          <a:p>
            <a:pPr indent="-368300" lvl="1" marL="914400" marR="0" rtl="0" algn="l">
              <a:lnSpc>
                <a:spcPct val="100000"/>
              </a:lnSpc>
              <a:spcBef>
                <a:spcPts val="0"/>
              </a:spcBef>
              <a:spcAft>
                <a:spcPts val="0"/>
              </a:spcAft>
              <a:buClr>
                <a:schemeClr val="dk1"/>
              </a:buClr>
              <a:buSzPts val="2200"/>
              <a:buChar char="•"/>
            </a:pPr>
            <a:r>
              <a:rPr lang="sv-SE"/>
              <a:t>Default constructor deletion</a:t>
            </a:r>
            <a:endParaRPr/>
          </a:p>
          <a:p>
            <a:pPr indent="-368300" lvl="1" marL="914400" marR="0" rtl="0" algn="l">
              <a:lnSpc>
                <a:spcPct val="100000"/>
              </a:lnSpc>
              <a:spcBef>
                <a:spcPts val="0"/>
              </a:spcBef>
              <a:spcAft>
                <a:spcPts val="0"/>
              </a:spcAft>
              <a:buClr>
                <a:schemeClr val="dk1"/>
              </a:buClr>
              <a:buSzPts val="2200"/>
              <a:buChar char="•"/>
            </a:pPr>
            <a:r>
              <a:rPr lang="sv-SE"/>
              <a:t>Getter/Setter method replacement</a:t>
            </a:r>
            <a:endParaRPr/>
          </a:p>
        </p:txBody>
      </p:sp>
      <p:sp>
        <p:nvSpPr>
          <p:cNvPr id="295" name="Google Shape;295;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Fault-Based Testing</a:t>
            </a:r>
            <a:endParaRPr/>
          </a:p>
        </p:txBody>
      </p:sp>
      <p:sp>
        <p:nvSpPr>
          <p:cNvPr id="100" name="Google Shape;100;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By studying faults in previous designs, we can prevent similar faults in new designs.</a:t>
            </a:r>
            <a:endParaRPr/>
          </a:p>
          <a:p>
            <a:pPr indent="-393700" lvl="0" marL="457200" marR="0" rtl="0" algn="l">
              <a:lnSpc>
                <a:spcPct val="100000"/>
              </a:lnSpc>
              <a:spcBef>
                <a:spcPts val="0"/>
              </a:spcBef>
              <a:spcAft>
                <a:spcPts val="0"/>
              </a:spcAft>
              <a:buSzPts val="2600"/>
              <a:buChar char="•"/>
            </a:pPr>
            <a:r>
              <a:rPr lang="sv-SE"/>
              <a:t>Many testing techniques based on what we </a:t>
            </a:r>
            <a:r>
              <a:rPr b="1" i="1" lang="sv-SE">
                <a:solidFill>
                  <a:schemeClr val="accent3"/>
                </a:solidFill>
              </a:rPr>
              <a:t>think should happen</a:t>
            </a:r>
            <a:r>
              <a:rPr lang="sv-SE"/>
              <a:t>. </a:t>
            </a:r>
            <a:endParaRPr/>
          </a:p>
          <a:p>
            <a:pPr indent="-393700" lvl="0" marL="457200" marR="0" rtl="0" algn="l">
              <a:lnSpc>
                <a:spcPct val="100000"/>
              </a:lnSpc>
              <a:spcBef>
                <a:spcPts val="0"/>
              </a:spcBef>
              <a:spcAft>
                <a:spcPts val="0"/>
              </a:spcAft>
              <a:buSzPts val="2600"/>
              <a:buChar char="•"/>
            </a:pPr>
            <a:r>
              <a:rPr lang="sv-SE"/>
              <a:t>We can also design tests based on knowledge of </a:t>
            </a:r>
            <a:r>
              <a:rPr b="1" i="1" lang="sv-SE">
                <a:solidFill>
                  <a:schemeClr val="accent3"/>
                </a:solidFill>
              </a:rPr>
              <a:t>what has gone wrong in other programs</a:t>
            </a:r>
            <a:r>
              <a:rPr i="1" lang="sv-SE"/>
              <a:t>.</a:t>
            </a:r>
            <a:endParaRPr/>
          </a:p>
        </p:txBody>
      </p:sp>
      <p:sp>
        <p:nvSpPr>
          <p:cNvPr id="101" name="Google Shape;101;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2" name="Google Shape;302;p4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09" name="Google Shape;309;p4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Mutation Testing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315" name="Google Shape;315;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Select mutation operators.</a:t>
            </a:r>
            <a:endParaRPr/>
          </a:p>
          <a:p>
            <a:pPr indent="-393700" lvl="0" marL="457200" rtl="0" algn="l">
              <a:spcBef>
                <a:spcPts val="1000"/>
              </a:spcBef>
              <a:spcAft>
                <a:spcPts val="0"/>
              </a:spcAft>
              <a:buSzPts val="2600"/>
              <a:buChar char="•"/>
            </a:pPr>
            <a:r>
              <a:rPr lang="sv-SE"/>
              <a:t>Generate mutants by applying mutation operators.</a:t>
            </a:r>
            <a:endParaRPr/>
          </a:p>
          <a:p>
            <a:pPr indent="-393700" lvl="0" marL="457200" rtl="0" algn="l">
              <a:spcBef>
                <a:spcPts val="1000"/>
              </a:spcBef>
              <a:spcAft>
                <a:spcPts val="0"/>
              </a:spcAft>
              <a:buSzPts val="2600"/>
              <a:buChar char="•"/>
            </a:pPr>
            <a:r>
              <a:rPr lang="sv-SE"/>
              <a:t>Execute tests against original class and mutants. </a:t>
            </a:r>
            <a:endParaRPr/>
          </a:p>
          <a:p>
            <a:pPr indent="-368300" lvl="1" marL="914400" rtl="0" algn="l">
              <a:spcBef>
                <a:spcPts val="500"/>
              </a:spcBef>
              <a:spcAft>
                <a:spcPts val="0"/>
              </a:spcAft>
              <a:buSzPts val="2200"/>
              <a:buChar char="○"/>
            </a:pPr>
            <a:r>
              <a:rPr lang="sv-SE"/>
              <a:t>A mutant is </a:t>
            </a:r>
            <a:r>
              <a:rPr b="1" lang="sv-SE">
                <a:solidFill>
                  <a:schemeClr val="accent3"/>
                </a:solidFill>
              </a:rPr>
              <a:t>killed</a:t>
            </a:r>
            <a:r>
              <a:rPr lang="sv-SE"/>
              <a:t> if the test passes on the original program and fails on the mutant.</a:t>
            </a:r>
            <a:endParaRPr/>
          </a:p>
          <a:p>
            <a:pPr indent="-368300" lvl="1" marL="914400" rtl="0" algn="l">
              <a:spcBef>
                <a:spcPts val="500"/>
              </a:spcBef>
              <a:spcAft>
                <a:spcPts val="0"/>
              </a:spcAft>
              <a:buSzPts val="2200"/>
              <a:buChar char="○"/>
            </a:pPr>
            <a:r>
              <a:rPr lang="sv-SE"/>
              <a:t>A mutant not killed is considered </a:t>
            </a:r>
            <a:r>
              <a:rPr b="1" lang="sv-SE">
                <a:solidFill>
                  <a:schemeClr val="accent3"/>
                </a:solidFill>
              </a:rPr>
              <a:t>live</a:t>
            </a:r>
            <a:r>
              <a:rPr lang="sv-SE"/>
              <a:t>.</a:t>
            </a:r>
            <a:endParaRPr/>
          </a:p>
          <a:p>
            <a:pPr indent="0" lvl="0" marL="0" rtl="0" algn="l">
              <a:spcBef>
                <a:spcPts val="1000"/>
              </a:spcBef>
              <a:spcAft>
                <a:spcPts val="0"/>
              </a:spcAft>
              <a:buClr>
                <a:schemeClr val="dk1"/>
              </a:buClr>
              <a:buSzPts val="1100"/>
              <a:buFont typeface="Arial"/>
              <a:buNone/>
            </a:pPr>
            <a:r>
              <a:t/>
            </a:r>
            <a:endParaRPr/>
          </a:p>
        </p:txBody>
      </p:sp>
      <p:sp>
        <p:nvSpPr>
          <p:cNvPr id="316" name="Google Shape;316;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322" name="Google Shape;322;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operators reflect small syntactic mistakes.</a:t>
            </a:r>
            <a:endParaRPr/>
          </a:p>
          <a:p>
            <a:pPr indent="-368300" lvl="1" marL="914400" rtl="0" algn="l">
              <a:spcBef>
                <a:spcPts val="500"/>
              </a:spcBef>
              <a:spcAft>
                <a:spcPts val="0"/>
              </a:spcAft>
              <a:buClr>
                <a:schemeClr val="accent3"/>
              </a:buClr>
              <a:buSzPts val="2200"/>
              <a:buChar char="•"/>
            </a:pPr>
            <a:r>
              <a:rPr b="1" lang="sv-SE">
                <a:solidFill>
                  <a:schemeClr val="accent3"/>
                </a:solidFill>
              </a:rPr>
              <a:t>Programmers do make such mistakes! </a:t>
            </a:r>
            <a:endParaRPr b="1">
              <a:solidFill>
                <a:schemeClr val="accent3"/>
              </a:solidFill>
            </a:endParaRPr>
          </a:p>
          <a:p>
            <a:pPr indent="-393700" lvl="0" marL="457200" rtl="0" algn="l">
              <a:spcBef>
                <a:spcPts val="1000"/>
              </a:spcBef>
              <a:spcAft>
                <a:spcPts val="0"/>
              </a:spcAft>
              <a:buSzPts val="2600"/>
              <a:buChar char="•"/>
            </a:pPr>
            <a:r>
              <a:rPr lang="sv-SE"/>
              <a:t>However, many faults are </a:t>
            </a:r>
            <a:r>
              <a:rPr b="1" i="1" lang="sv-SE">
                <a:solidFill>
                  <a:schemeClr val="accent3"/>
                </a:solidFill>
              </a:rPr>
              <a:t>conceptual</a:t>
            </a:r>
            <a:r>
              <a:rPr i="1" lang="sv-SE"/>
              <a:t> </a:t>
            </a:r>
            <a:r>
              <a:rPr lang="sv-SE"/>
              <a:t>mistakes.</a:t>
            </a:r>
            <a:endParaRPr/>
          </a:p>
          <a:p>
            <a:pPr indent="-368300" lvl="1" marL="914400" rtl="0" algn="l">
              <a:spcBef>
                <a:spcPts val="500"/>
              </a:spcBef>
              <a:spcAft>
                <a:spcPts val="0"/>
              </a:spcAft>
              <a:buSzPts val="2200"/>
              <a:buChar char="•"/>
            </a:pPr>
            <a:r>
              <a:rPr lang="sv-SE"/>
              <a:t>Mistaken assumptions about requirements.</a:t>
            </a:r>
            <a:endParaRPr/>
          </a:p>
          <a:p>
            <a:pPr indent="-368300" lvl="1" marL="914400" rtl="0" algn="l">
              <a:spcBef>
                <a:spcPts val="500"/>
              </a:spcBef>
              <a:spcAft>
                <a:spcPts val="0"/>
              </a:spcAft>
              <a:buSzPts val="2200"/>
              <a:buChar char="•"/>
            </a:pPr>
            <a:r>
              <a:rPr lang="sv-SE"/>
              <a:t>Forgotten requirements.</a:t>
            </a:r>
            <a:endParaRPr/>
          </a:p>
          <a:p>
            <a:pPr indent="-393700" lvl="0" marL="457200" rtl="0" algn="l">
              <a:spcBef>
                <a:spcPts val="1000"/>
              </a:spcBef>
              <a:spcAft>
                <a:spcPts val="0"/>
              </a:spcAft>
              <a:buClr>
                <a:schemeClr val="accent3"/>
              </a:buClr>
              <a:buSzPts val="2600"/>
              <a:buChar char="•"/>
            </a:pPr>
            <a:r>
              <a:rPr b="1" lang="sv-SE">
                <a:solidFill>
                  <a:schemeClr val="accent3"/>
                </a:solidFill>
              </a:rPr>
              <a:t>Is mutation testing a reasonable technique for judging test adequacy?</a:t>
            </a:r>
            <a:endParaRPr b="1">
              <a:solidFill>
                <a:schemeClr val="accent3"/>
              </a:solidFill>
            </a:endParaRPr>
          </a:p>
        </p:txBody>
      </p:sp>
      <p:sp>
        <p:nvSpPr>
          <p:cNvPr id="323" name="Google Shape;323;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Viability of Mutation Testing</a:t>
            </a:r>
            <a:endParaRPr/>
          </a:p>
        </p:txBody>
      </p:sp>
      <p:sp>
        <p:nvSpPr>
          <p:cNvPr id="329" name="Google Shape;329;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testing is valid if seeded faults are </a:t>
            </a:r>
            <a:r>
              <a:rPr b="1" lang="sv-SE">
                <a:solidFill>
                  <a:schemeClr val="accent3"/>
                </a:solidFill>
              </a:rPr>
              <a:t>representative</a:t>
            </a:r>
            <a:r>
              <a:rPr lang="sv-SE"/>
              <a:t> of real faults. </a:t>
            </a:r>
            <a:endParaRPr/>
          </a:p>
          <a:p>
            <a:pPr indent="-393700" lvl="0" marL="457200" rtl="0" algn="l">
              <a:spcBef>
                <a:spcPts val="1000"/>
              </a:spcBef>
              <a:spcAft>
                <a:spcPts val="0"/>
              </a:spcAft>
              <a:buClr>
                <a:schemeClr val="accent3"/>
              </a:buClr>
              <a:buSzPts val="2600"/>
              <a:buChar char="•"/>
            </a:pPr>
            <a:r>
              <a:rPr b="1" i="1" lang="sv-SE">
                <a:solidFill>
                  <a:schemeClr val="accent3"/>
                </a:solidFill>
              </a:rPr>
              <a:t>Competent Programmer Hypothesis</a:t>
            </a:r>
            <a:endParaRPr b="1" i="1">
              <a:solidFill>
                <a:schemeClr val="accent3"/>
              </a:solidFill>
            </a:endParaRPr>
          </a:p>
          <a:p>
            <a:pPr indent="-368300" lvl="1" marL="914400" rtl="0" algn="l">
              <a:spcBef>
                <a:spcPts val="500"/>
              </a:spcBef>
              <a:spcAft>
                <a:spcPts val="0"/>
              </a:spcAft>
              <a:buSzPts val="2200"/>
              <a:buChar char="•"/>
            </a:pPr>
            <a:r>
              <a:rPr lang="sv-SE"/>
              <a:t>A faulty program differs from a correct program only by small textual changes.</a:t>
            </a:r>
            <a:endParaRPr/>
          </a:p>
          <a:p>
            <a:pPr indent="-368300" lvl="1" marL="914400" rtl="0" algn="l">
              <a:spcBef>
                <a:spcPts val="500"/>
              </a:spcBef>
              <a:spcAft>
                <a:spcPts val="0"/>
              </a:spcAft>
              <a:buSzPts val="2200"/>
              <a:buChar char="•"/>
            </a:pPr>
            <a:r>
              <a:rPr lang="sv-SE"/>
              <a:t>If so, we only have to distinguish the program from all such small variants.</a:t>
            </a:r>
            <a:endParaRPr/>
          </a:p>
          <a:p>
            <a:pPr indent="-368300" lvl="1" marL="914400" rtl="0" algn="l">
              <a:spcBef>
                <a:spcPts val="500"/>
              </a:spcBef>
              <a:spcAft>
                <a:spcPts val="0"/>
              </a:spcAft>
              <a:buSzPts val="2200"/>
              <a:buChar char="•"/>
            </a:pPr>
            <a:r>
              <a:rPr lang="sv-SE"/>
              <a:t>Assumption: the SUT is “close to” correct.</a:t>
            </a:r>
            <a:endParaRPr/>
          </a:p>
          <a:p>
            <a:pPr indent="0" lvl="0" marL="0" rtl="0" algn="l">
              <a:spcBef>
                <a:spcPts val="1000"/>
              </a:spcBef>
              <a:spcAft>
                <a:spcPts val="0"/>
              </a:spcAft>
              <a:buNone/>
            </a:pPr>
            <a:r>
              <a:t/>
            </a:r>
            <a:endParaRPr/>
          </a:p>
        </p:txBody>
      </p:sp>
      <p:sp>
        <p:nvSpPr>
          <p:cNvPr id="330" name="Google Shape;330;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Coupling Effect</a:t>
            </a:r>
            <a:endParaRPr/>
          </a:p>
        </p:txBody>
      </p:sp>
      <p:sp>
        <p:nvSpPr>
          <p:cNvPr id="336" name="Google Shape;336;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faults </a:t>
            </a:r>
            <a:r>
              <a:rPr b="1" lang="sv-SE">
                <a:solidFill>
                  <a:schemeClr val="accent3"/>
                </a:solidFill>
              </a:rPr>
              <a:t>are</a:t>
            </a:r>
            <a:r>
              <a:rPr lang="sv-SE"/>
              <a:t> small syntactical errors.</a:t>
            </a:r>
            <a:endParaRPr/>
          </a:p>
          <a:p>
            <a:pPr indent="-393700" lvl="0" marL="457200" rtl="0" algn="l">
              <a:spcBef>
                <a:spcPts val="1000"/>
              </a:spcBef>
              <a:spcAft>
                <a:spcPts val="0"/>
              </a:spcAft>
              <a:buSzPts val="2600"/>
              <a:buChar char="•"/>
            </a:pPr>
            <a:r>
              <a:rPr lang="sv-SE"/>
              <a:t>Conceptual faults often manifest as syntax errors.</a:t>
            </a:r>
            <a:endParaRPr/>
          </a:p>
          <a:p>
            <a:pPr indent="-393700" lvl="0" marL="457200" rtl="0" algn="l">
              <a:spcBef>
                <a:spcPts val="1000"/>
              </a:spcBef>
              <a:spcAft>
                <a:spcPts val="0"/>
              </a:spcAft>
              <a:buSzPts val="2600"/>
              <a:buChar char="•"/>
            </a:pPr>
            <a:r>
              <a:rPr lang="sv-SE"/>
              <a:t>Complex faults result in larger textual differences.</a:t>
            </a:r>
            <a:endParaRPr/>
          </a:p>
          <a:p>
            <a:pPr indent="-368300" lvl="1" marL="914400" rtl="0" algn="l">
              <a:spcBef>
                <a:spcPts val="500"/>
              </a:spcBef>
              <a:spcAft>
                <a:spcPts val="0"/>
              </a:spcAft>
              <a:buSzPts val="2200"/>
              <a:buChar char="•"/>
            </a:pPr>
            <a:r>
              <a:rPr lang="sv-SE"/>
              <a:t>However, mutation testing is still valid</a:t>
            </a:r>
            <a:r>
              <a:rPr b="1" lang="sv-SE"/>
              <a:t> </a:t>
            </a:r>
            <a:r>
              <a:rPr b="1" lang="sv-SE">
                <a:solidFill>
                  <a:schemeClr val="accent3"/>
                </a:solidFill>
              </a:rPr>
              <a:t>if</a:t>
            </a:r>
            <a:r>
              <a:rPr lang="sv-SE"/>
              <a:t> test cases for simple issues can detect complex issues.</a:t>
            </a:r>
            <a:endParaRPr/>
          </a:p>
          <a:p>
            <a:pPr indent="-368300" lvl="1" marL="914400" rtl="0" algn="l">
              <a:spcBef>
                <a:spcPts val="500"/>
              </a:spcBef>
              <a:spcAft>
                <a:spcPts val="0"/>
              </a:spcAft>
              <a:buSzPts val="2200"/>
              <a:buChar char="•"/>
            </a:pPr>
            <a:r>
              <a:rPr b="1" i="1" lang="sv-SE">
                <a:solidFill>
                  <a:schemeClr val="accent3"/>
                </a:solidFill>
              </a:rPr>
              <a:t>Coupling Effect Hypothesis</a:t>
            </a:r>
            <a:r>
              <a:rPr lang="sv-SE">
                <a:solidFill>
                  <a:schemeClr val="accent3"/>
                </a:solidFill>
              </a:rPr>
              <a:t> </a:t>
            </a:r>
            <a:r>
              <a:rPr lang="sv-SE"/>
              <a:t>- complex faults can be modeled as a set of small faults.</a:t>
            </a:r>
            <a:endParaRPr/>
          </a:p>
        </p:txBody>
      </p:sp>
      <p:sp>
        <p:nvSpPr>
          <p:cNvPr id="337" name="Google Shape;337;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Coupling Effect</a:t>
            </a:r>
            <a:endParaRPr/>
          </a:p>
        </p:txBody>
      </p:sp>
      <p:sp>
        <p:nvSpPr>
          <p:cNvPr id="343" name="Google Shape;343;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complex change is a series of </a:t>
            </a:r>
            <a:br>
              <a:rPr lang="sv-SE"/>
            </a:br>
            <a:r>
              <a:rPr lang="sv-SE"/>
              <a:t>small changes.</a:t>
            </a:r>
            <a:endParaRPr/>
          </a:p>
          <a:p>
            <a:pPr indent="-368300" lvl="1" marL="914400" rtl="0" algn="l">
              <a:spcBef>
                <a:spcPts val="500"/>
              </a:spcBef>
              <a:spcAft>
                <a:spcPts val="0"/>
              </a:spcAft>
              <a:buSzPts val="2200"/>
              <a:buChar char="•"/>
            </a:pPr>
            <a:r>
              <a:rPr lang="sv-SE"/>
              <a:t>If one change not covered up by </a:t>
            </a:r>
            <a:br>
              <a:rPr lang="sv-SE"/>
            </a:br>
            <a:r>
              <a:rPr lang="sv-SE"/>
              <a:t>others, a test that exposes it can </a:t>
            </a:r>
            <a:br>
              <a:rPr lang="sv-SE"/>
            </a:br>
            <a:r>
              <a:rPr lang="sv-SE"/>
              <a:t>also detect a more complex change.</a:t>
            </a:r>
            <a:endParaRPr/>
          </a:p>
          <a:p>
            <a:pPr indent="-393700" lvl="0" marL="457200" rtl="0" algn="l">
              <a:spcBef>
                <a:spcPts val="1000"/>
              </a:spcBef>
              <a:spcAft>
                <a:spcPts val="0"/>
              </a:spcAft>
              <a:buSzPts val="2600"/>
              <a:buChar char="•"/>
            </a:pPr>
            <a:r>
              <a:rPr lang="sv-SE"/>
              <a:t>Mutation testing effective if </a:t>
            </a:r>
            <a:r>
              <a:rPr b="1" lang="sv-SE">
                <a:solidFill>
                  <a:schemeClr val="accent3"/>
                </a:solidFill>
              </a:rPr>
              <a:t>both</a:t>
            </a:r>
            <a:r>
              <a:rPr lang="sv-SE"/>
              <a:t> competent programmer and coupling effect hypotheses hold.</a:t>
            </a:r>
            <a:endParaRPr/>
          </a:p>
        </p:txBody>
      </p:sp>
      <p:sp>
        <p:nvSpPr>
          <p:cNvPr id="344" name="Google Shape;344;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45" name="Google Shape;345;p50"/>
          <p:cNvPicPr preferRelativeResize="0"/>
          <p:nvPr/>
        </p:nvPicPr>
        <p:blipFill>
          <a:blip r:embed="rId3">
            <a:alphaModFix/>
          </a:blip>
          <a:stretch>
            <a:fillRect/>
          </a:stretch>
        </p:blipFill>
        <p:spPr>
          <a:xfrm>
            <a:off x="6177750" y="614000"/>
            <a:ext cx="2567501" cy="2567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Judging Test Sensitivity</a:t>
            </a:r>
            <a:endParaRPr/>
          </a:p>
        </p:txBody>
      </p:sp>
      <p:sp>
        <p:nvSpPr>
          <p:cNvPr id="351" name="Google Shape;351;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Mutants are often simpler than real faults.</a:t>
            </a:r>
            <a:endParaRPr/>
          </a:p>
          <a:p>
            <a:pPr indent="-393700" lvl="0" marL="457200" rtl="0" algn="l">
              <a:spcBef>
                <a:spcPts val="1000"/>
              </a:spcBef>
              <a:spcAft>
                <a:spcPts val="0"/>
              </a:spcAft>
              <a:buSzPts val="2600"/>
              <a:buChar char="•"/>
            </a:pPr>
            <a:r>
              <a:rPr lang="sv-SE"/>
              <a:t>Mutation is still good at judging </a:t>
            </a:r>
            <a:r>
              <a:rPr b="1" lang="sv-SE">
                <a:solidFill>
                  <a:schemeClr val="accent3"/>
                </a:solidFill>
              </a:rPr>
              <a:t>sensitivity</a:t>
            </a:r>
            <a:r>
              <a:rPr lang="sv-SE">
                <a:solidFill>
                  <a:schemeClr val="accent3"/>
                </a:solidFill>
              </a:rPr>
              <a:t> </a:t>
            </a:r>
            <a:r>
              <a:rPr b="1" lang="sv-SE">
                <a:solidFill>
                  <a:schemeClr val="accent3"/>
                </a:solidFill>
              </a:rPr>
              <a:t>of your tests to minor changes in the code</a:t>
            </a:r>
            <a:r>
              <a:rPr lang="sv-SE"/>
              <a:t>.</a:t>
            </a:r>
            <a:endParaRPr/>
          </a:p>
          <a:p>
            <a:pPr indent="-368300" lvl="1" marL="914400" rtl="0" algn="l">
              <a:spcBef>
                <a:spcPts val="500"/>
              </a:spcBef>
              <a:spcAft>
                <a:spcPts val="0"/>
              </a:spcAft>
              <a:buSzPts val="2200"/>
              <a:buChar char="•"/>
            </a:pPr>
            <a:r>
              <a:rPr lang="sv-SE"/>
              <a:t>If tests can distinguish mutants from the real code, then your tests execute the code </a:t>
            </a:r>
            <a:r>
              <a:rPr i="1" lang="sv-SE"/>
              <a:t>thoroughly</a:t>
            </a:r>
            <a:r>
              <a:rPr lang="sv-SE"/>
              <a:t>.</a:t>
            </a:r>
            <a:endParaRPr/>
          </a:p>
          <a:p>
            <a:pPr indent="-368300" lvl="1" marL="914400" rtl="0" algn="l">
              <a:spcBef>
                <a:spcPts val="500"/>
              </a:spcBef>
              <a:spcAft>
                <a:spcPts val="0"/>
              </a:spcAft>
              <a:buSzPts val="2200"/>
              <a:buChar char="•"/>
            </a:pPr>
            <a:r>
              <a:rPr lang="sv-SE"/>
              <a:t>If you miss mutants, you can add new tests to detect them and make your suite more sensitive.</a:t>
            </a:r>
            <a:endParaRPr/>
          </a:p>
          <a:p>
            <a:pPr indent="0" lvl="0" marL="457200" marR="0" rtl="0" algn="l">
              <a:lnSpc>
                <a:spcPct val="100000"/>
              </a:lnSpc>
              <a:spcBef>
                <a:spcPts val="600"/>
              </a:spcBef>
              <a:spcAft>
                <a:spcPts val="0"/>
              </a:spcAft>
              <a:buNone/>
            </a:pPr>
            <a:r>
              <a:t/>
            </a:r>
            <a:endParaRPr/>
          </a:p>
        </p:txBody>
      </p:sp>
      <p:sp>
        <p:nvSpPr>
          <p:cNvPr id="352" name="Google Shape;352;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 Quality</a:t>
            </a:r>
            <a:endParaRPr/>
          </a:p>
        </p:txBody>
      </p:sp>
      <p:sp>
        <p:nvSpPr>
          <p:cNvPr id="358" name="Google Shape;358;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None/>
            </a:pPr>
            <a:r>
              <a:rPr lang="sv-SE"/>
              <a:t>To be used in testing, mutants must be:</a:t>
            </a:r>
            <a:endParaRPr/>
          </a:p>
          <a:p>
            <a:pPr indent="-393700" lvl="0" marL="457200" rtl="0" algn="l">
              <a:spcBef>
                <a:spcPts val="1000"/>
              </a:spcBef>
              <a:spcAft>
                <a:spcPts val="0"/>
              </a:spcAft>
              <a:buClr>
                <a:schemeClr val="dk1"/>
              </a:buClr>
              <a:buSzPts val="2600"/>
              <a:buChar char="•"/>
            </a:pPr>
            <a:r>
              <a:rPr lang="sv-SE"/>
              <a:t>Syntactically correct (</a:t>
            </a:r>
            <a:r>
              <a:rPr b="1" i="1" lang="sv-SE">
                <a:solidFill>
                  <a:schemeClr val="accent3"/>
                </a:solidFill>
              </a:rPr>
              <a:t>valid</a:t>
            </a:r>
            <a:r>
              <a:rPr lang="sv-SE"/>
              <a:t>)</a:t>
            </a:r>
            <a:endParaRPr/>
          </a:p>
          <a:p>
            <a:pPr indent="-368300" lvl="1" marL="914400" rtl="0" algn="l">
              <a:spcBef>
                <a:spcPts val="500"/>
              </a:spcBef>
              <a:spcAft>
                <a:spcPts val="0"/>
              </a:spcAft>
              <a:buClr>
                <a:schemeClr val="dk1"/>
              </a:buClr>
              <a:buSzPts val="2200"/>
              <a:buChar char="•"/>
            </a:pPr>
            <a:r>
              <a:rPr lang="sv-SE"/>
              <a:t>Mutants must compile and execute.</a:t>
            </a:r>
            <a:endParaRPr/>
          </a:p>
          <a:p>
            <a:pPr indent="-393700" lvl="0" marL="457200" rtl="0" algn="l">
              <a:spcBef>
                <a:spcPts val="1000"/>
              </a:spcBef>
              <a:spcAft>
                <a:spcPts val="0"/>
              </a:spcAft>
              <a:buClr>
                <a:schemeClr val="dk1"/>
              </a:buClr>
              <a:buSzPts val="2600"/>
              <a:buChar char="•"/>
            </a:pPr>
            <a:r>
              <a:rPr lang="sv-SE"/>
              <a:t>Plausible (</a:t>
            </a:r>
            <a:r>
              <a:rPr b="1" i="1" lang="sv-SE">
                <a:solidFill>
                  <a:schemeClr val="accent3"/>
                </a:solidFill>
              </a:rPr>
              <a:t>useful</a:t>
            </a:r>
            <a:r>
              <a:rPr lang="sv-SE"/>
              <a:t>) </a:t>
            </a:r>
            <a:endParaRPr/>
          </a:p>
          <a:p>
            <a:pPr indent="-368300" lvl="1" marL="914400" rtl="0" algn="l">
              <a:spcBef>
                <a:spcPts val="500"/>
              </a:spcBef>
              <a:spcAft>
                <a:spcPts val="0"/>
              </a:spcAft>
              <a:buClr>
                <a:schemeClr val="dk1"/>
              </a:buClr>
              <a:buSzPts val="2200"/>
              <a:buChar char="•"/>
            </a:pPr>
            <a:r>
              <a:rPr lang="sv-SE"/>
              <a:t>Must provide valuable information on how the system works for testers working to improve the system.</a:t>
            </a:r>
            <a:endParaRPr/>
          </a:p>
          <a:p>
            <a:pPr indent="-393700" lvl="0" marL="457200" rtl="0" algn="l">
              <a:spcBef>
                <a:spcPts val="0"/>
              </a:spcBef>
              <a:spcAft>
                <a:spcPts val="0"/>
              </a:spcAft>
              <a:buClr>
                <a:schemeClr val="accent3"/>
              </a:buClr>
              <a:buSzPts val="2600"/>
              <a:buChar char="•"/>
            </a:pPr>
            <a:r>
              <a:rPr b="1" lang="sv-SE">
                <a:solidFill>
                  <a:schemeClr val="accent3"/>
                </a:solidFill>
              </a:rPr>
              <a:t>A mutant can be valid, but not useful.</a:t>
            </a:r>
            <a:endParaRPr b="1">
              <a:solidFill>
                <a:schemeClr val="accent3"/>
              </a:solidFill>
            </a:endParaRPr>
          </a:p>
          <a:p>
            <a:pPr indent="-368300" lvl="1" marL="914400" rtl="0" algn="l">
              <a:spcBef>
                <a:spcPts val="0"/>
              </a:spcBef>
              <a:spcAft>
                <a:spcPts val="0"/>
              </a:spcAft>
              <a:buClr>
                <a:srgbClr val="333333"/>
              </a:buClr>
              <a:buSzPts val="2200"/>
              <a:buChar char="•"/>
            </a:pPr>
            <a:r>
              <a:rPr lang="sv-SE"/>
              <a:t>All or almost all tests fail.</a:t>
            </a:r>
            <a:endParaRPr/>
          </a:p>
          <a:p>
            <a:pPr indent="0" lvl="0" marL="0" rtl="0" algn="l">
              <a:spcBef>
                <a:spcPts val="1000"/>
              </a:spcBef>
              <a:spcAft>
                <a:spcPts val="0"/>
              </a:spcAft>
              <a:buClr>
                <a:srgbClr val="000000"/>
              </a:buClr>
              <a:buSzPts val="1100"/>
              <a:buNone/>
            </a:pPr>
            <a:r>
              <a:t/>
            </a:r>
            <a:endParaRPr b="1"/>
          </a:p>
        </p:txBody>
      </p:sp>
      <p:sp>
        <p:nvSpPr>
          <p:cNvPr id="359" name="Google Shape;359;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 Quality</a:t>
            </a:r>
            <a:endParaRPr/>
          </a:p>
        </p:txBody>
      </p:sp>
      <p:sp>
        <p:nvSpPr>
          <p:cNvPr id="365" name="Google Shape;365;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solidFill>
                  <a:srgbClr val="333333"/>
                </a:solidFill>
              </a:rPr>
              <a:t>Mutants might remain live if:</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They are </a:t>
            </a:r>
            <a:r>
              <a:rPr b="1" i="1" lang="sv-SE">
                <a:solidFill>
                  <a:schemeClr val="accent3"/>
                </a:solidFill>
              </a:rPr>
              <a:t>equivalent</a:t>
            </a:r>
            <a:r>
              <a:rPr lang="sv-SE">
                <a:solidFill>
                  <a:schemeClr val="accent3"/>
                </a:solidFill>
              </a:rPr>
              <a:t> </a:t>
            </a:r>
            <a:r>
              <a:rPr lang="sv-SE">
                <a:solidFill>
                  <a:srgbClr val="333333"/>
                </a:solidFill>
              </a:rPr>
              <a:t>to the original program.</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for(i=0; i </a:t>
            </a:r>
            <a:r>
              <a:rPr b="1" lang="sv-SE">
                <a:solidFill>
                  <a:srgbClr val="333333"/>
                </a:solidFill>
                <a:latin typeface="Consolas"/>
                <a:ea typeface="Consolas"/>
                <a:cs typeface="Consolas"/>
                <a:sym typeface="Consolas"/>
              </a:rPr>
              <a:t>&lt; </a:t>
            </a:r>
            <a:r>
              <a:rPr lang="sv-SE">
                <a:solidFill>
                  <a:srgbClr val="333333"/>
                </a:solidFill>
                <a:latin typeface="Consolas"/>
                <a:ea typeface="Consolas"/>
                <a:cs typeface="Consolas"/>
                <a:sym typeface="Consolas"/>
              </a:rPr>
              <a:t>10; i++) -&gt; </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for(i=0; i </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 10; i++)</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Identifying equivalency is NP-hard.</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Test suite is inadequate</a:t>
            </a:r>
            <a:r>
              <a:rPr i="1" lang="sv-SE">
                <a:solidFill>
                  <a:srgbClr val="333333"/>
                </a:solidFill>
              </a:rPr>
              <a:t> </a:t>
            </a:r>
            <a:r>
              <a:rPr lang="sv-SE">
                <a:solidFill>
                  <a:srgbClr val="333333"/>
                </a:solidFill>
              </a:rPr>
              <a:t>for that mutation. </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(a &lt;= b)</a:t>
            </a:r>
            <a:r>
              <a:rPr lang="sv-SE">
                <a:solidFill>
                  <a:srgbClr val="333333"/>
                </a:solidFill>
              </a:rPr>
              <a:t> and </a:t>
            </a:r>
            <a:r>
              <a:rPr lang="sv-SE">
                <a:solidFill>
                  <a:srgbClr val="333333"/>
                </a:solidFill>
                <a:latin typeface="Consolas"/>
                <a:ea typeface="Consolas"/>
                <a:cs typeface="Consolas"/>
                <a:sym typeface="Consolas"/>
              </a:rPr>
              <a:t>(a &gt;= b)</a:t>
            </a:r>
            <a:r>
              <a:rPr lang="sv-SE">
                <a:solidFill>
                  <a:srgbClr val="333333"/>
                </a:solidFill>
              </a:rPr>
              <a:t> cannot be differentiated if </a:t>
            </a:r>
            <a:r>
              <a:rPr lang="sv-SE">
                <a:solidFill>
                  <a:srgbClr val="333333"/>
                </a:solidFill>
                <a:latin typeface="Consolas"/>
                <a:ea typeface="Consolas"/>
                <a:cs typeface="Consolas"/>
                <a:sym typeface="Consolas"/>
              </a:rPr>
              <a:t>a==b</a:t>
            </a:r>
            <a:r>
              <a:rPr lang="sv-SE">
                <a:solidFill>
                  <a:srgbClr val="333333"/>
                </a:solidFill>
              </a:rPr>
              <a:t> in the test case. </a:t>
            </a:r>
            <a:endParaRPr>
              <a:solidFill>
                <a:srgbClr val="333333"/>
              </a:solidFill>
            </a:endParaRPr>
          </a:p>
        </p:txBody>
      </p:sp>
      <p:sp>
        <p:nvSpPr>
          <p:cNvPr id="366" name="Google Shape;366;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Implemented</a:t>
            </a:r>
            <a:r>
              <a:rPr lang="sv-SE"/>
              <a:t> in Language Design</a:t>
            </a:r>
            <a:endParaRPr/>
          </a:p>
        </p:txBody>
      </p:sp>
      <p:sp>
        <p:nvSpPr>
          <p:cNvPr id="107" name="Google Shape;107;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Automated Garbage Collection</a:t>
            </a:r>
            <a:endParaRPr/>
          </a:p>
          <a:p>
            <a:pPr indent="-368300" lvl="1" marL="914400" rtl="0" algn="l">
              <a:spcBef>
                <a:spcPts val="500"/>
              </a:spcBef>
              <a:spcAft>
                <a:spcPts val="0"/>
              </a:spcAft>
              <a:buSzPts val="2200"/>
              <a:buChar char="•"/>
            </a:pPr>
            <a:r>
              <a:rPr lang="sv-SE"/>
              <a:t>Prevents dangling pointers, memory leaks, other memory management faults.</a:t>
            </a:r>
            <a:endParaRPr/>
          </a:p>
          <a:p>
            <a:pPr indent="-393700" lvl="0" marL="457200" rtl="0" algn="l">
              <a:spcBef>
                <a:spcPts val="1000"/>
              </a:spcBef>
              <a:spcAft>
                <a:spcPts val="0"/>
              </a:spcAft>
              <a:buSzPts val="2600"/>
              <a:buChar char="•"/>
            </a:pPr>
            <a:r>
              <a:rPr lang="sv-SE"/>
              <a:t>Automatic Array Bounds Checking</a:t>
            </a:r>
            <a:endParaRPr/>
          </a:p>
          <a:p>
            <a:pPr indent="-368300" lvl="1" marL="914400" rtl="0" algn="l">
              <a:spcBef>
                <a:spcPts val="500"/>
              </a:spcBef>
              <a:spcAft>
                <a:spcPts val="0"/>
              </a:spcAft>
              <a:buSzPts val="2200"/>
              <a:buChar char="•"/>
            </a:pPr>
            <a:r>
              <a:rPr lang="sv-SE"/>
              <a:t>Does not prevent bad indexes from being used, but ensures they are noticed and limits damage.</a:t>
            </a:r>
            <a:endParaRPr/>
          </a:p>
          <a:p>
            <a:pPr indent="-393700" lvl="0" marL="457200" rtl="0" algn="l">
              <a:spcBef>
                <a:spcPts val="1000"/>
              </a:spcBef>
              <a:spcAft>
                <a:spcPts val="0"/>
              </a:spcAft>
              <a:buSzPts val="2600"/>
              <a:buChar char="•"/>
            </a:pPr>
            <a:r>
              <a:rPr lang="sv-SE"/>
              <a:t>Type Checking</a:t>
            </a:r>
            <a:endParaRPr/>
          </a:p>
          <a:p>
            <a:pPr indent="-368300" lvl="1" marL="914400" rtl="0" algn="l">
              <a:spcBef>
                <a:spcPts val="500"/>
              </a:spcBef>
              <a:spcAft>
                <a:spcPts val="0"/>
              </a:spcAft>
              <a:buSzPts val="2200"/>
              <a:buChar char="•"/>
            </a:pPr>
            <a:r>
              <a:rPr lang="sv-SE"/>
              <a:t>Prevent malformed value use in input or computations.</a:t>
            </a:r>
            <a:endParaRPr/>
          </a:p>
        </p:txBody>
      </p:sp>
      <p:sp>
        <p:nvSpPr>
          <p:cNvPr id="108" name="Google Shape;108;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Coverage</a:t>
            </a:r>
            <a:endParaRPr/>
          </a:p>
        </p:txBody>
      </p:sp>
      <p:sp>
        <p:nvSpPr>
          <p:cNvPr id="372" name="Google Shape;372;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t>Adequacy of suite can be measured as:</a:t>
            </a:r>
            <a:endParaRPr/>
          </a:p>
          <a:p>
            <a:pPr indent="0" lvl="0" marL="2286000" rtl="0" algn="l">
              <a:spcBef>
                <a:spcPts val="1000"/>
              </a:spcBef>
              <a:spcAft>
                <a:spcPts val="0"/>
              </a:spcAft>
              <a:buClr>
                <a:schemeClr val="dk1"/>
              </a:buClr>
              <a:buSzPts val="1100"/>
              <a:buFont typeface="Arial"/>
              <a:buNone/>
            </a:pPr>
            <a:r>
              <a:rPr lang="sv-SE"/>
              <a:t> (# mutants killed)</a:t>
            </a:r>
            <a:endParaRPr/>
          </a:p>
          <a:p>
            <a:pPr indent="457200" lvl="0" marL="2286000" rtl="0" algn="l">
              <a:spcBef>
                <a:spcPts val="1000"/>
              </a:spcBef>
              <a:spcAft>
                <a:spcPts val="0"/>
              </a:spcAft>
              <a:buClr>
                <a:schemeClr val="dk1"/>
              </a:buClr>
              <a:buSzPts val="1100"/>
              <a:buFont typeface="Arial"/>
              <a:buNone/>
            </a:pPr>
            <a:r>
              <a:rPr lang="sv-SE"/>
              <a:t>(total mutants)</a:t>
            </a:r>
            <a:endParaRPr/>
          </a:p>
          <a:p>
            <a:pPr indent="-393700" lvl="0" marL="457200" rtl="0" algn="l">
              <a:spcBef>
                <a:spcPts val="1000"/>
              </a:spcBef>
              <a:spcAft>
                <a:spcPts val="0"/>
              </a:spcAft>
              <a:buSzPts val="2600"/>
              <a:buChar char="•"/>
            </a:pPr>
            <a:r>
              <a:rPr lang="sv-SE"/>
              <a:t>Helps ensure that the test suite is </a:t>
            </a:r>
            <a:r>
              <a:rPr lang="sv-SE">
                <a:solidFill>
                  <a:srgbClr val="333333"/>
                </a:solidFill>
              </a:rPr>
              <a:t>robust</a:t>
            </a:r>
            <a:r>
              <a:rPr lang="sv-SE"/>
              <a:t> against the modeled mutation types.</a:t>
            </a:r>
            <a:endParaRPr/>
          </a:p>
          <a:p>
            <a:pPr indent="-368300" lvl="1" marL="914400" rtl="0" algn="l">
              <a:spcBef>
                <a:spcPts val="0"/>
              </a:spcBef>
              <a:spcAft>
                <a:spcPts val="0"/>
              </a:spcAft>
              <a:buSzPts val="2200"/>
              <a:buChar char="•"/>
            </a:pPr>
            <a:r>
              <a:rPr lang="sv-SE"/>
              <a:t>Ensures that suite is sensitive to small changes in code. </a:t>
            </a:r>
            <a:endParaRPr/>
          </a:p>
        </p:txBody>
      </p:sp>
      <p:cxnSp>
        <p:nvCxnSpPr>
          <p:cNvPr id="373" name="Google Shape;373;p54"/>
          <p:cNvCxnSpPr/>
          <p:nvPr/>
        </p:nvCxnSpPr>
        <p:spPr>
          <a:xfrm>
            <a:off x="2711400" y="2387619"/>
            <a:ext cx="3209400" cy="0"/>
          </a:xfrm>
          <a:prstGeom prst="straightConnector1">
            <a:avLst/>
          </a:prstGeom>
          <a:noFill/>
          <a:ln cap="flat" cmpd="sng" w="19050">
            <a:solidFill>
              <a:srgbClr val="000000"/>
            </a:solidFill>
            <a:prstDash val="solid"/>
            <a:round/>
            <a:headEnd len="med" w="med" type="none"/>
            <a:tailEnd len="med" w="med" type="none"/>
          </a:ln>
        </p:spPr>
      </p:cxnSp>
      <p:sp>
        <p:nvSpPr>
          <p:cNvPr id="374" name="Google Shape;374;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and Structural Coverage</a:t>
            </a:r>
            <a:endParaRPr/>
          </a:p>
        </p:txBody>
      </p:sp>
      <p:sp>
        <p:nvSpPr>
          <p:cNvPr id="380" name="Google Shape;380;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None/>
            </a:pPr>
            <a:r>
              <a:rPr lang="sv-SE"/>
              <a:t>C</a:t>
            </a:r>
            <a:r>
              <a:rPr lang="sv-SE"/>
              <a:t>an subsume structural coverage.</a:t>
            </a:r>
            <a:endParaRPr/>
          </a:p>
          <a:p>
            <a:pPr indent="-393700" lvl="0" marL="457200" rtl="0" algn="l">
              <a:spcBef>
                <a:spcPts val="1000"/>
              </a:spcBef>
              <a:spcAft>
                <a:spcPts val="0"/>
              </a:spcAft>
              <a:buSzPts val="2600"/>
              <a:buChar char="•"/>
            </a:pPr>
            <a:r>
              <a:rPr lang="sv-SE"/>
              <a:t>Statement Coverage</a:t>
            </a:r>
            <a:endParaRPr/>
          </a:p>
          <a:p>
            <a:pPr indent="-368300" lvl="1" marL="914400" rtl="0" algn="l">
              <a:spcBef>
                <a:spcPts val="500"/>
              </a:spcBef>
              <a:spcAft>
                <a:spcPts val="0"/>
              </a:spcAft>
              <a:buSzPts val="2200"/>
              <a:buChar char="•"/>
            </a:pPr>
            <a:r>
              <a:rPr lang="sv-SE"/>
              <a:t>Apply statement deletion to each statement.</a:t>
            </a:r>
            <a:endParaRPr/>
          </a:p>
          <a:p>
            <a:pPr indent="-393700" lvl="0" marL="457200" rtl="0" algn="l">
              <a:spcBef>
                <a:spcPts val="1000"/>
              </a:spcBef>
              <a:spcAft>
                <a:spcPts val="0"/>
              </a:spcAft>
              <a:buSzPts val="2600"/>
              <a:buChar char="•"/>
            </a:pPr>
            <a:r>
              <a:rPr lang="sv-SE"/>
              <a:t>Branch Coverage</a:t>
            </a:r>
            <a:endParaRPr/>
          </a:p>
          <a:p>
            <a:pPr indent="-368300" lvl="1" marL="914400" rtl="0" algn="l">
              <a:spcBef>
                <a:spcPts val="500"/>
              </a:spcBef>
              <a:spcAft>
                <a:spcPts val="0"/>
              </a:spcAft>
              <a:buSzPts val="2200"/>
              <a:buChar char="•"/>
            </a:pPr>
            <a:r>
              <a:rPr lang="sv-SE"/>
              <a:t>Apply constant replacement to each predicate.</a:t>
            </a:r>
            <a:endParaRPr/>
          </a:p>
          <a:p>
            <a:pPr indent="-342900" lvl="2" marL="1371600" rtl="0" algn="l">
              <a:spcBef>
                <a:spcPts val="500"/>
              </a:spcBef>
              <a:spcAft>
                <a:spcPts val="0"/>
              </a:spcAft>
              <a:buSzPts val="1800"/>
              <a:buChar char="•"/>
            </a:pPr>
            <a:r>
              <a:rPr lang="sv-SE"/>
              <a:t>(set to true/false)</a:t>
            </a:r>
            <a:endParaRPr/>
          </a:p>
          <a:p>
            <a:pPr indent="-368300" lvl="1" marL="914400" rtl="0" algn="l">
              <a:spcBef>
                <a:spcPts val="500"/>
              </a:spcBef>
              <a:spcAft>
                <a:spcPts val="0"/>
              </a:spcAft>
              <a:buSzPts val="2200"/>
              <a:buChar char="•"/>
            </a:pPr>
            <a:r>
              <a:rPr lang="sv-SE"/>
              <a:t>To kill a “true” mutant, a test must execute the original with a false value.</a:t>
            </a:r>
            <a:endParaRPr/>
          </a:p>
        </p:txBody>
      </p:sp>
      <p:sp>
        <p:nvSpPr>
          <p:cNvPr id="381" name="Google Shape;381;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Practical Considerations</a:t>
            </a:r>
            <a:endParaRPr/>
          </a:p>
        </p:txBody>
      </p:sp>
      <p:sp>
        <p:nvSpPr>
          <p:cNvPr id="387" name="Google Shape;387;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solidFill>
                  <a:srgbClr val="333333"/>
                </a:solidFill>
              </a:rPr>
              <a:t>Mutation testing is </a:t>
            </a:r>
            <a:r>
              <a:rPr b="1" lang="sv-SE">
                <a:solidFill>
                  <a:schemeClr val="accent3"/>
                </a:solidFill>
              </a:rPr>
              <a:t>expensive</a:t>
            </a:r>
            <a:r>
              <a:rPr lang="sv-SE">
                <a:solidFill>
                  <a:srgbClr val="333333"/>
                </a:solidFill>
              </a:rPr>
              <a:t>.</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Must run </a:t>
            </a:r>
            <a:r>
              <a:rPr i="1" lang="sv-SE">
                <a:solidFill>
                  <a:srgbClr val="333333"/>
                </a:solidFill>
              </a:rPr>
              <a:t>all </a:t>
            </a:r>
            <a:r>
              <a:rPr lang="sv-SE">
                <a:solidFill>
                  <a:srgbClr val="333333"/>
                </a:solidFill>
              </a:rPr>
              <a:t>tests against </a:t>
            </a:r>
            <a:r>
              <a:rPr i="1" lang="sv-SE">
                <a:solidFill>
                  <a:srgbClr val="333333"/>
                </a:solidFill>
              </a:rPr>
              <a:t>all</a:t>
            </a:r>
            <a:r>
              <a:rPr lang="sv-SE">
                <a:solidFill>
                  <a:srgbClr val="333333"/>
                </a:solidFill>
              </a:rPr>
              <a:t> mutants.</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Many mutants typically generated.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One mutation operator applied per mutant.</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May be dozens - hundreds per class.</a:t>
            </a:r>
            <a:endParaRPr>
              <a:solidFill>
                <a:srgbClr val="333333"/>
              </a:solidFill>
            </a:endParaRPr>
          </a:p>
          <a:p>
            <a:pPr indent="-393700" lvl="0" marL="457200" rtl="0" algn="l">
              <a:spcBef>
                <a:spcPts val="600"/>
              </a:spcBef>
              <a:spcAft>
                <a:spcPts val="0"/>
              </a:spcAft>
              <a:buClr>
                <a:srgbClr val="333333"/>
              </a:buClr>
              <a:buSzPts val="2600"/>
              <a:buChar char="•"/>
            </a:pPr>
            <a:r>
              <a:rPr lang="sv-SE">
                <a:solidFill>
                  <a:srgbClr val="333333"/>
                </a:solidFill>
              </a:rPr>
              <a:t>Can randomly choose X mutants or operators.</a:t>
            </a:r>
            <a:endParaRPr>
              <a:solidFill>
                <a:srgbClr val="333333"/>
              </a:solidFill>
            </a:endParaRPr>
          </a:p>
          <a:p>
            <a:pPr indent="0" lvl="0" marL="0" rtl="0" algn="l">
              <a:spcBef>
                <a:spcPts val="1000"/>
              </a:spcBef>
              <a:spcAft>
                <a:spcPts val="0"/>
              </a:spcAft>
              <a:buClr>
                <a:srgbClr val="000000"/>
              </a:buClr>
              <a:buSzPts val="1100"/>
              <a:buNone/>
            </a:pPr>
            <a:r>
              <a:t/>
            </a:r>
            <a:endParaRPr>
              <a:solidFill>
                <a:srgbClr val="333333"/>
              </a:solidFill>
            </a:endParaRPr>
          </a:p>
        </p:txBody>
      </p:sp>
      <p:sp>
        <p:nvSpPr>
          <p:cNvPr id="388" name="Google Shape;388;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89" name="Google Shape;389;p56"/>
          <p:cNvPicPr preferRelativeResize="0"/>
          <p:nvPr/>
        </p:nvPicPr>
        <p:blipFill>
          <a:blip r:embed="rId3">
            <a:alphaModFix/>
          </a:blip>
          <a:stretch>
            <a:fillRect/>
          </a:stretch>
        </p:blipFill>
        <p:spPr>
          <a:xfrm>
            <a:off x="6664950" y="457574"/>
            <a:ext cx="2479050" cy="24743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Statistical Mutation Testing</a:t>
            </a:r>
            <a:endParaRPr/>
          </a:p>
        </p:txBody>
      </p:sp>
      <p:sp>
        <p:nvSpPr>
          <p:cNvPr id="395" name="Google Shape;395;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test suite that kills </a:t>
            </a:r>
            <a:r>
              <a:rPr i="1" lang="sv-SE"/>
              <a:t>some </a:t>
            </a:r>
            <a:r>
              <a:rPr lang="sv-SE"/>
              <a:t>mutants may be as effective as one that kills </a:t>
            </a:r>
            <a:r>
              <a:rPr i="1" lang="sv-SE"/>
              <a:t>all</a:t>
            </a:r>
            <a:r>
              <a:rPr lang="sv-SE"/>
              <a:t> mutants.</a:t>
            </a:r>
            <a:endParaRPr/>
          </a:p>
          <a:p>
            <a:pPr indent="-393700" lvl="0" marL="457200" rtl="0" algn="l">
              <a:spcBef>
                <a:spcPts val="1000"/>
              </a:spcBef>
              <a:spcAft>
                <a:spcPts val="0"/>
              </a:spcAft>
              <a:buSzPts val="2600"/>
              <a:buChar char="•"/>
            </a:pPr>
            <a:r>
              <a:rPr lang="sv-SE"/>
              <a:t>Obtain a statistical estimate of the ability of the suite to detect mutations.</a:t>
            </a:r>
            <a:endParaRPr/>
          </a:p>
          <a:p>
            <a:pPr indent="-368300" lvl="1" marL="914400" rtl="0" algn="l">
              <a:spcBef>
                <a:spcPts val="500"/>
              </a:spcBef>
              <a:spcAft>
                <a:spcPts val="0"/>
              </a:spcAft>
              <a:buSzPts val="2200"/>
              <a:buChar char="•"/>
            </a:pPr>
            <a:r>
              <a:rPr lang="sv-SE"/>
              <a:t>Randomly generate N mutants.</a:t>
            </a:r>
            <a:endParaRPr/>
          </a:p>
          <a:p>
            <a:pPr indent="-368300" lvl="1" marL="914400" rtl="0" algn="l">
              <a:spcBef>
                <a:spcPts val="500"/>
              </a:spcBef>
              <a:spcAft>
                <a:spcPts val="0"/>
              </a:spcAft>
              <a:buSzPts val="2200"/>
              <a:buChar char="•"/>
            </a:pPr>
            <a:r>
              <a:rPr lang="sv-SE"/>
              <a:t>Samples must be a valid statistical model of occurrence frequencies of real faults. </a:t>
            </a:r>
            <a:endParaRPr/>
          </a:p>
          <a:p>
            <a:pPr indent="-368300" lvl="1" marL="914400" rtl="0" algn="l">
              <a:spcBef>
                <a:spcPts val="500"/>
              </a:spcBef>
              <a:spcAft>
                <a:spcPts val="0"/>
              </a:spcAft>
              <a:buSzPts val="2200"/>
              <a:buChar char="•"/>
            </a:pPr>
            <a:r>
              <a:rPr lang="sv-SE"/>
              <a:t>Target 100% coverage over the sample.</a:t>
            </a:r>
            <a:endParaRPr/>
          </a:p>
        </p:txBody>
      </p:sp>
      <p:sp>
        <p:nvSpPr>
          <p:cNvPr id="396" name="Google Shape;396;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3" name="Google Shape;403;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 at Google</a:t>
            </a:r>
            <a:endParaRPr/>
          </a:p>
        </p:txBody>
      </p:sp>
      <p:sp>
        <p:nvSpPr>
          <p:cNvPr id="404" name="Google Shape;404;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Very large codebase, so using all mutants or using mutants often impractical.</a:t>
            </a:r>
            <a:endParaRPr/>
          </a:p>
          <a:p>
            <a:pPr indent="-368300" lvl="1" marL="914400" rtl="0" algn="l">
              <a:spcBef>
                <a:spcPts val="500"/>
              </a:spcBef>
              <a:spcAft>
                <a:spcPts val="0"/>
              </a:spcAft>
              <a:buSzPts val="2200"/>
              <a:buChar char="•"/>
            </a:pPr>
            <a:r>
              <a:rPr lang="sv-SE"/>
              <a:t>Skip lines not covered by tests.</a:t>
            </a:r>
            <a:endParaRPr/>
          </a:p>
          <a:p>
            <a:pPr indent="-368300" lvl="1" marL="914400" rtl="0" algn="l">
              <a:spcBef>
                <a:spcPts val="500"/>
              </a:spcBef>
              <a:spcAft>
                <a:spcPts val="0"/>
              </a:spcAft>
              <a:buSzPts val="2200"/>
              <a:buChar char="•"/>
            </a:pPr>
            <a:r>
              <a:rPr lang="sv-SE"/>
              <a:t>Skip “uninteresting” lines.</a:t>
            </a:r>
            <a:endParaRPr/>
          </a:p>
          <a:p>
            <a:pPr indent="-342900" lvl="2" marL="1371600" rtl="0" algn="l">
              <a:spcBef>
                <a:spcPts val="500"/>
              </a:spcBef>
              <a:spcAft>
                <a:spcPts val="0"/>
              </a:spcAft>
              <a:buSzPts val="1800"/>
              <a:buChar char="•"/>
            </a:pPr>
            <a:r>
              <a:rPr lang="sv-SE"/>
              <a:t>Logging, testing, timing, loop conditions.</a:t>
            </a:r>
            <a:endParaRPr/>
          </a:p>
          <a:p>
            <a:pPr indent="-393700" lvl="0" marL="457200" rtl="0" algn="l">
              <a:spcBef>
                <a:spcPts val="1000"/>
              </a:spcBef>
              <a:spcAft>
                <a:spcPts val="0"/>
              </a:spcAft>
              <a:buSzPts val="2600"/>
              <a:buChar char="•"/>
            </a:pPr>
            <a:r>
              <a:rPr lang="sv-SE"/>
              <a:t>Used during code reviews.</a:t>
            </a:r>
            <a:endParaRPr/>
          </a:p>
          <a:p>
            <a:pPr indent="-368300" lvl="1" marL="914400" rtl="0" algn="l">
              <a:spcBef>
                <a:spcPts val="500"/>
              </a:spcBef>
              <a:spcAft>
                <a:spcPts val="0"/>
              </a:spcAft>
              <a:buSzPts val="2200"/>
              <a:buChar char="•"/>
            </a:pPr>
            <a:r>
              <a:rPr lang="sv-SE"/>
              <a:t>Present undetected mutants to suggest new tests or potential code mistakes.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410" name="Google Shape;410;p59"/>
          <p:cNvSpPr txBox="1"/>
          <p:nvPr>
            <p:ph idx="1" type="body"/>
          </p:nvPr>
        </p:nvSpPr>
        <p:spPr>
          <a:xfrm>
            <a:off x="468900" y="1282400"/>
            <a:ext cx="45822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sv-SE" sz="1800"/>
              <a:t>How many mutations are possible for Relational Operator Replacement, Arithmetic Operator Replacement</a:t>
            </a:r>
            <a:endParaRPr sz="1800"/>
          </a:p>
          <a:p>
            <a:pPr indent="-342900" lvl="0" marL="457200" rtl="0" algn="l">
              <a:spcBef>
                <a:spcPts val="1000"/>
              </a:spcBef>
              <a:spcAft>
                <a:spcPts val="0"/>
              </a:spcAft>
              <a:buSzPts val="1800"/>
              <a:buAutoNum type="arabicPeriod"/>
            </a:pPr>
            <a:r>
              <a:rPr lang="sv-SE" sz="1800"/>
              <a:t>Apply relational operator replacement operation to line 4, choose input that will show different output from original.</a:t>
            </a:r>
            <a:endParaRPr sz="1800"/>
          </a:p>
          <a:p>
            <a:pPr indent="-342900" lvl="0" marL="457200" rtl="0" algn="l">
              <a:spcBef>
                <a:spcPts val="1000"/>
              </a:spcBef>
              <a:spcAft>
                <a:spcPts val="0"/>
              </a:spcAft>
              <a:buSzPts val="1800"/>
              <a:buAutoNum type="arabicPeriod"/>
            </a:pPr>
            <a:r>
              <a:rPr lang="sv-SE" sz="1800"/>
              <a:t>Design an equivalent mutant. </a:t>
            </a:r>
            <a:endParaRPr sz="1800"/>
          </a:p>
          <a:p>
            <a:pPr indent="-342900" lvl="0" marL="457200" rtl="0" algn="l">
              <a:spcBef>
                <a:spcPts val="1000"/>
              </a:spcBef>
              <a:spcAft>
                <a:spcPts val="0"/>
              </a:spcAft>
              <a:buSzPts val="1800"/>
              <a:buAutoNum type="arabicPeriod"/>
            </a:pPr>
            <a:r>
              <a:rPr lang="sv-SE" sz="1800"/>
              <a:t>Design a valid, but not useful mutant. </a:t>
            </a:r>
            <a:endParaRPr sz="1800"/>
          </a:p>
        </p:txBody>
      </p:sp>
      <p:sp>
        <p:nvSpPr>
          <p:cNvPr id="411" name="Google Shape;411;p59"/>
          <p:cNvSpPr txBox="1"/>
          <p:nvPr>
            <p:ph idx="1" type="body"/>
          </p:nvPr>
        </p:nvSpPr>
        <p:spPr>
          <a:xfrm>
            <a:off x="5051124" y="103700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sv-SE" sz="1400">
                <a:latin typeface="Consolas"/>
                <a:ea typeface="Consolas"/>
                <a:cs typeface="Consolas"/>
                <a:sym typeface="Consolas"/>
              </a:rPr>
              <a:t>public int[] makePositive(int[] a){</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int threshold = 0;</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for(int i=0; i &lt; a.length; i++){</a:t>
            </a:r>
            <a:endParaRPr sz="1400">
              <a:latin typeface="Consolas"/>
              <a:ea typeface="Consolas"/>
              <a:cs typeface="Consolas"/>
              <a:sym typeface="Consolas"/>
            </a:endParaRPr>
          </a:p>
          <a:p>
            <a:pPr indent="457200" lvl="0" marL="457200" rtl="0" algn="l">
              <a:lnSpc>
                <a:spcPct val="115000"/>
              </a:lnSpc>
              <a:spcBef>
                <a:spcPts val="0"/>
              </a:spcBef>
              <a:spcAft>
                <a:spcPts val="0"/>
              </a:spcAft>
              <a:buNone/>
            </a:pPr>
            <a:r>
              <a:rPr lang="sv-SE" sz="1400">
                <a:latin typeface="Consolas"/>
                <a:ea typeface="Consolas"/>
                <a:cs typeface="Consolas"/>
                <a:sym typeface="Consolas"/>
              </a:rPr>
              <a:t>if(a[i] &lt; threshold){</a:t>
            </a:r>
            <a:endParaRPr sz="1400">
              <a:latin typeface="Consolas"/>
              <a:ea typeface="Consolas"/>
              <a:cs typeface="Consolas"/>
              <a:sym typeface="Consolas"/>
            </a:endParaRPr>
          </a:p>
          <a:p>
            <a:pPr indent="457200" lvl="0" marL="914400" rtl="0" algn="l">
              <a:lnSpc>
                <a:spcPct val="115000"/>
              </a:lnSpc>
              <a:spcBef>
                <a:spcPts val="0"/>
              </a:spcBef>
              <a:spcAft>
                <a:spcPts val="0"/>
              </a:spcAft>
              <a:buNone/>
            </a:pPr>
            <a:r>
              <a:rPr lang="sv-SE" sz="1400">
                <a:latin typeface="Consolas"/>
                <a:ea typeface="Consolas"/>
                <a:cs typeface="Consolas"/>
                <a:sym typeface="Consolas"/>
              </a:rPr>
              <a:t>a[i]= -a[i];</a:t>
            </a:r>
            <a:endParaRPr sz="1400">
              <a:latin typeface="Consolas"/>
              <a:ea typeface="Consolas"/>
              <a:cs typeface="Consolas"/>
              <a:sym typeface="Consolas"/>
            </a:endParaRPr>
          </a:p>
          <a:p>
            <a:pPr indent="457200" lvl="0" marL="457200" rtl="0" algn="l">
              <a:lnSpc>
                <a:spcPct val="11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0" lvl="0" marL="457200" rtl="0" algn="l">
              <a:lnSpc>
                <a:spcPct val="11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return a;</a:t>
            </a:r>
            <a:endParaRPr sz="1400">
              <a:latin typeface="Consolas"/>
              <a:ea typeface="Consolas"/>
              <a:cs typeface="Consolas"/>
              <a:sym typeface="Consolas"/>
            </a:endParaRPr>
          </a:p>
          <a:p>
            <a:pPr indent="0" lvl="0" marL="0" rtl="0" algn="l">
              <a:lnSpc>
                <a:spcPct val="115000"/>
              </a:lnSpc>
              <a:spcBef>
                <a:spcPts val="0"/>
              </a:spcBef>
              <a:spcAft>
                <a:spcPts val="0"/>
              </a:spcAft>
              <a:buNone/>
            </a:pPr>
            <a:r>
              <a:rPr lang="sv-SE" sz="1400">
                <a:latin typeface="Consolas"/>
                <a:ea typeface="Consolas"/>
                <a:cs typeface="Consolas"/>
                <a:sym typeface="Consolas"/>
              </a:rPr>
              <a:t>}</a:t>
            </a:r>
            <a:endParaRPr sz="1400"/>
          </a:p>
        </p:txBody>
      </p:sp>
      <p:sp>
        <p:nvSpPr>
          <p:cNvPr id="412" name="Google Shape;412;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18" name="Google Shape;418;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How many mutations are possible:</a:t>
            </a:r>
            <a:endParaRPr sz="2400"/>
          </a:p>
          <a:p>
            <a:pPr indent="-368300" lvl="1" marL="914400" rtl="0" algn="l">
              <a:lnSpc>
                <a:spcPct val="115000"/>
              </a:lnSpc>
              <a:spcBef>
                <a:spcPts val="0"/>
              </a:spcBef>
              <a:spcAft>
                <a:spcPts val="0"/>
              </a:spcAft>
              <a:buSzPts val="2200"/>
              <a:buChar char="•"/>
            </a:pPr>
            <a:r>
              <a:rPr lang="sv-SE"/>
              <a:t>Relational Operator Replacement: </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for(int i=0; </a:t>
            </a:r>
            <a:r>
              <a:rPr b="1" lang="sv-SE" sz="2000">
                <a:solidFill>
                  <a:schemeClr val="accent3"/>
                </a:solidFill>
                <a:latin typeface="Consolas"/>
                <a:ea typeface="Consolas"/>
                <a:cs typeface="Consolas"/>
                <a:sym typeface="Consolas"/>
              </a:rPr>
              <a:t>i &lt; a.length</a:t>
            </a:r>
            <a:r>
              <a:rPr lang="sv-SE" sz="2000">
                <a:latin typeface="Consolas"/>
                <a:ea typeface="Consolas"/>
                <a:cs typeface="Consolas"/>
                <a:sym typeface="Consolas"/>
              </a:rPr>
              <a:t>; i++){</a:t>
            </a:r>
            <a:endParaRPr sz="2000">
              <a:latin typeface="Consolas"/>
              <a:ea typeface="Consolas"/>
              <a:cs typeface="Consolas"/>
              <a:sym typeface="Consolas"/>
            </a:endParaRPr>
          </a:p>
          <a:p>
            <a:pPr indent="-355600" lvl="3" marL="1828800" rtl="0" algn="l">
              <a:spcBef>
                <a:spcPts val="600"/>
              </a:spcBef>
              <a:spcAft>
                <a:spcPts val="0"/>
              </a:spcAft>
              <a:buSzPts val="2000"/>
              <a:buChar char="•"/>
            </a:pPr>
            <a:r>
              <a:rPr lang="sv-SE" sz="2000"/>
              <a:t> (&gt;=, &gt;, &lt;=, ==, !=), 5 mutations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t>
            </a:r>
            <a:r>
              <a:rPr b="1" lang="sv-SE" sz="2000">
                <a:solidFill>
                  <a:schemeClr val="accent3"/>
                </a:solidFill>
                <a:latin typeface="Consolas"/>
                <a:ea typeface="Consolas"/>
                <a:cs typeface="Consolas"/>
                <a:sym typeface="Consolas"/>
              </a:rPr>
              <a:t>a[i] &lt; threshold</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rtl="0" algn="l">
              <a:spcBef>
                <a:spcPts val="600"/>
              </a:spcBef>
              <a:spcAft>
                <a:spcPts val="0"/>
              </a:spcAft>
              <a:buSzPts val="2000"/>
              <a:buChar char="•"/>
            </a:pPr>
            <a:r>
              <a:rPr lang="sv-SE" sz="2000"/>
              <a:t> (&gt;, &gt;=, &lt;=, ==, !=), 5 mutations</a:t>
            </a:r>
            <a:endParaRPr/>
          </a:p>
        </p:txBody>
      </p:sp>
      <p:sp>
        <p:nvSpPr>
          <p:cNvPr id="419" name="Google Shape;419;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25" name="Google Shape;425;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How many mutations are possible:</a:t>
            </a:r>
            <a:endParaRPr sz="2400"/>
          </a:p>
          <a:p>
            <a:pPr indent="-368300" lvl="1" marL="914400" rtl="0" algn="l">
              <a:lnSpc>
                <a:spcPct val="115000"/>
              </a:lnSpc>
              <a:spcBef>
                <a:spcPts val="0"/>
              </a:spcBef>
              <a:spcAft>
                <a:spcPts val="0"/>
              </a:spcAft>
              <a:buSzPts val="2200"/>
              <a:buChar char="•"/>
            </a:pPr>
            <a:r>
              <a:rPr lang="sv-SE"/>
              <a:t>Arithmetic Operator Replacement</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for(int i=0; i &lt; a.length; </a:t>
            </a:r>
            <a:r>
              <a:rPr b="1" lang="sv-SE" sz="2000">
                <a:solidFill>
                  <a:schemeClr val="accent3"/>
                </a:solidFill>
                <a:latin typeface="Consolas"/>
                <a:ea typeface="Consolas"/>
                <a:cs typeface="Consolas"/>
                <a:sym typeface="Consolas"/>
              </a:rPr>
              <a:t>i++</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rtl="0" algn="l">
              <a:lnSpc>
                <a:spcPct val="115000"/>
              </a:lnSpc>
              <a:spcBef>
                <a:spcPts val="0"/>
              </a:spcBef>
              <a:spcAft>
                <a:spcPts val="0"/>
              </a:spcAft>
              <a:buSzPts val="2000"/>
              <a:buChar char="•"/>
            </a:pPr>
            <a:r>
              <a:rPr lang="sv-SE" sz="2000"/>
              <a:t>Shortcut replacement, (</a:t>
            </a:r>
            <a:r>
              <a:rPr i="1" lang="sv-SE" sz="2000"/>
              <a:t>++i, i--, --i</a:t>
            </a:r>
            <a:r>
              <a:rPr lang="sv-SE" sz="2000"/>
              <a:t>), 3 mutations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a[i]= </a:t>
            </a:r>
            <a:r>
              <a:rPr b="1" lang="sv-SE" sz="2000">
                <a:solidFill>
                  <a:schemeClr val="accent3"/>
                </a:solidFill>
                <a:latin typeface="Consolas"/>
                <a:ea typeface="Consolas"/>
                <a:cs typeface="Consolas"/>
                <a:sym typeface="Consolas"/>
              </a:rPr>
              <a:t>-a[i]</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marR="0" rtl="0" algn="l">
              <a:lnSpc>
                <a:spcPct val="115000"/>
              </a:lnSpc>
              <a:spcBef>
                <a:spcPts val="0"/>
              </a:spcBef>
              <a:spcAft>
                <a:spcPts val="0"/>
              </a:spcAft>
              <a:buSzPts val="2000"/>
              <a:buFont typeface="Arial"/>
              <a:buChar char="•"/>
            </a:pPr>
            <a:r>
              <a:rPr lang="sv-SE" sz="2000"/>
              <a:t>Unary replacement, (+a[i]), 1 mutation</a:t>
            </a:r>
            <a:endParaRPr sz="2000"/>
          </a:p>
          <a:p>
            <a:pPr indent="-355600" lvl="3" marL="1828800" marR="0" rtl="0" algn="l">
              <a:lnSpc>
                <a:spcPct val="115000"/>
              </a:lnSpc>
              <a:spcBef>
                <a:spcPts val="0"/>
              </a:spcBef>
              <a:spcAft>
                <a:spcPts val="0"/>
              </a:spcAft>
              <a:buSzPts val="2000"/>
              <a:buFont typeface="Arial"/>
              <a:buChar char="•"/>
            </a:pPr>
            <a:r>
              <a:rPr lang="sv-SE" sz="2000"/>
              <a:t>Unary to shortcut replacement, </a:t>
            </a:r>
            <a:r>
              <a:rPr i="1" lang="sv-SE" sz="2000"/>
              <a:t>(a[i]++, ++a[i], a[i]--, --a[i]</a:t>
            </a:r>
            <a:r>
              <a:rPr lang="sv-SE" sz="2000"/>
              <a:t>), 4 mutations</a:t>
            </a:r>
            <a:endParaRPr/>
          </a:p>
          <a:p>
            <a:pPr indent="0" lvl="0" marL="457200" rtl="0" algn="l">
              <a:lnSpc>
                <a:spcPct val="115000"/>
              </a:lnSpc>
              <a:spcBef>
                <a:spcPts val="0"/>
              </a:spcBef>
              <a:spcAft>
                <a:spcPts val="0"/>
              </a:spcAft>
              <a:buNone/>
            </a:pPr>
            <a:r>
              <a:t/>
            </a:r>
            <a:endParaRPr/>
          </a:p>
        </p:txBody>
      </p:sp>
      <p:sp>
        <p:nvSpPr>
          <p:cNvPr id="426" name="Google Shape;426;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32" name="Google Shape;432;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Apply the relational operator replacement operation to statement 4:</a:t>
            </a:r>
            <a:endParaRPr sz="2400"/>
          </a:p>
          <a:p>
            <a:pPr indent="-368300" lvl="1" marL="914400" rtl="0" algn="l">
              <a:lnSpc>
                <a:spcPct val="115000"/>
              </a:lnSpc>
              <a:spcBef>
                <a:spcPts val="0"/>
              </a:spcBef>
              <a:spcAft>
                <a:spcPts val="0"/>
              </a:spcAft>
              <a:buSzPts val="2200"/>
              <a:buChar char="•"/>
            </a:pPr>
            <a:r>
              <a:rPr lang="sv-SE">
                <a:latin typeface="Consolas"/>
                <a:ea typeface="Consolas"/>
                <a:cs typeface="Consolas"/>
                <a:sym typeface="Consolas"/>
              </a:rPr>
              <a:t>if(a[i] &lt; threshold){</a:t>
            </a:r>
            <a:r>
              <a:rPr lang="sv-SE"/>
              <a:t>      -&gt;</a:t>
            </a:r>
            <a:endParaRPr/>
          </a:p>
          <a:p>
            <a:pPr indent="-368300" lvl="1" marL="914400" rtl="0" algn="l">
              <a:lnSpc>
                <a:spcPct val="115000"/>
              </a:lnSpc>
              <a:spcBef>
                <a:spcPts val="0"/>
              </a:spcBef>
              <a:spcAft>
                <a:spcPts val="0"/>
              </a:spcAft>
              <a:buSzPts val="2200"/>
              <a:buChar char="•"/>
            </a:pPr>
            <a:r>
              <a:rPr lang="sv-SE">
                <a:latin typeface="Consolas"/>
                <a:ea typeface="Consolas"/>
                <a:cs typeface="Consolas"/>
                <a:sym typeface="Consolas"/>
              </a:rPr>
              <a:t>if(a[i] </a:t>
            </a:r>
            <a:r>
              <a:rPr b="1" lang="sv-SE">
                <a:solidFill>
                  <a:srgbClr val="FF0000"/>
                </a:solidFill>
                <a:latin typeface="Consolas"/>
                <a:ea typeface="Consolas"/>
                <a:cs typeface="Consolas"/>
                <a:sym typeface="Consolas"/>
              </a:rPr>
              <a:t>== </a:t>
            </a:r>
            <a:r>
              <a:rPr lang="sv-SE">
                <a:latin typeface="Consolas"/>
                <a:ea typeface="Consolas"/>
                <a:cs typeface="Consolas"/>
                <a:sym typeface="Consolas"/>
              </a:rPr>
              <a:t>threshold){</a:t>
            </a:r>
            <a:r>
              <a:rPr lang="sv-SE"/>
              <a:t> </a:t>
            </a:r>
            <a:endParaRPr/>
          </a:p>
          <a:p>
            <a:pPr indent="-381000" lvl="0" marL="457200" rtl="0" algn="l">
              <a:lnSpc>
                <a:spcPct val="115000"/>
              </a:lnSpc>
              <a:spcBef>
                <a:spcPts val="0"/>
              </a:spcBef>
              <a:spcAft>
                <a:spcPts val="0"/>
              </a:spcAft>
              <a:buSzPts val="2400"/>
              <a:buChar char="•"/>
            </a:pPr>
            <a:r>
              <a:rPr lang="sv-SE" sz="2400"/>
              <a:t>Choose test input</a:t>
            </a:r>
            <a:r>
              <a:rPr lang="sv-SE" sz="2400"/>
              <a:t> that would kill that mutant.</a:t>
            </a:r>
            <a:endParaRPr sz="2400"/>
          </a:p>
          <a:p>
            <a:pPr indent="-381000" lvl="1" marL="914400" marR="0" rtl="0" algn="l">
              <a:lnSpc>
                <a:spcPct val="115000"/>
              </a:lnSpc>
              <a:spcBef>
                <a:spcPts val="0"/>
              </a:spcBef>
              <a:spcAft>
                <a:spcPts val="0"/>
              </a:spcAft>
              <a:buSzPts val="2400"/>
              <a:buChar char="•"/>
            </a:pPr>
            <a:r>
              <a:rPr lang="sv-SE"/>
              <a:t>a[-1,0,1]</a:t>
            </a:r>
            <a:endParaRPr/>
          </a:p>
          <a:p>
            <a:pPr indent="-368300" lvl="1" marL="914400" marR="0" rtl="0" algn="l">
              <a:lnSpc>
                <a:spcPct val="115000"/>
              </a:lnSpc>
              <a:spcBef>
                <a:spcPts val="0"/>
              </a:spcBef>
              <a:spcAft>
                <a:spcPts val="0"/>
              </a:spcAft>
              <a:buSzPts val="2200"/>
              <a:buChar char="•"/>
            </a:pPr>
            <a:r>
              <a:rPr lang="sv-SE"/>
              <a:t>-1 would not become positive.</a:t>
            </a:r>
            <a:endParaRPr/>
          </a:p>
          <a:p>
            <a:pPr indent="0" lvl="0" marL="457200" rtl="0" algn="l">
              <a:lnSpc>
                <a:spcPct val="115000"/>
              </a:lnSpc>
              <a:spcBef>
                <a:spcPts val="0"/>
              </a:spcBef>
              <a:spcAft>
                <a:spcPts val="0"/>
              </a:spcAft>
              <a:buNone/>
            </a:pPr>
            <a:r>
              <a:t/>
            </a:r>
            <a:endParaRPr/>
          </a:p>
        </p:txBody>
      </p:sp>
      <p:sp>
        <p:nvSpPr>
          <p:cNvPr id="433" name="Google Shape;433;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39" name="Google Shape;439;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accent3"/>
              </a:buClr>
              <a:buSzPts val="2400"/>
              <a:buChar char="•"/>
            </a:pPr>
            <a:r>
              <a:rPr b="1" lang="sv-SE" sz="2400">
                <a:solidFill>
                  <a:schemeClr val="accent3"/>
                </a:solidFill>
              </a:rPr>
              <a:t>Design an equivalent mutant. </a:t>
            </a:r>
            <a:endParaRPr b="1" sz="2400">
              <a:solidFill>
                <a:schemeClr val="accent3"/>
              </a:solidFill>
            </a:endParaRPr>
          </a:p>
          <a:p>
            <a:pPr indent="-381000" lvl="1" marL="914400" rtl="0" algn="l">
              <a:lnSpc>
                <a:spcPct val="115000"/>
              </a:lnSpc>
              <a:spcBef>
                <a:spcPts val="0"/>
              </a:spcBef>
              <a:spcAft>
                <a:spcPts val="0"/>
              </a:spcAft>
              <a:buSzPts val="2400"/>
              <a:buChar char="•"/>
            </a:pPr>
            <a:r>
              <a:rPr lang="sv-SE" sz="2400"/>
              <a:t>C</a:t>
            </a:r>
            <a:r>
              <a:rPr lang="sv-SE"/>
              <a:t>an do so by a</a:t>
            </a:r>
            <a:r>
              <a:rPr lang="sv-SE" sz="2400"/>
              <a:t>pplying the relational operator replacement operation to statement 4:</a:t>
            </a:r>
            <a:endParaRPr sz="2400"/>
          </a:p>
          <a:p>
            <a:pPr indent="-355600" lvl="2" marL="1371600" rtl="0" algn="l">
              <a:lnSpc>
                <a:spcPct val="115000"/>
              </a:lnSpc>
              <a:spcBef>
                <a:spcPts val="0"/>
              </a:spcBef>
              <a:spcAft>
                <a:spcPts val="0"/>
              </a:spcAft>
              <a:buSzPts val="2000"/>
              <a:buChar char="•"/>
            </a:pPr>
            <a:r>
              <a:rPr lang="sv-SE">
                <a:latin typeface="Consolas"/>
                <a:ea typeface="Consolas"/>
                <a:cs typeface="Consolas"/>
                <a:sym typeface="Consolas"/>
              </a:rPr>
              <a:t>if(a[i] &lt; threshold){</a:t>
            </a:r>
            <a:r>
              <a:rPr lang="sv-SE"/>
              <a:t> becomes:</a:t>
            </a:r>
            <a:endParaRPr/>
          </a:p>
          <a:p>
            <a:pPr indent="-355600" lvl="2" marL="1371600" rtl="0" algn="l">
              <a:lnSpc>
                <a:spcPct val="115000"/>
              </a:lnSpc>
              <a:spcBef>
                <a:spcPts val="0"/>
              </a:spcBef>
              <a:spcAft>
                <a:spcPts val="0"/>
              </a:spcAft>
              <a:buSzPts val="2000"/>
              <a:buChar char="•"/>
            </a:pPr>
            <a:r>
              <a:rPr lang="sv-SE">
                <a:latin typeface="Consolas"/>
                <a:ea typeface="Consolas"/>
                <a:cs typeface="Consolas"/>
                <a:sym typeface="Consolas"/>
              </a:rPr>
              <a:t>if(a[i] &lt;= threshold){</a:t>
            </a:r>
            <a:r>
              <a:rPr lang="sv-SE"/>
              <a:t> </a:t>
            </a:r>
            <a:endParaRPr/>
          </a:p>
          <a:p>
            <a:pPr indent="-368300" lvl="1" marL="914400" rtl="0" algn="l">
              <a:lnSpc>
                <a:spcPct val="115000"/>
              </a:lnSpc>
              <a:spcBef>
                <a:spcPts val="0"/>
              </a:spcBef>
              <a:spcAft>
                <a:spcPts val="0"/>
              </a:spcAft>
              <a:buSzPts val="2200"/>
              <a:buChar char="•"/>
            </a:pPr>
            <a:r>
              <a:rPr lang="sv-SE"/>
              <a:t>Since threshold=0, and -0 = 0, no test would detect.</a:t>
            </a:r>
            <a:endParaRPr/>
          </a:p>
          <a:p>
            <a:pPr indent="-368300" lvl="1" marL="914400" rtl="0" algn="l">
              <a:lnSpc>
                <a:spcPct val="115000"/>
              </a:lnSpc>
              <a:spcBef>
                <a:spcPts val="0"/>
              </a:spcBef>
              <a:spcAft>
                <a:spcPts val="0"/>
              </a:spcAft>
              <a:buSzPts val="2200"/>
              <a:buChar char="•"/>
            </a:pPr>
            <a:r>
              <a:rPr lang="sv-SE"/>
              <a:t>Does not help us test, as the fault cannot cause a failure.</a:t>
            </a:r>
            <a:endParaRPr/>
          </a:p>
          <a:p>
            <a:pPr indent="0" lvl="0" marL="457200" rtl="0" algn="l">
              <a:lnSpc>
                <a:spcPct val="115000"/>
              </a:lnSpc>
              <a:spcBef>
                <a:spcPts val="0"/>
              </a:spcBef>
              <a:spcAft>
                <a:spcPts val="0"/>
              </a:spcAft>
              <a:buNone/>
            </a:pPr>
            <a:r>
              <a:t/>
            </a:r>
            <a:endParaRPr/>
          </a:p>
        </p:txBody>
      </p:sp>
      <p:sp>
        <p:nvSpPr>
          <p:cNvPr id="440" name="Google Shape;440;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Fault-Based Testing</a:t>
            </a:r>
            <a:endParaRPr/>
          </a:p>
        </p:txBody>
      </p:sp>
      <p:sp>
        <p:nvSpPr>
          <p:cNvPr id="114" name="Google Shape;114;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Consider</a:t>
            </a:r>
            <a:r>
              <a:rPr lang="sv-SE"/>
              <a:t> the types of faults we expect to see.</a:t>
            </a:r>
            <a:endParaRPr/>
          </a:p>
          <a:p>
            <a:pPr indent="-368300" lvl="1" marL="914400" rtl="0" algn="l">
              <a:spcBef>
                <a:spcPts val="500"/>
              </a:spcBef>
              <a:spcAft>
                <a:spcPts val="0"/>
              </a:spcAft>
              <a:buSzPts val="2200"/>
              <a:buChar char="•"/>
            </a:pPr>
            <a:r>
              <a:rPr lang="sv-SE"/>
              <a:t>Create </a:t>
            </a:r>
            <a:r>
              <a:rPr b="1" lang="sv-SE">
                <a:solidFill>
                  <a:schemeClr val="accent3"/>
                </a:solidFill>
              </a:rPr>
              <a:t>mutated</a:t>
            </a:r>
            <a:r>
              <a:rPr b="1" lang="sv-SE"/>
              <a:t> </a:t>
            </a:r>
            <a:r>
              <a:rPr lang="sv-SE"/>
              <a:t>versions of the program.</a:t>
            </a:r>
            <a:endParaRPr/>
          </a:p>
          <a:p>
            <a:pPr indent="-368300" lvl="1" marL="914400" rtl="0" algn="l">
              <a:spcBef>
                <a:spcPts val="500"/>
              </a:spcBef>
              <a:spcAft>
                <a:spcPts val="0"/>
              </a:spcAft>
              <a:buSzPts val="2200"/>
              <a:buChar char="•"/>
            </a:pPr>
            <a:r>
              <a:rPr lang="sv-SE"/>
              <a:t>See if tests fail for those mutated versions.</a:t>
            </a:r>
            <a:endParaRPr/>
          </a:p>
          <a:p>
            <a:pPr indent="-393700" lvl="0" marL="457200" rtl="0" algn="l">
              <a:spcBef>
                <a:spcPts val="1000"/>
              </a:spcBef>
              <a:spcAft>
                <a:spcPts val="0"/>
              </a:spcAft>
              <a:buClr>
                <a:schemeClr val="accent3"/>
              </a:buClr>
              <a:buSzPts val="2600"/>
              <a:buChar char="•"/>
            </a:pPr>
            <a:r>
              <a:rPr b="1" lang="sv-SE">
                <a:solidFill>
                  <a:schemeClr val="accent3"/>
                </a:solidFill>
              </a:rPr>
              <a:t>Fault Seeding</a:t>
            </a:r>
            <a:endParaRPr b="1">
              <a:solidFill>
                <a:schemeClr val="accent3"/>
              </a:solidFill>
            </a:endParaRPr>
          </a:p>
          <a:p>
            <a:pPr indent="-368300" lvl="1" marL="914400" rtl="0" algn="l">
              <a:spcBef>
                <a:spcPts val="500"/>
              </a:spcBef>
              <a:spcAft>
                <a:spcPts val="0"/>
              </a:spcAft>
              <a:buSzPts val="2200"/>
              <a:buChar char="•"/>
            </a:pPr>
            <a:r>
              <a:rPr lang="sv-SE"/>
              <a:t>Deliberately creating programs with faults to see if our tests are good enough to detect them.</a:t>
            </a:r>
            <a:endParaRPr/>
          </a:p>
          <a:p>
            <a:pPr indent="-368300" lvl="1" marL="914400" rtl="0" algn="l">
              <a:spcBef>
                <a:spcPts val="500"/>
              </a:spcBef>
              <a:spcAft>
                <a:spcPts val="0"/>
              </a:spcAft>
              <a:buSzPts val="2200"/>
              <a:buChar char="•"/>
            </a:pPr>
            <a:r>
              <a:rPr lang="sv-SE"/>
              <a:t>May help us find new faults in the unmutated program.</a:t>
            </a:r>
            <a:endParaRPr/>
          </a:p>
        </p:txBody>
      </p:sp>
      <p:sp>
        <p:nvSpPr>
          <p:cNvPr id="115" name="Google Shape;115;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46" name="Google Shape;446;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accent3"/>
              </a:buClr>
              <a:buSzPts val="2400"/>
              <a:buChar char="•"/>
            </a:pPr>
            <a:r>
              <a:rPr b="1" lang="sv-SE" sz="2400">
                <a:solidFill>
                  <a:schemeClr val="accent3"/>
                </a:solidFill>
              </a:rPr>
              <a:t>Design a valid, but not useful mutant. </a:t>
            </a:r>
            <a:endParaRPr b="1" sz="2400">
              <a:solidFill>
                <a:schemeClr val="accent3"/>
              </a:solidFill>
            </a:endParaRPr>
          </a:p>
          <a:p>
            <a:pPr indent="-368300" lvl="1" marL="914400" rtl="0" algn="l">
              <a:lnSpc>
                <a:spcPct val="115000"/>
              </a:lnSpc>
              <a:spcBef>
                <a:spcPts val="0"/>
              </a:spcBef>
              <a:spcAft>
                <a:spcPts val="0"/>
              </a:spcAft>
              <a:buSzPts val="2200"/>
              <a:buChar char="•"/>
            </a:pPr>
            <a:r>
              <a:rPr lang="sv-SE"/>
              <a:t>C</a:t>
            </a:r>
            <a:r>
              <a:rPr lang="sv-SE"/>
              <a:t>ompiles, but trivially fails.</a:t>
            </a:r>
            <a:endParaRPr/>
          </a:p>
          <a:p>
            <a:pPr indent="-368300" lvl="1" marL="914400" rtl="0" algn="l">
              <a:lnSpc>
                <a:spcPct val="115000"/>
              </a:lnSpc>
              <a:spcBef>
                <a:spcPts val="0"/>
              </a:spcBef>
              <a:spcAft>
                <a:spcPts val="0"/>
              </a:spcAft>
              <a:buSzPts val="2200"/>
              <a:buChar char="•"/>
            </a:pPr>
            <a:r>
              <a:rPr lang="sv-SE"/>
              <a:t>Apply relational operator replacement to statement 4:</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if(a[i] </a:t>
            </a:r>
            <a:r>
              <a:rPr b="1" lang="sv-SE" sz="2000">
                <a:latin typeface="Consolas"/>
                <a:ea typeface="Consolas"/>
                <a:cs typeface="Consolas"/>
                <a:sym typeface="Consolas"/>
              </a:rPr>
              <a:t>&lt;</a:t>
            </a:r>
            <a:r>
              <a:rPr lang="sv-SE" sz="2000">
                <a:latin typeface="Consolas"/>
                <a:ea typeface="Consolas"/>
                <a:cs typeface="Consolas"/>
                <a:sym typeface="Consolas"/>
              </a:rPr>
              <a:t> threshold){</a:t>
            </a:r>
            <a:r>
              <a:rPr lang="sv-SE" sz="2000"/>
              <a:t> becomes: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if(a[i] </a:t>
            </a:r>
            <a:r>
              <a:rPr b="1" lang="sv-SE" sz="2000">
                <a:solidFill>
                  <a:srgbClr val="FF0000"/>
                </a:solidFill>
                <a:latin typeface="Consolas"/>
                <a:ea typeface="Consolas"/>
                <a:cs typeface="Consolas"/>
                <a:sym typeface="Consolas"/>
              </a:rPr>
              <a:t>&gt;</a:t>
            </a:r>
            <a:r>
              <a:rPr lang="sv-SE" sz="2000">
                <a:latin typeface="Consolas"/>
                <a:ea typeface="Consolas"/>
                <a:cs typeface="Consolas"/>
                <a:sym typeface="Consolas"/>
              </a:rPr>
              <a:t> threshold){</a:t>
            </a:r>
            <a:r>
              <a:rPr lang="sv-SE" sz="2000"/>
              <a:t> </a:t>
            </a:r>
            <a:endParaRPr sz="2000"/>
          </a:p>
          <a:p>
            <a:pPr indent="-355600" lvl="2" marL="1371600" rtl="0" algn="l">
              <a:lnSpc>
                <a:spcPct val="115000"/>
              </a:lnSpc>
              <a:spcBef>
                <a:spcPts val="0"/>
              </a:spcBef>
              <a:spcAft>
                <a:spcPts val="0"/>
              </a:spcAft>
              <a:buSzPts val="2000"/>
              <a:buChar char="•"/>
            </a:pPr>
            <a:r>
              <a:rPr lang="sv-SE" sz="2000"/>
              <a:t>Any positive numbers are made negative, all negative remain negative. Almost any test would detect this.</a:t>
            </a:r>
            <a:endParaRPr sz="2000"/>
          </a:p>
          <a:p>
            <a:pPr indent="-368300" lvl="1" marL="914400" rtl="0" algn="l">
              <a:lnSpc>
                <a:spcPct val="115000"/>
              </a:lnSpc>
              <a:spcBef>
                <a:spcPts val="0"/>
              </a:spcBef>
              <a:spcAft>
                <a:spcPts val="0"/>
              </a:spcAft>
              <a:buSzPts val="2200"/>
              <a:buChar char="•"/>
            </a:pPr>
            <a:r>
              <a:rPr b="1" lang="sv-SE">
                <a:solidFill>
                  <a:schemeClr val="accent3"/>
                </a:solidFill>
              </a:rPr>
              <a:t>Many</a:t>
            </a:r>
            <a:r>
              <a:rPr lang="sv-SE"/>
              <a:t> mutants are not useful.</a:t>
            </a:r>
            <a:endParaRPr/>
          </a:p>
          <a:p>
            <a:pPr indent="0" lvl="0" marL="457200" rtl="0" algn="l">
              <a:lnSpc>
                <a:spcPct val="115000"/>
              </a:lnSpc>
              <a:spcBef>
                <a:spcPts val="0"/>
              </a:spcBef>
              <a:spcAft>
                <a:spcPts val="0"/>
              </a:spcAft>
              <a:buNone/>
            </a:pPr>
            <a:r>
              <a:t/>
            </a:r>
            <a:endParaRPr/>
          </a:p>
        </p:txBody>
      </p:sp>
      <p:sp>
        <p:nvSpPr>
          <p:cNvPr id="447" name="Google Shape;447;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54" name="Google Shape;454;p6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PITest Demo</a:t>
            </a:r>
            <a:endParaRPr/>
          </a:p>
          <a:p>
            <a:pPr indent="0" lvl="0" marL="0" rtl="0" algn="l">
              <a:spcBef>
                <a:spcPts val="0"/>
              </a:spcBef>
              <a:spcAft>
                <a:spcPts val="0"/>
              </a:spcAft>
              <a:buNone/>
            </a:pPr>
            <a:r>
              <a:rPr lang="sv-SE"/>
              <a:t>(</a:t>
            </a:r>
            <a:r>
              <a:rPr lang="sv-SE" u="sng">
                <a:solidFill>
                  <a:schemeClr val="hlink"/>
                </a:solidFill>
                <a:hlinkClick r:id="rId3"/>
              </a:rPr>
              <a:t>https://pitest.org/</a:t>
            </a:r>
            <a:r>
              <a:rPr lang="sv-SE"/>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60" name="Google Shape;460;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testing inserts faults to judge test suite sensitivity and adequacy.</a:t>
            </a:r>
            <a:endParaRPr/>
          </a:p>
          <a:p>
            <a:pPr indent="-393700" lvl="0" marL="457200" rtl="0" algn="l">
              <a:spcBef>
                <a:spcPts val="1000"/>
              </a:spcBef>
              <a:spcAft>
                <a:spcPts val="0"/>
              </a:spcAft>
              <a:buSzPts val="2600"/>
              <a:buChar char="•"/>
            </a:pPr>
            <a:r>
              <a:rPr lang="sv-SE"/>
              <a:t>Mutation operators automatically create faulty versions of a program.</a:t>
            </a:r>
            <a:endParaRPr/>
          </a:p>
          <a:p>
            <a:pPr indent="-368300" lvl="1" marL="914400" rtl="0" algn="l">
              <a:spcBef>
                <a:spcPts val="500"/>
              </a:spcBef>
              <a:spcAft>
                <a:spcPts val="0"/>
              </a:spcAft>
              <a:buSzPts val="2200"/>
              <a:buChar char="•"/>
            </a:pPr>
            <a:r>
              <a:rPr lang="sv-SE"/>
              <a:t>Operators model expected syntactic faults.</a:t>
            </a:r>
            <a:endParaRPr/>
          </a:p>
          <a:p>
            <a:pPr indent="-393700" lvl="0" marL="457200" rtl="0" algn="l">
              <a:spcBef>
                <a:spcPts val="1000"/>
              </a:spcBef>
              <a:spcAft>
                <a:spcPts val="0"/>
              </a:spcAft>
              <a:buSzPts val="2600"/>
              <a:buChar char="•"/>
            </a:pPr>
            <a:r>
              <a:rPr lang="sv-SE"/>
              <a:t>Tests are judged according to their ability to detect faults - useful sensitivity analysis.</a:t>
            </a:r>
            <a:endParaRPr/>
          </a:p>
        </p:txBody>
      </p:sp>
      <p:sp>
        <p:nvSpPr>
          <p:cNvPr id="461" name="Google Shape;461;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467" name="Google Shape;467;p6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468" name="Google Shape;468;p6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69" name="Google Shape;469;p6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470" name="Google Shape;470;p6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in Industry</a:t>
            </a:r>
            <a:endParaRPr/>
          </a:p>
          <a:p>
            <a:pPr indent="-368300" lvl="1" marL="914400" rtl="0" algn="l">
              <a:spcBef>
                <a:spcPts val="500"/>
              </a:spcBef>
              <a:spcAft>
                <a:spcPts val="0"/>
              </a:spcAft>
              <a:buSzPts val="2200"/>
              <a:buChar char="•"/>
            </a:pPr>
            <a:r>
              <a:rPr b="1" lang="sv-SE"/>
              <a:t>Please attend!</a:t>
            </a:r>
            <a:endParaRPr b="1"/>
          </a:p>
          <a:p>
            <a:pPr indent="-393700" lvl="0" marL="457200" rtl="0" algn="l">
              <a:spcBef>
                <a:spcPts val="1000"/>
              </a:spcBef>
              <a:spcAft>
                <a:spcPts val="0"/>
              </a:spcAft>
              <a:buSzPts val="2600"/>
              <a:buChar char="•"/>
            </a:pPr>
            <a:r>
              <a:rPr lang="sv-SE"/>
              <a:t>Exercise Session: Mutation Testing</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3 due March 2.</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Uses of Fault Seeding</a:t>
            </a:r>
            <a:endParaRPr/>
          </a:p>
        </p:txBody>
      </p:sp>
      <p:sp>
        <p:nvSpPr>
          <p:cNvPr id="121" name="Google Shape;121;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t/>
            </a:r>
            <a:endParaRPr/>
          </a:p>
          <a:p>
            <a:pPr indent="-393700" lvl="0" marL="457200" rtl="0" algn="l">
              <a:spcBef>
                <a:spcPts val="1000"/>
              </a:spcBef>
              <a:spcAft>
                <a:spcPts val="0"/>
              </a:spcAft>
              <a:buSzPts val="2600"/>
              <a:buChar char="•"/>
            </a:pPr>
            <a:r>
              <a:rPr lang="sv-SE"/>
              <a:t>Fault seeding can be used to: </a:t>
            </a:r>
            <a:endParaRPr/>
          </a:p>
          <a:p>
            <a:pPr indent="-368300" lvl="1" marL="914400" rtl="0" algn="l">
              <a:spcBef>
                <a:spcPts val="500"/>
              </a:spcBef>
              <a:spcAft>
                <a:spcPts val="0"/>
              </a:spcAft>
              <a:buSzPts val="2200"/>
              <a:buChar char="•"/>
            </a:pPr>
            <a:r>
              <a:rPr lang="sv-SE"/>
              <a:t>Judge the adequacy of a test suite.</a:t>
            </a:r>
            <a:endParaRPr/>
          </a:p>
          <a:p>
            <a:pPr indent="-368300" lvl="1" marL="914400" rtl="0" algn="l">
              <a:spcBef>
                <a:spcPts val="500"/>
              </a:spcBef>
              <a:spcAft>
                <a:spcPts val="0"/>
              </a:spcAft>
              <a:buSzPts val="2200"/>
              <a:buChar char="•"/>
            </a:pPr>
            <a:r>
              <a:rPr lang="sv-SE"/>
              <a:t>Design test cases to augment a suite.</a:t>
            </a:r>
            <a:endParaRPr/>
          </a:p>
          <a:p>
            <a:pPr indent="-393700" lvl="0" marL="457200" rtl="0" algn="l">
              <a:spcBef>
                <a:spcPts val="1000"/>
              </a:spcBef>
              <a:spcAft>
                <a:spcPts val="0"/>
              </a:spcAft>
              <a:buSzPts val="2600"/>
              <a:buChar char="•"/>
            </a:pPr>
            <a:r>
              <a:rPr lang="sv-SE"/>
              <a:t>Provides evidence that we have done a good job.</a:t>
            </a:r>
            <a:endParaRPr/>
          </a:p>
          <a:p>
            <a:pPr indent="-368300" lvl="1" marL="914400" rtl="0" algn="l">
              <a:spcBef>
                <a:spcPts val="500"/>
              </a:spcBef>
              <a:spcAft>
                <a:spcPts val="0"/>
              </a:spcAft>
              <a:buSzPts val="2200"/>
              <a:buChar char="•"/>
            </a:pPr>
            <a:r>
              <a:rPr lang="sv-SE"/>
              <a:t>If our tests have not found faults, are there no more major issues, or are they bad tests?</a:t>
            </a:r>
            <a:endParaRPr/>
          </a:p>
        </p:txBody>
      </p:sp>
      <p:sp>
        <p:nvSpPr>
          <p:cNvPr id="122" name="Google Shape;122;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23" name="Google Shape;123;p20"/>
          <p:cNvPicPr preferRelativeResize="0"/>
          <p:nvPr/>
        </p:nvPicPr>
        <p:blipFill>
          <a:blip r:embed="rId3">
            <a:alphaModFix/>
          </a:blip>
          <a:stretch>
            <a:fillRect/>
          </a:stretch>
        </p:blipFill>
        <p:spPr>
          <a:xfrm>
            <a:off x="6369387" y="771125"/>
            <a:ext cx="2317425" cy="18693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129" name="Google Shape;129;p21"/>
          <p:cNvSpPr txBox="1"/>
          <p:nvPr>
            <p:ph idx="1" type="body"/>
          </p:nvPr>
        </p:nvSpPr>
        <p:spPr>
          <a:xfrm>
            <a:off x="468900" y="1282400"/>
            <a:ext cx="4835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Encode common faults as </a:t>
            </a:r>
            <a:r>
              <a:rPr b="1" lang="sv-SE">
                <a:solidFill>
                  <a:schemeClr val="accent3"/>
                </a:solidFill>
              </a:rPr>
              <a:t>mutation operators</a:t>
            </a:r>
            <a:r>
              <a:rPr lang="sv-SE"/>
              <a:t>. </a:t>
            </a:r>
            <a:endParaRPr/>
          </a:p>
          <a:p>
            <a:pPr indent="-368300" lvl="1" marL="914400" rtl="0" algn="l">
              <a:spcBef>
                <a:spcPts val="500"/>
              </a:spcBef>
              <a:spcAft>
                <a:spcPts val="0"/>
              </a:spcAft>
              <a:buSzPts val="2200"/>
              <a:buChar char="•"/>
            </a:pPr>
            <a:r>
              <a:rPr lang="sv-SE"/>
              <a:t>Insert the modeled fault into program statements.</a:t>
            </a:r>
            <a:endParaRPr/>
          </a:p>
          <a:p>
            <a:pPr indent="-393700" lvl="0" marL="457200" rtl="0" algn="l">
              <a:spcBef>
                <a:spcPts val="1000"/>
              </a:spcBef>
              <a:spcAft>
                <a:spcPts val="0"/>
              </a:spcAft>
              <a:buSzPts val="2600"/>
              <a:buChar char="•"/>
            </a:pPr>
            <a:r>
              <a:rPr lang="sv-SE"/>
              <a:t>Produces a </a:t>
            </a:r>
            <a:r>
              <a:rPr b="1" lang="sv-SE">
                <a:solidFill>
                  <a:schemeClr val="accent3"/>
                </a:solidFill>
              </a:rPr>
              <a:t>mutant</a:t>
            </a:r>
            <a:r>
              <a:rPr lang="sv-SE"/>
              <a:t>.</a:t>
            </a:r>
            <a:endParaRPr/>
          </a:p>
          <a:p>
            <a:pPr indent="-368300" lvl="1" marL="914400" rtl="0" algn="l">
              <a:spcBef>
                <a:spcPts val="500"/>
              </a:spcBef>
              <a:spcAft>
                <a:spcPts val="0"/>
              </a:spcAft>
              <a:buSzPts val="2200"/>
              <a:buChar char="•"/>
            </a:pPr>
            <a:r>
              <a:rPr lang="sv-SE"/>
              <a:t>A clone of the program with 1+ seeded faults. </a:t>
            </a:r>
            <a:endParaRPr/>
          </a:p>
        </p:txBody>
      </p:sp>
      <p:sp>
        <p:nvSpPr>
          <p:cNvPr id="130" name="Google Shape;130;p21"/>
          <p:cNvSpPr/>
          <p:nvPr/>
        </p:nvSpPr>
        <p:spPr>
          <a:xfrm>
            <a:off x="5598375" y="1442838"/>
            <a:ext cx="710100" cy="62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SUT</a:t>
            </a:r>
            <a:endParaRPr/>
          </a:p>
        </p:txBody>
      </p:sp>
      <p:sp>
        <p:nvSpPr>
          <p:cNvPr id="131" name="Google Shape;131;p21"/>
          <p:cNvSpPr/>
          <p:nvPr/>
        </p:nvSpPr>
        <p:spPr>
          <a:xfrm>
            <a:off x="7976700" y="3433281"/>
            <a:ext cx="710100" cy="62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Mutant</a:t>
            </a:r>
            <a:endParaRPr sz="1200"/>
          </a:p>
        </p:txBody>
      </p:sp>
      <p:sp>
        <p:nvSpPr>
          <p:cNvPr id="132" name="Google Shape;132;p21"/>
          <p:cNvSpPr/>
          <p:nvPr/>
        </p:nvSpPr>
        <p:spPr>
          <a:xfrm>
            <a:off x="6615950" y="2325250"/>
            <a:ext cx="1409724" cy="75524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Mutation Operator</a:t>
            </a:r>
            <a:endParaRPr/>
          </a:p>
        </p:txBody>
      </p:sp>
      <p:cxnSp>
        <p:nvCxnSpPr>
          <p:cNvPr id="133" name="Google Shape;133;p21"/>
          <p:cNvCxnSpPr>
            <a:stCxn id="130" idx="3"/>
            <a:endCxn id="132" idx="2"/>
          </p:cNvCxnSpPr>
          <p:nvPr/>
        </p:nvCxnSpPr>
        <p:spPr>
          <a:xfrm>
            <a:off x="5953425" y="2062938"/>
            <a:ext cx="666900" cy="639900"/>
          </a:xfrm>
          <a:prstGeom prst="straightConnector1">
            <a:avLst/>
          </a:prstGeom>
          <a:noFill/>
          <a:ln cap="flat" cmpd="sng" w="19050">
            <a:solidFill>
              <a:schemeClr val="dk2"/>
            </a:solidFill>
            <a:prstDash val="solid"/>
            <a:round/>
            <a:headEnd len="med" w="med" type="none"/>
            <a:tailEnd len="med" w="med" type="triangle"/>
          </a:ln>
        </p:spPr>
      </p:cxnSp>
      <p:cxnSp>
        <p:nvCxnSpPr>
          <p:cNvPr id="134" name="Google Shape;134;p21"/>
          <p:cNvCxnSpPr>
            <a:stCxn id="132" idx="1"/>
            <a:endCxn id="131" idx="2"/>
          </p:cNvCxnSpPr>
          <p:nvPr/>
        </p:nvCxnSpPr>
        <p:spPr>
          <a:xfrm>
            <a:off x="7320812" y="3079690"/>
            <a:ext cx="655800" cy="663600"/>
          </a:xfrm>
          <a:prstGeom prst="straightConnector1">
            <a:avLst/>
          </a:prstGeom>
          <a:noFill/>
          <a:ln cap="flat" cmpd="sng" w="19050">
            <a:solidFill>
              <a:schemeClr val="dk2"/>
            </a:solidFill>
            <a:prstDash val="solid"/>
            <a:round/>
            <a:headEnd len="med" w="med" type="none"/>
            <a:tailEnd len="med" w="med" type="triangle"/>
          </a:ln>
        </p:spPr>
      </p:cxnSp>
      <p:sp>
        <p:nvSpPr>
          <p:cNvPr id="135" name="Google Shape;135;p21"/>
          <p:cNvSpPr/>
          <p:nvPr/>
        </p:nvSpPr>
        <p:spPr>
          <a:xfrm>
            <a:off x="6170750" y="1657469"/>
            <a:ext cx="1854900" cy="484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if((a == 1) </a:t>
            </a:r>
            <a:r>
              <a:rPr b="1" lang="sv-SE"/>
              <a:t>&amp;&amp;</a:t>
            </a:r>
            <a:r>
              <a:rPr lang="sv-SE"/>
              <a:t> !b){ ...</a:t>
            </a:r>
            <a:endParaRPr/>
          </a:p>
        </p:txBody>
      </p:sp>
      <p:sp>
        <p:nvSpPr>
          <p:cNvPr id="136" name="Google Shape;136;p21"/>
          <p:cNvSpPr/>
          <p:nvPr/>
        </p:nvSpPr>
        <p:spPr>
          <a:xfrm>
            <a:off x="6170750" y="3615400"/>
            <a:ext cx="1854900" cy="484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if((a == 1)</a:t>
            </a:r>
            <a:r>
              <a:rPr b="1" lang="sv-SE">
                <a:solidFill>
                  <a:srgbClr val="FF0000"/>
                </a:solidFill>
              </a:rPr>
              <a:t> || </a:t>
            </a:r>
            <a:r>
              <a:rPr lang="sv-SE"/>
              <a:t>!b){ ...</a:t>
            </a:r>
            <a:endParaRPr/>
          </a:p>
        </p:txBody>
      </p:sp>
      <p:sp>
        <p:nvSpPr>
          <p:cNvPr id="137" name="Google Shape;137;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4" name="Google Shape;144;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Mutants</a:t>
            </a:r>
            <a:endParaRPr/>
          </a:p>
        </p:txBody>
      </p:sp>
      <p:sp>
        <p:nvSpPr>
          <p:cNvPr id="145" name="Google Shape;145;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“First-Order Mutants” (our focus)</a:t>
            </a:r>
            <a:endParaRPr b="1">
              <a:solidFill>
                <a:schemeClr val="accent3"/>
              </a:solidFill>
            </a:endParaRPr>
          </a:p>
          <a:p>
            <a:pPr indent="-368300" lvl="1" marL="914400" rtl="0" algn="l">
              <a:spcBef>
                <a:spcPts val="500"/>
              </a:spcBef>
              <a:spcAft>
                <a:spcPts val="0"/>
              </a:spcAft>
              <a:buSzPts val="2200"/>
              <a:buChar char="•"/>
            </a:pPr>
            <a:r>
              <a:rPr lang="sv-SE"/>
              <a:t>One line modified.</a:t>
            </a:r>
            <a:endParaRPr/>
          </a:p>
          <a:p>
            <a:pPr indent="-368300" lvl="1" marL="914400" rtl="0" algn="l">
              <a:spcBef>
                <a:spcPts val="500"/>
              </a:spcBef>
              <a:spcAft>
                <a:spcPts val="0"/>
              </a:spcAft>
              <a:buSzPts val="2200"/>
              <a:buChar char="•"/>
            </a:pPr>
            <a:r>
              <a:rPr lang="sv-SE"/>
              <a:t>Easy to create, many tools to insert them.</a:t>
            </a:r>
            <a:endParaRPr/>
          </a:p>
          <a:p>
            <a:pPr indent="-368300" lvl="1" marL="914400" rtl="0" algn="l">
              <a:spcBef>
                <a:spcPts val="500"/>
              </a:spcBef>
              <a:spcAft>
                <a:spcPts val="0"/>
              </a:spcAft>
              <a:buSzPts val="2200"/>
              <a:buChar char="•"/>
            </a:pPr>
            <a:r>
              <a:rPr lang="sv-SE"/>
              <a:t>Most common, but not as realistic.</a:t>
            </a:r>
            <a:endParaRPr/>
          </a:p>
          <a:p>
            <a:pPr indent="-393700" lvl="0" marL="457200" rtl="0" algn="l">
              <a:spcBef>
                <a:spcPts val="1000"/>
              </a:spcBef>
              <a:spcAft>
                <a:spcPts val="0"/>
              </a:spcAft>
              <a:buSzPts val="2600"/>
              <a:buChar char="•"/>
            </a:pPr>
            <a:r>
              <a:rPr lang="sv-SE"/>
              <a:t>“Higher-Order Mutants”</a:t>
            </a:r>
            <a:endParaRPr/>
          </a:p>
          <a:p>
            <a:pPr indent="-368300" lvl="1" marL="914400" rtl="0" algn="l">
              <a:spcBef>
                <a:spcPts val="500"/>
              </a:spcBef>
              <a:spcAft>
                <a:spcPts val="0"/>
              </a:spcAft>
              <a:buSzPts val="2200"/>
              <a:buChar char="•"/>
            </a:pPr>
            <a:r>
              <a:rPr lang="sv-SE"/>
              <a:t>Multiple lines modified.</a:t>
            </a:r>
            <a:endParaRPr/>
          </a:p>
          <a:p>
            <a:pPr indent="-368300" lvl="1" marL="914400" rtl="0" algn="l">
              <a:spcBef>
                <a:spcPts val="500"/>
              </a:spcBef>
              <a:spcAft>
                <a:spcPts val="0"/>
              </a:spcAft>
              <a:buSzPts val="2200"/>
              <a:buChar char="•"/>
            </a:pPr>
            <a:r>
              <a:rPr lang="sv-SE"/>
              <a:t>Harder to create, not well understood.</a:t>
            </a:r>
            <a:endParaRPr/>
          </a:p>
          <a:p>
            <a:pPr indent="-368300" lvl="1" marL="914400" rtl="0" algn="l">
              <a:spcBef>
                <a:spcPts val="500"/>
              </a:spcBef>
              <a:spcAft>
                <a:spcPts val="0"/>
              </a:spcAft>
              <a:buSzPts val="2200"/>
              <a:buChar char="•"/>
            </a:pPr>
            <a:r>
              <a:rPr lang="sv-SE"/>
              <a:t>May be more realistic.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2" name="Google Shape;152;p2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Mutation Operators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