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e0c3c0f4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e0c3c0f4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we’ve talked about writing test cases</a:t>
            </a:r>
            <a:r>
              <a:rPr lang="sv-SE">
                <a:solidFill>
                  <a:schemeClr val="dk1"/>
                </a:solidFill>
              </a:rPr>
              <a:t> but except for postman this has been an abstract process so far. I’ve</a:t>
            </a:r>
            <a:r>
              <a:rPr lang="sv-SE"/>
              <a:t> not really talked about </a:t>
            </a:r>
            <a:r>
              <a:rPr lang="sv-SE">
                <a:solidFill>
                  <a:schemeClr val="dk1"/>
                </a:solidFill>
              </a:rPr>
              <a:t>how you actually run these tests on the</a:t>
            </a:r>
            <a:r>
              <a:rPr lang="sv-SE"/>
              <a:t> code</a:t>
            </a:r>
            <a:r>
              <a:rPr lang="sv-SE">
                <a:solidFill>
                  <a:schemeClr val="dk1"/>
                </a:solidFill>
              </a:rPr>
              <a:t>. </a:t>
            </a:r>
            <a:endParaRPr>
              <a:solidFill>
                <a:schemeClr val="dk1"/>
              </a:solidFill>
            </a:endParaRPr>
          </a:p>
          <a:p>
            <a:pPr indent="0" lvl="0" marL="0" rtl="0" algn="l">
              <a:lnSpc>
                <a:spcPct val="120000"/>
              </a:lnSpc>
              <a:spcBef>
                <a:spcPts val="0"/>
              </a:spcBef>
              <a:spcAft>
                <a:spcPts val="0"/>
              </a:spcAft>
              <a:buNone/>
            </a:pPr>
            <a:r>
              <a:rPr lang="sv-SE">
                <a:solidFill>
                  <a:schemeClr val="dk1"/>
                </a:solidFill>
              </a:rPr>
              <a:t>Of course, at </a:t>
            </a:r>
            <a:r>
              <a:rPr lang="sv-SE"/>
              <a:t>the system level</a:t>
            </a:r>
            <a:r>
              <a:rPr lang="sv-SE">
                <a:solidFill>
                  <a:schemeClr val="dk1"/>
                </a:solidFill>
              </a:rPr>
              <a:t> (</a:t>
            </a:r>
            <a:r>
              <a:rPr lang="sv-SE"/>
              <a:t>2</a:t>
            </a:r>
            <a:r>
              <a:rPr lang="sv-SE">
                <a:solidFill>
                  <a:schemeClr val="dk1"/>
                </a:solidFill>
              </a:rPr>
              <a:t>) - stat up the code, enter some input, then look at the output and give it the ok or not ok. </a:t>
            </a:r>
            <a:endParaRPr>
              <a:solidFill>
                <a:schemeClr val="dk1"/>
              </a:solidFill>
            </a:endParaRPr>
          </a:p>
          <a:p>
            <a:pPr indent="0" lvl="0" marL="0" rtl="0" algn="l">
              <a:lnSpc>
                <a:spcPct val="120000"/>
              </a:lnSpc>
              <a:spcBef>
                <a:spcPts val="0"/>
              </a:spcBef>
              <a:spcAft>
                <a:spcPts val="0"/>
              </a:spcAft>
              <a:buNone/>
            </a:pPr>
            <a:r>
              <a:rPr lang="sv-SE"/>
              <a:t>In general - </a:t>
            </a:r>
            <a:r>
              <a:rPr lang="sv-SE">
                <a:solidFill>
                  <a:schemeClr val="dk1"/>
                </a:solidFill>
              </a:rPr>
              <a:t>(</a:t>
            </a:r>
            <a:r>
              <a:rPr lang="sv-SE"/>
              <a:t>3</a:t>
            </a:r>
            <a:r>
              <a:rPr lang="sv-SE">
                <a:solidFill>
                  <a:schemeClr val="dk1"/>
                </a:solidFill>
              </a:rPr>
              <a:t>) Just don’t. Don’t even think of it. It happens more than you expect, but it’s almost always a bad idea. (</a:t>
            </a:r>
            <a:r>
              <a:rPr lang="sv-SE"/>
              <a:t>4</a:t>
            </a:r>
            <a:r>
              <a:rPr lang="sv-SE">
                <a:solidFill>
                  <a:schemeClr val="dk1"/>
                </a:solidFill>
              </a:rPr>
              <a:t>) - this is especially true on the oracle side. We get bored, our mind drifts, the caffeine wears off. Eventually, we’ll make mistakes. We could make a different judgement each time we run a test case, or mess up at entering input.  (5). These are open-ended processes that</a:t>
            </a:r>
            <a:r>
              <a:rPr lang="sv-SE"/>
              <a:t> are based on human-led exploration. those are the exception.</a:t>
            </a:r>
            <a:endParaRPr>
              <a:solidFill>
                <a:schemeClr val="dk1"/>
              </a:solidFill>
            </a:endParaRPr>
          </a:p>
          <a:p>
            <a:pPr indent="0" lvl="0" marL="0" rtl="0" algn="l">
              <a:lnSpc>
                <a:spcPct val="120000"/>
              </a:lnSpc>
              <a:spcBef>
                <a:spcPts val="0"/>
              </a:spcBef>
              <a:spcAft>
                <a:spcPts val="0"/>
              </a:spcAft>
              <a:buNone/>
            </a:pPr>
            <a:r>
              <a:rPr lang="sv-SE">
                <a:solidFill>
                  <a:schemeClr val="dk1"/>
                </a:solidFill>
              </a:rPr>
              <a:t>Ultimately, (6), but (7).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e0c3c0f44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e0c3c0f44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Execution should be as mechanical as compiling the latest version of the product. We want to make testing as easy as possible for humans. Test automation is how we do this</a:t>
            </a:r>
            <a:r>
              <a:rPr lang="sv-SE"/>
              <a:t>. Test Automation is the development of software to separate repetitive tasks from the creative aspects of testing.Automation allows control over how and when tests are executed.</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 can (3), giving us the ability to test the system in a variety of configurations where </a:t>
            </a:r>
            <a:r>
              <a:rPr lang="sv-SE"/>
              <a:t>we can control load, networking, hardware resources, or even just set up the system in the specific state with the specific data and account information we want to have to check vertain scenarios</a:t>
            </a:r>
            <a:r>
              <a:rPr lang="sv-SE">
                <a:solidFill>
                  <a:schemeClr val="dk1"/>
                </a:solidFill>
              </a:rPr>
              <a:t>.</a:t>
            </a:r>
            <a:r>
              <a:rPr lang="sv-SE"/>
              <a:t> </a:t>
            </a:r>
            <a:r>
              <a:rPr lang="sv-SE">
                <a:solidFill>
                  <a:schemeClr val="dk1"/>
                </a:solidFill>
              </a:rPr>
              <a:t>WE can make (4) without having to judge each test case, and really importantly - (5) so we can run tests over and over again as the code evol</a:t>
            </a:r>
            <a:r>
              <a:rPr lang="sv-SE"/>
              <a:t>ves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e0c3c0f44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e0c3c0f44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The simple fact is that </a:t>
            </a:r>
            <a:r>
              <a:rPr lang="sv-SE"/>
              <a:t>Testing cannot wait for the system to be complete.The component to be tested must be isolated from the rest of the system, instantiated, and driven using method invocations.</a:t>
            </a:r>
            <a:endParaRPr/>
          </a:p>
          <a:p>
            <a:pPr indent="0" lvl="0" marL="0" rtl="0" algn="l">
              <a:spcBef>
                <a:spcPts val="0"/>
              </a:spcBef>
              <a:spcAft>
                <a:spcPts val="0"/>
              </a:spcAft>
              <a:buNone/>
            </a:pPr>
            <a:r>
              <a:rPr lang="sv-SE"/>
              <a:t>Untested dependencies must be mocked with reliable substitutions. </a:t>
            </a:r>
            <a:endParaRPr/>
          </a:p>
          <a:p>
            <a:pPr indent="0" lvl="0" marL="0" rtl="0" algn="l">
              <a:spcBef>
                <a:spcPts val="0"/>
              </a:spcBef>
              <a:spcAft>
                <a:spcPts val="0"/>
              </a:spcAft>
              <a:buNone/>
            </a:pPr>
            <a:r>
              <a:rPr lang="sv-SE"/>
              <a:t>The deployment environment must be simulated by a controllable harness.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e0c3c0f44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e0c3c0f44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So, to make this happen, testing often involves writing a surprising amount of code. This code, called test scaffolding, </a:t>
            </a:r>
            <a:endParaRPr>
              <a:solidFill>
                <a:schemeClr val="dk1"/>
              </a:solidFill>
            </a:endParaRPr>
          </a:p>
          <a:p>
            <a:pPr indent="0" lvl="0" marL="0" rtl="0" algn="l">
              <a:spcBef>
                <a:spcPts val="0"/>
              </a:spcBef>
              <a:spcAft>
                <a:spcPts val="0"/>
              </a:spcAft>
              <a:buNone/>
            </a:pP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That said, scaffolding has been estimated to be up to half of the code written for large-scale projects</a:t>
            </a:r>
            <a:endParaRPr>
              <a:solidFill>
                <a:schemeClr val="dk1"/>
              </a:solidFill>
            </a:endParaRPr>
          </a:p>
          <a:p>
            <a:pPr indent="0" lvl="0" marL="0" rtl="0" algn="l">
              <a:spcBef>
                <a:spcPts val="0"/>
              </a:spcBef>
              <a:spcAft>
                <a:spcPts val="0"/>
              </a:spcAft>
              <a:buNone/>
            </a:pPr>
            <a:r>
              <a:rPr lang="sv-SE">
                <a:solidFill>
                  <a:schemeClr val="dk1"/>
                </a:solidFill>
              </a:rPr>
              <a:t>(more reading)</a:t>
            </a:r>
            <a:endParaRPr>
              <a:solidFill>
                <a:schemeClr val="dk1"/>
              </a:solidFill>
            </a:endParaRPr>
          </a:p>
          <a:p>
            <a:pPr indent="0" lvl="0" marL="0" rtl="0" algn="l">
              <a:spcBef>
                <a:spcPts val="0"/>
              </a:spcBef>
              <a:spcAft>
                <a:spcPts val="0"/>
              </a:spcAft>
              <a:buNone/>
            </a:pPr>
            <a:r>
              <a:rPr lang="sv-SE">
                <a:solidFill>
                  <a:schemeClr val="dk1"/>
                </a:solidFill>
              </a:rPr>
              <a:t>last point - the ability to set up the system in the state needed for running a test, to control how components are tested, and to then tear it down and prepare the system for the next test.</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e0c3c0f44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e0c3c0f44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Some of the common pieces of code written as test scaffolding include:</a:t>
            </a:r>
            <a:endParaRPr>
              <a:solidFill>
                <a:schemeClr val="dk1"/>
              </a:solidFill>
            </a:endParaRPr>
          </a:p>
          <a:p>
            <a:pPr indent="0" lvl="0" marL="0" rtl="0" algn="l">
              <a:spcBef>
                <a:spcPts val="0"/>
              </a:spcBef>
              <a:spcAft>
                <a:spcPts val="0"/>
              </a:spcAft>
              <a:buNone/>
            </a:pPr>
            <a:r>
              <a:rPr lang="sv-SE">
                <a:solidFill>
                  <a:schemeClr val="dk1"/>
                </a:solidFill>
              </a:rPr>
              <a:t>(read). Called this because this is how you interact with the software and make it do something. Each test is generally a driver. It initializes objects and calls them, sets up the oracle, and initiaes the result comparison once the test runs. </a:t>
            </a:r>
            <a:endParaRPr>
              <a:solidFill>
                <a:schemeClr val="dk1"/>
              </a:solidFill>
            </a:endParaRPr>
          </a:p>
          <a:p>
            <a:pPr indent="0" lvl="0" marL="0" rtl="0" algn="l">
              <a:spcBef>
                <a:spcPts val="0"/>
              </a:spcBef>
              <a:spcAft>
                <a:spcPts val="0"/>
              </a:spcAft>
              <a:buNone/>
            </a:pPr>
            <a:r>
              <a:rPr lang="sv-SE">
                <a:solidFill>
                  <a:schemeClr val="dk1"/>
                </a:solidFill>
              </a:rPr>
              <a:t>(read) - This usually comes into play when testing embedded systems - you might simulate the platform it is running on and the environment it’ll be used in if it needs to work with some particular environment - for instance, a pacemaker might need a simulated heart to react to. When testing a program with a networking component, you might simulate the network and try out different connection conditions.</a:t>
            </a:r>
            <a:endParaRPr>
              <a:solidFill>
                <a:schemeClr val="dk1"/>
              </a:solidFill>
            </a:endParaRPr>
          </a:p>
          <a:p>
            <a:pPr indent="0" lvl="0" marL="0" rtl="0" algn="l">
              <a:spcBef>
                <a:spcPts val="0"/>
              </a:spcBef>
              <a:spcAft>
                <a:spcPts val="0"/>
              </a:spcAft>
              <a:buNone/>
            </a:pPr>
            <a:r>
              <a:rPr lang="sv-SE">
                <a:solidFill>
                  <a:schemeClr val="dk1"/>
                </a:solidFill>
              </a:rPr>
              <a:t>(read) or that we simply do not want to rely on. </a:t>
            </a:r>
            <a:endParaRPr>
              <a:solidFill>
                <a:schemeClr val="dk1"/>
              </a:solidFill>
            </a:endParaRPr>
          </a:p>
          <a:p>
            <a:pPr indent="0" lvl="0" marL="0" rtl="0" algn="l">
              <a:spcBef>
                <a:spcPts val="0"/>
              </a:spcBef>
              <a:spcAft>
                <a:spcPts val="0"/>
              </a:spcAft>
              <a:buNone/>
            </a:pPr>
            <a:r>
              <a:rPr lang="sv-SE">
                <a:solidFill>
                  <a:schemeClr val="dk1"/>
                </a:solidFill>
              </a:rPr>
              <a:t>You might also need to write code for additional (5)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6e0c3c0f44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e0c3c0f44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Driver: instantiates system objects, performs setup - initializes the non-local variables, initializes parameters, activates the test, then tears everything down when done</a:t>
            </a:r>
            <a:endParaRPr>
              <a:solidFill>
                <a:schemeClr val="dk1"/>
              </a:solidFill>
            </a:endParaRPr>
          </a:p>
          <a:p>
            <a:pPr indent="0" lvl="0" marL="0" rtl="0" algn="l">
              <a:spcBef>
                <a:spcPts val="0"/>
              </a:spcBef>
              <a:spcAft>
                <a:spcPts val="0"/>
              </a:spcAft>
              <a:buNone/>
            </a:pPr>
            <a:r>
              <a:rPr lang="sv-SE">
                <a:solidFill>
                  <a:schemeClr val="dk1"/>
                </a:solidFill>
              </a:rPr>
              <a:t>- The harness simulates the execution environment, controlling factors such as environment simumations for embedded systems or networking conditions for systems with communication components.</a:t>
            </a:r>
            <a:endParaRPr>
              <a:solidFill>
                <a:schemeClr val="dk1"/>
              </a:solidFill>
            </a:endParaRPr>
          </a:p>
          <a:p>
            <a:pPr indent="0" lvl="0" marL="0" rtl="0" algn="l">
              <a:spcBef>
                <a:spcPts val="0"/>
              </a:spcBef>
              <a:spcAft>
                <a:spcPts val="0"/>
              </a:spcAft>
              <a:buNone/>
            </a:pPr>
            <a:r>
              <a:rPr lang="sv-SE">
                <a:solidFill>
                  <a:schemeClr val="dk1"/>
                </a:solidFill>
              </a:rPr>
              <a:t>- Stubs are templates that represent unimplemented system components or external entities and allow you to test part of a system in isolation from the rest.</a:t>
            </a:r>
            <a:endParaRPr>
              <a:solidFill>
                <a:schemeClr val="dk1"/>
              </a:solidFill>
            </a:endParaRPr>
          </a:p>
          <a:p>
            <a:pPr indent="0" lvl="0" marL="0" rtl="0" algn="l">
              <a:spcBef>
                <a:spcPts val="0"/>
              </a:spcBef>
              <a:spcAft>
                <a:spcPts val="0"/>
              </a:spcAft>
              <a:buNone/>
            </a:pPr>
            <a:r>
              <a:rPr lang="sv-SE">
                <a:solidFill>
                  <a:schemeClr val="dk1"/>
                </a:solidFill>
              </a:rPr>
              <a:t>- The oracle checks the produced output against an expected output and renders a test verdict - pass or fail.</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e0c3c0f44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e0c3c0f44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Again, </a:t>
            </a:r>
            <a:r>
              <a:rPr lang="sv-SE">
                <a:solidFill>
                  <a:schemeClr val="dk1"/>
                </a:solidFill>
              </a:rPr>
              <a:t>To write a test case - we need to address five items. These are (go over)</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6e0c3c0f44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e0c3c0f44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what does a test look like? Usually, tests are code that you write, included in their own package within the project, that can be executed and perform that series of steps we just talked about - set up, execution, and checking the results, and cleaning up. Most languages have toolkits for writing these tests. In Java, the most popular is called JUnit - and IDEs like Eclipse have support for JUnit fairly well integrated into the development environment. Writing tests in JUnit is essentially as easy as just writing more Java code, you just need to learn some special syntax.</a:t>
            </a:r>
            <a:endParaRPr/>
          </a:p>
          <a:p>
            <a:pPr indent="0" lvl="0" marL="0" rtl="0" algn="l">
              <a:spcBef>
                <a:spcPts val="0"/>
              </a:spcBef>
              <a:spcAft>
                <a:spcPts val="0"/>
              </a:spcAft>
              <a:buNone/>
            </a:pPr>
            <a:r>
              <a:rPr lang="sv-SE"/>
              <a:t>What you usually will do is choose some target - some unit from the code base. Often, this is a class from the project, or a small group of classes. Then, in the test package (3), where you write a series of test cases as methods.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8f1bedebc_0_3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8f1bedebc_0_3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inputs,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8f1bedebc_0_3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8f1bedebc_0_3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give an example, on the left, we have that calculator code we want to test. It has an evaluate method that takes in an expression. Then, it splits that expression based on the + sign, and for each substring, it converts it to an int and adds the value to the sum, returning that at the end.</a:t>
            </a:r>
            <a:endParaRPr/>
          </a:p>
          <a:p>
            <a:pPr indent="0" lvl="0" marL="0" rtl="0" algn="l">
              <a:spcBef>
                <a:spcPts val="0"/>
              </a:spcBef>
              <a:spcAft>
                <a:spcPts val="0"/>
              </a:spcAft>
              <a:buNone/>
            </a:pPr>
            <a:r>
              <a:rPr lang="sv-SE"/>
              <a:t>Now, we can write a test class using JUnit. </a:t>
            </a:r>
            <a:endParaRPr/>
          </a:p>
          <a:p>
            <a:pPr indent="0" lvl="0" marL="0" rtl="0" algn="l">
              <a:spcBef>
                <a:spcPts val="0"/>
              </a:spcBef>
              <a:spcAft>
                <a:spcPts val="0"/>
              </a:spcAft>
              <a:buNone/>
            </a:pPr>
            <a:r>
              <a:rPr lang="sv-SE">
                <a:solidFill>
                  <a:schemeClr val="dk1"/>
                </a:solidFill>
              </a:rPr>
              <a:t>- You create classes for testing either a particular class or unit of your system or for testing a kind of functionality at a </a:t>
            </a:r>
            <a:r>
              <a:rPr lang="sv-SE"/>
              <a:t>higher level</a:t>
            </a:r>
            <a:r>
              <a:rPr lang="sv-SE">
                <a:solidFill>
                  <a:schemeClr val="dk1"/>
                </a:solidFill>
              </a:rPr>
              <a:t>. The convention is to name it (read), followed by the word Test. </a:t>
            </a:r>
            <a:endParaRPr>
              <a:solidFill>
                <a:schemeClr val="dk1"/>
              </a:solidFill>
            </a:endParaRPr>
          </a:p>
          <a:p>
            <a:pPr indent="0" lvl="0" marL="0" rtl="0" algn="l">
              <a:spcBef>
                <a:spcPts val="0"/>
              </a:spcBef>
              <a:spcAft>
                <a:spcPts val="0"/>
              </a:spcAft>
              <a:buNone/>
            </a:pPr>
            <a:r>
              <a:rPr lang="sv-SE">
                <a:solidFill>
                  <a:schemeClr val="dk1"/>
                </a:solidFill>
              </a:rPr>
              <a:t>- each test is marked with the keyword @test.</a:t>
            </a:r>
            <a:endParaRPr>
              <a:solidFill>
                <a:schemeClr val="dk1"/>
              </a:solidFill>
            </a:endParaRPr>
          </a:p>
          <a:p>
            <a:pPr indent="0" lvl="0" marL="0" rtl="0" algn="l">
              <a:spcBef>
                <a:spcPts val="0"/>
              </a:spcBef>
              <a:spcAft>
                <a:spcPts val="0"/>
              </a:spcAft>
              <a:buNone/>
            </a:pPr>
            <a:r>
              <a:rPr lang="sv-SE">
                <a:solidFill>
                  <a:schemeClr val="dk1"/>
                </a:solidFill>
              </a:rPr>
              <a:t>-this is our initialization</a:t>
            </a:r>
            <a:endParaRPr>
              <a:solidFill>
                <a:schemeClr val="dk1"/>
              </a:solidFill>
            </a:endParaRPr>
          </a:p>
          <a:p>
            <a:pPr indent="0" lvl="0" marL="0" rtl="0" algn="l">
              <a:spcBef>
                <a:spcPts val="0"/>
              </a:spcBef>
              <a:spcAft>
                <a:spcPts val="0"/>
              </a:spcAft>
              <a:buNone/>
            </a:pPr>
            <a:r>
              <a:rPr lang="sv-SE">
                <a:solidFill>
                  <a:schemeClr val="dk1"/>
                </a:solidFill>
              </a:rPr>
              <a:t>- then, our test steps are to run the evaluate method on the initialized Calculator object, then to check the results.</a:t>
            </a:r>
            <a:endParaRPr>
              <a:solidFill>
                <a:schemeClr val="dk1"/>
              </a:solidFill>
            </a:endParaRPr>
          </a:p>
          <a:p>
            <a:pPr indent="0" lvl="0" marL="0" rtl="0" algn="l">
              <a:spcBef>
                <a:spcPts val="0"/>
              </a:spcBef>
              <a:spcAft>
                <a:spcPts val="0"/>
              </a:spcAft>
              <a:buNone/>
            </a:pPr>
            <a:r>
              <a:rPr lang="sv-SE">
                <a:solidFill>
                  <a:schemeClr val="dk1"/>
                </a:solidFill>
              </a:rPr>
              <a:t>- We execute evaluate with the input 1+2+3</a:t>
            </a:r>
            <a:endParaRPr>
              <a:solidFill>
                <a:schemeClr val="dk1"/>
              </a:solidFill>
            </a:endParaRPr>
          </a:p>
          <a:p>
            <a:pPr indent="0" lvl="0" marL="0" rtl="0" algn="l">
              <a:spcBef>
                <a:spcPts val="0"/>
              </a:spcBef>
              <a:spcAft>
                <a:spcPts val="0"/>
              </a:spcAft>
              <a:buNone/>
            </a:pPr>
            <a:r>
              <a:rPr lang="sv-SE">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endParaRPr>
              <a:solidFill>
                <a:schemeClr val="dk1"/>
              </a:solidFill>
            </a:endParaRPr>
          </a:p>
          <a:p>
            <a:pPr indent="0" lvl="0" marL="0" rtl="0" algn="l">
              <a:spcBef>
                <a:spcPts val="0"/>
              </a:spcBef>
              <a:spcAft>
                <a:spcPts val="0"/>
              </a:spcAft>
              <a:buNone/>
            </a:pPr>
            <a:r>
              <a:rPr lang="sv-SE"/>
              <a:t>f</a:t>
            </a:r>
            <a:r>
              <a:rPr lang="sv-SE">
                <a:solidFill>
                  <a:schemeClr val="dk1"/>
                </a:solidFill>
              </a:rPr>
              <a:t>inally, to prepare for the next test, </a:t>
            </a:r>
            <a:r>
              <a:rPr lang="sv-SE"/>
              <a:t> might do some kind of</a:t>
            </a:r>
            <a:r>
              <a:rPr lang="sv-SE">
                <a:solidFill>
                  <a:schemeClr val="dk1"/>
                </a:solidFill>
              </a:rPr>
              <a:t> tear down - any prep that needs to happen for the next test to ensure that this test does not corrupt another test. This is optional, and in this case, we don</a:t>
            </a:r>
            <a:r>
              <a:rPr lang="sv-SE"/>
              <a:t>’t really have any as we habven’t made any permanent changes that affect the program.</a:t>
            </a:r>
            <a:endParaRPr>
              <a:solidFill>
                <a:schemeClr val="dk1"/>
              </a:solidFill>
            </a:endParaRPr>
          </a:p>
          <a:p>
            <a:pPr indent="0" lvl="0" marL="0" rtl="0" algn="l">
              <a:lnSpc>
                <a:spcPct val="160000"/>
              </a:lnSpc>
              <a:spcBef>
                <a:spcPts val="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8f1bedeb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8f1bedeb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you recall, w</a:t>
            </a:r>
            <a:r>
              <a:rPr lang="sv-SE"/>
              <a:t>e can break testing into independent stages that we stagger throughout the development process built around different levels of granularity within the system under test. We have talked about testing through high-level interfaces, either APIs or GUIS. Now, we want to look at testing the lowest level. Systems and subsystems are built on the foundation of individual classes. It is in those classes where most of the actual faults lie. To ensure the system as a whole works, we need to make sure the important building blocks are thoroughly tested.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6e0c3c0f44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e0c3c0f44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GRADS system, then set the user. Get that taken care of before a test.</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6e0c3c0f44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e0c3c0f44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6e0c3c0f44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e0c3c0f44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two other fixtures called beforeclass and after class</a:t>
            </a:r>
            <a:endParaRPr/>
          </a:p>
          <a:p>
            <a:pPr indent="0" lvl="0" marL="0" rtl="0" algn="l">
              <a:spcBef>
                <a:spcPts val="0"/>
              </a:spcBef>
              <a:spcAft>
                <a:spcPts val="0"/>
              </a:spcAft>
              <a:buNone/>
            </a:pPr>
            <a:r>
              <a:rPr lang="sv-SE"/>
              <a:t>(go over)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6e0c3c0f44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e0c3c0f44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 your bread and butter in writing unit tests.</a:t>
            </a:r>
            <a:endParaRPr/>
          </a:p>
          <a:p>
            <a:pPr indent="0" lvl="0" marL="0" rtl="0" algn="l">
              <a:spcBef>
                <a:spcPts val="0"/>
              </a:spcBef>
              <a:spcAft>
                <a:spcPts val="0"/>
              </a:spcAft>
              <a:buNone/>
            </a:pPr>
            <a:r>
              <a:rPr lang="sv-SE"/>
              <a:t>- this is where you can make a direct comparison of expected and actual output</a:t>
            </a:r>
            <a:endParaRPr/>
          </a:p>
          <a:p>
            <a:pPr indent="0" lvl="0" marL="0" rtl="0" algn="l">
              <a:spcBef>
                <a:spcPts val="0"/>
              </a:spcBef>
              <a:spcAft>
                <a:spcPts val="0"/>
              </a:spcAft>
              <a:buNone/>
            </a:pPr>
            <a:r>
              <a:rPr lang="sv-SE"/>
              <a:t>- assert that a property evaluate to true or false - add two positive numbers, you can assert that the result is positive.</a:t>
            </a:r>
            <a:endParaRPr/>
          </a:p>
          <a:p>
            <a:pPr indent="0" lvl="0" marL="0" rtl="0" algn="l">
              <a:spcBef>
                <a:spcPts val="0"/>
              </a:spcBef>
              <a:spcAft>
                <a:spcPts val="0"/>
              </a:spcAft>
              <a:buNone/>
            </a:pPr>
            <a:r>
              <a:rPr lang="sv-SE"/>
              <a:t>- assert that an object is null or not null</a:t>
            </a:r>
            <a:endParaRPr/>
          </a:p>
          <a:p>
            <a:pPr indent="0" lvl="0" marL="0" rtl="0" algn="l">
              <a:spcBef>
                <a:spcPts val="0"/>
              </a:spcBef>
              <a:spcAft>
                <a:spcPts val="0"/>
              </a:spcAft>
              <a:buNone/>
            </a:pPr>
            <a:r>
              <a:rPr lang="sv-SE"/>
              <a:t>- assert that two objects are clones</a:t>
            </a:r>
            <a:endParaRPr/>
          </a:p>
          <a:p>
            <a:pPr indent="0" lvl="0" marL="0" rtl="0" algn="l">
              <a:spcBef>
                <a:spcPts val="0"/>
              </a:spcBef>
              <a:spcAft>
                <a:spcPts val="0"/>
              </a:spcAft>
              <a:buNone/>
            </a:pPr>
            <a:r>
              <a:rPr lang="sv-SE"/>
              <a:t>- a bit of a complex one that allows for a number of checks on the contents of the output.</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6e0c3c0f44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e0c3c0f44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first two are assertEquals and assertArrayEquals. This is the straightforward - does the expected output match the actual output. It takes in two items, and compares their values for equality.</a:t>
            </a:r>
            <a:endParaRPr/>
          </a:p>
          <a:p>
            <a:pPr indent="0" lvl="0" marL="0" rtl="0" algn="l">
              <a:spcBef>
                <a:spcPts val="0"/>
              </a:spcBef>
              <a:spcAft>
                <a:spcPts val="0"/>
              </a:spcAft>
              <a:buNone/>
            </a:pPr>
            <a:r>
              <a:rPr lang="sv-SE"/>
              <a:t>(2-5)</a:t>
            </a:r>
            <a:endParaRPr/>
          </a:p>
          <a:p>
            <a:pPr indent="0" lvl="0" marL="0" rtl="0" algn="l">
              <a:spcBef>
                <a:spcPts val="0"/>
              </a:spcBef>
              <a:spcAft>
                <a:spcPts val="0"/>
              </a:spcAft>
              <a:buNone/>
            </a:pPr>
            <a:r>
              <a:rPr lang="sv-SE"/>
              <a:t>go over code examples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6e0c3c0f44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e0c3c0f44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is assertFalse and its twin assertTrue</a:t>
            </a:r>
            <a:endParaRPr/>
          </a:p>
          <a:p>
            <a:pPr indent="0" lvl="0" marL="0" rtl="0" algn="l">
              <a:spcBef>
                <a:spcPts val="0"/>
              </a:spcBef>
              <a:spcAft>
                <a:spcPts val="0"/>
              </a:spcAft>
              <a:buNone/>
            </a:pPr>
            <a:r>
              <a:rPr lang="sv-SE"/>
              <a:t>(go over)</a:t>
            </a:r>
            <a:endParaRPr/>
          </a:p>
          <a:p>
            <a:pPr indent="0" lvl="0" marL="0" rtl="0" algn="l">
              <a:spcBef>
                <a:spcPts val="0"/>
              </a:spcBef>
              <a:spcAft>
                <a:spcPts val="0"/>
              </a:spcAft>
              <a:buNone/>
            </a:pPr>
            <a:r>
              <a:rPr lang="sv-SE"/>
              <a:t>This is used when, rather than checking the exact value of the result, we want to check (3)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6e0c3c0f44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6e0c3c0f44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next two are similar to assertEquals, but not quite the same. </a:t>
            </a:r>
            <a:endParaRPr/>
          </a:p>
          <a:p>
            <a:pPr indent="0" lvl="0" marL="0" rtl="0" algn="l">
              <a:spcBef>
                <a:spcPts val="0"/>
              </a:spcBef>
              <a:spcAft>
                <a:spcPts val="0"/>
              </a:spcAft>
              <a:buNone/>
            </a:pPr>
            <a:r>
              <a:rPr lang="sv-SE"/>
              <a:t>(1) , that is (2). Not whether they contain the same data, but are they literally aliases for the same memory space.</a:t>
            </a:r>
            <a:endParaRPr/>
          </a:p>
          <a:p>
            <a:pPr indent="0" lvl="0" marL="0" rtl="0" algn="l">
              <a:spcBef>
                <a:spcPts val="0"/>
              </a:spcBef>
              <a:spcAft>
                <a:spcPts val="0"/>
              </a:spcAft>
              <a:buNone/>
            </a:pPr>
            <a:r>
              <a:rPr lang="sv-SE"/>
              <a:t>(3-4)</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6e0c3c0f44_0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e0c3c0f44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Pretty straightforward - (go over)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6e0c3c0f44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e0c3c0f44_0_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Pretty straightforward - (go over)</a:t>
            </a:r>
            <a:endParaRPr/>
          </a:p>
          <a:p>
            <a:pPr indent="0" lvl="0" marL="0" rtl="0" algn="l">
              <a:spcBef>
                <a:spcPts val="0"/>
              </a:spcBef>
              <a:spcAft>
                <a:spcPts val="0"/>
              </a:spcAft>
              <a:buNone/>
            </a:pPr>
            <a:r>
              <a:rPr lang="sv-SE"/>
              <a:t>() -&gt; are executable items, little code snippets, can define local variables and have multiple expressions in each block)</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6e0c3c0f44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6e0c3c0f44_0_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assertThat is a special construct that allows a number of specialized assertions, using matchers provided by JUnit directly and the Hamcrest library that JUnit makes use of.</a:t>
            </a:r>
            <a:endParaRPr/>
          </a:p>
          <a:p>
            <a:pPr indent="0" lvl="0" marL="0" rtl="0" algn="l">
              <a:spcBef>
                <a:spcPts val="0"/>
              </a:spcBef>
              <a:spcAft>
                <a:spcPts val="0"/>
              </a:spcAft>
              <a:buNone/>
            </a:pPr>
            <a:r>
              <a:rPr lang="sv-SE"/>
              <a:t>If you look at JUnit’s documentation, there are a bunch of these, but to go over a few examples.</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 - so, we have a checklist of bad things, and if all of them are met, we’ll issue a failure verdict. </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Our goal today is to discuss unit testing, as well as the automation that is used to make unit testing efficient - (3-5)</a:t>
            </a:r>
            <a:endParaRPr/>
          </a:p>
          <a:p>
            <a:pPr indent="0" lvl="0" marL="0" rtl="0" algn="l">
              <a:spcBef>
                <a:spcPts val="0"/>
              </a:spcBef>
              <a:spcAft>
                <a:spcPts val="0"/>
              </a:spcAft>
              <a:buNone/>
            </a:pPr>
            <a:r>
              <a:t/>
            </a:r>
            <a:endParaRPr/>
          </a:p>
        </p:txBody>
      </p:sp>
      <p:sp>
        <p:nvSpPr>
          <p:cNvPr id="116" name="Google Shape;1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6e0c3c0f44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e0c3c0f44_0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200">
                <a:solidFill>
                  <a:srgbClr val="333333"/>
                </a:solidFill>
                <a:highlight>
                  <a:srgbClr val="FFFFFF"/>
                </a:highlight>
              </a:rPr>
              <a:t>This code (method invocation) should throw an IndexOutOfBoundsException. Go over code.</a:t>
            </a:r>
            <a:endParaRPr sz="1200">
              <a:solidFill>
                <a:srgbClr val="333333"/>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6e0c3c0f44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e0c3c0f44_0_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200">
                <a:solidFill>
                  <a:srgbClr val="333333"/>
                </a:solidFill>
                <a:highlight>
                  <a:srgbClr val="FFFFFF"/>
                </a:highlight>
              </a:rPr>
              <a:t>Go over code.</a:t>
            </a:r>
            <a:endParaRPr sz="1200">
              <a:solidFill>
                <a:srgbClr val="333333"/>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8f1bedebc_0_4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8f1bedebc_0_4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create some unit tests for our Account.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b8f1bedebc_0_4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b8f1bedebc_0_4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8f1bedebc_0_4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b8f1bedebc_0_4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e0c3c0f44_0_6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e0c3c0f44_0_6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02" name="Google Shape;402;g6e0c3c0f44_0_6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6e0c3c0f44_0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6e0c3c0f44_0_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a </a:t>
            </a:r>
            <a:r>
              <a:rPr lang="sv-SE"/>
              <a:t>StringUtil class, which is a simple class with one method that concatenates two input strings and returns the result:The following are two unit tests for the method above:</a:t>
            </a:r>
            <a:endParaRPr/>
          </a:p>
          <a:p>
            <a:pPr indent="0" lvl="0" marL="0" rtl="0" algn="l">
              <a:spcBef>
                <a:spcPts val="0"/>
              </a:spcBef>
              <a:spcAft>
                <a:spcPts val="0"/>
              </a:spcAft>
              <a:buNone/>
            </a:pPr>
            <a:r>
              <a:rPr lang="sv-SE"/>
              <a:t>The testStringUtil\_Bad will always pass as it has no assertions. A developer manually needs to verify the output of the test at the console. The testStringUtil\_Good will fail if the method returns a wrong result and does not require developer intervention.</a:t>
            </a:r>
            <a:br>
              <a:rPr lang="sv-SE"/>
            </a:br>
            <a:br>
              <a:rPr lang="sv-SE"/>
            </a:b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6e0c3c0f44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e0c3c0f44_0_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 methods do not have a deterministic result, i.e. the output of that method is not known beforehand and can vary each time. For example, consider the following code that has a complex function and a method that calculates the time required (in milliseconds) for executing the complex function. In this case, each time the calculateTime method is executed, it will return a different value. This means that our test case cannot check for a specific time. Execution time is always non-deterministic. Instead, Each time this method is executed, the result will differ. We want tests to be deterministic. Tests for this method should not specify the exact time returned, but properties of a “good” execution. The time should be positive, not negative or 0. We could, and probably should, place a range on the output and say it isb etween X and Y instead of exactly C</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6e0c3c0f44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e0c3c0f44_0_1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Often, developers spend a huge amount of time and effort in writing test cases that ensure the application works as expected. However, it is important to test negative test cases as well. A negative test case is a test case that tests if a system can handle invalid data. For example, consider a simple function which reads an alphanumeric value of length 8, typed by a user. In addition to alphanumeric values, the following negative test cases should be tested:</a:t>
            </a:r>
            <a:br>
              <a:rPr lang="sv-SE"/>
            </a:br>
            <a:r>
              <a:rPr lang="sv-SE"/>
              <a:t>User specifies non – alphanumeric values like special characters</a:t>
            </a:r>
            <a:br>
              <a:rPr lang="sv-SE"/>
            </a:br>
            <a:r>
              <a:rPr lang="sv-SE"/>
              <a:t>User specifies blank value</a:t>
            </a:r>
            <a:br>
              <a:rPr lang="sv-SE"/>
            </a:br>
            <a:r>
              <a:rPr lang="sv-SE"/>
              <a:t>User specifies a value which is larger or smaller than 8 characters</a:t>
            </a:r>
            <a:br>
              <a:rPr lang="sv-SE"/>
            </a:br>
            <a:r>
              <a:rPr lang="sv-SE"/>
              <a:t>Similarly, a borderline test case tests if the system works well for extreme values. For example, if a user is expected to enter a numeric value from 1 to 100, 1 and 100 are the borderline values and it is very important to test the system for these values. (last point too)</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6e0c3c0f44_0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6e0c3c0f44_0_2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When we try to test a unit of code, this unit can have multiple execution scenarios. We should always test each scenario in a separate test case. For example, if we are writing the test case for a function which is supposed to take two parameters and should return a value after doing some processing, then different use cases might be:First parameter can be null. It should throw Invalid parameter exception.Second parameter can be null. It should throw Invalid parameter exception.Both can be null. It should throw Invalid parameter exception.Finally, test the valid output of function. It should return valid pre-determined output. </a:t>
            </a:r>
            <a:r>
              <a:rPr lang="sv-SE"/>
              <a:t>Helps in isolating and fixing faults.</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(4) Remember, unit tests are a design specification of how a certain behavior should work, not a list of observations of everything the code happens to do. Do not try to Assert everything just focus on what you are testing and its requirements. Aim for each unit test method to perform exactly one assertion (last point) Even this is not a thumb rule then also you should try to test only one thing in one test case. Do not test multiple things using assertions in the single test case. This way, if some test case fails, you know exactly what went wrong.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8f1bedebc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8f1bedebc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is the bulk of your testing. Unit testing is the process of testing the smallest isolated “unit” that can be tested. Often, a class and its methods or a small set of dependent classes that can’t be separated. There is a big emphasis here on isolation. </a:t>
            </a:r>
            <a:r>
              <a:rPr lang="sv-SE">
                <a:solidFill>
                  <a:srgbClr val="4F4F4F"/>
                </a:solidFill>
              </a:rPr>
              <a:t>Classes are often tightly interconnected, and when a problem occurs, it’s often hard to figure out where exactly the problem is coming from. You might even have faults in your class or a class that your class calls, and it only gets harder to isolate issues the more dependencies you have. It’s in your interest to try to test these units in as much isolation as is possible. So, what you do is you fake the results of method calls to other classes. </a:t>
            </a:r>
            <a:r>
              <a:rPr lang="sv-SE"/>
              <a:t>This is called mocking, where you just return a pre-set value instead of actually calling another class. Test input for unit tests should be calls to methods with different input parameters. Our oracle then is made of assertions on either method output or the class variables that we can read the state of.</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6e0c3c0f44_0_2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6e0c3c0f44_0_2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Do not make a chain of unit test cases. It will prevent you from identifing the root cause of test case failures and you will have to debug the code. Also, it creates dependency, means if you have to change one test case then you need to make changes in multiple test cases. Try to use @Before and @After methods to setup per-requisites for your test cases, and to clear the slate for the next round. If you need to multiple things to support different test cases in @Before or @After, then consider creating new Test class.</a:t>
            </a:r>
            <a:endParaRPr/>
          </a:p>
          <a:p>
            <a:pPr indent="0" lvl="0" marL="0" rtl="0" algn="l">
              <a:spcBef>
                <a:spcPts val="0"/>
              </a:spcBef>
              <a:spcAft>
                <a:spcPts val="0"/>
              </a:spcAft>
              <a:buNone/>
            </a:pPr>
            <a:r>
              <a:rPr lang="sv-SE"/>
              <a:t>(3-4)</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6e0c3c0f44_0_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6e0c3c0f44_0_2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 Sometimes stubs are needed to even make a component executable, if (2). Or, at least, we write them when we have dependencies that we don</a:t>
            </a:r>
            <a:r>
              <a:rPr lang="sv-SE"/>
              <a:t>’t trust. </a:t>
            </a:r>
            <a:endParaRPr>
              <a:solidFill>
                <a:schemeClr val="dk1"/>
              </a:solidFill>
            </a:endParaRPr>
          </a:p>
          <a:p>
            <a:pPr indent="0" lvl="0" marL="0" rtl="0" algn="l">
              <a:spcBef>
                <a:spcPts val="0"/>
              </a:spcBef>
              <a:spcAft>
                <a:spcPts val="0"/>
              </a:spcAft>
              <a:buNone/>
            </a:pPr>
            <a:r>
              <a:rPr lang="sv-SE"/>
              <a:t>This temporary code, this scaffolding, </a:t>
            </a:r>
            <a:r>
              <a:rPr lang="sv-SE">
                <a:solidFill>
                  <a:schemeClr val="dk1"/>
                </a:solidFill>
              </a:rPr>
              <a:t>(3), including giving us the </a:t>
            </a:r>
            <a:r>
              <a:rPr lang="sv-SE"/>
              <a:t>ability to </a:t>
            </a:r>
            <a:r>
              <a:rPr lang="sv-SE">
                <a:solidFill>
                  <a:schemeClr val="dk1"/>
                </a:solidFill>
              </a:rPr>
              <a:t> (4)- (5) (6) - say taking a protected component and replacing it with a version where you can freely read and check the correctness of fields.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6e0c3c0f44_0_5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6e0c3c0f44_0_5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a:t>
            </a:r>
            <a:r>
              <a:rPr lang="sv-SE"/>
              <a:t>Components may depend on other, unfinished (or untested) components. You can mock those components. Mock objects have the same interface as the real component, but are hand-created to simulate the real component. </a:t>
            </a:r>
            <a:r>
              <a:rPr lang="sv-SE">
                <a:solidFill>
                  <a:srgbClr val="4F4F4F"/>
                </a:solidFill>
              </a:rPr>
              <a:t> For instance, Your class might need to read from a non-existent database.</a:t>
            </a:r>
            <a:r>
              <a:rPr lang="sv-SE"/>
              <a:t> </a:t>
            </a:r>
            <a:r>
              <a:rPr lang="sv-SE"/>
              <a:t>your mocked database might only contain a couple of hand-written data items. Therefore, you do not need to depend on other components that may not be finished or may not have been satisfactorily tested. Mock objects are often used to substitute in data or results that you know are right, but they are also a cool tool for testing because - even if you do have that component working -  you can create a mock object to simulate abnormal behavior or rare events, and make sure you hit those boundary cases.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6e0c3c0f44_0_2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6e0c3c0f44_0_2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6e0c3c0f44_0_2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6e0c3c0f44_0_2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Walk through</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8f1bedebc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8f1bedebc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488" name="Google Shape;488;gb8f1bedebc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6e0c3c0f44_0_3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6e0c3c0f44_0_3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software, running test cases, and  packaging and distributing the executable are very common, effort-intensive tasks.</a:t>
            </a:r>
            <a:r>
              <a:rPr lang="sv-SE">
                <a:solidFill>
                  <a:schemeClr val="dk1"/>
                </a:solidFill>
              </a:rPr>
              <a:t> So, </a:t>
            </a:r>
            <a:r>
              <a:rPr lang="sv-SE"/>
              <a:t>The first goal of a new project is to make the process of building and deploying the project as easy as possible. </a:t>
            </a:r>
            <a:r>
              <a:rPr lang="sv-SE"/>
              <a:t>Build systems ease this process by automating as much of it as possible. Repetitive tasks can be automated and run at-will.</a:t>
            </a:r>
            <a:r>
              <a:rPr lang="sv-SE"/>
              <a:t>, as we saw with unit testing</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6e0c3c0f44_0_3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6e0c3c0f44_0_3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systems </a:t>
            </a:r>
            <a:r>
              <a:rPr lang="sv-SE">
                <a:solidFill>
                  <a:schemeClr val="dk1"/>
                </a:solidFill>
              </a:rPr>
              <a:t>(1) to production. </a:t>
            </a:r>
            <a:r>
              <a:rPr lang="sv-SE"/>
              <a:t>We create a build script that descrives how to perform this process, then invoke elements of this script. There are many different frameworks for build scripting, including (last two)</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6e0c3c0f44_0_3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6e0c3c0f44_0_3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see why this is a labor intense process when done by hand, it’s worth looking at what goes into a typical build. We can define a lifecycle of the build process, split into major stages. (seven stages, name them)</a:t>
            </a:r>
            <a:endParaRPr/>
          </a:p>
          <a:p>
            <a:pPr indent="0" lvl="0" marL="0" rtl="0" algn="l">
              <a:spcBef>
                <a:spcPts val="0"/>
              </a:spcBef>
              <a:spcAft>
                <a:spcPts val="0"/>
              </a:spcAft>
              <a:buNone/>
            </a:pPr>
            <a:r>
              <a:rPr lang="sv-SE"/>
              <a:t>(go over)</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6e0c3c0f44_0_3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6e0c3c0f44_0_3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a:p>
            <a:pPr indent="0" lvl="0" marL="0" rtl="0" algn="l">
              <a:spcBef>
                <a:spcPts val="0"/>
              </a:spcBef>
              <a:spcAft>
                <a:spcPts val="0"/>
              </a:spcAft>
              <a:buNone/>
            </a:pPr>
            <a:r>
              <a:rPr lang="sv-SE"/>
              <a:t>These lifecycle phases (are executed sequentially. We will first validate the project, then will try to compile the sources, run tests against the compiled class files, package the binaries (e.g. jar), run system tests against that package, verify the tests, install the verified package to the local machine, then deploy the installed package to a remote repository or the production environment. Build systems allow you to execute any one stage or the whole lifecycle with a command.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8f1bedebc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8f1bedebc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writing unit tests for classes, your Tests should:</a:t>
            </a:r>
            <a:endParaRPr/>
          </a:p>
          <a:p>
            <a:pPr indent="0" lvl="0" marL="0" rtl="0" algn="l">
              <a:spcBef>
                <a:spcPts val="0"/>
              </a:spcBef>
              <a:spcAft>
                <a:spcPts val="0"/>
              </a:spcAft>
              <a:buNone/>
            </a:pPr>
            <a:r>
              <a:rPr lang="sv-SE"/>
              <a:t>(2)) - so try every method offered by the class. Then, if methods are meant to interact with each other, try those sequences of calls and make sure you get the expected results. If the sequence can be called in different orders, do that as well. (5) Look at different ways those variables change in response to method calls. Call those methods and try to corrupt the values of the class variables. Put the variables into all possible states (broad types of values).</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6e0c3c0f44_0_3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6e0c3c0f44_0_3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(Another Neat Tool) is a build system for Java where we create a build script that defines a set of targets that can be executed on command.</a:t>
            </a:r>
            <a:endParaRPr/>
          </a:p>
          <a:p>
            <a:pPr indent="0" lvl="0" marL="0" rtl="0" algn="l">
              <a:spcBef>
                <a:spcPts val="0"/>
              </a:spcBef>
              <a:spcAft>
                <a:spcPts val="0"/>
              </a:spcAft>
              <a:buNone/>
            </a:pPr>
            <a:r>
              <a:rPr lang="sv-SE"/>
              <a:t>Targets can correspond to lifecycle phases or other desired automated tasks.</a:t>
            </a:r>
            <a:endParaRPr/>
          </a:p>
          <a:p>
            <a:pPr indent="0" lvl="0" marL="0" rtl="0" algn="l">
              <a:spcBef>
                <a:spcPts val="0"/>
              </a:spcBef>
              <a:spcAft>
                <a:spcPts val="0"/>
              </a:spcAft>
              <a:buNone/>
            </a:pPr>
            <a:r>
              <a:rPr lang="sv-SE"/>
              <a:t>Targets can trigger other targets.</a:t>
            </a:r>
            <a:endParaRPr/>
          </a:p>
          <a:p>
            <a:pPr indent="0" lvl="0" marL="0" rtl="0" algn="l">
              <a:spcBef>
                <a:spcPts val="0"/>
              </a:spcBef>
              <a:spcAft>
                <a:spcPts val="0"/>
              </a:spcAft>
              <a:buNone/>
            </a:pPr>
            <a:r>
              <a:rPr lang="sv-SE"/>
              <a:t>Build scripts written in XML.</a:t>
            </a:r>
            <a:endParaRPr/>
          </a:p>
          <a:p>
            <a:pPr indent="0" lvl="0" marL="0" rtl="0" algn="l">
              <a:spcBef>
                <a:spcPts val="0"/>
              </a:spcBef>
              <a:spcAft>
                <a:spcPts val="0"/>
              </a:spcAft>
              <a:buNone/>
            </a:pPr>
            <a:r>
              <a:rPr lang="sv-SE"/>
              <a:t>Platform neutral, But can invoke platform-specific commands.</a:t>
            </a:r>
            <a:endParaRPr/>
          </a:p>
          <a:p>
            <a:pPr indent="0" lvl="0" marL="0" rtl="0" algn="l">
              <a:spcBef>
                <a:spcPts val="0"/>
              </a:spcBef>
              <a:spcAft>
                <a:spcPts val="0"/>
              </a:spcAft>
              <a:buNone/>
            </a:pPr>
            <a:r>
              <a:rPr lang="sv-SE"/>
              <a:t>Human and machine readable.</a:t>
            </a:r>
            <a:endParaRPr/>
          </a:p>
          <a:p>
            <a:pPr indent="0" lvl="0" marL="0" rtl="0" algn="l">
              <a:spcBef>
                <a:spcPts val="0"/>
              </a:spcBef>
              <a:spcAft>
                <a:spcPts val="0"/>
              </a:spcAft>
              <a:buNone/>
            </a:pPr>
            <a:r>
              <a:rPr lang="sv-SE"/>
              <a:t>Created automatically by many IDEs (Eclipse).</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6e0c3c0f44_0_3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6e0c3c0f44_0_3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Typically, Ant's build file, called build.xml should reside in the base directory of the project. However there is no restriction on the file name or its location. You are free to use other file names or save the build file in some other location. That’s just a convention.All build files require the project element and at least one target element. (point out and go over)</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6e0c3c0f44_0_3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6e0c3c0f44_0_3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6e0c3c0f44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6e0c3c0f44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6e0c3c0f44_0_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6e0c3c0f44_0_4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6e0c3c0f44_0_4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6e0c3c0f44_0_4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what the code does)</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6e0c3c0f44_0_7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6e0c3c0f44_0_7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what the code does)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6e0c3c0f44_0_4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6e0c3c0f44_0_4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Setting properties directly in the build file is fine, if you are working with a handful of properties. However, for a large project, it makes sense to store the properties in a separate property file.</a:t>
            </a:r>
            <a:br>
              <a:rPr lang="sv-SE"/>
            </a:br>
            <a:r>
              <a:rPr lang="sv-SE"/>
              <a:t>Storing the properties in a separate file offers benefits − It allows you to reuse the same build file, with different property settings for different execution environment. For example, build properties file can be maintained separately for DEV, TEST, and PROD environments. It is useful when you do not know the values for a property (in a particular environment) up-front. This allows you to perform the build in other environments where the property value is known.</a:t>
            </a:r>
            <a:br>
              <a:rPr lang="sv-SE"/>
            </a:br>
            <a:r>
              <a:rPr lang="sv-SE"/>
              <a:t>There is no hard and fast rule, but typically the property file is named build.properties and is placed along-side the build.xml file. You could create multiple build properties files based on the deployment environments - such as build.properties.dev and build.properties.test.</a:t>
            </a:r>
            <a:br>
              <a:rPr lang="sv-SE"/>
            </a:br>
            <a:r>
              <a:rPr lang="sv-SE"/>
              <a:t>The contents of the build property file are similar to the normal java property file. They contain one property per line. Each property is represented by a name and a value pair. The name and value pairs are separated by an equals (=) sign. It is highly recommended that the properties are annotated with proper comments. Comments are listed using the hash (#) character.</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6e0c3c0f44_0_4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6e0c3c0f44_0_4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6e0c3c0f44_0_4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6e0c3c0f44_0_4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8f1bedebc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8f1bedebc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this Account class. It corresponds to a bank account. It has three class variables - a name, a personnummer, and a balance. Class variables define the “state” of a class. Often, the result of the operations you call depend on the information stored in these variables. It is important to look at how we can manipulate them. These are private variables, so we cannot directly manipulate them. However, we need to look at which methods depend on these variables. What do you think? How could the class depend on these variables? (discuss in chat) Obviously, the balance is the big one. Depositing money increases the balance, and withdrawing money decreases the balance. For the withdraw to work, we need a sufficient balance. We can change the name - maybe someone got married, for example, or transitioned gender, and they now want to change the name. The changeName method is used for that purpose. Otherwise, name doesn’t affect much. It doesn’t change the ability to withdraw or deposit. Personnummer? That can’t be changed. It is likely that we use the personnummer as the unique identifier, as a name can change and multiple people could have the same name. We can’t change the personnummer. That’s probably a good thing. We might write a test to verify that it is correct, but largely, we can ignore it.</a:t>
            </a:r>
            <a:endParaRPr/>
          </a:p>
          <a:p>
            <a:pPr indent="0" lvl="0" marL="0" rtl="0" algn="l">
              <a:spcBef>
                <a:spcPts val="0"/>
              </a:spcBef>
              <a:spcAft>
                <a:spcPts val="0"/>
              </a:spcAft>
              <a:buNone/>
            </a:pPr>
            <a:r>
              <a:rPr lang="sv-SE"/>
              <a:t>There is also a set of public methods (constructor, withdraw, deposit, changeName, getName, getBlanace, getPersonnummer). When writing unit tests for this, we want to look at each job performed by the class - each of those methods that corresponds to a functionality that the class is in charge of, either a single method or a set of methods that work together, and write tests around those. We want to check the outcome of each of these jobs - normal, error cases, exceptions that could be forced to be thrown. If looking at methods intended to be used in a sequence, then vary the order of that sequence to see if you can break something. What are some things we might want to try? (ask in chat)</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6e0c3c0f44_0_4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6e0c3c0f44_0_4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The fileset utility represents a collection of files. It is used as a filter to include or exclude files that match a particular pattern. For example. Here, the src attribute points to the source folder of the project. The fileset selects all .java files in the source folder except those contain the word 'Stub'. The case-sensitive filter is applied to the fileset which means a file with the name Samplestub.java will not be excluded from the fileset.</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6e0c3c0f44_0_7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6e0c3c0f44_0_7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path data type is commonly used to represent a class-path. The classpath is set to the list of jar files and classes in the project, as shown in the example below.The attribute env.J2EE_HOME points to the environment variable J2EE_HOME. The attribute j2ee.jar points to the name of the J2EE jar file in the J2EE base folder.</a:t>
            </a:r>
            <a:br>
              <a:rPr lang="sv-SE"/>
            </a:br>
            <a:br>
              <a:rPr lang="sv-SE"/>
            </a:b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6e0c3c0f44_0_4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6e0c3c0f44_0_4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put all of this into action and talk about building a project.First, let us declare some properties for the source and build folders.src.dir refers to the source folder of the project where the java source files can be found.</a:t>
            </a:r>
            <a:br>
              <a:rPr lang="sv-SE"/>
            </a:br>
            <a:r>
              <a:rPr lang="sv-SE"/>
              <a:t>build.dir refers to the output folder of the project compilation. The master-classpath holds the classpath information. In this case, it includes the classes in the build folder and the jar files in the lib folder.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6e0c3c0f44_0_4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6e0c3c0f44_0_4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clean target, as the name suggests, (go over)</a:t>
            </a:r>
            <a:endParaRPr/>
          </a:p>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6e0c3c0f44_0_4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6e0c3c0f44_0_4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Finally, the build target to build the files. First of all, we create the build directory, if it does not exist. Then we execute the javac command (specifying jdk1.5 as our target compilation). We supply the source folder and the classpath to the javac task and ask it to drop the class files in the build folder. (go over code)</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6e0c3c0f44_0_4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6e0c3c0f44_0_4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The build.dir property in this example points to the build folder where the class files for the util.jar can be found.</a:t>
            </a:r>
            <a:br>
              <a:rPr lang="sv-SE"/>
            </a:br>
            <a:r>
              <a:rPr lang="sv-SE"/>
              <a:t>In this example, we create a jar file called util.jar using the classes from the app.util.* package. However, we are excluding the classes that end with the name Test. The output jar file will be placed in the lib folder.</a:t>
            </a:r>
            <a:endParaRPr/>
          </a:p>
          <a:p>
            <a:pPr indent="0" lvl="0" marL="0" rtl="0" algn="l">
              <a:spcBef>
                <a:spcPts val="0"/>
              </a:spcBef>
              <a:spcAft>
                <a:spcPts val="0"/>
              </a:spcAft>
              <a:buNone/>
            </a:pPr>
            <a:r>
              <a:rPr lang="sv-SE"/>
              <a:t>If we want to make the util.jar an executable jar file we need to add the manifest  - a set of metadata about the JAR - with the Main-Class attribute. To execute the jar task, wrap it inside a target, most commonly, the package target, and execute it. Running Ant package on this file creates the util.jar file for us.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6e0c3c0f44_0_4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6e0c3c0f44_0_4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makes it straight forward to run junit tests through the JUnit task. (go over)</a:t>
            </a:r>
            <a:endParaRPr/>
          </a:p>
          <a:p>
            <a:pPr indent="0" lvl="0" marL="0" rtl="0" algn="l">
              <a:spcBef>
                <a:spcPts val="0"/>
              </a:spcBef>
              <a:spcAft>
                <a:spcPts val="0"/>
              </a:spcAft>
              <a:buNone/>
            </a:pPr>
            <a:r>
              <a:rPr lang="sv-SE"/>
              <a:t>Running ant test will run this test class and print the summary of results</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6e0c3c0f44_0_2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6e0c3c0f44_0_2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6e0c3c0f44_0_7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6e0c3c0f44_0_7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6e0c3c0f44_0_8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6e0c3c0f44_0_8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g6e0c3c0f44_0_8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8f1bedebc_0_3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8f1bedebc_0_3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(also, maybe combine withdraw and deposit and do both in different orders</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8f1bedebc_0_3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8f1bedebc_0_3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e0c3c0f44_0_6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e0c3c0f44_0_6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Let’s talk about writing unit tests </a:t>
            </a:r>
            <a:endParaRPr/>
          </a:p>
        </p:txBody>
      </p:sp>
      <p:sp>
        <p:nvSpPr>
          <p:cNvPr id="176" name="Google Shape;176;g6e0c3c0f44_0_6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8: Unit Testing </a:t>
            </a:r>
            <a:br>
              <a:rPr lang="sv-SE" sz="3000"/>
            </a:br>
            <a:r>
              <a:rPr lang="sv-SE" sz="3000"/>
              <a:t>and Test Automation</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8,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Executing Tests</a:t>
            </a:r>
            <a:endParaRPr/>
          </a:p>
        </p:txBody>
      </p:sp>
      <p:sp>
        <p:nvSpPr>
          <p:cNvPr id="185" name="Google Shape;185;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How do you run test cases on the program?</a:t>
            </a:r>
            <a:endParaRPr/>
          </a:p>
          <a:p>
            <a:pPr indent="-368300" lvl="1" marL="914400" rtl="0" algn="l">
              <a:spcBef>
                <a:spcPts val="500"/>
              </a:spcBef>
              <a:spcAft>
                <a:spcPts val="0"/>
              </a:spcAft>
              <a:buSzPts val="2200"/>
              <a:buChar char="•"/>
            </a:pPr>
            <a:r>
              <a:rPr lang="sv-SE"/>
              <a:t>System level: </a:t>
            </a:r>
            <a:r>
              <a:rPr i="1" lang="sv-SE"/>
              <a:t>could</a:t>
            </a:r>
            <a:r>
              <a:rPr lang="sv-SE"/>
              <a:t> run code and check results by hand.</a:t>
            </a:r>
            <a:endParaRPr/>
          </a:p>
          <a:p>
            <a:pPr indent="-368300" lvl="1" marL="914400" rtl="0" algn="l">
              <a:spcBef>
                <a:spcPts val="500"/>
              </a:spcBef>
              <a:spcAft>
                <a:spcPts val="0"/>
              </a:spcAft>
              <a:buClr>
                <a:srgbClr val="FF0000"/>
              </a:buClr>
              <a:buSzPts val="2200"/>
              <a:buChar char="•"/>
            </a:pPr>
            <a:r>
              <a:rPr b="1" lang="sv-SE" u="sng">
                <a:solidFill>
                  <a:srgbClr val="FF0000"/>
                </a:solidFill>
              </a:rPr>
              <a:t>Please don’t do this.</a:t>
            </a:r>
            <a:endParaRPr b="1" u="sng">
              <a:solidFill>
                <a:srgbClr val="FF0000"/>
              </a:solidFill>
            </a:endParaRPr>
          </a:p>
          <a:p>
            <a:pPr indent="-342900" lvl="2" marL="1371600" rtl="0" algn="l">
              <a:spcBef>
                <a:spcPts val="500"/>
              </a:spcBef>
              <a:spcAft>
                <a:spcPts val="0"/>
              </a:spcAft>
              <a:buSzPts val="1800"/>
              <a:buChar char="•"/>
            </a:pPr>
            <a:r>
              <a:rPr lang="sv-SE"/>
              <a:t>Humans are slow, expensive, and error-prone.</a:t>
            </a:r>
            <a:endParaRPr/>
          </a:p>
          <a:p>
            <a:pPr indent="-342900" lvl="2" marL="1371600" rtl="0" algn="l">
              <a:spcBef>
                <a:spcPts val="500"/>
              </a:spcBef>
              <a:spcAft>
                <a:spcPts val="0"/>
              </a:spcAft>
              <a:buClr>
                <a:srgbClr val="FF0000"/>
              </a:buClr>
              <a:buSzPts val="1800"/>
              <a:buChar char="•"/>
            </a:pPr>
            <a:r>
              <a:rPr b="1" lang="sv-SE">
                <a:solidFill>
                  <a:srgbClr val="FF0000"/>
                </a:solidFill>
              </a:rPr>
              <a:t>Exception</a:t>
            </a:r>
            <a:r>
              <a:rPr lang="sv-SE">
                <a:solidFill>
                  <a:srgbClr val="FF0000"/>
                </a:solidFill>
              </a:rPr>
              <a:t> </a:t>
            </a:r>
            <a:r>
              <a:rPr b="1" lang="sv-SE">
                <a:solidFill>
                  <a:srgbClr val="FF0000"/>
                </a:solidFill>
              </a:rPr>
              <a:t>- exploratory and acceptance testing.</a:t>
            </a:r>
            <a:endParaRPr b="1">
              <a:solidFill>
                <a:srgbClr val="FF0000"/>
              </a:solidFill>
            </a:endParaRPr>
          </a:p>
          <a:p>
            <a:pPr indent="-381000" lvl="1" marL="914400" marR="0" rtl="0" algn="l">
              <a:lnSpc>
                <a:spcPct val="100000"/>
              </a:lnSpc>
              <a:spcBef>
                <a:spcPts val="0"/>
              </a:spcBef>
              <a:spcAft>
                <a:spcPts val="0"/>
              </a:spcAft>
              <a:buClr>
                <a:schemeClr val="dk1"/>
              </a:buClr>
              <a:buSzPts val="2400"/>
              <a:buFont typeface="Arial"/>
              <a:buChar char="•"/>
            </a:pPr>
            <a:r>
              <a:rPr lang="sv-SE"/>
              <a:t>Test design requires effort and creativity.</a:t>
            </a:r>
            <a:endParaRPr/>
          </a:p>
          <a:p>
            <a:pPr indent="-368300" lvl="1" marL="914400" marR="0" rtl="0" algn="l">
              <a:lnSpc>
                <a:spcPct val="100000"/>
              </a:lnSpc>
              <a:spcBef>
                <a:spcPts val="0"/>
              </a:spcBef>
              <a:spcAft>
                <a:spcPts val="0"/>
              </a:spcAft>
              <a:buSzPts val="2200"/>
              <a:buChar char="•"/>
            </a:pPr>
            <a:r>
              <a:rPr lang="sv-SE"/>
              <a:t>Test execution should not.</a:t>
            </a:r>
            <a:endParaRPr/>
          </a:p>
        </p:txBody>
      </p:sp>
      <p:sp>
        <p:nvSpPr>
          <p:cNvPr id="186" name="Google Shape;186;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Automation</a:t>
            </a:r>
            <a:endParaRPr/>
          </a:p>
        </p:txBody>
      </p:sp>
      <p:sp>
        <p:nvSpPr>
          <p:cNvPr id="192" name="Google Shape;192;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evelopment of software to separate repetitive tasks from creative aspects of testing.</a:t>
            </a:r>
            <a:endParaRPr/>
          </a:p>
          <a:p>
            <a:pPr indent="-393700" lvl="0" marL="457200" rtl="0" algn="l">
              <a:spcBef>
                <a:spcPts val="1000"/>
              </a:spcBef>
              <a:spcAft>
                <a:spcPts val="0"/>
              </a:spcAft>
              <a:buSzPts val="2600"/>
              <a:buChar char="•"/>
            </a:pPr>
            <a:r>
              <a:rPr lang="sv-SE"/>
              <a:t>Control over </a:t>
            </a:r>
            <a:r>
              <a:rPr i="1" lang="sv-SE"/>
              <a:t>how</a:t>
            </a:r>
            <a:r>
              <a:rPr lang="sv-SE"/>
              <a:t> and </a:t>
            </a:r>
            <a:r>
              <a:rPr i="1" lang="sv-SE"/>
              <a:t>when</a:t>
            </a:r>
            <a:r>
              <a:rPr lang="sv-SE"/>
              <a:t> tests are executed.</a:t>
            </a:r>
            <a:endParaRPr/>
          </a:p>
          <a:p>
            <a:pPr indent="-368300" lvl="1" marL="914400" rtl="0" algn="l">
              <a:spcBef>
                <a:spcPts val="500"/>
              </a:spcBef>
              <a:spcAft>
                <a:spcPts val="0"/>
              </a:spcAft>
              <a:buSzPts val="2200"/>
              <a:buChar char="•"/>
            </a:pPr>
            <a:r>
              <a:rPr lang="sv-SE"/>
              <a:t>Control environment and preconditions/setup.</a:t>
            </a:r>
            <a:endParaRPr/>
          </a:p>
          <a:p>
            <a:pPr indent="-368300" lvl="1" marL="914400" rtl="0" algn="l">
              <a:spcBef>
                <a:spcPts val="500"/>
              </a:spcBef>
              <a:spcAft>
                <a:spcPts val="0"/>
              </a:spcAft>
              <a:buSzPts val="2200"/>
              <a:buChar char="•"/>
            </a:pPr>
            <a:r>
              <a:rPr lang="sv-SE"/>
              <a:t>Automatic comparison of predicted and actual output.</a:t>
            </a:r>
            <a:endParaRPr/>
          </a:p>
          <a:p>
            <a:pPr indent="-368300" lvl="1" marL="914400" rtl="0" algn="l">
              <a:spcBef>
                <a:spcPts val="500"/>
              </a:spcBef>
              <a:spcAft>
                <a:spcPts val="0"/>
              </a:spcAft>
              <a:buSzPts val="2200"/>
              <a:buChar char="•"/>
            </a:pPr>
            <a:r>
              <a:rPr lang="sv-SE"/>
              <a:t>Automatic hands-free re-execution of tests.</a:t>
            </a:r>
            <a:endParaRPr/>
          </a:p>
          <a:p>
            <a:pPr indent="0" lvl="0" marL="0" rtl="0" algn="l">
              <a:spcBef>
                <a:spcPts val="1000"/>
              </a:spcBef>
              <a:spcAft>
                <a:spcPts val="0"/>
              </a:spcAft>
              <a:buNone/>
            </a:pPr>
            <a:r>
              <a:t/>
            </a:r>
            <a:endParaRPr/>
          </a:p>
        </p:txBody>
      </p:sp>
      <p:sp>
        <p:nvSpPr>
          <p:cNvPr id="193" name="Google Shape;193;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Requires Writing Code	</a:t>
            </a:r>
            <a:endParaRPr/>
          </a:p>
        </p:txBody>
      </p:sp>
      <p:sp>
        <p:nvSpPr>
          <p:cNvPr id="199" name="Google Shape;199;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component to be tested must be isolated and </a:t>
            </a:r>
            <a:r>
              <a:rPr i="1" lang="sv-SE"/>
              <a:t>driven </a:t>
            </a:r>
            <a:r>
              <a:rPr lang="sv-SE"/>
              <a:t>using method or interface calls.</a:t>
            </a:r>
            <a:endParaRPr/>
          </a:p>
          <a:p>
            <a:pPr indent="-393700" lvl="0" marL="457200" rtl="0" algn="l">
              <a:spcBef>
                <a:spcPts val="1000"/>
              </a:spcBef>
              <a:spcAft>
                <a:spcPts val="0"/>
              </a:spcAft>
              <a:buSzPts val="2600"/>
              <a:buChar char="•"/>
            </a:pPr>
            <a:r>
              <a:rPr lang="sv-SE"/>
              <a:t>Untested dependencies must be </a:t>
            </a:r>
            <a:r>
              <a:rPr i="1" lang="sv-SE"/>
              <a:t>mocked</a:t>
            </a:r>
            <a:r>
              <a:rPr lang="sv-SE"/>
              <a:t> with reliable substitutions. </a:t>
            </a:r>
            <a:endParaRPr/>
          </a:p>
          <a:p>
            <a:pPr indent="-393700" lvl="0" marL="457200" rtl="0" algn="l">
              <a:spcBef>
                <a:spcPts val="1000"/>
              </a:spcBef>
              <a:spcAft>
                <a:spcPts val="0"/>
              </a:spcAft>
              <a:buSzPts val="2600"/>
              <a:buChar char="•"/>
            </a:pPr>
            <a:r>
              <a:rPr lang="sv-SE"/>
              <a:t>The deployment environment must be simulated by a controllable </a:t>
            </a:r>
            <a:r>
              <a:rPr i="1" lang="sv-SE"/>
              <a:t>harness</a:t>
            </a:r>
            <a:r>
              <a:rPr lang="sv-SE"/>
              <a:t>.</a:t>
            </a:r>
            <a:endParaRPr/>
          </a:p>
          <a:p>
            <a:pPr indent="0" lvl="0" marL="0" rtl="0" algn="l">
              <a:spcBef>
                <a:spcPts val="1000"/>
              </a:spcBef>
              <a:spcAft>
                <a:spcPts val="0"/>
              </a:spcAft>
              <a:buNone/>
            </a:pPr>
            <a:r>
              <a:t/>
            </a:r>
            <a:endParaRPr/>
          </a:p>
        </p:txBody>
      </p:sp>
      <p:sp>
        <p:nvSpPr>
          <p:cNvPr id="200" name="Google Shape;200;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Scaffolding</a:t>
            </a:r>
            <a:endParaRPr/>
          </a:p>
        </p:txBody>
      </p:sp>
      <p:sp>
        <p:nvSpPr>
          <p:cNvPr id="206" name="Google Shape;206;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scaffolding is a set of programs written to support test automation.</a:t>
            </a:r>
            <a:endParaRPr/>
          </a:p>
          <a:p>
            <a:pPr indent="-368300" lvl="1" marL="914400" rtl="0" algn="l">
              <a:spcBef>
                <a:spcPts val="500"/>
              </a:spcBef>
              <a:spcAft>
                <a:spcPts val="0"/>
              </a:spcAft>
              <a:buSzPts val="2200"/>
              <a:buChar char="•"/>
            </a:pPr>
            <a:r>
              <a:rPr lang="sv-SE"/>
              <a:t>Not part of the product, often temporary</a:t>
            </a:r>
            <a:endParaRPr/>
          </a:p>
          <a:p>
            <a:pPr indent="-393700" lvl="0" marL="457200" rtl="0" algn="l">
              <a:spcBef>
                <a:spcPts val="1000"/>
              </a:spcBef>
              <a:spcAft>
                <a:spcPts val="0"/>
              </a:spcAft>
              <a:buSzPts val="2600"/>
              <a:buChar char="•"/>
            </a:pPr>
            <a:r>
              <a:rPr lang="sv-SE"/>
              <a:t>Allows for:</a:t>
            </a:r>
            <a:endParaRPr/>
          </a:p>
          <a:p>
            <a:pPr indent="-368300" lvl="0" marL="914400" rtl="0" algn="l">
              <a:spcBef>
                <a:spcPts val="1000"/>
              </a:spcBef>
              <a:spcAft>
                <a:spcPts val="0"/>
              </a:spcAft>
              <a:buSzPts val="2200"/>
              <a:buChar char="•"/>
            </a:pPr>
            <a:r>
              <a:rPr lang="sv-SE" sz="2200"/>
              <a:t>Testing before all components complete.</a:t>
            </a:r>
            <a:endParaRPr sz="2200"/>
          </a:p>
          <a:p>
            <a:pPr indent="-368300" lvl="0" marL="914400" rtl="0" algn="l">
              <a:spcBef>
                <a:spcPts val="1000"/>
              </a:spcBef>
              <a:spcAft>
                <a:spcPts val="0"/>
              </a:spcAft>
              <a:buSzPts val="2200"/>
              <a:buChar char="•"/>
            </a:pPr>
            <a:r>
              <a:rPr lang="sv-SE" sz="2200"/>
              <a:t>Testing independent components.</a:t>
            </a:r>
            <a:endParaRPr sz="2200"/>
          </a:p>
          <a:p>
            <a:pPr indent="-368300" lvl="0" marL="914400" rtl="0" algn="l">
              <a:spcBef>
                <a:spcPts val="1000"/>
              </a:spcBef>
              <a:spcAft>
                <a:spcPts val="0"/>
              </a:spcAft>
              <a:buSzPts val="2200"/>
              <a:buChar char="•"/>
            </a:pPr>
            <a:r>
              <a:rPr lang="sv-SE" sz="2200"/>
              <a:t>Control over testing environment.</a:t>
            </a:r>
            <a:endParaRPr sz="2200"/>
          </a:p>
          <a:p>
            <a:pPr indent="0" lvl="0" marL="0" rtl="0" algn="l">
              <a:spcBef>
                <a:spcPts val="1000"/>
              </a:spcBef>
              <a:spcAft>
                <a:spcPts val="0"/>
              </a:spcAft>
              <a:buNone/>
            </a:pPr>
            <a:r>
              <a:t/>
            </a:r>
            <a:endParaRPr sz="2200"/>
          </a:p>
        </p:txBody>
      </p:sp>
      <p:sp>
        <p:nvSpPr>
          <p:cNvPr id="207" name="Google Shape;207;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Scaffolding</a:t>
            </a:r>
            <a:endParaRPr/>
          </a:p>
        </p:txBody>
      </p:sp>
      <p:sp>
        <p:nvSpPr>
          <p:cNvPr id="213" name="Google Shape;213;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a:t>
            </a:r>
            <a:r>
              <a:rPr b="1" lang="sv-SE"/>
              <a:t>driver</a:t>
            </a:r>
            <a:r>
              <a:rPr lang="sv-SE"/>
              <a:t> substitutes for a main or calling program.</a:t>
            </a:r>
            <a:endParaRPr/>
          </a:p>
          <a:p>
            <a:pPr indent="-368300" lvl="1" marL="914400" rtl="0" algn="l">
              <a:spcBef>
                <a:spcPts val="500"/>
              </a:spcBef>
              <a:spcAft>
                <a:spcPts val="0"/>
              </a:spcAft>
              <a:buSzPts val="2200"/>
              <a:buChar char="•"/>
            </a:pPr>
            <a:r>
              <a:rPr lang="sv-SE"/>
              <a:t>Test cases are drivers.</a:t>
            </a:r>
            <a:endParaRPr/>
          </a:p>
          <a:p>
            <a:pPr indent="-393700" lvl="0" marL="457200" rtl="0" algn="l">
              <a:spcBef>
                <a:spcPts val="1000"/>
              </a:spcBef>
              <a:spcAft>
                <a:spcPts val="0"/>
              </a:spcAft>
              <a:buSzPts val="2600"/>
              <a:buChar char="•"/>
            </a:pPr>
            <a:r>
              <a:rPr lang="sv-SE"/>
              <a:t>A </a:t>
            </a:r>
            <a:r>
              <a:rPr b="1" lang="sv-SE"/>
              <a:t>harness</a:t>
            </a:r>
            <a:r>
              <a:rPr lang="sv-SE"/>
              <a:t> substitutes for part of the deployment environment.</a:t>
            </a:r>
            <a:endParaRPr/>
          </a:p>
          <a:p>
            <a:pPr indent="-393700" lvl="0" marL="457200" rtl="0" algn="l">
              <a:spcBef>
                <a:spcPts val="1000"/>
              </a:spcBef>
              <a:spcAft>
                <a:spcPts val="0"/>
              </a:spcAft>
              <a:buSzPts val="2600"/>
              <a:buChar char="•"/>
            </a:pPr>
            <a:r>
              <a:rPr lang="sv-SE"/>
              <a:t>A</a:t>
            </a:r>
            <a:r>
              <a:rPr b="1" lang="sv-SE"/>
              <a:t> stub</a:t>
            </a:r>
            <a:r>
              <a:rPr lang="sv-SE"/>
              <a:t> (or </a:t>
            </a:r>
            <a:r>
              <a:rPr b="1" lang="sv-SE"/>
              <a:t>mock object</a:t>
            </a:r>
            <a:r>
              <a:rPr lang="sv-SE"/>
              <a:t>) substitutes for system functionality that has not been tested.</a:t>
            </a:r>
            <a:endParaRPr/>
          </a:p>
          <a:p>
            <a:pPr indent="-393700" lvl="0" marL="457200" rtl="0" algn="l">
              <a:spcBef>
                <a:spcPts val="1000"/>
              </a:spcBef>
              <a:spcAft>
                <a:spcPts val="0"/>
              </a:spcAft>
              <a:buSzPts val="2600"/>
              <a:buChar char="•"/>
            </a:pPr>
            <a:r>
              <a:rPr lang="sv-SE"/>
              <a:t>Support for recording and managing test execution.</a:t>
            </a:r>
            <a:endParaRPr/>
          </a:p>
          <a:p>
            <a:pPr indent="0" lvl="0" marL="0" rtl="0" algn="l">
              <a:spcBef>
                <a:spcPts val="1000"/>
              </a:spcBef>
              <a:spcAft>
                <a:spcPts val="0"/>
              </a:spcAft>
              <a:buNone/>
            </a:pPr>
            <a:r>
              <a:t/>
            </a:r>
            <a:endParaRPr/>
          </a:p>
        </p:txBody>
      </p:sp>
      <p:sp>
        <p:nvSpPr>
          <p:cNvPr id="214" name="Google Shape;214;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Scaffolding</a:t>
            </a:r>
            <a:endParaRPr/>
          </a:p>
        </p:txBody>
      </p:sp>
      <p:pic>
        <p:nvPicPr>
          <p:cNvPr id="220" name="Google Shape;220;p29"/>
          <p:cNvPicPr preferRelativeResize="0"/>
          <p:nvPr/>
        </p:nvPicPr>
        <p:blipFill>
          <a:blip r:embed="rId3">
            <a:alphaModFix/>
          </a:blip>
          <a:stretch>
            <a:fillRect/>
          </a:stretch>
        </p:blipFill>
        <p:spPr>
          <a:xfrm>
            <a:off x="1347350" y="1109206"/>
            <a:ext cx="5048138" cy="3826426"/>
          </a:xfrm>
          <a:prstGeom prst="rect">
            <a:avLst/>
          </a:prstGeom>
          <a:noFill/>
          <a:ln>
            <a:noFill/>
          </a:ln>
        </p:spPr>
      </p:pic>
      <p:sp>
        <p:nvSpPr>
          <p:cNvPr id="221" name="Google Shape;221;p29"/>
          <p:cNvSpPr/>
          <p:nvPr/>
        </p:nvSpPr>
        <p:spPr>
          <a:xfrm>
            <a:off x="174650" y="2186050"/>
            <a:ext cx="3076500" cy="231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Initializes objects</a:t>
            </a:r>
            <a:endParaRPr/>
          </a:p>
          <a:p>
            <a:pPr indent="-317500" lvl="0" marL="457200" rtl="0" algn="l">
              <a:spcBef>
                <a:spcPts val="0"/>
              </a:spcBef>
              <a:spcAft>
                <a:spcPts val="0"/>
              </a:spcAft>
              <a:buSzPts val="1400"/>
              <a:buChar char="●"/>
            </a:pPr>
            <a:r>
              <a:rPr lang="sv-SE"/>
              <a:t>Initializes parameter variables</a:t>
            </a:r>
            <a:endParaRPr/>
          </a:p>
          <a:p>
            <a:pPr indent="-317500" lvl="0" marL="457200" rtl="0" algn="l">
              <a:spcBef>
                <a:spcPts val="0"/>
              </a:spcBef>
              <a:spcAft>
                <a:spcPts val="0"/>
              </a:spcAft>
              <a:buSzPts val="1400"/>
              <a:buChar char="●"/>
            </a:pPr>
            <a:r>
              <a:rPr lang="sv-SE"/>
              <a:t>Performs the test</a:t>
            </a:r>
            <a:endParaRPr/>
          </a:p>
          <a:p>
            <a:pPr indent="-317500" lvl="0" marL="457200" rtl="0" algn="l">
              <a:spcBef>
                <a:spcPts val="0"/>
              </a:spcBef>
              <a:spcAft>
                <a:spcPts val="0"/>
              </a:spcAft>
              <a:buSzPts val="1400"/>
              <a:buChar char="●"/>
            </a:pPr>
            <a:r>
              <a:rPr lang="sv-SE"/>
              <a:t>Performs any necessary cleanup steps.</a:t>
            </a:r>
            <a:endParaRPr/>
          </a:p>
        </p:txBody>
      </p:sp>
      <p:sp>
        <p:nvSpPr>
          <p:cNvPr id="222" name="Google Shape;222;p29"/>
          <p:cNvSpPr/>
          <p:nvPr/>
        </p:nvSpPr>
        <p:spPr>
          <a:xfrm>
            <a:off x="0" y="1109200"/>
            <a:ext cx="6104100" cy="1119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Simulates the execution environment.</a:t>
            </a:r>
            <a:endParaRPr/>
          </a:p>
          <a:p>
            <a:pPr indent="-317500" lvl="0" marL="457200" rtl="0" algn="l">
              <a:spcBef>
                <a:spcPts val="0"/>
              </a:spcBef>
              <a:spcAft>
                <a:spcPts val="0"/>
              </a:spcAft>
              <a:buSzPts val="1400"/>
              <a:buChar char="●"/>
            </a:pPr>
            <a:r>
              <a:rPr lang="sv-SE"/>
              <a:t>Can control network conditions, </a:t>
            </a:r>
            <a:br>
              <a:rPr lang="sv-SE"/>
            </a:br>
            <a:r>
              <a:rPr lang="sv-SE"/>
              <a:t>environmental factors, </a:t>
            </a:r>
            <a:br>
              <a:rPr lang="sv-SE"/>
            </a:br>
            <a:r>
              <a:rPr lang="sv-SE"/>
              <a:t>operating systems.</a:t>
            </a:r>
            <a:endParaRPr/>
          </a:p>
        </p:txBody>
      </p:sp>
      <p:sp>
        <p:nvSpPr>
          <p:cNvPr id="223" name="Google Shape;223;p29"/>
          <p:cNvSpPr/>
          <p:nvPr/>
        </p:nvSpPr>
        <p:spPr>
          <a:xfrm>
            <a:off x="4572000" y="1967725"/>
            <a:ext cx="3680400" cy="1429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Templates that provide functionality and allow testing in isolation</a:t>
            </a:r>
            <a:endParaRPr/>
          </a:p>
        </p:txBody>
      </p:sp>
      <p:sp>
        <p:nvSpPr>
          <p:cNvPr id="224" name="Google Shape;224;p29"/>
          <p:cNvSpPr/>
          <p:nvPr/>
        </p:nvSpPr>
        <p:spPr>
          <a:xfrm>
            <a:off x="3543750" y="3259675"/>
            <a:ext cx="5468400" cy="14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r">
              <a:spcBef>
                <a:spcPts val="0"/>
              </a:spcBef>
              <a:spcAft>
                <a:spcPts val="0"/>
              </a:spcAft>
              <a:buSzPts val="1400"/>
              <a:buChar char="●"/>
            </a:pPr>
            <a:r>
              <a:rPr lang="sv-SE"/>
              <a:t>Checks the correspondence between the produced and </a:t>
            </a:r>
            <a:br>
              <a:rPr lang="sv-SE"/>
            </a:br>
            <a:r>
              <a:rPr lang="sv-SE"/>
              <a:t>expected output and renders a test verdict.</a:t>
            </a:r>
            <a:endParaRPr/>
          </a:p>
        </p:txBody>
      </p:sp>
      <p:sp>
        <p:nvSpPr>
          <p:cNvPr id="225" name="Google Shape;225;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1"/>
                                        </p:tgtEl>
                                      </p:cBhvr>
                                    </p:animEffect>
                                    <p:set>
                                      <p:cBhvr>
                                        <p:cTn dur="1" fill="hold">
                                          <p:stCondLst>
                                            <p:cond delay="0"/>
                                          </p:stCondLst>
                                        </p:cTn>
                                        <p:tgtEl>
                                          <p:spTgt spid="2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2"/>
                                        </p:tgtEl>
                                      </p:cBhvr>
                                    </p:animEffect>
                                    <p:set>
                                      <p:cBhvr>
                                        <p:cTn dur="1" fill="hold">
                                          <p:stCondLst>
                                            <p:cond delay="0"/>
                                          </p:stCondLst>
                                        </p:cTn>
                                        <p:tgtEl>
                                          <p:spTgt spid="2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3"/>
                                        </p:tgtEl>
                                      </p:cBhvr>
                                    </p:animEffect>
                                    <p:set>
                                      <p:cBhvr>
                                        <p:cTn dur="1" fill="hold">
                                          <p:stCondLst>
                                            <p:cond delay="0"/>
                                          </p:stCondLst>
                                        </p:cTn>
                                        <p:tgtEl>
                                          <p:spTgt spid="2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an Executable Test Case</a:t>
            </a:r>
            <a:endParaRPr/>
          </a:p>
        </p:txBody>
      </p:sp>
      <p:sp>
        <p:nvSpPr>
          <p:cNvPr id="231" name="Google Shape;231;p30"/>
          <p:cNvSpPr txBox="1"/>
          <p:nvPr>
            <p:ph idx="1" type="body"/>
          </p:nvPr>
        </p:nvSpPr>
        <p:spPr>
          <a:xfrm>
            <a:off x="468900" y="1245075"/>
            <a:ext cx="8217900" cy="35175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Test Input</a:t>
            </a:r>
            <a:endParaRPr sz="2100"/>
          </a:p>
          <a:p>
            <a:pPr indent="-336550" lvl="1" marL="914400" rtl="0" algn="l">
              <a:spcBef>
                <a:spcPts val="500"/>
              </a:spcBef>
              <a:spcAft>
                <a:spcPts val="0"/>
              </a:spcAft>
              <a:buSzPts val="1700"/>
              <a:buChar char="•"/>
            </a:pPr>
            <a:r>
              <a:rPr lang="sv-SE" sz="1700"/>
              <a:t>Any required input data.</a:t>
            </a:r>
            <a:endParaRPr sz="1700"/>
          </a:p>
          <a:p>
            <a:pPr indent="-361950" lvl="0" marL="457200" rtl="0" algn="l">
              <a:spcBef>
                <a:spcPts val="1000"/>
              </a:spcBef>
              <a:spcAft>
                <a:spcPts val="0"/>
              </a:spcAft>
              <a:buSzPts val="2100"/>
              <a:buChar char="•"/>
            </a:pPr>
            <a:r>
              <a:rPr lang="sv-SE" sz="2100"/>
              <a:t>Expected Output (Test Oracle)</a:t>
            </a:r>
            <a:endParaRPr sz="2100"/>
          </a:p>
          <a:p>
            <a:pPr indent="-336550" lvl="1" marL="914400" rtl="0" algn="l">
              <a:spcBef>
                <a:spcPts val="500"/>
              </a:spcBef>
              <a:spcAft>
                <a:spcPts val="0"/>
              </a:spcAft>
              <a:buSzPts val="1700"/>
              <a:buChar char="•"/>
            </a:pPr>
            <a:r>
              <a:rPr lang="sv-SE" sz="1700"/>
              <a:t>What </a:t>
            </a:r>
            <a:r>
              <a:rPr i="1" lang="sv-SE" sz="1700"/>
              <a:t>should</a:t>
            </a:r>
            <a:r>
              <a:rPr lang="sv-SE" sz="1700"/>
              <a:t> happen, i.e., values or exceptions.</a:t>
            </a:r>
            <a:endParaRPr sz="1700"/>
          </a:p>
          <a:p>
            <a:pPr indent="-361950" lvl="0" marL="457200" rtl="0" algn="l">
              <a:spcBef>
                <a:spcPts val="1000"/>
              </a:spcBef>
              <a:spcAft>
                <a:spcPts val="0"/>
              </a:spcAft>
              <a:buSzPts val="2100"/>
              <a:buChar char="•"/>
            </a:pPr>
            <a:r>
              <a:rPr lang="sv-SE" sz="2100"/>
              <a:t>Initialization</a:t>
            </a:r>
            <a:endParaRPr sz="2100"/>
          </a:p>
          <a:p>
            <a:pPr indent="-336550" lvl="1" marL="914400" rtl="0" algn="l">
              <a:spcBef>
                <a:spcPts val="500"/>
              </a:spcBef>
              <a:spcAft>
                <a:spcPts val="0"/>
              </a:spcAft>
              <a:buSzPts val="1700"/>
              <a:buChar char="•"/>
            </a:pPr>
            <a:r>
              <a:rPr lang="sv-SE" sz="1700"/>
              <a:t>Any steps that must be taken before test execution.</a:t>
            </a:r>
            <a:endParaRPr sz="1700"/>
          </a:p>
          <a:p>
            <a:pPr indent="-361950" lvl="0" marL="457200" rtl="0" algn="l">
              <a:spcBef>
                <a:spcPts val="1000"/>
              </a:spcBef>
              <a:spcAft>
                <a:spcPts val="0"/>
              </a:spcAft>
              <a:buSzPts val="2100"/>
              <a:buChar char="•"/>
            </a:pPr>
            <a:r>
              <a:rPr lang="sv-SE" sz="2100"/>
              <a:t>Test Steps</a:t>
            </a:r>
            <a:endParaRPr sz="2100"/>
          </a:p>
          <a:p>
            <a:pPr indent="-336550" lvl="1" marL="914400" rtl="0" algn="l">
              <a:spcBef>
                <a:spcPts val="500"/>
              </a:spcBef>
              <a:spcAft>
                <a:spcPts val="0"/>
              </a:spcAft>
              <a:buSzPts val="1700"/>
              <a:buChar char="•"/>
            </a:pPr>
            <a:r>
              <a:rPr lang="sv-SE" sz="1700"/>
              <a:t>Interactions (e.g., method calls), and output comparisons.</a:t>
            </a:r>
            <a:endParaRPr sz="1700"/>
          </a:p>
          <a:p>
            <a:pPr indent="-361950" lvl="0" marL="457200" rtl="0" algn="l">
              <a:spcBef>
                <a:spcPts val="1000"/>
              </a:spcBef>
              <a:spcAft>
                <a:spcPts val="0"/>
              </a:spcAft>
              <a:buSzPts val="2100"/>
              <a:buChar char="•"/>
            </a:pPr>
            <a:r>
              <a:rPr lang="sv-SE" sz="2100"/>
              <a:t>Tear Down</a:t>
            </a:r>
            <a:endParaRPr sz="2100"/>
          </a:p>
          <a:p>
            <a:pPr indent="-336550" lvl="1" marL="914400" rtl="0" algn="l">
              <a:spcBef>
                <a:spcPts val="500"/>
              </a:spcBef>
              <a:spcAft>
                <a:spcPts val="0"/>
              </a:spcAft>
              <a:buSzPts val="1700"/>
              <a:buChar char="•"/>
            </a:pPr>
            <a:r>
              <a:rPr lang="sv-SE" sz="1700"/>
              <a:t>Steps that must be taken after execution to prepare for the next test.</a:t>
            </a:r>
            <a:endParaRPr sz="1700"/>
          </a:p>
          <a:p>
            <a:pPr indent="0" lvl="0" marL="0" rtl="0" algn="l">
              <a:spcBef>
                <a:spcPts val="1000"/>
              </a:spcBef>
              <a:spcAft>
                <a:spcPts val="0"/>
              </a:spcAft>
              <a:buNone/>
            </a:pPr>
            <a:r>
              <a:t/>
            </a:r>
            <a:endParaRPr sz="2100"/>
          </a:p>
        </p:txBody>
      </p:sp>
      <p:sp>
        <p:nvSpPr>
          <p:cNvPr id="232" name="Google Shape;232;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a Unit Test</a:t>
            </a:r>
            <a:endParaRPr/>
          </a:p>
        </p:txBody>
      </p:sp>
      <p:sp>
        <p:nvSpPr>
          <p:cNvPr id="238" name="Google Shape;238;p31"/>
          <p:cNvSpPr txBox="1"/>
          <p:nvPr>
            <p:ph idx="1" type="body"/>
          </p:nvPr>
        </p:nvSpPr>
        <p:spPr>
          <a:xfrm>
            <a:off x="468900" y="1282400"/>
            <a:ext cx="4272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JUnit is a Java-based toolkit for writing executable tests.</a:t>
            </a:r>
            <a:r>
              <a:rPr lang="sv-SE"/>
              <a:t> </a:t>
            </a:r>
            <a:endParaRPr/>
          </a:p>
          <a:p>
            <a:pPr indent="-381000" lvl="0" marL="457200" marR="0" rtl="0" algn="l">
              <a:lnSpc>
                <a:spcPct val="100000"/>
              </a:lnSpc>
              <a:spcBef>
                <a:spcPts val="600"/>
              </a:spcBef>
              <a:spcAft>
                <a:spcPts val="0"/>
              </a:spcAft>
              <a:buSzPts val="2400"/>
              <a:buChar char="•"/>
            </a:pPr>
            <a:r>
              <a:rPr lang="sv-SE" sz="2400"/>
              <a:t>Choose a target from the code base.</a:t>
            </a:r>
            <a:endParaRPr sz="2400"/>
          </a:p>
          <a:p>
            <a:pPr indent="-381000" lvl="0" marL="457200" marR="0" rtl="0" algn="l">
              <a:lnSpc>
                <a:spcPct val="100000"/>
              </a:lnSpc>
              <a:spcBef>
                <a:spcPts val="0"/>
              </a:spcBef>
              <a:spcAft>
                <a:spcPts val="0"/>
              </a:spcAft>
              <a:buSzPts val="2400"/>
              <a:buChar char="•"/>
            </a:pPr>
            <a:r>
              <a:rPr lang="sv-SE" sz="2400"/>
              <a:t>Write a “testing class” containing a series of unit tests centered around testing that target.</a:t>
            </a:r>
            <a:endParaRPr sz="2000"/>
          </a:p>
          <a:p>
            <a:pPr indent="0" lvl="0" marL="0" marR="0" rtl="0" algn="l">
              <a:lnSpc>
                <a:spcPct val="100000"/>
              </a:lnSpc>
              <a:spcBef>
                <a:spcPts val="600"/>
              </a:spcBef>
              <a:spcAft>
                <a:spcPts val="0"/>
              </a:spcAft>
              <a:buClr>
                <a:schemeClr val="dk1"/>
              </a:buClr>
              <a:buSzPts val="1100"/>
              <a:buFont typeface="Arial"/>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39" name="Google Shape;239;p31"/>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class</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Calculator</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evaluate </a:t>
            </a:r>
            <a:r>
              <a:rPr lang="sv-SE" sz="1400">
                <a:solidFill>
                  <a:srgbClr val="333333"/>
                </a:solidFill>
                <a:latin typeface="Consolas"/>
                <a:ea typeface="Consolas"/>
                <a:cs typeface="Consolas"/>
                <a:sym typeface="Consolas"/>
              </a:rPr>
              <a:t>(String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ED6A43"/>
                </a:solidFill>
                <a:latin typeface="Consolas"/>
                <a:ea typeface="Consolas"/>
                <a:cs typeface="Consolas"/>
                <a:sym typeface="Consolas"/>
              </a:rPr>
              <a:t>expression</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0</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for</a:t>
            </a:r>
            <a:r>
              <a:rPr lang="sv-SE" sz="1400">
                <a:solidFill>
                  <a:srgbClr val="333333"/>
                </a:solidFill>
                <a:latin typeface="Consolas"/>
                <a:ea typeface="Consolas"/>
                <a:cs typeface="Consolas"/>
                <a:sym typeface="Consolas"/>
              </a:rPr>
              <a:t> (String summand</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expression</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split(</a:t>
            </a:r>
            <a:r>
              <a:rPr lang="sv-SE" sz="1400">
                <a:solidFill>
                  <a:srgbClr val="183691"/>
                </a:solidFill>
                <a:latin typeface="Consolas"/>
                <a:ea typeface="Consolas"/>
                <a:cs typeface="Consolas"/>
                <a:sym typeface="Consolas"/>
              </a:rPr>
              <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Integer</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valueOf(summand);</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return</a:t>
            </a:r>
            <a:r>
              <a:rPr lang="sv-SE" sz="1400">
                <a:solidFill>
                  <a:srgbClr val="333333"/>
                </a:solidFill>
                <a:latin typeface="Consolas"/>
                <a:ea typeface="Consolas"/>
                <a:cs typeface="Consolas"/>
                <a:sym typeface="Consolas"/>
              </a:rPr>
              <a:t> sum;</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240" name="Google Shape;240;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JUnit Test Skeleton</a:t>
            </a:r>
            <a:endParaRPr/>
          </a:p>
        </p:txBody>
      </p:sp>
      <p:sp>
        <p:nvSpPr>
          <p:cNvPr id="246" name="Google Shape;246;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@Test annotation defines a single test:</a:t>
            </a:r>
            <a:endParaRPr/>
          </a:p>
          <a:p>
            <a:pPr indent="0" lvl="0" marL="0" marR="0" rtl="0" algn="l">
              <a:lnSpc>
                <a:spcPct val="100000"/>
              </a:lnSpc>
              <a:spcBef>
                <a:spcPts val="600"/>
              </a:spcBef>
              <a:spcAft>
                <a:spcPts val="0"/>
              </a:spcAft>
              <a:buNone/>
            </a:pPr>
            <a:r>
              <a:t/>
            </a:r>
            <a:endParaRPr sz="1100">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@Test</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public void test&lt;Feature or Method Name&gt;_&lt;Testing Context&gt;() {</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//Define Inputs</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try{ //Try to get output.</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}catch(Exception error){</a:t>
            </a:r>
            <a:endParaRPr sz="1400">
              <a:latin typeface="Consolas"/>
              <a:ea typeface="Consolas"/>
              <a:cs typeface="Consolas"/>
              <a:sym typeface="Consolas"/>
            </a:endParaRPr>
          </a:p>
          <a:p>
            <a:pPr indent="457200" lvl="0" marL="457200" marR="0" rtl="0" algn="l">
              <a:lnSpc>
                <a:spcPct val="100000"/>
              </a:lnSpc>
              <a:spcBef>
                <a:spcPts val="600"/>
              </a:spcBef>
              <a:spcAft>
                <a:spcPts val="0"/>
              </a:spcAft>
              <a:buNone/>
            </a:pPr>
            <a:r>
              <a:rPr b="1" lang="sv-SE" sz="1400">
                <a:latin typeface="Consolas"/>
                <a:ea typeface="Consolas"/>
                <a:cs typeface="Consolas"/>
                <a:sym typeface="Consolas"/>
              </a:rPr>
              <a:t>fail</a:t>
            </a:r>
            <a:r>
              <a:rPr lang="sv-SE" sz="1400">
                <a:latin typeface="Consolas"/>
                <a:ea typeface="Consolas"/>
                <a:cs typeface="Consolas"/>
                <a:sym typeface="Consolas"/>
              </a:rPr>
              <a:t>("Why did it fail?");</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//Compare expected and actual values through </a:t>
            </a:r>
            <a:r>
              <a:rPr b="1" lang="sv-SE" sz="1400">
                <a:latin typeface="Consolas"/>
                <a:ea typeface="Consolas"/>
                <a:cs typeface="Consolas"/>
                <a:sym typeface="Consolas"/>
              </a:rPr>
              <a:t>assertions</a:t>
            </a:r>
            <a:r>
              <a:rPr lang="sv-SE" sz="1400">
                <a:latin typeface="Consolas"/>
                <a:ea typeface="Consolas"/>
                <a:cs typeface="Consolas"/>
                <a:sym typeface="Consolas"/>
              </a:rPr>
              <a:t> or through </a:t>
            </a:r>
            <a:br>
              <a:rPr lang="sv-SE" sz="1400">
                <a:latin typeface="Consolas"/>
                <a:ea typeface="Consolas"/>
                <a:cs typeface="Consolas"/>
                <a:sym typeface="Consolas"/>
              </a:rPr>
            </a:br>
            <a:r>
              <a:rPr lang="sv-SE" sz="1400">
                <a:latin typeface="Consolas"/>
                <a:ea typeface="Consolas"/>
                <a:cs typeface="Consolas"/>
                <a:sym typeface="Consolas"/>
              </a:rPr>
              <a:t>     //if-statements/</a:t>
            </a:r>
            <a:r>
              <a:rPr b="1" lang="sv-SE" sz="1400">
                <a:latin typeface="Consolas"/>
                <a:ea typeface="Consolas"/>
                <a:cs typeface="Consolas"/>
                <a:sym typeface="Consolas"/>
              </a:rPr>
              <a:t>fail</a:t>
            </a:r>
            <a:r>
              <a:rPr lang="sv-SE" sz="1400">
                <a:latin typeface="Consolas"/>
                <a:ea typeface="Consolas"/>
                <a:cs typeface="Consolas"/>
                <a:sym typeface="Consolas"/>
              </a:rPr>
              <a:t> commands</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47" name="Google Shape;247;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8" name="Google Shape;248;p32"/>
          <p:cNvSpPr/>
          <p:nvPr/>
        </p:nvSpPr>
        <p:spPr>
          <a:xfrm>
            <a:off x="1795675" y="1963150"/>
            <a:ext cx="57960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Type of scenario, and expectation on outcome.</a:t>
            </a:r>
            <a:endParaRPr b="1"/>
          </a:p>
          <a:p>
            <a:pPr indent="0" lvl="0" marL="0" rtl="0" algn="l">
              <a:spcBef>
                <a:spcPts val="0"/>
              </a:spcBef>
              <a:spcAft>
                <a:spcPts val="0"/>
              </a:spcAft>
              <a:buNone/>
            </a:pPr>
            <a:r>
              <a:rPr b="1" lang="sv-SE"/>
              <a:t>I.e., </a:t>
            </a:r>
            <a:r>
              <a:rPr b="1" lang="sv-SE">
                <a:latin typeface="Consolas"/>
                <a:ea typeface="Consolas"/>
                <a:cs typeface="Consolas"/>
                <a:sym typeface="Consolas"/>
              </a:rPr>
              <a:t>testEvaluate_GoodInput() </a:t>
            </a:r>
            <a:r>
              <a:rPr b="1" lang="sv-SE"/>
              <a:t>or </a:t>
            </a:r>
            <a:r>
              <a:rPr b="1" lang="sv-SE">
                <a:latin typeface="Consolas"/>
                <a:ea typeface="Consolas"/>
                <a:cs typeface="Consolas"/>
                <a:sym typeface="Consolas"/>
              </a:rPr>
              <a:t>testEvaluate_NullInput()</a:t>
            </a:r>
            <a:endParaRPr b="1">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JUnit Tests</a:t>
            </a:r>
            <a:endParaRPr/>
          </a:p>
        </p:txBody>
      </p:sp>
      <p:sp>
        <p:nvSpPr>
          <p:cNvPr id="254" name="Google Shape;254;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class</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Calculator</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evaluate </a:t>
            </a:r>
            <a:r>
              <a:rPr lang="sv-SE" sz="1400">
                <a:solidFill>
                  <a:srgbClr val="333333"/>
                </a:solidFill>
                <a:latin typeface="Consolas"/>
                <a:ea typeface="Consolas"/>
                <a:cs typeface="Consolas"/>
                <a:sym typeface="Consolas"/>
              </a:rPr>
              <a:t>(String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ED6A43"/>
                </a:solidFill>
                <a:latin typeface="Consolas"/>
                <a:ea typeface="Consolas"/>
                <a:cs typeface="Consolas"/>
                <a:sym typeface="Consolas"/>
              </a:rPr>
              <a:t>expression</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0</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for</a:t>
            </a:r>
            <a:r>
              <a:rPr lang="sv-SE" sz="1400">
                <a:solidFill>
                  <a:srgbClr val="333333"/>
                </a:solidFill>
                <a:latin typeface="Consolas"/>
                <a:ea typeface="Consolas"/>
                <a:cs typeface="Consolas"/>
                <a:sym typeface="Consolas"/>
              </a:rPr>
              <a:t> (String summand</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expression</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split(</a:t>
            </a:r>
            <a:r>
              <a:rPr lang="sv-SE" sz="1400">
                <a:solidFill>
                  <a:srgbClr val="183691"/>
                </a:solidFill>
                <a:latin typeface="Consolas"/>
                <a:ea typeface="Consolas"/>
                <a:cs typeface="Consolas"/>
                <a:sym typeface="Consolas"/>
              </a:rPr>
              <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Integer</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valueOf(summand);</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return</a:t>
            </a:r>
            <a:r>
              <a:rPr lang="sv-SE" sz="1400">
                <a:solidFill>
                  <a:srgbClr val="333333"/>
                </a:solidFill>
                <a:latin typeface="Consolas"/>
                <a:ea typeface="Consolas"/>
                <a:cs typeface="Consolas"/>
                <a:sym typeface="Consolas"/>
              </a:rPr>
              <a:t> sum;</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2400"/>
          </a:p>
        </p:txBody>
      </p:sp>
      <p:sp>
        <p:nvSpPr>
          <p:cNvPr id="255" name="Google Shape;255;p33"/>
          <p:cNvSpPr txBox="1"/>
          <p:nvPr>
            <p:ph idx="1" type="body"/>
          </p:nvPr>
        </p:nvSpPr>
        <p:spPr>
          <a:xfrm>
            <a:off x="4488550" y="1200150"/>
            <a:ext cx="45321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import static</a:t>
            </a:r>
            <a:r>
              <a:rPr lang="sv-SE" sz="1200">
                <a:solidFill>
                  <a:srgbClr val="333333"/>
                </a:solidFill>
                <a:latin typeface="Consolas"/>
                <a:ea typeface="Consolas"/>
                <a:cs typeface="Consolas"/>
                <a:sym typeface="Consolas"/>
              </a:rPr>
              <a:t> org.junit.Assert.assertEquals;</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import</a:t>
            </a:r>
            <a:r>
              <a:rPr lang="sv-SE" sz="1200">
                <a:solidFill>
                  <a:srgbClr val="333333"/>
                </a:solidFill>
                <a:latin typeface="Consolas"/>
                <a:ea typeface="Consolas"/>
                <a:cs typeface="Consolas"/>
                <a:sym typeface="Consolas"/>
              </a:rPr>
              <a:t> org.junit.Test;</a:t>
            </a:r>
            <a:br>
              <a:rPr lang="sv-SE" sz="1200">
                <a:solidFill>
                  <a:srgbClr val="333333"/>
                </a:solidFill>
                <a:latin typeface="Consolas"/>
                <a:ea typeface="Consolas"/>
                <a:cs typeface="Consolas"/>
                <a:sym typeface="Consolas"/>
              </a:rPr>
            </a:b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class</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CalculatorTest</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testEvaluate_Valid_ShouldPass</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Calculator calculator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new</a:t>
            </a:r>
            <a:r>
              <a:rPr lang="sv-SE" sz="1200">
                <a:solidFill>
                  <a:srgbClr val="333333"/>
                </a:solidFill>
                <a:latin typeface="Consolas"/>
                <a:ea typeface="Consolas"/>
                <a:cs typeface="Consolas"/>
                <a:sym typeface="Consolas"/>
              </a:rPr>
              <a:t> Calculator();</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int</a:t>
            </a:r>
            <a:r>
              <a:rPr lang="sv-SE" sz="1200">
                <a:solidFill>
                  <a:srgbClr val="333333"/>
                </a:solidFill>
                <a:latin typeface="Consolas"/>
                <a:ea typeface="Consolas"/>
                <a:cs typeface="Consolas"/>
                <a:sym typeface="Consolas"/>
              </a:rPr>
              <a:t> sum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calculator</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evaluate(</a:t>
            </a:r>
            <a:r>
              <a:rPr lang="sv-SE" sz="1200">
                <a:solidFill>
                  <a:srgbClr val="183691"/>
                </a:solidFill>
                <a:latin typeface="Consolas"/>
                <a:ea typeface="Consolas"/>
                <a:cs typeface="Consolas"/>
                <a:sym typeface="Consolas"/>
              </a:rPr>
              <a:t>"1+2+3"</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assertEquals(</a:t>
            </a:r>
            <a:r>
              <a:rPr lang="sv-SE" sz="1200">
                <a:solidFill>
                  <a:srgbClr val="0086B3"/>
                </a:solidFill>
                <a:latin typeface="Consolas"/>
                <a:ea typeface="Consolas"/>
                <a:cs typeface="Consolas"/>
                <a:sym typeface="Consolas"/>
              </a:rPr>
              <a:t>6</a:t>
            </a:r>
            <a:r>
              <a:rPr lang="sv-SE" sz="1200">
                <a:solidFill>
                  <a:srgbClr val="333333"/>
                </a:solidFill>
                <a:latin typeface="Consolas"/>
                <a:ea typeface="Consolas"/>
                <a:cs typeface="Consolas"/>
                <a:sym typeface="Consolas"/>
              </a:rPr>
              <a:t>, sum);</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spcBef>
                <a:spcPts val="0"/>
              </a:spcBef>
              <a:spcAft>
                <a:spcPts val="0"/>
              </a:spcAft>
              <a:buNone/>
            </a:pPr>
            <a:r>
              <a:t/>
            </a:r>
            <a:endParaRPr sz="1200"/>
          </a:p>
        </p:txBody>
      </p:sp>
      <p:sp>
        <p:nvSpPr>
          <p:cNvPr id="256" name="Google Shape;256;p33"/>
          <p:cNvSpPr/>
          <p:nvPr/>
        </p:nvSpPr>
        <p:spPr>
          <a:xfrm>
            <a:off x="5799625" y="650756"/>
            <a:ext cx="30063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Convention - name the test class after the class it is testing.</a:t>
            </a:r>
            <a:endParaRPr/>
          </a:p>
        </p:txBody>
      </p:sp>
      <p:sp>
        <p:nvSpPr>
          <p:cNvPr id="257" name="Google Shape;257;p33"/>
          <p:cNvSpPr/>
          <p:nvPr/>
        </p:nvSpPr>
        <p:spPr>
          <a:xfrm>
            <a:off x="1431125" y="2130119"/>
            <a:ext cx="30063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Each test is denoted with keyword </a:t>
            </a:r>
            <a:r>
              <a:rPr b="1" lang="sv-SE"/>
              <a:t>@test</a:t>
            </a:r>
            <a:r>
              <a:rPr lang="sv-SE"/>
              <a:t>.</a:t>
            </a:r>
            <a:endParaRPr/>
          </a:p>
        </p:txBody>
      </p:sp>
      <p:sp>
        <p:nvSpPr>
          <p:cNvPr id="258" name="Google Shape;258;p33"/>
          <p:cNvSpPr/>
          <p:nvPr/>
        </p:nvSpPr>
        <p:spPr>
          <a:xfrm>
            <a:off x="3536500" y="2913900"/>
            <a:ext cx="12627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Initialization</a:t>
            </a:r>
            <a:endParaRPr/>
          </a:p>
        </p:txBody>
      </p:sp>
      <p:sp>
        <p:nvSpPr>
          <p:cNvPr id="259" name="Google Shape;259;p33"/>
          <p:cNvSpPr/>
          <p:nvPr/>
        </p:nvSpPr>
        <p:spPr>
          <a:xfrm>
            <a:off x="3536500" y="3194750"/>
            <a:ext cx="1262700" cy="43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Steps</a:t>
            </a:r>
            <a:endParaRPr/>
          </a:p>
        </p:txBody>
      </p:sp>
      <p:sp>
        <p:nvSpPr>
          <p:cNvPr id="260" name="Google Shape;260;p33"/>
          <p:cNvSpPr/>
          <p:nvPr/>
        </p:nvSpPr>
        <p:spPr>
          <a:xfrm>
            <a:off x="8269975" y="3263300"/>
            <a:ext cx="6603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Input</a:t>
            </a:r>
            <a:endParaRPr/>
          </a:p>
        </p:txBody>
      </p:sp>
      <p:sp>
        <p:nvSpPr>
          <p:cNvPr id="261" name="Google Shape;261;p33"/>
          <p:cNvSpPr/>
          <p:nvPr/>
        </p:nvSpPr>
        <p:spPr>
          <a:xfrm>
            <a:off x="6787350" y="3505700"/>
            <a:ext cx="7746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Oracle</a:t>
            </a:r>
            <a:endParaRPr/>
          </a:p>
        </p:txBody>
      </p:sp>
      <p:sp>
        <p:nvSpPr>
          <p:cNvPr id="262" name="Google Shape;262;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6"/>
                                        </p:tgtEl>
                                      </p:cBhvr>
                                    </p:animEffect>
                                    <p:set>
                                      <p:cBhvr>
                                        <p:cTn dur="1" fill="hold">
                                          <p:stCondLst>
                                            <p:cond delay="0"/>
                                          </p:stCondLst>
                                        </p:cTn>
                                        <p:tgtEl>
                                          <p:spTgt spid="25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7"/>
                                        </p:tgtEl>
                                      </p:cBhvr>
                                    </p:animEffect>
                                    <p:set>
                                      <p:cBhvr>
                                        <p:cTn dur="1" fill="hold">
                                          <p:stCondLst>
                                            <p:cond delay="0"/>
                                          </p:stCondLst>
                                        </p:cTn>
                                        <p:tgtEl>
                                          <p:spTgt spid="2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92" name="Google Shape;92;p16"/>
          <p:cNvSpPr txBox="1"/>
          <p:nvPr>
            <p:ph idx="1" type="body"/>
          </p:nvPr>
        </p:nvSpPr>
        <p:spPr>
          <a:xfrm>
            <a:off x="468900" y="1282400"/>
            <a:ext cx="5497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interact with </a:t>
            </a:r>
            <a:r>
              <a:rPr b="1" lang="sv-SE"/>
              <a:t>systems</a:t>
            </a:r>
            <a:r>
              <a:rPr lang="sv-SE"/>
              <a:t> through</a:t>
            </a:r>
            <a:r>
              <a:rPr b="1" lang="sv-SE"/>
              <a:t> interfaces</a:t>
            </a:r>
            <a:r>
              <a:rPr lang="sv-SE"/>
              <a:t>.</a:t>
            </a:r>
            <a:endParaRPr/>
          </a:p>
          <a:p>
            <a:pPr indent="-368300" lvl="1" marL="914400" rtl="0" algn="l">
              <a:spcBef>
                <a:spcPts val="500"/>
              </a:spcBef>
              <a:spcAft>
                <a:spcPts val="0"/>
              </a:spcAft>
              <a:buSzPts val="2200"/>
              <a:buChar char="•"/>
            </a:pPr>
            <a:r>
              <a:rPr lang="sv-SE"/>
              <a:t>APIs, GUIs, CLIs</a:t>
            </a:r>
            <a:endParaRPr/>
          </a:p>
          <a:p>
            <a:pPr indent="-393700" lvl="0" marL="457200" rtl="0" algn="l">
              <a:spcBef>
                <a:spcPts val="1000"/>
              </a:spcBef>
              <a:spcAft>
                <a:spcPts val="0"/>
              </a:spcAft>
              <a:buSzPts val="2600"/>
              <a:buChar char="•"/>
            </a:pPr>
            <a:r>
              <a:rPr lang="sv-SE"/>
              <a:t>Systems built from </a:t>
            </a:r>
            <a:r>
              <a:rPr b="1" lang="sv-SE"/>
              <a:t>subsystems</a:t>
            </a:r>
            <a:r>
              <a:rPr lang="sv-SE"/>
              <a:t>.</a:t>
            </a:r>
            <a:endParaRPr/>
          </a:p>
          <a:p>
            <a:pPr indent="-368300" lvl="1" marL="914400" rtl="0" algn="l">
              <a:spcBef>
                <a:spcPts val="500"/>
              </a:spcBef>
              <a:spcAft>
                <a:spcPts val="0"/>
              </a:spcAft>
              <a:buSzPts val="2200"/>
              <a:buChar char="•"/>
            </a:pPr>
            <a:r>
              <a:rPr lang="sv-SE"/>
              <a:t>With their own interfaces.</a:t>
            </a:r>
            <a:endParaRPr/>
          </a:p>
          <a:p>
            <a:pPr indent="-393700" lvl="0" marL="457200" rtl="0" algn="l">
              <a:spcBef>
                <a:spcPts val="1000"/>
              </a:spcBef>
              <a:spcAft>
                <a:spcPts val="0"/>
              </a:spcAft>
              <a:buSzPts val="2600"/>
              <a:buChar char="•"/>
            </a:pPr>
            <a:r>
              <a:rPr lang="sv-SE"/>
              <a:t>Subsystems built from </a:t>
            </a:r>
            <a:r>
              <a:rPr b="1" lang="sv-SE"/>
              <a:t>units</a:t>
            </a:r>
            <a:r>
              <a:rPr lang="sv-SE"/>
              <a:t>.</a:t>
            </a:r>
            <a:endParaRPr/>
          </a:p>
          <a:p>
            <a:pPr indent="-368300" lvl="1" marL="914400" rtl="0" algn="l">
              <a:spcBef>
                <a:spcPts val="500"/>
              </a:spcBef>
              <a:spcAft>
                <a:spcPts val="0"/>
              </a:spcAft>
              <a:buSzPts val="2200"/>
              <a:buChar char="•"/>
            </a:pPr>
            <a:r>
              <a:rPr lang="sv-SE"/>
              <a:t>Communication via method calls. </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4" name="Google Shape;94;p16"/>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96" name="Google Shape;96;p16"/>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97" name="Google Shape;97;p16"/>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98" name="Google Shape;98;p16"/>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00" name="Google Shape;100;p16"/>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102" name="Google Shape;102;p16"/>
          <p:cNvCxnSpPr>
            <a:endCxn id="101"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103" name="Google Shape;103;p16"/>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6"/>
          <p:cNvCxnSpPr>
            <a:stCxn id="103" idx="0"/>
            <a:endCxn id="105"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07" name="Google Shape;107;p16"/>
          <p:cNvCxnSpPr>
            <a:stCxn id="104"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108" name="Google Shape;108;p16"/>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6"/>
          <p:cNvCxnSpPr>
            <a:stCxn id="108" idx="0"/>
            <a:endCxn id="110"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12" name="Google Shape;112;p16"/>
          <p:cNvCxnSpPr>
            <a:stCxn id="109"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6"/>
          <p:cNvCxnSpPr>
            <a:endCxn id="108" idx="1"/>
          </p:cNvCxnSpPr>
          <p:nvPr/>
        </p:nvCxnSpPr>
        <p:spPr>
          <a:xfrm>
            <a:off x="5359250" y="3688800"/>
            <a:ext cx="2166300" cy="131700"/>
          </a:xfrm>
          <a:prstGeom prst="straightConnector1">
            <a:avLst/>
          </a:prstGeom>
          <a:noFill/>
          <a:ln cap="flat" cmpd="sng" w="38100">
            <a:solidFill>
              <a:srgbClr val="FF00FF"/>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Fixtures - Shared Initialization</a:t>
            </a:r>
            <a:endParaRPr/>
          </a:p>
        </p:txBody>
      </p:sp>
      <p:sp>
        <p:nvSpPr>
          <p:cNvPr id="268" name="Google Shape;268;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Clr>
                <a:schemeClr val="dk1"/>
              </a:buClr>
              <a:buSzPts val="1100"/>
              <a:buFont typeface="Arial"/>
              <a:buNone/>
            </a:pPr>
            <a:r>
              <a:rPr b="1" lang="sv-SE"/>
              <a:t>@BeforeEach</a:t>
            </a:r>
            <a:r>
              <a:rPr lang="sv-SE"/>
              <a:t> annotation defines a common test initialization method:</a:t>
            </a:r>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@BeforeEach</a:t>
            </a:r>
            <a:endParaRPr sz="20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public void setUp() throws Exception</a:t>
            </a:r>
            <a:endParaRPr sz="20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a:t>
            </a:r>
            <a:endParaRPr sz="2000">
              <a:latin typeface="Consolas"/>
              <a:ea typeface="Consolas"/>
              <a:cs typeface="Consolas"/>
              <a:sym typeface="Consolas"/>
            </a:endParaRPr>
          </a:p>
          <a:p>
            <a:pPr indent="457200" lvl="0" marL="0" marR="0" rtl="0" algn="l">
              <a:lnSpc>
                <a:spcPct val="100000"/>
              </a:lnSpc>
              <a:spcBef>
                <a:spcPts val="600"/>
              </a:spcBef>
              <a:spcAft>
                <a:spcPts val="0"/>
              </a:spcAft>
              <a:buNone/>
            </a:pPr>
            <a:r>
              <a:rPr lang="sv-SE" sz="2000">
                <a:latin typeface="Consolas"/>
                <a:ea typeface="Consolas"/>
                <a:cs typeface="Consolas"/>
                <a:sym typeface="Consolas"/>
              </a:rPr>
              <a:t>this.registration = new Registration();</a:t>
            </a:r>
            <a:endParaRPr sz="2000">
              <a:latin typeface="Consolas"/>
              <a:ea typeface="Consolas"/>
              <a:cs typeface="Consolas"/>
              <a:sym typeface="Consolas"/>
            </a:endParaRPr>
          </a:p>
          <a:p>
            <a:pPr indent="45720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this.registration.setUser(“ggay”);</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269" name="Google Shape;26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Fixtures - Teardown Method</a:t>
            </a:r>
            <a:endParaRPr/>
          </a:p>
        </p:txBody>
      </p:sp>
      <p:sp>
        <p:nvSpPr>
          <p:cNvPr id="275" name="Google Shape;275;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t>@AfterEach</a:t>
            </a:r>
            <a:r>
              <a:rPr lang="sv-SE"/>
              <a:t> annotation defines a common test tear down method:</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@AfterEach</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public void tearDown() throws Exception</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	this.registration.logout();</a:t>
            </a:r>
            <a:endParaRPr sz="2000">
              <a:latin typeface="Consolas"/>
              <a:ea typeface="Consolas"/>
              <a:cs typeface="Consolas"/>
              <a:sym typeface="Consolas"/>
            </a:endParaRPr>
          </a:p>
          <a:p>
            <a:pPr indent="457200" lvl="0" marL="0" marR="0" rtl="0" algn="l">
              <a:lnSpc>
                <a:spcPct val="100000"/>
              </a:lnSpc>
              <a:spcBef>
                <a:spcPts val="600"/>
              </a:spcBef>
              <a:spcAft>
                <a:spcPts val="0"/>
              </a:spcAft>
              <a:buNone/>
            </a:pPr>
            <a:r>
              <a:rPr lang="sv-SE" sz="2000">
                <a:latin typeface="Consolas"/>
                <a:ea typeface="Consolas"/>
                <a:cs typeface="Consolas"/>
                <a:sym typeface="Consolas"/>
              </a:rPr>
              <a:t>this.registration = null;</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t/>
            </a:r>
            <a:endParaRPr sz="20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276" name="Google Shape;27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Test Fixtures</a:t>
            </a:r>
            <a:endParaRPr/>
          </a:p>
        </p:txBody>
      </p:sp>
      <p:sp>
        <p:nvSpPr>
          <p:cNvPr id="282" name="Google Shape;282;p36"/>
          <p:cNvSpPr txBox="1"/>
          <p:nvPr>
            <p:ph idx="1" type="body"/>
          </p:nvPr>
        </p:nvSpPr>
        <p:spPr>
          <a:xfrm>
            <a:off x="468895" y="1282400"/>
            <a:ext cx="38451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b="1" lang="sv-SE"/>
              <a:t>@BeforeAll</a:t>
            </a:r>
            <a:r>
              <a:rPr lang="sv-SE"/>
              <a:t> defines initialization to take place before any tests are run.</a:t>
            </a:r>
            <a:endParaRPr/>
          </a:p>
          <a:p>
            <a:pPr indent="-393700" lvl="0" marL="457200" marR="0" rtl="0" algn="l">
              <a:lnSpc>
                <a:spcPct val="100000"/>
              </a:lnSpc>
              <a:spcBef>
                <a:spcPts val="0"/>
              </a:spcBef>
              <a:spcAft>
                <a:spcPts val="0"/>
              </a:spcAft>
              <a:buSzPts val="2600"/>
              <a:buChar char="•"/>
            </a:pPr>
            <a:r>
              <a:rPr b="1" lang="sv-SE"/>
              <a:t>@AfterAll</a:t>
            </a:r>
            <a:r>
              <a:rPr lang="sv-SE"/>
              <a:t> defines tear down after all tests are done.</a:t>
            </a:r>
            <a:endParaRPr/>
          </a:p>
        </p:txBody>
      </p:sp>
      <p:sp>
        <p:nvSpPr>
          <p:cNvPr id="283" name="Google Shape;283;p36"/>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@BeforeAll</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static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setUpClass</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Clr>
                <a:schemeClr val="dk1"/>
              </a:buClr>
              <a:buSzPts val="1100"/>
              <a:buFont typeface="Arial"/>
              <a:buNone/>
            </a:pPr>
            <a:r>
              <a:rPr lang="sv-SE" sz="1400">
                <a:solidFill>
                  <a:srgbClr val="333333"/>
                </a:solidFill>
                <a:latin typeface="Consolas"/>
                <a:ea typeface="Consolas"/>
                <a:cs typeface="Consolas"/>
                <a:sym typeface="Consolas"/>
              </a:rPr>
              <a:t>myManagedResource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ManagedResource();</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@AfterAll</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static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tearDownClass</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throws</a:t>
            </a:r>
            <a:r>
              <a:rPr lang="sv-SE" sz="1400">
                <a:solidFill>
                  <a:srgbClr val="333333"/>
                </a:solidFill>
                <a:latin typeface="Consolas"/>
                <a:ea typeface="Consolas"/>
                <a:cs typeface="Consolas"/>
                <a:sym typeface="Consolas"/>
              </a:rPr>
              <a:t> IOException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myManagedResource</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close();</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myManagedResource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null</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284" name="Google Shape;28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Assertions</a:t>
            </a:r>
            <a:endParaRPr/>
          </a:p>
        </p:txBody>
      </p:sp>
      <p:sp>
        <p:nvSpPr>
          <p:cNvPr id="290" name="Google Shape;29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Assertions are a "language" of testing - constraints that you place on the output.</a:t>
            </a:r>
            <a:endParaRPr/>
          </a:p>
          <a:p>
            <a:pPr indent="0" lvl="0" marL="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Font typeface="Consolas"/>
              <a:buChar char="•"/>
            </a:pPr>
            <a:r>
              <a:rPr lang="sv-SE">
                <a:latin typeface="Consolas"/>
                <a:ea typeface="Consolas"/>
                <a:cs typeface="Consolas"/>
                <a:sym typeface="Consolas"/>
              </a:rPr>
              <a:t>assertEquals, assertArrayEquals</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assertFalse, assertTrue</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assertNull, assertNotNull</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assertSame,assertNotSame</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91" name="Google Shape;29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assertEquals</a:t>
            </a:r>
            <a:endParaRPr/>
          </a:p>
        </p:txBody>
      </p:sp>
      <p:sp>
        <p:nvSpPr>
          <p:cNvPr id="297" name="Google Shape;297;p38"/>
          <p:cNvSpPr txBox="1"/>
          <p:nvPr>
            <p:ph idx="1" type="body"/>
          </p:nvPr>
        </p:nvSpPr>
        <p:spPr>
          <a:xfrm>
            <a:off x="468895" y="1282400"/>
            <a:ext cx="40371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testAssertEquals</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assertEquals(</a:t>
            </a:r>
            <a:r>
              <a:rPr lang="sv-SE" sz="1200">
                <a:solidFill>
                  <a:srgbClr val="183691"/>
                </a:solidFill>
                <a:latin typeface="Consolas"/>
                <a:ea typeface="Consolas"/>
                <a:cs typeface="Consolas"/>
                <a:sym typeface="Consolas"/>
              </a:rPr>
              <a:t>"failure - strings are not equal"</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"text"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"text"</a:t>
            </a: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333333"/>
                </a:solidFill>
                <a:latin typeface="Consolas"/>
                <a:ea typeface="Consolas"/>
                <a:cs typeface="Consolas"/>
                <a:sym typeface="Consolas"/>
              </a:rPr>
              <a:t>}</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testAssertArrayEquals</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byte</a:t>
            </a:r>
            <a:r>
              <a:rPr lang="sv-SE" sz="1200">
                <a:solidFill>
                  <a:srgbClr val="333333"/>
                </a:solidFill>
                <a:latin typeface="Consolas"/>
                <a:ea typeface="Consolas"/>
                <a:cs typeface="Consolas"/>
                <a:sym typeface="Consolas"/>
              </a:rPr>
              <a:t>[] expected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"trial"</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getBytes();</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byte</a:t>
            </a:r>
            <a:r>
              <a:rPr lang="sv-SE" sz="1200">
                <a:solidFill>
                  <a:srgbClr val="333333"/>
                </a:solidFill>
                <a:latin typeface="Consolas"/>
                <a:ea typeface="Consolas"/>
                <a:cs typeface="Consolas"/>
                <a:sym typeface="Consolas"/>
              </a:rPr>
              <a:t>[] actual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"trial"</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getBytes();</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assertArrayEquals(</a:t>
            </a:r>
            <a:r>
              <a:rPr lang="sv-SE" sz="1200">
                <a:solidFill>
                  <a:srgbClr val="183691"/>
                </a:solidFill>
                <a:latin typeface="Consolas"/>
                <a:ea typeface="Consolas"/>
                <a:cs typeface="Consolas"/>
                <a:sym typeface="Consolas"/>
              </a:rPr>
              <a:t>"failure - byte arrays not same"</a:t>
            </a:r>
            <a:r>
              <a:rPr lang="sv-SE" sz="1200">
                <a:solidFill>
                  <a:srgbClr val="333333"/>
                </a:solidFill>
                <a:latin typeface="Consolas"/>
                <a:ea typeface="Consolas"/>
                <a:cs typeface="Consolas"/>
                <a:sym typeface="Consolas"/>
              </a:rPr>
              <a:t>, expected, actual);</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98" name="Google Shape;298;p38"/>
          <p:cNvSpPr txBox="1"/>
          <p:nvPr>
            <p:ph idx="1" type="body"/>
          </p:nvPr>
        </p:nvSpPr>
        <p:spPr>
          <a:xfrm>
            <a:off x="4404900" y="1052950"/>
            <a:ext cx="4281900" cy="38730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Compares two items for equality.</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For user-defined classes, relies on </a:t>
            </a:r>
            <a:r>
              <a:rPr lang="sv-SE" sz="2400">
                <a:solidFill>
                  <a:schemeClr val="dk1"/>
                </a:solidFill>
                <a:latin typeface="Consolas"/>
                <a:ea typeface="Consolas"/>
                <a:cs typeface="Consolas"/>
                <a:sym typeface="Consolas"/>
              </a:rPr>
              <a:t>.equals</a:t>
            </a:r>
            <a:r>
              <a:rPr lang="sv-SE" sz="2400">
                <a:solidFill>
                  <a:schemeClr val="dk1"/>
                </a:solidFill>
              </a:rPr>
              <a:t> method. </a:t>
            </a:r>
            <a:endParaRPr sz="2400">
              <a:solidFill>
                <a:schemeClr val="dk1"/>
              </a:solidFill>
            </a:endParaRPr>
          </a:p>
          <a:p>
            <a:pPr indent="-355600" lvl="1" marL="914400" rtl="0" algn="l">
              <a:spcBef>
                <a:spcPts val="0"/>
              </a:spcBef>
              <a:spcAft>
                <a:spcPts val="0"/>
              </a:spcAft>
              <a:buClr>
                <a:schemeClr val="dk1"/>
              </a:buClr>
              <a:buSzPts val="2000"/>
              <a:buChar char="○"/>
            </a:pPr>
            <a:r>
              <a:rPr lang="sv-SE" sz="2000">
                <a:solidFill>
                  <a:schemeClr val="dk1"/>
                </a:solidFill>
              </a:rPr>
              <a:t>Compare field-by-field</a:t>
            </a:r>
            <a:endParaRPr sz="2000">
              <a:solidFill>
                <a:schemeClr val="dk1"/>
              </a:solidFill>
            </a:endParaRPr>
          </a:p>
          <a:p>
            <a:pPr indent="-317500" lvl="1" marL="914400" rtl="0" algn="l">
              <a:spcBef>
                <a:spcPts val="0"/>
              </a:spcBef>
              <a:spcAft>
                <a:spcPts val="0"/>
              </a:spcAft>
              <a:buClr>
                <a:schemeClr val="dk1"/>
              </a:buClr>
              <a:buSzPts val="1400"/>
              <a:buChar char="○"/>
            </a:pPr>
            <a:r>
              <a:rPr lang="sv-SE" sz="1400">
                <a:solidFill>
                  <a:schemeClr val="dk1"/>
                </a:solidFill>
                <a:latin typeface="Consolas"/>
                <a:ea typeface="Consolas"/>
                <a:cs typeface="Consolas"/>
                <a:sym typeface="Consolas"/>
              </a:rPr>
              <a:t>assertEquals(studentA.getName(), studentB.getName()) </a:t>
            </a:r>
            <a:br>
              <a:rPr lang="sv-SE" sz="1400">
                <a:solidFill>
                  <a:schemeClr val="dk1"/>
                </a:solidFill>
                <a:latin typeface="Consolas"/>
                <a:ea typeface="Consolas"/>
                <a:cs typeface="Consolas"/>
                <a:sym typeface="Consolas"/>
              </a:rPr>
            </a:br>
            <a:r>
              <a:rPr lang="sv-SE" sz="1400">
                <a:solidFill>
                  <a:schemeClr val="dk1"/>
                </a:solidFill>
              </a:rPr>
              <a:t>rather than </a:t>
            </a:r>
            <a:br>
              <a:rPr lang="sv-SE" sz="1400">
                <a:solidFill>
                  <a:schemeClr val="dk1"/>
                </a:solidFill>
              </a:rPr>
            </a:br>
            <a:r>
              <a:rPr lang="sv-SE" sz="1400">
                <a:solidFill>
                  <a:schemeClr val="dk1"/>
                </a:solidFill>
                <a:latin typeface="Consolas"/>
                <a:ea typeface="Consolas"/>
                <a:cs typeface="Consolas"/>
                <a:sym typeface="Consolas"/>
              </a:rPr>
              <a:t>assertEquals(studentA, studentB) </a:t>
            </a:r>
            <a:endParaRPr sz="1400">
              <a:solidFill>
                <a:schemeClr val="dk1"/>
              </a:solidFill>
              <a:latin typeface="Consolas"/>
              <a:ea typeface="Consolas"/>
              <a:cs typeface="Consolas"/>
              <a:sym typeface="Consolas"/>
            </a:endParaRPr>
          </a:p>
          <a:p>
            <a:pPr indent="-381000" lvl="0" marL="457200" rtl="0" algn="l">
              <a:spcBef>
                <a:spcPts val="0"/>
              </a:spcBef>
              <a:spcAft>
                <a:spcPts val="0"/>
              </a:spcAft>
              <a:buClr>
                <a:schemeClr val="dk1"/>
              </a:buClr>
              <a:buSzPts val="2400"/>
              <a:buChar char="●"/>
            </a:pPr>
            <a:r>
              <a:rPr lang="sv-SE" sz="2400">
                <a:solidFill>
                  <a:schemeClr val="dk1"/>
                </a:solidFill>
              </a:rPr>
              <a:t>assertArrayEquals compares arrays of items.</a:t>
            </a:r>
            <a:endParaRPr sz="2400">
              <a:solidFill>
                <a:schemeClr val="dk1"/>
              </a:solidFill>
            </a:endParaRPr>
          </a:p>
        </p:txBody>
      </p:sp>
      <p:sp>
        <p:nvSpPr>
          <p:cNvPr id="299" name="Google Shape;299;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assertFalse, assertTrue</a:t>
            </a:r>
            <a:endParaRPr/>
          </a:p>
        </p:txBody>
      </p:sp>
      <p:sp>
        <p:nvSpPr>
          <p:cNvPr id="305" name="Google Shape;305;p39"/>
          <p:cNvSpPr txBox="1"/>
          <p:nvPr>
            <p:ph idx="1" type="body"/>
          </p:nvPr>
        </p:nvSpPr>
        <p:spPr>
          <a:xfrm>
            <a:off x="468895" y="1282400"/>
            <a:ext cx="40197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testAssertFalse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assertFalse(</a:t>
            </a:r>
            <a:r>
              <a:rPr lang="sv-SE" sz="1200">
                <a:solidFill>
                  <a:srgbClr val="183691"/>
                </a:solidFill>
                <a:latin typeface="Consolas"/>
                <a:ea typeface="Consolas"/>
                <a:cs typeface="Consolas"/>
                <a:sym typeface="Consolas"/>
              </a:rPr>
              <a:t>"failure - should be false"</a:t>
            </a:r>
            <a:r>
              <a:rPr lang="sv-SE" sz="1200">
                <a:solidFill>
                  <a:srgbClr val="333333"/>
                </a:solidFill>
                <a:latin typeface="Consolas"/>
                <a:ea typeface="Consolas"/>
                <a:cs typeface="Consolas"/>
                <a:sym typeface="Consolas"/>
              </a:rPr>
              <a:t>, </a:t>
            </a:r>
            <a:r>
              <a:rPr lang="sv-SE" sz="1200">
                <a:solidFill>
                  <a:srgbClr val="0086B3"/>
                </a:solidFill>
                <a:latin typeface="Consolas"/>
                <a:ea typeface="Consolas"/>
                <a:cs typeface="Consolas"/>
                <a:sym typeface="Consolas"/>
              </a:rPr>
              <a:t>(getGrade(studentA, “DIT635”).equals(“A”)</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@Test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testAssertTrue</a:t>
            </a:r>
            <a:r>
              <a:rPr lang="sv-SE"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rPr lang="sv-SE" sz="1200">
                <a:solidFill>
                  <a:srgbClr val="333333"/>
                </a:solidFill>
                <a:latin typeface="Consolas"/>
                <a:ea typeface="Consolas"/>
                <a:cs typeface="Consolas"/>
                <a:sym typeface="Consolas"/>
              </a:rPr>
              <a:t>assertTrue(</a:t>
            </a:r>
            <a:r>
              <a:rPr lang="sv-SE" sz="1200">
                <a:solidFill>
                  <a:srgbClr val="183691"/>
                </a:solidFill>
                <a:latin typeface="Consolas"/>
                <a:ea typeface="Consolas"/>
                <a:cs typeface="Consolas"/>
                <a:sym typeface="Consolas"/>
              </a:rPr>
              <a:t>"failure - should be true"</a:t>
            </a:r>
            <a:r>
              <a:rPr lang="sv-SE" sz="1200">
                <a:solidFill>
                  <a:srgbClr val="333333"/>
                </a:solidFill>
                <a:latin typeface="Consolas"/>
                <a:ea typeface="Consolas"/>
                <a:cs typeface="Consolas"/>
                <a:sym typeface="Consolas"/>
              </a:rPr>
              <a:t>, </a:t>
            </a:r>
            <a:r>
              <a:rPr lang="sv-SE" sz="1200">
                <a:solidFill>
                  <a:srgbClr val="0086B3"/>
                </a:solidFill>
                <a:latin typeface="Consolas"/>
                <a:ea typeface="Consolas"/>
                <a:cs typeface="Consolas"/>
                <a:sym typeface="Consolas"/>
              </a:rPr>
              <a:t>(getOwed(studentA) &gt; 0)</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06" name="Google Shape;306;p39"/>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Take in a string and a boolean expression.</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Evaluates the expression and issues pass/fail based on outcome.</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Used to check conformance of solution to expected properties.</a:t>
            </a:r>
            <a:endParaRPr sz="2400">
              <a:solidFill>
                <a:schemeClr val="dk1"/>
              </a:solidFill>
            </a:endParaRPr>
          </a:p>
        </p:txBody>
      </p:sp>
      <p:sp>
        <p:nvSpPr>
          <p:cNvPr id="307" name="Google Shape;307;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assertSame, assertNotSame</a:t>
            </a:r>
            <a:endParaRPr/>
          </a:p>
        </p:txBody>
      </p:sp>
      <p:sp>
        <p:nvSpPr>
          <p:cNvPr id="313" name="Google Shape;313;p40"/>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testAssertNotSame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assertNotSame(</a:t>
            </a:r>
            <a:r>
              <a:rPr lang="sv-SE" sz="1200">
                <a:solidFill>
                  <a:srgbClr val="183691"/>
                </a:solidFill>
                <a:latin typeface="Consolas"/>
                <a:ea typeface="Consolas"/>
                <a:cs typeface="Consolas"/>
                <a:sym typeface="Consolas"/>
              </a:rPr>
              <a:t>"should not be same Object"</a:t>
            </a:r>
            <a:r>
              <a:rPr lang="sv-SE" sz="1200">
                <a:solidFill>
                  <a:srgbClr val="333333"/>
                </a:solidFill>
                <a:latin typeface="Consolas"/>
                <a:ea typeface="Consolas"/>
                <a:cs typeface="Consolas"/>
                <a:sym typeface="Consolas"/>
              </a:rPr>
              <a:t>, </a:t>
            </a:r>
            <a:r>
              <a:rPr lang="sv-SE" sz="1200">
                <a:solidFill>
                  <a:srgbClr val="000000"/>
                </a:solidFill>
                <a:latin typeface="Consolas"/>
                <a:ea typeface="Consolas"/>
                <a:cs typeface="Consolas"/>
                <a:sym typeface="Consolas"/>
              </a:rPr>
              <a:t>studentA</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new</a:t>
            </a:r>
            <a:r>
              <a:rPr lang="sv-SE" sz="1200">
                <a:solidFill>
                  <a:srgbClr val="333333"/>
                </a:solidFill>
                <a:latin typeface="Consolas"/>
                <a:ea typeface="Consolas"/>
                <a:cs typeface="Consolas"/>
                <a:sym typeface="Consolas"/>
              </a:rPr>
              <a:t> Object());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testAssertSame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Student studentB = studentA;</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assertSame(</a:t>
            </a:r>
            <a:r>
              <a:rPr lang="sv-SE" sz="1200">
                <a:solidFill>
                  <a:srgbClr val="183691"/>
                </a:solidFill>
                <a:latin typeface="Consolas"/>
                <a:ea typeface="Consolas"/>
                <a:cs typeface="Consolas"/>
                <a:sym typeface="Consolas"/>
              </a:rPr>
              <a:t>"should be same"</a:t>
            </a:r>
            <a:r>
              <a:rPr lang="sv-SE" sz="1200">
                <a:solidFill>
                  <a:srgbClr val="333333"/>
                </a:solidFill>
                <a:latin typeface="Consolas"/>
                <a:ea typeface="Consolas"/>
                <a:cs typeface="Consolas"/>
                <a:sym typeface="Consolas"/>
              </a:rPr>
              <a:t>, studentA, studentB);</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14" name="Google Shape;314;p40"/>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Checks whether two objects are clones.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Are these variables aliases for the same object?</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assertEquals uses .equals().</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assertSame uses ==</a:t>
            </a:r>
            <a:endParaRPr sz="2400">
              <a:solidFill>
                <a:schemeClr val="dk1"/>
              </a:solidFill>
            </a:endParaRPr>
          </a:p>
        </p:txBody>
      </p:sp>
      <p:sp>
        <p:nvSpPr>
          <p:cNvPr id="315" name="Google Shape;315;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assertNull, assertNotNull</a:t>
            </a:r>
            <a:endParaRPr/>
          </a:p>
        </p:txBody>
      </p:sp>
      <p:sp>
        <p:nvSpPr>
          <p:cNvPr id="321" name="Google Shape;321;p41"/>
          <p:cNvSpPr txBox="1"/>
          <p:nvPr>
            <p:ph idx="1" type="body"/>
          </p:nvPr>
        </p:nvSpPr>
        <p:spPr>
          <a:xfrm>
            <a:off x="468895" y="1282400"/>
            <a:ext cx="41508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@Test</a:t>
            </a: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testAssertNotNull</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assertNotNull(</a:t>
            </a:r>
            <a:r>
              <a:rPr lang="sv-SE" sz="1400">
                <a:solidFill>
                  <a:srgbClr val="183691"/>
                </a:solidFill>
                <a:latin typeface="Consolas"/>
                <a:ea typeface="Consolas"/>
                <a:cs typeface="Consolas"/>
                <a:sym typeface="Consolas"/>
              </a:rPr>
              <a:t>"should not be null"</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Object());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@Test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testAssertNull</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assertNull(</a:t>
            </a:r>
            <a:r>
              <a:rPr lang="sv-SE" sz="1400">
                <a:solidFill>
                  <a:srgbClr val="183691"/>
                </a:solidFill>
                <a:latin typeface="Consolas"/>
                <a:ea typeface="Consolas"/>
                <a:cs typeface="Consolas"/>
                <a:sym typeface="Consolas"/>
              </a:rPr>
              <a:t>"should be null"</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null</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22" name="Google Shape;322;p41"/>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Take in an object and checks whether it is null/not null.</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Can be used to help diagnose and void null pointer exceptions. </a:t>
            </a:r>
            <a:endParaRPr sz="2400">
              <a:solidFill>
                <a:schemeClr val="dk1"/>
              </a:solidFill>
            </a:endParaRPr>
          </a:p>
        </p:txBody>
      </p:sp>
      <p:sp>
        <p:nvSpPr>
          <p:cNvPr id="323" name="Google Shape;323;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Grouping Assertions</a:t>
            </a:r>
            <a:endParaRPr/>
          </a:p>
        </p:txBody>
      </p:sp>
      <p:sp>
        <p:nvSpPr>
          <p:cNvPr id="329" name="Google Shape;329;p42"/>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groupedAssertions() {</a:t>
            </a:r>
            <a:br>
              <a:rPr lang="sv-SE" sz="1400">
                <a:latin typeface="Consolas"/>
                <a:ea typeface="Consolas"/>
                <a:cs typeface="Consolas"/>
                <a:sym typeface="Consolas"/>
              </a:rPr>
            </a:br>
            <a:r>
              <a:rPr lang="sv-SE" sz="1400">
                <a:latin typeface="Consolas"/>
                <a:ea typeface="Consolas"/>
                <a:cs typeface="Consolas"/>
                <a:sym typeface="Consolas"/>
              </a:rPr>
              <a:t>  Person person = Account.getHolder();</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assertAll</a:t>
            </a:r>
            <a:r>
              <a:rPr lang="sv-SE" sz="1400">
                <a:latin typeface="Consolas"/>
                <a:ea typeface="Consolas"/>
                <a:cs typeface="Consolas"/>
                <a:sym typeface="Consolas"/>
              </a:rPr>
              <a:t>(</a:t>
            </a:r>
            <a:r>
              <a:rPr lang="sv-SE" sz="1400">
                <a:solidFill>
                  <a:srgbClr val="DD1144"/>
                </a:solidFill>
                <a:latin typeface="Consolas"/>
                <a:ea typeface="Consolas"/>
                <a:cs typeface="Consolas"/>
                <a:sym typeface="Consolas"/>
              </a:rPr>
              <a:t>"person"</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 -&gt; assertEquals(</a:t>
            </a:r>
            <a:r>
              <a:rPr lang="sv-SE" sz="1400">
                <a:solidFill>
                  <a:srgbClr val="DD1144"/>
                </a:solidFill>
                <a:latin typeface="Consolas"/>
                <a:ea typeface="Consolas"/>
                <a:cs typeface="Consolas"/>
                <a:sym typeface="Consolas"/>
              </a:rPr>
              <a:t>"John"</a:t>
            </a:r>
            <a:r>
              <a:rPr lang="sv-SE" sz="1400">
                <a:latin typeface="Consolas"/>
                <a:ea typeface="Consolas"/>
                <a:cs typeface="Consolas"/>
                <a:sym typeface="Consolas"/>
              </a:rPr>
              <a:t>,             person.getFirstName()),</a:t>
            </a:r>
            <a:br>
              <a:rPr lang="sv-SE" sz="1400">
                <a:latin typeface="Consolas"/>
                <a:ea typeface="Consolas"/>
                <a:cs typeface="Consolas"/>
                <a:sym typeface="Consolas"/>
              </a:rPr>
            </a:br>
            <a:r>
              <a:rPr lang="sv-SE" sz="1400">
                <a:latin typeface="Consolas"/>
                <a:ea typeface="Consolas"/>
                <a:cs typeface="Consolas"/>
                <a:sym typeface="Consolas"/>
              </a:rPr>
              <a:t>    () -&gt; assertEquals(</a:t>
            </a:r>
            <a:r>
              <a:rPr lang="sv-SE" sz="1400">
                <a:solidFill>
                  <a:srgbClr val="DD1144"/>
                </a:solidFill>
                <a:latin typeface="Consolas"/>
                <a:ea typeface="Consolas"/>
                <a:cs typeface="Consolas"/>
                <a:sym typeface="Consolas"/>
              </a:rPr>
              <a:t>"Doe"</a:t>
            </a:r>
            <a:r>
              <a:rPr lang="sv-SE" sz="1400">
                <a:latin typeface="Consolas"/>
                <a:ea typeface="Consolas"/>
                <a:cs typeface="Consolas"/>
                <a:sym typeface="Consolas"/>
              </a:rPr>
              <a:t>, person.getLastName()));</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457200" marR="0" rtl="0" algn="l">
              <a:lnSpc>
                <a:spcPct val="100000"/>
              </a:lnSpc>
              <a:spcBef>
                <a:spcPts val="600"/>
              </a:spcBef>
              <a:spcAft>
                <a:spcPts val="0"/>
              </a:spcAft>
              <a:buNone/>
            </a:pPr>
            <a:r>
              <a:t/>
            </a:r>
            <a:endParaRPr>
              <a:latin typeface="Consolas"/>
              <a:ea typeface="Consolas"/>
              <a:cs typeface="Consolas"/>
              <a:sym typeface="Consolas"/>
            </a:endParaRPr>
          </a:p>
        </p:txBody>
      </p:sp>
      <p:sp>
        <p:nvSpPr>
          <p:cNvPr id="330" name="Google Shape;330;p42"/>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Grouped assertions are executed.</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Failures are reported together.</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Preferred way to compare fields of two data structures.</a:t>
            </a:r>
            <a:endParaRPr sz="2400">
              <a:solidFill>
                <a:schemeClr val="dk1"/>
              </a:solidFill>
            </a:endParaRPr>
          </a:p>
        </p:txBody>
      </p:sp>
      <p:sp>
        <p:nvSpPr>
          <p:cNvPr id="331" name="Google Shape;331;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assertThat</a:t>
            </a:r>
            <a:endParaRPr/>
          </a:p>
        </p:txBody>
      </p:sp>
      <p:sp>
        <p:nvSpPr>
          <p:cNvPr id="337" name="Google Shape;337;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@Test</a:t>
            </a: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testAssertThat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"albumen"</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both</a:t>
            </a:r>
            <a:r>
              <a:rPr lang="sv-SE" sz="1400">
                <a:solidFill>
                  <a:srgbClr val="333333"/>
                </a:solidFill>
                <a:latin typeface="Consolas"/>
                <a:ea typeface="Consolas"/>
                <a:cs typeface="Consolas"/>
                <a:sym typeface="Consolas"/>
              </a:rPr>
              <a:t>(containsString(</a:t>
            </a:r>
            <a:r>
              <a:rPr lang="sv-SE" sz="1400">
                <a:solidFill>
                  <a:srgbClr val="183691"/>
                </a:solidFill>
                <a:latin typeface="Consolas"/>
                <a:ea typeface="Consolas"/>
                <a:cs typeface="Consolas"/>
                <a:sym typeface="Consolas"/>
              </a:rPr>
              <a:t>"a"</a:t>
            </a:r>
            <a:r>
              <a:rPr lang="sv-SE" sz="1400">
                <a:solidFill>
                  <a:srgbClr val="333333"/>
                </a:solidFill>
                <a:latin typeface="Consolas"/>
                <a:ea typeface="Consolas"/>
                <a:cs typeface="Consolas"/>
                <a:sym typeface="Consolas"/>
              </a:rPr>
              <a:t>))</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and(containsString(</a:t>
            </a:r>
            <a:r>
              <a:rPr lang="sv-SE" sz="1400">
                <a:solidFill>
                  <a:srgbClr val="183691"/>
                </a:solidFill>
                <a:latin typeface="Consolas"/>
                <a:ea typeface="Consolas"/>
                <a:cs typeface="Consolas"/>
                <a:sym typeface="Consolas"/>
              </a:rPr>
              <a:t>"b"</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assertThat(Arrays</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asList(</a:t>
            </a:r>
            <a:r>
              <a:rPr lang="sv-SE" sz="1400">
                <a:solidFill>
                  <a:srgbClr val="183691"/>
                </a:solidFill>
                <a:latin typeface="Consolas"/>
                <a:ea typeface="Consolas"/>
                <a:cs typeface="Consolas"/>
                <a:sym typeface="Consolas"/>
              </a:rPr>
              <a:t>"one"</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"two"</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"three"</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hasItems</a:t>
            </a:r>
            <a:r>
              <a:rPr lang="sv-SE" sz="1400">
                <a:solidFill>
                  <a:srgbClr val="333333"/>
                </a:solidFill>
                <a:latin typeface="Consolas"/>
                <a:ea typeface="Consolas"/>
                <a:cs typeface="Consolas"/>
                <a:sym typeface="Consolas"/>
              </a:rPr>
              <a:t>(</a:t>
            </a:r>
            <a:r>
              <a:rPr lang="sv-SE" sz="1400">
                <a:solidFill>
                  <a:srgbClr val="183691"/>
                </a:solidFill>
                <a:latin typeface="Consolas"/>
                <a:ea typeface="Consolas"/>
                <a:cs typeface="Consolas"/>
                <a:sym typeface="Consolas"/>
              </a:rPr>
              <a:t>"one"</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"three"</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assertThat(Arrays</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asList(</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String[] { </a:t>
            </a:r>
            <a:r>
              <a:rPr lang="sv-SE" sz="1400">
                <a:solidFill>
                  <a:srgbClr val="183691"/>
                </a:solidFill>
                <a:latin typeface="Consolas"/>
                <a:ea typeface="Consolas"/>
                <a:cs typeface="Consolas"/>
                <a:sym typeface="Consolas"/>
              </a:rPr>
              <a:t>"fun"</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"ban"</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"net"</a:t>
            </a:r>
            <a:r>
              <a:rPr lang="sv-SE" sz="1400">
                <a:solidFill>
                  <a:srgbClr val="333333"/>
                </a:solidFill>
                <a:latin typeface="Consolas"/>
                <a:ea typeface="Consolas"/>
                <a:cs typeface="Consolas"/>
                <a:sym typeface="Consolas"/>
              </a:rPr>
              <a:t> }),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everyItem</a:t>
            </a:r>
            <a:r>
              <a:rPr lang="sv-SE" sz="1400">
                <a:solidFill>
                  <a:srgbClr val="333333"/>
                </a:solidFill>
                <a:latin typeface="Consolas"/>
                <a:ea typeface="Consolas"/>
                <a:cs typeface="Consolas"/>
                <a:sym typeface="Consolas"/>
              </a:rPr>
              <a:t>(containsString(</a:t>
            </a:r>
            <a:r>
              <a:rPr lang="sv-SE" sz="1400">
                <a:solidFill>
                  <a:srgbClr val="183691"/>
                </a:solidFill>
                <a:latin typeface="Consolas"/>
                <a:ea typeface="Consolas"/>
                <a:cs typeface="Consolas"/>
                <a:sym typeface="Consolas"/>
              </a:rPr>
              <a:t>"n"</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allOf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startsWith(</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not(allOf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"bad"</a:t>
            </a:r>
            <a:r>
              <a:rPr lang="sv-SE" sz="1400">
                <a:solidFill>
                  <a:srgbClr val="333333"/>
                </a:solidFill>
                <a:latin typeface="Consolas"/>
                <a:ea typeface="Consolas"/>
                <a:cs typeface="Consolas"/>
                <a:sym typeface="Consolas"/>
              </a:rPr>
              <a:t>), 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anyOf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"bad"</a:t>
            </a:r>
            <a:r>
              <a:rPr lang="sv-SE" sz="1400">
                <a:solidFill>
                  <a:srgbClr val="333333"/>
                </a:solidFill>
                <a:latin typeface="Consolas"/>
                <a:ea typeface="Consolas"/>
                <a:cs typeface="Consolas"/>
                <a:sym typeface="Consolas"/>
              </a:rPr>
              <a:t>), 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0086B3"/>
                </a:solidFill>
                <a:latin typeface="Consolas"/>
                <a:ea typeface="Consolas"/>
                <a:cs typeface="Consolas"/>
                <a:sym typeface="Consolas"/>
              </a:rPr>
              <a:t>7</a:t>
            </a:r>
            <a:r>
              <a:rPr lang="sv-SE" sz="1400">
                <a:solidFill>
                  <a:srgbClr val="333333"/>
                </a:solidFill>
                <a:latin typeface="Consolas"/>
                <a:ea typeface="Consolas"/>
                <a:cs typeface="Consolas"/>
                <a:sym typeface="Consolas"/>
              </a:rPr>
              <a:t>, not(CombinableMatcher</a:t>
            </a:r>
            <a:r>
              <a:rPr lang="sv-SE" sz="1400">
                <a:solidFill>
                  <a:srgbClr val="A71D5D"/>
                </a:solidFill>
                <a:latin typeface="Consolas"/>
                <a:ea typeface="Consolas"/>
                <a:cs typeface="Consolas"/>
                <a:sym typeface="Consolas"/>
              </a:rPr>
              <a:t>.&lt;</a:t>
            </a:r>
            <a:r>
              <a:rPr lang="sv-SE" sz="1400">
                <a:solidFill>
                  <a:srgbClr val="333333"/>
                </a:solidFill>
                <a:latin typeface="Consolas"/>
                <a:ea typeface="Consolas"/>
                <a:cs typeface="Consolas"/>
                <a:sym typeface="Consolas"/>
              </a:rPr>
              <a:t>Integer</a:t>
            </a:r>
            <a:r>
              <a:rPr lang="sv-SE" sz="1400">
                <a:solidFill>
                  <a:srgbClr val="A71D5D"/>
                </a:solidFill>
                <a:latin typeface="Consolas"/>
                <a:ea typeface="Consolas"/>
                <a:cs typeface="Consolas"/>
                <a:sym typeface="Consolas"/>
              </a:rPr>
              <a:t>&gt;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either</a:t>
            </a:r>
            <a:r>
              <a:rPr lang="sv-SE" sz="1400">
                <a:solidFill>
                  <a:srgbClr val="333333"/>
                </a:solidFill>
                <a:latin typeface="Consolas"/>
                <a:ea typeface="Consolas"/>
                <a:cs typeface="Consolas"/>
                <a:sym typeface="Consolas"/>
              </a:rPr>
              <a:t>(</a:t>
            </a:r>
            <a:r>
              <a:rPr b="1" lang="sv-SE" sz="1400">
                <a:solidFill>
                  <a:srgbClr val="333333"/>
                </a:solidFill>
                <a:latin typeface="Consolas"/>
                <a:ea typeface="Consolas"/>
                <a:cs typeface="Consolas"/>
                <a:sym typeface="Consolas"/>
              </a:rPr>
              <a:t>equalTo</a:t>
            </a:r>
            <a:r>
              <a:rPr lang="sv-SE" sz="1400">
                <a:solidFill>
                  <a:srgbClr val="333333"/>
                </a:solidFill>
                <a:latin typeface="Consolas"/>
                <a:ea typeface="Consolas"/>
                <a:cs typeface="Consolas"/>
                <a:sym typeface="Consolas"/>
              </a:rPr>
              <a:t>(</a:t>
            </a:r>
            <a:r>
              <a:rPr lang="sv-SE" sz="1400">
                <a:solidFill>
                  <a:srgbClr val="0086B3"/>
                </a:solidFill>
                <a:latin typeface="Consolas"/>
                <a:ea typeface="Consolas"/>
                <a:cs typeface="Consolas"/>
                <a:sym typeface="Consolas"/>
              </a:rPr>
              <a:t>3</a:t>
            </a:r>
            <a:r>
              <a:rPr lang="sv-SE" sz="1400">
                <a:solidFill>
                  <a:srgbClr val="333333"/>
                </a:solidFill>
                <a:latin typeface="Consolas"/>
                <a:ea typeface="Consolas"/>
                <a:cs typeface="Consolas"/>
                <a:sym typeface="Consolas"/>
              </a:rPr>
              <a:t>))</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or(</a:t>
            </a:r>
            <a:r>
              <a:rPr b="1" lang="sv-SE" sz="1400">
                <a:solidFill>
                  <a:srgbClr val="333333"/>
                </a:solidFill>
                <a:latin typeface="Consolas"/>
                <a:ea typeface="Consolas"/>
                <a:cs typeface="Consolas"/>
                <a:sym typeface="Consolas"/>
              </a:rPr>
              <a:t>equalTo</a:t>
            </a:r>
            <a:r>
              <a:rPr lang="sv-SE" sz="1400">
                <a:solidFill>
                  <a:srgbClr val="333333"/>
                </a:solidFill>
                <a:latin typeface="Consolas"/>
                <a:ea typeface="Consolas"/>
                <a:cs typeface="Consolas"/>
                <a:sym typeface="Consolas"/>
              </a:rPr>
              <a:t>(</a:t>
            </a:r>
            <a:r>
              <a:rPr lang="sv-SE" sz="1400">
                <a:solidFill>
                  <a:srgbClr val="0086B3"/>
                </a:solidFill>
                <a:latin typeface="Consolas"/>
                <a:ea typeface="Consolas"/>
                <a:cs typeface="Consolas"/>
                <a:sym typeface="Consolas"/>
              </a:rPr>
              <a:t>4</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a:t>
            </a:r>
            <a:endParaRPr sz="1400"/>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38" name="Google Shape;338;p43"/>
          <p:cNvSpPr/>
          <p:nvPr/>
        </p:nvSpPr>
        <p:spPr>
          <a:xfrm>
            <a:off x="4031950" y="906488"/>
            <a:ext cx="30717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both </a:t>
            </a:r>
            <a:r>
              <a:rPr lang="sv-SE"/>
              <a:t>- two properties must be met.</a:t>
            </a:r>
            <a:endParaRPr/>
          </a:p>
        </p:txBody>
      </p:sp>
      <p:sp>
        <p:nvSpPr>
          <p:cNvPr id="339" name="Google Shape;339;p43"/>
          <p:cNvSpPr/>
          <p:nvPr/>
        </p:nvSpPr>
        <p:spPr>
          <a:xfrm>
            <a:off x="3807425" y="981975"/>
            <a:ext cx="46194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has items </a:t>
            </a:r>
            <a:r>
              <a:rPr lang="sv-SE"/>
              <a:t>- a list contains an indicated subset of items, but can also contain other items.</a:t>
            </a:r>
            <a:endParaRPr/>
          </a:p>
        </p:txBody>
      </p:sp>
      <p:sp>
        <p:nvSpPr>
          <p:cNvPr id="340" name="Google Shape;340;p43"/>
          <p:cNvSpPr/>
          <p:nvPr/>
        </p:nvSpPr>
        <p:spPr>
          <a:xfrm>
            <a:off x="4031950" y="981975"/>
            <a:ext cx="37908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everyItem </a:t>
            </a:r>
            <a:r>
              <a:rPr lang="sv-SE"/>
              <a:t>- all items in list must match a property.</a:t>
            </a:r>
            <a:endParaRPr/>
          </a:p>
        </p:txBody>
      </p:sp>
      <p:sp>
        <p:nvSpPr>
          <p:cNvPr id="341" name="Google Shape;341;p43"/>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allOf </a:t>
            </a:r>
            <a:r>
              <a:rPr lang="sv-SE"/>
              <a:t>- all listed properties must be true</a:t>
            </a:r>
            <a:endParaRPr/>
          </a:p>
        </p:txBody>
      </p:sp>
      <p:sp>
        <p:nvSpPr>
          <p:cNvPr id="342" name="Google Shape;342;p43"/>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not(allOf(...)) </a:t>
            </a:r>
            <a:r>
              <a:rPr lang="sv-SE"/>
              <a:t>- if all of these properties are true, the test should fail.</a:t>
            </a:r>
            <a:endParaRPr/>
          </a:p>
        </p:txBody>
      </p:sp>
      <p:sp>
        <p:nvSpPr>
          <p:cNvPr id="343" name="Google Shape;343;p43"/>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anyOf </a:t>
            </a:r>
            <a:r>
              <a:rPr lang="sv-SE"/>
              <a:t>- at least one of the listed properties must be true</a:t>
            </a:r>
            <a:endParaRPr/>
          </a:p>
        </p:txBody>
      </p:sp>
      <p:sp>
        <p:nvSpPr>
          <p:cNvPr id="344" name="Google Shape;344;p43"/>
          <p:cNvSpPr/>
          <p:nvPr/>
        </p:nvSpPr>
        <p:spPr>
          <a:xfrm>
            <a:off x="4031950" y="981963"/>
            <a:ext cx="37908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either </a:t>
            </a:r>
            <a:r>
              <a:rPr lang="sv-SE"/>
              <a:t>- pass if one of these properties is true.</a:t>
            </a:r>
            <a:endParaRPr/>
          </a:p>
        </p:txBody>
      </p:sp>
      <p:sp>
        <p:nvSpPr>
          <p:cNvPr id="345" name="Google Shape;345;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46" name="Google Shape;346;p43"/>
          <p:cNvSpPr/>
          <p:nvPr/>
        </p:nvSpPr>
        <p:spPr>
          <a:xfrm>
            <a:off x="457200" y="2010781"/>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3"/>
          <p:cNvSpPr/>
          <p:nvPr/>
        </p:nvSpPr>
        <p:spPr>
          <a:xfrm>
            <a:off x="457200" y="2323900"/>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3"/>
          <p:cNvSpPr/>
          <p:nvPr/>
        </p:nvSpPr>
        <p:spPr>
          <a:xfrm>
            <a:off x="457200" y="2603250"/>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3"/>
          <p:cNvSpPr/>
          <p:nvPr/>
        </p:nvSpPr>
        <p:spPr>
          <a:xfrm>
            <a:off x="457200" y="3195756"/>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3"/>
          <p:cNvSpPr/>
          <p:nvPr/>
        </p:nvSpPr>
        <p:spPr>
          <a:xfrm>
            <a:off x="457200" y="3522525"/>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3"/>
          <p:cNvSpPr/>
          <p:nvPr/>
        </p:nvSpPr>
        <p:spPr>
          <a:xfrm>
            <a:off x="457200" y="3845956"/>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3"/>
          <p:cNvSpPr/>
          <p:nvPr/>
        </p:nvSpPr>
        <p:spPr>
          <a:xfrm>
            <a:off x="457200" y="4169381"/>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8"/>
                                        </p:tgtEl>
                                      </p:cBhvr>
                                    </p:animEffect>
                                    <p:set>
                                      <p:cBhvr>
                                        <p:cTn dur="1" fill="hold">
                                          <p:stCondLst>
                                            <p:cond delay="0"/>
                                          </p:stCondLst>
                                        </p:cTn>
                                        <p:tgtEl>
                                          <p:spTgt spid="3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6"/>
                                        </p:tgtEl>
                                      </p:cBhvr>
                                    </p:animEffect>
                                    <p:set>
                                      <p:cBhvr>
                                        <p:cTn dur="1" fill="hold">
                                          <p:stCondLst>
                                            <p:cond delay="0"/>
                                          </p:stCondLst>
                                        </p:cTn>
                                        <p:tgtEl>
                                          <p:spTgt spid="34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9"/>
                                        </p:tgtEl>
                                      </p:cBhvr>
                                    </p:animEffect>
                                    <p:set>
                                      <p:cBhvr>
                                        <p:cTn dur="1" fill="hold">
                                          <p:stCondLst>
                                            <p:cond delay="0"/>
                                          </p:stCondLst>
                                        </p:cTn>
                                        <p:tgtEl>
                                          <p:spTgt spid="3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7"/>
                                        </p:tgtEl>
                                      </p:cBhvr>
                                    </p:animEffect>
                                    <p:set>
                                      <p:cBhvr>
                                        <p:cTn dur="1" fill="hold">
                                          <p:stCondLst>
                                            <p:cond delay="0"/>
                                          </p:stCondLst>
                                        </p:cTn>
                                        <p:tgtEl>
                                          <p:spTgt spid="34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0"/>
                                        </p:tgtEl>
                                      </p:cBhvr>
                                    </p:animEffect>
                                    <p:set>
                                      <p:cBhvr>
                                        <p:cTn dur="1" fill="hold">
                                          <p:stCondLst>
                                            <p:cond delay="0"/>
                                          </p:stCondLst>
                                        </p:cTn>
                                        <p:tgtEl>
                                          <p:spTgt spid="3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8"/>
                                        </p:tgtEl>
                                      </p:cBhvr>
                                    </p:animEffect>
                                    <p:set>
                                      <p:cBhvr>
                                        <p:cTn dur="1" fill="hold">
                                          <p:stCondLst>
                                            <p:cond delay="0"/>
                                          </p:stCondLst>
                                        </p:cTn>
                                        <p:tgtEl>
                                          <p:spTgt spid="3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1"/>
                                        </p:tgtEl>
                                      </p:cBhvr>
                                    </p:animEffect>
                                    <p:set>
                                      <p:cBhvr>
                                        <p:cTn dur="1" fill="hold">
                                          <p:stCondLst>
                                            <p:cond delay="0"/>
                                          </p:stCondLst>
                                        </p:cTn>
                                        <p:tgtEl>
                                          <p:spTgt spid="3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9"/>
                                        </p:tgtEl>
                                      </p:cBhvr>
                                    </p:animEffect>
                                    <p:set>
                                      <p:cBhvr>
                                        <p:cTn dur="1" fill="hold">
                                          <p:stCondLst>
                                            <p:cond delay="0"/>
                                          </p:stCondLst>
                                        </p:cTn>
                                        <p:tgtEl>
                                          <p:spTgt spid="34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2"/>
                                        </p:tgtEl>
                                      </p:cBhvr>
                                    </p:animEffect>
                                    <p:set>
                                      <p:cBhvr>
                                        <p:cTn dur="1" fill="hold">
                                          <p:stCondLst>
                                            <p:cond delay="0"/>
                                          </p:stCondLst>
                                        </p:cTn>
                                        <p:tgtEl>
                                          <p:spTgt spid="34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50"/>
                                        </p:tgtEl>
                                      </p:cBhvr>
                                    </p:animEffect>
                                    <p:set>
                                      <p:cBhvr>
                                        <p:cTn dur="1" fill="hold">
                                          <p:stCondLst>
                                            <p:cond delay="0"/>
                                          </p:stCondLst>
                                        </p:cTn>
                                        <p:tgtEl>
                                          <p:spTgt spid="3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3"/>
                                        </p:tgtEl>
                                      </p:cBhvr>
                                    </p:animEffect>
                                    <p:set>
                                      <p:cBhvr>
                                        <p:cTn dur="1" fill="hold">
                                          <p:stCondLst>
                                            <p:cond delay="0"/>
                                          </p:stCondLst>
                                        </p:cTn>
                                        <p:tgtEl>
                                          <p:spTgt spid="34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51"/>
                                        </p:tgtEl>
                                      </p:cBhvr>
                                    </p:animEffect>
                                    <p:set>
                                      <p:cBhvr>
                                        <p:cTn dur="1" fill="hold">
                                          <p:stCondLst>
                                            <p:cond delay="0"/>
                                          </p:stCondLst>
                                        </p:cTn>
                                        <p:tgtEl>
                                          <p:spTgt spid="35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19" name="Google Shape;119;p1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20" name="Google Shape;120;p1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21" name="Google Shape;121;p1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122" name="Google Shape;122;p1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Unit Testing</a:t>
            </a:r>
            <a:endParaRPr/>
          </a:p>
          <a:p>
            <a:pPr indent="-368300" lvl="1" marL="914400" rtl="0" algn="l">
              <a:spcBef>
                <a:spcPts val="500"/>
              </a:spcBef>
              <a:spcAft>
                <a:spcPts val="0"/>
              </a:spcAft>
              <a:buSzPts val="2200"/>
              <a:buChar char="•"/>
            </a:pPr>
            <a:r>
              <a:rPr lang="sv-SE"/>
              <a:t>Testing of individual classes</a:t>
            </a:r>
            <a:endParaRPr/>
          </a:p>
          <a:p>
            <a:pPr indent="-393700" lvl="0" marL="457200" rtl="0" algn="l">
              <a:spcBef>
                <a:spcPts val="1000"/>
              </a:spcBef>
              <a:spcAft>
                <a:spcPts val="0"/>
              </a:spcAft>
              <a:buSzPts val="2600"/>
              <a:buChar char="•"/>
            </a:pPr>
            <a:r>
              <a:rPr lang="sv-SE"/>
              <a:t>Writing and executing test cases</a:t>
            </a:r>
            <a:endParaRPr/>
          </a:p>
          <a:p>
            <a:pPr indent="-368300" lvl="1" marL="914400" rtl="0" algn="l">
              <a:spcBef>
                <a:spcPts val="500"/>
              </a:spcBef>
              <a:spcAft>
                <a:spcPts val="0"/>
              </a:spcAft>
              <a:buSzPts val="2200"/>
              <a:buChar char="•"/>
            </a:pPr>
            <a:r>
              <a:rPr lang="sv-SE"/>
              <a:t>How to write unit tests in JUnit.</a:t>
            </a:r>
            <a:endParaRPr/>
          </a:p>
          <a:p>
            <a:pPr indent="-368300" lvl="1" marL="914400" rtl="0" algn="l">
              <a:spcBef>
                <a:spcPts val="500"/>
              </a:spcBef>
              <a:spcAft>
                <a:spcPts val="0"/>
              </a:spcAft>
              <a:buSzPts val="2200"/>
              <a:buChar char="•"/>
            </a:pPr>
            <a:r>
              <a:rPr lang="sv-SE"/>
              <a:t>Executing tests as part of a build script.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Exceptions</a:t>
            </a:r>
            <a:endParaRPr/>
          </a:p>
        </p:txBody>
      </p:sp>
      <p:sp>
        <p:nvSpPr>
          <p:cNvPr id="358" name="Google Shape;358;p44"/>
          <p:cNvSpPr txBox="1"/>
          <p:nvPr>
            <p:ph idx="1" type="body"/>
          </p:nvPr>
        </p:nvSpPr>
        <p:spPr>
          <a:xfrm>
            <a:off x="305650" y="1282400"/>
            <a:ext cx="49689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Clr>
                <a:schemeClr val="dk1"/>
              </a:buClr>
              <a:buSzPts val="1100"/>
              <a:buFont typeface="Arial"/>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exceptionTesting() {</a:t>
            </a:r>
            <a:br>
              <a:rPr lang="sv-SE" sz="1400">
                <a:latin typeface="Consolas"/>
                <a:ea typeface="Consolas"/>
                <a:cs typeface="Consolas"/>
                <a:sym typeface="Consolas"/>
              </a:rPr>
            </a:br>
            <a:r>
              <a:rPr lang="sv-SE" sz="1400">
                <a:latin typeface="Consolas"/>
                <a:ea typeface="Consolas"/>
                <a:cs typeface="Consolas"/>
                <a:sym typeface="Consolas"/>
              </a:rPr>
              <a:t>  Throwable exception =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assertThrows</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IndexOutOfBoundsException.class, </a:t>
            </a:r>
            <a:br>
              <a:rPr lang="sv-SE" sz="1400">
                <a:latin typeface="Consolas"/>
                <a:ea typeface="Consolas"/>
                <a:cs typeface="Consolas"/>
                <a:sym typeface="Consolas"/>
              </a:rPr>
            </a:br>
            <a:r>
              <a:rPr lang="sv-SE" sz="1400">
                <a:latin typeface="Consolas"/>
                <a:ea typeface="Consolas"/>
                <a:cs typeface="Consolas"/>
                <a:sym typeface="Consolas"/>
              </a:rPr>
              <a:t>      () -&gt; { new ArrayList&lt;Object&gt;().get(0);}</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assertEquals</a:t>
            </a:r>
            <a:r>
              <a:rPr lang="sv-SE" sz="1400">
                <a:latin typeface="Consolas"/>
                <a:ea typeface="Consolas"/>
                <a:cs typeface="Consolas"/>
                <a:sym typeface="Consolas"/>
              </a:rPr>
              <a:t>(</a:t>
            </a:r>
            <a:r>
              <a:rPr lang="sv-SE" sz="1400">
                <a:solidFill>
                  <a:srgbClr val="DD1144"/>
                </a:solidFill>
                <a:latin typeface="Consolas"/>
                <a:ea typeface="Consolas"/>
                <a:cs typeface="Consolas"/>
                <a:sym typeface="Consolas"/>
              </a:rPr>
              <a:t>"Index:0, Size:0"</a:t>
            </a: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exception.getMessage());</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p:txBody>
      </p:sp>
      <p:sp>
        <p:nvSpPr>
          <p:cNvPr id="359" name="Google Shape;359;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60" name="Google Shape;360;p44"/>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When testing error handling, we expect exceptions to be thrown. </a:t>
            </a:r>
            <a:endParaRPr sz="2400">
              <a:solidFill>
                <a:schemeClr val="dk1"/>
              </a:solidFill>
            </a:endParaRPr>
          </a:p>
          <a:p>
            <a:pPr indent="-355600" lvl="1" marL="914400" rtl="0" algn="l">
              <a:spcBef>
                <a:spcPts val="0"/>
              </a:spcBef>
              <a:spcAft>
                <a:spcPts val="0"/>
              </a:spcAft>
              <a:buClr>
                <a:schemeClr val="dk1"/>
              </a:buClr>
              <a:buSzPts val="2000"/>
              <a:buChar char="○"/>
            </a:pPr>
            <a:r>
              <a:rPr b="1" lang="sv-SE" sz="2000">
                <a:solidFill>
                  <a:schemeClr val="dk1"/>
                </a:solidFill>
              </a:rPr>
              <a:t>assertThrows </a:t>
            </a:r>
            <a:r>
              <a:rPr lang="sv-SE" sz="2000">
                <a:solidFill>
                  <a:schemeClr val="dk1"/>
                </a:solidFill>
              </a:rPr>
              <a:t>checks whether the code block throws the expected exception.</a:t>
            </a:r>
            <a:endParaRPr sz="2000">
              <a:solidFill>
                <a:schemeClr val="dk1"/>
              </a:solidFill>
            </a:endParaRPr>
          </a:p>
          <a:p>
            <a:pPr indent="-355600" lvl="1" marL="914400" rtl="0" algn="l">
              <a:spcBef>
                <a:spcPts val="0"/>
              </a:spcBef>
              <a:spcAft>
                <a:spcPts val="0"/>
              </a:spcAft>
              <a:buClr>
                <a:schemeClr val="dk1"/>
              </a:buClr>
              <a:buSzPts val="2000"/>
              <a:buChar char="○"/>
            </a:pPr>
            <a:r>
              <a:rPr b="1" lang="sv-SE" sz="2000">
                <a:solidFill>
                  <a:schemeClr val="dk1"/>
                </a:solidFill>
              </a:rPr>
              <a:t>assertEquals</a:t>
            </a:r>
            <a:r>
              <a:rPr lang="sv-SE" sz="2000">
                <a:solidFill>
                  <a:schemeClr val="dk1"/>
                </a:solidFill>
              </a:rPr>
              <a:t> can be used to check the contents of the stack trace.</a:t>
            </a:r>
            <a:endParaRPr sz="20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Performance</a:t>
            </a:r>
            <a:endParaRPr/>
          </a:p>
        </p:txBody>
      </p:sp>
      <p:sp>
        <p:nvSpPr>
          <p:cNvPr id="366" name="Google Shape;366;p45"/>
          <p:cNvSpPr txBox="1"/>
          <p:nvPr>
            <p:ph idx="1" type="body"/>
          </p:nvPr>
        </p:nvSpPr>
        <p:spPr>
          <a:xfrm>
            <a:off x="468900" y="1282400"/>
            <a:ext cx="45612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timeoutExceeded()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assertTimeout</a:t>
            </a:r>
            <a:r>
              <a:rPr lang="sv-SE" sz="1400">
                <a:latin typeface="Consolas"/>
                <a:ea typeface="Consolas"/>
                <a:cs typeface="Consolas"/>
                <a:sym typeface="Consolas"/>
              </a:rPr>
              <a:t>( ofMillis(</a:t>
            </a:r>
            <a:r>
              <a:rPr lang="sv-SE" sz="1400">
                <a:solidFill>
                  <a:srgbClr val="009999"/>
                </a:solidFill>
                <a:latin typeface="Consolas"/>
                <a:ea typeface="Consolas"/>
                <a:cs typeface="Consolas"/>
                <a:sym typeface="Consolas"/>
              </a:rPr>
              <a:t>10</a:t>
            </a: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 -&gt; { Order.process(); });</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timeoutNotExceededWithMethod() {</a:t>
            </a:r>
            <a:br>
              <a:rPr lang="sv-SE" sz="1400">
                <a:latin typeface="Consolas"/>
                <a:ea typeface="Consolas"/>
                <a:cs typeface="Consolas"/>
                <a:sym typeface="Consolas"/>
              </a:rPr>
            </a:br>
            <a:r>
              <a:rPr lang="sv-SE" sz="1400">
                <a:latin typeface="Consolas"/>
                <a:ea typeface="Consolas"/>
                <a:cs typeface="Consolas"/>
                <a:sym typeface="Consolas"/>
              </a:rPr>
              <a:t>  String greeting =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assertTimeout</a:t>
            </a:r>
            <a:r>
              <a:rPr lang="sv-SE" sz="1400">
                <a:latin typeface="Consolas"/>
                <a:ea typeface="Consolas"/>
                <a:cs typeface="Consolas"/>
                <a:sym typeface="Consolas"/>
              </a:rPr>
              <a:t>(ofMinutes(</a:t>
            </a:r>
            <a:r>
              <a:rPr lang="sv-SE" sz="1400">
                <a:solidFill>
                  <a:srgbClr val="009999"/>
                </a:solidFill>
                <a:latin typeface="Consolas"/>
                <a:ea typeface="Consolas"/>
                <a:cs typeface="Consolas"/>
                <a:sym typeface="Consolas"/>
              </a:rPr>
              <a:t>2</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AssertionsDemo::greeting);</a:t>
            </a:r>
            <a:br>
              <a:rPr lang="sv-SE" sz="1400">
                <a:latin typeface="Consolas"/>
                <a:ea typeface="Consolas"/>
                <a:cs typeface="Consolas"/>
                <a:sym typeface="Consolas"/>
              </a:rPr>
            </a:br>
            <a:r>
              <a:rPr lang="sv-SE" sz="1400">
                <a:latin typeface="Consolas"/>
                <a:ea typeface="Consolas"/>
                <a:cs typeface="Consolas"/>
                <a:sym typeface="Consolas"/>
              </a:rPr>
              <a:t>  assertEquals(</a:t>
            </a:r>
            <a:r>
              <a:rPr lang="sv-SE" sz="1400">
                <a:solidFill>
                  <a:srgbClr val="DD1144"/>
                </a:solidFill>
                <a:latin typeface="Consolas"/>
                <a:ea typeface="Consolas"/>
                <a:cs typeface="Consolas"/>
                <a:sym typeface="Consolas"/>
              </a:rPr>
              <a:t>"Hello, World!"</a:t>
            </a:r>
            <a:r>
              <a:rPr lang="sv-SE" sz="1400">
                <a:latin typeface="Consolas"/>
                <a:ea typeface="Consolas"/>
                <a:cs typeface="Consolas"/>
                <a:sym typeface="Consolas"/>
              </a:rPr>
              <a:t>, greeting);</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t/>
            </a:r>
            <a:endParaRPr sz="1400">
              <a:solidFill>
                <a:srgbClr val="000077"/>
              </a:solidFill>
              <a:latin typeface="Verdana"/>
              <a:ea typeface="Verdana"/>
              <a:cs typeface="Verdana"/>
              <a:sym typeface="Verdana"/>
            </a:endParaRPr>
          </a:p>
          <a:p>
            <a:pPr indent="0" lvl="0" marL="0" marR="152400" rtl="0" algn="l">
              <a:lnSpc>
                <a:spcPct val="145000"/>
              </a:lnSpc>
              <a:spcBef>
                <a:spcPts val="0"/>
              </a:spcBef>
              <a:spcAft>
                <a:spcPts val="0"/>
              </a:spcAft>
              <a:buNone/>
            </a:pPr>
            <a:r>
              <a:t/>
            </a:r>
            <a:endParaRPr sz="1400">
              <a:solidFill>
                <a:srgbClr val="000077"/>
              </a:solidFill>
              <a:latin typeface="Verdana"/>
              <a:ea typeface="Verdana"/>
              <a:cs typeface="Verdana"/>
              <a:sym typeface="Verdana"/>
            </a:endParaRPr>
          </a:p>
          <a:p>
            <a:pPr indent="0" lvl="0" marL="0" marR="0" rtl="0" algn="l">
              <a:lnSpc>
                <a:spcPct val="100000"/>
              </a:lnSpc>
              <a:spcBef>
                <a:spcPts val="600"/>
              </a:spcBef>
              <a:spcAft>
                <a:spcPts val="0"/>
              </a:spcAft>
              <a:buNone/>
            </a:pPr>
            <a:r>
              <a:t/>
            </a:r>
            <a:endParaRPr sz="1400"/>
          </a:p>
        </p:txBody>
      </p:sp>
      <p:sp>
        <p:nvSpPr>
          <p:cNvPr id="367" name="Google Shape;367;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68" name="Google Shape;368;p45"/>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00000"/>
              </a:lnSpc>
              <a:spcBef>
                <a:spcPts val="0"/>
              </a:spcBef>
              <a:spcAft>
                <a:spcPts val="0"/>
              </a:spcAft>
              <a:buClr>
                <a:srgbClr val="333333"/>
              </a:buClr>
              <a:buSzPts val="2400"/>
              <a:buFont typeface="Arial"/>
              <a:buChar char="●"/>
            </a:pPr>
            <a:r>
              <a:rPr b="1" lang="sv-SE" sz="2400">
                <a:solidFill>
                  <a:srgbClr val="333333"/>
                </a:solidFill>
              </a:rPr>
              <a:t>assertTimeout </a:t>
            </a:r>
            <a:r>
              <a:rPr lang="sv-SE" sz="2400">
                <a:solidFill>
                  <a:srgbClr val="333333"/>
                </a:solidFill>
              </a:rPr>
              <a:t>can be used to impose a time limit on an action.</a:t>
            </a:r>
            <a:endParaRPr sz="2400">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sv-SE">
                <a:solidFill>
                  <a:srgbClr val="333333"/>
                </a:solidFill>
              </a:rPr>
              <a:t>Time limit stated using ofMilis(..), ofSeconds(..), ofMinutes(..)</a:t>
            </a:r>
            <a:endParaRPr>
              <a:solidFill>
                <a:srgbClr val="333333"/>
              </a:solidFill>
            </a:endParaRPr>
          </a:p>
          <a:p>
            <a:pPr indent="-317500" lvl="1" marL="914400" marR="0" rtl="0" algn="l">
              <a:lnSpc>
                <a:spcPct val="100000"/>
              </a:lnSpc>
              <a:spcBef>
                <a:spcPts val="0"/>
              </a:spcBef>
              <a:spcAft>
                <a:spcPts val="0"/>
              </a:spcAft>
              <a:buClr>
                <a:srgbClr val="333333"/>
              </a:buClr>
              <a:buSzPts val="1400"/>
              <a:buChar char="○"/>
            </a:pPr>
            <a:r>
              <a:rPr lang="sv-SE">
                <a:solidFill>
                  <a:srgbClr val="333333"/>
                </a:solidFill>
              </a:rPr>
              <a:t>Result of action can be captured as well, allowing checking of result correctness.</a:t>
            </a:r>
            <a:endParaRPr>
              <a:solidFill>
                <a:srgbClr val="333333"/>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74" name="Google Shape;374;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75" name="Google Shape;375;p46"/>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money, verify balance.</a:t>
            </a:r>
            <a:endParaRPr sz="2100"/>
          </a:p>
          <a:p>
            <a:pPr indent="0" lvl="0" marL="457200" rtl="0" algn="l">
              <a:spcBef>
                <a:spcPts val="1000"/>
              </a:spcBef>
              <a:spcAft>
                <a:spcPts val="0"/>
              </a:spcAft>
              <a:buNone/>
            </a:pPr>
            <a:r>
              <a:t/>
            </a:r>
            <a:endParaRPr sz="21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testWithdraw_normal</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toWithdraw = 16.0;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account.withdraw(toWithdraw);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account.getBalance();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expectedBalance = 32.5;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t>
            </a:r>
            <a:r>
              <a:rPr lang="sv-SE" sz="1000">
                <a:solidFill>
                  <a:srgbClr val="000000"/>
                </a:solidFill>
                <a:latin typeface="Consolas"/>
                <a:ea typeface="Consolas"/>
                <a:cs typeface="Consolas"/>
                <a:sym typeface="Consolas"/>
              </a:rPr>
              <a:t>expected</a:t>
            </a:r>
            <a:r>
              <a:rPr lang="sv-SE" sz="1000">
                <a:solidFill>
                  <a:srgbClr val="333333"/>
                </a:solidFill>
                <a:latin typeface="Consolas"/>
                <a:ea typeface="Consolas"/>
                <a:cs typeface="Consolas"/>
                <a:sym typeface="Consolas"/>
              </a:rPr>
              <a:t>, actual);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000"/>
          </a:p>
        </p:txBody>
      </p:sp>
      <p:sp>
        <p:nvSpPr>
          <p:cNvPr id="376" name="Google Shape;376;p46"/>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77" name="Google Shape;377;p46"/>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78" name="Google Shape;378;p46"/>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84" name="Google Shape;384;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85" name="Google Shape;385;p47"/>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more than is in balance.</a:t>
            </a:r>
            <a:endParaRPr sz="2100"/>
          </a:p>
          <a:p>
            <a:pPr indent="-342900" lvl="1" marL="914400" rtl="0" algn="l">
              <a:spcBef>
                <a:spcPts val="500"/>
              </a:spcBef>
              <a:spcAft>
                <a:spcPts val="0"/>
              </a:spcAft>
              <a:buSzPts val="1800"/>
              <a:buChar char="•"/>
            </a:pPr>
            <a:r>
              <a:rPr lang="sv-SE" sz="1800"/>
              <a:t>(should throw an exception with appropriate error message)</a:t>
            </a:r>
            <a:endParaRPr sz="18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testWithdraw_moreThanBalance</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100.0;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Throwable</a:t>
            </a:r>
            <a:r>
              <a:rPr lang="sv-SE" sz="1000">
                <a:solidFill>
                  <a:srgbClr val="333333"/>
                </a:solidFill>
                <a:latin typeface="Consolas"/>
                <a:ea typeface="Consolas"/>
                <a:cs typeface="Consolas"/>
                <a:sym typeface="Consolas"/>
              </a:rPr>
              <a:t> exception = assertThrows(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-&gt; { account.withdraw(toWithdraw); }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assertEquals(“Amount 100.00 is greater than balance 48.50”,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exception.getMessage());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100"/>
          </a:p>
        </p:txBody>
      </p:sp>
      <p:sp>
        <p:nvSpPr>
          <p:cNvPr id="386" name="Google Shape;386;p47"/>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87" name="Google Shape;387;p47"/>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88" name="Google Shape;388;p47"/>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94" name="Google Shape;394;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95" name="Google Shape;395;p48"/>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a negative amount.</a:t>
            </a:r>
            <a:endParaRPr sz="2100"/>
          </a:p>
          <a:p>
            <a:pPr indent="-342900" lvl="1" marL="914400" rtl="0" algn="l">
              <a:spcBef>
                <a:spcPts val="500"/>
              </a:spcBef>
              <a:spcAft>
                <a:spcPts val="0"/>
              </a:spcAft>
              <a:buSzPts val="1800"/>
              <a:buChar char="•"/>
            </a:pPr>
            <a:r>
              <a:rPr lang="sv-SE" sz="1800"/>
              <a:t>(should throw an exception with appropriate error message)</a:t>
            </a:r>
            <a:endParaRPr sz="18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testWithdraw_negative</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a:t>
            </a:r>
            <a:r>
              <a:rPr b="1" lang="sv-SE" sz="1000">
                <a:solidFill>
                  <a:srgbClr val="333333"/>
                </a:solidFill>
                <a:latin typeface="Consolas"/>
                <a:ea typeface="Consolas"/>
                <a:cs typeface="Consolas"/>
                <a:sym typeface="Consolas"/>
              </a:rPr>
              <a:t>-2.5;</a:t>
            </a:r>
            <a:r>
              <a:rPr lang="sv-SE" sz="1000">
                <a:solidFill>
                  <a:srgbClr val="333333"/>
                </a:solidFill>
                <a:latin typeface="Consolas"/>
                <a:ea typeface="Consolas"/>
                <a:cs typeface="Consolas"/>
                <a:sym typeface="Consolas"/>
              </a:rPr>
              <a:t>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Throwable</a:t>
            </a:r>
            <a:r>
              <a:rPr lang="sv-SE" sz="1000">
                <a:solidFill>
                  <a:srgbClr val="333333"/>
                </a:solidFill>
                <a:latin typeface="Consolas"/>
                <a:ea typeface="Consolas"/>
                <a:cs typeface="Consolas"/>
                <a:sym typeface="Consolas"/>
              </a:rPr>
              <a:t> exception = assertThrows(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-&gt; { account.withdraw(toWithdraw); }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b="1" lang="sv-SE" sz="1000">
                <a:solidFill>
                  <a:srgbClr val="333333"/>
                </a:solidFill>
                <a:latin typeface="Consolas"/>
                <a:ea typeface="Consolas"/>
                <a:cs typeface="Consolas"/>
                <a:sym typeface="Consolas"/>
              </a:rPr>
              <a:t> assertEquals(“Cannot withdraw a negative amount: -2.50”, </a:t>
            </a:r>
            <a:endParaRPr b="1"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exception.getMessage()); // Oracle</a:t>
            </a:r>
            <a:br>
              <a:rPr b="1"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100"/>
          </a:p>
        </p:txBody>
      </p:sp>
      <p:sp>
        <p:nvSpPr>
          <p:cNvPr id="396" name="Google Shape;396;p48"/>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97" name="Google Shape;397;p48"/>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98" name="Google Shape;398;p48"/>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5" name="Google Shape;405;p4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11" name="Google Shape;411;p50"/>
          <p:cNvSpPr txBox="1"/>
          <p:nvPr>
            <p:ph idx="1" type="body"/>
          </p:nvPr>
        </p:nvSpPr>
        <p:spPr>
          <a:xfrm>
            <a:off x="468900" y="1035500"/>
            <a:ext cx="8217900" cy="3727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Use assertions instead of print statements</a:t>
            </a:r>
            <a:endParaRPr/>
          </a:p>
          <a:p>
            <a:pPr indent="0" lvl="0" marL="0" rtl="0" algn="l">
              <a:spcBef>
                <a:spcPts val="1000"/>
              </a:spcBef>
              <a:spcAft>
                <a:spcPts val="0"/>
              </a:spcAft>
              <a:buNone/>
            </a:pPr>
            <a:r>
              <a:rPr lang="sv-SE" sz="1400">
                <a:latin typeface="Consolas"/>
                <a:ea typeface="Consolas"/>
                <a:cs typeface="Consolas"/>
                <a:sym typeface="Consolas"/>
              </a:rPr>
              <a:t>@Test</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public void testStringUtil_Bad() {</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String result = stringUtil.concat("Hello ", "World");</a:t>
            </a:r>
            <a:br>
              <a:rPr lang="sv-SE" sz="1400">
                <a:latin typeface="Consolas"/>
                <a:ea typeface="Consolas"/>
                <a:cs typeface="Consolas"/>
                <a:sym typeface="Consolas"/>
              </a:rPr>
            </a:br>
            <a:r>
              <a:rPr lang="sv-SE" sz="1400">
                <a:latin typeface="Consolas"/>
                <a:ea typeface="Consolas"/>
                <a:cs typeface="Consolas"/>
                <a:sym typeface="Consolas"/>
              </a:rPr>
              <a:t>    System.out.println("Result is "+result);</a:t>
            </a:r>
            <a:br>
              <a:rPr lang="sv-SE" sz="1400">
                <a:latin typeface="Consolas"/>
                <a:ea typeface="Consolas"/>
                <a:cs typeface="Consolas"/>
                <a:sym typeface="Consolas"/>
              </a:rPr>
            </a:b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public void testStringUtil_Good() {</a:t>
            </a:r>
            <a:br>
              <a:rPr lang="sv-SE" sz="1400">
                <a:latin typeface="Consolas"/>
                <a:ea typeface="Consolas"/>
                <a:cs typeface="Consolas"/>
                <a:sym typeface="Consolas"/>
              </a:rPr>
            </a:br>
            <a:r>
              <a:rPr lang="sv-SE" sz="1400">
                <a:latin typeface="Consolas"/>
                <a:ea typeface="Consolas"/>
                <a:cs typeface="Consolas"/>
                <a:sym typeface="Consolas"/>
              </a:rPr>
              <a:t>    String result = stringUtil.concat("Hello ", "World");</a:t>
            </a:r>
            <a:br>
              <a:rPr lang="sv-SE" sz="1400">
                <a:latin typeface="Consolas"/>
                <a:ea typeface="Consolas"/>
                <a:cs typeface="Consolas"/>
                <a:sym typeface="Consolas"/>
              </a:rPr>
            </a:br>
            <a:r>
              <a:rPr lang="sv-SE" sz="1400">
                <a:latin typeface="Consolas"/>
                <a:ea typeface="Consolas"/>
                <a:cs typeface="Consolas"/>
                <a:sym typeface="Consolas"/>
              </a:rPr>
              <a:t>    assertEquals("Hello World", result);</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393700" lvl="0" marL="457200" rtl="0" algn="l">
              <a:spcBef>
                <a:spcPts val="1000"/>
              </a:spcBef>
              <a:spcAft>
                <a:spcPts val="0"/>
              </a:spcAft>
              <a:buSzPts val="2600"/>
              <a:buChar char="•"/>
            </a:pPr>
            <a:r>
              <a:rPr lang="sv-SE"/>
              <a:t>The first will always pass (no assertions)</a:t>
            </a:r>
            <a:endParaRPr/>
          </a:p>
        </p:txBody>
      </p:sp>
      <p:sp>
        <p:nvSpPr>
          <p:cNvPr id="412" name="Google Shape;412;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13" name="Google Shape;413;p50"/>
          <p:cNvSpPr/>
          <p:nvPr/>
        </p:nvSpPr>
        <p:spPr>
          <a:xfrm>
            <a:off x="7119825" y="2248631"/>
            <a:ext cx="548700" cy="3936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0"/>
          <p:cNvSpPr/>
          <p:nvPr/>
        </p:nvSpPr>
        <p:spPr>
          <a:xfrm>
            <a:off x="7119825" y="3365688"/>
            <a:ext cx="548700" cy="3936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20" name="Google Shape;420;p51"/>
          <p:cNvSpPr txBox="1"/>
          <p:nvPr>
            <p:ph idx="1" type="body"/>
          </p:nvPr>
        </p:nvSpPr>
        <p:spPr>
          <a:xfrm>
            <a:off x="468900" y="1157750"/>
            <a:ext cx="8217900" cy="36048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I</a:t>
            </a:r>
            <a:r>
              <a:rPr lang="sv-SE" sz="2000"/>
              <a:t>f code is non-deterministic, tests should give deterministic results.</a:t>
            </a:r>
            <a:endParaRPr sz="2000"/>
          </a:p>
          <a:p>
            <a:pPr indent="457200" lvl="0" marL="457200" rtl="0" algn="l">
              <a:spcBef>
                <a:spcPts val="1000"/>
              </a:spcBef>
              <a:spcAft>
                <a:spcPts val="0"/>
              </a:spcAft>
              <a:buNone/>
            </a:pPr>
            <a:r>
              <a:rPr lang="sv-SE" sz="1400">
                <a:latin typeface="Consolas"/>
                <a:ea typeface="Consolas"/>
                <a:cs typeface="Consolas"/>
                <a:sym typeface="Consolas"/>
              </a:rPr>
              <a:t>public long calculateTime(){</a:t>
            </a:r>
            <a:br>
              <a:rPr lang="sv-SE" sz="1400">
                <a:latin typeface="Consolas"/>
                <a:ea typeface="Consolas"/>
                <a:cs typeface="Consolas"/>
                <a:sym typeface="Consolas"/>
              </a:rPr>
            </a:br>
            <a:r>
              <a:rPr lang="sv-SE" sz="1400">
                <a:latin typeface="Consolas"/>
                <a:ea typeface="Consolas"/>
                <a:cs typeface="Consolas"/>
                <a:sym typeface="Consolas"/>
              </a:rPr>
              <a:t>        long time = 0;</a:t>
            </a:r>
            <a:br>
              <a:rPr lang="sv-SE" sz="1400">
                <a:latin typeface="Consolas"/>
                <a:ea typeface="Consolas"/>
                <a:cs typeface="Consolas"/>
                <a:sym typeface="Consolas"/>
              </a:rPr>
            </a:br>
            <a:r>
              <a:rPr lang="sv-SE" sz="1400">
                <a:latin typeface="Consolas"/>
                <a:ea typeface="Consolas"/>
                <a:cs typeface="Consolas"/>
                <a:sym typeface="Consolas"/>
              </a:rPr>
              <a:t>        long before = System.currentTimeMillis();</a:t>
            </a:r>
            <a:br>
              <a:rPr lang="sv-SE" sz="1400">
                <a:latin typeface="Consolas"/>
                <a:ea typeface="Consolas"/>
                <a:cs typeface="Consolas"/>
                <a:sym typeface="Consolas"/>
              </a:rPr>
            </a:br>
            <a:r>
              <a:rPr lang="sv-SE" sz="1400">
                <a:latin typeface="Consolas"/>
                <a:ea typeface="Consolas"/>
                <a:cs typeface="Consolas"/>
                <a:sym typeface="Consolas"/>
              </a:rPr>
              <a:t>        veryComplexFunction();</a:t>
            </a:r>
            <a:br>
              <a:rPr lang="sv-SE" sz="1400">
                <a:latin typeface="Consolas"/>
                <a:ea typeface="Consolas"/>
                <a:cs typeface="Consolas"/>
                <a:sym typeface="Consolas"/>
              </a:rPr>
            </a:br>
            <a:r>
              <a:rPr lang="sv-SE" sz="1400">
                <a:latin typeface="Consolas"/>
                <a:ea typeface="Consolas"/>
                <a:cs typeface="Consolas"/>
                <a:sym typeface="Consolas"/>
              </a:rPr>
              <a:t>        long after = System.currentTimeMillis();</a:t>
            </a:r>
            <a:br>
              <a:rPr lang="sv-SE" sz="1400">
                <a:latin typeface="Consolas"/>
                <a:ea typeface="Consolas"/>
                <a:cs typeface="Consolas"/>
                <a:sym typeface="Consolas"/>
              </a:rPr>
            </a:br>
            <a:r>
              <a:rPr lang="sv-SE" sz="1400">
                <a:latin typeface="Consolas"/>
                <a:ea typeface="Consolas"/>
                <a:cs typeface="Consolas"/>
                <a:sym typeface="Consolas"/>
              </a:rPr>
              <a:t>        time = after - before;</a:t>
            </a:r>
            <a:br>
              <a:rPr lang="sv-SE" sz="1400">
                <a:latin typeface="Consolas"/>
                <a:ea typeface="Consolas"/>
                <a:cs typeface="Consolas"/>
                <a:sym typeface="Consolas"/>
              </a:rPr>
            </a:br>
            <a:r>
              <a:rPr lang="sv-SE" sz="1400">
                <a:latin typeface="Consolas"/>
                <a:ea typeface="Consolas"/>
                <a:cs typeface="Consolas"/>
                <a:sym typeface="Consolas"/>
              </a:rPr>
              <a:t>        return time;</a:t>
            </a:r>
            <a:br>
              <a:rPr lang="sv-SE" sz="1400">
                <a:latin typeface="Consolas"/>
                <a:ea typeface="Consolas"/>
                <a:cs typeface="Consolas"/>
                <a:sym typeface="Consolas"/>
              </a:rPr>
            </a:br>
            <a:r>
              <a:rPr lang="sv-SE" sz="1400">
                <a:latin typeface="Consolas"/>
                <a:ea typeface="Consolas"/>
                <a:cs typeface="Consolas"/>
                <a:sym typeface="Consolas"/>
              </a:rPr>
              <a:t>	}</a:t>
            </a:r>
            <a:endParaRPr sz="1400">
              <a:latin typeface="Consolas"/>
              <a:ea typeface="Consolas"/>
              <a:cs typeface="Consolas"/>
              <a:sym typeface="Consolas"/>
            </a:endParaRPr>
          </a:p>
          <a:p>
            <a:pPr indent="-355600" lvl="0" marL="457200" rtl="0" algn="l">
              <a:spcBef>
                <a:spcPts val="1000"/>
              </a:spcBef>
              <a:spcAft>
                <a:spcPts val="0"/>
              </a:spcAft>
              <a:buSzPts val="2000"/>
              <a:buChar char="•"/>
            </a:pPr>
            <a:r>
              <a:rPr lang="sv-SE" sz="2000"/>
              <a:t>Tests for this method should not specify exact time, but properties of a “good” execution.</a:t>
            </a:r>
            <a:endParaRPr sz="2000"/>
          </a:p>
          <a:p>
            <a:pPr indent="-342900" lvl="1" marL="914400" rtl="0" algn="l">
              <a:spcBef>
                <a:spcPts val="500"/>
              </a:spcBef>
              <a:spcAft>
                <a:spcPts val="0"/>
              </a:spcAft>
              <a:buSzPts val="1800"/>
              <a:buChar char="•"/>
            </a:pPr>
            <a:r>
              <a:rPr lang="sv-SE" sz="1800"/>
              <a:t>The time should be positive, not negative or 0.</a:t>
            </a:r>
            <a:endParaRPr sz="1800"/>
          </a:p>
          <a:p>
            <a:pPr indent="-342900" lvl="1" marL="914400" rtl="0" algn="l">
              <a:spcBef>
                <a:spcPts val="500"/>
              </a:spcBef>
              <a:spcAft>
                <a:spcPts val="0"/>
              </a:spcAft>
              <a:buSzPts val="1800"/>
              <a:buChar char="•"/>
            </a:pPr>
            <a:r>
              <a:rPr lang="sv-SE" sz="1800"/>
              <a:t>A range on the allowed times.</a:t>
            </a:r>
            <a:endParaRPr sz="1800"/>
          </a:p>
        </p:txBody>
      </p:sp>
      <p:sp>
        <p:nvSpPr>
          <p:cNvPr id="421" name="Google Shape;421;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27" name="Google Shape;427;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negative scenarios and boundary cases, in addition to positive scenarios.</a:t>
            </a:r>
            <a:endParaRPr/>
          </a:p>
          <a:p>
            <a:pPr indent="-368300" lvl="1" marL="914400" rtl="0" algn="l">
              <a:spcBef>
                <a:spcPts val="500"/>
              </a:spcBef>
              <a:spcAft>
                <a:spcPts val="0"/>
              </a:spcAft>
              <a:buSzPts val="2200"/>
              <a:buChar char="•"/>
            </a:pPr>
            <a:r>
              <a:rPr lang="sv-SE"/>
              <a:t>Can the system handle invalid data?</a:t>
            </a:r>
            <a:endParaRPr/>
          </a:p>
          <a:p>
            <a:pPr indent="-368300" lvl="1" marL="914400" rtl="0" algn="l">
              <a:spcBef>
                <a:spcPts val="500"/>
              </a:spcBef>
              <a:spcAft>
                <a:spcPts val="0"/>
              </a:spcAft>
              <a:buSzPts val="2200"/>
              <a:buChar char="•"/>
            </a:pPr>
            <a:r>
              <a:rPr lang="sv-SE"/>
              <a:t>Method expects a string of length 8, with A-Z,a-z,0-9.</a:t>
            </a:r>
            <a:endParaRPr/>
          </a:p>
          <a:p>
            <a:pPr indent="-342900" lvl="2" marL="1371600" rtl="0" algn="l">
              <a:spcBef>
                <a:spcPts val="500"/>
              </a:spcBef>
              <a:spcAft>
                <a:spcPts val="0"/>
              </a:spcAft>
              <a:buSzPts val="1800"/>
              <a:buChar char="•"/>
            </a:pPr>
            <a:r>
              <a:rPr lang="sv-SE"/>
              <a:t>Try non-alphanumeric characters. Try a blank value. Try strings with length &lt; 8, &gt; 8</a:t>
            </a:r>
            <a:endParaRPr/>
          </a:p>
          <a:p>
            <a:pPr indent="-393700" lvl="0" marL="457200" rtl="0" algn="l">
              <a:spcBef>
                <a:spcPts val="1000"/>
              </a:spcBef>
              <a:spcAft>
                <a:spcPts val="0"/>
              </a:spcAft>
              <a:buSzPts val="2600"/>
              <a:buChar char="•"/>
            </a:pPr>
            <a:r>
              <a:rPr lang="sv-SE"/>
              <a:t>Boundary cases test extreme values.</a:t>
            </a:r>
            <a:endParaRPr/>
          </a:p>
          <a:p>
            <a:pPr indent="-368300" lvl="1" marL="914400" rtl="0" algn="l">
              <a:spcBef>
                <a:spcPts val="500"/>
              </a:spcBef>
              <a:spcAft>
                <a:spcPts val="0"/>
              </a:spcAft>
              <a:buSzPts val="2200"/>
              <a:buChar char="•"/>
            </a:pPr>
            <a:r>
              <a:rPr lang="sv-SE"/>
              <a:t>If method expects numeric value 1 to 100, try 1 and 100.</a:t>
            </a:r>
            <a:endParaRPr/>
          </a:p>
          <a:p>
            <a:pPr indent="-342900" lvl="2" marL="1371600" rtl="0" algn="l">
              <a:spcBef>
                <a:spcPts val="500"/>
              </a:spcBef>
              <a:spcAft>
                <a:spcPts val="0"/>
              </a:spcAft>
              <a:buSzPts val="1800"/>
              <a:buChar char="•"/>
            </a:pPr>
            <a:r>
              <a:rPr lang="sv-SE"/>
              <a:t>Also, 0, negative, 100+ (negative scenarios).</a:t>
            </a:r>
            <a:endParaRPr/>
          </a:p>
        </p:txBody>
      </p:sp>
      <p:sp>
        <p:nvSpPr>
          <p:cNvPr id="428" name="Google Shape;428;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34" name="Google Shape;434;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only one unit at a time.</a:t>
            </a:r>
            <a:endParaRPr/>
          </a:p>
          <a:p>
            <a:pPr indent="-368300" lvl="1" marL="914400" rtl="0" algn="l">
              <a:spcBef>
                <a:spcPts val="500"/>
              </a:spcBef>
              <a:spcAft>
                <a:spcPts val="0"/>
              </a:spcAft>
              <a:buSzPts val="2200"/>
              <a:buChar char="•"/>
            </a:pPr>
            <a:r>
              <a:rPr lang="sv-SE"/>
              <a:t>Each scenario in a separate test case.</a:t>
            </a:r>
            <a:endParaRPr/>
          </a:p>
          <a:p>
            <a:pPr indent="-368300" lvl="1" marL="914400" rtl="0" algn="l">
              <a:spcBef>
                <a:spcPts val="500"/>
              </a:spcBef>
              <a:spcAft>
                <a:spcPts val="0"/>
              </a:spcAft>
              <a:buSzPts val="2200"/>
              <a:buChar char="•"/>
            </a:pPr>
            <a:r>
              <a:rPr lang="sv-SE"/>
              <a:t>Helps in isolating and fixing faults.</a:t>
            </a:r>
            <a:endParaRPr/>
          </a:p>
          <a:p>
            <a:pPr indent="-393700" lvl="0" marL="457200" rtl="0" algn="l">
              <a:spcBef>
                <a:spcPts val="1000"/>
              </a:spcBef>
              <a:spcAft>
                <a:spcPts val="0"/>
              </a:spcAft>
              <a:buSzPts val="2600"/>
              <a:buChar char="•"/>
            </a:pPr>
            <a:r>
              <a:rPr lang="sv-SE"/>
              <a:t>Don’t use unnecessary assertions.</a:t>
            </a:r>
            <a:endParaRPr/>
          </a:p>
          <a:p>
            <a:pPr indent="-368300" lvl="1" marL="914400" rtl="0" algn="l">
              <a:spcBef>
                <a:spcPts val="500"/>
              </a:spcBef>
              <a:spcAft>
                <a:spcPts val="0"/>
              </a:spcAft>
              <a:buSzPts val="2200"/>
              <a:buChar char="•"/>
            </a:pPr>
            <a:r>
              <a:rPr lang="sv-SE"/>
              <a:t>Specify how code should work, not a list of observations.</a:t>
            </a:r>
            <a:endParaRPr/>
          </a:p>
          <a:p>
            <a:pPr indent="-368300" lvl="1" marL="914400" rtl="0" algn="l">
              <a:spcBef>
                <a:spcPts val="500"/>
              </a:spcBef>
              <a:spcAft>
                <a:spcPts val="0"/>
              </a:spcAft>
              <a:buSzPts val="2200"/>
              <a:buChar char="•"/>
            </a:pPr>
            <a:r>
              <a:rPr lang="sv-SE"/>
              <a:t>Generally, each unit test performs one assertion</a:t>
            </a:r>
            <a:endParaRPr/>
          </a:p>
          <a:p>
            <a:pPr indent="-342900" lvl="2" marL="1371600" rtl="0" algn="l">
              <a:spcBef>
                <a:spcPts val="500"/>
              </a:spcBef>
              <a:spcAft>
                <a:spcPts val="0"/>
              </a:spcAft>
              <a:buSzPts val="1800"/>
              <a:buChar char="•"/>
            </a:pPr>
            <a:r>
              <a:rPr lang="sv-SE"/>
              <a:t>Or all assertions are related.</a:t>
            </a:r>
            <a:endParaRPr/>
          </a:p>
        </p:txBody>
      </p:sp>
      <p:sp>
        <p:nvSpPr>
          <p:cNvPr id="435" name="Google Shape;435;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128" name="Google Shape;128;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the smallest “unit” that can be tested.</a:t>
            </a:r>
            <a:endParaRPr/>
          </a:p>
          <a:p>
            <a:pPr indent="-368300" lvl="1" marL="914400" rtl="0" algn="l">
              <a:spcBef>
                <a:spcPts val="500"/>
              </a:spcBef>
              <a:spcAft>
                <a:spcPts val="0"/>
              </a:spcAft>
              <a:buSzPts val="2200"/>
              <a:buChar char="•"/>
            </a:pPr>
            <a:r>
              <a:rPr lang="sv-SE"/>
              <a:t>Often, a class and its methods.</a:t>
            </a:r>
            <a:endParaRPr/>
          </a:p>
          <a:p>
            <a:pPr indent="-393700" lvl="0" marL="457200" rtl="0" algn="l">
              <a:spcBef>
                <a:spcPts val="1000"/>
              </a:spcBef>
              <a:spcAft>
                <a:spcPts val="0"/>
              </a:spcAft>
              <a:buSzPts val="2600"/>
              <a:buChar char="•"/>
            </a:pPr>
            <a:r>
              <a:rPr lang="sv-SE"/>
              <a:t>Tested in </a:t>
            </a:r>
            <a:r>
              <a:rPr b="1" lang="sv-SE"/>
              <a:t>isolation</a:t>
            </a:r>
            <a:r>
              <a:rPr lang="sv-SE"/>
              <a:t> from all other units.</a:t>
            </a:r>
            <a:endParaRPr/>
          </a:p>
          <a:p>
            <a:pPr indent="-368300" lvl="1" marL="914400" rtl="0" algn="l">
              <a:spcBef>
                <a:spcPts val="500"/>
              </a:spcBef>
              <a:spcAft>
                <a:spcPts val="0"/>
              </a:spcAft>
              <a:buSzPts val="2200"/>
              <a:buChar char="•"/>
            </a:pPr>
            <a:r>
              <a:rPr b="1" lang="sv-SE"/>
              <a:t>Mock</a:t>
            </a:r>
            <a:r>
              <a:rPr lang="sv-SE"/>
              <a:t> the results from other classes.</a:t>
            </a:r>
            <a:endParaRPr/>
          </a:p>
          <a:p>
            <a:pPr indent="-393700" lvl="0" marL="457200" rtl="0" algn="l">
              <a:spcBef>
                <a:spcPts val="1000"/>
              </a:spcBef>
              <a:spcAft>
                <a:spcPts val="0"/>
              </a:spcAft>
              <a:buSzPts val="2600"/>
              <a:buChar char="•"/>
            </a:pPr>
            <a:r>
              <a:rPr lang="sv-SE"/>
              <a:t>Test input = method calls.</a:t>
            </a:r>
            <a:endParaRPr/>
          </a:p>
          <a:p>
            <a:pPr indent="-393700" lvl="0" marL="457200" rtl="0" algn="l">
              <a:spcBef>
                <a:spcPts val="1000"/>
              </a:spcBef>
              <a:spcAft>
                <a:spcPts val="0"/>
              </a:spcAft>
              <a:buSzPts val="2600"/>
              <a:buChar char="•"/>
            </a:pPr>
            <a:r>
              <a:rPr lang="sv-SE"/>
              <a:t>Test oracle = assertions on output/class variables. </a:t>
            </a:r>
            <a:endParaRPr/>
          </a:p>
        </p:txBody>
      </p:sp>
      <p:sp>
        <p:nvSpPr>
          <p:cNvPr id="129" name="Google Shape;129;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41" name="Google Shape;441;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Make each test independent of all others.</a:t>
            </a:r>
            <a:endParaRPr/>
          </a:p>
          <a:p>
            <a:pPr indent="-342900" lvl="1" marL="914400" rtl="0" algn="l">
              <a:spcBef>
                <a:spcPts val="500"/>
              </a:spcBef>
              <a:spcAft>
                <a:spcPts val="0"/>
              </a:spcAft>
              <a:buSzPts val="1800"/>
              <a:buChar char="•"/>
            </a:pPr>
            <a:r>
              <a:rPr lang="sv-SE" sz="1800"/>
              <a:t>Use @BeforeEach and @AfterEach to set up state and clear state before the next test case.</a:t>
            </a:r>
            <a:endParaRPr sz="1800"/>
          </a:p>
          <a:p>
            <a:pPr indent="-393700" lvl="0" marL="457200" rtl="0" algn="l">
              <a:spcBef>
                <a:spcPts val="1000"/>
              </a:spcBef>
              <a:spcAft>
                <a:spcPts val="0"/>
              </a:spcAft>
              <a:buSzPts val="2600"/>
              <a:buChar char="•"/>
            </a:pPr>
            <a:r>
              <a:rPr lang="sv-SE"/>
              <a:t>Create unit tests to target exceptions.</a:t>
            </a:r>
            <a:endParaRPr/>
          </a:p>
          <a:p>
            <a:pPr indent="-355600" lvl="1" marL="914400" rtl="0" algn="l">
              <a:spcBef>
                <a:spcPts val="500"/>
              </a:spcBef>
              <a:spcAft>
                <a:spcPts val="0"/>
              </a:spcAft>
              <a:buSzPts val="2000"/>
              <a:buChar char="•"/>
            </a:pPr>
            <a:r>
              <a:rPr lang="sv-SE" sz="2000"/>
              <a:t>If an exception should be thrown based on certain input, make sure the exception is thrown.</a:t>
            </a:r>
            <a:endParaRPr sz="1800"/>
          </a:p>
        </p:txBody>
      </p:sp>
      <p:sp>
        <p:nvSpPr>
          <p:cNvPr id="442" name="Google Shape;442;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Scaffolding</a:t>
            </a:r>
            <a:endParaRPr/>
          </a:p>
        </p:txBody>
      </p:sp>
      <p:sp>
        <p:nvSpPr>
          <p:cNvPr id="448" name="Google Shape;448;p55"/>
          <p:cNvSpPr txBox="1"/>
          <p:nvPr>
            <p:ph idx="1" type="body"/>
          </p:nvPr>
        </p:nvSpPr>
        <p:spPr>
          <a:xfrm>
            <a:off x="468900" y="1166475"/>
            <a:ext cx="8217900" cy="35961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Mock objects</a:t>
            </a:r>
            <a:r>
              <a:rPr lang="sv-SE"/>
              <a:t> and drivers are written as replacements for other parts of the system. </a:t>
            </a:r>
            <a:endParaRPr/>
          </a:p>
          <a:p>
            <a:pPr indent="-368300" lvl="1" marL="914400" rtl="0" algn="l">
              <a:spcBef>
                <a:spcPts val="500"/>
              </a:spcBef>
              <a:spcAft>
                <a:spcPts val="0"/>
              </a:spcAft>
              <a:buSzPts val="2200"/>
              <a:buChar char="•"/>
            </a:pPr>
            <a:r>
              <a:rPr lang="sv-SE"/>
              <a:t>May be required if pieces of the system do not exist.</a:t>
            </a:r>
            <a:endParaRPr/>
          </a:p>
          <a:p>
            <a:pPr indent="-393700" lvl="0" marL="457200" rtl="0" algn="l">
              <a:spcBef>
                <a:spcPts val="1000"/>
              </a:spcBef>
              <a:spcAft>
                <a:spcPts val="0"/>
              </a:spcAft>
              <a:buSzPts val="2600"/>
              <a:buChar char="•"/>
            </a:pPr>
            <a:r>
              <a:rPr lang="sv-SE"/>
              <a:t>Scaffolding allows control over test execution and greater observability to judge test results.</a:t>
            </a:r>
            <a:endParaRPr/>
          </a:p>
          <a:p>
            <a:pPr indent="-368300" lvl="1" marL="914400" rtl="0" algn="l">
              <a:spcBef>
                <a:spcPts val="500"/>
              </a:spcBef>
              <a:spcAft>
                <a:spcPts val="0"/>
              </a:spcAft>
              <a:buSzPts val="2200"/>
              <a:buChar char="•"/>
            </a:pPr>
            <a:r>
              <a:rPr lang="sv-SE"/>
              <a:t>Simulate dependencies and test components in isolation.</a:t>
            </a:r>
            <a:endParaRPr/>
          </a:p>
          <a:p>
            <a:pPr indent="-368300" lvl="1" marL="914400" rtl="0" algn="l">
              <a:spcBef>
                <a:spcPts val="500"/>
              </a:spcBef>
              <a:spcAft>
                <a:spcPts val="0"/>
              </a:spcAft>
              <a:buSzPts val="2200"/>
              <a:buChar char="•"/>
            </a:pPr>
            <a:r>
              <a:rPr lang="sv-SE"/>
              <a:t>Ability to set up specialized testing scenarios.</a:t>
            </a:r>
            <a:endParaRPr/>
          </a:p>
          <a:p>
            <a:pPr indent="-368300" lvl="1" marL="914400" rtl="0" algn="l">
              <a:spcBef>
                <a:spcPts val="500"/>
              </a:spcBef>
              <a:spcAft>
                <a:spcPts val="0"/>
              </a:spcAft>
              <a:buSzPts val="2200"/>
              <a:buChar char="•"/>
            </a:pPr>
            <a:r>
              <a:rPr lang="sv-SE"/>
              <a:t>Ability to replace part of the program with a version more suited to testing.</a:t>
            </a:r>
            <a:endParaRPr/>
          </a:p>
          <a:p>
            <a:pPr indent="0" lvl="0" marL="0" rtl="0" algn="l">
              <a:spcBef>
                <a:spcPts val="1000"/>
              </a:spcBef>
              <a:spcAft>
                <a:spcPts val="0"/>
              </a:spcAft>
              <a:buNone/>
            </a:pPr>
            <a:r>
              <a:t/>
            </a:r>
            <a:endParaRPr/>
          </a:p>
        </p:txBody>
      </p:sp>
      <p:sp>
        <p:nvSpPr>
          <p:cNvPr id="449" name="Google Shape;449;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Object Mocking</a:t>
            </a:r>
            <a:endParaRPr/>
          </a:p>
        </p:txBody>
      </p:sp>
      <p:sp>
        <p:nvSpPr>
          <p:cNvPr id="455" name="Google Shape;455;p56"/>
          <p:cNvSpPr txBox="1"/>
          <p:nvPr>
            <p:ph idx="1" type="body"/>
          </p:nvPr>
        </p:nvSpPr>
        <p:spPr>
          <a:xfrm>
            <a:off x="468896" y="1282400"/>
            <a:ext cx="45414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200"/>
              <a:t>Unit </a:t>
            </a:r>
            <a:r>
              <a:rPr lang="sv-SE" sz="2200"/>
              <a:t>may depend on unfinished (or untested) components. Can </a:t>
            </a:r>
            <a:r>
              <a:rPr b="1" lang="sv-SE" sz="2200"/>
              <a:t>mock </a:t>
            </a:r>
            <a:r>
              <a:rPr lang="sv-SE" sz="2200"/>
              <a:t>those components.</a:t>
            </a:r>
            <a:endParaRPr sz="2200"/>
          </a:p>
          <a:p>
            <a:pPr indent="-342900" lvl="0" marL="457200" marR="0" rtl="0" algn="l">
              <a:lnSpc>
                <a:spcPct val="100000"/>
              </a:lnSpc>
              <a:spcBef>
                <a:spcPts val="600"/>
              </a:spcBef>
              <a:spcAft>
                <a:spcPts val="0"/>
              </a:spcAft>
              <a:buSzPts val="1800"/>
              <a:buChar char="•"/>
            </a:pPr>
            <a:r>
              <a:rPr lang="sv-SE" sz="1800"/>
              <a:t>S</a:t>
            </a:r>
            <a:r>
              <a:rPr lang="sv-SE" sz="1800"/>
              <a:t>ame interface as real component, but hand-created simulation.</a:t>
            </a:r>
            <a:endParaRPr sz="1800"/>
          </a:p>
          <a:p>
            <a:pPr indent="-342900" lvl="0" marL="457200" marR="0" rtl="0" algn="l">
              <a:lnSpc>
                <a:spcPct val="100000"/>
              </a:lnSpc>
              <a:spcBef>
                <a:spcPts val="0"/>
              </a:spcBef>
              <a:spcAft>
                <a:spcPts val="0"/>
              </a:spcAft>
              <a:buSzPts val="1800"/>
              <a:buChar char="•"/>
            </a:pPr>
            <a:r>
              <a:rPr lang="sv-SE" sz="1800"/>
              <a:t>Can be used to simulate abnormal operation or rare events.</a:t>
            </a:r>
            <a:endParaRPr sz="1800"/>
          </a:p>
          <a:p>
            <a:pPr indent="-342900" lvl="1" marL="914400" marR="0" rtl="0" algn="l">
              <a:lnSpc>
                <a:spcPct val="100000"/>
              </a:lnSpc>
              <a:spcBef>
                <a:spcPts val="0"/>
              </a:spcBef>
              <a:spcAft>
                <a:spcPts val="0"/>
              </a:spcAft>
              <a:buSzPts val="1800"/>
              <a:buChar char="•"/>
            </a:pPr>
            <a:r>
              <a:rPr lang="sv-SE" sz="1800"/>
              <a:t>Ex. Place exact data in database needed to hit special outcome.</a:t>
            </a:r>
            <a:endParaRPr sz="1800"/>
          </a:p>
        </p:txBody>
      </p:sp>
      <p:sp>
        <p:nvSpPr>
          <p:cNvPr id="456" name="Google Shape;456;p56"/>
          <p:cNvSpPr/>
          <p:nvPr/>
        </p:nvSpPr>
        <p:spPr>
          <a:xfrm>
            <a:off x="5052625" y="1338325"/>
            <a:ext cx="1899600" cy="17742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WeatherData</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rPr lang="sv-SE" sz="1200"/>
              <a:t>windSpeed</a:t>
            </a:r>
            <a:endParaRPr sz="1200"/>
          </a:p>
          <a:p>
            <a:pPr indent="0" lvl="0" marL="0" rtl="0" algn="l">
              <a:spcBef>
                <a:spcPts val="0"/>
              </a:spcBef>
              <a:spcAft>
                <a:spcPts val="0"/>
              </a:spcAft>
              <a:buNone/>
            </a:pPr>
            <a:r>
              <a:rPr lang="sv-SE" sz="1200"/>
              <a:t>windDirection</a:t>
            </a:r>
            <a:endParaRPr sz="1200"/>
          </a:p>
          <a:p>
            <a:pPr indent="0" lvl="0" marL="0" rtl="0" algn="l">
              <a:spcBef>
                <a:spcPts val="0"/>
              </a:spcBef>
              <a:spcAft>
                <a:spcPts val="0"/>
              </a:spcAft>
              <a:buNone/>
            </a:pPr>
            <a:r>
              <a:rPr lang="sv-SE" sz="1200"/>
              <a:t>pressure</a:t>
            </a:r>
            <a:endParaRPr sz="1200"/>
          </a:p>
          <a:p>
            <a:pPr indent="0" lvl="0" marL="0" rtl="0" algn="l">
              <a:spcBef>
                <a:spcPts val="0"/>
              </a:spcBef>
              <a:spcAft>
                <a:spcPts val="0"/>
              </a:spcAft>
              <a:buNone/>
            </a:pPr>
            <a:r>
              <a:rPr lang="sv-SE" sz="1200"/>
              <a:t>lastReadingTime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collect()</a:t>
            </a:r>
            <a:endParaRPr sz="1200"/>
          </a:p>
          <a:p>
            <a:pPr indent="0" lvl="0" marL="0" rtl="0" algn="l">
              <a:spcBef>
                <a:spcPts val="0"/>
              </a:spcBef>
              <a:spcAft>
                <a:spcPts val="0"/>
              </a:spcAft>
              <a:buNone/>
            </a:pPr>
            <a:r>
              <a:rPr lang="sv-SE" sz="1200"/>
              <a:t>summarize(time)</a:t>
            </a:r>
            <a:endParaRPr sz="1200"/>
          </a:p>
        </p:txBody>
      </p:sp>
      <p:cxnSp>
        <p:nvCxnSpPr>
          <p:cNvPr id="457" name="Google Shape;457;p56"/>
          <p:cNvCxnSpPr/>
          <p:nvPr/>
        </p:nvCxnSpPr>
        <p:spPr>
          <a:xfrm>
            <a:off x="5052625" y="1612041"/>
            <a:ext cx="1899600" cy="0"/>
          </a:xfrm>
          <a:prstGeom prst="straightConnector1">
            <a:avLst/>
          </a:prstGeom>
          <a:noFill/>
          <a:ln cap="flat" cmpd="sng" w="19050">
            <a:solidFill>
              <a:srgbClr val="2388DB"/>
            </a:solidFill>
            <a:prstDash val="solid"/>
            <a:round/>
            <a:headEnd len="med" w="med" type="none"/>
            <a:tailEnd len="med" w="med" type="none"/>
          </a:ln>
        </p:spPr>
      </p:cxnSp>
      <p:cxnSp>
        <p:nvCxnSpPr>
          <p:cNvPr id="458" name="Google Shape;458;p56"/>
          <p:cNvCxnSpPr/>
          <p:nvPr/>
        </p:nvCxnSpPr>
        <p:spPr>
          <a:xfrm>
            <a:off x="5052625" y="2689947"/>
            <a:ext cx="1899600" cy="0"/>
          </a:xfrm>
          <a:prstGeom prst="straightConnector1">
            <a:avLst/>
          </a:prstGeom>
          <a:noFill/>
          <a:ln cap="flat" cmpd="sng" w="19050">
            <a:solidFill>
              <a:srgbClr val="2388DB"/>
            </a:solidFill>
            <a:prstDash val="solid"/>
            <a:round/>
            <a:headEnd len="med" w="med" type="none"/>
            <a:tailEnd len="med" w="med" type="none"/>
          </a:ln>
        </p:spPr>
      </p:cxnSp>
      <p:sp>
        <p:nvSpPr>
          <p:cNvPr id="459" name="Google Shape;459;p56"/>
          <p:cNvSpPr/>
          <p:nvPr/>
        </p:nvSpPr>
        <p:spPr>
          <a:xfrm>
            <a:off x="7273050" y="2215650"/>
            <a:ext cx="1346700" cy="1269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ther_identifier</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get()</a:t>
            </a:r>
            <a:endParaRPr sz="1200"/>
          </a:p>
          <a:p>
            <a:pPr indent="0" lvl="0" marL="0" rtl="0" algn="l">
              <a:spcBef>
                <a:spcPts val="0"/>
              </a:spcBef>
              <a:spcAft>
                <a:spcPts val="0"/>
              </a:spcAft>
              <a:buNone/>
            </a:pPr>
            <a:r>
              <a:rPr lang="sv-SE" sz="1200"/>
              <a:t>shutdown()</a:t>
            </a:r>
            <a:endParaRPr sz="1200"/>
          </a:p>
          <a:p>
            <a:pPr indent="0" lvl="0" marL="0" rtl="0" algn="l">
              <a:spcBef>
                <a:spcPts val="0"/>
              </a:spcBef>
              <a:spcAft>
                <a:spcPts val="0"/>
              </a:spcAft>
              <a:buNone/>
            </a:pPr>
            <a:r>
              <a:rPr lang="sv-SE" sz="1200"/>
              <a:t>restart()</a:t>
            </a:r>
            <a:endParaRPr sz="1200"/>
          </a:p>
        </p:txBody>
      </p:sp>
      <p:cxnSp>
        <p:nvCxnSpPr>
          <p:cNvPr id="460" name="Google Shape;460;p56"/>
          <p:cNvCxnSpPr/>
          <p:nvPr/>
        </p:nvCxnSpPr>
        <p:spPr>
          <a:xfrm>
            <a:off x="7273050" y="2501316"/>
            <a:ext cx="1346700" cy="0"/>
          </a:xfrm>
          <a:prstGeom prst="straightConnector1">
            <a:avLst/>
          </a:prstGeom>
          <a:noFill/>
          <a:ln cap="flat" cmpd="sng" w="19050">
            <a:solidFill>
              <a:srgbClr val="2388DB"/>
            </a:solidFill>
            <a:prstDash val="solid"/>
            <a:round/>
            <a:headEnd len="med" w="med" type="none"/>
            <a:tailEnd len="med" w="med" type="none"/>
          </a:ln>
        </p:spPr>
      </p:cxnSp>
      <p:cxnSp>
        <p:nvCxnSpPr>
          <p:cNvPr id="461" name="Google Shape;461;p56"/>
          <p:cNvCxnSpPr/>
          <p:nvPr/>
        </p:nvCxnSpPr>
        <p:spPr>
          <a:xfrm>
            <a:off x="7273050" y="2918953"/>
            <a:ext cx="1346700" cy="0"/>
          </a:xfrm>
          <a:prstGeom prst="straightConnector1">
            <a:avLst/>
          </a:prstGeom>
          <a:noFill/>
          <a:ln cap="flat" cmpd="sng" w="19050">
            <a:solidFill>
              <a:srgbClr val="2388DB"/>
            </a:solidFill>
            <a:prstDash val="solid"/>
            <a:round/>
            <a:headEnd len="med" w="med" type="none"/>
            <a:tailEnd len="med" w="med" type="none"/>
          </a:ln>
        </p:spPr>
      </p:cxnSp>
      <p:sp>
        <p:nvSpPr>
          <p:cNvPr id="462" name="Google Shape;462;p56"/>
          <p:cNvSpPr/>
          <p:nvPr/>
        </p:nvSpPr>
        <p:spPr>
          <a:xfrm>
            <a:off x="5518050" y="3340899"/>
            <a:ext cx="1742400" cy="1269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Mock_Thermometer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ther_identifier</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get()</a:t>
            </a:r>
            <a:endParaRPr sz="1200"/>
          </a:p>
          <a:p>
            <a:pPr indent="0" lvl="0" marL="0" rtl="0" algn="l">
              <a:spcBef>
                <a:spcPts val="0"/>
              </a:spcBef>
              <a:spcAft>
                <a:spcPts val="0"/>
              </a:spcAft>
              <a:buNone/>
            </a:pPr>
            <a:r>
              <a:rPr lang="sv-SE" sz="1200"/>
              <a:t>shutdown()</a:t>
            </a:r>
            <a:endParaRPr sz="1200"/>
          </a:p>
          <a:p>
            <a:pPr indent="0" lvl="0" marL="0" rtl="0" algn="l">
              <a:spcBef>
                <a:spcPts val="0"/>
              </a:spcBef>
              <a:spcAft>
                <a:spcPts val="0"/>
              </a:spcAft>
              <a:buNone/>
            </a:pPr>
            <a:r>
              <a:rPr lang="sv-SE" sz="1200"/>
              <a:t>restart()</a:t>
            </a:r>
            <a:endParaRPr sz="1200"/>
          </a:p>
        </p:txBody>
      </p:sp>
      <p:cxnSp>
        <p:nvCxnSpPr>
          <p:cNvPr id="463" name="Google Shape;463;p56"/>
          <p:cNvCxnSpPr/>
          <p:nvPr/>
        </p:nvCxnSpPr>
        <p:spPr>
          <a:xfrm>
            <a:off x="5518050" y="3562125"/>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464" name="Google Shape;464;p56"/>
          <p:cNvCxnSpPr/>
          <p:nvPr/>
        </p:nvCxnSpPr>
        <p:spPr>
          <a:xfrm>
            <a:off x="5518050" y="4011888"/>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465" name="Google Shape;465;p56"/>
          <p:cNvCxnSpPr/>
          <p:nvPr/>
        </p:nvCxnSpPr>
        <p:spPr>
          <a:xfrm flipH="1" rot="10800000">
            <a:off x="6878175" y="2215650"/>
            <a:ext cx="1875300" cy="948600"/>
          </a:xfrm>
          <a:prstGeom prst="straightConnector1">
            <a:avLst/>
          </a:prstGeom>
          <a:noFill/>
          <a:ln cap="flat" cmpd="sng" w="38100">
            <a:solidFill>
              <a:srgbClr val="FF0000"/>
            </a:solidFill>
            <a:prstDash val="solid"/>
            <a:round/>
            <a:headEnd len="med" w="med" type="none"/>
            <a:tailEnd len="med" w="med" type="none"/>
          </a:ln>
        </p:spPr>
      </p:cxnSp>
      <p:cxnSp>
        <p:nvCxnSpPr>
          <p:cNvPr id="466" name="Google Shape;466;p56"/>
          <p:cNvCxnSpPr/>
          <p:nvPr/>
        </p:nvCxnSpPr>
        <p:spPr>
          <a:xfrm>
            <a:off x="5143500" y="3124200"/>
            <a:ext cx="318000" cy="887700"/>
          </a:xfrm>
          <a:prstGeom prst="straightConnector1">
            <a:avLst/>
          </a:prstGeom>
          <a:noFill/>
          <a:ln cap="flat" cmpd="sng" w="38100">
            <a:solidFill>
              <a:srgbClr val="000000"/>
            </a:solidFill>
            <a:prstDash val="solid"/>
            <a:round/>
            <a:headEnd len="med" w="med" type="none"/>
            <a:tailEnd len="med" w="med" type="triangle"/>
          </a:ln>
        </p:spPr>
      </p:cxnSp>
      <p:sp>
        <p:nvSpPr>
          <p:cNvPr id="467" name="Google Shape;467;p56"/>
          <p:cNvSpPr/>
          <p:nvPr/>
        </p:nvSpPr>
        <p:spPr>
          <a:xfrm>
            <a:off x="6589650" y="4174376"/>
            <a:ext cx="2240100" cy="7119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get(){</a:t>
            </a:r>
            <a:endParaRPr/>
          </a:p>
          <a:p>
            <a:pPr indent="0" lvl="0" marL="0" rtl="0" algn="l">
              <a:spcBef>
                <a:spcPts val="0"/>
              </a:spcBef>
              <a:spcAft>
                <a:spcPts val="0"/>
              </a:spcAft>
              <a:buNone/>
            </a:pPr>
            <a:r>
              <a:rPr lang="sv-SE"/>
              <a:t>	return 98;</a:t>
            </a:r>
            <a:endParaRPr/>
          </a:p>
          <a:p>
            <a:pPr indent="0" lvl="0" marL="0" rtl="0" algn="l">
              <a:spcBef>
                <a:spcPts val="0"/>
              </a:spcBef>
              <a:spcAft>
                <a:spcPts val="0"/>
              </a:spcAft>
              <a:buNone/>
            </a:pPr>
            <a:r>
              <a:rPr lang="sv-SE"/>
              <a:t>}</a:t>
            </a:r>
            <a:endParaRPr/>
          </a:p>
        </p:txBody>
      </p:sp>
      <p:sp>
        <p:nvSpPr>
          <p:cNvPr id="468" name="Google Shape;468;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Mocking Example </a:t>
            </a:r>
            <a:endParaRPr/>
          </a:p>
        </p:txBody>
      </p:sp>
      <p:sp>
        <p:nvSpPr>
          <p:cNvPr id="474" name="Google Shape;474;p57"/>
          <p:cNvSpPr txBox="1"/>
          <p:nvPr>
            <p:ph idx="1" type="body"/>
          </p:nvPr>
        </p:nvSpPr>
        <p:spPr>
          <a:xfrm>
            <a:off x="468900" y="1166475"/>
            <a:ext cx="8217900" cy="35964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Declare a mock object:</a:t>
            </a:r>
            <a:br>
              <a:rPr lang="sv-SE" sz="2400"/>
            </a:br>
            <a:r>
              <a:rPr b="1" lang="sv-SE" sz="1800">
                <a:latin typeface="Consolas"/>
                <a:ea typeface="Consolas"/>
                <a:cs typeface="Consolas"/>
                <a:sym typeface="Consolas"/>
              </a:rPr>
              <a:t>LinkedList mList = mock(LinkedList.class);</a:t>
            </a:r>
            <a:endParaRPr b="1" sz="1800">
              <a:latin typeface="Consolas"/>
              <a:ea typeface="Consolas"/>
              <a:cs typeface="Consolas"/>
              <a:sym typeface="Consolas"/>
            </a:endParaRPr>
          </a:p>
          <a:p>
            <a:pPr indent="-381000" lvl="0" marL="457200" marR="0" rtl="0" algn="l">
              <a:lnSpc>
                <a:spcPct val="100000"/>
              </a:lnSpc>
              <a:spcBef>
                <a:spcPts val="0"/>
              </a:spcBef>
              <a:spcAft>
                <a:spcPts val="0"/>
              </a:spcAft>
              <a:buSzPts val="2400"/>
              <a:buChar char="•"/>
            </a:pPr>
            <a:r>
              <a:rPr lang="sv-SE" sz="2400"/>
              <a:t>Specify method behavior:</a:t>
            </a:r>
            <a:br>
              <a:rPr lang="sv-SE" sz="2400"/>
            </a:br>
            <a:r>
              <a:rPr b="1" lang="sv-SE" sz="1800">
                <a:latin typeface="Consolas"/>
                <a:ea typeface="Consolas"/>
                <a:cs typeface="Consolas"/>
                <a:sym typeface="Consolas"/>
              </a:rPr>
              <a:t>when(mList.get(0)).thenReturn(“first”);</a:t>
            </a:r>
            <a:endParaRPr b="1" sz="1800">
              <a:latin typeface="Consolas"/>
              <a:ea typeface="Consolas"/>
              <a:cs typeface="Consolas"/>
              <a:sym typeface="Consolas"/>
            </a:endParaRPr>
          </a:p>
          <a:p>
            <a:pPr indent="-381000" lvl="1" marL="914400" rtl="0" algn="l">
              <a:spcBef>
                <a:spcPts val="500"/>
              </a:spcBef>
              <a:spcAft>
                <a:spcPts val="0"/>
              </a:spcAft>
              <a:buSzPts val="2400"/>
              <a:buChar char="•"/>
            </a:pPr>
            <a:r>
              <a:rPr lang="sv-SE" sz="2400"/>
              <a:t>Returns “first”: </a:t>
            </a:r>
            <a:r>
              <a:rPr lang="sv-SE" sz="2400">
                <a:latin typeface="Consolas"/>
                <a:ea typeface="Consolas"/>
                <a:cs typeface="Consolas"/>
                <a:sym typeface="Consolas"/>
              </a:rPr>
              <a:t>mList.get(0);</a:t>
            </a:r>
            <a:endParaRPr sz="2400">
              <a:latin typeface="Consolas"/>
              <a:ea typeface="Consolas"/>
              <a:cs typeface="Consolas"/>
              <a:sym typeface="Consolas"/>
            </a:endParaRPr>
          </a:p>
          <a:p>
            <a:pPr indent="-381000" lvl="1" marL="914400" rtl="0" algn="l">
              <a:spcBef>
                <a:spcPts val="500"/>
              </a:spcBef>
              <a:spcAft>
                <a:spcPts val="0"/>
              </a:spcAft>
              <a:buSzPts val="2400"/>
              <a:buChar char="•"/>
            </a:pPr>
            <a:r>
              <a:rPr lang="sv-SE" sz="2400"/>
              <a:t>Returns null: </a:t>
            </a:r>
            <a:r>
              <a:rPr lang="sv-SE" sz="2400">
                <a:latin typeface="Consolas"/>
                <a:ea typeface="Consolas"/>
                <a:cs typeface="Consolas"/>
                <a:sym typeface="Consolas"/>
              </a:rPr>
              <a:t>mList.get(99);</a:t>
            </a:r>
            <a:endParaRPr sz="2400">
              <a:latin typeface="Consolas"/>
              <a:ea typeface="Consolas"/>
              <a:cs typeface="Consolas"/>
              <a:sym typeface="Consolas"/>
            </a:endParaRPr>
          </a:p>
          <a:p>
            <a:pPr indent="-381000" lvl="2" marL="1371600" rtl="0" algn="l">
              <a:spcBef>
                <a:spcPts val="500"/>
              </a:spcBef>
              <a:spcAft>
                <a:spcPts val="0"/>
              </a:spcAft>
              <a:buSzPts val="2400"/>
              <a:buChar char="•"/>
            </a:pPr>
            <a:r>
              <a:rPr lang="sv-SE" sz="2400"/>
              <a:t>Because behavior for “99” is not specified.</a:t>
            </a:r>
            <a:endParaRPr sz="2400">
              <a:latin typeface="Consolas"/>
              <a:ea typeface="Consolas"/>
              <a:cs typeface="Consolas"/>
              <a:sym typeface="Consolas"/>
            </a:endParaRPr>
          </a:p>
          <a:p>
            <a:pPr indent="457200" lvl="0" marL="0" rtl="0" algn="l">
              <a:spcBef>
                <a:spcPts val="1000"/>
              </a:spcBef>
              <a:spcAft>
                <a:spcPts val="0"/>
              </a:spcAft>
              <a:buNone/>
            </a:pPr>
            <a:r>
              <a:rPr b="1" lang="sv-SE" sz="1800">
                <a:latin typeface="Consolas"/>
                <a:ea typeface="Consolas"/>
                <a:cs typeface="Consolas"/>
                <a:sym typeface="Consolas"/>
              </a:rPr>
              <a:t>when(mList.get(anyInt()).thenReturn(“element”);</a:t>
            </a:r>
            <a:endParaRPr b="1" sz="1800"/>
          </a:p>
          <a:p>
            <a:pPr indent="-381000" lvl="1" marL="914400" marR="0" rtl="0" algn="l">
              <a:lnSpc>
                <a:spcPct val="100000"/>
              </a:lnSpc>
              <a:spcBef>
                <a:spcPts val="600"/>
              </a:spcBef>
              <a:spcAft>
                <a:spcPts val="0"/>
              </a:spcAft>
              <a:buSzPts val="2400"/>
              <a:buFont typeface="Arial"/>
              <a:buChar char="•"/>
            </a:pPr>
            <a:r>
              <a:rPr lang="sv-SE" sz="2400">
                <a:latin typeface="Consolas"/>
                <a:ea typeface="Consolas"/>
                <a:cs typeface="Consolas"/>
                <a:sym typeface="Consolas"/>
              </a:rPr>
              <a:t>mList.get(0), mList.get(99) </a:t>
            </a:r>
            <a:r>
              <a:rPr lang="sv-SE" sz="2400"/>
              <a:t>both return “element”, as all input are specified.</a:t>
            </a:r>
            <a:br>
              <a:rPr lang="sv-SE" sz="2400"/>
            </a:br>
            <a:endParaRPr sz="2400"/>
          </a:p>
          <a:p>
            <a:pPr indent="0" lvl="0" marL="0" marR="0" rtl="0" algn="l">
              <a:lnSpc>
                <a:spcPct val="120000"/>
              </a:lnSpc>
              <a:spcBef>
                <a:spcPts val="0"/>
              </a:spcBef>
              <a:spcAft>
                <a:spcPts val="0"/>
              </a:spcAft>
              <a:buNone/>
            </a:pPr>
            <a:r>
              <a:t/>
            </a:r>
            <a:endParaRPr sz="2400"/>
          </a:p>
        </p:txBody>
      </p:sp>
      <p:sp>
        <p:nvSpPr>
          <p:cNvPr id="475" name="Google Shape;475;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76" name="Google Shape;476;p57"/>
          <p:cNvPicPr preferRelativeResize="0"/>
          <p:nvPr/>
        </p:nvPicPr>
        <p:blipFill>
          <a:blip r:embed="rId3">
            <a:alphaModFix/>
          </a:blip>
          <a:stretch>
            <a:fillRect/>
          </a:stretch>
        </p:blipFill>
        <p:spPr>
          <a:xfrm>
            <a:off x="5661225" y="313850"/>
            <a:ext cx="3091925" cy="1545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Mocking Within a Test</a:t>
            </a:r>
            <a:endParaRPr/>
          </a:p>
        </p:txBody>
      </p:sp>
      <p:sp>
        <p:nvSpPr>
          <p:cNvPr id="482" name="Google Shape;482;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200">
                <a:latin typeface="Consolas"/>
                <a:ea typeface="Consolas"/>
                <a:cs typeface="Consolas"/>
                <a:sym typeface="Consolas"/>
              </a:rPr>
              <a:t>@test</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public void temperatureTest(){</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a:t>
            </a:r>
            <a:r>
              <a:rPr b="1" lang="sv-SE" sz="2200">
                <a:latin typeface="Consolas"/>
                <a:ea typeface="Consolas"/>
                <a:cs typeface="Consolas"/>
                <a:sym typeface="Consolas"/>
              </a:rPr>
              <a:t>Thermometer mockTherm = mock(Thermometer.class);</a:t>
            </a:r>
            <a:endParaRPr b="1" sz="2200">
              <a:latin typeface="Consolas"/>
              <a:ea typeface="Consolas"/>
              <a:cs typeface="Consolas"/>
              <a:sym typeface="Consolas"/>
            </a:endParaRPr>
          </a:p>
          <a:p>
            <a:pPr indent="0" lvl="0" marL="0" marR="0" rtl="0" algn="l">
              <a:lnSpc>
                <a:spcPct val="100000"/>
              </a:lnSpc>
              <a:spcBef>
                <a:spcPts val="600"/>
              </a:spcBef>
              <a:spcAft>
                <a:spcPts val="0"/>
              </a:spcAft>
              <a:buNone/>
            </a:pPr>
            <a:r>
              <a:rPr b="1" lang="sv-SE" sz="2200">
                <a:latin typeface="Consolas"/>
                <a:ea typeface="Consolas"/>
                <a:cs typeface="Consolas"/>
                <a:sym typeface="Consolas"/>
              </a:rPr>
              <a:t>    when(mockTherm.get()).thenReturn(98);</a:t>
            </a:r>
            <a:endParaRPr b="1"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WeatherData wData = new WeatherData();</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wData.collect(mockTherm);</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assertEquals(98,wData.temperature);</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a:t>
            </a:r>
            <a:br>
              <a:rPr lang="sv-SE" sz="2200"/>
            </a:br>
            <a:endParaRPr sz="2200"/>
          </a:p>
          <a:p>
            <a:pPr indent="0" lvl="0" marL="0" marR="0" rtl="0" algn="l">
              <a:lnSpc>
                <a:spcPct val="120000"/>
              </a:lnSpc>
              <a:spcBef>
                <a:spcPts val="0"/>
              </a:spcBef>
              <a:spcAft>
                <a:spcPts val="0"/>
              </a:spcAft>
              <a:buNone/>
            </a:pPr>
            <a:r>
              <a:t/>
            </a:r>
            <a:endParaRPr sz="2200"/>
          </a:p>
        </p:txBody>
      </p:sp>
      <p:sp>
        <p:nvSpPr>
          <p:cNvPr id="483" name="Google Shape;483;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84" name="Google Shape;484;p58"/>
          <p:cNvPicPr preferRelativeResize="0"/>
          <p:nvPr/>
        </p:nvPicPr>
        <p:blipFill>
          <a:blip r:embed="rId3">
            <a:alphaModFix/>
          </a:blip>
          <a:stretch>
            <a:fillRect/>
          </a:stretch>
        </p:blipFill>
        <p:spPr>
          <a:xfrm>
            <a:off x="5918750" y="460150"/>
            <a:ext cx="2978750" cy="1489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1" name="Google Shape;491;p5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Build Systems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Systems</a:t>
            </a:r>
            <a:endParaRPr/>
          </a:p>
        </p:txBody>
      </p:sp>
      <p:sp>
        <p:nvSpPr>
          <p:cNvPr id="497" name="Google Shape;497;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Building, running tests, packaging and distributing are very common, effort-intensive tasks.</a:t>
            </a:r>
            <a:endParaRPr/>
          </a:p>
          <a:p>
            <a:pPr indent="-368300" lvl="1" marL="914400" rtl="0" algn="l">
              <a:spcBef>
                <a:spcPts val="500"/>
              </a:spcBef>
              <a:spcAft>
                <a:spcPts val="0"/>
              </a:spcAft>
              <a:buSzPts val="2200"/>
              <a:buChar char="•"/>
            </a:pPr>
            <a:r>
              <a:rPr lang="sv-SE"/>
              <a:t>Building and deploying should be as easy as possible.</a:t>
            </a:r>
            <a:endParaRPr/>
          </a:p>
          <a:p>
            <a:pPr indent="-393700" lvl="0" marL="457200" rtl="0" algn="l">
              <a:spcBef>
                <a:spcPts val="1000"/>
              </a:spcBef>
              <a:spcAft>
                <a:spcPts val="0"/>
              </a:spcAft>
              <a:buSzPts val="2600"/>
              <a:buChar char="•"/>
            </a:pPr>
            <a:r>
              <a:rPr b="1" lang="sv-SE"/>
              <a:t>Build systems </a:t>
            </a:r>
            <a:r>
              <a:rPr lang="sv-SE"/>
              <a:t>ease process by automating as much as possible.</a:t>
            </a:r>
            <a:endParaRPr/>
          </a:p>
          <a:p>
            <a:pPr indent="-368300" lvl="1" marL="914400" rtl="0" algn="l">
              <a:spcBef>
                <a:spcPts val="500"/>
              </a:spcBef>
              <a:spcAft>
                <a:spcPts val="0"/>
              </a:spcAft>
              <a:buSzPts val="2200"/>
              <a:buChar char="•"/>
            </a:pPr>
            <a:r>
              <a:rPr lang="sv-SE"/>
              <a:t>Repetitive tasks can be automated and run at-will.</a:t>
            </a:r>
            <a:endParaRPr/>
          </a:p>
        </p:txBody>
      </p:sp>
      <p:sp>
        <p:nvSpPr>
          <p:cNvPr id="498" name="Google Shape;498;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Systems</a:t>
            </a:r>
            <a:endParaRPr/>
          </a:p>
        </p:txBody>
      </p:sp>
      <p:sp>
        <p:nvSpPr>
          <p:cNvPr id="504" name="Google Shape;504;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A</a:t>
            </a:r>
            <a:r>
              <a:rPr lang="sv-SE"/>
              <a:t>llow control over code compilation, test execution, executable packaging, and deployment.</a:t>
            </a:r>
            <a:endParaRPr/>
          </a:p>
          <a:p>
            <a:pPr indent="-393700" lvl="0" marL="457200" marR="0" rtl="0" algn="l">
              <a:lnSpc>
                <a:spcPct val="100000"/>
              </a:lnSpc>
              <a:spcBef>
                <a:spcPts val="0"/>
              </a:spcBef>
              <a:spcAft>
                <a:spcPts val="0"/>
              </a:spcAft>
              <a:buSzPts val="2600"/>
              <a:buChar char="•"/>
            </a:pPr>
            <a:r>
              <a:rPr lang="sv-SE"/>
              <a:t>Script defines actions that can be automatically invoked at any time.</a:t>
            </a:r>
            <a:endParaRPr/>
          </a:p>
          <a:p>
            <a:pPr indent="-419100" lvl="0" marL="457200" marR="0" rtl="0" algn="l">
              <a:lnSpc>
                <a:spcPct val="100000"/>
              </a:lnSpc>
              <a:spcBef>
                <a:spcPts val="0"/>
              </a:spcBef>
              <a:spcAft>
                <a:spcPts val="0"/>
              </a:spcAft>
              <a:buSzPts val="3000"/>
              <a:buFont typeface="Arial"/>
              <a:buChar char="•"/>
            </a:pPr>
            <a:r>
              <a:rPr lang="sv-SE"/>
              <a:t>Many frameworks for build scripting. </a:t>
            </a:r>
            <a:endParaRPr/>
          </a:p>
          <a:p>
            <a:pPr indent="-419100" lvl="1" marL="914400" marR="0" rtl="0" algn="l">
              <a:lnSpc>
                <a:spcPct val="100000"/>
              </a:lnSpc>
              <a:spcBef>
                <a:spcPts val="0"/>
              </a:spcBef>
              <a:spcAft>
                <a:spcPts val="0"/>
              </a:spcAft>
              <a:buSzPts val="3000"/>
              <a:buFont typeface="Arial"/>
              <a:buChar char="•"/>
            </a:pPr>
            <a:r>
              <a:rPr lang="sv-SE"/>
              <a:t>Most popular for Java include Ant, Maven, Gradle.</a:t>
            </a:r>
            <a:endParaRPr/>
          </a:p>
          <a:p>
            <a:pPr indent="-368300" lvl="1" marL="914400" marR="0" rtl="0" algn="l">
              <a:lnSpc>
                <a:spcPct val="100000"/>
              </a:lnSpc>
              <a:spcBef>
                <a:spcPts val="0"/>
              </a:spcBef>
              <a:spcAft>
                <a:spcPts val="0"/>
              </a:spcAft>
              <a:buSzPts val="2200"/>
              <a:buChar char="•"/>
            </a:pPr>
            <a:r>
              <a:rPr lang="sv-SE"/>
              <a:t>Gradle is very common for Android projects.</a:t>
            </a:r>
            <a:endParaRPr/>
          </a:p>
          <a:p>
            <a:pPr indent="0" lvl="0" marL="0" marR="0" rtl="0" algn="l">
              <a:lnSpc>
                <a:spcPct val="120000"/>
              </a:lnSpc>
              <a:spcBef>
                <a:spcPts val="0"/>
              </a:spcBef>
              <a:spcAft>
                <a:spcPts val="0"/>
              </a:spcAft>
              <a:buNone/>
            </a:pPr>
            <a:r>
              <a:t/>
            </a:r>
            <a:endParaRPr/>
          </a:p>
        </p:txBody>
      </p:sp>
      <p:sp>
        <p:nvSpPr>
          <p:cNvPr id="505" name="Google Shape;505;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Lifecycle</a:t>
            </a:r>
            <a:endParaRPr/>
          </a:p>
        </p:txBody>
      </p:sp>
      <p:sp>
        <p:nvSpPr>
          <p:cNvPr id="511" name="Google Shape;511;p62"/>
          <p:cNvSpPr txBox="1"/>
          <p:nvPr>
            <p:ph idx="1" type="body"/>
          </p:nvPr>
        </p:nvSpPr>
        <p:spPr>
          <a:xfrm>
            <a:off x="468900" y="1583150"/>
            <a:ext cx="8217900" cy="31797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Validate</a:t>
            </a:r>
            <a:r>
              <a:rPr lang="sv-SE" sz="2200"/>
              <a:t> the project is correct and all necessary information is available</a:t>
            </a:r>
            <a:endParaRPr sz="2200"/>
          </a:p>
          <a:p>
            <a:pPr indent="-368300" lvl="0" marL="457200" rtl="0" algn="l">
              <a:spcBef>
                <a:spcPts val="1000"/>
              </a:spcBef>
              <a:spcAft>
                <a:spcPts val="0"/>
              </a:spcAft>
              <a:buSzPts val="2200"/>
              <a:buChar char="•"/>
            </a:pPr>
            <a:r>
              <a:rPr b="1" lang="sv-SE" sz="2200"/>
              <a:t>Compile</a:t>
            </a:r>
            <a:r>
              <a:rPr lang="sv-SE" sz="2200"/>
              <a:t> the source code of the project.</a:t>
            </a:r>
            <a:endParaRPr sz="2200"/>
          </a:p>
          <a:p>
            <a:pPr indent="-368300" lvl="0" marL="457200" rtl="0" algn="l">
              <a:spcBef>
                <a:spcPts val="1000"/>
              </a:spcBef>
              <a:spcAft>
                <a:spcPts val="0"/>
              </a:spcAft>
              <a:buSzPts val="2200"/>
              <a:buChar char="•"/>
            </a:pPr>
            <a:r>
              <a:rPr b="1" lang="sv-SE" sz="2200"/>
              <a:t>Test</a:t>
            </a:r>
            <a:r>
              <a:rPr lang="sv-SE" sz="2200"/>
              <a:t> the source code using a suitable unit testing framework. </a:t>
            </a:r>
            <a:endParaRPr sz="2200"/>
          </a:p>
          <a:p>
            <a:pPr indent="-368300" lvl="1" marL="914400" rtl="0" algn="l">
              <a:spcBef>
                <a:spcPts val="500"/>
              </a:spcBef>
              <a:spcAft>
                <a:spcPts val="0"/>
              </a:spcAft>
              <a:buSzPts val="2200"/>
              <a:buChar char="•"/>
            </a:pPr>
            <a:r>
              <a:rPr lang="sv-SE"/>
              <a:t>Run </a:t>
            </a:r>
            <a:r>
              <a:rPr b="1" lang="sv-SE"/>
              <a:t>unit tests</a:t>
            </a:r>
            <a:r>
              <a:rPr lang="sv-SE"/>
              <a:t> against classes and </a:t>
            </a:r>
            <a:r>
              <a:rPr b="1" lang="sv-SE"/>
              <a:t>subsystem integration tests</a:t>
            </a:r>
            <a:r>
              <a:rPr lang="sv-SE"/>
              <a:t> against groups of classes.</a:t>
            </a:r>
            <a:endParaRPr/>
          </a:p>
          <a:p>
            <a:pPr indent="-368300" lvl="0" marL="457200" rtl="0" algn="l">
              <a:spcBef>
                <a:spcPts val="1000"/>
              </a:spcBef>
              <a:spcAft>
                <a:spcPts val="0"/>
              </a:spcAft>
              <a:buSzPts val="2200"/>
              <a:buChar char="•"/>
            </a:pPr>
            <a:r>
              <a:rPr lang="sv-SE" sz="2200"/>
              <a:t>Take the compiled code and </a:t>
            </a:r>
            <a:r>
              <a:rPr b="1" lang="sv-SE" sz="2200"/>
              <a:t>package</a:t>
            </a:r>
            <a:r>
              <a:rPr lang="sv-SE" sz="2200"/>
              <a:t> it in its distributable format, such as a JAR.</a:t>
            </a:r>
            <a:endParaRPr sz="2200"/>
          </a:p>
        </p:txBody>
      </p:sp>
      <p:sp>
        <p:nvSpPr>
          <p:cNvPr id="512" name="Google Shape;512;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13" name="Google Shape;513;p62"/>
          <p:cNvSpPr/>
          <p:nvPr/>
        </p:nvSpPr>
        <p:spPr>
          <a:xfrm>
            <a:off x="193550"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Validate</a:t>
            </a:r>
            <a:endParaRPr b="1"/>
          </a:p>
        </p:txBody>
      </p:sp>
      <p:sp>
        <p:nvSpPr>
          <p:cNvPr id="514" name="Google Shape;514;p62"/>
          <p:cNvSpPr/>
          <p:nvPr/>
        </p:nvSpPr>
        <p:spPr>
          <a:xfrm>
            <a:off x="1474483"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Compile</a:t>
            </a:r>
            <a:endParaRPr b="1"/>
          </a:p>
        </p:txBody>
      </p:sp>
      <p:sp>
        <p:nvSpPr>
          <p:cNvPr id="515" name="Google Shape;515;p62"/>
          <p:cNvSpPr/>
          <p:nvPr/>
        </p:nvSpPr>
        <p:spPr>
          <a:xfrm>
            <a:off x="2755416"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a:t>
            </a:r>
            <a:endParaRPr b="1"/>
          </a:p>
        </p:txBody>
      </p:sp>
      <p:sp>
        <p:nvSpPr>
          <p:cNvPr id="516" name="Google Shape;516;p62"/>
          <p:cNvSpPr/>
          <p:nvPr/>
        </p:nvSpPr>
        <p:spPr>
          <a:xfrm>
            <a:off x="4036348"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Package</a:t>
            </a:r>
            <a:endParaRPr b="1"/>
          </a:p>
        </p:txBody>
      </p:sp>
      <p:sp>
        <p:nvSpPr>
          <p:cNvPr id="517" name="Google Shape;517;p62"/>
          <p:cNvSpPr/>
          <p:nvPr/>
        </p:nvSpPr>
        <p:spPr>
          <a:xfrm>
            <a:off x="5317281"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Verify</a:t>
            </a:r>
            <a:endParaRPr b="1"/>
          </a:p>
        </p:txBody>
      </p:sp>
      <p:sp>
        <p:nvSpPr>
          <p:cNvPr id="518" name="Google Shape;518;p62"/>
          <p:cNvSpPr/>
          <p:nvPr/>
        </p:nvSpPr>
        <p:spPr>
          <a:xfrm>
            <a:off x="6598214"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Install</a:t>
            </a:r>
            <a:endParaRPr b="1"/>
          </a:p>
        </p:txBody>
      </p:sp>
      <p:sp>
        <p:nvSpPr>
          <p:cNvPr id="519" name="Google Shape;519;p62"/>
          <p:cNvSpPr/>
          <p:nvPr/>
        </p:nvSpPr>
        <p:spPr>
          <a:xfrm>
            <a:off x="7879147"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Deploy</a:t>
            </a:r>
            <a:endParaRPr b="1"/>
          </a:p>
        </p:txBody>
      </p:sp>
      <p:cxnSp>
        <p:nvCxnSpPr>
          <p:cNvPr id="520" name="Google Shape;520;p62"/>
          <p:cNvCxnSpPr>
            <a:stCxn id="513" idx="3"/>
            <a:endCxn id="514" idx="1"/>
          </p:cNvCxnSpPr>
          <p:nvPr/>
        </p:nvCxnSpPr>
        <p:spPr>
          <a:xfrm>
            <a:off x="1264850"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21" name="Google Shape;521;p62"/>
          <p:cNvCxnSpPr>
            <a:endCxn id="515" idx="1"/>
          </p:cNvCxnSpPr>
          <p:nvPr/>
        </p:nvCxnSpPr>
        <p:spPr>
          <a:xfrm>
            <a:off x="2545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22" name="Google Shape;522;p62"/>
          <p:cNvCxnSpPr>
            <a:stCxn id="515" idx="3"/>
            <a:endCxn id="516" idx="1"/>
          </p:cNvCxnSpPr>
          <p:nvPr/>
        </p:nvCxnSpPr>
        <p:spPr>
          <a:xfrm>
            <a:off x="3826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23" name="Google Shape;523;p62"/>
          <p:cNvCxnSpPr>
            <a:endCxn id="517" idx="1"/>
          </p:cNvCxnSpPr>
          <p:nvPr/>
        </p:nvCxnSpPr>
        <p:spPr>
          <a:xfrm>
            <a:off x="5107581"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24" name="Google Shape;524;p62"/>
          <p:cNvCxnSpPr>
            <a:endCxn id="518" idx="1"/>
          </p:cNvCxnSpPr>
          <p:nvPr/>
        </p:nvCxnSpPr>
        <p:spPr>
          <a:xfrm>
            <a:off x="6388514"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25" name="Google Shape;525;p62"/>
          <p:cNvCxnSpPr>
            <a:stCxn id="518" idx="3"/>
            <a:endCxn id="519" idx="1"/>
          </p:cNvCxnSpPr>
          <p:nvPr/>
        </p:nvCxnSpPr>
        <p:spPr>
          <a:xfrm>
            <a:off x="7669514" y="1447406"/>
            <a:ext cx="209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Lifecycle</a:t>
            </a:r>
            <a:endParaRPr/>
          </a:p>
        </p:txBody>
      </p:sp>
      <p:sp>
        <p:nvSpPr>
          <p:cNvPr id="531" name="Google Shape;531;p63"/>
          <p:cNvSpPr txBox="1"/>
          <p:nvPr>
            <p:ph idx="1" type="body"/>
          </p:nvPr>
        </p:nvSpPr>
        <p:spPr>
          <a:xfrm>
            <a:off x="468900" y="1583149"/>
            <a:ext cx="8217900" cy="3179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Verify</a:t>
            </a:r>
            <a:r>
              <a:rPr lang="sv-SE"/>
              <a:t> - run system tests for quality/correctness.</a:t>
            </a:r>
            <a:endParaRPr/>
          </a:p>
          <a:p>
            <a:pPr indent="-368300" lvl="1" marL="914400" rtl="0" algn="l">
              <a:spcBef>
                <a:spcPts val="500"/>
              </a:spcBef>
              <a:spcAft>
                <a:spcPts val="0"/>
              </a:spcAft>
              <a:buSzPts val="2200"/>
              <a:buChar char="•"/>
            </a:pPr>
            <a:r>
              <a:rPr lang="sv-SE"/>
              <a:t>System tests require a packaged executable.</a:t>
            </a:r>
            <a:endParaRPr/>
          </a:p>
          <a:p>
            <a:pPr indent="-368300" lvl="1" marL="914400" rtl="0" algn="l">
              <a:spcBef>
                <a:spcPts val="500"/>
              </a:spcBef>
              <a:spcAft>
                <a:spcPts val="0"/>
              </a:spcAft>
              <a:buSzPts val="2200"/>
              <a:buChar char="•"/>
            </a:pPr>
            <a:r>
              <a:rPr lang="sv-SE"/>
              <a:t>This is also when tests of non-functional criteria like performance are executed.</a:t>
            </a:r>
            <a:endParaRPr/>
          </a:p>
          <a:p>
            <a:pPr indent="-393700" lvl="0" marL="457200" rtl="0" algn="l">
              <a:spcBef>
                <a:spcPts val="1000"/>
              </a:spcBef>
              <a:spcAft>
                <a:spcPts val="0"/>
              </a:spcAft>
              <a:buSzPts val="2600"/>
              <a:buChar char="•"/>
            </a:pPr>
            <a:r>
              <a:rPr b="1" lang="sv-SE"/>
              <a:t>Install</a:t>
            </a:r>
            <a:r>
              <a:rPr lang="sv-SE"/>
              <a:t> the package for use as a dependency in other projects locally.</a:t>
            </a:r>
            <a:endParaRPr/>
          </a:p>
          <a:p>
            <a:pPr indent="-393700" lvl="0" marL="457200" rtl="0" algn="l">
              <a:spcBef>
                <a:spcPts val="1000"/>
              </a:spcBef>
              <a:spcAft>
                <a:spcPts val="0"/>
              </a:spcAft>
              <a:buSzPts val="2600"/>
              <a:buChar char="•"/>
            </a:pPr>
            <a:r>
              <a:rPr b="1" lang="sv-SE"/>
              <a:t>Deploy </a:t>
            </a:r>
            <a:r>
              <a:rPr lang="sv-SE"/>
              <a:t>the package to the installation environment.</a:t>
            </a:r>
            <a:endParaRPr/>
          </a:p>
        </p:txBody>
      </p:sp>
      <p:sp>
        <p:nvSpPr>
          <p:cNvPr id="532" name="Google Shape;532;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33" name="Google Shape;533;p63"/>
          <p:cNvSpPr/>
          <p:nvPr/>
        </p:nvSpPr>
        <p:spPr>
          <a:xfrm>
            <a:off x="193550"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Validate</a:t>
            </a:r>
            <a:endParaRPr b="1"/>
          </a:p>
        </p:txBody>
      </p:sp>
      <p:sp>
        <p:nvSpPr>
          <p:cNvPr id="534" name="Google Shape;534;p63"/>
          <p:cNvSpPr/>
          <p:nvPr/>
        </p:nvSpPr>
        <p:spPr>
          <a:xfrm>
            <a:off x="1474483"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Compile</a:t>
            </a:r>
            <a:endParaRPr b="1"/>
          </a:p>
        </p:txBody>
      </p:sp>
      <p:sp>
        <p:nvSpPr>
          <p:cNvPr id="535" name="Google Shape;535;p63"/>
          <p:cNvSpPr/>
          <p:nvPr/>
        </p:nvSpPr>
        <p:spPr>
          <a:xfrm>
            <a:off x="2755416"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a:t>
            </a:r>
            <a:endParaRPr b="1"/>
          </a:p>
        </p:txBody>
      </p:sp>
      <p:sp>
        <p:nvSpPr>
          <p:cNvPr id="536" name="Google Shape;536;p63"/>
          <p:cNvSpPr/>
          <p:nvPr/>
        </p:nvSpPr>
        <p:spPr>
          <a:xfrm>
            <a:off x="4036348"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Package</a:t>
            </a:r>
            <a:endParaRPr b="1"/>
          </a:p>
        </p:txBody>
      </p:sp>
      <p:sp>
        <p:nvSpPr>
          <p:cNvPr id="537" name="Google Shape;537;p63"/>
          <p:cNvSpPr/>
          <p:nvPr/>
        </p:nvSpPr>
        <p:spPr>
          <a:xfrm>
            <a:off x="5317281"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Verify</a:t>
            </a:r>
            <a:endParaRPr b="1"/>
          </a:p>
        </p:txBody>
      </p:sp>
      <p:sp>
        <p:nvSpPr>
          <p:cNvPr id="538" name="Google Shape;538;p63"/>
          <p:cNvSpPr/>
          <p:nvPr/>
        </p:nvSpPr>
        <p:spPr>
          <a:xfrm>
            <a:off x="6598214"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Install</a:t>
            </a:r>
            <a:endParaRPr b="1"/>
          </a:p>
        </p:txBody>
      </p:sp>
      <p:sp>
        <p:nvSpPr>
          <p:cNvPr id="539" name="Google Shape;539;p63"/>
          <p:cNvSpPr/>
          <p:nvPr/>
        </p:nvSpPr>
        <p:spPr>
          <a:xfrm>
            <a:off x="7879147"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Deploy</a:t>
            </a:r>
            <a:endParaRPr b="1"/>
          </a:p>
        </p:txBody>
      </p:sp>
      <p:cxnSp>
        <p:nvCxnSpPr>
          <p:cNvPr id="540" name="Google Shape;540;p63"/>
          <p:cNvCxnSpPr>
            <a:stCxn id="533" idx="3"/>
            <a:endCxn id="534" idx="1"/>
          </p:cNvCxnSpPr>
          <p:nvPr/>
        </p:nvCxnSpPr>
        <p:spPr>
          <a:xfrm>
            <a:off x="1264850"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41" name="Google Shape;541;p63"/>
          <p:cNvCxnSpPr>
            <a:endCxn id="535" idx="1"/>
          </p:cNvCxnSpPr>
          <p:nvPr/>
        </p:nvCxnSpPr>
        <p:spPr>
          <a:xfrm>
            <a:off x="2545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42" name="Google Shape;542;p63"/>
          <p:cNvCxnSpPr>
            <a:stCxn id="535" idx="3"/>
            <a:endCxn id="536" idx="1"/>
          </p:cNvCxnSpPr>
          <p:nvPr/>
        </p:nvCxnSpPr>
        <p:spPr>
          <a:xfrm>
            <a:off x="3826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43" name="Google Shape;543;p63"/>
          <p:cNvCxnSpPr>
            <a:endCxn id="537" idx="1"/>
          </p:cNvCxnSpPr>
          <p:nvPr/>
        </p:nvCxnSpPr>
        <p:spPr>
          <a:xfrm>
            <a:off x="5107581"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44" name="Google Shape;544;p63"/>
          <p:cNvCxnSpPr>
            <a:endCxn id="538" idx="1"/>
          </p:cNvCxnSpPr>
          <p:nvPr/>
        </p:nvCxnSpPr>
        <p:spPr>
          <a:xfrm>
            <a:off x="6388514"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45" name="Google Shape;545;p63"/>
          <p:cNvCxnSpPr>
            <a:stCxn id="538" idx="3"/>
            <a:endCxn id="539" idx="1"/>
          </p:cNvCxnSpPr>
          <p:nvPr/>
        </p:nvCxnSpPr>
        <p:spPr>
          <a:xfrm>
            <a:off x="7669514" y="1447406"/>
            <a:ext cx="209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135" name="Google Shape;135;p19"/>
          <p:cNvSpPr txBox="1"/>
          <p:nvPr>
            <p:ph idx="1" type="body"/>
          </p:nvPr>
        </p:nvSpPr>
        <p:spPr>
          <a:xfrm>
            <a:off x="468900" y="1282400"/>
            <a:ext cx="5823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 a unit, tests should:</a:t>
            </a:r>
            <a:endParaRPr/>
          </a:p>
          <a:p>
            <a:pPr indent="-368300" lvl="1" marL="914400" rtl="0" algn="l">
              <a:spcBef>
                <a:spcPts val="500"/>
              </a:spcBef>
              <a:spcAft>
                <a:spcPts val="0"/>
              </a:spcAft>
              <a:buSzPts val="2200"/>
              <a:buChar char="•"/>
            </a:pPr>
            <a:r>
              <a:rPr lang="sv-SE"/>
              <a:t>Test all “jobs” associated with the unit.</a:t>
            </a:r>
            <a:endParaRPr/>
          </a:p>
          <a:p>
            <a:pPr indent="-342900" lvl="2" marL="1371600" rtl="0" algn="l">
              <a:spcBef>
                <a:spcPts val="500"/>
              </a:spcBef>
              <a:spcAft>
                <a:spcPts val="0"/>
              </a:spcAft>
              <a:buSzPts val="1800"/>
              <a:buChar char="•"/>
            </a:pPr>
            <a:r>
              <a:rPr lang="sv-SE"/>
              <a:t>Individual methods belonging to a class.</a:t>
            </a:r>
            <a:endParaRPr/>
          </a:p>
          <a:p>
            <a:pPr indent="-342900" lvl="2" marL="1371600" rtl="0" algn="l">
              <a:spcBef>
                <a:spcPts val="500"/>
              </a:spcBef>
              <a:spcAft>
                <a:spcPts val="0"/>
              </a:spcAft>
              <a:buSzPts val="1800"/>
              <a:buChar char="•"/>
            </a:pPr>
            <a:r>
              <a:rPr lang="sv-SE"/>
              <a:t>Sequences of methods that can interact.</a:t>
            </a:r>
            <a:endParaRPr/>
          </a:p>
          <a:p>
            <a:pPr indent="-368300" lvl="1" marL="914400" rtl="0" algn="l">
              <a:spcBef>
                <a:spcPts val="500"/>
              </a:spcBef>
              <a:spcAft>
                <a:spcPts val="0"/>
              </a:spcAft>
              <a:buSzPts val="2200"/>
              <a:buChar char="•"/>
            </a:pPr>
            <a:r>
              <a:rPr lang="sv-SE"/>
              <a:t>Set and check class variables.</a:t>
            </a:r>
            <a:endParaRPr/>
          </a:p>
          <a:p>
            <a:pPr indent="-342900" lvl="2" marL="1371600" rtl="0" algn="l">
              <a:spcBef>
                <a:spcPts val="500"/>
              </a:spcBef>
              <a:spcAft>
                <a:spcPts val="0"/>
              </a:spcAft>
              <a:buSzPts val="1800"/>
              <a:buChar char="•"/>
            </a:pPr>
            <a:r>
              <a:rPr lang="sv-SE"/>
              <a:t>Examine how variables change after method calls. </a:t>
            </a:r>
            <a:endParaRPr/>
          </a:p>
          <a:p>
            <a:pPr indent="-342900" lvl="2" marL="1371600" rtl="0" algn="l">
              <a:spcBef>
                <a:spcPts val="500"/>
              </a:spcBef>
              <a:spcAft>
                <a:spcPts val="0"/>
              </a:spcAft>
              <a:buSzPts val="1800"/>
              <a:buChar char="•"/>
            </a:pPr>
            <a:r>
              <a:rPr lang="sv-SE"/>
              <a:t>Put the variables into all possible states (types of values).</a:t>
            </a:r>
            <a:endParaRPr/>
          </a:p>
          <a:p>
            <a:pPr indent="0" lvl="0" marL="0" rtl="0" algn="l">
              <a:spcBef>
                <a:spcPts val="1000"/>
              </a:spcBef>
              <a:spcAft>
                <a:spcPts val="0"/>
              </a:spcAft>
              <a:buNone/>
            </a:pPr>
            <a:r>
              <a:t/>
            </a:r>
            <a:endParaRPr/>
          </a:p>
        </p:txBody>
      </p:sp>
      <p:sp>
        <p:nvSpPr>
          <p:cNvPr id="136" name="Google Shape;136;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7" name="Google Shape;137;p19"/>
          <p:cNvSpPr/>
          <p:nvPr/>
        </p:nvSpPr>
        <p:spPr>
          <a:xfrm>
            <a:off x="6420225" y="1049225"/>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38" name="Google Shape;138;p19"/>
          <p:cNvCxnSpPr/>
          <p:nvPr/>
        </p:nvCxnSpPr>
        <p:spPr>
          <a:xfrm>
            <a:off x="6420225" y="1474221"/>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39" name="Google Shape;139;p19"/>
          <p:cNvCxnSpPr/>
          <p:nvPr/>
        </p:nvCxnSpPr>
        <p:spPr>
          <a:xfrm>
            <a:off x="6420225" y="2318555"/>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Apache Ant</a:t>
            </a:r>
            <a:endParaRPr/>
          </a:p>
        </p:txBody>
      </p:sp>
      <p:sp>
        <p:nvSpPr>
          <p:cNvPr id="551" name="Google Shape;551;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a:t>
            </a:r>
            <a:r>
              <a:rPr lang="sv-SE"/>
              <a:t>uild system for Java.</a:t>
            </a:r>
            <a:endParaRPr/>
          </a:p>
          <a:p>
            <a:pPr indent="-393700" lvl="0" marL="457200" rtl="0" algn="l">
              <a:spcBef>
                <a:spcPts val="1000"/>
              </a:spcBef>
              <a:spcAft>
                <a:spcPts val="0"/>
              </a:spcAft>
              <a:buSzPts val="2600"/>
              <a:buChar char="•"/>
            </a:pPr>
            <a:r>
              <a:rPr lang="sv-SE"/>
              <a:t>Build scripts define </a:t>
            </a:r>
            <a:r>
              <a:rPr b="1" lang="sv-SE"/>
              <a:t>targets</a:t>
            </a:r>
            <a:r>
              <a:rPr lang="sv-SE"/>
              <a:t> that can be executed on command.</a:t>
            </a:r>
            <a:endParaRPr/>
          </a:p>
          <a:p>
            <a:pPr indent="-368300" lvl="1" marL="914400" rtl="0" algn="l">
              <a:spcBef>
                <a:spcPts val="500"/>
              </a:spcBef>
              <a:spcAft>
                <a:spcPts val="0"/>
              </a:spcAft>
              <a:buSzPts val="2200"/>
              <a:buChar char="•"/>
            </a:pPr>
            <a:r>
              <a:rPr lang="sv-SE"/>
              <a:t>Correspond to lifecycle phases or other automated tasks.</a:t>
            </a:r>
            <a:endParaRPr/>
          </a:p>
          <a:p>
            <a:pPr indent="-368300" lvl="1" marL="914400" rtl="0" algn="l">
              <a:spcBef>
                <a:spcPts val="500"/>
              </a:spcBef>
              <a:spcAft>
                <a:spcPts val="0"/>
              </a:spcAft>
              <a:buSzPts val="2200"/>
              <a:buChar char="•"/>
            </a:pPr>
            <a:r>
              <a:rPr lang="sv-SE"/>
              <a:t>Targets can trigger other targets.</a:t>
            </a:r>
            <a:endParaRPr/>
          </a:p>
          <a:p>
            <a:pPr indent="-368300" lvl="1" marL="914400" rtl="0" algn="l">
              <a:spcBef>
                <a:spcPts val="500"/>
              </a:spcBef>
              <a:spcAft>
                <a:spcPts val="0"/>
              </a:spcAft>
              <a:buSzPts val="2200"/>
              <a:buChar char="•"/>
            </a:pPr>
            <a:r>
              <a:rPr lang="sv-SE"/>
              <a:t>Build scripts written in XML.</a:t>
            </a:r>
            <a:endParaRPr/>
          </a:p>
          <a:p>
            <a:pPr indent="-342900" lvl="2" marL="1371600" rtl="0" algn="l">
              <a:spcBef>
                <a:spcPts val="500"/>
              </a:spcBef>
              <a:spcAft>
                <a:spcPts val="0"/>
              </a:spcAft>
              <a:buSzPts val="1800"/>
              <a:buChar char="•"/>
            </a:pPr>
            <a:r>
              <a:rPr lang="sv-SE"/>
              <a:t>Platform neutral, But can invoke platform-specific commands.</a:t>
            </a:r>
            <a:endParaRPr/>
          </a:p>
          <a:p>
            <a:pPr indent="-342900" lvl="2" marL="1371600" rtl="0" algn="l">
              <a:spcBef>
                <a:spcPts val="500"/>
              </a:spcBef>
              <a:spcAft>
                <a:spcPts val="0"/>
              </a:spcAft>
              <a:buSzPts val="1800"/>
              <a:buChar char="•"/>
            </a:pPr>
            <a:r>
              <a:rPr lang="sv-SE"/>
              <a:t>Human and machine readable.</a:t>
            </a:r>
            <a:endParaRPr/>
          </a:p>
          <a:p>
            <a:pPr indent="-342900" lvl="2" marL="1371600" rtl="0" algn="l">
              <a:spcBef>
                <a:spcPts val="500"/>
              </a:spcBef>
              <a:spcAft>
                <a:spcPts val="0"/>
              </a:spcAft>
              <a:buSzPts val="1800"/>
              <a:buChar char="•"/>
            </a:pPr>
            <a:r>
              <a:rPr lang="sv-SE"/>
              <a:t>Created automatically by many IDEs (Eclipse).</a:t>
            </a:r>
            <a:endParaRPr/>
          </a:p>
        </p:txBody>
      </p:sp>
      <p:sp>
        <p:nvSpPr>
          <p:cNvPr id="552" name="Google Shape;552;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Basic Build Script</a:t>
            </a:r>
            <a:endParaRPr/>
          </a:p>
        </p:txBody>
      </p:sp>
      <p:sp>
        <p:nvSpPr>
          <p:cNvPr id="558" name="Google Shape;558;p65"/>
          <p:cNvSpPr txBox="1"/>
          <p:nvPr>
            <p:ph idx="1" type="body"/>
          </p:nvPr>
        </p:nvSpPr>
        <p:spPr>
          <a:xfrm>
            <a:off x="468900" y="2505562"/>
            <a:ext cx="8217900" cy="22572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File typically named </a:t>
            </a:r>
            <a:r>
              <a:rPr b="1" lang="sv-SE" sz="2200"/>
              <a:t>build.xml</a:t>
            </a:r>
            <a:r>
              <a:rPr lang="sv-SE" sz="2200"/>
              <a:t>, and placed in the base directory of the project.</a:t>
            </a:r>
            <a:endParaRPr sz="2200"/>
          </a:p>
          <a:p>
            <a:pPr indent="-368300" lvl="0" marL="457200" rtl="0" algn="l">
              <a:spcBef>
                <a:spcPts val="1000"/>
              </a:spcBef>
              <a:spcAft>
                <a:spcPts val="0"/>
              </a:spcAft>
              <a:buSzPts val="2200"/>
              <a:buChar char="•"/>
            </a:pPr>
            <a:r>
              <a:rPr lang="sv-SE" sz="2200"/>
              <a:t>Build script requires </a:t>
            </a:r>
            <a:r>
              <a:rPr b="1" lang="sv-SE" sz="2200"/>
              <a:t>project</a:t>
            </a:r>
            <a:r>
              <a:rPr lang="sv-SE" sz="2200"/>
              <a:t> element and at least one </a:t>
            </a:r>
            <a:r>
              <a:rPr b="1" lang="sv-SE" sz="2200"/>
              <a:t>target</a:t>
            </a:r>
            <a:r>
              <a:rPr lang="sv-SE" sz="2200"/>
              <a:t>.</a:t>
            </a:r>
            <a:endParaRPr sz="2200"/>
          </a:p>
          <a:p>
            <a:pPr indent="-368300" lvl="1" marL="914400" rtl="0" algn="l">
              <a:spcBef>
                <a:spcPts val="500"/>
              </a:spcBef>
              <a:spcAft>
                <a:spcPts val="0"/>
              </a:spcAft>
              <a:buSzPts val="2200"/>
              <a:buChar char="•"/>
            </a:pPr>
            <a:r>
              <a:rPr lang="sv-SE"/>
              <a:t>Project defines a </a:t>
            </a:r>
            <a:r>
              <a:rPr b="1" lang="sv-SE"/>
              <a:t>name</a:t>
            </a:r>
            <a:r>
              <a:rPr lang="sv-SE"/>
              <a:t> and a default </a:t>
            </a:r>
            <a:r>
              <a:rPr b="1" lang="sv-SE"/>
              <a:t>target</a:t>
            </a:r>
            <a:r>
              <a:rPr lang="sv-SE"/>
              <a:t>.</a:t>
            </a:r>
            <a:endParaRPr/>
          </a:p>
          <a:p>
            <a:pPr indent="-368300" lvl="1" marL="914400" rtl="0" algn="l">
              <a:spcBef>
                <a:spcPts val="500"/>
              </a:spcBef>
              <a:spcAft>
                <a:spcPts val="0"/>
              </a:spcAft>
              <a:buSzPts val="2200"/>
              <a:buChar char="•"/>
            </a:pPr>
            <a:r>
              <a:rPr lang="sv-SE"/>
              <a:t>This target prints project information.</a:t>
            </a:r>
            <a:endParaRPr/>
          </a:p>
          <a:p>
            <a:pPr indent="-342900" lvl="2" marL="1371600" rtl="0" algn="l">
              <a:spcBef>
                <a:spcPts val="500"/>
              </a:spcBef>
              <a:spcAft>
                <a:spcPts val="0"/>
              </a:spcAft>
              <a:buSzPts val="1800"/>
              <a:buChar char="•"/>
            </a:pPr>
            <a:r>
              <a:rPr b="1" lang="sv-SE"/>
              <a:t>Echo </a:t>
            </a:r>
            <a:r>
              <a:rPr lang="sv-SE"/>
              <a:t>prints information to the terminal.</a:t>
            </a:r>
            <a:endParaRPr/>
          </a:p>
        </p:txBody>
      </p:sp>
      <p:sp>
        <p:nvSpPr>
          <p:cNvPr id="559" name="Google Shape;559;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60" name="Google Shape;560;p65"/>
          <p:cNvSpPr/>
          <p:nvPr/>
        </p:nvSpPr>
        <p:spPr>
          <a:xfrm>
            <a:off x="468900" y="1493638"/>
            <a:ext cx="7794900" cy="10119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0"/>
              </a:spcAft>
              <a:buClr>
                <a:schemeClr val="dk1"/>
              </a:buClr>
              <a:buSzPts val="1100"/>
              <a:buFont typeface="Arial"/>
              <a:buNone/>
            </a:pPr>
            <a:r>
              <a:rPr lang="sv-SE">
                <a:solidFill>
                  <a:srgbClr val="666600"/>
                </a:solidFill>
                <a:latin typeface="Consolas"/>
                <a:ea typeface="Consolas"/>
                <a:cs typeface="Consolas"/>
                <a:sym typeface="Consolas"/>
              </a:rPr>
              <a:t>&lt;?</a:t>
            </a:r>
            <a:r>
              <a:rPr lang="sv-SE">
                <a:solidFill>
                  <a:srgbClr val="313131"/>
                </a:solidFill>
                <a:latin typeface="Consolas"/>
                <a:ea typeface="Consolas"/>
                <a:cs typeface="Consolas"/>
                <a:sym typeface="Consolas"/>
              </a:rPr>
              <a:t>xml version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"1.0"</a:t>
            </a:r>
            <a:r>
              <a:rPr lang="sv-SE">
                <a:solidFill>
                  <a:srgbClr val="666600"/>
                </a:solidFill>
                <a:latin typeface="Consolas"/>
                <a:ea typeface="Consolas"/>
                <a:cs typeface="Consolas"/>
                <a:sym typeface="Consolas"/>
              </a:rPr>
              <a: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&lt;project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"Hello World Project"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default</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"info"</a:t>
            </a:r>
            <a:r>
              <a:rPr lang="sv-SE">
                <a:solidFill>
                  <a:srgbClr val="000088"/>
                </a:solidFill>
                <a:latin typeface="Consolas"/>
                <a:ea typeface="Consolas"/>
                <a:cs typeface="Consolas"/>
                <a:sym typeface="Consolas"/>
              </a:rPr>
              <a:t>&gt;</a:t>
            </a:r>
            <a:br>
              <a:rPr lang="sv-SE">
                <a:solidFill>
                  <a:srgbClr val="313131"/>
                </a:solidFill>
                <a:latin typeface="Consolas"/>
                <a:ea typeface="Consolas"/>
                <a:cs typeface="Consolas"/>
                <a:sym typeface="Consolas"/>
              </a:rPr>
            </a:b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"info"</a:t>
            </a:r>
            <a:r>
              <a:rPr lang="sv-SE">
                <a:solidFill>
                  <a:srgbClr val="000088"/>
                </a:solidFill>
                <a:latin typeface="Consolas"/>
                <a:ea typeface="Consolas"/>
                <a:cs typeface="Consolas"/>
                <a:sym typeface="Consolas"/>
              </a:rPr>
              <a:t>&gt;</a:t>
            </a:r>
            <a:br>
              <a:rPr lang="sv-SE">
                <a:solidFill>
                  <a:srgbClr val="313131"/>
                </a:solidFill>
                <a:latin typeface="Consolas"/>
                <a:ea typeface="Consolas"/>
                <a:cs typeface="Consolas"/>
                <a:sym typeface="Consolas"/>
              </a:rPr>
            </a:b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&lt;echo&gt;</a:t>
            </a:r>
            <a:r>
              <a:rPr lang="sv-SE">
                <a:solidFill>
                  <a:srgbClr val="313131"/>
                </a:solidFill>
                <a:latin typeface="Consolas"/>
                <a:ea typeface="Consolas"/>
                <a:cs typeface="Consolas"/>
                <a:sym typeface="Consolas"/>
              </a:rPr>
              <a:t>Hello World - Welcome to Apache Ant!</a:t>
            </a:r>
            <a:r>
              <a:rPr lang="sv-SE">
                <a:solidFill>
                  <a:srgbClr val="000088"/>
                </a:solidFill>
                <a:latin typeface="Consolas"/>
                <a:ea typeface="Consolas"/>
                <a:cs typeface="Consolas"/>
                <a:sym typeface="Consolas"/>
              </a:rPr>
              <a:t>&lt;/echo&gt;</a:t>
            </a:r>
            <a:br>
              <a:rPr lang="sv-SE">
                <a:solidFill>
                  <a:srgbClr val="313131"/>
                </a:solidFill>
                <a:latin typeface="Consolas"/>
                <a:ea typeface="Consolas"/>
                <a:cs typeface="Consolas"/>
                <a:sym typeface="Consolas"/>
              </a:rPr>
            </a:b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&lt;/project&gt;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Targets</a:t>
            </a:r>
            <a:endParaRPr/>
          </a:p>
        </p:txBody>
      </p:sp>
      <p:sp>
        <p:nvSpPr>
          <p:cNvPr id="566" name="Google Shape;566;p66"/>
          <p:cNvSpPr txBox="1"/>
          <p:nvPr>
            <p:ph idx="1" type="body"/>
          </p:nvPr>
        </p:nvSpPr>
        <p:spPr>
          <a:xfrm>
            <a:off x="468900" y="2266950"/>
            <a:ext cx="8217900" cy="2495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target is a collection of tasks you want to run in a single unit.</a:t>
            </a:r>
            <a:endParaRPr/>
          </a:p>
          <a:p>
            <a:pPr indent="-368300" lvl="1" marL="914400" rtl="0" algn="l">
              <a:spcBef>
                <a:spcPts val="500"/>
              </a:spcBef>
              <a:spcAft>
                <a:spcPts val="0"/>
              </a:spcAft>
              <a:buSzPts val="2200"/>
              <a:buChar char="•"/>
            </a:pPr>
            <a:r>
              <a:rPr lang="sv-SE"/>
              <a:t>Targets can depend on other targets.</a:t>
            </a:r>
            <a:endParaRPr/>
          </a:p>
          <a:p>
            <a:pPr indent="-368300" lvl="1" marL="914400" rtl="0" algn="l">
              <a:spcBef>
                <a:spcPts val="500"/>
              </a:spcBef>
              <a:spcAft>
                <a:spcPts val="0"/>
              </a:spcAft>
              <a:buSzPts val="2200"/>
              <a:buChar char="•"/>
            </a:pPr>
            <a:r>
              <a:rPr b="1" lang="sv-SE"/>
              <a:t>deploy</a:t>
            </a:r>
            <a:r>
              <a:rPr lang="sv-SE"/>
              <a:t> command will call </a:t>
            </a:r>
            <a:r>
              <a:rPr b="1" lang="sv-SE"/>
              <a:t>package</a:t>
            </a:r>
            <a:r>
              <a:rPr lang="sv-SE"/>
              <a:t> target, which will call </a:t>
            </a:r>
            <a:r>
              <a:rPr b="1" lang="sv-SE"/>
              <a:t>clean </a:t>
            </a:r>
            <a:r>
              <a:rPr lang="sv-SE"/>
              <a:t>and </a:t>
            </a:r>
            <a:r>
              <a:rPr b="1" lang="sv-SE"/>
              <a:t>compile</a:t>
            </a:r>
            <a:r>
              <a:rPr lang="sv-SE"/>
              <a:t> first.</a:t>
            </a:r>
            <a:endParaRPr/>
          </a:p>
          <a:p>
            <a:pPr indent="-368300" lvl="1" marL="914400" rtl="0" algn="l">
              <a:spcBef>
                <a:spcPts val="500"/>
              </a:spcBef>
              <a:spcAft>
                <a:spcPts val="0"/>
              </a:spcAft>
              <a:buSzPts val="2200"/>
              <a:buChar char="•"/>
            </a:pPr>
            <a:r>
              <a:rPr lang="sv-SE"/>
              <a:t>Dependencies denoted using the </a:t>
            </a:r>
            <a:r>
              <a:rPr b="1" lang="sv-SE"/>
              <a:t>depends</a:t>
            </a:r>
            <a:r>
              <a:rPr lang="sv-SE"/>
              <a:t> attribute.</a:t>
            </a:r>
            <a:endParaRPr/>
          </a:p>
        </p:txBody>
      </p:sp>
      <p:sp>
        <p:nvSpPr>
          <p:cNvPr id="567" name="Google Shape;567;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68" name="Google Shape;568;p66"/>
          <p:cNvSpPr txBox="1"/>
          <p:nvPr/>
        </p:nvSpPr>
        <p:spPr>
          <a:xfrm>
            <a:off x="399750" y="1217944"/>
            <a:ext cx="8287200" cy="993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0"/>
              </a:spcAft>
              <a:buClr>
                <a:schemeClr val="dk1"/>
              </a:buClr>
              <a:buSzPts val="1100"/>
              <a:buFont typeface="Arial"/>
              <a:buNone/>
            </a:pP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"deploy"</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"clean,compile"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"compile"</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Targets</a:t>
            </a:r>
            <a:endParaRPr/>
          </a:p>
        </p:txBody>
      </p:sp>
      <p:sp>
        <p:nvSpPr>
          <p:cNvPr id="574" name="Google Shape;574;p67"/>
          <p:cNvSpPr txBox="1"/>
          <p:nvPr>
            <p:ph idx="1" type="body"/>
          </p:nvPr>
        </p:nvSpPr>
        <p:spPr>
          <a:xfrm>
            <a:off x="468900" y="2133600"/>
            <a:ext cx="8217900" cy="26292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Target attributes:</a:t>
            </a:r>
            <a:endParaRPr/>
          </a:p>
          <a:p>
            <a:pPr indent="-368300" lvl="1" marL="914400" marR="0" rtl="0" algn="l">
              <a:lnSpc>
                <a:spcPct val="100000"/>
              </a:lnSpc>
              <a:spcBef>
                <a:spcPts val="0"/>
              </a:spcBef>
              <a:spcAft>
                <a:spcPts val="0"/>
              </a:spcAft>
              <a:buSzPts val="2200"/>
              <a:buChar char="•"/>
            </a:pPr>
            <a:r>
              <a:rPr b="1" lang="sv-SE"/>
              <a:t>name</a:t>
            </a:r>
            <a:r>
              <a:rPr lang="sv-SE"/>
              <a:t> defines the name of the target (required)</a:t>
            </a:r>
            <a:endParaRPr/>
          </a:p>
          <a:p>
            <a:pPr indent="-368300" lvl="1" marL="914400" marR="0" rtl="0" algn="l">
              <a:lnSpc>
                <a:spcPct val="100000"/>
              </a:lnSpc>
              <a:spcBef>
                <a:spcPts val="0"/>
              </a:spcBef>
              <a:spcAft>
                <a:spcPts val="0"/>
              </a:spcAft>
              <a:buSzPts val="2200"/>
              <a:buChar char="•"/>
            </a:pPr>
            <a:r>
              <a:rPr b="1" lang="sv-SE"/>
              <a:t>depends</a:t>
            </a:r>
            <a:r>
              <a:rPr lang="sv-SE"/>
              <a:t> lists dependencies of the target.</a:t>
            </a:r>
            <a:endParaRPr/>
          </a:p>
          <a:p>
            <a:pPr indent="-368300" lvl="1" marL="914400" marR="0" rtl="0" algn="l">
              <a:lnSpc>
                <a:spcPct val="100000"/>
              </a:lnSpc>
              <a:spcBef>
                <a:spcPts val="0"/>
              </a:spcBef>
              <a:spcAft>
                <a:spcPts val="0"/>
              </a:spcAft>
              <a:buSzPts val="2200"/>
              <a:buChar char="•"/>
            </a:pPr>
            <a:r>
              <a:rPr b="1" lang="sv-SE"/>
              <a:t>description</a:t>
            </a:r>
            <a:r>
              <a:rPr lang="sv-SE"/>
              <a:t> is used to describe the target.</a:t>
            </a:r>
            <a:endParaRPr/>
          </a:p>
          <a:p>
            <a:pPr indent="-368300" lvl="1" marL="914400" marR="0" rtl="0" algn="l">
              <a:lnSpc>
                <a:spcPct val="100000"/>
              </a:lnSpc>
              <a:spcBef>
                <a:spcPts val="0"/>
              </a:spcBef>
              <a:spcAft>
                <a:spcPts val="0"/>
              </a:spcAft>
              <a:buSzPts val="2200"/>
              <a:buChar char="•"/>
            </a:pPr>
            <a:r>
              <a:rPr b="1" lang="sv-SE"/>
              <a:t>if</a:t>
            </a:r>
            <a:r>
              <a:rPr lang="sv-SE"/>
              <a:t> and </a:t>
            </a:r>
            <a:r>
              <a:rPr b="1" lang="sv-SE"/>
              <a:t>unless </a:t>
            </a:r>
            <a:r>
              <a:rPr lang="sv-SE"/>
              <a:t>allow execution of the target to depend on a conditional attribute.</a:t>
            </a:r>
            <a:endParaRPr/>
          </a:p>
          <a:p>
            <a:pPr indent="-342900" lvl="2" marL="1371600" marR="0" rtl="0" algn="l">
              <a:lnSpc>
                <a:spcPct val="100000"/>
              </a:lnSpc>
              <a:spcBef>
                <a:spcPts val="0"/>
              </a:spcBef>
              <a:spcAft>
                <a:spcPts val="0"/>
              </a:spcAft>
              <a:buSzPts val="1800"/>
              <a:buChar char="•"/>
            </a:pPr>
            <a:r>
              <a:rPr lang="sv-SE"/>
              <a:t>Execute target </a:t>
            </a:r>
            <a:r>
              <a:rPr b="1" lang="sv-SE"/>
              <a:t>if</a:t>
            </a:r>
            <a:r>
              <a:rPr lang="sv-SE"/>
              <a:t> attribute is true, or execute </a:t>
            </a:r>
            <a:r>
              <a:rPr b="1" lang="sv-SE"/>
              <a:t>unless</a:t>
            </a:r>
            <a:r>
              <a:rPr lang="sv-SE"/>
              <a:t> true.</a:t>
            </a:r>
            <a:endParaRPr/>
          </a:p>
        </p:txBody>
      </p:sp>
      <p:sp>
        <p:nvSpPr>
          <p:cNvPr id="575" name="Google Shape;575;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76" name="Google Shape;576;p67"/>
          <p:cNvSpPr txBox="1"/>
          <p:nvPr/>
        </p:nvSpPr>
        <p:spPr>
          <a:xfrm>
            <a:off x="399600" y="1094119"/>
            <a:ext cx="8287200" cy="993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0"/>
              </a:spcAft>
              <a:buNone/>
            </a:pP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"deploy"</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"clean,compile"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"compile"</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Executing targets</a:t>
            </a:r>
            <a:endParaRPr/>
          </a:p>
        </p:txBody>
      </p:sp>
      <p:sp>
        <p:nvSpPr>
          <p:cNvPr id="582" name="Google Shape;582;p68"/>
          <p:cNvSpPr txBox="1"/>
          <p:nvPr>
            <p:ph idx="1" type="body"/>
          </p:nvPr>
        </p:nvSpPr>
        <p:spPr>
          <a:xfrm>
            <a:off x="468900" y="2571750"/>
            <a:ext cx="8217900" cy="219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 the command line, invoke: </a:t>
            </a:r>
            <a:endParaRPr/>
          </a:p>
          <a:p>
            <a:pPr indent="-368300" lvl="1" marL="914400" rtl="0" algn="l">
              <a:spcBef>
                <a:spcPts val="500"/>
              </a:spcBef>
              <a:spcAft>
                <a:spcPts val="0"/>
              </a:spcAft>
              <a:buSzPts val="2200"/>
              <a:buChar char="•"/>
            </a:pPr>
            <a:r>
              <a:rPr b="1" lang="sv-SE"/>
              <a:t>ant &lt;target name&gt;</a:t>
            </a:r>
            <a:endParaRPr b="1"/>
          </a:p>
          <a:p>
            <a:pPr indent="-393700" lvl="0" marL="457200" rtl="0" algn="l">
              <a:spcBef>
                <a:spcPts val="1000"/>
              </a:spcBef>
              <a:spcAft>
                <a:spcPts val="0"/>
              </a:spcAft>
              <a:buSzPts val="2600"/>
              <a:buChar char="•"/>
            </a:pPr>
            <a:r>
              <a:rPr lang="sv-SE"/>
              <a:t>If no target is supplied, the default will be executed.</a:t>
            </a:r>
            <a:endParaRPr/>
          </a:p>
          <a:p>
            <a:pPr indent="-368300" lvl="1" marL="914400" rtl="0" algn="l">
              <a:spcBef>
                <a:spcPts val="500"/>
              </a:spcBef>
              <a:spcAft>
                <a:spcPts val="0"/>
              </a:spcAft>
              <a:buSzPts val="2200"/>
              <a:buChar char="•"/>
            </a:pPr>
            <a:r>
              <a:rPr lang="sv-SE"/>
              <a:t>In this case, </a:t>
            </a:r>
            <a:r>
              <a:rPr b="1" lang="sv-SE"/>
              <a:t>ant</a:t>
            </a:r>
            <a:r>
              <a:rPr lang="sv-SE"/>
              <a:t> and </a:t>
            </a:r>
            <a:r>
              <a:rPr b="1" lang="sv-SE"/>
              <a:t>ant info</a:t>
            </a:r>
            <a:r>
              <a:rPr lang="sv-SE"/>
              <a:t> give same result because info is default target.</a:t>
            </a:r>
            <a:endParaRPr/>
          </a:p>
        </p:txBody>
      </p:sp>
      <p:sp>
        <p:nvSpPr>
          <p:cNvPr id="583" name="Google Shape;583;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84" name="Google Shape;584;p68"/>
          <p:cNvSpPr/>
          <p:nvPr/>
        </p:nvSpPr>
        <p:spPr>
          <a:xfrm>
            <a:off x="0" y="1283525"/>
            <a:ext cx="4996800" cy="13644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0"/>
              </a:spcAft>
              <a:buNone/>
            </a:pPr>
            <a:r>
              <a:rPr lang="sv-SE" sz="1200">
                <a:solidFill>
                  <a:srgbClr val="666600"/>
                </a:solidFill>
                <a:latin typeface="Consolas"/>
                <a:ea typeface="Consolas"/>
                <a:cs typeface="Consolas"/>
                <a:sym typeface="Consolas"/>
              </a:rPr>
              <a:t>&lt;?</a:t>
            </a:r>
            <a:r>
              <a:rPr lang="sv-SE" sz="1200">
                <a:solidFill>
                  <a:srgbClr val="313131"/>
                </a:solidFill>
                <a:latin typeface="Consolas"/>
                <a:ea typeface="Consolas"/>
                <a:cs typeface="Consolas"/>
                <a:sym typeface="Consolas"/>
              </a:rPr>
              <a:t>xml version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"1.0"</a:t>
            </a:r>
            <a:r>
              <a:rPr lang="sv-SE" sz="1200">
                <a:solidFill>
                  <a:srgbClr val="666600"/>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 World 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&lt;echo&gt;</a:t>
            </a:r>
            <a:r>
              <a:rPr lang="sv-SE" sz="1200">
                <a:solidFill>
                  <a:srgbClr val="313131"/>
                </a:solidFill>
                <a:latin typeface="Consolas"/>
                <a:ea typeface="Consolas"/>
                <a:cs typeface="Consolas"/>
                <a:sym typeface="Consolas"/>
              </a:rPr>
              <a:t>Hello World - Welcome to Apache Ant!</a:t>
            </a:r>
            <a:r>
              <a:rPr lang="sv-SE" sz="1200">
                <a:solidFill>
                  <a:srgbClr val="000088"/>
                </a:solidFill>
                <a:latin typeface="Consolas"/>
                <a:ea typeface="Consolas"/>
                <a:cs typeface="Consolas"/>
                <a:sym typeface="Consolas"/>
              </a:rPr>
              <a:t>&lt;/echo&gt;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sz="1200">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
        <p:nvSpPr>
          <p:cNvPr id="585" name="Google Shape;585;p68"/>
          <p:cNvSpPr/>
          <p:nvPr/>
        </p:nvSpPr>
        <p:spPr>
          <a:xfrm>
            <a:off x="4790300" y="1289375"/>
            <a:ext cx="4296000" cy="1109400"/>
          </a:xfrm>
          <a:prstGeom prst="rect">
            <a:avLst/>
          </a:prstGeom>
          <a:solidFill>
            <a:srgbClr val="000000"/>
          </a:solidFill>
          <a:ln>
            <a:noFill/>
          </a:ln>
        </p:spPr>
        <p:txBody>
          <a:bodyPr anchorCtr="0" anchor="ctr" bIns="91425" lIns="91425" spcFirstLastPara="1" rIns="91425" wrap="square" tIns="91425">
            <a:noAutofit/>
          </a:bodyPr>
          <a:lstStyle/>
          <a:p>
            <a:pPr indent="0" lvl="0" marL="50800" marR="50800" rtl="0" algn="l">
              <a:lnSpc>
                <a:spcPct val="115000"/>
              </a:lnSpc>
              <a:spcBef>
                <a:spcPts val="0"/>
              </a:spcBef>
              <a:spcAft>
                <a:spcPts val="0"/>
              </a:spcAft>
              <a:buNone/>
            </a:pPr>
            <a:r>
              <a:rPr lang="sv-SE" sz="1200">
                <a:solidFill>
                  <a:srgbClr val="FFFFFF"/>
                </a:solidFill>
                <a:latin typeface="Consolas"/>
                <a:ea typeface="Consolas"/>
                <a:cs typeface="Consolas"/>
                <a:sym typeface="Consolas"/>
              </a:rPr>
              <a:t>&gt;&gt; ant</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Buildfile: build.xml</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info: [echo] Hello World - Welcome to Apache Ant!</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BUILD SUCCESSFUL</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Total time: 0 seconds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Properties</a:t>
            </a:r>
            <a:endParaRPr/>
          </a:p>
        </p:txBody>
      </p:sp>
      <p:sp>
        <p:nvSpPr>
          <p:cNvPr id="591" name="Google Shape;591;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XML does not natively allow variable declaration.</a:t>
            </a:r>
            <a:endParaRPr sz="2400"/>
          </a:p>
          <a:p>
            <a:pPr indent="-368300" lvl="1" marL="914400" rtl="0" algn="l">
              <a:spcBef>
                <a:spcPts val="500"/>
              </a:spcBef>
              <a:spcAft>
                <a:spcPts val="0"/>
              </a:spcAft>
              <a:buSzPts val="2200"/>
              <a:buChar char="•"/>
            </a:pPr>
            <a:r>
              <a:rPr lang="sv-SE"/>
              <a:t>Instead, create </a:t>
            </a:r>
            <a:r>
              <a:rPr b="1" lang="sv-SE"/>
              <a:t>property</a:t>
            </a:r>
            <a:r>
              <a:rPr lang="sv-SE"/>
              <a:t> elements, which can be referred to by name.</a:t>
            </a:r>
            <a:endParaRPr/>
          </a:p>
          <a:p>
            <a:pPr indent="0" lvl="0" marL="50800" marR="50800" rtl="0" algn="l">
              <a:lnSpc>
                <a:spcPct val="109090"/>
              </a:lnSpc>
              <a:spcBef>
                <a:spcPts val="1100"/>
              </a:spcBef>
              <a:spcAft>
                <a:spcPts val="800"/>
              </a:spcAft>
              <a:buNone/>
            </a:pPr>
            <a:r>
              <a:rPr lang="sv-SE" sz="1200">
                <a:solidFill>
                  <a:srgbClr val="666600"/>
                </a:solidFill>
                <a:latin typeface="Consolas"/>
                <a:ea typeface="Consolas"/>
                <a:cs typeface="Consolas"/>
                <a:sym typeface="Consolas"/>
              </a:rPr>
              <a:t>&lt;?</a:t>
            </a:r>
            <a:r>
              <a:rPr lang="sv-SE" sz="1200">
                <a:solidFill>
                  <a:srgbClr val="313131"/>
                </a:solidFill>
                <a:latin typeface="Consolas"/>
                <a:ea typeface="Consolas"/>
                <a:cs typeface="Consolas"/>
                <a:sym typeface="Consolas"/>
              </a:rPr>
              <a:t>xml version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"1.0"</a:t>
            </a:r>
            <a:r>
              <a:rPr lang="sv-SE" sz="1200">
                <a:solidFill>
                  <a:srgbClr val="666600"/>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 World 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&lt;property</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"sitename"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value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"http://cse.sc.edu"</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&lt;echo&gt;</a:t>
            </a:r>
            <a:r>
              <a:rPr lang="sv-SE" sz="1200">
                <a:solidFill>
                  <a:srgbClr val="313131"/>
                </a:solidFill>
                <a:latin typeface="Consolas"/>
                <a:ea typeface="Consolas"/>
                <a:cs typeface="Consolas"/>
                <a:sym typeface="Consolas"/>
              </a:rPr>
              <a:t>Apache Ant version is ${ant.version} - You are at ${sitename} </a:t>
            </a:r>
            <a:r>
              <a:rPr lang="sv-SE" sz="1200">
                <a:solidFill>
                  <a:srgbClr val="000088"/>
                </a:solidFill>
                <a:latin typeface="Consolas"/>
                <a:ea typeface="Consolas"/>
                <a:cs typeface="Consolas"/>
                <a:sym typeface="Consolas"/>
              </a:rPr>
              <a:t>&lt;/echo&gt;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a:p>
        </p:txBody>
      </p:sp>
      <p:sp>
        <p:nvSpPr>
          <p:cNvPr id="592" name="Google Shape;592;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Properties</a:t>
            </a:r>
            <a:endParaRPr/>
          </a:p>
        </p:txBody>
      </p:sp>
      <p:sp>
        <p:nvSpPr>
          <p:cNvPr id="598" name="Google Shape;598;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200">
                <a:solidFill>
                  <a:srgbClr val="666600"/>
                </a:solidFill>
                <a:latin typeface="Consolas"/>
                <a:ea typeface="Consolas"/>
                <a:cs typeface="Consolas"/>
                <a:sym typeface="Consolas"/>
              </a:rPr>
              <a:t>&lt;?</a:t>
            </a:r>
            <a:r>
              <a:rPr lang="sv-SE" sz="1200">
                <a:solidFill>
                  <a:srgbClr val="313131"/>
                </a:solidFill>
                <a:latin typeface="Consolas"/>
                <a:ea typeface="Consolas"/>
                <a:cs typeface="Consolas"/>
                <a:sym typeface="Consolas"/>
              </a:rPr>
              <a:t>xml version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"1.0"</a:t>
            </a:r>
            <a:r>
              <a:rPr lang="sv-SE" sz="1200">
                <a:solidFill>
                  <a:srgbClr val="666600"/>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 World 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&lt;property</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"sitename"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value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"http://cse.sc.edu"</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&lt;echo&gt;</a:t>
            </a:r>
            <a:r>
              <a:rPr lang="sv-SE" sz="1200">
                <a:solidFill>
                  <a:srgbClr val="313131"/>
                </a:solidFill>
                <a:latin typeface="Consolas"/>
                <a:ea typeface="Consolas"/>
                <a:cs typeface="Consolas"/>
                <a:sym typeface="Consolas"/>
              </a:rPr>
              <a:t>Apache Ant version is ${ant.version} - You are at ${sitename} </a:t>
            </a:r>
            <a:r>
              <a:rPr lang="sv-SE" sz="1200">
                <a:solidFill>
                  <a:srgbClr val="000088"/>
                </a:solidFill>
                <a:latin typeface="Consolas"/>
                <a:ea typeface="Consolas"/>
                <a:cs typeface="Consolas"/>
                <a:sym typeface="Consolas"/>
              </a:rPr>
              <a:t>&lt;/echo&gt;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a:p>
          <a:p>
            <a:pPr indent="-381000" lvl="0" marL="457200" rtl="0" algn="l">
              <a:spcBef>
                <a:spcPts val="1000"/>
              </a:spcBef>
              <a:spcAft>
                <a:spcPts val="0"/>
              </a:spcAft>
              <a:buSzPts val="2400"/>
              <a:buChar char="•"/>
            </a:pPr>
            <a:r>
              <a:rPr lang="sv-SE" sz="2400"/>
              <a:t>Properties have a name and a value.</a:t>
            </a:r>
            <a:endParaRPr sz="2400"/>
          </a:p>
          <a:p>
            <a:pPr indent="-368300" lvl="1" marL="914400" rtl="0" algn="l">
              <a:spcBef>
                <a:spcPts val="500"/>
              </a:spcBef>
              <a:spcAft>
                <a:spcPts val="0"/>
              </a:spcAft>
              <a:buSzPts val="2200"/>
              <a:buChar char="•"/>
            </a:pPr>
            <a:r>
              <a:rPr lang="sv-SE"/>
              <a:t>Property value is referred to as </a:t>
            </a:r>
            <a:r>
              <a:rPr b="1" lang="sv-SE"/>
              <a:t>${property name}</a:t>
            </a:r>
            <a:r>
              <a:rPr lang="sv-SE"/>
              <a:t>.</a:t>
            </a:r>
            <a:endParaRPr/>
          </a:p>
          <a:p>
            <a:pPr indent="-368300" lvl="1" marL="914400" rtl="0" algn="l">
              <a:spcBef>
                <a:spcPts val="500"/>
              </a:spcBef>
              <a:spcAft>
                <a:spcPts val="0"/>
              </a:spcAft>
              <a:buSzPts val="2200"/>
              <a:buChar char="•"/>
            </a:pPr>
            <a:r>
              <a:rPr lang="sv-SE"/>
              <a:t>Ant pre-defines </a:t>
            </a:r>
            <a:r>
              <a:rPr b="1" lang="sv-SE"/>
              <a:t>ant.version</a:t>
            </a:r>
            <a:r>
              <a:rPr lang="sv-SE"/>
              <a:t>, </a:t>
            </a:r>
            <a:r>
              <a:rPr b="1" lang="sv-SE"/>
              <a:t>ant.file </a:t>
            </a:r>
            <a:r>
              <a:rPr lang="sv-SE"/>
              <a:t>(location of the build file), </a:t>
            </a:r>
            <a:r>
              <a:rPr b="1" lang="sv-SE"/>
              <a:t>ant.project.name</a:t>
            </a:r>
            <a:r>
              <a:rPr lang="sv-SE"/>
              <a:t>, </a:t>
            </a:r>
            <a:r>
              <a:rPr b="1" lang="sv-SE"/>
              <a:t>ant.project.default-target</a:t>
            </a:r>
            <a:r>
              <a:rPr lang="sv-SE"/>
              <a:t>, and other properties.</a:t>
            </a:r>
            <a:endParaRPr/>
          </a:p>
        </p:txBody>
      </p:sp>
      <p:sp>
        <p:nvSpPr>
          <p:cNvPr id="599" name="Google Shape;599;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Property Files</a:t>
            </a:r>
            <a:endParaRPr/>
          </a:p>
        </p:txBody>
      </p:sp>
      <p:sp>
        <p:nvSpPr>
          <p:cNvPr id="605" name="Google Shape;605;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eparate file can define static properties.</a:t>
            </a:r>
            <a:endParaRPr/>
          </a:p>
          <a:p>
            <a:pPr indent="-368300" lvl="1" marL="914400" rtl="0" algn="l">
              <a:spcBef>
                <a:spcPts val="500"/>
              </a:spcBef>
              <a:spcAft>
                <a:spcPts val="0"/>
              </a:spcAft>
              <a:buSzPts val="2200"/>
              <a:buChar char="•"/>
            </a:pPr>
            <a:r>
              <a:rPr lang="sv-SE"/>
              <a:t>Allows reuse of build file in different environments (development, testing, production).</a:t>
            </a:r>
            <a:endParaRPr/>
          </a:p>
          <a:p>
            <a:pPr indent="-368300" lvl="1" marL="914400" rtl="0" algn="l">
              <a:spcBef>
                <a:spcPts val="500"/>
              </a:spcBef>
              <a:spcAft>
                <a:spcPts val="0"/>
              </a:spcAft>
              <a:buSzPts val="2200"/>
              <a:buChar char="•"/>
            </a:pPr>
            <a:r>
              <a:rPr lang="sv-SE"/>
              <a:t>Allows easy lookup of property values.</a:t>
            </a:r>
            <a:endParaRPr>
              <a:latin typeface="Consolas"/>
              <a:ea typeface="Consolas"/>
              <a:cs typeface="Consolas"/>
              <a:sym typeface="Consolas"/>
            </a:endParaRPr>
          </a:p>
          <a:p>
            <a:pPr indent="-393700" lvl="0" marL="457200" rtl="0" algn="l">
              <a:spcBef>
                <a:spcPts val="480"/>
              </a:spcBef>
              <a:spcAft>
                <a:spcPts val="0"/>
              </a:spcAft>
              <a:buSzPts val="2600"/>
              <a:buChar char="•"/>
            </a:pPr>
            <a:r>
              <a:rPr lang="sv-SE"/>
              <a:t>C</a:t>
            </a:r>
            <a:r>
              <a:rPr lang="sv-SE"/>
              <a:t>alled </a:t>
            </a:r>
            <a:r>
              <a:rPr b="1" lang="sv-SE"/>
              <a:t>build.properties</a:t>
            </a:r>
            <a:r>
              <a:rPr lang="sv-SE"/>
              <a:t> and stored in the same directory as build script.</a:t>
            </a:r>
            <a:endParaRPr/>
          </a:p>
          <a:p>
            <a:pPr indent="-381000" lvl="1" marL="914400" rtl="0" algn="l">
              <a:spcBef>
                <a:spcPts val="480"/>
              </a:spcBef>
              <a:spcAft>
                <a:spcPts val="0"/>
              </a:spcAft>
              <a:buSzPts val="2400"/>
              <a:buChar char="•"/>
            </a:pPr>
            <a:r>
              <a:rPr lang="sv-SE" sz="2400"/>
              <a:t>Lists one property per line:</a:t>
            </a:r>
            <a:r>
              <a:rPr lang="sv-SE" sz="2400">
                <a:latin typeface="Consolas"/>
                <a:ea typeface="Consolas"/>
                <a:cs typeface="Consolas"/>
                <a:sym typeface="Consolas"/>
              </a:rPr>
              <a:t> &lt;name&gt; = &lt;value&gt;</a:t>
            </a:r>
            <a:endParaRPr sz="2400">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t>Comments can be added using </a:t>
            </a:r>
            <a:r>
              <a:rPr lang="sv-SE">
                <a:latin typeface="Consolas"/>
                <a:ea typeface="Consolas"/>
                <a:cs typeface="Consolas"/>
                <a:sym typeface="Consolas"/>
              </a:rPr>
              <a:t># &lt;comment&gt;</a:t>
            </a:r>
            <a:endParaRPr/>
          </a:p>
        </p:txBody>
      </p:sp>
      <p:sp>
        <p:nvSpPr>
          <p:cNvPr id="606" name="Google Shape;606;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Property Files</a:t>
            </a:r>
            <a:endParaRPr/>
          </a:p>
        </p:txBody>
      </p:sp>
      <p:sp>
        <p:nvSpPr>
          <p:cNvPr id="612" name="Google Shape;612;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build.xml</a:t>
            </a:r>
            <a:endParaRPr sz="1400">
              <a:solidFill>
                <a:srgbClr val="666600"/>
              </a:solidFill>
              <a:latin typeface="Consolas"/>
              <a:ea typeface="Consolas"/>
              <a:cs typeface="Consolas"/>
              <a:sym typeface="Consolas"/>
            </a:endParaRPr>
          </a:p>
          <a:p>
            <a:pPr indent="0" lvl="0" marL="50800" marR="50800" rtl="0" algn="l">
              <a:lnSpc>
                <a:spcPct val="109090"/>
              </a:lnSpc>
              <a:spcBef>
                <a:spcPts val="1100"/>
              </a:spcBef>
              <a:spcAft>
                <a:spcPts val="0"/>
              </a:spcAft>
              <a:buNone/>
            </a:pPr>
            <a:r>
              <a:rPr lang="sv-SE" sz="1400">
                <a:solidFill>
                  <a:srgbClr val="666600"/>
                </a:solidFill>
                <a:latin typeface="Consolas"/>
                <a:ea typeface="Consolas"/>
                <a:cs typeface="Consolas"/>
                <a:sym typeface="Consolas"/>
              </a:rPr>
              <a:t>&lt;?</a:t>
            </a:r>
            <a:r>
              <a:rPr lang="sv-SE" sz="1400">
                <a:solidFill>
                  <a:srgbClr val="313131"/>
                </a:solidFill>
                <a:latin typeface="Consolas"/>
                <a:ea typeface="Consolas"/>
                <a:cs typeface="Consolas"/>
                <a:sym typeface="Consolas"/>
              </a:rPr>
              <a:t>xml version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"1.0"</a:t>
            </a:r>
            <a:r>
              <a:rPr lang="sv-SE" sz="1400">
                <a:solidFill>
                  <a:srgbClr val="666600"/>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&lt;project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"Hello World Project"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default</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"info"</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&lt;property</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file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"build.properties"</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&lt;target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"info"</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&lt;echo&gt;</a:t>
            </a:r>
            <a:r>
              <a:rPr lang="sv-SE" sz="1400">
                <a:solidFill>
                  <a:srgbClr val="313131"/>
                </a:solidFill>
                <a:latin typeface="Consolas"/>
                <a:ea typeface="Consolas"/>
                <a:cs typeface="Consolas"/>
                <a:sym typeface="Consolas"/>
              </a:rPr>
              <a:t>You are at ${sitename}, version ${buildversion}.</a:t>
            </a:r>
            <a:r>
              <a:rPr lang="sv-SE" sz="1400">
                <a:solidFill>
                  <a:srgbClr val="000088"/>
                </a:solidFill>
                <a:latin typeface="Consolas"/>
                <a:ea typeface="Consolas"/>
                <a:cs typeface="Consolas"/>
                <a:sym typeface="Consolas"/>
              </a:rPr>
              <a:t>&lt;/echo&gt;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&lt;/target&gt;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&lt;/project&gt;</a:t>
            </a:r>
            <a:endParaRPr sz="1400">
              <a:solidFill>
                <a:srgbClr val="000088"/>
              </a:solidFill>
              <a:latin typeface="Consolas"/>
              <a:ea typeface="Consolas"/>
              <a:cs typeface="Consolas"/>
              <a:sym typeface="Consolas"/>
            </a:endParaRPr>
          </a:p>
          <a:p>
            <a:pPr indent="-393700" lvl="0" marL="457200" rtl="0" algn="l">
              <a:spcBef>
                <a:spcPts val="1000"/>
              </a:spcBef>
              <a:spcAft>
                <a:spcPts val="0"/>
              </a:spcAft>
              <a:buSzPts val="2600"/>
              <a:buChar char="•"/>
            </a:pPr>
            <a:r>
              <a:rPr lang="sv-SE"/>
              <a:t>build.properties</a:t>
            </a:r>
            <a:endParaRPr sz="14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None/>
            </a:pPr>
            <a:r>
              <a:rPr lang="sv-SE" sz="1400">
                <a:solidFill>
                  <a:srgbClr val="313131"/>
                </a:solidFill>
                <a:latin typeface="Consolas"/>
                <a:ea typeface="Consolas"/>
                <a:cs typeface="Consolas"/>
                <a:sym typeface="Consolas"/>
              </a:rPr>
              <a:t># The Site Name</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sitename = http://cse.sc.edu</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buildversion = 3.3.2</a:t>
            </a:r>
            <a:endParaRPr sz="1400"/>
          </a:p>
        </p:txBody>
      </p:sp>
      <p:sp>
        <p:nvSpPr>
          <p:cNvPr id="613" name="Google Shape;613;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Conditions</a:t>
            </a:r>
            <a:endParaRPr/>
          </a:p>
        </p:txBody>
      </p:sp>
      <p:sp>
        <p:nvSpPr>
          <p:cNvPr id="619" name="Google Shape;619;p73"/>
          <p:cNvSpPr txBox="1"/>
          <p:nvPr>
            <p:ph idx="1" type="body"/>
          </p:nvPr>
        </p:nvSpPr>
        <p:spPr>
          <a:xfrm>
            <a:off x="3222250" y="511725"/>
            <a:ext cx="5868300" cy="4299900"/>
          </a:xfrm>
          <a:prstGeom prst="rect">
            <a:avLst/>
          </a:prstGeom>
        </p:spPr>
        <p:txBody>
          <a:bodyPr anchorCtr="0" anchor="t" bIns="45700" lIns="91425" spcFirstLastPara="1" rIns="91425" wrap="square" tIns="45700">
            <a:noAutofit/>
          </a:bodyPr>
          <a:lstStyle/>
          <a:p>
            <a:pPr indent="-361950" lvl="0" marL="457200" marR="0" rtl="0" algn="l">
              <a:lnSpc>
                <a:spcPct val="100000"/>
              </a:lnSpc>
              <a:spcBef>
                <a:spcPts val="600"/>
              </a:spcBef>
              <a:spcAft>
                <a:spcPts val="0"/>
              </a:spcAft>
              <a:buClr>
                <a:schemeClr val="dk1"/>
              </a:buClr>
              <a:buSzPts val="2100"/>
              <a:buFont typeface="Arial"/>
              <a:buChar char="•"/>
            </a:pPr>
            <a:r>
              <a:rPr lang="sv-SE" sz="2100"/>
              <a:t>P</a:t>
            </a:r>
            <a:r>
              <a:rPr lang="sv-SE" sz="2100"/>
              <a:t>roperties whose value determined by </a:t>
            </a:r>
            <a:r>
              <a:rPr b="1" lang="sv-SE" sz="2100"/>
              <a:t>and</a:t>
            </a:r>
            <a:r>
              <a:rPr lang="sv-SE" sz="2100"/>
              <a:t> and </a:t>
            </a:r>
            <a:r>
              <a:rPr b="1" lang="sv-SE" sz="2100"/>
              <a:t>or</a:t>
            </a:r>
            <a:r>
              <a:rPr lang="sv-SE" sz="2100"/>
              <a:t> expressions.</a:t>
            </a:r>
            <a:endParaRPr sz="2100"/>
          </a:p>
          <a:p>
            <a:pPr indent="-361950" lvl="1" marL="914400" marR="0" rtl="0" algn="l">
              <a:lnSpc>
                <a:spcPct val="100000"/>
              </a:lnSpc>
              <a:spcBef>
                <a:spcPts val="0"/>
              </a:spcBef>
              <a:spcAft>
                <a:spcPts val="0"/>
              </a:spcAft>
              <a:buSzPts val="2100"/>
              <a:buChar char="•"/>
            </a:pPr>
            <a:r>
              <a:rPr b="1" lang="sv-SE" sz="2100"/>
              <a:t>And</a:t>
            </a:r>
            <a:r>
              <a:rPr lang="sv-SE" sz="2100"/>
              <a:t> requires that each property is true.</a:t>
            </a:r>
            <a:endParaRPr sz="2100"/>
          </a:p>
          <a:p>
            <a:pPr indent="-361950" lvl="2" marL="1371600" marR="0" rtl="0" algn="l">
              <a:lnSpc>
                <a:spcPct val="100000"/>
              </a:lnSpc>
              <a:spcBef>
                <a:spcPts val="0"/>
              </a:spcBef>
              <a:spcAft>
                <a:spcPts val="0"/>
              </a:spcAft>
              <a:buSzPts val="2100"/>
              <a:buChar char="•"/>
            </a:pPr>
            <a:r>
              <a:rPr lang="sv-SE" sz="2100"/>
              <a:t>Both foo.txt and bar.txt must exist.</a:t>
            </a:r>
            <a:endParaRPr sz="2100"/>
          </a:p>
          <a:p>
            <a:pPr indent="-336550" lvl="3" marL="1828800" marR="0" rtl="0" algn="l">
              <a:lnSpc>
                <a:spcPct val="100000"/>
              </a:lnSpc>
              <a:spcBef>
                <a:spcPts val="0"/>
              </a:spcBef>
              <a:spcAft>
                <a:spcPts val="0"/>
              </a:spcAft>
              <a:buSzPts val="1700"/>
              <a:buChar char="•"/>
            </a:pPr>
            <a:r>
              <a:rPr lang="sv-SE" sz="1700"/>
              <a:t>(</a:t>
            </a:r>
            <a:r>
              <a:rPr b="1" lang="sv-SE" sz="1700"/>
              <a:t>available</a:t>
            </a:r>
            <a:r>
              <a:rPr lang="sv-SE" sz="1700"/>
              <a:t> is an Ant command that checks for file existence)</a:t>
            </a:r>
            <a:endParaRPr sz="1700"/>
          </a:p>
          <a:p>
            <a:pPr indent="-361950" lvl="1" marL="914400" marR="0" rtl="0" algn="l">
              <a:lnSpc>
                <a:spcPct val="100000"/>
              </a:lnSpc>
              <a:spcBef>
                <a:spcPts val="0"/>
              </a:spcBef>
              <a:spcAft>
                <a:spcPts val="0"/>
              </a:spcAft>
              <a:buSzPts val="2100"/>
              <a:buChar char="•"/>
            </a:pPr>
            <a:r>
              <a:rPr b="1" lang="sv-SE" sz="2100"/>
              <a:t>Or </a:t>
            </a:r>
            <a:r>
              <a:rPr lang="sv-SE" sz="2100"/>
              <a:t>requires that 1+ properties true.</a:t>
            </a:r>
            <a:endParaRPr sz="2100"/>
          </a:p>
          <a:p>
            <a:pPr indent="-361950" lvl="1" marL="914400" marR="0" rtl="0" algn="l">
              <a:lnSpc>
                <a:spcPct val="100000"/>
              </a:lnSpc>
              <a:spcBef>
                <a:spcPts val="0"/>
              </a:spcBef>
              <a:spcAft>
                <a:spcPts val="0"/>
              </a:spcAft>
              <a:buSzPts val="2100"/>
              <a:buChar char="•"/>
            </a:pPr>
            <a:r>
              <a:rPr lang="sv-SE" sz="2100"/>
              <a:t>Calling </a:t>
            </a:r>
            <a:r>
              <a:rPr b="1" lang="sv-SE" sz="2100"/>
              <a:t>myTarget.check</a:t>
            </a:r>
            <a:r>
              <a:rPr lang="sv-SE" sz="2100"/>
              <a:t> creates property (</a:t>
            </a:r>
            <a:r>
              <a:rPr b="1" lang="sv-SE" sz="2100"/>
              <a:t>myTarget.run</a:t>
            </a:r>
            <a:r>
              <a:rPr lang="sv-SE" sz="2100"/>
              <a:t>) that is true if both files are present.</a:t>
            </a:r>
            <a:endParaRPr sz="2100"/>
          </a:p>
          <a:p>
            <a:pPr indent="-361950" lvl="1" marL="914400" marR="0" rtl="0" algn="l">
              <a:lnSpc>
                <a:spcPct val="100000"/>
              </a:lnSpc>
              <a:spcBef>
                <a:spcPts val="0"/>
              </a:spcBef>
              <a:spcAft>
                <a:spcPts val="0"/>
              </a:spcAft>
              <a:buSzPts val="2100"/>
              <a:buChar char="•"/>
            </a:pPr>
            <a:r>
              <a:rPr lang="sv-SE" sz="2100"/>
              <a:t>When </a:t>
            </a:r>
            <a:r>
              <a:rPr b="1" lang="sv-SE" sz="2100"/>
              <a:t>myTarget</a:t>
            </a:r>
            <a:r>
              <a:rPr lang="sv-SE" sz="2100"/>
              <a:t> is called, it will run only if myTarget.run is true.</a:t>
            </a:r>
            <a:endParaRPr sz="2100"/>
          </a:p>
        </p:txBody>
      </p:sp>
      <p:sp>
        <p:nvSpPr>
          <p:cNvPr id="620" name="Google Shape;620;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21" name="Google Shape;621;p73"/>
          <p:cNvSpPr txBox="1"/>
          <p:nvPr/>
        </p:nvSpPr>
        <p:spPr>
          <a:xfrm>
            <a:off x="399750" y="1217950"/>
            <a:ext cx="3324600" cy="1701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800"/>
              </a:spcAft>
              <a:buNone/>
            </a:pPr>
            <a:r>
              <a:rPr lang="sv-SE" sz="1200">
                <a:solidFill>
                  <a:srgbClr val="000088"/>
                </a:solidFill>
                <a:latin typeface="Consolas"/>
                <a:ea typeface="Consolas"/>
                <a:cs typeface="Consolas"/>
                <a:sym typeface="Consolas"/>
              </a:rPr>
              <a:t>&lt;target </a:t>
            </a:r>
            <a:r>
              <a:rPr lang="sv-SE" sz="1200">
                <a:solidFill>
                  <a:srgbClr val="7F0055"/>
                </a:solidFill>
                <a:latin typeface="Consolas"/>
                <a:ea typeface="Consolas"/>
                <a:cs typeface="Consolas"/>
                <a:sym typeface="Consolas"/>
              </a:rPr>
              <a:t>name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a:t>
            </a:r>
            <a:r>
              <a:rPr lang="sv-SE" sz="1200">
                <a:solidFill>
                  <a:srgbClr val="000088"/>
                </a:solidFill>
                <a:latin typeface="Consolas"/>
                <a:ea typeface="Consolas"/>
                <a:cs typeface="Consolas"/>
                <a:sym typeface="Consolas"/>
              </a:rPr>
              <a:t> </a:t>
            </a:r>
            <a:r>
              <a:rPr lang="sv-SE" sz="1200">
                <a:solidFill>
                  <a:srgbClr val="7F0055"/>
                </a:solidFill>
                <a:latin typeface="Consolas"/>
                <a:ea typeface="Consolas"/>
                <a:cs typeface="Consolas"/>
                <a:sym typeface="Consolas"/>
              </a:rPr>
              <a:t>depends =</a:t>
            </a:r>
            <a:r>
              <a:rPr lang="sv-SE" sz="1200">
                <a:solidFill>
                  <a:srgbClr val="000088"/>
                </a:solidFill>
                <a:latin typeface="Consolas"/>
                <a:ea typeface="Consolas"/>
                <a:cs typeface="Consolas"/>
                <a:sym typeface="Consolas"/>
              </a:rPr>
              <a:t> </a:t>
            </a:r>
            <a:br>
              <a:rPr lang="sv-SE" sz="1200">
                <a:solidFill>
                  <a:srgbClr val="000088"/>
                </a:solidFill>
                <a:latin typeface="Consolas"/>
                <a:ea typeface="Consolas"/>
                <a:cs typeface="Consolas"/>
                <a:sym typeface="Consolas"/>
              </a:rPr>
            </a:br>
            <a:r>
              <a:rPr lang="sv-SE" sz="1200">
                <a:solidFill>
                  <a:srgbClr val="008800"/>
                </a:solidFill>
                <a:latin typeface="Consolas"/>
                <a:ea typeface="Consolas"/>
                <a:cs typeface="Consolas"/>
                <a:sym typeface="Consolas"/>
              </a:rPr>
              <a:t>"myTarget.check"</a:t>
            </a:r>
            <a:r>
              <a:rPr lang="sv-SE" sz="1200">
                <a:solidFill>
                  <a:srgbClr val="000088"/>
                </a:solidFill>
                <a:latin typeface="Consolas"/>
                <a:ea typeface="Consolas"/>
                <a:cs typeface="Consolas"/>
                <a:sym typeface="Consolas"/>
              </a:rPr>
              <a:t> </a:t>
            </a:r>
            <a:r>
              <a:rPr lang="sv-SE" sz="1200">
                <a:solidFill>
                  <a:srgbClr val="7F0055"/>
                </a:solidFill>
                <a:latin typeface="Consolas"/>
                <a:ea typeface="Consolas"/>
                <a:cs typeface="Consolas"/>
                <a:sym typeface="Consolas"/>
              </a:rPr>
              <a:t>if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"myTarget.run"</a:t>
            </a:r>
            <a:r>
              <a:rPr lang="sv-SE" sz="1200">
                <a:solidFill>
                  <a:srgbClr val="000088"/>
                </a:solidFill>
                <a:latin typeface="Consolas"/>
                <a:ea typeface="Consolas"/>
                <a:cs typeface="Consolas"/>
                <a:sym typeface="Consolas"/>
              </a:rPr>
              <a:t>&gt; </a:t>
            </a:r>
            <a:r>
              <a:rPr lang="sv-SE" sz="1200">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&lt;target </a:t>
            </a:r>
            <a:r>
              <a:rPr lang="sv-SE" sz="1200">
                <a:solidFill>
                  <a:srgbClr val="7F0055"/>
                </a:solidFill>
                <a:latin typeface="Consolas"/>
                <a:ea typeface="Consolas"/>
                <a:cs typeface="Consolas"/>
                <a:sym typeface="Consolas"/>
              </a:rPr>
              <a:t>name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"myTarget.check"</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&lt;condition </a:t>
            </a:r>
            <a:r>
              <a:rPr lang="sv-SE" sz="1200">
                <a:solidFill>
                  <a:srgbClr val="7F0055"/>
                </a:solidFill>
                <a:latin typeface="Consolas"/>
                <a:ea typeface="Consolas"/>
                <a:cs typeface="Consolas"/>
                <a:sym typeface="Consolas"/>
              </a:rPr>
              <a:t>property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"myTarget.run"</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&lt;and&gt;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&lt;available </a:t>
            </a:r>
            <a:r>
              <a:rPr lang="sv-SE" sz="1200">
                <a:solidFill>
                  <a:srgbClr val="7F0055"/>
                </a:solidFill>
                <a:latin typeface="Consolas"/>
                <a:ea typeface="Consolas"/>
                <a:cs typeface="Consolas"/>
                <a:sym typeface="Consolas"/>
              </a:rPr>
              <a:t>file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"foo.txt"</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&lt;available </a:t>
            </a:r>
            <a:r>
              <a:rPr lang="sv-SE" sz="1200">
                <a:solidFill>
                  <a:srgbClr val="7F0055"/>
                </a:solidFill>
                <a:latin typeface="Consolas"/>
                <a:ea typeface="Consolas"/>
                <a:cs typeface="Consolas"/>
                <a:sym typeface="Consolas"/>
              </a:rPr>
              <a:t>file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"bar.txt"</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&lt;/and&gt;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&lt;/condition&gt;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&lt;/target&gt;</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145" name="Google Shape;145;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6" name="Google Shape;146;p20"/>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300"/>
              <a:t>Unit tests should cover:</a:t>
            </a:r>
            <a:endParaRPr sz="2300"/>
          </a:p>
          <a:p>
            <a:pPr indent="-374650" lvl="0" marL="457200" rtl="0" algn="l">
              <a:spcBef>
                <a:spcPts val="1000"/>
              </a:spcBef>
              <a:spcAft>
                <a:spcPts val="0"/>
              </a:spcAft>
              <a:buSzPts val="2300"/>
              <a:buChar char="●"/>
            </a:pPr>
            <a:r>
              <a:rPr lang="sv-SE" sz="2300"/>
              <a:t>Set and check class variables.</a:t>
            </a:r>
            <a:endParaRPr sz="2300"/>
          </a:p>
          <a:p>
            <a:pPr indent="-349250" lvl="1" marL="914400" rtl="0" algn="l">
              <a:spcBef>
                <a:spcPts val="500"/>
              </a:spcBef>
              <a:spcAft>
                <a:spcPts val="0"/>
              </a:spcAft>
              <a:buSzPts val="1900"/>
              <a:buChar char="○"/>
            </a:pPr>
            <a:r>
              <a:rPr lang="sv-SE" sz="1900"/>
              <a:t>Can any methods change name, personnummer, balance? </a:t>
            </a:r>
            <a:endParaRPr sz="1900"/>
          </a:p>
          <a:p>
            <a:pPr indent="-349250" lvl="1" marL="914400" rtl="0" algn="l">
              <a:spcBef>
                <a:spcPts val="500"/>
              </a:spcBef>
              <a:spcAft>
                <a:spcPts val="0"/>
              </a:spcAft>
              <a:buSzPts val="1900"/>
              <a:buChar char="○"/>
            </a:pPr>
            <a:r>
              <a:rPr lang="sv-SE" sz="1900"/>
              <a:t>Does changing those create problems?</a:t>
            </a:r>
            <a:endParaRPr sz="1900"/>
          </a:p>
          <a:p>
            <a:pPr indent="-374650" lvl="0" marL="457200" rtl="0" algn="l">
              <a:spcBef>
                <a:spcPts val="1000"/>
              </a:spcBef>
              <a:spcAft>
                <a:spcPts val="0"/>
              </a:spcAft>
              <a:buSzPts val="2300"/>
              <a:buChar char="●"/>
            </a:pPr>
            <a:r>
              <a:rPr lang="sv-SE" sz="2300"/>
              <a:t>Each “job” performed by the class.</a:t>
            </a:r>
            <a:endParaRPr sz="2300"/>
          </a:p>
          <a:p>
            <a:pPr indent="-349250" lvl="1" marL="914400" rtl="0" algn="l">
              <a:spcBef>
                <a:spcPts val="500"/>
              </a:spcBef>
              <a:spcAft>
                <a:spcPts val="0"/>
              </a:spcAft>
              <a:buSzPts val="1900"/>
              <a:buChar char="○"/>
            </a:pPr>
            <a:r>
              <a:rPr lang="sv-SE" sz="1900"/>
              <a:t>Single methods or method sequences.</a:t>
            </a:r>
            <a:endParaRPr sz="1900"/>
          </a:p>
          <a:p>
            <a:pPr indent="-349250" lvl="2" marL="1371600" rtl="0" algn="l">
              <a:spcBef>
                <a:spcPts val="500"/>
              </a:spcBef>
              <a:spcAft>
                <a:spcPts val="0"/>
              </a:spcAft>
              <a:buSzPts val="1900"/>
              <a:buChar char="■"/>
            </a:pPr>
            <a:r>
              <a:rPr lang="sv-SE" sz="1900"/>
              <a:t>Vary the order methods are called.</a:t>
            </a:r>
            <a:endParaRPr sz="1900"/>
          </a:p>
          <a:p>
            <a:pPr indent="-349250" lvl="1" marL="914400" rtl="0" algn="l">
              <a:spcBef>
                <a:spcPts val="500"/>
              </a:spcBef>
              <a:spcAft>
                <a:spcPts val="0"/>
              </a:spcAft>
              <a:buSzPts val="1900"/>
              <a:buChar char="○"/>
            </a:pPr>
            <a:r>
              <a:rPr lang="sv-SE" sz="1900"/>
              <a:t>Each outcome of each “job” (error handling, return conditions).</a:t>
            </a:r>
            <a:endParaRPr sz="1900"/>
          </a:p>
          <a:p>
            <a:pPr indent="0" lvl="0" marL="0" rtl="0" algn="l">
              <a:spcBef>
                <a:spcPts val="1000"/>
              </a:spcBef>
              <a:spcAft>
                <a:spcPts val="0"/>
              </a:spcAft>
              <a:buNone/>
            </a:pPr>
            <a:r>
              <a:t/>
            </a:r>
            <a:endParaRPr sz="2300"/>
          </a:p>
        </p:txBody>
      </p:sp>
      <p:sp>
        <p:nvSpPr>
          <p:cNvPr id="147" name="Google Shape;147;p20"/>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48" name="Google Shape;148;p20"/>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49" name="Google Shape;149;p20"/>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Utilities</a:t>
            </a:r>
            <a:endParaRPr/>
          </a:p>
        </p:txBody>
      </p:sp>
      <p:sp>
        <p:nvSpPr>
          <p:cNvPr id="627" name="Google Shape;627;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Fileset </a:t>
            </a:r>
            <a:r>
              <a:rPr lang="sv-SE" sz="2400"/>
              <a:t>generates list of files matching criteria for inclusion or exclusion.</a:t>
            </a:r>
            <a:endParaRPr sz="2400"/>
          </a:p>
          <a:p>
            <a:pPr indent="-355600" lvl="1" marL="914400" rtl="0" algn="l">
              <a:spcBef>
                <a:spcPts val="500"/>
              </a:spcBef>
              <a:spcAft>
                <a:spcPts val="0"/>
              </a:spcAft>
              <a:buSzPts val="2000"/>
              <a:buChar char="•"/>
            </a:pPr>
            <a:r>
              <a:rPr lang="sv-SE" sz="2000"/>
              <a:t>** means that the file can be in any subdirectory.</a:t>
            </a:r>
            <a:endParaRPr sz="2000"/>
          </a:p>
          <a:p>
            <a:pPr indent="-355600" lvl="1" marL="914400" rtl="0" algn="l">
              <a:spcBef>
                <a:spcPts val="500"/>
              </a:spcBef>
              <a:spcAft>
                <a:spcPts val="0"/>
              </a:spcAft>
              <a:buSzPts val="2000"/>
              <a:buChar char="•"/>
            </a:pPr>
            <a:r>
              <a:rPr lang="sv-SE" sz="2000"/>
              <a:t>* allows partial file name matches.</a:t>
            </a:r>
            <a:endParaRPr sz="2000"/>
          </a:p>
          <a:p>
            <a:pPr indent="0" lvl="0" marL="50800" marR="50800" rtl="0" algn="l">
              <a:lnSpc>
                <a:spcPct val="109090"/>
              </a:lnSpc>
              <a:spcBef>
                <a:spcPts val="1100"/>
              </a:spcBef>
              <a:spcAft>
                <a:spcPts val="800"/>
              </a:spcAft>
              <a:buNone/>
            </a:pPr>
            <a:r>
              <a:rPr lang="sv-SE" sz="1400">
                <a:solidFill>
                  <a:srgbClr val="000088"/>
                </a:solidFill>
                <a:latin typeface="Consolas"/>
                <a:ea typeface="Consolas"/>
                <a:cs typeface="Consolas"/>
                <a:sym typeface="Consolas"/>
              </a:rPr>
              <a:t>&lt;fileset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casesensitive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"yes"</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&lt;include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"**/*.java"</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&lt;exclude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"**/*Stub*"</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&lt;/fileset&gt;</a:t>
            </a:r>
            <a:endParaRPr sz="1400"/>
          </a:p>
        </p:txBody>
      </p:sp>
      <p:sp>
        <p:nvSpPr>
          <p:cNvPr id="628" name="Google Shape;628;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Utilities</a:t>
            </a:r>
            <a:endParaRPr/>
          </a:p>
        </p:txBody>
      </p:sp>
      <p:sp>
        <p:nvSpPr>
          <p:cNvPr id="634" name="Google Shape;634;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50800" marR="50800" rtl="0" algn="l">
              <a:lnSpc>
                <a:spcPct val="109090"/>
              </a:lnSpc>
              <a:spcBef>
                <a:spcPts val="1100"/>
              </a:spcBef>
              <a:spcAft>
                <a:spcPts val="0"/>
              </a:spcAft>
              <a:buNone/>
            </a:pPr>
            <a:r>
              <a:t/>
            </a:r>
            <a:endParaRPr/>
          </a:p>
          <a:p>
            <a:pPr indent="-381000" lvl="0" marL="457200" rtl="0" algn="l">
              <a:spcBef>
                <a:spcPts val="1000"/>
              </a:spcBef>
              <a:spcAft>
                <a:spcPts val="0"/>
              </a:spcAft>
              <a:buSzPts val="2400"/>
              <a:buChar char="•"/>
            </a:pPr>
            <a:r>
              <a:rPr b="1" lang="sv-SE" sz="2400"/>
              <a:t>Path</a:t>
            </a:r>
            <a:r>
              <a:rPr lang="sv-SE" sz="2400"/>
              <a:t> is used to represent a classpath. </a:t>
            </a:r>
            <a:endParaRPr sz="2400"/>
          </a:p>
          <a:p>
            <a:pPr indent="-355600" lvl="1" marL="914400" rtl="0" algn="l">
              <a:spcBef>
                <a:spcPts val="500"/>
              </a:spcBef>
              <a:spcAft>
                <a:spcPts val="0"/>
              </a:spcAft>
              <a:buSzPts val="2000"/>
              <a:buChar char="•"/>
            </a:pPr>
            <a:r>
              <a:rPr b="1" lang="sv-SE" sz="2000"/>
              <a:t>pathelement</a:t>
            </a:r>
            <a:r>
              <a:rPr lang="sv-SE" sz="2000"/>
              <a:t> is used to add items or other paths to the path.</a:t>
            </a:r>
            <a:endParaRPr sz="2000"/>
          </a:p>
          <a:p>
            <a:pPr indent="0" lvl="0" marL="50800" marR="50800" rtl="0" algn="l">
              <a:lnSpc>
                <a:spcPct val="109090"/>
              </a:lnSpc>
              <a:spcBef>
                <a:spcPts val="1100"/>
              </a:spcBef>
              <a:spcAft>
                <a:spcPts val="800"/>
              </a:spcAft>
              <a:buNone/>
            </a:pPr>
            <a:r>
              <a:rPr lang="sv-SE" sz="1400">
                <a:solidFill>
                  <a:srgbClr val="000088"/>
                </a:solidFill>
                <a:latin typeface="Consolas"/>
                <a:ea typeface="Consolas"/>
                <a:cs typeface="Consolas"/>
                <a:sym typeface="Consolas"/>
              </a:rPr>
              <a:t>&lt;path</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id</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"build.classpath.jar"</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&lt;pathelement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path</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"${env.J2EE_HOME}/j2ee.jar"</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"lib"</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&lt;include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"**/*.jar"</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&lt;/path&gt;</a:t>
            </a:r>
            <a:endParaRPr sz="1400"/>
          </a:p>
        </p:txBody>
      </p:sp>
      <p:sp>
        <p:nvSpPr>
          <p:cNvPr id="635" name="Google Shape;635;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a Project</a:t>
            </a:r>
            <a:endParaRPr/>
          </a:p>
        </p:txBody>
      </p:sp>
      <p:sp>
        <p:nvSpPr>
          <p:cNvPr id="641" name="Google Shape;641;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400">
                <a:solidFill>
                  <a:srgbClr val="000088"/>
                </a:solidFill>
                <a:latin typeface="Consolas"/>
                <a:ea typeface="Consolas"/>
                <a:cs typeface="Consolas"/>
                <a:sym typeface="Consolas"/>
              </a:rPr>
              <a:t>&lt;project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"Hello-World"</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basedir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default</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&lt;property</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"src.dir"</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value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&lt;property</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"build.dir"</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value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"target"</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id</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"master-classpath"</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"${src.dir}/lib"</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&lt;include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"*.jar"</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&lt;pathelement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path</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"${build.dir}"</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&lt;/project&gt;</a:t>
            </a:r>
            <a:endParaRPr sz="1400">
              <a:solidFill>
                <a:srgbClr val="000088"/>
              </a:solidFill>
            </a:endParaRPr>
          </a:p>
          <a:p>
            <a:pPr indent="-368300" lvl="0" marL="457200" rtl="0" algn="l">
              <a:spcBef>
                <a:spcPts val="1000"/>
              </a:spcBef>
              <a:spcAft>
                <a:spcPts val="0"/>
              </a:spcAft>
              <a:buSzPts val="2200"/>
              <a:buChar char="•"/>
            </a:pPr>
            <a:r>
              <a:rPr lang="sv-SE" sz="2200"/>
              <a:t>Properties </a:t>
            </a:r>
            <a:r>
              <a:rPr b="1" lang="sv-SE" sz="2200"/>
              <a:t>src.dir</a:t>
            </a:r>
            <a:r>
              <a:rPr lang="sv-SE" sz="2200"/>
              <a:t> and </a:t>
            </a:r>
            <a:r>
              <a:rPr b="1" lang="sv-SE" sz="2200"/>
              <a:t>build.dir</a:t>
            </a:r>
            <a:r>
              <a:rPr lang="sv-SE" sz="2200"/>
              <a:t> define where the source files are stored and where the built classes are deployed.</a:t>
            </a:r>
            <a:endParaRPr sz="2200"/>
          </a:p>
          <a:p>
            <a:pPr indent="-368300" lvl="0" marL="457200" rtl="0" algn="l">
              <a:spcBef>
                <a:spcPts val="1000"/>
              </a:spcBef>
              <a:spcAft>
                <a:spcPts val="0"/>
              </a:spcAft>
              <a:buSzPts val="2200"/>
              <a:buChar char="•"/>
            </a:pPr>
            <a:r>
              <a:rPr lang="sv-SE" sz="2200"/>
              <a:t>Path </a:t>
            </a:r>
            <a:r>
              <a:rPr b="1" lang="sv-SE" sz="2200"/>
              <a:t>master-classpath </a:t>
            </a:r>
            <a:r>
              <a:rPr lang="sv-SE" sz="2200"/>
              <a:t>includes all JAR files in the lib folder and all files in the build.dir folder.</a:t>
            </a:r>
            <a:endParaRPr sz="2200"/>
          </a:p>
        </p:txBody>
      </p:sp>
      <p:sp>
        <p:nvSpPr>
          <p:cNvPr id="642" name="Google Shape;642;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a Project</a:t>
            </a:r>
            <a:endParaRPr/>
          </a:p>
        </p:txBody>
      </p:sp>
      <p:sp>
        <p:nvSpPr>
          <p:cNvPr id="648" name="Google Shape;648;p77"/>
          <p:cNvSpPr txBox="1"/>
          <p:nvPr>
            <p:ph idx="1" type="body"/>
          </p:nvPr>
        </p:nvSpPr>
        <p:spPr>
          <a:xfrm>
            <a:off x="468900" y="1091351"/>
            <a:ext cx="8217900" cy="36714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"Hello-World"</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basedir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a:t>
            </a:r>
            <a:r>
              <a:rPr lang="sv-SE" sz="1200">
                <a:solidFill>
                  <a:srgbClr val="000088"/>
                </a:solidFill>
                <a:latin typeface="Consolas"/>
                <a:ea typeface="Consolas"/>
                <a:cs typeface="Consolas"/>
                <a:sym typeface="Consolas"/>
              </a:rPr>
              <a:t>&gt;</a:t>
            </a:r>
            <a:endParaRPr sz="12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"clean"</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description</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"Clean output directories"</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&lt;delete&gt;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&lt;fileset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&lt;include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"**/*.class"</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&lt;/fileset&gt;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&lt;/delete&gt;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sz="1200">
              <a:solidFill>
                <a:srgbClr val="000088"/>
              </a:solidFill>
            </a:endParaRPr>
          </a:p>
          <a:p>
            <a:pPr indent="-368300" lvl="0" marL="457200" rtl="0" algn="l">
              <a:spcBef>
                <a:spcPts val="1000"/>
              </a:spcBef>
              <a:spcAft>
                <a:spcPts val="0"/>
              </a:spcAft>
              <a:buSzPts val="2200"/>
              <a:buChar char="•"/>
            </a:pPr>
            <a:r>
              <a:rPr lang="sv-SE" sz="2200"/>
              <a:t>The clean target is used to prepare for the build process by cleaning up any remnants of previous builds.</a:t>
            </a:r>
            <a:endParaRPr sz="2200"/>
          </a:p>
          <a:p>
            <a:pPr indent="-342900" lvl="1" marL="914400" rtl="0" algn="l">
              <a:spcBef>
                <a:spcPts val="500"/>
              </a:spcBef>
              <a:spcAft>
                <a:spcPts val="0"/>
              </a:spcAft>
              <a:buSzPts val="1800"/>
              <a:buChar char="•"/>
            </a:pPr>
            <a:r>
              <a:rPr lang="sv-SE" sz="1800"/>
              <a:t>In this case, it deletes all compiled files (.class)</a:t>
            </a:r>
            <a:endParaRPr sz="1800"/>
          </a:p>
          <a:p>
            <a:pPr indent="-342900" lvl="1" marL="914400" rtl="0" algn="l">
              <a:spcBef>
                <a:spcPts val="500"/>
              </a:spcBef>
              <a:spcAft>
                <a:spcPts val="0"/>
              </a:spcAft>
              <a:buSzPts val="1800"/>
              <a:buChar char="•"/>
            </a:pPr>
            <a:r>
              <a:rPr lang="sv-SE" sz="1800"/>
              <a:t>May also remove JAR files or other temporary artifacts that will be regenerated by the build.</a:t>
            </a:r>
            <a:endParaRPr sz="1800"/>
          </a:p>
        </p:txBody>
      </p:sp>
      <p:sp>
        <p:nvSpPr>
          <p:cNvPr id="649" name="Google Shape;649;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a Project</a:t>
            </a:r>
            <a:endParaRPr/>
          </a:p>
        </p:txBody>
      </p:sp>
      <p:sp>
        <p:nvSpPr>
          <p:cNvPr id="655" name="Google Shape;655;p78"/>
          <p:cNvSpPr txBox="1"/>
          <p:nvPr>
            <p:ph idx="1" type="body"/>
          </p:nvPr>
        </p:nvSpPr>
        <p:spPr>
          <a:xfrm>
            <a:off x="468900" y="1005626"/>
            <a:ext cx="8217900" cy="37572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"Hello-World"</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basedir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a:t>
            </a:r>
            <a:r>
              <a:rPr lang="sv-SE" sz="1200">
                <a:solidFill>
                  <a:srgbClr val="000088"/>
                </a:solidFill>
                <a:latin typeface="Consolas"/>
                <a:ea typeface="Consolas"/>
                <a:cs typeface="Consolas"/>
                <a:sym typeface="Consolas"/>
              </a:rPr>
              <a:t>&gt;</a:t>
            </a:r>
            <a:endParaRPr sz="12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description</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"Compile source tree java files"</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&lt;mkdir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&lt;javac</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destdir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source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"1.8"</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target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"1.8"</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&lt;src</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path</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"${src.dir}"</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&lt;classpath</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refid</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"master-classpath"</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&lt;/javac&gt;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endParaRPr sz="12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&lt;/project&gt;</a:t>
            </a:r>
            <a:endParaRPr sz="1200">
              <a:solidFill>
                <a:srgbClr val="000088"/>
              </a:solidFill>
            </a:endParaRPr>
          </a:p>
          <a:p>
            <a:pPr indent="-368300" lvl="0" marL="457200" rtl="0" algn="l">
              <a:spcBef>
                <a:spcPts val="1000"/>
              </a:spcBef>
              <a:spcAft>
                <a:spcPts val="0"/>
              </a:spcAft>
              <a:buSzPts val="2200"/>
              <a:buChar char="•"/>
            </a:pPr>
            <a:r>
              <a:rPr lang="sv-SE" sz="2200"/>
              <a:t>The build target will create the build directory, compile the source code (using javac), and place the class files in the build directory.</a:t>
            </a:r>
            <a:endParaRPr sz="2200"/>
          </a:p>
          <a:p>
            <a:pPr indent="-342900" lvl="1" marL="914400" rtl="0" algn="l">
              <a:spcBef>
                <a:spcPts val="500"/>
              </a:spcBef>
              <a:spcAft>
                <a:spcPts val="0"/>
              </a:spcAft>
              <a:buSzPts val="1800"/>
              <a:buChar char="•"/>
            </a:pPr>
            <a:r>
              <a:rPr lang="sv-SE" sz="1800"/>
              <a:t>Can specify which java version to target (1.8).</a:t>
            </a:r>
            <a:endParaRPr sz="1800"/>
          </a:p>
          <a:p>
            <a:pPr indent="-342900" lvl="1" marL="914400" rtl="0" algn="l">
              <a:spcBef>
                <a:spcPts val="500"/>
              </a:spcBef>
              <a:spcAft>
                <a:spcPts val="0"/>
              </a:spcAft>
              <a:buSzPts val="1800"/>
              <a:buChar char="•"/>
            </a:pPr>
            <a:r>
              <a:rPr lang="sv-SE" sz="1800"/>
              <a:t>Must reference the classpath to use during compilation.</a:t>
            </a:r>
            <a:endParaRPr sz="1800"/>
          </a:p>
        </p:txBody>
      </p:sp>
      <p:sp>
        <p:nvSpPr>
          <p:cNvPr id="656" name="Google Shape;656;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a JAR File</a:t>
            </a:r>
            <a:endParaRPr/>
          </a:p>
        </p:txBody>
      </p:sp>
      <p:sp>
        <p:nvSpPr>
          <p:cNvPr id="662" name="Google Shape;662;p79"/>
          <p:cNvSpPr txBox="1"/>
          <p:nvPr>
            <p:ph idx="1" type="body"/>
          </p:nvPr>
        </p:nvSpPr>
        <p:spPr>
          <a:xfrm>
            <a:off x="468900" y="1155500"/>
            <a:ext cx="8217900" cy="36072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The</a:t>
            </a:r>
            <a:r>
              <a:rPr b="1" lang="sv-SE" sz="2000"/>
              <a:t> jar</a:t>
            </a:r>
            <a:r>
              <a:rPr lang="sv-SE" sz="2000"/>
              <a:t> command creates executable from compiled classes.</a:t>
            </a:r>
            <a:endParaRPr sz="2000"/>
          </a:p>
          <a:p>
            <a:pPr indent="0" lvl="0" marL="50800" marR="50800" rtl="0" algn="l">
              <a:lnSpc>
                <a:spcPct val="100000"/>
              </a:lnSpc>
              <a:spcBef>
                <a:spcPts val="1100"/>
              </a:spcBef>
              <a:spcAft>
                <a:spcPts val="0"/>
              </a:spcAft>
              <a:buNone/>
            </a:pP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"package"</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&lt;jar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destfile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"lib/util.jar"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basedir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"${build.dir}/classes"</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includes</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"app/util/**"</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excludes</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"**/Test.class"&gt;</a:t>
            </a:r>
            <a:r>
              <a:rPr lang="sv-SE" sz="1200">
                <a:solidFill>
                  <a:srgbClr val="313131"/>
                </a:solidFill>
                <a:latin typeface="Consolas"/>
                <a:ea typeface="Consolas"/>
                <a:cs typeface="Consolas"/>
                <a:sym typeface="Consolas"/>
              </a:rPr>
              <a:t> </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&lt;manifest&gt;&lt;attribute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"Main-Class"</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value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"com.util.Util"</a:t>
            </a:r>
            <a:r>
              <a:rPr lang="sv-SE" sz="1200">
                <a:solidFill>
                  <a:srgbClr val="000088"/>
                </a:solidFill>
                <a:latin typeface="Consolas"/>
                <a:ea typeface="Consolas"/>
                <a:cs typeface="Consolas"/>
                <a:sym typeface="Consolas"/>
              </a:rPr>
              <a:t>/&gt;&lt;/manifest&gt;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&lt;/jar&gt;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&lt;/target&gt;</a:t>
            </a:r>
            <a:endParaRPr sz="1200">
              <a:solidFill>
                <a:srgbClr val="000088"/>
              </a:solidFill>
              <a:latin typeface="Consolas"/>
              <a:ea typeface="Consolas"/>
              <a:cs typeface="Consolas"/>
              <a:sym typeface="Consolas"/>
            </a:endParaRPr>
          </a:p>
          <a:p>
            <a:pPr indent="-342900" lvl="1" marL="914400" rtl="0" algn="l">
              <a:spcBef>
                <a:spcPts val="800"/>
              </a:spcBef>
              <a:spcAft>
                <a:spcPts val="0"/>
              </a:spcAft>
              <a:buSzPts val="1800"/>
              <a:buChar char="•"/>
            </a:pPr>
            <a:r>
              <a:rPr b="1" lang="sv-SE" sz="1800"/>
              <a:t>destfile</a:t>
            </a:r>
            <a:r>
              <a:rPr lang="sv-SE" sz="1800"/>
              <a:t> is the location to place the JAR file.</a:t>
            </a:r>
            <a:endParaRPr sz="1800"/>
          </a:p>
          <a:p>
            <a:pPr indent="-342900" lvl="1" marL="914400" rtl="0" algn="l">
              <a:spcBef>
                <a:spcPts val="500"/>
              </a:spcBef>
              <a:spcAft>
                <a:spcPts val="0"/>
              </a:spcAft>
              <a:buSzPts val="1800"/>
              <a:buChar char="•"/>
            </a:pPr>
            <a:r>
              <a:rPr b="1" lang="sv-SE" sz="1800"/>
              <a:t>basedir </a:t>
            </a:r>
            <a:r>
              <a:rPr lang="sv-SE" sz="1800"/>
              <a:t>is the base directory of included files.</a:t>
            </a:r>
            <a:endParaRPr sz="1800"/>
          </a:p>
          <a:p>
            <a:pPr indent="-342900" lvl="1" marL="914400" rtl="0" algn="l">
              <a:spcBef>
                <a:spcPts val="500"/>
              </a:spcBef>
              <a:spcAft>
                <a:spcPts val="0"/>
              </a:spcAft>
              <a:buSzPts val="1800"/>
              <a:buChar char="•"/>
            </a:pPr>
            <a:r>
              <a:rPr b="1" lang="sv-SE" sz="1800"/>
              <a:t>includes</a:t>
            </a:r>
            <a:r>
              <a:rPr lang="sv-SE" sz="1800"/>
              <a:t> defines the files to include in the JAR.</a:t>
            </a:r>
            <a:endParaRPr sz="1800"/>
          </a:p>
          <a:p>
            <a:pPr indent="-342900" lvl="1" marL="914400" rtl="0" algn="l">
              <a:spcBef>
                <a:spcPts val="500"/>
              </a:spcBef>
              <a:spcAft>
                <a:spcPts val="0"/>
              </a:spcAft>
              <a:buSzPts val="1800"/>
              <a:buChar char="•"/>
            </a:pPr>
            <a:r>
              <a:rPr b="1" lang="sv-SE" sz="1800"/>
              <a:t>excludes</a:t>
            </a:r>
            <a:r>
              <a:rPr lang="sv-SE" sz="1800"/>
              <a:t> prevents certain files from being added.</a:t>
            </a:r>
            <a:endParaRPr sz="1800"/>
          </a:p>
          <a:p>
            <a:pPr indent="-342900" lvl="1" marL="914400" rtl="0" algn="l">
              <a:spcBef>
                <a:spcPts val="500"/>
              </a:spcBef>
              <a:spcAft>
                <a:spcPts val="0"/>
              </a:spcAft>
              <a:buSzPts val="1800"/>
              <a:buChar char="•"/>
            </a:pPr>
            <a:r>
              <a:rPr lang="sv-SE" sz="1800"/>
              <a:t>The</a:t>
            </a:r>
            <a:r>
              <a:rPr b="1" lang="sv-SE" sz="1800"/>
              <a:t> manifest</a:t>
            </a:r>
            <a:r>
              <a:rPr lang="sv-SE" sz="1800"/>
              <a:t> declares metadata about the JAR.</a:t>
            </a:r>
            <a:endParaRPr sz="1800"/>
          </a:p>
          <a:p>
            <a:pPr indent="-342900" lvl="2" marL="1371600" rtl="0" algn="l">
              <a:spcBef>
                <a:spcPts val="500"/>
              </a:spcBef>
              <a:spcAft>
                <a:spcPts val="0"/>
              </a:spcAft>
              <a:buSzPts val="1800"/>
              <a:buChar char="•"/>
            </a:pPr>
            <a:r>
              <a:rPr lang="sv-SE" sz="1800"/>
              <a:t>Attribute Main-Class makes the JAR executable.</a:t>
            </a:r>
            <a:endParaRPr sz="1800"/>
          </a:p>
        </p:txBody>
      </p:sp>
      <p:sp>
        <p:nvSpPr>
          <p:cNvPr id="663" name="Google Shape;663;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Running Unit Tests</a:t>
            </a:r>
            <a:endParaRPr/>
          </a:p>
        </p:txBody>
      </p:sp>
      <p:sp>
        <p:nvSpPr>
          <p:cNvPr id="669" name="Google Shape;669;p80"/>
          <p:cNvSpPr txBox="1"/>
          <p:nvPr>
            <p:ph idx="1" type="body"/>
          </p:nvPr>
        </p:nvSpPr>
        <p:spPr>
          <a:xfrm>
            <a:off x="468900" y="1034200"/>
            <a:ext cx="8217900" cy="3728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JUnit tests run using the </a:t>
            </a:r>
            <a:r>
              <a:rPr b="1" lang="sv-SE"/>
              <a:t>junit </a:t>
            </a:r>
            <a:r>
              <a:rPr lang="sv-SE"/>
              <a:t>command.</a:t>
            </a:r>
            <a:endParaRPr/>
          </a:p>
          <a:p>
            <a:pPr indent="0" lvl="0" marL="5080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"test"</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&lt;junit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haltonfailure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"true"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haltonerror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"false" </a:t>
            </a:r>
            <a:br>
              <a:rPr lang="sv-SE" sz="1200">
                <a:solidFill>
                  <a:srgbClr val="008800"/>
                </a:solidFill>
                <a:latin typeface="Consolas"/>
                <a:ea typeface="Consolas"/>
                <a:cs typeface="Consolas"/>
                <a:sym typeface="Consolas"/>
              </a:rPr>
            </a:br>
            <a:r>
              <a:rPr lang="sv-SE" sz="1200">
                <a:solidFill>
                  <a:srgbClr val="008800"/>
                </a:solidFill>
                <a:latin typeface="Consolas"/>
                <a:ea typeface="Consolas"/>
                <a:cs typeface="Consolas"/>
                <a:sym typeface="Consolas"/>
              </a:rPr>
              <a:t>          </a:t>
            </a:r>
            <a:r>
              <a:rPr lang="sv-SE" sz="1200">
                <a:solidFill>
                  <a:srgbClr val="7F0055"/>
                </a:solidFill>
                <a:latin typeface="Consolas"/>
                <a:ea typeface="Consolas"/>
                <a:cs typeface="Consolas"/>
                <a:sym typeface="Consolas"/>
              </a:rPr>
              <a:t>printsummary</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"true" </a:t>
            </a:r>
            <a:r>
              <a:rPr lang="sv-SE" sz="1200">
                <a:solidFill>
                  <a:srgbClr val="7F0055"/>
                </a:solidFill>
                <a:latin typeface="Consolas"/>
                <a:ea typeface="Consolas"/>
                <a:cs typeface="Consolas"/>
                <a:sym typeface="Consolas"/>
              </a:rPr>
              <a:t>timeout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"5000"</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&lt;test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"com.utils.UtilsTest"</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&lt;/junit&gt;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&lt;/target&gt;</a:t>
            </a:r>
            <a:endParaRPr sz="1200"/>
          </a:p>
          <a:p>
            <a:pPr indent="-342900" lvl="1" marL="914400" rtl="0" algn="l">
              <a:spcBef>
                <a:spcPts val="800"/>
              </a:spcBef>
              <a:spcAft>
                <a:spcPts val="0"/>
              </a:spcAft>
              <a:buSzPts val="1800"/>
              <a:buChar char="•"/>
            </a:pPr>
            <a:r>
              <a:rPr b="1" lang="sv-SE" sz="1800"/>
              <a:t>test </a:t>
            </a:r>
            <a:r>
              <a:rPr lang="sv-SE" sz="1800"/>
              <a:t>entries list the test classes to execute.</a:t>
            </a:r>
            <a:endParaRPr sz="1800"/>
          </a:p>
          <a:p>
            <a:pPr indent="-342900" lvl="1" marL="914400" rtl="0" algn="l">
              <a:spcBef>
                <a:spcPts val="500"/>
              </a:spcBef>
              <a:spcAft>
                <a:spcPts val="0"/>
              </a:spcAft>
              <a:buSzPts val="1800"/>
              <a:buChar char="•"/>
            </a:pPr>
            <a:r>
              <a:rPr b="1" lang="sv-SE" sz="1800"/>
              <a:t>haltonfailure</a:t>
            </a:r>
            <a:r>
              <a:rPr lang="sv-SE" sz="1800"/>
              <a:t> will stop test execution if any tests fail, </a:t>
            </a:r>
            <a:r>
              <a:rPr b="1" lang="sv-SE" sz="1800"/>
              <a:t>haltonerror</a:t>
            </a:r>
            <a:r>
              <a:rPr lang="sv-SE" sz="1800"/>
              <a:t> if errors occur.</a:t>
            </a:r>
            <a:endParaRPr sz="1800"/>
          </a:p>
          <a:p>
            <a:pPr indent="-342900" lvl="1" marL="914400" rtl="0" algn="l">
              <a:spcBef>
                <a:spcPts val="500"/>
              </a:spcBef>
              <a:spcAft>
                <a:spcPts val="0"/>
              </a:spcAft>
              <a:buSzPts val="1800"/>
              <a:buChar char="•"/>
            </a:pPr>
            <a:r>
              <a:rPr b="1" lang="sv-SE" sz="1800"/>
              <a:t>printsummary</a:t>
            </a:r>
            <a:r>
              <a:rPr lang="sv-SE" sz="1800"/>
              <a:t> displays test statistics (number of tests run, number of failures/errors, time elapsed).</a:t>
            </a:r>
            <a:endParaRPr sz="1800"/>
          </a:p>
          <a:p>
            <a:pPr indent="-342900" lvl="1" marL="914400" rtl="0" algn="l">
              <a:spcBef>
                <a:spcPts val="500"/>
              </a:spcBef>
              <a:spcAft>
                <a:spcPts val="0"/>
              </a:spcAft>
              <a:buSzPts val="1800"/>
              <a:buChar char="•"/>
            </a:pPr>
            <a:r>
              <a:rPr b="1" lang="sv-SE" sz="1800"/>
              <a:t>timeout </a:t>
            </a:r>
            <a:r>
              <a:rPr lang="sv-SE" sz="1800"/>
              <a:t>will stop a test and issue an error if the specified time limit is exceeded.</a:t>
            </a:r>
            <a:endParaRPr sz="1800"/>
          </a:p>
        </p:txBody>
      </p:sp>
      <p:sp>
        <p:nvSpPr>
          <p:cNvPr id="670" name="Google Shape;670;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76" name="Google Shape;676;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0"/>
              </a:spcBef>
              <a:spcAft>
                <a:spcPts val="0"/>
              </a:spcAft>
              <a:buSzPts val="2600"/>
              <a:buChar char="•"/>
            </a:pPr>
            <a:r>
              <a:rPr lang="sv-SE"/>
              <a:t>Test automation can lower cost and improve the quality of testing.</a:t>
            </a:r>
            <a:endParaRPr/>
          </a:p>
          <a:p>
            <a:pPr indent="-393700" lvl="0" marL="457200" marR="0" rtl="0" algn="l">
              <a:lnSpc>
                <a:spcPct val="100000"/>
              </a:lnSpc>
              <a:spcBef>
                <a:spcPts val="0"/>
              </a:spcBef>
              <a:spcAft>
                <a:spcPts val="0"/>
              </a:spcAft>
              <a:buSzPts val="2600"/>
              <a:buChar char="•"/>
            </a:pPr>
            <a:r>
              <a:rPr lang="sv-SE"/>
              <a:t>Automation involves creating drivers, harnesses, stubs, and oracles.</a:t>
            </a:r>
            <a:endParaRPr/>
          </a:p>
          <a:p>
            <a:pPr indent="-393700" lvl="0" marL="457200" marR="0" rtl="0" algn="l">
              <a:lnSpc>
                <a:spcPct val="100000"/>
              </a:lnSpc>
              <a:spcBef>
                <a:spcPts val="0"/>
              </a:spcBef>
              <a:spcAft>
                <a:spcPts val="0"/>
              </a:spcAft>
              <a:buSzPts val="2600"/>
              <a:buChar char="•"/>
            </a:pPr>
            <a:r>
              <a:rPr lang="sv-SE"/>
              <a:t>Test cases are often written in unit testing frameworks as executable code.</a:t>
            </a:r>
            <a:endParaRPr/>
          </a:p>
          <a:p>
            <a:pPr indent="-368300" lvl="1" marL="914400" marR="0" rtl="0" algn="l">
              <a:lnSpc>
                <a:spcPct val="100000"/>
              </a:lnSpc>
              <a:spcBef>
                <a:spcPts val="0"/>
              </a:spcBef>
              <a:spcAft>
                <a:spcPts val="0"/>
              </a:spcAft>
              <a:buSzPts val="2200"/>
              <a:buChar char="•"/>
            </a:pPr>
            <a:r>
              <a:rPr lang="sv-SE"/>
              <a:t>Assertions allow examination of output for failures.</a:t>
            </a:r>
            <a:endParaRPr/>
          </a:p>
        </p:txBody>
      </p:sp>
      <p:sp>
        <p:nvSpPr>
          <p:cNvPr id="677" name="Google Shape;677;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83" name="Google Shape;683;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is not all that can be automated.</a:t>
            </a:r>
            <a:endParaRPr/>
          </a:p>
          <a:p>
            <a:pPr indent="-368300" lvl="1" marL="914400" rtl="0" algn="l">
              <a:spcBef>
                <a:spcPts val="500"/>
              </a:spcBef>
              <a:spcAft>
                <a:spcPts val="0"/>
              </a:spcAft>
              <a:buSzPts val="2200"/>
              <a:buChar char="•"/>
            </a:pPr>
            <a:r>
              <a:rPr lang="sv-SE"/>
              <a:t>Project compilation, installation, deployment, etc.</a:t>
            </a:r>
            <a:endParaRPr/>
          </a:p>
          <a:p>
            <a:pPr indent="-419100" lvl="0" marL="457200" marR="0" rtl="0" algn="l">
              <a:lnSpc>
                <a:spcPct val="100000"/>
              </a:lnSpc>
              <a:spcBef>
                <a:spcPts val="0"/>
              </a:spcBef>
              <a:spcAft>
                <a:spcPts val="0"/>
              </a:spcAft>
              <a:buClr>
                <a:schemeClr val="dk1"/>
              </a:buClr>
              <a:buSzPts val="3000"/>
              <a:buFont typeface="Arial"/>
              <a:buChar char="•"/>
            </a:pPr>
            <a:r>
              <a:rPr b="1" lang="sv-SE"/>
              <a:t>Project build automation:</a:t>
            </a:r>
            <a:r>
              <a:rPr lang="sv-SE"/>
              <a:t> </a:t>
            </a:r>
            <a:endParaRPr/>
          </a:p>
          <a:p>
            <a:pPr indent="-419100" lvl="1" marL="914400" marR="0" rtl="0" algn="l">
              <a:lnSpc>
                <a:spcPct val="100000"/>
              </a:lnSpc>
              <a:spcBef>
                <a:spcPts val="0"/>
              </a:spcBef>
              <a:spcAft>
                <a:spcPts val="0"/>
              </a:spcAft>
              <a:buClr>
                <a:schemeClr val="dk1"/>
              </a:buClr>
              <a:buSzPts val="3000"/>
              <a:buFont typeface="Arial"/>
              <a:buChar char="•"/>
            </a:pPr>
            <a:r>
              <a:rPr lang="sv-SE"/>
              <a:t>Automating the entire compilation, testing, and deployment process.</a:t>
            </a:r>
            <a:endParaRPr/>
          </a:p>
          <a:p>
            <a:pPr indent="-368300" lvl="1" marL="914400" marR="0" rtl="0" algn="l">
              <a:lnSpc>
                <a:spcPct val="100000"/>
              </a:lnSpc>
              <a:spcBef>
                <a:spcPts val="0"/>
              </a:spcBef>
              <a:spcAft>
                <a:spcPts val="0"/>
              </a:spcAft>
              <a:buSzPts val="2200"/>
              <a:buChar char="•"/>
            </a:pPr>
            <a:r>
              <a:rPr lang="sv-SE"/>
              <a:t>Ant is an XML-based tool for automating build process.</a:t>
            </a:r>
            <a:endParaRPr/>
          </a:p>
        </p:txBody>
      </p:sp>
      <p:sp>
        <p:nvSpPr>
          <p:cNvPr id="684" name="Google Shape;684;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91" name="Google Shape;691;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92" name="Google Shape;692;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Unit Testing Practice</a:t>
            </a:r>
            <a:endParaRPr/>
          </a:p>
          <a:p>
            <a:pPr indent="-393700" lvl="0" marL="457200" rtl="0" algn="l">
              <a:spcBef>
                <a:spcPts val="1000"/>
              </a:spcBef>
              <a:spcAft>
                <a:spcPts val="0"/>
              </a:spcAft>
              <a:buSzPts val="2600"/>
              <a:buChar char="•"/>
            </a:pPr>
            <a:r>
              <a:rPr lang="sv-SE"/>
              <a:t>Next Tuesday: </a:t>
            </a:r>
            <a:r>
              <a:rPr lang="sv-SE"/>
              <a:t>Structural Testing</a:t>
            </a:r>
            <a:endParaRPr/>
          </a:p>
          <a:p>
            <a:pPr indent="-368300" lvl="1" marL="914400" rtl="0" algn="l">
              <a:spcBef>
                <a:spcPts val="500"/>
              </a:spcBef>
              <a:spcAft>
                <a:spcPts val="0"/>
              </a:spcAft>
              <a:buSzPts val="2200"/>
              <a:buChar char="•"/>
            </a:pPr>
            <a:r>
              <a:rPr lang="sv-SE"/>
              <a:t>Pezze and Young, Ch. 5.3 and 12</a:t>
            </a:r>
            <a:endParaRPr/>
          </a:p>
          <a:p>
            <a:pPr indent="-393700" lvl="0" marL="457200" rtl="0" algn="l">
              <a:spcBef>
                <a:spcPts val="1000"/>
              </a:spcBef>
              <a:spcAft>
                <a:spcPts val="0"/>
              </a:spcAft>
              <a:buSzPts val="2600"/>
              <a:buChar char="•"/>
            </a:pPr>
            <a:r>
              <a:rPr lang="sv-SE"/>
              <a:t>Assignment 1 due Sunday. </a:t>
            </a:r>
            <a:endParaRPr/>
          </a:p>
          <a:p>
            <a:pPr indent="-393700" lvl="0" marL="457200" rtl="0" algn="l">
              <a:spcBef>
                <a:spcPts val="1000"/>
              </a:spcBef>
              <a:spcAft>
                <a:spcPts val="0"/>
              </a:spcAft>
              <a:buSzPts val="2600"/>
              <a:buChar char="•"/>
            </a:pPr>
            <a:r>
              <a:rPr lang="sv-SE"/>
              <a:t>Assignment 2 out.</a:t>
            </a:r>
            <a:endParaRPr/>
          </a:p>
          <a:p>
            <a:pPr indent="-368300" lvl="1" marL="914400" rtl="0" algn="l">
              <a:spcBef>
                <a:spcPts val="500"/>
              </a:spcBef>
              <a:spcAft>
                <a:spcPts val="0"/>
              </a:spcAft>
              <a:buSzPts val="2200"/>
              <a:buChar char="•"/>
            </a:pPr>
            <a:r>
              <a:rPr lang="sv-SE"/>
              <a:t>(Based on Lectures 7-10, but you can start)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155" name="Google Shape;155;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6" name="Google Shape;156;p21"/>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100"/>
              <a:t>Some tests we might want to write:</a:t>
            </a:r>
            <a:endParaRPr sz="2100"/>
          </a:p>
          <a:p>
            <a:pPr indent="-361950" lvl="0" marL="457200" rtl="0" algn="l">
              <a:spcBef>
                <a:spcPts val="1000"/>
              </a:spcBef>
              <a:spcAft>
                <a:spcPts val="0"/>
              </a:spcAft>
              <a:buSzPts val="2100"/>
              <a:buChar char="•"/>
            </a:pPr>
            <a:r>
              <a:rPr lang="sv-SE" sz="2100"/>
              <a:t>Execute constructor, verify fields.</a:t>
            </a:r>
            <a:endParaRPr sz="2100"/>
          </a:p>
          <a:p>
            <a:pPr indent="-361950" lvl="0" marL="457200" rtl="0" algn="l">
              <a:spcBef>
                <a:spcPts val="1000"/>
              </a:spcBef>
              <a:spcAft>
                <a:spcPts val="0"/>
              </a:spcAft>
              <a:buSzPts val="2100"/>
              <a:buChar char="•"/>
            </a:pPr>
            <a:r>
              <a:rPr lang="sv-SE" sz="2100"/>
              <a:t>Check the name, change the name, make sure changed name is in place.</a:t>
            </a:r>
            <a:endParaRPr sz="2100"/>
          </a:p>
          <a:p>
            <a:pPr indent="-361950" lvl="0" marL="457200" rtl="0" algn="l">
              <a:spcBef>
                <a:spcPts val="1000"/>
              </a:spcBef>
              <a:spcAft>
                <a:spcPts val="0"/>
              </a:spcAft>
              <a:buSzPts val="2100"/>
              <a:buChar char="•"/>
            </a:pPr>
            <a:r>
              <a:rPr lang="sv-SE" sz="2100"/>
              <a:t>Check that personnummer is correct.</a:t>
            </a:r>
            <a:endParaRPr sz="2100"/>
          </a:p>
          <a:p>
            <a:pPr indent="-361950" lvl="0" marL="457200" rtl="0" algn="l">
              <a:spcBef>
                <a:spcPts val="1000"/>
              </a:spcBef>
              <a:spcAft>
                <a:spcPts val="0"/>
              </a:spcAft>
              <a:buSzPts val="2100"/>
              <a:buChar char="•"/>
            </a:pPr>
            <a:r>
              <a:rPr lang="sv-SE" sz="2100"/>
              <a:t>Check the balance, withdraw money, verify that new balance is correct.</a:t>
            </a:r>
            <a:endParaRPr sz="2100"/>
          </a:p>
          <a:p>
            <a:pPr indent="-361950" lvl="0" marL="457200" rtl="0" algn="l">
              <a:spcBef>
                <a:spcPts val="1000"/>
              </a:spcBef>
              <a:spcAft>
                <a:spcPts val="0"/>
              </a:spcAft>
              <a:buSzPts val="2100"/>
              <a:buChar char="•"/>
            </a:pPr>
            <a:r>
              <a:rPr lang="sv-SE" sz="2100"/>
              <a:t>Check the balance, deposit money, verify that new balance is correct.</a:t>
            </a:r>
            <a:endParaRPr sz="2100"/>
          </a:p>
        </p:txBody>
      </p:sp>
      <p:sp>
        <p:nvSpPr>
          <p:cNvPr id="157" name="Google Shape;157;p21"/>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58" name="Google Shape;158;p21"/>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59" name="Google Shape;159;p21"/>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165" name="Google Shape;165;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66" name="Google Shape;166;p22"/>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000"/>
              <a:t>Some potential error cases:</a:t>
            </a:r>
            <a:endParaRPr sz="2000"/>
          </a:p>
          <a:p>
            <a:pPr indent="-355600" lvl="0" marL="457200" rtl="0" algn="l">
              <a:spcBef>
                <a:spcPts val="1000"/>
              </a:spcBef>
              <a:spcAft>
                <a:spcPts val="0"/>
              </a:spcAft>
              <a:buSzPts val="2000"/>
              <a:buChar char="•"/>
            </a:pPr>
            <a:r>
              <a:rPr lang="sv-SE" sz="2000"/>
              <a:t>Withdraw more than is in balance.</a:t>
            </a:r>
            <a:endParaRPr sz="2000"/>
          </a:p>
          <a:p>
            <a:pPr indent="-355600" lvl="0" marL="457200" rtl="0" algn="l">
              <a:spcBef>
                <a:spcPts val="1000"/>
              </a:spcBef>
              <a:spcAft>
                <a:spcPts val="0"/>
              </a:spcAft>
              <a:buSzPts val="2000"/>
              <a:buChar char="•"/>
            </a:pPr>
            <a:r>
              <a:rPr lang="sv-SE" sz="2000"/>
              <a:t>Withdraw a negative amount.</a:t>
            </a:r>
            <a:endParaRPr sz="2000"/>
          </a:p>
          <a:p>
            <a:pPr indent="-355600" lvl="0" marL="457200" rtl="0" algn="l">
              <a:spcBef>
                <a:spcPts val="1000"/>
              </a:spcBef>
              <a:spcAft>
                <a:spcPts val="0"/>
              </a:spcAft>
              <a:buSzPts val="2000"/>
              <a:buChar char="•"/>
            </a:pPr>
            <a:r>
              <a:rPr lang="sv-SE" sz="2000"/>
              <a:t>Deposit a negative amount.</a:t>
            </a:r>
            <a:endParaRPr sz="2000"/>
          </a:p>
          <a:p>
            <a:pPr indent="-355600" lvl="0" marL="457200" rtl="0" algn="l">
              <a:spcBef>
                <a:spcPts val="1000"/>
              </a:spcBef>
              <a:spcAft>
                <a:spcPts val="0"/>
              </a:spcAft>
              <a:buSzPts val="2000"/>
              <a:buChar char="•"/>
            </a:pPr>
            <a:r>
              <a:rPr lang="sv-SE" sz="2000"/>
              <a:t>Withdraw/Deposit a small amount (potential rounding error)</a:t>
            </a:r>
            <a:endParaRPr sz="2000"/>
          </a:p>
          <a:p>
            <a:pPr indent="-355600" lvl="0" marL="457200" rtl="0" algn="l">
              <a:spcBef>
                <a:spcPts val="1000"/>
              </a:spcBef>
              <a:spcAft>
                <a:spcPts val="0"/>
              </a:spcAft>
              <a:buSzPts val="2000"/>
              <a:buChar char="•"/>
            </a:pPr>
            <a:r>
              <a:rPr lang="sv-SE" sz="2000"/>
              <a:t>Change name to a null reference.</a:t>
            </a:r>
            <a:endParaRPr sz="2000"/>
          </a:p>
          <a:p>
            <a:pPr indent="-355600" lvl="0" marL="457200" rtl="0" algn="l">
              <a:spcBef>
                <a:spcPts val="1000"/>
              </a:spcBef>
              <a:spcAft>
                <a:spcPts val="0"/>
              </a:spcAft>
              <a:buSzPts val="2000"/>
              <a:buChar char="•"/>
            </a:pPr>
            <a:r>
              <a:rPr lang="sv-SE" sz="2000"/>
              <a:t>Can we set an “malformed” name?</a:t>
            </a:r>
            <a:endParaRPr sz="2000"/>
          </a:p>
          <a:p>
            <a:pPr indent="-330200" lvl="1" marL="914400" rtl="0" algn="l">
              <a:spcBef>
                <a:spcPts val="500"/>
              </a:spcBef>
              <a:spcAft>
                <a:spcPts val="0"/>
              </a:spcAft>
              <a:buSzPts val="1600"/>
              <a:buChar char="•"/>
            </a:pPr>
            <a:r>
              <a:rPr lang="sv-SE" sz="1600"/>
              <a:t>(i.e., are there any rules on a valid name?)</a:t>
            </a:r>
            <a:endParaRPr sz="1600"/>
          </a:p>
        </p:txBody>
      </p:sp>
      <p:sp>
        <p:nvSpPr>
          <p:cNvPr id="167" name="Google Shape;167;p22"/>
          <p:cNvSpPr/>
          <p:nvPr/>
        </p:nvSpPr>
        <p:spPr>
          <a:xfrm>
            <a:off x="468900" y="1560500"/>
            <a:ext cx="2494200" cy="2631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68" name="Google Shape;168;p22"/>
          <p:cNvCxnSpPr/>
          <p:nvPr/>
        </p:nvCxnSpPr>
        <p:spPr>
          <a:xfrm>
            <a:off x="468900" y="1893471"/>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69" name="Google Shape;169;p22"/>
          <p:cNvCxnSpPr/>
          <p:nvPr/>
        </p:nvCxnSpPr>
        <p:spPr>
          <a:xfrm>
            <a:off x="468900" y="2727580"/>
            <a:ext cx="2494200" cy="0"/>
          </a:xfrm>
          <a:prstGeom prst="straightConnector1">
            <a:avLst/>
          </a:prstGeom>
          <a:noFill/>
          <a:ln cap="flat" cmpd="sng" w="19050">
            <a:solidFill>
              <a:srgbClr val="2388DB"/>
            </a:solidFill>
            <a:prstDash val="solid"/>
            <a:round/>
            <a:headEnd len="med" w="med" type="none"/>
            <a:tailEnd len="med" w="med" type="none"/>
          </a:ln>
        </p:spPr>
      </p:cxnSp>
      <p:sp>
        <p:nvSpPr>
          <p:cNvPr id="170" name="Google Shape;170;p22"/>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71" name="Google Shape;171;p22"/>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72" name="Google Shape;172;p22"/>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9" name="Google Shape;179;p2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Unit Testing and Test Automation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