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5"/>
    <p:sldMasterId id="2147483667" r:id="rId6"/>
    <p:sldMasterId id="2147483668" r:id="rId7"/>
    <p:sldMasterId id="2147483669"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A773CC-D750-4016-92FE-CFB6A94B9B6A}">
  <a:tblStyle styleId="{02A773CC-D750-4016-92FE-CFB6A94B9B6A}"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83" Type="http://schemas.openxmlformats.org/officeDocument/2006/relationships/slide" Target="slides/slide74.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64.xml"/><Relationship Id="rId72" Type="http://schemas.openxmlformats.org/officeDocument/2006/relationships/slide" Target="slides/slide63.xml"/><Relationship Id="rId31" Type="http://schemas.openxmlformats.org/officeDocument/2006/relationships/slide" Target="slides/slide22.xml"/><Relationship Id="rId75" Type="http://schemas.openxmlformats.org/officeDocument/2006/relationships/slide" Target="slides/slide66.xml"/><Relationship Id="rId30" Type="http://schemas.openxmlformats.org/officeDocument/2006/relationships/slide" Target="slides/slide21.xml"/><Relationship Id="rId74" Type="http://schemas.openxmlformats.org/officeDocument/2006/relationships/slide" Target="slides/slide65.xml"/><Relationship Id="rId33" Type="http://schemas.openxmlformats.org/officeDocument/2006/relationships/slide" Target="slides/slide24.xml"/><Relationship Id="rId77" Type="http://schemas.openxmlformats.org/officeDocument/2006/relationships/slide" Target="slides/slide68.xml"/><Relationship Id="rId32" Type="http://schemas.openxmlformats.org/officeDocument/2006/relationships/slide" Target="slides/slide23.xml"/><Relationship Id="rId76" Type="http://schemas.openxmlformats.org/officeDocument/2006/relationships/slide" Target="slides/slide67.xml"/><Relationship Id="rId35" Type="http://schemas.openxmlformats.org/officeDocument/2006/relationships/slide" Target="slides/slide26.xml"/><Relationship Id="rId79" Type="http://schemas.openxmlformats.org/officeDocument/2006/relationships/slide" Target="slides/slide70.xml"/><Relationship Id="rId34" Type="http://schemas.openxmlformats.org/officeDocument/2006/relationships/slide" Target="slides/slide25.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66" Type="http://schemas.openxmlformats.org/officeDocument/2006/relationships/slide" Target="slides/slide57.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68" Type="http://schemas.openxmlformats.org/officeDocument/2006/relationships/slide" Target="slides/slide59.xml"/><Relationship Id="rId23" Type="http://schemas.openxmlformats.org/officeDocument/2006/relationships/slide" Target="slides/slide14.xml"/><Relationship Id="rId67" Type="http://schemas.openxmlformats.org/officeDocument/2006/relationships/slide" Target="slides/slide58.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69" Type="http://schemas.openxmlformats.org/officeDocument/2006/relationships/slide" Target="slides/slide60.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0025971e9_0_9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0025971e9_0_9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70025971e9_0_6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70025971e9_0_6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0025971e9_0_9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0025971e9_0_9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70025971e9_0_6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70025971e9_0_6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0025971e9_0_9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0025971e9_0_9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0025971e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0025971e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Consider the software for air-traffic control at an airport (say, GOT).  Air traffic control (ATC) is a service provided by ground-based air traffic controllers (the users of this system) who direct aircraft on the ground and through controlled airspace with the help of the software. The purpose of this software is to prevent collisions, organize and expedite the flow of air traffic, and provide information and other support for pilots.</a:t>
            </a:r>
            <a:endParaRPr/>
          </a:p>
          <a:p>
            <a:pPr indent="0" lvl="0" marL="0" rtl="0" algn="l">
              <a:spcBef>
                <a:spcPts val="0"/>
              </a:spcBef>
              <a:spcAft>
                <a:spcPts val="0"/>
              </a:spcAft>
              <a:buNone/>
            </a:pPr>
            <a:r>
              <a:rPr lang="sv-SE"/>
              <a:t>The software offers the following features:</a:t>
            </a:r>
            <a:endParaRPr/>
          </a:p>
          <a:p>
            <a:pPr indent="0" lvl="0" marL="0" rtl="0" algn="l">
              <a:spcBef>
                <a:spcPts val="0"/>
              </a:spcBef>
              <a:spcAft>
                <a:spcPts val="0"/>
              </a:spcAft>
              <a:buNone/>
            </a:pPr>
            <a:r>
              <a:rPr lang="sv-SE"/>
              <a:t>Monitors the location of all aircraft in a user’s assigned airspace.</a:t>
            </a:r>
            <a:endParaRPr/>
          </a:p>
          <a:p>
            <a:pPr indent="0" lvl="0" marL="0" rtl="0" algn="l">
              <a:spcBef>
                <a:spcPts val="0"/>
              </a:spcBef>
              <a:spcAft>
                <a:spcPts val="0"/>
              </a:spcAft>
              <a:buNone/>
            </a:pPr>
            <a:r>
              <a:rPr lang="sv-SE"/>
              <a:t>Communication with the pilots by radio. </a:t>
            </a:r>
            <a:endParaRPr/>
          </a:p>
          <a:p>
            <a:pPr indent="0" lvl="0" marL="0" rtl="0" algn="l">
              <a:spcBef>
                <a:spcPts val="0"/>
              </a:spcBef>
              <a:spcAft>
                <a:spcPts val="0"/>
              </a:spcAft>
              <a:buNone/>
            </a:pPr>
            <a:r>
              <a:rPr lang="sv-SE"/>
              <a:t>Generation of routes for individual aircraft, intended to prevent collisions.</a:t>
            </a:r>
            <a:endParaRPr/>
          </a:p>
          <a:p>
            <a:pPr indent="0" lvl="0" marL="0" rtl="0" algn="l">
              <a:spcBef>
                <a:spcPts val="0"/>
              </a:spcBef>
              <a:spcAft>
                <a:spcPts val="0"/>
              </a:spcAft>
              <a:buNone/>
            </a:pPr>
            <a:r>
              <a:rPr lang="sv-SE"/>
              <a:t>Scheduling of takeoff for planes, intended to prevent potential collisions.</a:t>
            </a:r>
            <a:endParaRPr/>
          </a:p>
          <a:p>
            <a:pPr indent="0" lvl="0" marL="0" rtl="0" algn="l">
              <a:spcBef>
                <a:spcPts val="0"/>
              </a:spcBef>
              <a:spcAft>
                <a:spcPts val="0"/>
              </a:spcAft>
              <a:buNone/>
            </a:pPr>
            <a:r>
              <a:rPr lang="sv-SE"/>
              <a:t>Alerts of potential collisions based on current bearing of all aircraft.</a:t>
            </a:r>
            <a:endParaRPr/>
          </a:p>
          <a:p>
            <a:pPr indent="0" lvl="0" marL="0" rtl="0" algn="l">
              <a:spcBef>
                <a:spcPts val="0"/>
              </a:spcBef>
              <a:spcAft>
                <a:spcPts val="0"/>
              </a:spcAft>
              <a:buNone/>
            </a:pPr>
            <a:r>
              <a:rPr lang="sv-SE"/>
              <a:t>To prevent collisions, ATC applies a set of traffic separation rules, which ensure each aircraft maintains a minimum amount of empty space around it at all times.</a:t>
            </a:r>
            <a:endParaRPr/>
          </a:p>
          <a:p>
            <a:pPr indent="0" lvl="0" marL="0" rtl="0" algn="l">
              <a:spcBef>
                <a:spcPts val="0"/>
              </a:spcBef>
              <a:spcAft>
                <a:spcPts val="0"/>
              </a:spcAft>
              <a:buNone/>
            </a:pPr>
            <a:r>
              <a:rPr lang="sv-SE"/>
              <a:t>The route advice can be either of “mandatory” priority (to prevent an imminent collision, pilots should follow this command unless there is a good reason not to) or “advisory” priority (this advice is likely to result in a safe route, but a pilot can choose to ignore it).</a:t>
            </a:r>
            <a:endParaRPr/>
          </a:p>
          <a:p>
            <a:pPr indent="0" lvl="0" marL="0" rtl="0" algn="l">
              <a:spcBef>
                <a:spcPts val="0"/>
              </a:spcBef>
              <a:spcAft>
                <a:spcPts val="0"/>
              </a:spcAft>
              <a:buNone/>
            </a:pPr>
            <a:r>
              <a:rPr lang="sv-SE"/>
              <a:t>You may add additional features or make decisions on how these features are implemented, as long as they fit the overall purpose of the system. In any case, state any assumptions that you make.</a:t>
            </a:r>
            <a:endParaRPr/>
          </a:p>
          <a:p>
            <a:pPr indent="0" lvl="0" marL="0" rtl="0" algn="l">
              <a:spcBef>
                <a:spcPts val="0"/>
              </a:spcBef>
              <a:spcAft>
                <a:spcPts val="0"/>
              </a:spcAft>
              <a:buNone/>
            </a:pPr>
            <a:r>
              <a:rPr lang="sv-SE"/>
              <a:t>Identify one performance, one availability, and one security requirement that you think would be necessary for this software and develop a quality attribute scenario for each.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70025971e9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70025971e9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0025971e9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0025971e9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70025971e9_0_10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70025971e9_0_10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70025971e9_0_2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70025971e9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0025971e9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0025971e9_0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70025971e9_0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70025971e9_0_2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0025971e9_0_10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0025971e9_0_10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0025971e9_0_10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0025971e9_0_10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70025971e9_0_10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70025971e9_0_10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70025971e9_0_10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70025971e9_0_10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0025971e9_0_10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0025971e9_0_10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70025971e9_0_10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70025971e9_0_10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70025971e9_0_10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70025971e9_0_10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70025971e9_0_10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0025971e9_0_10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The airport connection check is part of a travel reservation system. It is intended to check the validity of a single connection between two flights in an itinerary. For instance, if the arrival airport of Flight A differs from the departure airport of Flight B, the connection is invalid. Likewise, if the departure time of Flight B is too close to the arrival time of Flight A, the connection is invalid. (last) and so 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0025971e9_0_10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0025971e9_0_10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bold are most important. Anything from lectures, including the one with industrial experiences, are fair game - but assume that the bolded will be on there.</a:t>
            </a:r>
            <a:endParaRPr/>
          </a:p>
        </p:txBody>
      </p:sp>
      <p:sp>
        <p:nvSpPr>
          <p:cNvPr id="149" name="Google Shape;14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0025971e9_0_10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0025971e9_0_10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work through</a:t>
            </a:r>
            <a:endParaRPr/>
          </a:p>
          <a:p>
            <a:pPr indent="0" lvl="0" marL="0" rtl="0" algn="l">
              <a:spcBef>
                <a:spcPts val="0"/>
              </a:spcBef>
              <a:spcAft>
                <a:spcPts val="0"/>
              </a:spcAft>
              <a:buNone/>
            </a:pPr>
            <a:r>
              <a:rPr lang="sv-SE"/>
              <a:t>departure flight, arrival flight, database</a:t>
            </a:r>
            <a:endParaRPr/>
          </a:p>
          <a:p>
            <a:pPr indent="0" lvl="0" marL="0" rtl="0" algn="l">
              <a:spcBef>
                <a:spcPts val="0"/>
              </a:spcBef>
              <a:spcAft>
                <a:spcPts val="0"/>
              </a:spcAft>
              <a:buNone/>
            </a:pPr>
            <a:r>
              <a:rPr lang="sv-SE"/>
              <a:t>for each parameter in data structure, what are some input partitions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0025971e9_0_7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0025971e9_0_7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1100">
                <a:latin typeface="Arial"/>
                <a:ea typeface="Arial"/>
                <a:cs typeface="Arial"/>
                <a:sym typeface="Arial"/>
              </a:rPr>
              <a:t>Recall the lectures on system testing. The approximate process of writing system tests is the following:</a:t>
            </a:r>
            <a:endParaRPr b="1"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b="1" lang="sv-SE" sz="1100">
                <a:latin typeface="Arial"/>
                <a:ea typeface="Arial"/>
                <a:cs typeface="Arial"/>
                <a:sym typeface="Arial"/>
              </a:rPr>
              <a:t>For each high-level independently testable feature surfaced by an interface, you need to identify the parameters. These can be explicit (passed into the function) or implicit (configuration options or other environmental factors - such as databases - that influence the outcome of the function).</a:t>
            </a:r>
            <a:endParaRPr b="1"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b="1" lang="sv-SE" sz="1100">
                <a:latin typeface="Arial"/>
                <a:ea typeface="Arial"/>
                <a:cs typeface="Arial"/>
                <a:sym typeface="Arial"/>
              </a:rPr>
              <a:t>Each parameter can be manipulated in many ways through testing. For each parameter, you must identify choices - aspects of that input that you can vary, and that will have some impact on the outcome of testing this function. For example, if an input is a data structure, the choices might include fields of that data structure that impact the outcome of the function. If that data structure is serialized from a file, then choices may include the status of the file (whether that file exists, is corrupted, and so on).</a:t>
            </a:r>
            <a:endParaRPr b="1"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b="1" lang="sv-SE" sz="1100">
                <a:latin typeface="Arial"/>
                <a:ea typeface="Arial"/>
                <a:cs typeface="Arial"/>
                <a:sym typeface="Arial"/>
              </a:rPr>
              <a:t>You cannot exhaustively test a function, there are too many possible values that can be fed in. So, instead, you partition the input domain for each choice into representative values (types of input). If you try at least one concrete input from each of these value types, you should trigger different outcomes and be more likely to notice faults. We discussed some methods of performing this partitioning in class. </a:t>
            </a:r>
            <a:endParaRPr b="1"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b="1" lang="sv-SE" sz="1100">
                <a:latin typeface="Arial"/>
                <a:ea typeface="Arial"/>
                <a:cs typeface="Arial"/>
                <a:sym typeface="Arial"/>
              </a:rPr>
              <a:t>Once representative values are chosen, you can form test specifications - abstract recipes for tests - by choosing one value for each choice. You can transform these recipes into actual test cases by coming up with concrete input values that fit into the category of value for each choice.</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sv-SE" sz="1100">
                <a:latin typeface="Arial"/>
                <a:ea typeface="Arial"/>
                <a:cs typeface="Arial"/>
                <a:sym typeface="Arial"/>
              </a:rPr>
              <a:t>In this exercise, you have been asked to perform Steps 1-3 above - identify the parameters, split the parameters into choices, then partition the input values for each choice into representative values. You can constrain the number of test specifications by adding further constraints (ERROR, SINGLE, IF) that note when certain representative values should be used in combination with other values. Note that you do not have to use all constraints (i.e., you do not need to use SINGLE unless it makes sense to do so).</a:t>
            </a:r>
            <a:endParaRPr b="1"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sv-SE" sz="1100">
                <a:latin typeface="Arial"/>
                <a:ea typeface="Arial"/>
                <a:cs typeface="Arial"/>
                <a:sym typeface="Arial"/>
              </a:rPr>
              <a:t>This function has two explicit inputs - the two flights - and an implicit input - an airport database. A flight is a complex data structure containing several fields, each of those fields represents a controllable input category. Your choices should revolve around those fields.</a:t>
            </a:r>
            <a:endParaRPr b="1" sz="1100">
              <a:latin typeface="Arial"/>
              <a:ea typeface="Arial"/>
              <a:cs typeface="Arial"/>
              <a:sym typeface="Arial"/>
            </a:endParaRPr>
          </a:p>
          <a:p>
            <a:pPr indent="0" lvl="0" marL="0" rtl="0" algn="l">
              <a:spcBef>
                <a:spcPts val="0"/>
              </a:spcBef>
              <a:spcAft>
                <a:spcPts val="0"/>
              </a:spcAft>
              <a:buNone/>
            </a:pPr>
            <a:r>
              <a:rPr b="1" lang="sv-SE" sz="1100">
                <a:latin typeface="Arial"/>
                <a:ea typeface="Arial"/>
                <a:cs typeface="Arial"/>
                <a:sym typeface="Arial"/>
              </a:rPr>
              <a:t>Remember that the function’s parameters may influence each other (testing this function requires considering both Flight A and B’s field values as well as what is in the database), so the representative values must reflect how different choices or variables can interact. IF-constraints are also a good way to indicate when representative values for two choices should be paired.</a:t>
            </a:r>
            <a:endParaRPr b="1" i="1" sz="1100">
              <a:solidFill>
                <a:srgbClr val="000000"/>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c177e58944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c177e58944_0_2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are designing system-level tests for a web browser with multiple configuration options. You have extracted the following choices, with the following representative values for each: (go over table) The full set of possible test specifications contains 144 options. Create a covering array of specifications that covers all pairwise value combinations in fewer test specifications.</a:t>
            </a:r>
            <a:endParaRPr/>
          </a:p>
          <a:p>
            <a:pPr indent="0" lvl="0" marL="0" rtl="0" algn="l">
              <a:spcBef>
                <a:spcPts val="0"/>
              </a:spcBef>
              <a:spcAft>
                <a:spcPts val="0"/>
              </a:spcAft>
              <a:buNone/>
            </a:pPr>
            <a:r>
              <a:rPr lang="sv-SE"/>
              <a:t>(hint: start with two variables with the most values and add additional variables one at a time)</a:t>
            </a:r>
            <a:endParaRPr/>
          </a:p>
          <a:p>
            <a:pPr indent="0" lvl="0" marL="0" rtl="0" algn="l">
              <a:spcBef>
                <a:spcPts val="0"/>
              </a:spcBef>
              <a:spcAft>
                <a:spcPts val="0"/>
              </a:spcAft>
              <a:buNone/>
            </a:pPr>
            <a:r>
              <a:t/>
            </a:r>
            <a:endParaRPr/>
          </a:p>
        </p:txBody>
      </p:sp>
      <p:sp>
        <p:nvSpPr>
          <p:cNvPr id="365" name="Google Shape;365;gc177e58944_0_2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c177e58944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c177e58944_0_2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a:p>
            <a:pPr indent="0" lvl="0" marL="0" rtl="0" algn="l">
              <a:spcBef>
                <a:spcPts val="0"/>
              </a:spcBef>
              <a:spcAft>
                <a:spcPts val="0"/>
              </a:spcAft>
              <a:buNone/>
            </a:pPr>
            <a:r>
              <a:rPr lang="sv-SE"/>
              <a:t>Your specific answer might vary, but you should be able to cover this in 9 tests (3*3). In most cases (at least, those that would be given on a test), you should be able to cover the pairwise combinations in N*M tests where N and M are the number of representative values for the two variables with the most values. Always start with those two variables, then add additional ones in order of their number of representative values).</a:t>
            </a:r>
            <a:endParaRPr/>
          </a:p>
        </p:txBody>
      </p:sp>
      <p:sp>
        <p:nvSpPr>
          <p:cNvPr id="374" name="Google Shape;374;gc177e58944_0_2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177e58944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177e58944_0_2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 typically is guided by “tours”. Each tour describes a different way of thinking about the system-under-test, and prescribes how the tester should act when they explore the functionality of the system. </a:t>
            </a:r>
            <a:endParaRPr/>
          </a:p>
          <a:p>
            <a:pPr indent="0" lvl="0" marL="0" rtl="0" algn="l">
              <a:spcBef>
                <a:spcPts val="0"/>
              </a:spcBef>
              <a:spcAft>
                <a:spcPts val="0"/>
              </a:spcAft>
              <a:buNone/>
            </a:pPr>
            <a:r>
              <a:rPr lang="sv-SE"/>
              <a:t>Describe one of the tours that we discussed in class. </a:t>
            </a:r>
            <a:endParaRPr/>
          </a:p>
          <a:p>
            <a:pPr indent="0" lvl="0" marL="0" rtl="0" algn="l">
              <a:spcBef>
                <a:spcPts val="0"/>
              </a:spcBef>
              <a:spcAft>
                <a:spcPts val="0"/>
              </a:spcAft>
              <a:buNone/>
            </a:pPr>
            <a:r>
              <a:rPr lang="sv-SE"/>
              <a:t>Consider a banking website, where a user can do things like check their account balance, transfer funds between accounts, open new accounts, and edit their personal information. Describe three actions you might take during exploratory testing of this system, based on the tour you described above.</a:t>
            </a:r>
            <a:endParaRPr/>
          </a:p>
          <a:p>
            <a:pPr indent="0" lvl="0" marL="0" rtl="0" algn="l">
              <a:spcBef>
                <a:spcPts val="0"/>
              </a:spcBef>
              <a:spcAft>
                <a:spcPts val="0"/>
              </a:spcAft>
              <a:buNone/>
            </a:pPr>
            <a:r>
              <a:t/>
            </a:r>
            <a:endParaRPr/>
          </a:p>
        </p:txBody>
      </p:sp>
      <p:sp>
        <p:nvSpPr>
          <p:cNvPr id="382" name="Google Shape;382;gc177e58944_0_2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c177e58944_0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c177e58944_0_2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supermodel tour is focused on testing the GUI of the application. It is not concerned with functional correctness (e.g., that the correct data is displayed on the screen). Rather, it is concerned with the visual appearance of the GUI and whether it is correct. It focused on whether graphical elements display in the correct locations and without “glitches” (e.g., rendering errors, size or rotation issues). It also examines timing aspects of the GUI, such as how long it takes for a mouse cursor to move, text to update on the screen, for new screens to be drawn, etc. This tour can also look for typos in displayed text, or for usability issues (e.g., suggestions on how to make the GUI easier for new users to learn how to work with).</a:t>
            </a:r>
            <a:endParaRPr/>
          </a:p>
          <a:p>
            <a:pPr indent="0" lvl="0" marL="0" rtl="0" algn="l">
              <a:spcBef>
                <a:spcPts val="0"/>
              </a:spcBef>
              <a:spcAft>
                <a:spcPts val="0"/>
              </a:spcAft>
              <a:buNone/>
            </a:pPr>
            <a:r>
              <a:t/>
            </a:r>
            <a:endParaRPr/>
          </a:p>
        </p:txBody>
      </p:sp>
      <p:sp>
        <p:nvSpPr>
          <p:cNvPr id="390" name="Google Shape;390;gc177e58944_0_2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c177e58944_0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c177e58944_0_2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Clr>
                <a:schemeClr val="dk1"/>
              </a:buClr>
              <a:buSzPts val="1100"/>
              <a:buAutoNum type="arabicPeriod"/>
            </a:pPr>
            <a:r>
              <a:rPr b="1" lang="sv-SE" sz="1100">
                <a:latin typeface="Arial"/>
                <a:ea typeface="Arial"/>
                <a:cs typeface="Arial"/>
                <a:sym typeface="Arial"/>
              </a:rPr>
              <a:t>For the banking website, you might examine:</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Click on a drop down menu and ensure that the menu displays quickly, that all required items are present and displayed correctly, and that the menu does not cause any issues when it appears over other on-screen items.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When an account is selected, ensure that account information is displayed on the screen, that it is displayed in the correct locations, and that this information is easy for a user to see if they are searching for it on the screen (e.g., that good font, color, and size choices are made).</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When the user goes to edit personal information, ensure that the existing information is displayed on the screen and that edited segments are refreshed and displayed to the user correctly. </a:t>
            </a:r>
            <a:endParaRPr/>
          </a:p>
        </p:txBody>
      </p:sp>
      <p:sp>
        <p:nvSpPr>
          <p:cNvPr id="398" name="Google Shape;398;gc177e58944_0_2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70025971e9_0_5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70025971e9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70025971e9_0_5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70025971e9_0_5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sv-SE" sz="900">
                <a:latin typeface="Arial"/>
                <a:ea typeface="Arial"/>
                <a:cs typeface="Arial"/>
                <a:sym typeface="Arial"/>
              </a:rPr>
              <a:t> I included multiple assertions to illustrate ways you could show this - your answer would not need to have multiple assertions.</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c177e58944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c177e58944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24" name="Google Shape;424;gc177e58944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c177e589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c177e5894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60" name="Google Shape;160;gc177e5894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0025971e9_0_6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0025971e9_0_6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70025971e9_0_6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0025971e9_0_6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t>There are several reasons. The most obvious one being doing a poor job finding the black-box test cases. Since we assume we did a good job, this is not the case. 	</a:t>
            </a:r>
            <a:endParaRPr i="1"/>
          </a:p>
          <a:p>
            <a:pPr indent="0" lvl="0" marL="0" rtl="0" algn="l">
              <a:lnSpc>
                <a:spcPct val="115000"/>
              </a:lnSpc>
              <a:spcBef>
                <a:spcPts val="0"/>
              </a:spcBef>
              <a:spcAft>
                <a:spcPts val="0"/>
              </a:spcAft>
              <a:buNone/>
            </a:pPr>
            <a:r>
              <a:rPr i="1" lang="sv-SE"/>
              <a:t>We are missing requirements. The requirements document is incomplete and somewhere along the development of the software these missing requirements have been informally filled in by the development team, but the requirements were never added to the requirements document. Developing black-box tests from an incomplete specification to test a more complete implementation will naturally lead to poor coverage. 		</a:t>
            </a:r>
            <a:endParaRPr i="1"/>
          </a:p>
          <a:p>
            <a:pPr indent="0" lvl="0" marL="0" rtl="0" algn="l">
              <a:lnSpc>
                <a:spcPct val="115000"/>
              </a:lnSpc>
              <a:spcBef>
                <a:spcPts val="0"/>
              </a:spcBef>
              <a:spcAft>
                <a:spcPts val="0"/>
              </a:spcAft>
              <a:buNone/>
            </a:pPr>
            <a:r>
              <a:rPr i="1" lang="sv-SE"/>
              <a:t>We have large amounts of dead or inactivated code. The software may have gone through several major changes and code needed for an earlier version is now not used. This code will not be covered. Also, debugging code deactivated through some global variable will not be covered. Furthermore, any malicious code may not get covered. There are many reasons why unneeded or undesirable code might make it into the software—this code is likely to not be covered with your black-box tests. 	</a:t>
            </a:r>
            <a:endParaRPr i="1"/>
          </a:p>
          <a:p>
            <a:pPr indent="0" lvl="0" marL="0" rtl="0" algn="l">
              <a:lnSpc>
                <a:spcPct val="115000"/>
              </a:lnSpc>
              <a:spcBef>
                <a:spcPts val="0"/>
              </a:spcBef>
              <a:spcAft>
                <a:spcPts val="0"/>
              </a:spcAft>
              <a:buNone/>
            </a:pPr>
            <a:r>
              <a:rPr i="1" lang="sv-SE"/>
              <a:t>There may be valid optimizations in the code. The programmers might have done some very smart things in terms of optimizing the code, but this leads to a potentially large code base that is only used in various special cases. For example, the programmer might have used some lookup tables for various trigonometric functions (implemented as a switch statement) instead of the built in trigonometric functions. With requirements-based testing you are unlikely to cover much of those switch statements. 		</a:t>
            </a:r>
            <a:endParaRPr i="1"/>
          </a:p>
          <a:p>
            <a:pPr indent="0" lvl="0" marL="0" rtl="0" algn="l">
              <a:lnSpc>
                <a:spcPct val="115000"/>
              </a:lnSpc>
              <a:spcBef>
                <a:spcPts val="0"/>
              </a:spcBef>
              <a:spcAft>
                <a:spcPts val="0"/>
              </a:spcAft>
              <a:buNone/>
            </a:pPr>
            <a:r>
              <a:t/>
            </a:r>
            <a:endParaRPr i="1"/>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70025971e9_0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70025971e9_0_7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solidFill>
                  <a:schemeClr val="dk1"/>
                </a:solidFill>
              </a:rPr>
              <a:t>In general there will be optimizations, debug code, exception handling, etc. in the program that the black-box testing is quite unlikely to reveal. Thus it is highly unlikely that we will get close to 100% through black-box testing alone.  </a:t>
            </a:r>
            <a:endParaRPr i="1">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70025971e9_0_7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0025971e9_0_7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t>The criterion may call for an impossible combination of conditions within a decision statement. You may have also performed defensive programming, resulting in error-handling code that cannot actually be triggered. In addition, there may be unreachable or unused code that cannot be called directly or reached through normal execution paths.</a:t>
            </a:r>
            <a:endParaRPr i="1"/>
          </a:p>
          <a:p>
            <a:pPr indent="0" lvl="0" marL="0" rtl="0" algn="l">
              <a:lnSpc>
                <a:spcPct val="115000"/>
              </a:lnSpc>
              <a:spcBef>
                <a:spcPts val="0"/>
              </a:spcBef>
              <a:spcAft>
                <a:spcPts val="0"/>
              </a:spcAft>
              <a:buNone/>
            </a:pPr>
            <a:r>
              <a:t/>
            </a:r>
            <a:endParaRPr i="1"/>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70025971e9_0_7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0025971e9_0_7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70025971e9_0_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70025971e9_0_7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statement (discuss) - 2</a:t>
            </a:r>
            <a:endParaRPr>
              <a:solidFill>
                <a:schemeClr val="dk1"/>
              </a:solidFill>
            </a:endParaRPr>
          </a:p>
          <a:p>
            <a:pPr indent="0" lvl="0" marL="0" rtl="0" algn="l">
              <a:lnSpc>
                <a:spcPct val="120000"/>
              </a:lnSpc>
              <a:spcBef>
                <a:spcPts val="0"/>
              </a:spcBef>
              <a:spcAft>
                <a:spcPts val="0"/>
              </a:spcAft>
              <a:buNone/>
            </a:pPr>
            <a:r>
              <a:rPr lang="sv-SE">
                <a:solidFill>
                  <a:schemeClr val="dk1"/>
                </a:solidFill>
              </a:rPr>
              <a:t>branch (discuss) - 2 (one new) (TT,FF)</a:t>
            </a:r>
            <a:endParaRPr>
              <a:solidFill>
                <a:schemeClr val="dk1"/>
              </a:solidFill>
            </a:endParaRPr>
          </a:p>
          <a:p>
            <a:pPr indent="0" lvl="0" marL="0" rtl="0" algn="l">
              <a:lnSpc>
                <a:spcPct val="120000"/>
              </a:lnSpc>
              <a:spcBef>
                <a:spcPts val="0"/>
              </a:spcBef>
              <a:spcAft>
                <a:spcPts val="0"/>
              </a:spcAft>
              <a:buNone/>
            </a:pPr>
            <a:r>
              <a:rPr lang="sv-SE">
                <a:solidFill>
                  <a:schemeClr val="dk1"/>
                </a:solidFill>
              </a:rPr>
              <a:t>path ( discuss) - 4 tests (TT) (TF) (FT) (FF)</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0025971e9_0_7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0025971e9_0_7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and discuss)</a:t>
            </a:r>
            <a:endParaRPr>
              <a:solidFill>
                <a:schemeClr val="dk1"/>
              </a:solidFill>
            </a:endParaRPr>
          </a:p>
          <a:p>
            <a:pPr indent="0" lvl="0" marL="0" rtl="0" algn="l">
              <a:lnSpc>
                <a:spcPct val="120000"/>
              </a:lnSpc>
              <a:spcBef>
                <a:spcPts val="0"/>
              </a:spcBef>
              <a:spcAft>
                <a:spcPts val="0"/>
              </a:spcAft>
              <a:buNone/>
            </a:pPr>
            <a:r>
              <a:rPr lang="sv-SE">
                <a:solidFill>
                  <a:schemeClr val="dk1"/>
                </a:solidFill>
              </a:rPr>
              <a:t>Point is - this depends on your test inputs. You can pass in input that achieves coverage without triggering a fault. Those are two different things. Stronger coverage can help reveal faults, but does not ensure it.</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70025971e9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70025971e9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Now, the code in the practice midterm is too big for one slide, the answers for that will go up today. Let’s work together on a smaller example, though.</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70025971e9_0_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0025971e9_0_7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0025971e9_0_8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0025971e9_0_8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Click 1, 2 go over</a:t>
            </a:r>
            <a:endParaRPr>
              <a:solidFill>
                <a:schemeClr val="dk1"/>
              </a:solidFill>
            </a:endParaRPr>
          </a:p>
          <a:p>
            <a:pPr indent="0" lvl="0" marL="0" rtl="0" algn="l">
              <a:spcBef>
                <a:spcPts val="600"/>
              </a:spcBef>
              <a:spcAft>
                <a:spcPts val="0"/>
              </a:spcAft>
              <a:buNone/>
            </a:pPr>
            <a:r>
              <a:rPr lang="sv-SE">
                <a:solidFill>
                  <a:schemeClr val="dk1"/>
                </a:solidFill>
              </a:rPr>
              <a:t>Click 3, 4 go over</a:t>
            </a:r>
            <a:endParaRPr>
              <a:solidFill>
                <a:schemeClr val="dk1"/>
              </a:solidFill>
            </a:endParaRPr>
          </a:p>
          <a:p>
            <a:pPr indent="0" lvl="0" marL="0" rtl="0" algn="l">
              <a:spcBef>
                <a:spcPts val="600"/>
              </a:spcBef>
              <a:spcAft>
                <a:spcPts val="0"/>
              </a:spcAft>
              <a:buNone/>
            </a:pPr>
            <a:r>
              <a:rPr lang="sv-SE">
                <a:solidFill>
                  <a:schemeClr val="dk1"/>
                </a:solidFill>
              </a:rPr>
              <a:t>Click 5, 6 go over</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0025971e9_0_1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0025971e9_0_1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70025971e9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70025971e9_0_1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70025971e9_0_1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70025971e9_0_1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result will be the same</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70025971e9_0_1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0025971e9_0_1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70025971e9_0_1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70025971e9_0_1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won’t compile</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70025971e9_0_1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70025971e9_0_1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70025971e9_0_1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70025971e9_0_1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will almost always fail if method is called correctly (as long as end!=start).</a:t>
            </a:r>
            <a:endParaRPr b="1" sz="1100">
              <a:latin typeface="Arial"/>
              <a:ea typeface="Arial"/>
              <a:cs typeface="Arial"/>
              <a:sym typeface="Arial"/>
            </a:endParaRPr>
          </a:p>
          <a:p>
            <a:pPr indent="0" lvl="0" marL="0" rtl="0" algn="l">
              <a:lnSpc>
                <a:spcPct val="120000"/>
              </a:lnSpc>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70025971e9_0_1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70025971e9_0_1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Will not always fail. Requires input that triggers that specific else if, and may still return the right result as long as it doesn’t skip the correct entry.</a:t>
            </a:r>
            <a:endParaRPr b="1" sz="1100">
              <a:latin typeface="Arial"/>
              <a:ea typeface="Arial"/>
              <a:cs typeface="Arial"/>
              <a:sym typeface="Arial"/>
            </a:endParaRPr>
          </a:p>
          <a:p>
            <a:pPr indent="0" lvl="0" marL="0" rtl="0" algn="l">
              <a:lnSpc>
                <a:spcPct val="120000"/>
              </a:lnSpc>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c177e58944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c177e58944_0_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gc177e58944_0_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c177e58944_0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c177e58944_0_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Local search techniques formulate a solution, and attempt to improve that solution by making small changes (looking for a better solution in the “local neighborhood” - the possible solutions formed by making one small change). Global searches typically form more than one solution at a time, and freely change those solutions (moving to any spot in the search space). </a:t>
            </a:r>
            <a:endParaRPr b="1" sz="1100">
              <a:latin typeface="Arial"/>
              <a:ea typeface="Arial"/>
              <a:cs typeface="Arial"/>
              <a:sym typeface="Arial"/>
            </a:endParaRPr>
          </a:p>
          <a:p>
            <a:pPr indent="0" lvl="0" marL="0" rtl="0" algn="l">
              <a:spcBef>
                <a:spcPts val="0"/>
              </a:spcBef>
              <a:spcAft>
                <a:spcPts val="0"/>
              </a:spcAft>
              <a:buNone/>
            </a:pPr>
            <a:r>
              <a:t/>
            </a:r>
            <a:endParaRPr/>
          </a:p>
        </p:txBody>
      </p:sp>
      <p:sp>
        <p:nvSpPr>
          <p:cNvPr id="603" name="Google Shape;603;gc177e58944_0_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c177e58944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c177e58944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Local searches are often very fast, easy to implement, and easy to understand conceptually. However, they depend strongly on the choice of initial guess. They can easily get stuck in local optima - where they find the best solution possible given the neighborhood, but not the best for the whole search space. This weakness can be partially overcome by allowing restarts. Global searches are harder to implement and are often slower, but have no problems with becoming stuck, as they try more than one solution at once. However, because they are slower, they may not find as good of a solution given the same time budget.</a:t>
            </a:r>
            <a:endParaRPr b="1" sz="1100">
              <a:latin typeface="Arial"/>
              <a:ea typeface="Arial"/>
              <a:cs typeface="Arial"/>
              <a:sym typeface="Arial"/>
            </a:endParaRPr>
          </a:p>
          <a:p>
            <a:pPr indent="0" lvl="0" marL="0" rtl="0" algn="l">
              <a:spcBef>
                <a:spcPts val="0"/>
              </a:spcBef>
              <a:spcAft>
                <a:spcPts val="0"/>
              </a:spcAft>
              <a:buNone/>
            </a:pPr>
            <a:r>
              <a:t/>
            </a:r>
            <a:endParaRPr/>
          </a:p>
        </p:txBody>
      </p:sp>
      <p:sp>
        <p:nvSpPr>
          <p:cNvPr id="611" name="Google Shape;611;gc177e58944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0025971e9_0_9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0025971e9_0_9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c177e58944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c177e58944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Choose one search algorithm and briefly explain how it works. State whether it is a global or local search, and explain why it belongs to that category. - An example of a local search is Simulated Annealing. Initially, a solution is generated at random. Then, during each round of the search, a random neighboring solution is picked (created by making a small change to the current solution). If that neighbor is better, it becomes the new solution. If it is worse or identically good, at a certain probability, that solution will become the new solution anyways. This probability is based partially on how many rounds the search has progressed through. At earlier rounds, the search is more likely to accept a worse solution to avoid getting stuck in a local maxima. Over time, it will be more likely to reject worse solutions. This is a local search because it manipulates one solution at a time and focuses on the local neighborhood when making changes.</a:t>
            </a:r>
            <a:endParaRPr sz="1100">
              <a:solidFill>
                <a:srgbClr val="000000"/>
              </a:solidFill>
              <a:latin typeface="Arial"/>
              <a:ea typeface="Arial"/>
              <a:cs typeface="Arial"/>
              <a:sym typeface="Arial"/>
            </a:endParaRPr>
          </a:p>
        </p:txBody>
      </p:sp>
      <p:sp>
        <p:nvSpPr>
          <p:cNvPr id="619" name="Google Shape;619;gc177e58944_0_1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70025971e9_0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70025971e9_0_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70025971e9_0_2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70025971e9_0_2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This tells us that a property we expect to hold is not held by the model. This implies one of the following:</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the model. The model is made by interpreting the requirements, and there could be a mistake in the model (fault in the model code, bad assumptions, incorrect interpretation of requirements).</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the property. The property may not say what you intended it to say. It can be difficult to formulate a property in temporal logic.</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your requirements. The requirement may be incorrect, unclear, or incomplete.</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The action you take depends on which of the above is true. You should look at each angle, and find the source of the problem. If the model is incorrect, you should locate and correct the fault. If the property is incorrect, it should be reformulated. If the requirement is incorrect, it should be reformulated - then the property must also be rewritten to match. Fixing the requirement may also require updating the model as well or updating related requirements.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70025971e9_0_3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70025971e9_0_3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g70025971e9_0_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g70025971e9_0_3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 </a:t>
            </a:r>
            <a:r>
              <a:rPr b="1" lang="sv-SE"/>
              <a:t>AG (pedestrian_light = walk -&gt; traffic_light != green)</a:t>
            </a:r>
            <a:br>
              <a:rPr b="1" lang="sv-SE"/>
            </a:br>
            <a:r>
              <a:rPr b="1" lang="sv-SE"/>
              <a:t>The pedestrian light cannot indicate that I should walk when the traffic light is green. This is a safety property. We are saying that something should NEVER happen.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70025971e9_0_1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70025971e9_0_1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 </a:t>
            </a:r>
            <a:r>
              <a:rPr b="1" lang="sv-SE"/>
              <a:t>G (traffic_light = RED &amp; button = RESET -&gt; F (traffic_light = green))</a:t>
            </a:r>
            <a:br>
              <a:rPr b="1" lang="sv-SE"/>
            </a:br>
            <a:r>
              <a:rPr b="1" lang="sv-SE"/>
              <a:t>If the light is red, and the button is reset, then eventually, the light will turn green. This is a liveness property, as we assert that something will eventually happen.</a:t>
            </a:r>
            <a:endParaRPr/>
          </a:p>
          <a:p>
            <a:pPr indent="0" lvl="0" marL="0" rtl="0" algn="l">
              <a:lnSpc>
                <a:spcPct val="120000"/>
              </a:lnSpc>
              <a:spcBef>
                <a:spcPts val="0"/>
              </a:spcBef>
              <a:spcAft>
                <a:spcPts val="0"/>
              </a:spcAft>
              <a:buNone/>
            </a:pPr>
            <a:r>
              <a:t/>
            </a:r>
            <a:endParaRPr b="1"/>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70025971e9_0_1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70025971e9_0_1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a:t>
            </a:r>
            <a:r>
              <a:rPr b="1" lang="sv-SE"/>
              <a:t>First, we should formulate the property in a temporal logic, than translate into a trap property:</a:t>
            </a:r>
            <a:br>
              <a:rPr b="1" lang="sv-SE"/>
            </a:br>
            <a:r>
              <a:rPr b="1" lang="sv-SE"/>
              <a:t>G (button = SET -&gt; F (pedestrian_light = WALK)) This states that, no matter what happens, if the button is pressed, then eventually the pedestrian light will signal that I can cross the street. This is a liveness property. </a:t>
            </a:r>
            <a:endParaRPr b="1"/>
          </a:p>
          <a:p>
            <a:pPr indent="0" lvl="0" marL="0" rtl="0" algn="l">
              <a:lnSpc>
                <a:spcPct val="120000"/>
              </a:lnSpc>
              <a:spcBef>
                <a:spcPts val="0"/>
              </a:spcBef>
              <a:spcAft>
                <a:spcPts val="0"/>
              </a:spcAft>
              <a:buNone/>
            </a:pPr>
            <a:r>
              <a:rPr b="1" lang="sv-SE"/>
              <a:t>(3rd click) A trap property takes a property we know to be true (like this), then negates it. By negating it, we assert that this property is NOT true. The negated form is:</a:t>
            </a:r>
            <a:br>
              <a:rPr b="1" lang="sv-SE"/>
            </a:br>
            <a:r>
              <a:rPr b="1" lang="sv-SE"/>
              <a:t>G !(button = SET -&gt; F (pedestrian_light = walk)) Because it is actually true, the model checker gives us a counter-example showing one concrete scenario where the property is true. This is a test case we can use to test our real program.</a:t>
            </a:r>
            <a:endParaRPr b="1"/>
          </a:p>
          <a:p>
            <a:pPr indent="0" lvl="0" marL="0" rtl="0" algn="l">
              <a:lnSpc>
                <a:spcPct val="120000"/>
              </a:lnSpc>
              <a:spcBef>
                <a:spcPts val="0"/>
              </a:spcBef>
              <a:spcAft>
                <a:spcPts val="0"/>
              </a:spcAft>
              <a:buNone/>
            </a:pPr>
            <a:br>
              <a:rPr b="1" lang="sv-SE"/>
            </a:b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b="1"/>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70025971e9_0_5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70025971e9_0_5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note that practice exam was heavy on this because it’s the last topic and a harder topic, but real exam will not have two seperate questions on temporal logic - just one</a:t>
            </a:r>
            <a:endParaRPr>
              <a:solidFill>
                <a:schemeClr val="dk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70025971e9_0_1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70025971e9_0_1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70025971e9_0_1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70025971e9_0_1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0025971e9_0_1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0025971e9_0_1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70025971e9_0_1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70025971e9_0_1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70025971e9_0_1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70025971e9_0_1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70025971e9_0_1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70025971e9_0_12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70025971e9_0_5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70025971e9_0_5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2" name="Google Shape;73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0025971e9_0_9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0025971e9_0_9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70025971e9_0_6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0025971e9_0_6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0" Type="http://schemas.openxmlformats.org/officeDocument/2006/relationships/theme" Target="../theme/theme1.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0.xml"/><Relationship Id="rId3" Type="http://schemas.openxmlformats.org/officeDocument/2006/relationships/image" Target="../media/image8.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16: Exam Review</a:t>
            </a:r>
            <a:endParaRPr/>
          </a:p>
        </p:txBody>
      </p:sp>
      <p:sp>
        <p:nvSpPr>
          <p:cNvPr id="139" name="Google Shape;139;p23"/>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March 11, 2022</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204" name="Google Shape;204;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0"/>
              </a:spcBef>
              <a:spcAft>
                <a:spcPts val="0"/>
              </a:spcAft>
              <a:buSzPts val="2200"/>
              <a:buAutoNum type="arabicPeriod" startAt="5"/>
            </a:pPr>
            <a:r>
              <a:rPr lang="sv-SE" sz="2200"/>
              <a:t>A test suite that meets a stronger coverage criterion will find any defects that are detected by any test suite that meets only a weaker coverage criterion</a:t>
            </a:r>
            <a:endParaRPr sz="2200"/>
          </a:p>
          <a:p>
            <a:pPr indent="-342900" lvl="1" marL="914400" rtl="0" algn="l">
              <a:spcBef>
                <a:spcPts val="0"/>
              </a:spcBef>
              <a:spcAft>
                <a:spcPts val="0"/>
              </a:spcAft>
              <a:buSzPts val="1800"/>
              <a:buChar char="•"/>
            </a:pPr>
            <a:r>
              <a:rPr lang="sv-SE" sz="1800"/>
              <a:t>True</a:t>
            </a:r>
            <a:endParaRPr sz="1800"/>
          </a:p>
          <a:p>
            <a:pPr indent="-342900" lvl="1" marL="914400" rtl="0" algn="l">
              <a:spcBef>
                <a:spcPts val="0"/>
              </a:spcBef>
              <a:spcAft>
                <a:spcPts val="0"/>
              </a:spcAft>
              <a:buSzPts val="1800"/>
              <a:buChar char="•"/>
            </a:pPr>
            <a:r>
              <a:rPr b="1" lang="sv-SE" sz="1800"/>
              <a:t>False</a:t>
            </a:r>
            <a:endParaRPr b="1" sz="1800"/>
          </a:p>
          <a:p>
            <a:pPr indent="-368300" lvl="0" marL="457200" rtl="0" algn="l">
              <a:spcBef>
                <a:spcPts val="0"/>
              </a:spcBef>
              <a:spcAft>
                <a:spcPts val="0"/>
              </a:spcAft>
              <a:buSzPts val="2200"/>
              <a:buAutoNum type="arabicPeriod" startAt="5"/>
            </a:pPr>
            <a:r>
              <a:rPr lang="sv-SE" sz="2200"/>
              <a:t>A test suite that is known to achieve Modified Condition/Decision Coverage (MC/DC) for a given program, when executed, will exercise, at least once:</a:t>
            </a:r>
            <a:endParaRPr sz="2200"/>
          </a:p>
          <a:p>
            <a:pPr indent="-342900" lvl="1" marL="914400" rtl="0" algn="l">
              <a:spcBef>
                <a:spcPts val="0"/>
              </a:spcBef>
              <a:spcAft>
                <a:spcPts val="0"/>
              </a:spcAft>
              <a:buSzPts val="1800"/>
              <a:buChar char="•"/>
            </a:pPr>
            <a:r>
              <a:rPr b="1" lang="sv-SE" sz="1800"/>
              <a:t>Every statement in the program.</a:t>
            </a:r>
            <a:endParaRPr b="1" sz="1800"/>
          </a:p>
          <a:p>
            <a:pPr indent="-342900" lvl="1" marL="914400" rtl="0" algn="l">
              <a:spcBef>
                <a:spcPts val="0"/>
              </a:spcBef>
              <a:spcAft>
                <a:spcPts val="0"/>
              </a:spcAft>
              <a:buSzPts val="1800"/>
              <a:buChar char="•"/>
            </a:pPr>
            <a:r>
              <a:rPr b="1" lang="sv-SE" sz="1800"/>
              <a:t>Every branch in the program.</a:t>
            </a:r>
            <a:endParaRPr b="1" sz="1800"/>
          </a:p>
          <a:p>
            <a:pPr indent="-342900" lvl="1" marL="914400" rtl="0" algn="l">
              <a:spcBef>
                <a:spcPts val="0"/>
              </a:spcBef>
              <a:spcAft>
                <a:spcPts val="0"/>
              </a:spcAft>
              <a:buSzPts val="1800"/>
              <a:buChar char="•"/>
            </a:pPr>
            <a:r>
              <a:rPr lang="sv-SE" sz="1800"/>
              <a:t>Every combination of condition values in every decision.</a:t>
            </a:r>
            <a:endParaRPr sz="1800"/>
          </a:p>
          <a:p>
            <a:pPr indent="-342900" lvl="1" marL="914400" rtl="0" algn="l">
              <a:spcBef>
                <a:spcPts val="0"/>
              </a:spcBef>
              <a:spcAft>
                <a:spcPts val="0"/>
              </a:spcAft>
              <a:buSzPts val="1800"/>
              <a:buChar char="•"/>
            </a:pPr>
            <a:r>
              <a:rPr lang="sv-SE" sz="1800"/>
              <a:t>Every path in the program.</a:t>
            </a:r>
            <a:endParaRPr sz="1800"/>
          </a:p>
        </p:txBody>
      </p:sp>
      <p:sp>
        <p:nvSpPr>
          <p:cNvPr id="205" name="Google Shape;20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211" name="Google Shape;21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AutoNum type="arabicPeriod" startAt="7"/>
            </a:pPr>
            <a:r>
              <a:rPr lang="sv-SE" sz="2400"/>
              <a:t>Category-Partition Testing technique requires identification of:</a:t>
            </a:r>
            <a:endParaRPr sz="2400"/>
          </a:p>
          <a:p>
            <a:pPr indent="-342900" lvl="1" marL="914400" rtl="0" algn="l">
              <a:spcBef>
                <a:spcPts val="0"/>
              </a:spcBef>
              <a:spcAft>
                <a:spcPts val="0"/>
              </a:spcAft>
              <a:buSzPts val="1800"/>
              <a:buChar char="•"/>
            </a:pPr>
            <a:r>
              <a:rPr lang="sv-SE" sz="1800"/>
              <a:t>Testing Choices</a:t>
            </a:r>
            <a:endParaRPr sz="1800"/>
          </a:p>
          <a:p>
            <a:pPr indent="-342900" lvl="1" marL="914400" rtl="0" algn="l">
              <a:spcBef>
                <a:spcPts val="0"/>
              </a:spcBef>
              <a:spcAft>
                <a:spcPts val="0"/>
              </a:spcAft>
              <a:buSzPts val="1800"/>
              <a:buChar char="•"/>
            </a:pPr>
            <a:r>
              <a:rPr lang="sv-SE" sz="1800"/>
              <a:t>Representative Values</a:t>
            </a:r>
            <a:endParaRPr sz="1800"/>
          </a:p>
          <a:p>
            <a:pPr indent="-342900" lvl="1" marL="914400" rtl="0" algn="l">
              <a:spcBef>
                <a:spcPts val="0"/>
              </a:spcBef>
              <a:spcAft>
                <a:spcPts val="0"/>
              </a:spcAft>
              <a:buSzPts val="1800"/>
              <a:buChar char="•"/>
            </a:pPr>
            <a:r>
              <a:rPr lang="sv-SE" sz="1800"/>
              <a:t>Def-Use pairs</a:t>
            </a:r>
            <a:endParaRPr sz="1800"/>
          </a:p>
          <a:p>
            <a:pPr indent="-342900" lvl="1" marL="914400" rtl="0" algn="l">
              <a:spcBef>
                <a:spcPts val="0"/>
              </a:spcBef>
              <a:spcAft>
                <a:spcPts val="0"/>
              </a:spcAft>
              <a:buSzPts val="1800"/>
              <a:buChar char="•"/>
            </a:pPr>
            <a:r>
              <a:rPr lang="sv-SE" sz="1800"/>
              <a:t>Pairwise combinations</a:t>
            </a:r>
            <a:endParaRPr sz="1800"/>
          </a:p>
          <a:p>
            <a:pPr indent="-342900" lvl="0" marL="457200" rtl="0" algn="l">
              <a:spcBef>
                <a:spcPts val="0"/>
              </a:spcBef>
              <a:spcAft>
                <a:spcPts val="0"/>
              </a:spcAft>
              <a:buSzPts val="1800"/>
              <a:buAutoNum type="arabicPeriod" startAt="7"/>
            </a:pPr>
            <a:r>
              <a:rPr lang="sv-SE" sz="1800"/>
              <a:t>Validation activities can only be performed once the complete system has been built.</a:t>
            </a:r>
            <a:endParaRPr sz="1800"/>
          </a:p>
          <a:p>
            <a:pPr indent="-342900" lvl="1" marL="914400" rtl="0" algn="l">
              <a:spcBef>
                <a:spcPts val="0"/>
              </a:spcBef>
              <a:spcAft>
                <a:spcPts val="0"/>
              </a:spcAft>
              <a:buSzPts val="1800"/>
              <a:buChar char="•"/>
            </a:pPr>
            <a:r>
              <a:rPr lang="sv-SE" sz="1800"/>
              <a:t>True or False</a:t>
            </a:r>
            <a:endParaRPr sz="1800"/>
          </a:p>
          <a:p>
            <a:pPr indent="-342900" lvl="0" marL="457200" rtl="0" algn="l">
              <a:spcBef>
                <a:spcPts val="0"/>
              </a:spcBef>
              <a:spcAft>
                <a:spcPts val="0"/>
              </a:spcAft>
              <a:buSzPts val="1800"/>
              <a:buAutoNum type="arabicPeriod" startAt="7"/>
            </a:pPr>
            <a:r>
              <a:rPr lang="sv-SE" sz="1800"/>
              <a:t>Statement coverage criterion never requires as many test cases to satisfy as branch coverage criterion.</a:t>
            </a:r>
            <a:endParaRPr sz="1800"/>
          </a:p>
          <a:p>
            <a:pPr indent="-342900" lvl="1" marL="914400" rtl="0" algn="l">
              <a:spcBef>
                <a:spcPts val="0"/>
              </a:spcBef>
              <a:spcAft>
                <a:spcPts val="0"/>
              </a:spcAft>
              <a:buSzPts val="1800"/>
              <a:buChar char="•"/>
            </a:pPr>
            <a:r>
              <a:rPr lang="sv-SE" sz="1800"/>
              <a:t>True or False</a:t>
            </a:r>
            <a:endParaRPr sz="1800"/>
          </a:p>
        </p:txBody>
      </p:sp>
      <p:sp>
        <p:nvSpPr>
          <p:cNvPr id="212" name="Google Shape;21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218" name="Google Shape;218;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0"/>
              </a:spcBef>
              <a:spcAft>
                <a:spcPts val="0"/>
              </a:spcAft>
              <a:buSzPts val="2400"/>
              <a:buAutoNum type="arabicPeriod" startAt="7"/>
            </a:pPr>
            <a:r>
              <a:rPr lang="sv-SE" sz="2400"/>
              <a:t>Category-Partition Testing technique requires identification of:</a:t>
            </a:r>
            <a:endParaRPr sz="2400"/>
          </a:p>
          <a:p>
            <a:pPr indent="-342900" lvl="1" marL="914400" rtl="0" algn="l">
              <a:spcBef>
                <a:spcPts val="0"/>
              </a:spcBef>
              <a:spcAft>
                <a:spcPts val="0"/>
              </a:spcAft>
              <a:buSzPts val="1800"/>
              <a:buChar char="•"/>
            </a:pPr>
            <a:r>
              <a:rPr b="1" lang="sv-SE" sz="1800"/>
              <a:t>Parameter characteristics</a:t>
            </a:r>
            <a:endParaRPr b="1" sz="1800"/>
          </a:p>
          <a:p>
            <a:pPr indent="-342900" lvl="1" marL="914400" rtl="0" algn="l">
              <a:spcBef>
                <a:spcPts val="0"/>
              </a:spcBef>
              <a:spcAft>
                <a:spcPts val="0"/>
              </a:spcAft>
              <a:buSzPts val="1800"/>
              <a:buChar char="•"/>
            </a:pPr>
            <a:r>
              <a:rPr b="1" lang="sv-SE" sz="1800"/>
              <a:t>Representative values</a:t>
            </a:r>
            <a:endParaRPr b="1" sz="1800"/>
          </a:p>
          <a:p>
            <a:pPr indent="-342900" lvl="1" marL="914400" rtl="0" algn="l">
              <a:spcBef>
                <a:spcPts val="0"/>
              </a:spcBef>
              <a:spcAft>
                <a:spcPts val="0"/>
              </a:spcAft>
              <a:buSzPts val="1800"/>
              <a:buChar char="•"/>
            </a:pPr>
            <a:r>
              <a:rPr lang="sv-SE" sz="1800"/>
              <a:t>Def-Use pairs</a:t>
            </a:r>
            <a:endParaRPr sz="1800"/>
          </a:p>
          <a:p>
            <a:pPr indent="-342900" lvl="1" marL="914400" rtl="0" algn="l">
              <a:spcBef>
                <a:spcPts val="0"/>
              </a:spcBef>
              <a:spcAft>
                <a:spcPts val="0"/>
              </a:spcAft>
              <a:buSzPts val="1800"/>
              <a:buChar char="•"/>
            </a:pPr>
            <a:r>
              <a:rPr lang="sv-SE" sz="1800"/>
              <a:t>Pairwise combinations</a:t>
            </a:r>
            <a:endParaRPr sz="1800"/>
          </a:p>
          <a:p>
            <a:pPr indent="-342900" lvl="0" marL="457200" rtl="0" algn="l">
              <a:spcBef>
                <a:spcPts val="0"/>
              </a:spcBef>
              <a:spcAft>
                <a:spcPts val="0"/>
              </a:spcAft>
              <a:buSzPts val="1800"/>
              <a:buAutoNum type="arabicPeriod" startAt="7"/>
            </a:pPr>
            <a:r>
              <a:rPr lang="sv-SE" sz="1800"/>
              <a:t>Validation activities can only be performed once the complete system has been built.</a:t>
            </a:r>
            <a:endParaRPr sz="1800"/>
          </a:p>
          <a:p>
            <a:pPr indent="-342900" lvl="1" marL="914400" rtl="0" algn="l">
              <a:spcBef>
                <a:spcPts val="0"/>
              </a:spcBef>
              <a:spcAft>
                <a:spcPts val="0"/>
              </a:spcAft>
              <a:buSzPts val="1800"/>
              <a:buChar char="•"/>
            </a:pPr>
            <a:r>
              <a:rPr lang="sv-SE" sz="1800"/>
              <a:t>True or </a:t>
            </a:r>
            <a:r>
              <a:rPr b="1" lang="sv-SE" sz="1800"/>
              <a:t>False</a:t>
            </a:r>
            <a:endParaRPr b="1" sz="1800"/>
          </a:p>
          <a:p>
            <a:pPr indent="-342900" lvl="0" marL="457200" rtl="0" algn="l">
              <a:spcBef>
                <a:spcPts val="0"/>
              </a:spcBef>
              <a:spcAft>
                <a:spcPts val="0"/>
              </a:spcAft>
              <a:buSzPts val="1800"/>
              <a:buAutoNum type="arabicPeriod" startAt="7"/>
            </a:pPr>
            <a:r>
              <a:rPr lang="sv-SE" sz="1800"/>
              <a:t>Statement coverage criterion never requires as many test cases to satisfy as branch coverage criterion.</a:t>
            </a:r>
            <a:endParaRPr sz="1800"/>
          </a:p>
          <a:p>
            <a:pPr indent="-342900" lvl="1" marL="914400" rtl="0" algn="l">
              <a:spcBef>
                <a:spcPts val="0"/>
              </a:spcBef>
              <a:spcAft>
                <a:spcPts val="0"/>
              </a:spcAft>
              <a:buSzPts val="1800"/>
              <a:buChar char="•"/>
            </a:pPr>
            <a:r>
              <a:rPr lang="sv-SE" sz="1800"/>
              <a:t>True or </a:t>
            </a:r>
            <a:r>
              <a:rPr b="1" lang="sv-SE" sz="1800"/>
              <a:t>False</a:t>
            </a:r>
            <a:endParaRPr sz="1800"/>
          </a:p>
        </p:txBody>
      </p:sp>
      <p:sp>
        <p:nvSpPr>
          <p:cNvPr id="219" name="Google Shape;21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225" name="Google Shape;225;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eriod" startAt="10"/>
            </a:pPr>
            <a:r>
              <a:rPr lang="sv-SE" sz="1800"/>
              <a:t>Requirement specifications are not needed for generating inputs to satisfy structural coverage of program code.</a:t>
            </a:r>
            <a:endParaRPr sz="1800"/>
          </a:p>
          <a:p>
            <a:pPr indent="-342900" lvl="1" marL="914400" rtl="0" algn="l">
              <a:spcBef>
                <a:spcPts val="0"/>
              </a:spcBef>
              <a:spcAft>
                <a:spcPts val="0"/>
              </a:spcAft>
              <a:buSzPts val="1800"/>
              <a:buChar char="•"/>
            </a:pPr>
            <a:r>
              <a:rPr lang="sv-SE" sz="1800"/>
              <a:t>True or False</a:t>
            </a:r>
            <a:endParaRPr sz="1800"/>
          </a:p>
          <a:p>
            <a:pPr indent="-342900" lvl="0" marL="457200" rtl="0" algn="l">
              <a:spcBef>
                <a:spcPts val="0"/>
              </a:spcBef>
              <a:spcAft>
                <a:spcPts val="0"/>
              </a:spcAft>
              <a:buSzPts val="1800"/>
              <a:buAutoNum type="arabicPeriod" startAt="10"/>
            </a:pPr>
            <a:r>
              <a:rPr lang="sv-SE" sz="1800"/>
              <a:t>A system that fails to meet its user’s needs may still be:</a:t>
            </a:r>
            <a:endParaRPr sz="1800"/>
          </a:p>
          <a:p>
            <a:pPr indent="-342900" lvl="1" marL="914400" rtl="0" algn="l">
              <a:spcBef>
                <a:spcPts val="0"/>
              </a:spcBef>
              <a:spcAft>
                <a:spcPts val="0"/>
              </a:spcAft>
              <a:buSzPts val="1800"/>
              <a:buChar char="•"/>
            </a:pPr>
            <a:r>
              <a:rPr lang="sv-SE" sz="1800"/>
              <a:t>Correct with respect to its specification.</a:t>
            </a:r>
            <a:endParaRPr sz="1800"/>
          </a:p>
          <a:p>
            <a:pPr indent="-342900" lvl="1" marL="914400" rtl="0" algn="l">
              <a:spcBef>
                <a:spcPts val="0"/>
              </a:spcBef>
              <a:spcAft>
                <a:spcPts val="0"/>
              </a:spcAft>
              <a:buSzPts val="1800"/>
              <a:buChar char="•"/>
            </a:pPr>
            <a:r>
              <a:rPr lang="sv-SE" sz="1800"/>
              <a:t>Safe to operate.</a:t>
            </a:r>
            <a:endParaRPr sz="1800"/>
          </a:p>
          <a:p>
            <a:pPr indent="-342900" lvl="1" marL="914400" rtl="0" algn="l">
              <a:spcBef>
                <a:spcPts val="0"/>
              </a:spcBef>
              <a:spcAft>
                <a:spcPts val="0"/>
              </a:spcAft>
              <a:buSzPts val="1800"/>
              <a:buChar char="•"/>
            </a:pPr>
            <a:r>
              <a:rPr lang="sv-SE" sz="1800"/>
              <a:t>Robust in the presence of exceptional conditions.</a:t>
            </a:r>
            <a:endParaRPr sz="1800"/>
          </a:p>
          <a:p>
            <a:pPr indent="-342900" lvl="1" marL="914400" rtl="0" algn="l">
              <a:spcBef>
                <a:spcPts val="0"/>
              </a:spcBef>
              <a:spcAft>
                <a:spcPts val="0"/>
              </a:spcAft>
              <a:buSzPts val="1800"/>
              <a:buChar char="•"/>
            </a:pPr>
            <a:r>
              <a:rPr lang="sv-SE" sz="1800"/>
              <a:t>Considered to have passed verification.</a:t>
            </a:r>
            <a:endParaRPr sz="1800"/>
          </a:p>
          <a:p>
            <a:pPr indent="0" lvl="0" marL="0" marR="0" rtl="0" algn="l">
              <a:lnSpc>
                <a:spcPct val="100000"/>
              </a:lnSpc>
              <a:spcBef>
                <a:spcPts val="0"/>
              </a:spcBef>
              <a:spcAft>
                <a:spcPts val="0"/>
              </a:spcAft>
              <a:buNone/>
            </a:pPr>
            <a:r>
              <a:t/>
            </a:r>
            <a:endParaRPr sz="2400"/>
          </a:p>
        </p:txBody>
      </p:sp>
      <p:sp>
        <p:nvSpPr>
          <p:cNvPr id="226" name="Google Shape;226;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232" name="Google Shape;232;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0"/>
              </a:spcBef>
              <a:spcAft>
                <a:spcPts val="0"/>
              </a:spcAft>
              <a:buSzPts val="1800"/>
              <a:buAutoNum type="arabicPeriod" startAt="10"/>
            </a:pPr>
            <a:r>
              <a:rPr lang="sv-SE" sz="1800"/>
              <a:t>Requirement specifications are not needed for generating inputs to satisfy structural coverage of program code.</a:t>
            </a:r>
            <a:endParaRPr sz="1800"/>
          </a:p>
          <a:p>
            <a:pPr indent="-342900" lvl="1" marL="914400" rtl="0" algn="l">
              <a:spcBef>
                <a:spcPts val="0"/>
              </a:spcBef>
              <a:spcAft>
                <a:spcPts val="0"/>
              </a:spcAft>
              <a:buSzPts val="1800"/>
              <a:buChar char="•"/>
            </a:pPr>
            <a:r>
              <a:rPr b="1" lang="sv-SE" sz="1800"/>
              <a:t>True</a:t>
            </a:r>
            <a:r>
              <a:rPr lang="sv-SE" sz="1800"/>
              <a:t> or False</a:t>
            </a:r>
            <a:endParaRPr sz="1800"/>
          </a:p>
          <a:p>
            <a:pPr indent="-342900" lvl="0" marL="457200" rtl="0" algn="l">
              <a:spcBef>
                <a:spcPts val="0"/>
              </a:spcBef>
              <a:spcAft>
                <a:spcPts val="0"/>
              </a:spcAft>
              <a:buSzPts val="1800"/>
              <a:buAutoNum type="arabicPeriod" startAt="10"/>
            </a:pPr>
            <a:r>
              <a:rPr lang="sv-SE" sz="1800"/>
              <a:t>A system that fails to meet its user’s needs may still be:</a:t>
            </a:r>
            <a:endParaRPr sz="1800"/>
          </a:p>
          <a:p>
            <a:pPr indent="-342900" lvl="1" marL="914400" rtl="0" algn="l">
              <a:spcBef>
                <a:spcPts val="0"/>
              </a:spcBef>
              <a:spcAft>
                <a:spcPts val="0"/>
              </a:spcAft>
              <a:buSzPts val="1800"/>
              <a:buChar char="•"/>
            </a:pPr>
            <a:r>
              <a:rPr b="1" lang="sv-SE" sz="1800"/>
              <a:t>Correct with respect to its specification.</a:t>
            </a:r>
            <a:endParaRPr b="1" sz="1800"/>
          </a:p>
          <a:p>
            <a:pPr indent="-342900" lvl="1" marL="914400" rtl="0" algn="l">
              <a:spcBef>
                <a:spcPts val="0"/>
              </a:spcBef>
              <a:spcAft>
                <a:spcPts val="0"/>
              </a:spcAft>
              <a:buSzPts val="1800"/>
              <a:buChar char="•"/>
            </a:pPr>
            <a:r>
              <a:rPr b="1" lang="sv-SE" sz="1800"/>
              <a:t>Safe to operate.</a:t>
            </a:r>
            <a:endParaRPr b="1" sz="1800"/>
          </a:p>
          <a:p>
            <a:pPr indent="-342900" lvl="1" marL="914400" rtl="0" algn="l">
              <a:spcBef>
                <a:spcPts val="0"/>
              </a:spcBef>
              <a:spcAft>
                <a:spcPts val="0"/>
              </a:spcAft>
              <a:buSzPts val="1800"/>
              <a:buChar char="•"/>
            </a:pPr>
            <a:r>
              <a:rPr b="1" lang="sv-SE" sz="1800"/>
              <a:t>Robust in the presence of exceptional conditions.</a:t>
            </a:r>
            <a:endParaRPr b="1" sz="1800"/>
          </a:p>
          <a:p>
            <a:pPr indent="-342900" lvl="1" marL="914400" rtl="0" algn="l">
              <a:spcBef>
                <a:spcPts val="0"/>
              </a:spcBef>
              <a:spcAft>
                <a:spcPts val="0"/>
              </a:spcAft>
              <a:buSzPts val="1800"/>
              <a:buChar char="•"/>
            </a:pPr>
            <a:r>
              <a:rPr b="1" lang="sv-SE" sz="1800"/>
              <a:t>Considered to have passed verification.</a:t>
            </a:r>
            <a:endParaRPr b="1" sz="1800"/>
          </a:p>
          <a:p>
            <a:pPr indent="0" lvl="0" marL="0" marR="0" rtl="0" algn="l">
              <a:lnSpc>
                <a:spcPct val="100000"/>
              </a:lnSpc>
              <a:spcBef>
                <a:spcPts val="0"/>
              </a:spcBef>
              <a:spcAft>
                <a:spcPts val="0"/>
              </a:spcAft>
              <a:buNone/>
            </a:pPr>
            <a:r>
              <a:t/>
            </a:r>
            <a:endParaRPr sz="2400"/>
          </a:p>
        </p:txBody>
      </p:sp>
      <p:sp>
        <p:nvSpPr>
          <p:cNvPr id="233" name="Google Shape;23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239" name="Google Shape;239;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Consider the software for air-traffic control at an airport.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Identify one performance, one availability, and one security requirement that you think would be necessary for this software and develop a quality scenario for each.</a:t>
            </a:r>
            <a:endParaRPr/>
          </a:p>
        </p:txBody>
      </p:sp>
      <p:sp>
        <p:nvSpPr>
          <p:cNvPr id="240" name="Google Shape;240;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246" name="Google Shape;246;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500"/>
              <a:t>Performance Requirement:</a:t>
            </a:r>
            <a:r>
              <a:rPr lang="sv-SE" sz="1500"/>
              <a:t> Under normal load (&lt; 500 aircraft), displayed aircraft positions shall be updated on a user’s display at least every 50 ms.</a:t>
            </a:r>
            <a:br>
              <a:rPr lang="sv-SE" sz="1500"/>
            </a:br>
            <a:br>
              <a:rPr lang="sv-SE" sz="1500"/>
            </a:br>
            <a:r>
              <a:rPr b="1" lang="sv-SE" sz="1500"/>
              <a:t>Performance Scenario:</a:t>
            </a:r>
            <a:endParaRPr sz="1500"/>
          </a:p>
          <a:p>
            <a:pPr indent="-323850" lvl="0" marL="457200" rtl="0" algn="l">
              <a:spcBef>
                <a:spcPts val="1000"/>
              </a:spcBef>
              <a:spcAft>
                <a:spcPts val="0"/>
              </a:spcAft>
              <a:buSzPts val="1500"/>
              <a:buChar char="•"/>
            </a:pPr>
            <a:r>
              <a:rPr lang="sv-SE" sz="1500"/>
              <a:t>Overview: Check system responsiveness for displaying aircraft positions</a:t>
            </a:r>
            <a:endParaRPr sz="1500"/>
          </a:p>
          <a:p>
            <a:pPr indent="-323850" lvl="0" marL="457200" rtl="0" algn="l">
              <a:spcBef>
                <a:spcPts val="1000"/>
              </a:spcBef>
              <a:spcAft>
                <a:spcPts val="0"/>
              </a:spcAft>
              <a:buSzPts val="1500"/>
              <a:buChar char="•"/>
            </a:pPr>
            <a:r>
              <a:rPr lang="sv-SE" sz="1500"/>
              <a:t>System state: Deployment environment working correctly with less than 500 tracked aircraft.</a:t>
            </a:r>
            <a:endParaRPr sz="1500"/>
          </a:p>
          <a:p>
            <a:pPr indent="-323850" lvl="0" marL="457200" rtl="0" algn="l">
              <a:spcBef>
                <a:spcPts val="1000"/>
              </a:spcBef>
              <a:spcAft>
                <a:spcPts val="0"/>
              </a:spcAft>
              <a:buSzPts val="1500"/>
              <a:buChar char="•"/>
            </a:pPr>
            <a:r>
              <a:rPr lang="sv-SE" sz="1500"/>
              <a:t>Environment state: All aircraft tracking hardware is functional.</a:t>
            </a:r>
            <a:endParaRPr sz="1500"/>
          </a:p>
          <a:p>
            <a:pPr indent="-323850" lvl="0" marL="457200" rtl="0" algn="l">
              <a:spcBef>
                <a:spcPts val="1000"/>
              </a:spcBef>
              <a:spcAft>
                <a:spcPts val="0"/>
              </a:spcAft>
              <a:buSzPts val="1500"/>
              <a:buChar char="•"/>
            </a:pPr>
            <a:r>
              <a:rPr lang="sv-SE" sz="1500"/>
              <a:t>External stimulus: 50 Hz update of ATC system.</a:t>
            </a:r>
            <a:endParaRPr sz="1500"/>
          </a:p>
          <a:p>
            <a:pPr indent="-323850" lvl="0" marL="457200" rtl="0" algn="l">
              <a:spcBef>
                <a:spcPts val="1000"/>
              </a:spcBef>
              <a:spcAft>
                <a:spcPts val="0"/>
              </a:spcAft>
              <a:buSzPts val="1500"/>
              <a:buChar char="•"/>
            </a:pPr>
            <a:r>
              <a:rPr lang="sv-SE" sz="1500"/>
              <a:t>System response: radar/sensor values are computed, new position is displayed to the air traffic controller with maximum error of 5 meters.</a:t>
            </a:r>
            <a:endParaRPr sz="1500"/>
          </a:p>
          <a:p>
            <a:pPr indent="-323850" lvl="0" marL="457200" rtl="0" algn="l">
              <a:spcBef>
                <a:spcPts val="1000"/>
              </a:spcBef>
              <a:spcAft>
                <a:spcPts val="0"/>
              </a:spcAft>
              <a:buSzPts val="1500"/>
              <a:buChar char="•"/>
            </a:pPr>
            <a:r>
              <a:rPr lang="sv-SE" sz="1500"/>
              <a:t>Response measure: </a:t>
            </a:r>
            <a:r>
              <a:rPr lang="sv-SE" sz="1500"/>
              <a:t>Fusion and display process completes in less than 45 ms 95% of the time, and in less than 50 ms 99% of the time. There is an absolute deadline of 55 ms.</a:t>
            </a:r>
            <a:endParaRPr sz="1500"/>
          </a:p>
        </p:txBody>
      </p:sp>
      <p:sp>
        <p:nvSpPr>
          <p:cNvPr id="247" name="Google Shape;247;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253" name="Google Shape;253;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500"/>
              <a:t>Availability Requirement:</a:t>
            </a:r>
            <a:r>
              <a:rPr lang="sv-SE" sz="1500"/>
              <a:t> The system shall be able to tolerate the failure of any single server host, graphics card, display or network link.</a:t>
            </a:r>
            <a:br>
              <a:rPr lang="sv-SE" sz="1500"/>
            </a:br>
            <a:br>
              <a:rPr lang="sv-SE" sz="1500"/>
            </a:br>
            <a:r>
              <a:rPr b="1" lang="sv-SE" sz="1500"/>
              <a:t>Availability Scenario:</a:t>
            </a:r>
            <a:endParaRPr sz="1500"/>
          </a:p>
          <a:p>
            <a:pPr indent="-323850" lvl="0" marL="457200" rtl="0" algn="l">
              <a:spcBef>
                <a:spcPts val="1000"/>
              </a:spcBef>
              <a:spcAft>
                <a:spcPts val="0"/>
              </a:spcAft>
              <a:buSzPts val="1500"/>
              <a:buChar char="•"/>
            </a:pPr>
            <a:r>
              <a:rPr lang="sv-SE" sz="1500"/>
              <a:t>Overview: One of the monitor display cards fails during transmission of a screen refresh.</a:t>
            </a:r>
            <a:endParaRPr sz="1500"/>
          </a:p>
          <a:p>
            <a:pPr indent="-323850" lvl="0" marL="457200" rtl="0" algn="l">
              <a:spcBef>
                <a:spcPts val="1000"/>
              </a:spcBef>
              <a:spcAft>
                <a:spcPts val="0"/>
              </a:spcAft>
              <a:buSzPts val="1500"/>
              <a:buChar char="•"/>
            </a:pPr>
            <a:r>
              <a:rPr lang="sv-SE" sz="1500"/>
              <a:t>System State: </a:t>
            </a:r>
            <a:r>
              <a:rPr lang="sv-SE" sz="1500"/>
              <a:t>System is working correctly under normal load with no failures. </a:t>
            </a:r>
            <a:endParaRPr sz="1500"/>
          </a:p>
          <a:p>
            <a:pPr indent="-323850" lvl="0" marL="457200" rtl="0" algn="l">
              <a:spcBef>
                <a:spcPts val="1000"/>
              </a:spcBef>
              <a:spcAft>
                <a:spcPts val="0"/>
              </a:spcAft>
              <a:buSzPts val="1500"/>
              <a:buChar char="•"/>
            </a:pPr>
            <a:r>
              <a:rPr lang="sv-SE" sz="1500"/>
              <a:t>Environment state: No relevant environment factors.</a:t>
            </a:r>
            <a:endParaRPr sz="1500"/>
          </a:p>
          <a:p>
            <a:pPr indent="-323850" lvl="0" marL="457200" rtl="0" algn="l">
              <a:spcBef>
                <a:spcPts val="1000"/>
              </a:spcBef>
              <a:spcAft>
                <a:spcPts val="0"/>
              </a:spcAft>
              <a:buSzPts val="1500"/>
              <a:buChar char="•"/>
            </a:pPr>
            <a:r>
              <a:rPr lang="sv-SE" sz="1500"/>
              <a:t>External stimulus: display card fails</a:t>
            </a:r>
            <a:endParaRPr sz="1500"/>
          </a:p>
          <a:p>
            <a:pPr indent="-323850" lvl="0" marL="457200" rtl="0" algn="l">
              <a:spcBef>
                <a:spcPts val="1000"/>
              </a:spcBef>
              <a:spcAft>
                <a:spcPts val="0"/>
              </a:spcAft>
              <a:buSzPts val="1500"/>
              <a:buChar char="•"/>
            </a:pPr>
            <a:r>
              <a:rPr lang="sv-SE" sz="1500"/>
              <a:t>Required system response: failure detected within 10 ms and display information routed through redundant graphics card with no user-discernable change to display. Graphics card failure will be displayed as error message at bottom right hand of ATC display.</a:t>
            </a:r>
            <a:endParaRPr sz="1500"/>
          </a:p>
          <a:p>
            <a:pPr indent="-323850" lvl="0" marL="457200" rtl="0" algn="l">
              <a:spcBef>
                <a:spcPts val="1000"/>
              </a:spcBef>
              <a:spcAft>
                <a:spcPts val="0"/>
              </a:spcAft>
              <a:buSzPts val="1500"/>
              <a:buChar char="•"/>
            </a:pPr>
            <a:r>
              <a:rPr lang="sv-SE" sz="1500"/>
              <a:t>Response measure: no loss in continuity of visual display and failover with visual warning completes within 1 s.</a:t>
            </a:r>
            <a:br>
              <a:rPr lang="sv-SE" sz="1500"/>
            </a:br>
            <a:endParaRPr sz="1500"/>
          </a:p>
        </p:txBody>
      </p:sp>
      <p:sp>
        <p:nvSpPr>
          <p:cNvPr id="254" name="Google Shape;254;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260" name="Google Shape;260;p40"/>
          <p:cNvSpPr txBox="1"/>
          <p:nvPr>
            <p:ph idx="1" type="body"/>
          </p:nvPr>
        </p:nvSpPr>
        <p:spPr>
          <a:xfrm>
            <a:off x="468900" y="1121450"/>
            <a:ext cx="8217900" cy="364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600"/>
              <a:t>Security Requirement:</a:t>
            </a:r>
            <a:r>
              <a:rPr lang="sv-SE" sz="1600"/>
              <a:t> The system shall maintain audit logs of any logins to the ATC database, containing sufficient information to identify an attacker.</a:t>
            </a:r>
            <a:br>
              <a:rPr lang="sv-SE" sz="1600"/>
            </a:br>
            <a:r>
              <a:rPr b="1" lang="sv-SE" sz="1600"/>
              <a:t>Security Scenario:</a:t>
            </a:r>
            <a:endParaRPr sz="1600"/>
          </a:p>
          <a:p>
            <a:pPr indent="-330200" lvl="0" marL="457200" rtl="0" algn="l">
              <a:spcBef>
                <a:spcPts val="1000"/>
              </a:spcBef>
              <a:spcAft>
                <a:spcPts val="0"/>
              </a:spcAft>
              <a:buSzPts val="1600"/>
              <a:buChar char="•"/>
            </a:pPr>
            <a:r>
              <a:rPr lang="sv-SE" sz="1600"/>
              <a:t>Overview: A malicious agent gains access to the flight records database in the ATC.</a:t>
            </a:r>
            <a:endParaRPr sz="1600"/>
          </a:p>
          <a:p>
            <a:pPr indent="-330200" lvl="0" marL="457200" rtl="0" algn="l">
              <a:spcBef>
                <a:spcPts val="1000"/>
              </a:spcBef>
              <a:spcAft>
                <a:spcPts val="0"/>
              </a:spcAft>
              <a:buSzPts val="1600"/>
              <a:buChar char="•"/>
            </a:pPr>
            <a:r>
              <a:rPr lang="sv-SE" sz="1600"/>
              <a:t>System state: The system is working correctly under normal load.</a:t>
            </a:r>
            <a:endParaRPr sz="1600"/>
          </a:p>
          <a:p>
            <a:pPr indent="-330200" lvl="0" marL="457200" rtl="0" algn="l">
              <a:spcBef>
                <a:spcPts val="1000"/>
              </a:spcBef>
              <a:spcAft>
                <a:spcPts val="0"/>
              </a:spcAft>
              <a:buSzPts val="1600"/>
              <a:buChar char="•"/>
            </a:pPr>
            <a:r>
              <a:rPr lang="sv-SE" sz="1600"/>
              <a:t>Environment state: No relevant environmental factors.</a:t>
            </a:r>
            <a:endParaRPr sz="1600"/>
          </a:p>
          <a:p>
            <a:pPr indent="-330200" lvl="0" marL="457200" rtl="0" algn="l">
              <a:spcBef>
                <a:spcPts val="1000"/>
              </a:spcBef>
              <a:spcAft>
                <a:spcPts val="0"/>
              </a:spcAft>
              <a:buSzPts val="1600"/>
              <a:buChar char="•"/>
            </a:pPr>
            <a:r>
              <a:rPr lang="sv-SE" sz="1600"/>
              <a:t>External stimulus: A malicious agent obtains access to the flight records database through password cracking, and downloads flight plans for commercial aircraft.</a:t>
            </a:r>
            <a:endParaRPr sz="1600"/>
          </a:p>
          <a:p>
            <a:pPr indent="-330200" lvl="0" marL="457200" rtl="0" algn="l">
              <a:spcBef>
                <a:spcPts val="1000"/>
              </a:spcBef>
              <a:spcAft>
                <a:spcPts val="0"/>
              </a:spcAft>
              <a:buSzPts val="1600"/>
              <a:buChar char="•"/>
            </a:pPr>
            <a:r>
              <a:rPr lang="sv-SE" sz="1600"/>
              <a:t>Required system response: An audit log will be updated with login and download information to support future prosecution of malicious users.</a:t>
            </a:r>
            <a:endParaRPr sz="1600"/>
          </a:p>
          <a:p>
            <a:pPr indent="-330200" lvl="0" marL="457200" rtl="0" algn="l">
              <a:spcBef>
                <a:spcPts val="1000"/>
              </a:spcBef>
              <a:spcAft>
                <a:spcPts val="0"/>
              </a:spcAft>
              <a:buSzPts val="1600"/>
              <a:buChar char="•"/>
            </a:pPr>
            <a:r>
              <a:rPr lang="sv-SE" sz="1600"/>
              <a:t>Response measure: The system audit contains time, IP address, and related information for the download. This information will assist in identifying and analyzing possible attacks.</a:t>
            </a:r>
            <a:endParaRPr sz="1600"/>
          </a:p>
        </p:txBody>
      </p:sp>
      <p:sp>
        <p:nvSpPr>
          <p:cNvPr id="261" name="Google Shape;261;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67" name="Google Shape;267;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You are building a web store that you feel will unseat Amazon as the king of online shops. Your marketing department has come back with figures stating that - to accomplish your goal - your shop will need an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You have recently finished a testing period of one week (seven full 24-hour days). During this time, 972 requests were served to the page. The product failed a total of 64 times. 37 of those resulted in a system crash, while the remaining 27 resulted in incorrect shopping cart totals. When the system crashes, it takes 2 minutes to restart it. </a:t>
            </a:r>
            <a:endParaRPr sz="1800"/>
          </a:p>
        </p:txBody>
      </p:sp>
      <p:sp>
        <p:nvSpPr>
          <p:cNvPr id="268" name="Google Shape;268;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Impending </a:t>
            </a:r>
            <a:r>
              <a:rPr lang="sv-SE"/>
              <a:t>Exam</a:t>
            </a:r>
            <a:endParaRPr/>
          </a:p>
        </p:txBody>
      </p:sp>
      <p:sp>
        <p:nvSpPr>
          <p:cNvPr id="145" name="Google Shape;145;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Thursday, March 17, 8:30 - 12:30</a:t>
            </a:r>
            <a:endParaRPr/>
          </a:p>
          <a:p>
            <a:pPr indent="-419100" lvl="0" marL="457200" marR="0" rtl="0" algn="l">
              <a:lnSpc>
                <a:spcPct val="120000"/>
              </a:lnSpc>
              <a:spcBef>
                <a:spcPts val="0"/>
              </a:spcBef>
              <a:spcAft>
                <a:spcPts val="0"/>
              </a:spcAft>
              <a:buClr>
                <a:schemeClr val="dk1"/>
              </a:buClr>
              <a:buSzPts val="3000"/>
              <a:buFont typeface="Arial"/>
              <a:buChar char="•"/>
            </a:pPr>
            <a:r>
              <a:rPr lang="sv-SE"/>
              <a:t>Practice exam on Canvas.</a:t>
            </a:r>
            <a:endParaRPr/>
          </a:p>
          <a:p>
            <a:pPr indent="-368300" lvl="1" marL="914400" marR="0" rtl="0" algn="l">
              <a:lnSpc>
                <a:spcPct val="120000"/>
              </a:lnSpc>
              <a:spcBef>
                <a:spcPts val="0"/>
              </a:spcBef>
              <a:spcAft>
                <a:spcPts val="0"/>
              </a:spcAft>
              <a:buSzPts val="2200"/>
              <a:buChar char="•"/>
            </a:pPr>
            <a:r>
              <a:rPr lang="sv-SE"/>
              <a:t>Let’s go over it!</a:t>
            </a:r>
            <a:endParaRPr/>
          </a:p>
          <a:p>
            <a:pPr indent="-368300" lvl="1" marL="914400" marR="0" rtl="0" algn="l">
              <a:lnSpc>
                <a:spcPct val="120000"/>
              </a:lnSpc>
              <a:spcBef>
                <a:spcPts val="0"/>
              </a:spcBef>
              <a:spcAft>
                <a:spcPts val="0"/>
              </a:spcAft>
              <a:buSzPts val="2200"/>
              <a:buChar char="•"/>
            </a:pPr>
            <a:r>
              <a:rPr lang="sv-SE"/>
              <a:t>Try solving the exam without using the sample solutions. Compare your answers. </a:t>
            </a:r>
            <a:endParaRPr/>
          </a:p>
          <a:p>
            <a:pPr indent="-393700" lvl="0" marL="457200" marR="0" rtl="0" algn="l">
              <a:lnSpc>
                <a:spcPct val="120000"/>
              </a:lnSpc>
              <a:spcBef>
                <a:spcPts val="0"/>
              </a:spcBef>
              <a:spcAft>
                <a:spcPts val="0"/>
              </a:spcAft>
              <a:buSzPts val="2600"/>
              <a:buChar char="•"/>
            </a:pPr>
            <a:r>
              <a:rPr lang="sv-SE"/>
              <a:t>Ask questions about any course content!</a:t>
            </a:r>
            <a:endParaRPr/>
          </a:p>
        </p:txBody>
      </p:sp>
      <p:sp>
        <p:nvSpPr>
          <p:cNvPr id="146" name="Google Shape;146;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74" name="Google Shape;274;p42"/>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75" name="Google Shape;275;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76" name="Google Shape;276;p42"/>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rate of fault occurrence?</a:t>
            </a:r>
            <a:endParaRPr sz="24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82" name="Google Shape;282;p43"/>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83" name="Google Shape;283;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84" name="Google Shape;284;p43"/>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rate of fault occurrence?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64/168 hours = 0.38/hour = 3.04/8 hour work day</a:t>
            </a:r>
            <a:endParaRPr b="1" sz="2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90" name="Google Shape;290;p44"/>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91" name="Google Shape;291;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92" name="Google Shape;292;p44"/>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probability of failure on demand?</a:t>
            </a:r>
            <a:endParaRPr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98" name="Google Shape;298;p45"/>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99" name="Google Shape;299;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00" name="Google Shape;300;p45"/>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probability of failure on demand?</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64/972 = 0.066</a:t>
            </a:r>
            <a:endParaRPr b="1" sz="24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306" name="Google Shape;306;p46"/>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07" name="Google Shape;307;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08" name="Google Shape;308;p46"/>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availability?</a:t>
            </a:r>
            <a:endParaRPr sz="24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314" name="Google Shape;314;p47"/>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15" name="Google Shape;315;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16" name="Google Shape;316;p47"/>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availability?</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It was down for (37*2) = 74 minutes out of 168 hours = 74/10089 minutes = 0.7% of the time. Availability = 99.3%</a:t>
            </a:r>
            <a:endParaRPr b="1" sz="2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322" name="Google Shape;322;p48"/>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23" name="Google Shape;323;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24" name="Google Shape;324;p48"/>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Is the product ready to ship? If not, why not?</a:t>
            </a:r>
            <a:endParaRPr sz="24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330" name="Google Shape;330;p49"/>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331" name="Google Shape;331;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332" name="Google Shape;332;p49"/>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Is the product ready to ship? If not, why not?</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No. Availability, POFOD are good. ROCOF is too low. How would you improve it?</a:t>
            </a:r>
            <a:endParaRPr b="1" sz="24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38" name="Google Shape;338;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airport connection check is part of a travel reservation system. It checks the validity of a single connection between two flights in an itinerary. </a:t>
            </a:r>
            <a:endParaRPr>
              <a:latin typeface="Consolas"/>
              <a:ea typeface="Consolas"/>
              <a:cs typeface="Consolas"/>
              <a:sym typeface="Consolas"/>
            </a:endParaRPr>
          </a:p>
          <a:p>
            <a:pPr indent="-368300" lvl="1" marL="914400" rtl="0" algn="l">
              <a:spcBef>
                <a:spcPts val="500"/>
              </a:spcBef>
              <a:spcAft>
                <a:spcPts val="0"/>
              </a:spcAft>
              <a:buSzPts val="2200"/>
              <a:buChar char="•"/>
            </a:pPr>
            <a:r>
              <a:rPr lang="sv-SE"/>
              <a:t>If the arrival airport of Flight A differs from the departure airport of Flight B, the connection is invalid. </a:t>
            </a:r>
            <a:endParaRPr/>
          </a:p>
          <a:p>
            <a:pPr indent="-368300" lvl="1" marL="914400" rtl="0" algn="l">
              <a:spcBef>
                <a:spcPts val="500"/>
              </a:spcBef>
              <a:spcAft>
                <a:spcPts val="0"/>
              </a:spcAft>
              <a:buSzPts val="2200"/>
              <a:buChar char="•"/>
            </a:pPr>
            <a:r>
              <a:rPr lang="sv-SE"/>
              <a:t>If the departure time of Flight B is too close to the arrival time of Flight A, the connection is invalid.</a:t>
            </a:r>
            <a:endParaRPr/>
          </a:p>
          <a:p>
            <a:pPr indent="-368300" lvl="1" marL="914400" rtl="0" algn="l">
              <a:spcBef>
                <a:spcPts val="500"/>
              </a:spcBef>
              <a:spcAft>
                <a:spcPts val="0"/>
              </a:spcAft>
              <a:buSzPts val="2200"/>
              <a:buChar char="•"/>
            </a:pPr>
            <a:r>
              <a:rPr lang="sv-SE"/>
              <a:t>If an airport doesn’t exist, the connection is invalid…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339" name="Google Shape;339;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45" name="Google Shape;345;p51"/>
          <p:cNvSpPr txBox="1"/>
          <p:nvPr>
            <p:ph idx="1" type="body"/>
          </p:nvPr>
        </p:nvSpPr>
        <p:spPr>
          <a:xfrm>
            <a:off x="468900" y="1222175"/>
            <a:ext cx="8217900" cy="35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2400">
                <a:latin typeface="Consolas"/>
                <a:ea typeface="Consolas"/>
                <a:cs typeface="Consolas"/>
                <a:sym typeface="Consolas"/>
              </a:rPr>
              <a:t>validConnection(Flight FlightA, Flight FlightB) </a:t>
            </a:r>
            <a:br>
              <a:rPr b="1" lang="sv-SE" sz="2400">
                <a:latin typeface="Consolas"/>
                <a:ea typeface="Consolas"/>
                <a:cs typeface="Consolas"/>
                <a:sym typeface="Consolas"/>
              </a:rPr>
            </a:br>
            <a:r>
              <a:rPr b="1" lang="sv-SE" sz="2400">
                <a:latin typeface="Consolas"/>
                <a:ea typeface="Consolas"/>
                <a:cs typeface="Consolas"/>
                <a:sym typeface="Consolas"/>
              </a:rPr>
              <a:t>                 returns ValidityCode</a:t>
            </a:r>
            <a:endParaRPr b="1" sz="2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300"/>
          </a:p>
          <a:p>
            <a:pPr indent="0" lvl="0" marL="0" rtl="0" algn="l">
              <a:spcBef>
                <a:spcPts val="0"/>
              </a:spcBef>
              <a:spcAft>
                <a:spcPts val="0"/>
              </a:spcAft>
              <a:buClr>
                <a:schemeClr val="dk1"/>
              </a:buClr>
              <a:buSzPts val="1100"/>
              <a:buFont typeface="Arial"/>
              <a:buNone/>
            </a:pPr>
            <a:r>
              <a:rPr lang="sv-SE" sz="2000"/>
              <a:t>A Flight is a data structure consisting of:</a:t>
            </a:r>
            <a:endParaRPr sz="2000"/>
          </a:p>
          <a:p>
            <a:pPr indent="-355600" lvl="0" marL="457200" rtl="0" algn="l">
              <a:spcBef>
                <a:spcPts val="0"/>
              </a:spcBef>
              <a:spcAft>
                <a:spcPts val="0"/>
              </a:spcAft>
              <a:buSzPts val="2000"/>
              <a:buChar char="●"/>
            </a:pPr>
            <a:r>
              <a:rPr lang="sv-SE" sz="2000"/>
              <a:t>A unique identifying flight code (string, three characters followed by four numbers).</a:t>
            </a:r>
            <a:endParaRPr sz="2000"/>
          </a:p>
          <a:p>
            <a:pPr indent="-355600" lvl="0" marL="457200" rtl="0" algn="l">
              <a:spcBef>
                <a:spcPts val="0"/>
              </a:spcBef>
              <a:spcAft>
                <a:spcPts val="0"/>
              </a:spcAft>
              <a:buSzPts val="2000"/>
              <a:buChar char="●"/>
            </a:pPr>
            <a:r>
              <a:rPr lang="sv-SE" sz="2000"/>
              <a:t>The originating airport code (three character string).</a:t>
            </a:r>
            <a:endParaRPr sz="2000"/>
          </a:p>
          <a:p>
            <a:pPr indent="-355600" lvl="0" marL="457200" rtl="0" algn="l">
              <a:spcBef>
                <a:spcPts val="0"/>
              </a:spcBef>
              <a:spcAft>
                <a:spcPts val="0"/>
              </a:spcAft>
              <a:buSzPts val="2000"/>
              <a:buChar char="●"/>
            </a:pPr>
            <a:r>
              <a:rPr lang="sv-SE" sz="2000"/>
              <a:t>The scheduled departure time (in universal time).</a:t>
            </a:r>
            <a:endParaRPr sz="2000"/>
          </a:p>
          <a:p>
            <a:pPr indent="-355600" lvl="0" marL="457200" rtl="0" algn="l">
              <a:spcBef>
                <a:spcPts val="0"/>
              </a:spcBef>
              <a:spcAft>
                <a:spcPts val="0"/>
              </a:spcAft>
              <a:buSzPts val="2000"/>
              <a:buChar char="●"/>
            </a:pPr>
            <a:r>
              <a:rPr lang="sv-SE" sz="2000"/>
              <a:t>The destination airport code (three character string).</a:t>
            </a:r>
            <a:endParaRPr sz="2000"/>
          </a:p>
          <a:p>
            <a:pPr indent="-355600" lvl="0" marL="457200" rtl="0" algn="l">
              <a:spcBef>
                <a:spcPts val="0"/>
              </a:spcBef>
              <a:spcAft>
                <a:spcPts val="0"/>
              </a:spcAft>
              <a:buSzPts val="2000"/>
              <a:buChar char="●"/>
            </a:pPr>
            <a:r>
              <a:rPr lang="sv-SE" sz="2000"/>
              <a:t>The scheduled arrival time (in universal time).</a:t>
            </a:r>
            <a:endParaRPr sz="2000"/>
          </a:p>
          <a:p>
            <a:pPr indent="0" lvl="0" marL="0" rtl="0" algn="l">
              <a:spcBef>
                <a:spcPts val="0"/>
              </a:spcBef>
              <a:spcAft>
                <a:spcPts val="0"/>
              </a:spcAft>
              <a:buNone/>
            </a:pPr>
            <a:r>
              <a:t/>
            </a:r>
            <a:endParaRPr sz="1800"/>
          </a:p>
        </p:txBody>
      </p:sp>
      <p:sp>
        <p:nvSpPr>
          <p:cNvPr id="346" name="Google Shape;346;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52" name="Google Shape;152;p2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53" name="Google Shape;153;p2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4" name="Google Shape;154;p2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Topics</a:t>
            </a:r>
            <a:endParaRPr/>
          </a:p>
        </p:txBody>
      </p:sp>
      <p:sp>
        <p:nvSpPr>
          <p:cNvPr id="155" name="Google Shape;155;p25"/>
          <p:cNvSpPr txBox="1"/>
          <p:nvPr>
            <p:ph idx="1" type="body"/>
          </p:nvPr>
        </p:nvSpPr>
        <p:spPr>
          <a:xfrm>
            <a:off x="468895" y="1282400"/>
            <a:ext cx="4103100" cy="3480300"/>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b="1" lang="sv-SE"/>
              <a:t>Quality Attributes and Scenarios</a:t>
            </a:r>
            <a:endParaRPr b="1"/>
          </a:p>
          <a:p>
            <a:pPr indent="-393700" lvl="0" marL="457200" rtl="0" algn="l">
              <a:lnSpc>
                <a:spcPct val="90000"/>
              </a:lnSpc>
              <a:spcBef>
                <a:spcPts val="0"/>
              </a:spcBef>
              <a:spcAft>
                <a:spcPts val="0"/>
              </a:spcAft>
              <a:buSzPts val="2600"/>
              <a:buChar char="•"/>
            </a:pPr>
            <a:r>
              <a:rPr lang="sv-SE"/>
              <a:t>System Testing</a:t>
            </a:r>
            <a:endParaRPr/>
          </a:p>
          <a:p>
            <a:pPr indent="-368300" lvl="1" marL="914400" rtl="0" algn="l">
              <a:lnSpc>
                <a:spcPct val="90000"/>
              </a:lnSpc>
              <a:spcBef>
                <a:spcPts val="0"/>
              </a:spcBef>
              <a:spcAft>
                <a:spcPts val="0"/>
              </a:spcAft>
              <a:buSzPts val="2200"/>
              <a:buChar char="•"/>
            </a:pPr>
            <a:r>
              <a:rPr b="1" lang="sv-SE"/>
              <a:t>Category Partition Method</a:t>
            </a:r>
            <a:endParaRPr b="1"/>
          </a:p>
          <a:p>
            <a:pPr indent="-368300" lvl="1" marL="914400" rtl="0" algn="l">
              <a:lnSpc>
                <a:spcPct val="90000"/>
              </a:lnSpc>
              <a:spcBef>
                <a:spcPts val="0"/>
              </a:spcBef>
              <a:spcAft>
                <a:spcPts val="0"/>
              </a:spcAft>
              <a:buSzPts val="2200"/>
              <a:buChar char="•"/>
            </a:pPr>
            <a:r>
              <a:rPr lang="sv-SE"/>
              <a:t>Combinatorial Interaction Testing</a:t>
            </a:r>
            <a:endParaRPr/>
          </a:p>
          <a:p>
            <a:pPr indent="-393700" lvl="0" marL="457200" rtl="0" algn="l">
              <a:lnSpc>
                <a:spcPct val="90000"/>
              </a:lnSpc>
              <a:spcBef>
                <a:spcPts val="0"/>
              </a:spcBef>
              <a:spcAft>
                <a:spcPts val="0"/>
              </a:spcAft>
              <a:buSzPts val="2600"/>
              <a:buChar char="•"/>
            </a:pPr>
            <a:r>
              <a:rPr lang="sv-SE"/>
              <a:t>Exploratory Testing</a:t>
            </a:r>
            <a:endParaRPr/>
          </a:p>
          <a:p>
            <a:pPr indent="-393700" lvl="0" marL="457200" rtl="0" algn="l">
              <a:lnSpc>
                <a:spcPct val="90000"/>
              </a:lnSpc>
              <a:spcBef>
                <a:spcPts val="0"/>
              </a:spcBef>
              <a:spcAft>
                <a:spcPts val="0"/>
              </a:spcAft>
              <a:buSzPts val="2600"/>
              <a:buChar char="•"/>
            </a:pPr>
            <a:r>
              <a:rPr b="1" lang="sv-SE"/>
              <a:t>Unit Testing</a:t>
            </a:r>
            <a:endParaRPr b="1"/>
          </a:p>
        </p:txBody>
      </p:sp>
      <p:sp>
        <p:nvSpPr>
          <p:cNvPr id="156" name="Google Shape;156;p25"/>
          <p:cNvSpPr txBox="1"/>
          <p:nvPr>
            <p:ph idx="1" type="body"/>
          </p:nvPr>
        </p:nvSpPr>
        <p:spPr>
          <a:xfrm>
            <a:off x="4811095" y="1282400"/>
            <a:ext cx="4103100" cy="3480300"/>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b="1" lang="sv-SE"/>
              <a:t>Structural Coverage Criteria</a:t>
            </a:r>
            <a:endParaRPr b="1"/>
          </a:p>
          <a:p>
            <a:pPr indent="-368300" lvl="1" marL="914400" rtl="0" algn="l">
              <a:lnSpc>
                <a:spcPct val="90000"/>
              </a:lnSpc>
              <a:spcBef>
                <a:spcPts val="0"/>
              </a:spcBef>
              <a:spcAft>
                <a:spcPts val="0"/>
              </a:spcAft>
              <a:buSzPts val="2200"/>
              <a:buChar char="•"/>
            </a:pPr>
            <a:r>
              <a:rPr b="1" lang="sv-SE"/>
              <a:t>Control-Flow</a:t>
            </a:r>
            <a:endParaRPr b="1"/>
          </a:p>
          <a:p>
            <a:pPr indent="-368300" lvl="1" marL="914400" rtl="0" algn="l">
              <a:lnSpc>
                <a:spcPct val="90000"/>
              </a:lnSpc>
              <a:spcBef>
                <a:spcPts val="0"/>
              </a:spcBef>
              <a:spcAft>
                <a:spcPts val="0"/>
              </a:spcAft>
              <a:buSzPts val="2200"/>
              <a:buChar char="•"/>
            </a:pPr>
            <a:r>
              <a:rPr b="1" lang="sv-SE"/>
              <a:t>Data-Flow</a:t>
            </a:r>
            <a:endParaRPr b="1"/>
          </a:p>
          <a:p>
            <a:pPr indent="-393700" lvl="0" marL="457200" rtl="0" algn="l">
              <a:lnSpc>
                <a:spcPct val="90000"/>
              </a:lnSpc>
              <a:spcBef>
                <a:spcPts val="0"/>
              </a:spcBef>
              <a:spcAft>
                <a:spcPts val="0"/>
              </a:spcAft>
              <a:buSzPts val="2600"/>
              <a:buChar char="•"/>
            </a:pPr>
            <a:r>
              <a:rPr b="1" lang="sv-SE"/>
              <a:t>Mutation Testing</a:t>
            </a:r>
            <a:endParaRPr b="1"/>
          </a:p>
          <a:p>
            <a:pPr indent="-393700" lvl="0" marL="457200" rtl="0" algn="l">
              <a:lnSpc>
                <a:spcPct val="90000"/>
              </a:lnSpc>
              <a:spcBef>
                <a:spcPts val="0"/>
              </a:spcBef>
              <a:spcAft>
                <a:spcPts val="0"/>
              </a:spcAft>
              <a:buSzPts val="2600"/>
              <a:buChar char="•"/>
            </a:pPr>
            <a:r>
              <a:rPr lang="sv-SE"/>
              <a:t>Automated Test Generation</a:t>
            </a:r>
            <a:endParaRPr/>
          </a:p>
          <a:p>
            <a:pPr indent="-393700" lvl="0" marL="457200" rtl="0" algn="l">
              <a:lnSpc>
                <a:spcPct val="90000"/>
              </a:lnSpc>
              <a:spcBef>
                <a:spcPts val="0"/>
              </a:spcBef>
              <a:spcAft>
                <a:spcPts val="0"/>
              </a:spcAft>
              <a:buSzPts val="2600"/>
              <a:buChar char="•"/>
            </a:pPr>
            <a:r>
              <a:rPr lang="sv-SE"/>
              <a:t>Model-Based Testing</a:t>
            </a:r>
            <a:endParaRPr/>
          </a:p>
          <a:p>
            <a:pPr indent="-393700" lvl="0" marL="457200" rtl="0" algn="l">
              <a:lnSpc>
                <a:spcPct val="90000"/>
              </a:lnSpc>
              <a:spcBef>
                <a:spcPts val="0"/>
              </a:spcBef>
              <a:spcAft>
                <a:spcPts val="0"/>
              </a:spcAft>
              <a:buSzPts val="2600"/>
              <a:buChar char="•"/>
            </a:pPr>
            <a:r>
              <a:rPr b="1" lang="sv-SE"/>
              <a:t>Finite State Verification</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352" name="Google Shape;352;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800"/>
              <a:t>There is also a flight database, where each record contains:</a:t>
            </a:r>
            <a:endParaRPr sz="1800"/>
          </a:p>
          <a:p>
            <a:pPr indent="-342900" lvl="0" marL="457200" rtl="0" algn="l">
              <a:spcBef>
                <a:spcPts val="0"/>
              </a:spcBef>
              <a:spcAft>
                <a:spcPts val="0"/>
              </a:spcAft>
              <a:buSzPts val="1800"/>
              <a:buChar char="●"/>
            </a:pPr>
            <a:r>
              <a:rPr lang="sv-SE" sz="1800"/>
              <a:t>Three-letter airport code (three character string).</a:t>
            </a:r>
            <a:endParaRPr sz="1800"/>
          </a:p>
          <a:p>
            <a:pPr indent="-342900" lvl="0" marL="457200" rtl="0" algn="l">
              <a:spcBef>
                <a:spcPts val="0"/>
              </a:spcBef>
              <a:spcAft>
                <a:spcPts val="0"/>
              </a:spcAft>
              <a:buSzPts val="1800"/>
              <a:buChar char="●"/>
            </a:pPr>
            <a:r>
              <a:rPr lang="sv-SE" sz="1800"/>
              <a:t>Airport country (two character string).</a:t>
            </a:r>
            <a:endParaRPr sz="1800"/>
          </a:p>
          <a:p>
            <a:pPr indent="-342900" lvl="0" marL="457200" rtl="0" algn="l">
              <a:spcBef>
                <a:spcPts val="0"/>
              </a:spcBef>
              <a:spcAft>
                <a:spcPts val="0"/>
              </a:spcAft>
              <a:buSzPts val="1800"/>
              <a:buChar char="●"/>
            </a:pPr>
            <a:r>
              <a:rPr lang="sv-SE" sz="1800"/>
              <a:t>Minimum connection times (integer, minimum number of minutes that must be allowed for flight connections).</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sv-SE" sz="1800">
                <a:latin typeface="Consolas"/>
                <a:ea typeface="Consolas"/>
                <a:cs typeface="Consolas"/>
                <a:sym typeface="Consolas"/>
              </a:rPr>
              <a:t>ValidityCode</a:t>
            </a:r>
            <a:r>
              <a:rPr lang="sv-SE" sz="1800"/>
              <a:t> is an integer with value:</a:t>
            </a:r>
            <a:endParaRPr sz="1800"/>
          </a:p>
          <a:p>
            <a:pPr indent="-342900" lvl="0" marL="457200" rtl="0" algn="l">
              <a:spcBef>
                <a:spcPts val="0"/>
              </a:spcBef>
              <a:spcAft>
                <a:spcPts val="0"/>
              </a:spcAft>
              <a:buSzPts val="1800"/>
              <a:buChar char="•"/>
            </a:pPr>
            <a:r>
              <a:rPr lang="sv-SE" sz="1800"/>
              <a:t>0 for OK</a:t>
            </a:r>
            <a:endParaRPr sz="1800"/>
          </a:p>
          <a:p>
            <a:pPr indent="-342900" lvl="0" marL="457200" rtl="0" algn="l">
              <a:spcBef>
                <a:spcPts val="0"/>
              </a:spcBef>
              <a:spcAft>
                <a:spcPts val="0"/>
              </a:spcAft>
              <a:buSzPts val="1800"/>
              <a:buChar char="•"/>
            </a:pPr>
            <a:r>
              <a:rPr lang="sv-SE" sz="1800"/>
              <a:t>1 for invalid airport code</a:t>
            </a:r>
            <a:endParaRPr sz="1800"/>
          </a:p>
          <a:p>
            <a:pPr indent="-342900" lvl="0" marL="457200" rtl="0" algn="l">
              <a:spcBef>
                <a:spcPts val="0"/>
              </a:spcBef>
              <a:spcAft>
                <a:spcPts val="0"/>
              </a:spcAft>
              <a:buSzPts val="1800"/>
              <a:buChar char="•"/>
            </a:pPr>
            <a:r>
              <a:rPr lang="sv-SE" sz="1800"/>
              <a:t>2 for a connection that is too short</a:t>
            </a:r>
            <a:endParaRPr sz="1800"/>
          </a:p>
          <a:p>
            <a:pPr indent="-342900" lvl="0" marL="457200" rtl="0" algn="l">
              <a:spcBef>
                <a:spcPts val="0"/>
              </a:spcBef>
              <a:spcAft>
                <a:spcPts val="0"/>
              </a:spcAft>
              <a:buSzPts val="1800"/>
              <a:buChar char="•"/>
            </a:pPr>
            <a:r>
              <a:rPr lang="sv-SE" sz="1800"/>
              <a:t>3 for flights that do not connect (arrivingFlight does not land in the same location as departingFlight)</a:t>
            </a:r>
            <a:endParaRPr sz="1800"/>
          </a:p>
          <a:p>
            <a:pPr indent="-342900" lvl="0" marL="457200" rtl="0" algn="l">
              <a:spcBef>
                <a:spcPts val="0"/>
              </a:spcBef>
              <a:spcAft>
                <a:spcPts val="0"/>
              </a:spcAft>
              <a:buSzPts val="1800"/>
              <a:buChar char="•"/>
            </a:pPr>
            <a:r>
              <a:rPr lang="sv-SE" sz="1800"/>
              <a:t>4 for any other errors (malformed input or any other unexpected errors).</a:t>
            </a:r>
            <a:endParaRPr sz="1800"/>
          </a:p>
          <a:p>
            <a:pPr indent="0" lvl="0" marL="0" rtl="0" algn="l">
              <a:spcBef>
                <a:spcPts val="0"/>
              </a:spcBef>
              <a:spcAft>
                <a:spcPts val="0"/>
              </a:spcAft>
              <a:buClr>
                <a:schemeClr val="dk1"/>
              </a:buClr>
              <a:buSzPts val="1100"/>
              <a:buFont typeface="Arial"/>
              <a:buNone/>
            </a:pPr>
            <a:r>
              <a:t/>
            </a:r>
            <a:endParaRPr sz="1800"/>
          </a:p>
        </p:txBody>
      </p:sp>
      <p:sp>
        <p:nvSpPr>
          <p:cNvPr id="353" name="Google Shape;353;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idx="1" type="body"/>
          </p:nvPr>
        </p:nvSpPr>
        <p:spPr>
          <a:xfrm>
            <a:off x="468900" y="480225"/>
            <a:ext cx="2533800" cy="42825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i="1" lang="sv-SE" sz="1200" u="sng"/>
              <a:t>Parameter: Arriving flight</a:t>
            </a:r>
            <a:endParaRPr b="1" i="1" sz="1200" u="sng"/>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Flight code:</a:t>
            </a:r>
            <a:endParaRPr b="1" i="1" sz="1200"/>
          </a:p>
          <a:p>
            <a:pPr indent="-304800" lvl="0" marL="457200" rtl="0" algn="l">
              <a:spcBef>
                <a:spcPts val="0"/>
              </a:spcBef>
              <a:spcAft>
                <a:spcPts val="0"/>
              </a:spcAft>
              <a:buSzPts val="1200"/>
              <a:buChar char="•"/>
            </a:pPr>
            <a:r>
              <a:rPr b="1" i="1" lang="sv-SE" sz="1200"/>
              <a:t>malformed</a:t>
            </a:r>
            <a:endParaRPr b="1" i="1" sz="1200"/>
          </a:p>
          <a:p>
            <a:pPr indent="-304800" lvl="0" marL="457200" rtl="0" algn="l">
              <a:spcBef>
                <a:spcPts val="0"/>
              </a:spcBef>
              <a:spcAft>
                <a:spcPts val="0"/>
              </a:spcAft>
              <a:buSzPts val="1200"/>
              <a:buChar char="•"/>
            </a:pPr>
            <a:r>
              <a:rPr b="1" i="1" lang="sv-SE" sz="1200"/>
              <a:t>not in database</a:t>
            </a:r>
            <a:endParaRPr b="1" i="1" sz="1200"/>
          </a:p>
          <a:p>
            <a:pPr indent="-304800" lvl="0" marL="457200" rtl="0" algn="l">
              <a:spcBef>
                <a:spcPts val="0"/>
              </a:spcBef>
              <a:spcAft>
                <a:spcPts val="0"/>
              </a:spcAft>
              <a:buSzPts val="1200"/>
              <a:buChar char="•"/>
            </a:pPr>
            <a:r>
              <a:rPr b="1" i="1" lang="sv-SE" sz="1200"/>
              <a:t>valid</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Originating airport code:</a:t>
            </a:r>
            <a:endParaRPr b="1" i="1" sz="1200"/>
          </a:p>
          <a:p>
            <a:pPr indent="-304800" lvl="0" marL="457200" rtl="0" algn="l">
              <a:spcBef>
                <a:spcPts val="0"/>
              </a:spcBef>
              <a:spcAft>
                <a:spcPts val="0"/>
              </a:spcAft>
              <a:buSzPts val="1200"/>
              <a:buChar char="•"/>
            </a:pPr>
            <a:r>
              <a:rPr b="1" i="1" lang="sv-SE" sz="1200"/>
              <a:t>malformed </a:t>
            </a:r>
            <a:endParaRPr b="1" i="1" sz="1200"/>
          </a:p>
          <a:p>
            <a:pPr indent="-304800" lvl="0" marL="457200" rtl="0" algn="l">
              <a:spcBef>
                <a:spcPts val="0"/>
              </a:spcBef>
              <a:spcAft>
                <a:spcPts val="0"/>
              </a:spcAft>
              <a:buSzPts val="1200"/>
              <a:buChar char="•"/>
            </a:pPr>
            <a:r>
              <a:rPr b="1" i="1" lang="sv-SE" sz="1200"/>
              <a:t>not in database </a:t>
            </a:r>
            <a:endParaRPr b="1" i="1" sz="1200"/>
          </a:p>
          <a:p>
            <a:pPr indent="-304800" lvl="0" marL="457200" rtl="0" algn="l">
              <a:spcBef>
                <a:spcPts val="0"/>
              </a:spcBef>
              <a:spcAft>
                <a:spcPts val="0"/>
              </a:spcAft>
              <a:buSzPts val="1200"/>
              <a:buChar char="•"/>
            </a:pPr>
            <a:r>
              <a:rPr b="1" i="1" lang="sv-SE" sz="1200"/>
              <a:t>valid city</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Scheduled departure time:</a:t>
            </a:r>
            <a:endParaRPr b="1" i="1" sz="1200"/>
          </a:p>
          <a:p>
            <a:pPr indent="-304800" lvl="0" marL="457200" rtl="0" algn="l">
              <a:spcBef>
                <a:spcPts val="0"/>
              </a:spcBef>
              <a:spcAft>
                <a:spcPts val="0"/>
              </a:spcAft>
              <a:buSzPts val="1200"/>
              <a:buChar char="•"/>
            </a:pPr>
            <a:r>
              <a:rPr b="1" i="1" lang="sv-SE" sz="1200"/>
              <a:t>syntactically malformed</a:t>
            </a:r>
            <a:endParaRPr b="1" i="1" sz="1200"/>
          </a:p>
          <a:p>
            <a:pPr indent="-304800" lvl="0" marL="457200" rtl="0" algn="l">
              <a:spcBef>
                <a:spcPts val="0"/>
              </a:spcBef>
              <a:spcAft>
                <a:spcPts val="0"/>
              </a:spcAft>
              <a:buSzPts val="1200"/>
              <a:buChar char="•"/>
            </a:pPr>
            <a:r>
              <a:rPr b="1" i="1" lang="sv-SE" sz="1200"/>
              <a:t>out of legal range</a:t>
            </a:r>
            <a:endParaRPr b="1" i="1" sz="1200"/>
          </a:p>
          <a:p>
            <a:pPr indent="-304800" lvl="0" marL="457200" rtl="0" algn="l">
              <a:spcBef>
                <a:spcPts val="0"/>
              </a:spcBef>
              <a:spcAft>
                <a:spcPts val="0"/>
              </a:spcAft>
              <a:buSzPts val="1200"/>
              <a:buChar char="•"/>
            </a:pPr>
            <a:r>
              <a:rPr b="1" i="1" lang="sv-SE" sz="1200"/>
              <a:t>legal</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Destination airport (transfer airport):</a:t>
            </a:r>
            <a:endParaRPr b="1" i="1" sz="1200"/>
          </a:p>
          <a:p>
            <a:pPr indent="-304800" lvl="0" marL="457200" rtl="0" algn="l">
              <a:spcBef>
                <a:spcPts val="0"/>
              </a:spcBef>
              <a:spcAft>
                <a:spcPts val="0"/>
              </a:spcAft>
              <a:buSzPts val="1200"/>
              <a:buChar char="•"/>
            </a:pPr>
            <a:r>
              <a:rPr b="1" i="1" lang="sv-SE" sz="1200"/>
              <a:t>malformed </a:t>
            </a:r>
            <a:endParaRPr b="1" i="1" sz="1200"/>
          </a:p>
          <a:p>
            <a:pPr indent="-304800" lvl="0" marL="457200" rtl="0" algn="l">
              <a:spcBef>
                <a:spcPts val="0"/>
              </a:spcBef>
              <a:spcAft>
                <a:spcPts val="0"/>
              </a:spcAft>
              <a:buSzPts val="1200"/>
              <a:buChar char="•"/>
            </a:pPr>
            <a:r>
              <a:rPr b="1" i="1" lang="sv-SE" sz="1200"/>
              <a:t>not in database</a:t>
            </a:r>
            <a:endParaRPr b="1" i="1" sz="1200"/>
          </a:p>
          <a:p>
            <a:pPr indent="-304800" lvl="0" marL="457200" rtl="0" algn="l">
              <a:spcBef>
                <a:spcPts val="0"/>
              </a:spcBef>
              <a:spcAft>
                <a:spcPts val="0"/>
              </a:spcAft>
              <a:buSzPts val="1200"/>
              <a:buChar char="•"/>
            </a:pPr>
            <a:r>
              <a:rPr b="1" i="1" lang="sv-SE" sz="1200"/>
              <a:t>valid city</a:t>
            </a:r>
            <a:endParaRPr b="1" i="1" sz="1200"/>
          </a:p>
          <a:p>
            <a:pPr indent="0" lvl="0" marL="0" rtl="0" algn="l">
              <a:spcBef>
                <a:spcPts val="0"/>
              </a:spcBef>
              <a:spcAft>
                <a:spcPts val="0"/>
              </a:spcAft>
              <a:buNone/>
            </a:pPr>
            <a:r>
              <a:t/>
            </a:r>
            <a:endParaRPr b="1" i="1" sz="1200"/>
          </a:p>
          <a:p>
            <a:pPr indent="0" lvl="0" marL="0" rtl="0" algn="l">
              <a:spcBef>
                <a:spcPts val="0"/>
              </a:spcBef>
              <a:spcAft>
                <a:spcPts val="0"/>
              </a:spcAft>
              <a:buNone/>
            </a:pPr>
            <a:r>
              <a:rPr b="1" i="1" lang="sv-SE" sz="1200"/>
              <a:t>Scheduled arrival time (tA):</a:t>
            </a:r>
            <a:endParaRPr b="1" i="1" sz="1200"/>
          </a:p>
          <a:p>
            <a:pPr indent="-304800" lvl="0" marL="457200" rtl="0" algn="l">
              <a:spcBef>
                <a:spcPts val="0"/>
              </a:spcBef>
              <a:spcAft>
                <a:spcPts val="0"/>
              </a:spcAft>
              <a:buSzPts val="1200"/>
              <a:buChar char="•"/>
            </a:pPr>
            <a:r>
              <a:rPr b="1" i="1" lang="sv-SE" sz="1200"/>
              <a:t>syntactically malformed</a:t>
            </a:r>
            <a:endParaRPr b="1" i="1" sz="1200"/>
          </a:p>
          <a:p>
            <a:pPr indent="-304800" lvl="0" marL="457200" rtl="0" algn="l">
              <a:spcBef>
                <a:spcPts val="0"/>
              </a:spcBef>
              <a:spcAft>
                <a:spcPts val="0"/>
              </a:spcAft>
              <a:buSzPts val="1200"/>
              <a:buChar char="•"/>
            </a:pPr>
            <a:r>
              <a:rPr b="1" i="1" lang="sv-SE" sz="1200"/>
              <a:t>out of legal range</a:t>
            </a:r>
            <a:endParaRPr b="1" i="1" sz="1200"/>
          </a:p>
          <a:p>
            <a:pPr indent="-304800" lvl="0" marL="457200" rtl="0" algn="l">
              <a:spcBef>
                <a:spcPts val="0"/>
              </a:spcBef>
              <a:spcAft>
                <a:spcPts val="0"/>
              </a:spcAft>
              <a:buSzPts val="1200"/>
              <a:buChar char="•"/>
            </a:pPr>
            <a:r>
              <a:rPr b="1" i="1" lang="sv-SE" sz="1200"/>
              <a:t>legal</a:t>
            </a:r>
            <a:endParaRPr b="1" sz="1200"/>
          </a:p>
        </p:txBody>
      </p:sp>
      <p:sp>
        <p:nvSpPr>
          <p:cNvPr id="359" name="Google Shape;359;p53"/>
          <p:cNvSpPr txBox="1"/>
          <p:nvPr>
            <p:ph idx="1" type="body"/>
          </p:nvPr>
        </p:nvSpPr>
        <p:spPr>
          <a:xfrm>
            <a:off x="2942400" y="848325"/>
            <a:ext cx="2978400" cy="4077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sv-SE" sz="1100" u="sng">
                <a:solidFill>
                  <a:schemeClr val="dk1"/>
                </a:solidFill>
              </a:rPr>
              <a:t>Parameter: Departing flight</a:t>
            </a:r>
            <a:endParaRPr b="1" i="1" sz="1100" u="sng">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Flight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not in database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Originating airport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not in database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differs from transfer airport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same as transfer airport</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Scheduled departure time: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syntactically 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out of legal range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before arriving flight time (tA)</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between tA and tA + minimum connection time (CT)</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equal to tA + CT</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greater than tA + CT</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Destination airport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not in database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 city</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360" name="Google Shape;360;p53"/>
          <p:cNvSpPr txBox="1"/>
          <p:nvPr>
            <p:ph idx="2" type="body"/>
          </p:nvPr>
        </p:nvSpPr>
        <p:spPr>
          <a:xfrm>
            <a:off x="5788175" y="945175"/>
            <a:ext cx="2978400" cy="39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sv-SE" sz="1100">
                <a:solidFill>
                  <a:schemeClr val="dk1"/>
                </a:solidFill>
              </a:rPr>
              <a:t>Scheduled arrival time: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out of legal range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legal</a:t>
            </a:r>
            <a:endParaRPr b="1" i="1" sz="1100">
              <a:solidFill>
                <a:schemeClr val="dk1"/>
              </a:solidFill>
            </a:endParaRPr>
          </a:p>
          <a:p>
            <a:pPr indent="0" lvl="0" marL="0" rtl="0" algn="l">
              <a:spcBef>
                <a:spcPts val="0"/>
              </a:spcBef>
              <a:spcAft>
                <a:spcPts val="0"/>
              </a:spcAft>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u="sng">
                <a:solidFill>
                  <a:schemeClr val="dk1"/>
                </a:solidFill>
              </a:rPr>
              <a:t>Parameter: Database record</a:t>
            </a:r>
            <a:endParaRPr b="1" i="1" sz="1100" u="sng">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This parameter refers to the database record corresponding to the transfer airport.</a:t>
            </a:r>
            <a:endParaRPr b="1" i="1" sz="1100">
              <a:solidFill>
                <a:schemeClr val="dk1"/>
              </a:solidFill>
            </a:endParaRPr>
          </a:p>
          <a:p>
            <a:pPr indent="0" lvl="0" marL="0" rtl="0" algn="l">
              <a:spcBef>
                <a:spcPts val="0"/>
              </a:spcBef>
              <a:spcAft>
                <a:spcPts val="0"/>
              </a:spcAft>
              <a:buClr>
                <a:schemeClr val="dk1"/>
              </a:buClr>
              <a:buSzPts val="1100"/>
              <a:buFont typeface="Arial"/>
              <a:buNone/>
            </a:pPr>
            <a:r>
              <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Airport code:</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blank</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Airport country:</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blank</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invalid (not a country)</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Clr>
                <a:schemeClr val="dk1"/>
              </a:buClr>
              <a:buSzPts val="1100"/>
              <a:buFont typeface="Arial"/>
              <a:buNone/>
            </a:pPr>
            <a:r>
              <a:rPr b="1" i="1" lang="sv-SE" sz="1100">
                <a:solidFill>
                  <a:schemeClr val="dk1"/>
                </a:solidFill>
              </a:rPr>
              <a:t>Minimum connection time: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malformed</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blank</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invalid </a:t>
            </a:r>
            <a:endParaRPr b="1" i="1" sz="1100">
              <a:solidFill>
                <a:schemeClr val="dk1"/>
              </a:solidFill>
            </a:endParaRPr>
          </a:p>
          <a:p>
            <a:pPr indent="-298450" lvl="0" marL="457200" rtl="0" algn="l">
              <a:spcBef>
                <a:spcPts val="0"/>
              </a:spcBef>
              <a:spcAft>
                <a:spcPts val="0"/>
              </a:spcAft>
              <a:buClr>
                <a:schemeClr val="dk1"/>
              </a:buClr>
              <a:buSzPts val="1100"/>
              <a:buChar char="●"/>
            </a:pPr>
            <a:r>
              <a:rPr b="1" i="1" lang="sv-SE" sz="1100">
                <a:solidFill>
                  <a:schemeClr val="dk1"/>
                </a:solidFill>
              </a:rPr>
              <a:t>valid</a:t>
            </a:r>
            <a:endParaRPr b="1" i="1" sz="1100">
              <a:solidFill>
                <a:schemeClr val="dk1"/>
              </a:solidFill>
            </a:endParaRPr>
          </a:p>
          <a:p>
            <a:pPr indent="0" lvl="0" marL="0" rtl="0" algn="l">
              <a:spcBef>
                <a:spcPts val="0"/>
              </a:spcBef>
              <a:spcAft>
                <a:spcPts val="0"/>
              </a:spcAft>
              <a:buNone/>
            </a:pPr>
            <a:r>
              <a:t/>
            </a:r>
            <a:endParaRPr b="1" i="1"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361" name="Google Shape;361;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8" name="Google Shape;368;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sp>
        <p:nvSpPr>
          <p:cNvPr id="369" name="Google Shape;369;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lang="sv-SE"/>
              <a:t>Full set of test </a:t>
            </a:r>
            <a:r>
              <a:rPr lang="sv-SE"/>
              <a:t>specifications</a:t>
            </a:r>
            <a:r>
              <a:rPr lang="sv-SE"/>
              <a:t> = 144 tests</a:t>
            </a:r>
            <a:endParaRPr/>
          </a:p>
          <a:p>
            <a:pPr indent="-393700" lvl="0" marL="457200" rtl="0" algn="l">
              <a:spcBef>
                <a:spcPts val="0"/>
              </a:spcBef>
              <a:spcAft>
                <a:spcPts val="0"/>
              </a:spcAft>
              <a:buSzPts val="2600"/>
              <a:buChar char="•"/>
            </a:pPr>
            <a:r>
              <a:rPr lang="sv-SE"/>
              <a:t>Create a covering array covering all pairwise combinations.</a:t>
            </a:r>
            <a:endParaRPr/>
          </a:p>
        </p:txBody>
      </p:sp>
      <p:graphicFrame>
        <p:nvGraphicFramePr>
          <p:cNvPr id="370" name="Google Shape;370;p54"/>
          <p:cNvGraphicFramePr/>
          <p:nvPr/>
        </p:nvGraphicFramePr>
        <p:xfrm>
          <a:off x="1610813" y="1521850"/>
          <a:ext cx="3000000" cy="3000000"/>
        </p:xfrm>
        <a:graphic>
          <a:graphicData uri="http://schemas.openxmlformats.org/drawingml/2006/table">
            <a:tbl>
              <a:tblPr>
                <a:noFill/>
                <a:tableStyleId>{02A773CC-D750-4016-92FE-CFB6A94B9B6A}</a:tableStyleId>
              </a:tblPr>
              <a:tblGrid>
                <a:gridCol w="895350"/>
                <a:gridCol w="990600"/>
                <a:gridCol w="1114425"/>
                <a:gridCol w="971550"/>
                <a:gridCol w="1000125"/>
                <a:gridCol w="962025"/>
              </a:tblGrid>
              <a:tr h="12700">
                <a:tc>
                  <a:txBody>
                    <a:bodyPr/>
                    <a:lstStyle/>
                    <a:p>
                      <a:pPr indent="0" lvl="0" marL="0" rtl="0" algn="l">
                        <a:spcBef>
                          <a:spcPts val="0"/>
                        </a:spcBef>
                        <a:spcAft>
                          <a:spcPts val="0"/>
                        </a:spcAft>
                        <a:buNone/>
                      </a:pPr>
                      <a:r>
                        <a:rPr b="1" lang="sv-SE" sz="1100"/>
                        <a:t>Allow Content to Load</a:t>
                      </a:r>
                      <a:endParaRPr b="1" sz="1100"/>
                    </a:p>
                  </a:txBody>
                  <a:tcPr marT="63500" marB="63500" marR="63500" marL="63500"/>
                </a:tc>
                <a:tc>
                  <a:txBody>
                    <a:bodyPr/>
                    <a:lstStyle/>
                    <a:p>
                      <a:pPr indent="0" lvl="0" marL="0" rtl="0" algn="l">
                        <a:spcBef>
                          <a:spcPts val="0"/>
                        </a:spcBef>
                        <a:spcAft>
                          <a:spcPts val="0"/>
                        </a:spcAft>
                        <a:buNone/>
                      </a:pPr>
                      <a:r>
                        <a:rPr b="1" lang="sv-SE" sz="1100"/>
                        <a:t>Notify About Pop-Ups</a:t>
                      </a:r>
                      <a:endParaRPr b="1" sz="1100"/>
                    </a:p>
                  </a:txBody>
                  <a:tcPr marT="63500" marB="63500" marR="63500" marL="63500"/>
                </a:tc>
                <a:tc>
                  <a:txBody>
                    <a:bodyPr/>
                    <a:lstStyle/>
                    <a:p>
                      <a:pPr indent="0" lvl="0" marL="0" rtl="0" algn="l">
                        <a:spcBef>
                          <a:spcPts val="0"/>
                        </a:spcBef>
                        <a:spcAft>
                          <a:spcPts val="0"/>
                        </a:spcAft>
                        <a:buNone/>
                      </a:pPr>
                      <a:r>
                        <a:rPr b="1" lang="sv-SE" sz="1100"/>
                        <a:t>Allow Cookies</a:t>
                      </a:r>
                      <a:endParaRPr b="1" sz="1100"/>
                    </a:p>
                  </a:txBody>
                  <a:tcPr marT="63500" marB="63500" marR="63500" marL="63500"/>
                </a:tc>
                <a:tc>
                  <a:txBody>
                    <a:bodyPr/>
                    <a:lstStyle/>
                    <a:p>
                      <a:pPr indent="0" lvl="0" marL="0" rtl="0" algn="l">
                        <a:spcBef>
                          <a:spcPts val="0"/>
                        </a:spcBef>
                        <a:spcAft>
                          <a:spcPts val="0"/>
                        </a:spcAft>
                        <a:buNone/>
                      </a:pPr>
                      <a:r>
                        <a:rPr b="1" lang="sv-SE" sz="1100"/>
                        <a:t>Warn About Add-Ons</a:t>
                      </a:r>
                      <a:endParaRPr b="1" sz="1100"/>
                    </a:p>
                  </a:txBody>
                  <a:tcPr marT="63500" marB="63500" marR="63500" marL="63500"/>
                </a:tc>
                <a:tc>
                  <a:txBody>
                    <a:bodyPr/>
                    <a:lstStyle/>
                    <a:p>
                      <a:pPr indent="0" lvl="0" marL="0" rtl="0" algn="l">
                        <a:spcBef>
                          <a:spcPts val="0"/>
                        </a:spcBef>
                        <a:spcAft>
                          <a:spcPts val="0"/>
                        </a:spcAft>
                        <a:buNone/>
                      </a:pPr>
                      <a:r>
                        <a:rPr b="1" lang="sv-SE" sz="1100"/>
                        <a:t>Warn About Attack Sites</a:t>
                      </a:r>
                      <a:endParaRPr b="1" sz="1100"/>
                    </a:p>
                  </a:txBody>
                  <a:tcPr marT="63500" marB="63500" marR="63500" marL="63500"/>
                </a:tc>
                <a:tc>
                  <a:txBody>
                    <a:bodyPr/>
                    <a:lstStyle/>
                    <a:p>
                      <a:pPr indent="0" lvl="0" marL="0" rtl="0" algn="l">
                        <a:spcBef>
                          <a:spcPts val="0"/>
                        </a:spcBef>
                        <a:spcAft>
                          <a:spcPts val="0"/>
                        </a:spcAft>
                        <a:buNone/>
                      </a:pPr>
                      <a:r>
                        <a:rPr b="1" lang="sv-SE" sz="1100"/>
                        <a:t>Warn About Forgeries</a:t>
                      </a:r>
                      <a:endParaRPr b="1" sz="1100"/>
                    </a:p>
                  </a:txBody>
                  <a:tcPr marT="63500" marB="63500" marR="63500" marL="63500"/>
                </a:tc>
              </a:tr>
              <a:tr h="12700">
                <a:tc>
                  <a:txBody>
                    <a:bodyPr/>
                    <a:lstStyle/>
                    <a:p>
                      <a:pPr indent="0" lvl="0" marL="0" rtl="0" algn="l">
                        <a:spcBef>
                          <a:spcPts val="0"/>
                        </a:spcBef>
                        <a:spcAft>
                          <a:spcPts val="0"/>
                        </a:spcAft>
                        <a:buNone/>
                      </a:pPr>
                      <a:r>
                        <a:rPr lang="sv-SE" sz="1100"/>
                        <a:t>Allow</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c>
                  <a:txBody>
                    <a:bodyPr/>
                    <a:lstStyle/>
                    <a:p>
                      <a:pPr indent="0" lvl="0" marL="0" rtl="0" algn="l">
                        <a:spcBef>
                          <a:spcPts val="0"/>
                        </a:spcBef>
                        <a:spcAft>
                          <a:spcPts val="0"/>
                        </a:spcAft>
                        <a:buNone/>
                      </a:pPr>
                      <a:r>
                        <a:rPr lang="sv-SE" sz="1100"/>
                        <a:t>Allow</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r>
              <a:tr h="12700">
                <a:tc>
                  <a:txBody>
                    <a:bodyPr/>
                    <a:lstStyle/>
                    <a:p>
                      <a:pPr indent="0" lvl="0" marL="0" rtl="0" algn="l">
                        <a:spcBef>
                          <a:spcPts val="0"/>
                        </a:spcBef>
                        <a:spcAft>
                          <a:spcPts val="0"/>
                        </a:spcAft>
                        <a:buNone/>
                      </a:pPr>
                      <a:r>
                        <a:rPr lang="sv-SE" sz="1100"/>
                        <a:t>Restrict</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c>
                  <a:txBody>
                    <a:bodyPr/>
                    <a:lstStyle/>
                    <a:p>
                      <a:pPr indent="0" lvl="0" marL="0" rtl="0" algn="l">
                        <a:spcBef>
                          <a:spcPts val="0"/>
                        </a:spcBef>
                        <a:spcAft>
                          <a:spcPts val="0"/>
                        </a:spcAft>
                        <a:buNone/>
                      </a:pPr>
                      <a:r>
                        <a:rPr lang="sv-SE" sz="1100"/>
                        <a:t>Restrict</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r>
              <a:tr h="12700">
                <a:tc>
                  <a:txBody>
                    <a:bodyPr/>
                    <a:lstStyle/>
                    <a:p>
                      <a:pPr indent="0" lvl="0" marL="0" rtl="0" algn="l">
                        <a:spcBef>
                          <a:spcPts val="0"/>
                        </a:spcBef>
                        <a:spcAft>
                          <a:spcPts val="0"/>
                        </a:spcAft>
                        <a:buNone/>
                      </a:pPr>
                      <a:r>
                        <a:rPr lang="sv-SE" sz="1100"/>
                        <a:t>Block</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sv-SE" sz="1100"/>
                        <a:t>Block</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7" name="Google Shape;377;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pic>
        <p:nvPicPr>
          <p:cNvPr id="378" name="Google Shape;378;p55"/>
          <p:cNvPicPr preferRelativeResize="0"/>
          <p:nvPr/>
        </p:nvPicPr>
        <p:blipFill>
          <a:blip r:embed="rId3">
            <a:alphaModFix/>
          </a:blip>
          <a:stretch>
            <a:fillRect/>
          </a:stretch>
        </p:blipFill>
        <p:spPr>
          <a:xfrm>
            <a:off x="1446375" y="1441400"/>
            <a:ext cx="5810250" cy="31623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5" name="Google Shape;385;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86" name="Google Shape;386;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Exploratory testing typically is guided by “tours”.</a:t>
            </a:r>
            <a:endParaRPr/>
          </a:p>
          <a:p>
            <a:pPr indent="-368300" lvl="0" marL="457200" rtl="0" algn="l">
              <a:spcBef>
                <a:spcPts val="1000"/>
              </a:spcBef>
              <a:spcAft>
                <a:spcPts val="0"/>
              </a:spcAft>
              <a:buSzPts val="2200"/>
              <a:buAutoNum type="arabicPeriod"/>
            </a:pPr>
            <a:r>
              <a:rPr lang="sv-SE" sz="2200"/>
              <a:t>Describe one of the tours that we discussed in class. </a:t>
            </a:r>
            <a:endParaRPr sz="2200"/>
          </a:p>
          <a:p>
            <a:pPr indent="-368300" lvl="0" marL="457200" rtl="0" algn="l">
              <a:spcBef>
                <a:spcPts val="1000"/>
              </a:spcBef>
              <a:spcAft>
                <a:spcPts val="0"/>
              </a:spcAft>
              <a:buSzPts val="2200"/>
              <a:buAutoNum type="arabicPeriod"/>
            </a:pPr>
            <a:r>
              <a:rPr lang="sv-SE" sz="2200"/>
              <a:t>Consider a banking website, where a user can do things like check their account balance, transfer funds between accounts, open new accounts, and edit their personal information. Describe three actions you might take during exploratory testing of this system, based on the tour you described above.</a:t>
            </a:r>
            <a:endParaRPr sz="2200"/>
          </a:p>
          <a:p>
            <a:pPr indent="0" lvl="0" marL="0" rtl="0" algn="l">
              <a:spcBef>
                <a:spcPts val="1000"/>
              </a:spcBef>
              <a:spcAft>
                <a:spcPts val="0"/>
              </a:spcAft>
              <a:buNone/>
            </a:pPr>
            <a:r>
              <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3" name="Google Shape;393;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94" name="Google Shape;394;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Describe one of the tours.</a:t>
            </a:r>
            <a:endParaRPr b="1"/>
          </a:p>
          <a:p>
            <a:pPr indent="-393700" lvl="0" marL="457200" rtl="0" algn="l">
              <a:spcBef>
                <a:spcPts val="1000"/>
              </a:spcBef>
              <a:spcAft>
                <a:spcPts val="0"/>
              </a:spcAft>
              <a:buSzPts val="2600"/>
              <a:buChar char="•"/>
            </a:pPr>
            <a:r>
              <a:rPr lang="sv-SE"/>
              <a:t>Supermodel Tour</a:t>
            </a:r>
            <a:endParaRPr/>
          </a:p>
          <a:p>
            <a:pPr indent="-368300" lvl="1" marL="914400" rtl="0" algn="l">
              <a:spcBef>
                <a:spcPts val="0"/>
              </a:spcBef>
              <a:spcAft>
                <a:spcPts val="0"/>
              </a:spcAft>
              <a:buSzPts val="2200"/>
              <a:buChar char="•"/>
            </a:pPr>
            <a:r>
              <a:rPr lang="sv-SE"/>
              <a:t>Tests the GUI, not the functional correctness.</a:t>
            </a:r>
            <a:endParaRPr/>
          </a:p>
          <a:p>
            <a:pPr indent="-368300" lvl="1" marL="914400" rtl="0" algn="l">
              <a:spcBef>
                <a:spcPts val="0"/>
              </a:spcBef>
              <a:spcAft>
                <a:spcPts val="0"/>
              </a:spcAft>
              <a:buSzPts val="2200"/>
              <a:buChar char="•"/>
            </a:pPr>
            <a:r>
              <a:rPr lang="sv-SE"/>
              <a:t>Visual appearance - are graphical elements in </a:t>
            </a:r>
            <a:r>
              <a:rPr lang="sv-SE"/>
              <a:t>correct locations, correct size, free of rendering errors. </a:t>
            </a:r>
            <a:endParaRPr/>
          </a:p>
          <a:p>
            <a:pPr indent="-368300" lvl="1" marL="914400" rtl="0" algn="l">
              <a:spcBef>
                <a:spcPts val="0"/>
              </a:spcBef>
              <a:spcAft>
                <a:spcPts val="0"/>
              </a:spcAft>
              <a:buSzPts val="2200"/>
              <a:buChar char="•"/>
            </a:pPr>
            <a:r>
              <a:rPr lang="sv-SE"/>
              <a:t>Are graphical elements/colors/fonts consistent?</a:t>
            </a:r>
            <a:endParaRPr/>
          </a:p>
          <a:p>
            <a:pPr indent="-368300" lvl="1" marL="914400" rtl="0" algn="l">
              <a:spcBef>
                <a:spcPts val="0"/>
              </a:spcBef>
              <a:spcAft>
                <a:spcPts val="0"/>
              </a:spcAft>
              <a:buSzPts val="2200"/>
              <a:buChar char="•"/>
            </a:pPr>
            <a:r>
              <a:rPr lang="sv-SE"/>
              <a:t>How long does it take elements to appear?</a:t>
            </a:r>
            <a:endParaRPr/>
          </a:p>
          <a:p>
            <a:pPr indent="-368300" lvl="1" marL="914400" rtl="0" algn="l">
              <a:spcBef>
                <a:spcPts val="0"/>
              </a:spcBef>
              <a:spcAft>
                <a:spcPts val="0"/>
              </a:spcAft>
              <a:buSzPts val="2200"/>
              <a:buChar char="•"/>
            </a:pPr>
            <a:r>
              <a:rPr lang="sv-SE"/>
              <a:t>Are there typos?</a:t>
            </a:r>
            <a:endParaRPr/>
          </a:p>
          <a:p>
            <a:pPr indent="-368300" lvl="1" marL="914400" rtl="0" algn="l">
              <a:spcBef>
                <a:spcPts val="0"/>
              </a:spcBef>
              <a:spcAft>
                <a:spcPts val="0"/>
              </a:spcAft>
              <a:buSzPts val="2200"/>
              <a:buChar char="•"/>
            </a:pPr>
            <a:r>
              <a:rPr lang="sv-SE"/>
              <a:t>Usability issues (could this be easier to use?)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1" name="Google Shape;401;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402" name="Google Shape;402;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Describe three actions you might take during exploratory testing of banking system</a:t>
            </a:r>
            <a:endParaRPr b="1"/>
          </a:p>
          <a:p>
            <a:pPr indent="-368300" lvl="0" marL="457200" rtl="0" algn="l">
              <a:spcBef>
                <a:spcPts val="1000"/>
              </a:spcBef>
              <a:spcAft>
                <a:spcPts val="0"/>
              </a:spcAft>
              <a:buSzPts val="2200"/>
              <a:buAutoNum type="arabicPeriod"/>
            </a:pPr>
            <a:r>
              <a:rPr lang="sv-SE" sz="2200"/>
              <a:t>Click on drop down menu - is it displayed quickly? all items present? does menu cause issues when appearing over other elements?</a:t>
            </a:r>
            <a:endParaRPr sz="2200"/>
          </a:p>
          <a:p>
            <a:pPr indent="-368300" lvl="0" marL="457200" rtl="0" algn="l">
              <a:spcBef>
                <a:spcPts val="1000"/>
              </a:spcBef>
              <a:spcAft>
                <a:spcPts val="0"/>
              </a:spcAft>
              <a:buSzPts val="2200"/>
              <a:buAutoNum type="arabicPeriod"/>
            </a:pPr>
            <a:r>
              <a:rPr lang="sv-SE" sz="2200"/>
              <a:t>Select account - is all information displayed? is location of info correct? is info easy to find?</a:t>
            </a:r>
            <a:endParaRPr sz="2200"/>
          </a:p>
          <a:p>
            <a:pPr indent="-368300" lvl="0" marL="457200" rtl="0" algn="l">
              <a:spcBef>
                <a:spcPts val="1000"/>
              </a:spcBef>
              <a:spcAft>
                <a:spcPts val="0"/>
              </a:spcAft>
              <a:buSzPts val="2200"/>
              <a:buAutoNum type="arabicPeriod"/>
            </a:pPr>
            <a:r>
              <a:rPr lang="sv-SE" sz="2200"/>
              <a:t>Edit personal info - is </a:t>
            </a:r>
            <a:r>
              <a:rPr lang="sv-SE" sz="2200"/>
              <a:t>existing</a:t>
            </a:r>
            <a:r>
              <a:rPr lang="sv-SE" sz="2200"/>
              <a:t> info displayed? are edited segments updated and displayed correctly? </a:t>
            </a:r>
            <a:endParaRPr sz="22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408" name="Google Shape;408;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You are testing the following method:</a:t>
            </a:r>
            <a:br>
              <a:rPr lang="sv-SE"/>
            </a:br>
            <a:br>
              <a:rPr b="1" lang="sv-SE">
                <a:latin typeface="Consolas"/>
                <a:ea typeface="Consolas"/>
                <a:cs typeface="Consolas"/>
                <a:sym typeface="Consolas"/>
              </a:rPr>
            </a:br>
            <a:r>
              <a:rPr b="1" lang="sv-SE">
                <a:latin typeface="Consolas"/>
                <a:ea typeface="Consolas"/>
                <a:cs typeface="Consolas"/>
                <a:sym typeface="Consolas"/>
              </a:rPr>
              <a:t>public double max(double a, double b);</a:t>
            </a:r>
            <a:br>
              <a:rPr lang="sv-SE"/>
            </a:br>
            <a:br>
              <a:rPr lang="sv-SE"/>
            </a:br>
            <a:r>
              <a:rPr lang="sv-SE"/>
              <a:t>Devise four executable test cases for this method in the JUnit notation. </a:t>
            </a:r>
            <a:endParaRPr/>
          </a:p>
        </p:txBody>
      </p:sp>
      <p:sp>
        <p:nvSpPr>
          <p:cNvPr id="409" name="Google Shape;409;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0"/>
          <p:cNvSpPr txBox="1"/>
          <p:nvPr>
            <p:ph idx="1" type="body"/>
          </p:nvPr>
        </p:nvSpPr>
        <p:spPr>
          <a:xfrm>
            <a:off x="468900" y="577100"/>
            <a:ext cx="3822300" cy="41856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aLarger</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10.0;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16.0;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assertTrue(“a should be larger”, actual&gt;b);</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assertEquals(“should be 16”, </a:t>
            </a:r>
            <a:r>
              <a:rPr lang="sv-SE" sz="1000">
                <a:solidFill>
                  <a:srgbClr val="000000"/>
                </a:solidFill>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bLarger</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10.0;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16.0;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assertThat(“b should be larger”, actual&gt;a);</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endParaRPr sz="1000">
              <a:solidFill>
                <a:srgbClr val="A71D5D"/>
              </a:solidFill>
              <a:latin typeface="Consolas"/>
              <a:ea typeface="Consolas"/>
              <a:cs typeface="Consolas"/>
              <a:sym typeface="Consolas"/>
            </a:endParaRPr>
          </a:p>
        </p:txBody>
      </p:sp>
      <p:sp>
        <p:nvSpPr>
          <p:cNvPr id="415" name="Google Shape;415;p60"/>
          <p:cNvSpPr txBox="1"/>
          <p:nvPr>
            <p:ph idx="1" type="body"/>
          </p:nvPr>
        </p:nvSpPr>
        <p:spPr>
          <a:xfrm>
            <a:off x="4562550" y="577100"/>
            <a:ext cx="4124100" cy="4348800"/>
          </a:xfrm>
          <a:prstGeom prst="rect">
            <a:avLst/>
          </a:prstGeom>
          <a:noFill/>
          <a:ln>
            <a:noFill/>
          </a:ln>
        </p:spPr>
        <p:txBody>
          <a:bodyPr anchorCtr="0" anchor="ctr" bIns="91425" lIns="91425" spcFirstLastPara="1" rIns="91425" wrap="square" tIns="91425">
            <a:noAutofit/>
          </a:bodyPr>
          <a:lstStyle/>
          <a:p>
            <a:pPr indent="0" lvl="0" marL="0" rtl="0" algn="l">
              <a:lnSpc>
                <a:spcPct val="145000"/>
              </a:lnSpc>
              <a:spcBef>
                <a:spcPts val="0"/>
              </a:spcBef>
              <a:spcAft>
                <a:spcPts val="0"/>
              </a:spcAft>
              <a:buClr>
                <a:schemeClr val="dk1"/>
              </a:buClr>
              <a:buSzPts val="1100"/>
              <a:buFont typeface="Arial"/>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bothEqual</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16.0;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16.0;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assertEquals(“should be 16”, </a:t>
            </a:r>
            <a:r>
              <a:rPr lang="sv-SE" sz="1000">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bothNegative</a:t>
            </a:r>
            <a:r>
              <a:rPr lang="sv-SE" sz="1000">
                <a:solidFill>
                  <a:srgbClr val="333333"/>
                </a:solidFill>
                <a:latin typeface="Consolas"/>
                <a:ea typeface="Consolas"/>
                <a:cs typeface="Consolas"/>
                <a:sym typeface="Consolas"/>
              </a:rPr>
              <a:t>()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 = -2.0;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b = -1.0;</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 = -1.0;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max(a,b);</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sv-SE" sz="1000">
                <a:solidFill>
                  <a:srgbClr val="333333"/>
                </a:solidFill>
                <a:latin typeface="Consolas"/>
                <a:ea typeface="Consolas"/>
                <a:cs typeface="Consolas"/>
                <a:sym typeface="Consolas"/>
              </a:rPr>
              <a:t>    assertTrue(“should be negative”,actual&lt;0);</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assertEquals(“should be -1”, </a:t>
            </a:r>
            <a:r>
              <a:rPr lang="sv-SE" sz="1000">
                <a:latin typeface="Consolas"/>
                <a:ea typeface="Consolas"/>
                <a:cs typeface="Consolas"/>
                <a:sym typeface="Consolas"/>
              </a:rPr>
              <a:t>expected</a:t>
            </a:r>
            <a:r>
              <a:rPr lang="sv-SE" sz="1000">
                <a:solidFill>
                  <a:srgbClr val="333333"/>
                </a:solidFill>
                <a:latin typeface="Consolas"/>
                <a:ea typeface="Consolas"/>
                <a:cs typeface="Consolas"/>
                <a:sym typeface="Consolas"/>
              </a:rPr>
              <a:t>, actual);</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p:txBody>
      </p:sp>
      <p:sp>
        <p:nvSpPr>
          <p:cNvPr id="416" name="Google Shape;416;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17" name="Google Shape;417;p60"/>
          <p:cNvSpPr/>
          <p:nvPr/>
        </p:nvSpPr>
        <p:spPr>
          <a:xfrm>
            <a:off x="2577125" y="776375"/>
            <a:ext cx="17142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is larger than B</a:t>
            </a:r>
            <a:endParaRPr/>
          </a:p>
        </p:txBody>
      </p:sp>
      <p:sp>
        <p:nvSpPr>
          <p:cNvPr id="418" name="Google Shape;418;p60"/>
          <p:cNvSpPr/>
          <p:nvPr/>
        </p:nvSpPr>
        <p:spPr>
          <a:xfrm>
            <a:off x="2459950" y="2675625"/>
            <a:ext cx="17142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r>
              <a:rPr lang="sv-SE"/>
              <a:t> is larger than A</a:t>
            </a:r>
            <a:endParaRPr/>
          </a:p>
        </p:txBody>
      </p:sp>
      <p:sp>
        <p:nvSpPr>
          <p:cNvPr id="419" name="Google Shape;419;p60"/>
          <p:cNvSpPr/>
          <p:nvPr/>
        </p:nvSpPr>
        <p:spPr>
          <a:xfrm>
            <a:off x="7000125" y="577100"/>
            <a:ext cx="8283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 B</a:t>
            </a:r>
            <a:endParaRPr/>
          </a:p>
        </p:txBody>
      </p:sp>
      <p:sp>
        <p:nvSpPr>
          <p:cNvPr id="420" name="Google Shape;420;p60"/>
          <p:cNvSpPr/>
          <p:nvPr/>
        </p:nvSpPr>
        <p:spPr>
          <a:xfrm>
            <a:off x="7120175" y="2756363"/>
            <a:ext cx="1473900" cy="39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Tests negative values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27" name="Google Shape;427;p6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3" name="Google Shape;163;p2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Practice Exam</a:t>
            </a:r>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433" name="Google Shape;433;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None/>
            </a:pPr>
            <a:r>
              <a:rPr lang="sv-SE" sz="2400"/>
              <a:t>After</a:t>
            </a:r>
            <a:r>
              <a:rPr i="1" lang="sv-SE" sz="2400"/>
              <a:t> carefully and thoroughly</a:t>
            </a:r>
            <a:r>
              <a:rPr lang="sv-SE" sz="2400"/>
              <a:t> developing a collection of requirements-based tests and running your test suite, you determine that you have achieved only 60% statement coverage. You are surprised (and saddened), since you had done a very thorough job developing the requirements-based tests and you expected the result to be closer to 100%.</a:t>
            </a:r>
            <a:endParaRPr sz="2400"/>
          </a:p>
        </p:txBody>
      </p:sp>
      <p:sp>
        <p:nvSpPr>
          <p:cNvPr id="434" name="Google Shape;434;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440" name="Google Shape;440;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Briefly describe two (2) things that might have happened to account for the fact that 40% of the code was not exercised during the requirements-based tests.</a:t>
            </a:r>
            <a:endParaRPr sz="2400"/>
          </a:p>
        </p:txBody>
      </p:sp>
      <p:sp>
        <p:nvSpPr>
          <p:cNvPr id="441" name="Google Shape;441;p63"/>
          <p:cNvSpPr txBox="1"/>
          <p:nvPr/>
        </p:nvSpPr>
        <p:spPr>
          <a:xfrm>
            <a:off x="518325" y="2876875"/>
            <a:ext cx="7894800" cy="184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Few tests or p</a:t>
            </a:r>
            <a:r>
              <a:rPr lang="sv-SE" sz="2400">
                <a:solidFill>
                  <a:schemeClr val="dk1"/>
                </a:solidFill>
              </a:rPr>
              <a:t>oor job choosing test cases.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Missing requirements.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Dead or inactive code.</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Error-handling.</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Code used only in special cases.</a:t>
            </a:r>
            <a:endParaRPr sz="2400">
              <a:solidFill>
                <a:schemeClr val="dk1"/>
              </a:solidFill>
            </a:endParaRPr>
          </a:p>
        </p:txBody>
      </p:sp>
      <p:sp>
        <p:nvSpPr>
          <p:cNvPr id="442" name="Google Shape;442;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448" name="Google Shape;448;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Should you, in general, be able to expect 100% statement coverage through thorough requirements-based testing alone (why or why not)?</a:t>
            </a:r>
            <a:endParaRPr sz="2400"/>
          </a:p>
        </p:txBody>
      </p:sp>
      <p:sp>
        <p:nvSpPr>
          <p:cNvPr id="449" name="Google Shape;449;p64"/>
          <p:cNvSpPr txBox="1"/>
          <p:nvPr/>
        </p:nvSpPr>
        <p:spPr>
          <a:xfrm>
            <a:off x="505050" y="2721899"/>
            <a:ext cx="8181900" cy="2013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No.</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There are almost always special cases not covered by requirements.</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Code optimizations, debug code, exception handling.</a:t>
            </a:r>
            <a:endParaRPr sz="2400">
              <a:solidFill>
                <a:schemeClr val="dk1"/>
              </a:solidFill>
            </a:endParaRPr>
          </a:p>
        </p:txBody>
      </p:sp>
      <p:sp>
        <p:nvSpPr>
          <p:cNvPr id="450" name="Google Shape;450;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456" name="Google Shape;456;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Some structural criteria, such as MC/DC, prescribe obligations that are impossible to satisfy. What are two reasons why a test obligation may be impossible to satisfy?</a:t>
            </a:r>
            <a:endParaRPr sz="2400"/>
          </a:p>
        </p:txBody>
      </p:sp>
      <p:sp>
        <p:nvSpPr>
          <p:cNvPr id="457" name="Google Shape;457;p65"/>
          <p:cNvSpPr txBox="1"/>
          <p:nvPr/>
        </p:nvSpPr>
        <p:spPr>
          <a:xfrm>
            <a:off x="544925" y="2692826"/>
            <a:ext cx="8067600" cy="1882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Impossible combination of conditions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Defensive programming (situations that may not happen in practice are planned for).</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Other situations that result in unused code (i.e., code implemented for future use that is not currently reachable).</a:t>
            </a:r>
            <a:endParaRPr sz="2400">
              <a:solidFill>
                <a:schemeClr val="dk1"/>
              </a:solidFill>
            </a:endParaRPr>
          </a:p>
        </p:txBody>
      </p:sp>
      <p:sp>
        <p:nvSpPr>
          <p:cNvPr id="458" name="Google Shape;458;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64" name="Google Shape;464;p66"/>
          <p:cNvSpPr txBox="1"/>
          <p:nvPr>
            <p:ph idx="1" type="body"/>
          </p:nvPr>
        </p:nvSpPr>
        <p:spPr>
          <a:xfrm>
            <a:off x="468901" y="1282400"/>
            <a:ext cx="4316100" cy="3480300"/>
          </a:xfrm>
          <a:prstGeom prst="rect">
            <a:avLst/>
          </a:prstGeom>
        </p:spPr>
        <p:txBody>
          <a:bodyPr anchorCtr="0" anchor="t" bIns="45700" lIns="91425" spcFirstLastPara="1" rIns="91425" wrap="square" tIns="45700">
            <a:noAutofit/>
          </a:bodyPr>
          <a:lstStyle/>
          <a:p>
            <a:pPr indent="-368300" lvl="0" marL="457200" rtl="0" algn="l">
              <a:lnSpc>
                <a:spcPct val="120000"/>
              </a:lnSpc>
              <a:spcBef>
                <a:spcPts val="0"/>
              </a:spcBef>
              <a:spcAft>
                <a:spcPts val="0"/>
              </a:spcAft>
              <a:buSzPts val="2200"/>
              <a:buChar char="•"/>
            </a:pPr>
            <a:r>
              <a:rPr lang="sv-SE" sz="2200"/>
              <a:t>Draw the control-flow graph for this method.</a:t>
            </a:r>
            <a:endParaRPr sz="2200"/>
          </a:p>
          <a:p>
            <a:pPr indent="-368300" lvl="0" marL="457200" rtl="0" algn="l">
              <a:lnSpc>
                <a:spcPct val="120000"/>
              </a:lnSpc>
              <a:spcBef>
                <a:spcPts val="0"/>
              </a:spcBef>
              <a:spcAft>
                <a:spcPts val="0"/>
              </a:spcAft>
              <a:buSzPts val="2200"/>
              <a:buChar char="•"/>
            </a:pPr>
            <a:r>
              <a:rPr lang="sv-SE" sz="2200"/>
              <a:t>Develop test input that will provide statement coverage.</a:t>
            </a:r>
            <a:endParaRPr sz="2200"/>
          </a:p>
          <a:p>
            <a:pPr indent="-368300" lvl="0" marL="457200" rtl="0" algn="l">
              <a:lnSpc>
                <a:spcPct val="120000"/>
              </a:lnSpc>
              <a:spcBef>
                <a:spcPts val="0"/>
              </a:spcBef>
              <a:spcAft>
                <a:spcPts val="0"/>
              </a:spcAft>
              <a:buSzPts val="2200"/>
              <a:buChar char="•"/>
            </a:pPr>
            <a:r>
              <a:rPr lang="sv-SE" sz="2200"/>
              <a:t>Develop test input that will provide branch coverage.</a:t>
            </a:r>
            <a:endParaRPr sz="2200"/>
          </a:p>
          <a:p>
            <a:pPr indent="-368300" lvl="0" marL="457200" rtl="0" algn="l">
              <a:lnSpc>
                <a:spcPct val="120000"/>
              </a:lnSpc>
              <a:spcBef>
                <a:spcPts val="0"/>
              </a:spcBef>
              <a:spcAft>
                <a:spcPts val="0"/>
              </a:spcAft>
              <a:buSzPts val="2200"/>
              <a:buChar char="•"/>
            </a:pPr>
            <a:r>
              <a:rPr lang="sv-SE" sz="2200"/>
              <a:t>Develop test input that will provide path coverage.</a:t>
            </a:r>
            <a:endParaRPr sz="2200"/>
          </a:p>
        </p:txBody>
      </p:sp>
      <p:sp>
        <p:nvSpPr>
          <p:cNvPr id="465" name="Google Shape;465;p66"/>
          <p:cNvSpPr txBox="1"/>
          <p:nvPr>
            <p:ph idx="1" type="body"/>
          </p:nvPr>
        </p:nvSpPr>
        <p:spPr>
          <a:xfrm>
            <a:off x="4864550" y="1200150"/>
            <a:ext cx="38223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a:latin typeface="Consolas"/>
                <a:ea typeface="Consolas"/>
                <a:cs typeface="Consolas"/>
                <a:sym typeface="Consolas"/>
              </a:rPr>
              <a:t>int findMax(int a, int b, int c) {</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int temp;</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if (a&gt;b)</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temp=a;</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else</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temp=b;</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if (c&gt;temp)</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 = c;</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return temp;</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466" name="Google Shape;466;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72" name="Google Shape;472;p67"/>
          <p:cNvSpPr txBox="1"/>
          <p:nvPr>
            <p:ph idx="1" type="body"/>
          </p:nvPr>
        </p:nvSpPr>
        <p:spPr>
          <a:xfrm>
            <a:off x="3987850" y="1238906"/>
            <a:ext cx="4225500" cy="22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400">
                <a:latin typeface="Courier New"/>
                <a:ea typeface="Courier New"/>
                <a:cs typeface="Courier New"/>
                <a:sym typeface="Courier New"/>
              </a:rPr>
              <a:t>1. int findMax(int a, int b, int c) {</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2. 	int 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3. 	if (a&gt;b)</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4. 		temp=a;</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5.	else</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6.		temp=b;</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7.  if (c&gt;temp)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8.		temp = c;</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9.  return 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10. }</a:t>
            </a:r>
            <a:endParaRPr sz="1400">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473" name="Google Shape;473;p67"/>
          <p:cNvSpPr/>
          <p:nvPr/>
        </p:nvSpPr>
        <p:spPr>
          <a:xfrm>
            <a:off x="1265350" y="1419900"/>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474" name="Google Shape;474;p67"/>
          <p:cNvSpPr/>
          <p:nvPr/>
        </p:nvSpPr>
        <p:spPr>
          <a:xfrm>
            <a:off x="1328200" y="1854544"/>
            <a:ext cx="444300" cy="3621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475" name="Google Shape;475;p67"/>
          <p:cNvCxnSpPr>
            <a:stCxn id="473" idx="2"/>
            <a:endCxn id="474" idx="0"/>
          </p:cNvCxnSpPr>
          <p:nvPr/>
        </p:nvCxnSpPr>
        <p:spPr>
          <a:xfrm>
            <a:off x="1550350" y="1658700"/>
            <a:ext cx="0" cy="195900"/>
          </a:xfrm>
          <a:prstGeom prst="straightConnector1">
            <a:avLst/>
          </a:prstGeom>
          <a:noFill/>
          <a:ln cap="flat" cmpd="sng" w="19050">
            <a:solidFill>
              <a:schemeClr val="dk2"/>
            </a:solidFill>
            <a:prstDash val="solid"/>
            <a:round/>
            <a:headEnd len="med" w="med" type="none"/>
            <a:tailEnd len="med" w="med" type="triangle"/>
          </a:ln>
        </p:spPr>
      </p:cxnSp>
      <p:sp>
        <p:nvSpPr>
          <p:cNvPr id="476" name="Google Shape;476;p67"/>
          <p:cNvSpPr/>
          <p:nvPr/>
        </p:nvSpPr>
        <p:spPr>
          <a:xfrm>
            <a:off x="1265350" y="2412488"/>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477" name="Google Shape;477;p67"/>
          <p:cNvSpPr/>
          <p:nvPr/>
        </p:nvSpPr>
        <p:spPr>
          <a:xfrm>
            <a:off x="2178675" y="1916194"/>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cxnSp>
        <p:nvCxnSpPr>
          <p:cNvPr id="478" name="Google Shape;478;p67"/>
          <p:cNvCxnSpPr>
            <a:stCxn id="474" idx="2"/>
            <a:endCxn id="476" idx="0"/>
          </p:cNvCxnSpPr>
          <p:nvPr/>
        </p:nvCxnSpPr>
        <p:spPr>
          <a:xfrm>
            <a:off x="1550350" y="2216644"/>
            <a:ext cx="0" cy="195900"/>
          </a:xfrm>
          <a:prstGeom prst="straightConnector1">
            <a:avLst/>
          </a:prstGeom>
          <a:noFill/>
          <a:ln cap="flat" cmpd="sng" w="19050">
            <a:solidFill>
              <a:schemeClr val="dk2"/>
            </a:solidFill>
            <a:prstDash val="solid"/>
            <a:round/>
            <a:headEnd len="med" w="med" type="none"/>
            <a:tailEnd len="med" w="med" type="triangle"/>
          </a:ln>
        </p:spPr>
      </p:cxnSp>
      <p:cxnSp>
        <p:nvCxnSpPr>
          <p:cNvPr id="479" name="Google Shape;479;p67"/>
          <p:cNvCxnSpPr>
            <a:stCxn id="474" idx="3"/>
            <a:endCxn id="477" idx="1"/>
          </p:cNvCxnSpPr>
          <p:nvPr/>
        </p:nvCxnSpPr>
        <p:spPr>
          <a:xfrm>
            <a:off x="1772500" y="2035594"/>
            <a:ext cx="406200" cy="0"/>
          </a:xfrm>
          <a:prstGeom prst="straightConnector1">
            <a:avLst/>
          </a:prstGeom>
          <a:noFill/>
          <a:ln cap="flat" cmpd="sng" w="19050">
            <a:solidFill>
              <a:schemeClr val="dk2"/>
            </a:solidFill>
            <a:prstDash val="solid"/>
            <a:round/>
            <a:headEnd len="med" w="med" type="none"/>
            <a:tailEnd len="med" w="med" type="triangle"/>
          </a:ln>
        </p:spPr>
      </p:cxnSp>
      <p:sp>
        <p:nvSpPr>
          <p:cNvPr id="480" name="Google Shape;480;p67"/>
          <p:cNvSpPr txBox="1"/>
          <p:nvPr/>
        </p:nvSpPr>
        <p:spPr>
          <a:xfrm>
            <a:off x="1815925" y="1767619"/>
            <a:ext cx="2415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481" name="Google Shape;481;p67"/>
          <p:cNvSpPr txBox="1"/>
          <p:nvPr/>
        </p:nvSpPr>
        <p:spPr>
          <a:xfrm>
            <a:off x="1033525" y="2129850"/>
            <a:ext cx="2415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82" name="Google Shape;482;p67"/>
          <p:cNvSpPr/>
          <p:nvPr/>
        </p:nvSpPr>
        <p:spPr>
          <a:xfrm>
            <a:off x="1265350" y="3431747"/>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483" name="Google Shape;483;p67"/>
          <p:cNvSpPr/>
          <p:nvPr/>
        </p:nvSpPr>
        <p:spPr>
          <a:xfrm>
            <a:off x="1328200" y="2847131"/>
            <a:ext cx="444300" cy="3621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cxnSp>
        <p:nvCxnSpPr>
          <p:cNvPr id="484" name="Google Shape;484;p67"/>
          <p:cNvCxnSpPr>
            <a:stCxn id="476" idx="2"/>
            <a:endCxn id="483" idx="0"/>
          </p:cNvCxnSpPr>
          <p:nvPr/>
        </p:nvCxnSpPr>
        <p:spPr>
          <a:xfrm>
            <a:off x="1550350" y="2651288"/>
            <a:ext cx="0" cy="195900"/>
          </a:xfrm>
          <a:prstGeom prst="straightConnector1">
            <a:avLst/>
          </a:prstGeom>
          <a:noFill/>
          <a:ln cap="flat" cmpd="sng" w="19050">
            <a:solidFill>
              <a:schemeClr val="dk2"/>
            </a:solidFill>
            <a:prstDash val="solid"/>
            <a:round/>
            <a:headEnd len="med" w="med" type="none"/>
            <a:tailEnd len="med" w="med" type="triangle"/>
          </a:ln>
        </p:spPr>
      </p:cxnSp>
      <p:cxnSp>
        <p:nvCxnSpPr>
          <p:cNvPr id="485" name="Google Shape;485;p67"/>
          <p:cNvCxnSpPr>
            <a:stCxn id="483" idx="2"/>
            <a:endCxn id="482" idx="0"/>
          </p:cNvCxnSpPr>
          <p:nvPr/>
        </p:nvCxnSpPr>
        <p:spPr>
          <a:xfrm>
            <a:off x="1550350" y="3209231"/>
            <a:ext cx="0" cy="222600"/>
          </a:xfrm>
          <a:prstGeom prst="straightConnector1">
            <a:avLst/>
          </a:prstGeom>
          <a:noFill/>
          <a:ln cap="flat" cmpd="sng" w="19050">
            <a:solidFill>
              <a:schemeClr val="dk2"/>
            </a:solidFill>
            <a:prstDash val="solid"/>
            <a:round/>
            <a:headEnd len="med" w="med" type="none"/>
            <a:tailEnd len="med" w="med" type="triangle"/>
          </a:ln>
        </p:spPr>
      </p:cxnSp>
      <p:sp>
        <p:nvSpPr>
          <p:cNvPr id="486" name="Google Shape;486;p67"/>
          <p:cNvSpPr/>
          <p:nvPr/>
        </p:nvSpPr>
        <p:spPr>
          <a:xfrm>
            <a:off x="1265350" y="3928031"/>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cxnSp>
        <p:nvCxnSpPr>
          <p:cNvPr id="487" name="Google Shape;487;p67"/>
          <p:cNvCxnSpPr>
            <a:stCxn id="482" idx="2"/>
            <a:endCxn id="486" idx="0"/>
          </p:cNvCxnSpPr>
          <p:nvPr/>
        </p:nvCxnSpPr>
        <p:spPr>
          <a:xfrm>
            <a:off x="1550350" y="3670547"/>
            <a:ext cx="0" cy="257400"/>
          </a:xfrm>
          <a:prstGeom prst="straightConnector1">
            <a:avLst/>
          </a:prstGeom>
          <a:noFill/>
          <a:ln cap="flat" cmpd="sng" w="19050">
            <a:solidFill>
              <a:schemeClr val="dk2"/>
            </a:solidFill>
            <a:prstDash val="solid"/>
            <a:round/>
            <a:headEnd len="med" w="med" type="none"/>
            <a:tailEnd len="med" w="med" type="triangle"/>
          </a:ln>
        </p:spPr>
      </p:cxnSp>
      <p:cxnSp>
        <p:nvCxnSpPr>
          <p:cNvPr id="488" name="Google Shape;488;p67"/>
          <p:cNvCxnSpPr>
            <a:stCxn id="477" idx="2"/>
            <a:endCxn id="483" idx="0"/>
          </p:cNvCxnSpPr>
          <p:nvPr/>
        </p:nvCxnSpPr>
        <p:spPr>
          <a:xfrm flipH="1">
            <a:off x="1550475" y="2154994"/>
            <a:ext cx="913200" cy="692100"/>
          </a:xfrm>
          <a:prstGeom prst="straightConnector1">
            <a:avLst/>
          </a:prstGeom>
          <a:noFill/>
          <a:ln cap="flat" cmpd="sng" w="19050">
            <a:solidFill>
              <a:schemeClr val="dk2"/>
            </a:solidFill>
            <a:prstDash val="solid"/>
            <a:round/>
            <a:headEnd len="med" w="med" type="none"/>
            <a:tailEnd len="med" w="med" type="triangle"/>
          </a:ln>
        </p:spPr>
      </p:cxnSp>
      <p:sp>
        <p:nvSpPr>
          <p:cNvPr id="489" name="Google Shape;489;p67"/>
          <p:cNvSpPr/>
          <p:nvPr/>
        </p:nvSpPr>
        <p:spPr>
          <a:xfrm>
            <a:off x="1564775" y="3194756"/>
            <a:ext cx="1062525" cy="702713"/>
          </a:xfrm>
          <a:custGeom>
            <a:rect b="b" l="l" r="r" t="t"/>
            <a:pathLst>
              <a:path extrusionOk="0" h="37478" w="42501">
                <a:moveTo>
                  <a:pt x="0" y="0"/>
                </a:moveTo>
                <a:lnTo>
                  <a:pt x="42501" y="13910"/>
                </a:lnTo>
                <a:lnTo>
                  <a:pt x="7728" y="37478"/>
                </a:lnTo>
              </a:path>
            </a:pathLst>
          </a:custGeom>
          <a:noFill/>
          <a:ln cap="flat" cmpd="sng" w="19050">
            <a:solidFill>
              <a:schemeClr val="dk2"/>
            </a:solidFill>
            <a:prstDash val="solid"/>
            <a:round/>
            <a:headEnd len="med" w="med" type="none"/>
            <a:tailEnd len="med" w="med" type="triangle"/>
          </a:ln>
        </p:spPr>
      </p:sp>
      <p:sp>
        <p:nvSpPr>
          <p:cNvPr id="490" name="Google Shape;490;p67"/>
          <p:cNvSpPr txBox="1"/>
          <p:nvPr/>
        </p:nvSpPr>
        <p:spPr>
          <a:xfrm>
            <a:off x="1188075" y="3216506"/>
            <a:ext cx="241500" cy="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491" name="Google Shape;491;p67"/>
          <p:cNvSpPr txBox="1"/>
          <p:nvPr/>
        </p:nvSpPr>
        <p:spPr>
          <a:xfrm>
            <a:off x="2057425" y="3151294"/>
            <a:ext cx="406200" cy="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92" name="Google Shape;492;p67"/>
          <p:cNvSpPr txBox="1"/>
          <p:nvPr/>
        </p:nvSpPr>
        <p:spPr>
          <a:xfrm>
            <a:off x="4354775" y="3514331"/>
            <a:ext cx="17793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Statement:</a:t>
            </a:r>
            <a:endParaRPr/>
          </a:p>
          <a:p>
            <a:pPr indent="0" lvl="0" marL="0" rtl="0" algn="l">
              <a:spcBef>
                <a:spcPts val="0"/>
              </a:spcBef>
              <a:spcAft>
                <a:spcPts val="0"/>
              </a:spcAft>
              <a:buNone/>
            </a:pPr>
            <a:r>
              <a:rPr lang="sv-SE"/>
              <a:t>(3,2,4), (2,3,4)</a:t>
            </a:r>
            <a:endParaRPr/>
          </a:p>
        </p:txBody>
      </p:sp>
      <p:sp>
        <p:nvSpPr>
          <p:cNvPr id="493" name="Google Shape;493;p67"/>
          <p:cNvSpPr/>
          <p:nvPr/>
        </p:nvSpPr>
        <p:spPr>
          <a:xfrm>
            <a:off x="1303700" y="1470122"/>
            <a:ext cx="1913625" cy="2521331"/>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00"/>
            </a:solidFill>
            <a:prstDash val="solid"/>
            <a:round/>
            <a:headEnd len="med" w="med" type="none"/>
            <a:tailEnd len="med" w="med" type="none"/>
          </a:ln>
        </p:spPr>
      </p:sp>
      <p:sp>
        <p:nvSpPr>
          <p:cNvPr id="494" name="Google Shape;494;p67"/>
          <p:cNvSpPr/>
          <p:nvPr/>
        </p:nvSpPr>
        <p:spPr>
          <a:xfrm>
            <a:off x="1451363" y="1416019"/>
            <a:ext cx="144800" cy="2529094"/>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00"/>
            </a:solidFill>
            <a:prstDash val="solid"/>
            <a:round/>
            <a:headEnd len="med" w="med" type="none"/>
            <a:tailEnd len="med" w="med" type="none"/>
          </a:ln>
        </p:spPr>
      </p:sp>
      <p:sp>
        <p:nvSpPr>
          <p:cNvPr id="495" name="Google Shape;495;p67"/>
          <p:cNvSpPr txBox="1"/>
          <p:nvPr/>
        </p:nvSpPr>
        <p:spPr>
          <a:xfrm>
            <a:off x="4354775" y="3920738"/>
            <a:ext cx="17793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Branch:</a:t>
            </a:r>
            <a:endParaRPr/>
          </a:p>
          <a:p>
            <a:pPr indent="0" lvl="0" marL="0" rtl="0" algn="l">
              <a:spcBef>
                <a:spcPts val="0"/>
              </a:spcBef>
              <a:spcAft>
                <a:spcPts val="0"/>
              </a:spcAft>
              <a:buNone/>
            </a:pPr>
            <a:r>
              <a:rPr lang="sv-SE"/>
              <a:t>(3,2,4), (3,4,1)</a:t>
            </a:r>
            <a:endParaRPr/>
          </a:p>
        </p:txBody>
      </p:sp>
      <p:sp>
        <p:nvSpPr>
          <p:cNvPr id="496" name="Google Shape;496;p67"/>
          <p:cNvSpPr txBox="1"/>
          <p:nvPr/>
        </p:nvSpPr>
        <p:spPr>
          <a:xfrm>
            <a:off x="6255300" y="3539531"/>
            <a:ext cx="23715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Path:</a:t>
            </a:r>
            <a:endParaRPr/>
          </a:p>
          <a:p>
            <a:pPr indent="0" lvl="0" marL="0" rtl="0" algn="l">
              <a:spcBef>
                <a:spcPts val="0"/>
              </a:spcBef>
              <a:spcAft>
                <a:spcPts val="0"/>
              </a:spcAft>
              <a:buNone/>
            </a:pPr>
            <a:r>
              <a:rPr lang="sv-SE"/>
              <a:t>(4,2,5), (4,2,1), (2,3,4), (2,3,1)</a:t>
            </a:r>
            <a:endParaRPr/>
          </a:p>
        </p:txBody>
      </p:sp>
      <p:sp>
        <p:nvSpPr>
          <p:cNvPr id="497" name="Google Shape;497;p67"/>
          <p:cNvSpPr/>
          <p:nvPr/>
        </p:nvSpPr>
        <p:spPr>
          <a:xfrm>
            <a:off x="1303700" y="1419891"/>
            <a:ext cx="1913625" cy="2521331"/>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FF"/>
            </a:solidFill>
            <a:prstDash val="solid"/>
            <a:round/>
            <a:headEnd len="med" w="med" type="none"/>
            <a:tailEnd len="med" w="med" type="none"/>
          </a:ln>
        </p:spPr>
      </p:sp>
      <p:sp>
        <p:nvSpPr>
          <p:cNvPr id="498" name="Google Shape;498;p67"/>
          <p:cNvSpPr/>
          <p:nvPr/>
        </p:nvSpPr>
        <p:spPr>
          <a:xfrm>
            <a:off x="1253000" y="1430466"/>
            <a:ext cx="1686050" cy="2637675"/>
          </a:xfrm>
          <a:custGeom>
            <a:rect b="b" l="l" r="r" t="t"/>
            <a:pathLst>
              <a:path extrusionOk="0" h="140676" w="67442">
                <a:moveTo>
                  <a:pt x="0" y="0"/>
                </a:moveTo>
                <a:lnTo>
                  <a:pt x="2069" y="32686"/>
                </a:lnTo>
                <a:lnTo>
                  <a:pt x="67442" y="30617"/>
                </a:lnTo>
                <a:lnTo>
                  <a:pt x="7448" y="85647"/>
                </a:lnTo>
                <a:lnTo>
                  <a:pt x="55443" y="112955"/>
                </a:lnTo>
                <a:lnTo>
                  <a:pt x="5793" y="140676"/>
                </a:lnTo>
              </a:path>
            </a:pathLst>
          </a:custGeom>
          <a:noFill/>
          <a:ln cap="flat" cmpd="sng" w="19050">
            <a:solidFill>
              <a:srgbClr val="FF00FF"/>
            </a:solidFill>
            <a:prstDash val="solid"/>
            <a:round/>
            <a:headEnd len="med" w="med" type="none"/>
            <a:tailEnd len="med" w="med" type="none"/>
          </a:ln>
        </p:spPr>
      </p:sp>
      <p:sp>
        <p:nvSpPr>
          <p:cNvPr id="499" name="Google Shape;499;p67"/>
          <p:cNvSpPr/>
          <p:nvPr/>
        </p:nvSpPr>
        <p:spPr>
          <a:xfrm>
            <a:off x="1473063" y="1368366"/>
            <a:ext cx="144800" cy="2529094"/>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FF"/>
            </a:solidFill>
            <a:prstDash val="solid"/>
            <a:round/>
            <a:headEnd len="med" w="med" type="none"/>
            <a:tailEnd len="med" w="med" type="none"/>
          </a:ln>
        </p:spPr>
      </p:sp>
      <p:sp>
        <p:nvSpPr>
          <p:cNvPr id="500" name="Google Shape;500;p67"/>
          <p:cNvSpPr/>
          <p:nvPr/>
        </p:nvSpPr>
        <p:spPr>
          <a:xfrm>
            <a:off x="1550350" y="1474209"/>
            <a:ext cx="982675" cy="2412713"/>
          </a:xfrm>
          <a:custGeom>
            <a:rect b="b" l="l" r="r" t="t"/>
            <a:pathLst>
              <a:path extrusionOk="0" h="128678" w="39307">
                <a:moveTo>
                  <a:pt x="2069" y="0"/>
                </a:moveTo>
                <a:lnTo>
                  <a:pt x="0" y="81096"/>
                </a:lnTo>
                <a:lnTo>
                  <a:pt x="39307" y="106335"/>
                </a:lnTo>
                <a:lnTo>
                  <a:pt x="4965" y="128678"/>
                </a:lnTo>
              </a:path>
            </a:pathLst>
          </a:custGeom>
          <a:noFill/>
          <a:ln cap="flat" cmpd="sng" w="19050">
            <a:solidFill>
              <a:srgbClr val="FF00FF"/>
            </a:solidFill>
            <a:prstDash val="solid"/>
            <a:round/>
            <a:headEnd len="med" w="med" type="none"/>
            <a:tailEnd len="med" w="med" type="none"/>
          </a:ln>
        </p:spPr>
      </p:sp>
      <p:sp>
        <p:nvSpPr>
          <p:cNvPr id="501" name="Google Shape;501;p67"/>
          <p:cNvSpPr/>
          <p:nvPr/>
        </p:nvSpPr>
        <p:spPr>
          <a:xfrm>
            <a:off x="1492975" y="1450763"/>
            <a:ext cx="1206125" cy="2459606"/>
          </a:xfrm>
          <a:custGeom>
            <a:rect b="b" l="l" r="r" t="t"/>
            <a:pathLst>
              <a:path extrusionOk="0" h="131179" w="48245">
                <a:moveTo>
                  <a:pt x="0" y="0"/>
                </a:moveTo>
                <a:lnTo>
                  <a:pt x="1196" y="84529"/>
                </a:lnTo>
                <a:lnTo>
                  <a:pt x="48245" y="106060"/>
                </a:lnTo>
                <a:lnTo>
                  <a:pt x="5980" y="131179"/>
                </a:lnTo>
              </a:path>
            </a:pathLst>
          </a:custGeom>
          <a:noFill/>
          <a:ln cap="flat" cmpd="sng" w="19050">
            <a:solidFill>
              <a:srgbClr val="274E13"/>
            </a:solidFill>
            <a:prstDash val="solid"/>
            <a:round/>
            <a:headEnd len="med" w="med" type="none"/>
            <a:tailEnd len="med" w="med" type="none"/>
          </a:ln>
        </p:spPr>
      </p:sp>
      <p:sp>
        <p:nvSpPr>
          <p:cNvPr id="502" name="Google Shape;502;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
                                        <p:tgtEl>
                                          <p:spTgt spid="4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
                                        <p:tgtEl>
                                          <p:spTgt spid="5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93"/>
                                        </p:tgtEl>
                                      </p:cBhvr>
                                    </p:animEffect>
                                    <p:set>
                                      <p:cBhvr>
                                        <p:cTn dur="1" fill="hold">
                                          <p:stCondLst>
                                            <p:cond delay="0"/>
                                          </p:stCondLst>
                                        </p:cTn>
                                        <p:tgtEl>
                                          <p:spTgt spid="4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94"/>
                                        </p:tgtEl>
                                      </p:cBhvr>
                                    </p:animEffect>
                                    <p:set>
                                      <p:cBhvr>
                                        <p:cTn dur="1" fill="hold">
                                          <p:stCondLst>
                                            <p:cond delay="0"/>
                                          </p:stCondLst>
                                        </p:cTn>
                                        <p:tgtEl>
                                          <p:spTgt spid="4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501"/>
                                        </p:tgtEl>
                                      </p:cBhvr>
                                    </p:animEffect>
                                    <p:set>
                                      <p:cBhvr>
                                        <p:cTn dur="1" fill="hold">
                                          <p:stCondLst>
                                            <p:cond delay="0"/>
                                          </p:stCondLst>
                                        </p:cTn>
                                        <p:tgtEl>
                                          <p:spTgt spid="50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
                                        <p:tgtEl>
                                          <p:spTgt spid="4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
                                        <p:tgtEl>
                                          <p:spTgt spid="4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
                                        <p:tgtEl>
                                          <p:spTgt spid="5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508" name="Google Shape;508;p68"/>
          <p:cNvSpPr txBox="1"/>
          <p:nvPr>
            <p:ph idx="1" type="body"/>
          </p:nvPr>
        </p:nvSpPr>
        <p:spPr>
          <a:xfrm>
            <a:off x="468895" y="1282400"/>
            <a:ext cx="3935400" cy="3480300"/>
          </a:xfrm>
          <a:prstGeom prst="rect">
            <a:avLst/>
          </a:prstGeom>
        </p:spPr>
        <p:txBody>
          <a:bodyPr anchorCtr="0" anchor="t" bIns="45700" lIns="91425" spcFirstLastPara="1" rIns="91425" wrap="square" tIns="45700">
            <a:noAutofit/>
          </a:bodyPr>
          <a:lstStyle/>
          <a:p>
            <a:pPr indent="-368300" lvl="0" marL="457200" rtl="0" algn="l">
              <a:lnSpc>
                <a:spcPct val="120000"/>
              </a:lnSpc>
              <a:spcBef>
                <a:spcPts val="0"/>
              </a:spcBef>
              <a:spcAft>
                <a:spcPts val="0"/>
              </a:spcAft>
              <a:buSzPts val="2200"/>
              <a:buChar char="•"/>
            </a:pPr>
            <a:r>
              <a:rPr lang="sv-SE" sz="2200"/>
              <a:t>Modify the program to introduce a fault such that even path coverage </a:t>
            </a:r>
            <a:r>
              <a:rPr i="1" lang="sv-SE" sz="2200"/>
              <a:t>could</a:t>
            </a:r>
            <a:r>
              <a:rPr lang="sv-SE" sz="2200"/>
              <a:t> miss the fault. </a:t>
            </a:r>
            <a:endParaRPr sz="2200"/>
          </a:p>
        </p:txBody>
      </p:sp>
      <p:sp>
        <p:nvSpPr>
          <p:cNvPr id="509" name="Google Shape;509;p68"/>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latin typeface="Consolas"/>
                <a:ea typeface="Consolas"/>
                <a:cs typeface="Consolas"/>
                <a:sym typeface="Consolas"/>
              </a:rPr>
              <a:t>int findMax(int a, int b, int c) {</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int temp;</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if (a&gt;b)</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temp=a;</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else</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temp=b;</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if (c&gt;temp)</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 = c;</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return temp;</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510" name="Google Shape;510;p68"/>
          <p:cNvSpPr txBox="1"/>
          <p:nvPr/>
        </p:nvSpPr>
        <p:spPr>
          <a:xfrm>
            <a:off x="608400" y="3065581"/>
            <a:ext cx="3795900" cy="9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Use (a &gt;b+1) instead of (a&gt;b) and the test input from the last slide:</a:t>
            </a:r>
            <a:endParaRPr sz="1800"/>
          </a:p>
          <a:p>
            <a:pPr indent="0" lvl="0" marL="0" rtl="0" algn="l">
              <a:spcBef>
                <a:spcPts val="0"/>
              </a:spcBef>
              <a:spcAft>
                <a:spcPts val="0"/>
              </a:spcAft>
              <a:buNone/>
            </a:pPr>
            <a:r>
              <a:rPr lang="sv-SE" sz="1800">
                <a:solidFill>
                  <a:schemeClr val="dk1"/>
                </a:solidFill>
              </a:rPr>
              <a:t>(4,2,5), (4,2,1), (2,3,4), (2,3,1)</a:t>
            </a:r>
            <a:endParaRPr sz="1800"/>
          </a:p>
          <a:p>
            <a:pPr indent="0" lvl="0" marL="0" rtl="0" algn="l">
              <a:spcBef>
                <a:spcPts val="0"/>
              </a:spcBef>
              <a:spcAft>
                <a:spcPts val="0"/>
              </a:spcAft>
              <a:buNone/>
            </a:pPr>
            <a:r>
              <a:rPr lang="sv-SE" sz="1800"/>
              <a:t>will not reveal the fault. </a:t>
            </a:r>
            <a:endParaRPr sz="1800"/>
          </a:p>
        </p:txBody>
      </p:sp>
      <p:sp>
        <p:nvSpPr>
          <p:cNvPr id="511" name="Google Shape;511;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517" name="Google Shape;517;p69"/>
          <p:cNvSpPr txBox="1"/>
          <p:nvPr>
            <p:ph idx="1" type="body"/>
          </p:nvPr>
        </p:nvSpPr>
        <p:spPr>
          <a:xfrm>
            <a:off x="468895" y="1282400"/>
            <a:ext cx="39093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Identify all DU pairs and write test cases to achieve All DU Pair Coverage.</a:t>
            </a:r>
            <a:endParaRPr/>
          </a:p>
          <a:p>
            <a:pPr indent="-368300" lvl="1" marL="914400" marR="0" rtl="0" algn="l">
              <a:lnSpc>
                <a:spcPct val="100000"/>
              </a:lnSpc>
              <a:spcBef>
                <a:spcPts val="0"/>
              </a:spcBef>
              <a:spcAft>
                <a:spcPts val="0"/>
              </a:spcAft>
              <a:buSzPts val="2200"/>
              <a:buChar char="•"/>
            </a:pPr>
            <a:r>
              <a:rPr lang="sv-SE"/>
              <a:t>Hint - remember that there is a loop.</a:t>
            </a:r>
            <a:endParaRPr/>
          </a:p>
        </p:txBody>
      </p:sp>
      <p:sp>
        <p:nvSpPr>
          <p:cNvPr id="518" name="Google Shape;518;p69"/>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100">
                <a:latin typeface="Consolas"/>
                <a:ea typeface="Consolas"/>
                <a:cs typeface="Consolas"/>
                <a:sym typeface="Consolas"/>
              </a:rPr>
              <a:t>1. public int inflections(int[] a, int 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2. 	int v = 0; // number of inflections</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3.	int d = 0; // current run direction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4.	while (n &gt; 1)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5.		n = n - 1;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6. 		if ((d * (a[n]-a[n-1])) &lt; 0) // direction change</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7. 			v = v + 1; // =&gt; inflection point</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8.	 	if (a[n] != a[n-1])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9. 			d = a[n] - a[n-1]; // record direction</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10.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11. 	return v;</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12. }</a:t>
            </a:r>
            <a:endParaRPr b="1" sz="1800">
              <a:latin typeface="Consolas"/>
              <a:ea typeface="Consolas"/>
              <a:cs typeface="Consolas"/>
              <a:sym typeface="Consolas"/>
            </a:endParaRPr>
          </a:p>
        </p:txBody>
      </p:sp>
      <p:sp>
        <p:nvSpPr>
          <p:cNvPr id="519" name="Google Shape;519;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525" name="Google Shape;525;p70"/>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100">
                <a:latin typeface="Consolas"/>
                <a:ea typeface="Consolas"/>
                <a:cs typeface="Consolas"/>
                <a:sym typeface="Consolas"/>
              </a:rPr>
              <a:t>1. public int inflections(int[] a, int 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2. 	int v = 0; // number of inflections</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3.	int d = 0; // current run direction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4.	while (n &gt; 1)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5.		n = n - 1;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6. 		if ((d * (a[n]-a[n-1])) &lt; 0) // direction change</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7. 			v = v + 1; // =&gt; inflection point</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8.	 	if (a[n] != a[n-1])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9. 			d = a[n] - a[n-1]; // record direction</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10.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11. 	return v;</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12. }</a:t>
            </a:r>
            <a:endParaRPr b="1" sz="1800">
              <a:latin typeface="Consolas"/>
              <a:ea typeface="Consolas"/>
              <a:cs typeface="Consolas"/>
              <a:sym typeface="Consolas"/>
            </a:endParaRPr>
          </a:p>
        </p:txBody>
      </p:sp>
      <p:sp>
        <p:nvSpPr>
          <p:cNvPr id="526" name="Google Shape;52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527" name="Google Shape;527;p70"/>
          <p:cNvGraphicFramePr/>
          <p:nvPr/>
        </p:nvGraphicFramePr>
        <p:xfrm>
          <a:off x="4861000" y="1743850"/>
          <a:ext cx="3000000" cy="3000000"/>
        </p:xfrm>
        <a:graphic>
          <a:graphicData uri="http://schemas.openxmlformats.org/drawingml/2006/table">
            <a:tbl>
              <a:tblPr>
                <a:noFill/>
                <a:tableStyleId>{02A773CC-D750-4016-92FE-CFB6A94B9B6A}</a:tableStyleId>
              </a:tblPr>
              <a:tblGrid>
                <a:gridCol w="688950"/>
                <a:gridCol w="3136850"/>
              </a:tblGrid>
              <a:tr h="12700">
                <a:tc>
                  <a:txBody>
                    <a:bodyPr/>
                    <a:lstStyle/>
                    <a:p>
                      <a:pPr indent="0" lvl="0" marL="0" rtl="0" algn="l">
                        <a:spcBef>
                          <a:spcPts val="0"/>
                        </a:spcBef>
                        <a:spcAft>
                          <a:spcPts val="0"/>
                        </a:spcAft>
                        <a:buNone/>
                      </a:pPr>
                      <a:r>
                        <a:rPr b="1" lang="sv-SE" sz="1000"/>
                        <a:t>Variable</a:t>
                      </a:r>
                      <a:endParaRPr b="1" sz="1000"/>
                    </a:p>
                  </a:txBody>
                  <a:tcPr marT="63500" marB="63500" marR="63500" marL="63500"/>
                </a:tc>
                <a:tc>
                  <a:txBody>
                    <a:bodyPr/>
                    <a:lstStyle/>
                    <a:p>
                      <a:pPr indent="0" lvl="0" marL="0" rtl="0" algn="l">
                        <a:spcBef>
                          <a:spcPts val="0"/>
                        </a:spcBef>
                        <a:spcAft>
                          <a:spcPts val="0"/>
                        </a:spcAft>
                        <a:buNone/>
                      </a:pPr>
                      <a:r>
                        <a:rPr b="1" lang="sv-SE" sz="1000"/>
                        <a:t>DU Pairs</a:t>
                      </a:r>
                      <a:endParaRPr b="1" sz="1000"/>
                    </a:p>
                  </a:txBody>
                  <a:tcPr marT="63500" marB="63500" marR="63500" marL="63500"/>
                </a:tc>
              </a:tr>
              <a:tr h="12700">
                <a:tc>
                  <a:txBody>
                    <a:bodyPr/>
                    <a:lstStyle/>
                    <a:p>
                      <a:pPr indent="0" lvl="0" marL="0" rtl="0" algn="l">
                        <a:spcBef>
                          <a:spcPts val="0"/>
                        </a:spcBef>
                        <a:spcAft>
                          <a:spcPts val="0"/>
                        </a:spcAft>
                        <a:buNone/>
                      </a:pPr>
                      <a:r>
                        <a:rPr lang="sv-SE" sz="1000"/>
                        <a:t>a</a:t>
                      </a:r>
                      <a:endParaRPr sz="1000"/>
                    </a:p>
                  </a:txBody>
                  <a:tcPr marT="63500" marB="63500" marR="63500" marL="63500"/>
                </a:tc>
                <a:tc>
                  <a:txBody>
                    <a:bodyPr/>
                    <a:lstStyle/>
                    <a:p>
                      <a:pPr indent="0" lvl="0" marL="0" rtl="0" algn="l">
                        <a:spcBef>
                          <a:spcPts val="0"/>
                        </a:spcBef>
                        <a:spcAft>
                          <a:spcPts val="0"/>
                        </a:spcAft>
                        <a:buNone/>
                      </a:pPr>
                      <a:r>
                        <a:rPr lang="sv-SE" sz="1000"/>
                        <a:t>(1, 6), (1, 8), (1,9)</a:t>
                      </a:r>
                      <a:endParaRPr sz="1000"/>
                    </a:p>
                  </a:txBody>
                  <a:tcPr marT="63500" marB="63500" marR="63500" marL="63500"/>
                </a:tc>
              </a:tr>
              <a:tr h="12700">
                <a:tc>
                  <a:txBody>
                    <a:bodyPr/>
                    <a:lstStyle/>
                    <a:p>
                      <a:pPr indent="0" lvl="0" marL="0" rtl="0" algn="l">
                        <a:spcBef>
                          <a:spcPts val="0"/>
                        </a:spcBef>
                        <a:spcAft>
                          <a:spcPts val="0"/>
                        </a:spcAft>
                        <a:buNone/>
                      </a:pPr>
                      <a:r>
                        <a:rPr lang="sv-SE" sz="1000"/>
                        <a:t>n</a:t>
                      </a:r>
                      <a:endParaRPr sz="1000"/>
                    </a:p>
                  </a:txBody>
                  <a:tcPr marT="63500" marB="63500" marR="63500" marL="63500"/>
                </a:tc>
                <a:tc>
                  <a:txBody>
                    <a:bodyPr/>
                    <a:lstStyle/>
                    <a:p>
                      <a:pPr indent="0" lvl="0" marL="0" rtl="0" algn="l">
                        <a:spcBef>
                          <a:spcPts val="0"/>
                        </a:spcBef>
                        <a:spcAft>
                          <a:spcPts val="0"/>
                        </a:spcAft>
                        <a:buNone/>
                      </a:pPr>
                      <a:r>
                        <a:rPr lang="sv-SE" sz="1000"/>
                        <a:t>(1, 4), (1, 5), (5, 6), (5, 8), (5, 9), (5, 4), (5, 5)</a:t>
                      </a:r>
                      <a:endParaRPr sz="1000"/>
                    </a:p>
                  </a:txBody>
                  <a:tcPr marT="63500" marB="63500" marR="63500" marL="63500"/>
                </a:tc>
              </a:tr>
              <a:tr h="12700">
                <a:tc>
                  <a:txBody>
                    <a:bodyPr/>
                    <a:lstStyle/>
                    <a:p>
                      <a:pPr indent="0" lvl="0" marL="0" rtl="0" algn="l">
                        <a:spcBef>
                          <a:spcPts val="0"/>
                        </a:spcBef>
                        <a:spcAft>
                          <a:spcPts val="0"/>
                        </a:spcAft>
                        <a:buNone/>
                      </a:pPr>
                      <a:r>
                        <a:rPr lang="sv-SE" sz="1000"/>
                        <a:t>v</a:t>
                      </a:r>
                      <a:endParaRPr sz="1000"/>
                    </a:p>
                  </a:txBody>
                  <a:tcPr marT="63500" marB="63500" marR="63500" marL="63500"/>
                </a:tc>
                <a:tc>
                  <a:txBody>
                    <a:bodyPr/>
                    <a:lstStyle/>
                    <a:p>
                      <a:pPr indent="0" lvl="0" marL="0" rtl="0" algn="l">
                        <a:spcBef>
                          <a:spcPts val="0"/>
                        </a:spcBef>
                        <a:spcAft>
                          <a:spcPts val="0"/>
                        </a:spcAft>
                        <a:buNone/>
                      </a:pPr>
                      <a:r>
                        <a:rPr lang="sv-SE" sz="1000"/>
                        <a:t>(2, 7), (2, 11), (7, 7), (7, 11)</a:t>
                      </a:r>
                      <a:endParaRPr sz="1000"/>
                    </a:p>
                  </a:txBody>
                  <a:tcPr marT="63500" marB="63500" marR="63500" marL="63500"/>
                </a:tc>
              </a:tr>
              <a:tr h="76200">
                <a:tc>
                  <a:txBody>
                    <a:bodyPr/>
                    <a:lstStyle/>
                    <a:p>
                      <a:pPr indent="0" lvl="0" marL="0" rtl="0" algn="l">
                        <a:spcBef>
                          <a:spcPts val="0"/>
                        </a:spcBef>
                        <a:spcAft>
                          <a:spcPts val="0"/>
                        </a:spcAft>
                        <a:buNone/>
                      </a:pPr>
                      <a:r>
                        <a:rPr lang="sv-SE" sz="1000"/>
                        <a:t>d</a:t>
                      </a:r>
                      <a:endParaRPr sz="1000"/>
                    </a:p>
                  </a:txBody>
                  <a:tcPr marT="63500" marB="63500" marR="63500" marL="63500"/>
                </a:tc>
                <a:tc>
                  <a:txBody>
                    <a:bodyPr/>
                    <a:lstStyle/>
                    <a:p>
                      <a:pPr indent="0" lvl="0" marL="0" rtl="0" algn="l">
                        <a:spcBef>
                          <a:spcPts val="0"/>
                        </a:spcBef>
                        <a:spcAft>
                          <a:spcPts val="0"/>
                        </a:spcAft>
                        <a:buNone/>
                      </a:pPr>
                      <a:r>
                        <a:rPr lang="sv-SE" sz="1000"/>
                        <a:t>(3, 6), (9, 6)</a:t>
                      </a:r>
                      <a:endParaRPr sz="1000"/>
                    </a:p>
                  </a:txBody>
                  <a:tcPr marT="63500" marB="63500" marR="63500" marL="63500"/>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533" name="Google Shape;533;p71"/>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100">
                <a:latin typeface="Consolas"/>
                <a:ea typeface="Consolas"/>
                <a:cs typeface="Consolas"/>
                <a:sym typeface="Consolas"/>
              </a:rPr>
              <a:t>1. public int inflections(int[] a, int 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2. 	int v = 0; // number of inflections</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3.	int d = 0; // current run direction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4.	while (n &gt; 1)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5.		n = n - 1;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6. 		if ((d * (a[n]-a[n-1])) &lt; 0) // direction change</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7. 			v = v + 1; // =&gt; inflection point</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8.	 	if (a[n] != a[n-1])</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9. 			d = a[n] - a[n-1]; // record direction</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10. 	}</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11. 	return v;</a:t>
            </a:r>
            <a:endParaRPr b="1" sz="1100">
              <a:latin typeface="Consolas"/>
              <a:ea typeface="Consolas"/>
              <a:cs typeface="Consolas"/>
              <a:sym typeface="Consolas"/>
            </a:endParaRPr>
          </a:p>
          <a:p>
            <a:pPr indent="0" lvl="0" marL="0" rtl="0" algn="l">
              <a:lnSpc>
                <a:spcPct val="120000"/>
              </a:lnSpc>
              <a:spcBef>
                <a:spcPts val="0"/>
              </a:spcBef>
              <a:spcAft>
                <a:spcPts val="0"/>
              </a:spcAft>
              <a:buNone/>
            </a:pPr>
            <a:r>
              <a:rPr b="1" lang="sv-SE" sz="1100">
                <a:latin typeface="Consolas"/>
                <a:ea typeface="Consolas"/>
                <a:cs typeface="Consolas"/>
                <a:sym typeface="Consolas"/>
              </a:rPr>
              <a:t>12. }</a:t>
            </a:r>
            <a:endParaRPr b="1" sz="1800">
              <a:latin typeface="Consolas"/>
              <a:ea typeface="Consolas"/>
              <a:cs typeface="Consolas"/>
              <a:sym typeface="Consolas"/>
            </a:endParaRPr>
          </a:p>
        </p:txBody>
      </p:sp>
      <p:sp>
        <p:nvSpPr>
          <p:cNvPr id="534" name="Google Shape;534;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535" name="Google Shape;535;p71"/>
          <p:cNvGraphicFramePr/>
          <p:nvPr/>
        </p:nvGraphicFramePr>
        <p:xfrm>
          <a:off x="4843275" y="1763975"/>
          <a:ext cx="3000000" cy="3000000"/>
        </p:xfrm>
        <a:graphic>
          <a:graphicData uri="http://schemas.openxmlformats.org/drawingml/2006/table">
            <a:tbl>
              <a:tblPr>
                <a:noFill/>
                <a:tableStyleId>{02A773CC-D750-4016-92FE-CFB6A94B9B6A}</a:tableStyleId>
              </a:tblPr>
              <a:tblGrid>
                <a:gridCol w="1237150"/>
                <a:gridCol w="2858225"/>
              </a:tblGrid>
              <a:tr h="12700">
                <a:tc>
                  <a:txBody>
                    <a:bodyPr/>
                    <a:lstStyle/>
                    <a:p>
                      <a:pPr indent="0" lvl="0" marL="0" rtl="0" algn="l">
                        <a:spcBef>
                          <a:spcPts val="0"/>
                        </a:spcBef>
                        <a:spcAft>
                          <a:spcPts val="0"/>
                        </a:spcAft>
                        <a:buNone/>
                      </a:pPr>
                      <a:r>
                        <a:rPr b="1" lang="sv-SE" sz="1000"/>
                        <a:t>Input</a:t>
                      </a:r>
                      <a:endParaRPr b="1" sz="1000"/>
                    </a:p>
                  </a:txBody>
                  <a:tcPr marT="63500" marB="63500" marR="63500" marL="63500"/>
                </a:tc>
                <a:tc>
                  <a:txBody>
                    <a:bodyPr/>
                    <a:lstStyle/>
                    <a:p>
                      <a:pPr indent="0" lvl="0" marL="0" rtl="0" algn="l">
                        <a:spcBef>
                          <a:spcPts val="0"/>
                        </a:spcBef>
                        <a:spcAft>
                          <a:spcPts val="0"/>
                        </a:spcAft>
                        <a:buNone/>
                      </a:pPr>
                      <a:r>
                        <a:rPr b="1" lang="sv-SE" sz="1000"/>
                        <a:t>Additional DU Pairs Covered</a:t>
                      </a:r>
                      <a:endParaRPr b="1" sz="1000"/>
                    </a:p>
                  </a:txBody>
                  <a:tcPr marT="63500" marB="63500" marR="63500" marL="63500"/>
                </a:tc>
              </a:tr>
              <a:tr h="12700">
                <a:tc>
                  <a:txBody>
                    <a:bodyPr/>
                    <a:lstStyle/>
                    <a:p>
                      <a:pPr indent="0" lvl="0" marL="0" rtl="0" algn="l">
                        <a:spcBef>
                          <a:spcPts val="0"/>
                        </a:spcBef>
                        <a:spcAft>
                          <a:spcPts val="0"/>
                        </a:spcAft>
                        <a:buNone/>
                      </a:pPr>
                      <a:r>
                        <a:rPr lang="sv-SE" sz="1000"/>
                        <a:t>[1,2,3], 3</a:t>
                      </a:r>
                      <a:endParaRPr sz="1000"/>
                    </a:p>
                  </a:txBody>
                  <a:tcPr marT="63500" marB="63500" marR="63500" marL="63500"/>
                </a:tc>
                <a:tc>
                  <a:txBody>
                    <a:bodyPr/>
                    <a:lstStyle/>
                    <a:p>
                      <a:pPr indent="0" lvl="0" marL="0" rtl="0" algn="l">
                        <a:spcBef>
                          <a:spcPts val="0"/>
                        </a:spcBef>
                        <a:spcAft>
                          <a:spcPts val="0"/>
                        </a:spcAft>
                        <a:buNone/>
                      </a:pPr>
                      <a:r>
                        <a:rPr lang="sv-SE" sz="1000"/>
                        <a:t>a: (1, 6), (1, 8), (1, 9)</a:t>
                      </a:r>
                      <a:br>
                        <a:rPr lang="sv-SE" sz="1000"/>
                      </a:br>
                      <a:r>
                        <a:rPr lang="sv-SE" sz="1000"/>
                        <a:t>n: (1, 4), (1, 5), (5, 6), (5, 8), (5, 9), (5, 4), (5, 5) </a:t>
                      </a:r>
                      <a:br>
                        <a:rPr lang="sv-SE" sz="1000"/>
                      </a:br>
                      <a:r>
                        <a:rPr lang="sv-SE" sz="1000"/>
                        <a:t>v: (2, 11) </a:t>
                      </a:r>
                      <a:br>
                        <a:rPr lang="sv-SE" sz="1000"/>
                      </a:br>
                      <a:r>
                        <a:rPr lang="sv-SE" sz="1000"/>
                        <a:t>d: (3, 6), (9, 6)</a:t>
                      </a:r>
                      <a:endParaRPr sz="1000"/>
                    </a:p>
                  </a:txBody>
                  <a:tcPr marT="63500" marB="63500" marR="63500" marL="63500"/>
                </a:tc>
              </a:tr>
              <a:tr h="12700">
                <a:tc>
                  <a:txBody>
                    <a:bodyPr/>
                    <a:lstStyle/>
                    <a:p>
                      <a:pPr indent="0" lvl="0" marL="0" rtl="0" algn="l">
                        <a:spcBef>
                          <a:spcPts val="0"/>
                        </a:spcBef>
                        <a:spcAft>
                          <a:spcPts val="0"/>
                        </a:spcAft>
                        <a:buNone/>
                      </a:pPr>
                      <a:r>
                        <a:rPr lang="sv-SE" sz="1000"/>
                        <a:t>[2,1,3], 3</a:t>
                      </a:r>
                      <a:endParaRPr sz="1000"/>
                    </a:p>
                  </a:txBody>
                  <a:tcPr marT="63500" marB="63500" marR="63500" marL="63500"/>
                </a:tc>
                <a:tc>
                  <a:txBody>
                    <a:bodyPr/>
                    <a:lstStyle/>
                    <a:p>
                      <a:pPr indent="0" lvl="0" marL="0" rtl="0" algn="l">
                        <a:spcBef>
                          <a:spcPts val="0"/>
                        </a:spcBef>
                        <a:spcAft>
                          <a:spcPts val="0"/>
                        </a:spcAft>
                        <a:buNone/>
                      </a:pPr>
                      <a:r>
                        <a:rPr lang="sv-SE" sz="1000"/>
                        <a:t>v: (2, 7), (7, 11) (requires at least one inflection point)</a:t>
                      </a:r>
                      <a:endParaRPr sz="1000"/>
                    </a:p>
                  </a:txBody>
                  <a:tcPr marT="63500" marB="63500" marR="63500" marL="63500"/>
                </a:tc>
              </a:tr>
              <a:tr h="12700">
                <a:tc>
                  <a:txBody>
                    <a:bodyPr/>
                    <a:lstStyle/>
                    <a:p>
                      <a:pPr indent="0" lvl="0" marL="0" rtl="0" algn="l">
                        <a:spcBef>
                          <a:spcPts val="0"/>
                        </a:spcBef>
                        <a:spcAft>
                          <a:spcPts val="0"/>
                        </a:spcAft>
                        <a:buNone/>
                      </a:pPr>
                      <a:r>
                        <a:rPr lang="sv-SE" sz="1000"/>
                        <a:t>[2, 1, 2, 1, 2], 5</a:t>
                      </a:r>
                      <a:endParaRPr sz="1000"/>
                    </a:p>
                  </a:txBody>
                  <a:tcPr marT="63500" marB="63500" marR="63500" marL="63500"/>
                </a:tc>
                <a:tc>
                  <a:txBody>
                    <a:bodyPr/>
                    <a:lstStyle/>
                    <a:p>
                      <a:pPr indent="0" lvl="0" marL="0" rtl="0" algn="l">
                        <a:spcBef>
                          <a:spcPts val="0"/>
                        </a:spcBef>
                        <a:spcAft>
                          <a:spcPts val="0"/>
                        </a:spcAft>
                        <a:buNone/>
                      </a:pPr>
                      <a:r>
                        <a:rPr lang="sv-SE" sz="1000"/>
                        <a:t>v: (7, 7) (requires at least two inflection points)</a:t>
                      </a:r>
                      <a:endParaRPr sz="1000"/>
                    </a:p>
                  </a:txBody>
                  <a:tcPr marT="63500" marB="63500" marR="63500" marL="6350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69" name="Google Shape;169;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AutoNum type="arabicPeriod"/>
            </a:pPr>
            <a:r>
              <a:rPr lang="sv-SE" sz="2200"/>
              <a:t>A program may be correct, yet not reliable.</a:t>
            </a:r>
            <a:endParaRPr sz="2200"/>
          </a:p>
          <a:p>
            <a:pPr indent="-342900" lvl="1" marL="914400" rtl="0" algn="l">
              <a:lnSpc>
                <a:spcPct val="115000"/>
              </a:lnSpc>
              <a:spcBef>
                <a:spcPts val="0"/>
              </a:spcBef>
              <a:spcAft>
                <a:spcPts val="0"/>
              </a:spcAft>
              <a:buSzPts val="1800"/>
              <a:buAutoNum type="alphaLcPeriod"/>
            </a:pPr>
            <a:r>
              <a:rPr lang="sv-SE" sz="1800"/>
              <a:t>True</a:t>
            </a:r>
            <a:endParaRPr sz="1800"/>
          </a:p>
          <a:p>
            <a:pPr indent="-342900" lvl="1" marL="914400" rtl="0" algn="l">
              <a:lnSpc>
                <a:spcPct val="115000"/>
              </a:lnSpc>
              <a:spcBef>
                <a:spcPts val="0"/>
              </a:spcBef>
              <a:spcAft>
                <a:spcPts val="0"/>
              </a:spcAft>
              <a:buSzPts val="1800"/>
              <a:buAutoNum type="alphaLcPeriod"/>
            </a:pPr>
            <a:r>
              <a:rPr lang="sv-SE" sz="1800"/>
              <a:t>False</a:t>
            </a:r>
            <a:endParaRPr/>
          </a:p>
          <a:p>
            <a:pPr indent="-368300" lvl="0" marL="457200" rtl="0" algn="l">
              <a:lnSpc>
                <a:spcPct val="115000"/>
              </a:lnSpc>
              <a:spcBef>
                <a:spcPts val="0"/>
              </a:spcBef>
              <a:spcAft>
                <a:spcPts val="0"/>
              </a:spcAft>
              <a:buSzPts val="2200"/>
              <a:buAutoNum type="arabicPeriod"/>
            </a:pPr>
            <a:r>
              <a:rPr lang="sv-SE" sz="2200"/>
              <a:t>If a system is on an average down for a total 30 minutes during any 24-hour period:</a:t>
            </a:r>
            <a:endParaRPr sz="2200"/>
          </a:p>
          <a:p>
            <a:pPr indent="-342900" lvl="1" marL="914400" rtl="0" algn="l">
              <a:lnSpc>
                <a:spcPct val="115000"/>
              </a:lnSpc>
              <a:spcBef>
                <a:spcPts val="0"/>
              </a:spcBef>
              <a:spcAft>
                <a:spcPts val="0"/>
              </a:spcAft>
              <a:buSzPts val="1800"/>
              <a:buAutoNum type="alphaLcPeriod"/>
            </a:pPr>
            <a:r>
              <a:rPr lang="sv-SE" sz="1800"/>
              <a:t>Its availability is about 98% (approximated to the nearest integer)</a:t>
            </a:r>
            <a:r>
              <a:rPr b="1" lang="sv-SE" sz="1800"/>
              <a:t> </a:t>
            </a:r>
            <a:endParaRPr b="1" sz="1800"/>
          </a:p>
          <a:p>
            <a:pPr indent="-342900" lvl="1" marL="914400" rtl="0" algn="l">
              <a:lnSpc>
                <a:spcPct val="115000"/>
              </a:lnSpc>
              <a:spcBef>
                <a:spcPts val="0"/>
              </a:spcBef>
              <a:spcAft>
                <a:spcPts val="0"/>
              </a:spcAft>
              <a:buSzPts val="1800"/>
              <a:buAutoNum type="alphaLcPeriod"/>
            </a:pPr>
            <a:r>
              <a:rPr lang="sv-SE" sz="1800"/>
              <a:t>Its reliability is about 98% (approximated to the nearest integer)</a:t>
            </a:r>
            <a:endParaRPr sz="1800"/>
          </a:p>
          <a:p>
            <a:pPr indent="-342900" lvl="1" marL="914400" rtl="0" algn="l">
              <a:lnSpc>
                <a:spcPct val="115000"/>
              </a:lnSpc>
              <a:spcBef>
                <a:spcPts val="0"/>
              </a:spcBef>
              <a:spcAft>
                <a:spcPts val="0"/>
              </a:spcAft>
              <a:buSzPts val="1800"/>
              <a:buAutoNum type="alphaLcPeriod"/>
            </a:pPr>
            <a:r>
              <a:rPr lang="sv-SE" sz="1800"/>
              <a:t>Its mean time between failures is 23.5 hours</a:t>
            </a:r>
            <a:endParaRPr sz="1800"/>
          </a:p>
          <a:p>
            <a:pPr indent="-342900" lvl="1" marL="914400" rtl="0" algn="l">
              <a:lnSpc>
                <a:spcPct val="115000"/>
              </a:lnSpc>
              <a:spcBef>
                <a:spcPts val="0"/>
              </a:spcBef>
              <a:spcAft>
                <a:spcPts val="0"/>
              </a:spcAft>
              <a:buSzPts val="1800"/>
              <a:buAutoNum type="alphaLcPeriod"/>
            </a:pPr>
            <a:r>
              <a:rPr lang="sv-SE" sz="1800"/>
              <a:t>Its maintenance window is 30 minutes</a:t>
            </a:r>
            <a:endParaRPr sz="1800"/>
          </a:p>
        </p:txBody>
      </p:sp>
      <p:sp>
        <p:nvSpPr>
          <p:cNvPr id="170" name="Google Shape;170;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41" name="Google Shape;541;p72"/>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42" name="Google Shape;542;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43" name="Google Shape;543;p72"/>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sv-SE" sz="2400">
                <a:solidFill>
                  <a:schemeClr val="dk1"/>
                </a:solidFill>
              </a:rPr>
              <a:t>Create an equivalent mutant.</a:t>
            </a:r>
            <a:endParaRPr sz="24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49" name="Google Shape;549;p73"/>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50" name="Google Shape;550;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51" name="Google Shape;551;p73"/>
          <p:cNvSpPr txBox="1"/>
          <p:nvPr>
            <p:ph idx="1" type="body"/>
          </p:nvPr>
        </p:nvSpPr>
        <p:spPr>
          <a:xfrm>
            <a:off x="4823850" y="945175"/>
            <a:ext cx="3862800" cy="3980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sv-SE" sz="2400">
                <a:solidFill>
                  <a:schemeClr val="dk1"/>
                </a:solidFill>
              </a:rPr>
              <a:t>Create an equivalent mutant.</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rPr b="1" lang="sv-SE" sz="1800"/>
              <a:t>} else if (value &gt; A[mid]) {</a:t>
            </a:r>
            <a:endParaRPr b="1" sz="1800"/>
          </a:p>
          <a:p>
            <a:pPr indent="457200" lvl="0" marL="457200" rtl="0" algn="l">
              <a:lnSpc>
                <a:spcPct val="115000"/>
              </a:lnSpc>
              <a:spcBef>
                <a:spcPts val="0"/>
              </a:spcBef>
              <a:spcAft>
                <a:spcPts val="0"/>
              </a:spcAft>
              <a:buNone/>
            </a:pPr>
            <a:r>
              <a:rPr b="1" lang="sv-SE" sz="1800"/>
              <a:t>return bSearch(A, value, mid+1, end);</a:t>
            </a:r>
            <a:endParaRPr b="1" sz="1800"/>
          </a:p>
          <a:p>
            <a:pPr indent="0" lvl="0" marL="457200" rtl="0" algn="l">
              <a:lnSpc>
                <a:spcPct val="115000"/>
              </a:lnSpc>
              <a:spcBef>
                <a:spcPts val="0"/>
              </a:spcBef>
              <a:spcAft>
                <a:spcPts val="0"/>
              </a:spcAft>
              <a:buNone/>
            </a:pPr>
            <a:r>
              <a:rPr b="1" lang="sv-SE" sz="1800"/>
              <a:t>} else {</a:t>
            </a:r>
            <a:endParaRPr b="1" sz="1800"/>
          </a:p>
          <a:p>
            <a:pPr indent="0" lvl="0" marL="457200" rtl="0" algn="l">
              <a:lnSpc>
                <a:spcPct val="115000"/>
              </a:lnSpc>
              <a:spcBef>
                <a:spcPts val="0"/>
              </a:spcBef>
              <a:spcAft>
                <a:spcPts val="0"/>
              </a:spcAft>
              <a:buNone/>
            </a:pPr>
            <a:r>
              <a:rPr b="1" lang="sv-SE" sz="1800">
                <a:solidFill>
                  <a:srgbClr val="FF0000"/>
                </a:solidFill>
              </a:rPr>
              <a:t>}</a:t>
            </a:r>
            <a:endParaRPr b="1" sz="1800">
              <a:solidFill>
                <a:srgbClr val="FF0000"/>
              </a:solidFill>
            </a:endParaRPr>
          </a:p>
          <a:p>
            <a:pPr indent="0" lvl="0" marL="457200" rtl="0" algn="l">
              <a:lnSpc>
                <a:spcPct val="115000"/>
              </a:lnSpc>
              <a:spcBef>
                <a:spcPts val="0"/>
              </a:spcBef>
              <a:spcAft>
                <a:spcPts val="0"/>
              </a:spcAft>
              <a:buNone/>
            </a:pPr>
            <a:r>
              <a:rPr b="1" lang="sv-SE" sz="1800">
                <a:solidFill>
                  <a:srgbClr val="FF0000"/>
                </a:solidFill>
              </a:rPr>
              <a:t>return mid;</a:t>
            </a:r>
            <a:endParaRPr b="1" sz="1800">
              <a:solidFill>
                <a:srgbClr val="FF0000"/>
              </a:solidFill>
            </a:endParaRPr>
          </a:p>
          <a:p>
            <a:pPr indent="0" lvl="0" marL="0" rtl="0" algn="l">
              <a:lnSpc>
                <a:spcPct val="115000"/>
              </a:lnSpc>
              <a:spcBef>
                <a:spcPts val="0"/>
              </a:spcBef>
              <a:spcAft>
                <a:spcPts val="0"/>
              </a:spcAft>
              <a:buNone/>
            </a:pPr>
            <a:r>
              <a:rPr b="1" lang="sv-SE" sz="1800"/>
              <a: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b="1" lang="sv-SE" sz="1800"/>
              <a:t>SES - End Block Shift </a:t>
            </a:r>
            <a:endParaRPr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57" name="Google Shape;557;p74"/>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58" name="Google Shape;558;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59" name="Google Shape;559;p74"/>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2"/>
            </a:pPr>
            <a:r>
              <a:rPr lang="sv-SE" sz="2400">
                <a:solidFill>
                  <a:schemeClr val="dk1"/>
                </a:solidFill>
              </a:rPr>
              <a:t>Create an invalid mutant.</a:t>
            </a:r>
            <a:endParaRPr sz="240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65" name="Google Shape;565;p75"/>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66" name="Google Shape;566;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67" name="Google Shape;567;p75"/>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2"/>
            </a:pPr>
            <a:r>
              <a:rPr lang="sv-SE" sz="2400">
                <a:solidFill>
                  <a:schemeClr val="dk1"/>
                </a:solidFill>
              </a:rPr>
              <a:t>Create an invalid mutant.</a:t>
            </a:r>
            <a:endParaRPr sz="2400">
              <a:solidFill>
                <a:schemeClr val="dk1"/>
              </a:solidFill>
            </a:endParaRPr>
          </a:p>
          <a:p>
            <a:pPr indent="0" lvl="0" marL="457200" rtl="0" algn="l">
              <a:lnSpc>
                <a:spcPct val="115000"/>
              </a:lnSpc>
              <a:spcBef>
                <a:spcPts val="0"/>
              </a:spcBef>
              <a:spcAft>
                <a:spcPts val="0"/>
              </a:spcAft>
              <a:buNone/>
            </a:pPr>
            <a:r>
              <a:rPr b="1" lang="sv-SE"/>
              <a:t>mid = (start + end) / 2;</a:t>
            </a:r>
            <a:endParaRPr b="1"/>
          </a:p>
          <a:p>
            <a:pPr indent="0" lvl="0" marL="457200" rtl="0" algn="l">
              <a:lnSpc>
                <a:spcPct val="115000"/>
              </a:lnSpc>
              <a:spcBef>
                <a:spcPts val="0"/>
              </a:spcBef>
              <a:spcAft>
                <a:spcPts val="0"/>
              </a:spcAft>
              <a:buNone/>
            </a:pPr>
            <a:r>
              <a:rPr b="1" lang="sv-SE" strike="sngStrike">
                <a:solidFill>
                  <a:srgbClr val="FF0000"/>
                </a:solidFill>
              </a:rPr>
              <a:t>if (A[mid] &gt; value) {</a:t>
            </a:r>
            <a:endParaRPr b="1" strike="sngStrike">
              <a:solidFill>
                <a:srgbClr val="FF0000"/>
              </a:solidFill>
            </a:endParaRPr>
          </a:p>
          <a:p>
            <a:pPr indent="457200" lvl="0" marL="457200" rtl="0" algn="l">
              <a:lnSpc>
                <a:spcPct val="115000"/>
              </a:lnSpc>
              <a:spcBef>
                <a:spcPts val="0"/>
              </a:spcBef>
              <a:spcAft>
                <a:spcPts val="0"/>
              </a:spcAft>
              <a:buNone/>
            </a:pPr>
            <a:r>
              <a:rPr b="1" lang="sv-SE"/>
              <a:t>return bSearch(A, value, start, mid);</a:t>
            </a:r>
            <a:endParaRPr b="1"/>
          </a:p>
          <a:p>
            <a:pPr indent="0" lvl="0" marL="457200" rtl="0" algn="l">
              <a:lnSpc>
                <a:spcPct val="115000"/>
              </a:lnSpc>
              <a:spcBef>
                <a:spcPts val="0"/>
              </a:spcBef>
              <a:spcAft>
                <a:spcPts val="0"/>
              </a:spcAft>
              <a:buNone/>
            </a:pPr>
            <a:r>
              <a:rPr b="1" lang="sv-SE"/>
              <a:t>} else if (value &gt; A[mid]) {</a:t>
            </a:r>
            <a:endParaRPr b="1"/>
          </a:p>
          <a:p>
            <a:pPr indent="457200" lvl="0" marL="457200" rtl="0" algn="l">
              <a:lnSpc>
                <a:spcPct val="115000"/>
              </a:lnSpc>
              <a:spcBef>
                <a:spcPts val="0"/>
              </a:spcBef>
              <a:spcAft>
                <a:spcPts val="0"/>
              </a:spcAft>
              <a:buNone/>
            </a:pPr>
            <a:r>
              <a:rPr b="1" lang="sv-SE"/>
              <a:t>return bSearch(A, value, mid+1, end);</a:t>
            </a:r>
            <a:endParaRPr b="1"/>
          </a:p>
          <a:p>
            <a:pPr indent="0" lvl="0" marL="457200" rtl="0" algn="l">
              <a:lnSpc>
                <a:spcPct val="115000"/>
              </a:lnSpc>
              <a:spcBef>
                <a:spcPts val="0"/>
              </a:spcBef>
              <a:spcAft>
                <a:spcPts val="0"/>
              </a:spcAft>
              <a:buNone/>
            </a:pPr>
            <a:r>
              <a:rPr b="1" lang="sv-SE"/>
              <a:t>} else {</a:t>
            </a:r>
            <a:endParaRPr b="1"/>
          </a:p>
          <a:p>
            <a:pPr indent="457200" lvl="0" marL="457200" rtl="0" algn="l">
              <a:lnSpc>
                <a:spcPct val="115000"/>
              </a:lnSpc>
              <a:spcBef>
                <a:spcPts val="0"/>
              </a:spcBef>
              <a:spcAft>
                <a:spcPts val="0"/>
              </a:spcAft>
              <a:buNone/>
            </a:pPr>
            <a:r>
              <a:rPr b="1" lang="sv-SE"/>
              <a:t>return mid;</a:t>
            </a:r>
            <a:endParaRPr b="1"/>
          </a:p>
          <a:p>
            <a:pPr indent="0" lvl="0" marL="457200" rtl="0" algn="l">
              <a:lnSpc>
                <a:spcPct val="115000"/>
              </a:lnSpc>
              <a:spcBef>
                <a:spcPts val="0"/>
              </a:spcBef>
              <a:spcAft>
                <a:spcPts val="0"/>
              </a:spcAft>
              <a:buNone/>
            </a:pPr>
            <a:r>
              <a:rPr b="1" lang="sv-SE"/>
              <a:t>}</a:t>
            </a:r>
            <a:endParaRPr b="1"/>
          </a:p>
          <a:p>
            <a:pPr indent="0" lvl="0" marL="0" rtl="0" algn="l">
              <a:lnSpc>
                <a:spcPct val="115000"/>
              </a:lnSpc>
              <a:spcBef>
                <a:spcPts val="0"/>
              </a:spcBef>
              <a:spcAft>
                <a:spcPts val="0"/>
              </a:spcAft>
              <a:buNone/>
            </a:pPr>
            <a:r>
              <a:rPr b="1" lang="sv-SE"/>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sv-SE"/>
              <a:t>SDL - Statement Deletion</a:t>
            </a:r>
            <a:endParaRPr b="1"/>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73" name="Google Shape;573;p76"/>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74" name="Google Shape;574;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75" name="Google Shape;575;p76"/>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valid-but-not-useful mutant.</a:t>
            </a:r>
            <a:endParaRPr sz="2400">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81" name="Google Shape;581;p77"/>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82" name="Google Shape;582;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83" name="Google Shape;583;p77"/>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valid-but-not-useful mutant.</a:t>
            </a:r>
            <a:endParaRPr sz="2400">
              <a:solidFill>
                <a:schemeClr val="dk1"/>
              </a:solidFill>
            </a:endParaRPr>
          </a:p>
          <a:p>
            <a:pPr indent="0" lvl="0" marL="0" rtl="0" algn="l">
              <a:lnSpc>
                <a:spcPct val="115000"/>
              </a:lnSpc>
              <a:spcBef>
                <a:spcPts val="0"/>
              </a:spcBef>
              <a:spcAft>
                <a:spcPts val="0"/>
              </a:spcAft>
              <a:buNone/>
            </a:pPr>
            <a:r>
              <a:rPr b="1" lang="sv-SE" sz="1800"/>
              <a:t>bSearch(A, value, start, end) {</a:t>
            </a:r>
            <a:endParaRPr b="1" sz="1800"/>
          </a:p>
          <a:p>
            <a:pPr indent="457200" lvl="0" marL="0" rtl="0" algn="l">
              <a:lnSpc>
                <a:spcPct val="115000"/>
              </a:lnSpc>
              <a:spcBef>
                <a:spcPts val="0"/>
              </a:spcBef>
              <a:spcAft>
                <a:spcPts val="0"/>
              </a:spcAft>
              <a:buNone/>
            </a:pPr>
            <a:r>
              <a:rPr b="1" lang="sv-SE" sz="1800"/>
              <a:t>if (end </a:t>
            </a:r>
            <a:r>
              <a:rPr b="1" lang="sv-SE" sz="1800">
                <a:solidFill>
                  <a:srgbClr val="FF0000"/>
                </a:solidFill>
              </a:rPr>
              <a:t>&gt;</a:t>
            </a:r>
            <a:r>
              <a:rPr b="1" lang="sv-SE" sz="1800"/>
              <a:t> start) </a:t>
            </a:r>
            <a:endParaRPr b="1" sz="1800"/>
          </a:p>
          <a:p>
            <a:pPr indent="457200" lvl="0" marL="457200" rtl="0" algn="l">
              <a:lnSpc>
                <a:spcPct val="115000"/>
              </a:lnSpc>
              <a:spcBef>
                <a:spcPts val="0"/>
              </a:spcBef>
              <a:spcAft>
                <a:spcPts val="0"/>
              </a:spcAft>
              <a:buNone/>
            </a:pPr>
            <a:r>
              <a:rPr b="1" lang="sv-SE" sz="1800"/>
              <a:t>return -1;</a:t>
            </a:r>
            <a:endParaRPr b="1" sz="1800"/>
          </a:p>
          <a:p>
            <a:pPr indent="0" lvl="0" marL="457200" rtl="0" algn="l">
              <a:lnSpc>
                <a:spcPct val="115000"/>
              </a:lnSpc>
              <a:spcBef>
                <a:spcPts val="0"/>
              </a:spcBef>
              <a:spcAft>
                <a:spcPts val="0"/>
              </a:spcAft>
              <a:buNone/>
            </a:pPr>
            <a:r>
              <a:rPr b="1" lang="sv-SE" sz="1800"/>
              <a:t>mid = (start + end) / 2;</a:t>
            </a:r>
            <a:endParaRPr b="1" sz="1800"/>
          </a:p>
          <a:p>
            <a:pPr indent="0" lvl="0" marL="45720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ROR - Relational Operator Replacement</a:t>
            </a:r>
            <a:endParaRPr b="1"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89" name="Google Shape;589;p78"/>
          <p:cNvSpPr txBox="1"/>
          <p:nvPr>
            <p:ph idx="1" type="body"/>
          </p:nvPr>
        </p:nvSpPr>
        <p:spPr>
          <a:xfrm>
            <a:off x="468895" y="1282400"/>
            <a:ext cx="4316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90" name="Google Shape;590;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91" name="Google Shape;591;p78"/>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useful mutant.</a:t>
            </a:r>
            <a:endParaRPr sz="2400">
              <a:solidFill>
                <a:schemeClr val="dk1"/>
              </a:solidFill>
            </a:endParaRPr>
          </a:p>
          <a:p>
            <a:pPr indent="0" lvl="0" marL="457200" rtl="0" algn="l">
              <a:lnSpc>
                <a:spcPct val="115000"/>
              </a:lnSpc>
              <a:spcBef>
                <a:spcPts val="0"/>
              </a:spcBef>
              <a:spcAft>
                <a:spcPts val="0"/>
              </a:spcAft>
              <a:buNone/>
            </a:pPr>
            <a:r>
              <a:t/>
            </a:r>
            <a:endParaRPr b="1" sz="1800"/>
          </a:p>
          <a:p>
            <a:pPr indent="0" lvl="0" marL="457200" rtl="0" algn="l">
              <a:lnSpc>
                <a:spcPct val="115000"/>
              </a:lnSpc>
              <a:spcBef>
                <a:spcPts val="0"/>
              </a:spcBef>
              <a:spcAft>
                <a:spcPts val="0"/>
              </a:spcAft>
              <a:buNone/>
            </a:pPr>
            <a:r>
              <a:rPr b="1" lang="sv-SE" sz="1800"/>
              <a:t>} else if (value &gt; A[mid]) {</a:t>
            </a:r>
            <a:endParaRPr b="1" sz="1800"/>
          </a:p>
          <a:p>
            <a:pPr indent="457200" lvl="0" marL="457200" rtl="0" algn="l">
              <a:lnSpc>
                <a:spcPct val="115000"/>
              </a:lnSpc>
              <a:spcBef>
                <a:spcPts val="0"/>
              </a:spcBef>
              <a:spcAft>
                <a:spcPts val="0"/>
              </a:spcAft>
              <a:buNone/>
            </a:pPr>
            <a:r>
              <a:rPr b="1" lang="sv-SE" sz="1800"/>
              <a:t>return bSearch(A, value, mid</a:t>
            </a:r>
            <a:r>
              <a:rPr b="1" lang="sv-SE" sz="1800">
                <a:solidFill>
                  <a:srgbClr val="FF0000"/>
                </a:solidFill>
              </a:rPr>
              <a:t>+2</a:t>
            </a:r>
            <a:r>
              <a:rPr b="1" lang="sv-SE" sz="1800"/>
              <a:t>, end);</a:t>
            </a:r>
            <a:endParaRPr b="1" sz="1800"/>
          </a:p>
          <a:p>
            <a:pPr indent="0" lvl="0" marL="457200" rtl="0" algn="l">
              <a:lnSpc>
                <a:spcPct val="115000"/>
              </a:lnSpc>
              <a:spcBef>
                <a:spcPts val="0"/>
              </a:spcBef>
              <a:spcAft>
                <a:spcPts val="0"/>
              </a:spcAft>
              <a:buNone/>
            </a:pPr>
            <a:r>
              <a:rPr b="1" lang="sv-SE" sz="1800"/>
              <a:t>} else {</a:t>
            </a:r>
            <a:endParaRPr b="1" sz="1800"/>
          </a:p>
          <a:p>
            <a:pPr indent="457200" lvl="0" marL="457200" rtl="0" algn="l">
              <a:lnSpc>
                <a:spcPct val="115000"/>
              </a:lnSpc>
              <a:spcBef>
                <a:spcPts val="0"/>
              </a:spcBef>
              <a:spcAft>
                <a:spcPts val="0"/>
              </a:spcAft>
              <a:buNone/>
            </a:pPr>
            <a:r>
              <a:rPr b="1" lang="sv-SE" sz="1800"/>
              <a:t>return mid;</a:t>
            </a:r>
            <a:endParaRPr b="1" sz="1800"/>
          </a:p>
          <a:p>
            <a:pPr indent="0" lvl="0" marL="457200" rtl="0" algn="l">
              <a:lnSpc>
                <a:spcPct val="115000"/>
              </a:lnSpc>
              <a:spcBef>
                <a:spcPts val="0"/>
              </a:spcBef>
              <a:spcAft>
                <a:spcPts val="0"/>
              </a:spcAft>
              <a:buNone/>
            </a:pPr>
            <a:r>
              <a:rPr b="1" lang="sv-SE" sz="1800"/>
              <a:t>}</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CRP - Constant for Constant Replacement</a:t>
            </a:r>
            <a:endParaRPr b="1"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8" name="Google Shape;598;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99" name="Google Shape;599;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Metaheuristic search techniques can be divided into local and global search techniques. </a:t>
            </a:r>
            <a:endParaRPr/>
          </a:p>
          <a:p>
            <a:pPr indent="-387350" lvl="0" marL="457200" rtl="0" algn="l">
              <a:spcBef>
                <a:spcPts val="1000"/>
              </a:spcBef>
              <a:spcAft>
                <a:spcPts val="0"/>
              </a:spcAft>
              <a:buSzPts val="2500"/>
              <a:buAutoNum type="arabicPeriod"/>
            </a:pPr>
            <a:r>
              <a:rPr lang="sv-SE" sz="2500"/>
              <a:t>Define what a “local” search and a “global” search is. </a:t>
            </a:r>
            <a:endParaRPr sz="2500"/>
          </a:p>
          <a:p>
            <a:pPr indent="-387350" lvl="0" marL="457200" rtl="0" algn="l">
              <a:spcBef>
                <a:spcPts val="1000"/>
              </a:spcBef>
              <a:spcAft>
                <a:spcPts val="0"/>
              </a:spcAft>
              <a:buSzPts val="2500"/>
              <a:buAutoNum type="arabicPeriod"/>
            </a:pPr>
            <a:r>
              <a:rPr lang="sv-SE" sz="2500"/>
              <a:t>Contrast the two approaches. What are the strengths and weaknesses of each? </a:t>
            </a:r>
            <a:endParaRPr sz="2500"/>
          </a:p>
          <a:p>
            <a:pPr indent="-387350" lvl="0" marL="457200" rtl="0" algn="l">
              <a:spcBef>
                <a:spcPts val="1000"/>
              </a:spcBef>
              <a:spcAft>
                <a:spcPts val="0"/>
              </a:spcAft>
              <a:buSzPts val="2500"/>
              <a:buAutoNum type="arabicPeriod"/>
            </a:pPr>
            <a:r>
              <a:rPr lang="sv-SE" sz="2500"/>
              <a:t>Choose one search algorithm and briefly explain how it works. State whether it is a global or local search, and explain why it belongs to that category.</a:t>
            </a:r>
            <a:endParaRPr sz="2500"/>
          </a:p>
          <a:p>
            <a:pPr indent="0" lvl="0" marL="0" rtl="0" algn="l">
              <a:spcBef>
                <a:spcPts val="1000"/>
              </a:spcBef>
              <a:spcAft>
                <a:spcPts val="0"/>
              </a:spcAft>
              <a:buNone/>
            </a:pPr>
            <a:r>
              <a:t/>
            </a:r>
            <a:endParaRPr sz="25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06" name="Google Shape;606;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607" name="Google Shape;607;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Define “local” search and “global” search. </a:t>
            </a:r>
            <a:endParaRPr b="1"/>
          </a:p>
          <a:p>
            <a:pPr indent="-393700" lvl="0" marL="457200" rtl="0" algn="l">
              <a:spcBef>
                <a:spcPts val="1000"/>
              </a:spcBef>
              <a:spcAft>
                <a:spcPts val="0"/>
              </a:spcAft>
              <a:buSzPts val="2600"/>
              <a:buChar char="•"/>
            </a:pPr>
            <a:r>
              <a:rPr lang="sv-SE"/>
              <a:t>Local: Usually one solution at a time, improvement via small changes (“local neighborhood”)</a:t>
            </a:r>
            <a:endParaRPr/>
          </a:p>
          <a:p>
            <a:pPr indent="-393700" lvl="0" marL="457200" rtl="0" algn="l">
              <a:spcBef>
                <a:spcPts val="1000"/>
              </a:spcBef>
              <a:spcAft>
                <a:spcPts val="0"/>
              </a:spcAft>
              <a:buSzPts val="2600"/>
              <a:buChar char="•"/>
            </a:pPr>
            <a:r>
              <a:rPr lang="sv-SE"/>
              <a:t>Global: Multiple solutions in parallel. Sample from whole search space.</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614" name="Google Shape;614;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615" name="Google Shape;615;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Contrast the two approaches. What are the strengths and weaknesses of each? </a:t>
            </a:r>
            <a:endParaRPr b="1"/>
          </a:p>
          <a:p>
            <a:pPr indent="-393700" lvl="0" marL="457200" rtl="0" algn="l">
              <a:spcBef>
                <a:spcPts val="1000"/>
              </a:spcBef>
              <a:spcAft>
                <a:spcPts val="0"/>
              </a:spcAft>
              <a:buSzPts val="2600"/>
              <a:buChar char="•"/>
            </a:pPr>
            <a:r>
              <a:rPr lang="sv-SE"/>
              <a:t>Local: Fast, easy to implement, easy to understand.</a:t>
            </a:r>
            <a:endParaRPr/>
          </a:p>
          <a:p>
            <a:pPr indent="-368300" lvl="1" marL="914400" rtl="0" algn="l">
              <a:spcBef>
                <a:spcPts val="500"/>
              </a:spcBef>
              <a:spcAft>
                <a:spcPts val="0"/>
              </a:spcAft>
              <a:buSzPts val="2200"/>
              <a:buChar char="•"/>
            </a:pPr>
            <a:r>
              <a:rPr lang="sv-SE"/>
              <a:t>Depends on initial guess.</a:t>
            </a:r>
            <a:endParaRPr/>
          </a:p>
          <a:p>
            <a:pPr indent="-393700" lvl="0" marL="457200" rtl="0" algn="l">
              <a:spcBef>
                <a:spcPts val="1000"/>
              </a:spcBef>
              <a:spcAft>
                <a:spcPts val="0"/>
              </a:spcAft>
              <a:buSzPts val="2600"/>
              <a:buChar char="•"/>
            </a:pPr>
            <a:r>
              <a:rPr lang="sv-SE"/>
              <a:t>Global: Slower, harder to implement and understand. No issues with getting “stuck”.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76" name="Google Shape;176;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lnSpc>
                <a:spcPct val="115000"/>
              </a:lnSpc>
              <a:spcBef>
                <a:spcPts val="0"/>
              </a:spcBef>
              <a:spcAft>
                <a:spcPts val="0"/>
              </a:spcAft>
              <a:buSzPts val="2200"/>
              <a:buAutoNum type="arabicPeriod"/>
            </a:pPr>
            <a:r>
              <a:rPr lang="sv-SE" sz="2200"/>
              <a:t>A program may be correct, yet not reliable.</a:t>
            </a:r>
            <a:endParaRPr sz="2200"/>
          </a:p>
          <a:p>
            <a:pPr indent="-342900" lvl="1" marL="914400" rtl="0" algn="l">
              <a:lnSpc>
                <a:spcPct val="115000"/>
              </a:lnSpc>
              <a:spcBef>
                <a:spcPts val="0"/>
              </a:spcBef>
              <a:spcAft>
                <a:spcPts val="0"/>
              </a:spcAft>
              <a:buSzPts val="1800"/>
              <a:buAutoNum type="alphaLcPeriod"/>
            </a:pPr>
            <a:r>
              <a:rPr b="1" lang="sv-SE" sz="1800"/>
              <a:t>True</a:t>
            </a:r>
            <a:endParaRPr b="1" sz="1800"/>
          </a:p>
          <a:p>
            <a:pPr indent="-342900" lvl="1" marL="914400" rtl="0" algn="l">
              <a:lnSpc>
                <a:spcPct val="115000"/>
              </a:lnSpc>
              <a:spcBef>
                <a:spcPts val="0"/>
              </a:spcBef>
              <a:spcAft>
                <a:spcPts val="0"/>
              </a:spcAft>
              <a:buSzPts val="1800"/>
              <a:buAutoNum type="alphaLcPeriod"/>
            </a:pPr>
            <a:r>
              <a:rPr lang="sv-SE" sz="1800"/>
              <a:t>False</a:t>
            </a:r>
            <a:endParaRPr/>
          </a:p>
          <a:p>
            <a:pPr indent="-368300" lvl="0" marL="457200" rtl="0" algn="l">
              <a:lnSpc>
                <a:spcPct val="115000"/>
              </a:lnSpc>
              <a:spcBef>
                <a:spcPts val="0"/>
              </a:spcBef>
              <a:spcAft>
                <a:spcPts val="0"/>
              </a:spcAft>
              <a:buSzPts val="2200"/>
              <a:buAutoNum type="arabicPeriod"/>
            </a:pPr>
            <a:r>
              <a:rPr lang="sv-SE" sz="2200"/>
              <a:t>If a system is on an average down for a total 30 minutes during any 24-hour period:</a:t>
            </a:r>
            <a:endParaRPr sz="2200"/>
          </a:p>
          <a:p>
            <a:pPr indent="-342900" lvl="1" marL="914400" rtl="0" algn="l">
              <a:lnSpc>
                <a:spcPct val="115000"/>
              </a:lnSpc>
              <a:spcBef>
                <a:spcPts val="0"/>
              </a:spcBef>
              <a:spcAft>
                <a:spcPts val="0"/>
              </a:spcAft>
              <a:buSzPts val="1800"/>
              <a:buAutoNum type="alphaLcPeriod"/>
            </a:pPr>
            <a:r>
              <a:rPr b="1" lang="sv-SE" sz="1800"/>
              <a:t>Its availability is about 98% (approximated to the nearest integer) </a:t>
            </a:r>
            <a:endParaRPr b="1" sz="1800"/>
          </a:p>
          <a:p>
            <a:pPr indent="-342900" lvl="1" marL="914400" rtl="0" algn="l">
              <a:lnSpc>
                <a:spcPct val="115000"/>
              </a:lnSpc>
              <a:spcBef>
                <a:spcPts val="0"/>
              </a:spcBef>
              <a:spcAft>
                <a:spcPts val="0"/>
              </a:spcAft>
              <a:buSzPts val="1800"/>
              <a:buAutoNum type="alphaLcPeriod"/>
            </a:pPr>
            <a:r>
              <a:rPr lang="sv-SE" sz="1800"/>
              <a:t>Its reliability is about 98% (approximated to the nearest integer)</a:t>
            </a:r>
            <a:endParaRPr sz="1800"/>
          </a:p>
          <a:p>
            <a:pPr indent="-342900" lvl="1" marL="914400" rtl="0" algn="l">
              <a:lnSpc>
                <a:spcPct val="115000"/>
              </a:lnSpc>
              <a:spcBef>
                <a:spcPts val="0"/>
              </a:spcBef>
              <a:spcAft>
                <a:spcPts val="0"/>
              </a:spcAft>
              <a:buSzPts val="1800"/>
              <a:buAutoNum type="alphaLcPeriod"/>
            </a:pPr>
            <a:r>
              <a:rPr lang="sv-SE" sz="1800"/>
              <a:t>Its mean time between failures is 23.5 hours</a:t>
            </a:r>
            <a:endParaRPr sz="1800"/>
          </a:p>
          <a:p>
            <a:pPr indent="-342900" lvl="1" marL="914400" rtl="0" algn="l">
              <a:lnSpc>
                <a:spcPct val="115000"/>
              </a:lnSpc>
              <a:spcBef>
                <a:spcPts val="0"/>
              </a:spcBef>
              <a:spcAft>
                <a:spcPts val="0"/>
              </a:spcAft>
              <a:buSzPts val="1800"/>
              <a:buAutoNum type="alphaLcPeriod"/>
            </a:pPr>
            <a:r>
              <a:rPr lang="sv-SE" sz="1800"/>
              <a:t>Its maintenance window is 30 minutes</a:t>
            </a:r>
            <a:endParaRPr sz="1800"/>
          </a:p>
        </p:txBody>
      </p:sp>
      <p:sp>
        <p:nvSpPr>
          <p:cNvPr id="177" name="Google Shape;177;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22" name="Google Shape;622;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623" name="Google Shape;623;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Simulated Annealing</a:t>
            </a:r>
            <a:endParaRPr b="1"/>
          </a:p>
          <a:p>
            <a:pPr indent="-393700" lvl="0" marL="457200" rtl="0" algn="l">
              <a:spcBef>
                <a:spcPts val="1000"/>
              </a:spcBef>
              <a:spcAft>
                <a:spcPts val="0"/>
              </a:spcAft>
              <a:buSzPts val="2600"/>
              <a:buChar char="●"/>
            </a:pPr>
            <a:r>
              <a:rPr lang="sv-SE"/>
              <a:t>Choose a neighboring test case.</a:t>
            </a:r>
            <a:endParaRPr/>
          </a:p>
          <a:p>
            <a:pPr indent="-368300" lvl="1" marL="914400" rtl="0" algn="l">
              <a:spcBef>
                <a:spcPts val="500"/>
              </a:spcBef>
              <a:spcAft>
                <a:spcPts val="0"/>
              </a:spcAft>
              <a:buSzPts val="2200"/>
              <a:buChar char="○"/>
            </a:pPr>
            <a:r>
              <a:rPr lang="sv-SE"/>
              <a:t>If better, select it. If not, select it </a:t>
            </a:r>
            <a:br>
              <a:rPr lang="sv-SE"/>
            </a:br>
            <a:r>
              <a:rPr lang="sv-SE"/>
              <a:t>at probability:</a:t>
            </a:r>
            <a:br>
              <a:rPr lang="sv-SE"/>
            </a:br>
            <a:r>
              <a:rPr lang="sv-SE" sz="1800"/>
              <a:t>prob(score, newScore, time, temp) = e</a:t>
            </a:r>
            <a:r>
              <a:rPr baseline="30000" lang="sv-SE" sz="1800"/>
              <a:t>((score - newScore) * (time / temp))</a:t>
            </a:r>
            <a:endParaRPr baseline="30000" sz="1800"/>
          </a:p>
          <a:p>
            <a:pPr indent="-368300" lvl="1" marL="914400" rtl="0" algn="l">
              <a:spcBef>
                <a:spcPts val="500"/>
              </a:spcBef>
              <a:spcAft>
                <a:spcPts val="0"/>
              </a:spcAft>
              <a:buSzPts val="2200"/>
              <a:buChar char="○"/>
            </a:pPr>
            <a:r>
              <a:rPr lang="sv-SE"/>
              <a:t>Governed by temperature function:</a:t>
            </a:r>
            <a:br>
              <a:rPr lang="sv-SE"/>
            </a:br>
            <a:r>
              <a:rPr lang="sv-SE" sz="1800"/>
              <a:t>temp(time, maxTime) = (maxTime - time) / maxTime</a:t>
            </a:r>
            <a:endParaRPr sz="1800"/>
          </a:p>
          <a:p>
            <a:pPr indent="-393700" lvl="0" marL="457200" rtl="0" algn="l">
              <a:spcBef>
                <a:spcPts val="1000"/>
              </a:spcBef>
              <a:spcAft>
                <a:spcPts val="0"/>
              </a:spcAft>
              <a:buSzPts val="2600"/>
              <a:buChar char="●"/>
            </a:pPr>
            <a:r>
              <a:rPr lang="sv-SE"/>
              <a:t>Initially, large jumps around search space. </a:t>
            </a:r>
            <a:endParaRPr/>
          </a:p>
          <a:p>
            <a:pPr indent="-368300" lvl="1" marL="914400" rtl="0" algn="l">
              <a:spcBef>
                <a:spcPts val="500"/>
              </a:spcBef>
              <a:spcAft>
                <a:spcPts val="0"/>
              </a:spcAft>
              <a:buSzPts val="2200"/>
              <a:buChar char="○"/>
            </a:pPr>
            <a:r>
              <a:rPr lang="sv-SE"/>
              <a:t>Stabilizes over time.</a:t>
            </a:r>
            <a:endParaRPr/>
          </a:p>
          <a:p>
            <a:pPr indent="0" lvl="0" marL="0" rtl="0" algn="l">
              <a:spcBef>
                <a:spcPts val="1000"/>
              </a:spcBef>
              <a:spcAft>
                <a:spcPts val="0"/>
              </a:spcAft>
              <a:buNone/>
            </a:pPr>
            <a:r>
              <a:t/>
            </a:r>
            <a:endParaRPr/>
          </a:p>
        </p:txBody>
      </p:sp>
      <p:pic>
        <p:nvPicPr>
          <p:cNvPr id="624" name="Google Shape;624;p82"/>
          <p:cNvPicPr preferRelativeResize="0"/>
          <p:nvPr/>
        </p:nvPicPr>
        <p:blipFill>
          <a:blip r:embed="rId3">
            <a:alphaModFix/>
          </a:blip>
          <a:stretch>
            <a:fillRect/>
          </a:stretch>
        </p:blipFill>
        <p:spPr>
          <a:xfrm>
            <a:off x="6025475" y="568198"/>
            <a:ext cx="2799800" cy="170320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630" name="Google Shape;630;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Suppose that finite state verification of an abstract model of some software exposes a counter-example to a property that is expected to hold for true for the system.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sv-SE"/>
              <a:t>Briefly describe what follow-up actions would you take and why?</a:t>
            </a:r>
            <a:endParaRPr/>
          </a:p>
        </p:txBody>
      </p:sp>
      <p:sp>
        <p:nvSpPr>
          <p:cNvPr id="631" name="Google Shape;631;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637" name="Google Shape;637;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Tells us one of the following is an issue:</a:t>
            </a:r>
            <a:endParaRPr/>
          </a:p>
          <a:p>
            <a:pPr indent="-393700" lvl="0" marL="457200" rtl="0" algn="l">
              <a:lnSpc>
                <a:spcPct val="115000"/>
              </a:lnSpc>
              <a:spcBef>
                <a:spcPts val="0"/>
              </a:spcBef>
              <a:spcAft>
                <a:spcPts val="0"/>
              </a:spcAft>
              <a:buSzPts val="2600"/>
              <a:buChar char="•"/>
            </a:pPr>
            <a:r>
              <a:rPr lang="sv-SE"/>
              <a:t>The model</a:t>
            </a:r>
            <a:endParaRPr/>
          </a:p>
          <a:p>
            <a:pPr indent="-368300" lvl="1" marL="914400" rtl="0" algn="l">
              <a:lnSpc>
                <a:spcPct val="115000"/>
              </a:lnSpc>
              <a:spcBef>
                <a:spcPts val="0"/>
              </a:spcBef>
              <a:spcAft>
                <a:spcPts val="0"/>
              </a:spcAft>
              <a:buSzPts val="2200"/>
              <a:buChar char="•"/>
            </a:pPr>
            <a:r>
              <a:rPr lang="sv-SE"/>
              <a:t>Fault in the model, bad assumptions, incorrect interpretation of requirements</a:t>
            </a:r>
            <a:endParaRPr/>
          </a:p>
          <a:p>
            <a:pPr indent="-393700" lvl="0" marL="457200" rtl="0" algn="l">
              <a:lnSpc>
                <a:spcPct val="115000"/>
              </a:lnSpc>
              <a:spcBef>
                <a:spcPts val="0"/>
              </a:spcBef>
              <a:spcAft>
                <a:spcPts val="0"/>
              </a:spcAft>
              <a:buSzPts val="2600"/>
              <a:buChar char="•"/>
            </a:pPr>
            <a:r>
              <a:rPr lang="sv-SE"/>
              <a:t>The property</a:t>
            </a:r>
            <a:endParaRPr/>
          </a:p>
          <a:p>
            <a:pPr indent="-368300" lvl="1" marL="914400" rtl="0" algn="l">
              <a:lnSpc>
                <a:spcPct val="115000"/>
              </a:lnSpc>
              <a:spcBef>
                <a:spcPts val="0"/>
              </a:spcBef>
              <a:spcAft>
                <a:spcPts val="0"/>
              </a:spcAft>
              <a:buSzPts val="2200"/>
              <a:buChar char="•"/>
            </a:pPr>
            <a:r>
              <a:rPr lang="sv-SE"/>
              <a:t>Property not formulated correctly.</a:t>
            </a:r>
            <a:endParaRPr/>
          </a:p>
          <a:p>
            <a:pPr indent="-393700" lvl="0" marL="457200" rtl="0" algn="l">
              <a:lnSpc>
                <a:spcPct val="115000"/>
              </a:lnSpc>
              <a:spcBef>
                <a:spcPts val="0"/>
              </a:spcBef>
              <a:spcAft>
                <a:spcPts val="0"/>
              </a:spcAft>
              <a:buSzPts val="2600"/>
              <a:buChar char="•"/>
            </a:pPr>
            <a:r>
              <a:rPr lang="sv-SE"/>
              <a:t>The requirements</a:t>
            </a:r>
            <a:endParaRPr/>
          </a:p>
          <a:p>
            <a:pPr indent="-368300" lvl="1" marL="914400" rtl="0" algn="l">
              <a:lnSpc>
                <a:spcPct val="115000"/>
              </a:lnSpc>
              <a:spcBef>
                <a:spcPts val="0"/>
              </a:spcBef>
              <a:spcAft>
                <a:spcPts val="0"/>
              </a:spcAft>
              <a:buSzPts val="2200"/>
              <a:buChar char="•"/>
            </a:pPr>
            <a:r>
              <a:rPr lang="sv-SE"/>
              <a:t>Contradictory or incorrect requirements.</a:t>
            </a:r>
            <a:endParaRPr/>
          </a:p>
        </p:txBody>
      </p:sp>
      <p:sp>
        <p:nvSpPr>
          <p:cNvPr id="638" name="Google Shape;638;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644" name="Google Shape;644;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Temporal Operators: </a:t>
            </a:r>
            <a:endParaRPr sz="2400"/>
          </a:p>
          <a:p>
            <a:pPr indent="-311150" lvl="0" marL="457200" rtl="0" algn="l">
              <a:lnSpc>
                <a:spcPct val="115000"/>
              </a:lnSpc>
              <a:spcBef>
                <a:spcPts val="0"/>
              </a:spcBef>
              <a:spcAft>
                <a:spcPts val="0"/>
              </a:spcAft>
              <a:buSzPts val="1300"/>
              <a:buChar char="●"/>
            </a:pPr>
            <a:r>
              <a:rPr b="1" lang="sv-SE" sz="1900"/>
              <a:t>G p:</a:t>
            </a:r>
            <a:r>
              <a:rPr lang="sv-SE" sz="1900"/>
              <a:t> p holds globally at every state on the path from now until the end</a:t>
            </a:r>
            <a:endParaRPr sz="1900"/>
          </a:p>
          <a:p>
            <a:pPr indent="-311150" lvl="0" marL="457200" rtl="0" algn="l">
              <a:lnSpc>
                <a:spcPct val="115000"/>
              </a:lnSpc>
              <a:spcBef>
                <a:spcPts val="0"/>
              </a:spcBef>
              <a:spcAft>
                <a:spcPts val="0"/>
              </a:spcAft>
              <a:buSzPts val="1300"/>
              <a:buChar char="●"/>
            </a:pPr>
            <a:r>
              <a:rPr b="1" lang="sv-SE" sz="1900"/>
              <a:t>F p:</a:t>
            </a:r>
            <a:r>
              <a:rPr lang="sv-SE" sz="1900"/>
              <a:t> p holds at some future state on the path (but not all future states)</a:t>
            </a:r>
            <a:endParaRPr sz="1900"/>
          </a:p>
          <a:p>
            <a:pPr indent="-311150" lvl="0" marL="457200" rtl="0" algn="l">
              <a:lnSpc>
                <a:spcPct val="115000"/>
              </a:lnSpc>
              <a:spcBef>
                <a:spcPts val="0"/>
              </a:spcBef>
              <a:spcAft>
                <a:spcPts val="0"/>
              </a:spcAft>
              <a:buSzPts val="1300"/>
              <a:buChar char="●"/>
            </a:pPr>
            <a:r>
              <a:rPr b="1" lang="sv-SE" sz="1900"/>
              <a:t>X p:</a:t>
            </a:r>
            <a:r>
              <a:rPr lang="sv-SE" sz="1900"/>
              <a:t> p holds at the next state on the path</a:t>
            </a:r>
            <a:endParaRPr sz="1900"/>
          </a:p>
          <a:p>
            <a:pPr indent="-311150" lvl="0" marL="457200" rtl="0" algn="l">
              <a:lnSpc>
                <a:spcPct val="115000"/>
              </a:lnSpc>
              <a:spcBef>
                <a:spcPts val="0"/>
              </a:spcBef>
              <a:spcAft>
                <a:spcPts val="0"/>
              </a:spcAft>
              <a:buSzPts val="1300"/>
              <a:buChar char="●"/>
            </a:pPr>
            <a:r>
              <a:rPr b="1" lang="sv-SE" sz="1900"/>
              <a:t>p U q:</a:t>
            </a:r>
            <a:r>
              <a:rPr lang="sv-SE" sz="1900"/>
              <a:t> q holds at some state on the path and p holds at every state before the first state at which q holds.</a:t>
            </a:r>
            <a:endParaRPr sz="1900"/>
          </a:p>
          <a:p>
            <a:pPr indent="-311150" lvl="0" marL="457200" rtl="0" algn="l">
              <a:lnSpc>
                <a:spcPct val="115000"/>
              </a:lnSpc>
              <a:spcBef>
                <a:spcPts val="0"/>
              </a:spcBef>
              <a:spcAft>
                <a:spcPts val="0"/>
              </a:spcAft>
              <a:buSzPts val="1300"/>
              <a:buChar char="●"/>
            </a:pPr>
            <a:r>
              <a:rPr b="1" lang="sv-SE" sz="1900"/>
              <a:t>A:</a:t>
            </a:r>
            <a:r>
              <a:rPr lang="sv-SE" sz="1900"/>
              <a:t> for all paths reaching out from a state, used in CTL as a modifier for the above properties (i.e., </a:t>
            </a:r>
            <a:r>
              <a:rPr b="1" lang="sv-SE" sz="1900"/>
              <a:t>AG p</a:t>
            </a:r>
            <a:r>
              <a:rPr lang="sv-SE" sz="1900"/>
              <a:t>)</a:t>
            </a:r>
            <a:endParaRPr sz="1900"/>
          </a:p>
          <a:p>
            <a:pPr indent="-311150" lvl="0" marL="457200" rtl="0" algn="l">
              <a:lnSpc>
                <a:spcPct val="115000"/>
              </a:lnSpc>
              <a:spcBef>
                <a:spcPts val="0"/>
              </a:spcBef>
              <a:spcAft>
                <a:spcPts val="0"/>
              </a:spcAft>
              <a:buSzPts val="1300"/>
              <a:buChar char="●"/>
            </a:pPr>
            <a:r>
              <a:rPr b="1" lang="sv-SE" sz="1900"/>
              <a:t>E: </a:t>
            </a:r>
            <a:r>
              <a:rPr lang="sv-SE" sz="1900"/>
              <a:t>for one or more paths reaching out from a state (but not all), used in CTL as a modifier for the above properties (i.e., </a:t>
            </a:r>
            <a:r>
              <a:rPr b="1" lang="sv-SE" sz="1900"/>
              <a:t>EG p</a:t>
            </a:r>
            <a:r>
              <a:rPr lang="sv-SE" sz="1900"/>
              <a:t>)</a:t>
            </a:r>
            <a:endParaRPr sz="1900"/>
          </a:p>
        </p:txBody>
      </p:sp>
      <p:sp>
        <p:nvSpPr>
          <p:cNvPr id="645" name="Google Shape;645;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651" name="Google Shape;651;p86"/>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652" name="Google Shape;652;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53" name="Google Shape;653;p86"/>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54" name="Google Shape;654;p86"/>
          <p:cNvSpPr/>
          <p:nvPr/>
        </p:nvSpPr>
        <p:spPr>
          <a:xfrm>
            <a:off x="410775" y="465688"/>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3000"/>
              <a:t>Formulate a safety property in CTL.</a:t>
            </a:r>
            <a:endParaRPr b="1" sz="3000"/>
          </a:p>
        </p:txBody>
      </p:sp>
      <p:sp>
        <p:nvSpPr>
          <p:cNvPr id="655" name="Google Shape;655;p86"/>
          <p:cNvSpPr/>
          <p:nvPr/>
        </p:nvSpPr>
        <p:spPr>
          <a:xfrm>
            <a:off x="410775" y="465700"/>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sv-SE" sz="2400"/>
              <a:t>AG (pedestrian_light = walk -&gt; traffic_light != green)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
                                        <p:tgtEl>
                                          <p:spTgt spid="6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
                                        <p:tgtEl>
                                          <p:spTgt spid="6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8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661" name="Google Shape;661;p87"/>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662" name="Google Shape;662;p8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63" name="Google Shape;663;p87"/>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64" name="Google Shape;664;p87"/>
          <p:cNvSpPr/>
          <p:nvPr/>
        </p:nvSpPr>
        <p:spPr>
          <a:xfrm>
            <a:off x="468900" y="460725"/>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3000"/>
              <a:t>Formulate a liveness property in LTL.</a:t>
            </a:r>
            <a:endParaRPr b="1" sz="3000"/>
          </a:p>
        </p:txBody>
      </p:sp>
      <p:sp>
        <p:nvSpPr>
          <p:cNvPr id="665" name="Google Shape;665;p87"/>
          <p:cNvSpPr/>
          <p:nvPr/>
        </p:nvSpPr>
        <p:spPr>
          <a:xfrm>
            <a:off x="468900" y="460725"/>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sv-SE" sz="2400"/>
              <a:t>G (traffic_light = RED &amp; button = RESET -&gt; F (traffic_light = green))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
                                        <p:tgtEl>
                                          <p:spTgt spid="6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8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14</a:t>
            </a:r>
            <a:endParaRPr/>
          </a:p>
        </p:txBody>
      </p:sp>
      <p:sp>
        <p:nvSpPr>
          <p:cNvPr id="671" name="Google Shape;671;p88"/>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672" name="Google Shape;672;p8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73" name="Google Shape;673;p88"/>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674" name="Google Shape;674;p88"/>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Write a trap-property that can be used to derive a test case to exercise the scenario “pedestrian obtains right-of-way to cross the road after pressing the button”.</a:t>
            </a:r>
            <a:endParaRPr b="1" sz="1800"/>
          </a:p>
        </p:txBody>
      </p:sp>
      <p:sp>
        <p:nvSpPr>
          <p:cNvPr id="675" name="Google Shape;675;p88"/>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Property in temporal logic: </a:t>
            </a:r>
            <a:endParaRPr b="1" sz="1800"/>
          </a:p>
          <a:p>
            <a:pPr indent="0" lvl="0" marL="0" rtl="0" algn="l">
              <a:lnSpc>
                <a:spcPct val="115000"/>
              </a:lnSpc>
              <a:spcBef>
                <a:spcPts val="0"/>
              </a:spcBef>
              <a:spcAft>
                <a:spcPts val="0"/>
              </a:spcAft>
              <a:buNone/>
            </a:pPr>
            <a:r>
              <a:rPr b="1" lang="sv-SE" sz="1800"/>
              <a:t>G (button = SET -&gt; F (pedestrian_light = WALK))</a:t>
            </a:r>
            <a:br>
              <a:rPr b="1" lang="sv-SE" sz="1800"/>
            </a:br>
            <a:endParaRPr b="1" sz="1800"/>
          </a:p>
        </p:txBody>
      </p:sp>
      <p:sp>
        <p:nvSpPr>
          <p:cNvPr id="676" name="Google Shape;676;p88"/>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Negate to get trap property: </a:t>
            </a:r>
            <a:endParaRPr b="1" sz="1800"/>
          </a:p>
          <a:p>
            <a:pPr indent="0" lvl="0" marL="0" rtl="0" algn="l">
              <a:lnSpc>
                <a:spcPct val="115000"/>
              </a:lnSpc>
              <a:spcBef>
                <a:spcPts val="0"/>
              </a:spcBef>
              <a:spcAft>
                <a:spcPts val="0"/>
              </a:spcAft>
              <a:buNone/>
            </a:pPr>
            <a:r>
              <a:rPr b="1" lang="sv-SE" sz="1800"/>
              <a:t>G !(button = SET -&gt; F (pedestrian_light = WALK))</a:t>
            </a:r>
            <a:br>
              <a:rPr b="1" lang="sv-SE" sz="1800"/>
            </a:b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4"/>
                                        </p:tgtEl>
                                        <p:attrNameLst>
                                          <p:attrName>style.visibility</p:attrName>
                                        </p:attrNameLst>
                                      </p:cBhvr>
                                      <p:to>
                                        <p:strVal val="visible"/>
                                      </p:to>
                                    </p:set>
                                    <p:animEffect filter="fade" transition="in">
                                      <p:cBhvr>
                                        <p:cTn dur="1"/>
                                        <p:tgtEl>
                                          <p:spTgt spid="6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5"/>
                                        </p:tgtEl>
                                        <p:attrNameLst>
                                          <p:attrName>style.visibility</p:attrName>
                                        </p:attrNameLst>
                                      </p:cBhvr>
                                      <p:to>
                                        <p:strVal val="visible"/>
                                      </p:to>
                                    </p:set>
                                    <p:animEffect filter="fade" transition="in">
                                      <p:cBhvr>
                                        <p:cTn dur="1"/>
                                        <p:tgtEl>
                                          <p:spTgt spid="6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6"/>
                                        </p:tgtEl>
                                        <p:attrNameLst>
                                          <p:attrName>style.visibility</p:attrName>
                                        </p:attrNameLst>
                                      </p:cBhvr>
                                      <p:to>
                                        <p:strVal val="visible"/>
                                      </p:to>
                                    </p:set>
                                    <p:animEffect filter="fade" transition="in">
                                      <p:cBhvr>
                                        <p:cTn dur="1"/>
                                        <p:tgtEl>
                                          <p:spTgt spid="6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8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15</a:t>
            </a:r>
            <a:endParaRPr/>
          </a:p>
        </p:txBody>
      </p:sp>
      <p:sp>
        <p:nvSpPr>
          <p:cNvPr id="682" name="Google Shape;682;p89"/>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683" name="Google Shape;683;p8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84" name="Google Shape;684;p89"/>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microwave shall never cook when the door is open.</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(Door = Open -&gt; !Cooking)</a:t>
            </a:r>
            <a:endParaRPr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xEl>
                                              <p:pRg end="0" st="0"/>
                                            </p:txEl>
                                          </p:spTgt>
                                        </p:tgtEl>
                                        <p:attrNameLst>
                                          <p:attrName>style.visibility</p:attrName>
                                        </p:attrNameLst>
                                      </p:cBhvr>
                                      <p:to>
                                        <p:strVal val="visible"/>
                                      </p:to>
                                    </p:set>
                                    <p:animEffect filter="fade" transition="in">
                                      <p:cBhvr>
                                        <p:cTn dur="1"/>
                                        <p:tgtEl>
                                          <p:spTgt spid="6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xEl>
                                              <p:pRg end="1" st="1"/>
                                            </p:txEl>
                                          </p:spTgt>
                                        </p:tgtEl>
                                        <p:attrNameLst>
                                          <p:attrName>style.visibility</p:attrName>
                                        </p:attrNameLst>
                                      </p:cBhvr>
                                      <p:to>
                                        <p:strVal val="visible"/>
                                      </p:to>
                                    </p:set>
                                    <p:animEffect filter="fade" transition="in">
                                      <p:cBhvr>
                                        <p:cTn dur="1"/>
                                        <p:tgtEl>
                                          <p:spTgt spid="6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xEl>
                                              <p:pRg end="2" st="2"/>
                                            </p:txEl>
                                          </p:spTgt>
                                        </p:tgtEl>
                                        <p:attrNameLst>
                                          <p:attrName>style.visibility</p:attrName>
                                        </p:attrNameLst>
                                      </p:cBhvr>
                                      <p:to>
                                        <p:strVal val="visible"/>
                                      </p:to>
                                    </p:set>
                                    <p:animEffect filter="fade" transition="in">
                                      <p:cBhvr>
                                        <p:cTn dur="1"/>
                                        <p:tgtEl>
                                          <p:spTgt spid="6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xEl>
                                              <p:pRg end="3" st="3"/>
                                            </p:txEl>
                                          </p:spTgt>
                                        </p:tgtEl>
                                        <p:attrNameLst>
                                          <p:attrName>style.visibility</p:attrName>
                                        </p:attrNameLst>
                                      </p:cBhvr>
                                      <p:to>
                                        <p:strVal val="visible"/>
                                      </p:to>
                                    </p:set>
                                    <p:animEffect filter="fade" transition="in">
                                      <p:cBhvr>
                                        <p:cTn dur="1"/>
                                        <p:tgtEl>
                                          <p:spTgt spid="6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9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15</a:t>
            </a:r>
            <a:endParaRPr/>
          </a:p>
        </p:txBody>
      </p:sp>
      <p:sp>
        <p:nvSpPr>
          <p:cNvPr id="690" name="Google Shape;690;p90"/>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691" name="Google Shape;691;p9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92" name="Google Shape;692;p90"/>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microwave shall cook only as long as there is remaining cook time.</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(Cooking -&gt; </a:t>
            </a:r>
            <a:br>
              <a:rPr b="1" lang="sv-SE" sz="2400"/>
            </a:br>
            <a:r>
              <a:rPr b="1" lang="sv-SE" sz="2400"/>
              <a:t>Timer &gt;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0" st="0"/>
                                            </p:txEl>
                                          </p:spTgt>
                                        </p:tgtEl>
                                        <p:attrNameLst>
                                          <p:attrName>style.visibility</p:attrName>
                                        </p:attrNameLst>
                                      </p:cBhvr>
                                      <p:to>
                                        <p:strVal val="visible"/>
                                      </p:to>
                                    </p:set>
                                    <p:animEffect filter="fade" transition="in">
                                      <p:cBhvr>
                                        <p:cTn dur="1"/>
                                        <p:tgtEl>
                                          <p:spTgt spid="6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1" st="1"/>
                                            </p:txEl>
                                          </p:spTgt>
                                        </p:tgtEl>
                                        <p:attrNameLst>
                                          <p:attrName>style.visibility</p:attrName>
                                        </p:attrNameLst>
                                      </p:cBhvr>
                                      <p:to>
                                        <p:strVal val="visible"/>
                                      </p:to>
                                    </p:set>
                                    <p:animEffect filter="fade" transition="in">
                                      <p:cBhvr>
                                        <p:cTn dur="1"/>
                                        <p:tgtEl>
                                          <p:spTgt spid="6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2" st="2"/>
                                            </p:txEl>
                                          </p:spTgt>
                                        </p:tgtEl>
                                        <p:attrNameLst>
                                          <p:attrName>style.visibility</p:attrName>
                                        </p:attrNameLst>
                                      </p:cBhvr>
                                      <p:to>
                                        <p:strVal val="visible"/>
                                      </p:to>
                                    </p:set>
                                    <p:animEffect filter="fade" transition="in">
                                      <p:cBhvr>
                                        <p:cTn dur="1"/>
                                        <p:tgtEl>
                                          <p:spTgt spid="6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2">
                                            <p:txEl>
                                              <p:pRg end="3" st="3"/>
                                            </p:txEl>
                                          </p:spTgt>
                                        </p:tgtEl>
                                        <p:attrNameLst>
                                          <p:attrName>style.visibility</p:attrName>
                                        </p:attrNameLst>
                                      </p:cBhvr>
                                      <p:to>
                                        <p:strVal val="visible"/>
                                      </p:to>
                                    </p:set>
                                    <p:animEffect filter="fade" transition="in">
                                      <p:cBhvr>
                                        <p:cTn dur="1"/>
                                        <p:tgtEl>
                                          <p:spTgt spid="69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9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15</a:t>
            </a:r>
            <a:endParaRPr/>
          </a:p>
        </p:txBody>
      </p:sp>
      <p:sp>
        <p:nvSpPr>
          <p:cNvPr id="698" name="Google Shape;698;p91"/>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699" name="Google Shape;699;p9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700" name="Google Shape;700;p91"/>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If the stop button is pressed when the microwave is not cooking, the remaining cook time shall be cleared.</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(Button = Stop &amp; !Cooking -&gt; </a:t>
            </a:r>
            <a:br>
              <a:rPr b="1" lang="sv-SE" sz="2400"/>
            </a:br>
            <a:r>
              <a:rPr b="1" lang="sv-SE" sz="2400"/>
              <a:t>AX (Timer =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0" st="0"/>
                                            </p:txEl>
                                          </p:spTgt>
                                        </p:tgtEl>
                                        <p:attrNameLst>
                                          <p:attrName>style.visibility</p:attrName>
                                        </p:attrNameLst>
                                      </p:cBhvr>
                                      <p:to>
                                        <p:strVal val="visible"/>
                                      </p:to>
                                    </p:set>
                                    <p:animEffect filter="fade" transition="in">
                                      <p:cBhvr>
                                        <p:cTn dur="1"/>
                                        <p:tgtEl>
                                          <p:spTgt spid="7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1" st="1"/>
                                            </p:txEl>
                                          </p:spTgt>
                                        </p:tgtEl>
                                        <p:attrNameLst>
                                          <p:attrName>style.visibility</p:attrName>
                                        </p:attrNameLst>
                                      </p:cBhvr>
                                      <p:to>
                                        <p:strVal val="visible"/>
                                      </p:to>
                                    </p:set>
                                    <p:animEffect filter="fade" transition="in">
                                      <p:cBhvr>
                                        <p:cTn dur="1"/>
                                        <p:tgtEl>
                                          <p:spTgt spid="7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2" st="2"/>
                                            </p:txEl>
                                          </p:spTgt>
                                        </p:tgtEl>
                                        <p:attrNameLst>
                                          <p:attrName>style.visibility</p:attrName>
                                        </p:attrNameLst>
                                      </p:cBhvr>
                                      <p:to>
                                        <p:strVal val="visible"/>
                                      </p:to>
                                    </p:set>
                                    <p:animEffect filter="fade" transition="in">
                                      <p:cBhvr>
                                        <p:cTn dur="1"/>
                                        <p:tgtEl>
                                          <p:spTgt spid="7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xEl>
                                              <p:pRg end="3" st="3"/>
                                            </p:txEl>
                                          </p:spTgt>
                                        </p:tgtEl>
                                        <p:attrNameLst>
                                          <p:attrName>style.visibility</p:attrName>
                                        </p:attrNameLst>
                                      </p:cBhvr>
                                      <p:to>
                                        <p:strVal val="visible"/>
                                      </p:to>
                                    </p:set>
                                    <p:animEffect filter="fade" transition="in">
                                      <p:cBhvr>
                                        <p:cTn dur="1"/>
                                        <p:tgtEl>
                                          <p:spTgt spid="70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83" name="Google Shape;183;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startAt="3"/>
            </a:pPr>
            <a:r>
              <a:rPr lang="sv-SE" sz="2200"/>
              <a:t>In general, we need either mock objects or drivers but not both, when testing a module.</a:t>
            </a:r>
            <a:endParaRPr sz="2200"/>
          </a:p>
          <a:p>
            <a:pPr indent="-368300" lvl="1" marL="914400" rtl="0" algn="l">
              <a:spcBef>
                <a:spcPts val="500"/>
              </a:spcBef>
              <a:spcAft>
                <a:spcPts val="0"/>
              </a:spcAft>
              <a:buSzPts val="2200"/>
              <a:buAutoNum type="alphaLcPeriod"/>
            </a:pPr>
            <a:r>
              <a:rPr lang="sv-SE"/>
              <a:t>True</a:t>
            </a:r>
            <a:endParaRPr/>
          </a:p>
          <a:p>
            <a:pPr indent="-368300" lvl="1" marL="914400" rtl="0" algn="l">
              <a:spcBef>
                <a:spcPts val="500"/>
              </a:spcBef>
              <a:spcAft>
                <a:spcPts val="0"/>
              </a:spcAft>
              <a:buSzPts val="2200"/>
              <a:buAutoNum type="alphaLcPeriod"/>
            </a:pPr>
            <a:r>
              <a:rPr lang="sv-SE"/>
              <a:t>False</a:t>
            </a:r>
            <a:endParaRPr/>
          </a:p>
          <a:p>
            <a:pPr indent="-368300" lvl="0" marL="457200" rtl="0" algn="l">
              <a:spcBef>
                <a:spcPts val="1000"/>
              </a:spcBef>
              <a:spcAft>
                <a:spcPts val="0"/>
              </a:spcAft>
              <a:buSzPts val="2200"/>
              <a:buAutoNum type="arabicPeriod" startAt="3"/>
            </a:pPr>
            <a:r>
              <a:rPr lang="sv-SE" sz="2200"/>
              <a:t>If a temporal property holds for a finite-state model of a system, it holds for any implementation that conforms to the model.</a:t>
            </a:r>
            <a:endParaRPr sz="2200"/>
          </a:p>
          <a:p>
            <a:pPr indent="-368300" lvl="1" marL="914400" rtl="0" algn="l">
              <a:spcBef>
                <a:spcPts val="500"/>
              </a:spcBef>
              <a:spcAft>
                <a:spcPts val="0"/>
              </a:spcAft>
              <a:buSzPts val="2200"/>
              <a:buAutoNum type="alphaLcPeriod"/>
            </a:pPr>
            <a:r>
              <a:rPr lang="sv-SE"/>
              <a:t>True</a:t>
            </a:r>
            <a:endParaRPr/>
          </a:p>
          <a:p>
            <a:pPr indent="-368300" lvl="1" marL="914400" rtl="0" algn="l">
              <a:spcBef>
                <a:spcPts val="500"/>
              </a:spcBef>
              <a:spcAft>
                <a:spcPts val="0"/>
              </a:spcAft>
              <a:buSzPts val="2200"/>
              <a:buAutoNum type="alphaLcPeriod"/>
            </a:pPr>
            <a:r>
              <a:rPr lang="sv-SE"/>
              <a:t>False</a:t>
            </a:r>
            <a:endParaRPr/>
          </a:p>
          <a:p>
            <a:pPr indent="0" lvl="0" marL="0" rtl="0" algn="l">
              <a:spcBef>
                <a:spcPts val="1000"/>
              </a:spcBef>
              <a:spcAft>
                <a:spcPts val="0"/>
              </a:spcAft>
              <a:buNone/>
            </a:pPr>
            <a:r>
              <a:t/>
            </a:r>
            <a:endParaRPr/>
          </a:p>
        </p:txBody>
      </p:sp>
      <p:sp>
        <p:nvSpPr>
          <p:cNvPr id="184" name="Google Shape;184;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9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15</a:t>
            </a:r>
            <a:endParaRPr/>
          </a:p>
        </p:txBody>
      </p:sp>
      <p:sp>
        <p:nvSpPr>
          <p:cNvPr id="706" name="Google Shape;706;p92"/>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707" name="Google Shape;707;p9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708" name="Google Shape;708;p92"/>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LTL: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It shall never be the case that the microwave can continue cooking indefinitely.</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G (Cooking -&gt; </a:t>
            </a:r>
            <a:br>
              <a:rPr b="1" lang="sv-SE" sz="2400"/>
            </a:br>
            <a:r>
              <a:rPr b="1" lang="sv-SE" sz="2400"/>
              <a:t>F (!Cooking))</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0" st="0"/>
                                            </p:txEl>
                                          </p:spTgt>
                                        </p:tgtEl>
                                        <p:attrNameLst>
                                          <p:attrName>style.visibility</p:attrName>
                                        </p:attrNameLst>
                                      </p:cBhvr>
                                      <p:to>
                                        <p:strVal val="visible"/>
                                      </p:to>
                                    </p:set>
                                    <p:animEffect filter="fade" transition="in">
                                      <p:cBhvr>
                                        <p:cTn dur="1"/>
                                        <p:tgtEl>
                                          <p:spTgt spid="7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1" st="1"/>
                                            </p:txEl>
                                          </p:spTgt>
                                        </p:tgtEl>
                                        <p:attrNameLst>
                                          <p:attrName>style.visibility</p:attrName>
                                        </p:attrNameLst>
                                      </p:cBhvr>
                                      <p:to>
                                        <p:strVal val="visible"/>
                                      </p:to>
                                    </p:set>
                                    <p:animEffect filter="fade" transition="in">
                                      <p:cBhvr>
                                        <p:cTn dur="1"/>
                                        <p:tgtEl>
                                          <p:spTgt spid="7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2" st="2"/>
                                            </p:txEl>
                                          </p:spTgt>
                                        </p:tgtEl>
                                        <p:attrNameLst>
                                          <p:attrName>style.visibility</p:attrName>
                                        </p:attrNameLst>
                                      </p:cBhvr>
                                      <p:to>
                                        <p:strVal val="visible"/>
                                      </p:to>
                                    </p:set>
                                    <p:animEffect filter="fade" transition="in">
                                      <p:cBhvr>
                                        <p:cTn dur="1"/>
                                        <p:tgtEl>
                                          <p:spTgt spid="7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8">
                                            <p:txEl>
                                              <p:pRg end="3" st="3"/>
                                            </p:txEl>
                                          </p:spTgt>
                                        </p:tgtEl>
                                        <p:attrNameLst>
                                          <p:attrName>style.visibility</p:attrName>
                                        </p:attrNameLst>
                                      </p:cBhvr>
                                      <p:to>
                                        <p:strVal val="visible"/>
                                      </p:to>
                                    </p:set>
                                    <p:animEffect filter="fade" transition="in">
                                      <p:cBhvr>
                                        <p:cTn dur="1"/>
                                        <p:tgtEl>
                                          <p:spTgt spid="70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9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15</a:t>
            </a:r>
            <a:endParaRPr/>
          </a:p>
        </p:txBody>
      </p:sp>
      <p:sp>
        <p:nvSpPr>
          <p:cNvPr id="714" name="Google Shape;714;p93"/>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715" name="Google Shape;715;p9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716" name="Google Shape;716;p93"/>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LTL: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only way to initiate cooking shall be pressing the start button when the door is closed and the remaining cook time is not zero.</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G (!Cooking U </a:t>
            </a:r>
            <a:br>
              <a:rPr b="1" lang="sv-SE" sz="2400"/>
            </a:br>
            <a:r>
              <a:rPr b="1" lang="sv-SE" sz="2400"/>
              <a:t>((Button = Start &amp; </a:t>
            </a:r>
            <a:br>
              <a:rPr b="1" lang="sv-SE" sz="2400"/>
            </a:br>
            <a:r>
              <a:rPr b="1" lang="sv-SE" sz="2400"/>
              <a:t>Door = Closed) </a:t>
            </a:r>
            <a:br>
              <a:rPr b="1" lang="sv-SE" sz="2400"/>
            </a:br>
            <a:r>
              <a:rPr b="1" lang="sv-SE" sz="2400"/>
              <a:t>&amp; (Timer &gt;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0" st="0"/>
                                            </p:txEl>
                                          </p:spTgt>
                                        </p:tgtEl>
                                        <p:attrNameLst>
                                          <p:attrName>style.visibility</p:attrName>
                                        </p:attrNameLst>
                                      </p:cBhvr>
                                      <p:to>
                                        <p:strVal val="visible"/>
                                      </p:to>
                                    </p:set>
                                    <p:animEffect filter="fade" transition="in">
                                      <p:cBhvr>
                                        <p:cTn dur="1"/>
                                        <p:tgtEl>
                                          <p:spTgt spid="7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1" st="1"/>
                                            </p:txEl>
                                          </p:spTgt>
                                        </p:tgtEl>
                                        <p:attrNameLst>
                                          <p:attrName>style.visibility</p:attrName>
                                        </p:attrNameLst>
                                      </p:cBhvr>
                                      <p:to>
                                        <p:strVal val="visible"/>
                                      </p:to>
                                    </p:set>
                                    <p:animEffect filter="fade" transition="in">
                                      <p:cBhvr>
                                        <p:cTn dur="1"/>
                                        <p:tgtEl>
                                          <p:spTgt spid="7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2" st="2"/>
                                            </p:txEl>
                                          </p:spTgt>
                                        </p:tgtEl>
                                        <p:attrNameLst>
                                          <p:attrName>style.visibility</p:attrName>
                                        </p:attrNameLst>
                                      </p:cBhvr>
                                      <p:to>
                                        <p:strVal val="visible"/>
                                      </p:to>
                                    </p:set>
                                    <p:animEffect filter="fade" transition="in">
                                      <p:cBhvr>
                                        <p:cTn dur="1"/>
                                        <p:tgtEl>
                                          <p:spTgt spid="7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6">
                                            <p:txEl>
                                              <p:pRg end="3" st="3"/>
                                            </p:txEl>
                                          </p:spTgt>
                                        </p:tgtEl>
                                        <p:attrNameLst>
                                          <p:attrName>style.visibility</p:attrName>
                                        </p:attrNameLst>
                                      </p:cBhvr>
                                      <p:to>
                                        <p:strVal val="visible"/>
                                      </p:to>
                                    </p:set>
                                    <p:animEffect filter="fade" transition="in">
                                      <p:cBhvr>
                                        <p:cTn dur="1"/>
                                        <p:tgtEl>
                                          <p:spTgt spid="7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9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15</a:t>
            </a:r>
            <a:endParaRPr/>
          </a:p>
        </p:txBody>
      </p:sp>
      <p:sp>
        <p:nvSpPr>
          <p:cNvPr id="722" name="Google Shape;722;p94"/>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723" name="Google Shape;723;p9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724" name="Google Shape;724;p94"/>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200">
                <a:solidFill>
                  <a:schemeClr val="dk1"/>
                </a:solidFill>
              </a:rPr>
              <a:t>In LTL: </a:t>
            </a:r>
            <a:endParaRPr sz="22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The microwave shall continue cooking when there is remaining cook time unless the stop button is pressed or the door is opened.</a:t>
            </a:r>
            <a:endParaRPr sz="2000">
              <a:solidFill>
                <a:schemeClr val="dk1"/>
              </a:solidFill>
            </a:endParaRPr>
          </a:p>
          <a:p>
            <a:pPr indent="-342900" lvl="0" marL="457200" rtl="0" algn="l">
              <a:lnSpc>
                <a:spcPct val="115000"/>
              </a:lnSpc>
              <a:spcBef>
                <a:spcPts val="0"/>
              </a:spcBef>
              <a:spcAft>
                <a:spcPts val="0"/>
              </a:spcAft>
              <a:buSzPts val="1800"/>
              <a:buChar char="●"/>
            </a:pPr>
            <a:r>
              <a:rPr b="1" lang="sv-SE" sz="1800"/>
              <a:t>G ((Cooking &amp; Timer &gt; 0) -&gt; </a:t>
            </a:r>
            <a:br>
              <a:rPr b="1" lang="sv-SE" sz="1800"/>
            </a:br>
            <a:r>
              <a:rPr b="1" lang="sv-SE" sz="1800"/>
              <a:t>X (((Cooking | </a:t>
            </a:r>
            <a:br>
              <a:rPr b="1" lang="sv-SE" sz="1800"/>
            </a:br>
            <a:r>
              <a:rPr b="1" lang="sv-SE" sz="1800"/>
              <a:t>(!Cooking &amp; Button = Stop)) | (!Cooking &amp; Door = Open)))</a:t>
            </a:r>
            <a:endParaRPr b="1" sz="1800"/>
          </a:p>
          <a:p>
            <a:pPr indent="0" lvl="0" marL="0" rtl="0" algn="l">
              <a:spcBef>
                <a:spcPts val="0"/>
              </a:spcBef>
              <a:spcAft>
                <a:spcPts val="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xEl>
                                              <p:pRg end="0" st="0"/>
                                            </p:txEl>
                                          </p:spTgt>
                                        </p:tgtEl>
                                        <p:attrNameLst>
                                          <p:attrName>style.visibility</p:attrName>
                                        </p:attrNameLst>
                                      </p:cBhvr>
                                      <p:to>
                                        <p:strVal val="visible"/>
                                      </p:to>
                                    </p:set>
                                    <p:animEffect filter="fade" transition="in">
                                      <p:cBhvr>
                                        <p:cTn dur="1"/>
                                        <p:tgtEl>
                                          <p:spTgt spid="7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xEl>
                                              <p:pRg end="1" st="1"/>
                                            </p:txEl>
                                          </p:spTgt>
                                        </p:tgtEl>
                                        <p:attrNameLst>
                                          <p:attrName>style.visibility</p:attrName>
                                        </p:attrNameLst>
                                      </p:cBhvr>
                                      <p:to>
                                        <p:strVal val="visible"/>
                                      </p:to>
                                    </p:set>
                                    <p:animEffect filter="fade" transition="in">
                                      <p:cBhvr>
                                        <p:cTn dur="1"/>
                                        <p:tgtEl>
                                          <p:spTgt spid="7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xEl>
                                              <p:pRg end="2" st="2"/>
                                            </p:txEl>
                                          </p:spTgt>
                                        </p:tgtEl>
                                        <p:attrNameLst>
                                          <p:attrName>style.visibility</p:attrName>
                                        </p:attrNameLst>
                                      </p:cBhvr>
                                      <p:to>
                                        <p:strVal val="visible"/>
                                      </p:to>
                                    </p:set>
                                    <p:animEffect filter="fade" transition="in">
                                      <p:cBhvr>
                                        <p:cTn dur="1"/>
                                        <p:tgtEl>
                                          <p:spTgt spid="7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xEl>
                                              <p:pRg end="3" st="3"/>
                                            </p:txEl>
                                          </p:spTgt>
                                        </p:tgtEl>
                                        <p:attrNameLst>
                                          <p:attrName>style.visibility</p:attrName>
                                        </p:attrNameLst>
                                      </p:cBhvr>
                                      <p:to>
                                        <p:strVal val="visible"/>
                                      </p:to>
                                    </p:set>
                                    <p:animEffect filter="fade" transition="in">
                                      <p:cBhvr>
                                        <p:cTn dur="1"/>
                                        <p:tgtEl>
                                          <p:spTgt spid="72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95"/>
          <p:cNvSpPr txBox="1"/>
          <p:nvPr/>
        </p:nvSpPr>
        <p:spPr>
          <a:xfrm>
            <a:off x="533800" y="570000"/>
            <a:ext cx="7961700" cy="3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solidFill>
                  <a:srgbClr val="FFFFFF"/>
                </a:solidFill>
              </a:rPr>
              <a:t>Any other questions?</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a:p>
            <a:pPr indent="0" lvl="0" marL="0" rtl="0" algn="l">
              <a:spcBef>
                <a:spcPts val="0"/>
              </a:spcBef>
              <a:spcAft>
                <a:spcPts val="0"/>
              </a:spcAft>
              <a:buNone/>
            </a:pPr>
            <a:r>
              <a:rPr b="1" lang="sv-SE" sz="4800">
                <a:solidFill>
                  <a:srgbClr val="FFFFFF"/>
                </a:solidFill>
              </a:rPr>
              <a:t>Thank you for being a great class!</a:t>
            </a:r>
            <a:endParaRPr b="1" sz="4800">
              <a:solidFill>
                <a:srgbClr val="FFFFF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90" name="Google Shape;190;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startAt="3"/>
            </a:pPr>
            <a:r>
              <a:rPr lang="sv-SE" sz="2200"/>
              <a:t>In general, we need either mock objects or drivers but not both, when testing a module.</a:t>
            </a:r>
            <a:endParaRPr sz="2200"/>
          </a:p>
          <a:p>
            <a:pPr indent="-368300" lvl="1" marL="914400" rtl="0" algn="l">
              <a:spcBef>
                <a:spcPts val="500"/>
              </a:spcBef>
              <a:spcAft>
                <a:spcPts val="0"/>
              </a:spcAft>
              <a:buSzPts val="2200"/>
              <a:buAutoNum type="alphaLcPeriod"/>
            </a:pPr>
            <a:r>
              <a:rPr lang="sv-SE"/>
              <a:t>True</a:t>
            </a:r>
            <a:endParaRPr/>
          </a:p>
          <a:p>
            <a:pPr indent="-368300" lvl="1" marL="914400" rtl="0" algn="l">
              <a:spcBef>
                <a:spcPts val="500"/>
              </a:spcBef>
              <a:spcAft>
                <a:spcPts val="0"/>
              </a:spcAft>
              <a:buSzPts val="2200"/>
              <a:buAutoNum type="alphaLcPeriod"/>
            </a:pPr>
            <a:r>
              <a:rPr b="1" lang="sv-SE"/>
              <a:t>False</a:t>
            </a:r>
            <a:endParaRPr b="1"/>
          </a:p>
          <a:p>
            <a:pPr indent="-368300" lvl="0" marL="457200" rtl="0" algn="l">
              <a:spcBef>
                <a:spcPts val="1000"/>
              </a:spcBef>
              <a:spcAft>
                <a:spcPts val="0"/>
              </a:spcAft>
              <a:buSzPts val="2200"/>
              <a:buAutoNum type="arabicPeriod" startAt="3"/>
            </a:pPr>
            <a:r>
              <a:rPr lang="sv-SE" sz="2200"/>
              <a:t>If a temporal property holds for a finite-state model of a system, it holds for any implementation that conforms to the model.</a:t>
            </a:r>
            <a:endParaRPr sz="2200"/>
          </a:p>
          <a:p>
            <a:pPr indent="-368300" lvl="1" marL="914400" rtl="0" algn="l">
              <a:spcBef>
                <a:spcPts val="500"/>
              </a:spcBef>
              <a:spcAft>
                <a:spcPts val="0"/>
              </a:spcAft>
              <a:buSzPts val="2200"/>
              <a:buAutoNum type="alphaLcPeriod"/>
            </a:pPr>
            <a:r>
              <a:rPr b="1" lang="sv-SE"/>
              <a:t>True</a:t>
            </a:r>
            <a:endParaRPr b="1"/>
          </a:p>
          <a:p>
            <a:pPr indent="-368300" lvl="1" marL="914400" rtl="0" algn="l">
              <a:spcBef>
                <a:spcPts val="500"/>
              </a:spcBef>
              <a:spcAft>
                <a:spcPts val="0"/>
              </a:spcAft>
              <a:buSzPts val="2200"/>
              <a:buAutoNum type="alphaLcPeriod"/>
            </a:pPr>
            <a:r>
              <a:rPr lang="sv-SE"/>
              <a:t>False</a:t>
            </a:r>
            <a:endParaRPr/>
          </a:p>
          <a:p>
            <a:pPr indent="0" lvl="0" marL="0" rtl="0" algn="l">
              <a:spcBef>
                <a:spcPts val="1000"/>
              </a:spcBef>
              <a:spcAft>
                <a:spcPts val="0"/>
              </a:spcAft>
              <a:buNone/>
            </a:pPr>
            <a:r>
              <a:t/>
            </a:r>
            <a:endParaRPr/>
          </a:p>
        </p:txBody>
      </p:sp>
      <p:sp>
        <p:nvSpPr>
          <p:cNvPr id="191" name="Google Shape;191;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97" name="Google Shape;197;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0"/>
              </a:spcBef>
              <a:spcAft>
                <a:spcPts val="0"/>
              </a:spcAft>
              <a:buSzPts val="2200"/>
              <a:buAutoNum type="arabicPeriod" startAt="5"/>
            </a:pPr>
            <a:r>
              <a:rPr lang="sv-SE" sz="2200"/>
              <a:t>A test suite that meets a stronger coverage criterion will find any defects that are detected by any test suite that meets only a weaker coverage criterion</a:t>
            </a:r>
            <a:endParaRPr sz="2200"/>
          </a:p>
          <a:p>
            <a:pPr indent="-342900" lvl="1" marL="914400" rtl="0" algn="l">
              <a:spcBef>
                <a:spcPts val="0"/>
              </a:spcBef>
              <a:spcAft>
                <a:spcPts val="0"/>
              </a:spcAft>
              <a:buSzPts val="1800"/>
              <a:buChar char="•"/>
            </a:pPr>
            <a:r>
              <a:rPr lang="sv-SE" sz="1800"/>
              <a:t>True</a:t>
            </a:r>
            <a:endParaRPr sz="1800"/>
          </a:p>
          <a:p>
            <a:pPr indent="-342900" lvl="1" marL="914400" rtl="0" algn="l">
              <a:spcBef>
                <a:spcPts val="0"/>
              </a:spcBef>
              <a:spcAft>
                <a:spcPts val="0"/>
              </a:spcAft>
              <a:buSzPts val="1800"/>
              <a:buChar char="•"/>
            </a:pPr>
            <a:r>
              <a:rPr lang="sv-SE" sz="1800"/>
              <a:t>False</a:t>
            </a:r>
            <a:endParaRPr sz="1800"/>
          </a:p>
          <a:p>
            <a:pPr indent="-368300" lvl="0" marL="457200" rtl="0" algn="l">
              <a:spcBef>
                <a:spcPts val="0"/>
              </a:spcBef>
              <a:spcAft>
                <a:spcPts val="0"/>
              </a:spcAft>
              <a:buSzPts val="2200"/>
              <a:buAutoNum type="arabicPeriod" startAt="5"/>
            </a:pPr>
            <a:r>
              <a:rPr lang="sv-SE" sz="2200"/>
              <a:t>A test suite that is known to achieve Modified Condition/Decision Coverage (MC/DC) for a given program, when executed, will exercise, at least once:</a:t>
            </a:r>
            <a:endParaRPr sz="2200"/>
          </a:p>
          <a:p>
            <a:pPr indent="-342900" lvl="1" marL="914400" rtl="0" algn="l">
              <a:spcBef>
                <a:spcPts val="0"/>
              </a:spcBef>
              <a:spcAft>
                <a:spcPts val="0"/>
              </a:spcAft>
              <a:buSzPts val="1800"/>
              <a:buChar char="•"/>
            </a:pPr>
            <a:r>
              <a:rPr lang="sv-SE" sz="1800"/>
              <a:t>Every statement in the program.</a:t>
            </a:r>
            <a:endParaRPr sz="1800"/>
          </a:p>
          <a:p>
            <a:pPr indent="-342900" lvl="1" marL="914400" rtl="0" algn="l">
              <a:spcBef>
                <a:spcPts val="0"/>
              </a:spcBef>
              <a:spcAft>
                <a:spcPts val="0"/>
              </a:spcAft>
              <a:buSzPts val="1800"/>
              <a:buChar char="•"/>
            </a:pPr>
            <a:r>
              <a:rPr lang="sv-SE" sz="1800"/>
              <a:t>Every branch in the program.</a:t>
            </a:r>
            <a:endParaRPr sz="1800"/>
          </a:p>
          <a:p>
            <a:pPr indent="-342900" lvl="1" marL="914400" rtl="0" algn="l">
              <a:spcBef>
                <a:spcPts val="0"/>
              </a:spcBef>
              <a:spcAft>
                <a:spcPts val="0"/>
              </a:spcAft>
              <a:buSzPts val="1800"/>
              <a:buChar char="•"/>
            </a:pPr>
            <a:r>
              <a:rPr lang="sv-SE" sz="1800"/>
              <a:t>Every combination of condition values in every decision.</a:t>
            </a:r>
            <a:endParaRPr sz="1800"/>
          </a:p>
          <a:p>
            <a:pPr indent="-342900" lvl="1" marL="914400" rtl="0" algn="l">
              <a:spcBef>
                <a:spcPts val="0"/>
              </a:spcBef>
              <a:spcAft>
                <a:spcPts val="0"/>
              </a:spcAft>
              <a:buSzPts val="1800"/>
              <a:buChar char="•"/>
            </a:pPr>
            <a:r>
              <a:rPr lang="sv-SE" sz="1800"/>
              <a:t>Every path in the program.</a:t>
            </a:r>
            <a:endParaRPr sz="1800"/>
          </a:p>
        </p:txBody>
      </p:sp>
      <p:sp>
        <p:nvSpPr>
          <p:cNvPr id="198" name="Google Shape;19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