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f2e93b77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f2e93b77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part of dependability, but also its own attribute)</a:t>
            </a:r>
            <a:endParaRPr/>
          </a:p>
        </p:txBody>
      </p:sp>
      <p:sp>
        <p:nvSpPr>
          <p:cNvPr id="214" name="Google Shape;214;gb4f2e93b77_0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22" name="Google Shape;222;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Can we can argue that we’ve done enough? Often, this actually boils down to (1). Dependability is a sort of meta-quality attribute. It actiually means four things - (go over 2-end)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in definition, if not in use, is correctness - </a:t>
            </a:r>
            <a:r>
              <a:rPr lang="sv-SE"/>
              <a:t>A program is correct if it is consistent with its specifications</a:t>
            </a:r>
            <a:r>
              <a:rPr lang="sv-SE"/>
              <a:t>. By definition, a specification divides all system behaviors into two classes - </a:t>
            </a:r>
            <a:r>
              <a:rPr lang="sv-SE"/>
              <a:t>successful</a:t>
            </a:r>
            <a:r>
              <a:rPr lang="sv-SE"/>
              <a:t> or correct executions - those that match what was specified in the requirements - and failures, or incorrect executions - all of those that are inconsistent. All possible behaviors of a correct system result in successful executions that are consistent with the specifications.  </a:t>
            </a:r>
            <a:r>
              <a:rPr lang="sv-SE"/>
              <a:t>A program cannot be 30% correct. It is either correct or not correct. The difficulty of utility of showing correctness depend on the quality and thoroughness of your requirements. </a:t>
            </a:r>
            <a:endParaRPr/>
          </a:p>
          <a:p>
            <a:pPr indent="0" lvl="0" marL="0" rtl="0" algn="l">
              <a:spcBef>
                <a:spcPts val="0"/>
              </a:spcBef>
              <a:spcAft>
                <a:spcPts val="0"/>
              </a:spcAft>
              <a:buNone/>
            </a:pPr>
            <a:r>
              <a:rPr lang="sv-SE"/>
              <a:t>A program can easily be shown to be correct with respect to a weak specification. However, it is often impossible to prove correctness with a good, detailed specification, as that would require showing every possible behavior of the program. Correctness is a goal to aim for, but is rarely provably achieved.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a:t>
            </a:r>
            <a:r>
              <a:rPr b="1" lang="sv-SE"/>
              <a:t>reliability </a:t>
            </a:r>
            <a:r>
              <a:rPr lang="sv-SE"/>
              <a:t>as a specific quality goal, as it is an approximation of acceptable correctness. (read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weak spec, lacking detail, then it’s easy to say the system is correct or reliable. It’s all relative. If the specification is detailed, we cannot show correctness and only can build some evidence for reliability. Second, those two qualities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help deal with both of these issues. Safety revolves around a limited specificaition of a set of major safety hazards that we must avoid above all else. Robustness revolves around everything we haven’t thought of specifying. Of course, we don’t need to be psychics, we don’t need to handle everything possible, but robustness tasks us with putting safeguards in place to prevent these unforeseen risks from causing catastrophic errors.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f2e93b77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f2e93b77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where, by hazard, I mean a known, defined undesirable situation, generally prioritized by the severity of the problem. It might be annoying any time your word processor crashes, but it it corrupts your document - preventing recovery - then that is a hazard you want to avoid. If there is a brief graphical glitch on your aircraft display, that’s fine. If a software bug prevents the altitude from ever being displayed to the screen, then that is a serious hazard to avoid. Demonstrating safety (4). Rather than fosucsing on the full specification, we create a small ,focused hazard specification that defines what each hazard is and imposes requirements on how it will be avoided. We then, ideally, prove that the software does avoid the hazard by doing what we promised. If proofs are not possible, we at least will gather observations and build evidence, like in reliability. </a:t>
            </a:r>
            <a:endParaRPr/>
          </a:p>
          <a:p>
            <a:pPr indent="0" lvl="0" marL="0" rtl="0" algn="l">
              <a:spcBef>
                <a:spcPts val="0"/>
              </a:spcBef>
              <a:spcAft>
                <a:spcPts val="0"/>
              </a:spcAft>
              <a:buNone/>
            </a:pPr>
            <a:r>
              <a:rPr lang="sv-SE"/>
              <a:t>By ignoring other elements of correctness, a safety specification is often easier to analyze than the full specification. And, by looking at hazards  in isolation, you can better think through what those hazards are and how to avoid them. Because we have this small, focused specification, we can often prove safety, unlike correctness.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 reliability, and safety are contingent on normal operating conditions. They depend on specifications to define what “normal” is - what conditions we expect to use the system under, and how behavior occurs in those situations. All specifications make assumptions, implicit or explicit. What happens when those assumptions are violated? What happens when we land outside of the specification? that is where robustness comes in. (1)</a:t>
            </a:r>
            <a:endParaRPr/>
          </a:p>
          <a:p>
            <a:pPr indent="0" lvl="0" marL="0" rtl="0" algn="l">
              <a:spcBef>
                <a:spcPts val="0"/>
              </a:spcBef>
              <a:spcAft>
                <a:spcPts val="0"/>
              </a:spcAft>
              <a:buNone/>
            </a:pPr>
            <a:r>
              <a:rPr lang="sv-SE"/>
              <a: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 This is not something you prove or can even demonstrate in a meaningful way. Instead, this is something you aspire to in the software design. </a:t>
            </a:r>
            <a:endParaRPr/>
          </a:p>
          <a:p>
            <a:pPr indent="0" lvl="0" marL="0" rtl="0" algn="l">
              <a:spcBef>
                <a:spcPts val="0"/>
              </a:spcBef>
              <a:spcAft>
                <a:spcPts val="0"/>
              </a:spcAft>
              <a:buNone/>
            </a:pPr>
            <a:r>
              <a:rPr lang="sv-SE"/>
              <a:t>When designing software to be robust, you accept that failure might occur. and you try to control how it fails. (4) You can design software to be able to recover some portion of a document if something that happens that causes a crash, or use redundancy to recover if part of an app crashes or if there is some data loss,  or design a webpage that will turn away users when load is too high. You design the software to recover from or prevent issues that could come up if there is a problem. You don’t know what will happen - but you may know how many problems would manifest - crashes, slowdown, inability to connect to a service - and you design the software to react to those problems.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ideally would have all four. Software that is correct is also reliable, but not vice-versa (top-left). Software that is safe is also robust, but not vice-versa (top-right). Software can be correct but not safe (bottom left). It can also be safe, but not correct (bottom right).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esting is there to reveal faults so they can be removed. Identifying and removing as many faults as possible is a useful goal, but finding all faults is nearly impossible in any complex system, and is definitely not cost-effective. We can always test more. However,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sv-SE"/>
              <a:t>Correctness is not a good basis for this, your software is either correct or not, and it’s unlikely to ever be provably correct if your specification is any goof.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mess, putting out the wrong output constantly. </a:t>
            </a:r>
            <a:endParaRPr/>
          </a:p>
          <a:p>
            <a:pPr indent="0" lvl="0" marL="0" rtl="0" algn="l">
              <a:spcBef>
                <a:spcPts val="0"/>
              </a:spcBef>
              <a:spcAft>
                <a:spcPts val="0"/>
              </a:spcAft>
              <a:buNone/>
            </a:pPr>
            <a:r>
              <a:rPr lang="sv-SE"/>
              <a:t>Reliability is the best basis for establishing the level of dependability of your software. (last two points). Next, we will talk about how you measure reliability.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will take more later</a:t>
            </a:r>
            <a:endParaRPr/>
          </a:p>
        </p:txBody>
      </p:sp>
      <p:sp>
        <p:nvSpPr>
          <p:cNvPr id="311" name="Google Shape;31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8" name="Google Shape;318;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r>
              <a:rPr lang="sv-SE"/>
              <a:t> Reliability is the probability of failure-free operation for a specified time in a specified environment for a given purpose. </a:t>
            </a:r>
            <a:r>
              <a:rPr lang="sv-SE">
                <a:solidFill>
                  <a:srgbClr val="4F4F4F"/>
                </a:solidFill>
              </a:rPr>
              <a:t>now, notice the qualifiers there. That’s because</a:t>
            </a:r>
            <a:endParaRPr/>
          </a:p>
          <a:p>
            <a:pPr indent="0" lvl="0" marL="0" rtl="0" algn="l">
              <a:lnSpc>
                <a:spcPct val="120000"/>
              </a:lnSpc>
              <a:spcBef>
                <a:spcPts val="0"/>
              </a:spcBef>
              <a:spcAft>
                <a:spcPts val="0"/>
              </a:spcAft>
              <a:buNone/>
            </a:pPr>
            <a:r>
              <a:rPr lang="sv-SE"/>
              <a:t>This means different things depending on the system and the users of that system. Informally, reliability is a measure of how well users think the system provides the services they require.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Reliability is improved when software faults that occur in the most frequently-used parts of the software are removed. </a:t>
            </a:r>
            <a:r>
              <a:rPr lang="sv-SE">
                <a:solidFill>
                  <a:schemeClr val="dk1"/>
                </a:solidFill>
              </a:rPr>
              <a:t>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a:t>
            </a:r>
            <a:r>
              <a:rPr lang="sv-SE"/>
              <a:t>Removing X% of  faults will not necessarily lead to an X% improvement in reliability (3)</a:t>
            </a:r>
            <a:r>
              <a:rPr lang="sv-SE">
                <a:solidFill>
                  <a:schemeClr val="dk1"/>
                </a:solidFill>
              </a:rPr>
              <a:t>. Not all faults are equal and often don’t affect the system in the same way.</a:t>
            </a:r>
            <a:r>
              <a:rPr lang="sv-SE"/>
              <a:t> </a:t>
            </a:r>
            <a:r>
              <a:rPr lang="sv-SE">
                <a:solidFill>
                  <a:schemeClr val="dk1"/>
                </a:solidFill>
              </a:rPr>
              <a:t>So, (read), as those have the biggest impact on perceived reliability. </a:t>
            </a:r>
            <a:r>
              <a:rPr lang="sv-SE">
                <a:solidFill>
                  <a:srgbClr val="4F4F4F"/>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So, measuring reliability requires setting the context. It requires all of those qualifications we mentioned earlier. You want to establish different operating scenarios, different profiles of the users you think will interact with the system and the actions they will take, so that you can measure reliability for the different types of users.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a:t>
            </a:r>
            <a:r>
              <a:rPr lang="sv-SE">
                <a:solidFill>
                  <a:schemeClr val="dk1"/>
                </a:solidFill>
              </a:rPr>
              <a:t>eliability is fundamentally something that can be measured, unlike correctness or robustness. We can set conditions, and measure reliability for those scenarios. Reliability  -once defined -is something you can measure and argue for. It can be divided into levels, and you can specify a level of required reliability. </a:t>
            </a:r>
            <a:r>
              <a:rPr lang="sv-SE"/>
              <a:t> </a:t>
            </a:r>
            <a:r>
              <a:rPr lang="sv-SE">
                <a:solidFill>
                  <a:schemeClr val="dk1"/>
                </a:solidFill>
              </a:rPr>
              <a:t>This starts with the system requirements. Non-functional requirements can define the number of failures that are acceptable during normal use of the system, or the time in which the system is allowed to be unavailable for use.</a:t>
            </a:r>
            <a:r>
              <a:rPr lang="sv-SE"/>
              <a:t> </a:t>
            </a:r>
            <a:r>
              <a:rPr lang="sv-SE">
                <a:solidFill>
                  <a:schemeClr val="dk1"/>
                </a:solidFill>
              </a:rPr>
              <a:t>Functional requirements can define how the software avoids, detects, and tolerates failures and corrects for them. The non-functional requirements can define how we judge reliability, and functional requir</a:t>
            </a:r>
            <a:r>
              <a:rPr lang="sv-SE"/>
              <a:t>ements determine </a:t>
            </a:r>
            <a:r>
              <a:rPr lang="sv-SE">
                <a:solidFill>
                  <a:schemeClr val="dk1"/>
                </a:solidFill>
              </a:rPr>
              <a:t>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a:t>
            </a:r>
            <a:r>
              <a:rPr lang="sv-SE"/>
              <a:t>Measuring reliability is normal when building hardware, but hardware metrics often aren’t suitable for software. </a:t>
            </a:r>
            <a:r>
              <a:rPr lang="sv-SE">
                <a:solidFill>
                  <a:schemeClr val="dk1"/>
                </a:solidFill>
              </a:rPr>
              <a:t> (2)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the thing is, with hardware, the design is assumed to be correct - you just had a component wear out or go bad. in software, parts don’t fail - there’s no hardware degradation. (read </a:t>
            </a:r>
            <a:r>
              <a:rPr lang="sv-SE"/>
              <a:t>4-6</a:t>
            </a:r>
            <a:r>
              <a:rPr lang="sv-SE">
                <a:solidFill>
                  <a:schemeClr val="dk1"/>
                </a:solidFill>
              </a:rPr>
              <a: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4f2e93b77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4f2e93b77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One measurement that originated from hardware is still works as a good starting place to talk about how you measure reliability in software is the availability. </a:t>
            </a:r>
            <a:r>
              <a:rPr lang="sv-SE"/>
              <a:t>Availability refers to a property of software that it is there and ready to carry out its task when you need it to be. This encompasses what is normally called reliability (4) (although it may encompass additional considerations such as downtime due to periodic maintenance). In fact, availability builds upon the concept of reliability by adding the notion of recovery—that is, when the system breaks, it repairs itself. To define it formally:  “Availability refers to the ability of a system to mask or repair faults such that the cumulative service outage period does not exceed a required value over a specified time interval.” This is both a way to measure reliability AND a quality attribute on its own that is often examined.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 </a:t>
            </a:r>
            <a:r>
              <a:rPr lang="sv-SE"/>
              <a:t>(2)</a:t>
            </a:r>
            <a:r>
              <a:rPr lang="sv-SE"/>
              <a:t>), and gives us a clear indicator of when the system is able to respond. now, this is important, but not perfect on its own, as Does not tend to take incorrect computations (partial failures) into account. If the system doesn’y crash, it doesn’t affect the availability. </a:t>
            </a:r>
            <a:r>
              <a:rPr lang="sv-SE">
                <a:solidFill>
                  <a:schemeClr val="dk1"/>
                </a:solidFill>
              </a:rPr>
              <a:t>be careful when looking at availability figures. One decimal point makes a huge difference.</a:t>
            </a:r>
            <a:r>
              <a:rPr lang="sv-SE"/>
              <a:t> (go over last bit)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4f2e93b77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4f2e93b77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software.Faults can be prevented, tolerated, removed, or forecast.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4f2e93b77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4f2e93b77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f2e93b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f2e93b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stated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161" name="Google Shape;161;gb4f2e93b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a:t>
            </a:r>
            <a:r>
              <a:rPr lang="sv-SE"/>
              <a:t>5</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As opposed to </a:t>
            </a:r>
            <a:r>
              <a:rPr lang="sv-SE"/>
              <a:t>POFOD, where you might seta threshold of </a:t>
            </a:r>
            <a:r>
              <a:rPr lang="sv-SE">
                <a:solidFill>
                  <a:schemeClr val="dk1"/>
                </a:solidFill>
              </a:rPr>
              <a:t>10 failed transactions out of every 1000.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 This is important in situations where the time in operation is crucially important</a:t>
            </a:r>
            <a:r>
              <a:rPr lang="sv-SE"/>
              <a:t>, like when users have long sessions where crashes can cause problems. </a:t>
            </a:r>
            <a:r>
              <a:rPr lang="sv-SE">
                <a:solidFill>
                  <a:schemeClr val="dk1"/>
                </a:solidFill>
              </a:rPr>
              <a:t>For instance, in a CAD system, an architect might spend the whole day on a design. Saving work takes rendering time and might take up a lot of storage space, so you might no</a:t>
            </a:r>
            <a:r>
              <a:rPr lang="sv-SE"/>
              <a:t>t</a:t>
            </a:r>
            <a:r>
              <a:rPr lang="sv-SE">
                <a:solidFill>
                  <a:schemeClr val="dk1"/>
                </a:solidFill>
              </a:rPr>
              <a:t> save often. So, you want a MT</a:t>
            </a:r>
            <a:r>
              <a:rPr lang="sv-SE"/>
              <a:t>B</a:t>
            </a:r>
            <a:r>
              <a:rPr lang="sv-SE">
                <a:solidFill>
                  <a:schemeClr val="dk1"/>
                </a:solidFill>
              </a:rPr>
              <a:t>F that is higher than the average time a user spends working on their design model. You want it to be unlikely that they lose their work before saving</a:t>
            </a:r>
            <a:r>
              <a:rPr lang="sv-SE"/>
              <a:t> and rendering, especially if you can’t consume the resources needed to save regularly or you can’t save partial results.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4f2e93b77_0_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4f2e93b77_0_5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availability of a system can also be calculated as the probability that it will provide the specified services within required bounds over a specified time interval. (2-5)</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4f2e93b7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4f2e93b77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b4f2e93b77_0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66ac90cdc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66ac90cdc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4f2e93b77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4f2e93b77_0_1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4f2e93b77_0_1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4f2e93b77_0_1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f2e93b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f2e93b77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Most relevant for this course: dependability. Ability of the system to consistently offer correct functionality, even under unforeseen or unsafe conditions.</a:t>
            </a:r>
            <a:endParaRPr/>
          </a:p>
        </p:txBody>
      </p:sp>
      <p:sp>
        <p:nvSpPr>
          <p:cNvPr id="169" name="Google Shape;169;gb4f2e93b7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66ac90cdc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66ac90cdc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t>
            </a:r>
            <a:r>
              <a:rPr lang="sv-SE"/>
              <a:t>Raising reliability is expensive. It may be cheaper to accept unreliability and pay for failure costs.</a:t>
            </a:r>
            <a:r>
              <a:rPr lang="sv-SE">
                <a:solidFill>
                  <a:schemeClr val="dk1"/>
                </a:solidFill>
              </a:rPr>
              <a:t>) - this is an optimization problem. How do we balance reliability improvement over accepting liability. We should improve reliability, but there is a tipping point.</a:t>
            </a:r>
            <a:r>
              <a:rPr lang="sv-SE"/>
              <a:t>The balancing point depends on social and political factors and the system type. A reputation for unreliable products may hurt more than the cost of improving reliability. Cost of failure depends on risks of failure. (last points)</a:t>
            </a:r>
            <a:endParaRPr/>
          </a:p>
          <a:p>
            <a:pPr indent="0" lvl="0" marL="0" rtl="0" algn="l">
              <a:lnSpc>
                <a:spcPct val="120000"/>
              </a:lnSpc>
              <a:spcBef>
                <a:spcPts val="0"/>
              </a:spcBef>
              <a:spcAft>
                <a:spcPts val="0"/>
              </a:spcAft>
              <a:buNone/>
            </a:pPr>
            <a:r>
              <a:rPr lang="sv-SE"/>
              <a:t>Minor annoyances (crashes, occasional data loss) (rest)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4f2e93b77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4f2e93b77_0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minutes</a:t>
            </a:r>
            <a:endParaRPr/>
          </a:p>
        </p:txBody>
      </p:sp>
      <p:sp>
        <p:nvSpPr>
          <p:cNvPr id="476" name="Google Shape;476;gb4f2e93b77_0_3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4f2e93b77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4f2e93b77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483" name="Google Shape;483;gb4f2e93b77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4f2e93b77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4f2e93b77_0_6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time and the software system’s ability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system’s time-based response to those events is the essence is discussing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forms the language with which to construct performance scenarios.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For much of the history of software engineering, performance has been the driving factor in how we design systems. It has frequently compromised the achievement of all other qualities. As the price/performance ratio of hardware continues to plummet and the cost of developing software continues to rise, other qualities have risen in importance. Still, 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4f2e93b7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b4f2e93b77_0_1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4f2e93b77_0_1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4f2e93b77_0_1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sv-SE"/>
              <a:t>We define two ways of looking at latency measurements you may want to consider separately.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sv-SE"/>
              <a:t>1. Responsiveness considers how quickly the system responds to routine workloads such as interactive user requests. The response time for such operations is typically on the order of a few seconds. The key consideration</a:t>
            </a:r>
            <a:endParaRPr/>
          </a:p>
          <a:p>
            <a:pPr indent="0" lvl="0" marL="0" rtl="0" algn="l">
              <a:spcBef>
                <a:spcPts val="0"/>
              </a:spcBef>
              <a:spcAft>
                <a:spcPts val="0"/>
              </a:spcAft>
              <a:buClr>
                <a:schemeClr val="dk1"/>
              </a:buClr>
              <a:buSzPts val="1100"/>
              <a:buFont typeface="Arial"/>
              <a:buNone/>
            </a:pPr>
            <a:r>
              <a:rPr lang="sv-SE"/>
              <a:t>for such workloads is user productivity, ensuring that the system does not slow down its users. The two aspects of responsiveness that usually need to be considered are the responsiveness of the user’s device (e.g., how long it</a:t>
            </a:r>
            <a:endParaRPr/>
          </a:p>
          <a:p>
            <a:pPr indent="0" lvl="0" marL="0" rtl="0" algn="l">
              <a:spcBef>
                <a:spcPts val="0"/>
              </a:spcBef>
              <a:spcAft>
                <a:spcPts val="0"/>
              </a:spcAft>
              <a:buNone/>
            </a:pPr>
            <a:r>
              <a:rPr lang="sv-SE"/>
              <a:t>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4f2e93b77_0_1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4f2e93b77_0_1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sv-SE"/>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4f2e93b77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4f2e93b77_0_1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(4-end)</a:t>
            </a:r>
            <a:endParaRPr/>
          </a:p>
        </p:txBody>
      </p:sp>
      <p:sp>
        <p:nvSpPr>
          <p:cNvPr id="519" name="Google Shape;519;gb4f2e93b77_0_1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4f2e93b77_0_1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4f2e93b77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sv-SE"/>
              <a:t>processing time, the higher the throughput your system can achieve. However, as the load on the system increases (and throughput rises), the response time for individual transactions tends to increase (4-5).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4f2e93b77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4f2e93b77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are other ways we assess quality</a:t>
            </a:r>
            <a:endParaRPr/>
          </a:p>
          <a:p>
            <a:pPr indent="0" lvl="0" marL="0" rtl="0" algn="l">
              <a:spcBef>
                <a:spcPts val="0"/>
              </a:spcBef>
              <a:spcAft>
                <a:spcPts val="0"/>
              </a:spcAft>
              <a:buNone/>
            </a:pPr>
            <a:r>
              <a:rPr lang="sv-SE"/>
              <a:t>- (2)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endParaRPr/>
          </a:p>
          <a:p>
            <a:pPr indent="0" lvl="0" marL="0" rtl="0" algn="l">
              <a:spcBef>
                <a:spcPts val="0"/>
              </a:spcBef>
              <a:spcAft>
                <a:spcPts val="0"/>
              </a:spcAft>
              <a:buNone/>
            </a:pPr>
            <a:r>
              <a:rPr lang="sv-SE"/>
              <a:t>- (4) If security is a concern, you might want to layer the architecture, with the critical components protected in innermost layers , with a high level of security validation applied to the higher layers. Architect the system to trap attackers with multiple layers of gates between them and critical assets.</a:t>
            </a:r>
            <a:endParaRPr/>
          </a:p>
          <a:p>
            <a:pPr indent="0" lvl="0" marL="0" rtl="0" algn="l">
              <a:spcBef>
                <a:spcPts val="0"/>
              </a:spcBef>
              <a:spcAft>
                <a:spcPts val="0"/>
              </a:spcAft>
              <a:buNone/>
            </a:pPr>
            <a:r>
              <a:rPr lang="sv-SE"/>
              <a:t>- (5)</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4f2e93b77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4f2e93b77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4f2e93b77_0_1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4f2e93b77_0_1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In the engine controller, for example, the fuel should ignite when the cylinder is in a particular position. (3-4)</a:t>
            </a:r>
            <a:endParaRPr/>
          </a:p>
        </p:txBody>
      </p:sp>
      <p:sp>
        <p:nvSpPr>
          <p:cNvPr id="541" name="Google Shape;541;gb4f2e93b77_0_1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4f2e93b77_0_1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4f2e93b77_0_1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b4f2e93b77_0_1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4f2e93b7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4f2e93b77_0_6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and meeting performance requirements.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4f2e93b77_0_7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4f2e93b77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sv-SE">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sv-SE">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b4f2e93b77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b4f2e93b77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4f2e93b77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4f2e93b77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578" name="Google Shape;578;gb4f2e93b77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4f2e93b77_0_9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b4f2e93b77_0_9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4f2e93b7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4f2e93b77_0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sv-SE"/>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sv-SE"/>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Clr>
                <a:schemeClr val="dk1"/>
              </a:buClr>
              <a:buSzPts val="1100"/>
              <a:buFont typeface="Arial"/>
              <a:buNone/>
            </a:pPr>
            <a:r>
              <a:rPr lang="sv-SE"/>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Clr>
                <a:schemeClr val="dk1"/>
              </a:buClr>
              <a:buSzPts val="1100"/>
              <a:buFont typeface="Arial"/>
              <a:buNone/>
            </a:pPr>
            <a:r>
              <a:rPr lang="sv-SE"/>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4f2e93b77_0_9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4f2e93b77_0_9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f2e93b77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f2e93b77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endParaRPr/>
          </a:p>
          <a:p>
            <a:pPr indent="0" lvl="0" marL="0" rtl="0" algn="l">
              <a:spcBef>
                <a:spcPts val="0"/>
              </a:spcBef>
              <a:spcAft>
                <a:spcPts val="0"/>
              </a:spcAft>
              <a:buNone/>
            </a:pPr>
            <a:r>
              <a:rPr lang="sv-SE"/>
              <a:t>- (4) If you want a high degree of maintainability, you need a larger number of small, self-contained components. That’s the idea of high cohesion and low coupling. Keep related functions together, and as independent as possible - separate data from consumers, avoid shared data structures - then you can more easily fix bugs and add features to these little independent subsystems.</a:t>
            </a:r>
            <a:endParaRPr/>
          </a:p>
          <a:p>
            <a:pPr indent="0" lvl="0" marL="0" rtl="0" algn="l">
              <a:spcBef>
                <a:spcPts val="0"/>
              </a:spcBef>
              <a:spcAft>
                <a:spcPts val="0"/>
              </a:spcAft>
              <a:buNone/>
            </a:pPr>
            <a:r>
              <a:rPr lang="sv-SE"/>
              <a:t>- (6) a well-designed system  is able to amplify a failure - ensuring that you notice problems, rather than getting subtlely wrong answers or missing issues until it is too late. For instance, the system design can determine what information is visible for inspection when testing, and a system could be designed to surface information to a special testing interface designed to provide data that would not otherwise be visible to the world.</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4f2e93b77_0_9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4f2e93b77_0_9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4f2e93b77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b4f2e93b77_0_9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b4f2e93b77_0_9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b4f2e93b77_0_9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sv-SE"/>
              <a:t>risk management. (2-3)</a:t>
            </a:r>
            <a:endParaRPr/>
          </a:p>
          <a:p>
            <a:pPr indent="0" lvl="0" marL="0" rtl="0" algn="l">
              <a:spcBef>
                <a:spcPts val="0"/>
              </a:spcBef>
              <a:spcAft>
                <a:spcPts val="0"/>
              </a:spcAft>
              <a:buClr>
                <a:schemeClr val="dk1"/>
              </a:buClr>
              <a:buSzPts val="1100"/>
              <a:buFont typeface="Arial"/>
              <a:buNone/>
            </a:pPr>
            <a:r>
              <a:rPr lang="sv-SE"/>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4f2e93b77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b4f2e93b77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t>
            </a:r>
            <a:r>
              <a:rPr lang="sv-SE"/>
              <a:t>(1)  An attack is an attempt to break CIA. The response to the attack is to preserve CIA or deter attackers through monitoring of their activities. So, we don’t measure security in a universal way. Instead, (2 - end)</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b4f2e93b77_0_1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b4f2e93b77_0_1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b4f2e93b77_0_13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4f2e93b77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b4f2e93b77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4f2e93b77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4f2e93b77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4f2e93b77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4f2e93b77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This is not useful in isolation, but is defined by context - by identifying with whom, what, and under what circumstances the system is supposed to communicate and work with .The idea here, however, is that the architecture is designed to provide the right data and functionality to external sources in a controlled manner.</a:t>
            </a:r>
            <a:endParaRPr/>
          </a:p>
          <a:p>
            <a:pPr indent="0" lvl="0" marL="0" rtl="0" algn="l">
              <a:spcBef>
                <a:spcPts val="0"/>
              </a:spcBef>
              <a:spcAft>
                <a:spcPts val="0"/>
              </a:spcAft>
              <a:buNone/>
            </a:pPr>
            <a:r>
              <a:rPr lang="sv-SE"/>
              <a:t>(4-5) Naturally, this most centrally relates to user interfaces, but impacts the entire architecture and how users work with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4f2e93b77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4f2e93b77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b4f2e93b77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4f2e93b77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4f2e93b77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unfortuantely, emphasizing one of these qualities tends to lessen another quality. They conflict with each other. It is hard to achieve multiple qualities at once.</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Using a small number of complex subsystems components improves performance because there are fewer bottlenecks, but hurts maintainability, as it’s harder to add features or make changes to complex subsystems.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(read) - you need to protect all of that data equally, and that’s infinitely harder than protecting data in one place.</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Localizing safety-critcical features to one module on a local machine introduces more communication between subsystems, possibly in remote locations, degrading performance, but does improve safety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a:t>(last point), we’ll talk about that more</a:t>
            </a:r>
            <a:endParaRPr/>
          </a:p>
        </p:txBody>
      </p:sp>
      <p:sp>
        <p:nvSpPr>
          <p:cNvPr id="206" name="Google Shape;206;gb4f2e93b77_0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jpg"/><Relationship Id="rId4" Type="http://schemas.openxmlformats.org/officeDocument/2006/relationships/image" Target="../media/image16.png"/><Relationship Id="rId5" Type="http://schemas.openxmlformats.org/officeDocument/2006/relationships/image" Target="../media/image9.jpg"/><Relationship Id="rId6" Type="http://schemas.openxmlformats.org/officeDocument/2006/relationships/image" Target="../media/image11.jpg"/><Relationship Id="rId7"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Attributes and Measurement</a:t>
            </a:r>
            <a:endParaRPr sz="3000"/>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21,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Focus</a:t>
            </a:r>
            <a:endParaRPr/>
          </a:p>
        </p:txBody>
      </p:sp>
      <p:sp>
        <p:nvSpPr>
          <p:cNvPr id="218" name="Google Shape;21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endParaRPr/>
          </a:p>
          <a:p>
            <a:pPr indent="-393700" lvl="0" marL="457200" rtl="0" algn="l">
              <a:spcBef>
                <a:spcPts val="1000"/>
              </a:spcBef>
              <a:spcAft>
                <a:spcPts val="0"/>
              </a:spcAft>
              <a:buSzPts val="2600"/>
              <a:buChar char="•"/>
            </a:pPr>
            <a:r>
              <a:rPr lang="sv-SE"/>
              <a:t>Availability</a:t>
            </a:r>
            <a:endParaRPr/>
          </a:p>
          <a:p>
            <a:pPr indent="-393700" lvl="0" marL="457200" rtl="0" algn="l">
              <a:spcBef>
                <a:spcPts val="1000"/>
              </a:spcBef>
              <a:spcAft>
                <a:spcPts val="0"/>
              </a:spcAft>
              <a:buSzPts val="2600"/>
              <a:buChar char="•"/>
            </a:pPr>
            <a:r>
              <a:rPr lang="sv-SE"/>
              <a:t>Performance</a:t>
            </a:r>
            <a:endParaRPr/>
          </a:p>
          <a:p>
            <a:pPr indent="-393700" lvl="0" marL="457200" rtl="0" algn="l">
              <a:spcBef>
                <a:spcPts val="1000"/>
              </a:spcBef>
              <a:spcAft>
                <a:spcPts val="0"/>
              </a:spcAft>
              <a:buSzPts val="2600"/>
              <a:buChar char="•"/>
            </a:pPr>
            <a:r>
              <a:rPr lang="sv-SE"/>
              <a:t>Scalability</a:t>
            </a:r>
            <a:endParaRPr/>
          </a:p>
          <a:p>
            <a:pPr indent="-393700" lvl="0" marL="457200" rtl="0" algn="l">
              <a:spcBef>
                <a:spcPts val="1000"/>
              </a:spcBef>
              <a:spcAft>
                <a:spcPts val="0"/>
              </a:spcAft>
              <a:buSzPts val="2600"/>
              <a:buChar char="•"/>
            </a:pPr>
            <a:r>
              <a:rPr lang="sv-SE"/>
              <a:t>Security</a:t>
            </a:r>
            <a:endParaRPr/>
          </a:p>
          <a:p>
            <a:pPr indent="-393700" lvl="0" marL="457200" rtl="0" algn="l">
              <a:spcBef>
                <a:spcPts val="1000"/>
              </a:spcBef>
              <a:spcAft>
                <a:spcPts val="0"/>
              </a:spcAft>
              <a:buSzPts val="2600"/>
              <a:buChar char="•"/>
            </a:pPr>
            <a:r>
              <a:rPr b="1" lang="sv-SE"/>
              <a:t>(Others important - but not enough time for all!)</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5" name="Google Shape;225;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Dependability</a:t>
            </a:r>
            <a:endParaRPr/>
          </a:p>
        </p:txBody>
      </p:sp>
      <p:pic>
        <p:nvPicPr>
          <p:cNvPr id="226" name="Google Shape;226;p35"/>
          <p:cNvPicPr preferRelativeResize="0"/>
          <p:nvPr/>
        </p:nvPicPr>
        <p:blipFill>
          <a:blip r:embed="rId3">
            <a:alphaModFix/>
          </a:blip>
          <a:stretch>
            <a:fillRect/>
          </a:stretch>
        </p:blipFill>
        <p:spPr>
          <a:xfrm>
            <a:off x="4058750" y="1076533"/>
            <a:ext cx="4756176" cy="2990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Provide evidence that the system is </a:t>
            </a:r>
            <a:r>
              <a:rPr b="1" lang="sv-SE">
                <a:solidFill>
                  <a:srgbClr val="2388DB"/>
                </a:solidFill>
              </a:rPr>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t>correct</a:t>
            </a:r>
            <a:r>
              <a:rPr lang="sv-SE"/>
              <a:t>.</a:t>
            </a:r>
            <a:endParaRPr/>
          </a:p>
          <a:p>
            <a:pPr indent="-368300" lvl="1" marL="914400" rtl="0" algn="l">
              <a:spcBef>
                <a:spcPts val="600"/>
              </a:spcBef>
              <a:spcAft>
                <a:spcPts val="0"/>
              </a:spcAft>
              <a:buSzPts val="2200"/>
              <a:buChar char="•"/>
            </a:pPr>
            <a:r>
              <a:rPr lang="sv-SE"/>
              <a:t>That it is </a:t>
            </a:r>
            <a:r>
              <a:rPr b="1" lang="sv-SE"/>
              <a:t>reliable</a:t>
            </a:r>
            <a:r>
              <a:rPr lang="sv-SE"/>
              <a:t>.</a:t>
            </a:r>
            <a:endParaRPr/>
          </a:p>
          <a:p>
            <a:pPr indent="-368300" lvl="1" marL="914400" rtl="0" algn="l">
              <a:spcBef>
                <a:spcPts val="600"/>
              </a:spcBef>
              <a:spcAft>
                <a:spcPts val="0"/>
              </a:spcAft>
              <a:buSzPts val="2200"/>
              <a:buChar char="•"/>
            </a:pPr>
            <a:r>
              <a:rPr lang="sv-SE"/>
              <a:t>That it is </a:t>
            </a:r>
            <a:r>
              <a:rPr b="1" lang="sv-SE"/>
              <a:t>safe</a:t>
            </a:r>
            <a:r>
              <a:rPr lang="sv-SE"/>
              <a:t>.</a:t>
            </a:r>
            <a:endParaRPr/>
          </a:p>
          <a:p>
            <a:pPr indent="-368300" lvl="1" marL="914400" rtl="0" algn="l">
              <a:spcBef>
                <a:spcPts val="600"/>
              </a:spcBef>
              <a:spcAft>
                <a:spcPts val="0"/>
              </a:spcAft>
              <a:buSzPts val="2200"/>
              <a:buChar char="•"/>
            </a:pPr>
            <a:r>
              <a:rPr lang="sv-SE"/>
              <a:t>That is is </a:t>
            </a:r>
            <a:r>
              <a:rPr b="1" lang="sv-SE"/>
              <a:t>robust</a:t>
            </a:r>
            <a:r>
              <a:rPr lang="sv-SE"/>
              <a:t>.</a:t>
            </a:r>
            <a:endParaRPr/>
          </a:p>
        </p:txBody>
      </p:sp>
      <p:sp>
        <p:nvSpPr>
          <p:cNvPr id="233" name="Google Shape;23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4" name="Google Shape;234;p36"/>
          <p:cNvSpPr/>
          <p:nvPr/>
        </p:nvSpPr>
        <p:spPr>
          <a:xfrm>
            <a:off x="4336775" y="3088772"/>
            <a:ext cx="2705100" cy="888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5943528" y="3088772"/>
            <a:ext cx="2705100" cy="888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5053681" y="3174279"/>
            <a:ext cx="1988400" cy="7335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a:off x="5943528" y="3166129"/>
            <a:ext cx="1988400" cy="7335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4283250"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239" name="Google Shape;239;p36"/>
          <p:cNvSpPr txBox="1"/>
          <p:nvPr/>
        </p:nvSpPr>
        <p:spPr>
          <a:xfrm>
            <a:off x="5074725"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240" name="Google Shape;240;p36"/>
          <p:cNvSpPr txBox="1"/>
          <p:nvPr/>
        </p:nvSpPr>
        <p:spPr>
          <a:xfrm>
            <a:off x="7137491" y="3329127"/>
            <a:ext cx="6213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241" name="Google Shape;241;p36"/>
          <p:cNvSpPr txBox="1"/>
          <p:nvPr/>
        </p:nvSpPr>
        <p:spPr>
          <a:xfrm>
            <a:off x="7854228"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242" name="Google Shape;242;p36"/>
          <p:cNvSpPr/>
          <p:nvPr/>
        </p:nvSpPr>
        <p:spPr>
          <a:xfrm>
            <a:off x="6345475" y="3417025"/>
            <a:ext cx="278700" cy="2805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248" name="Google Shape;248;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t>correct</a:t>
            </a:r>
            <a:r>
              <a:rPr lang="sv-SE"/>
              <a:t> if it is always consistent with its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Depends on quality and detail of requirements.</a:t>
            </a:r>
            <a:endParaRPr/>
          </a:p>
          <a:p>
            <a:pPr indent="-419100" lvl="1" marL="914400" marR="0" rtl="0" algn="l">
              <a:lnSpc>
                <a:spcPct val="100000"/>
              </a:lnSpc>
              <a:spcBef>
                <a:spcPts val="0"/>
              </a:spcBef>
              <a:spcAft>
                <a:spcPts val="0"/>
              </a:spcAft>
              <a:buClr>
                <a:schemeClr val="dk1"/>
              </a:buClr>
              <a:buSzPts val="3000"/>
              <a:buFont typeface="Arial"/>
              <a:buChar char="•"/>
            </a:pPr>
            <a:r>
              <a:rPr lang="sv-SE"/>
              <a:t>Easy to show with respect to a weak specification.</a:t>
            </a:r>
            <a:endParaRPr/>
          </a:p>
          <a:p>
            <a:pPr indent="-419100" lvl="1" marL="914400" marR="0" rtl="0" algn="l">
              <a:lnSpc>
                <a:spcPct val="100000"/>
              </a:lnSpc>
              <a:spcBef>
                <a:spcPts val="0"/>
              </a:spcBef>
              <a:spcAft>
                <a:spcPts val="0"/>
              </a:spcAft>
              <a:buClr>
                <a:schemeClr val="dk1"/>
              </a:buClr>
              <a:buSzPts val="3000"/>
              <a:buFont typeface="Arial"/>
              <a:buChar char="•"/>
            </a:pPr>
            <a:r>
              <a:rPr lang="sv-SE"/>
              <a:t>Often impossible to prove with a detailed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Correctness is rarely provably achieved.</a:t>
            </a:r>
            <a:endParaRPr/>
          </a:p>
        </p:txBody>
      </p:sp>
      <p:sp>
        <p:nvSpPr>
          <p:cNvPr id="249" name="Google Shape;24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255" name="Google Shape;25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tatistical approximation of correctness. </a:t>
            </a:r>
            <a:endParaRPr/>
          </a:p>
          <a:p>
            <a:pPr indent="-393700" lvl="0" marL="457200" rtl="0" algn="l">
              <a:spcBef>
                <a:spcPts val="1000"/>
              </a:spcBef>
              <a:spcAft>
                <a:spcPts val="0"/>
              </a:spcAft>
              <a:buSzPts val="2600"/>
              <a:buChar char="•"/>
            </a:pPr>
            <a:r>
              <a:rPr lang="sv-SE"/>
              <a:t>The likelihood of correct behavior from </a:t>
            </a:r>
            <a:r>
              <a:rPr b="1" lang="sv-SE"/>
              <a:t>some period of observed behavior</a:t>
            </a:r>
            <a:r>
              <a:rPr lang="sv-SE"/>
              <a:t>. </a:t>
            </a:r>
            <a:endParaRPr/>
          </a:p>
          <a:p>
            <a:pPr indent="-368300" lvl="1" marL="914400" rtl="0" algn="l">
              <a:spcBef>
                <a:spcPts val="500"/>
              </a:spcBef>
              <a:spcAft>
                <a:spcPts val="0"/>
              </a:spcAft>
              <a:buSzPts val="2200"/>
              <a:buChar char="•"/>
            </a:pPr>
            <a:r>
              <a:rPr lang="sv-SE"/>
              <a:t>Time period, number of system executions</a:t>
            </a:r>
            <a:endParaRPr/>
          </a:p>
          <a:p>
            <a:pPr indent="-393700" lvl="0" marL="457200" rtl="0" algn="l">
              <a:spcBef>
                <a:spcPts val="1000"/>
              </a:spcBef>
              <a:spcAft>
                <a:spcPts val="0"/>
              </a:spcAft>
              <a:buSzPts val="2600"/>
              <a:buChar char="•"/>
            </a:pPr>
            <a:r>
              <a:rPr lang="sv-SE"/>
              <a:t>Measured relative to a specification and usage profile (expected pattern of interaction).</a:t>
            </a:r>
            <a:endParaRPr/>
          </a:p>
          <a:p>
            <a:pPr indent="-368300" lvl="1" marL="914400" rtl="0" algn="l">
              <a:spcBef>
                <a:spcPts val="500"/>
              </a:spcBef>
              <a:spcAft>
                <a:spcPts val="0"/>
              </a:spcAft>
              <a:buSzPts val="2200"/>
              <a:buChar char="•"/>
            </a:pPr>
            <a:r>
              <a:rPr lang="sv-SE"/>
              <a:t>Dependent on how the system is used by a type of user.</a:t>
            </a:r>
            <a:endParaRPr/>
          </a:p>
        </p:txBody>
      </p:sp>
      <p:sp>
        <p:nvSpPr>
          <p:cNvPr id="256" name="Google Shape;25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Dependence on Specifications</a:t>
            </a:r>
            <a:endParaRPr/>
          </a:p>
        </p:txBody>
      </p:sp>
      <p:sp>
        <p:nvSpPr>
          <p:cNvPr id="262" name="Google Shape;262;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orrectness and reliability:</a:t>
            </a:r>
            <a:endParaRPr/>
          </a:p>
          <a:p>
            <a:pPr indent="-368300" lvl="1" marL="914400" rtl="0" algn="l">
              <a:spcBef>
                <a:spcPts val="500"/>
              </a:spcBef>
              <a:spcAft>
                <a:spcPts val="0"/>
              </a:spcAft>
              <a:buSzPts val="2200"/>
              <a:buChar char="•"/>
            </a:pPr>
            <a:r>
              <a:rPr lang="sv-SE"/>
              <a:t>Success relative to the strength of the specification.</a:t>
            </a:r>
            <a:endParaRPr/>
          </a:p>
          <a:p>
            <a:pPr indent="-342900" lvl="2" marL="1371600" rtl="0" algn="l">
              <a:spcBef>
                <a:spcPts val="500"/>
              </a:spcBef>
              <a:spcAft>
                <a:spcPts val="0"/>
              </a:spcAft>
              <a:buSzPts val="1800"/>
              <a:buChar char="•"/>
            </a:pPr>
            <a:r>
              <a:rPr b="1" lang="sv-SE"/>
              <a:t>Hard to meaningfully prove anything for strong spec.</a:t>
            </a:r>
            <a:endParaRPr b="1"/>
          </a:p>
          <a:p>
            <a:pPr indent="-368300" lvl="1" marL="914400" rtl="0" algn="l">
              <a:spcBef>
                <a:spcPts val="500"/>
              </a:spcBef>
              <a:spcAft>
                <a:spcPts val="0"/>
              </a:spcAft>
              <a:buSzPts val="2200"/>
              <a:buChar char="•"/>
            </a:pPr>
            <a:r>
              <a:rPr lang="sv-SE"/>
              <a:t>Severity of a failure is not considered. </a:t>
            </a:r>
            <a:endParaRPr/>
          </a:p>
          <a:p>
            <a:pPr indent="-342900" lvl="2" marL="1371600" rtl="0" algn="l">
              <a:spcBef>
                <a:spcPts val="500"/>
              </a:spcBef>
              <a:spcAft>
                <a:spcPts val="0"/>
              </a:spcAft>
              <a:buSzPts val="1800"/>
              <a:buChar char="•"/>
            </a:pPr>
            <a:r>
              <a:rPr b="1" lang="sv-SE"/>
              <a:t>Some failures are worse than others.</a:t>
            </a:r>
            <a:endParaRPr b="1"/>
          </a:p>
          <a:p>
            <a:pPr indent="-393700" lvl="0" marL="457200" rtl="0" algn="l">
              <a:spcBef>
                <a:spcPts val="1000"/>
              </a:spcBef>
              <a:spcAft>
                <a:spcPts val="0"/>
              </a:spcAft>
              <a:buSzPts val="2600"/>
              <a:buChar char="•"/>
            </a:pPr>
            <a:r>
              <a:rPr lang="sv-SE"/>
              <a:t>Safety revolves around </a:t>
            </a:r>
            <a:r>
              <a:rPr b="1" lang="sv-SE"/>
              <a:t>a restricted specification</a:t>
            </a:r>
            <a:r>
              <a:rPr lang="sv-SE"/>
              <a:t>.</a:t>
            </a:r>
            <a:endParaRPr/>
          </a:p>
          <a:p>
            <a:pPr indent="-393700" lvl="0" marL="457200" rtl="0" algn="l">
              <a:spcBef>
                <a:spcPts val="1000"/>
              </a:spcBef>
              <a:spcAft>
                <a:spcPts val="0"/>
              </a:spcAft>
              <a:buSzPts val="2600"/>
              <a:buChar char="•"/>
            </a:pPr>
            <a:r>
              <a:rPr lang="sv-SE"/>
              <a:t>Robustness focuses on </a:t>
            </a:r>
            <a:r>
              <a:rPr b="1" lang="sv-SE"/>
              <a:t>everything not specified.</a:t>
            </a:r>
            <a:endParaRPr b="1"/>
          </a:p>
        </p:txBody>
      </p:sp>
      <p:sp>
        <p:nvSpPr>
          <p:cNvPr id="263" name="Google Shape;26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269" name="Google Shape;26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is the </a:t>
            </a:r>
            <a:r>
              <a:rPr b="1" lang="sv-SE"/>
              <a:t>ability to avoid hazards</a:t>
            </a:r>
            <a:r>
              <a:rPr lang="sv-SE"/>
              <a:t>. </a:t>
            </a:r>
            <a:endParaRPr/>
          </a:p>
          <a:p>
            <a:pPr indent="-368300" lvl="1" marL="914400" rtl="0" algn="l">
              <a:spcBef>
                <a:spcPts val="500"/>
              </a:spcBef>
              <a:spcAft>
                <a:spcPts val="0"/>
              </a:spcAft>
              <a:buSzPts val="2200"/>
              <a:buChar char="•"/>
            </a:pPr>
            <a:r>
              <a:rPr lang="sv-SE"/>
              <a:t>Hazard = defined undesirable situation.</a:t>
            </a:r>
            <a:endParaRPr/>
          </a:p>
          <a:p>
            <a:pPr indent="-368300" lvl="1" marL="914400" rtl="0" algn="l">
              <a:spcBef>
                <a:spcPts val="500"/>
              </a:spcBef>
              <a:spcAft>
                <a:spcPts val="0"/>
              </a:spcAft>
              <a:buSzPts val="2200"/>
              <a:buChar char="•"/>
            </a:pPr>
            <a:r>
              <a:rPr lang="sv-SE"/>
              <a:t>Generally serious problems.</a:t>
            </a:r>
            <a:endParaRPr/>
          </a:p>
          <a:p>
            <a:pPr indent="-393700" lvl="0" marL="457200" rtl="0" algn="l">
              <a:spcBef>
                <a:spcPts val="1000"/>
              </a:spcBef>
              <a:spcAft>
                <a:spcPts val="0"/>
              </a:spcAft>
              <a:buSzPts val="2600"/>
              <a:buChar char="•"/>
            </a:pPr>
            <a:r>
              <a:rPr lang="sv-SE"/>
              <a:t>Relies on a specification of hazards.</a:t>
            </a:r>
            <a:endParaRPr/>
          </a:p>
          <a:p>
            <a:pPr indent="-368300" lvl="1" marL="914400" rtl="0" algn="l">
              <a:spcBef>
                <a:spcPts val="500"/>
              </a:spcBef>
              <a:spcAft>
                <a:spcPts val="0"/>
              </a:spcAft>
              <a:buSzPts val="2200"/>
              <a:buChar char="•"/>
            </a:pPr>
            <a:r>
              <a:rPr lang="sv-SE"/>
              <a:t>Defines what the hazard is, how it will be avoided in the software.</a:t>
            </a:r>
            <a:endParaRPr/>
          </a:p>
          <a:p>
            <a:pPr indent="-368300" lvl="1" marL="914400" rtl="0" algn="l">
              <a:spcBef>
                <a:spcPts val="500"/>
              </a:spcBef>
              <a:spcAft>
                <a:spcPts val="0"/>
              </a:spcAft>
              <a:buSzPts val="2200"/>
              <a:buChar char="•"/>
            </a:pPr>
            <a:r>
              <a:rPr lang="sv-SE"/>
              <a:t>We prove or show evidence that the hazard is avoided.</a:t>
            </a:r>
            <a:endParaRPr/>
          </a:p>
          <a:p>
            <a:pPr indent="-368300" lvl="1" marL="914400" rtl="0" algn="l">
              <a:spcBef>
                <a:spcPts val="500"/>
              </a:spcBef>
              <a:spcAft>
                <a:spcPts val="0"/>
              </a:spcAft>
              <a:buSzPts val="2200"/>
              <a:buChar char="•"/>
            </a:pPr>
            <a:r>
              <a:rPr lang="sv-SE"/>
              <a:t>Only concerned with hazards, so proofs often possible.</a:t>
            </a:r>
            <a:endParaRPr/>
          </a:p>
        </p:txBody>
      </p:sp>
      <p:sp>
        <p:nvSpPr>
          <p:cNvPr id="270" name="Google Shape;27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276" name="Google Shape;27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that is “correct” may fail when the assumptions of its design are violated. </a:t>
            </a:r>
            <a:endParaRPr/>
          </a:p>
          <a:p>
            <a:pPr indent="-368300" lvl="1" marL="914400" rtl="0" algn="l">
              <a:spcBef>
                <a:spcPts val="500"/>
              </a:spcBef>
              <a:spcAft>
                <a:spcPts val="0"/>
              </a:spcAft>
              <a:buSzPts val="2200"/>
              <a:buChar char="•"/>
            </a:pPr>
            <a:r>
              <a:rPr i="1" lang="sv-SE"/>
              <a:t>How</a:t>
            </a:r>
            <a:r>
              <a:rPr lang="sv-SE"/>
              <a:t> it fails matters.</a:t>
            </a:r>
            <a:endParaRPr/>
          </a:p>
          <a:p>
            <a:pPr indent="-393700" lvl="0" marL="457200" rtl="0" algn="l">
              <a:spcBef>
                <a:spcPts val="1000"/>
              </a:spcBef>
              <a:spcAft>
                <a:spcPts val="0"/>
              </a:spcAft>
              <a:buSzPts val="2600"/>
              <a:buChar char="•"/>
            </a:pPr>
            <a:r>
              <a:rPr b="1" lang="sv-SE"/>
              <a:t>Software that “gracefully” fails is robust. </a:t>
            </a:r>
            <a:endParaRPr b="1"/>
          </a:p>
          <a:p>
            <a:pPr indent="-368300" lvl="1" marL="914400" rtl="0" algn="l">
              <a:spcBef>
                <a:spcPts val="500"/>
              </a:spcBef>
              <a:spcAft>
                <a:spcPts val="0"/>
              </a:spcAft>
              <a:buSzPts val="2200"/>
              <a:buChar char="•"/>
            </a:pPr>
            <a:r>
              <a:rPr lang="sv-SE"/>
              <a:t>Design the software to counteract unforeseen issues or perform graceful degradation of services.</a:t>
            </a:r>
            <a:endParaRPr/>
          </a:p>
          <a:p>
            <a:pPr indent="-342900" lvl="2" marL="1371600" rtl="0" algn="l">
              <a:spcBef>
                <a:spcPts val="500"/>
              </a:spcBef>
              <a:spcAft>
                <a:spcPts val="0"/>
              </a:spcAft>
              <a:buSzPts val="1800"/>
              <a:buChar char="•"/>
            </a:pPr>
            <a:r>
              <a:rPr lang="sv-SE"/>
              <a:t>Look at how a program could fail and handle those situations.</a:t>
            </a:r>
            <a:endParaRPr/>
          </a:p>
          <a:p>
            <a:pPr indent="-368300" lvl="1" marL="914400" rtl="0" algn="l">
              <a:spcBef>
                <a:spcPts val="500"/>
              </a:spcBef>
              <a:spcAft>
                <a:spcPts val="0"/>
              </a:spcAft>
              <a:buSzPts val="2200"/>
              <a:buChar char="•"/>
            </a:pPr>
            <a:r>
              <a:rPr lang="sv-SE"/>
              <a:t>Cannot be proved, but is a goal to aspire to.</a:t>
            </a:r>
            <a:endParaRPr/>
          </a:p>
        </p:txBody>
      </p:sp>
      <p:sp>
        <p:nvSpPr>
          <p:cNvPr id="277" name="Google Shape;27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283" name="Google Shape;28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4" name="Google Shape;284;p42"/>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289" name="Google Shape;289;p42"/>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290" name="Google Shape;290;p42"/>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291" name="Google Shape;291;p42"/>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292" name="Google Shape;292;p42"/>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293" name="Google Shape;293;p42"/>
          <p:cNvCxnSpPr>
            <a:stCxn id="292"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294" name="Google Shape;294;p42"/>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295" name="Google Shape;295;p42"/>
          <p:cNvCxnSpPr>
            <a:stCxn id="294" idx="0"/>
            <a:endCxn id="290"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296" name="Google Shape;296;p42"/>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297" name="Google Shape;297;p42"/>
          <p:cNvCxnSpPr>
            <a:stCxn id="296" idx="2"/>
            <a:endCxn id="291"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298" name="Google Shape;298;p42"/>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299" name="Google Shape;299;p42"/>
          <p:cNvCxnSpPr>
            <a:stCxn id="298" idx="2"/>
            <a:endCxn id="288"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300" name="Google Shape;300;p42"/>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306" name="Google Shape;30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establish criteria for when the system is dependable enough to release.</a:t>
            </a:r>
            <a:endParaRPr/>
          </a:p>
          <a:p>
            <a:pPr indent="-368300" lvl="1" marL="914400" rtl="0" algn="l">
              <a:spcBef>
                <a:spcPts val="500"/>
              </a:spcBef>
              <a:spcAft>
                <a:spcPts val="0"/>
              </a:spcAft>
              <a:buSzPts val="2200"/>
              <a:buChar char="•"/>
            </a:pPr>
            <a:r>
              <a:rPr lang="sv-SE"/>
              <a:t>Correctness hard to prove conclusively.</a:t>
            </a:r>
            <a:endParaRPr/>
          </a:p>
          <a:p>
            <a:pPr indent="-368300" lvl="1" marL="914400" rtl="0" algn="l">
              <a:spcBef>
                <a:spcPts val="500"/>
              </a:spcBef>
              <a:spcAft>
                <a:spcPts val="0"/>
              </a:spcAft>
              <a:buSzPts val="2200"/>
              <a:buChar char="•"/>
            </a:pPr>
            <a:r>
              <a:rPr lang="sv-SE"/>
              <a:t>Robustness/Safety important, but do not demonstrate functional correctness.</a:t>
            </a:r>
            <a:endParaRPr/>
          </a:p>
          <a:p>
            <a:pPr indent="-393700" lvl="0" marL="457200" rtl="0" algn="l">
              <a:spcBef>
                <a:spcPts val="1000"/>
              </a:spcBef>
              <a:spcAft>
                <a:spcPts val="0"/>
              </a:spcAft>
              <a:buSzPts val="2600"/>
              <a:buChar char="•"/>
            </a:pPr>
            <a:r>
              <a:rPr b="1" lang="sv-SE"/>
              <a:t>Reliability is the basis for arguing dependability.</a:t>
            </a:r>
            <a:endParaRPr b="1"/>
          </a:p>
          <a:p>
            <a:pPr indent="-368300" lvl="1" marL="914400" rtl="0" algn="l">
              <a:spcBef>
                <a:spcPts val="500"/>
              </a:spcBef>
              <a:spcAft>
                <a:spcPts val="0"/>
              </a:spcAft>
              <a:buSzPts val="2200"/>
              <a:buChar char="•"/>
            </a:pPr>
            <a:r>
              <a:rPr lang="sv-SE"/>
              <a:t>Can be measured.</a:t>
            </a:r>
            <a:endParaRPr/>
          </a:p>
          <a:p>
            <a:pPr indent="-368300" lvl="1" marL="914400" rtl="0" algn="l">
              <a:spcBef>
                <a:spcPts val="500"/>
              </a:spcBef>
              <a:spcAft>
                <a:spcPts val="0"/>
              </a:spcAft>
              <a:buSzPts val="2200"/>
              <a:buChar char="•"/>
            </a:pPr>
            <a:r>
              <a:rPr lang="sv-SE"/>
              <a:t>Can be demonstrated through testing.</a:t>
            </a:r>
            <a:endParaRPr/>
          </a:p>
        </p:txBody>
      </p:sp>
      <p:sp>
        <p:nvSpPr>
          <p:cNvPr id="307" name="Google Shape;30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4" name="Google Shape;154;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5" name="Google Shape;155;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7" name="Google Shape;157;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software quality in more detail.</a:t>
            </a:r>
            <a:endParaRPr/>
          </a:p>
          <a:p>
            <a:pPr indent="-368300" lvl="1" marL="914400" rtl="0" algn="l">
              <a:spcBef>
                <a:spcPts val="500"/>
              </a:spcBef>
              <a:spcAft>
                <a:spcPts val="0"/>
              </a:spcAft>
              <a:buSzPts val="2200"/>
              <a:buChar char="•"/>
            </a:pPr>
            <a:r>
              <a:rPr lang="sv-SE"/>
              <a:t>Dependability, availability, performance, scalability, and security.</a:t>
            </a:r>
            <a:endParaRPr/>
          </a:p>
          <a:p>
            <a:pPr indent="-393700" lvl="0" marL="457200" rtl="0" algn="l">
              <a:spcBef>
                <a:spcPts val="1000"/>
              </a:spcBef>
              <a:spcAft>
                <a:spcPts val="0"/>
              </a:spcAft>
              <a:buSzPts val="2600"/>
              <a:buChar char="•"/>
            </a:pPr>
            <a:r>
              <a:rPr lang="sv-SE"/>
              <a:t>How we build evidence that the system is good enough to release.</a:t>
            </a:r>
            <a:endParaRPr/>
          </a:p>
          <a:p>
            <a:pPr indent="-393700" lvl="0" marL="457200" rtl="0" algn="l">
              <a:spcBef>
                <a:spcPts val="1000"/>
              </a:spcBef>
              <a:spcAft>
                <a:spcPts val="0"/>
              </a:spcAft>
              <a:buSzPts val="2600"/>
              <a:buChar char="•"/>
            </a:pPr>
            <a:r>
              <a:rPr lang="sv-SE"/>
              <a:t>How to assess whether each attribute is met.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4" name="Google Shape;314;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1" name="Google Shape;321;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Measuring Reliability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413965" y="7421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327" name="Google Shape;32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robability of failure-free operation for a </a:t>
            </a:r>
            <a:r>
              <a:rPr b="1" lang="sv-SE"/>
              <a:t>specified time</a:t>
            </a:r>
            <a:r>
              <a:rPr lang="sv-SE"/>
              <a:t> in a </a:t>
            </a:r>
            <a:r>
              <a:rPr b="1" lang="sv-SE"/>
              <a:t>specified environment</a:t>
            </a:r>
            <a:r>
              <a:rPr lang="sv-SE"/>
              <a:t> for a </a:t>
            </a:r>
            <a:r>
              <a:rPr b="1" lang="sv-SE"/>
              <a:t>given purpose</a:t>
            </a:r>
            <a:r>
              <a:rPr lang="sv-SE"/>
              <a:t>.</a:t>
            </a:r>
            <a:endParaRPr/>
          </a:p>
          <a:p>
            <a:pPr indent="-368300" lvl="1" marL="914400" rtl="0" algn="l">
              <a:spcBef>
                <a:spcPts val="500"/>
              </a:spcBef>
              <a:spcAft>
                <a:spcPts val="0"/>
              </a:spcAft>
              <a:buSzPts val="2200"/>
              <a:buChar char="•"/>
            </a:pPr>
            <a:r>
              <a:rPr lang="sv-SE"/>
              <a:t>Depends on system and type of user.</a:t>
            </a:r>
            <a:endParaRPr/>
          </a:p>
          <a:p>
            <a:pPr indent="-393700" lvl="0" marL="457200" rtl="0" algn="l">
              <a:spcBef>
                <a:spcPts val="1000"/>
              </a:spcBef>
              <a:spcAft>
                <a:spcPts val="0"/>
              </a:spcAft>
              <a:buSzPts val="2600"/>
              <a:buChar char="•"/>
            </a:pPr>
            <a:r>
              <a:rPr lang="sv-SE"/>
              <a:t>How well users </a:t>
            </a:r>
            <a:r>
              <a:rPr b="1" i="1" lang="sv-SE"/>
              <a:t>think</a:t>
            </a:r>
            <a:r>
              <a:rPr lang="sv-SE"/>
              <a:t> the system provides services they require.</a:t>
            </a:r>
            <a:endParaRPr/>
          </a:p>
        </p:txBody>
      </p:sp>
      <p:sp>
        <p:nvSpPr>
          <p:cNvPr id="328" name="Google Shape;32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334" name="Google Shape;334;p47"/>
          <p:cNvSpPr txBox="1"/>
          <p:nvPr>
            <p:ph idx="1" type="body"/>
          </p:nvPr>
        </p:nvSpPr>
        <p:spPr>
          <a:xfrm>
            <a:off x="468900" y="1282400"/>
            <a:ext cx="565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a:t>
            </a:r>
            <a:r>
              <a:rPr b="1" lang="sv-SE"/>
              <a:t>mproved when faults in the most frequently-used parts of the software are removed.</a:t>
            </a:r>
            <a:endParaRPr b="1"/>
          </a:p>
          <a:p>
            <a:pPr indent="-368300" lvl="1" marL="914400" rtl="0" algn="l">
              <a:spcBef>
                <a:spcPts val="500"/>
              </a:spcBef>
              <a:spcAft>
                <a:spcPts val="0"/>
              </a:spcAft>
              <a:buSzPts val="2200"/>
              <a:buChar char="•"/>
            </a:pPr>
            <a:r>
              <a:rPr lang="sv-SE"/>
              <a:t>Removing X% of faults != X% improvement in reliability.</a:t>
            </a:r>
            <a:endParaRPr/>
          </a:p>
          <a:p>
            <a:pPr indent="-342900" lvl="2" marL="1371600" rtl="0" algn="l">
              <a:spcBef>
                <a:spcPts val="500"/>
              </a:spcBef>
              <a:spcAft>
                <a:spcPts val="0"/>
              </a:spcAft>
              <a:buSzPts val="1800"/>
              <a:buChar char="•"/>
            </a:pPr>
            <a:r>
              <a:rPr lang="sv-SE"/>
              <a:t>In one study, removing 60% </a:t>
            </a:r>
            <a:br>
              <a:rPr lang="sv-SE"/>
            </a:br>
            <a:r>
              <a:rPr lang="sv-SE"/>
              <a:t>of faults led to 3% improvement. </a:t>
            </a:r>
            <a:endParaRPr/>
          </a:p>
          <a:p>
            <a:pPr indent="-368300" lvl="1" marL="914400" rtl="0" algn="l">
              <a:spcBef>
                <a:spcPts val="500"/>
              </a:spcBef>
              <a:spcAft>
                <a:spcPts val="0"/>
              </a:spcAft>
              <a:buSzPts val="2200"/>
              <a:buChar char="•"/>
            </a:pPr>
            <a:r>
              <a:rPr lang="sv-SE"/>
              <a:t>Removing faults with serious consequences is the top priority.</a:t>
            </a:r>
            <a:endParaRPr/>
          </a:p>
        </p:txBody>
      </p:sp>
      <p:sp>
        <p:nvSpPr>
          <p:cNvPr id="335" name="Google Shape;33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6" name="Google Shape;336;p47"/>
          <p:cNvSpPr/>
          <p:nvPr/>
        </p:nvSpPr>
        <p:spPr>
          <a:xfrm>
            <a:off x="5381450" y="2312350"/>
            <a:ext cx="3663300" cy="227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
          <p:cNvSpPr/>
          <p:nvPr/>
        </p:nvSpPr>
        <p:spPr>
          <a:xfrm>
            <a:off x="5950424" y="3505365"/>
            <a:ext cx="1423200" cy="7854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2</a:t>
            </a:r>
            <a:endParaRPr b="1" sz="1500"/>
          </a:p>
        </p:txBody>
      </p:sp>
      <p:sp>
        <p:nvSpPr>
          <p:cNvPr id="338" name="Google Shape;338;p47"/>
          <p:cNvSpPr/>
          <p:nvPr/>
        </p:nvSpPr>
        <p:spPr>
          <a:xfrm>
            <a:off x="5670667" y="2865483"/>
            <a:ext cx="959400" cy="7854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1</a:t>
            </a:r>
            <a:endParaRPr b="1" sz="1500"/>
          </a:p>
        </p:txBody>
      </p:sp>
      <p:sp>
        <p:nvSpPr>
          <p:cNvPr id="339" name="Google Shape;339;p47"/>
          <p:cNvSpPr/>
          <p:nvPr/>
        </p:nvSpPr>
        <p:spPr>
          <a:xfrm>
            <a:off x="7240530" y="2966506"/>
            <a:ext cx="1219800" cy="1274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3</a:t>
            </a:r>
            <a:endParaRPr b="1" sz="1500"/>
          </a:p>
        </p:txBody>
      </p:sp>
      <p:sp>
        <p:nvSpPr>
          <p:cNvPr id="340" name="Google Shape;340;p47"/>
          <p:cNvSpPr/>
          <p:nvPr/>
        </p:nvSpPr>
        <p:spPr>
          <a:xfrm>
            <a:off x="6946475" y="2571750"/>
            <a:ext cx="1317900" cy="5802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Input Causing Failure</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346" name="Google Shape;346;p48"/>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Non-functional requirements define number of failures that are acceptable during normal use or time in which system is allowed to be unavailable.</a:t>
            </a:r>
            <a:endParaRPr/>
          </a:p>
          <a:p>
            <a:pPr indent="-368300" lvl="1" marL="914400" rtl="0" algn="l">
              <a:spcBef>
                <a:spcPts val="500"/>
              </a:spcBef>
              <a:spcAft>
                <a:spcPts val="0"/>
              </a:spcAft>
              <a:buSzPts val="2200"/>
              <a:buChar char="•"/>
            </a:pPr>
            <a:r>
              <a:rPr lang="sv-SE"/>
              <a:t>Functional requirements define how the software avoids, detects, and tolerates failures. </a:t>
            </a:r>
            <a:endParaRPr/>
          </a:p>
        </p:txBody>
      </p:sp>
      <p:sp>
        <p:nvSpPr>
          <p:cNvPr id="347" name="Google Shape;3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353" name="Google Shape;3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a:t>
            </a:r>
            <a:r>
              <a:rPr lang="sv-SE"/>
              <a:t>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In hardware, the design is assumed to be correct.</a:t>
            </a:r>
            <a:endParaRPr/>
          </a:p>
          <a:p>
            <a:pPr indent="-393700" lvl="0" marL="457200" rtl="0" algn="l">
              <a:spcBef>
                <a:spcPts val="1000"/>
              </a:spcBef>
              <a:spcAft>
                <a:spcPts val="0"/>
              </a:spcAft>
              <a:buSzPts val="2600"/>
              <a:buChar char="•"/>
            </a:pPr>
            <a:r>
              <a:rPr lang="sv-SE"/>
              <a:t>Software failures are always design failures.</a:t>
            </a:r>
            <a:endParaRPr/>
          </a:p>
          <a:p>
            <a:pPr indent="-368300" lvl="1" marL="914400" rtl="0" algn="l">
              <a:spcBef>
                <a:spcPts val="500"/>
              </a:spcBef>
              <a:spcAft>
                <a:spcPts val="0"/>
              </a:spcAft>
              <a:buSzPts val="2200"/>
              <a:buChar char="•"/>
            </a:pPr>
            <a:r>
              <a:rPr lang="sv-SE"/>
              <a:t>Often, the system is available even though a failure has occurred. </a:t>
            </a:r>
            <a:endParaRPr/>
          </a:p>
          <a:p>
            <a:pPr indent="-368300" lvl="1" marL="914400" rtl="0" algn="l">
              <a:spcBef>
                <a:spcPts val="500"/>
              </a:spcBef>
              <a:spcAft>
                <a:spcPts val="0"/>
              </a:spcAft>
              <a:buSzPts val="2200"/>
              <a:buChar char="•"/>
            </a:pPr>
            <a:r>
              <a:rPr lang="sv-SE"/>
              <a:t>Metrics consider </a:t>
            </a:r>
            <a:r>
              <a:rPr b="1" lang="sv-SE"/>
              <a:t>failure rates</a:t>
            </a:r>
            <a:r>
              <a:rPr lang="sv-SE"/>
              <a:t>, </a:t>
            </a:r>
            <a:r>
              <a:rPr b="1" lang="sv-SE"/>
              <a:t>uptime</a:t>
            </a:r>
            <a:r>
              <a:rPr lang="sv-SE"/>
              <a:t>, and </a:t>
            </a:r>
            <a:r>
              <a:rPr b="1" lang="sv-SE"/>
              <a:t>time between failures</a:t>
            </a:r>
            <a:r>
              <a:rPr lang="sv-SE"/>
              <a:t>.</a:t>
            </a:r>
            <a:endParaRPr/>
          </a:p>
        </p:txBody>
      </p:sp>
      <p:sp>
        <p:nvSpPr>
          <p:cNvPr id="354" name="Google Shape;3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Metric 1: </a:t>
            </a:r>
            <a:r>
              <a:rPr lang="sv-SE"/>
              <a:t>Availability</a:t>
            </a:r>
            <a:endParaRPr/>
          </a:p>
        </p:txBody>
      </p:sp>
      <p:sp>
        <p:nvSpPr>
          <p:cNvPr id="360" name="Google Shape;3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a:t>
            </a:r>
            <a:r>
              <a:rPr lang="sv-SE"/>
              <a:t> the software carry out a task when needed?</a:t>
            </a:r>
            <a:endParaRPr/>
          </a:p>
          <a:p>
            <a:pPr indent="-368300" lvl="1" marL="914400" rtl="0" algn="l">
              <a:spcBef>
                <a:spcPts val="500"/>
              </a:spcBef>
              <a:spcAft>
                <a:spcPts val="0"/>
              </a:spcAft>
              <a:buSzPts val="2200"/>
              <a:buChar char="•"/>
            </a:pPr>
            <a:r>
              <a:rPr lang="sv-SE"/>
              <a:t>Encompasses </a:t>
            </a:r>
            <a:r>
              <a:rPr b="1" lang="sv-SE"/>
              <a:t>reliability</a:t>
            </a:r>
            <a:r>
              <a:rPr lang="sv-SE"/>
              <a:t> and </a:t>
            </a:r>
            <a:r>
              <a:rPr b="1" lang="sv-SE"/>
              <a:t>repair</a:t>
            </a:r>
            <a:r>
              <a:rPr lang="sv-SE"/>
              <a:t>.</a:t>
            </a:r>
            <a:endParaRPr/>
          </a:p>
          <a:p>
            <a:pPr indent="-342900" lvl="2" marL="1371600" rtl="0" algn="l">
              <a:spcBef>
                <a:spcPts val="500"/>
              </a:spcBef>
              <a:spcAft>
                <a:spcPts val="0"/>
              </a:spcAft>
              <a:buSzPts val="1800"/>
              <a:buChar char="•"/>
            </a:pPr>
            <a:r>
              <a:rPr lang="sv-SE"/>
              <a:t>Does the system tend to show correct behavior?</a:t>
            </a:r>
            <a:endParaRPr/>
          </a:p>
          <a:p>
            <a:pPr indent="-342900" lvl="2" marL="1371600" rtl="0" algn="l">
              <a:spcBef>
                <a:spcPts val="500"/>
              </a:spcBef>
              <a:spcAft>
                <a:spcPts val="0"/>
              </a:spcAft>
              <a:buSzPts val="1800"/>
              <a:buChar char="•"/>
            </a:pPr>
            <a:r>
              <a:rPr lang="sv-SE"/>
              <a:t>Can the system recover from an error?</a:t>
            </a:r>
            <a:endParaRPr/>
          </a:p>
          <a:p>
            <a:pPr indent="-393700" lvl="0" marL="457200" rtl="0" algn="l">
              <a:spcBef>
                <a:spcPts val="1000"/>
              </a:spcBef>
              <a:spcAft>
                <a:spcPts val="0"/>
              </a:spcAft>
              <a:buSzPts val="2600"/>
              <a:buChar char="•"/>
            </a:pPr>
            <a:r>
              <a:rPr lang="sv-SE"/>
              <a:t>The ability to mask or repair faults such that cumulative outages do not exceed a required value over a time interval.</a:t>
            </a:r>
            <a:endParaRPr/>
          </a:p>
          <a:p>
            <a:pPr indent="-368300" lvl="1" marL="914400" rtl="0" algn="l">
              <a:spcBef>
                <a:spcPts val="500"/>
              </a:spcBef>
              <a:spcAft>
                <a:spcPts val="0"/>
              </a:spcAft>
              <a:buSzPts val="2200"/>
              <a:buChar char="•"/>
            </a:pPr>
            <a:r>
              <a:rPr b="1" lang="sv-SE"/>
              <a:t>Both a reliability measurement AND an independent quality attribute.</a:t>
            </a:r>
            <a:endParaRPr b="1"/>
          </a:p>
        </p:txBody>
      </p:sp>
      <p:sp>
        <p:nvSpPr>
          <p:cNvPr id="361" name="Google Shape;36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Metric 1: </a:t>
            </a:r>
            <a:r>
              <a:rPr lang="sv-SE"/>
              <a:t>Availability</a:t>
            </a:r>
            <a:endParaRPr/>
          </a:p>
        </p:txBody>
      </p:sp>
      <p:sp>
        <p:nvSpPr>
          <p:cNvPr id="367" name="Google Shape;367;p51"/>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Measured as</a:t>
            </a:r>
            <a:r>
              <a:rPr b="1" lang="sv-SE"/>
              <a:t> </a:t>
            </a:r>
            <a:r>
              <a:rPr b="1" lang="sv-SE"/>
              <a:t>(uptime) / (total time observed)</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consider incorrect computations.</a:t>
            </a:r>
            <a:endParaRPr/>
          </a:p>
          <a:p>
            <a:pPr indent="-368300" lvl="1" marL="914400" rtl="0" algn="l">
              <a:spcBef>
                <a:spcPts val="500"/>
              </a:spcBef>
              <a:spcAft>
                <a:spcPts val="0"/>
              </a:spcAft>
              <a:buSzPts val="2200"/>
              <a:buChar char="•"/>
            </a:pPr>
            <a:r>
              <a:rPr lang="sv-SE"/>
              <a:t>Only considers crashes/freezing.</a:t>
            </a:r>
            <a:endParaRPr/>
          </a:p>
          <a:p>
            <a:pPr indent="-368300" lvl="1" marL="914400" rtl="0" algn="l">
              <a:spcBef>
                <a:spcPts val="500"/>
              </a:spcBef>
              <a:spcAft>
                <a:spcPts val="0"/>
              </a:spcAft>
              <a:buSzPts val="2200"/>
              <a:buChar char="•"/>
            </a:pPr>
            <a:r>
              <a:rPr lang="sv-SE"/>
              <a:t>0.9 = down for 144 minutes a day.</a:t>
            </a:r>
            <a:endParaRPr/>
          </a:p>
          <a:p>
            <a:pPr indent="-342900" lvl="2" marL="1371600" rtl="0" algn="l">
              <a:spcBef>
                <a:spcPts val="500"/>
              </a:spcBef>
              <a:spcAft>
                <a:spcPts val="0"/>
              </a:spcAft>
              <a:buSzPts val="1800"/>
              <a:buChar char="•"/>
            </a:pPr>
            <a:r>
              <a:rPr lang="sv-SE"/>
              <a:t>0.99 =14.4 minutes</a:t>
            </a:r>
            <a:endParaRPr/>
          </a:p>
          <a:p>
            <a:pPr indent="-342900" lvl="2" marL="1371600" rtl="0" algn="l">
              <a:spcBef>
                <a:spcPts val="500"/>
              </a:spcBef>
              <a:spcAft>
                <a:spcPts val="0"/>
              </a:spcAft>
              <a:buSzPts val="1800"/>
              <a:buChar char="•"/>
            </a:pPr>
            <a:r>
              <a:rPr lang="sv-SE"/>
              <a:t>0.999 = 84 seconds</a:t>
            </a:r>
            <a:endParaRPr/>
          </a:p>
          <a:p>
            <a:pPr indent="-342900" lvl="2" marL="1371600" rtl="0" algn="l">
              <a:spcBef>
                <a:spcPts val="500"/>
              </a:spcBef>
              <a:spcAft>
                <a:spcPts val="0"/>
              </a:spcAft>
              <a:buSzPts val="1800"/>
              <a:buChar char="•"/>
            </a:pPr>
            <a:r>
              <a:rPr lang="sv-SE"/>
              <a:t>0.9999 = 8.4 seconds</a:t>
            </a:r>
            <a:endParaRPr/>
          </a:p>
        </p:txBody>
      </p:sp>
      <p:sp>
        <p:nvSpPr>
          <p:cNvPr id="368" name="Google Shape;3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69" name="Google Shape;369;p51"/>
          <p:cNvPicPr preferRelativeResize="0"/>
          <p:nvPr/>
        </p:nvPicPr>
        <p:blipFill>
          <a:blip r:embed="rId3">
            <a:alphaModFix/>
          </a:blip>
          <a:stretch>
            <a:fillRect/>
          </a:stretch>
        </p:blipFill>
        <p:spPr>
          <a:xfrm>
            <a:off x="6553200" y="2332925"/>
            <a:ext cx="2381250" cy="238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375" name="Google Shape;3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Improvement </a:t>
            </a:r>
            <a:r>
              <a:rPr lang="sv-SE" sz="2000"/>
              <a:t>requires understanding nature of failures that arise.</a:t>
            </a:r>
            <a:endParaRPr sz="2000"/>
          </a:p>
          <a:p>
            <a:pPr indent="-355600" lvl="0" marL="457200" rtl="0" algn="l">
              <a:spcBef>
                <a:spcPts val="1000"/>
              </a:spcBef>
              <a:spcAft>
                <a:spcPts val="0"/>
              </a:spcAft>
              <a:buSzPts val="2000"/>
              <a:buChar char="•"/>
            </a:pPr>
            <a:r>
              <a:rPr lang="sv-SE" sz="2000"/>
              <a:t>Failures can be prevented, tolerated, removed, or forecasted. </a:t>
            </a:r>
            <a:endParaRPr sz="2000"/>
          </a:p>
          <a:p>
            <a:pPr indent="-330200" lvl="1" marL="914400" rtl="0" algn="l">
              <a:spcBef>
                <a:spcPts val="500"/>
              </a:spcBef>
              <a:spcAft>
                <a:spcPts val="0"/>
              </a:spcAft>
              <a:buSzPts val="1600"/>
              <a:buChar char="•"/>
            </a:pPr>
            <a:r>
              <a:rPr lang="sv-SE" sz="1600"/>
              <a:t>How are failures detected?</a:t>
            </a:r>
            <a:endParaRPr sz="1600"/>
          </a:p>
          <a:p>
            <a:pPr indent="-330200" lvl="1" marL="914400" rtl="0" algn="l">
              <a:spcBef>
                <a:spcPts val="500"/>
              </a:spcBef>
              <a:spcAft>
                <a:spcPts val="0"/>
              </a:spcAft>
              <a:buSzPts val="1600"/>
              <a:buChar char="•"/>
            </a:pPr>
            <a:r>
              <a:rPr lang="sv-SE" sz="1600"/>
              <a:t>How frequently do failures occur?</a:t>
            </a:r>
            <a:endParaRPr sz="1600"/>
          </a:p>
          <a:p>
            <a:pPr indent="-330200" lvl="1" marL="914400" rtl="0" algn="l">
              <a:spcBef>
                <a:spcPts val="500"/>
              </a:spcBef>
              <a:spcAft>
                <a:spcPts val="0"/>
              </a:spcAft>
              <a:buSzPts val="1600"/>
              <a:buChar char="•"/>
            </a:pPr>
            <a:r>
              <a:rPr lang="sv-SE" sz="1600"/>
              <a:t>What happens when a failure occurs?</a:t>
            </a:r>
            <a:endParaRPr sz="1600"/>
          </a:p>
          <a:p>
            <a:pPr indent="-330200" lvl="1" marL="914400" rtl="0" algn="l">
              <a:spcBef>
                <a:spcPts val="500"/>
              </a:spcBef>
              <a:spcAft>
                <a:spcPts val="0"/>
              </a:spcAft>
              <a:buSzPts val="1600"/>
              <a:buChar char="•"/>
            </a:pPr>
            <a:r>
              <a:rPr lang="sv-SE" sz="1600"/>
              <a:t>How long can the system be out of operation?</a:t>
            </a:r>
            <a:endParaRPr sz="1600"/>
          </a:p>
          <a:p>
            <a:pPr indent="-330200" lvl="1" marL="914400" rtl="0" algn="l">
              <a:spcBef>
                <a:spcPts val="500"/>
              </a:spcBef>
              <a:spcAft>
                <a:spcPts val="0"/>
              </a:spcAft>
              <a:buSzPts val="1600"/>
              <a:buChar char="•"/>
            </a:pPr>
            <a:r>
              <a:rPr lang="sv-SE" sz="1600"/>
              <a:t>When can failures occur safely?</a:t>
            </a:r>
            <a:endParaRPr sz="1600"/>
          </a:p>
          <a:p>
            <a:pPr indent="-330200" lvl="1" marL="914400" rtl="0" algn="l">
              <a:spcBef>
                <a:spcPts val="500"/>
              </a:spcBef>
              <a:spcAft>
                <a:spcPts val="0"/>
              </a:spcAft>
              <a:buSzPts val="1600"/>
              <a:buChar char="•"/>
            </a:pPr>
            <a:r>
              <a:rPr lang="sv-SE" sz="1600"/>
              <a:t>Can failures be prevented?</a:t>
            </a:r>
            <a:endParaRPr sz="1600"/>
          </a:p>
          <a:p>
            <a:pPr indent="-330200" lvl="1" marL="914400" rtl="0" algn="l">
              <a:spcBef>
                <a:spcPts val="500"/>
              </a:spcBef>
              <a:spcAft>
                <a:spcPts val="0"/>
              </a:spcAft>
              <a:buSzPts val="1600"/>
              <a:buChar char="•"/>
            </a:pPr>
            <a:r>
              <a:rPr lang="sv-SE" sz="1600"/>
              <a:t>What notifications are required when failure occurs?</a:t>
            </a:r>
            <a:endParaRPr sz="1600"/>
          </a:p>
        </p:txBody>
      </p:sp>
      <p:sp>
        <p:nvSpPr>
          <p:cNvPr id="376" name="Google Shape;3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Considerations</a:t>
            </a:r>
            <a:endParaRPr/>
          </a:p>
        </p:txBody>
      </p:sp>
      <p:sp>
        <p:nvSpPr>
          <p:cNvPr id="382" name="Google Shape;382;p53"/>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68300" lvl="1" marL="914400" rtl="0" algn="l">
              <a:spcBef>
                <a:spcPts val="500"/>
              </a:spcBef>
              <a:spcAft>
                <a:spcPts val="0"/>
              </a:spcAft>
              <a:buSzPts val="2200"/>
              <a:buChar char="•"/>
            </a:pPr>
            <a:r>
              <a:rPr lang="sv-SE"/>
              <a:t>Can be hard to define. Stuxnet caused problems for months. 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93700" lvl="0" marL="457200" rtl="0" algn="l">
              <a:spcBef>
                <a:spcPts val="1000"/>
              </a:spcBef>
              <a:spcAft>
                <a:spcPts val="0"/>
              </a:spcAft>
              <a:buSzPts val="2600"/>
              <a:buChar char="•"/>
            </a:pPr>
            <a:r>
              <a:rPr lang="sv-SE"/>
              <a:t>If code containing fault is executed, but system is able to recover, there was no failure.</a:t>
            </a:r>
            <a:endParaRPr/>
          </a:p>
        </p:txBody>
      </p:sp>
      <p:sp>
        <p:nvSpPr>
          <p:cNvPr id="383" name="Google Shape;38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65" name="Google Shape;165;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t>high-quality</a:t>
            </a:r>
            <a:r>
              <a:rPr lang="sv-SE"/>
              <a:t> software.</a:t>
            </a:r>
            <a:endParaRPr/>
          </a:p>
          <a:p>
            <a:pPr indent="-368300" lvl="1" marL="914400" rtl="0" algn="l">
              <a:spcBef>
                <a:spcPts val="500"/>
              </a:spcBef>
              <a:spcAft>
                <a:spcPts val="0"/>
              </a:spcAft>
              <a:buSzPts val="2200"/>
              <a:buChar char="•"/>
            </a:pPr>
            <a:r>
              <a:rPr lang="sv-SE"/>
              <a:t>We don’t all agree on the definition of quality.</a:t>
            </a:r>
            <a:endParaRPr/>
          </a:p>
          <a:p>
            <a:pPr indent="-393700" lvl="0" marL="457200" rtl="0" algn="l">
              <a:spcBef>
                <a:spcPts val="1000"/>
              </a:spcBef>
              <a:spcAft>
                <a:spcPts val="0"/>
              </a:spcAft>
              <a:buSzPts val="2600"/>
              <a:buChar char="•"/>
            </a:pPr>
            <a:r>
              <a:rPr lang="sv-SE"/>
              <a:t>Quality encompasses both </a:t>
            </a:r>
            <a:r>
              <a:rPr b="1" lang="sv-SE">
                <a:solidFill>
                  <a:srgbClr val="2388DB"/>
                </a:solidFill>
              </a:rPr>
              <a:t>what</a:t>
            </a:r>
            <a:r>
              <a:rPr lang="sv-SE"/>
              <a:t> the system does and </a:t>
            </a:r>
            <a:r>
              <a:rPr b="1" lang="sv-SE">
                <a:solidFill>
                  <a:srgbClr val="2388DB"/>
                </a:solidFill>
              </a:rPr>
              <a:t>how</a:t>
            </a:r>
            <a:r>
              <a:rPr lang="sv-SE"/>
              <a:t> it does it.</a:t>
            </a:r>
            <a:endParaRPr/>
          </a:p>
          <a:p>
            <a:pPr indent="-368300" lvl="1" marL="914400" rtl="0" algn="l">
              <a:spcBef>
                <a:spcPts val="500"/>
              </a:spcBef>
              <a:spcAft>
                <a:spcPts val="0"/>
              </a:spcAft>
              <a:buSzPts val="2200"/>
              <a:buChar char="•"/>
            </a:pPr>
            <a:r>
              <a:rPr lang="sv-SE"/>
              <a:t>How </a:t>
            </a:r>
            <a:r>
              <a:rPr i="1" lang="sv-SE"/>
              <a:t>quickly</a:t>
            </a:r>
            <a:r>
              <a:rPr lang="sv-SE"/>
              <a:t> it runs. How </a:t>
            </a:r>
            <a:r>
              <a:rPr i="1" lang="sv-SE"/>
              <a:t>secure</a:t>
            </a:r>
            <a:r>
              <a:rPr lang="sv-SE"/>
              <a:t> it is.</a:t>
            </a:r>
            <a:endParaRPr/>
          </a:p>
          <a:p>
            <a:pPr indent="-368300" lvl="1" marL="914400" rtl="0" algn="l">
              <a:spcBef>
                <a:spcPts val="500"/>
              </a:spcBef>
              <a:spcAft>
                <a:spcPts val="0"/>
              </a:spcAft>
              <a:buSzPts val="2200"/>
              <a:buChar char="•"/>
            </a:pPr>
            <a:r>
              <a:rPr lang="sv-SE"/>
              <a:t>How </a:t>
            </a:r>
            <a:r>
              <a:rPr i="1" lang="sv-SE"/>
              <a:t>available</a:t>
            </a:r>
            <a:r>
              <a:rPr lang="sv-SE"/>
              <a:t> its services are. How easily it </a:t>
            </a:r>
            <a:r>
              <a:rPr i="1" lang="sv-SE"/>
              <a:t>scales</a:t>
            </a:r>
            <a:r>
              <a:rPr lang="sv-SE"/>
              <a:t> to more users.</a:t>
            </a:r>
            <a:endParaRPr/>
          </a:p>
          <a:p>
            <a:pPr indent="-393700" lvl="0" marL="457200" rtl="0" algn="l">
              <a:spcBef>
                <a:spcPts val="100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500"/>
              <a:t>Metric 2: </a:t>
            </a:r>
            <a:r>
              <a:rPr lang="sv-SE" sz="2500"/>
              <a:t>Probability of Failure on Demand (POFOD)</a:t>
            </a:r>
            <a:endParaRPr sz="2500"/>
          </a:p>
        </p:txBody>
      </p:sp>
      <p:sp>
        <p:nvSpPr>
          <p:cNvPr id="389" name="Google Shape;38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
            </a:r>
            <a:r>
              <a:rPr lang="sv-SE"/>
              <a:t>ikelihood that a request will result in a failure </a:t>
            </a:r>
            <a:endParaRPr/>
          </a:p>
          <a:p>
            <a:pPr indent="-393700" lvl="0" marL="457200" rtl="0" algn="l">
              <a:spcBef>
                <a:spcPts val="1000"/>
              </a:spcBef>
              <a:spcAft>
                <a:spcPts val="0"/>
              </a:spcAft>
              <a:buSzPts val="2600"/>
              <a:buChar char="•"/>
            </a:pPr>
            <a:r>
              <a:rPr b="1" lang="sv-SE"/>
              <a:t>(failures/requests over observed period)</a:t>
            </a:r>
            <a:endParaRPr b="1"/>
          </a:p>
          <a:p>
            <a:pPr indent="-368300" lvl="1" marL="914400" rtl="0" algn="l">
              <a:spcBef>
                <a:spcPts val="500"/>
              </a:spcBef>
              <a:spcAft>
                <a:spcPts val="0"/>
              </a:spcAft>
              <a:buSzPts val="2200"/>
              <a:buChar char="•"/>
            </a:pPr>
            <a:r>
              <a:rPr lang="sv-SE"/>
              <a:t>POFOD = 0.001 means that 1 out of 1000 requests fail. </a:t>
            </a:r>
            <a:endParaRPr/>
          </a:p>
          <a:p>
            <a:pPr indent="-393700" lvl="0" marL="457200" rtl="0" algn="l">
              <a:spcBef>
                <a:spcPts val="1000"/>
              </a:spcBef>
              <a:spcAft>
                <a:spcPts val="0"/>
              </a:spcAft>
              <a:buSzPts val="2600"/>
              <a:buChar char="•"/>
            </a:pPr>
            <a:r>
              <a:rPr lang="sv-SE"/>
              <a:t>Used in situations where a failure is serious. </a:t>
            </a:r>
            <a:endParaRPr/>
          </a:p>
          <a:p>
            <a:pPr indent="-368300" lvl="1" marL="914400" rtl="0" algn="l">
              <a:spcBef>
                <a:spcPts val="500"/>
              </a:spcBef>
              <a:spcAft>
                <a:spcPts val="0"/>
              </a:spcAft>
              <a:buSzPts val="2200"/>
              <a:buChar char="•"/>
            </a:pPr>
            <a:r>
              <a:rPr lang="sv-SE"/>
              <a:t>Independent of frequency of requests.</a:t>
            </a:r>
            <a:endParaRPr/>
          </a:p>
          <a:p>
            <a:pPr indent="-368300" lvl="1" marL="914400" rtl="0" algn="l">
              <a:spcBef>
                <a:spcPts val="500"/>
              </a:spcBef>
              <a:spcAft>
                <a:spcPts val="0"/>
              </a:spcAft>
              <a:buSzPts val="2200"/>
              <a:buChar char="•"/>
            </a:pPr>
            <a:r>
              <a:rPr lang="sv-SE"/>
              <a:t>1/1000 failure rate sounds risky, but if one failure per lifetime, may be good.</a:t>
            </a:r>
            <a:endParaRPr/>
          </a:p>
        </p:txBody>
      </p:sp>
      <p:sp>
        <p:nvSpPr>
          <p:cNvPr id="390" name="Google Shape;39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800"/>
              <a:t>Metric 3: </a:t>
            </a:r>
            <a:r>
              <a:rPr lang="sv-SE" sz="2800"/>
              <a:t>Rate of Occurrence of Fault (ROCOF)</a:t>
            </a:r>
            <a:endParaRPr sz="2800"/>
          </a:p>
        </p:txBody>
      </p:sp>
      <p:sp>
        <p:nvSpPr>
          <p:cNvPr id="396" name="Google Shape;39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occurrence of unexpected behavior.</a:t>
            </a:r>
            <a:endParaRPr/>
          </a:p>
          <a:p>
            <a:pPr indent="-393700" lvl="0" marL="457200" rtl="0" algn="l">
              <a:spcBef>
                <a:spcPts val="1000"/>
              </a:spcBef>
              <a:spcAft>
                <a:spcPts val="0"/>
              </a:spcAft>
              <a:buSzPts val="2600"/>
              <a:buChar char="•"/>
            </a:pPr>
            <a:r>
              <a:rPr b="1" lang="sv-SE"/>
              <a:t>(number of failures / total time observed)</a:t>
            </a:r>
            <a:endParaRPr b="1"/>
          </a:p>
          <a:p>
            <a:pPr indent="-368300" lvl="1" marL="914400" rtl="0" algn="l">
              <a:spcBef>
                <a:spcPts val="500"/>
              </a:spcBef>
              <a:spcAft>
                <a:spcPts val="0"/>
              </a:spcAft>
              <a:buSzPts val="2200"/>
              <a:buChar char="•"/>
            </a:pPr>
            <a:r>
              <a:rPr lang="sv-SE"/>
              <a:t>ROCOF of 0.02 means 2 failures per 100 time units.</a:t>
            </a:r>
            <a:endParaRPr/>
          </a:p>
          <a:p>
            <a:pPr indent="-368300" lvl="1" marL="914400" rtl="0" algn="l">
              <a:spcBef>
                <a:spcPts val="500"/>
              </a:spcBef>
              <a:spcAft>
                <a:spcPts val="0"/>
              </a:spcAft>
              <a:buSzPts val="2200"/>
              <a:buChar char="•"/>
            </a:pPr>
            <a:r>
              <a:rPr lang="sv-SE"/>
              <a:t>Often given as “N failures per M seconds/minutes/hours”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397" name="Google Shape;39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Metric 4: </a:t>
            </a:r>
            <a:r>
              <a:rPr lang="sv-SE" sz="2900"/>
              <a:t>Mean Time Between Failures (MTBF)</a:t>
            </a:r>
            <a:endParaRPr sz="2900"/>
          </a:p>
        </p:txBody>
      </p:sp>
      <p:sp>
        <p:nvSpPr>
          <p:cNvPr id="403" name="Google Shape;40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verage length of time between observed failures.</a:t>
            </a:r>
            <a:endParaRPr/>
          </a:p>
          <a:p>
            <a:pPr indent="-368300" lvl="1" marL="914400" rtl="0" algn="l">
              <a:spcBef>
                <a:spcPts val="500"/>
              </a:spcBef>
              <a:spcAft>
                <a:spcPts val="0"/>
              </a:spcAft>
              <a:buSzPts val="2200"/>
              <a:buChar char="•"/>
            </a:pPr>
            <a:r>
              <a:rPr lang="sv-SE"/>
              <a:t>Only considers time where system operating.</a:t>
            </a:r>
            <a:endParaRPr/>
          </a:p>
          <a:p>
            <a:pPr indent="-368300" lvl="1" marL="914400" rtl="0" algn="l">
              <a:spcBef>
                <a:spcPts val="500"/>
              </a:spcBef>
              <a:spcAft>
                <a:spcPts val="0"/>
              </a:spcAft>
              <a:buSzPts val="2200"/>
              <a:buChar char="•"/>
            </a:pPr>
            <a:r>
              <a:rPr lang="sv-SE"/>
              <a:t>Requires the timestamp of each failure and the timestamp of when the system resumed service.</a:t>
            </a:r>
            <a:endParaRPr/>
          </a:p>
          <a:p>
            <a:pPr indent="-393700" lvl="0" marL="457200" rtl="0" algn="l">
              <a:spcBef>
                <a:spcPts val="1000"/>
              </a:spcBef>
              <a:spcAft>
                <a:spcPts val="0"/>
              </a:spcAft>
              <a:buSzPts val="2600"/>
              <a:buChar char="•"/>
            </a:pPr>
            <a:r>
              <a:rPr lang="sv-SE"/>
              <a:t>Used for systems with long user sessions, where crashes can cause major issues.</a:t>
            </a:r>
            <a:endParaRPr/>
          </a:p>
          <a:p>
            <a:pPr indent="-368300" lvl="1" marL="914400" rtl="0" algn="l">
              <a:spcBef>
                <a:spcPts val="500"/>
              </a:spcBef>
              <a:spcAft>
                <a:spcPts val="0"/>
              </a:spcAft>
              <a:buSzPts val="2200"/>
              <a:buChar char="•"/>
            </a:pPr>
            <a:r>
              <a:rPr lang="sv-SE"/>
              <a:t>E.g., saving requires resource (disc/CPU/memory) consumption.</a:t>
            </a:r>
            <a:endParaRPr/>
          </a:p>
        </p:txBody>
      </p:sp>
      <p:sp>
        <p:nvSpPr>
          <p:cNvPr id="404" name="Google Shape;40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Probabilistic Availability</a:t>
            </a:r>
            <a:endParaRPr/>
          </a:p>
        </p:txBody>
      </p:sp>
      <p:sp>
        <p:nvSpPr>
          <p:cNvPr id="410" name="Google Shape;410;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(alternate definition)</a:t>
            </a:r>
            <a:endParaRPr/>
          </a:p>
          <a:p>
            <a:pPr indent="-393700" lvl="0" marL="457200" rtl="0" algn="l">
              <a:spcBef>
                <a:spcPts val="1000"/>
              </a:spcBef>
              <a:spcAft>
                <a:spcPts val="0"/>
              </a:spcAft>
              <a:buSzPts val="2600"/>
              <a:buChar char="•"/>
            </a:pPr>
            <a:r>
              <a:rPr lang="sv-SE"/>
              <a:t>Probability that system will provide a service within required bounds over a specified time interval.</a:t>
            </a:r>
            <a:endParaRPr/>
          </a:p>
          <a:p>
            <a:pPr indent="-368300" lvl="1" marL="914400" rtl="0" algn="l">
              <a:spcBef>
                <a:spcPts val="500"/>
              </a:spcBef>
              <a:spcAft>
                <a:spcPts val="0"/>
              </a:spcAft>
              <a:buSzPts val="2200"/>
              <a:buChar char="•"/>
            </a:pPr>
            <a:r>
              <a:rPr b="1" lang="sv-SE"/>
              <a:t>Availability = MTBF / (MTBF + MTTR)</a:t>
            </a:r>
            <a:endParaRPr b="1"/>
          </a:p>
          <a:p>
            <a:pPr indent="-342900" lvl="2" marL="1371600" rtl="0" algn="l">
              <a:spcBef>
                <a:spcPts val="500"/>
              </a:spcBef>
              <a:spcAft>
                <a:spcPts val="0"/>
              </a:spcAft>
              <a:buSzPts val="1800"/>
              <a:buChar char="•"/>
            </a:pPr>
            <a:r>
              <a:rPr lang="sv-SE"/>
              <a:t>MTBF: Mean time between failures.</a:t>
            </a:r>
            <a:endParaRPr/>
          </a:p>
          <a:p>
            <a:pPr indent="-342900" lvl="2" marL="1371600" rtl="0" algn="l">
              <a:spcBef>
                <a:spcPts val="500"/>
              </a:spcBef>
              <a:spcAft>
                <a:spcPts val="0"/>
              </a:spcAft>
              <a:buSzPts val="1800"/>
              <a:buChar char="•"/>
            </a:pPr>
            <a:r>
              <a:rPr lang="sv-SE"/>
              <a:t>MTTR: Mean time to repair</a:t>
            </a:r>
            <a:endParaRPr/>
          </a:p>
          <a:p>
            <a:pPr indent="0" lvl="0" marL="0" rtl="0" algn="l">
              <a:spcBef>
                <a:spcPts val="1000"/>
              </a:spcBef>
              <a:spcAft>
                <a:spcPts val="0"/>
              </a:spcAft>
              <a:buNone/>
            </a:pPr>
            <a:r>
              <a:t/>
            </a:r>
            <a:endParaRPr/>
          </a:p>
        </p:txBody>
      </p:sp>
      <p:sp>
        <p:nvSpPr>
          <p:cNvPr id="411" name="Google Shape;41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8" name="Google Shape;41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419" name="Google Shape;41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a:t>
            </a:r>
            <a:r>
              <a:rPr b="1" lang="sv-SE"/>
              <a:t>(uptime) / (total time observed)</a:t>
            </a:r>
            <a:endParaRPr b="1"/>
          </a:p>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MTBF: </a:t>
            </a:r>
            <a:r>
              <a:rPr b="1" lang="sv-SE"/>
              <a:t>Average time between observed failures.</a:t>
            </a:r>
            <a:endParaRPr b="1"/>
          </a:p>
          <a:p>
            <a:pPr indent="-393700" lvl="0" marL="457200" rtl="0" algn="l">
              <a:spcBef>
                <a:spcPts val="1000"/>
              </a:spcBef>
              <a:spcAft>
                <a:spcPts val="0"/>
              </a:spcAft>
              <a:buSzPts val="2600"/>
              <a:buChar char="•"/>
            </a:pPr>
            <a:r>
              <a:rPr lang="sv-SE"/>
              <a:t>MTTR: </a:t>
            </a:r>
            <a:r>
              <a:rPr b="1" lang="sv-SE"/>
              <a:t>Average time to recover from failure.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25" name="Google Shape;425;p59"/>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426" name="Google Shape;426;p59"/>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427" name="Google Shape;427;p59"/>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144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The POFOD?</a:t>
            </a:r>
            <a:endParaRPr/>
          </a:p>
        </p:txBody>
      </p:sp>
      <p:sp>
        <p:nvSpPr>
          <p:cNvPr id="428" name="Google Shape;428;p59"/>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6/144 = 1/24 = 0.04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429" name="Google Shape;42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35" name="Google Shape;435;p60"/>
          <p:cNvSpPr txBox="1"/>
          <p:nvPr>
            <p:ph idx="1" type="body"/>
          </p:nvPr>
        </p:nvSpPr>
        <p:spPr>
          <a:xfrm>
            <a:off x="468900" y="1218425"/>
            <a:ext cx="4256700" cy="3544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You advertise a piece of software with a ROCOF of 0.001 failures per hour.</a:t>
            </a:r>
            <a:endParaRPr sz="2400"/>
          </a:p>
          <a:p>
            <a:pPr indent="-342900" lvl="1" marL="914400" rtl="0" algn="l">
              <a:spcBef>
                <a:spcPts val="500"/>
              </a:spcBef>
              <a:spcAft>
                <a:spcPts val="0"/>
              </a:spcAft>
              <a:buSzPts val="1800"/>
              <a:buChar char="•"/>
            </a:pPr>
            <a:r>
              <a:rPr lang="sv-SE" sz="1800"/>
              <a:t>However, it takes 3 hours (on average) to get the system up again after a failure.</a:t>
            </a:r>
            <a:endParaRPr sz="1800"/>
          </a:p>
          <a:p>
            <a:pPr indent="-342900" lvl="1" marL="914400" rtl="0" algn="l">
              <a:spcBef>
                <a:spcPts val="500"/>
              </a:spcBef>
              <a:spcAft>
                <a:spcPts val="0"/>
              </a:spcAft>
              <a:buSzPts val="1800"/>
              <a:buChar char="•"/>
            </a:pPr>
            <a:r>
              <a:rPr lang="sv-SE" sz="1800"/>
              <a:t>What is availability per year?</a:t>
            </a:r>
            <a:endParaRPr sz="1800"/>
          </a:p>
        </p:txBody>
      </p:sp>
      <p:sp>
        <p:nvSpPr>
          <p:cNvPr id="436" name="Google Shape;436;p60"/>
          <p:cNvSpPr txBox="1"/>
          <p:nvPr>
            <p:ph idx="1" type="body"/>
          </p:nvPr>
        </p:nvSpPr>
        <p:spPr>
          <a:xfrm>
            <a:off x="4739100" y="1127600"/>
            <a:ext cx="4256700" cy="2174700"/>
          </a:xfrm>
          <a:prstGeom prst="rect">
            <a:avLst/>
          </a:prstGeom>
        </p:spPr>
        <p:txBody>
          <a:bodyPr anchorCtr="0" anchor="t" bIns="45700" lIns="91425" spcFirstLastPara="1" rIns="91425" wrap="square" tIns="45700">
            <a:noAutofit/>
          </a:bodyPr>
          <a:lstStyle/>
          <a:p>
            <a:pPr indent="-381000" lvl="0" marL="457200" marR="0" rtl="0" algn="l">
              <a:lnSpc>
                <a:spcPct val="120000"/>
              </a:lnSpc>
              <a:spcBef>
                <a:spcPts val="0"/>
              </a:spcBef>
              <a:spcAft>
                <a:spcPts val="0"/>
              </a:spcAft>
              <a:buClr>
                <a:srgbClr val="FF0000"/>
              </a:buClr>
              <a:buSzPts val="2400"/>
              <a:buFont typeface="Arial"/>
              <a:buChar char="•"/>
            </a:pPr>
            <a:r>
              <a:rPr lang="sv-SE" sz="2400">
                <a:solidFill>
                  <a:srgbClr val="FF0000"/>
                </a:solidFill>
              </a:rPr>
              <a:t>Failures per year:</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approximately 8760 hours per year (24*365)</a:t>
            </a:r>
            <a:endParaRPr sz="1800">
              <a:solidFill>
                <a:srgbClr val="FF0000"/>
              </a:solidFill>
            </a:endParaRPr>
          </a:p>
          <a:p>
            <a:pPr indent="-381000" lvl="1" marL="914400" marR="0" rtl="0" algn="l">
              <a:lnSpc>
                <a:spcPct val="120000"/>
              </a:lnSpc>
              <a:spcBef>
                <a:spcPts val="0"/>
              </a:spcBef>
              <a:spcAft>
                <a:spcPts val="0"/>
              </a:spcAft>
              <a:buClr>
                <a:srgbClr val="FF0000"/>
              </a:buClr>
              <a:buSzPts val="2400"/>
              <a:buFont typeface="Arial"/>
              <a:buChar char="•"/>
            </a:pPr>
            <a:r>
              <a:rPr lang="sv-SE" sz="1800">
                <a:solidFill>
                  <a:srgbClr val="FF0000"/>
                </a:solidFill>
              </a:rPr>
              <a:t>0.001 * 8760 = 8.76 failures per year</a:t>
            </a:r>
            <a:r>
              <a:rPr lang="sv-SE" sz="2400">
                <a:solidFill>
                  <a:srgbClr val="FF0000"/>
                </a:solidFill>
              </a:rPr>
              <a:t> </a:t>
            </a:r>
            <a:endParaRPr sz="24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sv-SE" sz="2400">
                <a:solidFill>
                  <a:srgbClr val="FF0000"/>
                </a:solidFill>
              </a:rPr>
              <a:t>Availability</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8.76 * 3 = 26.28 hours of downtime per year.</a:t>
            </a:r>
            <a:endParaRPr sz="1800">
              <a:solidFill>
                <a:srgbClr val="FF0000"/>
              </a:solidFill>
            </a:endParaRPr>
          </a:p>
          <a:p>
            <a:pPr indent="-342900" lvl="1" marL="914400" marR="0" rtl="0" algn="l">
              <a:lnSpc>
                <a:spcPct val="120000"/>
              </a:lnSpc>
              <a:spcBef>
                <a:spcPts val="0"/>
              </a:spcBef>
              <a:spcAft>
                <a:spcPts val="0"/>
              </a:spcAft>
              <a:buClr>
                <a:srgbClr val="FF0000"/>
              </a:buClr>
              <a:buSzPts val="1800"/>
              <a:buChar char="•"/>
            </a:pPr>
            <a:r>
              <a:rPr lang="sv-SE" sz="1800">
                <a:solidFill>
                  <a:srgbClr val="FF0000"/>
                </a:solidFill>
              </a:rPr>
              <a:t>Availability = 0.997 ((8760 - 26.28)/8760)</a:t>
            </a:r>
            <a:endParaRPr sz="1800">
              <a:solidFill>
                <a:srgbClr val="FF0000"/>
              </a:solidFill>
            </a:endParaRPr>
          </a:p>
        </p:txBody>
      </p:sp>
      <p:sp>
        <p:nvSpPr>
          <p:cNvPr id="437" name="Google Shape;43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43" name="Google Shape;44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t>
            </a:r>
            <a:r>
              <a:rPr lang="sv-SE" sz="2400"/>
              <a:t>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SzPts val="2400"/>
              <a:buChar char="•"/>
            </a:pPr>
            <a:r>
              <a:rPr lang="sv-SE" sz="2400"/>
              <a:t>What is the availability, POFOD, and ROCOF? </a:t>
            </a:r>
            <a:endParaRPr sz="2400"/>
          </a:p>
          <a:p>
            <a:pPr indent="-381000" lvl="0" marL="457200" rtl="0" algn="l">
              <a:spcBef>
                <a:spcPts val="1000"/>
              </a:spcBef>
              <a:spcAft>
                <a:spcPts val="0"/>
              </a:spcAft>
              <a:buSzPts val="2400"/>
              <a:buChar char="•"/>
            </a:pPr>
            <a:r>
              <a:rPr lang="sv-SE" sz="2400"/>
              <a:t>Can we calculate MTBF?</a:t>
            </a:r>
            <a:endParaRPr sz="2400"/>
          </a:p>
          <a:p>
            <a:pPr indent="-381000" lvl="0" marL="457200" rtl="0" algn="l">
              <a:spcBef>
                <a:spcPts val="1000"/>
              </a:spcBef>
              <a:spcAft>
                <a:spcPts val="0"/>
              </a:spcAft>
              <a:buSzPts val="2400"/>
              <a:buChar char="•"/>
            </a:pPr>
            <a:r>
              <a:rPr lang="sv-SE" sz="2400"/>
              <a:t>Is the product ready to ship? If not, why not?</a:t>
            </a:r>
            <a:endParaRPr sz="2400"/>
          </a:p>
        </p:txBody>
      </p:sp>
      <p:sp>
        <p:nvSpPr>
          <p:cNvPr id="444" name="Google Shape;44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50" name="Google Shape;450;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Clr>
                <a:srgbClr val="FF0000"/>
              </a:buClr>
              <a:buSzPts val="2400"/>
              <a:buChar char="•"/>
            </a:pPr>
            <a:r>
              <a:rPr b="1" lang="sv-SE" sz="2400">
                <a:solidFill>
                  <a:srgbClr val="FF0000"/>
                </a:solidFill>
              </a:rPr>
              <a:t>ROCOF:  64/168 hours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0.38/hour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3.04/8 hour work day</a:t>
            </a:r>
            <a:endParaRPr b="1" sz="2400">
              <a:solidFill>
                <a:srgbClr val="FF0000"/>
              </a:solidFill>
            </a:endParaRPr>
          </a:p>
        </p:txBody>
      </p:sp>
      <p:sp>
        <p:nvSpPr>
          <p:cNvPr id="451" name="Google Shape;45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57" name="Google Shape;45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Clr>
                <a:srgbClr val="FF0000"/>
              </a:buClr>
              <a:buSzPts val="2400"/>
              <a:buChar char="•"/>
            </a:pPr>
            <a:r>
              <a:rPr b="1" lang="sv-SE" sz="2400">
                <a:solidFill>
                  <a:srgbClr val="FF0000"/>
                </a:solidFill>
              </a:rPr>
              <a:t>POFOD: 64/972 = 0.066</a:t>
            </a:r>
            <a:endParaRPr b="1" sz="2400">
              <a:solidFill>
                <a:srgbClr val="FF0000"/>
              </a:solidFill>
            </a:endParaRPr>
          </a:p>
          <a:p>
            <a:pPr indent="-381000" lvl="0" marL="457200" rtl="0" algn="l">
              <a:spcBef>
                <a:spcPts val="1000"/>
              </a:spcBef>
              <a:spcAft>
                <a:spcPts val="0"/>
              </a:spcAft>
              <a:buClr>
                <a:srgbClr val="FF0000"/>
              </a:buClr>
              <a:buSzPts val="2400"/>
              <a:buChar char="•"/>
            </a:pPr>
            <a:r>
              <a:rPr b="1" lang="sv-SE" sz="2400">
                <a:solidFill>
                  <a:srgbClr val="FF0000"/>
                </a:solidFill>
              </a:rPr>
              <a:t>Availability: Down for (37*2) = 74 minutes / 168 hrs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74/10089 minutes = 0.7% of the time = 99.3%</a:t>
            </a:r>
            <a:endParaRPr b="1" sz="2400">
              <a:solidFill>
                <a:srgbClr val="FF0000"/>
              </a:solidFill>
            </a:endParaRPr>
          </a:p>
        </p:txBody>
      </p:sp>
      <p:sp>
        <p:nvSpPr>
          <p:cNvPr id="458" name="Google Shape;45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2" name="Google Shape;17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73" name="Google Shape;173;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relevant for this course: </a:t>
            </a:r>
            <a:r>
              <a:rPr b="1" lang="sv-SE"/>
              <a:t>dependability</a:t>
            </a:r>
            <a:endParaRPr b="1"/>
          </a:p>
          <a:p>
            <a:pPr indent="-368300" lvl="1" marL="914400" rtl="0" algn="l">
              <a:spcBef>
                <a:spcPts val="500"/>
              </a:spcBef>
              <a:spcAft>
                <a:spcPts val="0"/>
              </a:spcAft>
              <a:buSzPts val="2200"/>
              <a:buChar char="•"/>
            </a:pPr>
            <a:r>
              <a:rPr lang="sv-SE"/>
              <a:t>Ability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64" name="Google Shape;46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we calculate MTBF?</a:t>
            </a:r>
            <a:endParaRPr/>
          </a:p>
          <a:p>
            <a:pPr indent="-368300" lvl="1" marL="914400" rtl="0" algn="l">
              <a:spcBef>
                <a:spcPts val="500"/>
              </a:spcBef>
              <a:spcAft>
                <a:spcPts val="0"/>
              </a:spcAft>
              <a:buClr>
                <a:srgbClr val="FF0000"/>
              </a:buClr>
              <a:buSzPts val="2200"/>
              <a:buChar char="•"/>
            </a:pPr>
            <a:r>
              <a:rPr lang="sv-SE">
                <a:solidFill>
                  <a:srgbClr val="FF0000"/>
                </a:solidFill>
              </a:rPr>
              <a:t>No - need timestamps. We know how long they were down (on average), but not when each crash occurred.</a:t>
            </a:r>
            <a:endParaRPr>
              <a:solidFill>
                <a:srgbClr val="FF0000"/>
              </a:solidFill>
            </a:endParaRPr>
          </a:p>
          <a:p>
            <a:pPr indent="-393700" lvl="0" marL="457200" rtl="0" algn="l">
              <a:spcBef>
                <a:spcPts val="1000"/>
              </a:spcBef>
              <a:spcAft>
                <a:spcPts val="0"/>
              </a:spcAft>
              <a:buSzPts val="2600"/>
              <a:buChar char="•"/>
            </a:pPr>
            <a:r>
              <a:rPr lang="sv-SE"/>
              <a:t>Is the product ready to ship?</a:t>
            </a:r>
            <a:endParaRPr/>
          </a:p>
          <a:p>
            <a:pPr indent="-368300" lvl="1" marL="914400" rtl="0" algn="l">
              <a:spcBef>
                <a:spcPts val="500"/>
              </a:spcBef>
              <a:spcAft>
                <a:spcPts val="0"/>
              </a:spcAft>
              <a:buClr>
                <a:srgbClr val="FF0000"/>
              </a:buClr>
              <a:buSzPts val="2200"/>
              <a:buChar char="•"/>
            </a:pPr>
            <a:r>
              <a:rPr lang="sv-SE">
                <a:solidFill>
                  <a:srgbClr val="FF0000"/>
                </a:solidFill>
              </a:rPr>
              <a:t>No. Availability/POFOD are good, but ROCOF is too low.</a:t>
            </a:r>
            <a:endParaRPr>
              <a:solidFill>
                <a:srgbClr val="FF0000"/>
              </a:solidFill>
            </a:endParaRPr>
          </a:p>
        </p:txBody>
      </p:sp>
      <p:sp>
        <p:nvSpPr>
          <p:cNvPr id="465" name="Google Shape;46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471" name="Google Shape;47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ay be cheaper to accept unreliability and pay for failure costs.</a:t>
            </a:r>
            <a:endParaRPr/>
          </a:p>
          <a:p>
            <a:pPr indent="-393700" lvl="0" marL="457200" rtl="0" algn="l">
              <a:spcBef>
                <a:spcPts val="1000"/>
              </a:spcBef>
              <a:spcAft>
                <a:spcPts val="0"/>
              </a:spcAft>
              <a:buSzPts val="2600"/>
              <a:buChar char="•"/>
            </a:pPr>
            <a:r>
              <a:rPr lang="sv-SE"/>
              <a:t>Depends on social/political factors and system.</a:t>
            </a:r>
            <a:endParaRPr/>
          </a:p>
          <a:p>
            <a:pPr indent="-368300" lvl="1" marL="914400" rtl="0" algn="l">
              <a:spcBef>
                <a:spcPts val="500"/>
              </a:spcBef>
              <a:spcAft>
                <a:spcPts val="0"/>
              </a:spcAft>
              <a:buSzPts val="2200"/>
              <a:buChar char="•"/>
            </a:pPr>
            <a:r>
              <a:rPr lang="sv-SE"/>
              <a:t>Reputation for unreliability may hurt more than cost of improving reliability.</a:t>
            </a:r>
            <a:endParaRPr/>
          </a:p>
          <a:p>
            <a:pPr indent="-368300" lvl="1" marL="914400" rtl="0" algn="l">
              <a:spcBef>
                <a:spcPts val="500"/>
              </a:spcBef>
              <a:spcAft>
                <a:spcPts val="0"/>
              </a:spcAft>
              <a:buSzPts val="2200"/>
              <a:buChar char="•"/>
            </a:pPr>
            <a:r>
              <a:rPr lang="sv-SE"/>
              <a:t>Cost of failure depends on risks of failure. </a:t>
            </a:r>
            <a:endParaRPr/>
          </a:p>
          <a:p>
            <a:pPr indent="-342900" lvl="2" marL="1371600" rtl="0" algn="l">
              <a:spcBef>
                <a:spcPts val="500"/>
              </a:spcBef>
              <a:spcAft>
                <a:spcPts val="0"/>
              </a:spcAft>
              <a:buSzPts val="1800"/>
              <a:buChar char="•"/>
            </a:pPr>
            <a:r>
              <a:rPr lang="sv-SE"/>
              <a:t>Health risks or equipment failure risk requires high reliability.</a:t>
            </a:r>
            <a:endParaRPr/>
          </a:p>
          <a:p>
            <a:pPr indent="-342900" lvl="2" marL="1371600" rtl="0" algn="l">
              <a:spcBef>
                <a:spcPts val="500"/>
              </a:spcBef>
              <a:spcAft>
                <a:spcPts val="0"/>
              </a:spcAft>
              <a:buSzPts val="1800"/>
              <a:buChar char="•"/>
            </a:pPr>
            <a:r>
              <a:rPr lang="sv-SE"/>
              <a:t>Minor annoyances can be tolerated.</a:t>
            </a:r>
            <a:endParaRPr/>
          </a:p>
        </p:txBody>
      </p:sp>
      <p:sp>
        <p:nvSpPr>
          <p:cNvPr id="472" name="Google Shape;4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9" name="Google Shape;479;p6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86" name="Google Shape;486;p67"/>
          <p:cNvPicPr preferRelativeResize="0"/>
          <p:nvPr/>
        </p:nvPicPr>
        <p:blipFill>
          <a:blip r:embed="rId3">
            <a:alphaModFix/>
          </a:blip>
          <a:stretch>
            <a:fillRect/>
          </a:stretch>
        </p:blipFill>
        <p:spPr>
          <a:xfrm>
            <a:off x="6242787" y="2034400"/>
            <a:ext cx="2901224" cy="2901224"/>
          </a:xfrm>
          <a:prstGeom prst="rect">
            <a:avLst/>
          </a:prstGeom>
          <a:noFill/>
          <a:ln>
            <a:noFill/>
          </a:ln>
        </p:spPr>
      </p:pic>
      <p:sp>
        <p:nvSpPr>
          <p:cNvPr id="487" name="Google Shape;487;p67"/>
          <p:cNvSpPr txBox="1"/>
          <p:nvPr>
            <p:ph type="title"/>
          </p:nvPr>
        </p:nvSpPr>
        <p:spPr>
          <a:xfrm>
            <a:off x="468900" y="613975"/>
            <a:ext cx="72372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Attributes: </a:t>
            </a:r>
            <a:br>
              <a:rPr lang="sv-SE"/>
            </a:br>
            <a:r>
              <a:rPr lang="sv-SE"/>
              <a:t>Performance and </a:t>
            </a:r>
            <a:br>
              <a:rPr lang="sv-SE"/>
            </a:br>
            <a:r>
              <a:rPr lang="sv-SE"/>
              <a:t>Scalability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493" name="Google Shape;493;p68"/>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meet timing requirements.</a:t>
            </a:r>
            <a:endParaRPr/>
          </a:p>
          <a:p>
            <a:pPr indent="-393700" lvl="0" marL="457200" rtl="0" algn="l">
              <a:spcBef>
                <a:spcPts val="1000"/>
              </a:spcBef>
              <a:spcAft>
                <a:spcPts val="0"/>
              </a:spcAft>
              <a:buSzPts val="2600"/>
              <a:buChar char="•"/>
            </a:pPr>
            <a:r>
              <a:rPr lang="sv-SE"/>
              <a:t>Characterize pattern of input events and responses</a:t>
            </a:r>
            <a:endParaRPr/>
          </a:p>
          <a:p>
            <a:pPr indent="-368300" lvl="1" marL="914400" rtl="0" algn="l">
              <a:spcBef>
                <a:spcPts val="500"/>
              </a:spcBef>
              <a:spcAft>
                <a:spcPts val="0"/>
              </a:spcAft>
              <a:buSzPts val="2200"/>
              <a:buChar char="•"/>
            </a:pPr>
            <a:r>
              <a:rPr lang="sv-SE"/>
              <a:t>Requests served per minute.</a:t>
            </a:r>
            <a:endParaRPr/>
          </a:p>
          <a:p>
            <a:pPr indent="-368300" lvl="1" marL="914400" rtl="0" algn="l">
              <a:spcBef>
                <a:spcPts val="500"/>
              </a:spcBef>
              <a:spcAft>
                <a:spcPts val="0"/>
              </a:spcAft>
              <a:buSzPts val="2200"/>
              <a:buChar char="•"/>
            </a:pPr>
            <a:r>
              <a:rPr lang="sv-SE"/>
              <a:t>Variation in output time.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494" name="Google Shape;49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500" name="Google Shape;500;p69"/>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Usually number of transactions the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501" name="Google Shape;50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507" name="Google Shape;507;p70"/>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t>Responsiveness</a:t>
            </a:r>
            <a:r>
              <a:rPr lang="sv-SE"/>
              <a:t> - how quickly system responds to routine tasks. </a:t>
            </a:r>
            <a:endParaRPr/>
          </a:p>
          <a:p>
            <a:pPr indent="-368300" lvl="1" marL="914400" rtl="0" algn="l">
              <a:spcBef>
                <a:spcPts val="500"/>
              </a:spcBef>
              <a:spcAft>
                <a:spcPts val="0"/>
              </a:spcAft>
              <a:buSzPts val="2200"/>
              <a:buChar char="•"/>
            </a:pPr>
            <a:r>
              <a:rPr lang="sv-SE"/>
              <a:t>Key consideration: user productivity.</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probabilistically (... 95% of the time) </a:t>
            </a:r>
            <a:endParaRPr/>
          </a:p>
          <a:p>
            <a:pPr indent="-368300" lvl="1" marL="914400" rtl="0" algn="l">
              <a:spcBef>
                <a:spcPts val="500"/>
              </a:spcBef>
              <a:spcAft>
                <a:spcPts val="0"/>
              </a:spcAft>
              <a:buSzPts val="2200"/>
              <a:buChar char="•"/>
            </a:pPr>
            <a:r>
              <a:rPr lang="sv-SE"/>
              <a:t>“Under load of 350 updates per minute, 90% of ‘open account’ requests should complete within 10 seconds.”</a:t>
            </a:r>
            <a:endParaRPr u="sng"/>
          </a:p>
        </p:txBody>
      </p:sp>
      <p:sp>
        <p:nvSpPr>
          <p:cNvPr id="508" name="Google Shape;50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 </a:t>
            </a:r>
            <a:endParaRPr/>
          </a:p>
        </p:txBody>
      </p:sp>
      <p:sp>
        <p:nvSpPr>
          <p:cNvPr id="514" name="Google Shape;514;p71"/>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Turnaround time </a:t>
            </a:r>
            <a:r>
              <a:rPr lang="sv-SE"/>
              <a:t>= time to complete larger tasks.</a:t>
            </a:r>
            <a:endParaRPr/>
          </a:p>
          <a:p>
            <a:pPr indent="-368300" lvl="1" marL="914400" rtl="0" algn="l">
              <a:spcBef>
                <a:spcPts val="500"/>
              </a:spcBef>
              <a:spcAft>
                <a:spcPts val="0"/>
              </a:spcAft>
              <a:buSzPts val="2200"/>
              <a:buChar char="•"/>
            </a:pPr>
            <a:r>
              <a:rPr lang="sv-SE"/>
              <a:t>Can task be completed in available time?</a:t>
            </a:r>
            <a:endParaRPr/>
          </a:p>
          <a:p>
            <a:pPr indent="-368300" lvl="1" marL="914400" rtl="0" algn="l">
              <a:spcBef>
                <a:spcPts val="500"/>
              </a:spcBef>
              <a:spcAft>
                <a:spcPts val="0"/>
              </a:spcAft>
              <a:buSzPts val="2200"/>
              <a:buChar char="•"/>
            </a:pPr>
            <a:r>
              <a:rPr lang="sv-SE"/>
              <a:t>Impact on system while running?</a:t>
            </a:r>
            <a:endParaRPr/>
          </a:p>
          <a:p>
            <a:pPr indent="-368300" lvl="1" marL="914400" rtl="0" algn="l">
              <a:spcBef>
                <a:spcPts val="500"/>
              </a:spcBef>
              <a:spcAft>
                <a:spcPts val="0"/>
              </a:spcAft>
              <a:buSzPts val="2200"/>
              <a:buChar char="•"/>
            </a:pPr>
            <a:r>
              <a:rPr lang="sv-SE"/>
              <a:t>Can partial results be produced?</a:t>
            </a:r>
            <a:endParaRPr/>
          </a:p>
          <a:p>
            <a:pPr indent="-368300" lvl="1" marL="914400" rtl="0" algn="l">
              <a:spcBef>
                <a:spcPts val="500"/>
              </a:spcBef>
              <a:spcAft>
                <a:spcPts val="0"/>
              </a:spcAft>
              <a:buSzPts val="2200"/>
              <a:buChar char="•"/>
            </a:pPr>
            <a:r>
              <a:rPr lang="sv-SE"/>
              <a:t>Ex: “With daily throughput of 850,000 requests, process should take &lt; 4 hours, including writing to a database.” </a:t>
            </a:r>
            <a:endParaRPr/>
          </a:p>
          <a:p>
            <a:pPr indent="-368300" lvl="1" marL="914400" rtl="0" algn="l">
              <a:spcBef>
                <a:spcPts val="500"/>
              </a:spcBef>
              <a:spcAft>
                <a:spcPts val="0"/>
              </a:spcAft>
              <a:buSzPts val="2200"/>
              <a:buChar char="•"/>
            </a:pPr>
            <a:r>
              <a:rPr lang="sv-SE"/>
              <a:t>Ex: “It must be possible to resynchronize monitoring stations and reset database within 5 minutes.” </a:t>
            </a:r>
            <a:endParaRPr/>
          </a:p>
        </p:txBody>
      </p:sp>
      <p:sp>
        <p:nvSpPr>
          <p:cNvPr id="515" name="Google Shape;51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2" name="Google Shape;52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523" name="Google Shape;523;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0"/>
              </a:spcBef>
              <a:spcAft>
                <a:spcPts val="0"/>
              </a:spcAft>
              <a:buSzPts val="2200"/>
              <a:buChar char="•"/>
            </a:pPr>
            <a:r>
              <a:rPr lang="sv-SE"/>
              <a:t>If non-determinism can be controlled, this is OK.</a:t>
            </a:r>
            <a:endParaRPr/>
          </a:p>
          <a:p>
            <a:pPr indent="-342900" lvl="2" marL="1371600" rtl="0" algn="l">
              <a:spcBef>
                <a:spcPts val="0"/>
              </a:spcBef>
              <a:spcAft>
                <a:spcPts val="0"/>
              </a:spcAft>
              <a:buSzPts val="1800"/>
              <a:buChar char="•"/>
            </a:pPr>
            <a:r>
              <a:rPr lang="sv-SE"/>
              <a:t>10s +- 1s, great! </a:t>
            </a:r>
            <a:endParaRPr/>
          </a:p>
          <a:p>
            <a:pPr indent="-342900" lvl="2" marL="1371600" rtl="0" algn="l">
              <a:spcBef>
                <a:spcPts val="0"/>
              </a:spcBef>
              <a:spcAft>
                <a:spcPts val="0"/>
              </a:spcAft>
              <a:buSzPts val="1800"/>
              <a:buChar char="•"/>
            </a:pPr>
            <a:r>
              <a:rPr lang="sv-SE"/>
              <a:t>10s +- 10 minutes, bad!</a:t>
            </a:r>
            <a:endParaRPr/>
          </a:p>
          <a:p>
            <a:pPr indent="-393700" lvl="0" marL="457200" rtl="0" algn="l">
              <a:spcBef>
                <a:spcPts val="0"/>
              </a:spcBef>
              <a:spcAft>
                <a:spcPts val="0"/>
              </a:spcAft>
              <a:buSzPts val="2600"/>
              <a:buChar char="•"/>
            </a:pPr>
            <a:r>
              <a:rPr lang="sv-SE"/>
              <a:t>D</a:t>
            </a:r>
            <a:r>
              <a:rPr lang="sv-SE"/>
              <a:t>efines how much variation is allowed.</a:t>
            </a:r>
            <a:endParaRPr/>
          </a:p>
          <a:p>
            <a:pPr indent="-368300" lvl="1" marL="914400" rtl="0" algn="l">
              <a:spcBef>
                <a:spcPts val="0"/>
              </a:spcBef>
              <a:spcAft>
                <a:spcPts val="0"/>
              </a:spcAft>
              <a:buSzPts val="2200"/>
              <a:buChar char="•"/>
            </a:pPr>
            <a:r>
              <a:rPr lang="sv-SE"/>
              <a:t>Places boundaries on when task can be completed.</a:t>
            </a:r>
            <a:endParaRPr/>
          </a:p>
          <a:p>
            <a:pPr indent="-368300" lvl="1" marL="914400" rtl="0" algn="l">
              <a:spcBef>
                <a:spcPts val="0"/>
              </a:spcBef>
              <a:spcAft>
                <a:spcPts val="0"/>
              </a:spcAft>
              <a:buSzPts val="2200"/>
              <a:buChar char="•"/>
            </a:pPr>
            <a:r>
              <a:rPr lang="sv-SE"/>
              <a:t>If boundaries violated, quality is compromised.</a:t>
            </a:r>
            <a:endParaRPr/>
          </a:p>
          <a:p>
            <a:pPr indent="-368300" lvl="1" marL="914400" rtl="0" algn="l">
              <a:spcBef>
                <a:spcPts val="0"/>
              </a:spcBef>
              <a:spcAft>
                <a:spcPts val="0"/>
              </a:spcAft>
              <a:buSzPts val="2200"/>
              <a:buChar char="•"/>
            </a:pPr>
            <a:r>
              <a:rPr lang="sv-SE"/>
              <a:t>Ex: “All writes to the database must be completed within 120 to 150 ms.”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529" name="Google Shape;529;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workload a system can handle in a time period.</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sz="1800"/>
              <a:t>With 10 concurrent users, request takes 2s.</a:t>
            </a:r>
            <a:endParaRPr sz="1800"/>
          </a:p>
          <a:p>
            <a:pPr indent="-342900" lvl="2" marL="1371600" rtl="0" algn="l">
              <a:spcBef>
                <a:spcPts val="500"/>
              </a:spcBef>
              <a:spcAft>
                <a:spcPts val="0"/>
              </a:spcAft>
              <a:buSzPts val="1800"/>
              <a:buChar char="•"/>
            </a:pPr>
            <a:r>
              <a:rPr lang="sv-SE" sz="1800"/>
              <a:t>With 100 users, request takes 4s.</a:t>
            </a:r>
            <a:endParaRPr sz="1800"/>
          </a:p>
        </p:txBody>
      </p:sp>
      <p:sp>
        <p:nvSpPr>
          <p:cNvPr id="530" name="Google Shape;53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79" name="Google Shape;17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Performance</a:t>
            </a:r>
            <a:endParaRPr b="1"/>
          </a:p>
          <a:p>
            <a:pPr indent="-368300" lvl="1" marL="914400" marR="0" rtl="0" algn="l">
              <a:lnSpc>
                <a:spcPct val="100000"/>
              </a:lnSpc>
              <a:spcBef>
                <a:spcPts val="0"/>
              </a:spcBef>
              <a:spcAft>
                <a:spcPts val="0"/>
              </a:spcAft>
              <a:buSzPts val="2200"/>
              <a:buChar char="•"/>
            </a:pPr>
            <a:r>
              <a:rPr lang="sv-SE"/>
              <a:t>Ability to meet timing requirements. When events occur, the system must respond quickly.</a:t>
            </a:r>
            <a:endParaRPr/>
          </a:p>
          <a:p>
            <a:pPr indent="-393700" lvl="0" marL="457200" marR="0" rtl="0" algn="l">
              <a:lnSpc>
                <a:spcPct val="100000"/>
              </a:lnSpc>
              <a:spcBef>
                <a:spcPts val="0"/>
              </a:spcBef>
              <a:spcAft>
                <a:spcPts val="0"/>
              </a:spcAft>
              <a:buSzPts val="2600"/>
              <a:buChar char="•"/>
            </a:pPr>
            <a:r>
              <a:rPr b="1" lang="sv-SE"/>
              <a:t>Security</a:t>
            </a:r>
            <a:endParaRPr b="1"/>
          </a:p>
          <a:p>
            <a:pPr indent="-368300" lvl="1" marL="914400" marR="0" rtl="0" algn="l">
              <a:lnSpc>
                <a:spcPct val="100000"/>
              </a:lnSpc>
              <a:spcBef>
                <a:spcPts val="0"/>
              </a:spcBef>
              <a:spcAft>
                <a:spcPts val="0"/>
              </a:spcAft>
              <a:buSzPts val="2200"/>
              <a:buChar char="•"/>
            </a:pPr>
            <a:r>
              <a:rPr lang="sv-SE"/>
              <a:t>Ability to protect information from unauthorized access while providing service to authorized users.</a:t>
            </a:r>
            <a:endParaRPr/>
          </a:p>
          <a:p>
            <a:pPr indent="-393700" lvl="0" marL="457200" rtl="0" algn="l">
              <a:lnSpc>
                <a:spcPct val="100000"/>
              </a:lnSpc>
              <a:spcBef>
                <a:spcPts val="0"/>
              </a:spcBef>
              <a:spcAft>
                <a:spcPts val="0"/>
              </a:spcAft>
              <a:buSzPts val="2600"/>
              <a:buChar char="•"/>
            </a:pPr>
            <a:r>
              <a:rPr b="1" lang="sv-SE"/>
              <a:t>Scalability</a:t>
            </a:r>
            <a:endParaRPr b="1"/>
          </a:p>
          <a:p>
            <a:pPr indent="-368300" lvl="1" marL="914400" rtl="0" algn="l">
              <a:lnSpc>
                <a:spcPct val="100000"/>
              </a:lnSpc>
              <a:spcBef>
                <a:spcPts val="0"/>
              </a:spcBef>
              <a:spcAft>
                <a:spcPts val="0"/>
              </a:spcAft>
              <a:buSzPts val="2200"/>
              <a:buChar char="•"/>
            </a:pPr>
            <a:r>
              <a:rPr lang="sv-SE"/>
              <a:t>Ability to process more concurrent requests.</a:t>
            </a:r>
            <a:endParaRPr/>
          </a:p>
        </p:txBody>
      </p:sp>
      <p:sp>
        <p:nvSpPr>
          <p:cNvPr id="180" name="Google Shape;18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536" name="Google Shape;53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Possible to end up in situation where throughput goals conflict with response time goals.</a:t>
            </a:r>
            <a:endParaRPr/>
          </a:p>
          <a:p>
            <a:pPr indent="-368300" lvl="1" marL="914400" rtl="0" algn="l">
              <a:spcBef>
                <a:spcPts val="500"/>
              </a:spcBef>
              <a:spcAft>
                <a:spcPts val="0"/>
              </a:spcAft>
              <a:buSzPts val="2200"/>
              <a:buChar char="•"/>
            </a:pPr>
            <a:r>
              <a:rPr lang="sv-SE"/>
              <a:t>With 10 users, each can perform 20 request per minute (throughput: 200/m).</a:t>
            </a:r>
            <a:endParaRPr/>
          </a:p>
          <a:p>
            <a:pPr indent="-368300" lvl="1" marL="914400" rtl="0" algn="l">
              <a:spcBef>
                <a:spcPts val="500"/>
              </a:spcBef>
              <a:spcAft>
                <a:spcPts val="0"/>
              </a:spcAft>
              <a:buSzPts val="2200"/>
              <a:buChar char="•"/>
            </a:pPr>
            <a:r>
              <a:rPr lang="sv-SE"/>
              <a:t>With 100 users, each can perform 12 per minute (throughput is higher - 1200/m - but at cost to response time for individual user).  </a:t>
            </a:r>
            <a:endParaRPr/>
          </a:p>
        </p:txBody>
      </p:sp>
      <p:sp>
        <p:nvSpPr>
          <p:cNvPr id="537" name="Google Shape;53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4" name="Google Shape;54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Deadlines</a:t>
            </a:r>
            <a:endParaRPr/>
          </a:p>
        </p:txBody>
      </p:sp>
      <p:sp>
        <p:nvSpPr>
          <p:cNvPr id="545" name="Google Shape;545;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as scheduled. </a:t>
            </a:r>
            <a:endParaRPr/>
          </a:p>
          <a:p>
            <a:pPr indent="-393700" lvl="0" marL="457200" rtl="0" algn="l">
              <a:spcBef>
                <a:spcPts val="1000"/>
              </a:spcBef>
              <a:spcAft>
                <a:spcPts val="0"/>
              </a:spcAft>
              <a:buSzPts val="2600"/>
              <a:buChar char="•"/>
            </a:pPr>
            <a:r>
              <a:rPr lang="sv-SE"/>
              <a:t>If times are missed, the system will fail.</a:t>
            </a:r>
            <a:endParaRPr/>
          </a:p>
          <a:p>
            <a:pPr indent="-368300" lvl="1" marL="914400" rtl="0" algn="l">
              <a:spcBef>
                <a:spcPts val="500"/>
              </a:spcBef>
              <a:spcAft>
                <a:spcPts val="0"/>
              </a:spcAft>
              <a:buSzPts val="2200"/>
              <a:buChar char="•"/>
            </a:pPr>
            <a:r>
              <a:rPr lang="sv-SE"/>
              <a:t>In a car, fuel must ignite when cylinder is in position.</a:t>
            </a:r>
            <a:endParaRPr/>
          </a:p>
          <a:p>
            <a:pPr indent="-368300" lvl="1" marL="914400" rtl="0" algn="l">
              <a:spcBef>
                <a:spcPts val="500"/>
              </a:spcBef>
              <a:spcAft>
                <a:spcPts val="0"/>
              </a:spcAft>
              <a:buSzPts val="2200"/>
              <a:buChar char="•"/>
            </a:pPr>
            <a:r>
              <a:rPr lang="sv-SE"/>
              <a:t>Places a deadline on when the fuel must ignite.</a:t>
            </a:r>
            <a:endParaRPr/>
          </a:p>
          <a:p>
            <a:pPr indent="-393700" lvl="0" marL="457200" rtl="0" algn="l">
              <a:spcBef>
                <a:spcPts val="1000"/>
              </a:spcBef>
              <a:spcAft>
                <a:spcPts val="0"/>
              </a:spcAft>
              <a:buSzPts val="2600"/>
              <a:buChar char="•"/>
            </a:pPr>
            <a:r>
              <a:rPr lang="sv-SE"/>
              <a:t>Deadlines can be used to place boundaries on when events must complete.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2" name="Google Shape;55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Missed Events</a:t>
            </a:r>
            <a:endParaRPr/>
          </a:p>
        </p:txBody>
      </p:sp>
      <p:sp>
        <p:nvSpPr>
          <p:cNvPr id="553" name="Google Shape;553;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 system is busy, input may be ignored.</a:t>
            </a:r>
            <a:endParaRPr/>
          </a:p>
          <a:p>
            <a:pPr indent="-368300" lvl="1" marL="914400" rtl="0" algn="l">
              <a:spcBef>
                <a:spcPts val="500"/>
              </a:spcBef>
              <a:spcAft>
                <a:spcPts val="0"/>
              </a:spcAft>
              <a:buSzPts val="2200"/>
              <a:buChar char="•"/>
            </a:pPr>
            <a:r>
              <a:rPr lang="sv-SE"/>
              <a:t>Or, queued until too late to matter.</a:t>
            </a:r>
            <a:endParaRPr/>
          </a:p>
          <a:p>
            <a:pPr indent="-393700" lvl="0" marL="457200" rtl="0" algn="l">
              <a:spcBef>
                <a:spcPts val="1000"/>
              </a:spcBef>
              <a:spcAft>
                <a:spcPts val="0"/>
              </a:spcAft>
              <a:buSzPts val="2600"/>
              <a:buChar char="•"/>
            </a:pPr>
            <a:r>
              <a:rPr lang="sv-SE"/>
              <a:t>Can track how many input events are ignored because the system is too slow to respond.</a:t>
            </a:r>
            <a:endParaRPr/>
          </a:p>
          <a:p>
            <a:pPr indent="-368300" lvl="1" marL="914400" rtl="0" algn="l">
              <a:spcBef>
                <a:spcPts val="500"/>
              </a:spcBef>
              <a:spcAft>
                <a:spcPts val="0"/>
              </a:spcAft>
              <a:buSzPts val="2200"/>
              <a:buChar char="•"/>
            </a:pPr>
            <a:r>
              <a:rPr lang="sv-SE"/>
              <a:t>Set upper bound on how many events can be missed in a defined timeframe.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559" name="Google Shape;55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process increasing number of requests.</a:t>
            </a:r>
            <a:endParaRPr/>
          </a:p>
          <a:p>
            <a:pPr indent="-393700" lvl="0" marL="457200" rtl="0" algn="l">
              <a:spcBef>
                <a:spcPts val="1000"/>
              </a:spcBef>
              <a:spcAft>
                <a:spcPts val="0"/>
              </a:spcAft>
              <a:buSzPts val="2600"/>
              <a:buChar char="•"/>
            </a:pPr>
            <a:r>
              <a:rPr lang="sv-SE"/>
              <a:t>Horizontal scalability (“scaling out”)</a:t>
            </a:r>
            <a:endParaRPr/>
          </a:p>
          <a:p>
            <a:pPr indent="-368300" lvl="1" marL="914400" rtl="0" algn="l">
              <a:spcBef>
                <a:spcPts val="500"/>
              </a:spcBef>
              <a:spcAft>
                <a:spcPts val="0"/>
              </a:spcAft>
              <a:buSzPts val="2200"/>
              <a:buChar char="•"/>
            </a:pPr>
            <a:r>
              <a:rPr lang="sv-SE"/>
              <a:t>Adding more resources to logical units.</a:t>
            </a:r>
            <a:endParaRPr/>
          </a:p>
          <a:p>
            <a:pPr indent="-342900" lvl="2" marL="1371600" rtl="0" algn="l">
              <a:spcBef>
                <a:spcPts val="500"/>
              </a:spcBef>
              <a:spcAft>
                <a:spcPts val="0"/>
              </a:spcAft>
              <a:buSzPts val="1800"/>
              <a:buChar char="•"/>
            </a:pPr>
            <a:r>
              <a:rPr lang="sv-SE"/>
              <a:t>Adding another server to a cluster.</a:t>
            </a:r>
            <a:endParaRPr/>
          </a:p>
          <a:p>
            <a:pPr indent="-342900" lvl="2" marL="1371600" rtl="0" algn="l">
              <a:spcBef>
                <a:spcPts val="500"/>
              </a:spcBef>
              <a:spcAft>
                <a:spcPts val="0"/>
              </a:spcAft>
              <a:buSzPts val="1800"/>
              <a:buChar char="•"/>
            </a:pPr>
            <a:r>
              <a:rPr lang="sv-SE"/>
              <a:t>“elasticity” (add or remove VMs from a pool)</a:t>
            </a:r>
            <a:endParaRPr/>
          </a:p>
          <a:p>
            <a:pPr indent="-393700" lvl="0" marL="457200" rtl="0" algn="l">
              <a:spcBef>
                <a:spcPts val="1000"/>
              </a:spcBef>
              <a:spcAft>
                <a:spcPts val="0"/>
              </a:spcAft>
              <a:buSzPts val="2600"/>
              <a:buChar char="•"/>
            </a:pPr>
            <a:r>
              <a:rPr lang="sv-SE"/>
              <a:t>Vertical scalability (“scaling up”)</a:t>
            </a:r>
            <a:endParaRPr/>
          </a:p>
          <a:p>
            <a:pPr indent="-368300" lvl="1" marL="914400" rtl="0" algn="l">
              <a:spcBef>
                <a:spcPts val="500"/>
              </a:spcBef>
              <a:spcAft>
                <a:spcPts val="0"/>
              </a:spcAft>
              <a:buSzPts val="2200"/>
              <a:buChar char="•"/>
            </a:pPr>
            <a:r>
              <a:rPr lang="sv-SE"/>
              <a:t>Adding more resources to a physical unit.</a:t>
            </a:r>
            <a:endParaRPr/>
          </a:p>
          <a:p>
            <a:pPr indent="-342900" lvl="2" marL="1371600" rtl="0" algn="l">
              <a:spcBef>
                <a:spcPts val="500"/>
              </a:spcBef>
              <a:spcAft>
                <a:spcPts val="0"/>
              </a:spcAft>
              <a:buSzPts val="1800"/>
              <a:buChar char="•"/>
            </a:pPr>
            <a:r>
              <a:rPr lang="sv-SE"/>
              <a:t>Adding memory to a single computer.</a:t>
            </a:r>
            <a:endParaRPr/>
          </a:p>
        </p:txBody>
      </p:sp>
      <p:sp>
        <p:nvSpPr>
          <p:cNvPr id="560" name="Google Shape;56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566" name="Google Shape;56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Requires that additional resources:</a:t>
            </a:r>
            <a:endParaRPr/>
          </a:p>
          <a:p>
            <a:pPr indent="-368300" lvl="1" marL="914400" rtl="0" algn="l">
              <a:spcBef>
                <a:spcPts val="500"/>
              </a:spcBef>
              <a:spcAft>
                <a:spcPts val="0"/>
              </a:spcAft>
              <a:buSzPts val="2200"/>
              <a:buChar char="•"/>
            </a:pPr>
            <a:r>
              <a:rPr lang="sv-SE"/>
              <a:t>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The system must be designed to scale </a:t>
            </a:r>
            <a:endParaRPr/>
          </a:p>
          <a:p>
            <a:pPr indent="-368300" lvl="1" marL="914400" rtl="0" algn="l">
              <a:spcBef>
                <a:spcPts val="500"/>
              </a:spcBef>
              <a:spcAft>
                <a:spcPts val="0"/>
              </a:spcAft>
              <a:buSzPts val="2200"/>
              <a:buChar char="•"/>
            </a:pPr>
            <a:r>
              <a:rPr lang="sv-SE"/>
              <a:t>(i.e., designed for concurrency).</a:t>
            </a:r>
            <a:endParaRPr/>
          </a:p>
        </p:txBody>
      </p:sp>
      <p:sp>
        <p:nvSpPr>
          <p:cNvPr id="567" name="Google Shape;56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Scalability</a:t>
            </a:r>
            <a:endParaRPr/>
          </a:p>
        </p:txBody>
      </p:sp>
      <p:sp>
        <p:nvSpPr>
          <p:cNvPr id="573" name="Google Shape;573;p79"/>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t>performance</a:t>
            </a:r>
            <a:r>
              <a:rPr lang="sv-SE"/>
              <a:t> assessment.</a:t>
            </a:r>
            <a:endParaRPr/>
          </a:p>
          <a:p>
            <a:pPr indent="-393700" lvl="0" marL="457200" rtl="0" algn="l">
              <a:spcBef>
                <a:spcPts val="1000"/>
              </a:spcBef>
              <a:spcAft>
                <a:spcPts val="0"/>
              </a:spcAft>
              <a:buSzPts val="2600"/>
              <a:buChar char="•"/>
            </a:pPr>
            <a:r>
              <a:rPr lang="sv-SE"/>
              <a:t>Assessing scalability directly measures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74" name="Google Shape;57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81" name="Google Shape;581;p8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 </a:t>
            </a:r>
            <a:endParaRPr/>
          </a:p>
          <a:p>
            <a:pPr indent="0" lvl="0" marL="0" rtl="0" algn="l">
              <a:spcBef>
                <a:spcPts val="0"/>
              </a:spcBef>
              <a:spcAft>
                <a:spcPts val="0"/>
              </a:spcAft>
              <a:buNone/>
            </a:pPr>
            <a:r>
              <a:rPr lang="sv-SE"/>
              <a:t>Security</a:t>
            </a:r>
            <a:endParaRPr/>
          </a:p>
        </p:txBody>
      </p:sp>
      <p:pic>
        <p:nvPicPr>
          <p:cNvPr id="582" name="Google Shape;582;p80"/>
          <p:cNvPicPr preferRelativeResize="0"/>
          <p:nvPr/>
        </p:nvPicPr>
        <p:blipFill>
          <a:blip r:embed="rId3">
            <a:alphaModFix/>
          </a:blip>
          <a:stretch>
            <a:fillRect/>
          </a:stretch>
        </p:blipFill>
        <p:spPr>
          <a:xfrm>
            <a:off x="4675775" y="1603900"/>
            <a:ext cx="4238425" cy="25430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588" name="Google Shape;58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protect data and information from unauthorized access...</a:t>
            </a:r>
            <a:endParaRPr/>
          </a:p>
          <a:p>
            <a:pPr indent="-368300" lvl="1" marL="914400" rtl="0" algn="l">
              <a:spcBef>
                <a:spcPts val="500"/>
              </a:spcBef>
              <a:spcAft>
                <a:spcPts val="0"/>
              </a:spcAft>
              <a:buSzPts val="2200"/>
              <a:buChar char="•"/>
            </a:pPr>
            <a:r>
              <a:rPr b="1" lang="sv-SE"/>
              <a:t>… w</a:t>
            </a:r>
            <a:r>
              <a:rPr b="1" lang="sv-SE"/>
              <a:t>hile still providing access to people and systems that are authorized.</a:t>
            </a:r>
            <a:endParaRPr b="1"/>
          </a:p>
          <a:p>
            <a:pPr indent="-419100" lvl="0" marL="457200" marR="0" rtl="0" algn="l">
              <a:lnSpc>
                <a:spcPct val="100000"/>
              </a:lnSpc>
              <a:spcBef>
                <a:spcPts val="0"/>
              </a:spcBef>
              <a:spcAft>
                <a:spcPts val="0"/>
              </a:spcAft>
              <a:buClr>
                <a:schemeClr val="dk1"/>
              </a:buClr>
              <a:buSzPts val="3000"/>
              <a:buFont typeface="Arial"/>
              <a:buChar char="•"/>
            </a:pPr>
            <a:r>
              <a:rPr lang="sv-SE"/>
              <a:t>Can we protect software from attacks?</a:t>
            </a:r>
            <a:endParaRPr/>
          </a:p>
          <a:p>
            <a:pPr indent="-368300" lvl="1" marL="914400" marR="0" rtl="0" algn="l">
              <a:lnSpc>
                <a:spcPct val="100000"/>
              </a:lnSpc>
              <a:spcBef>
                <a:spcPts val="0"/>
              </a:spcBef>
              <a:spcAft>
                <a:spcPts val="0"/>
              </a:spcAft>
              <a:buSzPts val="2200"/>
              <a:buChar char="•"/>
            </a:pPr>
            <a:r>
              <a:rPr lang="sv-SE"/>
              <a:t>Unauthorized access attempts.</a:t>
            </a:r>
            <a:endParaRPr/>
          </a:p>
          <a:p>
            <a:pPr indent="-368300" lvl="1" marL="914400" marR="0" rtl="0" algn="l">
              <a:lnSpc>
                <a:spcPct val="100000"/>
              </a:lnSpc>
              <a:spcBef>
                <a:spcPts val="0"/>
              </a:spcBef>
              <a:spcAft>
                <a:spcPts val="0"/>
              </a:spcAft>
              <a:buSzPts val="2200"/>
              <a:buChar char="•"/>
            </a:pPr>
            <a:r>
              <a:rPr lang="sv-SE"/>
              <a:t>Attempts to deny service to legitimate users.</a:t>
            </a:r>
            <a:endParaRPr/>
          </a:p>
        </p:txBody>
      </p:sp>
      <p:sp>
        <p:nvSpPr>
          <p:cNvPr id="589" name="Google Shape;58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595" name="Google Shape;595;p82"/>
          <p:cNvSpPr txBox="1"/>
          <p:nvPr>
            <p:ph idx="1" type="body"/>
          </p:nvPr>
        </p:nvSpPr>
        <p:spPr>
          <a:xfrm>
            <a:off x="353775" y="1225525"/>
            <a:ext cx="5484000" cy="353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Processes allow owners of resources to control access.</a:t>
            </a:r>
            <a:endParaRPr/>
          </a:p>
          <a:p>
            <a:pPr indent="-368300" lvl="1" marL="914400" rtl="0" algn="l">
              <a:spcBef>
                <a:spcPts val="500"/>
              </a:spcBef>
              <a:spcAft>
                <a:spcPts val="0"/>
              </a:spcAft>
              <a:buSzPts val="2200"/>
              <a:buChar char="•"/>
            </a:pPr>
            <a:r>
              <a:rPr lang="sv-SE"/>
              <a:t>Actors are systems or users.</a:t>
            </a:r>
            <a:endParaRPr/>
          </a:p>
          <a:p>
            <a:pPr indent="-368300" lvl="1" marL="914400" rtl="0" algn="l">
              <a:spcBef>
                <a:spcPts val="500"/>
              </a:spcBef>
              <a:spcAft>
                <a:spcPts val="0"/>
              </a:spcAft>
              <a:buSzPts val="2200"/>
              <a:buChar char="•"/>
            </a:pPr>
            <a:r>
              <a:rPr lang="sv-SE"/>
              <a:t>Resources are sensitive elements, operations, and data of the system.</a:t>
            </a:r>
            <a:endParaRPr/>
          </a:p>
          <a:p>
            <a:pPr indent="-368300" lvl="1" marL="914400" rtl="0" algn="l">
              <a:spcBef>
                <a:spcPts val="500"/>
              </a:spcBef>
              <a:spcAft>
                <a:spcPts val="0"/>
              </a:spcAft>
              <a:buSzPts val="2200"/>
              <a:buChar char="•"/>
            </a:pPr>
            <a:r>
              <a:rPr lang="sv-SE"/>
              <a:t>Policies define legitimate access to resources.</a:t>
            </a:r>
            <a:endParaRPr/>
          </a:p>
          <a:p>
            <a:pPr indent="-342900" lvl="2" marL="1371600" rtl="0" algn="l">
              <a:spcBef>
                <a:spcPts val="500"/>
              </a:spcBef>
              <a:spcAft>
                <a:spcPts val="0"/>
              </a:spcAft>
              <a:buSzPts val="1800"/>
              <a:buChar char="•"/>
            </a:pPr>
            <a:r>
              <a:rPr lang="sv-SE"/>
              <a:t>Enforced by security mechanisms used by actors to access resources.</a:t>
            </a:r>
            <a:endParaRPr/>
          </a:p>
        </p:txBody>
      </p:sp>
      <p:sp>
        <p:nvSpPr>
          <p:cNvPr id="596" name="Google Shape;596;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7" name="Google Shape;597;p82"/>
          <p:cNvSpPr/>
          <p:nvPr/>
        </p:nvSpPr>
        <p:spPr>
          <a:xfrm>
            <a:off x="5837700" y="1777250"/>
            <a:ext cx="3306300" cy="249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598" name="Google Shape;598;p82"/>
          <p:cNvSpPr/>
          <p:nvPr/>
        </p:nvSpPr>
        <p:spPr>
          <a:xfrm>
            <a:off x="6142950" y="2103500"/>
            <a:ext cx="2695800" cy="2102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599" name="Google Shape;599;p82"/>
          <p:cNvSpPr/>
          <p:nvPr/>
        </p:nvSpPr>
        <p:spPr>
          <a:xfrm>
            <a:off x="6285275" y="2416250"/>
            <a:ext cx="2367900" cy="1658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Policies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600" name="Google Shape;600;p82"/>
          <p:cNvSpPr/>
          <p:nvPr/>
        </p:nvSpPr>
        <p:spPr>
          <a:xfrm>
            <a:off x="6700350" y="2753225"/>
            <a:ext cx="1581000" cy="122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Resources</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Characterization (CIA)</a:t>
            </a:r>
            <a:endParaRPr/>
          </a:p>
        </p:txBody>
      </p:sp>
      <p:sp>
        <p:nvSpPr>
          <p:cNvPr id="606" name="Google Shape;606;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Confidentiality</a:t>
            </a:r>
            <a:endParaRPr/>
          </a:p>
          <a:p>
            <a:pPr indent="-368300" lvl="1" marL="914400" rtl="0" algn="l">
              <a:spcBef>
                <a:spcPts val="500"/>
              </a:spcBef>
              <a:spcAft>
                <a:spcPts val="0"/>
              </a:spcAft>
              <a:buSzPts val="2200"/>
              <a:buChar char="•"/>
            </a:pPr>
            <a:r>
              <a:rPr lang="sv-SE"/>
              <a:t>Data and services protected from unauthorized access.</a:t>
            </a:r>
            <a:endParaRPr/>
          </a:p>
          <a:p>
            <a:pPr indent="-342900" lvl="2" marL="1371600" rtl="0" algn="l">
              <a:spcBef>
                <a:spcPts val="500"/>
              </a:spcBef>
              <a:spcAft>
                <a:spcPts val="0"/>
              </a:spcAft>
              <a:buSzPts val="1800"/>
              <a:buChar char="•"/>
            </a:pPr>
            <a:r>
              <a:rPr lang="sv-SE"/>
              <a:t>A hacker cannot access your tax returns on an IRS server.</a:t>
            </a:r>
            <a:endParaRPr/>
          </a:p>
          <a:p>
            <a:pPr indent="-393700" lvl="0" marL="457200" rtl="0" algn="l">
              <a:spcBef>
                <a:spcPts val="1000"/>
              </a:spcBef>
              <a:spcAft>
                <a:spcPts val="0"/>
              </a:spcAft>
              <a:buSzPts val="2600"/>
              <a:buChar char="•"/>
            </a:pPr>
            <a:r>
              <a:rPr lang="sv-SE"/>
              <a:t>Integrity</a:t>
            </a:r>
            <a:endParaRPr/>
          </a:p>
          <a:p>
            <a:pPr indent="-368300" lvl="1" marL="914400" rtl="0" algn="l">
              <a:spcBef>
                <a:spcPts val="500"/>
              </a:spcBef>
              <a:spcAft>
                <a:spcPts val="0"/>
              </a:spcAft>
              <a:buSzPts val="2200"/>
              <a:buChar char="•"/>
            </a:pPr>
            <a:r>
              <a:rPr lang="sv-SE"/>
              <a:t>Data/services not subject to unauthorized manipulation.</a:t>
            </a:r>
            <a:endParaRPr/>
          </a:p>
          <a:p>
            <a:pPr indent="-342900" lvl="2" marL="1371600" rtl="0" algn="l">
              <a:spcBef>
                <a:spcPts val="500"/>
              </a:spcBef>
              <a:spcAft>
                <a:spcPts val="0"/>
              </a:spcAft>
              <a:buSzPts val="1800"/>
              <a:buChar char="•"/>
            </a:pPr>
            <a:r>
              <a:rPr lang="sv-SE"/>
              <a:t>Your grade has not changed since assigned.</a:t>
            </a:r>
            <a:endParaRPr/>
          </a:p>
          <a:p>
            <a:pPr indent="-393700" lvl="0" marL="457200" rtl="0" algn="l">
              <a:spcBef>
                <a:spcPts val="1000"/>
              </a:spcBef>
              <a:spcAft>
                <a:spcPts val="0"/>
              </a:spcAft>
              <a:buSzPts val="2600"/>
              <a:buChar char="•"/>
            </a:pPr>
            <a:r>
              <a:rPr lang="sv-SE"/>
              <a:t>Availability</a:t>
            </a:r>
            <a:endParaRPr/>
          </a:p>
          <a:p>
            <a:pPr indent="-368300" lvl="1" marL="914400" rtl="0" algn="l">
              <a:spcBef>
                <a:spcPts val="500"/>
              </a:spcBef>
              <a:spcAft>
                <a:spcPts val="0"/>
              </a:spcAft>
              <a:buSzPts val="2200"/>
              <a:buChar char="•"/>
            </a:pPr>
            <a:r>
              <a:rPr lang="sv-SE"/>
              <a:t>The system will be available for legitimate use.</a:t>
            </a:r>
            <a:endParaRPr/>
          </a:p>
          <a:p>
            <a:pPr indent="-342900" lvl="2" marL="1371600" rtl="0" algn="l">
              <a:spcBef>
                <a:spcPts val="500"/>
              </a:spcBef>
              <a:spcAft>
                <a:spcPts val="0"/>
              </a:spcAft>
              <a:buSzPts val="1800"/>
              <a:buChar char="•"/>
            </a:pPr>
            <a:r>
              <a:rPr lang="sv-SE"/>
              <a:t>A DDOS attack will not prevent your purchase.</a:t>
            </a:r>
            <a:endParaRPr/>
          </a:p>
        </p:txBody>
      </p:sp>
      <p:sp>
        <p:nvSpPr>
          <p:cNvPr id="607" name="Google Shape;607;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86" name="Google Shape;18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Char char="•"/>
            </a:pPr>
            <a:r>
              <a:rPr b="1" lang="sv-SE"/>
              <a:t>Availability</a:t>
            </a:r>
            <a:endParaRPr b="1"/>
          </a:p>
          <a:p>
            <a:pPr indent="-368300" lvl="1" marL="914400" marR="0" rtl="0" algn="l">
              <a:lnSpc>
                <a:spcPct val="100000"/>
              </a:lnSpc>
              <a:spcBef>
                <a:spcPts val="0"/>
              </a:spcBef>
              <a:spcAft>
                <a:spcPts val="0"/>
              </a:spcAft>
              <a:buSzPts val="2200"/>
              <a:buChar char="•"/>
            </a:pPr>
            <a:r>
              <a:rPr lang="sv-SE"/>
              <a:t>Ability to carry out a task when needed, to minimize “downtime”, and to recover from failures.</a:t>
            </a:r>
            <a:endParaRPr/>
          </a:p>
          <a:p>
            <a:pPr indent="-393700" lvl="0" marL="457200" marR="0" rtl="0" algn="l">
              <a:lnSpc>
                <a:spcPct val="100000"/>
              </a:lnSpc>
              <a:spcBef>
                <a:spcPts val="0"/>
              </a:spcBef>
              <a:spcAft>
                <a:spcPts val="0"/>
              </a:spcAft>
              <a:buSzPts val="2600"/>
              <a:buChar char="•"/>
            </a:pPr>
            <a:r>
              <a:rPr b="1" lang="sv-SE"/>
              <a:t>Modifiability</a:t>
            </a:r>
            <a:endParaRPr b="1"/>
          </a:p>
          <a:p>
            <a:pPr indent="-368300" lvl="1" marL="914400" marR="0" rtl="0" algn="l">
              <a:lnSpc>
                <a:spcPct val="100000"/>
              </a:lnSpc>
              <a:spcBef>
                <a:spcPts val="0"/>
              </a:spcBef>
              <a:spcAft>
                <a:spcPts val="0"/>
              </a:spcAft>
              <a:buSzPts val="2200"/>
              <a:buChar char="•"/>
            </a:pPr>
            <a:r>
              <a:rPr lang="sv-SE"/>
              <a:t>Ability to enhance software by fixing issues, adding features, and adapting to new environments. </a:t>
            </a:r>
            <a:endParaRPr/>
          </a:p>
          <a:p>
            <a:pPr indent="-393700" lvl="0" marL="457200" marR="0" rtl="0" algn="l">
              <a:lnSpc>
                <a:spcPct val="100000"/>
              </a:lnSpc>
              <a:spcBef>
                <a:spcPts val="0"/>
              </a:spcBef>
              <a:spcAft>
                <a:spcPts val="0"/>
              </a:spcAft>
              <a:buSzPts val="2600"/>
              <a:buChar char="•"/>
            </a:pPr>
            <a:r>
              <a:rPr b="1" lang="sv-SE"/>
              <a:t>Testability</a:t>
            </a:r>
            <a:endParaRPr b="1"/>
          </a:p>
          <a:p>
            <a:pPr indent="-368300" lvl="1" marL="914400" marR="0" rtl="0" algn="l">
              <a:lnSpc>
                <a:spcPct val="100000"/>
              </a:lnSpc>
              <a:spcBef>
                <a:spcPts val="0"/>
              </a:spcBef>
              <a:spcAft>
                <a:spcPts val="0"/>
              </a:spcAft>
              <a:buSzPts val="2200"/>
              <a:buChar char="•"/>
            </a:pPr>
            <a:r>
              <a:rPr lang="sv-SE"/>
              <a:t>Ability to easily identify faults in a system. </a:t>
            </a:r>
            <a:endParaRPr/>
          </a:p>
          <a:p>
            <a:pPr indent="-368300" lvl="1" marL="914400" marR="0" rtl="0" algn="l">
              <a:lnSpc>
                <a:spcPct val="100000"/>
              </a:lnSpc>
              <a:spcBef>
                <a:spcPts val="0"/>
              </a:spcBef>
              <a:spcAft>
                <a:spcPts val="0"/>
              </a:spcAft>
              <a:buSzPts val="2200"/>
              <a:buChar char="•"/>
            </a:pPr>
            <a:r>
              <a:rPr lang="sv-SE"/>
              <a:t>Probability that a fault will result in a visible failure.</a:t>
            </a:r>
            <a:endParaRPr/>
          </a:p>
          <a:p>
            <a:pPr indent="0" lvl="0" marL="0" marR="0" rtl="0" algn="l">
              <a:lnSpc>
                <a:spcPct val="100000"/>
              </a:lnSpc>
              <a:spcBef>
                <a:spcPts val="600"/>
              </a:spcBef>
              <a:spcAft>
                <a:spcPts val="0"/>
              </a:spcAft>
              <a:buNone/>
            </a:pPr>
            <a:r>
              <a:t/>
            </a:r>
            <a:endParaRPr sz="2800"/>
          </a:p>
        </p:txBody>
      </p:sp>
      <p:sp>
        <p:nvSpPr>
          <p:cNvPr id="187" name="Google Shape;18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CIA</a:t>
            </a:r>
            <a:endParaRPr/>
          </a:p>
        </p:txBody>
      </p:sp>
      <p:sp>
        <p:nvSpPr>
          <p:cNvPr id="613" name="Google Shape;613;p84"/>
          <p:cNvSpPr txBox="1"/>
          <p:nvPr>
            <p:ph idx="1" type="body"/>
          </p:nvPr>
        </p:nvSpPr>
        <p:spPr>
          <a:xfrm>
            <a:off x="468900" y="1191700"/>
            <a:ext cx="4976700" cy="3570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Authentication - Verifies identities of all parties.</a:t>
            </a:r>
            <a:endParaRPr/>
          </a:p>
          <a:p>
            <a:pPr indent="-381000" lvl="0" marL="457200" rtl="0" algn="l">
              <a:spcBef>
                <a:spcPts val="1000"/>
              </a:spcBef>
              <a:spcAft>
                <a:spcPts val="0"/>
              </a:spcAft>
              <a:buSzPts val="2400"/>
              <a:buChar char="•"/>
            </a:pPr>
            <a:r>
              <a:rPr lang="sv-SE" sz="2400"/>
              <a:t>Nonrepudiation - Guarantees that sender cannot deny sending, and recipient cannot deny receiving.</a:t>
            </a:r>
            <a:endParaRPr/>
          </a:p>
          <a:p>
            <a:pPr indent="-381000" lvl="0" marL="457200" rtl="0" algn="l">
              <a:spcBef>
                <a:spcPts val="1000"/>
              </a:spcBef>
              <a:spcAft>
                <a:spcPts val="0"/>
              </a:spcAft>
              <a:buSzPts val="2400"/>
              <a:buChar char="•"/>
            </a:pPr>
            <a:r>
              <a:rPr lang="sv-SE" sz="2400"/>
              <a:t>Authorization - Grants privilege of performing a task.</a:t>
            </a:r>
            <a:endParaRPr/>
          </a:p>
        </p:txBody>
      </p:sp>
      <p:sp>
        <p:nvSpPr>
          <p:cNvPr id="614" name="Google Shape;614;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15" name="Google Shape;615;p84"/>
          <p:cNvPicPr preferRelativeResize="0"/>
          <p:nvPr/>
        </p:nvPicPr>
        <p:blipFill>
          <a:blip r:embed="rId3">
            <a:alphaModFix/>
          </a:blip>
          <a:stretch>
            <a:fillRect/>
          </a:stretch>
        </p:blipFill>
        <p:spPr>
          <a:xfrm>
            <a:off x="5848225" y="925150"/>
            <a:ext cx="1779724" cy="1186475"/>
          </a:xfrm>
          <a:prstGeom prst="rect">
            <a:avLst/>
          </a:prstGeom>
          <a:noFill/>
          <a:ln>
            <a:noFill/>
          </a:ln>
        </p:spPr>
      </p:pic>
      <p:pic>
        <p:nvPicPr>
          <p:cNvPr id="616" name="Google Shape;616;p84"/>
          <p:cNvPicPr preferRelativeResize="0"/>
          <p:nvPr/>
        </p:nvPicPr>
        <p:blipFill>
          <a:blip r:embed="rId4">
            <a:alphaModFix/>
          </a:blip>
          <a:stretch>
            <a:fillRect/>
          </a:stretch>
        </p:blipFill>
        <p:spPr>
          <a:xfrm>
            <a:off x="5445600" y="2507668"/>
            <a:ext cx="1151349" cy="604476"/>
          </a:xfrm>
          <a:prstGeom prst="rect">
            <a:avLst/>
          </a:prstGeom>
          <a:noFill/>
          <a:ln>
            <a:noFill/>
          </a:ln>
        </p:spPr>
      </p:pic>
      <p:pic>
        <p:nvPicPr>
          <p:cNvPr id="617" name="Google Shape;617;p84"/>
          <p:cNvPicPr preferRelativeResize="0"/>
          <p:nvPr/>
        </p:nvPicPr>
        <p:blipFill>
          <a:blip r:embed="rId5">
            <a:alphaModFix/>
          </a:blip>
          <a:stretch>
            <a:fillRect/>
          </a:stretch>
        </p:blipFill>
        <p:spPr>
          <a:xfrm>
            <a:off x="6553200" y="2486091"/>
            <a:ext cx="1151350" cy="647634"/>
          </a:xfrm>
          <a:prstGeom prst="rect">
            <a:avLst/>
          </a:prstGeom>
          <a:noFill/>
          <a:ln>
            <a:noFill/>
          </a:ln>
        </p:spPr>
      </p:pic>
      <p:pic>
        <p:nvPicPr>
          <p:cNvPr id="618" name="Google Shape;618;p84"/>
          <p:cNvPicPr preferRelativeResize="0"/>
          <p:nvPr/>
        </p:nvPicPr>
        <p:blipFill>
          <a:blip r:embed="rId6">
            <a:alphaModFix/>
          </a:blip>
          <a:stretch>
            <a:fillRect/>
          </a:stretch>
        </p:blipFill>
        <p:spPr>
          <a:xfrm>
            <a:off x="7704550" y="2507669"/>
            <a:ext cx="907278" cy="604475"/>
          </a:xfrm>
          <a:prstGeom prst="rect">
            <a:avLst/>
          </a:prstGeom>
          <a:noFill/>
          <a:ln>
            <a:noFill/>
          </a:ln>
        </p:spPr>
      </p:pic>
      <p:cxnSp>
        <p:nvCxnSpPr>
          <p:cNvPr id="619" name="Google Shape;619;p84"/>
          <p:cNvCxnSpPr/>
          <p:nvPr/>
        </p:nvCxnSpPr>
        <p:spPr>
          <a:xfrm>
            <a:off x="6342425" y="2828000"/>
            <a:ext cx="668100" cy="0"/>
          </a:xfrm>
          <a:prstGeom prst="straightConnector1">
            <a:avLst/>
          </a:prstGeom>
          <a:noFill/>
          <a:ln cap="flat" cmpd="sng" w="9525">
            <a:solidFill>
              <a:schemeClr val="dk2"/>
            </a:solidFill>
            <a:prstDash val="solid"/>
            <a:round/>
            <a:headEnd len="med" w="med" type="none"/>
            <a:tailEnd len="med" w="med" type="triangle"/>
          </a:ln>
        </p:spPr>
      </p:cxnSp>
      <p:cxnSp>
        <p:nvCxnSpPr>
          <p:cNvPr id="620" name="Google Shape;620;p84"/>
          <p:cNvCxnSpPr/>
          <p:nvPr/>
        </p:nvCxnSpPr>
        <p:spPr>
          <a:xfrm>
            <a:off x="7349175" y="2818850"/>
            <a:ext cx="714000" cy="0"/>
          </a:xfrm>
          <a:prstGeom prst="straightConnector1">
            <a:avLst/>
          </a:prstGeom>
          <a:noFill/>
          <a:ln cap="flat" cmpd="sng" w="9525">
            <a:solidFill>
              <a:schemeClr val="dk2"/>
            </a:solidFill>
            <a:prstDash val="solid"/>
            <a:round/>
            <a:headEnd len="med" w="med" type="none"/>
            <a:tailEnd len="med" w="med" type="triangle"/>
          </a:ln>
        </p:spPr>
      </p:cxnSp>
      <p:pic>
        <p:nvPicPr>
          <p:cNvPr id="621" name="Google Shape;621;p84"/>
          <p:cNvPicPr preferRelativeResize="0"/>
          <p:nvPr/>
        </p:nvPicPr>
        <p:blipFill>
          <a:blip r:embed="rId7">
            <a:alphaModFix/>
          </a:blip>
          <a:stretch>
            <a:fillRect/>
          </a:stretch>
        </p:blipFill>
        <p:spPr>
          <a:xfrm>
            <a:off x="6197827" y="3477520"/>
            <a:ext cx="1151350" cy="1092745"/>
          </a:xfrm>
          <a:prstGeom prst="rect">
            <a:avLst/>
          </a:prstGeom>
          <a:noFill/>
          <a:ln>
            <a:noFill/>
          </a:ln>
        </p:spPr>
      </p:pic>
      <p:sp>
        <p:nvSpPr>
          <p:cNvPr id="622" name="Google Shape;622;p84"/>
          <p:cNvSpPr/>
          <p:nvPr/>
        </p:nvSpPr>
        <p:spPr>
          <a:xfrm>
            <a:off x="7010525" y="3413750"/>
            <a:ext cx="448500" cy="4392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Approaches</a:t>
            </a:r>
            <a:endParaRPr/>
          </a:p>
        </p:txBody>
      </p:sp>
      <p:sp>
        <p:nvSpPr>
          <p:cNvPr id="628" name="Google Shape;628;p85"/>
          <p:cNvSpPr txBox="1"/>
          <p:nvPr>
            <p:ph idx="1" type="body"/>
          </p:nvPr>
        </p:nvSpPr>
        <p:spPr>
          <a:xfrm>
            <a:off x="468900" y="1282400"/>
            <a:ext cx="4946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Achieving security relies on:</a:t>
            </a:r>
            <a:endParaRPr/>
          </a:p>
          <a:p>
            <a:pPr indent="-368300" lvl="1" marL="914400" rtl="0" algn="l">
              <a:spcBef>
                <a:spcPts val="500"/>
              </a:spcBef>
              <a:spcAft>
                <a:spcPts val="0"/>
              </a:spcAft>
              <a:buSzPts val="2200"/>
              <a:buChar char="•"/>
            </a:pPr>
            <a:r>
              <a:rPr lang="sv-SE"/>
              <a:t>Detecting attacks.</a:t>
            </a:r>
            <a:endParaRPr/>
          </a:p>
          <a:p>
            <a:pPr indent="-368300" lvl="1" marL="914400" rtl="0" algn="l">
              <a:spcBef>
                <a:spcPts val="500"/>
              </a:spcBef>
              <a:spcAft>
                <a:spcPts val="0"/>
              </a:spcAft>
              <a:buSzPts val="2200"/>
              <a:buChar char="•"/>
            </a:pPr>
            <a:r>
              <a:rPr lang="sv-SE"/>
              <a:t>Resisting attacks.</a:t>
            </a:r>
            <a:endParaRPr/>
          </a:p>
          <a:p>
            <a:pPr indent="-368300" lvl="1" marL="914400" rtl="0" algn="l">
              <a:spcBef>
                <a:spcPts val="500"/>
              </a:spcBef>
              <a:spcAft>
                <a:spcPts val="0"/>
              </a:spcAft>
              <a:buSzPts val="2200"/>
              <a:buChar char="•"/>
            </a:pPr>
            <a:r>
              <a:rPr lang="sv-SE"/>
              <a:t>Reacting to attacks.</a:t>
            </a:r>
            <a:endParaRPr/>
          </a:p>
          <a:p>
            <a:pPr indent="-368300" lvl="1" marL="914400" rtl="0" algn="l">
              <a:spcBef>
                <a:spcPts val="500"/>
              </a:spcBef>
              <a:spcAft>
                <a:spcPts val="0"/>
              </a:spcAft>
              <a:buSzPts val="2200"/>
              <a:buChar char="•"/>
            </a:pPr>
            <a:r>
              <a:rPr lang="sv-SE"/>
              <a:t>Recovering from attacks.</a:t>
            </a:r>
            <a:endParaRPr/>
          </a:p>
          <a:p>
            <a:pPr indent="-393700" lvl="0" marL="457200" rtl="0" algn="l">
              <a:spcBef>
                <a:spcPts val="1000"/>
              </a:spcBef>
              <a:spcAft>
                <a:spcPts val="0"/>
              </a:spcAft>
              <a:buSzPts val="2600"/>
              <a:buChar char="•"/>
            </a:pPr>
            <a:r>
              <a:rPr lang="sv-SE"/>
              <a:t>Objects being protected are:</a:t>
            </a:r>
            <a:endParaRPr/>
          </a:p>
          <a:p>
            <a:pPr indent="-368300" lvl="1" marL="914400" rtl="0" algn="l">
              <a:spcBef>
                <a:spcPts val="500"/>
              </a:spcBef>
              <a:spcAft>
                <a:spcPts val="0"/>
              </a:spcAft>
              <a:buSzPts val="2200"/>
              <a:buChar char="•"/>
            </a:pPr>
            <a:r>
              <a:rPr lang="sv-SE"/>
              <a:t>Data at rest.</a:t>
            </a:r>
            <a:endParaRPr/>
          </a:p>
          <a:p>
            <a:pPr indent="-368300" lvl="1" marL="914400" rtl="0" algn="l">
              <a:spcBef>
                <a:spcPts val="500"/>
              </a:spcBef>
              <a:spcAft>
                <a:spcPts val="0"/>
              </a:spcAft>
              <a:buSzPts val="2200"/>
              <a:buChar char="•"/>
            </a:pPr>
            <a:r>
              <a:rPr lang="sv-SE"/>
              <a:t>Data in transit.</a:t>
            </a:r>
            <a:endParaRPr/>
          </a:p>
          <a:p>
            <a:pPr indent="-368300" lvl="1" marL="914400" rtl="0" algn="l">
              <a:spcBef>
                <a:spcPts val="500"/>
              </a:spcBef>
              <a:spcAft>
                <a:spcPts val="0"/>
              </a:spcAft>
              <a:buSzPts val="2200"/>
              <a:buChar char="•"/>
            </a:pPr>
            <a:r>
              <a:rPr lang="sv-SE"/>
              <a:t>Computational processes. </a:t>
            </a:r>
            <a:endParaRPr/>
          </a:p>
        </p:txBody>
      </p:sp>
      <p:sp>
        <p:nvSpPr>
          <p:cNvPr id="629" name="Google Shape;629;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30" name="Google Shape;630;p85"/>
          <p:cNvPicPr preferRelativeResize="0"/>
          <p:nvPr/>
        </p:nvPicPr>
        <p:blipFill>
          <a:blip r:embed="rId3">
            <a:alphaModFix/>
          </a:blip>
          <a:stretch>
            <a:fillRect/>
          </a:stretch>
        </p:blipFill>
        <p:spPr>
          <a:xfrm>
            <a:off x="5494425" y="1491194"/>
            <a:ext cx="3020888" cy="306271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Risk Management</a:t>
            </a:r>
            <a:endParaRPr/>
          </a:p>
        </p:txBody>
      </p:sp>
      <p:sp>
        <p:nvSpPr>
          <p:cNvPr id="636" name="Google Shape;636;p86"/>
          <p:cNvSpPr txBox="1"/>
          <p:nvPr>
            <p:ph idx="1" type="body"/>
          </p:nvPr>
        </p:nvSpPr>
        <p:spPr>
          <a:xfrm>
            <a:off x="468900" y="1282400"/>
            <a:ext cx="558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Not simply secure/not secure.</a:t>
            </a:r>
            <a:endParaRPr b="1"/>
          </a:p>
          <a:p>
            <a:pPr indent="-368300" lvl="1" marL="914400" rtl="0" algn="l">
              <a:spcBef>
                <a:spcPts val="500"/>
              </a:spcBef>
              <a:spcAft>
                <a:spcPts val="0"/>
              </a:spcAft>
              <a:buSzPts val="2200"/>
              <a:buChar char="•"/>
            </a:pPr>
            <a:r>
              <a:rPr lang="sv-SE"/>
              <a:t>All systems will be compromised. </a:t>
            </a:r>
            <a:endParaRPr/>
          </a:p>
          <a:p>
            <a:pPr indent="-368300" lvl="1" marL="914400" rtl="0" algn="l">
              <a:spcBef>
                <a:spcPts val="500"/>
              </a:spcBef>
              <a:spcAft>
                <a:spcPts val="0"/>
              </a:spcAft>
              <a:buSzPts val="2200"/>
              <a:buChar char="•"/>
            </a:pPr>
            <a:r>
              <a:rPr lang="sv-SE"/>
              <a:t>Try to avoid attack, prevent damage, and quickly recover.</a:t>
            </a:r>
            <a:endParaRPr/>
          </a:p>
          <a:p>
            <a:pPr indent="-368300" lvl="1" marL="914400" rtl="0" algn="l">
              <a:spcBef>
                <a:spcPts val="500"/>
              </a:spcBef>
              <a:spcAft>
                <a:spcPts val="0"/>
              </a:spcAft>
              <a:buSzPts val="2200"/>
              <a:buChar char="•"/>
            </a:pPr>
            <a:r>
              <a:rPr lang="sv-SE"/>
              <a:t>Balance risks against cost of guarding against them.</a:t>
            </a:r>
            <a:endParaRPr/>
          </a:p>
          <a:p>
            <a:pPr indent="-368300" lvl="1" marL="914400" rtl="0" algn="l">
              <a:spcBef>
                <a:spcPts val="500"/>
              </a:spcBef>
              <a:spcAft>
                <a:spcPts val="0"/>
              </a:spcAft>
              <a:buSzPts val="2200"/>
              <a:buChar char="•"/>
            </a:pPr>
            <a:r>
              <a:rPr lang="sv-SE"/>
              <a:t>Set realistic expectations!</a:t>
            </a:r>
            <a:endParaRPr/>
          </a:p>
        </p:txBody>
      </p:sp>
      <p:sp>
        <p:nvSpPr>
          <p:cNvPr id="637" name="Google Shape;637;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38" name="Google Shape;638;p86"/>
          <p:cNvPicPr preferRelativeResize="0"/>
          <p:nvPr/>
        </p:nvPicPr>
        <p:blipFill>
          <a:blip r:embed="rId3">
            <a:alphaModFix/>
          </a:blip>
          <a:stretch>
            <a:fillRect/>
          </a:stretch>
        </p:blipFill>
        <p:spPr>
          <a:xfrm>
            <a:off x="5812825" y="1614951"/>
            <a:ext cx="3059124" cy="2072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644" name="Google Shape;644;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of system’s ability to protect data from unauthorized access while still providing service to authorized users.</a:t>
            </a:r>
            <a:endParaRPr/>
          </a:p>
          <a:p>
            <a:pPr indent="-393700" lvl="0" marL="457200" rtl="0" algn="l">
              <a:spcBef>
                <a:spcPts val="1000"/>
              </a:spcBef>
              <a:spcAft>
                <a:spcPts val="0"/>
              </a:spcAft>
              <a:buSzPts val="2600"/>
              <a:buChar char="•"/>
            </a:pPr>
            <a:r>
              <a:rPr lang="sv-SE"/>
              <a:t>Assess how well system responds to attack.</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68300" lvl="1" marL="914400" rtl="0" algn="l">
              <a:spcBef>
                <a:spcPts val="500"/>
              </a:spcBef>
              <a:spcAft>
                <a:spcPts val="0"/>
              </a:spcAft>
              <a:buSzPts val="2200"/>
              <a:buChar char="•"/>
            </a:pPr>
            <a:r>
              <a:rPr lang="sv-SE"/>
              <a:t>Responses: auditing, logging, reporting, analyzing.</a:t>
            </a:r>
            <a:endParaRPr/>
          </a:p>
        </p:txBody>
      </p:sp>
      <p:sp>
        <p:nvSpPr>
          <p:cNvPr id="645" name="Google Shape;645;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2" name="Google Shape;652;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653" name="Google Shape;653;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93700" lvl="0" marL="457200" rtl="0" algn="l">
              <a:spcBef>
                <a:spcPts val="1000"/>
              </a:spcBef>
              <a:spcAft>
                <a:spcPts val="0"/>
              </a:spcAft>
              <a:buSzPts val="2600"/>
              <a:buChar char="•"/>
            </a:pPr>
            <a:r>
              <a:rPr lang="sv-SE"/>
              <a:t>Present specific attack types and specify how system </a:t>
            </a:r>
            <a:r>
              <a:rPr lang="sv-SE"/>
              <a:t>responds</a:t>
            </a:r>
            <a:r>
              <a:rPr lang="sv-SE"/>
              <a:t>.</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59" name="Google Shape;659;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93700" lvl="0" marL="457200" rtl="0" algn="l">
              <a:spcBef>
                <a:spcPts val="1000"/>
              </a:spcBef>
              <a:spcAft>
                <a:spcPts val="0"/>
              </a:spcAft>
              <a:buSzPts val="2600"/>
              <a:buChar char="•"/>
            </a:pPr>
            <a:r>
              <a:rPr lang="sv-SE"/>
              <a:t>Reliability measured using ROCOF, POFOD, Availability, MTBF</a:t>
            </a:r>
            <a:endParaRPr/>
          </a:p>
        </p:txBody>
      </p:sp>
      <p:sp>
        <p:nvSpPr>
          <p:cNvPr id="660" name="Google Shape;660;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66" name="Google Shape;666;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be available for use, especially after a failure.</a:t>
            </a:r>
            <a:endParaRPr/>
          </a:p>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Usually measured in terms of throughput and latency.</a:t>
            </a:r>
            <a:endParaRPr/>
          </a:p>
          <a:p>
            <a:pPr indent="-393700" lvl="0" marL="457200" rtl="0" algn="l">
              <a:spcBef>
                <a:spcPts val="1000"/>
              </a:spcBef>
              <a:spcAft>
                <a:spcPts val="0"/>
              </a:spcAft>
              <a:buSzPts val="2600"/>
              <a:buChar char="•"/>
            </a:pPr>
            <a:r>
              <a:rPr lang="sv-SE"/>
              <a:t>Scalability is 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p:txBody>
      </p:sp>
      <p:sp>
        <p:nvSpPr>
          <p:cNvPr id="667" name="Google Shape;667;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73" name="Google Shape;673;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Security is the a</a:t>
            </a:r>
            <a:r>
              <a:rPr lang="sv-SE"/>
              <a:t>bility to protect data and information from unauthorized access…</a:t>
            </a:r>
            <a:endParaRPr/>
          </a:p>
          <a:p>
            <a:pPr indent="-419100" lvl="1" marL="914400" marR="0" rtl="0" algn="l">
              <a:lnSpc>
                <a:spcPct val="100000"/>
              </a:lnSpc>
              <a:spcBef>
                <a:spcPts val="0"/>
              </a:spcBef>
              <a:spcAft>
                <a:spcPts val="0"/>
              </a:spcAft>
              <a:buClr>
                <a:schemeClr val="dk1"/>
              </a:buClr>
              <a:buSzPts val="3000"/>
              <a:buFont typeface="Arial"/>
              <a:buChar char="•"/>
            </a:pPr>
            <a:r>
              <a:rPr lang="sv-SE"/>
              <a:t>… while still providing access to people and systems that are authorized.</a:t>
            </a:r>
            <a:endParaRPr/>
          </a:p>
          <a:p>
            <a:pPr indent="-419100" lvl="0" marL="457200" rtl="0" algn="l">
              <a:spcBef>
                <a:spcPts val="1000"/>
              </a:spcBef>
              <a:spcAft>
                <a:spcPts val="0"/>
              </a:spcAft>
              <a:buSzPts val="3000"/>
              <a:buChar char="•"/>
            </a:pPr>
            <a:r>
              <a:rPr lang="sv-SE"/>
              <a:t>Security is not “measured”, but requires defining attacks and actions to prevent or reduce impact of risk, then assessing those actions.</a:t>
            </a:r>
            <a:endParaRPr/>
          </a:p>
        </p:txBody>
      </p:sp>
      <p:sp>
        <p:nvSpPr>
          <p:cNvPr id="674" name="Google Shape;67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1" name="Google Shape;681;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82" name="Google Shape;682;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Scenarios</a:t>
            </a:r>
            <a:endParaRPr/>
          </a:p>
          <a:p>
            <a:pPr indent="-368300" lvl="1" marL="914400" rtl="0" algn="l">
              <a:spcBef>
                <a:spcPts val="0"/>
              </a:spcBef>
              <a:spcAft>
                <a:spcPts val="0"/>
              </a:spcAft>
              <a:buSzPts val="2200"/>
              <a:buChar char="•"/>
            </a:pPr>
            <a:r>
              <a:rPr lang="sv-SE"/>
              <a:t>Assessing whether quality thresholds are met.</a:t>
            </a:r>
            <a:endParaRPr/>
          </a:p>
          <a:p>
            <a:pPr indent="-393700" lvl="0" marL="457200" rtl="0" algn="l">
              <a:spcBef>
                <a:spcPts val="0"/>
              </a:spcBef>
              <a:spcAft>
                <a:spcPts val="0"/>
              </a:spcAft>
              <a:buSzPts val="2600"/>
              <a:buChar char="•"/>
            </a:pPr>
            <a:r>
              <a:rPr lang="sv-SE"/>
              <a:t>No exercise session today!</a:t>
            </a:r>
            <a:br>
              <a:rPr lang="sv-SE"/>
            </a:br>
            <a:endParaRPr/>
          </a:p>
          <a:p>
            <a:pPr indent="-393700" lvl="0" marL="457200" rtl="0" algn="l">
              <a:spcBef>
                <a:spcPts val="0"/>
              </a:spcBef>
              <a:spcAft>
                <a:spcPts val="0"/>
              </a:spcAft>
              <a:buSzPts val="2600"/>
              <a:buChar char="•"/>
            </a:pPr>
            <a:r>
              <a:rPr b="1" lang="sv-SE"/>
              <a:t>Student representatives needed!</a:t>
            </a:r>
            <a:br>
              <a:rPr b="1" lang="sv-SE"/>
            </a:br>
            <a:endParaRPr b="1"/>
          </a:p>
          <a:p>
            <a:pPr indent="-393700" lvl="0" marL="457200" rtl="0" algn="l">
              <a:spcBef>
                <a:spcPts val="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a:t>
            </a:r>
            <a:r>
              <a:rPr lang="sv-SE"/>
              <a:t>January</a:t>
            </a:r>
            <a:r>
              <a:rPr lang="sv-SE"/>
              <a:t> 26</a:t>
            </a:r>
            <a:endParaRPr/>
          </a:p>
          <a:p>
            <a:pPr indent="-368300" lvl="1" marL="914400" rtl="0" algn="l">
              <a:spcBef>
                <a:spcPts val="0"/>
              </a:spcBef>
              <a:spcAft>
                <a:spcPts val="0"/>
              </a:spcAft>
              <a:buSzPts val="2200"/>
              <a:buChar char="•"/>
            </a:pPr>
            <a:r>
              <a:rPr lang="sv-SE"/>
              <a:t>Assignment 0 on Canvas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93" name="Google Shape;19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Interoperability</a:t>
            </a:r>
            <a:endParaRPr b="1"/>
          </a:p>
          <a:p>
            <a:pPr indent="-368300" lvl="1" marL="914400" marR="0" rtl="0" algn="l">
              <a:lnSpc>
                <a:spcPct val="100000"/>
              </a:lnSpc>
              <a:spcBef>
                <a:spcPts val="0"/>
              </a:spcBef>
              <a:spcAft>
                <a:spcPts val="0"/>
              </a:spcAft>
              <a:buSzPts val="2200"/>
              <a:buChar char="•"/>
            </a:pPr>
            <a:r>
              <a:rPr lang="sv-SE"/>
              <a:t>Ability to exchange information with and provide functionality to other systems.</a:t>
            </a:r>
            <a:endParaRPr/>
          </a:p>
          <a:p>
            <a:pPr indent="-393700" lvl="0" marL="457200" marR="0" rtl="0" algn="l">
              <a:lnSpc>
                <a:spcPct val="100000"/>
              </a:lnSpc>
              <a:spcBef>
                <a:spcPts val="0"/>
              </a:spcBef>
              <a:spcAft>
                <a:spcPts val="0"/>
              </a:spcAft>
              <a:buSzPts val="2600"/>
              <a:buChar char="•"/>
            </a:pPr>
            <a:r>
              <a:rPr b="1" lang="sv-SE"/>
              <a:t>Usability</a:t>
            </a:r>
            <a:endParaRPr b="1"/>
          </a:p>
          <a:p>
            <a:pPr indent="-368300" lvl="1" marL="914400" marR="0" rtl="0" algn="l">
              <a:lnSpc>
                <a:spcPct val="100000"/>
              </a:lnSpc>
              <a:spcBef>
                <a:spcPts val="0"/>
              </a:spcBef>
              <a:spcAft>
                <a:spcPts val="0"/>
              </a:spcAft>
              <a:buSzPts val="2200"/>
              <a:buChar char="•"/>
            </a:pPr>
            <a:r>
              <a:rPr lang="sv-SE"/>
              <a:t>Ability to enable users to perform tasks and provide support to users. </a:t>
            </a:r>
            <a:endParaRPr/>
          </a:p>
          <a:p>
            <a:pPr indent="-368300" lvl="1" marL="914400" marR="0" rtl="0" algn="l">
              <a:lnSpc>
                <a:spcPct val="100000"/>
              </a:lnSpc>
              <a:spcBef>
                <a:spcPts val="0"/>
              </a:spcBef>
              <a:spcAft>
                <a:spcPts val="0"/>
              </a:spcAft>
              <a:buSzPts val="2200"/>
              <a:buChar char="•"/>
            </a:pPr>
            <a:r>
              <a:rPr lang="sv-SE"/>
              <a:t>How easy it is to use the system, learn features, adapt to meet user needs, and increase confidence and satisfaction in usage.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800"/>
          </a:p>
        </p:txBody>
      </p:sp>
      <p:sp>
        <p:nvSpPr>
          <p:cNvPr id="194" name="Google Shape;19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Other Quality Attributes</a:t>
            </a:r>
            <a:endParaRPr/>
          </a:p>
        </p:txBody>
      </p:sp>
      <p:sp>
        <p:nvSpPr>
          <p:cNvPr id="202" name="Google Shape;20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Resilience</a:t>
            </a:r>
            <a:endParaRPr/>
          </a:p>
          <a:p>
            <a:pPr indent="-393700" lvl="0" marL="457200" rtl="0" algn="l">
              <a:spcBef>
                <a:spcPts val="1000"/>
              </a:spcBef>
              <a:spcAft>
                <a:spcPts val="0"/>
              </a:spcAft>
              <a:buSzPts val="2600"/>
              <a:buChar char="●"/>
            </a:pPr>
            <a:r>
              <a:rPr lang="sv-SE"/>
              <a:t>Supportability</a:t>
            </a:r>
            <a:endParaRPr/>
          </a:p>
          <a:p>
            <a:pPr indent="-393700" lvl="0" marL="457200" rtl="0" algn="l">
              <a:spcBef>
                <a:spcPts val="1000"/>
              </a:spcBef>
              <a:spcAft>
                <a:spcPts val="0"/>
              </a:spcAft>
              <a:buSzPts val="2600"/>
              <a:buChar char="●"/>
            </a:pPr>
            <a:r>
              <a:rPr lang="sv-SE"/>
              <a:t>Portability</a:t>
            </a:r>
            <a:endParaRPr/>
          </a:p>
          <a:p>
            <a:pPr indent="-393700" lvl="0" marL="457200" rtl="0" algn="l">
              <a:spcBef>
                <a:spcPts val="1000"/>
              </a:spcBef>
              <a:spcAft>
                <a:spcPts val="0"/>
              </a:spcAft>
              <a:buSzPts val="2600"/>
              <a:buChar char="●"/>
            </a:pPr>
            <a:r>
              <a:rPr lang="sv-SE"/>
              <a:t>Development Efficiency</a:t>
            </a:r>
            <a:endParaRPr/>
          </a:p>
          <a:p>
            <a:pPr indent="-393700" lvl="0" marL="457200" rtl="0" algn="l">
              <a:spcBef>
                <a:spcPts val="1000"/>
              </a:spcBef>
              <a:spcAft>
                <a:spcPts val="0"/>
              </a:spcAft>
              <a:buSzPts val="2600"/>
              <a:buChar char="●"/>
            </a:pPr>
            <a:r>
              <a:rPr lang="sv-SE"/>
              <a:t>Time to Deliver</a:t>
            </a:r>
            <a:endParaRPr/>
          </a:p>
          <a:p>
            <a:pPr indent="-393700" lvl="0" marL="457200" rtl="0" algn="l">
              <a:spcBef>
                <a:spcPts val="1000"/>
              </a:spcBef>
              <a:spcAft>
                <a:spcPts val="0"/>
              </a:spcAft>
              <a:buSzPts val="2600"/>
              <a:buChar char="●"/>
            </a:pPr>
            <a:r>
              <a:rPr lang="sv-SE"/>
              <a:t>Tool Support</a:t>
            </a:r>
            <a:endParaRPr/>
          </a:p>
          <a:p>
            <a:pPr indent="-393700" lvl="0" marL="457200" rtl="0" algn="l">
              <a:spcBef>
                <a:spcPts val="1000"/>
              </a:spcBef>
              <a:spcAft>
                <a:spcPts val="0"/>
              </a:spcAft>
              <a:buSzPts val="2600"/>
              <a:buChar char="●"/>
            </a:pPr>
            <a:r>
              <a:rPr lang="sv-SE"/>
              <a:t>Geographic Distribution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9" name="Google Shape;20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210" name="Google Shape;210;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These qualities </a:t>
            </a:r>
            <a:r>
              <a:rPr b="1" lang="sv-SE"/>
              <a:t>often conflict</a:t>
            </a:r>
            <a:r>
              <a:rPr lang="sv-SE"/>
              <a:t>. </a:t>
            </a:r>
            <a:endParaRPr/>
          </a:p>
          <a:p>
            <a:pPr indent="-368300" lvl="1" marL="914400" rtl="0" algn="l">
              <a:spcBef>
                <a:spcPts val="500"/>
              </a:spcBef>
              <a:spcAft>
                <a:spcPts val="0"/>
              </a:spcAft>
              <a:buSzPts val="2200"/>
              <a:buChar char="•"/>
            </a:pPr>
            <a:r>
              <a:rPr lang="sv-SE"/>
              <a:t>Fewer subsystems improves performance, but hurts modifiability.</a:t>
            </a:r>
            <a:endParaRPr/>
          </a:p>
          <a:p>
            <a:pPr indent="-368300" lvl="1" marL="914400" rtl="0" algn="l">
              <a:spcBef>
                <a:spcPts val="500"/>
              </a:spcBef>
              <a:spcAft>
                <a:spcPts val="0"/>
              </a:spcAft>
              <a:buSzPts val="2200"/>
              <a:buChar char="•"/>
            </a:pPr>
            <a:r>
              <a:rPr lang="sv-SE"/>
              <a:t>Redundant data helps availability, but lessens security.</a:t>
            </a:r>
            <a:endParaRPr/>
          </a:p>
          <a:p>
            <a:pPr indent="-368300" lvl="1" marL="914400" rtl="0" algn="l">
              <a:spcBef>
                <a:spcPts val="500"/>
              </a:spcBef>
              <a:spcAft>
                <a:spcPts val="0"/>
              </a:spcAft>
              <a:buSzPts val="2200"/>
              <a:buChar char="•"/>
            </a:pPr>
            <a:r>
              <a:rPr lang="sv-SE"/>
              <a:t>Localizing safety-critical features ensures safety, but degrades performance.</a:t>
            </a:r>
            <a:endParaRPr/>
          </a:p>
          <a:p>
            <a:pPr indent="-393700" lvl="0" marL="457200" rtl="0" algn="l">
              <a:spcBef>
                <a:spcPts val="1000"/>
              </a:spcBef>
              <a:spcAft>
                <a:spcPts val="0"/>
              </a:spcAft>
              <a:buSzPts val="2600"/>
              <a:buChar char="•"/>
            </a:pPr>
            <a:r>
              <a:rPr lang="sv-SE"/>
              <a:t>Important to decide what is important, and set a threshold on when it is “good enough”.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