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5" r:id="rId4"/>
    <p:sldMasterId id="2147483666" r:id="rId5"/>
    <p:sldMasterId id="2147483667" r:id="rId6"/>
    <p:sldMasterId id="2147483668" r:id="rId7"/>
    <p:sldMasterId id="2147483669" r:id="rId8"/>
    <p:sldMasterId id="2147483670" r:id="rId9"/>
    <p:sldMasterId id="2147483671"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9.xml"/><Relationship Id="rId42" Type="http://schemas.openxmlformats.org/officeDocument/2006/relationships/slide" Target="slides/slide31.xml"/><Relationship Id="rId41" Type="http://schemas.openxmlformats.org/officeDocument/2006/relationships/slide" Target="slides/slide30.xml"/><Relationship Id="rId44" Type="http://schemas.openxmlformats.org/officeDocument/2006/relationships/slide" Target="slides/slide33.xml"/><Relationship Id="rId43" Type="http://schemas.openxmlformats.org/officeDocument/2006/relationships/slide" Target="slides/slide32.xml"/><Relationship Id="rId46" Type="http://schemas.openxmlformats.org/officeDocument/2006/relationships/slide" Target="slides/slide35.xml"/><Relationship Id="rId45" Type="http://schemas.openxmlformats.org/officeDocument/2006/relationships/slide" Target="slides/slide34.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48" Type="http://schemas.openxmlformats.org/officeDocument/2006/relationships/slide" Target="slides/slide37.xml"/><Relationship Id="rId47" Type="http://schemas.openxmlformats.org/officeDocument/2006/relationships/slide" Target="slides/slide36.xml"/><Relationship Id="rId49" Type="http://schemas.openxmlformats.org/officeDocument/2006/relationships/slide" Target="slides/slide38.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0.xml"/><Relationship Id="rId30" Type="http://schemas.openxmlformats.org/officeDocument/2006/relationships/slide" Target="slides/slide19.xml"/><Relationship Id="rId33" Type="http://schemas.openxmlformats.org/officeDocument/2006/relationships/slide" Target="slides/slide22.xml"/><Relationship Id="rId32" Type="http://schemas.openxmlformats.org/officeDocument/2006/relationships/slide" Target="slides/slide21.xml"/><Relationship Id="rId35" Type="http://schemas.openxmlformats.org/officeDocument/2006/relationships/slide" Target="slides/slide24.xml"/><Relationship Id="rId34" Type="http://schemas.openxmlformats.org/officeDocument/2006/relationships/slide" Target="slides/slide23.xml"/><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slide" Target="slides/slide28.xml"/><Relationship Id="rId38" Type="http://schemas.openxmlformats.org/officeDocument/2006/relationships/slide" Target="slides/slide27.xml"/><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29" Type="http://schemas.openxmlformats.org/officeDocument/2006/relationships/slide" Target="slides/slide18.xml"/><Relationship Id="rId51" Type="http://schemas.openxmlformats.org/officeDocument/2006/relationships/slide" Target="slides/slide40.xml"/><Relationship Id="rId50" Type="http://schemas.openxmlformats.org/officeDocument/2006/relationships/slide" Target="slides/slide39.xml"/><Relationship Id="rId11" Type="http://schemas.openxmlformats.org/officeDocument/2006/relationships/notesMaster" Target="notesMasters/notesMaster1.xml"/><Relationship Id="rId10" Type="http://schemas.openxmlformats.org/officeDocument/2006/relationships/slideMaster" Target="slideMasters/slideMaster7.xml"/><Relationship Id="rId13" Type="http://schemas.openxmlformats.org/officeDocument/2006/relationships/slide" Target="slides/slide2.xml"/><Relationship Id="rId12" Type="http://schemas.openxmlformats.org/officeDocument/2006/relationships/slide" Target="slides/slide1.xml"/><Relationship Id="rId15" Type="http://schemas.openxmlformats.org/officeDocument/2006/relationships/slide" Target="slides/slide4.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09a91821d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09a91821d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Using a VCS requires following a certain workflow. This starts by getting the files onto your current machine. (1) - this tells the repository that you want the current version of the project, and the repository then tells you what those files look like. (2-3).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Great - we now have files. Let’s make some changes. You can do this however you like - in an IDE, in a text editor, whatever you want. From here, our source control system knows that we have a repository set up, but it needs a little guidance to automatically start saving all the changes you make to your files. The first thing we have to do is tell our source control system about the files within the repository we created or changed. This is known as staging a file. (last point)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36" name="Google Shape;236;g709a91821d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709a91821d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09a91821d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Now that our source control system is keeping track of changes being made, the final piece is the famed commit. The simplest way to think of a commit is imagining taking a snapshot of your project at its current state. This snapshot represents a certain point in your application that you want to save. (2-3)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As you make commits throughout the life of your project, you form a history of snapshots that can be traversed to see any changes made. It also allows you to revert to an early commit if you encounter problems with your application.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The commit command writes to the repository. In a decentralized system like git, this is just your local repsitory. You then need to push the changes to the other copies of the repository.  (last point)</a:t>
            </a:r>
            <a:endParaRPr/>
          </a:p>
        </p:txBody>
      </p:sp>
      <p:sp>
        <p:nvSpPr>
          <p:cNvPr id="244" name="Google Shape;244;g709a91821d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09a91821d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09a91821d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(1-3) It only takes a moment to write a good commit message. This is useful when someone is examining the change, because it indicates the purpose of the change.This is useful when someone is looking for changes related to a given concept, because they can search through the commit messages. (last two points)</a:t>
            </a:r>
            <a:endParaRPr/>
          </a:p>
        </p:txBody>
      </p:sp>
      <p:sp>
        <p:nvSpPr>
          <p:cNvPr id="252" name="Google Shape;252;g709a91821d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09a91821d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09a91821d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(1-3) This makes it easier to locate the changes related to some particular feature or bug fix, (5-6) The utility of the version control history is compromised if one commit contains code that serves multiple purposes, or if code for a particular purpose is spread across multiple different commits.</a:t>
            </a:r>
            <a:br>
              <a:rPr lang="sv-SE" sz="1100">
                <a:solidFill>
                  <a:srgbClr val="000000"/>
                </a:solidFill>
                <a:latin typeface="Arial"/>
                <a:ea typeface="Arial"/>
                <a:cs typeface="Arial"/>
                <a:sym typeface="Arial"/>
              </a:rPr>
            </a:br>
            <a:r>
              <a:rPr lang="sv-SE" sz="1100">
                <a:solidFill>
                  <a:srgbClr val="000000"/>
                </a:solidFill>
                <a:latin typeface="Arial"/>
                <a:ea typeface="Arial"/>
                <a:cs typeface="Arial"/>
                <a:sym typeface="Arial"/>
              </a:rPr>
              <a:t>During the course of one task, you may notice another issue and want to fix it too. You can choose to commit only a subset of the changed files at a time — the commit command of every version control system supports this.If a single file contains changes that serve multiple purposes, you may need to save your all your edits, then re-introduce them in logical chunks, committing as you go.</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60" name="Google Shape;260;g709a91821d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09a91821d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09a91821d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(1)As a rule, I do not run git commit without supplying specific files to commit (2). If you supply no file names, then these commands commit every changed file. You may have changes you did not intend to make permanent (such as temporary debugging changes); even if not, this can create a single commit with multiple purposes.</a:t>
            </a:r>
            <a:br>
              <a:rPr lang="sv-SE" sz="1100">
                <a:solidFill>
                  <a:srgbClr val="000000"/>
                </a:solidFill>
                <a:latin typeface="Arial"/>
                <a:ea typeface="Arial"/>
                <a:cs typeface="Arial"/>
                <a:sym typeface="Arial"/>
              </a:rPr>
            </a:br>
            <a:r>
              <a:rPr lang="sv-SE" sz="1100">
                <a:solidFill>
                  <a:srgbClr val="000000"/>
                </a:solidFill>
                <a:latin typeface="Arial"/>
                <a:ea typeface="Arial"/>
                <a:cs typeface="Arial"/>
                <a:sym typeface="Arial"/>
              </a:rPr>
              <a:t>When I want to commit my changes, to avoid accidentally committing more than I intended, I always run the following commands: (last three)</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68" name="Google Shape;268;g709a91821d_0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09a91821d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09a91821d_0_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Version control is intended for files that people edit. Generated files should not be committed to version control. For example, do not commit binary files that result from compilation, such as .o files or .class files. Also do not commit .pdf files that are generated from a text formatting application; as a rule, you should only commit the source files from which the .pdf or .class files are generated.</a:t>
            </a:r>
            <a:br>
              <a:rPr lang="sv-SE" sz="1100">
                <a:solidFill>
                  <a:srgbClr val="000000"/>
                </a:solidFill>
                <a:latin typeface="Arial"/>
                <a:ea typeface="Arial"/>
                <a:cs typeface="Arial"/>
                <a:sym typeface="Arial"/>
              </a:rPr>
            </a:br>
            <a:r>
              <a:rPr lang="sv-SE" sz="1100">
                <a:solidFill>
                  <a:srgbClr val="000000"/>
                </a:solidFill>
                <a:latin typeface="Arial"/>
                <a:ea typeface="Arial"/>
                <a:cs typeface="Arial"/>
                <a:sym typeface="Arial"/>
              </a:rPr>
              <a:t>Generated files are not necessary in version control; each user can re-generate them (typically by running a build program such as make or ant).</a:t>
            </a:r>
            <a:br>
              <a:rPr lang="sv-SE" sz="1100">
                <a:solidFill>
                  <a:srgbClr val="000000"/>
                </a:solidFill>
                <a:latin typeface="Arial"/>
                <a:ea typeface="Arial"/>
                <a:cs typeface="Arial"/>
                <a:sym typeface="Arial"/>
              </a:rPr>
            </a:br>
            <a:r>
              <a:rPr lang="sv-SE" sz="1100">
                <a:solidFill>
                  <a:srgbClr val="000000"/>
                </a:solidFill>
                <a:latin typeface="Arial"/>
                <a:ea typeface="Arial"/>
                <a:cs typeface="Arial"/>
                <a:sym typeface="Arial"/>
              </a:rPr>
              <a:t>Generated files are prone to conflicts. They may contain a timestamp or in some other way depend on the system configuration. It is a waste of time to resolve such uninteresting conflicts.</a:t>
            </a:r>
            <a:br>
              <a:rPr lang="sv-SE" sz="1100">
                <a:solidFill>
                  <a:srgbClr val="000000"/>
                </a:solidFill>
                <a:latin typeface="Arial"/>
                <a:ea typeface="Arial"/>
                <a:cs typeface="Arial"/>
                <a:sym typeface="Arial"/>
              </a:rPr>
            </a:br>
            <a:r>
              <a:rPr lang="sv-SE" sz="1100">
                <a:solidFill>
                  <a:srgbClr val="000000"/>
                </a:solidFill>
                <a:latin typeface="Arial"/>
                <a:ea typeface="Arial"/>
                <a:cs typeface="Arial"/>
                <a:sym typeface="Arial"/>
              </a:rPr>
              <a:t>This is a particular problem when the generated file is binary. Version control systems can concisely record the differences between two versions of a textual file (usually the differences are much smaller than the file itself). However, version control systems have to store each version of a binary file in its entirety.</a:t>
            </a:r>
            <a:br>
              <a:rPr lang="sv-SE" sz="1100">
                <a:solidFill>
                  <a:srgbClr val="000000"/>
                </a:solidFill>
                <a:latin typeface="Arial"/>
                <a:ea typeface="Arial"/>
                <a:cs typeface="Arial"/>
                <a:sym typeface="Arial"/>
              </a:rPr>
            </a:br>
            <a:r>
              <a:rPr lang="sv-SE" sz="1100">
                <a:solidFill>
                  <a:srgbClr val="000000"/>
                </a:solidFill>
                <a:latin typeface="Arial"/>
                <a:ea typeface="Arial"/>
                <a:cs typeface="Arial"/>
                <a:sym typeface="Arial"/>
              </a:rPr>
              <a:t>To tell your version control system to ignore given files, create a top-level .gitignore file</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76" name="Google Shape;276;g709a91821d_0_1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09a91821d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09a91821d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That tells us how to save our changes. What if we’re working with others and they’ve made a change? Or you’ve worked on a different machine and want to bring in your work to your normal machine? (1-3) </a:t>
            </a:r>
            <a:endParaRPr/>
          </a:p>
        </p:txBody>
      </p:sp>
      <p:sp>
        <p:nvSpPr>
          <p:cNvPr id="284" name="Google Shape;284;g709a91821d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709a91821d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09a91821d_0_1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 Work with the most up-to-date version of the files as possible. That means that you should run git pull very frequently. (2) When two people make conflicting edits simultaneously, then manual intervention is required to resolve the conflict. But if someone else has already completed a change before you even start to edit, it is a huge waste of time to create, then manually resolve, conflicts. You would have avoided the conflicts if your working copy had already contained the other person's changes before you started to edit. (4-6)</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Once you have committed the changes for a complete, logical unit of work, you should share those changes with your colleagues as soon as possible (by doing git push). So long as your changes do not destabilize the system, do not hold the changes locally while you make unrelated changes. The reason is the same as the reason for incorporating others' changes frequently.</a:t>
            </a:r>
            <a:endParaRPr/>
          </a:p>
        </p:txBody>
      </p:sp>
      <p:sp>
        <p:nvSpPr>
          <p:cNvPr id="292" name="Google Shape;292;g709a91821d_0_1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709a91821d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09a91821d_0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A version control system lets multiple users simultaneously edit their own copies of a project. Usually, the version control system is able to merge simultaneous changes by two different users: for each line, the final version is the original version if neither user edited it, or is the edited version if one of the users edited it. A conflict occurs when two different users make simultaneous, different changes to the same line of a file. In this case, the version control system cannot automatically decide which of the two edits to use (or a combination of them, or neither!). Manual intervention is required to resolve the conflict.</a:t>
            </a:r>
            <a:br>
              <a:rPr lang="sv-SE" sz="1100">
                <a:solidFill>
                  <a:srgbClr val="000000"/>
                </a:solidFill>
                <a:latin typeface="Arial"/>
                <a:ea typeface="Arial"/>
                <a:cs typeface="Arial"/>
                <a:sym typeface="Arial"/>
              </a:rPr>
            </a:br>
            <a:r>
              <a:rPr lang="sv-SE" sz="1100">
                <a:solidFill>
                  <a:srgbClr val="000000"/>
                </a:solidFill>
                <a:latin typeface="Arial"/>
                <a:ea typeface="Arial"/>
                <a:cs typeface="Arial"/>
                <a:sym typeface="Arial"/>
              </a:rPr>
              <a:t>“Simultaneous” changes do not necessarily happen at the exact same moment of time. Change 1 and Change 2 are considered simultaneous if:</a:t>
            </a:r>
            <a:br>
              <a:rPr lang="sv-SE" sz="1100">
                <a:solidFill>
                  <a:srgbClr val="000000"/>
                </a:solidFill>
                <a:latin typeface="Arial"/>
                <a:ea typeface="Arial"/>
                <a:cs typeface="Arial"/>
                <a:sym typeface="Arial"/>
              </a:rPr>
            </a:br>
            <a:r>
              <a:rPr lang="sv-SE" sz="1100">
                <a:solidFill>
                  <a:srgbClr val="000000"/>
                </a:solidFill>
                <a:latin typeface="Arial"/>
                <a:ea typeface="Arial"/>
                <a:cs typeface="Arial"/>
                <a:sym typeface="Arial"/>
              </a:rPr>
              <a:t>User A makes Change 1 before User A does an update that brings Change 2 into User A's working copy, and</a:t>
            </a:r>
            <a:br>
              <a:rPr lang="sv-SE" sz="1100">
                <a:solidFill>
                  <a:srgbClr val="000000"/>
                </a:solidFill>
                <a:latin typeface="Arial"/>
                <a:ea typeface="Arial"/>
                <a:cs typeface="Arial"/>
                <a:sym typeface="Arial"/>
              </a:rPr>
            </a:br>
            <a:r>
              <a:rPr lang="sv-SE" sz="1100">
                <a:solidFill>
                  <a:srgbClr val="000000"/>
                </a:solidFill>
                <a:latin typeface="Arial"/>
                <a:ea typeface="Arial"/>
                <a:cs typeface="Arial"/>
                <a:sym typeface="Arial"/>
              </a:rPr>
              <a:t>User B makes Change 2 before User B does an update that brings Change 1 into User B's working copy.</a:t>
            </a:r>
            <a:br>
              <a:rPr lang="sv-SE" sz="1100">
                <a:solidFill>
                  <a:srgbClr val="000000"/>
                </a:solidFill>
                <a:latin typeface="Arial"/>
                <a:ea typeface="Arial"/>
                <a:cs typeface="Arial"/>
                <a:sym typeface="Arial"/>
              </a:rPr>
            </a:br>
            <a:r>
              <a:rPr lang="sv-SE" sz="1100">
                <a:solidFill>
                  <a:srgbClr val="000000"/>
                </a:solidFill>
                <a:latin typeface="Arial"/>
                <a:ea typeface="Arial"/>
                <a:cs typeface="Arial"/>
                <a:sym typeface="Arial"/>
              </a:rPr>
              <a:t>It is better to avoid a conflict than to resolve it later. (3), but do not rule them out entirely.</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00" name="Google Shape;300;g709a91821d_0_1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709a91821d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709a91821d_0_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 Version control tools record changes and determine conflicts on a line-by-line basis. (2-3), as imposed by the text editor you’re using.</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Do not write excessively long lines; as a general rule, keep each line to 80 characters. The more characters are on a line, the larger the chance that multiple edits will fall on the same line and thus will conflict. Also, the more characters, the harder it is to determine the exact changes when viewing the version control history. As another benefit, 80-character lines are also easier to read when viewing/editing the source file.</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08" name="Google Shape;308;g709a91821d_0_1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evolution is a constant - code will change, requirements will change, design will change. Handling change in an elegant manner is a fundamental principle guiding software engineering. What happens when a project artifact changes or needs to change? How do we ensure we deliver a good product. (7) Today, we’re going to look at that question, and focus on two fundamental tools of modern development - version or source control and issue tracking.</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43" name="Google Shape;14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709a91821d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09a91821d_0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709a91821d_0_1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09a91821d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09a91821d_0_1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709a91821d_0_1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09a91821d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09a91821d_0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709a91821d_0_1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09a91821d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09a91821d_0_1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In the context of software development, when we create a new branch we are essentially branching away from the master branch so we can work on a new feature or bug fix without the risk of breaking something in our master branch.  (1-4)</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Once we’ve finished, tested it, and made sure it works, we can merge it back into the master branch.</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40" name="Google Shape;340;g709a91821d_0_1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709a91821d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709a91821d_0_1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Commonly,these branched are referred to as feature branches. Within the feature branch, we are insulated from the master branch, so we can make changes, stage files and make commits separately without impacting the stability of the core system for the other developers, who might be working on their own changes. Once the feature or bug fix is complete we can merge in the changes made in the feature branch back into the master branch. The benefits of having separate branches for our features is that it allows us to further develop our project without breaking the working version of the application along the way. When implementing a source control system in this way, we end up with a beautiful development tree that gives us access to previous commits, branches that show the different features added on and, of course, a backup of our entire project.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60" name="Google Shape;360;g709a91821d_0_1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709a91821d_0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09a91821d_0_1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709a91821d_0_1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709a91821d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709a91821d_0_2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709a91821d_0_2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709a91821d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709a91821d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Now, say we have been working on a branch, and it’s ready. We want to bring those changes into master. What do we do? Pull requests are the favored mechanism for performing a merge. (1-3), not the command line. It is possible to merge branches through the command line, but not recommended. This mechanism uses the features of the web interface to allow discussion, review, and follow up changes. (last point)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84" name="Google Shape;384;g709a91821d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709a91821d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09a91821d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709a91821d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709a91821d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709a91821d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Go over dropdowns</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Screenshots from GitHub, not GitLab, but process is the same - very similar layout</a:t>
            </a:r>
            <a:endParaRPr sz="1100">
              <a:solidFill>
                <a:srgbClr val="000000"/>
              </a:solidFill>
              <a:latin typeface="Arial"/>
              <a:ea typeface="Arial"/>
              <a:cs typeface="Arial"/>
              <a:sym typeface="Arial"/>
            </a:endParaRPr>
          </a:p>
        </p:txBody>
      </p:sp>
      <p:sp>
        <p:nvSpPr>
          <p:cNvPr id="400" name="Google Shape;400;g709a91821d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09a91821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09a91821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Let’s focus on code. Let’s say you have a project. It’s working well. But, you want to add a feature. Well, we just open the code, make changes, save it, and try it out. We now have beautiful, sparkly version 2 of our code. Great, right? Well… If it work, yes. But, there are a few complicating factors.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53" name="Google Shape;153;g709a91821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709a91821d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09a91821d_1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 - go over screenshot. 56 commits, target, source, files changed, title/dscription</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410" name="Google Shape;410;g709a91821d_1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g709a91821d_1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709a91821d_1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g709a91821d_1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709a91821d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709a91821d_1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g709a91821d_1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709a91821d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709a91821d_1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1-2, good bug reports MUST have both of these. Not just that I saw something, but what I was doing when I saw it. This is essential to fixing issues.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437" name="Google Shape;437;g709a91821d_1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709a91821d_1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709a91821d_1_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Point out issue ID, title, description of what happened, reproduction, suggestions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445" name="Google Shape;445;g709a91821d_1_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709a91821d_1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709a91821d_1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g709a91821d_1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709a91821d_1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709a91821d_1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Top: commit, middle: pull request, bottom: bug report</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466" name="Google Shape;466;g709a91821d_1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709a91821d_1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709a91821d_1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 When someone looks through a list of issues, the issues’ subjects are the most important identifying information they see. Think of each issue’s subject as its name. In real life, for instance, you wouldn’t refer to your best friend as “the person” since that could refer to anyone—you’d use your friend’s name instead. The same goes with issues. A subject of “Broken Login” doesn’t convey what part of the login screen is broken or at which point it failed. But a subject like “Can’t log in because I’m missing a user account” wipes out that ambiguity. Clear and accurate subjects make it easier to locate specific issues and quickly understand what they’re about. They’ll make your team more efficient and help them resolve issues more quickly.</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(4) It might be tempting to speculate on what you think might be causing a problem, and there are occasions now and again where that can be helpful. But more often than not, those hunches can end up being a red herring that can send a developer down the wrong path, making it more difficult for them to get to the bottom of things. It’s generally better to stick to the facts about a bug rather than trying to guess what might be causing the problem. That’s not to say that you shouldn’t ever speculate, but do so sparingly and only when your guess is more of an educated guess gleaned from observable behavior</a:t>
            </a:r>
            <a:endParaRPr/>
          </a:p>
        </p:txBody>
      </p:sp>
      <p:sp>
        <p:nvSpPr>
          <p:cNvPr id="477" name="Google Shape;477;g709a91821d_1_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709a91821d_1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709a91821d_1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Some bugs may be subjective. if you’re reporting an issue without clarifying what you expected to happen, you might get a response like “working as designed” or “this looks fine to me.” So when you’re filing an issue, include a sentence or two on what you’re expecting to happen, and that’ll make it easier for developers to understand what you’re looking for.</a:t>
            </a:r>
            <a:br>
              <a:rPr lang="sv-SE" sz="1100">
                <a:solidFill>
                  <a:srgbClr val="000000"/>
                </a:solidFill>
                <a:latin typeface="Arial"/>
                <a:ea typeface="Arial"/>
                <a:cs typeface="Arial"/>
                <a:sym typeface="Arial"/>
              </a:rPr>
            </a:br>
            <a:r>
              <a:rPr lang="sv-SE" sz="1100">
                <a:solidFill>
                  <a:srgbClr val="000000"/>
                </a:solidFill>
                <a:latin typeface="Arial"/>
                <a:ea typeface="Arial"/>
                <a:cs typeface="Arial"/>
                <a:sym typeface="Arial"/>
              </a:rPr>
              <a:t>What actually happened? So you came across a bug. Did you see any errors along the way? Or did you have a chance to grab a URL or screenshot for the page you were taken to? When an issue is hard to reproduce, sometimes a screenshot or an error message can be the key to solving the problem. For instance, an issue that just said “I can’t log in” or “login is broken” would leave a lot to the imagination, and the developer working on it would probably need some clarification. Adding a little more detail in your initial reports can help reduce the chances that developers will have to ask follow-up questions later. Instead, “I’m at (URL) and I’m trying to log in using my username, (username). But the system is saying that my username can’t be found, and it’s taking me to (URL).”</a:t>
            </a:r>
            <a:br>
              <a:rPr lang="sv-SE" sz="1100">
                <a:solidFill>
                  <a:srgbClr val="000000"/>
                </a:solidFill>
                <a:latin typeface="Arial"/>
                <a:ea typeface="Arial"/>
                <a:cs typeface="Arial"/>
                <a:sym typeface="Arial"/>
              </a:rPr>
            </a:br>
            <a:r>
              <a:rPr lang="sv-SE" sz="1100">
                <a:solidFill>
                  <a:srgbClr val="000000"/>
                </a:solidFill>
                <a:latin typeface="Arial"/>
                <a:ea typeface="Arial"/>
                <a:cs typeface="Arial"/>
                <a:sym typeface="Arial"/>
              </a:rPr>
              <a:t>That report would take only a moment longer to write, but it eliminates any gray areas, so there’s no question in the developer’s mind what’s wrong. Providing information like screenshots, URLs, and specific error messages can potentially shave hours off the time it takes to fix an issue.</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A duplicate bug is a burden in the testing cycle. Check the whole list of known bugs. At times, the developers might have known the issue and ignored for a future release. Tools often automatically search for duplicate bugs when you fill out a report.However, it is best to manually search for any duplicate bug.</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(rest), CPU, amount of RAM, graphics card - those can impact behavior.</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485" name="Google Shape;485;g709a91821d_1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709a91821d_1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709a91821d_1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g709a91821d_1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709a91821d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09a91821d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First, what if the changes don’t work? Well, maybe we could keep patching, but what if it was a fundamentally bad idea? It just isn’t going to work, no matter what we do? Or, what if we made a series of changes and found that our new feature makes the rest of the system too slow? (2) Not if we didn’t keep a backup somewhere, and restoring a backup gets harder as we make more changes to that code. When do you overwrite your backup?</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64" name="Google Shape;164;g709a91821d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09a91821d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09a91821d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Slightly different question - (1). Well, just copy and send them over to the other machine, right? Well.. (2), did you forget anything? Ok, you’re fine - we changed some files on one machine. Did you send the changed files back to the other machine? What if we forget to sync and change files on both machines? How do we reconcile those changes?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77" name="Google Shape;177;g709a91821d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09a91821d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09a91821d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(go over)</a:t>
            </a:r>
            <a:endParaRPr/>
          </a:p>
        </p:txBody>
      </p:sp>
      <p:sp>
        <p:nvSpPr>
          <p:cNvPr id="196" name="Google Shape;196;g709a91821d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709a91821d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09a91821d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Well, the solution is obviously version control. A version control system or VCS, also know as revision control or source control system, is a software utility that tracks and manages changes to a filesystem in a controlled manner. When operating at the filesystem level, a VCS will track the addition, deletion, and modification actions applied to files and directories. A VCS also offers collaborative utilities to share and integrate these filesystem changes to other VCS users. Version control also enables one person you to use multiple computers to work on a project.</a:t>
            </a:r>
            <a:endParaRPr/>
          </a:p>
          <a:p>
            <a:pPr indent="0" lvl="0" marL="0" rtl="0" algn="l">
              <a:spcBef>
                <a:spcPts val="0"/>
              </a:spcBef>
              <a:spcAft>
                <a:spcPts val="0"/>
              </a:spcAft>
              <a:buNone/>
            </a:pPr>
            <a:r>
              <a:rPr lang="sv-SE"/>
              <a:t>Version control gives access to historical versions of your project. This is insurance against computer crashes or data lossage. If you make a mistake, you can roll back to a previous version. You can reproduce and understand a bug report on a past version of your software. You can also undo specific edits without losing all the work that was done in the meanwhile. For any part of a file, you can determine when, why, and by whom it was ever edited.</a:t>
            </a:r>
            <a:endParaRPr/>
          </a:p>
          <a:p>
            <a:pPr indent="0" lvl="0" marL="0" rtl="0" algn="l">
              <a:spcBef>
                <a:spcPts val="0"/>
              </a:spcBef>
              <a:spcAft>
                <a:spcPts val="0"/>
              </a:spcAft>
              <a:buNone/>
            </a:pPr>
            <a:r>
              <a:rPr lang="sv-SE"/>
              <a:t>Version control enables multiple people to simultaneously work on a single project. Each person edits his or her own copy of the files and chooses when to share those changes with the rest of the team. Thus, temporary or partial edits by one person do not interfere with another person's work. Version control integrates work done simultaneously by different team members. In most cases, edits to different files or even the same file can be combined without losing any work. In rare cases, when two people make conflicting edits to the same line of a file, then the version control system requests human assistance in deciding what to do.</a:t>
            </a:r>
            <a:endParaRPr/>
          </a:p>
        </p:txBody>
      </p:sp>
      <p:sp>
        <p:nvSpPr>
          <p:cNvPr id="209" name="Google Shape;209;g709a91821d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09a91821d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09a91821d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Version control uses a repository ( which is a database of changes made to the files) and a working copy where you do your work. Your working copy (sometimes called a checkout) is your personal copy of all the files in the project. You make arbitrary edits to this copy, without affecting your teammates. When you are happy with your edits, you commit your changes to a repository.</a:t>
            </a:r>
            <a:br>
              <a:rPr lang="sv-SE" sz="1100">
                <a:solidFill>
                  <a:srgbClr val="000000"/>
                </a:solidFill>
                <a:latin typeface="Arial"/>
                <a:ea typeface="Arial"/>
                <a:cs typeface="Arial"/>
                <a:sym typeface="Arial"/>
              </a:rPr>
            </a:br>
            <a:r>
              <a:rPr lang="sv-SE" sz="1100">
                <a:solidFill>
                  <a:srgbClr val="000000"/>
                </a:solidFill>
                <a:latin typeface="Arial"/>
                <a:ea typeface="Arial"/>
                <a:cs typeface="Arial"/>
                <a:sym typeface="Arial"/>
              </a:rPr>
              <a:t>A repository is a database of all the edits to, and/or historical versions (snapshots) of, your project. It is your source of truth - the repository dictates what the current version of that file system contains. (5)</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It is possible for the repository to contain edits that have not yet been applied to your working copy. You can update your working copy to incorporate any new edits or versions that have been added to the repository since the last time you updated.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17" name="Google Shape;217;g709a91821d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09a91821d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09a91821d_0_1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VCS tools come in two primary types of remote architecture. These architecture types are centralized and distributed. The main difference between centralized and distributed version control is the number of repositories. In centralized version control, there is just one repository, and in distributed version control, there are multiple repositories, kept on local machines. (1-4)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226" name="Google Shape;226;g709a91821d_0_1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p:cSld name="Image">
    <p:spTree>
      <p:nvGrpSpPr>
        <p:cNvPr id="76" name="Shape 76"/>
        <p:cNvGrpSpPr/>
        <p:nvPr/>
      </p:nvGrpSpPr>
      <p:grpSpPr>
        <a:xfrm>
          <a:off x="0" y="0"/>
          <a:ext cx="0" cy="0"/>
          <a:chOff x="0" y="0"/>
          <a:chExt cx="0" cy="0"/>
        </a:xfrm>
      </p:grpSpPr>
      <p:sp>
        <p:nvSpPr>
          <p:cNvPr id="77" name="Google Shape;77;p15"/>
          <p:cNvSpPr/>
          <p:nvPr>
            <p:ph idx="2" type="pic"/>
          </p:nvPr>
        </p:nvSpPr>
        <p:spPr>
          <a:xfrm>
            <a:off x="0" y="418171"/>
            <a:ext cx="9144000" cy="472532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375"/>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green">
  <p:cSld name="List one column green">
    <p:spTree>
      <p:nvGrpSpPr>
        <p:cNvPr id="83" name="Shape 83"/>
        <p:cNvGrpSpPr/>
        <p:nvPr/>
      </p:nvGrpSpPr>
      <p:grpSpPr>
        <a:xfrm>
          <a:off x="0" y="0"/>
          <a:ext cx="0" cy="0"/>
          <a:chOff x="0" y="0"/>
          <a:chExt cx="0" cy="0"/>
        </a:xfrm>
      </p:grpSpPr>
      <p:sp>
        <p:nvSpPr>
          <p:cNvPr id="84" name="Google Shape;84;p1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5" name="Google Shape;85;p1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6" name="Google Shape;86;p1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87" name="Google Shape;87;p1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8" name="Google Shape;88;p1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lt1"/>
              </a:buClr>
              <a:buSzPts val="2600"/>
              <a:buFont typeface="Arial"/>
              <a:buChar char="•"/>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298450" lvl="5" marL="2743200" marR="0" rtl="0" algn="l">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89" name="Google Shape;89;p17"/>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green">
  <p:cSld name="Preamble, list one column green">
    <p:spTree>
      <p:nvGrpSpPr>
        <p:cNvPr id="90" name="Shape 90"/>
        <p:cNvGrpSpPr/>
        <p:nvPr/>
      </p:nvGrpSpPr>
      <p:grpSpPr>
        <a:xfrm>
          <a:off x="0" y="0"/>
          <a:ext cx="0" cy="0"/>
          <a:chOff x="0" y="0"/>
          <a:chExt cx="0" cy="0"/>
        </a:xfrm>
      </p:grpSpPr>
      <p:sp>
        <p:nvSpPr>
          <p:cNvPr id="91" name="Google Shape;91;p1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2" name="Google Shape;92;p1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3" name="Google Shape;93;p1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4" name="Google Shape;94;p1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5" name="Google Shape;95;p18"/>
          <p:cNvSpPr txBox="1"/>
          <p:nvPr>
            <p:ph type="title"/>
          </p:nvPr>
        </p:nvSpPr>
        <p:spPr>
          <a:xfrm>
            <a:off x="468890" y="614003"/>
            <a:ext cx="8217910" cy="66509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6" name="Google Shape;96;p18"/>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600"/>
              <a:buFont typeface="Arial"/>
              <a:buNone/>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298450" lvl="5" marL="2743200" marR="0" rtl="0" algn="l">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97" name="Google Shape;97;p18"/>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green">
  <p:cSld name="List two columns green">
    <p:spTree>
      <p:nvGrpSpPr>
        <p:cNvPr id="98" name="Shape 98"/>
        <p:cNvGrpSpPr/>
        <p:nvPr/>
      </p:nvGrpSpPr>
      <p:grpSpPr>
        <a:xfrm>
          <a:off x="0" y="0"/>
          <a:ext cx="0" cy="0"/>
          <a:chOff x="0" y="0"/>
          <a:chExt cx="0" cy="0"/>
        </a:xfrm>
      </p:grpSpPr>
      <p:sp>
        <p:nvSpPr>
          <p:cNvPr id="99" name="Google Shape;99;p1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0" name="Google Shape;100;p19"/>
          <p:cNvSpPr txBox="1"/>
          <p:nvPr>
            <p:ph type="title"/>
          </p:nvPr>
        </p:nvSpPr>
        <p:spPr>
          <a:xfrm>
            <a:off x="468890" y="614003"/>
            <a:ext cx="8217910" cy="66509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1" name="Google Shape;101;p19"/>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lt1"/>
              </a:buClr>
              <a:buSzPts val="2600"/>
              <a:buFont typeface="Arial"/>
              <a:buChar char="•"/>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1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3" name="Google Shape;103;p1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cxnSp>
        <p:nvCxnSpPr>
          <p:cNvPr id="105" name="Google Shape;105;p19"/>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green">
  <p:cSld name="Preamble, list two columns green">
    <p:spTree>
      <p:nvGrpSpPr>
        <p:cNvPr id="106" name="Shape 106"/>
        <p:cNvGrpSpPr/>
        <p:nvPr/>
      </p:nvGrpSpPr>
      <p:grpSpPr>
        <a:xfrm>
          <a:off x="0" y="0"/>
          <a:ext cx="0" cy="0"/>
          <a:chOff x="0" y="0"/>
          <a:chExt cx="0" cy="0"/>
        </a:xfrm>
      </p:grpSpPr>
      <p:sp>
        <p:nvSpPr>
          <p:cNvPr id="107" name="Google Shape;107;p20"/>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20"/>
          <p:cNvSpPr txBox="1"/>
          <p:nvPr>
            <p:ph type="title"/>
          </p:nvPr>
        </p:nvSpPr>
        <p:spPr>
          <a:xfrm>
            <a:off x="468890" y="614003"/>
            <a:ext cx="8217910" cy="659523"/>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9" name="Google Shape;109;p20"/>
          <p:cNvSpPr txBox="1"/>
          <p:nvPr>
            <p:ph idx="1" type="body"/>
          </p:nvPr>
        </p:nvSpPr>
        <p:spPr>
          <a:xfrm>
            <a:off x="468890" y="1276816"/>
            <a:ext cx="8217910" cy="348581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600"/>
              <a:buFont typeface="Arial"/>
              <a:buNone/>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20"/>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20"/>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20"/>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cxnSp>
        <p:nvCxnSpPr>
          <p:cNvPr id="113" name="Google Shape;113;p20"/>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green">
  <p:cSld name="Textblock green">
    <p:spTree>
      <p:nvGrpSpPr>
        <p:cNvPr id="114" name="Shape 114"/>
        <p:cNvGrpSpPr/>
        <p:nvPr/>
      </p:nvGrpSpPr>
      <p:grpSpPr>
        <a:xfrm>
          <a:off x="0" y="0"/>
          <a:ext cx="0" cy="0"/>
          <a:chOff x="0" y="0"/>
          <a:chExt cx="0" cy="0"/>
        </a:xfrm>
      </p:grpSpPr>
      <p:sp>
        <p:nvSpPr>
          <p:cNvPr id="115" name="Google Shape;115;p21"/>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6" name="Google Shape;116;p21"/>
          <p:cNvSpPr txBox="1"/>
          <p:nvPr>
            <p:ph type="title"/>
          </p:nvPr>
        </p:nvSpPr>
        <p:spPr>
          <a:xfrm>
            <a:off x="468890" y="614003"/>
            <a:ext cx="8217910" cy="726429"/>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7" name="Google Shape;117;p21"/>
          <p:cNvSpPr txBox="1"/>
          <p:nvPr>
            <p:ph idx="1" type="body"/>
          </p:nvPr>
        </p:nvSpPr>
        <p:spPr>
          <a:xfrm>
            <a:off x="468890" y="1343722"/>
            <a:ext cx="8217910" cy="341890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000"/>
              <a:buFont typeface="Arial"/>
              <a:buNone/>
              <a:defRPr b="0" i="0" sz="20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8" name="Google Shape;118;p21"/>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1"/>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0" name="Google Shape;120;p21"/>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cxnSp>
        <p:nvCxnSpPr>
          <p:cNvPr id="121" name="Google Shape;121;p21"/>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green">
  <p:cSld name="List with image green">
    <p:spTree>
      <p:nvGrpSpPr>
        <p:cNvPr id="122" name="Shape 122"/>
        <p:cNvGrpSpPr/>
        <p:nvPr/>
      </p:nvGrpSpPr>
      <p:grpSpPr>
        <a:xfrm>
          <a:off x="0" y="0"/>
          <a:ext cx="0" cy="0"/>
          <a:chOff x="0" y="0"/>
          <a:chExt cx="0" cy="0"/>
        </a:xfrm>
      </p:grpSpPr>
      <p:sp>
        <p:nvSpPr>
          <p:cNvPr id="123" name="Google Shape;123;p22"/>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4" name="Google Shape;124;p22"/>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2"/>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6" name="Google Shape;126;p22"/>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7" name="Google Shape;127;p22"/>
          <p:cNvSpPr txBox="1"/>
          <p:nvPr>
            <p:ph type="title"/>
          </p:nvPr>
        </p:nvSpPr>
        <p:spPr>
          <a:xfrm>
            <a:off x="468890" y="614003"/>
            <a:ext cx="5875349" cy="993775"/>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8" name="Google Shape;128;p22"/>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lt1"/>
              </a:buClr>
              <a:buSzPts val="2600"/>
              <a:buFont typeface="Arial"/>
              <a:buChar char="•"/>
              <a:defRPr b="0" i="0" sz="2600" u="none" cap="none" strike="noStrike">
                <a:solidFill>
                  <a:schemeClr val="lt1"/>
                </a:solidFill>
                <a:latin typeface="Arial"/>
                <a:ea typeface="Arial"/>
                <a:cs typeface="Arial"/>
                <a:sym typeface="Arial"/>
              </a:defRPr>
            </a:lvl1pPr>
            <a:lvl2pPr indent="-368300" lvl="1" marL="914400" marR="0" rtl="0" algn="l">
              <a:lnSpc>
                <a:spcPct val="90000"/>
              </a:lnSpc>
              <a:spcBef>
                <a:spcPts val="500"/>
              </a:spcBef>
              <a:spcAft>
                <a:spcPts val="0"/>
              </a:spcAft>
              <a:buClr>
                <a:schemeClr val="lt1"/>
              </a:buClr>
              <a:buSzPts val="2200"/>
              <a:buFont typeface="Arial"/>
              <a:buChar char="•"/>
              <a:defRPr b="0" i="0" sz="2200" u="none" cap="none" strike="noStrike">
                <a:solidFill>
                  <a:schemeClr val="lt1"/>
                </a:solidFill>
                <a:latin typeface="Arial"/>
                <a:ea typeface="Arial"/>
                <a:cs typeface="Arial"/>
                <a:sym typeface="Arial"/>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9" name="Google Shape;129;p22"/>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cxnSp>
        <p:nvCxnSpPr>
          <p:cNvPr id="130" name="Google Shape;130;p22"/>
          <p:cNvCxnSpPr/>
          <p:nvPr/>
        </p:nvCxnSpPr>
        <p:spPr>
          <a:xfrm>
            <a:off x="0" y="4926984"/>
            <a:ext cx="9144000"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blå">
  <p:cSld name="Sista bilden blå">
    <p:spTree>
      <p:nvGrpSpPr>
        <p:cNvPr id="134" name="Shape 13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white">
  <p:cSld name="Title white">
    <p:spTree>
      <p:nvGrpSpPr>
        <p:cNvPr id="69" name="Shape 69"/>
        <p:cNvGrpSpPr/>
        <p:nvPr/>
      </p:nvGrpSpPr>
      <p:grpSpPr>
        <a:xfrm>
          <a:off x="0" y="0"/>
          <a:ext cx="0" cy="0"/>
          <a:chOff x="0" y="0"/>
          <a:chExt cx="0" cy="0"/>
        </a:xfrm>
      </p:grpSpPr>
      <p:sp>
        <p:nvSpPr>
          <p:cNvPr id="70" name="Google Shape;70;p13"/>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1" name="Google Shape;71;p13"/>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7.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3.png"/><Relationship Id="rId3" Type="http://schemas.openxmlformats.org/officeDocument/2006/relationships/slideLayout" Target="../slideLayouts/slideLayout9.xml"/><Relationship Id="rId4"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0.xml"/><Relationship Id="rId4" Type="http://schemas.openxmlformats.org/officeDocument/2006/relationships/theme" Target="../theme/theme8.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1.xml"/><Relationship Id="rId4" Type="http://schemas.openxmlformats.org/officeDocument/2006/relationships/slideLayout" Target="../slideLayouts/slideLayout12.xml"/><Relationship Id="rId9" Type="http://schemas.openxmlformats.org/officeDocument/2006/relationships/theme" Target="../theme/theme5.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7.xml"/><Relationship Id="rId3"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AEA"/>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6" name="Shape 66"/>
        <p:cNvGrpSpPr/>
        <p:nvPr/>
      </p:nvGrpSpPr>
      <p:grpSpPr>
        <a:xfrm>
          <a:off x="0" y="0"/>
          <a:ext cx="0" cy="0"/>
          <a:chOff x="0" y="0"/>
          <a:chExt cx="0" cy="0"/>
        </a:xfrm>
      </p:grpSpPr>
      <p:pic>
        <p:nvPicPr>
          <p:cNvPr id="67" name="Google Shape;67;p12"/>
          <p:cNvPicPr preferRelativeResize="0"/>
          <p:nvPr/>
        </p:nvPicPr>
        <p:blipFill rotWithShape="1">
          <a:blip r:embed="rId1">
            <a:alphaModFix/>
          </a:blip>
          <a:srcRect b="0" l="0" r="0" t="0"/>
          <a:stretch/>
        </p:blipFill>
        <p:spPr>
          <a:xfrm>
            <a:off x="103909" y="1801"/>
            <a:ext cx="9040090" cy="5141699"/>
          </a:xfrm>
          <a:prstGeom prst="rect">
            <a:avLst/>
          </a:prstGeom>
          <a:noFill/>
          <a:ln>
            <a:noFill/>
          </a:ln>
        </p:spPr>
      </p:pic>
      <p:pic>
        <p:nvPicPr>
          <p:cNvPr id="68" name="Google Shape;68;p12"/>
          <p:cNvPicPr preferRelativeResize="0"/>
          <p:nvPr/>
        </p:nvPicPr>
        <p:blipFill rotWithShape="1">
          <a:blip r:embed="rId2">
            <a:alphaModFix/>
          </a:blip>
          <a:srcRect b="0" l="0" r="0" t="0"/>
          <a:stretch/>
        </p:blipFill>
        <p:spPr>
          <a:xfrm>
            <a:off x="210894" y="348344"/>
            <a:ext cx="6114504" cy="75474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6"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2" name="Shape 72"/>
        <p:cNvGrpSpPr/>
        <p:nvPr/>
      </p:nvGrpSpPr>
      <p:grpSpPr>
        <a:xfrm>
          <a:off x="0" y="0"/>
          <a:ext cx="0" cy="0"/>
          <a:chOff x="0" y="0"/>
          <a:chExt cx="0" cy="0"/>
        </a:xfrm>
      </p:grpSpPr>
      <p:sp>
        <p:nvSpPr>
          <p:cNvPr id="73" name="Google Shape;73;p14"/>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74" name="Google Shape;74;p14"/>
          <p:cNvPicPr preferRelativeResize="0"/>
          <p:nvPr/>
        </p:nvPicPr>
        <p:blipFill rotWithShape="1">
          <a:blip r:embed="rId1">
            <a:alphaModFix/>
          </a:blip>
          <a:srcRect b="0" l="52222" r="0" t="0"/>
          <a:stretch/>
        </p:blipFill>
        <p:spPr>
          <a:xfrm>
            <a:off x="4775200" y="10595"/>
            <a:ext cx="4368800" cy="409575"/>
          </a:xfrm>
          <a:prstGeom prst="rect">
            <a:avLst/>
          </a:prstGeom>
          <a:noFill/>
          <a:ln>
            <a:noFill/>
          </a:ln>
        </p:spPr>
      </p:pic>
      <p:pic>
        <p:nvPicPr>
          <p:cNvPr id="75" name="Google Shape;75;p14"/>
          <p:cNvPicPr preferRelativeResize="0"/>
          <p:nvPr/>
        </p:nvPicPr>
        <p:blipFill rotWithShape="1">
          <a:blip r:embed="rId2">
            <a:alphaModFix/>
          </a:blip>
          <a:srcRect b="0" l="0" r="0" t="0"/>
          <a:stretch/>
        </p:blipFill>
        <p:spPr>
          <a:xfrm>
            <a:off x="391885" y="-70325"/>
            <a:ext cx="3846286" cy="5874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sp>
        <p:nvSpPr>
          <p:cNvPr id="79" name="Google Shape;79;p16"/>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0" name="Google Shape;80;p16"/>
          <p:cNvSpPr/>
          <p:nvPr/>
        </p:nvSpPr>
        <p:spPr>
          <a:xfrm>
            <a:off x="0" y="420170"/>
            <a:ext cx="9144000" cy="472333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Arial"/>
              <a:ea typeface="Arial"/>
              <a:cs typeface="Arial"/>
              <a:sym typeface="Arial"/>
            </a:endParaRPr>
          </a:p>
        </p:txBody>
      </p:sp>
      <p:pic>
        <p:nvPicPr>
          <p:cNvPr id="81" name="Google Shape;81;p16"/>
          <p:cNvPicPr preferRelativeResize="0"/>
          <p:nvPr/>
        </p:nvPicPr>
        <p:blipFill rotWithShape="1">
          <a:blip r:embed="rId1">
            <a:alphaModFix/>
          </a:blip>
          <a:srcRect b="0" l="48571" r="0" t="0"/>
          <a:stretch/>
        </p:blipFill>
        <p:spPr>
          <a:xfrm>
            <a:off x="4441370" y="10595"/>
            <a:ext cx="4702629" cy="409575"/>
          </a:xfrm>
          <a:prstGeom prst="rect">
            <a:avLst/>
          </a:prstGeom>
          <a:noFill/>
          <a:ln>
            <a:noFill/>
          </a:ln>
        </p:spPr>
      </p:pic>
      <p:pic>
        <p:nvPicPr>
          <p:cNvPr id="82" name="Google Shape;82;p16"/>
          <p:cNvPicPr preferRelativeResize="0"/>
          <p:nvPr/>
        </p:nvPicPr>
        <p:blipFill rotWithShape="1">
          <a:blip r:embed="rId2">
            <a:alphaModFix/>
          </a:blip>
          <a:srcRect b="0" l="0" r="0" t="0"/>
          <a:stretch/>
        </p:blipFill>
        <p:spPr>
          <a:xfrm>
            <a:off x="391885" y="-70325"/>
            <a:ext cx="3846286" cy="5874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3"/>
    <p:sldLayoutId id="2147483659" r:id="rId4"/>
    <p:sldLayoutId id="2147483660" r:id="rId5"/>
    <p:sldLayoutId id="2147483661" r:id="rId6"/>
    <p:sldLayoutId id="2147483662" r:id="rId7"/>
    <p:sldLayoutId id="2147483663"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1" name="Shape 131"/>
        <p:cNvGrpSpPr/>
        <p:nvPr/>
      </p:nvGrpSpPr>
      <p:grpSpPr>
        <a:xfrm>
          <a:off x="0" y="0"/>
          <a:ext cx="0" cy="0"/>
          <a:chOff x="0" y="0"/>
          <a:chExt cx="0" cy="0"/>
        </a:xfrm>
      </p:grpSpPr>
      <p:sp>
        <p:nvSpPr>
          <p:cNvPr id="132" name="Google Shape;132;p23"/>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33" name="Google Shape;133;p23"/>
          <p:cNvPicPr preferRelativeResize="0"/>
          <p:nvPr/>
        </p:nvPicPr>
        <p:blipFill rotWithShape="1">
          <a:blip r:embed="rId1">
            <a:alphaModFix/>
          </a:blip>
          <a:srcRect b="0" l="0" r="0" t="0"/>
          <a:stretch/>
        </p:blipFill>
        <p:spPr>
          <a:xfrm>
            <a:off x="3232150" y="758372"/>
            <a:ext cx="2679700" cy="34671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3.png"/><Relationship Id="rId4" Type="http://schemas.openxmlformats.org/officeDocument/2006/relationships/image" Target="../media/image21.png"/><Relationship Id="rId5"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9.png"/><Relationship Id="rId4" Type="http://schemas.openxmlformats.org/officeDocument/2006/relationships/image" Target="../media/image14.png"/><Relationship Id="rId5"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600"/>
              <a:t>DIT092 - Tutorial Session:</a:t>
            </a:r>
            <a:r>
              <a:rPr lang="sv-SE"/>
              <a:t> </a:t>
            </a:r>
            <a:endParaRPr/>
          </a:p>
          <a:p>
            <a:pPr indent="0" lvl="0" marL="0" rtl="0" algn="l">
              <a:spcBef>
                <a:spcPts val="0"/>
              </a:spcBef>
              <a:spcAft>
                <a:spcPts val="0"/>
              </a:spcAft>
              <a:buClr>
                <a:schemeClr val="lt1"/>
              </a:buClr>
              <a:buSzPts val="4000"/>
              <a:buNone/>
            </a:pPr>
            <a:r>
              <a:rPr lang="sv-SE" sz="2400"/>
              <a:t>Version Control and Issue Reporting</a:t>
            </a:r>
            <a:endParaRPr sz="2400"/>
          </a:p>
        </p:txBody>
      </p:sp>
      <p:sp>
        <p:nvSpPr>
          <p:cNvPr id="140" name="Google Shape;140;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sz="2400"/>
              <a:t>Gregory Gay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9" name="Google Shape;239;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Basic Workflow</a:t>
            </a:r>
            <a:endParaRPr/>
          </a:p>
        </p:txBody>
      </p:sp>
      <p:sp>
        <p:nvSpPr>
          <p:cNvPr id="240" name="Google Shape;240;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To establish a working copy, clone the repository.</a:t>
            </a:r>
            <a:endParaRPr/>
          </a:p>
          <a:p>
            <a:pPr indent="-368300" lvl="1" marL="914400" rtl="0" algn="l">
              <a:spcBef>
                <a:spcPts val="500"/>
              </a:spcBef>
              <a:spcAft>
                <a:spcPts val="0"/>
              </a:spcAft>
              <a:buSzPts val="2200"/>
              <a:buChar char="○"/>
            </a:pPr>
            <a:r>
              <a:rPr lang="sv-SE"/>
              <a:t>Downloads current version of all files to your machine.</a:t>
            </a:r>
            <a:endParaRPr/>
          </a:p>
          <a:p>
            <a:pPr indent="-342900" lvl="2" marL="1371600" rtl="0" algn="l">
              <a:spcBef>
                <a:spcPts val="500"/>
              </a:spcBef>
              <a:spcAft>
                <a:spcPts val="0"/>
              </a:spcAft>
              <a:buSzPts val="1800"/>
              <a:buChar char="■"/>
            </a:pPr>
            <a:r>
              <a:rPr b="1" lang="sv-SE"/>
              <a:t>git clone (URL, ex: </a:t>
            </a:r>
            <a:r>
              <a:rPr b="1" lang="sv-SE"/>
              <a:t>https://github.com/User/Project.git)</a:t>
            </a:r>
            <a:endParaRPr b="1"/>
          </a:p>
          <a:p>
            <a:pPr indent="-393700" lvl="0" marL="457200" rtl="0" algn="l">
              <a:spcBef>
                <a:spcPts val="1000"/>
              </a:spcBef>
              <a:spcAft>
                <a:spcPts val="0"/>
              </a:spcAft>
              <a:buSzPts val="2600"/>
              <a:buChar char="●"/>
            </a:pPr>
            <a:r>
              <a:rPr lang="sv-SE"/>
              <a:t>Make changes to files.</a:t>
            </a:r>
            <a:endParaRPr/>
          </a:p>
          <a:p>
            <a:pPr indent="-393700" lvl="0" marL="457200" rtl="0" algn="l">
              <a:spcBef>
                <a:spcPts val="1000"/>
              </a:spcBef>
              <a:spcAft>
                <a:spcPts val="0"/>
              </a:spcAft>
              <a:buSzPts val="2600"/>
              <a:buChar char="●"/>
            </a:pPr>
            <a:r>
              <a:rPr lang="sv-SE"/>
              <a:t>Tell the VCS what you have changed.</a:t>
            </a:r>
            <a:endParaRPr/>
          </a:p>
          <a:p>
            <a:pPr indent="-368300" lvl="1" marL="914400" rtl="0" algn="l">
              <a:spcBef>
                <a:spcPts val="500"/>
              </a:spcBef>
              <a:spcAft>
                <a:spcPts val="0"/>
              </a:spcAft>
              <a:buSzPts val="2200"/>
              <a:buChar char="○"/>
            </a:pPr>
            <a:r>
              <a:rPr lang="sv-SE"/>
              <a:t>This is called staging. </a:t>
            </a:r>
            <a:endParaRPr/>
          </a:p>
          <a:p>
            <a:pPr indent="-342900" lvl="2" marL="1371600" rtl="0" algn="l">
              <a:spcBef>
                <a:spcPts val="500"/>
              </a:spcBef>
              <a:spcAft>
                <a:spcPts val="0"/>
              </a:spcAft>
              <a:buSzPts val="1800"/>
              <a:buChar char="■"/>
            </a:pPr>
            <a:r>
              <a:rPr b="1" lang="sv-SE"/>
              <a:t>git add (file or directory name, ex: MyFile.java)</a:t>
            </a:r>
            <a:endParaRPr b="1"/>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7" name="Google Shape;247;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Committing Changes</a:t>
            </a:r>
            <a:endParaRPr/>
          </a:p>
        </p:txBody>
      </p:sp>
      <p:sp>
        <p:nvSpPr>
          <p:cNvPr id="248" name="Google Shape;248;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commit takes a snapshot of the project.</a:t>
            </a:r>
            <a:endParaRPr/>
          </a:p>
          <a:p>
            <a:pPr indent="-368300" lvl="1" marL="914400" rtl="0" algn="l">
              <a:spcBef>
                <a:spcPts val="500"/>
              </a:spcBef>
              <a:spcAft>
                <a:spcPts val="0"/>
              </a:spcAft>
              <a:buSzPts val="2200"/>
              <a:buChar char="○"/>
            </a:pPr>
            <a:r>
              <a:rPr lang="sv-SE"/>
              <a:t>The commit command takes the set of changes and writes them to the repository.</a:t>
            </a:r>
            <a:endParaRPr/>
          </a:p>
          <a:p>
            <a:pPr indent="-368300" lvl="1" marL="914400" rtl="0" algn="l">
              <a:spcBef>
                <a:spcPts val="500"/>
              </a:spcBef>
              <a:spcAft>
                <a:spcPts val="0"/>
              </a:spcAft>
              <a:buSzPts val="2200"/>
              <a:buChar char="○"/>
            </a:pPr>
            <a:r>
              <a:rPr b="1" lang="sv-SE"/>
              <a:t>git commit -m</a:t>
            </a:r>
            <a:r>
              <a:rPr lang="sv-SE"/>
              <a:t> </a:t>
            </a:r>
            <a:r>
              <a:rPr b="1" lang="sv-SE"/>
              <a:t>“Message”</a:t>
            </a:r>
            <a:endParaRPr b="1"/>
          </a:p>
          <a:p>
            <a:pPr indent="-393700" lvl="0" marL="457200" rtl="0" algn="l">
              <a:spcBef>
                <a:spcPts val="1000"/>
              </a:spcBef>
              <a:spcAft>
                <a:spcPts val="0"/>
              </a:spcAft>
              <a:buSzPts val="2600"/>
              <a:buChar char="●"/>
            </a:pPr>
            <a:r>
              <a:rPr lang="sv-SE"/>
              <a:t>Commits form a history of snapshots that can be revisited at any time.</a:t>
            </a:r>
            <a:endParaRPr/>
          </a:p>
          <a:p>
            <a:pPr indent="-393700" lvl="0" marL="457200" rtl="0" algn="l">
              <a:spcBef>
                <a:spcPts val="1000"/>
              </a:spcBef>
              <a:spcAft>
                <a:spcPts val="0"/>
              </a:spcAft>
              <a:buSzPts val="2600"/>
              <a:buChar char="●"/>
            </a:pPr>
            <a:r>
              <a:rPr lang="sv-SE"/>
              <a:t>The commit must be pushed to all other users.</a:t>
            </a:r>
            <a:endParaRPr/>
          </a:p>
          <a:p>
            <a:pPr indent="-368300" lvl="1" marL="914400" rtl="0" algn="l">
              <a:spcBef>
                <a:spcPts val="500"/>
              </a:spcBef>
              <a:spcAft>
                <a:spcPts val="0"/>
              </a:spcAft>
              <a:buSzPts val="2200"/>
              <a:buChar char="○"/>
            </a:pPr>
            <a:r>
              <a:rPr b="1" lang="sv-SE"/>
              <a:t>git push origin master</a:t>
            </a:r>
            <a:endParaRPr b="1"/>
          </a:p>
          <a:p>
            <a:pPr indent="0" lvl="0" marL="0" rtl="0" algn="l">
              <a:spcBef>
                <a:spcPts val="10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55" name="Google Shape;255;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Commit Best Practices</a:t>
            </a:r>
            <a:endParaRPr/>
          </a:p>
        </p:txBody>
      </p:sp>
      <p:sp>
        <p:nvSpPr>
          <p:cNvPr id="256" name="Google Shape;256;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Commits are tagged with an explanatory message.</a:t>
            </a:r>
            <a:endParaRPr/>
          </a:p>
          <a:p>
            <a:pPr indent="-368300" lvl="1" marL="914400" rtl="0" algn="l">
              <a:spcBef>
                <a:spcPts val="500"/>
              </a:spcBef>
              <a:spcAft>
                <a:spcPts val="0"/>
              </a:spcAft>
              <a:buSzPts val="2200"/>
              <a:buChar char="○"/>
            </a:pPr>
            <a:r>
              <a:rPr b="1" lang="sv-SE"/>
              <a:t>git commit -m “Fixes issue #1337 by adding a configuration flag”</a:t>
            </a:r>
            <a:endParaRPr b="1"/>
          </a:p>
          <a:p>
            <a:pPr indent="-393700" lvl="0" marL="457200" rtl="0" algn="l">
              <a:spcBef>
                <a:spcPts val="1000"/>
              </a:spcBef>
              <a:spcAft>
                <a:spcPts val="0"/>
              </a:spcAft>
              <a:buSzPts val="2600"/>
              <a:buChar char="●"/>
            </a:pPr>
            <a:r>
              <a:rPr lang="sv-SE"/>
              <a:t>Use descriptive commit messages.</a:t>
            </a:r>
            <a:endParaRPr/>
          </a:p>
          <a:p>
            <a:pPr indent="-368300" lvl="1" marL="914400" rtl="0" algn="l">
              <a:spcBef>
                <a:spcPts val="500"/>
              </a:spcBef>
              <a:spcAft>
                <a:spcPts val="0"/>
              </a:spcAft>
              <a:buSzPts val="2200"/>
              <a:buChar char="○"/>
            </a:pPr>
            <a:r>
              <a:rPr lang="sv-SE"/>
              <a:t>These messages indicate the purpose of the change and are used to find the right commit.</a:t>
            </a:r>
            <a:endParaRPr/>
          </a:p>
          <a:p>
            <a:pPr indent="-393700" lvl="0" marL="457200" rtl="0" algn="l">
              <a:spcBef>
                <a:spcPts val="1000"/>
              </a:spcBef>
              <a:spcAft>
                <a:spcPts val="0"/>
              </a:spcAft>
              <a:buSzPts val="2600"/>
              <a:buChar char="●"/>
            </a:pPr>
            <a:r>
              <a:rPr lang="sv-SE"/>
              <a:t>If commit relates to a issue, refer to the issue ID. </a:t>
            </a:r>
            <a:endParaRPr/>
          </a:p>
          <a:p>
            <a:pPr indent="-393700" lvl="0" marL="457200" rtl="0" algn="l">
              <a:spcBef>
                <a:spcPts val="1000"/>
              </a:spcBef>
              <a:spcAft>
                <a:spcPts val="0"/>
              </a:spcAft>
              <a:buSzPts val="2600"/>
              <a:buChar char="●"/>
            </a:pPr>
            <a:r>
              <a:rPr lang="sv-SE"/>
              <a:t>Describe what the commit does - use verbs.</a:t>
            </a:r>
            <a:endParaRPr/>
          </a:p>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63" name="Google Shape;263;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Commit Best Practices</a:t>
            </a:r>
            <a:endParaRPr/>
          </a:p>
        </p:txBody>
      </p:sp>
      <p:sp>
        <p:nvSpPr>
          <p:cNvPr id="264" name="Google Shape;264;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Each commit should have a single purpose and should completely implement that purpose.</a:t>
            </a:r>
            <a:endParaRPr/>
          </a:p>
          <a:p>
            <a:pPr indent="-368300" lvl="1" marL="914400" rtl="0" algn="l">
              <a:spcBef>
                <a:spcPts val="500"/>
              </a:spcBef>
              <a:spcAft>
                <a:spcPts val="0"/>
              </a:spcAft>
              <a:buSzPts val="2200"/>
              <a:buChar char="○"/>
            </a:pPr>
            <a:r>
              <a:rPr lang="sv-SE"/>
              <a:t>One feature change, bug fix, redesigned class.</a:t>
            </a:r>
            <a:endParaRPr/>
          </a:p>
          <a:p>
            <a:pPr indent="-368300" lvl="1" marL="914400" rtl="0" algn="l">
              <a:spcBef>
                <a:spcPts val="500"/>
              </a:spcBef>
              <a:spcAft>
                <a:spcPts val="0"/>
              </a:spcAft>
              <a:buSzPts val="2200"/>
              <a:buChar char="○"/>
            </a:pPr>
            <a:r>
              <a:rPr lang="sv-SE"/>
              <a:t>Makes it easier to locate changes related to a particular feature or bug fix.</a:t>
            </a:r>
            <a:endParaRPr/>
          </a:p>
          <a:p>
            <a:pPr indent="-368300" lvl="1" marL="914400" rtl="0" algn="l">
              <a:spcBef>
                <a:spcPts val="500"/>
              </a:spcBef>
              <a:spcAft>
                <a:spcPts val="0"/>
              </a:spcAft>
              <a:buSzPts val="2200"/>
              <a:buChar char="○"/>
            </a:pPr>
            <a:r>
              <a:rPr lang="sv-SE"/>
              <a:t>Allows isolated analysis of changes.</a:t>
            </a:r>
            <a:endParaRPr/>
          </a:p>
          <a:p>
            <a:pPr indent="-342900" lvl="2" marL="1371600" rtl="0" algn="l">
              <a:spcBef>
                <a:spcPts val="500"/>
              </a:spcBef>
              <a:spcAft>
                <a:spcPts val="0"/>
              </a:spcAft>
              <a:buSzPts val="1800"/>
              <a:buChar char="■"/>
            </a:pPr>
            <a:r>
              <a:rPr lang="sv-SE"/>
              <a:t>Don’t fix a fault at the same time you introduce new functionality.</a:t>
            </a:r>
            <a:endParaRPr/>
          </a:p>
          <a:p>
            <a:pPr indent="-393700" lvl="0" marL="457200" rtl="0" algn="l">
              <a:spcBef>
                <a:spcPts val="1000"/>
              </a:spcBef>
              <a:spcAft>
                <a:spcPts val="0"/>
              </a:spcAft>
              <a:buSzPts val="2600"/>
              <a:buChar char="●"/>
            </a:pPr>
            <a:r>
              <a:rPr lang="sv-SE"/>
              <a:t>What if you fix an issue before finishing a change?</a:t>
            </a:r>
            <a:endParaRPr/>
          </a:p>
          <a:p>
            <a:pPr indent="-368300" lvl="1" marL="914400" rtl="0" algn="l">
              <a:spcBef>
                <a:spcPts val="500"/>
              </a:spcBef>
              <a:spcAft>
                <a:spcPts val="0"/>
              </a:spcAft>
              <a:buSzPts val="2200"/>
              <a:buChar char="○"/>
            </a:pPr>
            <a:r>
              <a:rPr lang="sv-SE"/>
              <a:t>git commit can selectively commit files.</a:t>
            </a:r>
            <a:br>
              <a:rPr lang="sv-SE"/>
            </a:br>
            <a:endParaRPr/>
          </a:p>
          <a:p>
            <a:pPr indent="0" lvl="0" marL="0" rtl="0" algn="l">
              <a:spcBef>
                <a:spcPts val="10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1" name="Google Shape;271;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Commit Best Practices</a:t>
            </a:r>
            <a:endParaRPr/>
          </a:p>
        </p:txBody>
      </p:sp>
      <p:sp>
        <p:nvSpPr>
          <p:cNvPr id="272" name="Google Shape;272;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Avoid indiscriminate commits.</a:t>
            </a:r>
            <a:endParaRPr/>
          </a:p>
          <a:p>
            <a:pPr indent="-368300" lvl="1" marL="914400" rtl="0" algn="l">
              <a:spcBef>
                <a:spcPts val="500"/>
              </a:spcBef>
              <a:spcAft>
                <a:spcPts val="0"/>
              </a:spcAft>
              <a:buSzPts val="2200"/>
              <a:buChar char="○"/>
            </a:pPr>
            <a:r>
              <a:rPr lang="sv-SE"/>
              <a:t>Specify specific files to commit. </a:t>
            </a:r>
            <a:endParaRPr/>
          </a:p>
          <a:p>
            <a:pPr indent="-368300" lvl="1" marL="914400" rtl="0" algn="l">
              <a:spcBef>
                <a:spcPts val="500"/>
              </a:spcBef>
              <a:spcAft>
                <a:spcPts val="0"/>
              </a:spcAft>
              <a:buSzPts val="2200"/>
              <a:buChar char="○"/>
            </a:pPr>
            <a:r>
              <a:rPr lang="sv-SE"/>
              <a:t>Do not commit all changed files unless you intend to.</a:t>
            </a:r>
            <a:endParaRPr/>
          </a:p>
          <a:p>
            <a:pPr indent="-368300" lvl="1" marL="914400" rtl="0" algn="l">
              <a:spcBef>
                <a:spcPts val="500"/>
              </a:spcBef>
              <a:spcAft>
                <a:spcPts val="0"/>
              </a:spcAft>
              <a:buSzPts val="2200"/>
              <a:buChar char="○"/>
            </a:pPr>
            <a:r>
              <a:rPr lang="sv-SE"/>
              <a:t>Do not include temporary debugging changes.</a:t>
            </a:r>
            <a:endParaRPr/>
          </a:p>
          <a:p>
            <a:pPr indent="-393700" lvl="0" marL="457200" rtl="0" algn="l">
              <a:spcBef>
                <a:spcPts val="1000"/>
              </a:spcBef>
              <a:spcAft>
                <a:spcPts val="0"/>
              </a:spcAft>
              <a:buSzPts val="2600"/>
              <a:buChar char="●"/>
            </a:pPr>
            <a:r>
              <a:rPr lang="sv-SE"/>
              <a:t>To avoid committing more than intended:</a:t>
            </a:r>
            <a:endParaRPr/>
          </a:p>
          <a:p>
            <a:pPr indent="-368300" lvl="1" marL="914400" rtl="0" algn="l">
              <a:spcBef>
                <a:spcPts val="500"/>
              </a:spcBef>
              <a:spcAft>
                <a:spcPts val="0"/>
              </a:spcAft>
              <a:buSzPts val="2200"/>
              <a:buChar char="○"/>
            </a:pPr>
            <a:r>
              <a:rPr b="1" lang="sv-SE"/>
              <a:t>git status</a:t>
            </a:r>
            <a:r>
              <a:rPr lang="sv-SE"/>
              <a:t> lists all modified files.</a:t>
            </a:r>
            <a:endParaRPr/>
          </a:p>
          <a:p>
            <a:pPr indent="-368300" lvl="1" marL="914400" rtl="0" algn="l">
              <a:spcBef>
                <a:spcPts val="500"/>
              </a:spcBef>
              <a:spcAft>
                <a:spcPts val="0"/>
              </a:spcAft>
              <a:buSzPts val="2200"/>
              <a:buChar char="○"/>
            </a:pPr>
            <a:r>
              <a:rPr b="1" lang="sv-SE"/>
              <a:t>git diff </a:t>
            </a:r>
            <a:r>
              <a:rPr lang="sv-SE"/>
              <a:t>shows specific changes made.</a:t>
            </a:r>
            <a:endParaRPr/>
          </a:p>
          <a:p>
            <a:pPr indent="-368300" lvl="1" marL="914400" rtl="0" algn="l">
              <a:spcBef>
                <a:spcPts val="500"/>
              </a:spcBef>
              <a:spcAft>
                <a:spcPts val="0"/>
              </a:spcAft>
              <a:buSzPts val="2200"/>
              <a:buChar char="○"/>
            </a:pPr>
            <a:r>
              <a:rPr b="1" lang="sv-SE"/>
              <a:t>git commit file1 file2 -m “Message”</a:t>
            </a:r>
            <a:r>
              <a:rPr lang="sv-SE"/>
              <a:t> only commits the named files.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9" name="Google Shape;279;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Commit Best Practices</a:t>
            </a:r>
            <a:endParaRPr/>
          </a:p>
        </p:txBody>
      </p:sp>
      <p:sp>
        <p:nvSpPr>
          <p:cNvPr id="280" name="Google Shape;280;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VCS is intended for the files people edit.</a:t>
            </a:r>
            <a:endParaRPr/>
          </a:p>
          <a:p>
            <a:pPr indent="-393700" lvl="0" marL="457200" rtl="0" algn="l">
              <a:spcBef>
                <a:spcPts val="1000"/>
              </a:spcBef>
              <a:spcAft>
                <a:spcPts val="0"/>
              </a:spcAft>
              <a:buSzPts val="2600"/>
              <a:buChar char="●"/>
            </a:pPr>
            <a:r>
              <a:rPr lang="sv-SE"/>
              <a:t>Do not commit generated files.</a:t>
            </a:r>
            <a:endParaRPr/>
          </a:p>
          <a:p>
            <a:pPr indent="-368300" lvl="1" marL="914400" rtl="0" algn="l">
              <a:spcBef>
                <a:spcPts val="500"/>
              </a:spcBef>
              <a:spcAft>
                <a:spcPts val="0"/>
              </a:spcAft>
              <a:buSzPts val="2200"/>
              <a:buChar char="○"/>
            </a:pPr>
            <a:r>
              <a:rPr lang="sv-SE"/>
              <a:t>.class, .o files. Temporary or compiled artifacts (.pdf).</a:t>
            </a:r>
            <a:endParaRPr/>
          </a:p>
          <a:p>
            <a:pPr indent="-368300" lvl="1" marL="914400" rtl="0" algn="l">
              <a:spcBef>
                <a:spcPts val="500"/>
              </a:spcBef>
              <a:spcAft>
                <a:spcPts val="0"/>
              </a:spcAft>
              <a:buSzPts val="2200"/>
              <a:buChar char="○"/>
            </a:pPr>
            <a:r>
              <a:rPr lang="sv-SE"/>
              <a:t>Users can regenerate them.</a:t>
            </a:r>
            <a:endParaRPr/>
          </a:p>
          <a:p>
            <a:pPr indent="-368300" lvl="1" marL="914400" rtl="0" algn="l">
              <a:spcBef>
                <a:spcPts val="500"/>
              </a:spcBef>
              <a:spcAft>
                <a:spcPts val="0"/>
              </a:spcAft>
              <a:buSzPts val="2200"/>
              <a:buChar char="○"/>
            </a:pPr>
            <a:r>
              <a:rPr lang="sv-SE"/>
              <a:t>Generated files are prone to conflict.</a:t>
            </a:r>
            <a:endParaRPr/>
          </a:p>
          <a:p>
            <a:pPr indent="-368300" lvl="1" marL="914400" rtl="0" algn="l">
              <a:spcBef>
                <a:spcPts val="500"/>
              </a:spcBef>
              <a:spcAft>
                <a:spcPts val="0"/>
              </a:spcAft>
              <a:buSzPts val="2200"/>
              <a:buChar char="○"/>
            </a:pPr>
            <a:r>
              <a:rPr lang="sv-SE"/>
              <a:t>Generated files tend to be binary files. </a:t>
            </a:r>
            <a:endParaRPr/>
          </a:p>
          <a:p>
            <a:pPr indent="-342900" lvl="2" marL="1371600" rtl="0" algn="l">
              <a:spcBef>
                <a:spcPts val="500"/>
              </a:spcBef>
              <a:spcAft>
                <a:spcPts val="0"/>
              </a:spcAft>
              <a:buSzPts val="1800"/>
              <a:buChar char="■"/>
            </a:pPr>
            <a:r>
              <a:rPr lang="sv-SE"/>
              <a:t>VCS cannot identify differences between versions of binary files.</a:t>
            </a:r>
            <a:endParaRPr/>
          </a:p>
          <a:p>
            <a:pPr indent="-393700" lvl="0" marL="457200" rtl="0" algn="l">
              <a:spcBef>
                <a:spcPts val="1000"/>
              </a:spcBef>
              <a:spcAft>
                <a:spcPts val="0"/>
              </a:spcAft>
              <a:buSzPts val="2600"/>
              <a:buChar char="●"/>
            </a:pPr>
            <a:r>
              <a:rPr lang="sv-SE"/>
              <a:t>A </a:t>
            </a:r>
            <a:r>
              <a:rPr b="1" lang="sv-SE"/>
              <a:t>.gitignore file</a:t>
            </a:r>
            <a:r>
              <a:rPr lang="sv-SE"/>
              <a:t> lists filenames to ignore.</a:t>
            </a:r>
            <a:endParaRPr/>
          </a:p>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7" name="Google Shape;287;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Incorporating Changes</a:t>
            </a:r>
            <a:endParaRPr/>
          </a:p>
        </p:txBody>
      </p:sp>
      <p:sp>
        <p:nvSpPr>
          <p:cNvPr id="288" name="Google Shape;288;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An update operation applies the changes made in all commits since your last update.</a:t>
            </a:r>
            <a:endParaRPr/>
          </a:p>
          <a:p>
            <a:pPr indent="-368300" lvl="1" marL="914400" rtl="0" algn="l">
              <a:spcBef>
                <a:spcPts val="500"/>
              </a:spcBef>
              <a:spcAft>
                <a:spcPts val="0"/>
              </a:spcAft>
              <a:buSzPts val="2200"/>
              <a:buChar char="○"/>
            </a:pPr>
            <a:r>
              <a:rPr lang="sv-SE"/>
              <a:t>You commit, they update.</a:t>
            </a:r>
            <a:endParaRPr/>
          </a:p>
          <a:p>
            <a:pPr indent="-368300" lvl="1" marL="914400" rtl="0" algn="l">
              <a:spcBef>
                <a:spcPts val="500"/>
              </a:spcBef>
              <a:spcAft>
                <a:spcPts val="0"/>
              </a:spcAft>
              <a:buSzPts val="2200"/>
              <a:buChar char="○"/>
            </a:pPr>
            <a:r>
              <a:rPr b="1" lang="sv-SE"/>
              <a:t>git pull</a:t>
            </a:r>
            <a:r>
              <a:rPr lang="sv-SE"/>
              <a:t> incorporates all commits made by other users.</a:t>
            </a:r>
            <a:endParaRPr/>
          </a:p>
          <a:p>
            <a:pPr indent="-368300" lvl="1" marL="914400" rtl="0" algn="l">
              <a:spcBef>
                <a:spcPts val="500"/>
              </a:spcBef>
              <a:spcAft>
                <a:spcPts val="0"/>
              </a:spcAft>
              <a:buSzPts val="2200"/>
              <a:buChar char="○"/>
            </a:pPr>
            <a:r>
              <a:rPr b="1" lang="sv-SE"/>
              <a:t>Commit </a:t>
            </a:r>
            <a:r>
              <a:rPr lang="sv-SE"/>
              <a:t>moves changes between the working copy and the local repository. </a:t>
            </a:r>
            <a:r>
              <a:rPr b="1" lang="sv-SE"/>
              <a:t>Push </a:t>
            </a:r>
            <a:r>
              <a:rPr lang="sv-SE"/>
              <a:t>moves changes between local and central repositories.</a:t>
            </a:r>
            <a:endParaRPr/>
          </a:p>
          <a:p>
            <a:pPr indent="-368300" lvl="1" marL="914400" rtl="0" algn="l">
              <a:spcBef>
                <a:spcPts val="500"/>
              </a:spcBef>
              <a:spcAft>
                <a:spcPts val="0"/>
              </a:spcAft>
              <a:buSzPts val="2200"/>
              <a:buChar char="○"/>
            </a:pPr>
            <a:r>
              <a:rPr b="1" lang="sv-SE"/>
              <a:t>Pull </a:t>
            </a:r>
            <a:r>
              <a:rPr lang="sv-SE"/>
              <a:t>moves changes from the central repository to the local repository (and applies them to the working copy).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95" name="Google Shape;295;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Update Best Practices</a:t>
            </a:r>
            <a:endParaRPr/>
          </a:p>
          <a:p>
            <a:pPr indent="0" lvl="0" marL="0" rtl="0" algn="l">
              <a:spcBef>
                <a:spcPts val="0"/>
              </a:spcBef>
              <a:spcAft>
                <a:spcPts val="0"/>
              </a:spcAft>
              <a:buNone/>
            </a:pPr>
            <a:r>
              <a:t/>
            </a:r>
            <a:endParaRPr/>
          </a:p>
        </p:txBody>
      </p:sp>
      <p:sp>
        <p:nvSpPr>
          <p:cNvPr id="296" name="Google Shape;296;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Incorporate changes frequently.</a:t>
            </a:r>
            <a:endParaRPr/>
          </a:p>
          <a:p>
            <a:pPr indent="-368300" lvl="1" marL="914400" rtl="0" algn="l">
              <a:spcBef>
                <a:spcPts val="500"/>
              </a:spcBef>
              <a:spcAft>
                <a:spcPts val="0"/>
              </a:spcAft>
              <a:buSzPts val="2200"/>
              <a:buChar char="○"/>
            </a:pPr>
            <a:r>
              <a:rPr lang="sv-SE"/>
              <a:t>Run </a:t>
            </a:r>
            <a:r>
              <a:rPr b="1" lang="sv-SE"/>
              <a:t>git pull</a:t>
            </a:r>
            <a:r>
              <a:rPr lang="sv-SE"/>
              <a:t> before making any changes.</a:t>
            </a:r>
            <a:endParaRPr/>
          </a:p>
          <a:p>
            <a:pPr indent="-342900" lvl="2" marL="1371600" rtl="0" algn="l">
              <a:spcBef>
                <a:spcPts val="500"/>
              </a:spcBef>
              <a:spcAft>
                <a:spcPts val="0"/>
              </a:spcAft>
              <a:buSzPts val="1800"/>
              <a:buChar char="■"/>
            </a:pPr>
            <a:r>
              <a:rPr lang="sv-SE"/>
              <a:t>If someone has made a change before you start to edit, it is a waste of time to make changes then have to resolve conflicts.</a:t>
            </a:r>
            <a:endParaRPr/>
          </a:p>
          <a:p>
            <a:pPr indent="-368300" lvl="1" marL="914400" rtl="0" algn="l">
              <a:spcBef>
                <a:spcPts val="500"/>
              </a:spcBef>
              <a:spcAft>
                <a:spcPts val="0"/>
              </a:spcAft>
              <a:buSzPts val="2200"/>
              <a:buChar char="○"/>
            </a:pPr>
            <a:r>
              <a:rPr lang="sv-SE"/>
              <a:t>Run </a:t>
            </a:r>
            <a:r>
              <a:rPr b="1" lang="sv-SE"/>
              <a:t>git pull</a:t>
            </a:r>
            <a:r>
              <a:rPr lang="sv-SE"/>
              <a:t> before </a:t>
            </a:r>
            <a:r>
              <a:rPr b="1" lang="sv-SE"/>
              <a:t>git push</a:t>
            </a:r>
            <a:r>
              <a:rPr lang="sv-SE"/>
              <a:t>.</a:t>
            </a:r>
            <a:endParaRPr/>
          </a:p>
          <a:p>
            <a:pPr indent="-342900" lvl="2" marL="1371600" rtl="0" algn="l">
              <a:spcBef>
                <a:spcPts val="500"/>
              </a:spcBef>
              <a:spcAft>
                <a:spcPts val="0"/>
              </a:spcAft>
              <a:buSzPts val="1800"/>
              <a:buChar char="■"/>
            </a:pPr>
            <a:r>
              <a:rPr lang="sv-SE"/>
              <a:t>This allows you to resolve conflicts quickly.</a:t>
            </a:r>
            <a:endParaRPr/>
          </a:p>
          <a:p>
            <a:pPr indent="-393700" lvl="0" marL="457200" rtl="0" algn="l">
              <a:spcBef>
                <a:spcPts val="1000"/>
              </a:spcBef>
              <a:spcAft>
                <a:spcPts val="0"/>
              </a:spcAft>
              <a:buSzPts val="2600"/>
              <a:buChar char="●"/>
            </a:pPr>
            <a:r>
              <a:rPr lang="sv-SE"/>
              <a:t>Also push changes frequently!</a:t>
            </a:r>
            <a:endParaRPr/>
          </a:p>
          <a:p>
            <a:pPr indent="-368300" lvl="1" marL="914400" rtl="0" algn="l">
              <a:spcBef>
                <a:spcPts val="500"/>
              </a:spcBef>
              <a:spcAft>
                <a:spcPts val="0"/>
              </a:spcAft>
              <a:buSzPts val="2200"/>
              <a:buChar char="○"/>
            </a:pPr>
            <a:r>
              <a:rPr lang="sv-SE"/>
              <a:t>Once you have completed work, share those changes with all copies of the repository.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3" name="Google Shape;303;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Conflicts</a:t>
            </a:r>
            <a:endParaRPr/>
          </a:p>
        </p:txBody>
      </p:sp>
      <p:sp>
        <p:nvSpPr>
          <p:cNvPr id="304" name="Google Shape;304;p42"/>
          <p:cNvSpPr txBox="1"/>
          <p:nvPr>
            <p:ph idx="1" type="body"/>
          </p:nvPr>
        </p:nvSpPr>
        <p:spPr>
          <a:xfrm>
            <a:off x="468900" y="1177175"/>
            <a:ext cx="8217900" cy="35856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conflict occurs if two users make simultaneous, different changes to the same line of a file.</a:t>
            </a:r>
            <a:endParaRPr/>
          </a:p>
          <a:p>
            <a:pPr indent="-368300" lvl="1" marL="914400" rtl="0" algn="l">
              <a:spcBef>
                <a:spcPts val="500"/>
              </a:spcBef>
              <a:spcAft>
                <a:spcPts val="0"/>
              </a:spcAft>
              <a:buSzPts val="2200"/>
              <a:buChar char="○"/>
            </a:pPr>
            <a:r>
              <a:rPr lang="sv-SE"/>
              <a:t>Manual intervention is needed to resolve a conflict.</a:t>
            </a:r>
            <a:endParaRPr/>
          </a:p>
          <a:p>
            <a:pPr indent="-393700" lvl="0" marL="457200" rtl="0" algn="l">
              <a:spcBef>
                <a:spcPts val="1000"/>
              </a:spcBef>
              <a:spcAft>
                <a:spcPts val="0"/>
              </a:spcAft>
              <a:buSzPts val="2600"/>
              <a:buChar char="●"/>
            </a:pPr>
            <a:r>
              <a:rPr lang="sv-SE"/>
              <a:t>Changes 1 &amp; 2 are simultaneous if:</a:t>
            </a:r>
            <a:endParaRPr/>
          </a:p>
          <a:p>
            <a:pPr indent="-368300" lvl="1" marL="914400" rtl="0" algn="l">
              <a:spcBef>
                <a:spcPts val="500"/>
              </a:spcBef>
              <a:spcAft>
                <a:spcPts val="0"/>
              </a:spcAft>
              <a:buSzPts val="2200"/>
              <a:buChar char="○"/>
            </a:pPr>
            <a:r>
              <a:rPr lang="sv-SE"/>
              <a:t>User A makes Change 1 before performing the update that brings in Change 2.</a:t>
            </a:r>
            <a:endParaRPr/>
          </a:p>
          <a:p>
            <a:pPr indent="-368300" lvl="1" marL="914400" rtl="0" algn="l">
              <a:spcBef>
                <a:spcPts val="500"/>
              </a:spcBef>
              <a:spcAft>
                <a:spcPts val="0"/>
              </a:spcAft>
              <a:buSzPts val="2200"/>
              <a:buChar char="○"/>
            </a:pPr>
            <a:r>
              <a:rPr lang="sv-SE"/>
              <a:t>User B makes Change 2 before performing the update that brings in Change 1.</a:t>
            </a:r>
            <a:endParaRPr/>
          </a:p>
          <a:p>
            <a:pPr indent="-393700" lvl="0" marL="457200" rtl="0" algn="l">
              <a:spcBef>
                <a:spcPts val="1000"/>
              </a:spcBef>
              <a:spcAft>
                <a:spcPts val="0"/>
              </a:spcAft>
              <a:buSzPts val="2600"/>
              <a:buChar char="●"/>
            </a:pPr>
            <a:r>
              <a:rPr lang="sv-SE"/>
              <a:t>Frequent push and pull help avoid conflicts.</a:t>
            </a:r>
            <a:endParaRPr/>
          </a:p>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11" name="Google Shape;311;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Conflicts</a:t>
            </a:r>
            <a:endParaRPr/>
          </a:p>
          <a:p>
            <a:pPr indent="0" lvl="0" marL="0" rtl="0" algn="l">
              <a:spcBef>
                <a:spcPts val="0"/>
              </a:spcBef>
              <a:spcAft>
                <a:spcPts val="0"/>
              </a:spcAft>
              <a:buNone/>
            </a:pPr>
            <a:r>
              <a:t/>
            </a:r>
            <a:endParaRPr/>
          </a:p>
        </p:txBody>
      </p:sp>
      <p:sp>
        <p:nvSpPr>
          <p:cNvPr id="312" name="Google Shape;312;p43"/>
          <p:cNvSpPr txBox="1"/>
          <p:nvPr>
            <p:ph idx="1" type="body"/>
          </p:nvPr>
        </p:nvSpPr>
        <p:spPr>
          <a:xfrm>
            <a:off x="468900" y="1198375"/>
            <a:ext cx="8217900" cy="3564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Remember that VCS tools are line-based.</a:t>
            </a:r>
            <a:endParaRPr/>
          </a:p>
          <a:p>
            <a:pPr indent="-393700" lvl="0" marL="457200" rtl="0" algn="l">
              <a:spcBef>
                <a:spcPts val="1000"/>
              </a:spcBef>
              <a:spcAft>
                <a:spcPts val="0"/>
              </a:spcAft>
              <a:buSzPts val="2600"/>
              <a:buChar char="●"/>
            </a:pPr>
            <a:r>
              <a:rPr lang="sv-SE"/>
              <a:t>Be careful with adjusting indentation.</a:t>
            </a:r>
            <a:endParaRPr/>
          </a:p>
          <a:p>
            <a:pPr indent="-368300" lvl="1" marL="914400" rtl="0" algn="l">
              <a:spcBef>
                <a:spcPts val="500"/>
              </a:spcBef>
              <a:spcAft>
                <a:spcPts val="0"/>
              </a:spcAft>
              <a:buSzPts val="2200"/>
              <a:buChar char="○"/>
            </a:pPr>
            <a:r>
              <a:rPr lang="sv-SE"/>
              <a:t>Check for accidental indentation changes.</a:t>
            </a:r>
            <a:endParaRPr/>
          </a:p>
          <a:p>
            <a:pPr indent="-393700" lvl="0" marL="457200" rtl="0" algn="l">
              <a:spcBef>
                <a:spcPts val="1000"/>
              </a:spcBef>
              <a:spcAft>
                <a:spcPts val="0"/>
              </a:spcAft>
              <a:buSzPts val="2600"/>
              <a:buChar char="●"/>
            </a:pPr>
            <a:r>
              <a:rPr lang="sv-SE"/>
              <a:t>Avoid excessively long lines.</a:t>
            </a:r>
            <a:endParaRPr/>
          </a:p>
          <a:p>
            <a:pPr indent="-368300" lvl="1" marL="914400" rtl="0" algn="l">
              <a:spcBef>
                <a:spcPts val="500"/>
              </a:spcBef>
              <a:spcAft>
                <a:spcPts val="0"/>
              </a:spcAft>
              <a:buSzPts val="2200"/>
              <a:buChar char="○"/>
            </a:pPr>
            <a:r>
              <a:rPr lang="sv-SE"/>
              <a:t>Longer lines are more likely to cause conflicts.</a:t>
            </a:r>
            <a:endParaRPr/>
          </a:p>
          <a:p>
            <a:pPr indent="-342900" lvl="2" marL="1371600" rtl="0" algn="l">
              <a:spcBef>
                <a:spcPts val="500"/>
              </a:spcBef>
              <a:spcAft>
                <a:spcPts val="0"/>
              </a:spcAft>
              <a:buSzPts val="1800"/>
              <a:buChar char="■"/>
            </a:pPr>
            <a:r>
              <a:rPr lang="sv-SE"/>
              <a:t>More people will edit that line.</a:t>
            </a:r>
            <a:endParaRPr/>
          </a:p>
          <a:p>
            <a:pPr indent="-368300" lvl="1" marL="914400" rtl="0" algn="l">
              <a:spcBef>
                <a:spcPts val="500"/>
              </a:spcBef>
              <a:spcAft>
                <a:spcPts val="0"/>
              </a:spcAft>
              <a:buSzPts val="2200"/>
              <a:buChar char="○"/>
            </a:pPr>
            <a:r>
              <a:rPr lang="sv-SE"/>
              <a:t>The more characters, the harder it is to determine the exact changes when viewing VCS history. </a:t>
            </a:r>
            <a:endParaRPr/>
          </a:p>
          <a:p>
            <a:pPr indent="-368300" lvl="1" marL="914400" rtl="0" algn="l">
              <a:spcBef>
                <a:spcPts val="500"/>
              </a:spcBef>
              <a:spcAft>
                <a:spcPts val="0"/>
              </a:spcAft>
              <a:buSzPts val="2200"/>
              <a:buChar char="○"/>
            </a:pPr>
            <a:r>
              <a:rPr lang="sv-SE"/>
              <a:t>Shorter lines are easier to read when editing a file.</a:t>
            </a:r>
            <a:endParaRPr/>
          </a:p>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46" name="Google Shape;146;p2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47" name="Google Shape;147;p2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48" name="Google Shape;148;p2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Managing Change</a:t>
            </a:r>
            <a:endParaRPr/>
          </a:p>
        </p:txBody>
      </p:sp>
      <p:sp>
        <p:nvSpPr>
          <p:cNvPr id="149" name="Google Shape;149;p2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Requirements, design, code, and tests </a:t>
            </a:r>
            <a:r>
              <a:rPr lang="sv-SE"/>
              <a:t>evolve throughout development, and after release. </a:t>
            </a:r>
            <a:endParaRPr/>
          </a:p>
          <a:p>
            <a:pPr indent="-393700" lvl="0" marL="457200" rtl="0" algn="l">
              <a:lnSpc>
                <a:spcPct val="90000"/>
              </a:lnSpc>
              <a:spcBef>
                <a:spcPts val="0"/>
              </a:spcBef>
              <a:spcAft>
                <a:spcPts val="0"/>
              </a:spcAft>
              <a:buSzPts val="2600"/>
              <a:buChar char="•"/>
            </a:pPr>
            <a:r>
              <a:rPr lang="sv-SE"/>
              <a:t>Effective engineers control the impact of change. </a:t>
            </a:r>
            <a:endParaRPr/>
          </a:p>
          <a:p>
            <a:pPr indent="-368300" lvl="1" marL="914400" rtl="0" algn="l">
              <a:lnSpc>
                <a:spcPct val="90000"/>
              </a:lnSpc>
              <a:spcBef>
                <a:spcPts val="0"/>
              </a:spcBef>
              <a:spcAft>
                <a:spcPts val="0"/>
              </a:spcAft>
              <a:buSzPts val="2200"/>
              <a:buChar char="•"/>
            </a:pPr>
            <a:r>
              <a:rPr lang="sv-SE"/>
              <a:t>and ensure that all artifacts evolve when any change.</a:t>
            </a:r>
            <a:endParaRPr/>
          </a:p>
          <a:p>
            <a:pPr indent="-393700" lvl="0" marL="457200" rtl="0" algn="l">
              <a:lnSpc>
                <a:spcPct val="90000"/>
              </a:lnSpc>
              <a:spcBef>
                <a:spcPts val="0"/>
              </a:spcBef>
              <a:spcAft>
                <a:spcPts val="0"/>
              </a:spcAft>
              <a:buSzPts val="2600"/>
              <a:buChar char="•"/>
            </a:pPr>
            <a:r>
              <a:rPr lang="sv-SE"/>
              <a:t>Today - </a:t>
            </a:r>
            <a:r>
              <a:rPr b="1" lang="sv-SE"/>
              <a:t>Version Control and Issue Tracking</a:t>
            </a:r>
            <a:endParaRPr b="1"/>
          </a:p>
          <a:p>
            <a:pPr indent="-368300" lvl="1" marL="914400" rtl="0" algn="l">
              <a:lnSpc>
                <a:spcPct val="90000"/>
              </a:lnSpc>
              <a:spcBef>
                <a:spcPts val="0"/>
              </a:spcBef>
              <a:spcAft>
                <a:spcPts val="0"/>
              </a:spcAft>
              <a:buSzPts val="2200"/>
              <a:buChar char="•"/>
            </a:pPr>
            <a:r>
              <a:rPr lang="sv-SE"/>
              <a:t>Controlling the evolution of code.</a:t>
            </a:r>
            <a:endParaRPr/>
          </a:p>
          <a:p>
            <a:pPr indent="-63500" lvl="0" marL="228600" rtl="0" algn="l">
              <a:lnSpc>
                <a:spcPct val="90000"/>
              </a:lnSpc>
              <a:spcBef>
                <a:spcPts val="0"/>
              </a:spcBef>
              <a:spcAft>
                <a:spcPts val="0"/>
              </a:spcAft>
              <a:buClr>
                <a:schemeClr val="dk1"/>
              </a:buClr>
              <a:buSzPts val="26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19" name="Google Shape;319;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Summarizing Basic Workflow</a:t>
            </a:r>
            <a:endParaRPr/>
          </a:p>
          <a:p>
            <a:pPr indent="0" lvl="0" marL="0" rtl="0" algn="l">
              <a:spcBef>
                <a:spcPts val="0"/>
              </a:spcBef>
              <a:spcAft>
                <a:spcPts val="0"/>
              </a:spcAft>
              <a:buNone/>
            </a:pPr>
            <a:r>
              <a:t/>
            </a:r>
            <a:endParaRPr/>
          </a:p>
        </p:txBody>
      </p:sp>
      <p:sp>
        <p:nvSpPr>
          <p:cNvPr id="320" name="Google Shape;320;p44"/>
          <p:cNvSpPr txBox="1"/>
          <p:nvPr>
            <p:ph idx="1" type="body"/>
          </p:nvPr>
        </p:nvSpPr>
        <p:spPr>
          <a:xfrm>
            <a:off x="468900" y="1087700"/>
            <a:ext cx="8217900" cy="36750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git clone</a:t>
            </a:r>
            <a:r>
              <a:rPr lang="sv-SE"/>
              <a:t> (on initialization)</a:t>
            </a:r>
            <a:endParaRPr/>
          </a:p>
          <a:p>
            <a:pPr indent="-393700" lvl="0" marL="457200" rtl="0" algn="l">
              <a:spcBef>
                <a:spcPts val="1000"/>
              </a:spcBef>
              <a:spcAft>
                <a:spcPts val="0"/>
              </a:spcAft>
              <a:buSzPts val="2600"/>
              <a:buChar char="●"/>
            </a:pPr>
            <a:r>
              <a:rPr b="1" lang="sv-SE"/>
              <a:t>git pull</a:t>
            </a:r>
            <a:r>
              <a:rPr lang="sv-SE"/>
              <a:t> (on new change)</a:t>
            </a:r>
            <a:endParaRPr/>
          </a:p>
          <a:p>
            <a:pPr indent="-393700" lvl="0" marL="457200" rtl="0" algn="l">
              <a:spcBef>
                <a:spcPts val="1000"/>
              </a:spcBef>
              <a:spcAft>
                <a:spcPts val="0"/>
              </a:spcAft>
              <a:buSzPts val="2600"/>
              <a:buChar char="●"/>
            </a:pPr>
            <a:r>
              <a:rPr lang="sv-SE"/>
              <a:t>Make local edits.</a:t>
            </a:r>
            <a:endParaRPr/>
          </a:p>
          <a:p>
            <a:pPr indent="-368300" lvl="1" marL="914400" rtl="0" algn="l">
              <a:spcBef>
                <a:spcPts val="500"/>
              </a:spcBef>
              <a:spcAft>
                <a:spcPts val="0"/>
              </a:spcAft>
              <a:buSzPts val="2200"/>
              <a:buChar char="○"/>
            </a:pPr>
            <a:r>
              <a:rPr b="1" lang="sv-SE"/>
              <a:t>git diff</a:t>
            </a:r>
            <a:r>
              <a:rPr lang="sv-SE"/>
              <a:t>, </a:t>
            </a:r>
            <a:r>
              <a:rPr b="1" lang="sv-SE"/>
              <a:t>git status</a:t>
            </a:r>
            <a:r>
              <a:rPr lang="sv-SE"/>
              <a:t> to examine changes made</a:t>
            </a:r>
            <a:endParaRPr/>
          </a:p>
          <a:p>
            <a:pPr indent="-393700" lvl="0" marL="457200" rtl="0" algn="l">
              <a:spcBef>
                <a:spcPts val="1000"/>
              </a:spcBef>
              <a:spcAft>
                <a:spcPts val="0"/>
              </a:spcAft>
              <a:buSzPts val="2600"/>
              <a:buChar char="●"/>
            </a:pPr>
            <a:r>
              <a:rPr b="1" lang="sv-SE"/>
              <a:t>git add</a:t>
            </a:r>
            <a:endParaRPr b="1"/>
          </a:p>
          <a:p>
            <a:pPr indent="-393700" lvl="0" marL="457200" rtl="0" algn="l">
              <a:spcBef>
                <a:spcPts val="1000"/>
              </a:spcBef>
              <a:spcAft>
                <a:spcPts val="0"/>
              </a:spcAft>
              <a:buSzPts val="2600"/>
              <a:buChar char="●"/>
            </a:pPr>
            <a:r>
              <a:rPr b="1" lang="sv-SE"/>
              <a:t>git commit</a:t>
            </a:r>
            <a:endParaRPr b="1"/>
          </a:p>
          <a:p>
            <a:pPr indent="-393700" lvl="0" marL="457200" rtl="0" algn="l">
              <a:spcBef>
                <a:spcPts val="1000"/>
              </a:spcBef>
              <a:spcAft>
                <a:spcPts val="0"/>
              </a:spcAft>
              <a:buSzPts val="2600"/>
              <a:buChar char="●"/>
            </a:pPr>
            <a:r>
              <a:rPr b="1" lang="sv-SE"/>
              <a:t>git pull </a:t>
            </a:r>
            <a:r>
              <a:rPr lang="sv-SE"/>
              <a:t>(before you push)</a:t>
            </a:r>
            <a:endParaRPr/>
          </a:p>
          <a:p>
            <a:pPr indent="-393700" lvl="0" marL="457200" rtl="0" algn="l">
              <a:spcBef>
                <a:spcPts val="1000"/>
              </a:spcBef>
              <a:spcAft>
                <a:spcPts val="0"/>
              </a:spcAft>
              <a:buSzPts val="2600"/>
              <a:buChar char="●"/>
            </a:pPr>
            <a:r>
              <a:rPr b="1" lang="sv-SE"/>
              <a:t>git push</a:t>
            </a:r>
            <a:endParaRPr b="1"/>
          </a:p>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27" name="Google Shape;327;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Not Just for Source Code</a:t>
            </a:r>
            <a:endParaRPr/>
          </a:p>
          <a:p>
            <a:pPr indent="0" lvl="0" marL="0" rtl="0" algn="l">
              <a:spcBef>
                <a:spcPts val="0"/>
              </a:spcBef>
              <a:spcAft>
                <a:spcPts val="0"/>
              </a:spcAft>
              <a:buNone/>
            </a:pPr>
            <a:r>
              <a:t/>
            </a:r>
            <a:endParaRPr/>
          </a:p>
        </p:txBody>
      </p:sp>
      <p:sp>
        <p:nvSpPr>
          <p:cNvPr id="328" name="Google Shape;328;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VCS can also be used for requirements, design, and other documentation.</a:t>
            </a:r>
            <a:endParaRPr/>
          </a:p>
          <a:p>
            <a:pPr indent="-393700" lvl="0" marL="457200" rtl="0" algn="l">
              <a:spcBef>
                <a:spcPts val="1000"/>
              </a:spcBef>
              <a:spcAft>
                <a:spcPts val="0"/>
              </a:spcAft>
              <a:buSzPts val="2600"/>
              <a:buChar char="●"/>
            </a:pPr>
            <a:r>
              <a:rPr lang="sv-SE"/>
              <a:t>Update and commit workflow can be used for any type of file.</a:t>
            </a:r>
            <a:endParaRPr/>
          </a:p>
          <a:p>
            <a:pPr indent="-368300" lvl="1" marL="914400" rtl="0" algn="l">
              <a:spcBef>
                <a:spcPts val="500"/>
              </a:spcBef>
              <a:spcAft>
                <a:spcPts val="0"/>
              </a:spcAft>
              <a:buSzPts val="2200"/>
              <a:buChar char="○"/>
            </a:pPr>
            <a:r>
              <a:rPr lang="sv-SE"/>
              <a:t>Binary files (.pdf, .doc, images) are complicated as there is no way to identify specific changes to files.</a:t>
            </a:r>
            <a:endParaRPr/>
          </a:p>
          <a:p>
            <a:pPr indent="-342900" lvl="2" marL="1371600" rtl="0" algn="l">
              <a:spcBef>
                <a:spcPts val="500"/>
              </a:spcBef>
              <a:spcAft>
                <a:spcPts val="0"/>
              </a:spcAft>
              <a:buSzPts val="1800"/>
              <a:buChar char="■"/>
            </a:pPr>
            <a:r>
              <a:rPr lang="sv-SE"/>
              <a:t>VCS stores newest version.</a:t>
            </a:r>
            <a:endParaRPr/>
          </a:p>
          <a:p>
            <a:pPr indent="-368300" lvl="1" marL="914400" rtl="0" algn="l">
              <a:spcBef>
                <a:spcPts val="500"/>
              </a:spcBef>
              <a:spcAft>
                <a:spcPts val="0"/>
              </a:spcAft>
              <a:buSzPts val="2200"/>
              <a:buChar char="○"/>
            </a:pPr>
            <a:r>
              <a:rPr lang="sv-SE"/>
              <a:t>Machine-readable files have no issues (.txt, .csv). </a:t>
            </a:r>
            <a:endParaRPr/>
          </a:p>
          <a:p>
            <a:pPr indent="0" lvl="0" marL="0" rtl="0" algn="l">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35" name="Google Shape;335;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Branches</a:t>
            </a:r>
            <a:endParaRPr/>
          </a:p>
          <a:p>
            <a:pPr indent="0" lvl="0" marL="0" rtl="0" algn="l">
              <a:spcBef>
                <a:spcPts val="0"/>
              </a:spcBef>
              <a:spcAft>
                <a:spcPts val="0"/>
              </a:spcAft>
              <a:buNone/>
            </a:pPr>
            <a:r>
              <a:t/>
            </a:r>
            <a:endParaRPr/>
          </a:p>
        </p:txBody>
      </p:sp>
      <p:sp>
        <p:nvSpPr>
          <p:cNvPr id="336" name="Google Shape;336;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history of commits forms a tree.</a:t>
            </a:r>
            <a:endParaRPr/>
          </a:p>
          <a:p>
            <a:pPr indent="-393700" lvl="0" marL="457200" rtl="0" algn="l">
              <a:spcBef>
                <a:spcPts val="1000"/>
              </a:spcBef>
              <a:spcAft>
                <a:spcPts val="0"/>
              </a:spcAft>
              <a:buSzPts val="2600"/>
              <a:buChar char="●"/>
            </a:pPr>
            <a:r>
              <a:rPr lang="sv-SE"/>
              <a:t>The core version is called the </a:t>
            </a:r>
            <a:r>
              <a:rPr b="1" lang="sv-SE"/>
              <a:t>master</a:t>
            </a:r>
            <a:r>
              <a:rPr lang="sv-SE"/>
              <a:t> branch.</a:t>
            </a:r>
            <a:endParaRPr/>
          </a:p>
          <a:p>
            <a:pPr indent="-368300" lvl="1" marL="914400" rtl="0" algn="l">
              <a:spcBef>
                <a:spcPts val="500"/>
              </a:spcBef>
              <a:spcAft>
                <a:spcPts val="0"/>
              </a:spcAft>
              <a:buSzPts val="2200"/>
              <a:buChar char="○"/>
            </a:pPr>
            <a:r>
              <a:rPr lang="sv-SE"/>
              <a:t>The master branch should be relatively stable, tested, and free of faults (as far as we know).</a:t>
            </a:r>
            <a:endParaRPr/>
          </a:p>
          <a:p>
            <a:pPr indent="-393700" lvl="0" marL="457200" rtl="0" algn="l">
              <a:spcBef>
                <a:spcPts val="1000"/>
              </a:spcBef>
              <a:spcAft>
                <a:spcPts val="0"/>
              </a:spcAft>
              <a:buSzPts val="2600"/>
              <a:buChar char="●"/>
            </a:pPr>
            <a:r>
              <a:rPr lang="sv-SE"/>
              <a:t>How can we add new features or redesign elements of the system while keeping the master branch stable?</a:t>
            </a:r>
            <a:endParaRPr/>
          </a:p>
          <a:p>
            <a:pPr indent="-368300" lvl="1" marL="914400" rtl="0" algn="l">
              <a:spcBef>
                <a:spcPts val="500"/>
              </a:spcBef>
              <a:spcAft>
                <a:spcPts val="0"/>
              </a:spcAft>
              <a:buSzPts val="2200"/>
              <a:buChar char="○"/>
            </a:pPr>
            <a:r>
              <a:rPr lang="sv-SE"/>
              <a:t>VCS allows the creation of new</a:t>
            </a:r>
            <a:r>
              <a:rPr b="1" lang="sv-SE"/>
              <a:t> branches</a:t>
            </a:r>
            <a:r>
              <a:rPr lang="sv-SE"/>
              <a:t>.</a:t>
            </a:r>
            <a:endParaRPr/>
          </a:p>
          <a:p>
            <a:pPr indent="0" lvl="0" marL="0" rtl="0" algn="l">
              <a:spcBef>
                <a:spcPts val="10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43" name="Google Shape;343;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Branches</a:t>
            </a:r>
            <a:endParaRPr/>
          </a:p>
        </p:txBody>
      </p:sp>
      <p:sp>
        <p:nvSpPr>
          <p:cNvPr id="344" name="Google Shape;344;p47"/>
          <p:cNvSpPr txBox="1"/>
          <p:nvPr>
            <p:ph idx="1" type="body"/>
          </p:nvPr>
        </p:nvSpPr>
        <p:spPr>
          <a:xfrm>
            <a:off x="468900" y="1282400"/>
            <a:ext cx="80046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Creating a branch takes current commit of a branch as the start of a new timeline.</a:t>
            </a:r>
            <a:endParaRPr/>
          </a:p>
          <a:p>
            <a:pPr indent="-368300" lvl="1" marL="914400" rtl="0" algn="l">
              <a:spcBef>
                <a:spcPts val="500"/>
              </a:spcBef>
              <a:spcAft>
                <a:spcPts val="0"/>
              </a:spcAft>
              <a:buSzPts val="2200"/>
              <a:buChar char="○"/>
            </a:pPr>
            <a:r>
              <a:rPr lang="sv-SE"/>
              <a:t>Current commit to any existing branch.</a:t>
            </a:r>
            <a:endParaRPr/>
          </a:p>
          <a:p>
            <a:pPr indent="-368300" lvl="1" marL="914400" rtl="0" algn="l">
              <a:spcBef>
                <a:spcPts val="500"/>
              </a:spcBef>
              <a:spcAft>
                <a:spcPts val="0"/>
              </a:spcAft>
              <a:buSzPts val="2200"/>
              <a:buChar char="○"/>
            </a:pPr>
            <a:r>
              <a:rPr lang="sv-SE"/>
              <a:t>Commits to the new branch are not applied to </a:t>
            </a:r>
            <a:br>
              <a:rPr lang="sv-SE"/>
            </a:br>
            <a:r>
              <a:rPr lang="sv-SE"/>
              <a:t>the original branch. </a:t>
            </a:r>
            <a:endParaRPr/>
          </a:p>
          <a:p>
            <a:pPr indent="-368300" lvl="1" marL="914400" rtl="0" algn="l">
              <a:spcBef>
                <a:spcPts val="500"/>
              </a:spcBef>
              <a:spcAft>
                <a:spcPts val="0"/>
              </a:spcAft>
              <a:buSzPts val="2200"/>
              <a:buChar char="○"/>
            </a:pPr>
            <a:r>
              <a:rPr lang="sv-SE"/>
              <a:t>New commits to the original branch are not </a:t>
            </a:r>
            <a:br>
              <a:rPr lang="sv-SE"/>
            </a:br>
            <a:r>
              <a:rPr lang="sv-SE"/>
              <a:t>applied to the new branch.</a:t>
            </a:r>
            <a:endParaRPr/>
          </a:p>
          <a:p>
            <a:pPr indent="-393700" lvl="0" marL="457200" rtl="0" algn="l">
              <a:spcBef>
                <a:spcPts val="1000"/>
              </a:spcBef>
              <a:spcAft>
                <a:spcPts val="0"/>
              </a:spcAft>
              <a:buSzPts val="2600"/>
              <a:buChar char="●"/>
            </a:pPr>
            <a:r>
              <a:rPr lang="sv-SE"/>
              <a:t>The new branch can be merged into the original.</a:t>
            </a:r>
            <a:endParaRPr/>
          </a:p>
          <a:p>
            <a:pPr indent="-368300" lvl="1" marL="914400" rtl="0" algn="l">
              <a:spcBef>
                <a:spcPts val="500"/>
              </a:spcBef>
              <a:spcAft>
                <a:spcPts val="0"/>
              </a:spcAft>
              <a:buSzPts val="2200"/>
              <a:buChar char="○"/>
            </a:pPr>
            <a:r>
              <a:rPr lang="sv-SE"/>
              <a:t>May require handling conflicts.</a:t>
            </a:r>
            <a:endParaRPr/>
          </a:p>
          <a:p>
            <a:pPr indent="0" lvl="0" marL="0" rtl="0" algn="l">
              <a:spcBef>
                <a:spcPts val="1000"/>
              </a:spcBef>
              <a:spcAft>
                <a:spcPts val="0"/>
              </a:spcAft>
              <a:buNone/>
            </a:pPr>
            <a:r>
              <a:t/>
            </a:r>
            <a:endParaRPr/>
          </a:p>
        </p:txBody>
      </p:sp>
      <p:sp>
        <p:nvSpPr>
          <p:cNvPr id="345" name="Google Shape;345;p47"/>
          <p:cNvSpPr/>
          <p:nvPr/>
        </p:nvSpPr>
        <p:spPr>
          <a:xfrm>
            <a:off x="8326227" y="1163200"/>
            <a:ext cx="774000" cy="3624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7"/>
          <p:cNvSpPr/>
          <p:nvPr/>
        </p:nvSpPr>
        <p:spPr>
          <a:xfrm>
            <a:off x="8326227" y="1732486"/>
            <a:ext cx="774000" cy="3624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7"/>
          <p:cNvSpPr/>
          <p:nvPr/>
        </p:nvSpPr>
        <p:spPr>
          <a:xfrm>
            <a:off x="8326227" y="2301771"/>
            <a:ext cx="774000" cy="3624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7"/>
          <p:cNvSpPr/>
          <p:nvPr/>
        </p:nvSpPr>
        <p:spPr>
          <a:xfrm>
            <a:off x="8326289" y="3440343"/>
            <a:ext cx="774000" cy="3624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7"/>
          <p:cNvSpPr/>
          <p:nvPr/>
        </p:nvSpPr>
        <p:spPr>
          <a:xfrm>
            <a:off x="7381200" y="2323171"/>
            <a:ext cx="774000" cy="3624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0" name="Google Shape;350;p47"/>
          <p:cNvCxnSpPr>
            <a:stCxn id="345" idx="2"/>
            <a:endCxn id="346" idx="0"/>
          </p:cNvCxnSpPr>
          <p:nvPr/>
        </p:nvCxnSpPr>
        <p:spPr>
          <a:xfrm>
            <a:off x="8713227" y="1525600"/>
            <a:ext cx="0" cy="207000"/>
          </a:xfrm>
          <a:prstGeom prst="straightConnector1">
            <a:avLst/>
          </a:prstGeom>
          <a:noFill/>
          <a:ln cap="flat" cmpd="sng" w="19050">
            <a:solidFill>
              <a:srgbClr val="2388DB"/>
            </a:solidFill>
            <a:prstDash val="solid"/>
            <a:round/>
            <a:headEnd len="med" w="med" type="none"/>
            <a:tailEnd len="med" w="med" type="triangle"/>
          </a:ln>
        </p:spPr>
      </p:cxnSp>
      <p:sp>
        <p:nvSpPr>
          <p:cNvPr id="351" name="Google Shape;351;p47"/>
          <p:cNvSpPr/>
          <p:nvPr/>
        </p:nvSpPr>
        <p:spPr>
          <a:xfrm>
            <a:off x="7381210" y="2871057"/>
            <a:ext cx="774000" cy="3624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2" name="Google Shape;352;p47"/>
          <p:cNvCxnSpPr>
            <a:stCxn id="346" idx="2"/>
            <a:endCxn id="349" idx="0"/>
          </p:cNvCxnSpPr>
          <p:nvPr/>
        </p:nvCxnSpPr>
        <p:spPr>
          <a:xfrm flipH="1">
            <a:off x="7768227" y="2094886"/>
            <a:ext cx="945000" cy="228300"/>
          </a:xfrm>
          <a:prstGeom prst="straightConnector1">
            <a:avLst/>
          </a:prstGeom>
          <a:noFill/>
          <a:ln cap="flat" cmpd="sng" w="19050">
            <a:solidFill>
              <a:srgbClr val="2388DB"/>
            </a:solidFill>
            <a:prstDash val="solid"/>
            <a:round/>
            <a:headEnd len="med" w="med" type="none"/>
            <a:tailEnd len="med" w="med" type="triangle"/>
          </a:ln>
        </p:spPr>
      </p:cxnSp>
      <p:cxnSp>
        <p:nvCxnSpPr>
          <p:cNvPr id="353" name="Google Shape;353;p47"/>
          <p:cNvCxnSpPr>
            <a:stCxn id="346" idx="2"/>
            <a:endCxn id="347" idx="0"/>
          </p:cNvCxnSpPr>
          <p:nvPr/>
        </p:nvCxnSpPr>
        <p:spPr>
          <a:xfrm>
            <a:off x="8713227" y="2094886"/>
            <a:ext cx="0" cy="207000"/>
          </a:xfrm>
          <a:prstGeom prst="straightConnector1">
            <a:avLst/>
          </a:prstGeom>
          <a:noFill/>
          <a:ln cap="flat" cmpd="sng" w="19050">
            <a:solidFill>
              <a:srgbClr val="2388DB"/>
            </a:solidFill>
            <a:prstDash val="solid"/>
            <a:round/>
            <a:headEnd len="med" w="med" type="none"/>
            <a:tailEnd len="med" w="med" type="triangle"/>
          </a:ln>
        </p:spPr>
      </p:cxnSp>
      <p:cxnSp>
        <p:nvCxnSpPr>
          <p:cNvPr id="354" name="Google Shape;354;p47"/>
          <p:cNvCxnSpPr>
            <a:endCxn id="351" idx="0"/>
          </p:cNvCxnSpPr>
          <p:nvPr/>
        </p:nvCxnSpPr>
        <p:spPr>
          <a:xfrm>
            <a:off x="7768210" y="2685357"/>
            <a:ext cx="0" cy="185700"/>
          </a:xfrm>
          <a:prstGeom prst="straightConnector1">
            <a:avLst/>
          </a:prstGeom>
          <a:noFill/>
          <a:ln cap="flat" cmpd="sng" w="19050">
            <a:solidFill>
              <a:srgbClr val="2388DB"/>
            </a:solidFill>
            <a:prstDash val="solid"/>
            <a:round/>
            <a:headEnd len="med" w="med" type="none"/>
            <a:tailEnd len="med" w="med" type="triangle"/>
          </a:ln>
        </p:spPr>
      </p:cxnSp>
      <p:cxnSp>
        <p:nvCxnSpPr>
          <p:cNvPr id="355" name="Google Shape;355;p47"/>
          <p:cNvCxnSpPr>
            <a:stCxn id="351" idx="2"/>
            <a:endCxn id="348" idx="1"/>
          </p:cNvCxnSpPr>
          <p:nvPr/>
        </p:nvCxnSpPr>
        <p:spPr>
          <a:xfrm>
            <a:off x="7768210" y="3233457"/>
            <a:ext cx="558000" cy="388200"/>
          </a:xfrm>
          <a:prstGeom prst="straightConnector1">
            <a:avLst/>
          </a:prstGeom>
          <a:noFill/>
          <a:ln cap="flat" cmpd="sng" w="19050">
            <a:solidFill>
              <a:srgbClr val="2388DB"/>
            </a:solidFill>
            <a:prstDash val="solid"/>
            <a:round/>
            <a:headEnd len="med" w="med" type="none"/>
            <a:tailEnd len="med" w="med" type="triangle"/>
          </a:ln>
        </p:spPr>
      </p:cxnSp>
      <p:cxnSp>
        <p:nvCxnSpPr>
          <p:cNvPr id="356" name="Google Shape;356;p47"/>
          <p:cNvCxnSpPr>
            <a:stCxn id="347" idx="2"/>
            <a:endCxn id="348" idx="0"/>
          </p:cNvCxnSpPr>
          <p:nvPr/>
        </p:nvCxnSpPr>
        <p:spPr>
          <a:xfrm>
            <a:off x="8713227" y="2664171"/>
            <a:ext cx="0" cy="776100"/>
          </a:xfrm>
          <a:prstGeom prst="straightConnector1">
            <a:avLst/>
          </a:prstGeom>
          <a:noFill/>
          <a:ln cap="flat" cmpd="sng" w="19050">
            <a:solidFill>
              <a:srgbClr val="2388DB"/>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3" name="Google Shape;363;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Branches</a:t>
            </a:r>
            <a:endParaRPr/>
          </a:p>
        </p:txBody>
      </p:sp>
      <p:sp>
        <p:nvSpPr>
          <p:cNvPr id="364" name="Google Shape;364;p48"/>
          <p:cNvSpPr txBox="1"/>
          <p:nvPr>
            <p:ph idx="1" type="body"/>
          </p:nvPr>
        </p:nvSpPr>
        <p:spPr>
          <a:xfrm>
            <a:off x="468900" y="1066476"/>
            <a:ext cx="8217900" cy="3696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These are known as feature branches.</a:t>
            </a:r>
            <a:endParaRPr/>
          </a:p>
          <a:p>
            <a:pPr indent="-368300" lvl="1" marL="914400" rtl="0" algn="l">
              <a:spcBef>
                <a:spcPts val="500"/>
              </a:spcBef>
              <a:spcAft>
                <a:spcPts val="0"/>
              </a:spcAft>
              <a:buSzPts val="2200"/>
              <a:buChar char="○"/>
            </a:pPr>
            <a:r>
              <a:rPr lang="sv-SE"/>
              <a:t>Insulated from master branch, so we can make changes without impacting stability for other developers.</a:t>
            </a:r>
            <a:endParaRPr/>
          </a:p>
          <a:p>
            <a:pPr indent="-368300" lvl="1" marL="914400" rtl="0" algn="l">
              <a:spcBef>
                <a:spcPts val="500"/>
              </a:spcBef>
              <a:spcAft>
                <a:spcPts val="0"/>
              </a:spcAft>
              <a:buSzPts val="2200"/>
              <a:buChar char="○"/>
            </a:pPr>
            <a:r>
              <a:rPr lang="sv-SE"/>
              <a:t>Once complete, we can merge the working change into the master branch</a:t>
            </a:r>
            <a:endParaRPr/>
          </a:p>
          <a:p>
            <a:pPr indent="-393700" lvl="0" marL="457200" rtl="0" algn="l">
              <a:spcBef>
                <a:spcPts val="1000"/>
              </a:spcBef>
              <a:spcAft>
                <a:spcPts val="0"/>
              </a:spcAft>
              <a:buSzPts val="2600"/>
              <a:buChar char="●"/>
            </a:pPr>
            <a:r>
              <a:rPr lang="sv-SE"/>
              <a:t>Allows experimentation without breaking anything or impeding others.</a:t>
            </a:r>
            <a:endParaRPr/>
          </a:p>
          <a:p>
            <a:pPr indent="-368300" lvl="1" marL="914400" rtl="0" algn="l">
              <a:spcBef>
                <a:spcPts val="500"/>
              </a:spcBef>
              <a:spcAft>
                <a:spcPts val="0"/>
              </a:spcAft>
              <a:buSzPts val="2200"/>
              <a:buChar char="○"/>
            </a:pPr>
            <a:r>
              <a:rPr lang="sv-SE"/>
              <a:t>Many projects have a stable master branch, a development branch, and feature branches.</a:t>
            </a:r>
            <a:endParaRPr/>
          </a:p>
          <a:p>
            <a:pPr indent="-368300" lvl="1" marL="914400" rtl="0" algn="l">
              <a:spcBef>
                <a:spcPts val="500"/>
              </a:spcBef>
              <a:spcAft>
                <a:spcPts val="0"/>
              </a:spcAft>
              <a:buSzPts val="2200"/>
              <a:buChar char="○"/>
            </a:pPr>
            <a:r>
              <a:rPr lang="sv-SE"/>
              <a:t>Enables control over development.</a:t>
            </a:r>
            <a:endParaRPr/>
          </a:p>
          <a:p>
            <a:pPr indent="0" lvl="0" marL="0" rtl="0" algn="l">
              <a:spcBef>
                <a:spcPts val="10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1" name="Google Shape;371;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Branches</a:t>
            </a:r>
            <a:endParaRPr/>
          </a:p>
        </p:txBody>
      </p:sp>
      <p:sp>
        <p:nvSpPr>
          <p:cNvPr id="372" name="Google Shape;372;p49"/>
          <p:cNvSpPr txBox="1"/>
          <p:nvPr>
            <p:ph idx="1" type="body"/>
          </p:nvPr>
        </p:nvSpPr>
        <p:spPr>
          <a:xfrm>
            <a:off x="468900" y="1140725"/>
            <a:ext cx="8217900" cy="3621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To create or switch to a branch:</a:t>
            </a:r>
            <a:endParaRPr/>
          </a:p>
          <a:p>
            <a:pPr indent="-368300" lvl="1" marL="914400" rtl="0" algn="l">
              <a:spcBef>
                <a:spcPts val="500"/>
              </a:spcBef>
              <a:spcAft>
                <a:spcPts val="0"/>
              </a:spcAft>
              <a:buSzPts val="2200"/>
              <a:buChar char="○"/>
            </a:pPr>
            <a:r>
              <a:rPr b="1" lang="sv-SE"/>
              <a:t>git checkout -b &lt;new branch name&gt; [&lt;base branch name&gt;]</a:t>
            </a:r>
            <a:endParaRPr b="1"/>
          </a:p>
          <a:p>
            <a:pPr indent="-342900" lvl="2" marL="1371600" rtl="0" algn="l">
              <a:spcBef>
                <a:spcPts val="500"/>
              </a:spcBef>
              <a:spcAft>
                <a:spcPts val="0"/>
              </a:spcAft>
              <a:buSzPts val="1800"/>
              <a:buChar char="■"/>
            </a:pPr>
            <a:r>
              <a:rPr lang="sv-SE"/>
              <a:t>[&lt;brase branch name&gt;] is optional, default value is master.</a:t>
            </a:r>
            <a:endParaRPr/>
          </a:p>
          <a:p>
            <a:pPr indent="-393700" lvl="0" marL="457200" rtl="0" algn="l">
              <a:spcBef>
                <a:spcPts val="1000"/>
              </a:spcBef>
              <a:spcAft>
                <a:spcPts val="0"/>
              </a:spcAft>
              <a:buSzPts val="2600"/>
              <a:buChar char="●"/>
            </a:pPr>
            <a:r>
              <a:rPr lang="sv-SE"/>
              <a:t>To push changes:</a:t>
            </a:r>
            <a:endParaRPr/>
          </a:p>
          <a:p>
            <a:pPr indent="-368300" lvl="1" marL="914400" rtl="0" algn="l">
              <a:spcBef>
                <a:spcPts val="500"/>
              </a:spcBef>
              <a:spcAft>
                <a:spcPts val="0"/>
              </a:spcAft>
              <a:buSzPts val="2200"/>
              <a:buChar char="○"/>
            </a:pPr>
            <a:r>
              <a:rPr b="1" lang="sv-SE"/>
              <a:t>git push origin &lt;new branch name&gt;</a:t>
            </a:r>
            <a:endParaRPr b="1"/>
          </a:p>
          <a:p>
            <a:pPr indent="-368300" lvl="1" marL="914400" rtl="0" algn="l">
              <a:spcBef>
                <a:spcPts val="500"/>
              </a:spcBef>
              <a:spcAft>
                <a:spcPts val="0"/>
              </a:spcAft>
              <a:buSzPts val="2200"/>
              <a:buChar char="○"/>
            </a:pPr>
            <a:r>
              <a:rPr b="1" lang="sv-SE"/>
              <a:t>git push origin master </a:t>
            </a:r>
            <a:r>
              <a:rPr lang="sv-SE"/>
              <a:t>commits to the </a:t>
            </a:r>
            <a:r>
              <a:rPr b="1" lang="sv-SE"/>
              <a:t>master</a:t>
            </a:r>
            <a:r>
              <a:rPr lang="sv-SE"/>
              <a:t> branch.</a:t>
            </a:r>
            <a:endParaRPr/>
          </a:p>
          <a:p>
            <a:pPr indent="-393700" lvl="0" marL="457200" rtl="0" algn="l">
              <a:spcBef>
                <a:spcPts val="1000"/>
              </a:spcBef>
              <a:spcAft>
                <a:spcPts val="0"/>
              </a:spcAft>
              <a:buSzPts val="2600"/>
              <a:buChar char="●"/>
            </a:pPr>
            <a:r>
              <a:rPr b="1" lang="sv-SE"/>
              <a:t>git pull</a:t>
            </a:r>
            <a:r>
              <a:rPr lang="sv-SE"/>
              <a:t> incorporates changes to all branches.</a:t>
            </a:r>
            <a:endParaRPr/>
          </a:p>
          <a:p>
            <a:pPr indent="-393700" lvl="0" marL="457200" rtl="0" algn="l">
              <a:spcBef>
                <a:spcPts val="1000"/>
              </a:spcBef>
              <a:spcAft>
                <a:spcPts val="0"/>
              </a:spcAft>
              <a:buSzPts val="2600"/>
              <a:buChar char="●"/>
            </a:pPr>
            <a:r>
              <a:rPr b="1" lang="sv-SE"/>
              <a:t>git commit</a:t>
            </a:r>
            <a:r>
              <a:rPr lang="sv-SE"/>
              <a:t> commits to the “checked out” branch.</a:t>
            </a:r>
            <a:endParaRPr/>
          </a:p>
          <a:p>
            <a:pPr indent="0" lvl="0" marL="0" rtl="0" algn="l">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9" name="Google Shape;379;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Forks</a:t>
            </a:r>
            <a:endParaRPr/>
          </a:p>
        </p:txBody>
      </p:sp>
      <p:sp>
        <p:nvSpPr>
          <p:cNvPr id="380" name="Google Shape;380;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a:t>
            </a:r>
            <a:r>
              <a:rPr b="1" lang="sv-SE"/>
              <a:t>fork</a:t>
            </a:r>
            <a:r>
              <a:rPr lang="sv-SE"/>
              <a:t> is a copy of a complete repository.</a:t>
            </a:r>
            <a:endParaRPr/>
          </a:p>
          <a:p>
            <a:pPr indent="-368300" lvl="1" marL="914400" rtl="0" algn="l">
              <a:spcBef>
                <a:spcPts val="500"/>
              </a:spcBef>
              <a:spcAft>
                <a:spcPts val="0"/>
              </a:spcAft>
              <a:buSzPts val="2200"/>
              <a:buChar char="○"/>
            </a:pPr>
            <a:r>
              <a:rPr lang="sv-SE"/>
              <a:t>Contains all past commits and branches.</a:t>
            </a:r>
            <a:endParaRPr/>
          </a:p>
          <a:p>
            <a:pPr indent="-368300" lvl="1" marL="914400" rtl="0" algn="l">
              <a:spcBef>
                <a:spcPts val="500"/>
              </a:spcBef>
              <a:spcAft>
                <a:spcPts val="0"/>
              </a:spcAft>
              <a:buSzPts val="2200"/>
              <a:buChar char="○"/>
            </a:pPr>
            <a:r>
              <a:rPr lang="sv-SE"/>
              <a:t>New commits to the original repository not applied to fork.</a:t>
            </a:r>
            <a:endParaRPr/>
          </a:p>
          <a:p>
            <a:pPr indent="-368300" lvl="1" marL="914400" rtl="0" algn="l">
              <a:spcBef>
                <a:spcPts val="500"/>
              </a:spcBef>
              <a:spcAft>
                <a:spcPts val="0"/>
              </a:spcAft>
              <a:buSzPts val="2200"/>
              <a:buChar char="○"/>
            </a:pPr>
            <a:r>
              <a:rPr lang="sv-SE"/>
              <a:t>New commits to fork are not applied to the original.</a:t>
            </a:r>
            <a:endParaRPr/>
          </a:p>
          <a:p>
            <a:pPr indent="-342900" lvl="2" marL="1371600" rtl="0" algn="l">
              <a:spcBef>
                <a:spcPts val="500"/>
              </a:spcBef>
              <a:spcAft>
                <a:spcPts val="0"/>
              </a:spcAft>
              <a:buSzPts val="1800"/>
              <a:buChar char="■"/>
            </a:pPr>
            <a:r>
              <a:rPr lang="sv-SE"/>
              <a:t>Commits can be selectively merged into the original.</a:t>
            </a:r>
            <a:endParaRPr/>
          </a:p>
          <a:p>
            <a:pPr indent="-393700" lvl="0" marL="457200" rtl="0" algn="l">
              <a:spcBef>
                <a:spcPts val="1000"/>
              </a:spcBef>
              <a:spcAft>
                <a:spcPts val="0"/>
              </a:spcAft>
              <a:buSzPts val="2600"/>
              <a:buChar char="●"/>
            </a:pPr>
            <a:r>
              <a:rPr lang="sv-SE"/>
              <a:t>Used when a team wants to create an independent spinoff and may not plan to merge their work.</a:t>
            </a:r>
            <a:endParaRPr/>
          </a:p>
          <a:p>
            <a:pPr indent="-368300" lvl="1" marL="914400" rtl="0" algn="l">
              <a:spcBef>
                <a:spcPts val="500"/>
              </a:spcBef>
              <a:spcAft>
                <a:spcPts val="0"/>
              </a:spcAft>
              <a:buSzPts val="2200"/>
              <a:buChar char="○"/>
            </a:pPr>
            <a:r>
              <a:rPr lang="sv-SE"/>
              <a:t>Often used in open-source by amateurs to extend a project they are not a member of.</a:t>
            </a:r>
            <a:endParaRPr/>
          </a:p>
          <a:p>
            <a:pPr indent="0" lvl="0" marL="0" rtl="0" algn="l">
              <a:spcBef>
                <a:spcPts val="10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87" name="Google Shape;387;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Merging Branches or Forks</a:t>
            </a:r>
            <a:endParaRPr/>
          </a:p>
          <a:p>
            <a:pPr indent="0" lvl="0" marL="0" rtl="0" algn="l">
              <a:spcBef>
                <a:spcPts val="0"/>
              </a:spcBef>
              <a:spcAft>
                <a:spcPts val="0"/>
              </a:spcAft>
              <a:buNone/>
            </a:pPr>
            <a:r>
              <a:t/>
            </a:r>
            <a:endParaRPr/>
          </a:p>
        </p:txBody>
      </p:sp>
      <p:sp>
        <p:nvSpPr>
          <p:cNvPr id="388" name="Google Shape;388;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Pull requests are used to tell others about changes you would like to merge into a branch.</a:t>
            </a:r>
            <a:endParaRPr/>
          </a:p>
          <a:p>
            <a:pPr indent="-368300" lvl="1" marL="914400" rtl="0" algn="l">
              <a:spcBef>
                <a:spcPts val="500"/>
              </a:spcBef>
              <a:spcAft>
                <a:spcPts val="0"/>
              </a:spcAft>
              <a:buSzPts val="2200"/>
              <a:buChar char="○"/>
            </a:pPr>
            <a:r>
              <a:rPr lang="sv-SE"/>
              <a:t>Once sent, interested parties can review changes, discuss them, and push additional follow-up commits before agreeing to merge.</a:t>
            </a:r>
            <a:endParaRPr/>
          </a:p>
          <a:p>
            <a:pPr indent="-368300" lvl="1" marL="914400" rtl="0" algn="l">
              <a:spcBef>
                <a:spcPts val="500"/>
              </a:spcBef>
              <a:spcAft>
                <a:spcPts val="0"/>
              </a:spcAft>
              <a:buSzPts val="2200"/>
              <a:buChar char="○"/>
            </a:pPr>
            <a:r>
              <a:rPr lang="sv-SE"/>
              <a:t>Performed through the web interface (i.e., Github).</a:t>
            </a:r>
            <a:endParaRPr/>
          </a:p>
          <a:p>
            <a:pPr indent="-393700" lvl="0" marL="457200" rtl="0" algn="l">
              <a:spcBef>
                <a:spcPts val="1000"/>
              </a:spcBef>
              <a:spcAft>
                <a:spcPts val="0"/>
              </a:spcAft>
              <a:buSzPts val="2600"/>
              <a:buChar char="●"/>
            </a:pPr>
            <a:r>
              <a:rPr lang="sv-SE"/>
              <a:t>Once conflicts are resolved, target branch will be updated by applying commits from source branch.</a:t>
            </a:r>
            <a:endParaRPr/>
          </a:p>
          <a:p>
            <a:pPr indent="0" lvl="0" marL="0" rtl="0" algn="l">
              <a:spcBef>
                <a:spcPts val="10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95" name="Google Shape;395;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Pull Requests</a:t>
            </a:r>
            <a:endParaRPr/>
          </a:p>
        </p:txBody>
      </p:sp>
      <p:sp>
        <p:nvSpPr>
          <p:cNvPr id="396" name="Google Shape;396;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Common tool in open-source development.</a:t>
            </a:r>
            <a:endParaRPr/>
          </a:p>
          <a:p>
            <a:pPr indent="-368300" lvl="1" marL="914400" rtl="0" algn="l">
              <a:spcBef>
                <a:spcPts val="500"/>
              </a:spcBef>
              <a:spcAft>
                <a:spcPts val="0"/>
              </a:spcAft>
              <a:buSzPts val="2200"/>
              <a:buChar char="○"/>
            </a:pPr>
            <a:r>
              <a:rPr lang="sv-SE"/>
              <a:t>Fork the project to create a “personal copy” or create a branch in the core repository.</a:t>
            </a:r>
            <a:endParaRPr/>
          </a:p>
          <a:p>
            <a:pPr indent="-368300" lvl="1" marL="914400" rtl="0" algn="l">
              <a:spcBef>
                <a:spcPts val="500"/>
              </a:spcBef>
              <a:spcAft>
                <a:spcPts val="0"/>
              </a:spcAft>
              <a:buSzPts val="2200"/>
              <a:buChar char="○"/>
            </a:pPr>
            <a:r>
              <a:rPr lang="sv-SE"/>
              <a:t>Incorporate your changes.</a:t>
            </a:r>
            <a:endParaRPr/>
          </a:p>
          <a:p>
            <a:pPr indent="-368300" lvl="1" marL="914400" rtl="0" algn="l">
              <a:spcBef>
                <a:spcPts val="500"/>
              </a:spcBef>
              <a:spcAft>
                <a:spcPts val="0"/>
              </a:spcAft>
              <a:buSzPts val="2200"/>
              <a:buChar char="○"/>
            </a:pPr>
            <a:r>
              <a:rPr lang="sv-SE"/>
              <a:t>Issue a pull request to the core repository/master branch.</a:t>
            </a:r>
            <a:endParaRPr/>
          </a:p>
          <a:p>
            <a:pPr indent="-342900" lvl="2" marL="1371600" rtl="0" algn="l">
              <a:spcBef>
                <a:spcPts val="500"/>
              </a:spcBef>
              <a:spcAft>
                <a:spcPts val="0"/>
              </a:spcAft>
              <a:buSzPts val="1800"/>
              <a:buChar char="■"/>
            </a:pPr>
            <a:r>
              <a:rPr lang="sv-SE"/>
              <a:t>Same mechanism is used for both fork-to-original and branch-to-branch (i.e., new branch-to-master) merging.</a:t>
            </a:r>
            <a:endParaRPr/>
          </a:p>
          <a:p>
            <a:pPr indent="-368300" lvl="1" marL="914400" rtl="0" algn="l">
              <a:spcBef>
                <a:spcPts val="500"/>
              </a:spcBef>
              <a:spcAft>
                <a:spcPts val="0"/>
              </a:spcAft>
              <a:buSzPts val="2200"/>
              <a:buChar char="○"/>
            </a:pPr>
            <a:r>
              <a:rPr lang="sv-SE"/>
              <a:t>Project maintainers discuss the pull request and assess whether it fits the project (and does not break anything).</a:t>
            </a:r>
            <a:endParaRPr/>
          </a:p>
          <a:p>
            <a:pPr indent="-368300" lvl="1" marL="914400" rtl="0" algn="l">
              <a:spcBef>
                <a:spcPts val="500"/>
              </a:spcBef>
              <a:spcAft>
                <a:spcPts val="0"/>
              </a:spcAft>
              <a:buSzPts val="2200"/>
              <a:buChar char="○"/>
            </a:pPr>
            <a:r>
              <a:rPr lang="sv-SE"/>
              <a:t>Project maintainers agree to incorporate changes.</a:t>
            </a:r>
            <a:endParaRPr/>
          </a:p>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3" name="Google Shape;403;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Pull Requests</a:t>
            </a:r>
            <a:endParaRPr/>
          </a:p>
        </p:txBody>
      </p:sp>
      <p:sp>
        <p:nvSpPr>
          <p:cNvPr id="404" name="Google Shape;404;p53"/>
          <p:cNvSpPr txBox="1"/>
          <p:nvPr>
            <p:ph idx="1" type="body"/>
          </p:nvPr>
        </p:nvSpPr>
        <p:spPr>
          <a:xfrm>
            <a:off x="468900" y="1108525"/>
            <a:ext cx="8217900" cy="36540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sv-SE" sz="1800"/>
              <a:t>To create pull request, you must have changes committed to your branch.</a:t>
            </a:r>
            <a:endParaRPr sz="1800"/>
          </a:p>
          <a:p>
            <a:pPr indent="-342900" lvl="0" marL="457200" rtl="0" algn="l">
              <a:spcBef>
                <a:spcPts val="1000"/>
              </a:spcBef>
              <a:spcAft>
                <a:spcPts val="0"/>
              </a:spcAft>
              <a:buSzPts val="1800"/>
              <a:buChar char="●"/>
            </a:pPr>
            <a:r>
              <a:rPr lang="sv-SE" sz="1800"/>
              <a:t>Go to the core repository page, click the “Pull requests” tab, and click "New pull request" button.</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342900" lvl="0" marL="457200" rtl="0" algn="l">
              <a:spcBef>
                <a:spcPts val="1000"/>
              </a:spcBef>
              <a:spcAft>
                <a:spcPts val="0"/>
              </a:spcAft>
              <a:buSzPts val="1800"/>
              <a:buChar char="●"/>
            </a:pPr>
            <a:r>
              <a:rPr lang="sv-SE" sz="1800"/>
              <a:t>Pick the source branch using the "head repository” and “compare” dropdowns. Pick the target branch using the “base repository” and “base” dropdowns.</a:t>
            </a:r>
            <a:br>
              <a:rPr lang="sv-SE" sz="1800"/>
            </a:br>
            <a:endParaRPr sz="1800"/>
          </a:p>
          <a:p>
            <a:pPr indent="0" lvl="0" marL="0" rtl="0" algn="l">
              <a:spcBef>
                <a:spcPts val="1000"/>
              </a:spcBef>
              <a:spcAft>
                <a:spcPts val="0"/>
              </a:spcAft>
              <a:buNone/>
            </a:pPr>
            <a:r>
              <a:t/>
            </a:r>
            <a:endParaRPr sz="2400"/>
          </a:p>
        </p:txBody>
      </p:sp>
      <p:pic>
        <p:nvPicPr>
          <p:cNvPr id="405" name="Google Shape;405;p53"/>
          <p:cNvPicPr preferRelativeResize="0"/>
          <p:nvPr/>
        </p:nvPicPr>
        <p:blipFill>
          <a:blip r:embed="rId3">
            <a:alphaModFix/>
          </a:blip>
          <a:stretch>
            <a:fillRect/>
          </a:stretch>
        </p:blipFill>
        <p:spPr>
          <a:xfrm>
            <a:off x="680463" y="2197075"/>
            <a:ext cx="7794775" cy="749350"/>
          </a:xfrm>
          <a:prstGeom prst="rect">
            <a:avLst/>
          </a:prstGeom>
          <a:noFill/>
          <a:ln>
            <a:noFill/>
          </a:ln>
        </p:spPr>
      </p:pic>
      <p:pic>
        <p:nvPicPr>
          <p:cNvPr id="406" name="Google Shape;406;p53"/>
          <p:cNvPicPr preferRelativeResize="0"/>
          <p:nvPr/>
        </p:nvPicPr>
        <p:blipFill>
          <a:blip r:embed="rId4">
            <a:alphaModFix/>
          </a:blip>
          <a:stretch>
            <a:fillRect/>
          </a:stretch>
        </p:blipFill>
        <p:spPr>
          <a:xfrm>
            <a:off x="561475" y="3934375"/>
            <a:ext cx="8263026" cy="828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6" name="Google Shape;156;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Code Evolution</a:t>
            </a:r>
            <a:endParaRPr/>
          </a:p>
        </p:txBody>
      </p:sp>
      <p:sp>
        <p:nvSpPr>
          <p:cNvPr id="157" name="Google Shape;157;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 want to add a feature to MyAwesomeApp.</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Open in my IDE, edit the code, save.</a:t>
            </a:r>
            <a:endParaRPr/>
          </a:p>
          <a:p>
            <a:pPr indent="-393700" lvl="0" marL="457200" rtl="0" algn="l">
              <a:spcBef>
                <a:spcPts val="0"/>
              </a:spcBef>
              <a:spcAft>
                <a:spcPts val="0"/>
              </a:spcAft>
              <a:buSzPts val="2600"/>
              <a:buChar char="•"/>
            </a:pPr>
            <a:r>
              <a:rPr b="1" lang="sv-SE"/>
              <a:t>Done, right?</a:t>
            </a:r>
            <a:endParaRPr b="1"/>
          </a:p>
          <a:p>
            <a:pPr indent="-368300" lvl="1" marL="914400" rtl="0" algn="l">
              <a:spcBef>
                <a:spcPts val="0"/>
              </a:spcBef>
              <a:spcAft>
                <a:spcPts val="0"/>
              </a:spcAft>
              <a:buSzPts val="2200"/>
              <a:buChar char="•"/>
            </a:pPr>
            <a:r>
              <a:rPr lang="sv-SE"/>
              <a:t>Let’s test it out…</a:t>
            </a:r>
            <a:endParaRPr/>
          </a:p>
          <a:p>
            <a:pPr indent="0" lvl="0" marL="0" rtl="0" algn="l">
              <a:spcBef>
                <a:spcPts val="1000"/>
              </a:spcBef>
              <a:spcAft>
                <a:spcPts val="0"/>
              </a:spcAft>
              <a:buNone/>
            </a:pPr>
            <a:r>
              <a:t/>
            </a:r>
            <a:endParaRPr/>
          </a:p>
        </p:txBody>
      </p:sp>
      <p:sp>
        <p:nvSpPr>
          <p:cNvPr id="158" name="Google Shape;158;p27"/>
          <p:cNvSpPr/>
          <p:nvPr/>
        </p:nvSpPr>
        <p:spPr>
          <a:xfrm>
            <a:off x="2582250" y="1978500"/>
            <a:ext cx="1306500" cy="13374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MyAwesomeApp</a:t>
            </a:r>
            <a:endParaRPr/>
          </a:p>
        </p:txBody>
      </p:sp>
      <p:sp>
        <p:nvSpPr>
          <p:cNvPr id="159" name="Google Shape;159;p27"/>
          <p:cNvSpPr/>
          <p:nvPr/>
        </p:nvSpPr>
        <p:spPr>
          <a:xfrm>
            <a:off x="5255244" y="1978500"/>
            <a:ext cx="1306500" cy="13374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MyAwesomeApp</a:t>
            </a:r>
            <a:endParaRPr/>
          </a:p>
          <a:p>
            <a:pPr indent="0" lvl="0" marL="0" rtl="0" algn="ctr">
              <a:spcBef>
                <a:spcPts val="0"/>
              </a:spcBef>
              <a:spcAft>
                <a:spcPts val="0"/>
              </a:spcAft>
              <a:buNone/>
            </a:pPr>
            <a:r>
              <a:rPr b="1" lang="sv-SE"/>
              <a:t>Version 2.0</a:t>
            </a:r>
            <a:endParaRPr b="1"/>
          </a:p>
        </p:txBody>
      </p:sp>
      <p:cxnSp>
        <p:nvCxnSpPr>
          <p:cNvPr id="160" name="Google Shape;160;p27"/>
          <p:cNvCxnSpPr>
            <a:stCxn id="158" idx="3"/>
            <a:endCxn id="159" idx="1"/>
          </p:cNvCxnSpPr>
          <p:nvPr/>
        </p:nvCxnSpPr>
        <p:spPr>
          <a:xfrm>
            <a:off x="3888750" y="2647200"/>
            <a:ext cx="1366500" cy="0"/>
          </a:xfrm>
          <a:prstGeom prst="straightConnector1">
            <a:avLst/>
          </a:prstGeom>
          <a:noFill/>
          <a:ln cap="flat" cmpd="sng" w="19050">
            <a:solidFill>
              <a:srgbClr val="2388DB"/>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3" name="Google Shape;413;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Pull Requests</a:t>
            </a:r>
            <a:endParaRPr/>
          </a:p>
        </p:txBody>
      </p:sp>
      <p:sp>
        <p:nvSpPr>
          <p:cNvPr id="414" name="Google Shape;414;p54"/>
          <p:cNvSpPr txBox="1"/>
          <p:nvPr>
            <p:ph idx="1" type="body"/>
          </p:nvPr>
        </p:nvSpPr>
        <p:spPr>
          <a:xfrm>
            <a:off x="468900" y="1143000"/>
            <a:ext cx="2889900" cy="36198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Fill out a title and description of the changes.</a:t>
            </a:r>
            <a:endParaRPr sz="2400"/>
          </a:p>
          <a:p>
            <a:pPr indent="0" lvl="0" marL="0" rtl="0" algn="l">
              <a:spcBef>
                <a:spcPts val="1000"/>
              </a:spcBef>
              <a:spcAft>
                <a:spcPts val="0"/>
              </a:spcAft>
              <a:buNone/>
            </a:pPr>
            <a:r>
              <a:t/>
            </a:r>
            <a:endParaRPr sz="2400"/>
          </a:p>
          <a:p>
            <a:pPr indent="-381000" lvl="0" marL="457200" rtl="0" algn="l">
              <a:spcBef>
                <a:spcPts val="1000"/>
              </a:spcBef>
              <a:spcAft>
                <a:spcPts val="0"/>
              </a:spcAft>
              <a:buSzPts val="2400"/>
              <a:buChar char="●"/>
            </a:pPr>
            <a:r>
              <a:rPr lang="sv-SE" sz="2400"/>
              <a:t>Commits that will be applied to the target are listed.</a:t>
            </a:r>
            <a:endParaRPr sz="2400"/>
          </a:p>
          <a:p>
            <a:pPr indent="0" lvl="0" marL="0" rtl="0" algn="l">
              <a:spcBef>
                <a:spcPts val="1000"/>
              </a:spcBef>
              <a:spcAft>
                <a:spcPts val="0"/>
              </a:spcAft>
              <a:buNone/>
            </a:pPr>
            <a:r>
              <a:t/>
            </a:r>
            <a:endParaRPr/>
          </a:p>
        </p:txBody>
      </p:sp>
      <p:pic>
        <p:nvPicPr>
          <p:cNvPr id="415" name="Google Shape;415;p54"/>
          <p:cNvPicPr preferRelativeResize="0"/>
          <p:nvPr/>
        </p:nvPicPr>
        <p:blipFill>
          <a:blip r:embed="rId3">
            <a:alphaModFix/>
          </a:blip>
          <a:stretch>
            <a:fillRect/>
          </a:stretch>
        </p:blipFill>
        <p:spPr>
          <a:xfrm>
            <a:off x="3358800" y="3042250"/>
            <a:ext cx="5681383" cy="1519725"/>
          </a:xfrm>
          <a:prstGeom prst="rect">
            <a:avLst/>
          </a:prstGeom>
          <a:noFill/>
          <a:ln>
            <a:noFill/>
          </a:ln>
        </p:spPr>
      </p:pic>
      <p:pic>
        <p:nvPicPr>
          <p:cNvPr id="416" name="Google Shape;416;p54"/>
          <p:cNvPicPr preferRelativeResize="0"/>
          <p:nvPr/>
        </p:nvPicPr>
        <p:blipFill>
          <a:blip r:embed="rId4">
            <a:alphaModFix/>
          </a:blip>
          <a:stretch>
            <a:fillRect/>
          </a:stretch>
        </p:blipFill>
        <p:spPr>
          <a:xfrm>
            <a:off x="3672096" y="1143000"/>
            <a:ext cx="5406600" cy="18354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23" name="Google Shape;423;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Pull Requests</a:t>
            </a:r>
            <a:endParaRPr/>
          </a:p>
        </p:txBody>
      </p:sp>
      <p:sp>
        <p:nvSpPr>
          <p:cNvPr id="424" name="Google Shape;424;p55"/>
          <p:cNvSpPr txBox="1"/>
          <p:nvPr>
            <p:ph idx="1" type="body"/>
          </p:nvPr>
        </p:nvSpPr>
        <p:spPr>
          <a:xfrm>
            <a:off x="468901" y="1282400"/>
            <a:ext cx="30291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Contributors may discuss or review the request.</a:t>
            </a:r>
            <a:endParaRPr sz="2400"/>
          </a:p>
          <a:p>
            <a:pPr indent="-381000" lvl="0" marL="457200" rtl="0" algn="l">
              <a:spcBef>
                <a:spcPts val="1000"/>
              </a:spcBef>
              <a:spcAft>
                <a:spcPts val="0"/>
              </a:spcAft>
              <a:buSzPts val="2400"/>
              <a:buChar char="●"/>
            </a:pPr>
            <a:r>
              <a:rPr lang="sv-SE" sz="2400"/>
              <a:t>Conflicts may need to be resolved.</a:t>
            </a:r>
            <a:endParaRPr sz="2400"/>
          </a:p>
          <a:p>
            <a:pPr indent="-381000" lvl="0" marL="457200" rtl="0" algn="l">
              <a:spcBef>
                <a:spcPts val="1000"/>
              </a:spcBef>
              <a:spcAft>
                <a:spcPts val="0"/>
              </a:spcAft>
              <a:buSzPts val="2400"/>
              <a:buChar char="●"/>
            </a:pPr>
            <a:r>
              <a:rPr lang="sv-SE" sz="2400"/>
              <a:t>When ready, click the “Merge pull request” button.</a:t>
            </a:r>
            <a:endParaRPr sz="2400"/>
          </a:p>
          <a:p>
            <a:pPr indent="0" lvl="0" marL="0" rtl="0" algn="l">
              <a:spcBef>
                <a:spcPts val="1000"/>
              </a:spcBef>
              <a:spcAft>
                <a:spcPts val="0"/>
              </a:spcAft>
              <a:buNone/>
            </a:pPr>
            <a:r>
              <a:t/>
            </a:r>
            <a:endParaRPr sz="2400"/>
          </a:p>
        </p:txBody>
      </p:sp>
      <p:pic>
        <p:nvPicPr>
          <p:cNvPr id="425" name="Google Shape;425;p55"/>
          <p:cNvPicPr preferRelativeResize="0"/>
          <p:nvPr/>
        </p:nvPicPr>
        <p:blipFill>
          <a:blip r:embed="rId3">
            <a:alphaModFix/>
          </a:blip>
          <a:stretch>
            <a:fillRect/>
          </a:stretch>
        </p:blipFill>
        <p:spPr>
          <a:xfrm>
            <a:off x="3394175" y="1383550"/>
            <a:ext cx="5749826" cy="3098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32" name="Google Shape;432;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Issue Tracking	</a:t>
            </a:r>
            <a:endParaRPr/>
          </a:p>
        </p:txBody>
      </p:sp>
      <p:sp>
        <p:nvSpPr>
          <p:cNvPr id="433" name="Google Shape;433;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llows developers and users to report and document software issues.</a:t>
            </a:r>
            <a:endParaRPr/>
          </a:p>
          <a:p>
            <a:pPr indent="-368300" lvl="1" marL="914400" rtl="0" algn="l">
              <a:spcBef>
                <a:spcPts val="500"/>
              </a:spcBef>
              <a:spcAft>
                <a:spcPts val="0"/>
              </a:spcAft>
              <a:buSzPts val="2200"/>
              <a:buChar char="○"/>
            </a:pPr>
            <a:r>
              <a:rPr lang="sv-SE"/>
              <a:t>Used to record information about the issue and the status of fixing that issue.</a:t>
            </a:r>
            <a:endParaRPr/>
          </a:p>
          <a:p>
            <a:pPr indent="-368300" lvl="1" marL="914400" rtl="0" algn="l">
              <a:spcBef>
                <a:spcPts val="500"/>
              </a:spcBef>
              <a:spcAft>
                <a:spcPts val="0"/>
              </a:spcAft>
              <a:buSzPts val="2200"/>
              <a:buChar char="○"/>
            </a:pPr>
            <a:r>
              <a:rPr lang="sv-SE"/>
              <a:t>Also often used to request new features and track progress on implementation of these features.</a:t>
            </a:r>
            <a:endParaRPr/>
          </a:p>
          <a:p>
            <a:pPr indent="-393700" lvl="0" marL="457200" rtl="0" algn="l">
              <a:spcBef>
                <a:spcPts val="1000"/>
              </a:spcBef>
              <a:spcAft>
                <a:spcPts val="0"/>
              </a:spcAft>
              <a:buSzPts val="2600"/>
              <a:buChar char="●"/>
            </a:pPr>
            <a:r>
              <a:rPr lang="sv-SE"/>
              <a:t>Often available as part of project management software (i.e., Gitlab).</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40" name="Google Shape;440;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Issue Tracking</a:t>
            </a:r>
            <a:endParaRPr/>
          </a:p>
        </p:txBody>
      </p:sp>
      <p:sp>
        <p:nvSpPr>
          <p:cNvPr id="441" name="Google Shape;441;p57"/>
          <p:cNvSpPr txBox="1"/>
          <p:nvPr>
            <p:ph idx="1" type="body"/>
          </p:nvPr>
        </p:nvSpPr>
        <p:spPr>
          <a:xfrm>
            <a:off x="468900" y="1208800"/>
            <a:ext cx="8217900" cy="35538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What happened:</a:t>
            </a:r>
            <a:r>
              <a:rPr lang="sv-SE" sz="2400"/>
              <a:t> The erroneous behavior.</a:t>
            </a:r>
            <a:endParaRPr sz="2400"/>
          </a:p>
          <a:p>
            <a:pPr indent="-381000" lvl="0" marL="457200" rtl="0" algn="l">
              <a:spcBef>
                <a:spcPts val="1000"/>
              </a:spcBef>
              <a:spcAft>
                <a:spcPts val="0"/>
              </a:spcAft>
              <a:buSzPts val="2400"/>
              <a:buChar char="●"/>
            </a:pPr>
            <a:r>
              <a:rPr b="1" lang="sv-SE" sz="2400"/>
              <a:t>How to reproduce the issue:</a:t>
            </a:r>
            <a:r>
              <a:rPr lang="sv-SE" sz="2400"/>
              <a:t> Steps (and often test cases) that will demonstrate the behavior.</a:t>
            </a:r>
            <a:endParaRPr sz="2400"/>
          </a:p>
          <a:p>
            <a:pPr indent="-381000" lvl="0" marL="457200" rtl="0" algn="l">
              <a:spcBef>
                <a:spcPts val="1000"/>
              </a:spcBef>
              <a:spcAft>
                <a:spcPts val="0"/>
              </a:spcAft>
              <a:buSzPts val="2400"/>
              <a:buChar char="●"/>
            </a:pPr>
            <a:r>
              <a:rPr b="1" lang="sv-SE" sz="2400"/>
              <a:t>The severity of the issue:</a:t>
            </a:r>
            <a:r>
              <a:rPr lang="sv-SE" sz="2400"/>
              <a:t> A rating of how badly this affects users (and how widespread it is).</a:t>
            </a:r>
            <a:endParaRPr sz="2400"/>
          </a:p>
          <a:p>
            <a:pPr indent="-381000" lvl="0" marL="457200" rtl="0" algn="l">
              <a:spcBef>
                <a:spcPts val="1000"/>
              </a:spcBef>
              <a:spcAft>
                <a:spcPts val="0"/>
              </a:spcAft>
              <a:buSzPts val="2400"/>
              <a:buChar char="●"/>
            </a:pPr>
            <a:r>
              <a:rPr b="1" lang="sv-SE" sz="2400"/>
              <a:t>When the issue was reported:</a:t>
            </a:r>
            <a:r>
              <a:rPr lang="sv-SE" sz="2400"/>
              <a:t> Allows tracking of age of issues, and measuring fix time.</a:t>
            </a:r>
            <a:endParaRPr sz="2400"/>
          </a:p>
          <a:p>
            <a:pPr indent="-381000" lvl="0" marL="457200" rtl="0" algn="l">
              <a:spcBef>
                <a:spcPts val="1000"/>
              </a:spcBef>
              <a:spcAft>
                <a:spcPts val="0"/>
              </a:spcAft>
              <a:buSzPts val="2400"/>
              <a:buChar char="●"/>
            </a:pPr>
            <a:r>
              <a:rPr b="1" lang="sv-SE" sz="2400"/>
              <a:t>Responsibility:</a:t>
            </a:r>
            <a:r>
              <a:rPr lang="sv-SE" sz="2400"/>
              <a:t> Who reported the issue and who has been tasked with fixing the issue.</a:t>
            </a:r>
            <a:endParaRPr sz="2400"/>
          </a:p>
          <a:p>
            <a:pPr indent="0" lvl="0" marL="0" rtl="0" algn="l">
              <a:spcBef>
                <a:spcPts val="1000"/>
              </a:spcBef>
              <a:spcAft>
                <a:spcPts val="0"/>
              </a:spcAft>
              <a:buNone/>
            </a:pPr>
            <a:r>
              <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48" name="Google Shape;448;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Filing an Issue</a:t>
            </a:r>
            <a:endParaRPr/>
          </a:p>
          <a:p>
            <a:pPr indent="0" lvl="0" marL="0" rtl="0" algn="l">
              <a:spcBef>
                <a:spcPts val="0"/>
              </a:spcBef>
              <a:spcAft>
                <a:spcPts val="0"/>
              </a:spcAft>
              <a:buNone/>
            </a:pPr>
            <a:r>
              <a:t/>
            </a:r>
            <a:endParaRPr/>
          </a:p>
        </p:txBody>
      </p:sp>
      <p:sp>
        <p:nvSpPr>
          <p:cNvPr id="449" name="Google Shape;449;p58"/>
          <p:cNvSpPr txBox="1"/>
          <p:nvPr>
            <p:ph idx="1" type="body"/>
          </p:nvPr>
        </p:nvSpPr>
        <p:spPr>
          <a:xfrm>
            <a:off x="468900" y="1042726"/>
            <a:ext cx="8217900" cy="37200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sv-SE" sz="1800"/>
              <a:t>Go to the “Issues” tab on the project page, and click “New issue.”</a:t>
            </a:r>
            <a:endParaRPr sz="1800"/>
          </a:p>
          <a:p>
            <a:pPr indent="0" lvl="0" marL="0" rtl="0" algn="l">
              <a:spcBef>
                <a:spcPts val="1000"/>
              </a:spcBef>
              <a:spcAft>
                <a:spcPts val="0"/>
              </a:spcAft>
              <a:buNone/>
            </a:pPr>
            <a:r>
              <a:t/>
            </a:r>
            <a:endParaRPr sz="2000"/>
          </a:p>
          <a:p>
            <a:pPr indent="0" lvl="0" marL="0" rtl="0" algn="l">
              <a:spcBef>
                <a:spcPts val="1000"/>
              </a:spcBef>
              <a:spcAft>
                <a:spcPts val="0"/>
              </a:spcAft>
              <a:buNone/>
            </a:pPr>
            <a:r>
              <a:t/>
            </a:r>
            <a:endParaRPr sz="1100"/>
          </a:p>
          <a:p>
            <a:pPr indent="-342900" lvl="0" marL="457200" rtl="0" algn="l">
              <a:spcBef>
                <a:spcPts val="1000"/>
              </a:spcBef>
              <a:spcAft>
                <a:spcPts val="0"/>
              </a:spcAft>
              <a:buSzPts val="1800"/>
              <a:buChar char="●"/>
            </a:pPr>
            <a:r>
              <a:rPr lang="sv-SE" sz="1800"/>
              <a:t>Fill out a title and </a:t>
            </a:r>
            <a:br>
              <a:rPr lang="sv-SE" sz="1800"/>
            </a:br>
            <a:r>
              <a:rPr lang="sv-SE" sz="1800"/>
              <a:t>description.</a:t>
            </a:r>
            <a:endParaRPr sz="1800"/>
          </a:p>
          <a:p>
            <a:pPr indent="-342900" lvl="1" marL="914400" rtl="0" algn="l">
              <a:spcBef>
                <a:spcPts val="500"/>
              </a:spcBef>
              <a:spcAft>
                <a:spcPts val="0"/>
              </a:spcAft>
              <a:buSzPts val="1800"/>
              <a:buChar char="○"/>
            </a:pPr>
            <a:r>
              <a:rPr lang="sv-SE" sz="1800"/>
              <a:t>Be sure to include </a:t>
            </a:r>
            <a:br>
              <a:rPr lang="sv-SE" sz="1800"/>
            </a:br>
            <a:r>
              <a:rPr lang="sv-SE" sz="1800"/>
              <a:t>both what happened </a:t>
            </a:r>
            <a:br>
              <a:rPr lang="sv-SE" sz="1800"/>
            </a:br>
            <a:r>
              <a:rPr lang="sv-SE" sz="1800"/>
              <a:t>and steps to </a:t>
            </a:r>
            <a:br>
              <a:rPr lang="sv-SE" sz="1800"/>
            </a:br>
            <a:r>
              <a:rPr lang="sv-SE" sz="1800"/>
              <a:t>reproduce.</a:t>
            </a:r>
            <a:endParaRPr sz="1800"/>
          </a:p>
          <a:p>
            <a:pPr indent="0" lvl="0" marL="0" rtl="0" algn="l">
              <a:spcBef>
                <a:spcPts val="1000"/>
              </a:spcBef>
              <a:spcAft>
                <a:spcPts val="0"/>
              </a:spcAft>
              <a:buNone/>
            </a:pPr>
            <a:r>
              <a:t/>
            </a:r>
            <a:endParaRPr/>
          </a:p>
        </p:txBody>
      </p:sp>
      <p:pic>
        <p:nvPicPr>
          <p:cNvPr id="450" name="Google Shape;450;p58"/>
          <p:cNvPicPr preferRelativeResize="0"/>
          <p:nvPr/>
        </p:nvPicPr>
        <p:blipFill>
          <a:blip r:embed="rId3">
            <a:alphaModFix/>
          </a:blip>
          <a:stretch>
            <a:fillRect/>
          </a:stretch>
        </p:blipFill>
        <p:spPr>
          <a:xfrm>
            <a:off x="919275" y="1478701"/>
            <a:ext cx="6400750" cy="691975"/>
          </a:xfrm>
          <a:prstGeom prst="rect">
            <a:avLst/>
          </a:prstGeom>
          <a:noFill/>
          <a:ln>
            <a:noFill/>
          </a:ln>
        </p:spPr>
      </p:pic>
      <p:pic>
        <p:nvPicPr>
          <p:cNvPr id="451" name="Google Shape;451;p58"/>
          <p:cNvPicPr preferRelativeResize="0"/>
          <p:nvPr/>
        </p:nvPicPr>
        <p:blipFill>
          <a:blip r:embed="rId4">
            <a:alphaModFix/>
          </a:blip>
          <a:stretch>
            <a:fillRect/>
          </a:stretch>
        </p:blipFill>
        <p:spPr>
          <a:xfrm>
            <a:off x="3780825" y="2170665"/>
            <a:ext cx="5363174" cy="297728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58" name="Google Shape;458;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Filing an Issue</a:t>
            </a:r>
            <a:endParaRPr/>
          </a:p>
        </p:txBody>
      </p:sp>
      <p:sp>
        <p:nvSpPr>
          <p:cNvPr id="459" name="Google Shape;459;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Issues can be </a:t>
            </a:r>
            <a:br>
              <a:rPr lang="sv-SE"/>
            </a:br>
            <a:r>
              <a:rPr lang="sv-SE"/>
              <a:t>labeled. </a:t>
            </a:r>
            <a:endParaRPr/>
          </a:p>
          <a:p>
            <a:pPr indent="-368300" lvl="1" marL="914400" rtl="0" algn="l">
              <a:spcBef>
                <a:spcPts val="500"/>
              </a:spcBef>
              <a:spcAft>
                <a:spcPts val="0"/>
              </a:spcAft>
              <a:buSzPts val="2200"/>
              <a:buChar char="○"/>
            </a:pPr>
            <a:r>
              <a:rPr lang="sv-SE"/>
              <a:t>Common: “bug”, </a:t>
            </a:r>
            <a:br>
              <a:rPr lang="sv-SE"/>
            </a:br>
            <a:r>
              <a:rPr lang="sv-SE"/>
              <a:t>“enhancement”</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Users can be assigned to fix the issue.</a:t>
            </a:r>
            <a:endParaRPr/>
          </a:p>
          <a:p>
            <a:pPr indent="0" lvl="0" marL="0" rtl="0" algn="l">
              <a:spcBef>
                <a:spcPts val="1000"/>
              </a:spcBef>
              <a:spcAft>
                <a:spcPts val="0"/>
              </a:spcAft>
              <a:buNone/>
            </a:pPr>
            <a:r>
              <a:t/>
            </a:r>
            <a:endParaRPr/>
          </a:p>
        </p:txBody>
      </p:sp>
      <p:pic>
        <p:nvPicPr>
          <p:cNvPr id="460" name="Google Shape;460;p59"/>
          <p:cNvPicPr preferRelativeResize="0"/>
          <p:nvPr/>
        </p:nvPicPr>
        <p:blipFill>
          <a:blip r:embed="rId3">
            <a:alphaModFix/>
          </a:blip>
          <a:stretch>
            <a:fillRect/>
          </a:stretch>
        </p:blipFill>
        <p:spPr>
          <a:xfrm>
            <a:off x="3658825" y="1459263"/>
            <a:ext cx="5398575" cy="2430700"/>
          </a:xfrm>
          <a:prstGeom prst="rect">
            <a:avLst/>
          </a:prstGeom>
          <a:noFill/>
          <a:ln>
            <a:noFill/>
          </a:ln>
        </p:spPr>
      </p:pic>
      <p:pic>
        <p:nvPicPr>
          <p:cNvPr id="461" name="Google Shape;461;p59"/>
          <p:cNvPicPr preferRelativeResize="0"/>
          <p:nvPr/>
        </p:nvPicPr>
        <p:blipFill>
          <a:blip r:embed="rId4">
            <a:alphaModFix/>
          </a:blip>
          <a:stretch>
            <a:fillRect/>
          </a:stretch>
        </p:blipFill>
        <p:spPr>
          <a:xfrm>
            <a:off x="1363675" y="2836725"/>
            <a:ext cx="2114550" cy="857250"/>
          </a:xfrm>
          <a:prstGeom prst="rect">
            <a:avLst/>
          </a:prstGeom>
          <a:noFill/>
          <a:ln>
            <a:noFill/>
          </a:ln>
        </p:spPr>
      </p:pic>
      <p:pic>
        <p:nvPicPr>
          <p:cNvPr id="462" name="Google Shape;462;p59"/>
          <p:cNvPicPr preferRelativeResize="0"/>
          <p:nvPr/>
        </p:nvPicPr>
        <p:blipFill>
          <a:blip r:embed="rId5">
            <a:alphaModFix/>
          </a:blip>
          <a:stretch>
            <a:fillRect/>
          </a:stretch>
        </p:blipFill>
        <p:spPr>
          <a:xfrm>
            <a:off x="7028563" y="4066813"/>
            <a:ext cx="2028825" cy="781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69" name="Google Shape;469;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Filing an Issue</a:t>
            </a:r>
            <a:endParaRPr/>
          </a:p>
        </p:txBody>
      </p:sp>
      <p:sp>
        <p:nvSpPr>
          <p:cNvPr id="470" name="Google Shape;470;p60"/>
          <p:cNvSpPr txBox="1"/>
          <p:nvPr>
            <p:ph idx="1" type="body"/>
          </p:nvPr>
        </p:nvSpPr>
        <p:spPr>
          <a:xfrm>
            <a:off x="468900" y="1282400"/>
            <a:ext cx="3832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Refer to report IDs in commit messages and pull requests addressing such issues.</a:t>
            </a:r>
            <a:endParaRPr/>
          </a:p>
          <a:p>
            <a:pPr indent="-393700" lvl="0" marL="457200" rtl="0" algn="l">
              <a:spcBef>
                <a:spcPts val="1000"/>
              </a:spcBef>
              <a:spcAft>
                <a:spcPts val="0"/>
              </a:spcAft>
              <a:buSzPts val="2600"/>
              <a:buChar char="●"/>
            </a:pPr>
            <a:r>
              <a:rPr lang="sv-SE"/>
              <a:t>Allows traceability, showing progress in addressing issues.</a:t>
            </a:r>
            <a:endParaRPr/>
          </a:p>
          <a:p>
            <a:pPr indent="0" lvl="0" marL="0" rtl="0" algn="l">
              <a:spcBef>
                <a:spcPts val="1000"/>
              </a:spcBef>
              <a:spcAft>
                <a:spcPts val="0"/>
              </a:spcAft>
              <a:buNone/>
            </a:pPr>
            <a:r>
              <a:t/>
            </a:r>
            <a:endParaRPr/>
          </a:p>
        </p:txBody>
      </p:sp>
      <p:pic>
        <p:nvPicPr>
          <p:cNvPr id="471" name="Google Shape;471;p60"/>
          <p:cNvPicPr preferRelativeResize="0"/>
          <p:nvPr/>
        </p:nvPicPr>
        <p:blipFill>
          <a:blip r:embed="rId3">
            <a:alphaModFix/>
          </a:blip>
          <a:stretch>
            <a:fillRect/>
          </a:stretch>
        </p:blipFill>
        <p:spPr>
          <a:xfrm>
            <a:off x="5060288" y="1583163"/>
            <a:ext cx="4010025" cy="1038225"/>
          </a:xfrm>
          <a:prstGeom prst="rect">
            <a:avLst/>
          </a:prstGeom>
          <a:noFill/>
          <a:ln>
            <a:noFill/>
          </a:ln>
        </p:spPr>
      </p:pic>
      <p:pic>
        <p:nvPicPr>
          <p:cNvPr id="472" name="Google Shape;472;p60"/>
          <p:cNvPicPr preferRelativeResize="0"/>
          <p:nvPr/>
        </p:nvPicPr>
        <p:blipFill>
          <a:blip r:embed="rId4">
            <a:alphaModFix/>
          </a:blip>
          <a:stretch>
            <a:fillRect/>
          </a:stretch>
        </p:blipFill>
        <p:spPr>
          <a:xfrm>
            <a:off x="4028357" y="2796650"/>
            <a:ext cx="5115643" cy="646550"/>
          </a:xfrm>
          <a:prstGeom prst="rect">
            <a:avLst/>
          </a:prstGeom>
          <a:noFill/>
          <a:ln>
            <a:noFill/>
          </a:ln>
        </p:spPr>
      </p:pic>
      <p:pic>
        <p:nvPicPr>
          <p:cNvPr id="473" name="Google Shape;473;p60"/>
          <p:cNvPicPr preferRelativeResize="0"/>
          <p:nvPr/>
        </p:nvPicPr>
        <p:blipFill>
          <a:blip r:embed="rId5">
            <a:alphaModFix/>
          </a:blip>
          <a:stretch>
            <a:fillRect/>
          </a:stretch>
        </p:blipFill>
        <p:spPr>
          <a:xfrm>
            <a:off x="4073641" y="3443197"/>
            <a:ext cx="4996683" cy="690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80" name="Google Shape;480;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Issue Reporting Advice</a:t>
            </a:r>
            <a:endParaRPr/>
          </a:p>
        </p:txBody>
      </p:sp>
      <p:sp>
        <p:nvSpPr>
          <p:cNvPr id="481" name="Google Shape;481;p61"/>
          <p:cNvSpPr txBox="1"/>
          <p:nvPr>
            <p:ph idx="1" type="body"/>
          </p:nvPr>
        </p:nvSpPr>
        <p:spPr>
          <a:xfrm>
            <a:off x="468900" y="1153025"/>
            <a:ext cx="8217900" cy="36096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Use descriptive subjects.</a:t>
            </a:r>
            <a:endParaRPr/>
          </a:p>
          <a:p>
            <a:pPr indent="-368300" lvl="1" marL="914400" rtl="0" algn="l">
              <a:spcBef>
                <a:spcPts val="500"/>
              </a:spcBef>
              <a:spcAft>
                <a:spcPts val="0"/>
              </a:spcAft>
              <a:buSzPts val="2200"/>
              <a:buChar char="○"/>
            </a:pPr>
            <a:r>
              <a:rPr lang="sv-SE"/>
              <a:t>Issue title is used to get an idea of the contents at a glance. Convey what exactly is wrong in the title.</a:t>
            </a:r>
            <a:endParaRPr/>
          </a:p>
          <a:p>
            <a:pPr indent="-368300" lvl="1" marL="914400" rtl="0" algn="l">
              <a:spcBef>
                <a:spcPts val="500"/>
              </a:spcBef>
              <a:spcAft>
                <a:spcPts val="0"/>
              </a:spcAft>
              <a:buSzPts val="2200"/>
              <a:buChar char="○"/>
            </a:pPr>
            <a:r>
              <a:rPr lang="sv-SE"/>
              <a:t>Tracker might have hundreds of issues. Important to let developers search information efficiently.</a:t>
            </a:r>
            <a:endParaRPr/>
          </a:p>
          <a:p>
            <a:pPr indent="-393700" lvl="0" marL="457200" rtl="0" algn="l">
              <a:spcBef>
                <a:spcPts val="1000"/>
              </a:spcBef>
              <a:spcAft>
                <a:spcPts val="0"/>
              </a:spcAft>
              <a:buSzPts val="2600"/>
              <a:buChar char="●"/>
            </a:pPr>
            <a:r>
              <a:rPr lang="sv-SE"/>
              <a:t>Focus on the facts.</a:t>
            </a:r>
            <a:endParaRPr/>
          </a:p>
          <a:p>
            <a:pPr indent="-368300" lvl="1" marL="914400" rtl="0" algn="l">
              <a:spcBef>
                <a:spcPts val="500"/>
              </a:spcBef>
              <a:spcAft>
                <a:spcPts val="0"/>
              </a:spcAft>
              <a:buSzPts val="2200"/>
              <a:buChar char="○"/>
            </a:pPr>
            <a:r>
              <a:rPr lang="sv-SE"/>
              <a:t>Do not speculate on the cause of an issue if you can avoid it. Give exact facts rather than guessing.</a:t>
            </a:r>
            <a:endParaRPr/>
          </a:p>
          <a:p>
            <a:pPr indent="-368300" lvl="1" marL="914400" rtl="0" algn="l">
              <a:spcBef>
                <a:spcPts val="500"/>
              </a:spcBef>
              <a:spcAft>
                <a:spcPts val="0"/>
              </a:spcAft>
              <a:buSzPts val="2200"/>
              <a:buChar char="○"/>
            </a:pPr>
            <a:r>
              <a:rPr lang="sv-SE"/>
              <a:t>If you have an educated guess, you can provide it. Just be careful, as these often are wrong.</a:t>
            </a:r>
            <a:endParaRPr/>
          </a:p>
          <a:p>
            <a:pPr indent="0" lvl="0" marL="0" rtl="0" algn="l">
              <a:spcBef>
                <a:spcPts val="100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88" name="Google Shape;488;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Issue Reporting Advice</a:t>
            </a:r>
            <a:endParaRPr/>
          </a:p>
        </p:txBody>
      </p:sp>
      <p:sp>
        <p:nvSpPr>
          <p:cNvPr id="489" name="Google Shape;489;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Describe what you expected to happen when you used the system. Some issues are subjective.</a:t>
            </a:r>
            <a:endParaRPr/>
          </a:p>
          <a:p>
            <a:pPr indent="-368300" lvl="1" marL="914400" rtl="0" algn="l">
              <a:spcBef>
                <a:spcPts val="500"/>
              </a:spcBef>
              <a:spcAft>
                <a:spcPts val="0"/>
              </a:spcAft>
              <a:buSzPts val="2200"/>
              <a:buChar char="○"/>
            </a:pPr>
            <a:r>
              <a:rPr lang="sv-SE"/>
              <a:t>Describe what actually happened. Include output text, a screenshot, a URL if you can. </a:t>
            </a:r>
            <a:endParaRPr/>
          </a:p>
          <a:p>
            <a:pPr indent="-342900" lvl="2" marL="1371600" rtl="0" algn="l">
              <a:spcBef>
                <a:spcPts val="500"/>
              </a:spcBef>
              <a:spcAft>
                <a:spcPts val="0"/>
              </a:spcAft>
              <a:buSzPts val="1800"/>
              <a:buChar char="■"/>
            </a:pPr>
            <a:r>
              <a:rPr lang="sv-SE"/>
              <a:t>“I can’t log in” versus “I’m at (URL) and I’m trying to log in using my username, (username). But the system is saying that my username can’t be found, and it’s taking me to (URL).”</a:t>
            </a:r>
            <a:endParaRPr/>
          </a:p>
          <a:p>
            <a:pPr indent="-393700" lvl="0" marL="457200" rtl="0" algn="l">
              <a:spcBef>
                <a:spcPts val="1000"/>
              </a:spcBef>
              <a:spcAft>
                <a:spcPts val="0"/>
              </a:spcAft>
              <a:buSzPts val="2600"/>
              <a:buChar char="●"/>
            </a:pPr>
            <a:r>
              <a:rPr lang="sv-SE"/>
              <a:t>Check whether an issue was already reported. </a:t>
            </a:r>
            <a:endParaRPr/>
          </a:p>
          <a:p>
            <a:pPr indent="-393700" lvl="0" marL="457200" rtl="0" algn="l">
              <a:spcBef>
                <a:spcPts val="1000"/>
              </a:spcBef>
              <a:spcAft>
                <a:spcPts val="0"/>
              </a:spcAft>
              <a:buSzPts val="2600"/>
              <a:buChar char="●"/>
            </a:pPr>
            <a:r>
              <a:rPr lang="sv-SE"/>
              <a:t>Include OS and hardware information.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6" name="Google Shape;496;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Summary</a:t>
            </a:r>
            <a:endParaRPr/>
          </a:p>
        </p:txBody>
      </p:sp>
      <p:sp>
        <p:nvSpPr>
          <p:cNvPr id="497" name="Google Shape;497;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Version control can be used to control how code and other artifacts evolve.</a:t>
            </a:r>
            <a:endParaRPr/>
          </a:p>
          <a:p>
            <a:pPr indent="-368300" lvl="1" marL="914400" rtl="0" algn="l">
              <a:spcBef>
                <a:spcPts val="500"/>
              </a:spcBef>
              <a:spcAft>
                <a:spcPts val="0"/>
              </a:spcAft>
              <a:buSzPts val="2200"/>
              <a:buChar char="○"/>
            </a:pPr>
            <a:r>
              <a:rPr lang="sv-SE"/>
              <a:t>A history of snapshots is maintained. </a:t>
            </a:r>
            <a:endParaRPr/>
          </a:p>
          <a:p>
            <a:pPr indent="-368300" lvl="1" marL="914400" rtl="0" algn="l">
              <a:spcBef>
                <a:spcPts val="500"/>
              </a:spcBef>
              <a:spcAft>
                <a:spcPts val="0"/>
              </a:spcAft>
              <a:buSzPts val="2200"/>
              <a:buChar char="○"/>
            </a:pPr>
            <a:r>
              <a:rPr lang="sv-SE"/>
              <a:t>Mistakes can be easily resolved by rolling back.</a:t>
            </a:r>
            <a:endParaRPr/>
          </a:p>
          <a:p>
            <a:pPr indent="-368300" lvl="1" marL="914400" rtl="0" algn="l">
              <a:spcBef>
                <a:spcPts val="500"/>
              </a:spcBef>
              <a:spcAft>
                <a:spcPts val="0"/>
              </a:spcAft>
              <a:buSzPts val="2200"/>
              <a:buChar char="○"/>
            </a:pPr>
            <a:r>
              <a:rPr lang="sv-SE"/>
              <a:t>Allows multiple developers to collaborate.</a:t>
            </a:r>
            <a:endParaRPr/>
          </a:p>
          <a:p>
            <a:pPr indent="-342900" lvl="2" marL="1371600" rtl="0" algn="l">
              <a:spcBef>
                <a:spcPts val="500"/>
              </a:spcBef>
              <a:spcAft>
                <a:spcPts val="0"/>
              </a:spcAft>
              <a:buSzPts val="1800"/>
              <a:buChar char="■"/>
            </a:pPr>
            <a:r>
              <a:rPr lang="sv-SE"/>
              <a:t>Branches and forks allow experimental development while maintaining a stable version.</a:t>
            </a:r>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7" name="Google Shape;167;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Complicating Factors</a:t>
            </a:r>
            <a:endParaRPr/>
          </a:p>
        </p:txBody>
      </p:sp>
      <p:sp>
        <p:nvSpPr>
          <p:cNvPr id="168" name="Google Shape;168;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if the changes don’t work?</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Can we go back to what we had before?</a:t>
            </a:r>
            <a:endParaRPr/>
          </a:p>
          <a:p>
            <a:pPr indent="-368300" lvl="1" marL="914400" rtl="0" algn="l">
              <a:spcBef>
                <a:spcPts val="500"/>
              </a:spcBef>
              <a:spcAft>
                <a:spcPts val="0"/>
              </a:spcAft>
              <a:buSzPts val="2200"/>
              <a:buChar char="○"/>
            </a:pPr>
            <a:r>
              <a:rPr lang="sv-SE"/>
              <a:t>Especially hard if we’ve made a series of changes.</a:t>
            </a:r>
            <a:endParaRPr/>
          </a:p>
          <a:p>
            <a:pPr indent="-368300" lvl="1" marL="914400" rtl="0" algn="l">
              <a:spcBef>
                <a:spcPts val="500"/>
              </a:spcBef>
              <a:spcAft>
                <a:spcPts val="0"/>
              </a:spcAft>
              <a:buSzPts val="2200"/>
              <a:buChar char="○"/>
            </a:pPr>
            <a:r>
              <a:rPr lang="sv-SE"/>
              <a:t>When do we overwrite a backup?</a:t>
            </a:r>
            <a:endParaRPr/>
          </a:p>
          <a:p>
            <a:pPr indent="0" lvl="0" marL="0" rtl="0" algn="l">
              <a:spcBef>
                <a:spcPts val="1000"/>
              </a:spcBef>
              <a:spcAft>
                <a:spcPts val="0"/>
              </a:spcAft>
              <a:buNone/>
            </a:pPr>
            <a:r>
              <a:t/>
            </a:r>
            <a:endParaRPr/>
          </a:p>
        </p:txBody>
      </p:sp>
      <p:sp>
        <p:nvSpPr>
          <p:cNvPr id="169" name="Google Shape;169;p28"/>
          <p:cNvSpPr/>
          <p:nvPr/>
        </p:nvSpPr>
        <p:spPr>
          <a:xfrm>
            <a:off x="2290725" y="2014450"/>
            <a:ext cx="1249200" cy="13332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MyAwesomeApp</a:t>
            </a:r>
            <a:endParaRPr/>
          </a:p>
        </p:txBody>
      </p:sp>
      <p:sp>
        <p:nvSpPr>
          <p:cNvPr id="170" name="Google Shape;170;p28"/>
          <p:cNvSpPr/>
          <p:nvPr/>
        </p:nvSpPr>
        <p:spPr>
          <a:xfrm>
            <a:off x="4957375" y="2014450"/>
            <a:ext cx="1249200" cy="13332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MyAwesomeApp</a:t>
            </a:r>
            <a:endParaRPr/>
          </a:p>
          <a:p>
            <a:pPr indent="0" lvl="0" marL="0" rtl="0" algn="ctr">
              <a:spcBef>
                <a:spcPts val="0"/>
              </a:spcBef>
              <a:spcAft>
                <a:spcPts val="0"/>
              </a:spcAft>
              <a:buNone/>
            </a:pPr>
            <a:r>
              <a:rPr b="1" lang="sv-SE"/>
              <a:t>Version 2.0</a:t>
            </a:r>
            <a:endParaRPr b="1"/>
          </a:p>
        </p:txBody>
      </p:sp>
      <p:cxnSp>
        <p:nvCxnSpPr>
          <p:cNvPr id="171" name="Google Shape;171;p28"/>
          <p:cNvCxnSpPr>
            <a:stCxn id="169" idx="3"/>
            <a:endCxn id="170" idx="1"/>
          </p:cNvCxnSpPr>
          <p:nvPr/>
        </p:nvCxnSpPr>
        <p:spPr>
          <a:xfrm>
            <a:off x="3539925" y="2681050"/>
            <a:ext cx="1417500" cy="0"/>
          </a:xfrm>
          <a:prstGeom prst="straightConnector1">
            <a:avLst/>
          </a:prstGeom>
          <a:noFill/>
          <a:ln cap="flat" cmpd="sng" w="19050">
            <a:solidFill>
              <a:srgbClr val="2388DB"/>
            </a:solidFill>
            <a:prstDash val="solid"/>
            <a:round/>
            <a:headEnd len="med" w="med" type="none"/>
            <a:tailEnd len="med" w="med" type="triangle"/>
          </a:ln>
        </p:spPr>
      </p:cxnSp>
      <p:sp>
        <p:nvSpPr>
          <p:cNvPr id="172" name="Google Shape;172;p28"/>
          <p:cNvSpPr/>
          <p:nvPr/>
        </p:nvSpPr>
        <p:spPr>
          <a:xfrm>
            <a:off x="3613073" y="2174784"/>
            <a:ext cx="1344962" cy="497851"/>
          </a:xfrm>
          <a:custGeom>
            <a:rect b="b" l="l" r="r" t="t"/>
            <a:pathLst>
              <a:path extrusionOk="0" h="27809" w="60803">
                <a:moveTo>
                  <a:pt x="60803" y="27809"/>
                </a:moveTo>
                <a:lnTo>
                  <a:pt x="25924" y="0"/>
                </a:lnTo>
                <a:lnTo>
                  <a:pt x="0" y="21210"/>
                </a:lnTo>
              </a:path>
            </a:pathLst>
          </a:custGeom>
          <a:noFill/>
          <a:ln cap="flat" cmpd="sng" w="19050">
            <a:solidFill>
              <a:srgbClr val="2388DB"/>
            </a:solidFill>
            <a:prstDash val="solid"/>
            <a:round/>
            <a:headEnd len="med" w="med" type="none"/>
            <a:tailEnd len="med" w="med" type="triangle"/>
          </a:ln>
        </p:spPr>
      </p:sp>
      <p:sp>
        <p:nvSpPr>
          <p:cNvPr id="173" name="Google Shape;173;p28"/>
          <p:cNvSpPr txBox="1"/>
          <p:nvPr/>
        </p:nvSpPr>
        <p:spPr>
          <a:xfrm>
            <a:off x="4259506" y="1989150"/>
            <a:ext cx="406800" cy="2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2400">
                <a:solidFill>
                  <a:srgbClr val="FF0000"/>
                </a:solidFill>
              </a:rPr>
              <a:t>?</a:t>
            </a:r>
            <a:endParaRPr b="1" sz="240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0" name="Google Shape;180;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Complicating Factors</a:t>
            </a:r>
            <a:endParaRPr/>
          </a:p>
        </p:txBody>
      </p:sp>
      <p:sp>
        <p:nvSpPr>
          <p:cNvPr id="181" name="Google Shape;181;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if I want to work on two computers?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Did you copy over all files?</a:t>
            </a:r>
            <a:endParaRPr/>
          </a:p>
          <a:p>
            <a:pPr indent="-393700" lvl="0" marL="457200" rtl="0" algn="l">
              <a:spcBef>
                <a:spcPts val="1000"/>
              </a:spcBef>
              <a:spcAft>
                <a:spcPts val="0"/>
              </a:spcAft>
              <a:buSzPts val="2600"/>
              <a:buChar char="●"/>
            </a:pPr>
            <a:r>
              <a:rPr lang="sv-SE"/>
              <a:t>Did you remember to sync changes?</a:t>
            </a:r>
            <a:endParaRPr/>
          </a:p>
          <a:p>
            <a:pPr indent="-368300" lvl="1" marL="914400" rtl="0" algn="l">
              <a:spcBef>
                <a:spcPts val="500"/>
              </a:spcBef>
              <a:spcAft>
                <a:spcPts val="0"/>
              </a:spcAft>
              <a:buSzPts val="2200"/>
              <a:buChar char="○"/>
            </a:pPr>
            <a:r>
              <a:rPr lang="sv-SE"/>
              <a:t>What if you forgot to sync and edited files on both?</a:t>
            </a:r>
            <a:endParaRPr/>
          </a:p>
        </p:txBody>
      </p:sp>
      <p:sp>
        <p:nvSpPr>
          <p:cNvPr id="182" name="Google Shape;182;p29"/>
          <p:cNvSpPr/>
          <p:nvPr/>
        </p:nvSpPr>
        <p:spPr>
          <a:xfrm>
            <a:off x="4998625" y="1852075"/>
            <a:ext cx="2022000" cy="14991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sv-SE"/>
              <a:t>Laptop</a:t>
            </a:r>
            <a:endParaRPr b="1"/>
          </a:p>
        </p:txBody>
      </p:sp>
      <p:sp>
        <p:nvSpPr>
          <p:cNvPr id="183" name="Google Shape;183;p29"/>
          <p:cNvSpPr/>
          <p:nvPr/>
        </p:nvSpPr>
        <p:spPr>
          <a:xfrm>
            <a:off x="1558950" y="1852150"/>
            <a:ext cx="2081700" cy="14991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SE"/>
              <a:t>Desktop</a:t>
            </a:r>
            <a:endParaRPr b="1"/>
          </a:p>
        </p:txBody>
      </p:sp>
      <p:sp>
        <p:nvSpPr>
          <p:cNvPr id="184" name="Google Shape;184;p29"/>
          <p:cNvSpPr/>
          <p:nvPr/>
        </p:nvSpPr>
        <p:spPr>
          <a:xfrm>
            <a:off x="1678503" y="1852150"/>
            <a:ext cx="1760700" cy="5373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MyAwesomeApp</a:t>
            </a:r>
            <a:endParaRPr/>
          </a:p>
        </p:txBody>
      </p:sp>
      <p:sp>
        <p:nvSpPr>
          <p:cNvPr id="185" name="Google Shape;185;p29"/>
          <p:cNvSpPr/>
          <p:nvPr/>
        </p:nvSpPr>
        <p:spPr>
          <a:xfrm>
            <a:off x="1678504" y="2562925"/>
            <a:ext cx="1760700" cy="5373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MyAwesomeApp</a:t>
            </a:r>
            <a:endParaRPr/>
          </a:p>
          <a:p>
            <a:pPr indent="0" lvl="0" marL="0" rtl="0" algn="ctr">
              <a:spcBef>
                <a:spcPts val="0"/>
              </a:spcBef>
              <a:spcAft>
                <a:spcPts val="0"/>
              </a:spcAft>
              <a:buNone/>
            </a:pPr>
            <a:r>
              <a:rPr b="1" lang="sv-SE"/>
              <a:t>Version 2.0?</a:t>
            </a:r>
            <a:endParaRPr b="1"/>
          </a:p>
        </p:txBody>
      </p:sp>
      <p:cxnSp>
        <p:nvCxnSpPr>
          <p:cNvPr id="186" name="Google Shape;186;p29"/>
          <p:cNvCxnSpPr>
            <a:stCxn id="184" idx="2"/>
            <a:endCxn id="185" idx="0"/>
          </p:cNvCxnSpPr>
          <p:nvPr/>
        </p:nvCxnSpPr>
        <p:spPr>
          <a:xfrm>
            <a:off x="2558853" y="2389450"/>
            <a:ext cx="0" cy="173400"/>
          </a:xfrm>
          <a:prstGeom prst="straightConnector1">
            <a:avLst/>
          </a:prstGeom>
          <a:noFill/>
          <a:ln cap="flat" cmpd="sng" w="19050">
            <a:solidFill>
              <a:srgbClr val="2388DB"/>
            </a:solidFill>
            <a:prstDash val="solid"/>
            <a:round/>
            <a:headEnd len="med" w="med" type="none"/>
            <a:tailEnd len="med" w="med" type="triangle"/>
          </a:ln>
        </p:spPr>
      </p:cxnSp>
      <p:sp>
        <p:nvSpPr>
          <p:cNvPr id="187" name="Google Shape;187;p29"/>
          <p:cNvSpPr/>
          <p:nvPr/>
        </p:nvSpPr>
        <p:spPr>
          <a:xfrm>
            <a:off x="5199902" y="1852175"/>
            <a:ext cx="1661700" cy="5373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MyAwesomeApp</a:t>
            </a:r>
            <a:endParaRPr/>
          </a:p>
        </p:txBody>
      </p:sp>
      <p:sp>
        <p:nvSpPr>
          <p:cNvPr id="188" name="Google Shape;188;p29"/>
          <p:cNvSpPr/>
          <p:nvPr/>
        </p:nvSpPr>
        <p:spPr>
          <a:xfrm>
            <a:off x="5199900" y="2562900"/>
            <a:ext cx="1661700" cy="5373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MyAwesomeApp</a:t>
            </a:r>
            <a:endParaRPr/>
          </a:p>
          <a:p>
            <a:pPr indent="0" lvl="0" marL="0" rtl="0" algn="ctr">
              <a:spcBef>
                <a:spcPts val="0"/>
              </a:spcBef>
              <a:spcAft>
                <a:spcPts val="0"/>
              </a:spcAft>
              <a:buNone/>
            </a:pPr>
            <a:r>
              <a:rPr b="1" lang="sv-SE"/>
              <a:t>Version 2.0?</a:t>
            </a:r>
            <a:endParaRPr b="1"/>
          </a:p>
        </p:txBody>
      </p:sp>
      <p:cxnSp>
        <p:nvCxnSpPr>
          <p:cNvPr id="189" name="Google Shape;189;p29"/>
          <p:cNvCxnSpPr>
            <a:endCxn id="187" idx="1"/>
          </p:cNvCxnSpPr>
          <p:nvPr/>
        </p:nvCxnSpPr>
        <p:spPr>
          <a:xfrm>
            <a:off x="3439202" y="2120825"/>
            <a:ext cx="1760700" cy="0"/>
          </a:xfrm>
          <a:prstGeom prst="straightConnector1">
            <a:avLst/>
          </a:prstGeom>
          <a:noFill/>
          <a:ln cap="flat" cmpd="sng" w="19050">
            <a:solidFill>
              <a:srgbClr val="2388DB"/>
            </a:solidFill>
            <a:prstDash val="solid"/>
            <a:round/>
            <a:headEnd len="med" w="med" type="none"/>
            <a:tailEnd len="med" w="med" type="triangle"/>
          </a:ln>
        </p:spPr>
      </p:cxnSp>
      <p:cxnSp>
        <p:nvCxnSpPr>
          <p:cNvPr id="190" name="Google Shape;190;p29"/>
          <p:cNvCxnSpPr>
            <a:stCxn id="187" idx="2"/>
            <a:endCxn id="188" idx="0"/>
          </p:cNvCxnSpPr>
          <p:nvPr/>
        </p:nvCxnSpPr>
        <p:spPr>
          <a:xfrm>
            <a:off x="6030752" y="2389475"/>
            <a:ext cx="0" cy="173400"/>
          </a:xfrm>
          <a:prstGeom prst="straightConnector1">
            <a:avLst/>
          </a:prstGeom>
          <a:noFill/>
          <a:ln cap="flat" cmpd="sng" w="19050">
            <a:solidFill>
              <a:srgbClr val="2388DB"/>
            </a:solidFill>
            <a:prstDash val="solid"/>
            <a:round/>
            <a:headEnd len="med" w="med" type="none"/>
            <a:tailEnd len="med" w="med" type="triangle"/>
          </a:ln>
        </p:spPr>
      </p:cxnSp>
      <p:cxnSp>
        <p:nvCxnSpPr>
          <p:cNvPr id="191" name="Google Shape;191;p29"/>
          <p:cNvCxnSpPr>
            <a:stCxn id="185" idx="3"/>
            <a:endCxn id="188" idx="1"/>
          </p:cNvCxnSpPr>
          <p:nvPr/>
        </p:nvCxnSpPr>
        <p:spPr>
          <a:xfrm>
            <a:off x="3439204" y="2831575"/>
            <a:ext cx="1760700" cy="0"/>
          </a:xfrm>
          <a:prstGeom prst="straightConnector1">
            <a:avLst/>
          </a:prstGeom>
          <a:noFill/>
          <a:ln cap="flat" cmpd="sng" w="19050">
            <a:solidFill>
              <a:srgbClr val="2388DB"/>
            </a:solidFill>
            <a:prstDash val="solid"/>
            <a:round/>
            <a:headEnd len="med" w="med" type="triangle"/>
            <a:tailEnd len="med" w="med" type="triangle"/>
          </a:ln>
        </p:spPr>
      </p:cxnSp>
      <p:sp>
        <p:nvSpPr>
          <p:cNvPr id="192" name="Google Shape;192;p29"/>
          <p:cNvSpPr txBox="1"/>
          <p:nvPr/>
        </p:nvSpPr>
        <p:spPr>
          <a:xfrm>
            <a:off x="4023010" y="2471806"/>
            <a:ext cx="391800" cy="2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2400">
                <a:solidFill>
                  <a:srgbClr val="FF0000"/>
                </a:solidFill>
              </a:rPr>
              <a:t>?</a:t>
            </a:r>
            <a:endParaRPr b="1" sz="24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9" name="Google Shape;199;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Complicating Factors</a:t>
            </a:r>
            <a:endParaRPr/>
          </a:p>
        </p:txBody>
      </p:sp>
      <p:sp>
        <p:nvSpPr>
          <p:cNvPr id="200" name="Google Shape;200;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if multiple people are working on the project?</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What happens if multiple people edit the same file? </a:t>
            </a:r>
            <a:endParaRPr/>
          </a:p>
          <a:p>
            <a:pPr indent="-393700" lvl="0" marL="457200" rtl="0" algn="l">
              <a:spcBef>
                <a:spcPts val="1000"/>
              </a:spcBef>
              <a:spcAft>
                <a:spcPts val="0"/>
              </a:spcAft>
              <a:buSzPts val="2600"/>
              <a:buChar char="●"/>
            </a:pPr>
            <a:r>
              <a:rPr lang="sv-SE"/>
              <a:t>When do you synchronize? </a:t>
            </a:r>
            <a:endParaRPr/>
          </a:p>
          <a:p>
            <a:pPr indent="-393700" lvl="0" marL="457200" rtl="0" algn="l">
              <a:spcBef>
                <a:spcPts val="1000"/>
              </a:spcBef>
              <a:spcAft>
                <a:spcPts val="0"/>
              </a:spcAft>
              <a:buSzPts val="2600"/>
              <a:buChar char="●"/>
            </a:pPr>
            <a:r>
              <a:rPr lang="sv-SE"/>
              <a:t>How do you reconcile conflicting changes?</a:t>
            </a:r>
            <a:endParaRPr/>
          </a:p>
          <a:p>
            <a:pPr indent="0" lvl="0" marL="0" rtl="0" algn="l">
              <a:spcBef>
                <a:spcPts val="1000"/>
              </a:spcBef>
              <a:spcAft>
                <a:spcPts val="0"/>
              </a:spcAft>
              <a:buNone/>
            </a:pPr>
            <a:r>
              <a:t/>
            </a:r>
            <a:endParaRPr/>
          </a:p>
        </p:txBody>
      </p:sp>
      <p:sp>
        <p:nvSpPr>
          <p:cNvPr id="201" name="Google Shape;201;p30"/>
          <p:cNvSpPr/>
          <p:nvPr/>
        </p:nvSpPr>
        <p:spPr>
          <a:xfrm>
            <a:off x="3909175" y="1845300"/>
            <a:ext cx="1287000" cy="1516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MyAwesomeApp</a:t>
            </a:r>
            <a:endParaRPr/>
          </a:p>
        </p:txBody>
      </p:sp>
      <p:sp>
        <p:nvSpPr>
          <p:cNvPr id="202" name="Google Shape;202;p30"/>
          <p:cNvSpPr/>
          <p:nvPr/>
        </p:nvSpPr>
        <p:spPr>
          <a:xfrm>
            <a:off x="1889625" y="2347124"/>
            <a:ext cx="811800" cy="786000"/>
          </a:xfrm>
          <a:prstGeom prst="smileyFace">
            <a:avLst>
              <a:gd fmla="val 4653" name="adj"/>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30"/>
          <p:cNvCxnSpPr>
            <a:endCxn id="201" idx="1"/>
          </p:cNvCxnSpPr>
          <p:nvPr/>
        </p:nvCxnSpPr>
        <p:spPr>
          <a:xfrm flipH="1" rot="10800000">
            <a:off x="2701675" y="2603550"/>
            <a:ext cx="1207500" cy="164100"/>
          </a:xfrm>
          <a:prstGeom prst="straightConnector1">
            <a:avLst/>
          </a:prstGeom>
          <a:noFill/>
          <a:ln cap="flat" cmpd="sng" w="19050">
            <a:solidFill>
              <a:srgbClr val="2388DB"/>
            </a:solidFill>
            <a:prstDash val="solid"/>
            <a:round/>
            <a:headEnd len="med" w="med" type="none"/>
            <a:tailEnd len="med" w="med" type="triangle"/>
          </a:ln>
        </p:spPr>
      </p:cxnSp>
      <p:sp>
        <p:nvSpPr>
          <p:cNvPr id="204" name="Google Shape;204;p30"/>
          <p:cNvSpPr/>
          <p:nvPr/>
        </p:nvSpPr>
        <p:spPr>
          <a:xfrm>
            <a:off x="6304160" y="2347124"/>
            <a:ext cx="811800" cy="786000"/>
          </a:xfrm>
          <a:prstGeom prst="smileyFace">
            <a:avLst>
              <a:gd fmla="val 4653" name="adj"/>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30"/>
          <p:cNvCxnSpPr>
            <a:stCxn id="204" idx="2"/>
            <a:endCxn id="201" idx="3"/>
          </p:cNvCxnSpPr>
          <p:nvPr/>
        </p:nvCxnSpPr>
        <p:spPr>
          <a:xfrm rot="10800000">
            <a:off x="5196260" y="2603624"/>
            <a:ext cx="1107900" cy="136500"/>
          </a:xfrm>
          <a:prstGeom prst="straightConnector1">
            <a:avLst/>
          </a:prstGeom>
          <a:noFill/>
          <a:ln cap="flat" cmpd="sng" w="19050">
            <a:solidFill>
              <a:srgbClr val="2388DB"/>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12" name="Google Shape;212;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Version Control</a:t>
            </a:r>
            <a:endParaRPr/>
          </a:p>
        </p:txBody>
      </p:sp>
      <p:sp>
        <p:nvSpPr>
          <p:cNvPr id="213" name="Google Shape;213;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version control system (VCS) tracks file changes.</a:t>
            </a:r>
            <a:endParaRPr/>
          </a:p>
          <a:p>
            <a:pPr indent="-368300" lvl="1" marL="914400" rtl="0" algn="l">
              <a:spcBef>
                <a:spcPts val="500"/>
              </a:spcBef>
              <a:spcAft>
                <a:spcPts val="0"/>
              </a:spcAft>
              <a:buSzPts val="2200"/>
              <a:buChar char="○"/>
            </a:pPr>
            <a:r>
              <a:rPr lang="sv-SE"/>
              <a:t>Tracks addition, deletion, and modification of files.</a:t>
            </a:r>
            <a:endParaRPr/>
          </a:p>
          <a:p>
            <a:pPr indent="-368300" lvl="1" marL="914400" rtl="0" algn="l">
              <a:spcBef>
                <a:spcPts val="500"/>
              </a:spcBef>
              <a:spcAft>
                <a:spcPts val="0"/>
              </a:spcAft>
              <a:buSzPts val="2200"/>
              <a:buChar char="○"/>
            </a:pPr>
            <a:r>
              <a:rPr lang="sv-SE"/>
              <a:t>Allows users to share and integrate these changes.</a:t>
            </a:r>
            <a:endParaRPr/>
          </a:p>
          <a:p>
            <a:pPr indent="-368300" lvl="1" marL="914400" rtl="0" algn="l">
              <a:spcBef>
                <a:spcPts val="500"/>
              </a:spcBef>
              <a:spcAft>
                <a:spcPts val="0"/>
              </a:spcAft>
              <a:buSzPts val="2200"/>
              <a:buChar char="○"/>
            </a:pPr>
            <a:r>
              <a:rPr lang="sv-SE"/>
              <a:t>Enables work to progress on multiple machines.</a:t>
            </a:r>
            <a:endParaRPr/>
          </a:p>
          <a:p>
            <a:pPr indent="-368300" lvl="1" marL="914400" rtl="0" algn="l">
              <a:spcBef>
                <a:spcPts val="500"/>
              </a:spcBef>
              <a:spcAft>
                <a:spcPts val="0"/>
              </a:spcAft>
              <a:buSzPts val="2200"/>
              <a:buChar char="○"/>
            </a:pPr>
            <a:r>
              <a:rPr lang="sv-SE"/>
              <a:t>Allows backup rollback to previous versions.</a:t>
            </a:r>
            <a:endParaRPr/>
          </a:p>
          <a:p>
            <a:pPr indent="-393700" lvl="0" marL="457200" rtl="0" algn="l">
              <a:spcBef>
                <a:spcPts val="1000"/>
              </a:spcBef>
              <a:spcAft>
                <a:spcPts val="0"/>
              </a:spcAft>
              <a:buSzPts val="2600"/>
              <a:buChar char="●"/>
            </a:pPr>
            <a:r>
              <a:rPr lang="sv-SE"/>
              <a:t>VCS allows collaboration. </a:t>
            </a:r>
            <a:endParaRPr/>
          </a:p>
          <a:p>
            <a:pPr indent="-368300" lvl="1" marL="914400" rtl="0" algn="l">
              <a:spcBef>
                <a:spcPts val="500"/>
              </a:spcBef>
              <a:spcAft>
                <a:spcPts val="0"/>
              </a:spcAft>
              <a:buSzPts val="2200"/>
              <a:buChar char="○"/>
            </a:pPr>
            <a:r>
              <a:rPr lang="sv-SE"/>
              <a:t>Each person edits their own copies of files and chooses when to share those changes.</a:t>
            </a:r>
            <a:endParaRPr/>
          </a:p>
          <a:p>
            <a:pPr indent="-368300" lvl="1" marL="914400" rtl="0" algn="l">
              <a:spcBef>
                <a:spcPts val="500"/>
              </a:spcBef>
              <a:spcAft>
                <a:spcPts val="0"/>
              </a:spcAft>
              <a:buSzPts val="2200"/>
              <a:buChar char="○"/>
            </a:pPr>
            <a:r>
              <a:rPr lang="sv-SE"/>
              <a:t>Edits to the same file can be combined.</a:t>
            </a:r>
            <a:endParaRPr/>
          </a:p>
          <a:p>
            <a:pPr indent="0" lvl="0" marL="0" rtl="0" algn="l">
              <a:spcBef>
                <a:spcPts val="10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20" name="Google Shape;220;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Repositories and Working Copies</a:t>
            </a:r>
            <a:endParaRPr/>
          </a:p>
        </p:txBody>
      </p:sp>
      <p:sp>
        <p:nvSpPr>
          <p:cNvPr id="221" name="Google Shape;221;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repository is a database of changes.</a:t>
            </a:r>
            <a:endParaRPr/>
          </a:p>
          <a:p>
            <a:pPr indent="-393700" lvl="0" marL="457200" rtl="0" algn="l">
              <a:spcBef>
                <a:spcPts val="1000"/>
              </a:spcBef>
              <a:spcAft>
                <a:spcPts val="0"/>
              </a:spcAft>
              <a:buSzPts val="2600"/>
              <a:buChar char="●"/>
            </a:pPr>
            <a:r>
              <a:rPr lang="sv-SE"/>
              <a:t>The working copy is your copy of the files </a:t>
            </a:r>
            <a:endParaRPr/>
          </a:p>
          <a:p>
            <a:pPr indent="-368300" lvl="1" marL="914400" rtl="0" algn="l">
              <a:spcBef>
                <a:spcPts val="500"/>
              </a:spcBef>
              <a:spcAft>
                <a:spcPts val="0"/>
              </a:spcAft>
              <a:buSzPts val="2200"/>
              <a:buChar char="○"/>
            </a:pPr>
            <a:r>
              <a:rPr lang="sv-SE"/>
              <a:t>This is where you do your work.</a:t>
            </a:r>
            <a:endParaRPr/>
          </a:p>
          <a:p>
            <a:pPr indent="-393700" lvl="0" marL="457200" rtl="0" algn="l">
              <a:spcBef>
                <a:spcPts val="1000"/>
              </a:spcBef>
              <a:spcAft>
                <a:spcPts val="0"/>
              </a:spcAft>
              <a:buSzPts val="2600"/>
              <a:buChar char="●"/>
            </a:pPr>
            <a:r>
              <a:rPr lang="sv-SE"/>
              <a:t>The repository tracks edits over time, and </a:t>
            </a:r>
            <a:br>
              <a:rPr lang="sv-SE"/>
            </a:br>
            <a:r>
              <a:rPr lang="sv-SE"/>
              <a:t>dictates what the “official” version contains.</a:t>
            </a:r>
            <a:endParaRPr/>
          </a:p>
          <a:p>
            <a:pPr indent="-368300" lvl="1" marL="914400" rtl="0" algn="l">
              <a:spcBef>
                <a:spcPts val="500"/>
              </a:spcBef>
              <a:spcAft>
                <a:spcPts val="0"/>
              </a:spcAft>
              <a:buSzPts val="2200"/>
              <a:buChar char="○"/>
            </a:pPr>
            <a:r>
              <a:rPr lang="sv-SE"/>
              <a:t>You update that version by committing local changes to the repository. </a:t>
            </a:r>
            <a:endParaRPr/>
          </a:p>
          <a:p>
            <a:pPr indent="-368300" lvl="1" marL="914400" rtl="0" algn="l">
              <a:spcBef>
                <a:spcPts val="500"/>
              </a:spcBef>
              <a:spcAft>
                <a:spcPts val="0"/>
              </a:spcAft>
              <a:buSzPts val="2200"/>
              <a:buChar char="○"/>
            </a:pPr>
            <a:r>
              <a:rPr lang="sv-SE"/>
              <a:t>Incorporate changes by updating the working copy.</a:t>
            </a:r>
            <a:endParaRPr/>
          </a:p>
          <a:p>
            <a:pPr indent="0" lvl="0" marL="0" rtl="0" algn="l">
              <a:spcBef>
                <a:spcPts val="1000"/>
              </a:spcBef>
              <a:spcAft>
                <a:spcPts val="0"/>
              </a:spcAft>
              <a:buNone/>
            </a:pPr>
            <a:r>
              <a:t/>
            </a:r>
            <a:endParaRPr/>
          </a:p>
        </p:txBody>
      </p:sp>
      <p:pic>
        <p:nvPicPr>
          <p:cNvPr id="222" name="Google Shape;222;p32"/>
          <p:cNvPicPr preferRelativeResize="0"/>
          <p:nvPr/>
        </p:nvPicPr>
        <p:blipFill>
          <a:blip r:embed="rId3">
            <a:alphaModFix/>
          </a:blip>
          <a:stretch>
            <a:fillRect/>
          </a:stretch>
        </p:blipFill>
        <p:spPr>
          <a:xfrm>
            <a:off x="7237200" y="1409650"/>
            <a:ext cx="1757150" cy="174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29" name="Google Shape;229;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Centralized and Distributed VCS</a:t>
            </a:r>
            <a:endParaRPr/>
          </a:p>
        </p:txBody>
      </p:sp>
      <p:sp>
        <p:nvSpPr>
          <p:cNvPr id="230" name="Google Shape;230;p33"/>
          <p:cNvSpPr txBox="1"/>
          <p:nvPr>
            <p:ph idx="1" type="body"/>
          </p:nvPr>
        </p:nvSpPr>
        <p:spPr>
          <a:xfrm>
            <a:off x="468898" y="1282400"/>
            <a:ext cx="6307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 centralized VCS, the repository is stored on a central server.</a:t>
            </a:r>
            <a:endParaRPr/>
          </a:p>
          <a:p>
            <a:pPr indent="-393700" lvl="0" marL="457200" rtl="0" algn="l">
              <a:spcBef>
                <a:spcPts val="1000"/>
              </a:spcBef>
              <a:spcAft>
                <a:spcPts val="0"/>
              </a:spcAft>
              <a:buSzPts val="2600"/>
              <a:buChar char="●"/>
            </a:pPr>
            <a:r>
              <a:rPr lang="sv-SE"/>
              <a:t>In decentralized VCS, all working copies are paired with a copy of the repository. </a:t>
            </a:r>
            <a:endParaRPr/>
          </a:p>
          <a:p>
            <a:pPr indent="-368300" lvl="1" marL="914400" rtl="0" algn="l">
              <a:spcBef>
                <a:spcPts val="500"/>
              </a:spcBef>
              <a:spcAft>
                <a:spcPts val="0"/>
              </a:spcAft>
              <a:buSzPts val="2200"/>
              <a:buChar char="○"/>
            </a:pPr>
            <a:r>
              <a:rPr lang="sv-SE"/>
              <a:t>A central repository is used to coordinate and synchronize the local repositories.</a:t>
            </a:r>
            <a:endParaRPr/>
          </a:p>
          <a:p>
            <a:pPr indent="-368300" lvl="1" marL="914400" rtl="0" algn="l">
              <a:spcBef>
                <a:spcPts val="500"/>
              </a:spcBef>
              <a:spcAft>
                <a:spcPts val="0"/>
              </a:spcAft>
              <a:buSzPts val="2200"/>
              <a:buChar char="○"/>
            </a:pPr>
            <a:r>
              <a:rPr b="1" lang="sv-SE"/>
              <a:t>Git</a:t>
            </a:r>
            <a:r>
              <a:rPr lang="sv-SE"/>
              <a:t> is a decentralized system.</a:t>
            </a:r>
            <a:endParaRPr/>
          </a:p>
          <a:p>
            <a:pPr indent="0" lvl="0" marL="0" rtl="0" algn="l">
              <a:spcBef>
                <a:spcPts val="1000"/>
              </a:spcBef>
              <a:spcAft>
                <a:spcPts val="0"/>
              </a:spcAft>
              <a:buNone/>
            </a:pPr>
            <a:r>
              <a:t/>
            </a:r>
            <a:endParaRPr/>
          </a:p>
        </p:txBody>
      </p:sp>
      <p:pic>
        <p:nvPicPr>
          <p:cNvPr id="231" name="Google Shape;231;p33"/>
          <p:cNvPicPr preferRelativeResize="0"/>
          <p:nvPr/>
        </p:nvPicPr>
        <p:blipFill>
          <a:blip r:embed="rId3">
            <a:alphaModFix/>
          </a:blip>
          <a:stretch>
            <a:fillRect/>
          </a:stretch>
        </p:blipFill>
        <p:spPr>
          <a:xfrm>
            <a:off x="6618000" y="1151900"/>
            <a:ext cx="2311550" cy="1646200"/>
          </a:xfrm>
          <a:prstGeom prst="rect">
            <a:avLst/>
          </a:prstGeom>
          <a:noFill/>
          <a:ln>
            <a:noFill/>
          </a:ln>
        </p:spPr>
      </p:pic>
      <p:pic>
        <p:nvPicPr>
          <p:cNvPr id="232" name="Google Shape;232;p33"/>
          <p:cNvPicPr preferRelativeResize="0"/>
          <p:nvPr/>
        </p:nvPicPr>
        <p:blipFill>
          <a:blip r:embed="rId4">
            <a:alphaModFix/>
          </a:blip>
          <a:stretch>
            <a:fillRect/>
          </a:stretch>
        </p:blipFill>
        <p:spPr>
          <a:xfrm>
            <a:off x="6553200" y="2798100"/>
            <a:ext cx="2526000" cy="19444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Sista bilden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Master Helsidesbild">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