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4"/>
    <p:sldMasterId id="2147483669" r:id="rId5"/>
    <p:sldMasterId id="2147483670" r:id="rId6"/>
    <p:sldMasterId id="214748367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8bb2c474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8bb2c474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20" name="Google Shape;220;g78bb2c474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6108cb5a9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6108cb5a9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test suite is a deliberately built collection of test cases that are intended to execute together. However, each test case should be independent from the others. You may have multiple suites for one project, executed at different times and for different purposes. In large-scale projects, it is common to have multiple suites because the full suite takes a long time to execute. In that case, you might run that overnight or over the weekend, but have a smaller suite that runs in your CI system when code changes are checked in. It is common to have different types of tests in their own suites - like tests you run on changed code that was tested in the past already versus new code. </a:t>
            </a:r>
            <a:endParaRPr/>
          </a:p>
        </p:txBody>
      </p:sp>
      <p:sp>
        <p:nvSpPr>
          <p:cNvPr id="227" name="Google Shape;227;gb6108cb5a9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6dde3c64c4_0_452: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6dde3c64c4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test a system, to conduct that investigation, you build test cases. The two most important components of a test case are two things. </a:t>
            </a:r>
            <a:endParaRPr/>
          </a:p>
          <a:p>
            <a:pPr indent="-317500" lvl="0" marL="457200" rtl="0" algn="l">
              <a:spcBef>
                <a:spcPts val="0"/>
              </a:spcBef>
              <a:spcAft>
                <a:spcPts val="0"/>
              </a:spcAft>
              <a:buSzPts val="1400"/>
              <a:buAutoNum type="arabicParenR"/>
            </a:pPr>
            <a:r>
              <a:rPr lang="sv-SE"/>
              <a:t>You need to come up with inputs. You need a plan on how you’re going to draw out issues. </a:t>
            </a:r>
            <a:endParaRPr/>
          </a:p>
          <a:p>
            <a:pPr indent="-317500" lvl="0" marL="457200" rtl="0" algn="l">
              <a:spcBef>
                <a:spcPts val="0"/>
              </a:spcBef>
              <a:spcAft>
                <a:spcPts val="0"/>
              </a:spcAft>
              <a:buSzPts val="1400"/>
              <a:buAutoNum type="arabicParenR"/>
            </a:pPr>
            <a:r>
              <a:rPr lang="sv-SE"/>
              <a:t>you need some way to tell if the observed behavior was the right behavior. To know that there is a problem, you need to know what good behavior looks like. That’s where the test oracle comes in, with expectations on what should happen when we run that input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6dde3c64c4_0_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dde3c64c4_0_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When building a test case, there are also three other things we need to include </a:t>
            </a:r>
            <a:r>
              <a:rPr lang="sv-SE">
                <a:solidFill>
                  <a:schemeClr val="dk1"/>
                </a:solidFill>
              </a:rPr>
              <a:t>(read)</a:t>
            </a:r>
            <a:endParaRPr>
              <a:solidFill>
                <a:schemeClr val="dk1"/>
              </a:solidFill>
            </a:endParaRPr>
          </a:p>
          <a:p>
            <a:pPr indent="0" lvl="0" marL="0" rtl="0" algn="l">
              <a:lnSpc>
                <a:spcPct val="115000"/>
              </a:lnSpc>
              <a:spcBef>
                <a:spcPts val="0"/>
              </a:spcBef>
              <a:spcAft>
                <a:spcPts val="0"/>
              </a:spcAft>
              <a:buNone/>
            </a:pPr>
            <a:r>
              <a:rPr lang="sv-SE"/>
              <a:t>Five items - input, oracle - AKA our expected output -, initialization, test steps where we apply that input and check the results using the oracle, and tear down. Regardless of the testing framework - JUnit, Selenium, Postman, quickcheck, and so on - we have these items in some form. We will look at different realizations of this idea, but the core idea is the same across the board.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6dde3c64c4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dde3c64c4_0_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What are test inputs? (1) deliberate, planned. There are many means of interacting with software, however. Most of the time, this is an activation of a software feature at some level of granularity, where we provide pre-planned information to a function surfaced by an interface. Whether that is a method call to a particular class or to the interface of an internal subsystem, a request to a REST API, an interaction through the command line or with a GUI where we click, swipe, and type into boxes.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6108cb5a9_0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6108cb5a9_0_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However, it’s important to remember that test input is not just calls to the program, but also deliverate manipulation of the environment around that program. It also includes things like (2-5). It also includes deliberate timing choices, like choosing to apply an action before a deadline, right at the deadline, or after that deadline to see what changes. It also includes how many times you apply and input or how often, or what kind of volume of input you include.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dde3c64c4_0_5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dde3c64c4_0_5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6dde3c64c4_0_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dde3c64c4_0_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There are many methods of creating test cases, and many types of test cases and we’ll talk more about several. An important question, though, is w</a:t>
            </a:r>
            <a:r>
              <a:rPr lang="sv-SE"/>
              <a:t>here do those test input come from? Typically, inputs come from two directions. The first approach is known as black box, or functional, testing. In this mode, we design test cases based on our knowledge about </a:t>
            </a:r>
            <a:r>
              <a:rPr lang="sv-SE">
                <a:solidFill>
                  <a:schemeClr val="dk1"/>
                </a:solidFill>
              </a:rPr>
              <a:t>how the software should act - usually using th</a:t>
            </a:r>
            <a:r>
              <a:rPr lang="sv-SE">
                <a:solidFill>
                  <a:schemeClr val="dk1"/>
                </a:solidFill>
              </a:rPr>
              <a:t>e functional </a:t>
            </a:r>
            <a:r>
              <a:rPr lang="sv-SE">
                <a:solidFill>
                  <a:schemeClr val="dk1"/>
                </a:solidFill>
              </a:rPr>
              <a:t>requirements</a:t>
            </a:r>
            <a:r>
              <a:rPr lang="sv-SE">
                <a:solidFill>
                  <a:schemeClr val="dk1"/>
                </a:solidFill>
              </a:rPr>
              <a:t> (what should the output look like)</a:t>
            </a:r>
            <a:r>
              <a:rPr lang="sv-SE">
                <a:solidFill>
                  <a:schemeClr val="dk1"/>
                </a:solidFill>
              </a:rPr>
              <a:t> or the non-functional requirements (how should the system perform in terms of speed, security, reliability, and so on, to tell us</a:t>
            </a:r>
            <a:r>
              <a:rPr lang="sv-SE"/>
              <a:t> how the system should act</a:t>
            </a:r>
            <a:r>
              <a:rPr lang="sv-SE">
                <a:solidFill>
                  <a:schemeClr val="dk1"/>
                </a:solidFill>
              </a:rPr>
              <a:t>. We might also rely on our own internal </a:t>
            </a:r>
            <a:r>
              <a:rPr lang="sv-SE"/>
              <a:t>knoweldge and intuition about what the system should do, or on other documentation like user manuals, code comments, or installation guides. </a:t>
            </a:r>
            <a:r>
              <a:rPr lang="sv-SE">
                <a:solidFill>
                  <a:schemeClr val="dk1"/>
                </a:solidFill>
              </a:rPr>
              <a:t>We have </a:t>
            </a:r>
            <a:r>
              <a:rPr lang="sv-SE"/>
              <a:t>these </a:t>
            </a:r>
            <a:r>
              <a:rPr lang="sv-SE">
                <a:solidFill>
                  <a:schemeClr val="dk1"/>
                </a:solidFill>
              </a:rPr>
              <a:t>documents stating what the system should do, </a:t>
            </a:r>
            <a:r>
              <a:rPr lang="sv-SE"/>
              <a:t>and we use that knowledge to guide our test design. </a:t>
            </a:r>
            <a:r>
              <a:rPr lang="sv-SE">
                <a:solidFill>
                  <a:schemeClr val="dk1"/>
                </a:solidFill>
              </a:rPr>
              <a:t>Black-box</a:t>
            </a:r>
            <a:r>
              <a:rPr lang="sv-SE"/>
              <a:t> test design </a:t>
            </a:r>
            <a:r>
              <a:rPr lang="sv-SE">
                <a:solidFill>
                  <a:schemeClr val="dk1"/>
                </a:solidFill>
              </a:rPr>
              <a:t>is often the basis of verification - these tests allow us to prove to the customer that the system does what we asked it to. </a:t>
            </a:r>
            <a:r>
              <a:rPr lang="sv-SE"/>
              <a:t>Since we often have requirements before a line of code has been written, we can start using them to design tests before we even begin to write code. This leads to test-driven design, a major philosophy of agile processes, where we create tests for our code before we write that code - and know we did a good job if those tests pass.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6108cb5a9_0_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6108cb5a9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White box methods are based on detailed knowledge of the structure of the source code, and we design tests to deliberately execute the code in a particular way. Rather than looking at the requirements and saying that, well, this type of input should lead to this type of outcome - where we don’t really look into the code - we instead look at the if-statement on line 10 and say that we want input that makes this if-statement evaluate to true. Typically, white box testing is based on coverage of some part of the source code as prescribed by different checklists of goals. These checklists - called adequacy criteria - suggest that you will increase your likelihood of detecting faults if you ensure that the code itself is exercised in a particular manner. The most common of these are statement coverage - which says that all lines of code need to be executed at least once, and branch coverage - that says that all conditional expresions need to evaluate to all possible outcomes. All if-statements need to evaluate to true and false, all switch statements need to hit each case, and all loops need to run at least one cycle and exit. This is important for filling in the gaps left by black box test design, which may not have forced all of the code in place to run. These adequacy criteria suggest weaknesses in our test suite that we can plug by adding more test cases. These criteria also can generally be measured by tools, give a good stopping place for testing, and can serve as the basis for automated input generation.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6dde3c64c4_0_5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dde3c64c4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test can be considered as a sequence of activities - a set of stimuli and observations, recorded in their order of occurrence. Any time we poke the system you watch how the system reacts. You can make observations of how the system behaves after receiving that input. You can keep track of all sorts of things - monitor anything that can be produced by or affected by the system - concrete output values, temporal properties of the execution, power and heat profiles of the software ,exceptions, data downloads and uploads, and so on. You can take down observations and use those to figure out whether there are problems. The oracle is what does this. The oracle takes in these observations and determines whether a given observation is acceptable or not, given some built-in data on what constitutes correct behavior. </a:t>
            </a:r>
            <a:r>
              <a:rPr lang="sv-SE">
                <a:solidFill>
                  <a:schemeClr val="dk1"/>
                </a:solidFill>
              </a:rPr>
              <a:t>Oracles come in a surprising variety of forms. From a direct statement of, given input x, the result should be y to a state machine or a set of general properties. they can also be specific to a single test</a:t>
            </a:r>
            <a:r>
              <a:rPr lang="sv-SE"/>
              <a:t>, stating exactly what should happen for that input </a:t>
            </a:r>
            <a:r>
              <a:rPr lang="sv-SE">
                <a:solidFill>
                  <a:schemeClr val="dk1"/>
                </a:solidFill>
              </a:rPr>
              <a:t>or more general, applying to mu</a:t>
            </a:r>
            <a:r>
              <a:rPr lang="sv-SE"/>
              <a:t>ltiple tests or even all tests.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6dde3c64c4_0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6dde3c64c4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In the first lecture</a:t>
            </a:r>
            <a:r>
              <a:rPr lang="sv-SE">
                <a:solidFill>
                  <a:schemeClr val="dk1"/>
                </a:solidFill>
              </a:rPr>
              <a:t>, we covered broadly, the topic of verification - the practice of ensuring that an implementation matches with its specification. This is essentially a way of gathering evidence that we are building robust, dependable software. It allows us to answer the question of whether the software we built functions correctly, at least according to our understanding of how it should work. We will spend this s</a:t>
            </a:r>
            <a:r>
              <a:rPr lang="sv-SE"/>
              <a:t>tudy period</a:t>
            </a:r>
            <a:r>
              <a:rPr lang="sv-SE">
                <a:solidFill>
                  <a:schemeClr val="dk1"/>
                </a:solidFill>
              </a:rPr>
              <a:t> focusing on verification - as a good V&amp;V process is how we can produce software that is dependable. As it turns out, if you spend time ensuring the implementation works correctly, it ends up working correctly. </a:t>
            </a:r>
            <a:r>
              <a:rPr lang="sv-SE"/>
              <a:t> </a:t>
            </a:r>
            <a:r>
              <a:rPr lang="sv-SE">
                <a:solidFill>
                  <a:schemeClr val="dk1"/>
                </a:solidFill>
              </a:rPr>
              <a:t>Testing is the primary verification activity.</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6dde3c64c4_0_7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dde3c64c4_0_7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we talk about oracles, we talk about two aspects. first is the oracle information, the </a:t>
            </a:r>
            <a:r>
              <a:rPr lang="sv-SE"/>
              <a:t>Information used by the oracle to judge the correctness of the implementation, given the inputs. </a:t>
            </a:r>
            <a:r>
              <a:rPr lang="sv-SE"/>
              <a:t>- set of facts known by the oracle. This might be an explicit input to output table, or a set of assertions about behavior, or even a model that executes. This is a specification, presented in a form that can be read and used by the code. Second is the oracle procedure - this is code that takes the observations of program activity, compare them to the stored information, and arrives at a verdict. commonly this is as simple as an if statement or an assert statement - do these variables have the expected values? The oracle procedure is a form of automated verification - it takes the encoded specification, and ensures that the program conforms to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6dde3c64c4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dde3c64c4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most simple example - (read).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6dde3c64c4_0_6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dde3c64c4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 then see if the output - in whatever form it takes - obeys those properties. Rather than stating that the specific output for this input is X, we </a:t>
            </a:r>
            <a:r>
              <a:rPr lang="sv-SE"/>
              <a:t>instead</a:t>
            </a:r>
            <a:r>
              <a:rPr lang="sv-SE"/>
              <a:t> assert that X is always less than Y. If they are violated, the test fails. </a:t>
            </a:r>
            <a:r>
              <a:rPr lang="sv-SE"/>
              <a:t>These are a little more general than expected value oracles - they work for any input to a particular function or at that stage of a scenatio. The downside is that they only tell us if the behavior is wrong if a property gets violated. There is a loss of precision - we don’t know as much about any one input/output paid. We might miss faults by not specifying enough or the right properties.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6dde3c64c4_0_6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6dde3c64c4_0_6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We also have what are called</a:t>
            </a:r>
            <a:r>
              <a:rPr lang="sv-SE">
                <a:solidFill>
                  <a:srgbClr val="252525"/>
                </a:solidFill>
                <a:highlight>
                  <a:srgbClr val="FFFFFF"/>
                </a:highlight>
              </a:rPr>
              <a:t> implicit oracles. (read). You don’t need to sit down and write out the expected output or properties when using one of these - instead, you’re checking for a particular type of problem, something that can happen to any program and you want to ensure that YOUR program never does. These oracles can be very general - look for crashes or thrown exceptions, or can be useful for specific types of anomalies and certain testing scenarios - for instance, they may be built to detect null pointer exceptions or security issues like buffer overrun or as part of performance testing to detect slow response time, data upload or download problems, power consumption problems, those kind of non-functional properties that can be measured and checked against thresholds. This might be how you realize those quality scenarios - just check for thresholds being crossed in performance or availablilty and so on with every test you run.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6108cb5a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6108cb5a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51" name="Google Shape;351;gb6108cb5a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8bb2c474a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8bb2c474a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78bb2c474a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78bb2c474a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Broadly, then, when we talk about testing, we talk about either unit-level testing or system-level testing, with a couple of distinct types of testing in there. (1) is where we tend to spend most of our testing time - we take small pieces of the system - units - the smallest chunk of system we can work with. Generally one class or a small cluster of classes. And we test those in isolation from the rest of the system. We take a class, and come up with tests for each of its methods. We try to isolate these units as much as possible - even faking the results passed from pieces of the system that we aren’t currently testing. Then we move up the ladder to what we collectively call system testing, which encomapsses three things. (click) Subsystem Integration Testing: We bring these units together - which have now been tested independently and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(click) Then we can test the system as a whole, through its high-level interfaces, to test the integration of the combined system to ensure that therre aren’t integration errors and that the product as a whole meets the requirements. This is System Integration Testing. (click) The third element of system testing is what we call exploratory or GUI testing - where we test from the direct perspective of a user, generally through a GUI, performing end-to-end journies through the system from the user perspective. System Integration Testing and exploratory testing tend to have a blurry line between them, and more come down to whether tests are executed through a GUI or a program-level interface like a REST API or through the command line. There are also other specialized forms of testing within each of these distinct levels, but these are our main focus in this class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6dde3c64c4_0_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6dde3c64c4_0_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you hand off your product to some users and ask them to try it out . This is called acceptance testing, or commonly, ab or alpha/beta testing. (3-4) This is essentially part of both verification and validation - do the users like it? does it meet their needs? But, it can also expose more errors that the other forms of testing didn’t. Users will find new and interesting ways to break your system.  (last point), where you work out formal acceptance criteria with the people who have contracted with you to develop the software.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78bb2c474a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78bb2c474a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and integration testing - both subsystem and system-level - tends to be done by writing executable test cases in an appropriate framework. For example, unit testing is almost always written as small test methods. These tests should be run over and over and over again. This means that they need to be executable without human involvement. This is easy to do, and there are appropriate frameworks for writing, running, and automating execution of tests for almost every language out there. Exploratory testing and acceptance testing are more often human-driven, with some tool support for recording what you did and capturing information about failures detected during the process. Exploratory and acceptance tests are less likely to be repeated in the exact same way. However, there are tools, like what we call capture and replay tools, that can capture human interactions and repeat them. Exploratory and acceptance testing are often based on pre-planned scenarios, rather than highly-specific input, and humans fill in the gaps using their intuition, often repeating scenarios with minor changes.</a:t>
            </a:r>
            <a:endParaRPr/>
          </a:p>
        </p:txBody>
      </p:sp>
      <p:sp>
        <p:nvSpPr>
          <p:cNvPr id="418" name="Google Shape;418;g78bb2c474a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6dde3c64c4_0_9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6dde3c64c4_0_9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426" name="Google Shape;426;g6dde3c64c4_0_9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dde3c64c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dde3c64c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This means we need to talk about what testing is. </a:t>
            </a:r>
            <a:r>
              <a:rPr lang="sv-SE">
                <a:solidFill>
                  <a:schemeClr val="dk1"/>
                </a:solidFill>
              </a:rPr>
              <a:t>Today, we are going to continue out lay out the foundations that this class is based on, introducing the fundamentals of testing. (read)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6dde3c64c4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6dde3c64c4_0_1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Testing is something we work on throughout every stage of development. If we take that standard timeline of a project that we’ve looked over a few times now and flesh out the testing portion, here is what we’re left with.</a:t>
            </a:r>
            <a:r>
              <a:rPr lang="sv-SE"/>
              <a:t> </a:t>
            </a:r>
            <a:r>
              <a:rPr lang="sv-SE">
                <a:solidFill>
                  <a:schemeClr val="dk1"/>
                </a:solidFill>
              </a:rPr>
              <a:t>We start early - during requirements elicitation and system specification - we form a plan for how we can perform validation - how can we get acceptance from the users?</a:t>
            </a:r>
            <a:r>
              <a:rPr lang="sv-SE"/>
              <a:t> </a:t>
            </a:r>
            <a:r>
              <a:rPr lang="sv-SE">
                <a:solidFill>
                  <a:schemeClr val="dk1"/>
                </a:solidFill>
              </a:rPr>
              <a:t>During system specification, we figure out what behaviors we should see from the system as a whole - if we’re looking at that black box</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r>
              <a:rPr lang="sv-SE"/>
              <a:t> </a:t>
            </a:r>
            <a:r>
              <a:rPr lang="sv-SE">
                <a:solidFill>
                  <a:schemeClr val="dk1"/>
                </a:solidFill>
              </a:rPr>
              <a:t>During detailed class design - we figure what classes belong to each subsystem and how to test their integration.</a:t>
            </a:r>
            <a:r>
              <a:rPr lang="sv-SE"/>
              <a:t> </a:t>
            </a:r>
            <a:r>
              <a:rPr lang="sv-SE">
                <a:solidFill>
                  <a:schemeClr val="dk1"/>
                </a:solidFill>
              </a:rPr>
              <a:t>Then, during design and development, we both design and execute tests on the individual software units - individual methods of a particular class.</a:t>
            </a:r>
            <a:r>
              <a:rPr lang="sv-SE"/>
              <a:t> </a:t>
            </a:r>
            <a:r>
              <a:rPr lang="sv-SE">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6108cb5a9_0_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6108cb5a9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a:t>
            </a:r>
            <a:r>
              <a:rPr lang="sv-SE"/>
              <a:t>is the bulk of your testing. Unit testing is the process of testing the smallest isolated “unit” that can be tested. Often, a class and its methods or a small set of dependent classes that can’t be separated. There is a big emphasis here on isolation. </a:t>
            </a:r>
            <a:r>
              <a:rPr lang="sv-SE">
                <a:solidFill>
                  <a:srgbClr val="4F4F4F"/>
                </a:solidFill>
              </a:rPr>
              <a:t>Classes are often tightly interconnected, and when a problem occurs, it’s often hard to figure out where exactly the problem is coming from. You might even have faults in your class or a class that your class calls, and it only gets harder to isolate issues the more dependencies you have. It’s in your interest to try to test these units in as much isolation as is possible. So, what you do is you fake the results of method calls to other classes. </a:t>
            </a:r>
            <a:r>
              <a:rPr lang="sv-SE"/>
              <a:t>This is called mocking, where you just return a pre-set value instead of actually calling another class. Test input for unit tests should be calls to methods with different input parameters. Our oracle then is made of assertions on either method output or the class variables that we can read the state of.</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b6108cb5a9_0_3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b6108cb5a9_0_3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move up the hierarchy to integration testing. Most software works by combining multiple, interacting units, within multiple interacting subsystems. In addition to testing units independently, we must test their integration. Then, when the individual subsystems work in isolation, we bring them together again and test the integration of the subsystems. Functionality performed across units is accessed through a defined interface. So, our tests tend to be through the  interface of the subsystem or the interfaces of the system as a whole.Therefore, integration testing focuses on showing that functionality accessed through this interface behaves according to the specifications. Interfaces come in many forms. At the subsystem level, we may still be talking about method calls. or we might have an actual API - especially if we are integrating a 3rd party microservice. It mighti nteract through its own REST API, for example. Then, of course, at the system level, we may not be calling methods, though it is possible. We might be calling an API, a command line interace, some kind of messaging queue, a command line interface, or any number of other ways we can interact with a whole system.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6108cb5a9_0_3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6108cb5a9_0_3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However, (2). Therefore, we apply test cases not to the classes, but to the interface of the subsystem they form.</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6108cb5a9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6108cb5a9_0_5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we test through the GUI, we design tests to reflect end-to-end </a:t>
            </a:r>
            <a:r>
              <a:rPr lang="sv-SE"/>
              <a:t>journeys</a:t>
            </a:r>
            <a:r>
              <a:rPr lang="sv-SE"/>
              <a:t> through the app from the perspective of the user, from launching to closing of the app. These are often based on usage scenarios, either the quality scenarios we came up with last class or user stories from our requirements process. GUI tests can either be formal and pre-planned, designed ahead of time with deliberate actions and input, or they can come in the form of expploratory testing, which is a more open-ended, free-form brainstorming exercise where we start with a scenario and come up with actions on the fly.</a:t>
            </a:r>
            <a:endParaRPr/>
          </a:p>
        </p:txBody>
      </p:sp>
      <p:sp>
        <p:nvSpPr>
          <p:cNvPr id="511" name="Google Shape;511;gb6108cb5a9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b6108cb5a9_0_4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b6108cb5a9_0_4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EXPLORATORY TESTING is a type of software testing where Test cases are not created in advance but testers check system on the fly. They may note down ideas or come up with goals about what to test before test execution. The focus of exploratory testing is more on testing as a "thinking" activity. Exploratory Testing is widely used in Agile models and is all about discovery, investigation, and learning. You can try out different roles and user types. It emphasizes personal freedom and responsibility of the individual tester.</a:t>
            </a:r>
            <a:endParaRPr>
              <a:solidFill>
                <a:srgbClr val="4F4F4F"/>
              </a:solidFill>
            </a:endParaRPr>
          </a:p>
          <a:p>
            <a:pPr indent="0" lvl="0" marL="0" rtl="0" algn="l">
              <a:spcBef>
                <a:spcPts val="0"/>
              </a:spcBef>
              <a:spcAft>
                <a:spcPts val="0"/>
              </a:spcAft>
              <a:buClr>
                <a:schemeClr val="dk1"/>
              </a:buClr>
              <a:buSzPts val="1100"/>
              <a:buFont typeface="Arial"/>
              <a:buNone/>
            </a:pPr>
            <a:r>
              <a:rPr lang="sv-SE">
                <a:solidFill>
                  <a:srgbClr val="4F4F4F"/>
                </a:solidFill>
              </a:rPr>
              <a:t>Last class, we talked about uni testing, this is a form of scripted testing where you design test cases first and later proceed with test execution. On the contrary, exploratory testing is a simultaneous process of test design and test execution all done at the same time.  Often by directly using the software and its user interfaces</a:t>
            </a:r>
            <a:endParaRPr>
              <a:solidFill>
                <a:srgbClr val="4F4F4F"/>
              </a:solidFill>
            </a:endParaRPr>
          </a:p>
          <a:p>
            <a:pPr indent="0" lvl="0" marL="0" rtl="0" algn="l">
              <a:spcBef>
                <a:spcPts val="0"/>
              </a:spcBef>
              <a:spcAft>
                <a:spcPts val="0"/>
              </a:spcAft>
              <a:buNone/>
            </a:pPr>
            <a:r>
              <a:t/>
            </a:r>
            <a:endParaRPr/>
          </a:p>
        </p:txBody>
      </p:sp>
      <p:sp>
        <p:nvSpPr>
          <p:cNvPr id="519" name="Google Shape;519;gb6108cb5a9_0_4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b6108cb5a9_0_4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b6108cb5a9_0_4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tester will create or write down a test idea to give direction, and explore the system while testing to further create critical, practical and useful tests for the successful testing of an application. This requires minimal planning. Testers continuously make a decision on her next step of action. It completely depends upon the tester's thought process.</a:t>
            </a:r>
            <a:endParaRPr/>
          </a:p>
          <a:p>
            <a:pPr indent="0" lvl="0" marL="0" rtl="0" algn="l">
              <a:spcBef>
                <a:spcPts val="0"/>
              </a:spcBef>
              <a:spcAft>
                <a:spcPts val="0"/>
              </a:spcAft>
              <a:buNone/>
            </a:pPr>
            <a:r>
              <a:rPr lang="sv-SE"/>
              <a:t>Sometimes this testing can be more beneficial than the formal testing approach for finding some subtle defects which go missing in formal testing.</a:t>
            </a:r>
            <a:endParaRPr/>
          </a:p>
          <a:p>
            <a:pPr indent="0" lvl="0" marL="0" rtl="0" algn="l">
              <a:spcBef>
                <a:spcPts val="0"/>
              </a:spcBef>
              <a:spcAft>
                <a:spcPts val="0"/>
              </a:spcAft>
              <a:buNone/>
            </a:pPr>
            <a:r>
              <a:rPr lang="sv-SE"/>
              <a:t>A learner will learn better through hands-on experience rather than cramming the theory. Likewise, a tester will know the application better only while exploring and learning about all the functionality it provides by itself. It is always good to have a customer and business perspective while testing to ensure successful testing of an application.</a:t>
            </a:r>
            <a:endParaRPr/>
          </a:p>
          <a:p>
            <a:pPr indent="0" lvl="0" marL="0" rtl="0" algn="l">
              <a:spcBef>
                <a:spcPts val="0"/>
              </a:spcBef>
              <a:spcAft>
                <a:spcPts val="0"/>
              </a:spcAft>
              <a:buNone/>
            </a:pPr>
            <a:r>
              <a:rPr lang="sv-SE"/>
              <a:t>For Example, if you open a shopping website, you have a general idea that this shopping website will let you shop by selecting a product of your choice and then paying for the same.</a:t>
            </a:r>
            <a:endParaRPr/>
          </a:p>
          <a:p>
            <a:pPr indent="0" lvl="0" marL="0" rtl="0" algn="l">
              <a:spcBef>
                <a:spcPts val="0"/>
              </a:spcBef>
              <a:spcAft>
                <a:spcPts val="0"/>
              </a:spcAft>
              <a:buNone/>
            </a:pPr>
            <a:r>
              <a:rPr lang="sv-SE"/>
              <a:t>During this process, you might learn that you can order a number of products for home trial or that you can make payment through rewards points of some banks, etc. You can extend your testing to try these featurs.</a:t>
            </a:r>
            <a:endParaRPr/>
          </a:p>
          <a:p>
            <a:pPr indent="0" lvl="0" marL="0" rtl="0" algn="l">
              <a:spcBef>
                <a:spcPts val="0"/>
              </a:spcBef>
              <a:spcAft>
                <a:spcPts val="0"/>
              </a:spcAft>
              <a:buNone/>
            </a:pPr>
            <a:r>
              <a:rPr lang="sv-SE"/>
              <a:t>As a tester, you not only need to verify whether a system is working as expected but also check if that system is not behaving in a way which is not expected. Exploratory testing can help find these gaps.</a:t>
            </a:r>
            <a:endParaRPr/>
          </a:p>
        </p:txBody>
      </p:sp>
      <p:sp>
        <p:nvSpPr>
          <p:cNvPr id="527" name="Google Shape;527;gb6108cb5a9_0_4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78bb2c474a_0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78bb2c474a_0_1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These testing types are not equal in number that you write. Unit tests validate your app's behavior one class at a time. These are about 70% of your tests in a project. It is important to verify that the classes work as expected before we combine them. Then, system Integration tests validate either interactions between levels of the stack within a subsystem - a cluster of classes-, or interactions between related subsystems at the system level. These tend to be about 20% of your tests. Finally, End-to-end tests or GUI tests and exploratory tests validate user journeys spanning multiple subsytems of your app. These tend to make up the remaining 10% of your number of tests.</a:t>
            </a:r>
            <a:endParaRPr/>
          </a:p>
          <a:p>
            <a:pPr indent="0" lvl="0" marL="0" rtl="0" algn="l">
              <a:spcBef>
                <a:spcPts val="0"/>
              </a:spcBef>
              <a:spcAft>
                <a:spcPts val="0"/>
              </a:spcAft>
              <a:buNone/>
            </a:pPr>
            <a:r>
              <a:t/>
            </a:r>
            <a:endParaRPr/>
          </a:p>
        </p:txBody>
      </p:sp>
      <p:sp>
        <p:nvSpPr>
          <p:cNvPr id="535" name="Google Shape;535;g78bb2c474a_0_1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78bb2c474a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78bb2c474a_0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This 70/20/10 split is what Google recommends. Thus is not set in stone, but has a logical underpinning. The reason for this is that as you work up the pyramid, from small unit tests to large complex UI tests, each test increases in execution time and effort to create, maintain, and debug. Therefore, you should write more unit tests than system integration tests, and more system tests than GUI tests. Unit tests run through the command line, on the machine you use to develop the app. They run quickly, in milliseconds. They are small and simple. Integration tests require more setup, more communication, tend to include more actions and method calls. They take more time to run. GUI tests require running the full system, may require special hardware - if testing a mobile app, you run the test on the phone itself. You should run GUI tests on multiple devices too in any case, to make sure they work in different hardware, OS, and software configurations. You may also need humans in the loop. This dramatically increases the required execution time. GUI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p>
        </p:txBody>
      </p:sp>
      <p:sp>
        <p:nvSpPr>
          <p:cNvPr id="544" name="Google Shape;544;g78bb2c474a_0_1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6dde3c64c4_0_2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6dde3c64c4_0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endParaRPr/>
          </a:p>
          <a:p>
            <a:pPr indent="0" lvl="0" marL="0" rtl="0" algn="l">
              <a:spcBef>
                <a:spcPts val="0"/>
              </a:spcBef>
              <a:spcAft>
                <a:spcPts val="0"/>
              </a:spcAft>
              <a:buNone/>
            </a:pPr>
            <a:r>
              <a:rPr lang="sv-SE"/>
              <a:t>Acceptance testing is essential. Not only should they have an opportunity for feedback, but also because all sorts of faults only emerge in the wild. Users will put your system through more scenarios than you’d ever expect, they will (read)</a:t>
            </a:r>
            <a:endParaRPr/>
          </a:p>
          <a:p>
            <a:pPr indent="0" lvl="0" marL="0" rtl="0" algn="l">
              <a:spcBef>
                <a:spcPts val="0"/>
              </a:spcBef>
              <a:spcAft>
                <a:spcPts val="0"/>
              </a:spcAft>
              <a:buNone/>
            </a:pPr>
            <a:r>
              <a:rPr lang="sv-SE"/>
              <a:t>Acceptance testing allows users to try the system under controlled conditions.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78bb2c474a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78bb2c474a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is testing? Testing is fundamentally a scientific and systematic investigation, a set of experiments we conduct to </a:t>
            </a:r>
            <a:r>
              <a:rPr lang="sv-SE">
                <a:solidFill>
                  <a:schemeClr val="dk1"/>
                </a:solidFill>
              </a:rPr>
              <a:t>o assess the quality of the system being developed - the search for deviations from an expected set of behaviors. (2</a:t>
            </a:r>
            <a:r>
              <a:rPr lang="sv-SE"/>
              <a:t>) We create a series of (</a:t>
            </a:r>
            <a:r>
              <a:rPr lang="sv-SE">
                <a:solidFill>
                  <a:schemeClr val="dk1"/>
                </a:solidFill>
              </a:rPr>
              <a:t>3) we pass input to </a:t>
            </a:r>
            <a:r>
              <a:rPr lang="sv-SE"/>
              <a:t>an API</a:t>
            </a:r>
            <a:r>
              <a:rPr lang="sv-SE">
                <a:solidFill>
                  <a:schemeClr val="dk1"/>
                </a:solidFill>
              </a:rPr>
              <a:t>, or create environmental conditions that the system must react to. We poke it and see what it does</a:t>
            </a:r>
            <a:r>
              <a:rPr lang="sv-SE"/>
              <a:t> </a:t>
            </a:r>
            <a:r>
              <a:rPr lang="sv-SE"/>
              <a:t>We record observations, noting how the system reacted to the stimuli.</a:t>
            </a:r>
            <a:r>
              <a:rPr lang="sv-SE">
                <a:solidFill>
                  <a:schemeClr val="dk1"/>
                </a:solidFill>
              </a:rPr>
              <a:t> We mark down the output, actions taken, internal state, power consumption values, anything that we can use to analyze the system behavior, then we use that to</a:t>
            </a:r>
            <a:r>
              <a:rPr lang="sv-SE"/>
              <a:t> </a:t>
            </a:r>
            <a:r>
              <a:rPr lang="sv-SE">
                <a:solidFill>
                  <a:schemeClr val="dk1"/>
                </a:solidFill>
              </a:rPr>
              <a:t>(read 5) </a:t>
            </a:r>
            <a:r>
              <a:rPr lang="sv-SE">
                <a:solidFill>
                  <a:srgbClr val="4F4F4F"/>
                </a:solidFill>
              </a:rPr>
              <a:t>You compare your obervations against pre-recorded expectatins - what we call an oracle - and we then issue a verdict. Pass if everything matched, fail if it did not.</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6dde3c64c4_0_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6dde3c64c4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a:t>
            </a:r>
            <a:endParaRPr/>
          </a:p>
          <a:p>
            <a:pPr indent="0" lvl="0" marL="0" rtl="0" algn="l">
              <a:spcBef>
                <a:spcPts val="0"/>
              </a:spcBef>
              <a:spcAft>
                <a:spcPts val="0"/>
              </a:spcAft>
              <a:buNone/>
            </a:pPr>
            <a:r>
              <a:rPr lang="sv-SE"/>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endParaRPr/>
          </a:p>
          <a:p>
            <a:pPr indent="0" lvl="0" marL="0" rtl="0" algn="l">
              <a:spcBef>
                <a:spcPts val="0"/>
              </a:spcBef>
              <a:spcAft>
                <a:spcPts val="0"/>
              </a:spcAft>
              <a:buNone/>
            </a:pPr>
            <a:r>
              <a:rPr lang="sv-SE"/>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endParaRPr/>
          </a:p>
          <a:p>
            <a:pPr indent="0" lvl="0" marL="0" rtl="0" algn="l">
              <a:spcBef>
                <a:spcPts val="0"/>
              </a:spcBef>
              <a:spcAft>
                <a:spcPts val="0"/>
              </a:spcAft>
              <a:buNone/>
            </a:pPr>
            <a:r>
              <a:rPr lang="sv-SE"/>
              <a:t>acceptance- read</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b6108cb5a9_0_5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b6108cb5a9_0_5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We’ve talked about what tests are. Next class, we’ll get into writing test cases. First, though, how do we set up the testing process?</a:t>
            </a:r>
            <a:endParaRPr/>
          </a:p>
        </p:txBody>
      </p:sp>
      <p:sp>
        <p:nvSpPr>
          <p:cNvPr id="567" name="Google Shape;567;gb6108cb5a9_0_5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b6108cb5a9_0_5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b6108cb5a9_0_5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plans are the cornerstone of the testing process. They range in length and formality from quick thought exercises to extensively-planned blueprints for the entire testing cycle. Regardless, they are what structures the process of testing a system, and coming up with a plan should be your first step in testing. This plan needs to cover the who,what,when,where, how, and why of testing. (read)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6108cb5a9_0_5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6108cb5a9_0_5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Making Test Plan has multiple benefits: Test Plan guides our thinking as we create detailed test cases. It is like a rule book, which needs to be followed.</a:t>
            </a:r>
            <a:endParaRPr/>
          </a:p>
          <a:p>
            <a:pPr indent="0" lvl="0" marL="0" rtl="0" algn="l">
              <a:spcBef>
                <a:spcPts val="0"/>
              </a:spcBef>
              <a:spcAft>
                <a:spcPts val="0"/>
              </a:spcAft>
              <a:buNone/>
            </a:pPr>
            <a:r>
              <a:rPr lang="sv-SE"/>
              <a:t>Help people outside the test team such as developers, business managers, customers understand the details of testing.</a:t>
            </a:r>
            <a:endParaRPr/>
          </a:p>
          <a:p>
            <a:pPr indent="0" lvl="0" marL="0" rtl="0" algn="l">
              <a:spcBef>
                <a:spcPts val="0"/>
              </a:spcBef>
              <a:spcAft>
                <a:spcPts val="0"/>
              </a:spcAft>
              <a:buNone/>
            </a:pPr>
            <a:r>
              <a:rPr lang="sv-SE"/>
              <a:t>Important aspects like test estimation, test scope, Test Strategy are documented in Test Plan. This is where we discuss WHY we test a certain way. This is important for understanding the outcome of a project, and can be reviewed by Management Team and re-used for other projects.</a:t>
            </a:r>
            <a:endParaRPr/>
          </a:p>
        </p:txBody>
      </p:sp>
      <p:sp>
        <p:nvSpPr>
          <p:cNvPr id="581" name="Google Shape;581;gb6108cb5a9_0_5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b6108cb5a9_0_5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b6108cb5a9_0_5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can you test a product without any information about it? You can’t. You must learn a product thoroughly before testing it. You should research clients and the end users to know their needs and expectations from the applicationWho will use the product? What is it used for? How will it work? What are the software/ hardware dependencies of the product?</a:t>
            </a:r>
            <a:endParaRPr/>
          </a:p>
          <a:p>
            <a:pPr indent="0" lvl="0" marL="0" rtl="0" algn="l">
              <a:spcBef>
                <a:spcPts val="0"/>
              </a:spcBef>
              <a:spcAft>
                <a:spcPts val="0"/>
              </a:spcAft>
              <a:buNone/>
            </a:pPr>
            <a:r>
              <a:rPr lang="sv-SE"/>
              <a:t>You can use the following approach to analyze the product before building a test plan: (last three points) review of product documentation helps you to understand all the features of the website as well as how to use it. If you are unclear on any items, you might interview customer, developer, designer to get more information.</a:t>
            </a:r>
            <a:endParaRPr/>
          </a:p>
        </p:txBody>
      </p:sp>
      <p:sp>
        <p:nvSpPr>
          <p:cNvPr id="589" name="Google Shape;589;gb6108cb5a9_0_5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b6108cb5a9_0_5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b6108cb5a9_0_5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Think about what the functionality is of the product we are building</a:t>
            </a:r>
            <a:endParaRPr/>
          </a:p>
        </p:txBody>
      </p:sp>
      <p:sp>
        <p:nvSpPr>
          <p:cNvPr id="598" name="Google Shape;598;gb6108cb5a9_0_5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b6108cb5a9_0_5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b6108cb5a9_0_5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Strategy is a critical step in making a Test Plan. A Test Strategy document, is a high-level document, which is usually developed by Test Manager. This document defines:</a:t>
            </a:r>
            <a:endParaRPr/>
          </a:p>
          <a:p>
            <a:pPr indent="0" lvl="0" marL="0" rtl="0" algn="l">
              <a:spcBef>
                <a:spcPts val="0"/>
              </a:spcBef>
              <a:spcAft>
                <a:spcPts val="0"/>
              </a:spcAft>
              <a:buNone/>
            </a:pPr>
            <a:r>
              <a:rPr lang="sv-SE"/>
              <a:t>The project’s testing objectives and the means to achieve them. Determines testing effort and costs. Follows this process</a:t>
            </a:r>
            <a:endParaRPr/>
          </a:p>
          <a:p>
            <a:pPr indent="0" lvl="0" marL="0" rtl="0" algn="l">
              <a:spcBef>
                <a:spcPts val="0"/>
              </a:spcBef>
              <a:spcAft>
                <a:spcPts val="0"/>
              </a:spcAft>
              <a:buNone/>
            </a:pPr>
            <a:r>
              <a:t/>
            </a:r>
            <a:endParaRPr/>
          </a:p>
        </p:txBody>
      </p:sp>
      <p:sp>
        <p:nvSpPr>
          <p:cNvPr id="608" name="Google Shape;608;gb6108cb5a9_0_5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b6108cb5a9_0_5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b6108cb5a9_0_5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Before the start of any test activity, you need to know what is your responsibility to test. What is the scope? The extent of what you plan to test, and - importatnly - what we plan to NOT test. You must think hard about it.</a:t>
            </a:r>
            <a:endParaRPr/>
          </a:p>
          <a:p>
            <a:pPr indent="0" lvl="0" marL="0" rtl="0" algn="l">
              <a:spcBef>
                <a:spcPts val="0"/>
              </a:spcBef>
              <a:spcAft>
                <a:spcPts val="0"/>
              </a:spcAft>
              <a:buNone/>
            </a:pPr>
            <a:r>
              <a:rPr lang="sv-SE"/>
              <a:t>The components of the system to be tested (hardware, software, middleware, etc.) are defined as "in scope" The components of the system that will not be tested also need to be clearly defined as being "out of scope."</a:t>
            </a:r>
            <a:endParaRPr/>
          </a:p>
          <a:p>
            <a:pPr indent="0" lvl="0" marL="0" rtl="0" algn="l">
              <a:spcBef>
                <a:spcPts val="0"/>
              </a:spcBef>
              <a:spcAft>
                <a:spcPts val="0"/>
              </a:spcAft>
              <a:buNone/>
            </a:pPr>
            <a:r>
              <a:rPr lang="sv-SE"/>
              <a:t>A precise scope helps you Give everyone confidence &amp; accurate information on the testing you  are doing. All project members will have a clear understanding about what is tested and what is not</a:t>
            </a:r>
            <a:endParaRPr/>
          </a:p>
          <a:p>
            <a:pPr indent="0" lvl="0" marL="0" rtl="0" algn="l">
              <a:spcBef>
                <a:spcPts val="0"/>
              </a:spcBef>
              <a:spcAft>
                <a:spcPts val="0"/>
              </a:spcAft>
              <a:buNone/>
            </a:pPr>
            <a:r>
              <a:rPr lang="sv-SE"/>
              <a:t>How do you determine scope your project? To determine scope, you must take into account– Precise requirements, Project Budget,, Skills &amp; talent of your test team</a:t>
            </a:r>
            <a:endParaRPr/>
          </a:p>
        </p:txBody>
      </p:sp>
      <p:sp>
        <p:nvSpPr>
          <p:cNvPr id="618" name="Google Shape;618;gb6108cb5a9_0_5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b6108cb5a9_0_5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b6108cb5a9_0_5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gb6108cb5a9_0_5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b6108cb5a9_0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b6108cb5a9_0_5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next step is to decide what kind of tests you plan to apply - unit, system, exploratory, GUI, acceptance, and so on.</a:t>
            </a:r>
            <a:endParaRPr/>
          </a:p>
          <a:p>
            <a:pPr indent="0" lvl="0" marL="0" rtl="0" algn="l">
              <a:spcBef>
                <a:spcPts val="0"/>
              </a:spcBef>
              <a:spcAft>
                <a:spcPts val="0"/>
              </a:spcAft>
              <a:buNone/>
            </a:pPr>
            <a:r>
              <a:rPr lang="sv-SE"/>
              <a:t>Which Testing Types should be focused on for testing this project?</a:t>
            </a:r>
            <a:endParaRPr/>
          </a:p>
          <a:p>
            <a:pPr indent="0" lvl="0" marL="0" rtl="0" algn="l">
              <a:spcBef>
                <a:spcPts val="0"/>
              </a:spcBef>
              <a:spcAft>
                <a:spcPts val="0"/>
              </a:spcAft>
              <a:buNone/>
            </a:pPr>
            <a:r>
              <a:rPr lang="sv-SE"/>
              <a:t>Which Testing Types should be ignored to save costs? What about for the banking site? (talk about)</a:t>
            </a:r>
            <a:endParaRPr/>
          </a:p>
        </p:txBody>
      </p:sp>
      <p:sp>
        <p:nvSpPr>
          <p:cNvPr id="640" name="Google Shape;640;gb6108cb5a9_0_5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6dde3c64c4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dde3c64c4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 at this point, there are a lot of terms floating around for “there’s something wrong with the software”. Defect, fault, bug. </a:t>
            </a:r>
            <a:r>
              <a:rPr lang="sv-SE"/>
              <a:t>Bug is a super common term, but it is also a problematic one. </a:t>
            </a:r>
            <a:r>
              <a:rPr lang="sv-SE">
                <a:solidFill>
                  <a:schemeClr val="dk1"/>
                </a:solidFill>
              </a:rPr>
              <a:t>We need to be exact in what we’re talking about. We use the term bug when talking about bad software behavior, but what exactly is a bug? What is that referring to? (read)</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b6108cb5a9_0_6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b6108cb5a9_0_6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Test Logistics, the Test Manager should answer the following questions: Who will test? When will the test occur?</a:t>
            </a:r>
            <a:endParaRPr/>
          </a:p>
          <a:p>
            <a:pPr indent="0" lvl="0" marL="0" rtl="0" algn="l">
              <a:spcBef>
                <a:spcPts val="0"/>
              </a:spcBef>
              <a:spcAft>
                <a:spcPts val="0"/>
              </a:spcAft>
              <a:buNone/>
            </a:pPr>
            <a:r>
              <a:rPr lang="sv-SE"/>
              <a:t>Who will test? You may not know exact names of the tester who will test, but the type of tester can be defined. To select the right member for specified task, you have to consider if her skills are the right ones for the task or not, also you need to estimate the project budget to figure out how many people you need. or, more importantly, how many you CAN hire. When will the testing occur? Test activities must be matched with associated development activities. We showed a diagram last Friday with common pairings (talk about), you need to decide roughly when to design tests and when to execute tests.</a:t>
            </a:r>
            <a:endParaRPr/>
          </a:p>
        </p:txBody>
      </p:sp>
      <p:sp>
        <p:nvSpPr>
          <p:cNvPr id="651" name="Google Shape;651;gb6108cb5a9_0_6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b6108cb5a9_0_6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b6108cb5a9_0_6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test objectives, essentially, are (1)  - 2-3) and what can we show about those featurs through the process of testing (rest)</a:t>
            </a:r>
            <a:endParaRPr/>
          </a:p>
        </p:txBody>
      </p:sp>
      <p:sp>
        <p:nvSpPr>
          <p:cNvPr id="660" name="Google Shape;660;gb6108cb5a9_0_6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b6108cb5a9_0_6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b6108cb5a9_0_6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next step is to (title) - how do we know when we are done and have met our goals? (2) - availability, time limits for performance, etc - (3)</a:t>
            </a:r>
            <a:endParaRPr/>
          </a:p>
          <a:p>
            <a:pPr indent="0" lvl="0" marL="0" rtl="0" algn="l">
              <a:spcBef>
                <a:spcPts val="0"/>
              </a:spcBef>
              <a:spcAft>
                <a:spcPts val="0"/>
              </a:spcAft>
              <a:buNone/>
            </a:pPr>
            <a:r>
              <a:rPr lang="sv-SE"/>
              <a:t> Some methods of defining exit criteria are by specifying a targeted run rate and pass rate. Run rate is ratio between number test cases created, finished, and executed/total test cases of test specification. For example, the test specification has total 120 TCs, but the tester only has only created 100 TCs so far, So the run rate is 100/120 = 0.83 (83%) Pass rate is ratio between numbers test cases passed / test cases executed. For example, in above 100 TCs executed, there’re 80 TCs that passed, so the pass rate is 80/100 = 0.8 (80%) Run rate is mandatory to be 100% eventually unless a clear reason is given. Pass rate is dependent on project scope, but achieving high pass rate is a goal. You might ship a product where some tests fail - there could be non-deteminism you plan to ignore, or bugs you don’t have the resources to fix, there are multiple reasons, but you generally aim for a very high pass rate still. </a:t>
            </a:r>
            <a:endParaRPr/>
          </a:p>
        </p:txBody>
      </p:sp>
      <p:sp>
        <p:nvSpPr>
          <p:cNvPr id="668" name="Google Shape;668;gb6108cb5a9_0_6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b6108cb5a9_0_6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b6108cb5a9_0_6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Resource plan is a detailed summary of all types of resources required to complete project task. Resource could be human, equipment and materials needed to complete a project. Resource planning is important factor of the test planning because it helps in determining the what you need to acheive the level of testing you seek, and what you can actually afford to accompish. This lets you make estimates, and alter the scope, objectives, and exit criteria accordingly. (rest)</a:t>
            </a:r>
            <a:endParaRPr/>
          </a:p>
        </p:txBody>
      </p:sp>
      <p:sp>
        <p:nvSpPr>
          <p:cNvPr id="677" name="Google Shape;677;gb6108cb5a9_0_6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b6108cb5a9_0_6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b6108cb5a9_0_6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testing environment is the software and hardware setup on which the testing team is going to execute test cases. The test environment consists of a user environment, as well as physical environments, such as server, and front end running machines. (3)You should ask the developer some questions to understand the application under test clearly. Ask things like - What is the maximum user connection which this website can handle at the same time? What are hardware/software requirements run this website? Does the user's computer need any particular settings or software to browse the website?</a:t>
            </a:r>
            <a:endParaRPr/>
          </a:p>
        </p:txBody>
      </p:sp>
      <p:sp>
        <p:nvSpPr>
          <p:cNvPr id="686" name="Google Shape;686;gb6108cb5a9_0_6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b6108cb5a9_0_6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b6108cb5a9_0_6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go over, then create a schedule with rough dates, or sprint estimates, for when you will take care of each task.</a:t>
            </a:r>
            <a:endParaRPr/>
          </a:p>
        </p:txBody>
      </p:sp>
      <p:sp>
        <p:nvSpPr>
          <p:cNvPr id="694" name="Google Shape;694;gb6108cb5a9_0_6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6dde3c64c4_0_3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6dde3c64c4_0_3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6dde3c64c4_0_1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6dde3c64c4_0_1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6dde3c64c4_0_1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dde3c64c4_0_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dde3c64c4_0_9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Instead, to be clear about our meaning, there are two concepts that we w</a:t>
            </a:r>
            <a:r>
              <a:rPr lang="sv-SE"/>
              <a:t>ill </a:t>
            </a:r>
            <a:r>
              <a:rPr lang="sv-SE">
                <a:solidFill>
                  <a:schemeClr val="dk1"/>
                </a:solidFill>
              </a:rPr>
              <a:t>reason about in testing - faults and failures.</a:t>
            </a:r>
            <a:r>
              <a:rPr lang="sv-SE"/>
              <a:t> </a:t>
            </a:r>
            <a:r>
              <a:rPr lang="sv-SE">
                <a:solidFill>
                  <a:schemeClr val="dk1"/>
                </a:solidFill>
              </a:rPr>
              <a:t>(</a:t>
            </a:r>
            <a:r>
              <a:rPr lang="sv-SE"/>
              <a:t>1-2</a:t>
            </a:r>
            <a:r>
              <a:rPr lang="sv-SE">
                <a:solidFill>
                  <a:schemeClr val="dk1"/>
                </a:solidFill>
              </a:rPr>
              <a:t>) A crash, a graphical glitch, the wrong answer being printed to the screen - any observed problem.</a:t>
            </a:r>
            <a:r>
              <a:rPr lang="sv-SE"/>
              <a:t> This is caused by a fault (4-5</a:t>
            </a:r>
            <a:r>
              <a:rPr lang="sv-SE">
                <a:solidFill>
                  <a:schemeClr val="dk1"/>
                </a:solidFill>
              </a:rPr>
              <a:t>) of items in the code that led to the wrong answer, like we made bad assumptions about a method we called</a:t>
            </a:r>
            <a:r>
              <a:rPr lang="sv-SE"/>
              <a:t> </a:t>
            </a:r>
            <a:r>
              <a:rPr lang="sv-SE">
                <a:solidFill>
                  <a:schemeClr val="dk1"/>
                </a:solidFill>
              </a:rPr>
              <a:t>So, when we test, </a:t>
            </a:r>
            <a:r>
              <a:rPr lang="sv-SE"/>
              <a:t>our goal is to find and fix faults</a:t>
            </a:r>
            <a:r>
              <a:rPr lang="sv-SE">
                <a:solidFill>
                  <a:schemeClr val="dk1"/>
                </a:solidFill>
              </a:rPr>
              <a:t>. We want to witness failures, then from there, try to find the fault that caused it. Testing is intended to expose faults. </a:t>
            </a:r>
            <a:r>
              <a:rPr lang="sv-SE"/>
              <a:t>To identify a</a:t>
            </a:r>
            <a:r>
              <a:rPr lang="sv-SE">
                <a:solidFill>
                  <a:schemeClr val="dk1"/>
                </a:solidFill>
              </a:rPr>
              <a:t> fault</a:t>
            </a:r>
            <a:r>
              <a:rPr lang="sv-SE"/>
              <a:t>, we generally have to</a:t>
            </a:r>
            <a:r>
              <a:rPr lang="sv-SE">
                <a:solidFill>
                  <a:schemeClr val="dk1"/>
                </a:solidFill>
              </a:rPr>
              <a:t> </a:t>
            </a:r>
            <a:r>
              <a:rPr lang="sv-SE"/>
              <a:t>witness a </a:t>
            </a:r>
            <a:r>
              <a:rPr lang="sv-SE">
                <a:solidFill>
                  <a:schemeClr val="dk1"/>
                </a:solidFill>
              </a:rPr>
              <a:t>failure. Keep this distinction in mind - its important to differentiate the problem we witness from the code mistake that caused it.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6dde3c64c4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6dde3c64c4_0_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So, of course, the goal of testing (read)</a:t>
            </a:r>
            <a:endParaRPr>
              <a:solidFill>
                <a:schemeClr val="dk1"/>
              </a:solidFill>
            </a:endParaRPr>
          </a:p>
          <a:p>
            <a:pPr indent="0" lvl="0" marL="0" rtl="0" algn="l">
              <a:spcBef>
                <a:spcPts val="0"/>
              </a:spcBef>
              <a:spcAft>
                <a:spcPts val="0"/>
              </a:spcAft>
              <a:buNone/>
            </a:pPr>
            <a:r>
              <a:rPr lang="sv-SE">
                <a:solidFill>
                  <a:schemeClr val="dk1"/>
                </a:solidFill>
              </a:rPr>
              <a:t>There are many ways to design tests, but generally, you start from one of two points of view - you want to design tests that both </a:t>
            </a:r>
            <a:r>
              <a:rPr lang="sv-SE"/>
              <a:t>reflect normal usage and shows that the system does what you expect - verification - and that reflects extreme events or boundary events that reflect the system’s resilence to the unexpected.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6dde3c64c4_0_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6dde3c64c4_0_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a:t>This shapes the </a:t>
            </a:r>
            <a:r>
              <a:rPr lang="sv-SE">
                <a:solidFill>
                  <a:schemeClr val="dk1"/>
                </a:solidFill>
              </a:rPr>
              <a:t>kind of scenarios we cover when designing tests and choosing our input and orac</a:t>
            </a:r>
            <a:r>
              <a:rPr lang="sv-SE"/>
              <a:t>les</a:t>
            </a:r>
            <a:r>
              <a:rPr lang="sv-SE">
                <a:solidFill>
                  <a:schemeClr val="dk1"/>
                </a:solidFill>
              </a:rPr>
              <a:t>.</a:t>
            </a:r>
            <a:r>
              <a:rPr lang="sv-SE"/>
              <a:t> </a:t>
            </a:r>
            <a:r>
              <a:rPr lang="sv-SE">
                <a:solidFill>
                  <a:schemeClr val="dk1"/>
                </a:solidFill>
              </a:rPr>
              <a:t>Tests can be used as a form of verification - to demonstrate to the developer and the customer that the software meets the specification. In this case, your tests reflect how uses will generally interact with the system. You take the </a:t>
            </a:r>
            <a:r>
              <a:rPr lang="sv-SE"/>
              <a:t>requirements</a:t>
            </a:r>
            <a:r>
              <a:rPr lang="sv-SE">
                <a:solidFill>
                  <a:schemeClr val="dk1"/>
                </a:solidFill>
              </a:rPr>
              <a:t> of the system, and develop scenar</a:t>
            </a:r>
            <a:r>
              <a:rPr lang="sv-SE"/>
              <a:t>ios that show each is met in the different circumstances defined. </a:t>
            </a:r>
            <a:r>
              <a:rPr lang="sv-SE">
                <a:solidFill>
                  <a:schemeClr val="dk1"/>
                </a:solidFill>
              </a:rPr>
              <a:t>This includes error handling and</a:t>
            </a:r>
            <a:r>
              <a:rPr lang="sv-SE"/>
              <a:t> normal situations. </a:t>
            </a:r>
            <a:r>
              <a:rPr lang="sv-SE">
                <a:solidFill>
                  <a:schemeClr val="dk1"/>
                </a:solidFill>
              </a:rPr>
              <a:t>In the second case, you’re apporaching testing with the goal of tearing this system apart and showing whether i</a:t>
            </a:r>
            <a:r>
              <a:rPr lang="sv-SE"/>
              <a:t>t can handle misuse</a:t>
            </a:r>
            <a:r>
              <a:rPr lang="sv-SE">
                <a:solidFill>
                  <a:schemeClr val="dk1"/>
                </a:solidFill>
              </a:rPr>
              <a:t>. In that case, you tend to force the system to react to extreme or a</a:t>
            </a:r>
            <a:r>
              <a:rPr lang="sv-SE"/>
              <a:t>bnormal</a:t>
            </a:r>
            <a:r>
              <a:rPr lang="sv-SE">
                <a:solidFill>
                  <a:schemeClr val="dk1"/>
                </a:solidFill>
              </a:rPr>
              <a:t> situations - things that most users might never try, but </a:t>
            </a:r>
            <a:r>
              <a:rPr lang="sv-SE"/>
              <a:t>attackers</a:t>
            </a:r>
            <a:r>
              <a:rPr lang="sv-SE">
                <a:solidFill>
                  <a:schemeClr val="dk1"/>
                </a:solidFill>
              </a:rPr>
              <a:t> w</a:t>
            </a:r>
            <a:r>
              <a:rPr lang="sv-SE"/>
              <a:t>ould,</a:t>
            </a:r>
            <a:r>
              <a:rPr lang="sv-SE">
                <a:solidFill>
                  <a:schemeClr val="dk1"/>
                </a:solidFill>
              </a:rPr>
              <a:t> or corner cases, or malformed inputs, </a:t>
            </a:r>
            <a:r>
              <a:rPr lang="sv-SE"/>
              <a:t>and other potential hazards like a power or network loss</a:t>
            </a:r>
            <a:r>
              <a:rPr lang="sv-SE">
                <a:solidFill>
                  <a:schemeClr val="dk1"/>
                </a:solidFill>
              </a:rPr>
              <a:t>. </a:t>
            </a:r>
            <a:r>
              <a:rPr lang="sv-SE"/>
              <a:t>Resilience</a:t>
            </a:r>
            <a:r>
              <a:rPr lang="sv-SE">
                <a:solidFill>
                  <a:schemeClr val="dk1"/>
                </a:solidFill>
              </a:rPr>
              <a:t> is concerned with rooting out crashes, unwanted interactions with other systems, security flaws,</a:t>
            </a:r>
            <a:r>
              <a:rPr lang="sv-SE"/>
              <a:t> </a:t>
            </a:r>
            <a:r>
              <a:rPr lang="sv-SE">
                <a:solidFill>
                  <a:schemeClr val="dk1"/>
                </a:solidFill>
              </a:rPr>
              <a:t>data corruption - unsual and extreme situations.</a:t>
            </a:r>
            <a:r>
              <a:rPr lang="sv-SE"/>
              <a:t> </a:t>
            </a:r>
            <a:r>
              <a:rPr lang="sv-SE">
                <a:solidFill>
                  <a:schemeClr val="dk1"/>
                </a:solidFill>
              </a:rPr>
              <a:t>There is no clear boundary between the two </a:t>
            </a:r>
            <a:r>
              <a:rPr lang="sv-SE"/>
              <a:t>goals. Both will identify faults, both can help show the requirements are met. </a:t>
            </a:r>
            <a:r>
              <a:rPr lang="sv-SE">
                <a:solidFill>
                  <a:schemeClr val="dk1"/>
                </a:solidFill>
              </a:rPr>
              <a:t>But, you will </a:t>
            </a:r>
            <a:r>
              <a:rPr lang="sv-SE"/>
              <a:t>design </a:t>
            </a:r>
            <a:r>
              <a:rPr lang="sv-SE">
                <a:solidFill>
                  <a:schemeClr val="dk1"/>
                </a:solidFill>
              </a:rPr>
              <a:t>tests for both goals, and they’ll look a little different</a:t>
            </a:r>
            <a:r>
              <a:rPr lang="sv-SE"/>
              <a:t>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dde3c64c4_0_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dde3c64c4_0_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the real limitation of testing, the real thing to keep in mind is that (read). </a:t>
            </a:r>
            <a:endParaRPr>
              <a:solidFill>
                <a:schemeClr val="dk1"/>
              </a:solidFill>
            </a:endParaRPr>
          </a:p>
          <a:p>
            <a:pPr indent="0" lvl="0" marL="0" rtl="0" algn="l">
              <a:spcBef>
                <a:spcPts val="0"/>
              </a:spcBef>
              <a:spcAft>
                <a:spcPts val="0"/>
              </a:spcAft>
              <a:buNone/>
            </a:pPr>
            <a:r>
              <a:rPr lang="sv-SE">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can we do t</a:t>
            </a:r>
            <a:r>
              <a:rPr lang="sv-SE"/>
              <a:t>o maximize our chances of discovering problems before we hand this off to the users.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9.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9.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6.png"/><Relationship Id="rId5" Type="http://schemas.openxmlformats.org/officeDocument/2006/relationships/image" Target="../media/image10.png"/><Relationship Id="rId6"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20.gi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1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 Id="rId3" Type="http://schemas.openxmlformats.org/officeDocument/2006/relationships/image" Target="../media/image13.jpg"/><Relationship Id="rId4" Type="http://schemas.openxmlformats.org/officeDocument/2006/relationships/image" Target="../media/image18.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gif"/><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4: Testing Fundamentals</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29,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23" name="Google Shape;223;p3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What Goes in a Test Case?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0" name="Google Shape;23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Suite and Test Case</a:t>
            </a:r>
            <a:endParaRPr/>
          </a:p>
        </p:txBody>
      </p:sp>
      <p:sp>
        <p:nvSpPr>
          <p:cNvPr id="231" name="Google Shape;231;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a:t>
            </a:r>
            <a:r>
              <a:rPr b="1" lang="sv-SE">
                <a:solidFill>
                  <a:schemeClr val="accent3"/>
                </a:solidFill>
              </a:rPr>
              <a:t>test suite</a:t>
            </a:r>
            <a:r>
              <a:rPr lang="sv-SE"/>
              <a:t> is a collection of </a:t>
            </a:r>
            <a:r>
              <a:rPr b="1" lang="sv-SE">
                <a:solidFill>
                  <a:schemeClr val="accent3"/>
                </a:solidFill>
              </a:rPr>
              <a:t>test cases</a:t>
            </a:r>
            <a:r>
              <a:rPr lang="sv-SE"/>
              <a:t>. </a:t>
            </a:r>
            <a:endParaRPr/>
          </a:p>
          <a:p>
            <a:pPr indent="-368300" lvl="1" marL="914400" rtl="0" algn="l">
              <a:spcBef>
                <a:spcPts val="500"/>
              </a:spcBef>
              <a:spcAft>
                <a:spcPts val="0"/>
              </a:spcAft>
              <a:buSzPts val="2200"/>
              <a:buChar char="•"/>
            </a:pPr>
            <a:r>
              <a:rPr lang="sv-SE"/>
              <a:t>Executed together.</a:t>
            </a:r>
            <a:endParaRPr/>
          </a:p>
          <a:p>
            <a:pPr indent="-368300" lvl="1" marL="914400" rtl="0" algn="l">
              <a:spcBef>
                <a:spcPts val="500"/>
              </a:spcBef>
              <a:spcAft>
                <a:spcPts val="0"/>
              </a:spcAft>
              <a:buSzPts val="2200"/>
              <a:buChar char="•"/>
            </a:pPr>
            <a:r>
              <a:rPr lang="sv-SE"/>
              <a:t>Each test case should be independent.</a:t>
            </a:r>
            <a:endParaRPr/>
          </a:p>
          <a:p>
            <a:pPr indent="-393700" lvl="0" marL="457200" rtl="0" algn="l">
              <a:spcBef>
                <a:spcPts val="1000"/>
              </a:spcBef>
              <a:spcAft>
                <a:spcPts val="0"/>
              </a:spcAft>
              <a:buSzPts val="2600"/>
              <a:buChar char="•"/>
            </a:pPr>
            <a:r>
              <a:rPr lang="sv-SE"/>
              <a:t>May have multiple suites in one project.</a:t>
            </a:r>
            <a:endParaRPr/>
          </a:p>
          <a:p>
            <a:pPr indent="-342900" lvl="2" marL="1371600" rtl="0" algn="l">
              <a:spcBef>
                <a:spcPts val="500"/>
              </a:spcBef>
              <a:spcAft>
                <a:spcPts val="0"/>
              </a:spcAft>
              <a:buSzPts val="1800"/>
              <a:buChar char="•"/>
            </a:pPr>
            <a:r>
              <a:rPr lang="sv-SE"/>
              <a:t>Different types of tests, different resource/time needs.</a:t>
            </a:r>
            <a:endParaRPr/>
          </a:p>
        </p:txBody>
      </p:sp>
      <p:sp>
        <p:nvSpPr>
          <p:cNvPr id="232" name="Google Shape;232;p35"/>
          <p:cNvSpPr/>
          <p:nvPr/>
        </p:nvSpPr>
        <p:spPr>
          <a:xfrm>
            <a:off x="7534000" y="1440200"/>
            <a:ext cx="1205100" cy="122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Suite</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None/>
            </a:pPr>
            <a:r>
              <a:t/>
            </a:r>
            <a:endParaRPr b="1"/>
          </a:p>
        </p:txBody>
      </p:sp>
      <p:sp>
        <p:nvSpPr>
          <p:cNvPr id="233" name="Google Shape;233;p35"/>
          <p:cNvSpPr/>
          <p:nvPr/>
        </p:nvSpPr>
        <p:spPr>
          <a:xfrm>
            <a:off x="7631975" y="1763500"/>
            <a:ext cx="617100" cy="323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Case</a:t>
            </a:r>
            <a:endParaRPr/>
          </a:p>
        </p:txBody>
      </p:sp>
      <p:sp>
        <p:nvSpPr>
          <p:cNvPr id="234" name="Google Shape;234;p35"/>
          <p:cNvSpPr/>
          <p:nvPr/>
        </p:nvSpPr>
        <p:spPr>
          <a:xfrm>
            <a:off x="7784375" y="1915900"/>
            <a:ext cx="617100" cy="323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Case</a:t>
            </a:r>
            <a:endParaRPr/>
          </a:p>
        </p:txBody>
      </p:sp>
      <p:sp>
        <p:nvSpPr>
          <p:cNvPr id="235" name="Google Shape;235;p35"/>
          <p:cNvSpPr/>
          <p:nvPr/>
        </p:nvSpPr>
        <p:spPr>
          <a:xfrm>
            <a:off x="7936775" y="2068300"/>
            <a:ext cx="617100" cy="323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Case</a:t>
            </a:r>
            <a:endParaRPr/>
          </a:p>
        </p:txBody>
      </p:sp>
      <p:sp>
        <p:nvSpPr>
          <p:cNvPr id="236" name="Google Shape;236;p35"/>
          <p:cNvSpPr/>
          <p:nvPr/>
        </p:nvSpPr>
        <p:spPr>
          <a:xfrm>
            <a:off x="8089175" y="2220700"/>
            <a:ext cx="617100" cy="3234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Case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242" name="Google Shape;242;p36"/>
          <p:cNvSpPr txBox="1"/>
          <p:nvPr>
            <p:ph idx="1" type="body"/>
          </p:nvPr>
        </p:nvSpPr>
        <p:spPr>
          <a:xfrm>
            <a:off x="468750" y="1568075"/>
            <a:ext cx="8217900" cy="7275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sv-SE">
                <a:solidFill>
                  <a:schemeClr val="dk2"/>
                </a:solidFill>
              </a:rPr>
              <a:t>(I</a:t>
            </a:r>
            <a:r>
              <a:rPr baseline="-25000" lang="sv-SE">
                <a:solidFill>
                  <a:schemeClr val="dk2"/>
                </a:solidFill>
              </a:rPr>
              <a:t>1          </a:t>
            </a:r>
            <a:r>
              <a:rPr lang="sv-SE">
                <a:solidFill>
                  <a:schemeClr val="dk2"/>
                </a:solidFill>
              </a:rPr>
              <a:t>O</a:t>
            </a:r>
            <a:r>
              <a:rPr baseline="-25000" lang="sv-SE">
                <a:solidFill>
                  <a:schemeClr val="dk2"/>
                </a:solidFill>
              </a:rPr>
              <a:t>1</a:t>
            </a:r>
            <a:r>
              <a:rPr lang="sv-SE">
                <a:solidFill>
                  <a:schemeClr val="dk2"/>
                </a:solidFill>
              </a:rPr>
              <a:t>)          (I</a:t>
            </a:r>
            <a:r>
              <a:rPr baseline="-25000" lang="sv-SE">
                <a:solidFill>
                  <a:schemeClr val="dk2"/>
                </a:solidFill>
              </a:rPr>
              <a:t>2           </a:t>
            </a:r>
            <a:r>
              <a:rPr lang="sv-SE">
                <a:solidFill>
                  <a:schemeClr val="dk2"/>
                </a:solidFill>
              </a:rPr>
              <a:t>O</a:t>
            </a:r>
            <a:r>
              <a:rPr baseline="-25000" lang="sv-SE">
                <a:solidFill>
                  <a:schemeClr val="dk2"/>
                </a:solidFill>
              </a:rPr>
              <a:t>2 </a:t>
            </a:r>
            <a:r>
              <a:rPr lang="sv-SE">
                <a:solidFill>
                  <a:schemeClr val="dk2"/>
                </a:solidFill>
              </a:rPr>
              <a:t>)          (I</a:t>
            </a:r>
            <a:r>
              <a:rPr baseline="-25000" lang="sv-SE">
                <a:solidFill>
                  <a:schemeClr val="dk2"/>
                </a:solidFill>
              </a:rPr>
              <a:t>3           </a:t>
            </a:r>
            <a:r>
              <a:rPr lang="sv-SE">
                <a:solidFill>
                  <a:schemeClr val="dk2"/>
                </a:solidFill>
              </a:rPr>
              <a:t>O</a:t>
            </a:r>
            <a:r>
              <a:rPr baseline="-25000" lang="sv-SE">
                <a:solidFill>
                  <a:schemeClr val="dk2"/>
                </a:solidFill>
              </a:rPr>
              <a:t>3</a:t>
            </a:r>
            <a:r>
              <a:rPr lang="sv-SE">
                <a:solidFill>
                  <a:schemeClr val="dk2"/>
                </a:solidFill>
              </a:rPr>
              <a:t>)</a:t>
            </a:r>
            <a:endParaRPr>
              <a:solidFill>
                <a:schemeClr val="dk2"/>
              </a:solidFill>
            </a:endParaRPr>
          </a:p>
          <a:p>
            <a:pPr indent="0" lvl="0" marL="0" rtl="0" algn="ctr">
              <a:spcBef>
                <a:spcPts val="1000"/>
              </a:spcBef>
              <a:spcAft>
                <a:spcPts val="0"/>
              </a:spcAft>
              <a:buNone/>
            </a:pPr>
            <a:r>
              <a:t/>
            </a:r>
            <a:endParaRPr>
              <a:solidFill>
                <a:schemeClr val="dk2"/>
              </a:solidFill>
            </a:endParaRPr>
          </a:p>
          <a:p>
            <a:pPr indent="0" lvl="0" marL="0" rtl="0" algn="ctr">
              <a:spcBef>
                <a:spcPts val="1000"/>
              </a:spcBef>
              <a:spcAft>
                <a:spcPts val="0"/>
              </a:spcAft>
              <a:buNone/>
            </a:pPr>
            <a:r>
              <a:t/>
            </a:r>
            <a:endParaRPr>
              <a:solidFill>
                <a:schemeClr val="dk2"/>
              </a:solidFill>
            </a:endParaRPr>
          </a:p>
        </p:txBody>
      </p:sp>
      <p:cxnSp>
        <p:nvCxnSpPr>
          <p:cNvPr id="243" name="Google Shape;243;p36"/>
          <p:cNvCxnSpPr/>
          <p:nvPr/>
        </p:nvCxnSpPr>
        <p:spPr>
          <a:xfrm>
            <a:off x="1949600" y="193181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244" name="Google Shape;244;p36"/>
          <p:cNvCxnSpPr/>
          <p:nvPr/>
        </p:nvCxnSpPr>
        <p:spPr>
          <a:xfrm>
            <a:off x="3048125" y="192228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245" name="Google Shape;245;p36"/>
          <p:cNvCxnSpPr/>
          <p:nvPr/>
        </p:nvCxnSpPr>
        <p:spPr>
          <a:xfrm>
            <a:off x="4146225" y="1941338"/>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246" name="Google Shape;246;p36"/>
          <p:cNvCxnSpPr/>
          <p:nvPr/>
        </p:nvCxnSpPr>
        <p:spPr>
          <a:xfrm>
            <a:off x="5393775" y="1941263"/>
            <a:ext cx="469500" cy="0"/>
          </a:xfrm>
          <a:prstGeom prst="straightConnector1">
            <a:avLst/>
          </a:prstGeom>
          <a:noFill/>
          <a:ln cap="flat" cmpd="sng" w="19050">
            <a:solidFill>
              <a:schemeClr val="dk2"/>
            </a:solidFill>
            <a:prstDash val="solid"/>
            <a:round/>
            <a:headEnd len="med" w="med" type="none"/>
            <a:tailEnd len="med" w="med" type="triangle"/>
          </a:ln>
        </p:spPr>
      </p:cxnSp>
      <p:cxnSp>
        <p:nvCxnSpPr>
          <p:cNvPr id="247" name="Google Shape;247;p36"/>
          <p:cNvCxnSpPr/>
          <p:nvPr/>
        </p:nvCxnSpPr>
        <p:spPr>
          <a:xfrm>
            <a:off x="6530175" y="1941338"/>
            <a:ext cx="469500" cy="0"/>
          </a:xfrm>
          <a:prstGeom prst="straightConnector1">
            <a:avLst/>
          </a:prstGeom>
          <a:noFill/>
          <a:ln cap="flat" cmpd="sng" w="19050">
            <a:solidFill>
              <a:schemeClr val="dk2"/>
            </a:solidFill>
            <a:prstDash val="solid"/>
            <a:round/>
            <a:headEnd len="med" w="med" type="none"/>
            <a:tailEnd len="med" w="med" type="triangle"/>
          </a:ln>
        </p:spPr>
      </p:cxnSp>
      <p:sp>
        <p:nvSpPr>
          <p:cNvPr id="248" name="Google Shape;248;p36"/>
          <p:cNvSpPr/>
          <p:nvPr/>
        </p:nvSpPr>
        <p:spPr>
          <a:xfrm>
            <a:off x="129805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6"/>
          <p:cNvSpPr/>
          <p:nvPr/>
        </p:nvSpPr>
        <p:spPr>
          <a:xfrm>
            <a:off x="3565950" y="161148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6"/>
          <p:cNvSpPr/>
          <p:nvPr/>
        </p:nvSpPr>
        <p:spPr>
          <a:xfrm>
            <a:off x="5788600" y="1616900"/>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36"/>
          <p:cNvSpPr txBox="1"/>
          <p:nvPr/>
        </p:nvSpPr>
        <p:spPr>
          <a:xfrm>
            <a:off x="2336475" y="3042300"/>
            <a:ext cx="40890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Inputs</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“stimulate” the system.</a:t>
            </a:r>
            <a:endParaRPr sz="1800"/>
          </a:p>
        </p:txBody>
      </p:sp>
      <p:cxnSp>
        <p:nvCxnSpPr>
          <p:cNvPr id="252" name="Google Shape;252;p36"/>
          <p:cNvCxnSpPr>
            <a:stCxn id="251" idx="0"/>
            <a:endCxn id="248" idx="5"/>
          </p:cNvCxnSpPr>
          <p:nvPr/>
        </p:nvCxnSpPr>
        <p:spPr>
          <a:xfrm rot="10800000">
            <a:off x="2046075" y="2161200"/>
            <a:ext cx="2334900" cy="881100"/>
          </a:xfrm>
          <a:prstGeom prst="straightConnector1">
            <a:avLst/>
          </a:prstGeom>
          <a:noFill/>
          <a:ln cap="flat" cmpd="sng" w="19050">
            <a:solidFill>
              <a:srgbClr val="9900FF"/>
            </a:solidFill>
            <a:prstDash val="solid"/>
            <a:round/>
            <a:headEnd len="med" w="med" type="none"/>
            <a:tailEnd len="med" w="med" type="triangle"/>
          </a:ln>
        </p:spPr>
      </p:cxnSp>
      <p:cxnSp>
        <p:nvCxnSpPr>
          <p:cNvPr id="253" name="Google Shape;253;p36"/>
          <p:cNvCxnSpPr>
            <a:stCxn id="251" idx="0"/>
            <a:endCxn id="249" idx="4"/>
          </p:cNvCxnSpPr>
          <p:nvPr/>
        </p:nvCxnSpPr>
        <p:spPr>
          <a:xfrm rot="10800000">
            <a:off x="4004175" y="2260500"/>
            <a:ext cx="376800" cy="781800"/>
          </a:xfrm>
          <a:prstGeom prst="straightConnector1">
            <a:avLst/>
          </a:prstGeom>
          <a:noFill/>
          <a:ln cap="flat" cmpd="sng" w="19050">
            <a:solidFill>
              <a:srgbClr val="9900FF"/>
            </a:solidFill>
            <a:prstDash val="solid"/>
            <a:round/>
            <a:headEnd len="med" w="med" type="none"/>
            <a:tailEnd len="med" w="med" type="triangle"/>
          </a:ln>
        </p:spPr>
      </p:cxnSp>
      <p:cxnSp>
        <p:nvCxnSpPr>
          <p:cNvPr id="254" name="Google Shape;254;p36"/>
          <p:cNvCxnSpPr>
            <a:stCxn id="251" idx="0"/>
            <a:endCxn id="250" idx="4"/>
          </p:cNvCxnSpPr>
          <p:nvPr/>
        </p:nvCxnSpPr>
        <p:spPr>
          <a:xfrm flipH="1" rot="10800000">
            <a:off x="4380975" y="2265900"/>
            <a:ext cx="1845900" cy="776400"/>
          </a:xfrm>
          <a:prstGeom prst="straightConnector1">
            <a:avLst/>
          </a:prstGeom>
          <a:noFill/>
          <a:ln cap="flat" cmpd="sng" w="19050">
            <a:solidFill>
              <a:srgbClr val="9900FF"/>
            </a:solidFill>
            <a:prstDash val="solid"/>
            <a:round/>
            <a:headEnd len="med" w="med" type="none"/>
            <a:tailEnd len="med" w="med" type="triangle"/>
          </a:ln>
        </p:spPr>
      </p:cxnSp>
      <p:sp>
        <p:nvSpPr>
          <p:cNvPr id="255" name="Google Shape;255;p36"/>
          <p:cNvSpPr/>
          <p:nvPr/>
        </p:nvSpPr>
        <p:spPr>
          <a:xfrm>
            <a:off x="2325488" y="1597838"/>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6"/>
          <p:cNvSpPr/>
          <p:nvPr/>
        </p:nvSpPr>
        <p:spPr>
          <a:xfrm>
            <a:off x="4570138" y="1597856"/>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6"/>
          <p:cNvSpPr/>
          <p:nvPr/>
        </p:nvSpPr>
        <p:spPr>
          <a:xfrm>
            <a:off x="6814800" y="1607363"/>
            <a:ext cx="876300" cy="648900"/>
          </a:xfrm>
          <a:prstGeom prst="ellipse">
            <a:avLst/>
          </a:prstGeom>
          <a:noFill/>
          <a:ln cap="flat" cmpd="sng" w="19050">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6"/>
          <p:cNvSpPr txBox="1"/>
          <p:nvPr/>
        </p:nvSpPr>
        <p:spPr>
          <a:xfrm>
            <a:off x="4720425" y="3433247"/>
            <a:ext cx="4089000" cy="105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t>Test Oracle</a:t>
            </a:r>
            <a:endParaRPr b="1" sz="3000"/>
          </a:p>
          <a:p>
            <a:pPr indent="0" lvl="0" marL="0" rtl="0" algn="l">
              <a:spcBef>
                <a:spcPts val="0"/>
              </a:spcBef>
              <a:spcAft>
                <a:spcPts val="0"/>
              </a:spcAft>
              <a:buNone/>
            </a:pPr>
            <a:r>
              <a:t/>
            </a:r>
            <a:endParaRPr b="1" sz="1100"/>
          </a:p>
          <a:p>
            <a:pPr indent="0" lvl="0" marL="0" rtl="0" algn="l">
              <a:spcBef>
                <a:spcPts val="0"/>
              </a:spcBef>
              <a:spcAft>
                <a:spcPts val="0"/>
              </a:spcAft>
              <a:buNone/>
            </a:pPr>
            <a:r>
              <a:rPr lang="sv-SE" sz="1800"/>
              <a:t>How we check the correctness of the resulting observation.</a:t>
            </a:r>
            <a:endParaRPr sz="1800"/>
          </a:p>
        </p:txBody>
      </p:sp>
      <p:sp>
        <p:nvSpPr>
          <p:cNvPr id="259" name="Google Shape;259;p36"/>
          <p:cNvSpPr txBox="1"/>
          <p:nvPr/>
        </p:nvSpPr>
        <p:spPr>
          <a:xfrm>
            <a:off x="129050" y="3042300"/>
            <a:ext cx="4110600" cy="857400"/>
          </a:xfrm>
          <a:prstGeom prst="rect">
            <a:avLst/>
          </a:prstGeom>
          <a:noFill/>
          <a:ln>
            <a:noFill/>
          </a:ln>
        </p:spPr>
        <p:txBody>
          <a:bodyPr anchorCtr="0" anchor="t" bIns="91425" lIns="91425" spcFirstLastPara="1" rIns="91425" wrap="square" tIns="91425">
            <a:noAutofit/>
          </a:bodyPr>
          <a:lstStyle/>
          <a:p>
            <a:pPr indent="0" lvl="0" marL="0" rtl="0" algn="ctr">
              <a:spcBef>
                <a:spcPts val="600"/>
              </a:spcBef>
              <a:spcAft>
                <a:spcPts val="0"/>
              </a:spcAft>
              <a:buNone/>
            </a:pPr>
            <a:r>
              <a:rPr lang="sv-SE" sz="3000">
                <a:solidFill>
                  <a:schemeClr val="dk2"/>
                </a:solidFill>
              </a:rPr>
              <a:t>if O</a:t>
            </a:r>
            <a:r>
              <a:rPr baseline="-25000" lang="sv-SE" sz="3000">
                <a:solidFill>
                  <a:schemeClr val="dk2"/>
                </a:solidFill>
              </a:rPr>
              <a:t>n </a:t>
            </a:r>
            <a:r>
              <a:rPr lang="sv-SE" sz="3000">
                <a:solidFill>
                  <a:schemeClr val="dk2"/>
                </a:solidFill>
              </a:rPr>
              <a:t>= Expected(O</a:t>
            </a:r>
            <a:r>
              <a:rPr baseline="-25000" lang="sv-SE" sz="3000">
                <a:solidFill>
                  <a:schemeClr val="dk2"/>
                </a:solidFill>
              </a:rPr>
              <a:t>n</a:t>
            </a:r>
            <a:r>
              <a:rPr lang="sv-SE" sz="3000">
                <a:solidFill>
                  <a:schemeClr val="dk2"/>
                </a:solidFill>
              </a:rPr>
              <a:t>)</a:t>
            </a:r>
            <a:endParaRPr sz="3000">
              <a:solidFill>
                <a:schemeClr val="dk2"/>
              </a:solidFill>
            </a:endParaRPr>
          </a:p>
          <a:p>
            <a:pPr indent="0" lvl="0" marL="0" rtl="0" algn="ctr">
              <a:spcBef>
                <a:spcPts val="600"/>
              </a:spcBef>
              <a:spcAft>
                <a:spcPts val="0"/>
              </a:spcAft>
              <a:buNone/>
            </a:pPr>
            <a:r>
              <a:rPr lang="sv-SE" sz="3000">
                <a:solidFill>
                  <a:schemeClr val="dk2"/>
                </a:solidFill>
              </a:rPr>
              <a:t>then… Pass</a:t>
            </a:r>
            <a:endParaRPr sz="3000">
              <a:solidFill>
                <a:schemeClr val="dk2"/>
              </a:solidFill>
            </a:endParaRPr>
          </a:p>
          <a:p>
            <a:pPr indent="0" lvl="0" marL="0" rtl="0" algn="ctr">
              <a:spcBef>
                <a:spcPts val="600"/>
              </a:spcBef>
              <a:spcAft>
                <a:spcPts val="0"/>
              </a:spcAft>
              <a:buClr>
                <a:schemeClr val="dk1"/>
              </a:buClr>
              <a:buSzPts val="1100"/>
              <a:buFont typeface="Arial"/>
              <a:buNone/>
            </a:pPr>
            <a:r>
              <a:rPr lang="sv-SE" sz="3000">
                <a:solidFill>
                  <a:schemeClr val="dk2"/>
                </a:solidFill>
              </a:rPr>
              <a:t>else… Fail</a:t>
            </a:r>
            <a:endParaRPr sz="3000">
              <a:solidFill>
                <a:schemeClr val="dk2"/>
              </a:solidFill>
            </a:endParaRPr>
          </a:p>
        </p:txBody>
      </p:sp>
      <p:cxnSp>
        <p:nvCxnSpPr>
          <p:cNvPr id="260" name="Google Shape;260;p36"/>
          <p:cNvCxnSpPr>
            <a:stCxn id="259" idx="0"/>
            <a:endCxn id="255" idx="4"/>
          </p:cNvCxnSpPr>
          <p:nvPr/>
        </p:nvCxnSpPr>
        <p:spPr>
          <a:xfrm flipH="1" rot="10800000">
            <a:off x="2184350" y="2246700"/>
            <a:ext cx="579300" cy="795600"/>
          </a:xfrm>
          <a:prstGeom prst="straightConnector1">
            <a:avLst/>
          </a:prstGeom>
          <a:noFill/>
          <a:ln cap="flat" cmpd="sng" w="19050">
            <a:solidFill>
              <a:srgbClr val="9900FF"/>
            </a:solidFill>
            <a:prstDash val="solid"/>
            <a:round/>
            <a:headEnd len="med" w="med" type="none"/>
            <a:tailEnd len="med" w="med" type="triangle"/>
          </a:ln>
        </p:spPr>
      </p:cxnSp>
      <p:cxnSp>
        <p:nvCxnSpPr>
          <p:cNvPr id="261" name="Google Shape;261;p36"/>
          <p:cNvCxnSpPr>
            <a:stCxn id="259" idx="0"/>
            <a:endCxn id="256" idx="4"/>
          </p:cNvCxnSpPr>
          <p:nvPr/>
        </p:nvCxnSpPr>
        <p:spPr>
          <a:xfrm flipH="1" rot="10800000">
            <a:off x="2184350" y="2246700"/>
            <a:ext cx="2823900" cy="795600"/>
          </a:xfrm>
          <a:prstGeom prst="straightConnector1">
            <a:avLst/>
          </a:prstGeom>
          <a:noFill/>
          <a:ln cap="flat" cmpd="sng" w="19050">
            <a:solidFill>
              <a:srgbClr val="9900FF"/>
            </a:solidFill>
            <a:prstDash val="solid"/>
            <a:round/>
            <a:headEnd len="med" w="med" type="none"/>
            <a:tailEnd len="med" w="med" type="triangle"/>
          </a:ln>
        </p:spPr>
      </p:cxnSp>
      <p:cxnSp>
        <p:nvCxnSpPr>
          <p:cNvPr id="262" name="Google Shape;262;p36"/>
          <p:cNvCxnSpPr>
            <a:stCxn id="259" idx="0"/>
            <a:endCxn id="257" idx="4"/>
          </p:cNvCxnSpPr>
          <p:nvPr/>
        </p:nvCxnSpPr>
        <p:spPr>
          <a:xfrm flipH="1" rot="10800000">
            <a:off x="2184350" y="2256300"/>
            <a:ext cx="5068500" cy="786000"/>
          </a:xfrm>
          <a:prstGeom prst="straightConnector1">
            <a:avLst/>
          </a:prstGeom>
          <a:noFill/>
          <a:ln cap="flat" cmpd="sng" w="19050">
            <a:solidFill>
              <a:srgbClr val="9900FF"/>
            </a:solidFill>
            <a:prstDash val="solid"/>
            <a:round/>
            <a:headEnd len="med" w="med" type="none"/>
            <a:tailEnd len="med" w="med" type="triangle"/>
          </a:ln>
        </p:spPr>
      </p:cxnSp>
      <p:sp>
        <p:nvSpPr>
          <p:cNvPr id="263" name="Google Shape;26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48"/>
                                        </p:tgtEl>
                                      </p:cBhvr>
                                    </p:animEffect>
                                    <p:set>
                                      <p:cBhvr>
                                        <p:cTn dur="1" fill="hold">
                                          <p:stCondLst>
                                            <p:cond delay="0"/>
                                          </p:stCondLst>
                                        </p:cTn>
                                        <p:tgtEl>
                                          <p:spTgt spid="2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49"/>
                                        </p:tgtEl>
                                      </p:cBhvr>
                                    </p:animEffect>
                                    <p:set>
                                      <p:cBhvr>
                                        <p:cTn dur="1" fill="hold">
                                          <p:stCondLst>
                                            <p:cond delay="0"/>
                                          </p:stCondLst>
                                        </p:cTn>
                                        <p:tgtEl>
                                          <p:spTgt spid="2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1"/>
                                        </p:tgtEl>
                                      </p:cBhvr>
                                    </p:animEffect>
                                    <p:set>
                                      <p:cBhvr>
                                        <p:cTn dur="1" fill="hold">
                                          <p:stCondLst>
                                            <p:cond delay="0"/>
                                          </p:stCondLst>
                                        </p:cTn>
                                        <p:tgtEl>
                                          <p:spTgt spid="2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2"/>
                                        </p:tgtEl>
                                      </p:cBhvr>
                                    </p:animEffect>
                                    <p:set>
                                      <p:cBhvr>
                                        <p:cTn dur="1" fill="hold">
                                          <p:stCondLst>
                                            <p:cond delay="0"/>
                                          </p:stCondLst>
                                        </p:cTn>
                                        <p:tgtEl>
                                          <p:spTgt spid="2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3"/>
                                        </p:tgtEl>
                                      </p:cBhvr>
                                    </p:animEffect>
                                    <p:set>
                                      <p:cBhvr>
                                        <p:cTn dur="1" fill="hold">
                                          <p:stCondLst>
                                            <p:cond delay="0"/>
                                          </p:stCondLst>
                                        </p:cTn>
                                        <p:tgtEl>
                                          <p:spTgt spid="2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4"/>
                                        </p:tgtEl>
                                      </p:cBhvr>
                                    </p:animEffect>
                                    <p:set>
                                      <p:cBhvr>
                                        <p:cTn dur="1" fill="hold">
                                          <p:stCondLst>
                                            <p:cond delay="0"/>
                                          </p:stCondLst>
                                        </p:cTn>
                                        <p:tgtEl>
                                          <p:spTgt spid="2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50"/>
                                        </p:tgtEl>
                                      </p:cBhvr>
                                    </p:animEffect>
                                    <p:set>
                                      <p:cBhvr>
                                        <p:cTn dur="1" fill="hold">
                                          <p:stCondLst>
                                            <p:cond delay="0"/>
                                          </p:stCondLst>
                                        </p:cTn>
                                        <p:tgtEl>
                                          <p:spTgt spid="25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
                                        <p:tgtEl>
                                          <p:spTgt spid="262"/>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Anatomy of a Test Case</a:t>
            </a:r>
            <a:endParaRPr/>
          </a:p>
        </p:txBody>
      </p:sp>
      <p:sp>
        <p:nvSpPr>
          <p:cNvPr id="269" name="Google Shape;269;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Initialization</a:t>
            </a:r>
            <a:endParaRPr/>
          </a:p>
          <a:p>
            <a:pPr indent="-368300" lvl="1" marL="914400" rtl="0" algn="l">
              <a:spcBef>
                <a:spcPts val="500"/>
              </a:spcBef>
              <a:spcAft>
                <a:spcPts val="0"/>
              </a:spcAft>
              <a:buSzPts val="2200"/>
              <a:buChar char="•"/>
            </a:pPr>
            <a:r>
              <a:rPr lang="sv-SE"/>
              <a:t>Any steps that must be taken before test execution.</a:t>
            </a:r>
            <a:endParaRPr/>
          </a:p>
          <a:p>
            <a:pPr indent="-393700" lvl="0" marL="457200" rtl="0" algn="l">
              <a:spcBef>
                <a:spcPts val="1000"/>
              </a:spcBef>
              <a:spcAft>
                <a:spcPts val="0"/>
              </a:spcAft>
              <a:buSzPts val="2600"/>
              <a:buChar char="•"/>
            </a:pPr>
            <a:r>
              <a:rPr lang="sv-SE"/>
              <a:t>Test Steps</a:t>
            </a:r>
            <a:endParaRPr/>
          </a:p>
          <a:p>
            <a:pPr indent="-368300" lvl="1" marL="914400" rtl="0" algn="l">
              <a:spcBef>
                <a:spcPts val="500"/>
              </a:spcBef>
              <a:spcAft>
                <a:spcPts val="0"/>
              </a:spcAft>
              <a:buSzPts val="2200"/>
              <a:buChar char="•"/>
            </a:pPr>
            <a:r>
              <a:rPr lang="sv-SE"/>
              <a:t>Interactions with the system, and comparisons between oracle and actual values.</a:t>
            </a:r>
            <a:endParaRPr/>
          </a:p>
          <a:p>
            <a:pPr indent="-393700" lvl="0" marL="457200" rtl="0" algn="l">
              <a:spcBef>
                <a:spcPts val="1000"/>
              </a:spcBef>
              <a:spcAft>
                <a:spcPts val="0"/>
              </a:spcAft>
              <a:buSzPts val="2600"/>
              <a:buChar char="•"/>
            </a:pPr>
            <a:r>
              <a:rPr lang="sv-SE"/>
              <a:t>Tear Down</a:t>
            </a:r>
            <a:endParaRPr/>
          </a:p>
          <a:p>
            <a:pPr indent="-368300" lvl="1" marL="914400" rtl="0" algn="l">
              <a:spcBef>
                <a:spcPts val="500"/>
              </a:spcBef>
              <a:spcAft>
                <a:spcPts val="0"/>
              </a:spcAft>
              <a:buSzPts val="2200"/>
              <a:buChar char="•"/>
            </a:pPr>
            <a:r>
              <a:rPr lang="sv-SE"/>
              <a:t>Any steps that must be taken after test execution.</a:t>
            </a:r>
            <a:endParaRPr/>
          </a:p>
          <a:p>
            <a:pPr indent="0" lvl="0" marL="0" rtl="0" algn="l">
              <a:spcBef>
                <a:spcPts val="1000"/>
              </a:spcBef>
              <a:spcAft>
                <a:spcPts val="0"/>
              </a:spcAft>
              <a:buNone/>
            </a:pPr>
            <a:r>
              <a:t/>
            </a:r>
            <a:endParaRPr/>
          </a:p>
        </p:txBody>
      </p:sp>
      <p:sp>
        <p:nvSpPr>
          <p:cNvPr id="270" name="Google Shape;270;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Input</a:t>
            </a:r>
            <a:endParaRPr/>
          </a:p>
        </p:txBody>
      </p:sp>
      <p:sp>
        <p:nvSpPr>
          <p:cNvPr id="276" name="Google Shape;276;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a:t>
            </a:r>
            <a:r>
              <a:rPr lang="sv-SE"/>
              <a:t>nteractions with a software feature.</a:t>
            </a:r>
            <a:endParaRPr/>
          </a:p>
          <a:p>
            <a:pPr indent="-368300" lvl="1" marL="914400" rtl="0" algn="l">
              <a:spcBef>
                <a:spcPts val="500"/>
              </a:spcBef>
              <a:spcAft>
                <a:spcPts val="0"/>
              </a:spcAft>
              <a:buClr>
                <a:schemeClr val="accent3"/>
              </a:buClr>
              <a:buSzPts val="2200"/>
              <a:buChar char="•"/>
            </a:pPr>
            <a:r>
              <a:rPr b="1" lang="sv-SE">
                <a:solidFill>
                  <a:schemeClr val="accent3"/>
                </a:solidFill>
              </a:rPr>
              <a:t>Invoke a function through an interface.</a:t>
            </a:r>
            <a:endParaRPr b="1">
              <a:solidFill>
                <a:schemeClr val="accent3"/>
              </a:solidFill>
            </a:endParaRPr>
          </a:p>
          <a:p>
            <a:pPr indent="0" lvl="0" marL="914400" rtl="0" algn="l">
              <a:spcBef>
                <a:spcPts val="1000"/>
              </a:spcBef>
              <a:spcAft>
                <a:spcPts val="0"/>
              </a:spcAft>
              <a:buNone/>
            </a:pPr>
            <a:r>
              <a:t/>
            </a:r>
            <a:endParaRPr b="1" sz="600"/>
          </a:p>
          <a:p>
            <a:pPr indent="-342900" lvl="2" marL="1371600" rtl="0" algn="l">
              <a:spcBef>
                <a:spcPts val="500"/>
              </a:spcBef>
              <a:spcAft>
                <a:spcPts val="0"/>
              </a:spcAft>
              <a:buSzPts val="1800"/>
              <a:buChar char="•"/>
            </a:pPr>
            <a:r>
              <a:rPr lang="sv-SE"/>
              <a:t>Method Call</a:t>
            </a:r>
            <a:endParaRPr/>
          </a:p>
          <a:p>
            <a:pPr indent="0" lvl="0" marL="914400" rtl="0" algn="l">
              <a:spcBef>
                <a:spcPts val="1000"/>
              </a:spcBef>
              <a:spcAft>
                <a:spcPts val="0"/>
              </a:spcAft>
              <a:buNone/>
            </a:pPr>
            <a:r>
              <a:t/>
            </a:r>
            <a:endParaRPr sz="600"/>
          </a:p>
          <a:p>
            <a:pPr indent="-342900" lvl="2" marL="1371600" rtl="0" algn="l">
              <a:spcBef>
                <a:spcPts val="500"/>
              </a:spcBef>
              <a:spcAft>
                <a:spcPts val="0"/>
              </a:spcAft>
              <a:buSzPts val="1800"/>
              <a:buChar char="•"/>
            </a:pPr>
            <a:r>
              <a:rPr lang="sv-SE"/>
              <a:t>API Call</a:t>
            </a:r>
            <a:endParaRPr/>
          </a:p>
          <a:p>
            <a:pPr indent="0" lvl="0" marL="914400" rtl="0" algn="l">
              <a:spcBef>
                <a:spcPts val="1000"/>
              </a:spcBef>
              <a:spcAft>
                <a:spcPts val="0"/>
              </a:spcAft>
              <a:buNone/>
            </a:pPr>
            <a:r>
              <a:t/>
            </a:r>
            <a:endParaRPr sz="600"/>
          </a:p>
          <a:p>
            <a:pPr indent="-342900" lvl="2" marL="1371600" rtl="0" algn="l">
              <a:spcBef>
                <a:spcPts val="500"/>
              </a:spcBef>
              <a:spcAft>
                <a:spcPts val="0"/>
              </a:spcAft>
              <a:buSzPts val="1800"/>
              <a:buChar char="•"/>
            </a:pPr>
            <a:r>
              <a:rPr lang="sv-SE"/>
              <a:t>CLI Interaction</a:t>
            </a:r>
            <a:endParaRPr/>
          </a:p>
          <a:p>
            <a:pPr indent="0" lvl="0" marL="914400" rtl="0" algn="l">
              <a:spcBef>
                <a:spcPts val="1000"/>
              </a:spcBef>
              <a:spcAft>
                <a:spcPts val="0"/>
              </a:spcAft>
              <a:buNone/>
            </a:pPr>
            <a:r>
              <a:t/>
            </a:r>
            <a:endParaRPr sz="600"/>
          </a:p>
          <a:p>
            <a:pPr indent="-342900" lvl="2" marL="1371600" rtl="0" algn="l">
              <a:spcBef>
                <a:spcPts val="500"/>
              </a:spcBef>
              <a:spcAft>
                <a:spcPts val="0"/>
              </a:spcAft>
              <a:buSzPts val="1800"/>
              <a:buChar char="•"/>
            </a:pPr>
            <a:r>
              <a:rPr lang="sv-SE"/>
              <a:t>GUI Interaction</a:t>
            </a:r>
            <a:endParaRPr/>
          </a:p>
        </p:txBody>
      </p:sp>
      <p:sp>
        <p:nvSpPr>
          <p:cNvPr id="277" name="Google Shape;277;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78" name="Google Shape;278;p38"/>
          <p:cNvPicPr preferRelativeResize="0"/>
          <p:nvPr/>
        </p:nvPicPr>
        <p:blipFill>
          <a:blip r:embed="rId3">
            <a:alphaModFix/>
          </a:blip>
          <a:stretch>
            <a:fillRect/>
          </a:stretch>
        </p:blipFill>
        <p:spPr>
          <a:xfrm>
            <a:off x="5694950" y="2237551"/>
            <a:ext cx="1360100" cy="668400"/>
          </a:xfrm>
          <a:prstGeom prst="rect">
            <a:avLst/>
          </a:prstGeom>
          <a:noFill/>
          <a:ln>
            <a:noFill/>
          </a:ln>
        </p:spPr>
      </p:pic>
      <p:pic>
        <p:nvPicPr>
          <p:cNvPr id="279" name="Google Shape;279;p38"/>
          <p:cNvPicPr preferRelativeResize="0"/>
          <p:nvPr/>
        </p:nvPicPr>
        <p:blipFill>
          <a:blip r:embed="rId4">
            <a:alphaModFix/>
          </a:blip>
          <a:stretch>
            <a:fillRect/>
          </a:stretch>
        </p:blipFill>
        <p:spPr>
          <a:xfrm>
            <a:off x="3603038" y="2722300"/>
            <a:ext cx="1949624" cy="784425"/>
          </a:xfrm>
          <a:prstGeom prst="rect">
            <a:avLst/>
          </a:prstGeom>
          <a:noFill/>
          <a:ln>
            <a:noFill/>
          </a:ln>
        </p:spPr>
      </p:pic>
      <p:pic>
        <p:nvPicPr>
          <p:cNvPr id="280" name="Google Shape;280;p38"/>
          <p:cNvPicPr preferRelativeResize="0"/>
          <p:nvPr/>
        </p:nvPicPr>
        <p:blipFill>
          <a:blip r:embed="rId5">
            <a:alphaModFix/>
          </a:blip>
          <a:stretch>
            <a:fillRect/>
          </a:stretch>
        </p:blipFill>
        <p:spPr>
          <a:xfrm>
            <a:off x="6330175" y="3081150"/>
            <a:ext cx="2579650" cy="1190600"/>
          </a:xfrm>
          <a:prstGeom prst="rect">
            <a:avLst/>
          </a:prstGeom>
          <a:noFill/>
          <a:ln>
            <a:noFill/>
          </a:ln>
        </p:spPr>
      </p:pic>
      <p:pic>
        <p:nvPicPr>
          <p:cNvPr id="281" name="Google Shape;281;p38"/>
          <p:cNvPicPr preferRelativeResize="0"/>
          <p:nvPr/>
        </p:nvPicPr>
        <p:blipFill>
          <a:blip r:embed="rId6">
            <a:alphaModFix/>
          </a:blip>
          <a:stretch>
            <a:fillRect/>
          </a:stretch>
        </p:blipFill>
        <p:spPr>
          <a:xfrm>
            <a:off x="4433200" y="3617650"/>
            <a:ext cx="1785890" cy="11906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Input</a:t>
            </a:r>
            <a:endParaRPr/>
          </a:p>
        </p:txBody>
      </p:sp>
      <p:sp>
        <p:nvSpPr>
          <p:cNvPr id="287" name="Google Shape;287;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manipulation</a:t>
            </a:r>
            <a:endParaRPr/>
          </a:p>
          <a:p>
            <a:pPr indent="-368300" lvl="1" marL="914400" rtl="0" algn="l">
              <a:spcBef>
                <a:spcPts val="500"/>
              </a:spcBef>
              <a:spcAft>
                <a:spcPts val="0"/>
              </a:spcAft>
              <a:buSzPts val="2200"/>
              <a:buChar char="•"/>
            </a:pPr>
            <a:r>
              <a:rPr lang="sv-SE"/>
              <a:t>Database with particular records</a:t>
            </a:r>
            <a:endParaRPr/>
          </a:p>
          <a:p>
            <a:pPr indent="-368300" lvl="1" marL="914400" rtl="0" algn="l">
              <a:spcBef>
                <a:spcPts val="500"/>
              </a:spcBef>
              <a:spcAft>
                <a:spcPts val="0"/>
              </a:spcAft>
              <a:buSzPts val="2200"/>
              <a:buChar char="•"/>
            </a:pPr>
            <a:r>
              <a:rPr lang="sv-SE"/>
              <a:t>Simulated network environment</a:t>
            </a:r>
            <a:endParaRPr/>
          </a:p>
          <a:p>
            <a:pPr indent="-368300" lvl="1" marL="914400" rtl="0" algn="l">
              <a:spcBef>
                <a:spcPts val="500"/>
              </a:spcBef>
              <a:spcAft>
                <a:spcPts val="0"/>
              </a:spcAft>
              <a:buSzPts val="2200"/>
              <a:buChar char="•"/>
            </a:pPr>
            <a:r>
              <a:rPr lang="sv-SE"/>
              <a:t>Create/delete files</a:t>
            </a:r>
            <a:endParaRPr/>
          </a:p>
          <a:p>
            <a:pPr indent="-368300" lvl="1" marL="914400" rtl="0" algn="l">
              <a:spcBef>
                <a:spcPts val="500"/>
              </a:spcBef>
              <a:spcAft>
                <a:spcPts val="0"/>
              </a:spcAft>
              <a:buSzPts val="2200"/>
              <a:buChar char="•"/>
            </a:pPr>
            <a:r>
              <a:rPr lang="sv-SE"/>
              <a:t>Available CPU/memory/disc space</a:t>
            </a:r>
            <a:endParaRPr/>
          </a:p>
          <a:p>
            <a:pPr indent="-393700" lvl="0" marL="457200" rtl="0" algn="l">
              <a:spcBef>
                <a:spcPts val="1000"/>
              </a:spcBef>
              <a:spcAft>
                <a:spcPts val="0"/>
              </a:spcAft>
              <a:buSzPts val="2600"/>
              <a:buChar char="•"/>
            </a:pPr>
            <a:r>
              <a:rPr lang="sv-SE"/>
              <a:t>Timing</a:t>
            </a:r>
            <a:endParaRPr/>
          </a:p>
          <a:p>
            <a:pPr indent="-368300" lvl="1" marL="914400" rtl="0" algn="l">
              <a:spcBef>
                <a:spcPts val="500"/>
              </a:spcBef>
              <a:spcAft>
                <a:spcPts val="0"/>
              </a:spcAft>
              <a:buSzPts val="2200"/>
              <a:buChar char="•"/>
            </a:pPr>
            <a:r>
              <a:rPr lang="sv-SE"/>
              <a:t>Before/at/after deadline</a:t>
            </a:r>
            <a:endParaRPr/>
          </a:p>
          <a:p>
            <a:pPr indent="-368300" lvl="1" marL="914400" rtl="0" algn="l">
              <a:spcBef>
                <a:spcPts val="500"/>
              </a:spcBef>
              <a:spcAft>
                <a:spcPts val="0"/>
              </a:spcAft>
              <a:buSzPts val="2200"/>
              <a:buChar char="•"/>
            </a:pPr>
            <a:r>
              <a:rPr lang="sv-SE"/>
              <a:t>Varying frequency/volume of input</a:t>
            </a:r>
            <a:endParaRPr/>
          </a:p>
        </p:txBody>
      </p:sp>
      <p:sp>
        <p:nvSpPr>
          <p:cNvPr id="288" name="Google Shape;288;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289" name="Google Shape;289;p39"/>
          <p:cNvPicPr preferRelativeResize="0"/>
          <p:nvPr/>
        </p:nvPicPr>
        <p:blipFill>
          <a:blip r:embed="rId3">
            <a:alphaModFix/>
          </a:blip>
          <a:stretch>
            <a:fillRect/>
          </a:stretch>
        </p:blipFill>
        <p:spPr>
          <a:xfrm>
            <a:off x="6901052" y="1616525"/>
            <a:ext cx="1836526" cy="1360775"/>
          </a:xfrm>
          <a:prstGeom prst="rect">
            <a:avLst/>
          </a:prstGeom>
          <a:noFill/>
          <a:ln>
            <a:noFill/>
          </a:ln>
        </p:spPr>
      </p:pic>
      <p:pic>
        <p:nvPicPr>
          <p:cNvPr id="290" name="Google Shape;290;p39"/>
          <p:cNvPicPr preferRelativeResize="0"/>
          <p:nvPr/>
        </p:nvPicPr>
        <p:blipFill>
          <a:blip r:embed="rId4">
            <a:alphaModFix/>
          </a:blip>
          <a:stretch>
            <a:fillRect/>
          </a:stretch>
        </p:blipFill>
        <p:spPr>
          <a:xfrm>
            <a:off x="7390527" y="3311425"/>
            <a:ext cx="748103" cy="13607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Execution</a:t>
            </a:r>
            <a:endParaRPr/>
          </a:p>
        </p:txBody>
      </p:sp>
      <p:sp>
        <p:nvSpPr>
          <p:cNvPr id="296" name="Google Shape;296;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H</a:t>
            </a:r>
            <a:r>
              <a:rPr b="1" lang="sv-SE">
                <a:solidFill>
                  <a:schemeClr val="accent3"/>
                </a:solidFill>
              </a:rPr>
              <a:t>uman-driven  </a:t>
            </a:r>
            <a:endParaRPr b="1">
              <a:solidFill>
                <a:schemeClr val="accent3"/>
              </a:solidFill>
            </a:endParaRPr>
          </a:p>
          <a:p>
            <a:pPr indent="-368300" lvl="1" marL="914400" rtl="0" algn="l">
              <a:spcBef>
                <a:spcPts val="500"/>
              </a:spcBef>
              <a:spcAft>
                <a:spcPts val="0"/>
              </a:spcAft>
              <a:buSzPts val="2200"/>
              <a:buChar char="•"/>
            </a:pPr>
            <a:r>
              <a:rPr lang="sv-SE"/>
              <a:t>Exploratory testing, alpha/beta testing</a:t>
            </a:r>
            <a:endParaRPr/>
          </a:p>
          <a:p>
            <a:pPr indent="-393700" lvl="0" marL="457200" rtl="0" algn="l">
              <a:spcBef>
                <a:spcPts val="1000"/>
              </a:spcBef>
              <a:spcAft>
                <a:spcPts val="0"/>
              </a:spcAft>
              <a:buClr>
                <a:schemeClr val="accent3"/>
              </a:buClr>
              <a:buSzPts val="2600"/>
              <a:buChar char="•"/>
            </a:pPr>
            <a:r>
              <a:rPr b="1" lang="sv-SE">
                <a:solidFill>
                  <a:schemeClr val="accent3"/>
                </a:solidFill>
              </a:rPr>
              <a:t>Automated</a:t>
            </a:r>
            <a:endParaRPr b="1">
              <a:solidFill>
                <a:schemeClr val="accent3"/>
              </a:solidFill>
            </a:endParaRPr>
          </a:p>
          <a:p>
            <a:pPr indent="-368300" lvl="1" marL="914400" rtl="0" algn="l">
              <a:spcBef>
                <a:spcPts val="500"/>
              </a:spcBef>
              <a:spcAft>
                <a:spcPts val="0"/>
              </a:spcAft>
              <a:buSzPts val="2200"/>
              <a:buChar char="•"/>
            </a:pPr>
            <a:r>
              <a:rPr lang="sv-SE"/>
              <a:t>Tests written as code</a:t>
            </a:r>
            <a:endParaRPr/>
          </a:p>
          <a:p>
            <a:pPr indent="-342900" lvl="2" marL="1371600" rtl="0" algn="l">
              <a:spcBef>
                <a:spcPts val="500"/>
              </a:spcBef>
              <a:spcAft>
                <a:spcPts val="0"/>
              </a:spcAft>
              <a:buSzPts val="1800"/>
              <a:buChar char="•"/>
            </a:pPr>
            <a:r>
              <a:rPr lang="sv-SE"/>
              <a:t>Testing frameworks (JUnit)</a:t>
            </a:r>
            <a:endParaRPr/>
          </a:p>
          <a:p>
            <a:pPr indent="-342900" lvl="2" marL="1371600" rtl="0" algn="l">
              <a:spcBef>
                <a:spcPts val="500"/>
              </a:spcBef>
              <a:spcAft>
                <a:spcPts val="0"/>
              </a:spcAft>
              <a:buSzPts val="1800"/>
              <a:buChar char="•"/>
            </a:pPr>
            <a:r>
              <a:rPr lang="sv-SE"/>
              <a:t>Frameworks for manipulating interfaces (Selenium)</a:t>
            </a:r>
            <a:endParaRPr/>
          </a:p>
          <a:p>
            <a:pPr indent="-368300" lvl="1" marL="914400" rtl="0" algn="l">
              <a:spcBef>
                <a:spcPts val="500"/>
              </a:spcBef>
              <a:spcAft>
                <a:spcPts val="0"/>
              </a:spcAft>
              <a:buSzPts val="2200"/>
              <a:buChar char="•"/>
            </a:pPr>
            <a:r>
              <a:rPr lang="sv-SE"/>
              <a:t>Capture/replay tools</a:t>
            </a:r>
            <a:endParaRPr/>
          </a:p>
          <a:p>
            <a:pPr indent="-342900" lvl="2" marL="1371600" rtl="0" algn="l">
              <a:spcBef>
                <a:spcPts val="500"/>
              </a:spcBef>
              <a:spcAft>
                <a:spcPts val="0"/>
              </a:spcAft>
              <a:buSzPts val="1800"/>
              <a:buChar char="•"/>
            </a:pPr>
            <a:r>
              <a:rPr lang="sv-SE"/>
              <a:t>Re-execute UI-based tests (SWTBot for Java)</a:t>
            </a:r>
            <a:endParaRPr/>
          </a:p>
        </p:txBody>
      </p:sp>
      <p:sp>
        <p:nvSpPr>
          <p:cNvPr id="297" name="Google Shape;297;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Sources of Input</a:t>
            </a:r>
            <a:endParaRPr/>
          </a:p>
        </p:txBody>
      </p:sp>
      <p:sp>
        <p:nvSpPr>
          <p:cNvPr id="303" name="Google Shape;303;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Black Box (Functional) Test Design</a:t>
            </a:r>
            <a:endParaRPr b="1">
              <a:solidFill>
                <a:schemeClr val="accent3"/>
              </a:solidFill>
            </a:endParaRPr>
          </a:p>
          <a:p>
            <a:pPr indent="-368300" lvl="1" marL="914400" rtl="0" algn="l">
              <a:spcBef>
                <a:spcPts val="500"/>
              </a:spcBef>
              <a:spcAft>
                <a:spcPts val="0"/>
              </a:spcAft>
              <a:buSzPts val="2200"/>
              <a:buChar char="•"/>
            </a:pPr>
            <a:r>
              <a:rPr lang="sv-SE"/>
              <a:t>Use documentation of system behavior to design tests.</a:t>
            </a:r>
            <a:endParaRPr/>
          </a:p>
          <a:p>
            <a:pPr indent="-368300" lvl="1" marL="914400" rtl="0" algn="l">
              <a:spcBef>
                <a:spcPts val="500"/>
              </a:spcBef>
              <a:spcAft>
                <a:spcPts val="0"/>
              </a:spcAft>
              <a:buSzPts val="2200"/>
              <a:buChar char="•"/>
            </a:pPr>
            <a:r>
              <a:rPr lang="sv-SE"/>
              <a:t>Requirements, comments, user manuals, intuition.</a:t>
            </a:r>
            <a:endParaRPr/>
          </a:p>
          <a:p>
            <a:pPr indent="-393700" lvl="0" marL="457200" rtl="0" algn="l">
              <a:spcBef>
                <a:spcPts val="1000"/>
              </a:spcBef>
              <a:spcAft>
                <a:spcPts val="0"/>
              </a:spcAft>
              <a:buSzPts val="2600"/>
              <a:buChar char="•"/>
            </a:pPr>
            <a:r>
              <a:rPr lang="sv-SE"/>
              <a:t>Tests can be designed before code is written.</a:t>
            </a:r>
            <a:endParaRPr/>
          </a:p>
          <a:p>
            <a:pPr indent="-368300" lvl="1" marL="914400" rtl="0" algn="l">
              <a:spcBef>
                <a:spcPts val="500"/>
              </a:spcBef>
              <a:spcAft>
                <a:spcPts val="0"/>
              </a:spcAft>
              <a:buSzPts val="2200"/>
              <a:buChar char="•"/>
            </a:pPr>
            <a:r>
              <a:rPr lang="sv-SE"/>
              <a:t>(</a:t>
            </a:r>
            <a:r>
              <a:rPr b="1" lang="sv-SE">
                <a:solidFill>
                  <a:schemeClr val="accent3"/>
                </a:solidFill>
              </a:rPr>
              <a:t>test-driven development</a:t>
            </a:r>
            <a:r>
              <a:rPr lang="sv-SE"/>
              <a:t>)</a:t>
            </a:r>
            <a:endParaRPr/>
          </a:p>
        </p:txBody>
      </p:sp>
      <p:sp>
        <p:nvSpPr>
          <p:cNvPr id="304" name="Google Shape;304;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Sources of Input</a:t>
            </a:r>
            <a:endParaRPr/>
          </a:p>
        </p:txBody>
      </p:sp>
      <p:sp>
        <p:nvSpPr>
          <p:cNvPr id="310" name="Google Shape;310;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White Box (Structural) Test Design</a:t>
            </a:r>
            <a:endParaRPr b="1">
              <a:solidFill>
                <a:schemeClr val="accent3"/>
              </a:solidFill>
            </a:endParaRPr>
          </a:p>
          <a:p>
            <a:pPr indent="-368300" lvl="1" marL="914400" rtl="0" algn="l">
              <a:spcBef>
                <a:spcPts val="500"/>
              </a:spcBef>
              <a:spcAft>
                <a:spcPts val="0"/>
              </a:spcAft>
              <a:buSzPts val="2200"/>
              <a:buChar char="•"/>
            </a:pPr>
            <a:r>
              <a:rPr lang="sv-SE"/>
              <a:t>Input chosen to exercise code in specific way.</a:t>
            </a:r>
            <a:endParaRPr/>
          </a:p>
          <a:p>
            <a:pPr indent="-368300" lvl="1" marL="914400" rtl="0" algn="l">
              <a:spcBef>
                <a:spcPts val="500"/>
              </a:spcBef>
              <a:spcAft>
                <a:spcPts val="0"/>
              </a:spcAft>
              <a:buSzPts val="2200"/>
              <a:buChar char="•"/>
            </a:pPr>
            <a:r>
              <a:rPr lang="sv-SE"/>
              <a:t>Usually based on </a:t>
            </a:r>
            <a:r>
              <a:rPr b="1" lang="sv-SE">
                <a:solidFill>
                  <a:schemeClr val="accent3"/>
                </a:solidFill>
              </a:rPr>
              <a:t>adequacy criteria</a:t>
            </a:r>
            <a:r>
              <a:rPr lang="sv-SE"/>
              <a:t>:</a:t>
            </a:r>
            <a:endParaRPr/>
          </a:p>
          <a:p>
            <a:pPr indent="-342900" lvl="2" marL="1371600" rtl="0" algn="l">
              <a:spcBef>
                <a:spcPts val="500"/>
              </a:spcBef>
              <a:spcAft>
                <a:spcPts val="0"/>
              </a:spcAft>
              <a:buSzPts val="1800"/>
              <a:buChar char="•"/>
            </a:pPr>
            <a:r>
              <a:rPr lang="sv-SE"/>
              <a:t>Checklists based on program elements.</a:t>
            </a:r>
            <a:endParaRPr/>
          </a:p>
          <a:p>
            <a:pPr indent="-342900" lvl="2" marL="1371600" rtl="0" algn="l">
              <a:spcBef>
                <a:spcPts val="500"/>
              </a:spcBef>
              <a:spcAft>
                <a:spcPts val="0"/>
              </a:spcAft>
              <a:buSzPts val="1800"/>
              <a:buChar char="•"/>
            </a:pPr>
            <a:r>
              <a:rPr b="1" lang="sv-SE">
                <a:solidFill>
                  <a:schemeClr val="accent3"/>
                </a:solidFill>
              </a:rPr>
              <a:t>Branch Coverage</a:t>
            </a:r>
            <a:r>
              <a:rPr lang="sv-SE"/>
              <a:t> - All conditional statements evaluate to all outcomes.</a:t>
            </a:r>
            <a:endParaRPr/>
          </a:p>
          <a:p>
            <a:pPr indent="-368300" lvl="1" marL="914400" rtl="0" algn="l">
              <a:spcBef>
                <a:spcPts val="500"/>
              </a:spcBef>
              <a:spcAft>
                <a:spcPts val="0"/>
              </a:spcAft>
              <a:buSzPts val="2200"/>
              <a:buChar char="•"/>
            </a:pPr>
            <a:r>
              <a:rPr lang="sv-SE"/>
              <a:t>Fill in the gaps in black-box test design.</a:t>
            </a:r>
            <a:endParaRPr/>
          </a:p>
          <a:p>
            <a:pPr indent="0" lvl="0" marL="0" rtl="0" algn="l">
              <a:spcBef>
                <a:spcPts val="1000"/>
              </a:spcBef>
              <a:spcAft>
                <a:spcPts val="0"/>
              </a:spcAft>
              <a:buNone/>
            </a:pPr>
            <a:r>
              <a:t/>
            </a:r>
            <a:endParaRPr/>
          </a:p>
        </p:txBody>
      </p:sp>
      <p:sp>
        <p:nvSpPr>
          <p:cNvPr id="311" name="Google Shape;311;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Oracle</a:t>
            </a:r>
            <a:endParaRPr/>
          </a:p>
        </p:txBody>
      </p:sp>
      <p:sp>
        <p:nvSpPr>
          <p:cNvPr id="317" name="Google Shape;317;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Comparison of observations to expectations</a:t>
            </a:r>
            <a:r>
              <a:rPr lang="sv-SE"/>
              <a:t>.</a:t>
            </a:r>
            <a:endParaRPr/>
          </a:p>
          <a:p>
            <a:pPr indent="-368300" lvl="1" marL="914400" rtl="0" algn="l">
              <a:spcBef>
                <a:spcPts val="500"/>
              </a:spcBef>
              <a:spcAft>
                <a:spcPts val="0"/>
              </a:spcAft>
              <a:buSzPts val="2200"/>
              <a:buChar char="•"/>
            </a:pPr>
            <a:r>
              <a:rPr lang="sv-SE"/>
              <a:t>Expected output, timing, speed, energy use, ...</a:t>
            </a:r>
            <a:endParaRPr/>
          </a:p>
          <a:p>
            <a:pPr indent="-393700" lvl="0" marL="457200" rtl="0" algn="l">
              <a:spcBef>
                <a:spcPts val="1000"/>
              </a:spcBef>
              <a:spcAft>
                <a:spcPts val="0"/>
              </a:spcAft>
              <a:buSzPts val="2600"/>
              <a:buChar char="•"/>
            </a:pPr>
            <a:r>
              <a:rPr lang="sv-SE"/>
              <a:t>Calculate a pass or a fail verdict. </a:t>
            </a:r>
            <a:endParaRPr/>
          </a:p>
          <a:p>
            <a:pPr indent="-393700" lvl="0" marL="457200" rtl="0" algn="l">
              <a:spcBef>
                <a:spcPts val="1000"/>
              </a:spcBef>
              <a:spcAft>
                <a:spcPts val="0"/>
              </a:spcAft>
              <a:buSzPts val="2600"/>
              <a:buChar char="•"/>
            </a:pPr>
            <a:r>
              <a:rPr lang="sv-SE"/>
              <a:t>Can be specific to one test or more general.</a:t>
            </a:r>
            <a:endParaRPr/>
          </a:p>
        </p:txBody>
      </p:sp>
      <p:sp>
        <p:nvSpPr>
          <p:cNvPr id="318" name="Google Shape;318;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Verification</a:t>
            </a:r>
            <a:endParaRPr/>
          </a:p>
        </p:txBody>
      </p:sp>
      <p:sp>
        <p:nvSpPr>
          <p:cNvPr id="154" name="Google Shape;154;p26"/>
          <p:cNvSpPr txBox="1"/>
          <p:nvPr>
            <p:ph idx="1" type="body"/>
          </p:nvPr>
        </p:nvSpPr>
        <p:spPr>
          <a:xfrm>
            <a:off x="468900" y="1230850"/>
            <a:ext cx="8217900" cy="3531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a:t>
            </a:r>
            <a:r>
              <a:rPr lang="sv-SE"/>
              <a:t>nsuring that an implementation conforms to its specification.</a:t>
            </a:r>
            <a:endParaRPr/>
          </a:p>
          <a:p>
            <a:pPr indent="-368300" lvl="1" marL="914400" rtl="0" algn="l">
              <a:spcBef>
                <a:spcPts val="500"/>
              </a:spcBef>
              <a:spcAft>
                <a:spcPts val="0"/>
              </a:spcAft>
              <a:buSzPts val="2200"/>
              <a:buChar char="•"/>
            </a:pPr>
            <a:r>
              <a:rPr lang="sv-SE"/>
              <a:t>AKA: Under these conditions, does the software work?</a:t>
            </a:r>
            <a:endParaRPr/>
          </a:p>
          <a:p>
            <a:pPr indent="-393700" lvl="0" marL="457200" rtl="0" algn="l">
              <a:spcBef>
                <a:spcPts val="1000"/>
              </a:spcBef>
              <a:spcAft>
                <a:spcPts val="0"/>
              </a:spcAft>
              <a:buSzPts val="2600"/>
              <a:buChar char="•"/>
            </a:pPr>
            <a:r>
              <a:rPr lang="sv-SE"/>
              <a:t>Proper V&amp;V produces dependable software.</a:t>
            </a:r>
            <a:endParaRPr/>
          </a:p>
          <a:p>
            <a:pPr indent="-368300" lvl="1" marL="914400" rtl="0" algn="l">
              <a:spcBef>
                <a:spcPts val="500"/>
              </a:spcBef>
              <a:spcAft>
                <a:spcPts val="0"/>
              </a:spcAft>
              <a:buClr>
                <a:schemeClr val="accent3"/>
              </a:buClr>
              <a:buSzPts val="2200"/>
              <a:buChar char="•"/>
            </a:pPr>
            <a:r>
              <a:rPr b="1" lang="sv-SE">
                <a:solidFill>
                  <a:schemeClr val="accent3"/>
                </a:solidFill>
              </a:rPr>
              <a:t>Testing is the primary verification activity.</a:t>
            </a:r>
            <a:endParaRPr b="1">
              <a:solidFill>
                <a:schemeClr val="accent3"/>
              </a:solidFill>
            </a:endParaRPr>
          </a:p>
        </p:txBody>
      </p:sp>
      <p:sp>
        <p:nvSpPr>
          <p:cNvPr id="155" name="Google Shape;15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Oracle Components</a:t>
            </a:r>
            <a:endParaRPr/>
          </a:p>
        </p:txBody>
      </p:sp>
      <p:sp>
        <p:nvSpPr>
          <p:cNvPr id="324" name="Google Shape;324;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Oracle Information</a:t>
            </a:r>
            <a:endParaRPr b="1"/>
          </a:p>
          <a:p>
            <a:pPr indent="-368300" lvl="1" marL="914400" rtl="0" algn="l">
              <a:spcBef>
                <a:spcPts val="500"/>
              </a:spcBef>
              <a:spcAft>
                <a:spcPts val="0"/>
              </a:spcAft>
              <a:buSzPts val="2200"/>
              <a:buChar char="•"/>
            </a:pPr>
            <a:r>
              <a:rPr lang="sv-SE"/>
              <a:t>Embedded information used to judge the correctness of the implementation, given the inputs.</a:t>
            </a:r>
            <a:endParaRPr/>
          </a:p>
          <a:p>
            <a:pPr indent="-393700" lvl="0" marL="457200" rtl="0" algn="l">
              <a:spcBef>
                <a:spcPts val="1000"/>
              </a:spcBef>
              <a:spcAft>
                <a:spcPts val="0"/>
              </a:spcAft>
              <a:buSzPts val="2600"/>
              <a:buChar char="•"/>
            </a:pPr>
            <a:r>
              <a:rPr b="1" lang="sv-SE"/>
              <a:t>Oracle Procedure</a:t>
            </a:r>
            <a:endParaRPr b="1"/>
          </a:p>
          <a:p>
            <a:pPr indent="-368300" lvl="1" marL="914400" rtl="0" algn="l">
              <a:spcBef>
                <a:spcPts val="500"/>
              </a:spcBef>
              <a:spcAft>
                <a:spcPts val="0"/>
              </a:spcAft>
              <a:buSzPts val="2200"/>
              <a:buChar char="•"/>
            </a:pPr>
            <a:r>
              <a:rPr lang="sv-SE"/>
              <a:t>Code that uses information and observations to calculate a verdict.</a:t>
            </a:r>
            <a:endParaRPr/>
          </a:p>
          <a:p>
            <a:pPr indent="-342900" lvl="2" marL="1371600" rtl="0" algn="l">
              <a:spcBef>
                <a:spcPts val="500"/>
              </a:spcBef>
              <a:spcAft>
                <a:spcPts val="0"/>
              </a:spcAft>
              <a:buSzPts val="1800"/>
              <a:buChar char="•"/>
            </a:pPr>
            <a:r>
              <a:rPr lang="sv-SE" sz="2000">
                <a:latin typeface="Consolas"/>
                <a:ea typeface="Consolas"/>
                <a:cs typeface="Consolas"/>
                <a:sym typeface="Consolas"/>
              </a:rPr>
              <a:t>if (actual value != expected value) { fail (...); }</a:t>
            </a:r>
            <a:endParaRPr sz="2000">
              <a:latin typeface="Consolas"/>
              <a:ea typeface="Consolas"/>
              <a:cs typeface="Consolas"/>
              <a:sym typeface="Consolas"/>
            </a:endParaRPr>
          </a:p>
          <a:p>
            <a:pPr indent="-342900" lvl="2" marL="1371600" rtl="0" algn="l">
              <a:spcBef>
                <a:spcPts val="500"/>
              </a:spcBef>
              <a:spcAft>
                <a:spcPts val="0"/>
              </a:spcAft>
              <a:buSzPts val="1800"/>
              <a:buChar char="•"/>
            </a:pPr>
            <a:r>
              <a:rPr lang="sv-SE" sz="2000">
                <a:latin typeface="Consolas"/>
                <a:ea typeface="Consolas"/>
                <a:cs typeface="Consolas"/>
                <a:sym typeface="Consolas"/>
              </a:rPr>
              <a:t>assertEquals(actual value, expected value);</a:t>
            </a:r>
            <a:br>
              <a:rPr lang="sv-SE" sz="2000"/>
            </a:br>
            <a:endParaRPr sz="2000"/>
          </a:p>
        </p:txBody>
      </p:sp>
      <p:sp>
        <p:nvSpPr>
          <p:cNvPr id="325" name="Google Shape;325;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Expected-Value Oracles</a:t>
            </a:r>
            <a:endParaRPr/>
          </a:p>
        </p:txBody>
      </p:sp>
      <p:sp>
        <p:nvSpPr>
          <p:cNvPr id="331" name="Google Shape;331;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Simplest oracle - what exactly should happen?</a:t>
            </a:r>
            <a:endParaRPr/>
          </a:p>
          <a:p>
            <a:pPr indent="0" lvl="0" marL="0" marR="0" rtl="0" algn="l">
              <a:lnSpc>
                <a:spcPct val="100000"/>
              </a:lnSpc>
              <a:spcBef>
                <a:spcPts val="600"/>
              </a:spcBef>
              <a:spcAft>
                <a:spcPts val="0"/>
              </a:spcAft>
              <a:buNone/>
            </a:pPr>
            <a:r>
              <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sv-SE" sz="2400">
                <a:latin typeface="Consolas"/>
                <a:ea typeface="Consolas"/>
                <a:cs typeface="Consolas"/>
                <a:sym typeface="Consolas"/>
              </a:rPr>
              <a:t>int expected = 7;</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sv-SE" sz="2400">
                <a:latin typeface="Consolas"/>
                <a:ea typeface="Consolas"/>
                <a:cs typeface="Consolas"/>
                <a:sym typeface="Consolas"/>
              </a:rPr>
              <a:t>int actual = max(3, 7);</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sv-SE" sz="2400">
                <a:latin typeface="Consolas"/>
                <a:ea typeface="Consolas"/>
                <a:cs typeface="Consolas"/>
                <a:sym typeface="Consolas"/>
              </a:rPr>
              <a:t>assertEquals(expected, actual);</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latin typeface="Consolas"/>
              <a:ea typeface="Consolas"/>
              <a:cs typeface="Consolas"/>
              <a:sym typeface="Consolas"/>
            </a:endParaRPr>
          </a:p>
          <a:p>
            <a:pPr indent="-393700" lvl="0" marL="457200" marR="0" rtl="0" algn="l">
              <a:lnSpc>
                <a:spcPct val="100000"/>
              </a:lnSpc>
              <a:spcBef>
                <a:spcPts val="600"/>
              </a:spcBef>
              <a:spcAft>
                <a:spcPts val="0"/>
              </a:spcAft>
              <a:buSzPts val="2600"/>
              <a:buChar char="•"/>
            </a:pPr>
            <a:r>
              <a:rPr lang="sv-SE"/>
              <a:t>Oracle written for a single test case, not reusable.</a:t>
            </a:r>
            <a:endParaRPr/>
          </a:p>
        </p:txBody>
      </p:sp>
      <p:sp>
        <p:nvSpPr>
          <p:cNvPr id="332" name="Google Shape;33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Property-Based Oracles</a:t>
            </a:r>
            <a:endParaRPr/>
          </a:p>
        </p:txBody>
      </p:sp>
      <p:sp>
        <p:nvSpPr>
          <p:cNvPr id="338" name="Google Shape;338;p46"/>
          <p:cNvSpPr txBox="1"/>
          <p:nvPr>
            <p:ph idx="1" type="body"/>
          </p:nvPr>
        </p:nvSpPr>
        <p:spPr>
          <a:xfrm>
            <a:off x="468900" y="1658775"/>
            <a:ext cx="3890100" cy="3103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Assert </a:t>
            </a:r>
            <a:r>
              <a:rPr lang="sv-SE"/>
              <a:t>properties about results to judge correctness.</a:t>
            </a:r>
            <a:endParaRPr/>
          </a:p>
          <a:p>
            <a:pPr indent="-393700" lvl="0" marL="457200" rtl="0" algn="l">
              <a:spcBef>
                <a:spcPts val="1000"/>
              </a:spcBef>
              <a:spcAft>
                <a:spcPts val="0"/>
              </a:spcAft>
              <a:buSzPts val="2600"/>
              <a:buChar char="•"/>
            </a:pPr>
            <a:r>
              <a:rPr lang="sv-SE"/>
              <a:t>Can be reused, but loss of precision.</a:t>
            </a:r>
            <a:endParaRPr/>
          </a:p>
          <a:p>
            <a:pPr indent="-368300" lvl="1" marL="914400" rtl="0" algn="l">
              <a:spcBef>
                <a:spcPts val="500"/>
              </a:spcBef>
              <a:spcAft>
                <a:spcPts val="0"/>
              </a:spcAft>
              <a:buSzPts val="2200"/>
              <a:buChar char="•"/>
            </a:pPr>
            <a:r>
              <a:rPr lang="sv-SE"/>
              <a:t>Know less about any one I/O pair.</a:t>
            </a:r>
            <a:endParaRPr/>
          </a:p>
        </p:txBody>
      </p:sp>
      <p:sp>
        <p:nvSpPr>
          <p:cNvPr id="339" name="Google Shape;339;p46"/>
          <p:cNvSpPr txBox="1"/>
          <p:nvPr>
            <p:ph idx="1" type="body"/>
          </p:nvPr>
        </p:nvSpPr>
        <p:spPr>
          <a:xfrm>
            <a:off x="4786325" y="1786675"/>
            <a:ext cx="3994500" cy="2022000"/>
          </a:xfrm>
          <a:prstGeom prst="rect">
            <a:avLst/>
          </a:prstGeom>
          <a:noFill/>
          <a:ln>
            <a:noFill/>
          </a:ln>
        </p:spPr>
        <p:txBody>
          <a:bodyPr anchorCtr="0" anchor="ctr" bIns="91425" lIns="91425" spcFirstLastPara="1" rIns="91425" wrap="square" tIns="91425">
            <a:noAutofit/>
          </a:bodyPr>
          <a:lstStyle/>
          <a:p>
            <a:pPr indent="0" lvl="0" marL="101600" marR="101600" rtl="0" algn="l">
              <a:lnSpc>
                <a:spcPct val="163636"/>
              </a:lnSpc>
              <a:spcBef>
                <a:spcPts val="0"/>
              </a:spcBef>
              <a:spcAft>
                <a:spcPts val="0"/>
              </a:spcAft>
              <a:buNone/>
            </a:pPr>
            <a:r>
              <a:t/>
            </a:r>
            <a:endParaRPr sz="1000">
              <a:highlight>
                <a:srgbClr val="F5F5F5"/>
              </a:highlight>
              <a:latin typeface="Droid Sans"/>
              <a:ea typeface="Droid Sans"/>
              <a:cs typeface="Droid Sans"/>
              <a:sym typeface="Droid Sans"/>
            </a:endParaRPr>
          </a:p>
          <a:p>
            <a:pPr indent="0" lvl="0" marL="101600" marR="101600" rtl="0" algn="l">
              <a:lnSpc>
                <a:spcPct val="163636"/>
              </a:lnSpc>
              <a:spcBef>
                <a:spcPts val="0"/>
              </a:spcBef>
              <a:spcAft>
                <a:spcPts val="0"/>
              </a:spcAft>
              <a:buNone/>
            </a:pPr>
            <a:r>
              <a:rPr i="1" lang="sv-SE" sz="1000">
                <a:solidFill>
                  <a:srgbClr val="808080"/>
                </a:solidFill>
                <a:highlight>
                  <a:srgbClr val="F5F5F5"/>
                </a:highlight>
                <a:latin typeface="Droid Sans"/>
                <a:ea typeface="Droid Sans"/>
                <a:cs typeface="Droid Sans"/>
                <a:sym typeface="Droid Sans"/>
              </a:rPr>
              <a:t>@Test</a:t>
            </a:r>
            <a:br>
              <a:rPr lang="sv-SE" sz="1000">
                <a:highlight>
                  <a:srgbClr val="F5F5F5"/>
                </a:highlight>
                <a:latin typeface="Droid Sans"/>
                <a:ea typeface="Droid Sans"/>
                <a:cs typeface="Droid Sans"/>
                <a:sym typeface="Droid Sans"/>
              </a:rPr>
            </a:br>
            <a:r>
              <a:rPr b="1" lang="sv-SE" sz="1000">
                <a:solidFill>
                  <a:srgbClr val="7F0055"/>
                </a:solidFill>
                <a:highlight>
                  <a:srgbClr val="F5F5F5"/>
                </a:highlight>
                <a:latin typeface="Droid Sans"/>
                <a:ea typeface="Droid Sans"/>
                <a:cs typeface="Droid Sans"/>
                <a:sym typeface="Droid Sans"/>
              </a:rPr>
              <a:t>public</a:t>
            </a:r>
            <a:r>
              <a:rPr lang="sv-SE" sz="1000">
                <a:highlight>
                  <a:srgbClr val="F5F5F5"/>
                </a:highlight>
                <a:latin typeface="Droid Sans"/>
                <a:ea typeface="Droid Sans"/>
                <a:cs typeface="Droid Sans"/>
                <a:sym typeface="Droid Sans"/>
              </a:rPr>
              <a:t> </a:t>
            </a:r>
            <a:r>
              <a:rPr b="1" lang="sv-SE" sz="1000">
                <a:solidFill>
                  <a:srgbClr val="7F0055"/>
                </a:solidFill>
                <a:highlight>
                  <a:srgbClr val="F5F5F5"/>
                </a:highlight>
                <a:latin typeface="Droid Sans"/>
                <a:ea typeface="Droid Sans"/>
                <a:cs typeface="Droid Sans"/>
                <a:sym typeface="Droid Sans"/>
              </a:rPr>
              <a:t>void</a:t>
            </a:r>
            <a:r>
              <a:rPr lang="sv-SE" sz="1000">
                <a:highlight>
                  <a:srgbClr val="F5F5F5"/>
                </a:highlight>
                <a:latin typeface="Droid Sans"/>
                <a:ea typeface="Droid Sans"/>
                <a:cs typeface="Droid Sans"/>
                <a:sym typeface="Droid Sans"/>
              </a:rPr>
              <a:t> propertiesOfSort (String[] input) {</a:t>
            </a:r>
            <a:br>
              <a:rPr lang="sv-SE" sz="1000">
                <a:highlight>
                  <a:srgbClr val="F5F5F5"/>
                </a:highlight>
                <a:latin typeface="Droid Sans"/>
                <a:ea typeface="Droid Sans"/>
                <a:cs typeface="Droid Sans"/>
                <a:sym typeface="Droid Sans"/>
              </a:rPr>
            </a:br>
            <a:r>
              <a:rPr lang="sv-SE" sz="1000">
                <a:highlight>
                  <a:srgbClr val="F5F5F5"/>
                </a:highlight>
                <a:latin typeface="Droid Sans"/>
                <a:ea typeface="Droid Sans"/>
                <a:cs typeface="Droid Sans"/>
                <a:sym typeface="Droid Sans"/>
              </a:rPr>
              <a:t>   </a:t>
            </a:r>
            <a:r>
              <a:rPr i="1" lang="sv-SE" sz="1000">
                <a:solidFill>
                  <a:srgbClr val="008800"/>
                </a:solidFill>
                <a:highlight>
                  <a:srgbClr val="F5F5F5"/>
                </a:highlight>
                <a:latin typeface="Droid Sans"/>
                <a:ea typeface="Droid Sans"/>
                <a:cs typeface="Droid Sans"/>
                <a:sym typeface="Droid Sans"/>
              </a:rPr>
              <a:t>// Tests</a:t>
            </a:r>
            <a:br>
              <a:rPr lang="sv-SE" sz="1000">
                <a:highlight>
                  <a:srgbClr val="F5F5F5"/>
                </a:highlight>
                <a:latin typeface="Droid Sans"/>
                <a:ea typeface="Droid Sans"/>
                <a:cs typeface="Droid Sans"/>
                <a:sym typeface="Droid Sans"/>
              </a:rPr>
            </a:br>
            <a:r>
              <a:rPr lang="sv-SE" sz="1000">
                <a:highlight>
                  <a:srgbClr val="F5F5F5"/>
                </a:highlight>
                <a:latin typeface="Droid Sans"/>
                <a:ea typeface="Droid Sans"/>
                <a:cs typeface="Droid Sans"/>
                <a:sym typeface="Droid Sans"/>
              </a:rPr>
              <a:t>	String[] sorted = quickSort(input);</a:t>
            </a:r>
            <a:endParaRPr sz="1000">
              <a:highlight>
                <a:srgbClr val="F5F5F5"/>
              </a:highlight>
              <a:latin typeface="Droid Sans"/>
              <a:ea typeface="Droid Sans"/>
              <a:cs typeface="Droid Sans"/>
              <a:sym typeface="Droid Sans"/>
            </a:endParaRPr>
          </a:p>
          <a:p>
            <a:pPr indent="355600" lvl="0" marL="101600" marR="101600" rtl="0" algn="l">
              <a:lnSpc>
                <a:spcPct val="163636"/>
              </a:lnSpc>
              <a:spcBef>
                <a:spcPts val="0"/>
              </a:spcBef>
              <a:spcAft>
                <a:spcPts val="0"/>
              </a:spcAft>
              <a:buNone/>
            </a:pPr>
            <a:r>
              <a:rPr b="1" lang="sv-SE" sz="1000">
                <a:highlight>
                  <a:srgbClr val="F5F5F5"/>
                </a:highlight>
                <a:latin typeface="Droid Sans"/>
                <a:ea typeface="Droid Sans"/>
                <a:cs typeface="Droid Sans"/>
                <a:sym typeface="Droid Sans"/>
              </a:rPr>
              <a:t>assert(sorted.size &gt;= 1, </a:t>
            </a:r>
            <a:r>
              <a:rPr b="1" lang="sv-SE" sz="1000">
                <a:solidFill>
                  <a:srgbClr val="0000FF"/>
                </a:solidFill>
                <a:highlight>
                  <a:srgbClr val="F5F5F5"/>
                </a:highlight>
                <a:latin typeface="Droid Sans"/>
                <a:ea typeface="Droid Sans"/>
                <a:cs typeface="Droid Sans"/>
                <a:sym typeface="Droid Sans"/>
              </a:rPr>
              <a:t>"This array can’t be empty."</a:t>
            </a:r>
            <a:r>
              <a:rPr b="1" lang="sv-SE" sz="1000">
                <a:solidFill>
                  <a:srgbClr val="000000"/>
                </a:solidFill>
                <a:highlight>
                  <a:srgbClr val="F5F5F5"/>
                </a:highlight>
                <a:latin typeface="Droid Sans"/>
                <a:ea typeface="Droid Sans"/>
                <a:cs typeface="Droid Sans"/>
                <a:sym typeface="Droid Sans"/>
              </a:rPr>
              <a:t>)</a:t>
            </a:r>
            <a:r>
              <a:rPr b="1" lang="sv-SE" sz="1000">
                <a:highlight>
                  <a:srgbClr val="F5F5F5"/>
                </a:highlight>
                <a:latin typeface="Droid Sans"/>
                <a:ea typeface="Droid Sans"/>
                <a:cs typeface="Droid Sans"/>
                <a:sym typeface="Droid Sans"/>
              </a:rPr>
              <a:t>  </a:t>
            </a:r>
            <a:endParaRPr b="1" sz="1000">
              <a:highlight>
                <a:srgbClr val="F5F5F5"/>
              </a:highlight>
              <a:latin typeface="Droid Sans"/>
              <a:ea typeface="Droid Sans"/>
              <a:cs typeface="Droid Sans"/>
              <a:sym typeface="Droid Sans"/>
            </a:endParaRPr>
          </a:p>
          <a:p>
            <a:pPr indent="355600" lvl="0" marL="101600" marR="101600" rtl="0" algn="l">
              <a:lnSpc>
                <a:spcPct val="163636"/>
              </a:lnSpc>
              <a:spcBef>
                <a:spcPts val="0"/>
              </a:spcBef>
              <a:spcAft>
                <a:spcPts val="0"/>
              </a:spcAft>
              <a:buNone/>
            </a:pPr>
            <a:r>
              <a:rPr lang="sv-SE" sz="1000">
                <a:highlight>
                  <a:srgbClr val="F5F5F5"/>
                </a:highlight>
                <a:latin typeface="Droid Sans"/>
                <a:ea typeface="Droid Sans"/>
                <a:cs typeface="Droid Sans"/>
                <a:sym typeface="Droid Sans"/>
              </a:rPr>
              <a:t>for (int item = 1; item &lt; sorted.length; item++)</a:t>
            </a:r>
            <a:endParaRPr sz="1000">
              <a:highlight>
                <a:srgbClr val="F5F5F5"/>
              </a:highlight>
              <a:latin typeface="Droid Sans"/>
              <a:ea typeface="Droid Sans"/>
              <a:cs typeface="Droid Sans"/>
              <a:sym typeface="Droid Sans"/>
            </a:endParaRPr>
          </a:p>
          <a:p>
            <a:pPr indent="355600" lvl="0" marL="101600" marR="101600" rtl="0" algn="l">
              <a:lnSpc>
                <a:spcPct val="163636"/>
              </a:lnSpc>
              <a:spcBef>
                <a:spcPts val="0"/>
              </a:spcBef>
              <a:spcAft>
                <a:spcPts val="0"/>
              </a:spcAft>
              <a:buNone/>
            </a:pPr>
            <a:r>
              <a:rPr lang="sv-SE" sz="1000">
                <a:highlight>
                  <a:srgbClr val="F5F5F5"/>
                </a:highlight>
                <a:latin typeface="Droid Sans"/>
                <a:ea typeface="Droid Sans"/>
                <a:cs typeface="Droid Sans"/>
                <a:sym typeface="Droid Sans"/>
              </a:rPr>
              <a:t>   </a:t>
            </a:r>
            <a:r>
              <a:rPr b="1" lang="sv-SE" sz="1000">
                <a:highlight>
                  <a:srgbClr val="F5F5F5"/>
                </a:highlight>
                <a:latin typeface="Droid Sans"/>
                <a:ea typeface="Droid Sans"/>
                <a:cs typeface="Droid Sans"/>
                <a:sym typeface="Droid Sans"/>
              </a:rPr>
              <a:t> assert(sorted[item] &gt; sorted[item - 1], “Items </a:t>
            </a:r>
            <a:br>
              <a:rPr b="1" lang="sv-SE" sz="1000">
                <a:highlight>
                  <a:srgbClr val="F5F5F5"/>
                </a:highlight>
                <a:latin typeface="Droid Sans"/>
                <a:ea typeface="Droid Sans"/>
                <a:cs typeface="Droid Sans"/>
                <a:sym typeface="Droid Sans"/>
              </a:rPr>
            </a:br>
            <a:r>
              <a:rPr b="1" lang="sv-SE" sz="1000">
                <a:highlight>
                  <a:srgbClr val="F5F5F5"/>
                </a:highlight>
                <a:latin typeface="Droid Sans"/>
                <a:ea typeface="Droid Sans"/>
                <a:cs typeface="Droid Sans"/>
                <a:sym typeface="Droid Sans"/>
              </a:rPr>
              <a:t>                            should be sorted in ascending order”);</a:t>
            </a:r>
            <a:endParaRPr b="1" sz="1000">
              <a:highlight>
                <a:srgbClr val="F5F5F5"/>
              </a:highlight>
              <a:latin typeface="Droid Sans"/>
              <a:ea typeface="Droid Sans"/>
              <a:cs typeface="Droid Sans"/>
              <a:sym typeface="Droid Sans"/>
            </a:endParaRPr>
          </a:p>
          <a:p>
            <a:pPr indent="0" lvl="0" marL="101600" marR="101600" rtl="0" algn="l">
              <a:lnSpc>
                <a:spcPct val="163636"/>
              </a:lnSpc>
              <a:spcBef>
                <a:spcPts val="0"/>
              </a:spcBef>
              <a:spcAft>
                <a:spcPts val="0"/>
              </a:spcAft>
              <a:buNone/>
            </a:pPr>
            <a:r>
              <a:rPr lang="sv-SE" sz="1000">
                <a:highlight>
                  <a:srgbClr val="F5F5F5"/>
                </a:highlight>
                <a:latin typeface="Droid Sans"/>
                <a:ea typeface="Droid Sans"/>
                <a:cs typeface="Droid Sans"/>
                <a:sym typeface="Droid Sans"/>
              </a:rPr>
              <a:t> }</a:t>
            </a:r>
            <a:endParaRPr sz="1000">
              <a:highlight>
                <a:srgbClr val="F5F5F5"/>
              </a:highlight>
              <a:latin typeface="Droid Sans"/>
              <a:ea typeface="Droid Sans"/>
              <a:cs typeface="Droid Sans"/>
              <a:sym typeface="Droid Sans"/>
            </a:endParaRPr>
          </a:p>
        </p:txBody>
      </p:sp>
      <p:sp>
        <p:nvSpPr>
          <p:cNvPr id="340" name="Google Shape;34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Implicit Oracles</a:t>
            </a:r>
            <a:endParaRPr/>
          </a:p>
        </p:txBody>
      </p:sp>
      <p:sp>
        <p:nvSpPr>
          <p:cNvPr id="346" name="Google Shape;346;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See if general failures occur:</a:t>
            </a:r>
            <a:endParaRPr/>
          </a:p>
          <a:p>
            <a:pPr indent="-368300" lvl="1" marL="914400" rtl="0" algn="l">
              <a:spcBef>
                <a:spcPts val="500"/>
              </a:spcBef>
              <a:spcAft>
                <a:spcPts val="0"/>
              </a:spcAft>
              <a:buSzPts val="2200"/>
              <a:buChar char="•"/>
            </a:pPr>
            <a:r>
              <a:rPr lang="sv-SE"/>
              <a:t>Crashes and exceptions.</a:t>
            </a:r>
            <a:endParaRPr/>
          </a:p>
          <a:p>
            <a:pPr indent="-368300" lvl="1" marL="914400" rtl="0" algn="l">
              <a:spcBef>
                <a:spcPts val="500"/>
              </a:spcBef>
              <a:spcAft>
                <a:spcPts val="0"/>
              </a:spcAft>
              <a:buSzPts val="2200"/>
              <a:buChar char="•"/>
            </a:pPr>
            <a:r>
              <a:rPr lang="sv-SE"/>
              <a:t>Buffer overruns.</a:t>
            </a:r>
            <a:endParaRPr/>
          </a:p>
          <a:p>
            <a:pPr indent="-368300" lvl="1" marL="914400" rtl="0" algn="l">
              <a:spcBef>
                <a:spcPts val="500"/>
              </a:spcBef>
              <a:spcAft>
                <a:spcPts val="0"/>
              </a:spcAft>
              <a:buSzPts val="2200"/>
              <a:buChar char="•"/>
            </a:pPr>
            <a:r>
              <a:rPr lang="sv-SE"/>
              <a:t>Deadlock. </a:t>
            </a:r>
            <a:endParaRPr/>
          </a:p>
          <a:p>
            <a:pPr indent="-368300" lvl="1" marL="914400" rtl="0" algn="l">
              <a:spcBef>
                <a:spcPts val="500"/>
              </a:spcBef>
              <a:spcAft>
                <a:spcPts val="0"/>
              </a:spcAft>
              <a:buSzPts val="2200"/>
              <a:buChar char="•"/>
            </a:pPr>
            <a:r>
              <a:rPr lang="sv-SE"/>
              <a:t>Memory leaks.</a:t>
            </a:r>
            <a:endParaRPr/>
          </a:p>
          <a:p>
            <a:pPr indent="-368300" lvl="1" marL="914400" rtl="0" algn="l">
              <a:spcBef>
                <a:spcPts val="500"/>
              </a:spcBef>
              <a:spcAft>
                <a:spcPts val="0"/>
              </a:spcAft>
              <a:buSzPts val="2200"/>
              <a:buChar char="•"/>
            </a:pPr>
            <a:r>
              <a:rPr lang="sv-SE"/>
              <a:t>Excessive energy usage or downloads.</a:t>
            </a:r>
            <a:endParaRPr/>
          </a:p>
          <a:p>
            <a:pPr indent="-368300" lvl="1" marL="914400" rtl="0" algn="l">
              <a:spcBef>
                <a:spcPts val="500"/>
              </a:spcBef>
              <a:spcAft>
                <a:spcPts val="0"/>
              </a:spcAft>
              <a:buSzPts val="2200"/>
              <a:buChar char="•"/>
            </a:pPr>
            <a:r>
              <a:rPr lang="sv-SE"/>
              <a:t>Poor performance.</a:t>
            </a:r>
            <a:endParaRPr/>
          </a:p>
          <a:p>
            <a:pPr indent="-393700" lvl="0" marL="457200" rtl="0" algn="l">
              <a:spcBef>
                <a:spcPts val="1000"/>
              </a:spcBef>
              <a:spcAft>
                <a:spcPts val="0"/>
              </a:spcAft>
              <a:buSzPts val="2600"/>
              <a:buChar char="•"/>
            </a:pPr>
            <a:r>
              <a:rPr lang="sv-SE"/>
              <a:t>Failures that do not require expected output.</a:t>
            </a:r>
            <a:endParaRPr/>
          </a:p>
        </p:txBody>
      </p:sp>
      <p:sp>
        <p:nvSpPr>
          <p:cNvPr id="347" name="Google Shape;34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4" name="Google Shape;354;p4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Testing Stages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360" name="Google Shape;360;p49"/>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solidFill>
                  <a:schemeClr val="accent3"/>
                </a:solidFill>
              </a:rPr>
              <a:t>systems</a:t>
            </a:r>
            <a:r>
              <a:rPr lang="sv-SE"/>
              <a:t> through</a:t>
            </a:r>
            <a:r>
              <a:rPr b="1" lang="sv-SE"/>
              <a:t> </a:t>
            </a:r>
            <a:r>
              <a:rPr b="1" lang="sv-SE">
                <a:solidFill>
                  <a:schemeClr val="accent3"/>
                </a:solidFill>
              </a:rPr>
              <a:t>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solidFill>
                  <a:schemeClr val="accent3"/>
                </a:solidFill>
              </a:rPr>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solidFill>
                  <a:schemeClr val="accent3"/>
                </a:solidFill>
              </a:rPr>
              <a:t>units</a:t>
            </a:r>
            <a:r>
              <a:rPr lang="sv-SE"/>
              <a:t>.</a:t>
            </a:r>
            <a:endParaRPr/>
          </a:p>
          <a:p>
            <a:pPr indent="-368300" lvl="1" marL="914400" rtl="0" algn="l">
              <a:spcBef>
                <a:spcPts val="500"/>
              </a:spcBef>
              <a:spcAft>
                <a:spcPts val="0"/>
              </a:spcAft>
              <a:buSzPts val="2200"/>
              <a:buChar char="•"/>
            </a:pPr>
            <a:r>
              <a:rPr lang="sv-SE"/>
              <a:t>Communication via method calls. </a:t>
            </a:r>
            <a:endParaRPr/>
          </a:p>
        </p:txBody>
      </p:sp>
      <p:sp>
        <p:nvSpPr>
          <p:cNvPr id="361" name="Google Shape;36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2" name="Google Shape;362;p49"/>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9"/>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64" name="Google Shape;364;p49"/>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365" name="Google Shape;365;p49"/>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366" name="Google Shape;366;p49"/>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49"/>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68" name="Google Shape;368;p49"/>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9"/>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370" name="Google Shape;370;p49"/>
          <p:cNvCxnSpPr>
            <a:endCxn id="369"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371" name="Google Shape;371;p49"/>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49"/>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9"/>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4" name="Google Shape;374;p49"/>
          <p:cNvCxnSpPr>
            <a:stCxn id="371" idx="0"/>
            <a:endCxn id="373"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375" name="Google Shape;375;p49"/>
          <p:cNvCxnSpPr>
            <a:stCxn id="372"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376" name="Google Shape;376;p49"/>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9"/>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9"/>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9"/>
          <p:cNvCxnSpPr>
            <a:stCxn id="376" idx="0"/>
            <a:endCxn id="378"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380" name="Google Shape;380;p49"/>
          <p:cNvCxnSpPr>
            <a:stCxn id="377"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1"/>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par>
                                <p:cTn fill="hold" nodeType="with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par>
                                <p:cTn fill="hold" nodeType="withEffect" presetClass="entr" presetID="10" presetSubtype="0">
                                  <p:stCondLst>
                                    <p:cond delay="0"/>
                                  </p:stCondLst>
                                  <p:childTnLst>
                                    <p:set>
                                      <p:cBhvr>
                                        <p:cTn dur="1" fill="hold">
                                          <p:stCondLst>
                                            <p:cond delay="0"/>
                                          </p:stCondLst>
                                        </p:cTn>
                                        <p:tgtEl>
                                          <p:spTgt spid="376"/>
                                        </p:tgtEl>
                                        <p:attrNameLst>
                                          <p:attrName>style.visibility</p:attrName>
                                        </p:attrNameLst>
                                      </p:cBhvr>
                                      <p:to>
                                        <p:strVal val="visible"/>
                                      </p:to>
                                    </p:set>
                                    <p:animEffect filter="fade" transition="in">
                                      <p:cBhvr>
                                        <p:cTn dur="1"/>
                                        <p:tgtEl>
                                          <p:spTgt spid="376"/>
                                        </p:tgtEl>
                                      </p:cBhvr>
                                    </p:animEffect>
                                  </p:childTnLst>
                                </p:cTn>
                              </p:par>
                              <p:par>
                                <p:cTn fill="hold" nodeType="withEffect" presetClass="entr" presetID="10" presetSubtype="0">
                                  <p:stCondLst>
                                    <p:cond delay="0"/>
                                  </p:stCondLst>
                                  <p:childTnLst>
                                    <p:set>
                                      <p:cBhvr>
                                        <p:cTn dur="1" fill="hold">
                                          <p:stCondLst>
                                            <p:cond delay="0"/>
                                          </p:stCondLst>
                                        </p:cTn>
                                        <p:tgtEl>
                                          <p:spTgt spid="377"/>
                                        </p:tgtEl>
                                        <p:attrNameLst>
                                          <p:attrName>style.visibility</p:attrName>
                                        </p:attrNameLst>
                                      </p:cBhvr>
                                      <p:to>
                                        <p:strVal val="visible"/>
                                      </p:to>
                                    </p:set>
                                    <p:animEffect filter="fade" transition="in">
                                      <p:cBhvr>
                                        <p:cTn dur="1"/>
                                        <p:tgtEl>
                                          <p:spTgt spid="377"/>
                                        </p:tgtEl>
                                      </p:cBhvr>
                                    </p:animEffect>
                                  </p:childTnLst>
                                </p:cTn>
                              </p:par>
                              <p:par>
                                <p:cTn fill="hold" nodeType="with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
                                        <p:tgtEl>
                                          <p:spTgt spid="378"/>
                                        </p:tgtEl>
                                      </p:cBhvr>
                                    </p:animEffect>
                                  </p:childTnLst>
                                </p:cTn>
                              </p:par>
                              <p:par>
                                <p:cTn fill="hold" nodeType="withEffect" presetClass="entr" presetID="10" presetSubtype="0">
                                  <p:stCondLst>
                                    <p:cond delay="0"/>
                                  </p:stCondLst>
                                  <p:childTnLst>
                                    <p:set>
                                      <p:cBhvr>
                                        <p:cTn dur="1" fill="hold">
                                          <p:stCondLst>
                                            <p:cond delay="0"/>
                                          </p:stCondLst>
                                        </p:cTn>
                                        <p:tgtEl>
                                          <p:spTgt spid="379"/>
                                        </p:tgtEl>
                                        <p:attrNameLst>
                                          <p:attrName>style.visibility</p:attrName>
                                        </p:attrNameLst>
                                      </p:cBhvr>
                                      <p:to>
                                        <p:strVal val="visible"/>
                                      </p:to>
                                    </p:set>
                                    <p:animEffect filter="fade" transition="in">
                                      <p:cBhvr>
                                        <p:cTn dur="1"/>
                                        <p:tgtEl>
                                          <p:spTgt spid="379"/>
                                        </p:tgtEl>
                                      </p:cBhvr>
                                    </p:animEffect>
                                  </p:childTnLst>
                                </p:cTn>
                              </p:par>
                              <p:par>
                                <p:cTn fill="hold" nodeType="withEffect" presetClass="entr" presetID="10" presetSubtype="0">
                                  <p:stCondLst>
                                    <p:cond delay="0"/>
                                  </p:stCondLst>
                                  <p:childTnLst>
                                    <p:set>
                                      <p:cBhvr>
                                        <p:cTn dur="1" fill="hold">
                                          <p:stCondLst>
                                            <p:cond delay="0"/>
                                          </p:stCondLst>
                                        </p:cTn>
                                        <p:tgtEl>
                                          <p:spTgt spid="380"/>
                                        </p:tgtEl>
                                        <p:attrNameLst>
                                          <p:attrName>style.visibility</p:attrName>
                                        </p:attrNameLst>
                                      </p:cBhvr>
                                      <p:to>
                                        <p:strVal val="visible"/>
                                      </p:to>
                                    </p:set>
                                    <p:animEffect filter="fade" transition="in">
                                      <p:cBhvr>
                                        <p:cTn dur="1"/>
                                        <p:tgtEl>
                                          <p:spTgt spid="3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386" name="Google Shape;386;p50"/>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accent3"/>
              </a:buClr>
              <a:buSzPts val="3000"/>
              <a:buChar char="•"/>
            </a:pPr>
            <a:r>
              <a:rPr b="1" lang="sv-SE">
                <a:solidFill>
                  <a:schemeClr val="accent3"/>
                </a:solidFill>
              </a:rPr>
              <a:t>Unit Testing</a:t>
            </a:r>
            <a:endParaRPr b="1">
              <a:solidFill>
                <a:schemeClr val="accent3"/>
              </a:solidFill>
            </a:endParaRPr>
          </a:p>
          <a:p>
            <a:pPr indent="-368300" lvl="1" marL="914400" marR="0" rtl="0" algn="l">
              <a:lnSpc>
                <a:spcPct val="100000"/>
              </a:lnSpc>
              <a:spcBef>
                <a:spcPts val="0"/>
              </a:spcBef>
              <a:spcAft>
                <a:spcPts val="0"/>
              </a:spcAft>
              <a:buSzPts val="2200"/>
              <a:buChar char="•"/>
            </a:pPr>
            <a:r>
              <a:rPr lang="sv-SE"/>
              <a:t>Methods of a single class</a:t>
            </a:r>
            <a:endParaRPr/>
          </a:p>
          <a:p>
            <a:pPr indent="-393700" lvl="0" marL="457200" marR="0" rtl="0" algn="l">
              <a:lnSpc>
                <a:spcPct val="100000"/>
              </a:lnSpc>
              <a:spcBef>
                <a:spcPts val="0"/>
              </a:spcBef>
              <a:spcAft>
                <a:spcPts val="0"/>
              </a:spcAft>
              <a:buClr>
                <a:schemeClr val="accent3"/>
              </a:buClr>
              <a:buSzPts val="2600"/>
              <a:buChar char="•"/>
            </a:pPr>
            <a:r>
              <a:rPr b="1" lang="sv-SE">
                <a:solidFill>
                  <a:schemeClr val="accent3"/>
                </a:solidFill>
              </a:rPr>
              <a:t>System-level Testing</a:t>
            </a:r>
            <a:endParaRPr b="1">
              <a:solidFill>
                <a:schemeClr val="accent3"/>
              </a:solidFill>
            </a:endParaRPr>
          </a:p>
          <a:p>
            <a:pPr indent="-368300" lvl="1" marL="914400" marR="0" rtl="0" algn="l">
              <a:lnSpc>
                <a:spcPct val="100000"/>
              </a:lnSpc>
              <a:spcBef>
                <a:spcPts val="0"/>
              </a:spcBef>
              <a:spcAft>
                <a:spcPts val="0"/>
              </a:spcAft>
              <a:buClr>
                <a:schemeClr val="accent3"/>
              </a:buClr>
              <a:buSzPts val="2200"/>
              <a:buChar char="•"/>
            </a:pPr>
            <a:r>
              <a:rPr b="1" lang="sv-SE">
                <a:solidFill>
                  <a:schemeClr val="accent3"/>
                </a:solidFill>
              </a:rPr>
              <a:t>System (Integration) Testing</a:t>
            </a:r>
            <a:endParaRPr b="1">
              <a:solidFill>
                <a:schemeClr val="accent3"/>
              </a:solidFill>
            </a:endParaRPr>
          </a:p>
          <a:p>
            <a:pPr indent="-342900" lvl="2" marL="1371600" marR="0" rtl="0" algn="l">
              <a:lnSpc>
                <a:spcPct val="100000"/>
              </a:lnSpc>
              <a:spcBef>
                <a:spcPts val="0"/>
              </a:spcBef>
              <a:spcAft>
                <a:spcPts val="0"/>
              </a:spcAft>
              <a:buSzPts val="1800"/>
              <a:buChar char="•"/>
            </a:pPr>
            <a:r>
              <a:rPr lang="sv-SE"/>
              <a:t>(Subsystem-level) Collected units</a:t>
            </a:r>
            <a:endParaRPr/>
          </a:p>
          <a:p>
            <a:pPr indent="-342900" lvl="2" marL="1371600" marR="0" rtl="0" algn="l">
              <a:lnSpc>
                <a:spcPct val="100000"/>
              </a:lnSpc>
              <a:spcBef>
                <a:spcPts val="0"/>
              </a:spcBef>
              <a:spcAft>
                <a:spcPts val="0"/>
              </a:spcAft>
              <a:buSzPts val="1800"/>
              <a:buChar char="•"/>
            </a:pPr>
            <a:r>
              <a:rPr lang="sv-SE"/>
              <a:t>(System-level) High-level interfaces</a:t>
            </a:r>
            <a:endParaRPr/>
          </a:p>
          <a:p>
            <a:pPr indent="-368300" lvl="1" marL="914400" marR="0" rtl="0" algn="l">
              <a:lnSpc>
                <a:spcPct val="100000"/>
              </a:lnSpc>
              <a:spcBef>
                <a:spcPts val="0"/>
              </a:spcBef>
              <a:spcAft>
                <a:spcPts val="0"/>
              </a:spcAft>
              <a:buClr>
                <a:schemeClr val="accent3"/>
              </a:buClr>
              <a:buSzPts val="2200"/>
              <a:buChar char="•"/>
            </a:pPr>
            <a:r>
              <a:rPr b="1" lang="sv-SE">
                <a:solidFill>
                  <a:schemeClr val="accent3"/>
                </a:solidFill>
              </a:rPr>
              <a:t>Exploratory Testing</a:t>
            </a:r>
            <a:endParaRPr b="1">
              <a:solidFill>
                <a:schemeClr val="accent3"/>
              </a:solidFill>
            </a:endParaRPr>
          </a:p>
          <a:p>
            <a:pPr indent="-342900" lvl="2" marL="1371600" marR="0" rtl="0" algn="l">
              <a:lnSpc>
                <a:spcPct val="100000"/>
              </a:lnSpc>
              <a:spcBef>
                <a:spcPts val="0"/>
              </a:spcBef>
              <a:spcAft>
                <a:spcPts val="0"/>
              </a:spcAft>
              <a:buSzPts val="1800"/>
              <a:buChar char="•"/>
            </a:pPr>
            <a:r>
              <a:rPr lang="sv-SE"/>
              <a:t>Ad-hoc GUI testing method</a:t>
            </a:r>
            <a:endParaRPr/>
          </a:p>
        </p:txBody>
      </p:sp>
      <p:sp>
        <p:nvSpPr>
          <p:cNvPr id="387" name="Google Shape;387;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88" name="Google Shape;388;p50"/>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0"/>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90" name="Google Shape;390;p50"/>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391" name="Google Shape;391;p50"/>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392" name="Google Shape;392;p50"/>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0"/>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394" name="Google Shape;394;p50"/>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0"/>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396" name="Google Shape;396;p50"/>
          <p:cNvCxnSpPr>
            <a:endCxn id="395"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397" name="Google Shape;397;p50"/>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800"/>
          </a:p>
        </p:txBody>
      </p:sp>
      <p:sp>
        <p:nvSpPr>
          <p:cNvPr id="398" name="Google Shape;398;p50"/>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50"/>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0" name="Google Shape;400;p50"/>
          <p:cNvCxnSpPr>
            <a:stCxn id="397" idx="0"/>
            <a:endCxn id="399"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401" name="Google Shape;401;p50"/>
          <p:cNvCxnSpPr>
            <a:stCxn id="398"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402" name="Google Shape;402;p50"/>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0"/>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0"/>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5" name="Google Shape;405;p50"/>
          <p:cNvCxnSpPr>
            <a:stCxn id="402" idx="0"/>
            <a:endCxn id="404"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406" name="Google Shape;406;p50"/>
          <p:cNvCxnSpPr>
            <a:stCxn id="403"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412" name="Google Shape;412;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Acceptance Testing/</a:t>
            </a:r>
            <a:br>
              <a:rPr b="1" lang="sv-SE">
                <a:solidFill>
                  <a:schemeClr val="accent3"/>
                </a:solidFill>
              </a:rPr>
            </a:br>
            <a:r>
              <a:rPr b="1" lang="sv-SE">
                <a:solidFill>
                  <a:schemeClr val="accent3"/>
                </a:solidFill>
              </a:rPr>
              <a:t>AB Testing</a:t>
            </a:r>
            <a:endParaRPr b="1">
              <a:solidFill>
                <a:schemeClr val="accent3"/>
              </a:solidFill>
            </a:endParaRPr>
          </a:p>
          <a:p>
            <a:pPr indent="-368300" lvl="1" marL="914400" rtl="0" algn="l">
              <a:spcBef>
                <a:spcPts val="500"/>
              </a:spcBef>
              <a:spcAft>
                <a:spcPts val="0"/>
              </a:spcAft>
              <a:buSzPts val="2200"/>
              <a:buChar char="•"/>
            </a:pPr>
            <a:r>
              <a:rPr lang="sv-SE"/>
              <a:t>Give product to a set of users to </a:t>
            </a:r>
            <a:br>
              <a:rPr lang="sv-SE"/>
            </a:br>
            <a:r>
              <a:rPr lang="sv-SE"/>
              <a:t>check whether it meets their needs. </a:t>
            </a:r>
            <a:endParaRPr/>
          </a:p>
          <a:p>
            <a:pPr indent="-342900" lvl="2" marL="1371600" rtl="0" algn="l">
              <a:spcBef>
                <a:spcPts val="500"/>
              </a:spcBef>
              <a:spcAft>
                <a:spcPts val="0"/>
              </a:spcAft>
              <a:buSzPts val="1800"/>
              <a:buChar char="•"/>
            </a:pPr>
            <a:r>
              <a:rPr b="1" lang="sv-SE">
                <a:solidFill>
                  <a:schemeClr val="accent3"/>
                </a:solidFill>
              </a:rPr>
              <a:t>Alpha/Beta Testing</a:t>
            </a:r>
            <a:r>
              <a:rPr lang="sv-SE"/>
              <a:t> - End-users, generally on their own machine.</a:t>
            </a:r>
            <a:endParaRPr/>
          </a:p>
          <a:p>
            <a:pPr indent="-342900" lvl="2" marL="1371600" rtl="0" algn="l">
              <a:spcBef>
                <a:spcPts val="500"/>
              </a:spcBef>
              <a:spcAft>
                <a:spcPts val="0"/>
              </a:spcAft>
              <a:buSzPts val="1800"/>
              <a:buChar char="•"/>
            </a:pPr>
            <a:r>
              <a:rPr b="1" lang="sv-SE">
                <a:solidFill>
                  <a:schemeClr val="accent3"/>
                </a:solidFill>
              </a:rPr>
              <a:t>Acceptance Testing</a:t>
            </a:r>
            <a:r>
              <a:rPr lang="sv-SE"/>
              <a:t> - Formal customers, in a controlled environment, formal acceptance criteria</a:t>
            </a:r>
            <a:endParaRPr/>
          </a:p>
        </p:txBody>
      </p:sp>
      <p:sp>
        <p:nvSpPr>
          <p:cNvPr id="413" name="Google Shape;413;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14" name="Google Shape;414;p51"/>
          <p:cNvPicPr preferRelativeResize="0"/>
          <p:nvPr/>
        </p:nvPicPr>
        <p:blipFill>
          <a:blip r:embed="rId3">
            <a:alphaModFix/>
          </a:blip>
          <a:stretch>
            <a:fillRect/>
          </a:stretch>
        </p:blipFill>
        <p:spPr>
          <a:xfrm>
            <a:off x="5860761" y="441200"/>
            <a:ext cx="3102812" cy="20695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1" name="Google Shape;421;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Automation vs Human-Driven</a:t>
            </a:r>
            <a:endParaRPr/>
          </a:p>
        </p:txBody>
      </p:sp>
      <p:sp>
        <p:nvSpPr>
          <p:cNvPr id="422" name="Google Shape;422;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Unit/System Testing heavily use automation.</a:t>
            </a:r>
            <a:endParaRPr/>
          </a:p>
          <a:p>
            <a:pPr indent="-368300" lvl="1" marL="914400" rtl="0" algn="l">
              <a:spcBef>
                <a:spcPts val="500"/>
              </a:spcBef>
              <a:spcAft>
                <a:spcPts val="0"/>
              </a:spcAft>
              <a:buSzPts val="2200"/>
              <a:buChar char="•"/>
            </a:pPr>
            <a:r>
              <a:rPr lang="sv-SE"/>
              <a:t>Tests written as code. </a:t>
            </a:r>
            <a:endParaRPr/>
          </a:p>
          <a:p>
            <a:pPr indent="-368300" lvl="1" marL="914400" rtl="0" algn="l">
              <a:spcBef>
                <a:spcPts val="500"/>
              </a:spcBef>
              <a:spcAft>
                <a:spcPts val="0"/>
              </a:spcAft>
              <a:buSzPts val="2200"/>
              <a:buChar char="•"/>
            </a:pPr>
            <a:r>
              <a:rPr lang="sv-SE"/>
              <a:t>Executed repeatedly, often on check-in.</a:t>
            </a:r>
            <a:endParaRPr/>
          </a:p>
          <a:p>
            <a:pPr indent="-393700" lvl="0" marL="457200" rtl="0" algn="l">
              <a:spcBef>
                <a:spcPts val="1000"/>
              </a:spcBef>
              <a:spcAft>
                <a:spcPts val="0"/>
              </a:spcAft>
              <a:buSzPts val="2600"/>
              <a:buChar char="•"/>
            </a:pPr>
            <a:r>
              <a:rPr lang="sv-SE"/>
              <a:t>Exploratory/Acceptance Testing often human-driven</a:t>
            </a:r>
            <a:endParaRPr/>
          </a:p>
          <a:p>
            <a:pPr indent="-368300" lvl="1" marL="914400" rtl="0" algn="l">
              <a:spcBef>
                <a:spcPts val="500"/>
              </a:spcBef>
              <a:spcAft>
                <a:spcPts val="0"/>
              </a:spcAft>
              <a:buSzPts val="2200"/>
              <a:buChar char="•"/>
            </a:pPr>
            <a:r>
              <a:rPr lang="sv-SE"/>
              <a:t>Based on scenarios, without pre-planned input.</a:t>
            </a:r>
            <a:endParaRPr/>
          </a:p>
          <a:p>
            <a:pPr indent="-368300" lvl="1" marL="914400" rtl="0" algn="l">
              <a:spcBef>
                <a:spcPts val="500"/>
              </a:spcBef>
              <a:spcAft>
                <a:spcPts val="0"/>
              </a:spcAft>
              <a:buSzPts val="2200"/>
              <a:buChar char="•"/>
            </a:pPr>
            <a:r>
              <a:rPr lang="sv-SE"/>
              <a:t>Some tool support, but not often repeated exactly.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9" name="Google Shape;429;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Will Cover</a:t>
            </a:r>
            <a:endParaRPr/>
          </a:p>
        </p:txBody>
      </p:sp>
      <p:sp>
        <p:nvSpPr>
          <p:cNvPr id="161" name="Google Shape;161;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is testing?</a:t>
            </a:r>
            <a:endParaRPr/>
          </a:p>
          <a:p>
            <a:pPr indent="-368300" lvl="1" marL="914400" rtl="0" algn="l">
              <a:spcBef>
                <a:spcPts val="500"/>
              </a:spcBef>
              <a:spcAft>
                <a:spcPts val="0"/>
              </a:spcAft>
              <a:buSzPts val="2200"/>
              <a:buChar char="•"/>
            </a:pPr>
            <a:r>
              <a:rPr lang="sv-SE"/>
              <a:t>Definitions and components of a test case</a:t>
            </a:r>
            <a:endParaRPr/>
          </a:p>
          <a:p>
            <a:pPr indent="-368300" lvl="1" marL="914400" rtl="0" algn="l">
              <a:spcBef>
                <a:spcPts val="500"/>
              </a:spcBef>
              <a:spcAft>
                <a:spcPts val="0"/>
              </a:spcAft>
              <a:buSzPts val="2200"/>
              <a:buChar char="•"/>
            </a:pPr>
            <a:r>
              <a:rPr lang="sv-SE"/>
              <a:t>Testing stages</a:t>
            </a:r>
            <a:endParaRPr/>
          </a:p>
          <a:p>
            <a:pPr indent="-368300" lvl="1" marL="914400" rtl="0" algn="l">
              <a:spcBef>
                <a:spcPts val="500"/>
              </a:spcBef>
              <a:spcAft>
                <a:spcPts val="0"/>
              </a:spcAft>
              <a:buSzPts val="2200"/>
              <a:buChar char="•"/>
            </a:pPr>
            <a:r>
              <a:rPr lang="sv-SE"/>
              <a:t>Planning considerations</a:t>
            </a:r>
            <a:endParaRPr/>
          </a:p>
        </p:txBody>
      </p:sp>
      <p:sp>
        <p:nvSpPr>
          <p:cNvPr id="162" name="Google Shape;16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V-Model of Development</a:t>
            </a:r>
            <a:endParaRPr/>
          </a:p>
        </p:txBody>
      </p:sp>
      <p:sp>
        <p:nvSpPr>
          <p:cNvPr id="435" name="Google Shape;435;p54"/>
          <p:cNvSpPr/>
          <p:nvPr/>
        </p:nvSpPr>
        <p:spPr>
          <a:xfrm>
            <a:off x="458325" y="1440056"/>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Requirements Elicitation</a:t>
            </a:r>
            <a:endParaRPr b="1"/>
          </a:p>
        </p:txBody>
      </p:sp>
      <p:sp>
        <p:nvSpPr>
          <p:cNvPr id="436" name="Google Shape;436;p54"/>
          <p:cNvSpPr/>
          <p:nvPr/>
        </p:nvSpPr>
        <p:spPr>
          <a:xfrm>
            <a:off x="1151075" y="2141363"/>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Specification</a:t>
            </a:r>
            <a:endParaRPr b="1"/>
          </a:p>
        </p:txBody>
      </p:sp>
      <p:sp>
        <p:nvSpPr>
          <p:cNvPr id="437" name="Google Shape;437;p54"/>
          <p:cNvSpPr/>
          <p:nvPr/>
        </p:nvSpPr>
        <p:spPr>
          <a:xfrm>
            <a:off x="1928025" y="2842669"/>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Architectural Design</a:t>
            </a:r>
            <a:endParaRPr b="1"/>
          </a:p>
        </p:txBody>
      </p:sp>
      <p:sp>
        <p:nvSpPr>
          <p:cNvPr id="438" name="Google Shape;438;p54"/>
          <p:cNvSpPr/>
          <p:nvPr/>
        </p:nvSpPr>
        <p:spPr>
          <a:xfrm>
            <a:off x="2908900" y="3543966"/>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Detailed Design</a:t>
            </a:r>
            <a:endParaRPr b="1"/>
          </a:p>
        </p:txBody>
      </p:sp>
      <p:sp>
        <p:nvSpPr>
          <p:cNvPr id="439" name="Google Shape;439;p54"/>
          <p:cNvSpPr/>
          <p:nvPr/>
        </p:nvSpPr>
        <p:spPr>
          <a:xfrm>
            <a:off x="3905625" y="4236575"/>
            <a:ext cx="17238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Unit Development and Testing</a:t>
            </a:r>
            <a:endParaRPr b="1"/>
          </a:p>
        </p:txBody>
      </p:sp>
      <p:sp>
        <p:nvSpPr>
          <p:cNvPr id="440" name="Google Shape;440;p54"/>
          <p:cNvSpPr/>
          <p:nvPr/>
        </p:nvSpPr>
        <p:spPr>
          <a:xfrm>
            <a:off x="5071150" y="3543975"/>
            <a:ext cx="17745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Testing</a:t>
            </a:r>
            <a:endParaRPr b="1"/>
          </a:p>
        </p:txBody>
      </p:sp>
      <p:sp>
        <p:nvSpPr>
          <p:cNvPr id="441" name="Google Shape;441;p54"/>
          <p:cNvSpPr/>
          <p:nvPr/>
        </p:nvSpPr>
        <p:spPr>
          <a:xfrm>
            <a:off x="5883275" y="2773650"/>
            <a:ext cx="1822500" cy="668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and Exploratory Testing</a:t>
            </a:r>
            <a:endParaRPr b="1"/>
          </a:p>
        </p:txBody>
      </p:sp>
      <p:sp>
        <p:nvSpPr>
          <p:cNvPr id="442" name="Google Shape;442;p54"/>
          <p:cNvSpPr/>
          <p:nvPr/>
        </p:nvSpPr>
        <p:spPr>
          <a:xfrm>
            <a:off x="6540850" y="2141353"/>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Acceptance Testing</a:t>
            </a:r>
            <a:endParaRPr b="1"/>
          </a:p>
        </p:txBody>
      </p:sp>
      <p:sp>
        <p:nvSpPr>
          <p:cNvPr id="443" name="Google Shape;443;p54"/>
          <p:cNvSpPr/>
          <p:nvPr/>
        </p:nvSpPr>
        <p:spPr>
          <a:xfrm>
            <a:off x="7215975" y="1440047"/>
            <a:ext cx="1469700" cy="537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Operation and Maintenance</a:t>
            </a:r>
            <a:endParaRPr b="1"/>
          </a:p>
        </p:txBody>
      </p:sp>
      <p:cxnSp>
        <p:nvCxnSpPr>
          <p:cNvPr id="444" name="Google Shape;444;p54"/>
          <p:cNvCxnSpPr>
            <a:endCxn id="436" idx="1"/>
          </p:cNvCxnSpPr>
          <p:nvPr/>
        </p:nvCxnSpPr>
        <p:spPr>
          <a:xfrm>
            <a:off x="739775" y="1968263"/>
            <a:ext cx="411300" cy="441600"/>
          </a:xfrm>
          <a:prstGeom prst="straightConnector1">
            <a:avLst/>
          </a:prstGeom>
          <a:noFill/>
          <a:ln cap="flat" cmpd="sng" w="19050">
            <a:solidFill>
              <a:schemeClr val="dk2"/>
            </a:solidFill>
            <a:prstDash val="solid"/>
            <a:round/>
            <a:headEnd len="med" w="med" type="none"/>
            <a:tailEnd len="med" w="med" type="triangle"/>
          </a:ln>
        </p:spPr>
      </p:cxnSp>
      <p:cxnSp>
        <p:nvCxnSpPr>
          <p:cNvPr id="445" name="Google Shape;445;p54"/>
          <p:cNvCxnSpPr>
            <a:endCxn id="437" idx="1"/>
          </p:cNvCxnSpPr>
          <p:nvPr/>
        </p:nvCxnSpPr>
        <p:spPr>
          <a:xfrm>
            <a:off x="1491525" y="2681569"/>
            <a:ext cx="436500" cy="429600"/>
          </a:xfrm>
          <a:prstGeom prst="straightConnector1">
            <a:avLst/>
          </a:prstGeom>
          <a:noFill/>
          <a:ln cap="flat" cmpd="sng" w="19050">
            <a:solidFill>
              <a:schemeClr val="dk2"/>
            </a:solidFill>
            <a:prstDash val="solid"/>
            <a:round/>
            <a:headEnd len="med" w="med" type="none"/>
            <a:tailEnd len="med" w="med" type="triangle"/>
          </a:ln>
        </p:spPr>
      </p:cxnSp>
      <p:cxnSp>
        <p:nvCxnSpPr>
          <p:cNvPr id="446" name="Google Shape;446;p54"/>
          <p:cNvCxnSpPr>
            <a:endCxn id="438" idx="1"/>
          </p:cNvCxnSpPr>
          <p:nvPr/>
        </p:nvCxnSpPr>
        <p:spPr>
          <a:xfrm>
            <a:off x="2289400" y="3383466"/>
            <a:ext cx="619500" cy="429000"/>
          </a:xfrm>
          <a:prstGeom prst="straightConnector1">
            <a:avLst/>
          </a:prstGeom>
          <a:noFill/>
          <a:ln cap="flat" cmpd="sng" w="19050">
            <a:solidFill>
              <a:schemeClr val="dk2"/>
            </a:solidFill>
            <a:prstDash val="solid"/>
            <a:round/>
            <a:headEnd len="med" w="med" type="none"/>
            <a:tailEnd len="med" w="med" type="triangle"/>
          </a:ln>
        </p:spPr>
      </p:cxnSp>
      <p:cxnSp>
        <p:nvCxnSpPr>
          <p:cNvPr id="447" name="Google Shape;447;p54"/>
          <p:cNvCxnSpPr>
            <a:endCxn id="439" idx="1"/>
          </p:cNvCxnSpPr>
          <p:nvPr/>
        </p:nvCxnSpPr>
        <p:spPr>
          <a:xfrm>
            <a:off x="3152325" y="4085375"/>
            <a:ext cx="753300" cy="419700"/>
          </a:xfrm>
          <a:prstGeom prst="straightConnector1">
            <a:avLst/>
          </a:prstGeom>
          <a:noFill/>
          <a:ln cap="flat" cmpd="sng" w="19050">
            <a:solidFill>
              <a:schemeClr val="dk2"/>
            </a:solidFill>
            <a:prstDash val="solid"/>
            <a:round/>
            <a:headEnd len="med" w="med" type="none"/>
            <a:tailEnd len="med" w="med" type="triangle"/>
          </a:ln>
        </p:spPr>
      </p:cxnSp>
      <p:cxnSp>
        <p:nvCxnSpPr>
          <p:cNvPr id="448" name="Google Shape;448;p54"/>
          <p:cNvCxnSpPr>
            <a:stCxn id="439" idx="3"/>
          </p:cNvCxnSpPr>
          <p:nvPr/>
        </p:nvCxnSpPr>
        <p:spPr>
          <a:xfrm flipH="1" rot="10800000">
            <a:off x="5629425" y="4108475"/>
            <a:ext cx="707400" cy="396600"/>
          </a:xfrm>
          <a:prstGeom prst="straightConnector1">
            <a:avLst/>
          </a:prstGeom>
          <a:noFill/>
          <a:ln cap="flat" cmpd="sng" w="19050">
            <a:solidFill>
              <a:schemeClr val="dk2"/>
            </a:solidFill>
            <a:prstDash val="solid"/>
            <a:round/>
            <a:headEnd len="med" w="med" type="none"/>
            <a:tailEnd len="med" w="med" type="triangle"/>
          </a:ln>
        </p:spPr>
      </p:cxnSp>
      <p:cxnSp>
        <p:nvCxnSpPr>
          <p:cNvPr id="449" name="Google Shape;449;p54"/>
          <p:cNvCxnSpPr>
            <a:stCxn id="440" idx="3"/>
          </p:cNvCxnSpPr>
          <p:nvPr/>
        </p:nvCxnSpPr>
        <p:spPr>
          <a:xfrm flipH="1" rot="10800000">
            <a:off x="6845650" y="3485475"/>
            <a:ext cx="502200" cy="327000"/>
          </a:xfrm>
          <a:prstGeom prst="straightConnector1">
            <a:avLst/>
          </a:prstGeom>
          <a:noFill/>
          <a:ln cap="flat" cmpd="sng" w="19050">
            <a:solidFill>
              <a:schemeClr val="dk2"/>
            </a:solidFill>
            <a:prstDash val="solid"/>
            <a:round/>
            <a:headEnd len="med" w="med" type="none"/>
            <a:tailEnd len="med" w="med" type="triangle"/>
          </a:ln>
        </p:spPr>
      </p:cxnSp>
      <p:cxnSp>
        <p:nvCxnSpPr>
          <p:cNvPr id="450" name="Google Shape;450;p54"/>
          <p:cNvCxnSpPr>
            <a:stCxn id="441" idx="3"/>
          </p:cNvCxnSpPr>
          <p:nvPr/>
        </p:nvCxnSpPr>
        <p:spPr>
          <a:xfrm flipH="1" rot="10800000">
            <a:off x="7705775" y="2701350"/>
            <a:ext cx="367800" cy="406500"/>
          </a:xfrm>
          <a:prstGeom prst="straightConnector1">
            <a:avLst/>
          </a:prstGeom>
          <a:noFill/>
          <a:ln cap="flat" cmpd="sng" w="19050">
            <a:solidFill>
              <a:schemeClr val="dk2"/>
            </a:solidFill>
            <a:prstDash val="solid"/>
            <a:round/>
            <a:headEnd len="med" w="med" type="none"/>
            <a:tailEnd len="med" w="med" type="triangle"/>
          </a:ln>
        </p:spPr>
      </p:cxnSp>
      <p:cxnSp>
        <p:nvCxnSpPr>
          <p:cNvPr id="451" name="Google Shape;451;p54"/>
          <p:cNvCxnSpPr>
            <a:stCxn id="442" idx="3"/>
          </p:cNvCxnSpPr>
          <p:nvPr/>
        </p:nvCxnSpPr>
        <p:spPr>
          <a:xfrm flipH="1" rot="10800000">
            <a:off x="8010550" y="2002753"/>
            <a:ext cx="400500" cy="407100"/>
          </a:xfrm>
          <a:prstGeom prst="straightConnector1">
            <a:avLst/>
          </a:prstGeom>
          <a:noFill/>
          <a:ln cap="flat" cmpd="sng" w="19050">
            <a:solidFill>
              <a:schemeClr val="dk2"/>
            </a:solidFill>
            <a:prstDash val="solid"/>
            <a:round/>
            <a:headEnd len="med" w="med" type="none"/>
            <a:tailEnd len="med" w="med" type="triangle"/>
          </a:ln>
        </p:spPr>
      </p:cxnSp>
      <p:sp>
        <p:nvSpPr>
          <p:cNvPr id="452" name="Google Shape;452;p54"/>
          <p:cNvSpPr/>
          <p:nvPr/>
        </p:nvSpPr>
        <p:spPr>
          <a:xfrm>
            <a:off x="3931075" y="1312275"/>
            <a:ext cx="1469700" cy="5370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Acceptance Test Plan</a:t>
            </a:r>
            <a:endParaRPr b="1"/>
          </a:p>
        </p:txBody>
      </p:sp>
      <p:sp>
        <p:nvSpPr>
          <p:cNvPr id="453" name="Google Shape;453;p54"/>
          <p:cNvSpPr/>
          <p:nvPr/>
        </p:nvSpPr>
        <p:spPr>
          <a:xfrm>
            <a:off x="3931075" y="1920525"/>
            <a:ext cx="1469700" cy="6684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100"/>
              <a:t>System and Exploratory </a:t>
            </a:r>
            <a:br>
              <a:rPr b="1" lang="sv-SE" sz="1100"/>
            </a:br>
            <a:r>
              <a:rPr b="1" lang="sv-SE" sz="1100"/>
              <a:t>Test Plan</a:t>
            </a:r>
            <a:endParaRPr b="1" sz="1100"/>
          </a:p>
        </p:txBody>
      </p:sp>
      <p:sp>
        <p:nvSpPr>
          <p:cNvPr id="454" name="Google Shape;454;p54"/>
          <p:cNvSpPr/>
          <p:nvPr/>
        </p:nvSpPr>
        <p:spPr>
          <a:xfrm>
            <a:off x="3918350" y="2669500"/>
            <a:ext cx="1469700" cy="5370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Test Plan</a:t>
            </a:r>
            <a:endParaRPr b="1"/>
          </a:p>
        </p:txBody>
      </p:sp>
      <p:cxnSp>
        <p:nvCxnSpPr>
          <p:cNvPr id="455" name="Google Shape;455;p54"/>
          <p:cNvCxnSpPr>
            <a:stCxn id="435" idx="3"/>
            <a:endCxn id="452" idx="1"/>
          </p:cNvCxnSpPr>
          <p:nvPr/>
        </p:nvCxnSpPr>
        <p:spPr>
          <a:xfrm flipH="1" rot="10800000">
            <a:off x="1928025" y="1580756"/>
            <a:ext cx="2003100" cy="127800"/>
          </a:xfrm>
          <a:prstGeom prst="straightConnector1">
            <a:avLst/>
          </a:prstGeom>
          <a:noFill/>
          <a:ln cap="flat" cmpd="sng" w="19050">
            <a:solidFill>
              <a:srgbClr val="980000"/>
            </a:solidFill>
            <a:prstDash val="dash"/>
            <a:round/>
            <a:headEnd len="med" w="med" type="none"/>
            <a:tailEnd len="med" w="med" type="triangle"/>
          </a:ln>
        </p:spPr>
      </p:cxnSp>
      <p:cxnSp>
        <p:nvCxnSpPr>
          <p:cNvPr id="456" name="Google Shape;456;p54"/>
          <p:cNvCxnSpPr>
            <a:stCxn id="436" idx="3"/>
            <a:endCxn id="452" idx="1"/>
          </p:cNvCxnSpPr>
          <p:nvPr/>
        </p:nvCxnSpPr>
        <p:spPr>
          <a:xfrm flipH="1" rot="10800000">
            <a:off x="2620775" y="1580663"/>
            <a:ext cx="1310400" cy="829200"/>
          </a:xfrm>
          <a:prstGeom prst="straightConnector1">
            <a:avLst/>
          </a:prstGeom>
          <a:noFill/>
          <a:ln cap="flat" cmpd="sng" w="19050">
            <a:solidFill>
              <a:srgbClr val="980000"/>
            </a:solidFill>
            <a:prstDash val="dash"/>
            <a:round/>
            <a:headEnd len="med" w="med" type="none"/>
            <a:tailEnd len="med" w="med" type="triangle"/>
          </a:ln>
        </p:spPr>
      </p:cxnSp>
      <p:cxnSp>
        <p:nvCxnSpPr>
          <p:cNvPr id="457" name="Google Shape;457;p54"/>
          <p:cNvCxnSpPr>
            <a:stCxn id="436" idx="3"/>
            <a:endCxn id="453" idx="1"/>
          </p:cNvCxnSpPr>
          <p:nvPr/>
        </p:nvCxnSpPr>
        <p:spPr>
          <a:xfrm flipH="1" rot="10800000">
            <a:off x="2620775" y="2254763"/>
            <a:ext cx="1310400" cy="155100"/>
          </a:xfrm>
          <a:prstGeom prst="straightConnector1">
            <a:avLst/>
          </a:prstGeom>
          <a:noFill/>
          <a:ln cap="flat" cmpd="sng" w="19050">
            <a:solidFill>
              <a:srgbClr val="9900FF"/>
            </a:solidFill>
            <a:prstDash val="dash"/>
            <a:round/>
            <a:headEnd len="med" w="med" type="none"/>
            <a:tailEnd len="med" w="med" type="triangle"/>
          </a:ln>
        </p:spPr>
      </p:cxnSp>
      <p:cxnSp>
        <p:nvCxnSpPr>
          <p:cNvPr id="458" name="Google Shape;458;p54"/>
          <p:cNvCxnSpPr>
            <a:stCxn id="437" idx="3"/>
            <a:endCxn id="453" idx="1"/>
          </p:cNvCxnSpPr>
          <p:nvPr/>
        </p:nvCxnSpPr>
        <p:spPr>
          <a:xfrm flipH="1" rot="10800000">
            <a:off x="3397725" y="2254669"/>
            <a:ext cx="533400" cy="856500"/>
          </a:xfrm>
          <a:prstGeom prst="straightConnector1">
            <a:avLst/>
          </a:prstGeom>
          <a:noFill/>
          <a:ln cap="flat" cmpd="sng" w="19050">
            <a:solidFill>
              <a:srgbClr val="9900FF"/>
            </a:solidFill>
            <a:prstDash val="dash"/>
            <a:round/>
            <a:headEnd len="med" w="med" type="none"/>
            <a:tailEnd len="med" w="med" type="triangle"/>
          </a:ln>
        </p:spPr>
      </p:cxnSp>
      <p:cxnSp>
        <p:nvCxnSpPr>
          <p:cNvPr id="459" name="Google Shape;459;p54"/>
          <p:cNvCxnSpPr>
            <a:stCxn id="437" idx="3"/>
            <a:endCxn id="454" idx="1"/>
          </p:cNvCxnSpPr>
          <p:nvPr/>
        </p:nvCxnSpPr>
        <p:spPr>
          <a:xfrm flipH="1" rot="10800000">
            <a:off x="3397725" y="2938069"/>
            <a:ext cx="520500" cy="173100"/>
          </a:xfrm>
          <a:prstGeom prst="straightConnector1">
            <a:avLst/>
          </a:prstGeom>
          <a:noFill/>
          <a:ln cap="flat" cmpd="sng" w="19050">
            <a:solidFill>
              <a:srgbClr val="FF00FF"/>
            </a:solidFill>
            <a:prstDash val="dash"/>
            <a:round/>
            <a:headEnd len="med" w="med" type="none"/>
            <a:tailEnd len="med" w="med" type="triangle"/>
          </a:ln>
        </p:spPr>
      </p:cxnSp>
      <p:cxnSp>
        <p:nvCxnSpPr>
          <p:cNvPr id="460" name="Google Shape;460;p54"/>
          <p:cNvCxnSpPr>
            <a:stCxn id="438" idx="3"/>
            <a:endCxn id="454" idx="2"/>
          </p:cNvCxnSpPr>
          <p:nvPr/>
        </p:nvCxnSpPr>
        <p:spPr>
          <a:xfrm flipH="1" rot="10800000">
            <a:off x="4378600" y="3206466"/>
            <a:ext cx="274500" cy="606000"/>
          </a:xfrm>
          <a:prstGeom prst="straightConnector1">
            <a:avLst/>
          </a:prstGeom>
          <a:noFill/>
          <a:ln cap="flat" cmpd="sng" w="19050">
            <a:solidFill>
              <a:srgbClr val="FF00FF"/>
            </a:solidFill>
            <a:prstDash val="dash"/>
            <a:round/>
            <a:headEnd len="med" w="med" type="none"/>
            <a:tailEnd len="med" w="med" type="triangle"/>
          </a:ln>
        </p:spPr>
      </p:cxnSp>
      <p:cxnSp>
        <p:nvCxnSpPr>
          <p:cNvPr id="461" name="Google Shape;461;p54"/>
          <p:cNvCxnSpPr>
            <a:stCxn id="452" idx="3"/>
            <a:endCxn id="442" idx="1"/>
          </p:cNvCxnSpPr>
          <p:nvPr/>
        </p:nvCxnSpPr>
        <p:spPr>
          <a:xfrm>
            <a:off x="5400775" y="1580775"/>
            <a:ext cx="1140000" cy="829200"/>
          </a:xfrm>
          <a:prstGeom prst="straightConnector1">
            <a:avLst/>
          </a:prstGeom>
          <a:noFill/>
          <a:ln cap="flat" cmpd="sng" w="19050">
            <a:solidFill>
              <a:srgbClr val="980000"/>
            </a:solidFill>
            <a:prstDash val="dash"/>
            <a:round/>
            <a:headEnd len="med" w="med" type="none"/>
            <a:tailEnd len="med" w="med" type="triangle"/>
          </a:ln>
        </p:spPr>
      </p:cxnSp>
      <p:cxnSp>
        <p:nvCxnSpPr>
          <p:cNvPr id="462" name="Google Shape;462;p54"/>
          <p:cNvCxnSpPr>
            <a:stCxn id="453" idx="3"/>
          </p:cNvCxnSpPr>
          <p:nvPr/>
        </p:nvCxnSpPr>
        <p:spPr>
          <a:xfrm>
            <a:off x="5400775" y="2254725"/>
            <a:ext cx="449100" cy="580800"/>
          </a:xfrm>
          <a:prstGeom prst="straightConnector1">
            <a:avLst/>
          </a:prstGeom>
          <a:noFill/>
          <a:ln cap="flat" cmpd="sng" w="19050">
            <a:solidFill>
              <a:srgbClr val="9900FF"/>
            </a:solidFill>
            <a:prstDash val="dash"/>
            <a:round/>
            <a:headEnd len="med" w="med" type="none"/>
            <a:tailEnd len="med" w="med" type="triangle"/>
          </a:ln>
        </p:spPr>
      </p:cxnSp>
      <p:cxnSp>
        <p:nvCxnSpPr>
          <p:cNvPr id="463" name="Google Shape;463;p54"/>
          <p:cNvCxnSpPr>
            <a:stCxn id="454" idx="3"/>
            <a:endCxn id="440" idx="0"/>
          </p:cNvCxnSpPr>
          <p:nvPr/>
        </p:nvCxnSpPr>
        <p:spPr>
          <a:xfrm>
            <a:off x="5388050" y="2938000"/>
            <a:ext cx="570300" cy="606000"/>
          </a:xfrm>
          <a:prstGeom prst="straightConnector1">
            <a:avLst/>
          </a:prstGeom>
          <a:noFill/>
          <a:ln cap="flat" cmpd="sng" w="19050">
            <a:solidFill>
              <a:srgbClr val="FF00FF"/>
            </a:solidFill>
            <a:prstDash val="dash"/>
            <a:round/>
            <a:headEnd len="med" w="med" type="none"/>
            <a:tailEnd len="med" w="med" type="triangle"/>
          </a:ln>
        </p:spPr>
      </p:cxnSp>
      <p:sp>
        <p:nvSpPr>
          <p:cNvPr id="464" name="Google Shape;464;p54"/>
          <p:cNvSpPr/>
          <p:nvPr/>
        </p:nvSpPr>
        <p:spPr>
          <a:xfrm>
            <a:off x="739775" y="4160906"/>
            <a:ext cx="1469700" cy="5370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Unit Test Plan</a:t>
            </a:r>
            <a:endParaRPr b="1"/>
          </a:p>
        </p:txBody>
      </p:sp>
      <p:cxnSp>
        <p:nvCxnSpPr>
          <p:cNvPr id="465" name="Google Shape;465;p54"/>
          <p:cNvCxnSpPr>
            <a:stCxn id="464" idx="3"/>
          </p:cNvCxnSpPr>
          <p:nvPr/>
        </p:nvCxnSpPr>
        <p:spPr>
          <a:xfrm>
            <a:off x="2209475" y="4429406"/>
            <a:ext cx="1686300" cy="276000"/>
          </a:xfrm>
          <a:prstGeom prst="straightConnector1">
            <a:avLst/>
          </a:prstGeom>
          <a:noFill/>
          <a:ln cap="flat" cmpd="sng" w="19050">
            <a:solidFill>
              <a:srgbClr val="274E13"/>
            </a:solidFill>
            <a:prstDash val="dash"/>
            <a:round/>
            <a:headEnd len="med" w="med" type="triangle"/>
            <a:tailEnd len="med" w="med" type="triangle"/>
          </a:ln>
        </p:spPr>
      </p:cxnSp>
      <p:cxnSp>
        <p:nvCxnSpPr>
          <p:cNvPr id="466" name="Google Shape;466;p54"/>
          <p:cNvCxnSpPr>
            <a:stCxn id="438" idx="1"/>
          </p:cNvCxnSpPr>
          <p:nvPr/>
        </p:nvCxnSpPr>
        <p:spPr>
          <a:xfrm flipH="1">
            <a:off x="2261200" y="3812466"/>
            <a:ext cx="647700" cy="410400"/>
          </a:xfrm>
          <a:prstGeom prst="straightConnector1">
            <a:avLst/>
          </a:prstGeom>
          <a:noFill/>
          <a:ln cap="flat" cmpd="sng" w="19050">
            <a:solidFill>
              <a:srgbClr val="274E13"/>
            </a:solidFill>
            <a:prstDash val="dash"/>
            <a:round/>
            <a:headEnd len="med" w="med" type="none"/>
            <a:tailEnd len="med" w="med" type="triangle"/>
          </a:ln>
        </p:spPr>
      </p:cxnSp>
      <p:sp>
        <p:nvSpPr>
          <p:cNvPr id="467" name="Google Shape;467;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473" name="Google Shape;473;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the smallest “unit” that can be tested.</a:t>
            </a:r>
            <a:endParaRPr/>
          </a:p>
          <a:p>
            <a:pPr indent="-368300" lvl="1" marL="914400" rtl="0" algn="l">
              <a:spcBef>
                <a:spcPts val="500"/>
              </a:spcBef>
              <a:spcAft>
                <a:spcPts val="0"/>
              </a:spcAft>
              <a:buSzPts val="2200"/>
              <a:buChar char="•"/>
            </a:pPr>
            <a:r>
              <a:rPr lang="sv-SE"/>
              <a:t>Often, a class and its methods.</a:t>
            </a:r>
            <a:endParaRPr/>
          </a:p>
          <a:p>
            <a:pPr indent="-393700" lvl="0" marL="457200" rtl="0" algn="l">
              <a:spcBef>
                <a:spcPts val="1000"/>
              </a:spcBef>
              <a:spcAft>
                <a:spcPts val="0"/>
              </a:spcAft>
              <a:buSzPts val="2600"/>
              <a:buChar char="•"/>
            </a:pPr>
            <a:r>
              <a:rPr lang="sv-SE"/>
              <a:t>Tested in </a:t>
            </a:r>
            <a:r>
              <a:rPr b="1" lang="sv-SE">
                <a:solidFill>
                  <a:schemeClr val="accent3"/>
                </a:solidFill>
              </a:rPr>
              <a:t>isolation</a:t>
            </a:r>
            <a:r>
              <a:rPr lang="sv-SE"/>
              <a:t> from all other units.</a:t>
            </a:r>
            <a:endParaRPr/>
          </a:p>
          <a:p>
            <a:pPr indent="-368300" lvl="1" marL="914400" rtl="0" algn="l">
              <a:spcBef>
                <a:spcPts val="500"/>
              </a:spcBef>
              <a:spcAft>
                <a:spcPts val="0"/>
              </a:spcAft>
              <a:buSzPts val="2200"/>
              <a:buChar char="•"/>
            </a:pPr>
            <a:r>
              <a:rPr b="1" lang="sv-SE">
                <a:solidFill>
                  <a:schemeClr val="accent3"/>
                </a:solidFill>
              </a:rPr>
              <a:t>Mock</a:t>
            </a:r>
            <a:r>
              <a:rPr lang="sv-SE"/>
              <a:t> the results from other classes.</a:t>
            </a:r>
            <a:endParaRPr/>
          </a:p>
          <a:p>
            <a:pPr indent="-393700" lvl="0" marL="457200" rtl="0" algn="l">
              <a:spcBef>
                <a:spcPts val="1000"/>
              </a:spcBef>
              <a:spcAft>
                <a:spcPts val="0"/>
              </a:spcAft>
              <a:buSzPts val="2600"/>
              <a:buChar char="•"/>
            </a:pPr>
            <a:r>
              <a:rPr lang="sv-SE"/>
              <a:t>Test input = method calls.</a:t>
            </a:r>
            <a:endParaRPr/>
          </a:p>
          <a:p>
            <a:pPr indent="-393700" lvl="0" marL="457200" rtl="0" algn="l">
              <a:spcBef>
                <a:spcPts val="1000"/>
              </a:spcBef>
              <a:spcAft>
                <a:spcPts val="0"/>
              </a:spcAft>
              <a:buSzPts val="2600"/>
              <a:buChar char="•"/>
            </a:pPr>
            <a:r>
              <a:rPr lang="sv-SE"/>
              <a:t>Test oracle = assertions on output/class variables. </a:t>
            </a:r>
            <a:endParaRPr/>
          </a:p>
        </p:txBody>
      </p:sp>
      <p:sp>
        <p:nvSpPr>
          <p:cNvPr id="474" name="Google Shape;474;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a:t>
            </a:r>
            <a:r>
              <a:rPr lang="sv-SE"/>
              <a:t>Integration) Testing</a:t>
            </a:r>
            <a:endParaRPr/>
          </a:p>
        </p:txBody>
      </p:sp>
      <p:sp>
        <p:nvSpPr>
          <p:cNvPr id="480" name="Google Shape;480;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After testing units, test their </a:t>
            </a:r>
            <a:r>
              <a:rPr b="1" lang="sv-SE">
                <a:solidFill>
                  <a:schemeClr val="accent3"/>
                </a:solidFill>
              </a:rPr>
              <a:t>integration</a:t>
            </a:r>
            <a:r>
              <a:rPr lang="sv-SE"/>
              <a:t>.</a:t>
            </a:r>
            <a:endParaRPr/>
          </a:p>
          <a:p>
            <a:pPr indent="-368300" lvl="1" marL="914400" rtl="0" algn="l">
              <a:spcBef>
                <a:spcPts val="500"/>
              </a:spcBef>
              <a:spcAft>
                <a:spcPts val="0"/>
              </a:spcAft>
              <a:buSzPts val="2200"/>
              <a:buChar char="•"/>
            </a:pPr>
            <a:r>
              <a:rPr lang="sv-SE"/>
              <a:t>Integrate units in one subsystem.</a:t>
            </a:r>
            <a:endParaRPr/>
          </a:p>
          <a:p>
            <a:pPr indent="-368300" lvl="1" marL="914400" rtl="0" algn="l">
              <a:spcBef>
                <a:spcPts val="500"/>
              </a:spcBef>
              <a:spcAft>
                <a:spcPts val="0"/>
              </a:spcAft>
              <a:buSzPts val="2200"/>
              <a:buChar char="•"/>
            </a:pPr>
            <a:r>
              <a:rPr lang="sv-SE"/>
              <a:t>Integrate subsystems.</a:t>
            </a:r>
            <a:endParaRPr/>
          </a:p>
          <a:p>
            <a:pPr indent="-393700" lvl="0" marL="457200" rtl="0" algn="l">
              <a:spcBef>
                <a:spcPts val="1000"/>
              </a:spcBef>
              <a:spcAft>
                <a:spcPts val="0"/>
              </a:spcAft>
              <a:buSzPts val="2600"/>
              <a:buChar char="•"/>
            </a:pPr>
            <a:r>
              <a:rPr lang="sv-SE"/>
              <a:t>Test input through a defined interface. </a:t>
            </a:r>
            <a:endParaRPr/>
          </a:p>
          <a:p>
            <a:pPr indent="-368300" lvl="1" marL="914400" rtl="0" algn="l">
              <a:spcBef>
                <a:spcPts val="500"/>
              </a:spcBef>
              <a:spcAft>
                <a:spcPts val="0"/>
              </a:spcAft>
              <a:buSzPts val="2200"/>
              <a:buChar char="•"/>
            </a:pPr>
            <a:r>
              <a:rPr lang="sv-SE"/>
              <a:t>Subsystems: “Top-Level” Class, API</a:t>
            </a:r>
            <a:endParaRPr/>
          </a:p>
          <a:p>
            <a:pPr indent="-368300" lvl="1" marL="914400" rtl="0" algn="l">
              <a:spcBef>
                <a:spcPts val="500"/>
              </a:spcBef>
              <a:spcAft>
                <a:spcPts val="0"/>
              </a:spcAft>
              <a:buSzPts val="2200"/>
              <a:buChar char="•"/>
            </a:pPr>
            <a:r>
              <a:rPr lang="sv-SE"/>
              <a:t>System: API, GUI, CLI, … </a:t>
            </a:r>
            <a:endParaRPr/>
          </a:p>
          <a:p>
            <a:pPr indent="0" lvl="0" marL="0" rtl="0" algn="l">
              <a:spcBef>
                <a:spcPts val="1000"/>
              </a:spcBef>
              <a:spcAft>
                <a:spcPts val="0"/>
              </a:spcAft>
              <a:buNone/>
            </a:pPr>
            <a:r>
              <a:t/>
            </a:r>
            <a:endParaRPr/>
          </a:p>
        </p:txBody>
      </p:sp>
      <p:sp>
        <p:nvSpPr>
          <p:cNvPr id="481" name="Google Shape;481;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a:t>
            </a:r>
            <a:r>
              <a:rPr lang="sv-SE"/>
              <a:t> Testing</a:t>
            </a:r>
            <a:endParaRPr/>
          </a:p>
        </p:txBody>
      </p:sp>
      <p:sp>
        <p:nvSpPr>
          <p:cNvPr id="487" name="Google Shape;487;p57"/>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Subsystem made up classes of A, B, and C. We have performed unit testing...</a:t>
            </a:r>
            <a:endParaRPr/>
          </a:p>
          <a:p>
            <a:pPr indent="-368300" lvl="0" marL="457200" rtl="0" algn="l">
              <a:spcBef>
                <a:spcPts val="1000"/>
              </a:spcBef>
              <a:spcAft>
                <a:spcPts val="0"/>
              </a:spcAft>
              <a:buSzPts val="2200"/>
              <a:buChar char="•"/>
            </a:pPr>
            <a:r>
              <a:rPr lang="sv-SE" sz="2200"/>
              <a:t>Classes work together to perform subsystem functions.</a:t>
            </a:r>
            <a:endParaRPr sz="2200"/>
          </a:p>
          <a:p>
            <a:pPr indent="-368300" lvl="0" marL="457200" rtl="0" algn="l">
              <a:spcBef>
                <a:spcPts val="1000"/>
              </a:spcBef>
              <a:spcAft>
                <a:spcPts val="0"/>
              </a:spcAft>
              <a:buSzPts val="2200"/>
              <a:buChar char="•"/>
            </a:pPr>
            <a:r>
              <a:rPr lang="sv-SE" sz="2200"/>
              <a:t>Tests applied to the interface of the subsystem they form.</a:t>
            </a:r>
            <a:endParaRPr sz="2200"/>
          </a:p>
          <a:p>
            <a:pPr indent="-368300" lvl="0" marL="457200" rtl="0" algn="l">
              <a:spcBef>
                <a:spcPts val="1000"/>
              </a:spcBef>
              <a:spcAft>
                <a:spcPts val="0"/>
              </a:spcAft>
              <a:buSzPts val="2200"/>
              <a:buChar char="•"/>
            </a:pPr>
            <a:r>
              <a:rPr lang="sv-SE" sz="2200"/>
              <a:t>Errors in combined behavior not caught by unit testing.</a:t>
            </a:r>
            <a:endParaRPr sz="1400"/>
          </a:p>
        </p:txBody>
      </p:sp>
      <p:sp>
        <p:nvSpPr>
          <p:cNvPr id="488" name="Google Shape;488;p57"/>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57"/>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490" name="Google Shape;490;p57"/>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491" name="Google Shape;491;p57"/>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492" name="Google Shape;492;p57"/>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493" name="Google Shape;493;p57"/>
          <p:cNvCxnSpPr>
            <a:stCxn id="491" idx="2"/>
            <a:endCxn id="490"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494" name="Google Shape;494;p57"/>
          <p:cNvCxnSpPr>
            <a:stCxn id="490" idx="1"/>
            <a:endCxn id="489"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495" name="Google Shape;495;p57"/>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496" name="Google Shape;496;p57"/>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497" name="Google Shape;497;p57"/>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57"/>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57"/>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57"/>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57"/>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502" name="Google Shape;502;p57"/>
          <p:cNvCxnSpPr>
            <a:stCxn id="496" idx="2"/>
            <a:endCxn id="497"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503" name="Google Shape;503;p57"/>
          <p:cNvCxnSpPr>
            <a:stCxn id="496" idx="2"/>
            <a:endCxn id="498"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504" name="Google Shape;504;p57"/>
          <p:cNvCxnSpPr>
            <a:stCxn id="496" idx="2"/>
            <a:endCxn id="499"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505" name="Google Shape;505;p57"/>
          <p:cNvCxnSpPr>
            <a:stCxn id="496" idx="2"/>
            <a:endCxn id="500"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506" name="Google Shape;506;p57"/>
          <p:cNvCxnSpPr>
            <a:stCxn id="496" idx="2"/>
            <a:endCxn id="501"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507" name="Google Shape;507;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4" name="Google Shape;514;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GUI Testing</a:t>
            </a:r>
            <a:endParaRPr/>
          </a:p>
        </p:txBody>
      </p:sp>
      <p:sp>
        <p:nvSpPr>
          <p:cNvPr id="515" name="Google Shape;515;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designed to reflect </a:t>
            </a:r>
            <a:r>
              <a:rPr b="1" lang="sv-SE">
                <a:solidFill>
                  <a:schemeClr val="accent3"/>
                </a:solidFill>
              </a:rPr>
              <a:t>end-to-end</a:t>
            </a:r>
            <a:r>
              <a:rPr lang="sv-SE"/>
              <a:t> user </a:t>
            </a:r>
            <a:r>
              <a:rPr lang="sv-SE"/>
              <a:t>journeys</a:t>
            </a:r>
            <a:r>
              <a:rPr lang="sv-SE"/>
              <a:t>.</a:t>
            </a:r>
            <a:endParaRPr/>
          </a:p>
          <a:p>
            <a:pPr indent="-368300" lvl="1" marL="914400" rtl="0" algn="l">
              <a:spcBef>
                <a:spcPts val="500"/>
              </a:spcBef>
              <a:spcAft>
                <a:spcPts val="0"/>
              </a:spcAft>
              <a:buSzPts val="2200"/>
              <a:buChar char="•"/>
            </a:pPr>
            <a:r>
              <a:rPr lang="sv-SE"/>
              <a:t>From opening to closing.</a:t>
            </a:r>
            <a:endParaRPr/>
          </a:p>
          <a:p>
            <a:pPr indent="-368300" lvl="1" marL="914400" rtl="0" algn="l">
              <a:spcBef>
                <a:spcPts val="500"/>
              </a:spcBef>
              <a:spcAft>
                <a:spcPts val="0"/>
              </a:spcAft>
              <a:buSzPts val="2200"/>
              <a:buChar char="•"/>
            </a:pPr>
            <a:r>
              <a:rPr lang="sv-SE"/>
              <a:t>Often based on </a:t>
            </a:r>
            <a:r>
              <a:rPr b="1" lang="sv-SE">
                <a:solidFill>
                  <a:schemeClr val="accent3"/>
                </a:solidFill>
              </a:rPr>
              <a:t>scenarios</a:t>
            </a:r>
            <a:r>
              <a:rPr lang="sv-SE"/>
              <a:t>.</a:t>
            </a:r>
            <a:endParaRPr/>
          </a:p>
          <a:p>
            <a:pPr indent="-393700" lvl="0" marL="457200" rtl="0" algn="l">
              <a:spcBef>
                <a:spcPts val="1000"/>
              </a:spcBef>
              <a:spcAft>
                <a:spcPts val="0"/>
              </a:spcAft>
              <a:buSzPts val="2600"/>
              <a:buChar char="•"/>
            </a:pPr>
            <a:r>
              <a:rPr lang="sv-SE"/>
              <a:t>GUI Testing</a:t>
            </a:r>
            <a:endParaRPr/>
          </a:p>
          <a:p>
            <a:pPr indent="-368300" lvl="1" marL="914400" rtl="0" algn="l">
              <a:spcBef>
                <a:spcPts val="500"/>
              </a:spcBef>
              <a:spcAft>
                <a:spcPts val="0"/>
              </a:spcAft>
              <a:buSzPts val="2200"/>
              <a:buChar char="•"/>
            </a:pPr>
            <a:r>
              <a:rPr lang="sv-SE"/>
              <a:t>Deliberate tests, specific input.</a:t>
            </a:r>
            <a:endParaRPr/>
          </a:p>
          <a:p>
            <a:pPr indent="-368300" lvl="1" marL="914400" rtl="0" algn="l">
              <a:spcBef>
                <a:spcPts val="500"/>
              </a:spcBef>
              <a:spcAft>
                <a:spcPts val="0"/>
              </a:spcAft>
              <a:buSzPts val="2200"/>
              <a:buChar char="•"/>
            </a:pPr>
            <a:r>
              <a:rPr lang="sv-SE"/>
              <a:t>May be automated or human-executed.</a:t>
            </a:r>
            <a:endParaRPr/>
          </a:p>
          <a:p>
            <a:pPr indent="-393700" lvl="0" marL="457200" rtl="0" algn="l">
              <a:spcBef>
                <a:spcPts val="1000"/>
              </a:spcBef>
              <a:spcAft>
                <a:spcPts val="0"/>
              </a:spcAft>
              <a:buSzPts val="2600"/>
              <a:buChar char="•"/>
            </a:pPr>
            <a:r>
              <a:rPr lang="sv-SE"/>
              <a:t>Exploratory Testing</a:t>
            </a:r>
            <a:endParaRPr/>
          </a:p>
          <a:p>
            <a:pPr indent="-368300" lvl="1" marL="914400" rtl="0" algn="l">
              <a:spcBef>
                <a:spcPts val="500"/>
              </a:spcBef>
              <a:spcAft>
                <a:spcPts val="0"/>
              </a:spcAft>
              <a:buSzPts val="2200"/>
              <a:buChar char="•"/>
            </a:pPr>
            <a:r>
              <a:rPr lang="sv-SE"/>
              <a:t>Open-ended, human-driven exploration.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22" name="Google Shape;522;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a:t>
            </a:r>
            <a:endParaRPr/>
          </a:p>
        </p:txBody>
      </p:sp>
      <p:sp>
        <p:nvSpPr>
          <p:cNvPr id="523" name="Google Shape;523;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not created in advance.</a:t>
            </a:r>
            <a:endParaRPr/>
          </a:p>
          <a:p>
            <a:pPr indent="-393700" lvl="0" marL="457200" rtl="0" algn="l">
              <a:spcBef>
                <a:spcPts val="1000"/>
              </a:spcBef>
              <a:spcAft>
                <a:spcPts val="0"/>
              </a:spcAft>
              <a:buSzPts val="2600"/>
              <a:buChar char="•"/>
            </a:pPr>
            <a:r>
              <a:rPr lang="sv-SE"/>
              <a:t>Testers check the system on-the-fly.</a:t>
            </a:r>
            <a:endParaRPr/>
          </a:p>
          <a:p>
            <a:pPr indent="-393700" lvl="0" marL="457200" rtl="0" algn="l">
              <a:spcBef>
                <a:spcPts val="1000"/>
              </a:spcBef>
              <a:spcAft>
                <a:spcPts val="0"/>
              </a:spcAft>
              <a:buSzPts val="2600"/>
              <a:buChar char="•"/>
            </a:pPr>
            <a:r>
              <a:rPr lang="sv-SE"/>
              <a:t>Testing as a thinking idea.</a:t>
            </a:r>
            <a:endParaRPr/>
          </a:p>
          <a:p>
            <a:pPr indent="-368300" lvl="1" marL="914400" rtl="0" algn="l">
              <a:spcBef>
                <a:spcPts val="500"/>
              </a:spcBef>
              <a:spcAft>
                <a:spcPts val="0"/>
              </a:spcAft>
              <a:buSzPts val="2200"/>
              <a:buChar char="•"/>
            </a:pPr>
            <a:r>
              <a:rPr lang="sv-SE"/>
              <a:t>About discovery, investigation, and role-playing.</a:t>
            </a:r>
            <a:endParaRPr/>
          </a:p>
          <a:p>
            <a:pPr indent="-368300" lvl="1" marL="914400" rtl="0" algn="l">
              <a:spcBef>
                <a:spcPts val="500"/>
              </a:spcBef>
              <a:spcAft>
                <a:spcPts val="0"/>
              </a:spcAft>
              <a:buSzPts val="2200"/>
              <a:buChar char="•"/>
            </a:pPr>
            <a:r>
              <a:rPr lang="sv-SE"/>
              <a:t>Tests end-to-end journeys through app.</a:t>
            </a:r>
            <a:endParaRPr/>
          </a:p>
          <a:p>
            <a:pPr indent="-368300" lvl="1" marL="914400" rtl="0" algn="l">
              <a:spcBef>
                <a:spcPts val="500"/>
              </a:spcBef>
              <a:spcAft>
                <a:spcPts val="0"/>
              </a:spcAft>
              <a:buSzPts val="2200"/>
              <a:buChar char="•"/>
            </a:pPr>
            <a:r>
              <a:rPr lang="sv-SE"/>
              <a:t>Test design and execution done concurrently.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0" name="Google Shape;530;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a:t>
            </a:r>
            <a:endParaRPr/>
          </a:p>
        </p:txBody>
      </p:sp>
      <p:sp>
        <p:nvSpPr>
          <p:cNvPr id="531" name="Google Shape;531;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Tester write down ideas to give direction, then create tests while using system.</a:t>
            </a:r>
            <a:endParaRPr/>
          </a:p>
          <a:p>
            <a:pPr indent="-368300" lvl="1" marL="914400" rtl="0" algn="l">
              <a:spcBef>
                <a:spcPts val="500"/>
              </a:spcBef>
              <a:spcAft>
                <a:spcPts val="0"/>
              </a:spcAft>
              <a:buSzPts val="2200"/>
              <a:buChar char="•"/>
            </a:pPr>
            <a:r>
              <a:rPr lang="sv-SE"/>
              <a:t>Requires minimal planning. </a:t>
            </a:r>
            <a:endParaRPr/>
          </a:p>
          <a:p>
            <a:pPr indent="-368300" lvl="1" marL="914400" rtl="0" algn="l">
              <a:spcBef>
                <a:spcPts val="500"/>
              </a:spcBef>
              <a:spcAft>
                <a:spcPts val="0"/>
              </a:spcAft>
              <a:buSzPts val="2200"/>
              <a:buChar char="•"/>
            </a:pPr>
            <a:r>
              <a:rPr lang="sv-SE"/>
              <a:t>Choose next action based on current state.</a:t>
            </a:r>
            <a:endParaRPr/>
          </a:p>
          <a:p>
            <a:pPr indent="-393700" lvl="0" marL="457200" rtl="0" algn="l">
              <a:spcBef>
                <a:spcPts val="1000"/>
              </a:spcBef>
              <a:spcAft>
                <a:spcPts val="0"/>
              </a:spcAft>
              <a:buSzPts val="2600"/>
              <a:buChar char="•"/>
            </a:pPr>
            <a:r>
              <a:rPr lang="sv-SE"/>
              <a:t>Can find subtle faults missed by formal testing.</a:t>
            </a:r>
            <a:endParaRPr/>
          </a:p>
          <a:p>
            <a:pPr indent="-368300" lvl="1" marL="914400" rtl="0" algn="l">
              <a:spcBef>
                <a:spcPts val="500"/>
              </a:spcBef>
              <a:spcAft>
                <a:spcPts val="0"/>
              </a:spcAft>
              <a:buSzPts val="2200"/>
              <a:buChar char="•"/>
            </a:pPr>
            <a:r>
              <a:rPr lang="sv-SE"/>
              <a:t>Allows tester to better learn system functionality, and identify new ways of using features.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8" name="Google Shape;538;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Percentages</a:t>
            </a:r>
            <a:endParaRPr/>
          </a:p>
        </p:txBody>
      </p:sp>
      <p:sp>
        <p:nvSpPr>
          <p:cNvPr id="539" name="Google Shape;539;p61"/>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Unit tests verify behavior of a single class.</a:t>
            </a:r>
            <a:endParaRPr sz="2400"/>
          </a:p>
          <a:p>
            <a:pPr indent="-368300" lvl="1" marL="914400" rtl="0" algn="l">
              <a:spcBef>
                <a:spcPts val="0"/>
              </a:spcBef>
              <a:spcAft>
                <a:spcPts val="0"/>
              </a:spcAft>
              <a:buSzPts val="2200"/>
              <a:buChar char="•"/>
            </a:pPr>
            <a:r>
              <a:rPr lang="sv-SE"/>
              <a:t>70% of your tests.</a:t>
            </a:r>
            <a:endParaRPr/>
          </a:p>
          <a:p>
            <a:pPr indent="-381000" lvl="0" marL="457200" rtl="0" algn="l">
              <a:spcBef>
                <a:spcPts val="0"/>
              </a:spcBef>
              <a:spcAft>
                <a:spcPts val="0"/>
              </a:spcAft>
              <a:buSzPts val="2400"/>
              <a:buChar char="•"/>
            </a:pPr>
            <a:r>
              <a:rPr lang="sv-SE" sz="2400"/>
              <a:t>System</a:t>
            </a:r>
            <a:r>
              <a:rPr lang="sv-SE" sz="2400"/>
              <a:t> tests verify class interactions.</a:t>
            </a:r>
            <a:endParaRPr sz="2400"/>
          </a:p>
          <a:p>
            <a:pPr indent="-368300" lvl="1" marL="914400" rtl="0" algn="l">
              <a:spcBef>
                <a:spcPts val="0"/>
              </a:spcBef>
              <a:spcAft>
                <a:spcPts val="0"/>
              </a:spcAft>
              <a:buSzPts val="2200"/>
              <a:buChar char="•"/>
            </a:pPr>
            <a:r>
              <a:rPr lang="sv-SE"/>
              <a:t>20% of your tests.</a:t>
            </a:r>
            <a:endParaRPr/>
          </a:p>
          <a:p>
            <a:pPr indent="-381000" lvl="0" marL="457200" rtl="0" algn="l">
              <a:spcBef>
                <a:spcPts val="0"/>
              </a:spcBef>
              <a:spcAft>
                <a:spcPts val="0"/>
              </a:spcAft>
              <a:buSzPts val="2400"/>
              <a:buChar char="•"/>
            </a:pPr>
            <a:r>
              <a:rPr lang="sv-SE" sz="2400"/>
              <a:t>GUI/e</a:t>
            </a:r>
            <a:r>
              <a:rPr lang="sv-SE" sz="2400"/>
              <a:t>xploratory tests verify end-to-end journeys.</a:t>
            </a:r>
            <a:endParaRPr sz="2400"/>
          </a:p>
          <a:p>
            <a:pPr indent="-368300" lvl="1" marL="914400" rtl="0" algn="l">
              <a:spcBef>
                <a:spcPts val="0"/>
              </a:spcBef>
              <a:spcAft>
                <a:spcPts val="0"/>
              </a:spcAft>
              <a:buSzPts val="2200"/>
              <a:buChar char="•"/>
            </a:pPr>
            <a:r>
              <a:rPr lang="sv-SE"/>
              <a:t>10% of your tests.</a:t>
            </a:r>
            <a:endParaRPr/>
          </a:p>
        </p:txBody>
      </p:sp>
      <p:pic>
        <p:nvPicPr>
          <p:cNvPr id="540" name="Google Shape;540;p61"/>
          <p:cNvPicPr preferRelativeResize="0"/>
          <p:nvPr/>
        </p:nvPicPr>
        <p:blipFill>
          <a:blip r:embed="rId3">
            <a:alphaModFix/>
          </a:blip>
          <a:stretch>
            <a:fillRect/>
          </a:stretch>
        </p:blipFill>
        <p:spPr>
          <a:xfrm>
            <a:off x="4572000" y="1407850"/>
            <a:ext cx="4572000" cy="281558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47" name="Google Shape;547;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548" name="Google Shape;548;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70/20/10 recommended.</a:t>
            </a:r>
            <a:endParaRPr/>
          </a:p>
          <a:p>
            <a:pPr indent="-393700" lvl="0" marL="457200" rtl="0" algn="l">
              <a:spcBef>
                <a:spcPts val="1000"/>
              </a:spcBef>
              <a:spcAft>
                <a:spcPts val="0"/>
              </a:spcAft>
              <a:buSzPts val="2600"/>
              <a:buChar char="•"/>
            </a:pPr>
            <a:r>
              <a:rPr lang="sv-SE"/>
              <a:t>Unit tests execute quickly, </a:t>
            </a:r>
            <a:br>
              <a:rPr lang="sv-SE"/>
            </a:br>
            <a:r>
              <a:rPr lang="sv-SE"/>
              <a:t>relatively simple.</a:t>
            </a:r>
            <a:endParaRPr/>
          </a:p>
          <a:p>
            <a:pPr indent="-393700" lvl="0" marL="457200" rtl="0" algn="l">
              <a:spcBef>
                <a:spcPts val="1000"/>
              </a:spcBef>
              <a:spcAft>
                <a:spcPts val="0"/>
              </a:spcAft>
              <a:buSzPts val="2600"/>
              <a:buChar char="•"/>
            </a:pPr>
            <a:r>
              <a:rPr lang="sv-SE"/>
              <a:t>System tests more complex, require more setup, slower to execute.</a:t>
            </a:r>
            <a:endParaRPr/>
          </a:p>
          <a:p>
            <a:pPr indent="-393700" lvl="0" marL="457200" rtl="0" algn="l">
              <a:spcBef>
                <a:spcPts val="1000"/>
              </a:spcBef>
              <a:spcAft>
                <a:spcPts val="0"/>
              </a:spcAft>
              <a:buSzPts val="2600"/>
              <a:buChar char="•"/>
            </a:pPr>
            <a:r>
              <a:rPr lang="sv-SE"/>
              <a:t>UI tests very slow, may require humans.</a:t>
            </a:r>
            <a:endParaRPr/>
          </a:p>
          <a:p>
            <a:pPr indent="-393700" lvl="0" marL="457200" rtl="0" algn="l">
              <a:spcBef>
                <a:spcPts val="1000"/>
              </a:spcBef>
              <a:spcAft>
                <a:spcPts val="0"/>
              </a:spcAft>
              <a:buSzPts val="2600"/>
              <a:buChar char="•"/>
            </a:pPr>
            <a:r>
              <a:rPr lang="sv-SE"/>
              <a:t>Well-tested units reduce likelihood of integration issues, making high levels of testing easier.</a:t>
            </a:r>
            <a:endParaRPr/>
          </a:p>
        </p:txBody>
      </p:sp>
      <p:pic>
        <p:nvPicPr>
          <p:cNvPr id="549" name="Google Shape;549;p62"/>
          <p:cNvPicPr preferRelativeResize="0"/>
          <p:nvPr/>
        </p:nvPicPr>
        <p:blipFill>
          <a:blip r:embed="rId3">
            <a:alphaModFix/>
          </a:blip>
          <a:stretch>
            <a:fillRect/>
          </a:stretch>
        </p:blipFill>
        <p:spPr>
          <a:xfrm>
            <a:off x="5133325" y="614000"/>
            <a:ext cx="3441426" cy="21193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a:t>
            </a:r>
            <a:endParaRPr/>
          </a:p>
        </p:txBody>
      </p:sp>
      <p:sp>
        <p:nvSpPr>
          <p:cNvPr id="555" name="Google Shape;555;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Once the system is internally tested, it should be placed in the hands of users for feedback.</a:t>
            </a:r>
            <a:endParaRPr/>
          </a:p>
          <a:p>
            <a:pPr indent="-393700" lvl="0" marL="457200" marR="0" rtl="0" algn="l">
              <a:lnSpc>
                <a:spcPct val="100000"/>
              </a:lnSpc>
              <a:spcBef>
                <a:spcPts val="600"/>
              </a:spcBef>
              <a:spcAft>
                <a:spcPts val="0"/>
              </a:spcAft>
              <a:buSzPts val="2600"/>
              <a:buChar char="•"/>
            </a:pPr>
            <a:r>
              <a:rPr lang="sv-SE"/>
              <a:t>Users must ultimately approve the system.</a:t>
            </a:r>
            <a:endParaRPr/>
          </a:p>
          <a:p>
            <a:pPr indent="-393700" lvl="0" marL="457200" marR="0" rtl="0" algn="l">
              <a:lnSpc>
                <a:spcPct val="100000"/>
              </a:lnSpc>
              <a:spcBef>
                <a:spcPts val="0"/>
              </a:spcBef>
              <a:spcAft>
                <a:spcPts val="0"/>
              </a:spcAft>
              <a:buSzPts val="2600"/>
              <a:buChar char="•"/>
            </a:pPr>
            <a:r>
              <a:rPr lang="sv-SE"/>
              <a:t>Many faults only emerge in the wild.</a:t>
            </a:r>
            <a:endParaRPr/>
          </a:p>
          <a:p>
            <a:pPr indent="-381000" lvl="1" marL="914400" rtl="0" algn="l">
              <a:spcBef>
                <a:spcPts val="500"/>
              </a:spcBef>
              <a:spcAft>
                <a:spcPts val="0"/>
              </a:spcAft>
              <a:buSzPts val="2400"/>
              <a:buChar char="•"/>
            </a:pPr>
            <a:r>
              <a:rPr lang="sv-SE" sz="2400"/>
              <a:t>Alternative operating environments.</a:t>
            </a:r>
            <a:endParaRPr sz="2400"/>
          </a:p>
          <a:p>
            <a:pPr indent="-381000" lvl="1" marL="914400" rtl="0" algn="l">
              <a:spcBef>
                <a:spcPts val="500"/>
              </a:spcBef>
              <a:spcAft>
                <a:spcPts val="0"/>
              </a:spcAft>
              <a:buSzPts val="2400"/>
              <a:buChar char="•"/>
            </a:pPr>
            <a:r>
              <a:rPr lang="sv-SE" sz="2400"/>
              <a:t>More eyes on the system.</a:t>
            </a:r>
            <a:endParaRPr sz="2400"/>
          </a:p>
          <a:p>
            <a:pPr indent="-381000" lvl="1" marL="914400" rtl="0" algn="l">
              <a:spcBef>
                <a:spcPts val="500"/>
              </a:spcBef>
              <a:spcAft>
                <a:spcPts val="0"/>
              </a:spcAft>
              <a:buSzPts val="2400"/>
              <a:buChar char="•"/>
            </a:pPr>
            <a:r>
              <a:rPr lang="sv-SE" sz="2400"/>
              <a:t>Wide variety of usage types. </a:t>
            </a:r>
            <a:endParaRPr/>
          </a:p>
        </p:txBody>
      </p:sp>
      <p:sp>
        <p:nvSpPr>
          <p:cNvPr id="556" name="Google Shape;556;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Testing</a:t>
            </a:r>
            <a:endParaRPr/>
          </a:p>
        </p:txBody>
      </p:sp>
      <p:sp>
        <p:nvSpPr>
          <p:cNvPr id="168" name="Google Shape;168;p28"/>
          <p:cNvSpPr txBox="1"/>
          <p:nvPr>
            <p:ph idx="1" type="body"/>
          </p:nvPr>
        </p:nvSpPr>
        <p:spPr>
          <a:xfrm>
            <a:off x="468897" y="1282400"/>
            <a:ext cx="5929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i="1" lang="sv-SE"/>
              <a:t>Experimental </a:t>
            </a:r>
            <a:r>
              <a:rPr i="1" lang="sv-SE"/>
              <a:t>investigation</a:t>
            </a:r>
            <a:r>
              <a:rPr lang="sv-SE"/>
              <a:t> of system quality.</a:t>
            </a:r>
            <a:endParaRPr/>
          </a:p>
          <a:p>
            <a:pPr indent="-393700" lvl="0" marL="457200" rtl="0" algn="l">
              <a:spcBef>
                <a:spcPts val="1000"/>
              </a:spcBef>
              <a:spcAft>
                <a:spcPts val="0"/>
              </a:spcAft>
              <a:buSzPts val="2600"/>
              <a:buChar char="•"/>
            </a:pPr>
            <a:r>
              <a:rPr lang="sv-SE"/>
              <a:t>Based on sequences of </a:t>
            </a:r>
            <a:r>
              <a:rPr b="1" lang="sv-SE">
                <a:solidFill>
                  <a:schemeClr val="accent3"/>
                </a:solidFill>
              </a:rPr>
              <a:t>stimuli</a:t>
            </a:r>
            <a:r>
              <a:rPr lang="sv-SE"/>
              <a:t> and </a:t>
            </a:r>
            <a:r>
              <a:rPr b="1" lang="sv-SE">
                <a:solidFill>
                  <a:schemeClr val="accent3"/>
                </a:solidFill>
              </a:rPr>
              <a:t>observations</a:t>
            </a:r>
            <a:r>
              <a:rPr lang="sv-SE"/>
              <a:t>.</a:t>
            </a:r>
            <a:endParaRPr/>
          </a:p>
          <a:p>
            <a:pPr indent="-368300" lvl="1" marL="914400" rtl="0" algn="l">
              <a:spcBef>
                <a:spcPts val="500"/>
              </a:spcBef>
              <a:spcAft>
                <a:spcPts val="0"/>
              </a:spcAft>
              <a:buSzPts val="2200"/>
              <a:buChar char="•"/>
            </a:pPr>
            <a:r>
              <a:rPr b="1" lang="sv-SE">
                <a:solidFill>
                  <a:schemeClr val="accent3"/>
                </a:solidFill>
              </a:rPr>
              <a:t>Stimuli</a:t>
            </a:r>
            <a:r>
              <a:rPr b="1" lang="sv-SE"/>
              <a:t> </a:t>
            </a:r>
            <a:r>
              <a:rPr lang="sv-SE"/>
              <a:t>that the system must react to.</a:t>
            </a:r>
            <a:endParaRPr/>
          </a:p>
          <a:p>
            <a:pPr indent="-368300" lvl="1" marL="914400" rtl="0" algn="l">
              <a:spcBef>
                <a:spcPts val="500"/>
              </a:spcBef>
              <a:spcAft>
                <a:spcPts val="0"/>
              </a:spcAft>
              <a:buSzPts val="2200"/>
              <a:buChar char="•"/>
            </a:pPr>
            <a:r>
              <a:rPr b="1" lang="sv-SE">
                <a:solidFill>
                  <a:schemeClr val="accent3"/>
                </a:solidFill>
              </a:rPr>
              <a:t>Observations</a:t>
            </a:r>
            <a:r>
              <a:rPr lang="sv-SE"/>
              <a:t> of system reactions.</a:t>
            </a:r>
            <a:endParaRPr/>
          </a:p>
          <a:p>
            <a:pPr indent="-368300" lvl="1" marL="914400" rtl="0" algn="l">
              <a:spcBef>
                <a:spcPts val="500"/>
              </a:spcBef>
              <a:spcAft>
                <a:spcPts val="0"/>
              </a:spcAft>
              <a:buSzPts val="2200"/>
              <a:buChar char="•"/>
            </a:pPr>
            <a:r>
              <a:rPr b="1" lang="sv-SE">
                <a:solidFill>
                  <a:schemeClr val="accent3"/>
                </a:solidFill>
              </a:rPr>
              <a:t>Verdicts</a:t>
            </a:r>
            <a:r>
              <a:rPr b="1" lang="sv-SE"/>
              <a:t> </a:t>
            </a:r>
            <a:r>
              <a:rPr lang="sv-SE"/>
              <a:t>on correctness. </a:t>
            </a:r>
            <a:endParaRPr/>
          </a:p>
        </p:txBody>
      </p:sp>
      <p:sp>
        <p:nvSpPr>
          <p:cNvPr id="169" name="Google Shape;16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0" name="Google Shape;170;p28"/>
          <p:cNvSpPr/>
          <p:nvPr/>
        </p:nvSpPr>
        <p:spPr>
          <a:xfrm>
            <a:off x="7182013" y="1558744"/>
            <a:ext cx="1014000" cy="62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SUT</a:t>
            </a:r>
            <a:endParaRPr b="1"/>
          </a:p>
        </p:txBody>
      </p:sp>
      <p:sp>
        <p:nvSpPr>
          <p:cNvPr id="171" name="Google Shape;171;p28"/>
          <p:cNvSpPr/>
          <p:nvPr/>
        </p:nvSpPr>
        <p:spPr>
          <a:xfrm>
            <a:off x="7128024" y="726700"/>
            <a:ext cx="11220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Input</a:t>
            </a:r>
            <a:endParaRPr b="1"/>
          </a:p>
        </p:txBody>
      </p:sp>
      <p:cxnSp>
        <p:nvCxnSpPr>
          <p:cNvPr id="172" name="Google Shape;172;p28"/>
          <p:cNvCxnSpPr>
            <a:stCxn id="171" idx="2"/>
            <a:endCxn id="170" idx="0"/>
          </p:cNvCxnSpPr>
          <p:nvPr/>
        </p:nvCxnSpPr>
        <p:spPr>
          <a:xfrm>
            <a:off x="7689024" y="1299100"/>
            <a:ext cx="0" cy="259500"/>
          </a:xfrm>
          <a:prstGeom prst="straightConnector1">
            <a:avLst/>
          </a:prstGeom>
          <a:noFill/>
          <a:ln cap="flat" cmpd="sng" w="19050">
            <a:solidFill>
              <a:schemeClr val="dk2"/>
            </a:solidFill>
            <a:prstDash val="solid"/>
            <a:round/>
            <a:headEnd len="med" w="med" type="none"/>
            <a:tailEnd len="med" w="med" type="triangle"/>
          </a:ln>
        </p:spPr>
      </p:cxnSp>
      <p:sp>
        <p:nvSpPr>
          <p:cNvPr id="173" name="Google Shape;173;p28"/>
          <p:cNvSpPr/>
          <p:nvPr/>
        </p:nvSpPr>
        <p:spPr>
          <a:xfrm>
            <a:off x="7241863" y="2489363"/>
            <a:ext cx="894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Output</a:t>
            </a:r>
            <a:endParaRPr b="1"/>
          </a:p>
        </p:txBody>
      </p:sp>
      <p:sp>
        <p:nvSpPr>
          <p:cNvPr id="174" name="Google Shape;174;p28"/>
          <p:cNvSpPr/>
          <p:nvPr/>
        </p:nvSpPr>
        <p:spPr>
          <a:xfrm>
            <a:off x="6679374" y="3316713"/>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Oracle (Expected Output)</a:t>
            </a:r>
            <a:endParaRPr b="1"/>
          </a:p>
        </p:txBody>
      </p:sp>
      <p:cxnSp>
        <p:nvCxnSpPr>
          <p:cNvPr id="175" name="Google Shape;175;p28"/>
          <p:cNvCxnSpPr>
            <a:stCxn id="170" idx="2"/>
            <a:endCxn id="173" idx="0"/>
          </p:cNvCxnSpPr>
          <p:nvPr/>
        </p:nvCxnSpPr>
        <p:spPr>
          <a:xfrm>
            <a:off x="7689013" y="2188144"/>
            <a:ext cx="0" cy="301200"/>
          </a:xfrm>
          <a:prstGeom prst="straightConnector1">
            <a:avLst/>
          </a:prstGeom>
          <a:noFill/>
          <a:ln cap="flat" cmpd="sng" w="19050">
            <a:solidFill>
              <a:schemeClr val="dk2"/>
            </a:solidFill>
            <a:prstDash val="solid"/>
            <a:round/>
            <a:headEnd len="med" w="med" type="none"/>
            <a:tailEnd len="med" w="med" type="triangle"/>
          </a:ln>
        </p:spPr>
      </p:cxnSp>
      <p:cxnSp>
        <p:nvCxnSpPr>
          <p:cNvPr id="176" name="Google Shape;176;p28"/>
          <p:cNvCxnSpPr>
            <a:stCxn id="174" idx="0"/>
            <a:endCxn id="173" idx="2"/>
          </p:cNvCxnSpPr>
          <p:nvPr/>
        </p:nvCxnSpPr>
        <p:spPr>
          <a:xfrm rot="10800000">
            <a:off x="7689024" y="3061713"/>
            <a:ext cx="0" cy="255000"/>
          </a:xfrm>
          <a:prstGeom prst="straightConnector1">
            <a:avLst/>
          </a:prstGeom>
          <a:noFill/>
          <a:ln cap="flat" cmpd="sng" w="19050">
            <a:solidFill>
              <a:schemeClr val="dk2"/>
            </a:solidFill>
            <a:prstDash val="solid"/>
            <a:round/>
            <a:headEnd len="med" w="med" type="triangle"/>
            <a:tailEnd len="med" w="med" type="none"/>
          </a:ln>
        </p:spPr>
      </p:cxnSp>
      <p:sp>
        <p:nvSpPr>
          <p:cNvPr id="177" name="Google Shape;177;p28"/>
          <p:cNvSpPr/>
          <p:nvPr/>
        </p:nvSpPr>
        <p:spPr>
          <a:xfrm>
            <a:off x="6679374" y="4190288"/>
            <a:ext cx="2019300" cy="5724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Verdict (Pass/Fail)</a:t>
            </a:r>
            <a:endParaRPr b="1"/>
          </a:p>
        </p:txBody>
      </p:sp>
      <p:cxnSp>
        <p:nvCxnSpPr>
          <p:cNvPr id="178" name="Google Shape;178;p28"/>
          <p:cNvCxnSpPr>
            <a:stCxn id="174" idx="2"/>
            <a:endCxn id="177" idx="0"/>
          </p:cNvCxnSpPr>
          <p:nvPr/>
        </p:nvCxnSpPr>
        <p:spPr>
          <a:xfrm>
            <a:off x="7689024" y="3889113"/>
            <a:ext cx="0" cy="301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Acceptance Testing Types</a:t>
            </a:r>
            <a:endParaRPr/>
          </a:p>
        </p:txBody>
      </p:sp>
      <p:sp>
        <p:nvSpPr>
          <p:cNvPr id="562" name="Google Shape;562;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Alpha Testing</a:t>
            </a:r>
            <a:endParaRPr/>
          </a:p>
          <a:p>
            <a:pPr indent="-368300" lvl="1" marL="914400" marR="0" rtl="0" algn="l">
              <a:lnSpc>
                <a:spcPct val="100000"/>
              </a:lnSpc>
              <a:spcBef>
                <a:spcPts val="0"/>
              </a:spcBef>
              <a:spcAft>
                <a:spcPts val="0"/>
              </a:spcAft>
              <a:buSzPts val="2200"/>
              <a:buChar char="•"/>
            </a:pPr>
            <a:r>
              <a:rPr lang="sv-SE"/>
              <a:t>A small group of users work closely with development team to test the software.</a:t>
            </a:r>
            <a:endParaRPr/>
          </a:p>
          <a:p>
            <a:pPr indent="-393700" lvl="0" marL="457200" marR="0" rtl="0" algn="l">
              <a:lnSpc>
                <a:spcPct val="100000"/>
              </a:lnSpc>
              <a:spcBef>
                <a:spcPts val="0"/>
              </a:spcBef>
              <a:spcAft>
                <a:spcPts val="0"/>
              </a:spcAft>
              <a:buSzPts val="2600"/>
              <a:buChar char="•"/>
            </a:pPr>
            <a:r>
              <a:rPr lang="sv-SE"/>
              <a:t>Beta Testing</a:t>
            </a:r>
            <a:endParaRPr/>
          </a:p>
          <a:p>
            <a:pPr indent="-368300" lvl="1" marL="914400" marR="0" rtl="0" algn="l">
              <a:lnSpc>
                <a:spcPct val="100000"/>
              </a:lnSpc>
              <a:spcBef>
                <a:spcPts val="0"/>
              </a:spcBef>
              <a:spcAft>
                <a:spcPts val="0"/>
              </a:spcAft>
              <a:buSzPts val="2200"/>
              <a:buChar char="•"/>
            </a:pPr>
            <a:r>
              <a:rPr lang="sv-SE"/>
              <a:t>A release of the software is made available to a larger group of interested users. </a:t>
            </a:r>
            <a:endParaRPr/>
          </a:p>
          <a:p>
            <a:pPr indent="-393700" lvl="0" marL="457200" marR="0" rtl="0" algn="l">
              <a:lnSpc>
                <a:spcPct val="100000"/>
              </a:lnSpc>
              <a:spcBef>
                <a:spcPts val="0"/>
              </a:spcBef>
              <a:spcAft>
                <a:spcPts val="0"/>
              </a:spcAft>
              <a:buSzPts val="2600"/>
              <a:buChar char="•"/>
            </a:pPr>
            <a:r>
              <a:rPr lang="sv-SE"/>
              <a:t>Formal Acceptance Testing</a:t>
            </a:r>
            <a:endParaRPr/>
          </a:p>
          <a:p>
            <a:pPr indent="-368300" lvl="1" marL="914400" marR="0" rtl="0" algn="l">
              <a:lnSpc>
                <a:spcPct val="100000"/>
              </a:lnSpc>
              <a:spcBef>
                <a:spcPts val="0"/>
              </a:spcBef>
              <a:spcAft>
                <a:spcPts val="0"/>
              </a:spcAft>
              <a:buSzPts val="2200"/>
              <a:buChar char="•"/>
            </a:pPr>
            <a:r>
              <a:rPr lang="sv-SE"/>
              <a:t>Customers decide whether or not the system is ready to be released.</a:t>
            </a:r>
            <a:endParaRPr/>
          </a:p>
          <a:p>
            <a:pPr indent="0" lvl="0" marL="457200" marR="0" rtl="0" algn="l">
              <a:lnSpc>
                <a:spcPct val="100000"/>
              </a:lnSpc>
              <a:spcBef>
                <a:spcPts val="600"/>
              </a:spcBef>
              <a:spcAft>
                <a:spcPts val="0"/>
              </a:spcAft>
              <a:buNone/>
            </a:pPr>
            <a:r>
              <a:t/>
            </a:r>
            <a:endParaRPr/>
          </a:p>
        </p:txBody>
      </p:sp>
      <p:sp>
        <p:nvSpPr>
          <p:cNvPr id="563" name="Google Shape;563;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0" name="Google Shape;570;p6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Test Plans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Plans</a:t>
            </a:r>
            <a:endParaRPr/>
          </a:p>
        </p:txBody>
      </p:sp>
      <p:sp>
        <p:nvSpPr>
          <p:cNvPr id="576" name="Google Shape;576;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Plan for how we will test the system.</a:t>
            </a:r>
            <a:endParaRPr/>
          </a:p>
          <a:p>
            <a:pPr indent="-368300" lvl="1" marL="914400" rtl="0" algn="l">
              <a:spcBef>
                <a:spcPts val="500"/>
              </a:spcBef>
              <a:spcAft>
                <a:spcPts val="0"/>
              </a:spcAft>
              <a:buSzPts val="2200"/>
              <a:buChar char="•"/>
            </a:pPr>
            <a:r>
              <a:rPr b="1" lang="sv-SE">
                <a:solidFill>
                  <a:schemeClr val="accent3"/>
                </a:solidFill>
              </a:rPr>
              <a:t>What</a:t>
            </a:r>
            <a:r>
              <a:rPr b="1" lang="sv-SE"/>
              <a:t> </a:t>
            </a:r>
            <a:r>
              <a:rPr lang="sv-SE"/>
              <a:t>is being tested (units, subsystems, features).</a:t>
            </a:r>
            <a:endParaRPr/>
          </a:p>
          <a:p>
            <a:pPr indent="-368300" lvl="1" marL="914400" rtl="0" algn="l">
              <a:spcBef>
                <a:spcPts val="500"/>
              </a:spcBef>
              <a:spcAft>
                <a:spcPts val="0"/>
              </a:spcAft>
              <a:buSzPts val="2200"/>
              <a:buChar char="•"/>
            </a:pPr>
            <a:r>
              <a:rPr b="1" lang="sv-SE">
                <a:solidFill>
                  <a:schemeClr val="accent3"/>
                </a:solidFill>
              </a:rPr>
              <a:t>When</a:t>
            </a:r>
            <a:r>
              <a:rPr lang="sv-SE"/>
              <a:t> it will be tested (required stage of completion).</a:t>
            </a:r>
            <a:endParaRPr/>
          </a:p>
          <a:p>
            <a:pPr indent="-368300" lvl="1" marL="914400" rtl="0" algn="l">
              <a:spcBef>
                <a:spcPts val="500"/>
              </a:spcBef>
              <a:spcAft>
                <a:spcPts val="0"/>
              </a:spcAft>
              <a:buSzPts val="2200"/>
              <a:buChar char="•"/>
            </a:pPr>
            <a:r>
              <a:rPr b="1" lang="sv-SE">
                <a:solidFill>
                  <a:schemeClr val="accent3"/>
                </a:solidFill>
              </a:rPr>
              <a:t>How</a:t>
            </a:r>
            <a:r>
              <a:rPr b="1" lang="sv-SE"/>
              <a:t> </a:t>
            </a:r>
            <a:r>
              <a:rPr lang="sv-SE"/>
              <a:t>it will be tested (what scenarios do we run?).</a:t>
            </a:r>
            <a:endParaRPr/>
          </a:p>
          <a:p>
            <a:pPr indent="-368300" lvl="1" marL="914400" rtl="0" algn="l">
              <a:spcBef>
                <a:spcPts val="500"/>
              </a:spcBef>
              <a:spcAft>
                <a:spcPts val="0"/>
              </a:spcAft>
              <a:buSzPts val="2200"/>
              <a:buChar char="•"/>
            </a:pPr>
            <a:r>
              <a:rPr b="1" lang="sv-SE">
                <a:solidFill>
                  <a:schemeClr val="accent3"/>
                </a:solidFill>
              </a:rPr>
              <a:t>Where</a:t>
            </a:r>
            <a:r>
              <a:rPr lang="sv-SE"/>
              <a:t> we are testing it (types of environments).</a:t>
            </a:r>
            <a:endParaRPr/>
          </a:p>
          <a:p>
            <a:pPr indent="-368300" lvl="1" marL="914400" rtl="0" algn="l">
              <a:spcBef>
                <a:spcPts val="500"/>
              </a:spcBef>
              <a:spcAft>
                <a:spcPts val="0"/>
              </a:spcAft>
              <a:buSzPts val="2200"/>
              <a:buChar char="•"/>
            </a:pPr>
            <a:r>
              <a:rPr b="1" lang="sv-SE">
                <a:solidFill>
                  <a:schemeClr val="accent3"/>
                </a:solidFill>
              </a:rPr>
              <a:t>Why</a:t>
            </a:r>
            <a:r>
              <a:rPr b="1" lang="sv-SE"/>
              <a:t> </a:t>
            </a:r>
            <a:r>
              <a:rPr lang="sv-SE"/>
              <a:t>we are testing it  (what purpose do tests serve?).</a:t>
            </a:r>
            <a:endParaRPr/>
          </a:p>
          <a:p>
            <a:pPr indent="-368300" lvl="1" marL="914400" rtl="0" algn="l">
              <a:spcBef>
                <a:spcPts val="500"/>
              </a:spcBef>
              <a:spcAft>
                <a:spcPts val="0"/>
              </a:spcAft>
              <a:buSzPts val="2200"/>
              <a:buChar char="•"/>
            </a:pPr>
            <a:r>
              <a:rPr b="1" lang="sv-SE">
                <a:solidFill>
                  <a:schemeClr val="accent3"/>
                </a:solidFill>
              </a:rPr>
              <a:t>Who</a:t>
            </a:r>
            <a:r>
              <a:rPr lang="sv-SE"/>
              <a:t> will be responsible for writing test cases (assign responsibility to team members).</a:t>
            </a:r>
            <a:endParaRPr/>
          </a:p>
        </p:txBody>
      </p:sp>
      <p:sp>
        <p:nvSpPr>
          <p:cNvPr id="577" name="Google Shape;577;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Make a Test Plan?</a:t>
            </a:r>
            <a:endParaRPr/>
          </a:p>
        </p:txBody>
      </p:sp>
      <p:sp>
        <p:nvSpPr>
          <p:cNvPr id="584" name="Google Shape;584;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Guides development team.</a:t>
            </a:r>
            <a:endParaRPr/>
          </a:p>
          <a:p>
            <a:pPr indent="-368300" lvl="1" marL="914400" rtl="0" algn="l">
              <a:spcBef>
                <a:spcPts val="500"/>
              </a:spcBef>
              <a:spcAft>
                <a:spcPts val="0"/>
              </a:spcAft>
              <a:buSzPts val="2200"/>
              <a:buChar char="•"/>
            </a:pPr>
            <a:r>
              <a:rPr lang="sv-SE"/>
              <a:t>Rulebook for planning test cases.</a:t>
            </a:r>
            <a:endParaRPr/>
          </a:p>
          <a:p>
            <a:pPr indent="-393700" lvl="0" marL="457200" rtl="0" algn="l">
              <a:spcBef>
                <a:spcPts val="1000"/>
              </a:spcBef>
              <a:spcAft>
                <a:spcPts val="0"/>
              </a:spcAft>
              <a:buSzPts val="2600"/>
              <a:buChar char="•"/>
            </a:pPr>
            <a:r>
              <a:rPr lang="sv-SE"/>
              <a:t>Helps people outside the team understand the testing process.</a:t>
            </a:r>
            <a:endParaRPr/>
          </a:p>
          <a:p>
            <a:pPr indent="-393700" lvl="0" marL="457200" rtl="0" algn="l">
              <a:spcBef>
                <a:spcPts val="1000"/>
              </a:spcBef>
              <a:spcAft>
                <a:spcPts val="0"/>
              </a:spcAft>
              <a:buSzPts val="2600"/>
              <a:buChar char="•"/>
            </a:pPr>
            <a:r>
              <a:rPr lang="sv-SE"/>
              <a:t>Documents rationale for scope of testing, how we judge results, why we chose a strategy.</a:t>
            </a:r>
            <a:endParaRPr/>
          </a:p>
          <a:p>
            <a:pPr indent="-368300" lvl="1" marL="914400" rtl="0" algn="l">
              <a:spcBef>
                <a:spcPts val="500"/>
              </a:spcBef>
              <a:spcAft>
                <a:spcPts val="0"/>
              </a:spcAft>
              <a:buSzPts val="2200"/>
              <a:buChar char="•"/>
            </a:pPr>
            <a:r>
              <a:rPr lang="sv-SE"/>
              <a:t>Can be reused when making decisions in future projects.</a:t>
            </a:r>
            <a:endParaRPr/>
          </a:p>
        </p:txBody>
      </p:sp>
      <p:sp>
        <p:nvSpPr>
          <p:cNvPr id="585" name="Google Shape;585;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Analyze the Product</a:t>
            </a:r>
            <a:endParaRPr/>
          </a:p>
        </p:txBody>
      </p:sp>
      <p:sp>
        <p:nvSpPr>
          <p:cNvPr id="592" name="Google Shape;592;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ust understand the product before you can test it.</a:t>
            </a:r>
            <a:endParaRPr/>
          </a:p>
          <a:p>
            <a:pPr indent="-368300" lvl="1" marL="914400" rtl="0" algn="l">
              <a:spcBef>
                <a:spcPts val="500"/>
              </a:spcBef>
              <a:spcAft>
                <a:spcPts val="0"/>
              </a:spcAft>
              <a:buSzPts val="2200"/>
              <a:buChar char="•"/>
            </a:pPr>
            <a:r>
              <a:rPr lang="sv-SE"/>
              <a:t>What are the needs of the users?</a:t>
            </a:r>
            <a:endParaRPr/>
          </a:p>
          <a:p>
            <a:pPr indent="-368300" lvl="1" marL="914400" rtl="0" algn="l">
              <a:spcBef>
                <a:spcPts val="500"/>
              </a:spcBef>
              <a:spcAft>
                <a:spcPts val="0"/>
              </a:spcAft>
              <a:buSzPts val="2200"/>
              <a:buChar char="•"/>
            </a:pPr>
            <a:r>
              <a:rPr lang="sv-SE"/>
              <a:t>Who will use the product?</a:t>
            </a:r>
            <a:endParaRPr/>
          </a:p>
          <a:p>
            <a:pPr indent="-368300" lvl="1" marL="914400" rtl="0" algn="l">
              <a:spcBef>
                <a:spcPts val="500"/>
              </a:spcBef>
              <a:spcAft>
                <a:spcPts val="0"/>
              </a:spcAft>
              <a:buSzPts val="2200"/>
              <a:buChar char="•"/>
            </a:pPr>
            <a:r>
              <a:rPr lang="sv-SE"/>
              <a:t>What will it be used for?</a:t>
            </a:r>
            <a:endParaRPr/>
          </a:p>
          <a:p>
            <a:pPr indent="-368300" lvl="1" marL="914400" rtl="0" algn="l">
              <a:spcBef>
                <a:spcPts val="500"/>
              </a:spcBef>
              <a:spcAft>
                <a:spcPts val="0"/>
              </a:spcAft>
              <a:buSzPts val="2200"/>
              <a:buChar char="•"/>
            </a:pPr>
            <a:r>
              <a:rPr lang="sv-SE"/>
              <a:t>What are the dependencies of the product?</a:t>
            </a:r>
            <a:endParaRPr/>
          </a:p>
          <a:p>
            <a:pPr indent="-393700" lvl="0" marL="457200" rtl="0" algn="l">
              <a:spcBef>
                <a:spcPts val="1000"/>
              </a:spcBef>
              <a:spcAft>
                <a:spcPts val="0"/>
              </a:spcAft>
              <a:buSzPts val="2600"/>
              <a:buChar char="•"/>
            </a:pPr>
            <a:r>
              <a:rPr lang="sv-SE"/>
              <a:t>Review requirements and documentation.</a:t>
            </a:r>
            <a:endParaRPr/>
          </a:p>
          <a:p>
            <a:pPr indent="-393700" lvl="0" marL="457200" rtl="0" algn="l">
              <a:spcBef>
                <a:spcPts val="1000"/>
              </a:spcBef>
              <a:spcAft>
                <a:spcPts val="0"/>
              </a:spcAft>
              <a:buSzPts val="2600"/>
              <a:buChar char="•"/>
            </a:pPr>
            <a:r>
              <a:rPr lang="sv-SE"/>
              <a:t>Interview stakeholders and developers.</a:t>
            </a:r>
            <a:endParaRPr/>
          </a:p>
          <a:p>
            <a:pPr indent="-393700" lvl="0" marL="457200" rtl="0" algn="l">
              <a:spcBef>
                <a:spcPts val="1000"/>
              </a:spcBef>
              <a:spcAft>
                <a:spcPts val="0"/>
              </a:spcAft>
              <a:buSzPts val="2600"/>
              <a:buChar char="•"/>
            </a:pPr>
            <a:r>
              <a:rPr lang="sv-SE"/>
              <a:t>Perform a product walkthrough (if code is running).</a:t>
            </a:r>
            <a:endParaRPr/>
          </a:p>
        </p:txBody>
      </p:sp>
      <p:sp>
        <p:nvSpPr>
          <p:cNvPr id="593" name="Google Shape;593;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4" name="Google Shape;594;p68"/>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Analyze the Product</a:t>
            </a:r>
            <a:endParaRPr/>
          </a:p>
        </p:txBody>
      </p:sp>
      <p:sp>
        <p:nvSpPr>
          <p:cNvPr id="601" name="Google Shape;601;p69"/>
          <p:cNvSpPr txBox="1"/>
          <p:nvPr>
            <p:ph idx="1" type="body"/>
          </p:nvPr>
        </p:nvSpPr>
        <p:spPr>
          <a:xfrm>
            <a:off x="468895" y="1282400"/>
            <a:ext cx="3756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Banking Website</a:t>
            </a:r>
            <a:endParaRPr/>
          </a:p>
          <a:p>
            <a:pPr indent="-368300" lvl="1" marL="914400" rtl="0" algn="l">
              <a:spcBef>
                <a:spcPts val="0"/>
              </a:spcBef>
              <a:spcAft>
                <a:spcPts val="0"/>
              </a:spcAft>
              <a:buSzPts val="2200"/>
              <a:buChar char="•"/>
            </a:pPr>
            <a:r>
              <a:rPr lang="sv-SE"/>
              <a:t>What features do we want to see?</a:t>
            </a:r>
            <a:endParaRPr/>
          </a:p>
          <a:p>
            <a:pPr indent="-368300" lvl="1" marL="914400" rtl="0" algn="l">
              <a:spcBef>
                <a:spcPts val="0"/>
              </a:spcBef>
              <a:spcAft>
                <a:spcPts val="0"/>
              </a:spcAft>
              <a:buSzPts val="2200"/>
              <a:buChar char="•"/>
            </a:pPr>
            <a:r>
              <a:rPr lang="sv-SE"/>
              <a:t>Account creation, deletion, manipulation.</a:t>
            </a:r>
            <a:endParaRPr/>
          </a:p>
          <a:p>
            <a:pPr indent="-368300" lvl="1" marL="914400" rtl="0" algn="l">
              <a:spcBef>
                <a:spcPts val="0"/>
              </a:spcBef>
              <a:spcAft>
                <a:spcPts val="0"/>
              </a:spcAft>
              <a:buSzPts val="2200"/>
              <a:buChar char="•"/>
            </a:pPr>
            <a:r>
              <a:rPr lang="sv-SE"/>
              <a:t>Fund transfers</a:t>
            </a:r>
            <a:endParaRPr/>
          </a:p>
          <a:p>
            <a:pPr indent="-368300" lvl="1" marL="914400" rtl="0" algn="l">
              <a:spcBef>
                <a:spcPts val="0"/>
              </a:spcBef>
              <a:spcAft>
                <a:spcPts val="0"/>
              </a:spcAft>
              <a:buSzPts val="2200"/>
              <a:buChar char="•"/>
            </a:pPr>
            <a:r>
              <a:rPr lang="sv-SE"/>
              <a:t>Fund withdrawal</a:t>
            </a:r>
            <a:endParaRPr/>
          </a:p>
          <a:p>
            <a:pPr indent="-368300" lvl="1" marL="914400" rtl="0" algn="l">
              <a:spcBef>
                <a:spcPts val="0"/>
              </a:spcBef>
              <a:spcAft>
                <a:spcPts val="0"/>
              </a:spcAft>
              <a:buSzPts val="2200"/>
              <a:buChar char="•"/>
            </a:pPr>
            <a:r>
              <a:rPr lang="sv-SE"/>
              <a:t>Check deposit</a:t>
            </a:r>
            <a:endParaRPr/>
          </a:p>
          <a:p>
            <a:pPr indent="-368300" lvl="1" marL="914400" rtl="0" algn="l">
              <a:spcBef>
                <a:spcPts val="0"/>
              </a:spcBef>
              <a:spcAft>
                <a:spcPts val="0"/>
              </a:spcAft>
              <a:buSzPts val="2200"/>
              <a:buChar char="•"/>
            </a:pPr>
            <a:r>
              <a:rPr lang="sv-SE"/>
              <a:t>…? </a:t>
            </a:r>
            <a:endParaRPr/>
          </a:p>
        </p:txBody>
      </p:sp>
      <p:sp>
        <p:nvSpPr>
          <p:cNvPr id="602" name="Google Shape;602;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03" name="Google Shape;603;p69"/>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pic>
        <p:nvPicPr>
          <p:cNvPr id="604" name="Google Shape;604;p69"/>
          <p:cNvPicPr preferRelativeResize="0"/>
          <p:nvPr/>
        </p:nvPicPr>
        <p:blipFill>
          <a:blip r:embed="rId3">
            <a:alphaModFix/>
          </a:blip>
          <a:stretch>
            <a:fillRect/>
          </a:stretch>
        </p:blipFill>
        <p:spPr>
          <a:xfrm>
            <a:off x="4282300" y="1357225"/>
            <a:ext cx="4762500" cy="30480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Develop the Test Strategy</a:t>
            </a:r>
            <a:endParaRPr/>
          </a:p>
        </p:txBody>
      </p:sp>
      <p:sp>
        <p:nvSpPr>
          <p:cNvPr id="611" name="Google Shape;611;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Document defining:</a:t>
            </a:r>
            <a:endParaRPr/>
          </a:p>
          <a:p>
            <a:pPr indent="-368300" lvl="1" marL="914400" rtl="0" algn="l">
              <a:spcBef>
                <a:spcPts val="0"/>
              </a:spcBef>
              <a:spcAft>
                <a:spcPts val="0"/>
              </a:spcAft>
              <a:buSzPts val="2200"/>
              <a:buChar char="•"/>
            </a:pPr>
            <a:r>
              <a:rPr lang="sv-SE"/>
              <a:t>Test Objectives (and how to achieve them)</a:t>
            </a:r>
            <a:endParaRPr/>
          </a:p>
          <a:p>
            <a:pPr indent="-368300" lvl="1" marL="914400" rtl="0" algn="l">
              <a:spcBef>
                <a:spcPts val="0"/>
              </a:spcBef>
              <a:spcAft>
                <a:spcPts val="0"/>
              </a:spcAft>
              <a:buSzPts val="2200"/>
              <a:buChar char="•"/>
            </a:pPr>
            <a:r>
              <a:rPr lang="sv-SE"/>
              <a:t>Testing Effort and Cost</a:t>
            </a:r>
            <a:endParaRPr/>
          </a:p>
        </p:txBody>
      </p:sp>
      <p:sp>
        <p:nvSpPr>
          <p:cNvPr id="612" name="Google Shape;612;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3" name="Google Shape;613;p70"/>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pic>
        <p:nvPicPr>
          <p:cNvPr id="614" name="Google Shape;614;p70"/>
          <p:cNvPicPr preferRelativeResize="0"/>
          <p:nvPr/>
        </p:nvPicPr>
        <p:blipFill>
          <a:blip r:embed="rId3">
            <a:alphaModFix/>
          </a:blip>
          <a:stretch>
            <a:fillRect/>
          </a:stretch>
        </p:blipFill>
        <p:spPr>
          <a:xfrm>
            <a:off x="747700" y="2824363"/>
            <a:ext cx="7648575" cy="1362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Scope</a:t>
            </a:r>
            <a:endParaRPr/>
          </a:p>
        </p:txBody>
      </p:sp>
      <p:sp>
        <p:nvSpPr>
          <p:cNvPr id="621" name="Google Shape;621;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What are you planning to test?</a:t>
            </a:r>
            <a:endParaRPr b="1">
              <a:solidFill>
                <a:schemeClr val="accent3"/>
              </a:solidFill>
            </a:endParaRPr>
          </a:p>
          <a:p>
            <a:pPr indent="-368300" lvl="1" marL="914400" rtl="0" algn="l">
              <a:spcBef>
                <a:spcPts val="500"/>
              </a:spcBef>
              <a:spcAft>
                <a:spcPts val="0"/>
              </a:spcAft>
              <a:buSzPts val="2200"/>
              <a:buChar char="•"/>
            </a:pPr>
            <a:r>
              <a:rPr lang="sv-SE"/>
              <a:t>Software, hardware, middleware, ...</a:t>
            </a:r>
            <a:endParaRPr/>
          </a:p>
          <a:p>
            <a:pPr indent="-393700" lvl="0" marL="457200" rtl="0" algn="l">
              <a:spcBef>
                <a:spcPts val="1000"/>
              </a:spcBef>
              <a:spcAft>
                <a:spcPts val="0"/>
              </a:spcAft>
              <a:buSzPts val="2600"/>
              <a:buChar char="•"/>
            </a:pPr>
            <a:r>
              <a:rPr lang="sv-SE"/>
              <a:t>… AND… What are you </a:t>
            </a:r>
            <a:r>
              <a:rPr b="1" lang="sv-SE">
                <a:solidFill>
                  <a:schemeClr val="accent3"/>
                </a:solidFill>
              </a:rPr>
              <a:t>NOT</a:t>
            </a:r>
            <a:r>
              <a:rPr lang="sv-SE"/>
              <a:t> going to test?</a:t>
            </a:r>
            <a:endParaRPr/>
          </a:p>
          <a:p>
            <a:pPr indent="-368300" lvl="1" marL="914400" rtl="0" algn="l">
              <a:spcBef>
                <a:spcPts val="500"/>
              </a:spcBef>
              <a:spcAft>
                <a:spcPts val="0"/>
              </a:spcAft>
              <a:buSzPts val="2200"/>
              <a:buChar char="•"/>
            </a:pPr>
            <a:r>
              <a:rPr lang="sv-SE"/>
              <a:t>Gives project members a clear understanding about what you are responsible for.</a:t>
            </a:r>
            <a:endParaRPr/>
          </a:p>
          <a:p>
            <a:pPr indent="-393700" lvl="0" marL="457200" rtl="0" algn="l">
              <a:spcBef>
                <a:spcPts val="1000"/>
              </a:spcBef>
              <a:spcAft>
                <a:spcPts val="0"/>
              </a:spcAft>
              <a:buSzPts val="2600"/>
              <a:buChar char="•"/>
            </a:pPr>
            <a:r>
              <a:rPr lang="sv-SE"/>
              <a:t>Must take into account:</a:t>
            </a:r>
            <a:endParaRPr/>
          </a:p>
          <a:p>
            <a:pPr indent="-368300" lvl="1" marL="914400" rtl="0" algn="l">
              <a:spcBef>
                <a:spcPts val="500"/>
              </a:spcBef>
              <a:spcAft>
                <a:spcPts val="0"/>
              </a:spcAft>
              <a:buSzPts val="2200"/>
              <a:buChar char="•"/>
            </a:pPr>
            <a:r>
              <a:rPr lang="sv-SE"/>
              <a:t>Requirements, budget, skills of your testing team</a:t>
            </a:r>
            <a:endParaRPr/>
          </a:p>
        </p:txBody>
      </p:sp>
      <p:sp>
        <p:nvSpPr>
          <p:cNvPr id="622" name="Google Shape;622;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3" name="Google Shape;623;p71"/>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Scope</a:t>
            </a:r>
            <a:endParaRPr/>
          </a:p>
        </p:txBody>
      </p:sp>
      <p:sp>
        <p:nvSpPr>
          <p:cNvPr id="630" name="Google Shape;630;p72"/>
          <p:cNvSpPr txBox="1"/>
          <p:nvPr>
            <p:ph idx="1" type="body"/>
          </p:nvPr>
        </p:nvSpPr>
        <p:spPr>
          <a:xfrm>
            <a:off x="468900" y="1282400"/>
            <a:ext cx="5459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Example: </a:t>
            </a:r>
            <a:r>
              <a:rPr lang="sv-SE"/>
              <a:t>Banking website</a:t>
            </a:r>
            <a:endParaRPr/>
          </a:p>
          <a:p>
            <a:pPr indent="-368300" lvl="1" marL="914400" rtl="0" algn="l">
              <a:spcBef>
                <a:spcPts val="0"/>
              </a:spcBef>
              <a:spcAft>
                <a:spcPts val="0"/>
              </a:spcAft>
              <a:buSzPts val="2200"/>
              <a:buChar char="•"/>
            </a:pPr>
            <a:r>
              <a:rPr lang="sv-SE"/>
              <a:t>Requirements specified for functionality and external interface.</a:t>
            </a:r>
            <a:endParaRPr/>
          </a:p>
          <a:p>
            <a:pPr indent="-342900" lvl="2" marL="1371600" rtl="0" algn="l">
              <a:spcBef>
                <a:spcPts val="0"/>
              </a:spcBef>
              <a:spcAft>
                <a:spcPts val="0"/>
              </a:spcAft>
              <a:buClr>
                <a:schemeClr val="accent3"/>
              </a:buClr>
              <a:buSzPts val="1800"/>
              <a:buChar char="•"/>
            </a:pPr>
            <a:r>
              <a:rPr b="1" lang="sv-SE">
                <a:solidFill>
                  <a:schemeClr val="accent3"/>
                </a:solidFill>
              </a:rPr>
              <a:t>These are in-scope.</a:t>
            </a:r>
            <a:endParaRPr b="1">
              <a:solidFill>
                <a:schemeClr val="accent3"/>
              </a:solidFill>
            </a:endParaRPr>
          </a:p>
          <a:p>
            <a:pPr indent="-368300" lvl="1" marL="914400" rtl="0" algn="l">
              <a:spcBef>
                <a:spcPts val="0"/>
              </a:spcBef>
              <a:spcAft>
                <a:spcPts val="0"/>
              </a:spcAft>
              <a:buSzPts val="2200"/>
              <a:buChar char="•"/>
            </a:pPr>
            <a:r>
              <a:rPr lang="sv-SE"/>
              <a:t>No requirements specified for database or client hardware.  </a:t>
            </a:r>
            <a:endParaRPr/>
          </a:p>
          <a:p>
            <a:pPr indent="-342900" lvl="2" marL="1371600" rtl="0" algn="l">
              <a:spcBef>
                <a:spcPts val="0"/>
              </a:spcBef>
              <a:spcAft>
                <a:spcPts val="0"/>
              </a:spcAft>
              <a:buClr>
                <a:schemeClr val="accent3"/>
              </a:buClr>
              <a:buSzPts val="1800"/>
              <a:buChar char="•"/>
            </a:pPr>
            <a:r>
              <a:rPr b="1" lang="sv-SE">
                <a:solidFill>
                  <a:schemeClr val="accent3"/>
                </a:solidFill>
              </a:rPr>
              <a:t>These may be out-of-scope.</a:t>
            </a:r>
            <a:endParaRPr b="1">
              <a:solidFill>
                <a:schemeClr val="accent3"/>
              </a:solidFill>
            </a:endParaRPr>
          </a:p>
        </p:txBody>
      </p:sp>
      <p:sp>
        <p:nvSpPr>
          <p:cNvPr id="631" name="Google Shape;631;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2" name="Google Shape;632;p72"/>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pic>
        <p:nvPicPr>
          <p:cNvPr id="633" name="Google Shape;633;p72"/>
          <p:cNvPicPr preferRelativeResize="0"/>
          <p:nvPr/>
        </p:nvPicPr>
        <p:blipFill>
          <a:blip r:embed="rId3">
            <a:alphaModFix/>
          </a:blip>
          <a:stretch>
            <a:fillRect/>
          </a:stretch>
        </p:blipFill>
        <p:spPr>
          <a:xfrm>
            <a:off x="6553199" y="666476"/>
            <a:ext cx="2133600" cy="2133600"/>
          </a:xfrm>
          <a:prstGeom prst="rect">
            <a:avLst/>
          </a:prstGeom>
          <a:noFill/>
          <a:ln>
            <a:noFill/>
          </a:ln>
        </p:spPr>
      </p:pic>
      <p:pic>
        <p:nvPicPr>
          <p:cNvPr id="634" name="Google Shape;634;p72"/>
          <p:cNvPicPr preferRelativeResize="0"/>
          <p:nvPr/>
        </p:nvPicPr>
        <p:blipFill>
          <a:blip r:embed="rId4">
            <a:alphaModFix/>
          </a:blip>
          <a:stretch>
            <a:fillRect/>
          </a:stretch>
        </p:blipFill>
        <p:spPr>
          <a:xfrm>
            <a:off x="6024550" y="2906801"/>
            <a:ext cx="1626438" cy="1724024"/>
          </a:xfrm>
          <a:prstGeom prst="rect">
            <a:avLst/>
          </a:prstGeom>
          <a:noFill/>
          <a:ln>
            <a:noFill/>
          </a:ln>
        </p:spPr>
      </p:pic>
      <p:sp>
        <p:nvSpPr>
          <p:cNvPr id="635" name="Google Shape;635;p72"/>
          <p:cNvSpPr/>
          <p:nvPr/>
        </p:nvSpPr>
        <p:spPr>
          <a:xfrm>
            <a:off x="6167925" y="753150"/>
            <a:ext cx="1109700" cy="9816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72"/>
          <p:cNvSpPr/>
          <p:nvPr/>
        </p:nvSpPr>
        <p:spPr>
          <a:xfrm>
            <a:off x="6029200" y="2844700"/>
            <a:ext cx="928500" cy="9150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Testing Types</a:t>
            </a:r>
            <a:endParaRPr/>
          </a:p>
        </p:txBody>
      </p:sp>
      <p:sp>
        <p:nvSpPr>
          <p:cNvPr id="643" name="Google Shape;643;p73"/>
          <p:cNvSpPr txBox="1"/>
          <p:nvPr>
            <p:ph idx="1" type="body"/>
          </p:nvPr>
        </p:nvSpPr>
        <p:spPr>
          <a:xfrm>
            <a:off x="5833075" y="1282400"/>
            <a:ext cx="2853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Which should we apply?</a:t>
            </a:r>
            <a:endParaRPr/>
          </a:p>
          <a:p>
            <a:pPr indent="-368300" lvl="1" marL="914400" rtl="0" algn="l">
              <a:spcBef>
                <a:spcPts val="0"/>
              </a:spcBef>
              <a:spcAft>
                <a:spcPts val="0"/>
              </a:spcAft>
              <a:buSzPts val="2200"/>
              <a:buChar char="•"/>
            </a:pPr>
            <a:r>
              <a:rPr lang="sv-SE"/>
              <a:t>Consider the project domain.</a:t>
            </a:r>
            <a:endParaRPr/>
          </a:p>
          <a:p>
            <a:pPr indent="-393700" lvl="0" marL="457200" rtl="0" algn="l">
              <a:spcBef>
                <a:spcPts val="0"/>
              </a:spcBef>
              <a:spcAft>
                <a:spcPts val="0"/>
              </a:spcAft>
              <a:buSzPts val="2600"/>
              <a:buChar char="•"/>
            </a:pPr>
            <a:r>
              <a:rPr lang="sv-SE"/>
              <a:t>Which can we skip or limit to save money?</a:t>
            </a:r>
            <a:endParaRPr/>
          </a:p>
        </p:txBody>
      </p:sp>
      <p:sp>
        <p:nvSpPr>
          <p:cNvPr id="644" name="Google Shape;644;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45" name="Google Shape;645;p73"/>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
        <p:nvSpPr>
          <p:cNvPr id="646" name="Google Shape;646;p73"/>
          <p:cNvSpPr/>
          <p:nvPr/>
        </p:nvSpPr>
        <p:spPr>
          <a:xfrm>
            <a:off x="330800" y="4183100"/>
            <a:ext cx="5623800" cy="6684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73"/>
          <p:cNvSpPr/>
          <p:nvPr/>
        </p:nvSpPr>
        <p:spPr>
          <a:xfrm>
            <a:off x="468900" y="1282400"/>
            <a:ext cx="5453100" cy="328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For the banking site:</a:t>
            </a:r>
            <a:endParaRPr/>
          </a:p>
          <a:p>
            <a:pPr indent="-317500" lvl="0" marL="457200" rtl="0" algn="l">
              <a:spcBef>
                <a:spcPts val="0"/>
              </a:spcBef>
              <a:spcAft>
                <a:spcPts val="0"/>
              </a:spcAft>
              <a:buSzPts val="1400"/>
              <a:buChar char="●"/>
            </a:pPr>
            <a:r>
              <a:rPr lang="sv-SE"/>
              <a:t>System Testing</a:t>
            </a:r>
            <a:endParaRPr/>
          </a:p>
          <a:p>
            <a:pPr indent="-317500" lvl="1" marL="914400" rtl="0" algn="l">
              <a:spcBef>
                <a:spcPts val="0"/>
              </a:spcBef>
              <a:spcAft>
                <a:spcPts val="0"/>
              </a:spcAft>
              <a:buSzPts val="1400"/>
              <a:buChar char="○"/>
            </a:pPr>
            <a:r>
              <a:rPr lang="sv-SE"/>
              <a:t>Focus on verifying access points and interfaces.</a:t>
            </a:r>
            <a:endParaRPr/>
          </a:p>
          <a:p>
            <a:pPr indent="-317500" lvl="1" marL="914400" rtl="0" algn="l">
              <a:spcBef>
                <a:spcPts val="0"/>
              </a:spcBef>
              <a:spcAft>
                <a:spcPts val="0"/>
              </a:spcAft>
              <a:buSzPts val="1400"/>
              <a:buChar char="○"/>
            </a:pPr>
            <a:r>
              <a:rPr lang="sv-SE"/>
              <a:t>Functionality likely spread over multiple classes, many features interact</a:t>
            </a:r>
            <a:endParaRPr/>
          </a:p>
          <a:p>
            <a:pPr indent="-317500" lvl="0" marL="457200" rtl="0" algn="l">
              <a:spcBef>
                <a:spcPts val="0"/>
              </a:spcBef>
              <a:spcAft>
                <a:spcPts val="0"/>
              </a:spcAft>
              <a:buSzPts val="1400"/>
              <a:buChar char="●"/>
            </a:pPr>
            <a:r>
              <a:rPr lang="sv-SE"/>
              <a:t>Exploratory Testing</a:t>
            </a:r>
            <a:endParaRPr/>
          </a:p>
          <a:p>
            <a:pPr indent="0" lvl="0" marL="0" rtl="0" algn="l">
              <a:spcBef>
                <a:spcPts val="0"/>
              </a:spcBef>
              <a:spcAft>
                <a:spcPts val="0"/>
              </a:spcAft>
              <a:buNone/>
            </a:pPr>
            <a:r>
              <a:rPr b="1" lang="sv-SE"/>
              <a:t>May choose to limit:</a:t>
            </a:r>
            <a:endParaRPr b="1"/>
          </a:p>
          <a:p>
            <a:pPr indent="-317500" lvl="0" marL="457200" rtl="0" algn="l">
              <a:spcBef>
                <a:spcPts val="0"/>
              </a:spcBef>
              <a:spcAft>
                <a:spcPts val="0"/>
              </a:spcAft>
              <a:buSzPts val="1400"/>
              <a:buChar char="●"/>
            </a:pPr>
            <a:r>
              <a:rPr lang="sv-SE"/>
              <a:t>Unit Testing </a:t>
            </a:r>
            <a:endParaRPr/>
          </a:p>
          <a:p>
            <a:pPr indent="-317500" lvl="0" marL="457200" rtl="0" algn="l">
              <a:spcBef>
                <a:spcPts val="0"/>
              </a:spcBef>
              <a:spcAft>
                <a:spcPts val="0"/>
              </a:spcAft>
              <a:buSzPts val="1400"/>
              <a:buChar char="●"/>
            </a:pPr>
            <a:r>
              <a:rPr lang="sv-SE"/>
              <a:t>(focus on integration over individual classes)</a:t>
            </a:r>
            <a:endParaRPr/>
          </a:p>
          <a:p>
            <a:pPr indent="0" lvl="0" marL="0" rtl="0" algn="l">
              <a:spcBef>
                <a:spcPts val="0"/>
              </a:spcBef>
              <a:spcAft>
                <a:spcPts val="0"/>
              </a:spcAft>
              <a:buNone/>
            </a:pPr>
            <a:r>
              <a:rPr b="1" lang="sv-SE"/>
              <a:t>May choose to </a:t>
            </a:r>
            <a:r>
              <a:rPr b="1" lang="sv-SE"/>
              <a:t>skip:</a:t>
            </a:r>
            <a:endParaRPr b="1"/>
          </a:p>
          <a:p>
            <a:pPr indent="-317500" lvl="0" marL="457200" rtl="0" algn="l">
              <a:spcBef>
                <a:spcPts val="0"/>
              </a:spcBef>
              <a:spcAft>
                <a:spcPts val="0"/>
              </a:spcAft>
              <a:buSzPts val="1400"/>
              <a:buChar char="●"/>
            </a:pPr>
            <a:r>
              <a:rPr lang="sv-SE"/>
              <a:t>Acceptance Testing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Bugs? What are Those?</a:t>
            </a:r>
            <a:endParaRPr/>
          </a:p>
        </p:txBody>
      </p:sp>
      <p:sp>
        <p:nvSpPr>
          <p:cNvPr id="184" name="Google Shape;184;p29"/>
          <p:cNvSpPr txBox="1"/>
          <p:nvPr>
            <p:ph idx="1" type="body"/>
          </p:nvPr>
        </p:nvSpPr>
        <p:spPr>
          <a:xfrm>
            <a:off x="468900" y="1282400"/>
            <a:ext cx="50175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b="1" lang="sv-SE">
                <a:solidFill>
                  <a:schemeClr val="accent3"/>
                </a:solidFill>
              </a:rPr>
              <a:t>Bug</a:t>
            </a:r>
            <a:r>
              <a:rPr b="1" lang="sv-SE"/>
              <a:t> </a:t>
            </a:r>
            <a:r>
              <a:rPr lang="sv-SE"/>
              <a:t>is an overloaded term.</a:t>
            </a:r>
            <a:endParaRPr/>
          </a:p>
          <a:p>
            <a:pPr indent="-406400" lvl="1" marL="914400" marR="0" rtl="0" algn="l">
              <a:lnSpc>
                <a:spcPct val="100000"/>
              </a:lnSpc>
              <a:spcBef>
                <a:spcPts val="0"/>
              </a:spcBef>
              <a:spcAft>
                <a:spcPts val="0"/>
              </a:spcAft>
              <a:buSzPts val="2800"/>
              <a:buChar char="•"/>
            </a:pPr>
            <a:r>
              <a:rPr lang="sv-SE"/>
              <a:t>Does it refer to the bad behavior observed?</a:t>
            </a:r>
            <a:endParaRPr/>
          </a:p>
          <a:p>
            <a:pPr indent="-406400" lvl="1" marL="914400" marR="0" rtl="0" algn="l">
              <a:lnSpc>
                <a:spcPct val="100000"/>
              </a:lnSpc>
              <a:spcBef>
                <a:spcPts val="0"/>
              </a:spcBef>
              <a:spcAft>
                <a:spcPts val="0"/>
              </a:spcAft>
              <a:buSzPts val="2800"/>
              <a:buChar char="•"/>
            </a:pPr>
            <a:r>
              <a:rPr lang="sv-SE"/>
              <a:t>Is it the source code </a:t>
            </a:r>
            <a:br>
              <a:rPr lang="sv-SE"/>
            </a:br>
            <a:r>
              <a:rPr lang="sv-SE"/>
              <a:t>mistake that led to that behavior?</a:t>
            </a:r>
            <a:endParaRPr/>
          </a:p>
          <a:p>
            <a:pPr indent="-406400" lvl="1" marL="914400" marR="0" rtl="0" algn="l">
              <a:lnSpc>
                <a:spcPct val="100000"/>
              </a:lnSpc>
              <a:spcBef>
                <a:spcPts val="0"/>
              </a:spcBef>
              <a:spcAft>
                <a:spcPts val="0"/>
              </a:spcAft>
              <a:buSzPts val="2800"/>
              <a:buChar char="•"/>
            </a:pPr>
            <a:r>
              <a:rPr lang="sv-SE"/>
              <a:t>Both?</a:t>
            </a:r>
            <a:endParaRPr/>
          </a:p>
          <a:p>
            <a:pPr indent="0" lvl="0" marL="457200" marR="0" rtl="0" algn="l">
              <a:lnSpc>
                <a:spcPct val="100000"/>
              </a:lnSpc>
              <a:spcBef>
                <a:spcPts val="600"/>
              </a:spcBef>
              <a:spcAft>
                <a:spcPts val="0"/>
              </a:spcAft>
              <a:buNone/>
            </a:pPr>
            <a:r>
              <a:t/>
            </a:r>
            <a:endParaRPr/>
          </a:p>
        </p:txBody>
      </p:sp>
      <p:sp>
        <p:nvSpPr>
          <p:cNvPr id="185" name="Google Shape;185;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186" name="Google Shape;186;p29"/>
          <p:cNvPicPr preferRelativeResize="0"/>
          <p:nvPr/>
        </p:nvPicPr>
        <p:blipFill>
          <a:blip r:embed="rId3">
            <a:alphaModFix/>
          </a:blip>
          <a:stretch>
            <a:fillRect/>
          </a:stretch>
        </p:blipFill>
        <p:spPr>
          <a:xfrm>
            <a:off x="4893350" y="1920363"/>
            <a:ext cx="4028600" cy="251787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Create Test Logistics</a:t>
            </a:r>
            <a:endParaRPr/>
          </a:p>
        </p:txBody>
      </p:sp>
      <p:sp>
        <p:nvSpPr>
          <p:cNvPr id="654" name="Google Shape;654;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Who will write and execute test cases?</a:t>
            </a:r>
            <a:endParaRPr/>
          </a:p>
          <a:p>
            <a:pPr indent="-368300" lvl="1" marL="914400" rtl="0" algn="l">
              <a:spcBef>
                <a:spcPts val="500"/>
              </a:spcBef>
              <a:spcAft>
                <a:spcPts val="0"/>
              </a:spcAft>
              <a:buSzPts val="2200"/>
              <a:buChar char="•"/>
            </a:pPr>
            <a:r>
              <a:rPr lang="sv-SE"/>
              <a:t>What types of testers do you need?</a:t>
            </a:r>
            <a:endParaRPr/>
          </a:p>
          <a:p>
            <a:pPr indent="-342900" lvl="2" marL="1371600" rtl="0" algn="l">
              <a:spcBef>
                <a:spcPts val="500"/>
              </a:spcBef>
              <a:spcAft>
                <a:spcPts val="0"/>
              </a:spcAft>
              <a:buSzPts val="1800"/>
              <a:buChar char="•"/>
            </a:pPr>
            <a:r>
              <a:rPr lang="sv-SE"/>
              <a:t>Skills needed for the targeted domain</a:t>
            </a:r>
            <a:endParaRPr/>
          </a:p>
          <a:p>
            <a:pPr indent="-368300" lvl="1" marL="914400" rtl="0" algn="l">
              <a:spcBef>
                <a:spcPts val="500"/>
              </a:spcBef>
              <a:spcAft>
                <a:spcPts val="0"/>
              </a:spcAft>
              <a:buSzPts val="2200"/>
              <a:buChar char="•"/>
            </a:pPr>
            <a:r>
              <a:rPr lang="sv-SE"/>
              <a:t>What is the budget for testing?</a:t>
            </a:r>
            <a:endParaRPr/>
          </a:p>
          <a:p>
            <a:pPr indent="-342900" lvl="2" marL="1371600" rtl="0" algn="l">
              <a:spcBef>
                <a:spcPts val="500"/>
              </a:spcBef>
              <a:spcAft>
                <a:spcPts val="0"/>
              </a:spcAft>
              <a:buSzPts val="1800"/>
              <a:buChar char="•"/>
            </a:pPr>
            <a:r>
              <a:rPr lang="sv-SE"/>
              <a:t>How many people can you hire to test?</a:t>
            </a:r>
            <a:endParaRPr/>
          </a:p>
          <a:p>
            <a:pPr indent="-393700" lvl="0" marL="457200" rtl="0" algn="l">
              <a:spcBef>
                <a:spcPts val="1000"/>
              </a:spcBef>
              <a:spcAft>
                <a:spcPts val="0"/>
              </a:spcAft>
              <a:buSzPts val="2600"/>
              <a:buChar char="•"/>
            </a:pPr>
            <a:r>
              <a:rPr lang="sv-SE"/>
              <a:t>When will each testing activity occur?</a:t>
            </a:r>
            <a:endParaRPr/>
          </a:p>
          <a:p>
            <a:pPr indent="-368300" lvl="1" marL="914400" rtl="0" algn="l">
              <a:spcBef>
                <a:spcPts val="500"/>
              </a:spcBef>
              <a:spcAft>
                <a:spcPts val="0"/>
              </a:spcAft>
              <a:buSzPts val="2200"/>
              <a:buChar char="•"/>
            </a:pPr>
            <a:r>
              <a:rPr lang="sv-SE"/>
              <a:t>When to design and when to execute tests.</a:t>
            </a:r>
            <a:endParaRPr/>
          </a:p>
          <a:p>
            <a:pPr indent="-368300" lvl="1" marL="914400" rtl="0" algn="l">
              <a:spcBef>
                <a:spcPts val="500"/>
              </a:spcBef>
              <a:spcAft>
                <a:spcPts val="0"/>
              </a:spcAft>
              <a:buSzPts val="2200"/>
              <a:buChar char="•"/>
            </a:pPr>
            <a:r>
              <a:rPr lang="sv-SE"/>
              <a:t>Pair with appropriate stage of development.</a:t>
            </a:r>
            <a:endParaRPr/>
          </a:p>
          <a:p>
            <a:pPr indent="-342900" lvl="2" marL="1371600" rtl="0" algn="l">
              <a:spcBef>
                <a:spcPts val="500"/>
              </a:spcBef>
              <a:spcAft>
                <a:spcPts val="0"/>
              </a:spcAft>
              <a:buSzPts val="1800"/>
              <a:buChar char="•"/>
            </a:pPr>
            <a:r>
              <a:rPr lang="sv-SE"/>
              <a:t>Unit development -&gt; unit testing -&gt; system testing -&gt; ...</a:t>
            </a:r>
            <a:endParaRPr/>
          </a:p>
        </p:txBody>
      </p:sp>
      <p:sp>
        <p:nvSpPr>
          <p:cNvPr id="655" name="Google Shape;655;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6" name="Google Shape;656;p74"/>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Define Test Objectives</a:t>
            </a:r>
            <a:endParaRPr/>
          </a:p>
        </p:txBody>
      </p:sp>
      <p:sp>
        <p:nvSpPr>
          <p:cNvPr id="663" name="Google Shape;663;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are the goals of the testing process?</a:t>
            </a:r>
            <a:endParaRPr/>
          </a:p>
          <a:p>
            <a:pPr indent="-368300" lvl="1" marL="914400" rtl="0" algn="l">
              <a:spcBef>
                <a:spcPts val="500"/>
              </a:spcBef>
              <a:spcAft>
                <a:spcPts val="0"/>
              </a:spcAft>
              <a:buSzPts val="2200"/>
              <a:buChar char="•"/>
            </a:pPr>
            <a:r>
              <a:rPr lang="sv-SE"/>
              <a:t>What features, system elements need to be tested?</a:t>
            </a:r>
            <a:endParaRPr/>
          </a:p>
          <a:p>
            <a:pPr indent="-368300" lvl="1" marL="914400" rtl="0" algn="l">
              <a:spcBef>
                <a:spcPts val="500"/>
              </a:spcBef>
              <a:spcAft>
                <a:spcPts val="0"/>
              </a:spcAft>
              <a:buSzPts val="2200"/>
              <a:buChar char="•"/>
            </a:pPr>
            <a:r>
              <a:rPr lang="sv-SE"/>
              <a:t>What quality attributes do we need to demonstrate?</a:t>
            </a:r>
            <a:endParaRPr/>
          </a:p>
          <a:p>
            <a:pPr indent="-368300" lvl="1" marL="914400" rtl="0" algn="l">
              <a:spcBef>
                <a:spcPts val="500"/>
              </a:spcBef>
              <a:spcAft>
                <a:spcPts val="0"/>
              </a:spcAft>
              <a:buSzPts val="2200"/>
              <a:buChar char="•"/>
            </a:pPr>
            <a:r>
              <a:rPr lang="sv-SE"/>
              <a:t>For each feature or quality, what scenarios do we want to walk through?</a:t>
            </a:r>
            <a:endParaRPr/>
          </a:p>
          <a:p>
            <a:pPr indent="-393700" lvl="0" marL="457200" rtl="0" algn="l">
              <a:spcBef>
                <a:spcPts val="1000"/>
              </a:spcBef>
              <a:spcAft>
                <a:spcPts val="0"/>
              </a:spcAft>
              <a:buSzPts val="2600"/>
              <a:buChar char="•"/>
            </a:pPr>
            <a:r>
              <a:rPr lang="sv-SE"/>
              <a:t>Does not include a list of specific tests</a:t>
            </a:r>
            <a:endParaRPr/>
          </a:p>
          <a:p>
            <a:pPr indent="-368300" lvl="1" marL="914400" rtl="0" algn="l">
              <a:spcBef>
                <a:spcPts val="500"/>
              </a:spcBef>
              <a:spcAft>
                <a:spcPts val="0"/>
              </a:spcAft>
              <a:buSzPts val="2200"/>
              <a:buChar char="•"/>
            </a:pPr>
            <a:r>
              <a:rPr lang="sv-SE"/>
              <a:t>But, at a high level, should detail scenarios we plan to examine by writing one or more test cases.</a:t>
            </a:r>
            <a:endParaRPr/>
          </a:p>
        </p:txBody>
      </p:sp>
      <p:sp>
        <p:nvSpPr>
          <p:cNvPr id="664" name="Google Shape;664;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Define Test Criteria</a:t>
            </a:r>
            <a:endParaRPr/>
          </a:p>
        </p:txBody>
      </p:sp>
      <p:sp>
        <p:nvSpPr>
          <p:cNvPr id="671" name="Google Shape;671;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When have we completed our testing objectives?</a:t>
            </a:r>
            <a:endParaRPr/>
          </a:p>
          <a:p>
            <a:pPr indent="-368300" lvl="1" marL="914400" rtl="0" algn="l">
              <a:spcBef>
                <a:spcPts val="500"/>
              </a:spcBef>
              <a:spcAft>
                <a:spcPts val="0"/>
              </a:spcAft>
              <a:buSzPts val="2200"/>
              <a:buChar char="•"/>
            </a:pPr>
            <a:r>
              <a:rPr lang="sv-SE"/>
              <a:t>For qualities, set appropriate thresholds.</a:t>
            </a:r>
            <a:endParaRPr/>
          </a:p>
          <a:p>
            <a:pPr indent="-342900" lvl="2" marL="1371600" rtl="0" algn="l">
              <a:spcBef>
                <a:spcPts val="500"/>
              </a:spcBef>
              <a:spcAft>
                <a:spcPts val="0"/>
              </a:spcAft>
              <a:buSzPts val="1800"/>
              <a:buChar char="•"/>
            </a:pPr>
            <a:r>
              <a:rPr lang="sv-SE"/>
              <a:t>Availability, ROCOF, throughput, etc.</a:t>
            </a:r>
            <a:endParaRPr/>
          </a:p>
          <a:p>
            <a:pPr indent="-368300" lvl="1" marL="914400" rtl="0" algn="l">
              <a:spcBef>
                <a:spcPts val="500"/>
              </a:spcBef>
              <a:spcAft>
                <a:spcPts val="0"/>
              </a:spcAft>
              <a:buSzPts val="2200"/>
              <a:buChar char="•"/>
            </a:pPr>
            <a:r>
              <a:rPr lang="sv-SE"/>
              <a:t>For functionality, commonly defined using:</a:t>
            </a:r>
            <a:endParaRPr/>
          </a:p>
          <a:p>
            <a:pPr indent="-342900" lvl="2" marL="1371600" rtl="0" algn="l">
              <a:spcBef>
                <a:spcPts val="500"/>
              </a:spcBef>
              <a:spcAft>
                <a:spcPts val="0"/>
              </a:spcAft>
              <a:buSzPts val="1800"/>
              <a:buChar char="•"/>
            </a:pPr>
            <a:r>
              <a:rPr b="1" lang="sv-SE">
                <a:solidFill>
                  <a:schemeClr val="accent3"/>
                </a:solidFill>
              </a:rPr>
              <a:t>Run Rate:</a:t>
            </a:r>
            <a:r>
              <a:rPr b="1" lang="sv-SE"/>
              <a:t> </a:t>
            </a:r>
            <a:r>
              <a:rPr lang="sv-SE"/>
              <a:t>Number of Tests Created / Number Specified</a:t>
            </a:r>
            <a:endParaRPr/>
          </a:p>
          <a:p>
            <a:pPr indent="-342900" lvl="2" marL="1371600" rtl="0" algn="l">
              <a:spcBef>
                <a:spcPts val="500"/>
              </a:spcBef>
              <a:spcAft>
                <a:spcPts val="0"/>
              </a:spcAft>
              <a:buSzPts val="1800"/>
              <a:buChar char="•"/>
            </a:pPr>
            <a:r>
              <a:rPr b="1" lang="sv-SE">
                <a:solidFill>
                  <a:schemeClr val="accent3"/>
                </a:solidFill>
              </a:rPr>
              <a:t>Pass Rate</a:t>
            </a:r>
            <a:r>
              <a:rPr b="1" lang="sv-SE"/>
              <a:t>: </a:t>
            </a:r>
            <a:r>
              <a:rPr lang="sv-SE"/>
              <a:t>Number of Passing Tests / Number Executed</a:t>
            </a:r>
            <a:endParaRPr/>
          </a:p>
          <a:p>
            <a:pPr indent="-342900" lvl="2" marL="1371600" rtl="0" algn="l">
              <a:spcBef>
                <a:spcPts val="500"/>
              </a:spcBef>
              <a:spcAft>
                <a:spcPts val="0"/>
              </a:spcAft>
              <a:buSzPts val="1800"/>
              <a:buChar char="•"/>
            </a:pPr>
            <a:r>
              <a:rPr lang="sv-SE"/>
              <a:t>Often aim for 100% run rate and a high pass rate (&gt; 95%)</a:t>
            </a:r>
            <a:endParaRPr/>
          </a:p>
        </p:txBody>
      </p:sp>
      <p:sp>
        <p:nvSpPr>
          <p:cNvPr id="672" name="Google Shape;67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73" name="Google Shape;673;p76"/>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Resource Planning</a:t>
            </a:r>
            <a:endParaRPr/>
          </a:p>
        </p:txBody>
      </p:sp>
      <p:sp>
        <p:nvSpPr>
          <p:cNvPr id="680" name="Google Shape;680;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Summarize resources that you have.</a:t>
            </a:r>
            <a:endParaRPr/>
          </a:p>
          <a:p>
            <a:pPr indent="-368300" lvl="1" marL="914400" rtl="0" algn="l">
              <a:spcBef>
                <a:spcPts val="500"/>
              </a:spcBef>
              <a:spcAft>
                <a:spcPts val="0"/>
              </a:spcAft>
              <a:buSzPts val="2200"/>
              <a:buChar char="•"/>
            </a:pPr>
            <a:r>
              <a:rPr lang="sv-SE"/>
              <a:t>Allows estimation and adjustment of testing scope, objectives, and exit criteria. </a:t>
            </a:r>
            <a:endParaRPr/>
          </a:p>
          <a:p>
            <a:pPr indent="-393700" lvl="0" marL="457200" rtl="0" algn="l">
              <a:spcBef>
                <a:spcPts val="1000"/>
              </a:spcBef>
              <a:spcAft>
                <a:spcPts val="0"/>
              </a:spcAft>
              <a:buSzPts val="2600"/>
              <a:buChar char="•"/>
            </a:pPr>
            <a:r>
              <a:rPr b="1" lang="sv-SE">
                <a:solidFill>
                  <a:schemeClr val="accent3"/>
                </a:solidFill>
              </a:rPr>
              <a:t>Human Resources:</a:t>
            </a:r>
            <a:r>
              <a:rPr lang="sv-SE"/>
              <a:t> Managers, testers, developers who assist in testing, system administration.</a:t>
            </a:r>
            <a:endParaRPr/>
          </a:p>
          <a:p>
            <a:pPr indent="-393700" lvl="0" marL="457200" rtl="0" algn="l">
              <a:spcBef>
                <a:spcPts val="1000"/>
              </a:spcBef>
              <a:spcAft>
                <a:spcPts val="0"/>
              </a:spcAft>
              <a:buSzPts val="2600"/>
              <a:buChar char="•"/>
            </a:pPr>
            <a:r>
              <a:rPr b="1" lang="sv-SE">
                <a:solidFill>
                  <a:schemeClr val="accent3"/>
                </a:solidFill>
              </a:rPr>
              <a:t>System Resources:</a:t>
            </a:r>
            <a:r>
              <a:rPr lang="sv-SE"/>
              <a:t> Servers, testing tools, network resources, physical hardware.</a:t>
            </a:r>
            <a:endParaRPr/>
          </a:p>
        </p:txBody>
      </p:sp>
      <p:sp>
        <p:nvSpPr>
          <p:cNvPr id="681" name="Google Shape;681;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2" name="Google Shape;682;p77"/>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Plan Test Environment</a:t>
            </a:r>
            <a:endParaRPr/>
          </a:p>
        </p:txBody>
      </p:sp>
      <p:sp>
        <p:nvSpPr>
          <p:cNvPr id="689" name="Google Shape;689;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Where will you execute test cases?</a:t>
            </a:r>
            <a:endParaRPr/>
          </a:p>
          <a:p>
            <a:pPr indent="-368300" lvl="1" marL="914400" rtl="0" algn="l">
              <a:spcBef>
                <a:spcPts val="500"/>
              </a:spcBef>
              <a:spcAft>
                <a:spcPts val="0"/>
              </a:spcAft>
              <a:buSzPts val="2200"/>
              <a:buChar char="•"/>
            </a:pPr>
            <a:r>
              <a:rPr lang="sv-SE"/>
              <a:t>Software and hardware execution environment</a:t>
            </a:r>
            <a:endParaRPr/>
          </a:p>
          <a:p>
            <a:pPr indent="-368300" lvl="1" marL="914400" rtl="0" algn="l">
              <a:spcBef>
                <a:spcPts val="500"/>
              </a:spcBef>
              <a:spcAft>
                <a:spcPts val="0"/>
              </a:spcAft>
              <a:buSzPts val="2200"/>
              <a:buChar char="•"/>
            </a:pPr>
            <a:r>
              <a:rPr lang="sv-SE"/>
              <a:t>Often defined as part of continuous integration.</a:t>
            </a:r>
            <a:endParaRPr/>
          </a:p>
          <a:p>
            <a:pPr indent="-393700" lvl="0" marL="457200" rtl="0" algn="l">
              <a:spcBef>
                <a:spcPts val="1000"/>
              </a:spcBef>
              <a:spcAft>
                <a:spcPts val="0"/>
              </a:spcAft>
              <a:buSzPts val="2600"/>
              <a:buChar char="•"/>
            </a:pPr>
            <a:r>
              <a:rPr lang="sv-SE"/>
              <a:t>Need to account for:</a:t>
            </a:r>
            <a:endParaRPr/>
          </a:p>
          <a:p>
            <a:pPr indent="-368300" lvl="1" marL="914400" rtl="0" algn="l">
              <a:spcBef>
                <a:spcPts val="500"/>
              </a:spcBef>
              <a:spcAft>
                <a:spcPts val="0"/>
              </a:spcAft>
              <a:buSzPts val="2200"/>
              <a:buChar char="•"/>
            </a:pPr>
            <a:r>
              <a:rPr lang="sv-SE"/>
              <a:t>Requirements on both server and client-side.</a:t>
            </a:r>
            <a:endParaRPr/>
          </a:p>
          <a:p>
            <a:pPr indent="-368300" lvl="1" marL="914400" rtl="0" algn="l">
              <a:spcBef>
                <a:spcPts val="500"/>
              </a:spcBef>
              <a:spcAft>
                <a:spcPts val="0"/>
              </a:spcAft>
              <a:buSzPts val="2200"/>
              <a:buChar char="•"/>
            </a:pPr>
            <a:r>
              <a:rPr lang="sv-SE"/>
              <a:t>Different networking conditions (bandwidth, load).</a:t>
            </a:r>
            <a:endParaRPr/>
          </a:p>
          <a:p>
            <a:pPr indent="-368300" lvl="1" marL="914400" rtl="0" algn="l">
              <a:spcBef>
                <a:spcPts val="500"/>
              </a:spcBef>
              <a:spcAft>
                <a:spcPts val="0"/>
              </a:spcAft>
              <a:buSzPts val="2200"/>
              <a:buChar char="•"/>
            </a:pPr>
            <a:r>
              <a:rPr lang="sv-SE"/>
              <a:t>Different client or server-side hardware.</a:t>
            </a:r>
            <a:endParaRPr/>
          </a:p>
          <a:p>
            <a:pPr indent="-368300" lvl="1" marL="914400" rtl="0" algn="l">
              <a:spcBef>
                <a:spcPts val="500"/>
              </a:spcBef>
              <a:spcAft>
                <a:spcPts val="0"/>
              </a:spcAft>
              <a:buSzPts val="2200"/>
              <a:buChar char="•"/>
            </a:pPr>
            <a:r>
              <a:rPr lang="sv-SE"/>
              <a:t>Different numbers of concurrent users.</a:t>
            </a:r>
            <a:endParaRPr/>
          </a:p>
        </p:txBody>
      </p:sp>
      <p:sp>
        <p:nvSpPr>
          <p:cNvPr id="690" name="Google Shape;690;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Schedule Estimation</a:t>
            </a:r>
            <a:endParaRPr/>
          </a:p>
        </p:txBody>
      </p:sp>
      <p:sp>
        <p:nvSpPr>
          <p:cNvPr id="697" name="Google Shape;697;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Break testing plans into individual tasks, each with an effort estimation (in person-hours)</a:t>
            </a:r>
            <a:endParaRPr/>
          </a:p>
          <a:p>
            <a:pPr indent="-368300" lvl="1" marL="914400" rtl="0" algn="l">
              <a:spcBef>
                <a:spcPts val="500"/>
              </a:spcBef>
              <a:spcAft>
                <a:spcPts val="0"/>
              </a:spcAft>
              <a:buSzPts val="2200"/>
              <a:buChar char="•"/>
            </a:pPr>
            <a:r>
              <a:rPr lang="sv-SE"/>
              <a:t>Create test specification, 170 person-hours</a:t>
            </a:r>
            <a:endParaRPr/>
          </a:p>
          <a:p>
            <a:pPr indent="-368300" lvl="1" marL="914400" rtl="0" algn="l">
              <a:spcBef>
                <a:spcPts val="500"/>
              </a:spcBef>
              <a:spcAft>
                <a:spcPts val="0"/>
              </a:spcAft>
              <a:buSzPts val="2200"/>
              <a:buChar char="•"/>
            </a:pPr>
            <a:r>
              <a:rPr lang="sv-SE"/>
              <a:t>Write unit tests, 80 person-hours</a:t>
            </a:r>
            <a:endParaRPr/>
          </a:p>
          <a:p>
            <a:pPr indent="-368300" lvl="1" marL="914400" rtl="0" algn="l">
              <a:spcBef>
                <a:spcPts val="500"/>
              </a:spcBef>
              <a:spcAft>
                <a:spcPts val="0"/>
              </a:spcAft>
              <a:buSzPts val="2200"/>
              <a:buChar char="•"/>
            </a:pPr>
            <a:r>
              <a:rPr lang="sv-SE"/>
              <a:t>Write API tests, 50 person-hours</a:t>
            </a:r>
            <a:endParaRPr/>
          </a:p>
          <a:p>
            <a:pPr indent="-368300" lvl="1" marL="914400" rtl="0" algn="l">
              <a:spcBef>
                <a:spcPts val="500"/>
              </a:spcBef>
              <a:spcAft>
                <a:spcPts val="0"/>
              </a:spcAft>
              <a:buSzPts val="2200"/>
              <a:buChar char="•"/>
            </a:pPr>
            <a:r>
              <a:rPr lang="sv-SE"/>
              <a:t>Perform test execution, 1 person-hour (per suite execution)</a:t>
            </a:r>
            <a:endParaRPr/>
          </a:p>
          <a:p>
            <a:pPr indent="-368300" lvl="1" marL="914400" rtl="0" algn="l">
              <a:spcBef>
                <a:spcPts val="500"/>
              </a:spcBef>
              <a:spcAft>
                <a:spcPts val="0"/>
              </a:spcAft>
              <a:buSzPts val="2200"/>
              <a:buChar char="•"/>
            </a:pPr>
            <a:r>
              <a:rPr lang="sv-SE"/>
              <a:t>Write test report, 10 person-hours</a:t>
            </a:r>
            <a:endParaRPr/>
          </a:p>
          <a:p>
            <a:pPr indent="-368300" lvl="1" marL="914400" rtl="0" algn="l">
              <a:spcBef>
                <a:spcPts val="500"/>
              </a:spcBef>
              <a:spcAft>
                <a:spcPts val="0"/>
              </a:spcAft>
              <a:buSzPts val="2200"/>
              <a:buChar char="•"/>
            </a:pPr>
            <a:r>
              <a:rPr lang="sv-SE"/>
              <a:t>… </a:t>
            </a:r>
            <a:endParaRPr/>
          </a:p>
        </p:txBody>
      </p:sp>
      <p:sp>
        <p:nvSpPr>
          <p:cNvPr id="698" name="Google Shape;698;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9" name="Google Shape;699;p79"/>
          <p:cNvSpPr txBox="1"/>
          <p:nvPr/>
        </p:nvSpPr>
        <p:spPr>
          <a:xfrm>
            <a:off x="55000" y="4877575"/>
            <a:ext cx="70230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solidFill>
                  <a:srgbClr val="FFFFFF"/>
                </a:solidFill>
              </a:rPr>
              <a:t>Slides derived from https://www.guru99.com/what-everybody-ought-to-know-about-test-planing.html</a:t>
            </a:r>
            <a:endParaRPr sz="1000">
              <a:solidFill>
                <a:srgbClr val="FFFFF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05" name="Google Shape;705;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What is testing?</a:t>
            </a:r>
            <a:endParaRPr/>
          </a:p>
          <a:p>
            <a:pPr indent="-419100" lvl="0" marL="457200" marR="0" rtl="0" algn="l">
              <a:lnSpc>
                <a:spcPct val="100000"/>
              </a:lnSpc>
              <a:spcBef>
                <a:spcPts val="0"/>
              </a:spcBef>
              <a:spcAft>
                <a:spcPts val="0"/>
              </a:spcAft>
              <a:buClr>
                <a:schemeClr val="dk1"/>
              </a:buClr>
              <a:buSzPts val="3000"/>
              <a:buFont typeface="Arial"/>
              <a:buChar char="•"/>
            </a:pPr>
            <a:r>
              <a:rPr lang="sv-SE"/>
              <a:t>Testing terminology and definitions.</a:t>
            </a:r>
            <a:endParaRPr/>
          </a:p>
          <a:p>
            <a:pPr indent="-368300" lvl="1" marL="914400" marR="0" rtl="0" algn="l">
              <a:lnSpc>
                <a:spcPct val="100000"/>
              </a:lnSpc>
              <a:spcBef>
                <a:spcPts val="0"/>
              </a:spcBef>
              <a:spcAft>
                <a:spcPts val="0"/>
              </a:spcAft>
              <a:buSzPts val="2200"/>
              <a:buChar char="•"/>
            </a:pPr>
            <a:r>
              <a:rPr lang="sv-SE"/>
              <a:t>Input, oracles</a:t>
            </a:r>
            <a:endParaRPr/>
          </a:p>
          <a:p>
            <a:pPr indent="-368300" lvl="1" marL="914400" marR="0" rtl="0" algn="l">
              <a:lnSpc>
                <a:spcPct val="100000"/>
              </a:lnSpc>
              <a:spcBef>
                <a:spcPts val="0"/>
              </a:spcBef>
              <a:spcAft>
                <a:spcPts val="0"/>
              </a:spcAft>
              <a:buSzPts val="2200"/>
              <a:buChar char="•"/>
            </a:pPr>
            <a:r>
              <a:rPr lang="sv-SE"/>
              <a:t>Faults, failures</a:t>
            </a:r>
            <a:endParaRPr/>
          </a:p>
          <a:p>
            <a:pPr indent="-393700" lvl="0" marL="457200" marR="0" rtl="0" algn="l">
              <a:lnSpc>
                <a:spcPct val="100000"/>
              </a:lnSpc>
              <a:spcBef>
                <a:spcPts val="0"/>
              </a:spcBef>
              <a:spcAft>
                <a:spcPts val="0"/>
              </a:spcAft>
              <a:buSzPts val="2600"/>
              <a:buChar char="•"/>
            </a:pPr>
            <a:r>
              <a:rPr lang="sv-SE"/>
              <a:t>Testing stages include unit testing, system testing, exploratory/GUI testing, and acceptance testing.</a:t>
            </a:r>
            <a:endParaRPr/>
          </a:p>
          <a:p>
            <a:pPr indent="-393700" lvl="0" marL="457200" marR="0" rtl="0" algn="l">
              <a:lnSpc>
                <a:spcPct val="100000"/>
              </a:lnSpc>
              <a:spcBef>
                <a:spcPts val="0"/>
              </a:spcBef>
              <a:spcAft>
                <a:spcPts val="0"/>
              </a:spcAft>
              <a:buSzPts val="2600"/>
              <a:buChar char="•"/>
            </a:pPr>
            <a:r>
              <a:rPr lang="sv-SE"/>
              <a:t>Test planning needs to consider resources, time, scope, environment.</a:t>
            </a:r>
            <a:endParaRPr/>
          </a:p>
        </p:txBody>
      </p:sp>
      <p:sp>
        <p:nvSpPr>
          <p:cNvPr id="706" name="Google Shape;706;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13" name="Google Shape;713;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714" name="Google Shape;714;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Exercise session this afternoon: </a:t>
            </a:r>
            <a:endParaRPr b="1"/>
          </a:p>
          <a:p>
            <a:pPr indent="-368300" lvl="1" marL="914400" rtl="0" algn="l">
              <a:spcBef>
                <a:spcPts val="500"/>
              </a:spcBef>
              <a:spcAft>
                <a:spcPts val="0"/>
              </a:spcAft>
              <a:buSzPts val="2200"/>
              <a:buChar char="•"/>
            </a:pPr>
            <a:r>
              <a:rPr b="1" lang="sv-SE"/>
              <a:t>Quality scenarios</a:t>
            </a:r>
            <a:endParaRPr b="1"/>
          </a:p>
          <a:p>
            <a:pPr indent="-393700" lvl="0" marL="457200" rtl="0" algn="l">
              <a:spcBef>
                <a:spcPts val="1000"/>
              </a:spcBef>
              <a:spcAft>
                <a:spcPts val="0"/>
              </a:spcAft>
              <a:buSzPts val="2600"/>
              <a:buChar char="•"/>
            </a:pPr>
            <a:r>
              <a:rPr lang="sv-SE"/>
              <a:t>Next week: Test Design and Unit Testing</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Faults and Failures</a:t>
            </a:r>
            <a:endParaRPr/>
          </a:p>
        </p:txBody>
      </p:sp>
      <p:sp>
        <p:nvSpPr>
          <p:cNvPr id="192" name="Google Shape;192;p30"/>
          <p:cNvSpPr txBox="1"/>
          <p:nvPr>
            <p:ph idx="1" type="body"/>
          </p:nvPr>
        </p:nvSpPr>
        <p:spPr>
          <a:xfrm>
            <a:off x="468900" y="1282400"/>
            <a:ext cx="5402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Failure</a:t>
            </a:r>
            <a:endParaRPr b="1">
              <a:solidFill>
                <a:schemeClr val="accent3"/>
              </a:solidFill>
            </a:endParaRPr>
          </a:p>
          <a:p>
            <a:pPr indent="-368300" lvl="1" marL="914400" rtl="0" algn="l">
              <a:spcBef>
                <a:spcPts val="500"/>
              </a:spcBef>
              <a:spcAft>
                <a:spcPts val="0"/>
              </a:spcAft>
              <a:buSzPts val="2200"/>
              <a:buChar char="•"/>
            </a:pPr>
            <a:r>
              <a:rPr lang="sv-SE"/>
              <a:t>An execution that yields an </a:t>
            </a:r>
            <a:br>
              <a:rPr lang="sv-SE"/>
            </a:br>
            <a:r>
              <a:rPr lang="sv-SE"/>
              <a:t>incorrect result.</a:t>
            </a:r>
            <a:endParaRPr/>
          </a:p>
          <a:p>
            <a:pPr indent="-393700" lvl="0" marL="457200" rtl="0" algn="l">
              <a:spcBef>
                <a:spcPts val="1000"/>
              </a:spcBef>
              <a:spcAft>
                <a:spcPts val="0"/>
              </a:spcAft>
              <a:buClr>
                <a:schemeClr val="accent3"/>
              </a:buClr>
              <a:buSzPts val="2600"/>
              <a:buChar char="•"/>
            </a:pPr>
            <a:r>
              <a:rPr b="1" lang="sv-SE">
                <a:solidFill>
                  <a:schemeClr val="accent3"/>
                </a:solidFill>
              </a:rPr>
              <a:t>Fault</a:t>
            </a:r>
            <a:endParaRPr b="1">
              <a:solidFill>
                <a:schemeClr val="accent3"/>
              </a:solidFill>
            </a:endParaRPr>
          </a:p>
          <a:p>
            <a:pPr indent="-368300" lvl="1" marL="914400" rtl="0" algn="l">
              <a:spcBef>
                <a:spcPts val="500"/>
              </a:spcBef>
              <a:spcAft>
                <a:spcPts val="0"/>
              </a:spcAft>
              <a:buSzPts val="2200"/>
              <a:buChar char="•"/>
            </a:pPr>
            <a:r>
              <a:rPr lang="sv-SE"/>
              <a:t>Problem that caused failure.</a:t>
            </a:r>
            <a:endParaRPr/>
          </a:p>
          <a:p>
            <a:pPr indent="-368300" lvl="1" marL="914400" rtl="0" algn="l">
              <a:spcBef>
                <a:spcPts val="500"/>
              </a:spcBef>
              <a:spcAft>
                <a:spcPts val="0"/>
              </a:spcAft>
              <a:buSzPts val="2200"/>
              <a:buChar char="•"/>
            </a:pPr>
            <a:r>
              <a:rPr lang="sv-SE"/>
              <a:t>Mistake, omission, misuse</a:t>
            </a:r>
            <a:endParaRPr/>
          </a:p>
          <a:p>
            <a:pPr indent="-393700" lvl="0" marL="457200" rtl="0" algn="l">
              <a:spcBef>
                <a:spcPts val="1000"/>
              </a:spcBef>
              <a:spcAft>
                <a:spcPts val="0"/>
              </a:spcAft>
              <a:buSzPts val="2600"/>
              <a:buChar char="•"/>
            </a:pPr>
            <a:r>
              <a:rPr lang="sv-SE"/>
              <a:t>When we </a:t>
            </a:r>
            <a:r>
              <a:rPr b="1" lang="sv-SE">
                <a:solidFill>
                  <a:schemeClr val="accent3"/>
                </a:solidFill>
              </a:rPr>
              <a:t>observe a failure</a:t>
            </a:r>
            <a:r>
              <a:rPr lang="sv-SE"/>
              <a:t>, we try to </a:t>
            </a:r>
            <a:r>
              <a:rPr b="1" lang="sv-SE">
                <a:solidFill>
                  <a:schemeClr val="accent3"/>
                </a:solidFill>
              </a:rPr>
              <a:t>find the fault</a:t>
            </a:r>
            <a:r>
              <a:rPr lang="sv-SE"/>
              <a:t>.</a:t>
            </a:r>
            <a:endParaRPr/>
          </a:p>
        </p:txBody>
      </p:sp>
      <p:sp>
        <p:nvSpPr>
          <p:cNvPr id="193" name="Google Shape;193;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pic>
        <p:nvPicPr>
          <p:cNvPr id="194" name="Google Shape;194;p30"/>
          <p:cNvPicPr preferRelativeResize="0"/>
          <p:nvPr/>
        </p:nvPicPr>
        <p:blipFill>
          <a:blip r:embed="rId3">
            <a:alphaModFix/>
          </a:blip>
          <a:stretch>
            <a:fillRect/>
          </a:stretch>
        </p:blipFill>
        <p:spPr>
          <a:xfrm>
            <a:off x="5870875" y="1059175"/>
            <a:ext cx="2913900" cy="1635025"/>
          </a:xfrm>
          <a:prstGeom prst="rect">
            <a:avLst/>
          </a:prstGeom>
          <a:noFill/>
          <a:ln>
            <a:noFill/>
          </a:ln>
        </p:spPr>
      </p:pic>
      <p:pic>
        <p:nvPicPr>
          <p:cNvPr id="195" name="Google Shape;195;p30"/>
          <p:cNvPicPr preferRelativeResize="0"/>
          <p:nvPr/>
        </p:nvPicPr>
        <p:blipFill>
          <a:blip r:embed="rId4">
            <a:alphaModFix/>
          </a:blip>
          <a:stretch>
            <a:fillRect/>
          </a:stretch>
        </p:blipFill>
        <p:spPr>
          <a:xfrm>
            <a:off x="5871000" y="2748625"/>
            <a:ext cx="2968199" cy="17742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Testing</a:t>
            </a:r>
            <a:endParaRPr/>
          </a:p>
        </p:txBody>
      </p:sp>
      <p:sp>
        <p:nvSpPr>
          <p:cNvPr id="201" name="Google Shape;201;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b="1" lang="sv-SE">
                <a:solidFill>
                  <a:schemeClr val="accent3"/>
                </a:solidFill>
              </a:rPr>
              <a:t>The main purpose of testing is to remove </a:t>
            </a:r>
            <a:r>
              <a:rPr b="1" lang="sv-SE">
                <a:solidFill>
                  <a:schemeClr val="accent3"/>
                </a:solidFill>
              </a:rPr>
              <a:t>faults</a:t>
            </a:r>
            <a:r>
              <a:rPr b="1" lang="sv-SE">
                <a:solidFill>
                  <a:schemeClr val="accent3"/>
                </a:solidFill>
              </a:rPr>
              <a:t>:</a:t>
            </a:r>
            <a:br>
              <a:rPr lang="sv-SE"/>
            </a:br>
            <a:br>
              <a:rPr lang="sv-SE"/>
            </a:br>
            <a:r>
              <a:rPr lang="sv-SE"/>
              <a:t>“Testing is the process of trying to discover every conceivable fault or weakness in a work product”                     - Glenford Myers</a:t>
            </a:r>
            <a:br>
              <a:rPr lang="sv-SE"/>
            </a:br>
            <a:endParaRPr/>
          </a:p>
          <a:p>
            <a:pPr indent="-393700" lvl="0" marL="457200" marR="0" rtl="0" algn="l">
              <a:lnSpc>
                <a:spcPct val="100000"/>
              </a:lnSpc>
              <a:spcBef>
                <a:spcPts val="0"/>
              </a:spcBef>
              <a:spcAft>
                <a:spcPts val="0"/>
              </a:spcAft>
              <a:buSzPts val="2600"/>
              <a:buChar char="•"/>
            </a:pPr>
            <a:r>
              <a:rPr lang="sv-SE"/>
              <a:t>Tests must reflect normal </a:t>
            </a:r>
            <a:r>
              <a:rPr i="1" lang="sv-SE"/>
              <a:t>and </a:t>
            </a:r>
            <a:r>
              <a:rPr lang="sv-SE"/>
              <a:t>abnormal</a:t>
            </a:r>
            <a:r>
              <a:rPr lang="sv-SE"/>
              <a:t> usage.</a:t>
            </a:r>
            <a:endParaRPr sz="3000"/>
          </a:p>
        </p:txBody>
      </p:sp>
      <p:sp>
        <p:nvSpPr>
          <p:cNvPr id="202" name="Google Shape;202;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Scenarios</a:t>
            </a:r>
            <a:endParaRPr/>
          </a:p>
        </p:txBody>
      </p:sp>
      <p:sp>
        <p:nvSpPr>
          <p:cNvPr id="208" name="Google Shape;208;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Verification</a:t>
            </a:r>
            <a:r>
              <a:rPr lang="sv-SE"/>
              <a:t>:</a:t>
            </a:r>
            <a:endParaRPr/>
          </a:p>
          <a:p>
            <a:pPr indent="-368300" lvl="1" marL="914400" rtl="0" algn="l">
              <a:spcBef>
                <a:spcPts val="500"/>
              </a:spcBef>
              <a:spcAft>
                <a:spcPts val="0"/>
              </a:spcAft>
              <a:buSzPts val="2200"/>
              <a:buChar char="•"/>
            </a:pPr>
            <a:r>
              <a:rPr lang="sv-SE"/>
              <a:t>Demonstrate that software meets the specification.</a:t>
            </a:r>
            <a:endParaRPr/>
          </a:p>
          <a:p>
            <a:pPr indent="-368300" lvl="1" marL="914400" rtl="0" algn="l">
              <a:spcBef>
                <a:spcPts val="500"/>
              </a:spcBef>
              <a:spcAft>
                <a:spcPts val="0"/>
              </a:spcAft>
              <a:buSzPts val="2200"/>
              <a:buChar char="•"/>
            </a:pPr>
            <a:r>
              <a:rPr lang="sv-SE"/>
              <a:t>Tests tend to reflect “normal” usage.</a:t>
            </a:r>
            <a:endParaRPr/>
          </a:p>
          <a:p>
            <a:pPr indent="-393700" lvl="0" marL="457200" rtl="0" algn="l">
              <a:spcBef>
                <a:spcPts val="1000"/>
              </a:spcBef>
              <a:spcAft>
                <a:spcPts val="0"/>
              </a:spcAft>
              <a:buSzPts val="2600"/>
              <a:buChar char="•"/>
            </a:pPr>
            <a:r>
              <a:rPr b="1" lang="sv-SE">
                <a:solidFill>
                  <a:schemeClr val="accent3"/>
                </a:solidFill>
              </a:rPr>
              <a:t>Resilience</a:t>
            </a:r>
            <a:r>
              <a:rPr lang="sv-SE"/>
              <a:t>: </a:t>
            </a:r>
            <a:endParaRPr/>
          </a:p>
          <a:p>
            <a:pPr indent="-368300" lvl="1" marL="914400" rtl="0" algn="l">
              <a:spcBef>
                <a:spcPts val="500"/>
              </a:spcBef>
              <a:spcAft>
                <a:spcPts val="0"/>
              </a:spcAft>
              <a:buSzPts val="2200"/>
              <a:buChar char="•"/>
            </a:pPr>
            <a:r>
              <a:rPr lang="sv-SE"/>
              <a:t>Show that software can handle abnormal situations.</a:t>
            </a:r>
            <a:endParaRPr/>
          </a:p>
          <a:p>
            <a:pPr indent="-368300" lvl="1" marL="914400" rtl="0" algn="l">
              <a:spcBef>
                <a:spcPts val="500"/>
              </a:spcBef>
              <a:spcAft>
                <a:spcPts val="0"/>
              </a:spcAft>
              <a:buSzPts val="2200"/>
              <a:buChar char="•"/>
            </a:pPr>
            <a:r>
              <a:rPr lang="sv-SE"/>
              <a:t>Tests tend to reflect extreme usage or hazards.</a:t>
            </a:r>
            <a:endParaRPr/>
          </a:p>
          <a:p>
            <a:pPr indent="-342900" lvl="2" marL="1371600" rtl="0" algn="l">
              <a:spcBef>
                <a:spcPts val="500"/>
              </a:spcBef>
              <a:spcAft>
                <a:spcPts val="0"/>
              </a:spcAft>
              <a:buSzPts val="1800"/>
              <a:buChar char="•"/>
            </a:pPr>
            <a:r>
              <a:rPr lang="sv-SE"/>
              <a:t>Large volume of data, null data, malformed data, attacks.</a:t>
            </a:r>
            <a:endParaRPr/>
          </a:p>
        </p:txBody>
      </p:sp>
      <p:sp>
        <p:nvSpPr>
          <p:cNvPr id="209" name="Google Shape;20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Axiom of Testing</a:t>
            </a:r>
            <a:endParaRPr/>
          </a:p>
        </p:txBody>
      </p:sp>
      <p:sp>
        <p:nvSpPr>
          <p:cNvPr id="215" name="Google Shape;215;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3600"/>
              <a:t>“Testing can be used to show the presence of bugs, but </a:t>
            </a:r>
            <a:r>
              <a:rPr b="1" i="1" lang="sv-SE" sz="3600">
                <a:solidFill>
                  <a:schemeClr val="accent3"/>
                </a:solidFill>
              </a:rPr>
              <a:t>never their absence</a:t>
            </a:r>
            <a:r>
              <a:rPr lang="sv-SE" sz="3600"/>
              <a:t>.”</a:t>
            </a:r>
            <a:endParaRPr sz="3600"/>
          </a:p>
          <a:p>
            <a:pPr indent="457200" lvl="0" marL="5029200" marR="0" rtl="0" algn="l">
              <a:lnSpc>
                <a:spcPct val="100000"/>
              </a:lnSpc>
              <a:spcBef>
                <a:spcPts val="600"/>
              </a:spcBef>
              <a:spcAft>
                <a:spcPts val="0"/>
              </a:spcAft>
              <a:buNone/>
            </a:pPr>
            <a:r>
              <a:rPr lang="sv-SE"/>
              <a:t>- Dijkstra</a:t>
            </a:r>
            <a:endParaRPr/>
          </a:p>
        </p:txBody>
      </p:sp>
      <p:sp>
        <p:nvSpPr>
          <p:cNvPr id="216" name="Google Shape;21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