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7690e8b028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7690e8b02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7690e8b028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7690e8b02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7690e8b028_0_1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7690e8b02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7690e8b028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7690e8b02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690e8b028_0_12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690e8b02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(pull in their tests, run them, see what happens)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690e8b02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690e8b0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(read)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690e8b028_0_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690e8b02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 then give demo of Driver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690e8b028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690e8b02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90e8b028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90e8b02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GET thumb drives for each team, pass out with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(10-15 minutes, then talk over)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690e8b028_0_81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7690e8b02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Sample test in Calendar class, bring it up, then come back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3ce53c7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c3ce53c7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1dc3ce53c7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7690e8b028_0_86:notes"/>
          <p:cNvSpPr/>
          <p:nvPr>
            <p:ph idx="2" type="sldImg"/>
          </p:nvPr>
        </p:nvSpPr>
        <p:spPr>
          <a:xfrm>
            <a:off x="1143203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7690e8b02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>
                <a:solidFill>
                  <a:schemeClr val="dk1"/>
                </a:solidFill>
              </a:rPr>
              <a:t>(discuss)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690e8b028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690e8b02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Go over,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>
                <a:solidFill>
                  <a:schemeClr val="dk1"/>
                </a:solidFill>
              </a:rPr>
              <a:t>(give them time to program)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green">
  <p:cSld name="Title green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sta bilden">
  <p:cSld name="Sista bilde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one column">
  <p:cSld name="List one colum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amble, list one column">
  <p:cSld name="Preamble, list one colum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2" name="Google Shape;32;p5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two columns">
  <p:cSld name="List two 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amble, list two columns">
  <p:cSld name="Preamble, list two 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468890" y="614003"/>
            <a:ext cx="8217910" cy="668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468890" y="1282390"/>
            <a:ext cx="8217910" cy="34802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block">
  <p:cSld name="Textbloc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468890" y="614003"/>
            <a:ext cx="8217910" cy="752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8"/>
          <p:cNvSpPr txBox="1"/>
          <p:nvPr>
            <p:ph idx="1" type="body"/>
          </p:nvPr>
        </p:nvSpPr>
        <p:spPr>
          <a:xfrm>
            <a:off x="468890" y="1366024"/>
            <a:ext cx="8217910" cy="309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">
  <p:cSld name="List with imag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>
            <p:ph idx="2" type="pic"/>
          </p:nvPr>
        </p:nvSpPr>
        <p:spPr>
          <a:xfrm>
            <a:off x="6553200" y="418169"/>
            <a:ext cx="2590800" cy="4512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9"/>
          <p:cNvSpPr/>
          <p:nvPr/>
        </p:nvSpPr>
        <p:spPr>
          <a:xfrm>
            <a:off x="0" y="4930275"/>
            <a:ext cx="9144000" cy="21322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6889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935625"/>
            <a:ext cx="2895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935625"/>
            <a:ext cx="2133600" cy="20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468890" y="614004"/>
            <a:ext cx="5875349" cy="913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68890" y="1709378"/>
            <a:ext cx="5875349" cy="31548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" name="Google Shape;65;p10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" name="Google Shape;66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0"/>
            <a:ext cx="9144000" cy="11496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1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3910" y="1801"/>
            <a:ext cx="9040090" cy="514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3592" y="286472"/>
            <a:ext cx="5924912" cy="9048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42017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91885" y="-70325"/>
            <a:ext cx="3846286" cy="587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0" l="50635" r="0" t="0"/>
          <a:stretch/>
        </p:blipFill>
        <p:spPr>
          <a:xfrm>
            <a:off x="4630056" y="5297"/>
            <a:ext cx="4513943" cy="409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160752" y="661720"/>
            <a:ext cx="2802914" cy="3707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06439" y="1523571"/>
            <a:ext cx="6334835" cy="1164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sv-SE" sz="3000"/>
              <a:t>Exercise Session 3: </a:t>
            </a:r>
            <a:br>
              <a:rPr lang="sv-SE" sz="3000"/>
            </a:br>
            <a:r>
              <a:rPr lang="sv-SE" sz="3000"/>
              <a:t>Unit Testing</a:t>
            </a:r>
            <a:endParaRPr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406439" y="2734594"/>
            <a:ext cx="5005388" cy="429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Gregory Gay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sv-SE"/>
              <a:t>DIT636/DAT560 - February 8, 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2: Calendar has a 13th month.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public Calendar(){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occupied = new ArrayList&lt;ArrayList&lt;ArrayList&lt;Meeting&gt;&gt;&gt;();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for(int i=0;</a:t>
            </a:r>
            <a:r>
              <a:rPr b="1" lang="sv-SE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i&lt;=13</a:t>
            </a: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;i++){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// Initialize month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occupied.add(new ArrayList&lt;ArrayList&lt;Meeting&gt;&gt;());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for(int j=0;j&lt;32;j++){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// Initialize days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	occupied.get(i).add(new ArrayList&lt;Meeting&gt;());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			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3: November has 30 days.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2400"/>
              <a:t>Oh - and we just added a meeting to a day with a date that does not match that date.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occupied.get(11).get(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).add(new Meeting(11,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,"Day does not exist"));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4: Used a &gt;= in checking for illegal times. December no longer exists.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if(mMonth &lt; 1 || mMonth 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12){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	throw new TimeConflictException("Month does not exist.");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5: We should be able to start and end a meeting in the same hour.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if(mStart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&gt;=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 mEnd){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throw new TimeConflictException("Meeting starts before it ends.");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463040" y="23747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What Other Faults Can You Find?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Enter… The Planning System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68900" y="1282400"/>
            <a:ext cx="57507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sv-SE"/>
              <a:t>Everybody likes meetings.</a:t>
            </a:r>
            <a:endParaRPr/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Not true - but we need to book them.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We don’t want to double-book rooms or employees for meetings.</a:t>
            </a:r>
            <a:endParaRPr/>
          </a:p>
          <a:p>
            <a:pPr indent="-393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System to manage schedules and meetings.</a:t>
            </a:r>
            <a:endParaRPr/>
          </a:p>
        </p:txBody>
      </p:sp>
      <p:pic>
        <p:nvPicPr>
          <p:cNvPr descr="Calendar2.jpg"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7775" y="1228944"/>
            <a:ext cx="2924457" cy="2924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The Planning System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Offers the following high-level features: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a meeting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Booking vacation time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Checking availability for a person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room</a:t>
            </a:r>
            <a:endParaRPr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sv-SE"/>
              <a:t>Printing the agenda for a 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2787" y="725825"/>
            <a:ext cx="1934426" cy="193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a Test Plan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/>
              <a:t>In groups, come up with a test plan for this system.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Given the features and the code documentation, plan unit tests to ensure that these features can be performed without error. 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Food for Thought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68900" y="1230850"/>
            <a:ext cx="8217900" cy="353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Try running the code!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Perform exploratory testing to test it at the system level.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Think about normal and erroneous inputs/actions.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How many things can go wrong? 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You will probably be able to add a normal meeting, but can you add a meeting for February 35th? 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Try it out - you have the code.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Develop Unit Tests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If a test is supposed to cause an exception to be thrown, make sure you check for that exception.</a:t>
            </a:r>
            <a:endParaRPr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sv-SE"/>
              <a:t>Make sure that expected output is detailed enough to ensure that - if something is supposed to fail - that it fails for the correct reasons.</a:t>
            </a:r>
            <a:endParaRPr/>
          </a:p>
          <a:p>
            <a:pPr indent="-368300" lvl="1" marL="914400" rtl="0" algn="l">
              <a:spcBef>
                <a:spcPts val="500"/>
              </a:spcBef>
              <a:spcAft>
                <a:spcPts val="0"/>
              </a:spcAft>
              <a:buSzPts val="2200"/>
              <a:buChar char="•"/>
            </a:pPr>
            <a:r>
              <a:rPr lang="sv-SE"/>
              <a:t>Use proper assertions.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21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Example - </a:t>
            </a:r>
            <a:r>
              <a:rPr lang="sv-SE"/>
              <a:t>Adding Midsommar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@Test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public void testAddMeeting_holiday()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Calendar calendar = new Calendar();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try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Meeting midsommar = new Meeting(6, 26, "Midsommar"); // Create holiday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calendar.addMeeting(midsommar); </a:t>
            </a: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// Add to calendar object.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Boolean added = calendar.isBusy(6, 26, 0, 23); </a:t>
            </a: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// Verify that it was added.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assertTrue("Midsommar should be marked as busy on the calendar",added);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} catch(TimeConflictException e) {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	fail("Should not throw exception: " + e.getMessage());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sv-SE" sz="12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382075" y="2001575"/>
            <a:ext cx="7656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Setup</a:t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382075" y="2655475"/>
            <a:ext cx="765600" cy="192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Test Steps</a:t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7921200" y="2571750"/>
            <a:ext cx="6759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Input</a:t>
            </a:r>
            <a:endParaRPr/>
          </a:p>
        </p:txBody>
      </p:sp>
      <p:sp>
        <p:nvSpPr>
          <p:cNvPr id="135" name="Google Shape;135;p21"/>
          <p:cNvSpPr/>
          <p:nvPr/>
        </p:nvSpPr>
        <p:spPr>
          <a:xfrm>
            <a:off x="7921200" y="3456975"/>
            <a:ext cx="7656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Oracle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6502650" y="4095825"/>
            <a:ext cx="765600" cy="26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Oracle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63040" y="23584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/>
              <a:t>‹#›</a:t>
            </a:fld>
            <a:endParaRPr sz="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68890" y="614003"/>
            <a:ext cx="8217900" cy="66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Can you expose the faults?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68890" y="1282390"/>
            <a:ext cx="8217900" cy="348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1: getMeeting and removeMeeting perform no error checking on dates.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Meeting getMeeting(int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return 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public void removeMeeting(int month, int day, int index){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	occupied.get(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month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).get(</a:t>
            </a:r>
            <a:r>
              <a:rPr b="1" lang="sv-SE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day</a:t>
            </a: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).remove(index);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-SE" sz="1800"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6553200" y="4935625"/>
            <a:ext cx="2133600" cy="20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sv-SE" sz="600">
                <a:solidFill>
                  <a:schemeClr val="lt1"/>
                </a:solidFill>
              </a:rPr>
              <a:t>‹#›</a:t>
            </a:fld>
            <a:endParaRPr sz="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Master blå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 layout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sta bilden Master">
  <a:themeElements>
    <a:clrScheme name="Chalmers Colour Theme">
      <a:dk1>
        <a:srgbClr val="4F4F4F"/>
      </a:dk1>
      <a:lt1>
        <a:srgbClr val="FFFFFF"/>
      </a:lt1>
      <a:dk2>
        <a:srgbClr val="6F828C"/>
      </a:dk2>
      <a:lt2>
        <a:srgbClr val="99B3C2"/>
      </a:lt2>
      <a:accent1>
        <a:srgbClr val="003050"/>
      </a:accent1>
      <a:accent2>
        <a:srgbClr val="00A99D"/>
      </a:accent2>
      <a:accent3>
        <a:srgbClr val="006C5C"/>
      </a:accent3>
      <a:accent4>
        <a:srgbClr val="7FB538"/>
      </a:accent4>
      <a:accent5>
        <a:srgbClr val="58B0E3"/>
      </a:accent5>
      <a:accent6>
        <a:srgbClr val="483728"/>
      </a:accent6>
      <a:hlink>
        <a:srgbClr val="F15922"/>
      </a:hlink>
      <a:folHlink>
        <a:srgbClr val="FFCB0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