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43763-D873-481C-B303-9FAE86562593}">
  <a:tblStyle styleId="{7E643763-D873-481C-B303-9FAE8656259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a:t>
            </a:r>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a:t>
            </a:r>
            <a:r>
              <a:rPr lang="sv-SE"/>
              <a:t>3</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4</a:t>
            </a:r>
            <a:r>
              <a:rPr lang="sv-SE">
                <a:solidFill>
                  <a:schemeClr val="dk1"/>
                </a:solidFill>
              </a:rPr>
              <a:t>),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can now look at one variable at a time, and look at defs and uses on each control path. Be careful with loops - a definition in one cycle might be used in the next. Path E, B, C, D is a definition-clear path from definition of y in line 6 to its use in line 5 in the next loop iteration. Path A, B, C, D, E is not a definition-clear path with respect to tmp because of the definition in node C. </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endParaRPr>
              <a:solidFill>
                <a:schemeClr val="dk1"/>
              </a:solidFill>
            </a:endParaRPr>
          </a:p>
          <a:p>
            <a:pPr indent="0" lvl="0" marL="0" rtl="0" algn="l">
              <a:spcBef>
                <a:spcPts val="600"/>
              </a:spcBef>
              <a:spcAft>
                <a:spcPts val="0"/>
              </a:spcAft>
              <a:buNone/>
            </a:pP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endParaRPr>
              <a:solidFill>
                <a:schemeClr val="dk1"/>
              </a:solidFill>
            </a:endParaRPr>
          </a:p>
          <a:p>
            <a:pPr indent="0" lvl="0" marL="0" rtl="0" algn="l">
              <a:spcBef>
                <a:spcPts val="600"/>
              </a:spcBef>
              <a:spcAft>
                <a:spcPts val="0"/>
              </a:spcAft>
              <a:buNone/>
            </a:pP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(4)</a:t>
            </a:r>
            <a:endParaRPr>
              <a:solidFill>
                <a:schemeClr val="dk1"/>
              </a:solidFill>
            </a:endParaRPr>
          </a:p>
          <a:p>
            <a:pPr indent="0" lvl="0" marL="0" rtl="0" algn="l">
              <a:spcBef>
                <a:spcPts val="600"/>
              </a:spcBef>
              <a:spcAft>
                <a:spcPts val="0"/>
              </a:spcAft>
              <a:buNone/>
            </a:pPr>
            <a:r>
              <a:rPr lang="sv-SE">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76cbcadcc3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76cbcadcc3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Consider t</a:t>
            </a:r>
            <a:r>
              <a:rPr lang="sv-SE">
                <a:solidFill>
                  <a:schemeClr val="dk1"/>
                </a:solidFill>
              </a:rPr>
              <a:t>his code segment (go over)</a:t>
            </a:r>
            <a:endParaRPr>
              <a:solidFill>
                <a:schemeClr val="dk1"/>
              </a:solidFill>
            </a:endParaRPr>
          </a:p>
          <a:p>
            <a:pPr indent="0" lvl="0" marL="0" rtl="0" algn="l">
              <a:spcBef>
                <a:spcPts val="600"/>
              </a:spcBef>
              <a:spcAft>
                <a:spcPts val="0"/>
              </a:spcAft>
              <a:buNone/>
            </a:pPr>
            <a:r>
              <a:rPr lang="sv-SE">
                <a:solidFill>
                  <a:schemeClr val="dk1"/>
                </a:solidFill>
              </a:rPr>
              <a:t>(1-2) - we can’t tell without knowing the context that this method is called in. Two</a:t>
            </a:r>
            <a:r>
              <a:rPr lang="sv-SE"/>
              <a:t> options for dealing with this. First (3). This is imprecise and will introduce pair that may not be real, but may protect against issues. Second (4-5).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70" name="Google Shape;770;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3" name="Google Shape;783;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9" name="Google Shape;799;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9" name="Google Shape;839;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90" name="Google Shape;890;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31" name="Google Shape;931;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4" name="Google Shape;104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1.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bit.ly/2No5qq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19,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bounding number of loop executions leaves an infeasible number of tests.</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i="1" lang="sv-SE"/>
              <a:t>subpaths</a:t>
            </a:r>
            <a:r>
              <a:rPr lang="sv-SE"/>
              <a:t> repeat over and over.</a:t>
            </a:r>
            <a:endParaRPr/>
          </a:p>
          <a:p>
            <a:pPr indent="-368300" lvl="1" marL="914400" marR="0" rtl="0" algn="l">
              <a:lnSpc>
                <a:spcPct val="120000"/>
              </a:lnSpc>
              <a:spcBef>
                <a:spcPts val="0"/>
              </a:spcBef>
              <a:spcAft>
                <a:spcPts val="0"/>
              </a:spcAft>
              <a:buSzPts val="2200"/>
              <a:buChar char="•"/>
            </a:pPr>
            <a:r>
              <a:rPr lang="sv-SE"/>
              <a:t>Unroll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{7E643763-D873-481C-B303-9FAE86562593}</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Tests: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Boundary Interior Coverage removes bounds number of loop paths.</a:t>
            </a:r>
            <a:endParaRPr sz="2300"/>
          </a:p>
          <a:p>
            <a:pPr indent="-349250" lvl="1" marL="914400" rtl="0" algn="l">
              <a:spcBef>
                <a:spcPts val="500"/>
              </a:spcBef>
              <a:spcAft>
                <a:spcPts val="0"/>
              </a:spcAft>
              <a:buSzPts val="1900"/>
              <a:buChar char="•"/>
            </a:pPr>
            <a:r>
              <a:rPr lang="sv-SE" sz="1900"/>
              <a:t>However, number of paths can still be exponential.</a:t>
            </a:r>
            <a:endParaRPr sz="1900"/>
          </a:p>
          <a:p>
            <a:pPr indent="-349250" lvl="1" marL="914400" rtl="0" algn="l">
              <a:spcBef>
                <a:spcPts val="500"/>
              </a:spcBef>
              <a:spcAft>
                <a:spcPts val="0"/>
              </a:spcAft>
              <a:buSzPts val="1900"/>
              <a:buChar char="•"/>
            </a:pPr>
            <a:r>
              <a:rPr lang="sv-SE" sz="1900"/>
              <a:t>N non-loop branches results in 2</a:t>
            </a:r>
            <a:r>
              <a:rPr baseline="30000" lang="sv-SE" sz="1900"/>
              <a:t>N</a:t>
            </a:r>
            <a:r>
              <a:rPr lang="sv-SE" sz="1900"/>
              <a:t> paths.</a:t>
            </a:r>
            <a:endParaRPr sz="1900"/>
          </a:p>
          <a:p>
            <a:pPr indent="-374650" lvl="0" marL="457200" rtl="0" algn="l">
              <a:spcBef>
                <a:spcPts val="1000"/>
              </a:spcBef>
              <a:spcAft>
                <a:spcPts val="0"/>
              </a:spcAft>
              <a:buSzPts val="2300"/>
              <a:buChar char="•"/>
            </a:pPr>
            <a:r>
              <a:rPr lang="sv-SE" sz="2300"/>
              <a:t>Additional limitations may need to be imposed.</a:t>
            </a:r>
            <a:endParaRPr sz="23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Instead - can we </a:t>
            </a:r>
            <a:r>
              <a:rPr b="1" lang="sv-SE"/>
              <a:t>compromise between</a:t>
            </a:r>
            <a:br>
              <a:rPr b="1" lang="sv-SE"/>
            </a:br>
            <a:r>
              <a:rPr b="1" lang="sv-SE"/>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t>Test adequacy criteria</a:t>
            </a:r>
            <a:r>
              <a:rPr lang="sv-SE"/>
              <a:t> “score” testing efforts by measuring the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t>only</a:t>
            </a:r>
            <a:r>
              <a:rPr lang="sv-SE"/>
              <a:t> </a:t>
            </a:r>
            <a:r>
              <a:rPr b="1" lang="sv-SE"/>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assigned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lang="sv-SE"/>
              <a:t>Pairs of definitions and uses capture flow of information through the program.</a:t>
            </a:r>
            <a:endParaRPr/>
          </a:p>
          <a:p>
            <a:pPr indent="-368300" lvl="1" marL="914400" rtl="0" algn="l">
              <a:spcBef>
                <a:spcPts val="500"/>
              </a:spcBef>
              <a:spcAft>
                <a:spcPts val="0"/>
              </a:spcAft>
              <a:buSzPts val="2200"/>
              <a:buChar char="•"/>
            </a:pPr>
            <a:r>
              <a:rPr lang="sv-SE"/>
              <a:t>Definitions occur when variables are declared, initialized, assigned values, or received as parameters.</a:t>
            </a:r>
            <a:endParaRPr/>
          </a:p>
          <a:p>
            <a:pPr indent="-368300" lvl="1" marL="914400" rtl="0" algn="l">
              <a:spcBef>
                <a:spcPts val="500"/>
              </a:spcBef>
              <a:spcAft>
                <a:spcPts val="0"/>
              </a:spcAft>
              <a:buSzPts val="2200"/>
              <a:buChar char="•"/>
            </a:pPr>
            <a:r>
              <a:rPr lang="sv-SE"/>
              <a:t>Uses occur in expressions, conditional statements,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t>def-use pair</a:t>
            </a:r>
            <a:r>
              <a:rPr lang="sv-SE"/>
              <a:t> when:</a:t>
            </a:r>
            <a:endParaRPr/>
          </a:p>
          <a:p>
            <a:pPr indent="-368300" lvl="1" marL="914400" rtl="0" algn="l">
              <a:spcBef>
                <a:spcPts val="500"/>
              </a:spcBef>
              <a:spcAft>
                <a:spcPts val="0"/>
              </a:spcAft>
              <a:buSzPts val="2200"/>
              <a:buChar char="•"/>
            </a:pPr>
            <a:r>
              <a:rPr lang="sv-SE"/>
              <a:t>There is a </a:t>
            </a:r>
            <a:r>
              <a:rPr b="1" lang="sv-SE"/>
              <a:t>def</a:t>
            </a:r>
            <a:r>
              <a:rPr lang="sv-SE"/>
              <a:t> (definition) of variable x at location A.</a:t>
            </a:r>
            <a:endParaRPr/>
          </a:p>
          <a:p>
            <a:pPr indent="-368300" lvl="1" marL="914400" rtl="0" algn="l">
              <a:spcBef>
                <a:spcPts val="500"/>
              </a:spcBef>
              <a:spcAft>
                <a:spcPts val="0"/>
              </a:spcAft>
              <a:buSzPts val="2200"/>
              <a:buChar char="•"/>
            </a:pPr>
            <a:r>
              <a:rPr lang="sv-SE"/>
              <a:t>Variable x is </a:t>
            </a:r>
            <a:r>
              <a:rPr b="1" lang="sv-SE"/>
              <a:t>used</a:t>
            </a:r>
            <a:r>
              <a:rPr lang="sv-SE"/>
              <a:t> at location B.</a:t>
            </a:r>
            <a:endParaRPr/>
          </a:p>
          <a:p>
            <a:pPr indent="-368300" lvl="1" marL="914400" rtl="0" algn="l">
              <a:spcBef>
                <a:spcPts val="500"/>
              </a:spcBef>
              <a:spcAft>
                <a:spcPts val="0"/>
              </a:spcAft>
              <a:buSzPts val="2200"/>
              <a:buChar char="•"/>
            </a:pPr>
            <a:r>
              <a:rPr lang="sv-SE"/>
              <a:t>A control-flow </a:t>
            </a:r>
            <a:r>
              <a:rPr b="1" lang="sv-SE"/>
              <a:t>path</a:t>
            </a:r>
            <a:r>
              <a:rPr lang="sv-SE"/>
              <a:t> exists from A to B.</a:t>
            </a:r>
            <a:endParaRPr/>
          </a:p>
          <a:p>
            <a:pPr indent="-368300" lvl="1" marL="914400" rtl="0" algn="l">
              <a:spcBef>
                <a:spcPts val="500"/>
              </a:spcBef>
              <a:spcAft>
                <a:spcPts val="0"/>
              </a:spcAft>
              <a:buSzPts val="2200"/>
              <a:buChar char="•"/>
            </a:pPr>
            <a:r>
              <a:rPr lang="sv-SE"/>
              <a:t>and the path is </a:t>
            </a:r>
            <a:r>
              <a:rPr b="1" lang="sv-SE"/>
              <a:t>definition-clear </a:t>
            </a:r>
            <a:r>
              <a:rPr lang="sv-SE"/>
              <a:t>for x from A to B.</a:t>
            </a:r>
            <a:endParaRPr/>
          </a:p>
          <a:p>
            <a:pPr indent="-393700" lvl="0" marL="457200" rtl="0" algn="l">
              <a:spcBef>
                <a:spcPts val="1000"/>
              </a:spcBef>
              <a:spcAft>
                <a:spcPts val="0"/>
              </a:spcAft>
              <a:buSzPts val="2600"/>
              <a:buChar char="•"/>
            </a:pPr>
            <a:r>
              <a:rPr lang="sv-SE"/>
              <a:t>If a variable is redefined, the original def is </a:t>
            </a:r>
            <a:r>
              <a:rPr b="1" lang="sv-SE"/>
              <a:t>killed</a:t>
            </a:r>
            <a:r>
              <a:rPr lang="sv-SE"/>
              <a:t> and the pair is between the new definition and its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(1,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{7E643763-D873-481C-B303-9FAE86562593}</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{7E643763-D873-481C-B303-9FAE86562593}</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17500" lvl="4" marL="2286000" marR="0" rtl="0" algn="l">
              <a:lnSpc>
                <a:spcPct val="100000"/>
              </a:lnSpc>
              <a:spcBef>
                <a:spcPts val="0"/>
              </a:spcBef>
              <a:spcAft>
                <a:spcPts val="0"/>
              </a:spcAft>
              <a:buSzPts val="1400"/>
              <a:buChar char="•"/>
            </a:pPr>
            <a:r>
              <a:rPr b="1" lang="sv-SE"/>
              <a:t>Aliasing</a:t>
            </a:r>
            <a:r>
              <a:rPr lang="sv-SE"/>
              <a:t> = two names refer to the same memory location.</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b="1" i="1" lang="sv-SE"/>
              <a:t>Aliasing</a:t>
            </a:r>
            <a:r>
              <a:rPr b="1" lang="sv-SE"/>
              <a:t> </a:t>
            </a:r>
            <a:r>
              <a:rPr lang="sv-SE"/>
              <a:t>is when 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 = new int[3]; int[] b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68300" lvl="1" marL="914400" rtl="0" algn="l">
              <a:spcBef>
                <a:spcPts val="500"/>
              </a:spcBef>
              <a:spcAft>
                <a:spcPts val="0"/>
              </a:spcAft>
              <a:buSzPts val="2200"/>
              <a:buChar char="•"/>
            </a:pPr>
            <a:r>
              <a:rPr lang="sv-SE"/>
              <a:t>a and b are aliases.</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Proper treatment depends on purpose of analysis:</a:t>
            </a:r>
            <a:endParaRPr/>
          </a:p>
          <a:p>
            <a:pPr indent="-368300" lvl="1" marL="914400" rtl="0" algn="l">
              <a:spcBef>
                <a:spcPts val="500"/>
              </a:spcBef>
              <a:spcAft>
                <a:spcPts val="0"/>
              </a:spcAft>
              <a:buSzPts val="2200"/>
              <a:buChar char="•"/>
            </a:pPr>
            <a:r>
              <a:rPr lang="sv-SE"/>
              <a:t>Safest method - treat any use of a potential alias of V as a use of V.</a:t>
            </a:r>
            <a:endParaRPr/>
          </a:p>
          <a:p>
            <a:pPr indent="-368300" lvl="1" marL="914400" rtl="0" algn="l">
              <a:spcBef>
                <a:spcPts val="500"/>
              </a:spcBef>
              <a:spcAft>
                <a:spcPts val="0"/>
              </a:spcAft>
              <a:buSzPts val="2200"/>
              <a:buChar char="•"/>
            </a:pPr>
            <a:r>
              <a:rPr lang="sv-SE"/>
              <a:t>Creates more def-use pairs (some may not be real pairs),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dk1"/>
                </a:solidFill>
              </a:rPr>
              <a:t>a[1]</a:t>
            </a:r>
            <a:r>
              <a:rPr lang="sv-SE" sz="1800">
                <a:solidFill>
                  <a:schemeClr val="dk1"/>
                </a:solidFill>
              </a:rPr>
              <a:t>, use of </a:t>
            </a:r>
            <a:r>
              <a:rPr b="1" lang="sv-SE" sz="1800">
                <a:solidFill>
                  <a:schemeClr val="dk1"/>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dk1"/>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Nonlocal Information</a:t>
            </a:r>
            <a:endParaRPr/>
          </a:p>
        </p:txBody>
      </p:sp>
      <p:sp>
        <p:nvSpPr>
          <p:cNvPr id="764" name="Google Shape;764;p61"/>
          <p:cNvSpPr txBox="1"/>
          <p:nvPr>
            <p:ph idx="1" type="body"/>
          </p:nvPr>
        </p:nvSpPr>
        <p:spPr>
          <a:xfrm>
            <a:off x="468900" y="1282400"/>
            <a:ext cx="46530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latin typeface="Consolas"/>
                <a:ea typeface="Consolas"/>
                <a:cs typeface="Consolas"/>
                <a:sym typeface="Consolas"/>
              </a:rPr>
              <a:t>fromCust</a:t>
            </a:r>
            <a:r>
              <a:rPr lang="sv-SE" sz="2100"/>
              <a:t> and </a:t>
            </a:r>
            <a:r>
              <a:rPr lang="sv-SE" sz="2100">
                <a:latin typeface="Consolas"/>
                <a:ea typeface="Consolas"/>
                <a:cs typeface="Consolas"/>
                <a:sym typeface="Consolas"/>
              </a:rPr>
              <a:t>toCust </a:t>
            </a:r>
            <a:r>
              <a:rPr lang="sv-SE" sz="2100"/>
              <a:t>may be references to same object.</a:t>
            </a:r>
            <a:endParaRPr sz="2100"/>
          </a:p>
          <a:p>
            <a:pPr indent="-336550" lvl="1" marL="914400" rtl="0" algn="l">
              <a:spcBef>
                <a:spcPts val="500"/>
              </a:spcBef>
              <a:spcAft>
                <a:spcPts val="0"/>
              </a:spcAft>
              <a:buSzPts val="1700"/>
              <a:buChar char="•"/>
            </a:pPr>
            <a:r>
              <a:rPr lang="sv-SE" sz="1700">
                <a:latin typeface="Consolas"/>
                <a:ea typeface="Consolas"/>
                <a:cs typeface="Consolas"/>
                <a:sym typeface="Consolas"/>
              </a:rPr>
              <a:t>from/toHome</a:t>
            </a:r>
            <a:r>
              <a:rPr lang="sv-SE" sz="1700"/>
              <a:t> and</a:t>
            </a:r>
            <a:r>
              <a:rPr lang="sv-SE" sz="1700">
                <a:latin typeface="Consolas"/>
                <a:ea typeface="Consolas"/>
                <a:cs typeface="Consolas"/>
                <a:sym typeface="Consolas"/>
              </a:rPr>
              <a:t> from/toWork</a:t>
            </a:r>
            <a:r>
              <a:rPr lang="sv-SE" sz="1700"/>
              <a:t>.</a:t>
            </a:r>
            <a:endParaRPr sz="1700"/>
          </a:p>
          <a:p>
            <a:pPr indent="-361950" lvl="0" marL="457200" rtl="0" algn="l">
              <a:spcBef>
                <a:spcPts val="1000"/>
              </a:spcBef>
              <a:spcAft>
                <a:spcPts val="0"/>
              </a:spcAft>
              <a:buSzPts val="2100"/>
              <a:buChar char="•"/>
            </a:pPr>
            <a:r>
              <a:rPr lang="sv-SE" sz="2100"/>
              <a:t>Option 1 - treat all nonlocal variables of same type as potential aliases.</a:t>
            </a:r>
            <a:endParaRPr sz="2100"/>
          </a:p>
          <a:p>
            <a:pPr indent="-361950" lvl="0" marL="457200" rtl="0" algn="l">
              <a:spcBef>
                <a:spcPts val="1000"/>
              </a:spcBef>
              <a:spcAft>
                <a:spcPts val="0"/>
              </a:spcAft>
              <a:buSzPts val="2100"/>
              <a:buChar char="•"/>
            </a:pPr>
            <a:r>
              <a:rPr lang="sv-SE" sz="2100"/>
              <a:t>Option 2 - Introduce additional control flow</a:t>
            </a:r>
            <a:endParaRPr sz="2100"/>
          </a:p>
          <a:p>
            <a:pPr indent="-336550" lvl="1" marL="914400" rtl="0" algn="l">
              <a:spcBef>
                <a:spcPts val="500"/>
              </a:spcBef>
              <a:spcAft>
                <a:spcPts val="0"/>
              </a:spcAft>
              <a:buSzPts val="1700"/>
              <a:buChar char="•"/>
            </a:pPr>
            <a:r>
              <a:rPr lang="sv-SE" sz="1700"/>
              <a:t>if (fromHome.equals(fromWork)) </a:t>
            </a:r>
            <a:endParaRPr sz="1700"/>
          </a:p>
        </p:txBody>
      </p:sp>
      <p:sp>
        <p:nvSpPr>
          <p:cNvPr id="765" name="Google Shape;765;p61"/>
          <p:cNvSpPr txBox="1"/>
          <p:nvPr>
            <p:ph idx="1" type="body"/>
          </p:nvPr>
        </p:nvSpPr>
        <p:spPr>
          <a:xfrm>
            <a:off x="4971449" y="1625450"/>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public void transfer(Customer fromCust, Customer toCust){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fromHome = </a:t>
            </a:r>
            <a:br>
              <a:rPr lang="sv-SE" sz="1400">
                <a:latin typeface="Consolas"/>
                <a:ea typeface="Consolas"/>
                <a:cs typeface="Consolas"/>
                <a:sym typeface="Consolas"/>
              </a:rPr>
            </a:br>
            <a:r>
              <a:rPr lang="sv-SE" sz="1400">
                <a:latin typeface="Consolas"/>
                <a:ea typeface="Consolas"/>
                <a:cs typeface="Consolas"/>
                <a:sym typeface="Consolas"/>
              </a:rPr>
              <a:t>		fromCust.getHomePhone();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fromWork = </a:t>
            </a:r>
            <a:br>
              <a:rPr lang="sv-SE" sz="1400">
                <a:latin typeface="Consolas"/>
                <a:ea typeface="Consolas"/>
                <a:cs typeface="Consolas"/>
                <a:sym typeface="Consolas"/>
              </a:rPr>
            </a:br>
            <a:r>
              <a:rPr lang="sv-SE" sz="1400">
                <a:latin typeface="Consolas"/>
                <a:ea typeface="Consolas"/>
                <a:cs typeface="Consolas"/>
                <a:sym typeface="Consolas"/>
              </a:rPr>
              <a:t>		fromCust.getWorkPhone();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toHome = </a:t>
            </a:r>
            <a:br>
              <a:rPr lang="sv-SE" sz="1400">
                <a:latin typeface="Consolas"/>
                <a:ea typeface="Consolas"/>
                <a:cs typeface="Consolas"/>
                <a:sym typeface="Consolas"/>
              </a:rPr>
            </a:br>
            <a:r>
              <a:rPr lang="sv-SE" sz="1400">
                <a:latin typeface="Consolas"/>
                <a:ea typeface="Consolas"/>
                <a:cs typeface="Consolas"/>
                <a:sym typeface="Consolas"/>
              </a:rPr>
              <a:t>		toCust.getHomePhone();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toWork = </a:t>
            </a:r>
            <a:br>
              <a:rPr lang="sv-SE" sz="1400">
                <a:latin typeface="Consolas"/>
                <a:ea typeface="Consolas"/>
                <a:cs typeface="Consolas"/>
                <a:sym typeface="Consolas"/>
              </a:rPr>
            </a:br>
            <a:r>
              <a:rPr lang="sv-SE" sz="1400">
                <a:latin typeface="Consolas"/>
                <a:ea typeface="Consolas"/>
                <a:cs typeface="Consolas"/>
                <a:sym typeface="Consolas"/>
              </a:rPr>
              <a:t>		toCust.getWorkPhone();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766" name="Google Shape;76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73" name="Google Shape;773;p6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one element at a time.</a:t>
            </a:r>
            <a:endParaRPr sz="2300"/>
          </a:p>
          <a:p>
            <a:pPr indent="-374650" lvl="0" marL="457200" rtl="0" algn="l">
              <a:spcBef>
                <a:spcPts val="1000"/>
              </a:spcBef>
              <a:spcAft>
                <a:spcPts val="0"/>
              </a:spcAft>
              <a:buSzPts val="2300"/>
              <a:buChar char="•"/>
            </a:pPr>
            <a:r>
              <a:rPr lang="sv-SE" sz="2300"/>
              <a:t>A test executes a path,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9" name="Google Shape;77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80" name="Google Shape;78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86" name="Google Shape;78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only when that value is used</a:t>
            </a:r>
            <a:r>
              <a:rPr lang="sv-SE"/>
              <a:t>. </a:t>
            </a:r>
            <a:endParaRPr/>
          </a:p>
          <a:p>
            <a:pPr indent="-368300" lvl="1" marL="914400" rtl="0" algn="l">
              <a:spcBef>
                <a:spcPts val="500"/>
              </a:spcBef>
              <a:spcAft>
                <a:spcPts val="0"/>
              </a:spcAft>
              <a:buSzPts val="2200"/>
              <a:buChar char="•"/>
            </a:pPr>
            <a:r>
              <a:rPr lang="sv-SE"/>
              <a:t>Pair definitions with usages.</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93" name="Google Shape;79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Requires each DU pair be exercised in at least one program execution.</a:t>
            </a:r>
            <a:endParaRPr/>
          </a:p>
          <a:p>
            <a:pPr indent="-368300" lvl="1" marL="914400" marR="0" rtl="0" algn="l">
              <a:lnSpc>
                <a:spcPct val="100000"/>
              </a:lnSpc>
              <a:spcBef>
                <a:spcPts val="0"/>
              </a:spcBef>
              <a:spcAft>
                <a:spcPts val="0"/>
              </a:spcAft>
              <a:buSzPts val="2200"/>
              <a:buChar char="•"/>
            </a:pPr>
            <a:r>
              <a:rPr lang="sv-SE"/>
              <a:t>Cover </a:t>
            </a:r>
            <a:r>
              <a:rPr b="1" lang="sv-SE"/>
              <a:t>any</a:t>
            </a:r>
            <a:r>
              <a:rPr lang="sv-SE"/>
              <a:t> </a:t>
            </a:r>
            <a:r>
              <a:rPr b="1" lang="sv-SE"/>
              <a:t>path</a:t>
            </a:r>
            <a:r>
              <a:rPr lang="sv-SE"/>
              <a:t> between a definition and its use.</a:t>
            </a:r>
            <a:endParaRPr/>
          </a:p>
          <a:p>
            <a:pPr indent="-393700" lvl="0" marL="457200" marR="0" rtl="0" algn="l">
              <a:lnSpc>
                <a:spcPct val="100000"/>
              </a:lnSpc>
              <a:spcBef>
                <a:spcPts val="0"/>
              </a:spcBef>
              <a:spcAft>
                <a:spcPts val="0"/>
              </a:spcAft>
              <a:buSzPts val="2600"/>
              <a:buChar char="•"/>
            </a:pPr>
            <a:r>
              <a:rPr lang="sv-SE"/>
              <a:t>Coverage = number exercised DU pairs</a:t>
            </a:r>
            <a:endParaRPr/>
          </a:p>
          <a:p>
            <a:pPr indent="0" lvl="0" marL="0" marR="0" rtl="0" algn="l">
              <a:lnSpc>
                <a:spcPct val="100000"/>
              </a:lnSpc>
              <a:spcBef>
                <a:spcPts val="600"/>
              </a:spcBef>
              <a:spcAft>
                <a:spcPts val="0"/>
              </a:spcAft>
              <a:buNone/>
            </a:pPr>
            <a:r>
              <a:rPr lang="sv-SE"/>
              <a:t>						number of DU pairs</a:t>
            </a:r>
            <a:endParaRPr/>
          </a:p>
          <a:p>
            <a:pPr indent="-393700" lvl="0" marL="457200" marR="0" rtl="0" algn="l">
              <a:lnSpc>
                <a:spcPct val="100000"/>
              </a:lnSpc>
              <a:spcBef>
                <a:spcPts val="600"/>
              </a:spcBef>
              <a:spcAft>
                <a:spcPts val="0"/>
              </a:spcAft>
              <a:buSzPts val="2600"/>
              <a:buChar char="•"/>
            </a:pPr>
            <a:r>
              <a:rPr lang="sv-SE"/>
              <a:t>Can easily achieve structural coverage without covering all DU pairs.</a:t>
            </a:r>
            <a:endParaRPr/>
          </a:p>
        </p:txBody>
      </p:sp>
      <p:cxnSp>
        <p:nvCxnSpPr>
          <p:cNvPr id="794" name="Google Shape;794;p65"/>
          <p:cNvCxnSpPr/>
          <p:nvPr/>
        </p:nvCxnSpPr>
        <p:spPr>
          <a:xfrm>
            <a:off x="2880000" y="3077650"/>
            <a:ext cx="3673200" cy="0"/>
          </a:xfrm>
          <a:prstGeom prst="straightConnector1">
            <a:avLst/>
          </a:prstGeom>
          <a:noFill/>
          <a:ln cap="flat" cmpd="sng" w="19050">
            <a:solidFill>
              <a:srgbClr val="000000"/>
            </a:solidFill>
            <a:prstDash val="solid"/>
            <a:round/>
            <a:headEnd len="med" w="med" type="none"/>
            <a:tailEnd len="med" w="med" type="none"/>
          </a:ln>
        </p:spPr>
      </p:cxnSp>
      <p:sp>
        <p:nvSpPr>
          <p:cNvPr id="795" name="Google Shape;79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02" name="Google Shape;80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803" name="Google Shape;803;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04" name="Google Shape;804;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05" name="Google Shape;805;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06" name="Google Shape;806;p66"/>
          <p:cNvCxnSpPr>
            <a:stCxn id="804" idx="2"/>
            <a:endCxn id="805"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07" name="Google Shape;807;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8" name="Google Shape;808;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9" name="Google Shape;809;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11" name="Google Shape;811;p66"/>
          <p:cNvCxnSpPr>
            <a:stCxn id="805" idx="3"/>
            <a:endCxn id="807"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12" name="Google Shape;812;p66"/>
          <p:cNvCxnSpPr>
            <a:stCxn id="805" idx="1"/>
            <a:endCxn id="810"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13" name="Google Shape;813;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4" name="Google Shape;814;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15" name="Google Shape;815;p66"/>
          <p:cNvCxnSpPr>
            <a:stCxn id="807" idx="1"/>
            <a:endCxn id="808"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6"/>
          <p:cNvCxnSpPr>
            <a:stCxn id="807" idx="3"/>
            <a:endCxn id="809"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17" name="Google Shape;817;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8" name="Google Shape;818;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9" name="Google Shape;819;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20" name="Google Shape;820;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21" name="Google Shape;821;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22" name="Google Shape;822;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23" name="Google Shape;823;p66"/>
          <p:cNvCxnSpPr>
            <a:endCxn id="819"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24" name="Google Shape;824;p66"/>
          <p:cNvCxnSpPr>
            <a:stCxn id="819" idx="1"/>
            <a:endCxn id="820"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25" name="Google Shape;825;p66"/>
          <p:cNvCxnSpPr>
            <a:stCxn id="809" idx="2"/>
            <a:endCxn id="821"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26" name="Google Shape;826;p66"/>
          <p:cNvCxnSpPr>
            <a:stCxn id="821" idx="2"/>
            <a:endCxn id="822"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27" name="Google Shape;827;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8" name="Google Shape;828;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9" name="Google Shape;829;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30" name="Google Shape;830;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31" name="Google Shape;831;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32" name="Google Shape;832;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33" name="Google Shape;833;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34" name="Google Shape;834;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35" name="Google Shape;835;p66"/>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42" name="Google Shape;842;p67"/>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43" name="Google Shape;843;p67"/>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44" name="Google Shape;844;p67"/>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45" name="Google Shape;845;p67"/>
          <p:cNvCxnSpPr>
            <a:stCxn id="843" idx="2"/>
            <a:endCxn id="844"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46" name="Google Shape;846;p67"/>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47" name="Google Shape;847;p67"/>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8" name="Google Shape;848;p67"/>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9" name="Google Shape;849;p67"/>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50" name="Google Shape;850;p67"/>
          <p:cNvCxnSpPr>
            <a:stCxn id="844" idx="3"/>
            <a:endCxn id="846"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51" name="Google Shape;851;p67"/>
          <p:cNvCxnSpPr>
            <a:stCxn id="844" idx="1"/>
            <a:endCxn id="849"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52" name="Google Shape;852;p67"/>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3" name="Google Shape;853;p67"/>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54" name="Google Shape;854;p67"/>
          <p:cNvCxnSpPr>
            <a:stCxn id="846" idx="1"/>
            <a:endCxn id="847"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7"/>
          <p:cNvCxnSpPr>
            <a:stCxn id="846" idx="3"/>
            <a:endCxn id="848"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56" name="Google Shape;856;p67"/>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7" name="Google Shape;857;p67"/>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8" name="Google Shape;858;p67"/>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9" name="Google Shape;859;p67"/>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60" name="Google Shape;860;p67"/>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61" name="Google Shape;861;p67"/>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62" name="Google Shape;862;p67"/>
          <p:cNvCxnSpPr>
            <a:endCxn id="858"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63" name="Google Shape;863;p67"/>
          <p:cNvCxnSpPr>
            <a:stCxn id="858" idx="1"/>
            <a:endCxn id="859"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67"/>
          <p:cNvCxnSpPr>
            <a:stCxn id="848" idx="2"/>
            <a:endCxn id="860"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65" name="Google Shape;865;p67"/>
          <p:cNvCxnSpPr>
            <a:stCxn id="860" idx="2"/>
            <a:endCxn id="861"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66" name="Google Shape;866;p67"/>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7" name="Google Shape;867;p67"/>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8" name="Google Shape;868;p67"/>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9" name="Google Shape;869;p67"/>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70" name="Google Shape;870;p67"/>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71" name="Google Shape;871;p67"/>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72" name="Google Shape;872;p67"/>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73" name="Google Shape;873;p67"/>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74" name="Google Shape;874;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75" name="Google Shape;875;p67"/>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76" name="Google Shape;876;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77" name="Google Shape;877;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8" name="Google Shape;878;p67"/>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6"/>
                                        </p:tgtEl>
                                        <p:attrNameLst>
                                          <p:attrName>style.visibility</p:attrName>
                                        </p:attrNameLst>
                                      </p:cBhvr>
                                      <p:to>
                                        <p:strVal val="visible"/>
                                      </p:to>
                                    </p:set>
                                    <p:animEffect filter="fade" transition="in">
                                      <p:cBhvr>
                                        <p:cTn dur="1"/>
                                        <p:tgtEl>
                                          <p:spTgt spid="876"/>
                                        </p:tgtEl>
                                      </p:cBhvr>
                                    </p:animEffect>
                                  </p:childTnLst>
                                </p:cTn>
                              </p:par>
                              <p:par>
                                <p:cTn fill="hold" nodeType="with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1"/>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7"/>
                                        </p:tgtEl>
                                        <p:attrNameLst>
                                          <p:attrName>style.visibility</p:attrName>
                                        </p:attrNameLst>
                                      </p:cBhvr>
                                      <p:to>
                                        <p:strVal val="visible"/>
                                      </p:to>
                                    </p:set>
                                    <p:animEffect filter="fade" transition="in">
                                      <p:cBhvr>
                                        <p:cTn dur="1"/>
                                        <p:tgtEl>
                                          <p:spTgt spid="8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8"/>
                                        </p:tgtEl>
                                        <p:attrNameLst>
                                          <p:attrName>style.visibility</p:attrName>
                                        </p:attrNameLst>
                                      </p:cBhvr>
                                      <p:to>
                                        <p:strVal val="visible"/>
                                      </p:to>
                                    </p:set>
                                    <p:animEffect filter="fade" transition="in">
                                      <p:cBhvr>
                                        <p:cTn dur="1"/>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84" name="Google Shape;88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0" marL="457200" marR="0" rtl="0" algn="l">
              <a:lnSpc>
                <a:spcPct val="100000"/>
              </a:lnSpc>
              <a:spcBef>
                <a:spcPts val="0"/>
              </a:spcBef>
              <a:spcAft>
                <a:spcPts val="0"/>
              </a:spcAft>
              <a:buClr>
                <a:schemeClr val="dk1"/>
              </a:buClr>
              <a:buSzPts val="3000"/>
              <a:buFont typeface="Arial"/>
              <a:buChar char="•"/>
            </a:pPr>
            <a:r>
              <a:rPr lang="sv-SE"/>
              <a:t>Cover all simple (non-looping) paths at least once.</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85" name="Google Shape;885;p68"/>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86" name="Google Shape;886;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93" name="Google Shape;893;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94" name="Google Shape;894;p69"/>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95" name="Google Shape;895;p69"/>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96" name="Google Shape;896;p69"/>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97" name="Google Shape;897;p69"/>
          <p:cNvCxnSpPr>
            <a:stCxn id="895" idx="2"/>
            <a:endCxn id="896"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8" name="Google Shape;898;p69"/>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9" name="Google Shape;899;p69"/>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00" name="Google Shape;900;p69"/>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901" name="Google Shape;901;p69"/>
          <p:cNvCxnSpPr>
            <a:stCxn id="896" idx="2"/>
            <a:endCxn id="899"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902" name="Google Shape;902;p69"/>
          <p:cNvCxnSpPr>
            <a:stCxn id="896" idx="2"/>
            <a:endCxn id="898"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903" name="Google Shape;903;p69"/>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4" name="Google Shape;904;p69"/>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5" name="Google Shape;905;p69"/>
          <p:cNvCxnSpPr>
            <a:stCxn id="899" idx="2"/>
            <a:endCxn id="900"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906" name="Google Shape;906;p69"/>
          <p:cNvCxnSpPr>
            <a:stCxn id="899" idx="2"/>
            <a:endCxn id="898"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907" name="Google Shape;907;p69"/>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8" name="Google Shape;908;p69"/>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9" name="Google Shape;909;p69"/>
          <p:cNvCxnSpPr>
            <a:stCxn id="900" idx="2"/>
            <a:endCxn id="898"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10" name="Google Shape;910;p69"/>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11" name="Google Shape;911;p69"/>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Tests:</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
                                        <p:tgtEl>
                                          <p:spTgt spid="9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17" name="Google Shape;917;p70"/>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8" name="Google Shape;918;p70"/>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25" name="Google Shape;925;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sv-SE"/>
              <a:t>Pair each definition with at least one use.</a:t>
            </a:r>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26" name="Google Shape;926;p71"/>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27" name="Google Shape;927;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34" name="Google Shape;934;p72"/>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35" name="Google Shape;935;p72"/>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36" name="Google Shape;936;p72"/>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37" name="Google Shape;937;p72"/>
          <p:cNvCxnSpPr>
            <a:stCxn id="935" idx="2"/>
            <a:endCxn id="9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8" name="Google Shape;938;p72"/>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9" name="Google Shape;939;p72"/>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40" name="Google Shape;940;p72"/>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41" name="Google Shape;941;p72"/>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42" name="Google Shape;942;p72"/>
          <p:cNvCxnSpPr>
            <a:stCxn id="936" idx="3"/>
            <a:endCxn id="9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43" name="Google Shape;943;p72"/>
          <p:cNvCxnSpPr>
            <a:stCxn id="936" idx="1"/>
            <a:endCxn id="9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44" name="Google Shape;944;p72"/>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5" name="Google Shape;945;p72"/>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46" name="Google Shape;946;p72"/>
          <p:cNvCxnSpPr>
            <a:stCxn id="938" idx="1"/>
            <a:endCxn id="9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2"/>
          <p:cNvCxnSpPr>
            <a:stCxn id="938" idx="3"/>
            <a:endCxn id="9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8" name="Google Shape;948;p72"/>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9" name="Google Shape;949;p72"/>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0" name="Google Shape;950;p72"/>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51" name="Google Shape;951;p72"/>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52" name="Google Shape;952;p72"/>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53" name="Google Shape;953;p72"/>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54" name="Google Shape;954;p72"/>
          <p:cNvCxnSpPr>
            <a:endCxn id="9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55" name="Google Shape;955;p72"/>
          <p:cNvCxnSpPr>
            <a:stCxn id="950" idx="1"/>
            <a:endCxn id="9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56" name="Google Shape;956;p72"/>
          <p:cNvCxnSpPr>
            <a:stCxn id="940" idx="2"/>
            <a:endCxn id="9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57" name="Google Shape;957;p72"/>
          <p:cNvCxnSpPr>
            <a:stCxn id="952" idx="2"/>
            <a:endCxn id="9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8" name="Google Shape;958;p72"/>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9" name="Google Shape;959;p72"/>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60" name="Google Shape;960;p72"/>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61" name="Google Shape;961;p72"/>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62" name="Google Shape;962;p72"/>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63" name="Google Shape;963;p72"/>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64" name="Google Shape;964;p72"/>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65" name="Google Shape;965;p72"/>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66" name="Google Shape;966;p72"/>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67" name="Google Shape;967;p72"/>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8" name="Google Shape;968;p72"/>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test covers (1, -) pairs.</a:t>
            </a:r>
            <a:endParaRPr/>
          </a:p>
          <a:p>
            <a:pPr indent="-317500" lvl="0" marL="457200" rtl="0" algn="l">
              <a:spcBef>
                <a:spcPts val="0"/>
              </a:spcBef>
              <a:spcAft>
                <a:spcPts val="0"/>
              </a:spcAft>
              <a:buSzPts val="1400"/>
              <a:buChar char="●"/>
            </a:pPr>
            <a:r>
              <a:rPr lang="sv-SE"/>
              <a:t>Reaching lines 5, 9 gets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7"/>
                                        </p:tgtEl>
                                        <p:attrNameLst>
                                          <p:attrName>style.visibility</p:attrName>
                                        </p:attrNameLst>
                                      </p:cBhvr>
                                      <p:to>
                                        <p:strVal val="visible"/>
                                      </p:to>
                                    </p:set>
                                    <p:animEffect filter="fade" transition="in">
                                      <p:cBhvr>
                                        <p:cTn dur="1"/>
                                        <p:tgtEl>
                                          <p:spTgt spid="9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8"/>
                                        </p:tgtEl>
                                        <p:attrNameLst>
                                          <p:attrName>style.visibility</p:attrName>
                                        </p:attrNameLst>
                                      </p:cBhvr>
                                      <p:to>
                                        <p:strVal val="visible"/>
                                      </p:to>
                                    </p:set>
                                    <p:animEffect filter="fade" transition="in">
                                      <p:cBhvr>
                                        <p:cTn dur="1"/>
                                        <p:tgtEl>
                                          <p:spTgt spid="9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74" name="Google Shape;974;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81" name="Google Shape;981;p74"/>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982" name="Google Shape;982;p7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83" name="Google Shape;98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984" name="Google Shape;984;p74"/>
          <p:cNvSpPr/>
          <p:nvPr/>
        </p:nvSpPr>
        <p:spPr>
          <a:xfrm>
            <a:off x="1065525" y="3987050"/>
            <a:ext cx="3105900" cy="71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https://bit.ly/2No5qqM</a:t>
            </a:r>
            <a:r>
              <a:rPr b="1" lang="sv-SE" sz="1800"/>
              <a:t> </a:t>
            </a:r>
            <a:endParaRPr b="1"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879525" y="1709588"/>
          <a:ext cx="3000000" cy="3000000"/>
        </p:xfrm>
        <a:graphic>
          <a:graphicData uri="http://schemas.openxmlformats.org/drawingml/2006/table">
            <a:tbl>
              <a:tblPr>
                <a:noFill/>
                <a:tableStyleId>{7E643763-D873-481C-B303-9FAE86562593}</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92" name="Google Shape;992;p75"/>
          <p:cNvGraphicFramePr/>
          <p:nvPr/>
        </p:nvGraphicFramePr>
        <p:xfrm>
          <a:off x="4879525" y="2791988"/>
          <a:ext cx="3000000" cy="3000000"/>
        </p:xfrm>
        <a:graphic>
          <a:graphicData uri="http://schemas.openxmlformats.org/drawingml/2006/table">
            <a:tbl>
              <a:tblPr>
                <a:noFill/>
                <a:tableStyleId>{7E643763-D873-481C-B303-9FAE86562593}</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3" name="Google Shape;99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9" name="Google Shape;999;p76"/>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1000" name="Google Shape;1000;p76"/>
          <p:cNvGraphicFramePr/>
          <p:nvPr/>
        </p:nvGraphicFramePr>
        <p:xfrm>
          <a:off x="4692300" y="1609575"/>
          <a:ext cx="3000000" cy="3000000"/>
        </p:xfrm>
        <a:graphic>
          <a:graphicData uri="http://schemas.openxmlformats.org/drawingml/2006/table">
            <a:tbl>
              <a:tblPr>
                <a:noFill/>
                <a:tableStyleId>{7E643763-D873-481C-B303-9FAE86562593}</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1001" name="Google Shape;1001;p76"/>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1002" name="Google Shape;1002;p76"/>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6"/>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6"/>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6"/>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6"/>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7" name="Google Shape;1007;p76"/>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8" name="Google Shape;1008;p76"/>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9" name="Google Shape;1009;p76"/>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10" name="Google Shape;1010;p76"/>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11" name="Google Shape;1011;p76"/>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2" name="Google Shape;1012;p76"/>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3" name="Google Shape;1013;p76"/>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4" name="Google Shape;1014;p76"/>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15" name="Google Shape;1015;p76"/>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16" name="Google Shape;1016;p76"/>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17" name="Google Shape;1017;p76"/>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18" name="Google Shape;101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9" name="Google Shape;1019;p76"/>
          <p:cNvGraphicFramePr/>
          <p:nvPr/>
        </p:nvGraphicFramePr>
        <p:xfrm>
          <a:off x="5029700" y="548213"/>
          <a:ext cx="3000000" cy="3000000"/>
        </p:xfrm>
        <a:graphic>
          <a:graphicData uri="http://schemas.openxmlformats.org/drawingml/2006/table">
            <a:tbl>
              <a:tblPr>
                <a:noFill/>
                <a:tableStyleId>{7E643763-D873-481C-B303-9FAE86562593}</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par>
                                <p:cTn fill="hold" nodeType="with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par>
                                <p:cTn fill="hold" nodeType="with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par>
                                <p:cTn fill="hold" nodeType="withEffect" presetClass="entr" presetID="10" presetSubtype="0">
                                  <p:stCondLst>
                                    <p:cond delay="0"/>
                                  </p:stCondLst>
                                  <p:childTnLst>
                                    <p:set>
                                      <p:cBhvr>
                                        <p:cTn dur="1" fill="hold">
                                          <p:stCondLst>
                                            <p:cond delay="0"/>
                                          </p:stCondLst>
                                        </p:cTn>
                                        <p:tgtEl>
                                          <p:spTgt spid="1009"/>
                                        </p:tgtEl>
                                        <p:attrNameLst>
                                          <p:attrName>style.visibility</p:attrName>
                                        </p:attrNameLst>
                                      </p:cBhvr>
                                      <p:to>
                                        <p:strVal val="visible"/>
                                      </p:to>
                                    </p:set>
                                    <p:animEffect filter="fade" transition="in">
                                      <p:cBhvr>
                                        <p:cTn dur="1000"/>
                                        <p:tgtEl>
                                          <p:spTgt spid="10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0"/>
                                        </p:tgtEl>
                                        <p:attrNameLst>
                                          <p:attrName>style.visibility</p:attrName>
                                        </p:attrNameLst>
                                      </p:cBhvr>
                                      <p:to>
                                        <p:strVal val="visible"/>
                                      </p:to>
                                    </p:set>
                                    <p:animEffect filter="fade" transition="in">
                                      <p:cBhvr>
                                        <p:cTn dur="1"/>
                                        <p:tgtEl>
                                          <p:spTgt spid="10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1"/>
                                        </p:tgtEl>
                                        <p:attrNameLst>
                                          <p:attrName>style.visibility</p:attrName>
                                        </p:attrNameLst>
                                      </p:cBhvr>
                                      <p:to>
                                        <p:strVal val="visible"/>
                                      </p:to>
                                    </p:set>
                                    <p:animEffect filter="fade" transition="in">
                                      <p:cBhvr>
                                        <p:cTn dur="1"/>
                                        <p:tgtEl>
                                          <p:spTgt spid="1011"/>
                                        </p:tgtEl>
                                      </p:cBhvr>
                                    </p:animEffect>
                                  </p:childTnLst>
                                </p:cTn>
                              </p:par>
                              <p:par>
                                <p:cTn fill="hold" nodeType="with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1"/>
                                        <p:tgtEl>
                                          <p:spTgt spid="1012"/>
                                        </p:tgtEl>
                                      </p:cBhvr>
                                    </p:animEffect>
                                  </p:childTnLst>
                                </p:cTn>
                              </p:par>
                              <p:par>
                                <p:cTn fill="hold" nodeType="withEffect" presetClass="entr" presetID="10" presetSubtype="0">
                                  <p:stCondLst>
                                    <p:cond delay="0"/>
                                  </p:stCondLst>
                                  <p:childTnLst>
                                    <p:set>
                                      <p:cBhvr>
                                        <p:cTn dur="1" fill="hold">
                                          <p:stCondLst>
                                            <p:cond delay="0"/>
                                          </p:stCondLst>
                                        </p:cTn>
                                        <p:tgtEl>
                                          <p:spTgt spid="1013"/>
                                        </p:tgtEl>
                                        <p:attrNameLst>
                                          <p:attrName>style.visibility</p:attrName>
                                        </p:attrNameLst>
                                      </p:cBhvr>
                                      <p:to>
                                        <p:strVal val="visible"/>
                                      </p:to>
                                    </p:set>
                                    <p:animEffect filter="fade" transition="in">
                                      <p:cBhvr>
                                        <p:cTn dur="1"/>
                                        <p:tgtEl>
                                          <p:spTgt spid="1013"/>
                                        </p:tgtEl>
                                      </p:cBhvr>
                                    </p:animEffect>
                                  </p:childTnLst>
                                </p:cTn>
                              </p:par>
                              <p:par>
                                <p:cTn fill="hold" nodeType="withEffect" presetClass="entr" presetID="10" presetSubtype="0">
                                  <p:stCondLst>
                                    <p:cond delay="0"/>
                                  </p:stCondLst>
                                  <p:childTnLst>
                                    <p:set>
                                      <p:cBhvr>
                                        <p:cTn dur="1" fill="hold">
                                          <p:stCondLst>
                                            <p:cond delay="0"/>
                                          </p:stCondLst>
                                        </p:cTn>
                                        <p:tgtEl>
                                          <p:spTgt spid="1014"/>
                                        </p:tgtEl>
                                        <p:attrNameLst>
                                          <p:attrName>style.visibility</p:attrName>
                                        </p:attrNameLst>
                                      </p:cBhvr>
                                      <p:to>
                                        <p:strVal val="visible"/>
                                      </p:to>
                                    </p:set>
                                    <p:animEffect filter="fade" transition="in">
                                      <p:cBhvr>
                                        <p:cTn dur="1"/>
                                        <p:tgtEl>
                                          <p:spTgt spid="1014"/>
                                        </p:tgtEl>
                                      </p:cBhvr>
                                    </p:animEffect>
                                  </p:childTnLst>
                                </p:cTn>
                              </p:par>
                              <p:par>
                                <p:cTn fill="hold" nodeType="withEffect" presetClass="entr" presetID="10" presetSubtype="0">
                                  <p:stCondLst>
                                    <p:cond delay="0"/>
                                  </p:stCondLst>
                                  <p:childTnLst>
                                    <p:set>
                                      <p:cBhvr>
                                        <p:cTn dur="1" fill="hold">
                                          <p:stCondLst>
                                            <p:cond delay="0"/>
                                          </p:stCondLst>
                                        </p:cTn>
                                        <p:tgtEl>
                                          <p:spTgt spid="1015"/>
                                        </p:tgtEl>
                                        <p:attrNameLst>
                                          <p:attrName>style.visibility</p:attrName>
                                        </p:attrNameLst>
                                      </p:cBhvr>
                                      <p:to>
                                        <p:strVal val="visible"/>
                                      </p:to>
                                    </p:set>
                                    <p:animEffect filter="fade" transition="in">
                                      <p:cBhvr>
                                        <p:cTn dur="1"/>
                                        <p:tgtEl>
                                          <p:spTgt spid="10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6"/>
                                        </p:tgtEl>
                                        <p:attrNameLst>
                                          <p:attrName>style.visibility</p:attrName>
                                        </p:attrNameLst>
                                      </p:cBhvr>
                                      <p:to>
                                        <p:strVal val="visible"/>
                                      </p:to>
                                    </p:set>
                                    <p:animEffect filter="fade" transition="in">
                                      <p:cBhvr>
                                        <p:cTn dur="1"/>
                                        <p:tgtEl>
                                          <p:spTgt spid="10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7"/>
                                        </p:tgtEl>
                                        <p:attrNameLst>
                                          <p:attrName>style.visibility</p:attrName>
                                        </p:attrNameLst>
                                      </p:cBhvr>
                                      <p:to>
                                        <p:strVal val="visible"/>
                                      </p:to>
                                    </p:set>
                                    <p:animEffect filter="fade" transition="in">
                                      <p:cBhvr>
                                        <p:cTn dur="1"/>
                                        <p:tgtEl>
                                          <p:spTgt spid="10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25" name="Google Shape;1025;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26" name="Google Shape;1026;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32" name="Google Shape;103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33" name="Google Shape;103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40" name="Google Shape;1040;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41" name="Google Shape;1041;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68300" lvl="1" marL="914400" rtl="0" algn="l">
              <a:spcBef>
                <a:spcPts val="500"/>
              </a:spcBef>
              <a:spcAft>
                <a:spcPts val="0"/>
              </a:spcAft>
              <a:buSzPts val="2200"/>
              <a:buChar char="•"/>
            </a:pPr>
            <a:r>
              <a:rPr lang="sv-SE"/>
              <a:t>Using Meeting Planner code.</a:t>
            </a:r>
            <a:endParaRPr/>
          </a:p>
          <a:p>
            <a:pPr indent="-393700" lvl="0" marL="457200" rtl="0" algn="l">
              <a:spcBef>
                <a:spcPts val="1000"/>
              </a:spcBef>
              <a:spcAft>
                <a:spcPts val="0"/>
              </a:spcAft>
              <a:buSzPts val="2600"/>
              <a:buChar char="•"/>
            </a:pPr>
            <a:r>
              <a:rPr lang="sv-SE"/>
              <a:t>Next Wednesday - Fault-Based Testing</a:t>
            </a:r>
            <a:endParaRPr/>
          </a:p>
          <a:p>
            <a:pPr indent="-368300" lvl="1" marL="914400" rtl="0" algn="l">
              <a:spcBef>
                <a:spcPts val="500"/>
              </a:spcBef>
              <a:spcAft>
                <a:spcPts val="0"/>
              </a:spcAft>
              <a:buSzPts val="2200"/>
              <a:buChar char="•"/>
            </a:pPr>
            <a:r>
              <a:rPr lang="sv-SE"/>
              <a:t>Pezze &amp; Young - Ch 16</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February 28! We have covered everything on it.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 instead of how control flows.</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solidFill>
                  <a:schemeClr val="dk1"/>
                </a:solidFill>
              </a:rPr>
              <a:t>P</a:t>
            </a:r>
            <a:r>
              <a:rPr b="1" lang="sv-SE" sz="1900">
                <a:solidFill>
                  <a:schemeClr val="dk1"/>
                </a:solidFill>
              </a:rPr>
              <a:t>ath coverage is a powerful coverage metric, but is often impractical.</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How many paths does this have?</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Each loop cycle is a separate path!</a:t>
            </a:r>
            <a:endParaRPr b="1"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