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993BC-C5EF-4F2E-9120-E67F5CFE6C98}">
  <a:tblStyle styleId="{FD2993BC-C5EF-4F2E-9120-E67F5CFE6C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postman.com/docs/writing-scripts/script-references/test-examples/"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e6c2e761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e6c2e761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shared memory interface, A block of memory is shared between components. the different subsystems don’t talk directly, but instead make changes to and read from a central data source or block of dedicated memory.Data is placed in this memory by one subsystem and retrieved by another. The different elements may not communicate directly, but their behavior is influenced by the state of the data.  Common if system is architected around a central data repository. This is a form of interface that must be tested by manupulating this data. Finally, we might have Message-Passing Interfaces where one component requests a service by passing a message to another component. A return message indicates the results of executing the service. Common in parallel systems, client-server systems. 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b19ff9da7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b19ff9da7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 (1) </a:t>
            </a:r>
            <a:r>
              <a:rPr lang="sv-SE"/>
              <a:t>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a:t>
            </a:r>
            <a:r>
              <a:rPr lang="sv-SE"/>
              <a:t>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e6c2e761e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e6c2e761e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267" name="Google Shape;267;gae6c2e761e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e6c2e761e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e6c2e761e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276" name="Google Shape;276;gae6c2e761e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b19ff9da7_0_1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b19ff9da7_0_1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85" name="Google Shape;285;g9b19ff9da7_0_13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e6c2e761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e6c2e761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Last time, we discussed the process of creating System-level tests. As a reminder, this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b19ff9da7_0_1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b19ff9da7_0_15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b19ff9da7_0_15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b19ff9da7_0_15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b19ff9da7_0_1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b19ff9da7_0_15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a:t>
            </a:r>
            <a:r>
              <a:rPr lang="sv-SE"/>
              <a:t>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b19ff9da7_0_20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b19ff9da7_0_20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6c2e761e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6c2e761e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b19ff9da7_0_1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b19ff9da7_0_15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b19ff9da7_0_1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b19ff9da7_0_15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b19ff9da7_0_1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b19ff9da7_0_1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b19ff9da7_0_1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b19ff9da7_0_1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b19ff9da7_0_15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b19ff9da7_0_15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b19ff9da7_0_20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b19ff9da7_0_20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This looks like a lot, but you do want to try to capture all the factors that can influence the outcome of the function. When we create tests, we will not necessarily combine every combination of choices. Many of these we will try once. But, we first need to capture the full space of possibiltiies. </a:t>
            </a:r>
            <a:endParaRPr/>
          </a:p>
        </p:txBody>
      </p:sp>
      <p:sp>
        <p:nvSpPr>
          <p:cNvPr id="388" name="Google Shape;388;g9b19ff9da7_0_20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b19ff9da7_0_16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b19ff9da7_0_16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b19ff9da7_0_1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9b19ff9da7_0_16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b19ff9da7_0_16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b19ff9da7_0_1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53" name="Google Shape;453;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6c2e761e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e6c2e761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b19ff9da7_0_1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b19ff9da7_0_1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9b19ff9da7_0_1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9b19ff9da7_0_17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b19ff9da7_0_17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b19ff9da7_0_17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sv-SE">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b19ff9da7_0_1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9b19ff9da7_0_1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b19ff9da7_0_17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9b19ff9da7_0_17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abstract category. We then might break these abstract values down further into ranges of IDs within those categories.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b19ff9da7_0_17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9b19ff9da7_0_17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natural to look for how you could split the values of inputs into discrete ranges. (1) Any value from a particular input range should have</a:t>
            </a:r>
            <a:r>
              <a:rPr lang="sv-SE"/>
              <a:t> a similar</a:t>
            </a:r>
            <a:r>
              <a:rPr lang="sv-SE">
                <a:solidFill>
                  <a:schemeClr val="dk1"/>
                </a:solidFill>
              </a:rPr>
              <a:t> effect. </a:t>
            </a:r>
            <a:r>
              <a:rPr lang="sv-SE"/>
              <a:t>For example, If input is intended to be a 5-digit integer between 10000 and 99999, but you just inter an integer, you mgiht first divide this into: (3) Then think a little more about other special numbers that might do something weird. For example (4) . In general, </a:t>
            </a:r>
            <a:r>
              <a:rPr lang="sv-SE">
                <a:solidFill>
                  <a:schemeClr val="dk1"/>
                </a:solidFill>
              </a:rPr>
              <a:t>You want to hit a typical value, something from the expected range, then hit cases that fall outside of the expected range</a:t>
            </a:r>
            <a:r>
              <a:rPr lang="sv-SE"/>
              <a:t>. Then consider </a:t>
            </a:r>
            <a:r>
              <a:rPr lang="sv-SE">
                <a:solidFill>
                  <a:schemeClr val="dk1"/>
                </a:solidFill>
              </a:rPr>
              <a:t>those weird corner cases likely to trigger issues - a negative value</a:t>
            </a:r>
            <a:r>
              <a:rPr lang="sv-SE"/>
              <a:t>, exactly 0, </a:t>
            </a:r>
            <a:r>
              <a:rPr lang="sv-SE">
                <a:solidFill>
                  <a:schemeClr val="dk1"/>
                </a:solidFill>
              </a:rPr>
              <a:t>the maximum sized integer. </a:t>
            </a:r>
            <a:r>
              <a:rPr lang="sv-SE"/>
              <a:t>see if those </a:t>
            </a:r>
            <a:r>
              <a:rPr lang="sv-SE">
                <a:solidFill>
                  <a:schemeClr val="dk1"/>
                </a:solidFill>
              </a:rPr>
              <a:t>break something, or if error handling code kicks in</a:t>
            </a:r>
            <a:r>
              <a:rPr lang="sv-SE"/>
              <a:t>. Then, can you pass it something non-numeric? String, some other data type that might be cast in a weird way or cause a problem? A null pointer?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9b19ff9da7_0_1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9b19ff9da7_0_17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title</a:t>
            </a:r>
            <a:r>
              <a:rPr lang="sv-SE">
                <a:solidFill>
                  <a:schemeClr val="dk1"/>
                </a:solidFill>
              </a:rPr>
              <a:t>) - idea is that there is context behind how a program uses inputs. Often ,you have different logical groups in mind when you come up with a feature. Why not break up inputs into these logical groupings? (1</a:t>
            </a:r>
            <a:r>
              <a:rPr lang="sv-SE"/>
              <a:t>-3) Look at how the input is used in the program. These can likely be broken into logical groupings. (4) Often </a:t>
            </a:r>
            <a:r>
              <a:rPr lang="sv-SE">
                <a:solidFill>
                  <a:schemeClr val="dk1"/>
                </a:solidFill>
              </a:rPr>
              <a:t> these groupings are often too broad at first, but can we break those into smaller subgroups?</a:t>
            </a:r>
            <a:r>
              <a:rPr lang="sv-SE"/>
              <a:t> Apartment types. EU and non-EU members, etc. </a:t>
            </a:r>
            <a:r>
              <a:rPr lang="sv-SE">
                <a:solidFill>
                  <a:schemeClr val="dk1"/>
                </a:solidFill>
              </a:rPr>
              <a:t>(Depends on the needs of your program, the idea is that you can look at</a:t>
            </a:r>
            <a:r>
              <a:rPr lang="sv-SE"/>
              <a:t> how a variable is used and break it into </a:t>
            </a:r>
            <a:r>
              <a:rPr lang="sv-SE">
                <a:solidFill>
                  <a:schemeClr val="dk1"/>
                </a:solidFill>
              </a:rPr>
              <a:t>logical groupings based on what it represents)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9b19ff9da7_0_1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9b19ff9da7_0_17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Similar to timing, the environment that the program operates in can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b19ff9da7_0_17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b19ff9da7_0_17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talking about test creation starting from the top down. We will talk about system testing, specifically what is known as system integration testing -  testing at a high level - through defined interfaces - versus at the individual class or unit level. We do this because system tests are the first tests that we can plan - before we have a design ,the requirements can inform system testing. We also talk about system testing first because it allows us to introduce a five- step process for creating tests. This process can be applied at all levels of testing, but is especially relevant for talking about the system as a singular whole.</a:t>
            </a:r>
            <a:endParaRPr/>
          </a:p>
        </p:txBody>
      </p:sp>
      <p:sp>
        <p:nvSpPr>
          <p:cNvPr id="189" name="Google Shape;189;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9b19ff9da7_0_17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9b19ff9da7_0_17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b19ff9da7_0_1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9b19ff9da7_0_1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9b19ff9da7_0_1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9b19ff9da7_0_17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in coming up with equivalence partitions for </a:t>
            </a:r>
            <a:r>
              <a:rPr lang="sv-SE"/>
              <a:t>these choices</a:t>
            </a:r>
            <a:r>
              <a:rPr lang="sv-SE">
                <a:solidFill>
                  <a:schemeClr val="dk1"/>
                </a:solidFill>
              </a:rPr>
              <a:t>, you need to think about what exemplifies the space of input</a:t>
            </a:r>
            <a:r>
              <a:rPr lang="sv-SE"/>
              <a:t> values</a:t>
            </a:r>
            <a:r>
              <a:rPr lang="sv-SE">
                <a:solidFill>
                  <a:schemeClr val="dk1"/>
                </a:solidFill>
              </a:rPr>
              <a:t>. You want to make sure you hit the types of input that can be passed in.</a:t>
            </a:r>
            <a:r>
              <a:rPr lang="sv-SE"/>
              <a:t> </a:t>
            </a:r>
            <a:r>
              <a:rPr lang="sv-SE">
                <a:solidFill>
                  <a:schemeClr val="dk1"/>
                </a:solidFill>
              </a:rPr>
              <a:t>For example (</a:t>
            </a:r>
            <a:r>
              <a:rPr lang="sv-SE"/>
              <a:t>go over)</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9b19ff9da7_0_17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9b19ff9da7_0_17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t>(go over number of abstract specifications, real test cases)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9b19ff9da7_0_18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9b19ff9da7_0_18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9b19ff9da7_0_18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9b19ff9da7_0_18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b19ff9da7_0_1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b19ff9da7_0_18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9b19ff9da7_0_2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9b19ff9da7_0_2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You have developed a microservice that safely inserts, finds, and deletes elements from a Set structure (i.e., a list where no duplicates can exist). The interface for this microservice offers the following independently testable functions: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Consolas"/>
              <a:buChar char="●"/>
            </a:pPr>
            <a:r>
              <a:rPr lang="sv-SE" sz="1100">
                <a:latin typeface="Consolas"/>
                <a:ea typeface="Consolas"/>
                <a:cs typeface="Consolas"/>
                <a:sym typeface="Consolas"/>
              </a:rPr>
              <a:t>void insert(Set set, Object obj) Boolean find(Set set, Object obj) void delete(Set set, Object obj)</a:t>
            </a:r>
            <a:endParaRPr sz="1100">
              <a:latin typeface="Consolas"/>
              <a:ea typeface="Consolas"/>
              <a:cs typeface="Consolas"/>
              <a:sym typeface="Consolas"/>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identify the input </a:t>
            </a:r>
            <a:r>
              <a:rPr b="1" lang="sv-SE" sz="1100">
                <a:latin typeface="Arial"/>
                <a:ea typeface="Arial"/>
                <a:cs typeface="Arial"/>
                <a:sym typeface="Arial"/>
              </a:rPr>
              <a:t>choices </a:t>
            </a:r>
            <a:r>
              <a:rPr lang="sv-SE" sz="1100">
                <a:latin typeface="Arial"/>
                <a:ea typeface="Arial"/>
                <a:cs typeface="Arial"/>
                <a:sym typeface="Arial"/>
              </a:rPr>
              <a:t>you can make when testing.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choice, identify a set of </a:t>
            </a:r>
            <a:r>
              <a:rPr b="1" lang="sv-SE" sz="1100">
                <a:latin typeface="Arial"/>
                <a:ea typeface="Arial"/>
                <a:cs typeface="Arial"/>
                <a:sym typeface="Arial"/>
              </a:rPr>
              <a:t>representative values</a:t>
            </a:r>
            <a:r>
              <a:rPr lang="sv-SE"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create four </a:t>
            </a:r>
            <a:r>
              <a:rPr b="1" lang="sv-SE" sz="1100">
                <a:latin typeface="Arial"/>
                <a:ea typeface="Arial"/>
                <a:cs typeface="Arial"/>
                <a:sym typeface="Arial"/>
              </a:rPr>
              <a:t>test specifications</a:t>
            </a:r>
            <a:r>
              <a:rPr lang="sv-SE" sz="1100">
                <a:latin typeface="Arial"/>
                <a:ea typeface="Arial"/>
                <a:cs typeface="Arial"/>
                <a:sym typeface="Arial"/>
              </a:rPr>
              <a:t> from those values. For each, state the expected program output.</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e6c2e761e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ae6c2e761e_0_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insert is one of our indepedently testable functions. (click to bring in choices</a:t>
            </a:r>
            <a:endParaRPr/>
          </a:p>
        </p:txBody>
      </p:sp>
      <p:sp>
        <p:nvSpPr>
          <p:cNvPr id="666" name="Google Shape;666;gae6c2e761e_0_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ae6c2e761e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ae6c2e761e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representative values</a:t>
            </a:r>
            <a:endParaRPr/>
          </a:p>
        </p:txBody>
      </p:sp>
      <p:sp>
        <p:nvSpPr>
          <p:cNvPr id="678" name="Google Shape;678;gae6c2e761e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19ff9da7_0_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19ff9da7_0_6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Most software works by combining multiple, interacting units, within multiple interacting subsystems. Unit testing tests these individual pieces, but those </a:t>
            </a:r>
            <a:r>
              <a:rPr lang="sv-SE"/>
              <a:t>pieces have to work together to accomplish greater tasks. So, i</a:t>
            </a:r>
            <a:r>
              <a:rPr lang="sv-SE"/>
              <a:t>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activate functionality accessed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be talking about method calls. or we might have an actual API - especially if we are integrating a 3rd party microservice. It mighti nteract through its own REST API, for example. Then, of course, at the system level, we might be calling an API, a command line interace, some kind of messaging queue, a graphical interface, or any number of other ways we can interact with a system.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ae6c2e761e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ae6c2e761e_0_4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this, we can form 16 test specifications by choosing values for each choice. now, of course, many of these are redundant, so we can eliminate ones that we don’t really expect to learn anything new from. Some are also impossible, and we can get rid of those right away, like cases where a null object is already in the set - that can’t happen, so we wipe those out. Here is our set of test specifications, our recipes for test cases.</a:t>
            </a:r>
            <a:endParaRPr/>
          </a:p>
        </p:txBody>
      </p:sp>
      <p:sp>
        <p:nvSpPr>
          <p:cNvPr id="688" name="Google Shape;688;gae6c2e761e_0_4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e6c2e761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ae6c2e761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give a slightly more concrete scenario.</a:t>
            </a:r>
            <a:endParaRPr/>
          </a:p>
        </p:txBody>
      </p:sp>
      <p:sp>
        <p:nvSpPr>
          <p:cNvPr id="699" name="Google Shape;699;gae6c2e761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you write concrete test cases is is very depedent on technology - which language are you working in? What product domain? what interface type? Let’s focus on one specific domain - web apps. You’ve taken mobile and web development already, so this is a domain AND a tool you’ve already used, or at least heard of. So, I won’t go into every detail on the tool, but we can use it to make some of these theoretical concepts a bit more concrete. A REST API is (2), where endpoints are URLs we can access. At an endpoint, we can use, typically, one of four actions. We can get information we are interested in that is provided by that endpoint, we can delete the current information stored, we can send it new information to PUT into what is already there, or we can POST information - for example, updating a record that already exists). What happens when we make these requests depends on how the program is written, but we have this core set of VERBS we apply to these endpoints. Using Postman, we can create requests and test cases for those requests - system-level test cases that interact through these endpoints using HTTP requests</a:t>
            </a:r>
            <a:endParaRPr/>
          </a:p>
        </p:txBody>
      </p:sp>
      <p:sp>
        <p:nvSpPr>
          <p:cNvPr id="706" name="Google Shape;706;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has a GUI where you create requests to a REST API. This GUI seperates our test input from our test oracles - where we specify what the expected behavior is and how the system should respond. The GUI presents you with tabs and a + button you can press to create a new tab. Each tab is a request. This is, esentailly, our test input. Here, we have a GET Request to this endpoint. Then, there are many tabs where we set information about the request, like the request body - the information you pass to it - the header, authentication ,adn so on. One tab is called tests. This is esstentially our test oracle- expectations on the output and some code we use to check that output against the expectations. Test oracles are written in Javascript and we have a lot of different expressions we can use to write test cases. In this simple case, we pull the response, and state that it must have status 200. We don’t care what information is returned here. We just expect the GET request to be accepted by the endpoint. Status 200 just indicates that everything is great. We can get far more complex, checking for specific information being returned.. </a:t>
            </a:r>
            <a:endParaRPr/>
          </a:p>
        </p:txBody>
      </p:sp>
      <p:sp>
        <p:nvSpPr>
          <p:cNvPr id="714" name="Google Shape;714;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e6c2e761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e6c2e761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requests are used to retrieve information from the given URL. There will be no changes done to the endpoint. To run a GET request, you (1) Set your HTTP request to GET.</a:t>
            </a:r>
            <a:endParaRPr/>
          </a:p>
          <a:p>
            <a:pPr indent="0" lvl="0" marL="0" rtl="0" algn="l">
              <a:spcBef>
                <a:spcPts val="0"/>
              </a:spcBef>
              <a:spcAft>
                <a:spcPts val="0"/>
              </a:spcAft>
              <a:buNone/>
            </a:pPr>
            <a:r>
              <a:rPr lang="sv-SE"/>
              <a:t>(2) In the request URL field, input the endpoint link (3) Click Send. After that, (4) You will see a response status. In this case, it is - 200 OK Message. The endpoint accepted the request and sent a response. (5) Then, we can see the actual information returned in the body. In this case, it is a JSON file  with information on the users. We don’t know yet if this information is correct - we need to add a test oracle for that. However, this is how we provide test input for a GET request.</a:t>
            </a:r>
            <a:endParaRPr/>
          </a:p>
          <a:p>
            <a:pPr indent="0" lvl="0" marL="0" rtl="0" algn="l">
              <a:spcBef>
                <a:spcPts val="0"/>
              </a:spcBef>
              <a:spcAft>
                <a:spcPts val="0"/>
              </a:spcAft>
              <a:buNone/>
            </a:pPr>
            <a:r>
              <a:t/>
            </a:r>
            <a:endParaRPr/>
          </a:p>
        </p:txBody>
      </p:sp>
      <p:sp>
        <p:nvSpPr>
          <p:cNvPr id="725" name="Google Shape;725;gae6c2e761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ae6c2e761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ae6c2e761e_0_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 requests are different from Get request as there is data manipulation with the user adding data to the endpoint. Using the same data from the previous Get request, let's now add our own user to this set. To do this time, we (1) set the request to POST instead of GET, we use the same endpoint URL, then we click the Body tab to input the information we want to pass to the interface. Now, in the body tab, we (1) click raw to send raw text. We could also click, for example, binary to send a PDF file or some other compiled executable object. We then select the data format. In our case, we are going to provide data to this endpoint as JSON. This JSON will contain information on the users we want to add to this list. We then add JSON data in the format that the interface expects. This is also where we can try to do things like enter malformed data, embed attacks, and so on to test the reilience of the system under test.</a:t>
            </a:r>
            <a:endParaRPr/>
          </a:p>
        </p:txBody>
      </p:sp>
      <p:sp>
        <p:nvSpPr>
          <p:cNvPr id="735" name="Google Shape;735;gae6c2e761e_0_4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e6c2e761e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e6c2e761e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run this, what happens? We click send to send the request to the endpoint, then we get back the status 201, which normally indicates that something was created at the endpoint in response to the request. This is the repsonse we would probably want to see. The body also contains a small snippet of JSON indicating that the created item has the ID 11. Before, there were 10 records, now this is the 11th record. Another good sign that this POST request worked.</a:t>
            </a:r>
            <a:endParaRPr/>
          </a:p>
        </p:txBody>
      </p:sp>
      <p:sp>
        <p:nvSpPr>
          <p:cNvPr id="751" name="Google Shape;751;gae6c2e761e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ae6c2e761e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ae6c2e761e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Tests are little blocks of JavaScript added to requests that help you verify results. In the language we specified before, these are our “test oracles” - in these, we embed our expectations on correct behavior, and then code to compare those expectations to the results we see. This can be as simple as checking the response status. It can also be more complex, where we inspect the JSON returned and make explicit comparisons. The best starting point for building these is to use the PostMan test Javascript library, called pm.test. This offers you commands that you can use to make assertions and verify results. I’ll show a couple of examples, but the best place to see a full list of example scripts is at </a:t>
            </a:r>
            <a:r>
              <a:rPr lang="sv-SE" u="sng">
                <a:solidFill>
                  <a:schemeClr val="hlink"/>
                </a:solidFill>
                <a:hlinkClick r:id="rId2"/>
              </a:rPr>
              <a:t>https://learning.postman.com/docs/writing-scripts/script-references/test-examples/</a:t>
            </a:r>
            <a:r>
              <a:rPr lang="sv-SE"/>
              <a:t> </a:t>
            </a:r>
            <a:endParaRPr/>
          </a:p>
        </p:txBody>
      </p:sp>
      <p:sp>
        <p:nvSpPr>
          <p:cNvPr id="761" name="Google Shape;761;gae6c2e761e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ae6c2e761e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ae6c2e761e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gae6c2e761e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ae6c2e761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ae6c2e761e_0_5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let’s look at checking the expected value. Go back to the test tab and let's add another test. This time we will compare the expected result to the actual result. From the snippets section, click on "Response body:JSON value check". We will be checking if Leanne Graham has the userid 1. The snippet inserted is generic, so we need to adapt it to our needs. Next, we then replace </a:t>
            </a:r>
            <a:r>
              <a:rPr lang="sv-SE"/>
              <a:t>"Your Test Name" from the code with "Check if user with id1 is Leanne Graham" so that the test name specifies exactly what we want to test. Replace jsonData.value with jsonData[0].name. To get the path, check the body in Get result earlier. Since Leanne Graham is userid 1, jsonData is in the first result which should start with 0. If you want to get the second result, use jsonData[1] and so on for succeeding results. In to eql, input "Leanne Graham"</a:t>
            </a:r>
            <a:endParaRPr/>
          </a:p>
        </p:txBody>
      </p:sp>
      <p:sp>
        <p:nvSpPr>
          <p:cNvPr id="779" name="Google Shape;779;gae6c2e761e_0_5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19ff9da7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19ff9da7_0_6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ae6c2e761e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ae6c2e761e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send. There should now be two passed test results for your request. You can see the names of the test and the status of each in the GUI</a:t>
            </a:r>
            <a:endParaRPr/>
          </a:p>
        </p:txBody>
      </p:sp>
      <p:sp>
        <p:nvSpPr>
          <p:cNvPr id="791" name="Google Shape;791;gae6c2e761e_0_5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e6c2e761e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e6c2e761e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230" name="Google Shape;230;gae6c2e761e_0_3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e6c2e761e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e6c2e761e_0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is done through an interface, which means that you do not need a detailed knowledge of the internal system class and method structure to create test cases. From the requirments phase, you form an idea of the functionalityo ffered through a top-level interface. This means that system testing is often planned from near the start of a project, often as part of or right after requirements specification. Test cases are formed based on our knowledge of the high-level functiionality and how it should work gleaned from the requirements, and they are a tool to help us refine our requirements. If we create a test case, we can think about the requirements that informed that test case, we can look for missing outcomes or contradictions or other missing information that, in turn, will help us produce better requirements from the start. We can then execute the tests later in the project when we have code and the concrete interface.</a:t>
            </a:r>
            <a:endParaRPr/>
          </a:p>
        </p:txBody>
      </p:sp>
      <p:sp>
        <p:nvSpPr>
          <p:cNvPr id="238" name="Google Shape;238;gae6c2e761e_0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e6c2e761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e6c2e761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 say interface,  I mean that we have some clearly defined way to access the functionality offered by the code at the level of granularity we are testing at - a class, a subsystem, or the system as a whole. </a:t>
            </a:r>
            <a:endParaRPr/>
          </a:p>
          <a:p>
            <a:pPr indent="0" lvl="0" marL="0" rtl="0" algn="l">
              <a:spcBef>
                <a:spcPts val="0"/>
              </a:spcBef>
              <a:spcAft>
                <a:spcPts val="0"/>
              </a:spcAft>
              <a:buNone/>
            </a:pPr>
            <a:r>
              <a:rPr lang="sv-SE"/>
              <a:t>How this code can accessed from the outside. There are four main types of interfaces that we are concerned with. First are parameter interfaces. This is a code-level construct. A set of methods that are public, and that are appropriate for accessing the code we are interested in testing. A parameter interface is a set of one or more methods called by code, where we pass information through the method arguments. All classes have a parameter interface. Many times, a “subsystem” is not an indepedent executable, but just a set of classes we have roped off, that are accessed through a specially designated class that we call. This is a parameter interface to that subsystem, and we should test that subsystem through different parameter combinations to those methods. Second is a procedural interface, where one component encapsulates a set of functions that can be called by other components. That is, it offers an API, CLI, or other dedicated interface surfacing a few high-level functions. This interface controls access to subsystem functionality. Thus, is important to test rigorously, as these high-level functions will integrate several underlying components - classes or subsystems togetehr.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www.guru99.com/postman-tutorial.html" TargetMode="Externa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hyperlink" Target="https://www.guru99.com/postman-tutorial.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hyperlink" Target="https://www.guru99.com/postman-tutorial.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learning.postman.com/docs/writing-scripts/script-references/test-example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png"/><Relationship Id="rId4" Type="http://schemas.openxmlformats.org/officeDocument/2006/relationships/hyperlink" Target="https://www.guru99.com/postman-tutorial.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www.guru99.com/postman-tutorial.html"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a:t>
            </a:r>
            <a:r>
              <a:rPr lang="sv-SE" sz="3600"/>
              <a:t> </a:t>
            </a:r>
            <a:r>
              <a:rPr lang="sv-SE" sz="3000"/>
              <a:t>System Testing</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55" name="Google Shape;255;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Shared Memory Interfaces</a:t>
            </a:r>
            <a:endParaRPr/>
          </a:p>
          <a:p>
            <a:pPr indent="-368300" lvl="1" marL="914400" rtl="0" algn="l">
              <a:spcBef>
                <a:spcPts val="500"/>
              </a:spcBef>
              <a:spcAft>
                <a:spcPts val="0"/>
              </a:spcAft>
              <a:buSzPts val="2200"/>
              <a:buChar char="•"/>
            </a:pPr>
            <a:r>
              <a:rPr lang="sv-SE"/>
              <a:t>A block of memory is shared between (sub)systems. </a:t>
            </a:r>
            <a:endParaRPr/>
          </a:p>
          <a:p>
            <a:pPr indent="-342900" lvl="2" marL="1371600" rtl="0" algn="l">
              <a:spcBef>
                <a:spcPts val="500"/>
              </a:spcBef>
              <a:spcAft>
                <a:spcPts val="0"/>
              </a:spcAft>
              <a:buSzPts val="1800"/>
              <a:buChar char="•"/>
            </a:pPr>
            <a:r>
              <a:rPr lang="sv-SE"/>
              <a:t>Data placed by one (sub)system and retrieved by another.</a:t>
            </a:r>
            <a:endParaRPr/>
          </a:p>
          <a:p>
            <a:pPr indent="-368300" lvl="1" marL="914400" rtl="0" algn="l">
              <a:spcBef>
                <a:spcPts val="500"/>
              </a:spcBef>
              <a:spcAft>
                <a:spcPts val="0"/>
              </a:spcAft>
              <a:buSzPts val="2200"/>
              <a:buChar char="•"/>
            </a:pPr>
            <a:r>
              <a:rPr lang="sv-SE"/>
              <a:t>Common if system architected around data repository.</a:t>
            </a:r>
            <a:endParaRPr/>
          </a:p>
          <a:p>
            <a:pPr indent="-393700" lvl="0" marL="457200" rtl="0" algn="l">
              <a:spcBef>
                <a:spcPts val="1000"/>
              </a:spcBef>
              <a:spcAft>
                <a:spcPts val="0"/>
              </a:spcAft>
              <a:buSzPts val="2600"/>
              <a:buChar char="•"/>
            </a:pPr>
            <a:r>
              <a:rPr lang="sv-SE"/>
              <a:t>Message-Passing Interfaces</a:t>
            </a:r>
            <a:endParaRPr/>
          </a:p>
          <a:p>
            <a:pPr indent="-368300" lvl="1" marL="914400" rtl="0" algn="l">
              <a:spcBef>
                <a:spcPts val="500"/>
              </a:spcBef>
              <a:spcAft>
                <a:spcPts val="0"/>
              </a:spcAft>
              <a:buSzPts val="2200"/>
              <a:buChar char="•"/>
            </a:pPr>
            <a:r>
              <a:rPr lang="sv-SE"/>
              <a:t>One (sub)system requests a service by passing a message to another. </a:t>
            </a:r>
            <a:endParaRPr/>
          </a:p>
          <a:p>
            <a:pPr indent="-342900" lvl="2" marL="1371600" rtl="0" algn="l">
              <a:spcBef>
                <a:spcPts val="500"/>
              </a:spcBef>
              <a:spcAft>
                <a:spcPts val="0"/>
              </a:spcAft>
              <a:buSzPts val="1800"/>
              <a:buChar char="•"/>
            </a:pPr>
            <a:r>
              <a:rPr lang="sv-SE"/>
              <a:t>A return message indicates the results.</a:t>
            </a:r>
            <a:endParaRPr/>
          </a:p>
          <a:p>
            <a:pPr indent="-368300" lvl="1" marL="914400" rtl="0" algn="l">
              <a:spcBef>
                <a:spcPts val="500"/>
              </a:spcBef>
              <a:spcAft>
                <a:spcPts val="0"/>
              </a:spcAft>
              <a:buSzPts val="2200"/>
              <a:buChar char="•"/>
            </a:pPr>
            <a:r>
              <a:rPr lang="sv-SE"/>
              <a:t>Common in parallel systems, client-server systems.</a:t>
            </a:r>
            <a:endParaRPr/>
          </a:p>
          <a:p>
            <a:pPr indent="0" lvl="0" marL="0" rtl="0" algn="l">
              <a:spcBef>
                <a:spcPts val="1000"/>
              </a:spcBef>
              <a:spcAft>
                <a:spcPts val="0"/>
              </a:spcAft>
              <a:buNone/>
            </a:pPr>
            <a:r>
              <a:t/>
            </a:r>
            <a:endParaRPr/>
          </a:p>
        </p:txBody>
      </p:sp>
      <p:sp>
        <p:nvSpPr>
          <p:cNvPr id="256" name="Google Shape;25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262" name="Google Shape;262;p32"/>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263" name="Google Shape;263;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0" name="Google Shape;27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271" name="Google Shape;271;p33"/>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272" name="Google Shape;272;p33"/>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9" name="Google Shape;279;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280" name="Google Shape;280;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281" name="Google Shape;281;p34"/>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8" name="Google Shape;288;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294" name="Google Shape;294;p36"/>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295" name="Google Shape;295;p36"/>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296" name="Google Shape;296;p36"/>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297" name="Google Shape;297;p36"/>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298" name="Google Shape;298;p36"/>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299" name="Google Shape;299;p36"/>
          <p:cNvCxnSpPr>
            <a:endCxn id="295"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6"/>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01" name="Google Shape;301;p36"/>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6"/>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303" name="Google Shape;303;p36"/>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304" name="Google Shape;304;p36"/>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305" name="Google Shape;305;p36"/>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306" name="Google Shape;306;p36"/>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307" name="Google Shape;307;p36"/>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308" name="Google Shape;30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314" name="Google Shape;31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a:t>
            </a:r>
            <a:r>
              <a:rPr b="1" lang="sv-SE"/>
              <a:t>is</a:t>
            </a:r>
            <a:r>
              <a:rPr lang="sv-SE"/>
              <a:t> a testable functionality.</a:t>
            </a:r>
            <a:endParaRPr/>
          </a:p>
          <a:p>
            <a:pPr indent="-342900" lvl="2" marL="1371600" rtl="0" algn="l">
              <a:spcBef>
                <a:spcPts val="500"/>
              </a:spcBef>
              <a:spcAft>
                <a:spcPts val="0"/>
              </a:spcAft>
              <a:buSzPts val="1800"/>
              <a:buChar char="•"/>
            </a:pPr>
            <a:r>
              <a:rPr lang="sv-SE"/>
              <a:t>Sorting the list is </a:t>
            </a:r>
            <a:r>
              <a:rPr b="1" lang="sv-SE"/>
              <a:t>not</a:t>
            </a:r>
            <a:r>
              <a:rPr lang="sv-SE"/>
              <a:t> (low-level, unit testing target)</a:t>
            </a:r>
            <a:endParaRPr/>
          </a:p>
        </p:txBody>
      </p:sp>
      <p:sp>
        <p:nvSpPr>
          <p:cNvPr id="315" name="Google Shape;31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6" name="Google Shape;316;p37"/>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322" name="Google Shape;322;p38"/>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a:t>
            </a:r>
            <a:r>
              <a:rPr lang="sv-SE"/>
              <a:t>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323" name="Google Shape;32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24" name="Google Shape;324;p38"/>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325" name="Google Shape;325;p38"/>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Input </a:t>
            </a:r>
            <a:r>
              <a:rPr lang="sv-SE"/>
              <a:t>Choices</a:t>
            </a:r>
            <a:endParaRPr/>
          </a:p>
        </p:txBody>
      </p:sp>
      <p:sp>
        <p:nvSpPr>
          <p:cNvPr id="331" name="Google Shape;331;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b="1" lang="sv-SE"/>
              <a:t>Anything we control that can change the outcome.</a:t>
            </a:r>
            <a:endParaRPr b="1"/>
          </a:p>
          <a:p>
            <a:pPr indent="-393700" lvl="0" marL="457200" rtl="0" algn="l">
              <a:spcBef>
                <a:spcPts val="1000"/>
              </a:spcBef>
              <a:spcAft>
                <a:spcPts val="0"/>
              </a:spcAft>
              <a:buSzPts val="2600"/>
              <a:buChar char="•"/>
            </a:pPr>
            <a:r>
              <a:rPr lang="sv-SE"/>
              <a:t>What are the </a:t>
            </a:r>
            <a:r>
              <a:rPr b="1" i="1" lang="sv-SE"/>
              <a:t>inputs</a:t>
            </a:r>
            <a:r>
              <a:rPr lang="sv-SE"/>
              <a:t> to that feature?</a:t>
            </a:r>
            <a:endParaRPr/>
          </a:p>
          <a:p>
            <a:pPr indent="-393700" lvl="0" marL="457200" rtl="0" algn="l">
              <a:spcBef>
                <a:spcPts val="1000"/>
              </a:spcBef>
              <a:spcAft>
                <a:spcPts val="0"/>
              </a:spcAft>
              <a:buSzPts val="2600"/>
              <a:buChar char="•"/>
            </a:pPr>
            <a:r>
              <a:rPr lang="sv-SE"/>
              <a:t>What </a:t>
            </a:r>
            <a:r>
              <a:rPr b="1" i="1" lang="sv-SE"/>
              <a:t>configuration choices</a:t>
            </a:r>
            <a:r>
              <a:rPr i="1" lang="sv-SE"/>
              <a:t> </a:t>
            </a:r>
            <a:r>
              <a:rPr lang="sv-SE"/>
              <a:t>can we make?</a:t>
            </a:r>
            <a:endParaRPr/>
          </a:p>
          <a:p>
            <a:pPr indent="-393700" lvl="0" marL="457200" rtl="0" algn="l">
              <a:spcBef>
                <a:spcPts val="1000"/>
              </a:spcBef>
              <a:spcAft>
                <a:spcPts val="0"/>
              </a:spcAft>
              <a:buSzPts val="2600"/>
              <a:buChar char="•"/>
            </a:pPr>
            <a:r>
              <a:rPr lang="sv-SE"/>
              <a:t>Are there </a:t>
            </a:r>
            <a:r>
              <a:rPr b="1" i="1" lang="sv-SE"/>
              <a:t>environmental factors</a:t>
            </a:r>
            <a:r>
              <a:rPr lang="sv-SE"/>
              <a:t>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332" name="Google Shape;33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3" name="Google Shape;333;p3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339" name="Google Shape;339;p40"/>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340" name="Google Shape;34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1" name="Google Shape;341;p4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342" name="Google Shape;342;p40"/>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39" name="Google Shape;139;p23"/>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40" name="Google Shape;14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1" name="Google Shape;141;p23"/>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43" name="Google Shape;143;p23"/>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44" name="Google Shape;144;p23"/>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45" name="Google Shape;145;p23"/>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47" name="Google Shape;147;p23"/>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49" name="Google Shape;149;p23"/>
          <p:cNvCxnSpPr>
            <a:endCxn id="148"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50" name="Google Shape;150;p23"/>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3"/>
          <p:cNvCxnSpPr>
            <a:stCxn id="150" idx="0"/>
            <a:endCxn id="152"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4" name="Google Shape;154;p23"/>
          <p:cNvCxnSpPr>
            <a:stCxn id="151"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23"/>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23"/>
          <p:cNvCxnSpPr>
            <a:stCxn id="155" idx="0"/>
            <a:endCxn id="157"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9" name="Google Shape;159;p23"/>
          <p:cNvCxnSpPr>
            <a:stCxn id="156"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348" name="Google Shape;34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a:t>
            </a:r>
            <a:r>
              <a:rPr lang="sv-SE"/>
              <a:t>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349" name="Google Shape;34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0" name="Google Shape;350;p4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356" name="Google Shape;356;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leads to </a:t>
            </a:r>
            <a:r>
              <a:rPr b="1" lang="sv-SE"/>
              <a:t>more than</a:t>
            </a:r>
            <a:r>
              <a:rPr lang="sv-SE"/>
              <a: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input choices when we design test cases.</a:t>
            </a:r>
            <a:endParaRPr b="1"/>
          </a:p>
        </p:txBody>
      </p:sp>
      <p:sp>
        <p:nvSpPr>
          <p:cNvPr id="357" name="Google Shape;35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8" name="Google Shape;358;p4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364" name="Google Shape;36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365" name="Google Shape;365;p43"/>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a:t>
            </a:r>
            <a:r>
              <a:rPr lang="sv-SE"/>
              <a:t>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366" name="Google Shape;36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7" name="Google Shape;367;p43"/>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73" name="Google Shape;373;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What are the choices we make when we design a test case?</a:t>
            </a:r>
            <a:endParaRPr b="1"/>
          </a:p>
        </p:txBody>
      </p:sp>
      <p:sp>
        <p:nvSpPr>
          <p:cNvPr id="374" name="Google Shape;374;p44"/>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Course number to add</a:t>
            </a:r>
            <a:endParaRPr/>
          </a:p>
          <a:p>
            <a:pPr indent="-393700" lvl="0" marL="457200" marR="0" rtl="0" algn="l">
              <a:lnSpc>
                <a:spcPct val="100000"/>
              </a:lnSpc>
              <a:spcBef>
                <a:spcPts val="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What about a course database? Student record database?</a:t>
            </a:r>
            <a:endParaRPr/>
          </a:p>
          <a:p>
            <a:pPr indent="-393700" lvl="0" marL="457200" marR="0" rtl="0" algn="l">
              <a:lnSpc>
                <a:spcPct val="100000"/>
              </a:lnSpc>
              <a:spcBef>
                <a:spcPts val="0"/>
              </a:spcBef>
              <a:spcAft>
                <a:spcPts val="0"/>
              </a:spcAft>
              <a:buSzPts val="2600"/>
              <a:buChar char="•"/>
            </a:pPr>
            <a:r>
              <a:rPr b="1" lang="sv-SE"/>
              <a:t>What else influences the outcome?</a:t>
            </a:r>
            <a:endParaRPr b="1"/>
          </a:p>
        </p:txBody>
      </p:sp>
      <p:sp>
        <p:nvSpPr>
          <p:cNvPr id="375" name="Google Shape;37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6" name="Google Shape;376;p4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82" name="Google Shape;382;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Student Record is an implicit input choice.</a:t>
            </a:r>
            <a:endParaRPr/>
          </a:p>
          <a:p>
            <a:pPr indent="-393700" lvl="0" marL="457200" rtl="0" algn="l">
              <a:spcBef>
                <a:spcPts val="1000"/>
              </a:spcBef>
              <a:spcAft>
                <a:spcPts val="0"/>
              </a:spcAft>
              <a:buSzPts val="2600"/>
              <a:buChar char="•"/>
            </a:pPr>
            <a:r>
              <a:rPr lang="sv-SE"/>
              <a:t>How is it used?</a:t>
            </a:r>
            <a:endParaRPr/>
          </a:p>
          <a:p>
            <a:pPr indent="-368300" lvl="1" marL="914400" rtl="0" algn="l">
              <a:spcBef>
                <a:spcPts val="500"/>
              </a:spcBef>
              <a:spcAft>
                <a:spcPts val="0"/>
              </a:spcAft>
              <a:buSzPts val="2200"/>
              <a:buChar char="•"/>
            </a:pPr>
            <a:r>
              <a:rPr lang="sv-SE"/>
              <a:t>Have you already taken the course?</a:t>
            </a:r>
            <a:endParaRPr/>
          </a:p>
          <a:p>
            <a:pPr indent="-368300" lvl="1" marL="914400" rtl="0" algn="l">
              <a:spcBef>
                <a:spcPts val="500"/>
              </a:spcBef>
              <a:spcAft>
                <a:spcPts val="0"/>
              </a:spcAft>
              <a:buSzPts val="2200"/>
              <a:buChar char="•"/>
            </a:pPr>
            <a:r>
              <a:rPr lang="sv-SE"/>
              <a:t>Do you meet the prerequisites?</a:t>
            </a:r>
            <a:endParaRPr/>
          </a:p>
          <a:p>
            <a:pPr indent="-368300" lvl="1" marL="914400" rtl="0" algn="l">
              <a:spcBef>
                <a:spcPts val="500"/>
              </a:spcBef>
              <a:spcAft>
                <a:spcPts val="0"/>
              </a:spcAft>
              <a:buSzPts val="2200"/>
              <a:buChar char="•"/>
            </a:pPr>
            <a:r>
              <a:rPr lang="sv-SE"/>
              <a:t>What university are you registered at? </a:t>
            </a:r>
            <a:endParaRPr/>
          </a:p>
          <a:p>
            <a:pPr indent="-368300" lvl="1" marL="914400" rtl="0" algn="l">
              <a:spcBef>
                <a:spcPts val="500"/>
              </a:spcBef>
              <a:spcAft>
                <a:spcPts val="0"/>
              </a:spcAft>
              <a:buSzPts val="2200"/>
              <a:buChar char="•"/>
            </a:pPr>
            <a:r>
              <a:rPr lang="sv-SE"/>
              <a:t>Can you take classes at the university the course is offered at? </a:t>
            </a:r>
            <a:endParaRPr/>
          </a:p>
        </p:txBody>
      </p:sp>
      <p:sp>
        <p:nvSpPr>
          <p:cNvPr id="383" name="Google Shape;383;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4" name="Google Shape;384;p4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1" name="Google Shape;39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92" name="Google Shape;392;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Potential Test Choices:</a:t>
            </a:r>
            <a:endParaRPr/>
          </a:p>
          <a:p>
            <a:pPr indent="-368300" lvl="1" marL="914400" rtl="0" algn="l">
              <a:spcBef>
                <a:spcPts val="0"/>
              </a:spcBef>
              <a:spcAft>
                <a:spcPts val="0"/>
              </a:spcAft>
              <a:buSzPts val="2200"/>
              <a:buChar char="•"/>
            </a:pPr>
            <a:r>
              <a:rPr lang="sv-SE"/>
              <a:t>Course to Add</a:t>
            </a:r>
            <a:endParaRPr/>
          </a:p>
          <a:p>
            <a:pPr indent="-368300" lvl="1" marL="914400" rtl="0" algn="l">
              <a:spcBef>
                <a:spcPts val="0"/>
              </a:spcBef>
              <a:spcAft>
                <a:spcPts val="0"/>
              </a:spcAft>
              <a:buSzPts val="2200"/>
              <a:buChar char="•"/>
            </a:pPr>
            <a:r>
              <a:rPr lang="sv-SE"/>
              <a:t>Does course exist?</a:t>
            </a:r>
            <a:endParaRPr/>
          </a:p>
          <a:p>
            <a:pPr indent="-368300" lvl="1" marL="914400" rtl="0" algn="l">
              <a:spcBef>
                <a:spcPts val="0"/>
              </a:spcBef>
              <a:spcAft>
                <a:spcPts val="0"/>
              </a:spcAft>
              <a:buSzPts val="2200"/>
              <a:buChar char="•"/>
            </a:pPr>
            <a:r>
              <a:rPr lang="sv-SE"/>
              <a:t>Does student record exist?</a:t>
            </a:r>
            <a:endParaRPr/>
          </a:p>
          <a:p>
            <a:pPr indent="-368300" lvl="1" marL="914400" rtl="0" algn="l">
              <a:spcBef>
                <a:spcPts val="0"/>
              </a:spcBef>
              <a:spcAft>
                <a:spcPts val="0"/>
              </a:spcAft>
              <a:buSzPts val="2200"/>
              <a:buChar char="•"/>
            </a:pPr>
            <a:r>
              <a:rPr lang="sv-SE"/>
              <a:t>Has student taken the course?</a:t>
            </a:r>
            <a:endParaRPr/>
          </a:p>
          <a:p>
            <a:pPr indent="-368300" lvl="1" marL="914400" rtl="0" algn="l">
              <a:spcBef>
                <a:spcPts val="0"/>
              </a:spcBef>
              <a:spcAft>
                <a:spcPts val="0"/>
              </a:spcAft>
              <a:buSzPts val="2200"/>
              <a:buChar char="•"/>
            </a:pPr>
            <a:r>
              <a:rPr lang="sv-SE"/>
              <a:t>Which university is student registered at?</a:t>
            </a:r>
            <a:endParaRPr/>
          </a:p>
          <a:p>
            <a:pPr indent="-368300" lvl="1" marL="914400" rtl="0" algn="l">
              <a:spcBef>
                <a:spcPts val="0"/>
              </a:spcBef>
              <a:spcAft>
                <a:spcPts val="0"/>
              </a:spcAft>
              <a:buSzPts val="2200"/>
              <a:buChar char="•"/>
            </a:pPr>
            <a:r>
              <a:rPr lang="sv-SE"/>
              <a:t>Is course at a valid university for the student?</a:t>
            </a:r>
            <a:endParaRPr/>
          </a:p>
          <a:p>
            <a:pPr indent="-368300" lvl="1" marL="914400" rtl="0" algn="l">
              <a:spcBef>
                <a:spcPts val="0"/>
              </a:spcBef>
              <a:spcAft>
                <a:spcPts val="0"/>
              </a:spcAft>
              <a:buSzPts val="2200"/>
              <a:buChar char="•"/>
            </a:pPr>
            <a:r>
              <a:rPr lang="sv-SE"/>
              <a:t>Can student record be </a:t>
            </a:r>
            <a:r>
              <a:rPr lang="sv-SE"/>
              <a:t>retrieved</a:t>
            </a:r>
            <a:r>
              <a:rPr lang="sv-SE"/>
              <a:t> from database?</a:t>
            </a:r>
            <a:endParaRPr/>
          </a:p>
          <a:p>
            <a:pPr indent="-368300" lvl="1" marL="914400" rtl="0" algn="l">
              <a:spcBef>
                <a:spcPts val="0"/>
              </a:spcBef>
              <a:spcAft>
                <a:spcPts val="0"/>
              </a:spcAft>
              <a:buSzPts val="2200"/>
              <a:buChar char="•"/>
            </a:pPr>
            <a:r>
              <a:rPr lang="sv-SE"/>
              <a:t>Does the course exist?</a:t>
            </a:r>
            <a:endParaRPr/>
          </a:p>
          <a:p>
            <a:pPr indent="-368300" lvl="1" marL="914400" rtl="0" algn="l">
              <a:spcBef>
                <a:spcPts val="0"/>
              </a:spcBef>
              <a:spcAft>
                <a:spcPts val="0"/>
              </a:spcAft>
              <a:buSzPts val="2200"/>
              <a:buChar char="•"/>
            </a:pPr>
            <a:r>
              <a:rPr lang="sv-SE"/>
              <a:t>Does student meet the prerequisites? </a:t>
            </a:r>
            <a:endParaRPr/>
          </a:p>
        </p:txBody>
      </p:sp>
      <p:sp>
        <p:nvSpPr>
          <p:cNvPr id="393" name="Google Shape;393;p4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399" name="Google Shape;399;p47"/>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400" name="Google Shape;400;p47"/>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01" name="Google Shape;401;p47"/>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02" name="Google Shape;402;p47"/>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03" name="Google Shape;403;p47"/>
          <p:cNvCxnSpPr>
            <a:endCxn id="402"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404" name="Google Shape;404;p47"/>
          <p:cNvCxnSpPr>
            <a:endCxn id="402"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405" name="Google Shape;405;p47"/>
          <p:cNvCxnSpPr>
            <a:endCxn id="402"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406" name="Google Shape;406;p47"/>
          <p:cNvCxnSpPr>
            <a:stCxn id="402"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407" name="Google Shape;407;p47"/>
          <p:cNvCxnSpPr>
            <a:stCxn id="402"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408" name="Google Shape;408;p47"/>
          <p:cNvCxnSpPr>
            <a:stCxn id="402"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409" name="Google Shape;40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4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416" name="Google Shape;416;p4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417" name="Google Shape;417;p48"/>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18" name="Google Shape;418;p48"/>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19" name="Google Shape;419;p48"/>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20" name="Google Shape;420;p48"/>
          <p:cNvCxnSpPr>
            <a:endCxn id="419"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48"/>
          <p:cNvCxnSpPr>
            <a:endCxn id="419"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48"/>
          <p:cNvCxnSpPr>
            <a:endCxn id="419"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48"/>
          <p:cNvCxnSpPr>
            <a:stCxn id="419"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48"/>
          <p:cNvCxnSpPr>
            <a:stCxn id="419"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425" name="Google Shape;425;p48"/>
          <p:cNvCxnSpPr>
            <a:stCxn id="419"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426" name="Google Shape;426;p48"/>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427" name="Google Shape;427;p48"/>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428" name="Google Shape;428;p48"/>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429" name="Google Shape;429;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0" name="Google Shape;430;p4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436" name="Google Shape;436;p4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437" name="Google Shape;437;p49"/>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38" name="Google Shape;438;p49"/>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39" name="Google Shape;439;p49"/>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40" name="Google Shape;440;p49"/>
          <p:cNvCxnSpPr>
            <a:endCxn id="439"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441" name="Google Shape;441;p49"/>
          <p:cNvCxnSpPr>
            <a:endCxn id="439"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p49"/>
          <p:cNvCxnSpPr>
            <a:endCxn id="439"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49"/>
          <p:cNvCxnSpPr>
            <a:stCxn id="439"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49"/>
          <p:cNvCxnSpPr>
            <a:stCxn id="439"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49"/>
          <p:cNvCxnSpPr>
            <a:stCxn id="439"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446" name="Google Shape;446;p49"/>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447" name="Google Shape;447;p49"/>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448" name="Google Shape;44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9" name="Google Shape;449;p4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6" name="Google Shape;456;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65" name="Google Shape;165;p24"/>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Unit Testing</a:t>
            </a:r>
            <a:endParaRPr b="1"/>
          </a:p>
          <a:p>
            <a:pPr indent="-368300" lvl="1" marL="914400" marR="0" rtl="0" algn="l">
              <a:lnSpc>
                <a:spcPct val="100000"/>
              </a:lnSpc>
              <a:spcBef>
                <a:spcPts val="0"/>
              </a:spcBef>
              <a:spcAft>
                <a:spcPts val="0"/>
              </a:spcAft>
              <a:buSzPts val="2200"/>
              <a:buChar char="•"/>
            </a:pPr>
            <a:r>
              <a:rPr lang="sv-SE"/>
              <a:t>Do the methods of a class work? </a:t>
            </a:r>
            <a:endParaRPr/>
          </a:p>
          <a:p>
            <a:pPr indent="-393700" lvl="0" marL="457200" marR="0" rtl="0" algn="l">
              <a:lnSpc>
                <a:spcPct val="100000"/>
              </a:lnSpc>
              <a:spcBef>
                <a:spcPts val="0"/>
              </a:spcBef>
              <a:spcAft>
                <a:spcPts val="0"/>
              </a:spcAft>
              <a:buSzPts val="2600"/>
              <a:buChar char="•"/>
            </a:pPr>
            <a:r>
              <a:rPr b="1" lang="sv-SE"/>
              <a:t>System-level Testing</a:t>
            </a:r>
            <a:endParaRPr b="1"/>
          </a:p>
          <a:p>
            <a:pPr indent="-368300" lvl="1" marL="914400" marR="0" rtl="0" algn="l">
              <a:lnSpc>
                <a:spcPct val="100000"/>
              </a:lnSpc>
              <a:spcBef>
                <a:spcPts val="0"/>
              </a:spcBef>
              <a:spcAft>
                <a:spcPts val="0"/>
              </a:spcAft>
              <a:buSzPts val="2200"/>
              <a:buChar char="•"/>
            </a:pPr>
            <a:r>
              <a:rPr b="1" lang="sv-SE"/>
              <a:t>System (Integration) Testing</a:t>
            </a:r>
            <a:endParaRPr b="1"/>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a:p>
            <a:pPr indent="-368300" lvl="1" marL="914400" marR="0" rtl="0" algn="l">
              <a:lnSpc>
                <a:spcPct val="100000"/>
              </a:lnSpc>
              <a:spcBef>
                <a:spcPts val="0"/>
              </a:spcBef>
              <a:spcAft>
                <a:spcPts val="0"/>
              </a:spcAft>
              <a:buSzPts val="2200"/>
              <a:buChar char="•"/>
            </a:pPr>
            <a:r>
              <a:rPr b="1" lang="sv-SE"/>
              <a:t>Exploratory Testing</a:t>
            </a:r>
            <a:endParaRPr b="1"/>
          </a:p>
          <a:p>
            <a:pPr indent="-342900" lvl="2" marL="1371600" marR="0" rtl="0" algn="l">
              <a:lnSpc>
                <a:spcPct val="100000"/>
              </a:lnSpc>
              <a:spcBef>
                <a:spcPts val="0"/>
              </a:spcBef>
              <a:spcAft>
                <a:spcPts val="0"/>
              </a:spcAft>
              <a:buSzPts val="1800"/>
              <a:buChar char="•"/>
            </a:pPr>
            <a:r>
              <a:rPr lang="sv-SE"/>
              <a:t>Does interaction through GUIs work?</a:t>
            </a:r>
            <a:endParaRPr/>
          </a:p>
        </p:txBody>
      </p:sp>
      <p:sp>
        <p:nvSpPr>
          <p:cNvPr id="166" name="Google Shape;16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7" name="Google Shape;167;p24"/>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69" name="Google Shape;169;p24"/>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70" name="Google Shape;170;p24"/>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71" name="Google Shape;171;p24"/>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73" name="Google Shape;173;p24"/>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75" name="Google Shape;175;p24"/>
          <p:cNvCxnSpPr>
            <a:endCxn id="174"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76" name="Google Shape;176;p24"/>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a:stCxn id="176" idx="0"/>
            <a:endCxn id="178"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0" name="Google Shape;180;p24"/>
          <p:cNvCxnSpPr>
            <a:stCxn id="177"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4"/>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4"/>
          <p:cNvCxnSpPr>
            <a:stCxn id="181" idx="0"/>
            <a:endCxn id="183"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5" name="Google Shape;185;p24"/>
          <p:cNvCxnSpPr>
            <a:stCxn id="182"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462" name="Google Shape;462;p51"/>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1"/>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51"/>
          <p:cNvCxnSpPr>
            <a:stCxn id="462"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469" name="Google Shape;469;p51"/>
          <p:cNvCxnSpPr>
            <a:endCxn id="462"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470" name="Google Shape;470;p51"/>
          <p:cNvCxnSpPr>
            <a:stCxn id="462" idx="1"/>
            <a:endCxn id="462"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71" name="Google Shape;471;p51"/>
          <p:cNvCxnSpPr>
            <a:stCxn id="462"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472" name="Google Shape;472;p51"/>
          <p:cNvCxnSpPr>
            <a:stCxn id="462" idx="3"/>
            <a:endCxn id="462"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73" name="Google Shape;473;p51"/>
          <p:cNvCxnSpPr>
            <a:stCxn id="462"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474" name="Google Shape;47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5" name="Google Shape;475;p5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76" name="Google Shape;476;p51"/>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482" name="Google Shape;48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483" name="Google Shape;48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4" name="Google Shape;484;p5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490" name="Google Shape;490;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sv-SE"/>
              <a:t>What are some possible partitions?</a:t>
            </a:r>
            <a:endParaRPr b="1"/>
          </a:p>
        </p:txBody>
      </p:sp>
      <p:sp>
        <p:nvSpPr>
          <p:cNvPr id="491" name="Google Shape;491;p53"/>
          <p:cNvSpPr txBox="1"/>
          <p:nvPr/>
        </p:nvSpPr>
        <p:spPr>
          <a:xfrm>
            <a:off x="591200" y="2250281"/>
            <a:ext cx="8229600" cy="2372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index &lt;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&gt;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&lt;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&gt; index </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a:t>
            </a:r>
            <a:endParaRPr sz="2000">
              <a:solidFill>
                <a:schemeClr val="dk1"/>
              </a:solidFill>
            </a:endParaRPr>
          </a:p>
        </p:txBody>
      </p:sp>
      <p:sp>
        <p:nvSpPr>
          <p:cNvPr id="492" name="Google Shape;49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3" name="Google Shape;493;p5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499" name="Google Shape;49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t>
            </a:r>
            <a:r>
              <a:rPr lang="sv-SE"/>
              <a:t>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500" name="Google Shape;50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1" name="Google Shape;501;p5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507" name="Google Shape;50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Abstract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508" name="Google Shape;50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9" name="Google Shape;509;p5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Ranges of Values</a:t>
            </a:r>
            <a:endParaRPr/>
          </a:p>
        </p:txBody>
      </p:sp>
      <p:sp>
        <p:nvSpPr>
          <p:cNvPr id="515" name="Google Shape;515;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data type and how variable used.</a:t>
            </a:r>
            <a:endParaRPr/>
          </a:p>
          <a:p>
            <a:pPr indent="-368300" lvl="1" marL="914400" rtl="0" algn="l">
              <a:spcBef>
                <a:spcPts val="500"/>
              </a:spcBef>
              <a:spcAft>
                <a:spcPts val="0"/>
              </a:spcAft>
              <a:buSzPts val="2200"/>
              <a:buChar char="•"/>
            </a:pPr>
            <a:r>
              <a:rPr lang="sv-SE"/>
              <a:t>Ex: Integer input. Intended to be </a:t>
            </a:r>
            <a:r>
              <a:rPr lang="sv-SE"/>
              <a:t>5-digit:</a:t>
            </a:r>
            <a:endParaRPr/>
          </a:p>
          <a:p>
            <a:pPr indent="-342900" lvl="2" marL="1371600" rtl="0" algn="l">
              <a:spcBef>
                <a:spcPts val="500"/>
              </a:spcBef>
              <a:spcAft>
                <a:spcPts val="0"/>
              </a:spcAft>
              <a:buSzPts val="1800"/>
              <a:buChar char="•"/>
            </a:pPr>
            <a:r>
              <a:rPr lang="sv-SE"/>
              <a:t>&lt; 10000, 10000-99999, &gt;= 100000</a:t>
            </a:r>
            <a:endParaRPr/>
          </a:p>
          <a:p>
            <a:pPr indent="-342900" lvl="2" marL="1371600" rtl="0" algn="l">
              <a:spcBef>
                <a:spcPts val="500"/>
              </a:spcBef>
              <a:spcAft>
                <a:spcPts val="0"/>
              </a:spcAft>
              <a:buSzPts val="1800"/>
              <a:buChar char="•"/>
            </a:pPr>
            <a:r>
              <a:rPr lang="sv-SE"/>
              <a:t>Other options: &lt; 0, 0, max int</a:t>
            </a:r>
            <a:endParaRPr/>
          </a:p>
          <a:p>
            <a:pPr indent="-342900" lvl="2" marL="1371600" rtl="0" algn="l">
              <a:spcBef>
                <a:spcPts val="500"/>
              </a:spcBef>
              <a:spcAft>
                <a:spcPts val="0"/>
              </a:spcAft>
              <a:buSzPts val="1800"/>
              <a:buChar char="•"/>
            </a:pPr>
            <a:r>
              <a:rPr lang="sv-SE"/>
              <a:t>Can you pass it something non-numeric? Null pointer?</a:t>
            </a:r>
            <a:endParaRPr/>
          </a:p>
          <a:p>
            <a:pPr indent="-393700" lvl="0" marL="457200" rtl="0" algn="l">
              <a:spcBef>
                <a:spcPts val="1000"/>
              </a:spcBef>
              <a:spcAft>
                <a:spcPts val="0"/>
              </a:spcAft>
              <a:buSzPts val="2600"/>
              <a:buChar char="•"/>
            </a:pPr>
            <a:r>
              <a:rPr lang="sv-SE"/>
              <a:t>Try “expected” values and potential error cases.</a:t>
            </a:r>
            <a:endParaRPr/>
          </a:p>
        </p:txBody>
      </p:sp>
      <p:sp>
        <p:nvSpPr>
          <p:cNvPr id="516" name="Google Shape;51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7" name="Google Shape;517;p5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523" name="Google Shape;523;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following inputs to a program:</a:t>
            </a:r>
            <a:endParaRPr/>
          </a:p>
          <a:p>
            <a:pPr indent="-393700" lvl="0" marL="914400" rtl="0" algn="l">
              <a:spcBef>
                <a:spcPts val="1000"/>
              </a:spcBef>
              <a:spcAft>
                <a:spcPts val="0"/>
              </a:spcAft>
              <a:buSzPts val="2600"/>
              <a:buChar char="•"/>
            </a:pPr>
            <a:r>
              <a:rPr lang="sv-SE"/>
              <a:t>A floor layout</a:t>
            </a:r>
            <a:endParaRPr/>
          </a:p>
          <a:p>
            <a:pPr indent="-393700" lvl="0" marL="914400" rtl="0" algn="l">
              <a:spcBef>
                <a:spcPts val="1000"/>
              </a:spcBef>
              <a:spcAft>
                <a:spcPts val="0"/>
              </a:spcAft>
              <a:buSzPts val="2600"/>
              <a:buChar char="•"/>
            </a:pPr>
            <a:r>
              <a:rPr lang="sv-SE"/>
              <a:t>A country name.</a:t>
            </a:r>
            <a:endParaRPr/>
          </a:p>
          <a:p>
            <a:pPr indent="-393700" lvl="0" marL="457200" rtl="0" algn="l">
              <a:spcBef>
                <a:spcPts val="1000"/>
              </a:spcBef>
              <a:spcAft>
                <a:spcPts val="0"/>
              </a:spcAft>
              <a:buSzPts val="2600"/>
              <a:buChar char="•"/>
            </a:pPr>
            <a:r>
              <a:rPr lang="sv-SE"/>
              <a:t>All can be partitioned into groups.</a:t>
            </a:r>
            <a:endParaRPr/>
          </a:p>
          <a:p>
            <a:pPr indent="-368300" lvl="1" marL="914400" rtl="0" algn="l">
              <a:spcBef>
                <a:spcPts val="500"/>
              </a:spcBef>
              <a:spcAft>
                <a:spcPts val="0"/>
              </a:spcAft>
              <a:buSzPts val="2200"/>
              <a:buChar char="•"/>
            </a:pPr>
            <a:r>
              <a:rPr lang="sv-SE"/>
              <a:t>Apartment vs Business, Europe vs Asia, etc. </a:t>
            </a:r>
            <a:endParaRPr/>
          </a:p>
          <a:p>
            <a:pPr indent="-393700" lvl="0" marL="457200" rtl="0" algn="l">
              <a:spcBef>
                <a:spcPts val="1000"/>
              </a:spcBef>
              <a:spcAft>
                <a:spcPts val="0"/>
              </a:spcAft>
              <a:buSzPts val="2600"/>
              <a:buChar char="•"/>
            </a:pPr>
            <a:r>
              <a:rPr lang="sv-SE"/>
              <a:t>Many groups can be subdivided further.</a:t>
            </a:r>
            <a:endParaRPr/>
          </a:p>
          <a:p>
            <a:pPr indent="-393700" lvl="0" marL="457200" rtl="0" algn="l">
              <a:spcBef>
                <a:spcPts val="1000"/>
              </a:spcBef>
              <a:spcAft>
                <a:spcPts val="0"/>
              </a:spcAft>
              <a:buSzPts val="2600"/>
              <a:buChar char="•"/>
            </a:pPr>
            <a:r>
              <a:rPr lang="sv-SE"/>
              <a:t>Look for context that an input is used in.</a:t>
            </a:r>
            <a:endParaRPr/>
          </a:p>
        </p:txBody>
      </p:sp>
      <p:sp>
        <p:nvSpPr>
          <p:cNvPr id="524" name="Google Shape;524;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5" name="Google Shape;525;p5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531" name="Google Shape;531;p58"/>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532" name="Google Shape;53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3" name="Google Shape;533;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534" name="Google Shape;534;p58"/>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540" name="Google Shape;54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541" name="Google Shape;54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2" name="Google Shape;542;p5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Structures </a:t>
            </a:r>
            <a:endParaRPr/>
          </a:p>
        </p:txBody>
      </p:sp>
      <p:sp>
        <p:nvSpPr>
          <p:cNvPr id="548" name="Google Shape;548;p60"/>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ata structures are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549" name="Google Shape;54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0" name="Google Shape;550;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551" name="Google Shape;551;p60"/>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2" name="Google Shape;19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3" name="Google Shape;19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68300" lvl="1" marL="914400" rtl="0" algn="l">
              <a:spcBef>
                <a:spcPts val="500"/>
              </a:spcBef>
              <a:spcAft>
                <a:spcPts val="0"/>
              </a:spcAft>
              <a:buSzPts val="2200"/>
              <a:buChar char="•"/>
            </a:pPr>
            <a:r>
              <a:rPr lang="sv-SE"/>
              <a:t>System (Integration) Testing versus Unit Testing.</a:t>
            </a:r>
            <a:endParaRPr/>
          </a:p>
          <a:p>
            <a:pPr indent="-393700" lvl="0" marL="457200" rtl="0" algn="l">
              <a:spcBef>
                <a:spcPts val="1000"/>
              </a:spcBef>
              <a:spcAft>
                <a:spcPts val="0"/>
              </a:spcAft>
              <a:buSzPts val="2600"/>
              <a:buChar char="•"/>
            </a:pPr>
            <a:r>
              <a:rPr lang="sv-SE"/>
              <a:t>Introduce process for creating System Tests.</a:t>
            </a:r>
            <a:endParaRPr/>
          </a:p>
          <a:p>
            <a:pPr indent="-368300" lvl="1" marL="914400" rtl="0" algn="l">
              <a:spcBef>
                <a:spcPts val="500"/>
              </a:spcBef>
              <a:spcAft>
                <a:spcPts val="0"/>
              </a:spcAft>
              <a:buSzPts val="2200"/>
              <a:buChar char="•"/>
            </a:pPr>
            <a:r>
              <a:rPr lang="sv-SE"/>
              <a:t>Identify a Independently Testable Function</a:t>
            </a:r>
            <a:endParaRPr/>
          </a:p>
          <a:p>
            <a:pPr indent="-368300" lvl="1" marL="914400" rtl="0" algn="l">
              <a:spcBef>
                <a:spcPts val="500"/>
              </a:spcBef>
              <a:spcAft>
                <a:spcPts val="0"/>
              </a:spcAft>
              <a:buSzPts val="2200"/>
              <a:buChar char="•"/>
            </a:pPr>
            <a:r>
              <a:rPr lang="sv-SE"/>
              <a:t>Identify Choices</a:t>
            </a:r>
            <a:endParaRPr/>
          </a:p>
          <a:p>
            <a:pPr indent="-368300" lvl="1" marL="914400" rtl="0" algn="l">
              <a:spcBef>
                <a:spcPts val="500"/>
              </a:spcBef>
              <a:spcAft>
                <a:spcPts val="0"/>
              </a:spcAft>
              <a:buSzPts val="2200"/>
              <a:buChar char="•"/>
            </a:pPr>
            <a:r>
              <a:rPr lang="sv-SE"/>
              <a:t>Identify Representative Values</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557" name="Google Shape;557;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558" name="Google Shape;558;p61"/>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a:t>
            </a:r>
            <a:r>
              <a:rPr lang="sv-SE"/>
              <a:t>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559" name="Google Shape;55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0" name="Google Shape;560;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566" name="Google Shape;566;p62"/>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567" name="Google Shape;567;p62"/>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68" name="Google Shape;568;p62"/>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569" name="Google Shape;569;p62"/>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2"/>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571" name="Google Shape;571;p62"/>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testing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572" name="Google Shape;5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578" name="Google Shape;57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Function </a:t>
            </a:r>
            <a:r>
              <a:rPr lang="sv-SE">
                <a:latin typeface="Consolas"/>
                <a:ea typeface="Consolas"/>
                <a:cs typeface="Consolas"/>
                <a:sym typeface="Consolas"/>
              </a:rPr>
              <a:t>insertPostalCode(int N, list A)</a:t>
            </a:r>
            <a:r>
              <a:rPr lang="sv-SE"/>
              <a:t>.</a:t>
            </a:r>
            <a:endParaRPr/>
          </a:p>
          <a:p>
            <a:pPr indent="-387350" lvl="0" marL="457200" rtl="0" algn="l">
              <a:spcBef>
                <a:spcPts val="1000"/>
              </a:spcBef>
              <a:spcAft>
                <a:spcPts val="0"/>
              </a:spcAft>
              <a:buSzPts val="2500"/>
              <a:buChar char="•"/>
            </a:pPr>
            <a:r>
              <a:rPr b="1" lang="sv-SE" sz="2500"/>
              <a:t>Choice:</a:t>
            </a:r>
            <a:r>
              <a:rPr lang="sv-SE" sz="2500"/>
              <a:t> int N </a:t>
            </a:r>
            <a:endParaRPr sz="2500"/>
          </a:p>
          <a:p>
            <a:pPr indent="-361950" lvl="1" marL="914400" rtl="0" algn="l">
              <a:spcBef>
                <a:spcPts val="500"/>
              </a:spcBef>
              <a:spcAft>
                <a:spcPts val="0"/>
              </a:spcAft>
              <a:buSzPts val="2100"/>
              <a:buChar char="•"/>
            </a:pPr>
            <a:r>
              <a:rPr lang="sv-SE" sz="2100"/>
              <a:t>5-digit integer between 10000 and 99999</a:t>
            </a:r>
            <a:endParaRPr sz="2100"/>
          </a:p>
          <a:p>
            <a:pPr indent="-361950" lvl="1" marL="914400" rtl="0" algn="l">
              <a:spcBef>
                <a:spcPts val="500"/>
              </a:spcBef>
              <a:spcAft>
                <a:spcPts val="0"/>
              </a:spcAft>
              <a:buSzPts val="2100"/>
              <a:buChar char="•"/>
            </a:pPr>
            <a:r>
              <a:rPr b="1" lang="sv-SE" sz="2100"/>
              <a:t>Representative Values:</a:t>
            </a:r>
            <a:r>
              <a:rPr lang="sv-SE" sz="2100"/>
              <a:t> &lt;10000, 10000-99999, &gt;100000</a:t>
            </a:r>
            <a:endParaRPr sz="2100"/>
          </a:p>
          <a:p>
            <a:pPr indent="-387350" lvl="0" marL="457200" rtl="0" algn="l">
              <a:spcBef>
                <a:spcPts val="1000"/>
              </a:spcBef>
              <a:spcAft>
                <a:spcPts val="0"/>
              </a:spcAft>
              <a:buSzPts val="2500"/>
              <a:buChar char="•"/>
            </a:pPr>
            <a:r>
              <a:rPr b="1" lang="sv-SE" sz="2500"/>
              <a:t>Choice:</a:t>
            </a:r>
            <a:r>
              <a:rPr lang="sv-SE" sz="2500"/>
              <a:t> list A</a:t>
            </a:r>
            <a:endParaRPr sz="2500"/>
          </a:p>
          <a:p>
            <a:pPr indent="-361950" lvl="1" marL="914400" rtl="0" algn="l">
              <a:spcBef>
                <a:spcPts val="500"/>
              </a:spcBef>
              <a:spcAft>
                <a:spcPts val="0"/>
              </a:spcAft>
              <a:buSzPts val="2100"/>
              <a:buChar char="•"/>
            </a:pPr>
            <a:r>
              <a:rPr lang="sv-SE" sz="2100"/>
              <a:t>list of length 1-10</a:t>
            </a:r>
            <a:endParaRPr sz="2100"/>
          </a:p>
          <a:p>
            <a:pPr indent="-361950" lvl="1" marL="914400" rtl="0" algn="l">
              <a:spcBef>
                <a:spcPts val="500"/>
              </a:spcBef>
              <a:spcAft>
                <a:spcPts val="0"/>
              </a:spcAft>
              <a:buSzPts val="2100"/>
              <a:buChar char="•"/>
            </a:pPr>
            <a:r>
              <a:rPr b="1" lang="sv-SE" sz="2100"/>
              <a:t>Representative Values:</a:t>
            </a:r>
            <a:r>
              <a:rPr lang="sv-SE" sz="2100"/>
              <a:t> Empty List, List of Length 1, List Length 2-10, List of Length &gt; 10</a:t>
            </a:r>
            <a:endParaRPr sz="2100"/>
          </a:p>
        </p:txBody>
      </p:sp>
      <p:sp>
        <p:nvSpPr>
          <p:cNvPr id="579" name="Google Shape;57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0" name="Google Shape;580;p63"/>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Specifications</a:t>
            </a:r>
            <a:endParaRPr/>
          </a:p>
        </p:txBody>
      </p:sp>
      <p:sp>
        <p:nvSpPr>
          <p:cNvPr id="586" name="Google Shape;586;p64"/>
          <p:cNvSpPr txBox="1"/>
          <p:nvPr>
            <p:ph idx="1" type="body"/>
          </p:nvPr>
        </p:nvSpPr>
        <p:spPr>
          <a:xfrm>
            <a:off x="468900" y="1152150"/>
            <a:ext cx="8217900" cy="208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Choose concrete values for each combination of input partitions: </a:t>
            </a:r>
            <a:r>
              <a:rPr lang="sv-SE" sz="1800">
                <a:latin typeface="Courier New"/>
                <a:ea typeface="Courier New"/>
                <a:cs typeface="Courier New"/>
                <a:sym typeface="Courier New"/>
              </a:rPr>
              <a:t>insertPostalCode(int N, list A)</a:t>
            </a:r>
            <a:endParaRPr sz="1800"/>
          </a:p>
          <a:p>
            <a:pPr indent="0" lvl="0" marL="0" rtl="0" algn="l">
              <a:spcBef>
                <a:spcPts val="1000"/>
              </a:spcBef>
              <a:spcAft>
                <a:spcPts val="0"/>
              </a:spcAft>
              <a:buNone/>
            </a:pPr>
            <a:r>
              <a:rPr lang="sv-SE" sz="1800">
                <a:latin typeface="Courier New"/>
                <a:ea typeface="Courier New"/>
                <a:cs typeface="Courier New"/>
                <a:sym typeface="Courier New"/>
              </a:rPr>
              <a:t>int N</a:t>
            </a:r>
            <a:endParaRPr sz="18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sz="1100">
              <a:latin typeface="Courier New"/>
              <a:ea typeface="Courier New"/>
              <a:cs typeface="Courier New"/>
              <a:sym typeface="Courier New"/>
            </a:endParaRPr>
          </a:p>
          <a:p>
            <a:pPr indent="0" lvl="0" marL="0" rtl="0" algn="l">
              <a:spcBef>
                <a:spcPts val="1000"/>
              </a:spcBef>
              <a:spcAft>
                <a:spcPts val="0"/>
              </a:spcAft>
              <a:buNone/>
            </a:pPr>
            <a:r>
              <a:rPr lang="sv-SE" sz="1800">
                <a:latin typeface="Courier New"/>
                <a:ea typeface="Courier New"/>
                <a:cs typeface="Courier New"/>
                <a:sym typeface="Courier New"/>
              </a:rPr>
              <a:t>list A</a:t>
            </a:r>
            <a:endParaRPr sz="1800">
              <a:latin typeface="Courier New"/>
              <a:ea typeface="Courier New"/>
              <a:cs typeface="Courier New"/>
              <a:sym typeface="Courier New"/>
            </a:endParaRPr>
          </a:p>
        </p:txBody>
      </p:sp>
      <p:sp>
        <p:nvSpPr>
          <p:cNvPr id="587" name="Google Shape;587;p64"/>
          <p:cNvSpPr txBox="1"/>
          <p:nvPr>
            <p:ph idx="1" type="body"/>
          </p:nvPr>
        </p:nvSpPr>
        <p:spPr>
          <a:xfrm>
            <a:off x="2807100" y="2057400"/>
            <a:ext cx="5879700" cy="27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solidFill>
                  <a:srgbClr val="FF0000"/>
                </a:solidFill>
              </a:rPr>
              <a:t>Test Specifications:</a:t>
            </a:r>
            <a:endParaRPr b="1" sz="1800">
              <a:solidFill>
                <a:srgbClr val="FF0000"/>
              </a:solidFill>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insert(&lt; 10000, Empty List)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insert(10000 - 99999, list[1])</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insert(&gt; 99999, list[2-10])</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sv-SE" sz="1800">
                <a:solidFill>
                  <a:srgbClr val="FF0000"/>
                </a:solidFill>
              </a:rPr>
              <a:t>Concrete </a:t>
            </a:r>
            <a:r>
              <a:rPr b="1" lang="sv-SE" sz="1800">
                <a:solidFill>
                  <a:srgbClr val="FF0000"/>
                </a:solidFill>
              </a:rPr>
              <a:t>Test Cases:</a:t>
            </a:r>
            <a:endParaRPr b="1" sz="1800">
              <a:solidFill>
                <a:srgbClr val="FF0000"/>
              </a:solidFill>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insert(5000,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insert(96521, {11123})</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insert(150000, {11123, 98765})</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p:txBody>
      </p:sp>
      <p:sp>
        <p:nvSpPr>
          <p:cNvPr id="588" name="Google Shape;588;p64"/>
          <p:cNvSpPr/>
          <p:nvPr/>
        </p:nvSpPr>
        <p:spPr>
          <a:xfrm>
            <a:off x="606625" y="2220377"/>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&lt; 10000</a:t>
            </a:r>
            <a:endParaRPr/>
          </a:p>
        </p:txBody>
      </p:sp>
      <p:sp>
        <p:nvSpPr>
          <p:cNvPr id="589" name="Google Shape;589;p64"/>
          <p:cNvSpPr/>
          <p:nvPr/>
        </p:nvSpPr>
        <p:spPr>
          <a:xfrm>
            <a:off x="606625" y="2504608"/>
            <a:ext cx="1359600" cy="2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10000 - 99999</a:t>
            </a:r>
            <a:endParaRPr/>
          </a:p>
        </p:txBody>
      </p:sp>
      <p:sp>
        <p:nvSpPr>
          <p:cNvPr id="590" name="Google Shape;590;p64"/>
          <p:cNvSpPr/>
          <p:nvPr/>
        </p:nvSpPr>
        <p:spPr>
          <a:xfrm>
            <a:off x="606625" y="2712493"/>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&gt; 99999</a:t>
            </a:r>
            <a:endParaRPr/>
          </a:p>
        </p:txBody>
      </p:sp>
      <p:sp>
        <p:nvSpPr>
          <p:cNvPr id="591" name="Google Shape;591;p64"/>
          <p:cNvSpPr/>
          <p:nvPr/>
        </p:nvSpPr>
        <p:spPr>
          <a:xfrm>
            <a:off x="606625" y="3527901"/>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Empty List</a:t>
            </a:r>
            <a:endParaRPr/>
          </a:p>
        </p:txBody>
      </p:sp>
      <p:sp>
        <p:nvSpPr>
          <p:cNvPr id="592" name="Google Shape;592;p64"/>
          <p:cNvSpPr/>
          <p:nvPr/>
        </p:nvSpPr>
        <p:spPr>
          <a:xfrm>
            <a:off x="606625" y="3771539"/>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List[1]</a:t>
            </a:r>
            <a:endParaRPr/>
          </a:p>
        </p:txBody>
      </p:sp>
      <p:sp>
        <p:nvSpPr>
          <p:cNvPr id="593" name="Google Shape;593;p64"/>
          <p:cNvSpPr/>
          <p:nvPr/>
        </p:nvSpPr>
        <p:spPr>
          <a:xfrm>
            <a:off x="606625" y="4002906"/>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List[2-10]</a:t>
            </a:r>
            <a:endParaRPr/>
          </a:p>
        </p:txBody>
      </p:sp>
      <p:sp>
        <p:nvSpPr>
          <p:cNvPr id="594" name="Google Shape;594;p64"/>
          <p:cNvSpPr/>
          <p:nvPr/>
        </p:nvSpPr>
        <p:spPr>
          <a:xfrm>
            <a:off x="606625" y="4255438"/>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List[&gt;10]</a:t>
            </a:r>
            <a:endParaRPr/>
          </a:p>
        </p:txBody>
      </p:sp>
      <p:sp>
        <p:nvSpPr>
          <p:cNvPr id="595" name="Google Shape;59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6" name="Google Shape;596;p64"/>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97" name="Google Shape;597;p64"/>
          <p:cNvSpPr/>
          <p:nvPr/>
        </p:nvSpPr>
        <p:spPr>
          <a:xfrm>
            <a:off x="5359525" y="1923675"/>
            <a:ext cx="3117000" cy="2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(3 * 4 = 12 abstract specifications)</a:t>
            </a:r>
            <a:endParaRPr b="1"/>
          </a:p>
        </p:txBody>
      </p:sp>
      <p:sp>
        <p:nvSpPr>
          <p:cNvPr id="598" name="Google Shape;598;p64"/>
          <p:cNvSpPr/>
          <p:nvPr/>
        </p:nvSpPr>
        <p:spPr>
          <a:xfrm>
            <a:off x="5359525" y="3429650"/>
            <a:ext cx="3117000" cy="4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(Each specification = 1000s of potential test cases)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604" name="Google Shape;604;p65"/>
          <p:cNvSpPr/>
          <p:nvPr/>
        </p:nvSpPr>
        <p:spPr>
          <a:xfrm>
            <a:off x="780425" y="1429144"/>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05" name="Google Shape;605;p65"/>
          <p:cNvSpPr/>
          <p:nvPr/>
        </p:nvSpPr>
        <p:spPr>
          <a:xfrm>
            <a:off x="2028825" y="2172131"/>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cxnSp>
        <p:nvCxnSpPr>
          <p:cNvPr id="606" name="Google Shape;606;p65"/>
          <p:cNvCxnSpPr/>
          <p:nvPr/>
        </p:nvCxnSpPr>
        <p:spPr>
          <a:xfrm>
            <a:off x="1290225" y="1958119"/>
            <a:ext cx="738600" cy="444000"/>
          </a:xfrm>
          <a:prstGeom prst="straightConnector1">
            <a:avLst/>
          </a:prstGeom>
          <a:noFill/>
          <a:ln cap="flat" cmpd="sng" w="19050">
            <a:solidFill>
              <a:schemeClr val="dk2"/>
            </a:solidFill>
            <a:prstDash val="solid"/>
            <a:round/>
            <a:headEnd len="med" w="med" type="none"/>
            <a:tailEnd len="med" w="med" type="triangle"/>
          </a:ln>
        </p:spPr>
      </p:cxnSp>
      <p:sp>
        <p:nvSpPr>
          <p:cNvPr id="607" name="Google Shape;607;p6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substr(string str, int index)</a:t>
            </a:r>
            <a:endParaRPr sz="1800">
              <a:latin typeface="Consolas"/>
              <a:ea typeface="Consolas"/>
              <a:cs typeface="Consolas"/>
              <a:sym typeface="Consolas"/>
            </a:endParaRPr>
          </a:p>
          <a:p>
            <a:pPr indent="0" lvl="0" marL="0" rtl="0" algn="l">
              <a:spcBef>
                <a:spcPts val="0"/>
              </a:spcBef>
              <a:spcAft>
                <a:spcPts val="0"/>
              </a:spcAft>
              <a:buNone/>
            </a:pPr>
            <a:r>
              <a:t/>
            </a:r>
            <a:endParaRPr sz="2000"/>
          </a:p>
          <a:p>
            <a:pPr indent="0" lvl="0" marL="0" rtl="0" algn="l">
              <a:spcBef>
                <a:spcPts val="0"/>
              </a:spcBef>
              <a:spcAft>
                <a:spcPts val="0"/>
              </a:spcAft>
              <a:buNone/>
            </a:pPr>
            <a:r>
              <a:rPr lang="sv-SE" sz="2000"/>
              <a:t>Specification: </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length &gt;=2, contains special characters</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value &gt; 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sv-SE" sz="2000"/>
              <a:t>Test Case:</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 “ABCC!\n\t7”</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5</a:t>
            </a:r>
            <a:endParaRPr sz="2000"/>
          </a:p>
          <a:p>
            <a:pPr indent="0" lvl="0" marL="0" rtl="0" algn="l">
              <a:spcBef>
                <a:spcPts val="0"/>
              </a:spcBef>
              <a:spcAft>
                <a:spcPts val="0"/>
              </a:spcAft>
              <a:buNone/>
            </a:pPr>
            <a:r>
              <a:t/>
            </a:r>
            <a:endParaRPr sz="2000"/>
          </a:p>
        </p:txBody>
      </p:sp>
      <p:sp>
        <p:nvSpPr>
          <p:cNvPr id="608" name="Google Shape;60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9" name="Google Shape;609;p65"/>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15" name="Google Shape;615;p66"/>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616" name="Google Shape;616;p66"/>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6"/>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6"/>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6"/>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6"/>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6"/>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2" name="Google Shape;622;p66"/>
          <p:cNvCxnSpPr>
            <a:stCxn id="616"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623" name="Google Shape;623;p66"/>
          <p:cNvCxnSpPr>
            <a:endCxn id="616"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624" name="Google Shape;624;p66"/>
          <p:cNvCxnSpPr>
            <a:stCxn id="616" idx="1"/>
            <a:endCxn id="616"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625" name="Google Shape;625;p66"/>
          <p:cNvCxnSpPr>
            <a:stCxn id="616"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26" name="Google Shape;626;p66"/>
          <p:cNvCxnSpPr>
            <a:stCxn id="616" idx="3"/>
            <a:endCxn id="616"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27" name="Google Shape;627;p66"/>
          <p:cNvCxnSpPr>
            <a:stCxn id="616"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628" name="Google Shape;62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9" name="Google Shape;629;p66"/>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35" name="Google Shape;635;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636" name="Google Shape;636;p67"/>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637" name="Google Shape;637;p67"/>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638" name="Google Shape;638;p67"/>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639" name="Google Shape;639;p67"/>
          <p:cNvCxnSpPr>
            <a:stCxn id="636"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640" name="Google Shape;640;p67"/>
          <p:cNvCxnSpPr>
            <a:stCxn id="637"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641" name="Google Shape;641;p67"/>
          <p:cNvCxnSpPr>
            <a:stCxn id="638"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642" name="Google Shape;642;p67"/>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643" name="Google Shape;643;p67"/>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644" name="Google Shape;644;p67"/>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645" name="Google Shape;645;p67"/>
          <p:cNvCxnSpPr>
            <a:stCxn id="642"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646" name="Google Shape;646;p67"/>
          <p:cNvCxnSpPr>
            <a:stCxn id="643"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647" name="Google Shape;647;p67"/>
          <p:cNvCxnSpPr>
            <a:stCxn id="644"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7"/>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649" name="Google Shape;649;p67"/>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650" name="Google Shape;650;p67"/>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651" name="Google Shape;651;p67"/>
          <p:cNvCxnSpPr>
            <a:stCxn id="648"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652" name="Google Shape;652;p67"/>
          <p:cNvCxnSpPr>
            <a:stCxn id="649"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653" name="Google Shape;653;p67"/>
          <p:cNvCxnSpPr>
            <a:stCxn id="650"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654" name="Google Shape;65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5" name="Google Shape;655;p67"/>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61" name="Google Shape;661;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Microservice related to Sets</a:t>
            </a:r>
            <a:r>
              <a:rPr lang="sv-SE"/>
              <a:t>:</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Boolean find(Set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delete(Set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For each </a:t>
            </a:r>
            <a:r>
              <a:rPr b="1" lang="sv-SE"/>
              <a:t>function</a:t>
            </a:r>
            <a:r>
              <a:rPr lang="sv-SE"/>
              <a:t>, identify </a:t>
            </a:r>
            <a:r>
              <a:rPr b="1" lang="sv-SE"/>
              <a:t>choices</a:t>
            </a:r>
            <a:r>
              <a:rPr lang="sv-SE"/>
              <a:t>.</a:t>
            </a:r>
            <a:endParaRPr/>
          </a:p>
          <a:p>
            <a:pPr indent="-393700" lvl="0" marL="457200" rtl="0" algn="l">
              <a:spcBef>
                <a:spcPts val="1000"/>
              </a:spcBef>
              <a:spcAft>
                <a:spcPts val="0"/>
              </a:spcAft>
              <a:buSzPts val="2600"/>
              <a:buChar char="●"/>
            </a:pPr>
            <a:r>
              <a:rPr lang="sv-SE"/>
              <a:t>For each choice, identify </a:t>
            </a:r>
            <a:r>
              <a:rPr b="1" lang="sv-SE"/>
              <a:t>representative values</a:t>
            </a:r>
            <a:r>
              <a:rPr lang="sv-SE"/>
              <a:t>.</a:t>
            </a:r>
            <a:endParaRPr/>
          </a:p>
          <a:p>
            <a:pPr indent="-393700" lvl="0" marL="457200" rtl="0" algn="l">
              <a:spcBef>
                <a:spcPts val="1000"/>
              </a:spcBef>
              <a:spcAft>
                <a:spcPts val="0"/>
              </a:spcAft>
              <a:buSzPts val="2600"/>
              <a:buChar char="●"/>
            </a:pPr>
            <a:r>
              <a:rPr lang="sv-SE"/>
              <a:t>Create </a:t>
            </a:r>
            <a:r>
              <a:rPr b="1" lang="sv-SE"/>
              <a:t>test specifications</a:t>
            </a:r>
            <a:r>
              <a:rPr lang="sv-SE"/>
              <a:t> with expected outcomes. </a:t>
            </a:r>
            <a:endParaRPr/>
          </a:p>
        </p:txBody>
      </p:sp>
      <p:sp>
        <p:nvSpPr>
          <p:cNvPr id="662" name="Google Shape;66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9" name="Google Shape;66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70" name="Google Shape;670;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What are our choices?</a:t>
            </a:r>
            <a:endParaRPr/>
          </a:p>
        </p:txBody>
      </p:sp>
      <p:sp>
        <p:nvSpPr>
          <p:cNvPr id="671" name="Google Shape;671;p69"/>
          <p:cNvSpPr/>
          <p:nvPr/>
        </p:nvSpPr>
        <p:spPr>
          <a:xfrm>
            <a:off x="6592925" y="1413300"/>
            <a:ext cx="2314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672" name="Google Shape;672;p69"/>
          <p:cNvSpPr/>
          <p:nvPr/>
        </p:nvSpPr>
        <p:spPr>
          <a:xfrm>
            <a:off x="5473801" y="2007700"/>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673" name="Google Shape;673;p69"/>
          <p:cNvSpPr txBox="1"/>
          <p:nvPr/>
        </p:nvSpPr>
        <p:spPr>
          <a:xfrm>
            <a:off x="1244250" y="2558600"/>
            <a:ext cx="50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4" name="Google Shape;674;p69"/>
          <p:cNvSpPr txBox="1"/>
          <p:nvPr/>
        </p:nvSpPr>
        <p:spPr>
          <a:xfrm>
            <a:off x="1358150" y="2544325"/>
            <a:ext cx="6598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sv-SE" sz="2000"/>
              <a:t>Parameter:</a:t>
            </a:r>
            <a:r>
              <a:rPr lang="sv-SE" sz="2000"/>
              <a:t> set</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1:</a:t>
            </a:r>
            <a:r>
              <a:rPr lang="sv-SE" sz="2000">
                <a:solidFill>
                  <a:srgbClr val="0000FF"/>
                </a:solidFill>
              </a:rPr>
              <a:t> Number of items in the set</a:t>
            </a:r>
            <a:endParaRPr sz="2000">
              <a:solidFill>
                <a:srgbClr val="0000FF"/>
              </a:solidFill>
            </a:endParaRPr>
          </a:p>
          <a:p>
            <a:pPr indent="-355600" lvl="0" marL="457200" rtl="0" algn="l">
              <a:spcBef>
                <a:spcPts val="0"/>
              </a:spcBef>
              <a:spcAft>
                <a:spcPts val="0"/>
              </a:spcAft>
              <a:buSzPts val="2000"/>
              <a:buChar char="●"/>
            </a:pPr>
            <a:r>
              <a:rPr b="1" lang="sv-SE" sz="2000"/>
              <a:t>Parameter:</a:t>
            </a:r>
            <a:r>
              <a:rPr lang="sv-SE" sz="2000"/>
              <a:t> obj</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2: </a:t>
            </a:r>
            <a:r>
              <a:rPr lang="sv-SE" sz="2000">
                <a:solidFill>
                  <a:srgbClr val="0000FF"/>
                </a:solidFill>
              </a:rPr>
              <a:t>Is obj already in the set?</a:t>
            </a:r>
            <a:endParaRPr sz="2000">
              <a:solidFill>
                <a:srgbClr val="0000FF"/>
              </a:solidFill>
            </a:endParaRPr>
          </a:p>
          <a:p>
            <a:pPr indent="-355600" lvl="1" marL="914400" rtl="0" algn="l">
              <a:spcBef>
                <a:spcPts val="0"/>
              </a:spcBef>
              <a:spcAft>
                <a:spcPts val="0"/>
              </a:spcAft>
              <a:buClr>
                <a:srgbClr val="0000FF"/>
              </a:buClr>
              <a:buSzPts val="2000"/>
              <a:buChar char="○"/>
            </a:pPr>
            <a:r>
              <a:rPr b="1" lang="sv-SE" sz="2000">
                <a:solidFill>
                  <a:srgbClr val="0000FF"/>
                </a:solidFill>
              </a:rPr>
              <a:t>Choice 3:</a:t>
            </a:r>
            <a:r>
              <a:rPr lang="sv-SE" sz="2000">
                <a:solidFill>
                  <a:srgbClr val="0000FF"/>
                </a:solidFill>
              </a:rPr>
              <a:t> Type of obj (e.g., valid, invalid, null)</a:t>
            </a:r>
            <a:endParaRPr sz="20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81" name="Google Shape;681;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82" name="Google Shape;682;p70"/>
          <p:cNvSpPr txBox="1"/>
          <p:nvPr>
            <p:ph idx="1" type="body"/>
          </p:nvPr>
        </p:nvSpPr>
        <p:spPr>
          <a:xfrm>
            <a:off x="468900" y="1282400"/>
            <a:ext cx="64620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0" lvl="0" marL="0" rtl="0" algn="l">
              <a:spcBef>
                <a:spcPts val="1000"/>
              </a:spcBef>
              <a:spcAft>
                <a:spcPts val="0"/>
              </a:spcAft>
              <a:buNone/>
            </a:pPr>
            <a:r>
              <a:t/>
            </a:r>
            <a:endParaRPr b="1" sz="1800"/>
          </a:p>
          <a:p>
            <a:pPr indent="0" lvl="0" marL="0" rtl="0" algn="l">
              <a:spcBef>
                <a:spcPts val="1000"/>
              </a:spcBef>
              <a:spcAft>
                <a:spcPts val="0"/>
              </a:spcAft>
              <a:buNone/>
            </a:pPr>
            <a:r>
              <a:rPr b="1" lang="sv-SE" sz="1400"/>
              <a:t>Parameter: set</a:t>
            </a:r>
            <a:endParaRPr b="1" sz="1400"/>
          </a:p>
          <a:p>
            <a:pPr indent="-317500" lvl="0" marL="457200" rtl="0" algn="l">
              <a:spcBef>
                <a:spcPts val="1000"/>
              </a:spcBef>
              <a:spcAft>
                <a:spcPts val="0"/>
              </a:spcAft>
              <a:buClr>
                <a:srgbClr val="0000FF"/>
              </a:buClr>
              <a:buSzPts val="1400"/>
              <a:buChar char="•"/>
            </a:pPr>
            <a:r>
              <a:rPr b="1" lang="sv-SE" sz="1400">
                <a:solidFill>
                  <a:srgbClr val="0000FF"/>
                </a:solidFill>
              </a:rPr>
              <a:t>Choice:</a:t>
            </a:r>
            <a:r>
              <a:rPr lang="sv-SE" sz="1400">
                <a:solidFill>
                  <a:srgbClr val="0000FF"/>
                </a:solidFill>
              </a:rPr>
              <a:t> Number of items in the set</a:t>
            </a:r>
            <a:endParaRPr sz="1400">
              <a:solidFill>
                <a:srgbClr val="0000FF"/>
              </a:solidFill>
            </a:endParaRPr>
          </a:p>
          <a:p>
            <a:pPr indent="-317500" lvl="1" marL="914400" rtl="0" algn="l">
              <a:spcBef>
                <a:spcPts val="500"/>
              </a:spcBef>
              <a:spcAft>
                <a:spcPts val="0"/>
              </a:spcAft>
              <a:buSzPts val="1400"/>
              <a:buChar char="•"/>
            </a:pPr>
            <a:r>
              <a:rPr b="1" lang="sv-SE" sz="1400"/>
              <a:t>Representative Values:</a:t>
            </a:r>
            <a:endParaRPr b="1" sz="1400"/>
          </a:p>
          <a:p>
            <a:pPr indent="-317500" lvl="2" marL="1371600" rtl="0" algn="l">
              <a:spcBef>
                <a:spcPts val="500"/>
              </a:spcBef>
              <a:spcAft>
                <a:spcPts val="0"/>
              </a:spcAft>
              <a:buSzPts val="1400"/>
              <a:buChar char="•"/>
            </a:pPr>
            <a:r>
              <a:rPr lang="sv-SE" sz="1400"/>
              <a:t>Empty Set</a:t>
            </a:r>
            <a:endParaRPr sz="1400"/>
          </a:p>
          <a:p>
            <a:pPr indent="-317500" lvl="2" marL="1371600" rtl="0" algn="l">
              <a:spcBef>
                <a:spcPts val="500"/>
              </a:spcBef>
              <a:spcAft>
                <a:spcPts val="0"/>
              </a:spcAft>
              <a:buSzPts val="1400"/>
              <a:buChar char="•"/>
            </a:pPr>
            <a:r>
              <a:rPr lang="sv-SE" sz="1400"/>
              <a:t>Set with 1 item</a:t>
            </a:r>
            <a:endParaRPr sz="1400"/>
          </a:p>
          <a:p>
            <a:pPr indent="-317500" lvl="2" marL="1371600" rtl="0" algn="l">
              <a:spcBef>
                <a:spcPts val="500"/>
              </a:spcBef>
              <a:spcAft>
                <a:spcPts val="0"/>
              </a:spcAft>
              <a:buSzPts val="1400"/>
              <a:buChar char="•"/>
            </a:pPr>
            <a:r>
              <a:rPr lang="sv-SE" sz="1400"/>
              <a:t>Set with 10 items</a:t>
            </a:r>
            <a:endParaRPr sz="1400"/>
          </a:p>
          <a:p>
            <a:pPr indent="-317500" lvl="2" marL="1371600" rtl="0" algn="l">
              <a:spcBef>
                <a:spcPts val="500"/>
              </a:spcBef>
              <a:spcAft>
                <a:spcPts val="0"/>
              </a:spcAft>
              <a:buSzPts val="1400"/>
              <a:buChar char="•"/>
            </a:pPr>
            <a:r>
              <a:rPr lang="sv-SE" sz="1400"/>
              <a:t>Set with 10000 items</a:t>
            </a:r>
            <a:endParaRPr sz="1400"/>
          </a:p>
        </p:txBody>
      </p:sp>
      <p:sp>
        <p:nvSpPr>
          <p:cNvPr id="683" name="Google Shape;683;p70"/>
          <p:cNvSpPr/>
          <p:nvPr/>
        </p:nvSpPr>
        <p:spPr>
          <a:xfrm>
            <a:off x="6697250" y="1367000"/>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84" name="Google Shape;684;p70"/>
          <p:cNvSpPr txBox="1"/>
          <p:nvPr/>
        </p:nvSpPr>
        <p:spPr>
          <a:xfrm>
            <a:off x="4740450" y="1920027"/>
            <a:ext cx="4021800" cy="306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sv-SE">
                <a:solidFill>
                  <a:schemeClr val="dk1"/>
                </a:solidFill>
              </a:rPr>
              <a:t>Parameter: </a:t>
            </a:r>
            <a:r>
              <a:rPr b="1" lang="sv-SE">
                <a:solidFill>
                  <a:schemeClr val="dk1"/>
                </a:solidFill>
              </a:rPr>
              <a:t>obj</a:t>
            </a:r>
            <a:endParaRPr b="1">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a:t>
            </a:r>
            <a:r>
              <a:rPr lang="sv-SE">
                <a:solidFill>
                  <a:srgbClr val="0000FF"/>
                </a:solidFill>
              </a:rPr>
              <a:t> Is obj already in the set?</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obj already in set</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obj not in set</a:t>
            </a:r>
            <a:endParaRPr>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 </a:t>
            </a:r>
            <a:r>
              <a:rPr lang="sv-SE">
                <a:solidFill>
                  <a:srgbClr val="0000FF"/>
                </a:solidFill>
              </a:rPr>
              <a:t>Type of obj</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Valid obj</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Null obj</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a:t>
            </a:r>
            <a:r>
              <a:rPr lang="sv-SE"/>
              <a:t>Testing</a:t>
            </a:r>
            <a:endParaRPr/>
          </a:p>
        </p:txBody>
      </p:sp>
      <p:sp>
        <p:nvSpPr>
          <p:cNvPr id="199" name="Google Shape;19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ests the </a:t>
            </a:r>
            <a:r>
              <a:rPr b="1" lang="sv-SE"/>
              <a:t>integration</a:t>
            </a:r>
            <a:r>
              <a:rPr lang="sv-SE"/>
              <a:t> of units as a whole.</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Then integrate the subsystems.</a:t>
            </a:r>
            <a:endParaRPr/>
          </a:p>
          <a:p>
            <a:pPr indent="-393700" lvl="0" marL="457200" rtl="0" algn="l">
              <a:spcBef>
                <a:spcPts val="1000"/>
              </a:spcBef>
              <a:spcAft>
                <a:spcPts val="0"/>
              </a:spcAft>
              <a:buSzPts val="2600"/>
              <a:buChar char="•"/>
            </a:pPr>
            <a:r>
              <a:rPr lang="sv-SE"/>
              <a:t>Test through a </a:t>
            </a:r>
            <a:r>
              <a:rPr b="1" lang="sv-SE"/>
              <a:t>defined interface</a:t>
            </a:r>
            <a:r>
              <a:rPr lang="sv-SE"/>
              <a:t>. </a:t>
            </a:r>
            <a:endParaRPr/>
          </a:p>
          <a:p>
            <a:pPr indent="-368300" lvl="1" marL="914400" rtl="0" algn="l">
              <a:spcBef>
                <a:spcPts val="500"/>
              </a:spcBef>
              <a:spcAft>
                <a:spcPts val="0"/>
              </a:spcAft>
              <a:buSzPts val="2200"/>
              <a:buChar char="•"/>
            </a:pPr>
            <a:r>
              <a:rPr lang="sv-SE"/>
              <a:t>Focus on showing that functionality accessed through interfaces is correct.</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200" name="Google Shape;20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1" name="Google Shape;691;p71"/>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92" name="Google Shape;692;p71"/>
          <p:cNvSpPr txBox="1"/>
          <p:nvPr>
            <p:ph idx="1" type="body"/>
          </p:nvPr>
        </p:nvSpPr>
        <p:spPr>
          <a:xfrm>
            <a:off x="4170875" y="1139100"/>
            <a:ext cx="4515900" cy="78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74650" lvl="0" marL="457200" rtl="0" algn="l">
              <a:spcBef>
                <a:spcPts val="1000"/>
              </a:spcBef>
              <a:spcAft>
                <a:spcPts val="0"/>
              </a:spcAft>
              <a:buSzPts val="2300"/>
              <a:buChar char="•"/>
            </a:pPr>
            <a:r>
              <a:rPr lang="sv-SE" sz="2300"/>
              <a:t>(4 * 2 * 2) = 16 specifications</a:t>
            </a:r>
            <a:endParaRPr sz="2300"/>
          </a:p>
          <a:p>
            <a:pPr indent="-349250" lvl="1" marL="914400" rtl="0" algn="l">
              <a:spcBef>
                <a:spcPts val="0"/>
              </a:spcBef>
              <a:spcAft>
                <a:spcPts val="0"/>
              </a:spcAft>
              <a:buSzPts val="1900"/>
              <a:buChar char="•"/>
            </a:pPr>
            <a:r>
              <a:rPr lang="sv-SE" sz="1900"/>
              <a:t>Some are invalid (null in set). Can remove/ignore those.</a:t>
            </a:r>
            <a:endParaRPr sz="1900"/>
          </a:p>
          <a:p>
            <a:pPr indent="-349250" lvl="0" marL="457200" rtl="0" algn="l">
              <a:spcBef>
                <a:spcPts val="0"/>
              </a:spcBef>
              <a:spcAft>
                <a:spcPts val="0"/>
              </a:spcAft>
              <a:buSzPts val="1900"/>
              <a:buChar char="•"/>
            </a:pPr>
            <a:r>
              <a:rPr lang="sv-SE" sz="1900"/>
              <a:t>Each can become 1+ test cases.</a:t>
            </a:r>
            <a:br>
              <a:rPr lang="sv-SE" sz="1900"/>
            </a:br>
            <a:br>
              <a:rPr lang="sv-SE" sz="1900"/>
            </a:br>
            <a:br>
              <a:rPr lang="sv-SE" sz="1900"/>
            </a:br>
            <a:endParaRPr sz="1900"/>
          </a:p>
          <a:p>
            <a:pPr indent="-349250" lvl="0" marL="457200" rtl="0" algn="l">
              <a:spcBef>
                <a:spcPts val="0"/>
              </a:spcBef>
              <a:spcAft>
                <a:spcPts val="0"/>
              </a:spcAft>
              <a:buSzPts val="1900"/>
              <a:buChar char="•"/>
            </a:pPr>
            <a:r>
              <a:rPr lang="sv-SE" sz="1900"/>
              <a:t>(1 item, Yes, Valid) becomes:</a:t>
            </a:r>
            <a:endParaRPr sz="1900"/>
          </a:p>
          <a:p>
            <a:pPr indent="-349250" lvl="0" marL="457200" rtl="0" algn="l">
              <a:spcBef>
                <a:spcPts val="0"/>
              </a:spcBef>
              <a:spcAft>
                <a:spcPts val="0"/>
              </a:spcAft>
              <a:buSzPts val="1900"/>
              <a:buFont typeface="Consolas"/>
              <a:buChar char="•"/>
            </a:pPr>
            <a:r>
              <a:rPr b="1" lang="sv-SE" sz="1900">
                <a:latin typeface="Consolas"/>
                <a:ea typeface="Consolas"/>
                <a:cs typeface="Consolas"/>
                <a:sym typeface="Consolas"/>
              </a:rPr>
              <a:t>insert({“Bob”}, “Bob”);</a:t>
            </a:r>
            <a:endParaRPr b="1" sz="1900">
              <a:latin typeface="Consolas"/>
              <a:ea typeface="Consolas"/>
              <a:cs typeface="Consolas"/>
              <a:sym typeface="Consolas"/>
            </a:endParaRPr>
          </a:p>
          <a:p>
            <a:pPr indent="0" lvl="0" marL="0" rtl="0" algn="l">
              <a:spcBef>
                <a:spcPts val="1000"/>
              </a:spcBef>
              <a:spcAft>
                <a:spcPts val="0"/>
              </a:spcAft>
              <a:buNone/>
            </a:pPr>
            <a:r>
              <a:t/>
            </a:r>
            <a:endParaRPr/>
          </a:p>
        </p:txBody>
      </p:sp>
      <p:sp>
        <p:nvSpPr>
          <p:cNvPr id="693" name="Google Shape;693;p71"/>
          <p:cNvSpPr/>
          <p:nvPr/>
        </p:nvSpPr>
        <p:spPr>
          <a:xfrm>
            <a:off x="468900" y="1139100"/>
            <a:ext cx="3277200" cy="2079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94" name="Google Shape;694;p71"/>
          <p:cNvSpPr/>
          <p:nvPr/>
        </p:nvSpPr>
        <p:spPr>
          <a:xfrm>
            <a:off x="4170879" y="3412241"/>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graphicFrame>
        <p:nvGraphicFramePr>
          <p:cNvPr id="695" name="Google Shape;695;p71"/>
          <p:cNvGraphicFramePr/>
          <p:nvPr/>
        </p:nvGraphicFramePr>
        <p:xfrm>
          <a:off x="135150" y="1385550"/>
          <a:ext cx="3000000" cy="3000000"/>
        </p:xfrm>
        <a:graphic>
          <a:graphicData uri="http://schemas.openxmlformats.org/drawingml/2006/table">
            <a:tbl>
              <a:tblPr>
                <a:noFill/>
                <a:tableStyleId>{FD2993BC-C5EF-4F2E-9120-E67F5CFE6C98}</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r>
                        <a:rPr lang="sv-SE" sz="700">
                          <a:solidFill>
                            <a:srgbClr val="FF0000"/>
                          </a:solidFill>
                        </a:rPr>
                        <a: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4475">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a:t>
                      </a:r>
                      <a:r>
                        <a:rPr lang="sv-SE" sz="700">
                          <a:solidFill>
                            <a:srgbClr val="FF0000"/>
                          </a:solidFill>
                        </a:rPr>
                        <a: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02" name="Google Shape;702;p7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 Tests for a REST API with Postman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9" name="Google Shape;709;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a:t>
            </a:r>
            <a:endParaRPr/>
          </a:p>
        </p:txBody>
      </p:sp>
      <p:sp>
        <p:nvSpPr>
          <p:cNvPr id="710" name="Google Shape;710;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and development framework for systems with a REST API.</a:t>
            </a:r>
            <a:endParaRPr/>
          </a:p>
          <a:p>
            <a:pPr indent="-368300" lvl="1" marL="914400" rtl="0" algn="l">
              <a:spcBef>
                <a:spcPts val="500"/>
              </a:spcBef>
              <a:spcAft>
                <a:spcPts val="0"/>
              </a:spcAft>
              <a:buSzPts val="2200"/>
              <a:buChar char="•"/>
            </a:pPr>
            <a:r>
              <a:rPr lang="sv-SE"/>
              <a:t>A system interface with </a:t>
            </a:r>
            <a:r>
              <a:rPr b="1" lang="sv-SE"/>
              <a:t>endpoints</a:t>
            </a:r>
            <a:r>
              <a:rPr lang="sv-SE"/>
              <a:t> we can interact with.</a:t>
            </a:r>
            <a:endParaRPr/>
          </a:p>
          <a:p>
            <a:pPr indent="-368300" lvl="1" marL="914400" rtl="0" algn="l">
              <a:spcBef>
                <a:spcPts val="500"/>
              </a:spcBef>
              <a:spcAft>
                <a:spcPts val="0"/>
              </a:spcAft>
              <a:buSzPts val="2200"/>
              <a:buChar char="•"/>
            </a:pPr>
            <a:r>
              <a:rPr lang="sv-SE"/>
              <a:t>At an endpoint, we can send HTTPS request to:</a:t>
            </a:r>
            <a:endParaRPr/>
          </a:p>
          <a:p>
            <a:pPr indent="-342900" lvl="2" marL="1371600" rtl="0" algn="l">
              <a:spcBef>
                <a:spcPts val="500"/>
              </a:spcBef>
              <a:spcAft>
                <a:spcPts val="0"/>
              </a:spcAft>
              <a:buSzPts val="1800"/>
              <a:buChar char="•"/>
            </a:pPr>
            <a:r>
              <a:rPr b="1" lang="sv-SE"/>
              <a:t>GET </a:t>
            </a:r>
            <a:r>
              <a:rPr lang="sv-SE"/>
              <a:t>information that you are interested in.</a:t>
            </a:r>
            <a:endParaRPr/>
          </a:p>
          <a:p>
            <a:pPr indent="-342900" lvl="2" marL="1371600" rtl="0" algn="l">
              <a:spcBef>
                <a:spcPts val="500"/>
              </a:spcBef>
              <a:spcAft>
                <a:spcPts val="0"/>
              </a:spcAft>
              <a:buSzPts val="1800"/>
              <a:buChar char="•"/>
            </a:pPr>
            <a:r>
              <a:rPr b="1" lang="sv-SE"/>
              <a:t>DELETE</a:t>
            </a:r>
            <a:r>
              <a:rPr lang="sv-SE"/>
              <a:t> the information stored.</a:t>
            </a:r>
            <a:endParaRPr/>
          </a:p>
          <a:p>
            <a:pPr indent="-342900" lvl="2" marL="1371600" rtl="0" algn="l">
              <a:spcBef>
                <a:spcPts val="500"/>
              </a:spcBef>
              <a:spcAft>
                <a:spcPts val="0"/>
              </a:spcAft>
              <a:buSzPts val="1800"/>
              <a:buChar char="•"/>
            </a:pPr>
            <a:r>
              <a:rPr b="1" lang="sv-SE"/>
              <a:t>PUT</a:t>
            </a:r>
            <a:r>
              <a:rPr lang="sv-SE"/>
              <a:t> information into what is stored (ex: create a new entry)</a:t>
            </a:r>
            <a:endParaRPr/>
          </a:p>
          <a:p>
            <a:pPr indent="-342900" lvl="2" marL="1371600" rtl="0" algn="l">
              <a:spcBef>
                <a:spcPts val="500"/>
              </a:spcBef>
              <a:spcAft>
                <a:spcPts val="0"/>
              </a:spcAft>
              <a:buSzPts val="1800"/>
              <a:buChar char="•"/>
            </a:pPr>
            <a:r>
              <a:rPr b="1" lang="sv-SE"/>
              <a:t>POST</a:t>
            </a:r>
            <a:r>
              <a:rPr lang="sv-SE"/>
              <a:t> information (ex: update an existing record)</a:t>
            </a:r>
            <a:endParaRPr/>
          </a:p>
          <a:p>
            <a:pPr indent="-393700" lvl="0" marL="457200" rtl="0" algn="l">
              <a:spcBef>
                <a:spcPts val="1000"/>
              </a:spcBef>
              <a:spcAft>
                <a:spcPts val="0"/>
              </a:spcAft>
              <a:buSzPts val="2600"/>
              <a:buChar char="•"/>
            </a:pPr>
            <a:r>
              <a:rPr lang="sv-SE"/>
              <a:t>Create requests and test cases using Postman.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Tests in Postman</a:t>
            </a:r>
            <a:endParaRPr/>
          </a:p>
        </p:txBody>
      </p:sp>
      <p:sp>
        <p:nvSpPr>
          <p:cNvPr id="717" name="Google Shape;71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718" name="Google Shape;718;p74"/>
          <p:cNvPicPr preferRelativeResize="0"/>
          <p:nvPr/>
        </p:nvPicPr>
        <p:blipFill>
          <a:blip r:embed="rId3">
            <a:alphaModFix/>
          </a:blip>
          <a:stretch>
            <a:fillRect/>
          </a:stretch>
        </p:blipFill>
        <p:spPr>
          <a:xfrm>
            <a:off x="396875" y="1234450"/>
            <a:ext cx="3945074" cy="3657701"/>
          </a:xfrm>
          <a:prstGeom prst="rect">
            <a:avLst/>
          </a:prstGeom>
          <a:noFill/>
          <a:ln>
            <a:noFill/>
          </a:ln>
        </p:spPr>
      </p:pic>
      <p:sp>
        <p:nvSpPr>
          <p:cNvPr id="719" name="Google Shape;719;p74"/>
          <p:cNvSpPr/>
          <p:nvPr/>
        </p:nvSpPr>
        <p:spPr>
          <a:xfrm>
            <a:off x="318900" y="1234450"/>
            <a:ext cx="4023000" cy="101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Input</a:t>
            </a:r>
            <a:endParaRPr b="1">
              <a:solidFill>
                <a:srgbClr val="FF0000"/>
              </a:solidFill>
            </a:endParaRPr>
          </a:p>
        </p:txBody>
      </p:sp>
      <p:sp>
        <p:nvSpPr>
          <p:cNvPr id="720" name="Google Shape;720;p74"/>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
        <p:nvSpPr>
          <p:cNvPr id="721" name="Google Shape;721;p74"/>
          <p:cNvSpPr txBox="1"/>
          <p:nvPr/>
        </p:nvSpPr>
        <p:spPr>
          <a:xfrm>
            <a:off x="4495075" y="1279300"/>
            <a:ext cx="4191600" cy="3632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sv-SE" sz="2000">
                <a:solidFill>
                  <a:schemeClr val="dk1"/>
                </a:solidFill>
              </a:rPr>
              <a:t>Each tab is a request.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request is the </a:t>
            </a:r>
            <a:r>
              <a:rPr b="1" lang="sv-SE" sz="2000">
                <a:solidFill>
                  <a:schemeClr val="dk1"/>
                </a:solidFill>
              </a:rPr>
              <a:t>test input</a:t>
            </a:r>
            <a:r>
              <a:rPr lang="sv-SE" sz="2000">
                <a:solidFill>
                  <a:schemeClr val="dk1"/>
                </a:solidFill>
              </a:rPr>
              <a:t>.</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(GET/POST/PUT/DELETE) to an endpoint.</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Can specify body, header, authorization, etc. for the request.</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Tests tab allows creation of</a:t>
            </a:r>
            <a:r>
              <a:rPr b="1" lang="sv-SE" sz="2000">
                <a:solidFill>
                  <a:schemeClr val="dk1"/>
                </a:solidFill>
              </a:rPr>
              <a:t> test oracles</a:t>
            </a:r>
            <a:r>
              <a:rPr lang="sv-SE" sz="2000">
                <a:solidFill>
                  <a:schemeClr val="dk1"/>
                </a:solidFill>
              </a:rPr>
              <a:t>.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Write small JavaScript methods to check correctness of output.</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8" name="Google Shape;72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Input - </a:t>
            </a:r>
            <a:r>
              <a:rPr lang="sv-SE" sz="3000"/>
              <a:t>GET</a:t>
            </a:r>
            <a:endParaRPr sz="3000"/>
          </a:p>
        </p:txBody>
      </p:sp>
      <p:sp>
        <p:nvSpPr>
          <p:cNvPr id="729" name="Google Shape;729;p75"/>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730" name="Google Shape;730;p75"/>
          <p:cNvPicPr preferRelativeResize="0"/>
          <p:nvPr/>
        </p:nvPicPr>
        <p:blipFill>
          <a:blip r:embed="rId4">
            <a:alphaModFix/>
          </a:blip>
          <a:stretch>
            <a:fillRect/>
          </a:stretch>
        </p:blipFill>
        <p:spPr>
          <a:xfrm>
            <a:off x="3198251" y="452775"/>
            <a:ext cx="5903875" cy="4417450"/>
          </a:xfrm>
          <a:prstGeom prst="rect">
            <a:avLst/>
          </a:prstGeom>
          <a:noFill/>
          <a:ln>
            <a:noFill/>
          </a:ln>
        </p:spPr>
      </p:pic>
      <p:sp>
        <p:nvSpPr>
          <p:cNvPr id="731" name="Google Shape;731;p75"/>
          <p:cNvSpPr txBox="1"/>
          <p:nvPr/>
        </p:nvSpPr>
        <p:spPr>
          <a:xfrm>
            <a:off x="227825" y="1200450"/>
            <a:ext cx="2970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sv-SE" sz="1800">
                <a:solidFill>
                  <a:schemeClr val="dk1"/>
                </a:solidFill>
              </a:rPr>
              <a:t>Select GET as the request type.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Set the endpoint URL.</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Click “Send”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response status is indicated.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body contains the returned information.</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38" name="Google Shape;73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 POST</a:t>
            </a:r>
            <a:endParaRPr/>
          </a:p>
        </p:txBody>
      </p:sp>
      <p:sp>
        <p:nvSpPr>
          <p:cNvPr id="739" name="Google Shape;739;p76"/>
          <p:cNvSpPr txBox="1"/>
          <p:nvPr>
            <p:ph idx="1" type="body"/>
          </p:nvPr>
        </p:nvSpPr>
        <p:spPr>
          <a:xfrm>
            <a:off x="468895" y="1282400"/>
            <a:ext cx="37722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Set request to POST.</a:t>
            </a:r>
            <a:endParaRPr sz="2000"/>
          </a:p>
          <a:p>
            <a:pPr indent="-355600" lvl="0" marL="457200" rtl="0" algn="l">
              <a:spcBef>
                <a:spcPts val="0"/>
              </a:spcBef>
              <a:spcAft>
                <a:spcPts val="0"/>
              </a:spcAft>
              <a:buSzPts val="2000"/>
              <a:buAutoNum type="arabicPeriod"/>
            </a:pPr>
            <a:r>
              <a:rPr lang="sv-SE" sz="2000"/>
              <a:t>Set the endpoint URL.</a:t>
            </a:r>
            <a:endParaRPr sz="2000"/>
          </a:p>
          <a:p>
            <a:pPr indent="-355600" lvl="0" marL="457200" rtl="0" algn="l">
              <a:spcBef>
                <a:spcPts val="0"/>
              </a:spcBef>
              <a:spcAft>
                <a:spcPts val="0"/>
              </a:spcAft>
              <a:buSzPts val="2000"/>
              <a:buAutoNum type="arabicPeriod"/>
            </a:pPr>
            <a:r>
              <a:rPr lang="sv-SE" sz="2000"/>
              <a:t>Select the “Body” tab.</a:t>
            </a:r>
            <a:endParaRPr sz="2000"/>
          </a:p>
        </p:txBody>
      </p:sp>
      <p:pic>
        <p:nvPicPr>
          <p:cNvPr id="740" name="Google Shape;740;p76"/>
          <p:cNvPicPr preferRelativeResize="0"/>
          <p:nvPr/>
        </p:nvPicPr>
        <p:blipFill>
          <a:blip r:embed="rId3">
            <a:alphaModFix/>
          </a:blip>
          <a:stretch>
            <a:fillRect/>
          </a:stretch>
        </p:blipFill>
        <p:spPr>
          <a:xfrm>
            <a:off x="3846800" y="727022"/>
            <a:ext cx="4501450" cy="1844725"/>
          </a:xfrm>
          <a:prstGeom prst="rect">
            <a:avLst/>
          </a:prstGeom>
          <a:noFill/>
          <a:ln>
            <a:noFill/>
          </a:ln>
        </p:spPr>
      </p:pic>
      <p:pic>
        <p:nvPicPr>
          <p:cNvPr id="741" name="Google Shape;741;p76"/>
          <p:cNvPicPr preferRelativeResize="0"/>
          <p:nvPr/>
        </p:nvPicPr>
        <p:blipFill>
          <a:blip r:embed="rId4">
            <a:alphaModFix/>
          </a:blip>
          <a:stretch>
            <a:fillRect/>
          </a:stretch>
        </p:blipFill>
        <p:spPr>
          <a:xfrm>
            <a:off x="1168945" y="2571747"/>
            <a:ext cx="3789799" cy="2059079"/>
          </a:xfrm>
          <a:prstGeom prst="rect">
            <a:avLst/>
          </a:prstGeom>
          <a:noFill/>
          <a:ln>
            <a:noFill/>
          </a:ln>
        </p:spPr>
      </p:pic>
      <p:sp>
        <p:nvSpPr>
          <p:cNvPr id="742" name="Google Shape;742;p76"/>
          <p:cNvSpPr txBox="1"/>
          <p:nvPr/>
        </p:nvSpPr>
        <p:spPr>
          <a:xfrm>
            <a:off x="289150" y="3391025"/>
            <a:ext cx="3145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sv-SE"/>
              <a:t>Click “raw” (raw text), “binary” (file/executable), etc.</a:t>
            </a:r>
            <a:endParaRPr/>
          </a:p>
          <a:p>
            <a:pPr indent="-317500" lvl="0" marL="457200" rtl="0" algn="l">
              <a:spcBef>
                <a:spcPts val="0"/>
              </a:spcBef>
              <a:spcAft>
                <a:spcPts val="0"/>
              </a:spcAft>
              <a:buSzPts val="1400"/>
              <a:buAutoNum type="arabicPeriod"/>
            </a:pPr>
            <a:r>
              <a:rPr lang="sv-SE"/>
              <a:t>Select data format (JSON, XML, etc.)</a:t>
            </a:r>
            <a:endParaRPr/>
          </a:p>
        </p:txBody>
      </p:sp>
      <p:cxnSp>
        <p:nvCxnSpPr>
          <p:cNvPr id="743" name="Google Shape;743;p76"/>
          <p:cNvCxnSpPr/>
          <p:nvPr/>
        </p:nvCxnSpPr>
        <p:spPr>
          <a:xfrm flipH="1">
            <a:off x="4284925" y="2330775"/>
            <a:ext cx="481800" cy="482100"/>
          </a:xfrm>
          <a:prstGeom prst="straightConnector1">
            <a:avLst/>
          </a:prstGeom>
          <a:noFill/>
          <a:ln cap="flat" cmpd="sng" w="38100">
            <a:solidFill>
              <a:srgbClr val="0000FF"/>
            </a:solidFill>
            <a:prstDash val="solid"/>
            <a:round/>
            <a:headEnd len="med" w="med" type="none"/>
            <a:tailEnd len="med" w="med" type="triangle"/>
          </a:ln>
        </p:spPr>
      </p:cxnSp>
      <p:pic>
        <p:nvPicPr>
          <p:cNvPr id="744" name="Google Shape;744;p76"/>
          <p:cNvPicPr preferRelativeResize="0"/>
          <p:nvPr/>
        </p:nvPicPr>
        <p:blipFill>
          <a:blip r:embed="rId5">
            <a:alphaModFix/>
          </a:blip>
          <a:stretch>
            <a:fillRect/>
          </a:stretch>
        </p:blipFill>
        <p:spPr>
          <a:xfrm>
            <a:off x="5115700" y="2315972"/>
            <a:ext cx="3232550" cy="2776928"/>
          </a:xfrm>
          <a:prstGeom prst="rect">
            <a:avLst/>
          </a:prstGeom>
          <a:noFill/>
          <a:ln>
            <a:noFill/>
          </a:ln>
        </p:spPr>
      </p:pic>
      <p:cxnSp>
        <p:nvCxnSpPr>
          <p:cNvPr id="745" name="Google Shape;745;p76"/>
          <p:cNvCxnSpPr/>
          <p:nvPr/>
        </p:nvCxnSpPr>
        <p:spPr>
          <a:xfrm>
            <a:off x="4302325" y="4293550"/>
            <a:ext cx="832500" cy="245400"/>
          </a:xfrm>
          <a:prstGeom prst="straightConnector1">
            <a:avLst/>
          </a:prstGeom>
          <a:noFill/>
          <a:ln cap="flat" cmpd="sng" w="38100">
            <a:solidFill>
              <a:srgbClr val="0000FF"/>
            </a:solidFill>
            <a:prstDash val="solid"/>
            <a:round/>
            <a:headEnd len="med" w="med" type="none"/>
            <a:tailEnd len="med" w="med" type="triangle"/>
          </a:ln>
        </p:spPr>
      </p:cxnSp>
      <p:sp>
        <p:nvSpPr>
          <p:cNvPr id="746" name="Google Shape;746;p76"/>
          <p:cNvSpPr txBox="1"/>
          <p:nvPr/>
        </p:nvSpPr>
        <p:spPr>
          <a:xfrm>
            <a:off x="7299050" y="3829150"/>
            <a:ext cx="1428300" cy="831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Add user data in proper JSON format.</a:t>
            </a:r>
            <a:endParaRPr/>
          </a:p>
        </p:txBody>
      </p:sp>
      <p:sp>
        <p:nvSpPr>
          <p:cNvPr id="747" name="Google Shape;747;p76"/>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6">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54" name="Google Shape;754;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Output - POST</a:t>
            </a:r>
            <a:endParaRPr/>
          </a:p>
        </p:txBody>
      </p:sp>
      <p:sp>
        <p:nvSpPr>
          <p:cNvPr id="755" name="Google Shape;755;p77"/>
          <p:cNvSpPr txBox="1"/>
          <p:nvPr>
            <p:ph idx="1" type="body"/>
          </p:nvPr>
        </p:nvSpPr>
        <p:spPr>
          <a:xfrm>
            <a:off x="468893" y="1282400"/>
            <a:ext cx="25365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a:pPr>
            <a:r>
              <a:rPr lang="sv-SE" sz="2200"/>
              <a:t>Click Send to send request.</a:t>
            </a:r>
            <a:endParaRPr sz="2200"/>
          </a:p>
          <a:p>
            <a:pPr indent="-368300" lvl="0" marL="457200" rtl="0" algn="l">
              <a:spcBef>
                <a:spcPts val="0"/>
              </a:spcBef>
              <a:spcAft>
                <a:spcPts val="0"/>
              </a:spcAft>
              <a:buSzPts val="2200"/>
              <a:buAutoNum type="arabicPeriod"/>
            </a:pPr>
            <a:r>
              <a:rPr lang="sv-SE" sz="2200"/>
              <a:t>Response status is indicated (201, data created)</a:t>
            </a:r>
            <a:endParaRPr sz="2200"/>
          </a:p>
          <a:p>
            <a:pPr indent="-368300" lvl="0" marL="457200" rtl="0" algn="l">
              <a:spcBef>
                <a:spcPts val="0"/>
              </a:spcBef>
              <a:spcAft>
                <a:spcPts val="0"/>
              </a:spcAft>
              <a:buSzPts val="2200"/>
              <a:buAutoNum type="arabicPeriod"/>
            </a:pPr>
            <a:r>
              <a:rPr lang="sv-SE" sz="2200"/>
              <a:t>Body indicates record “11” was created.</a:t>
            </a:r>
            <a:endParaRPr sz="2200"/>
          </a:p>
        </p:txBody>
      </p:sp>
      <p:pic>
        <p:nvPicPr>
          <p:cNvPr id="756" name="Google Shape;756;p77"/>
          <p:cNvPicPr preferRelativeResize="0"/>
          <p:nvPr/>
        </p:nvPicPr>
        <p:blipFill>
          <a:blip r:embed="rId3">
            <a:alphaModFix/>
          </a:blip>
          <a:stretch>
            <a:fillRect/>
          </a:stretch>
        </p:blipFill>
        <p:spPr>
          <a:xfrm>
            <a:off x="3103450" y="1195938"/>
            <a:ext cx="5888799" cy="3653225"/>
          </a:xfrm>
          <a:prstGeom prst="rect">
            <a:avLst/>
          </a:prstGeom>
          <a:noFill/>
          <a:ln>
            <a:noFill/>
          </a:ln>
        </p:spPr>
      </p:pic>
      <p:sp>
        <p:nvSpPr>
          <p:cNvPr id="757" name="Google Shape;757;p77"/>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4" name="Google Shape;76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Oracles</a:t>
            </a:r>
            <a:endParaRPr/>
          </a:p>
        </p:txBody>
      </p:sp>
      <p:sp>
        <p:nvSpPr>
          <p:cNvPr id="765" name="Google Shape;765;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tab allows creation of JavaScript blocks used to verify results.</a:t>
            </a:r>
            <a:endParaRPr/>
          </a:p>
          <a:p>
            <a:pPr indent="-368300" lvl="1" marL="914400" rtl="0" algn="l">
              <a:spcBef>
                <a:spcPts val="500"/>
              </a:spcBef>
              <a:spcAft>
                <a:spcPts val="0"/>
              </a:spcAft>
              <a:buSzPts val="2200"/>
              <a:buChar char="•"/>
            </a:pPr>
            <a:r>
              <a:rPr lang="sv-SE"/>
              <a:t>These are “test oracles”. </a:t>
            </a:r>
            <a:endParaRPr/>
          </a:p>
          <a:p>
            <a:pPr indent="-368300" lvl="1" marL="914400" rtl="0" algn="l">
              <a:spcBef>
                <a:spcPts val="500"/>
              </a:spcBef>
              <a:spcAft>
                <a:spcPts val="0"/>
              </a:spcAft>
              <a:buSzPts val="2200"/>
              <a:buChar char="•"/>
            </a:pPr>
            <a:r>
              <a:rPr lang="sv-SE"/>
              <a:t>Embed expectations on results and code to compare expected and actual values.</a:t>
            </a:r>
            <a:endParaRPr/>
          </a:p>
          <a:p>
            <a:pPr indent="-393700" lvl="0" marL="457200" rtl="0" algn="l">
              <a:spcBef>
                <a:spcPts val="1000"/>
              </a:spcBef>
              <a:spcAft>
                <a:spcPts val="0"/>
              </a:spcAft>
              <a:buSzPts val="2600"/>
              <a:buChar char="•"/>
            </a:pPr>
            <a:r>
              <a:rPr lang="sv-SE"/>
              <a:t>pm.test library gives variety of commands to make assertions on output.</a:t>
            </a:r>
            <a:endParaRPr/>
          </a:p>
          <a:p>
            <a:pPr indent="-368300" lvl="1" marL="914400" rtl="0" algn="l">
              <a:spcBef>
                <a:spcPts val="500"/>
              </a:spcBef>
              <a:spcAft>
                <a:spcPts val="0"/>
              </a:spcAft>
              <a:buSzPts val="2200"/>
              <a:buChar char="•"/>
            </a:pPr>
            <a:r>
              <a:rPr lang="sv-SE" u="sng">
                <a:solidFill>
                  <a:schemeClr val="hlink"/>
                </a:solidFill>
                <a:hlinkClick r:id="rId3"/>
              </a:rPr>
              <a:t>https://learning.postman.com/docs/writing-scripts/script-references/test-examples/</a:t>
            </a:r>
            <a:r>
              <a:rPr lang="sv-SE"/>
              <a:t> (many example scripts!)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72" name="Google Shape;77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Status Check</a:t>
            </a:r>
            <a:endParaRPr/>
          </a:p>
        </p:txBody>
      </p:sp>
      <p:pic>
        <p:nvPicPr>
          <p:cNvPr id="773" name="Google Shape;773;p79"/>
          <p:cNvPicPr preferRelativeResize="0"/>
          <p:nvPr/>
        </p:nvPicPr>
        <p:blipFill>
          <a:blip r:embed="rId3">
            <a:alphaModFix/>
          </a:blip>
          <a:stretch>
            <a:fillRect/>
          </a:stretch>
        </p:blipFill>
        <p:spPr>
          <a:xfrm>
            <a:off x="857038" y="1152275"/>
            <a:ext cx="7441626" cy="3783349"/>
          </a:xfrm>
          <a:prstGeom prst="rect">
            <a:avLst/>
          </a:prstGeom>
          <a:noFill/>
          <a:ln>
            <a:noFill/>
          </a:ln>
        </p:spPr>
      </p:pic>
      <p:sp>
        <p:nvSpPr>
          <p:cNvPr id="774" name="Google Shape;774;p79"/>
          <p:cNvSpPr txBox="1"/>
          <p:nvPr>
            <p:ph idx="1" type="body"/>
          </p:nvPr>
        </p:nvSpPr>
        <p:spPr>
          <a:xfrm>
            <a:off x="1244250" y="3014250"/>
            <a:ext cx="4924500" cy="1734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Create test in “tests tab”</a:t>
            </a:r>
            <a:endParaRPr sz="2000"/>
          </a:p>
          <a:p>
            <a:pPr indent="-355600" lvl="0" marL="457200" rtl="0" algn="l">
              <a:spcBef>
                <a:spcPts val="0"/>
              </a:spcBef>
              <a:spcAft>
                <a:spcPts val="0"/>
              </a:spcAft>
              <a:buSzPts val="2000"/>
              <a:buAutoNum type="arabicPeriod"/>
            </a:pPr>
            <a:r>
              <a:rPr lang="sv-SE" sz="2000"/>
              <a:t>Snippets offer pre-built test oracles.</a:t>
            </a:r>
            <a:endParaRPr sz="2000"/>
          </a:p>
          <a:p>
            <a:pPr indent="-355600" lvl="0" marL="457200" rtl="0" algn="l">
              <a:spcBef>
                <a:spcPts val="0"/>
              </a:spcBef>
              <a:spcAft>
                <a:spcPts val="0"/>
              </a:spcAft>
              <a:buSzPts val="2000"/>
              <a:buAutoNum type="arabicPeriod"/>
            </a:pPr>
            <a:r>
              <a:rPr lang="sv-SE" sz="2000"/>
              <a:t>Example - “status code must be 200”</a:t>
            </a:r>
            <a:endParaRPr sz="2000"/>
          </a:p>
        </p:txBody>
      </p:sp>
      <p:sp>
        <p:nvSpPr>
          <p:cNvPr id="775" name="Google Shape;775;p79"/>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2" name="Google Shape;782;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Expected Value</a:t>
            </a:r>
            <a:endParaRPr/>
          </a:p>
        </p:txBody>
      </p:sp>
      <p:sp>
        <p:nvSpPr>
          <p:cNvPr id="783" name="Google Shape;783;p80"/>
          <p:cNvSpPr txBox="1"/>
          <p:nvPr>
            <p:ph idx="1" type="body"/>
          </p:nvPr>
        </p:nvSpPr>
        <p:spPr>
          <a:xfrm>
            <a:off x="468903" y="1282400"/>
            <a:ext cx="27117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Choose snippet “JSON value check”</a:t>
            </a:r>
            <a:endParaRPr sz="1800"/>
          </a:p>
          <a:p>
            <a:pPr indent="-342900" lvl="0" marL="457200" rtl="0" algn="l">
              <a:spcBef>
                <a:spcPts val="0"/>
              </a:spcBef>
              <a:spcAft>
                <a:spcPts val="0"/>
              </a:spcAft>
              <a:buSzPts val="1800"/>
              <a:buAutoNum type="arabicPeriod"/>
            </a:pPr>
            <a:r>
              <a:rPr lang="sv-SE" sz="1800"/>
              <a:t>This inserts generic test body.</a:t>
            </a:r>
            <a:endParaRPr sz="1800"/>
          </a:p>
          <a:p>
            <a:pPr indent="-342900" lvl="0" marL="457200" rtl="0" algn="l">
              <a:spcBef>
                <a:spcPts val="0"/>
              </a:spcBef>
              <a:spcAft>
                <a:spcPts val="0"/>
              </a:spcAft>
              <a:buSzPts val="1800"/>
              <a:buAutoNum type="arabicPeriod"/>
            </a:pPr>
            <a:r>
              <a:rPr lang="sv-SE" sz="1800"/>
              <a:t>Change </a:t>
            </a:r>
            <a:r>
              <a:rPr b="1" lang="sv-SE" sz="1800"/>
              <a:t>test name</a:t>
            </a:r>
            <a:r>
              <a:rPr lang="sv-SE" sz="1800"/>
              <a:t>, </a:t>
            </a:r>
            <a:r>
              <a:rPr b="1" lang="sv-SE" sz="1800"/>
              <a:t>variable</a:t>
            </a:r>
            <a:r>
              <a:rPr b="1" lang="sv-SE" sz="1800"/>
              <a:t> to check</a:t>
            </a:r>
            <a:r>
              <a:rPr lang="sv-SE" sz="1800"/>
              <a:t> (name of the first user), </a:t>
            </a:r>
            <a:r>
              <a:rPr b="1" lang="sv-SE" sz="1800"/>
              <a:t>value to check</a:t>
            </a:r>
            <a:r>
              <a:rPr lang="sv-SE" sz="1800"/>
              <a:t> (check for name “Leanne Graham”).</a:t>
            </a:r>
            <a:endParaRPr sz="1800"/>
          </a:p>
        </p:txBody>
      </p:sp>
      <p:sp>
        <p:nvSpPr>
          <p:cNvPr id="784" name="Google Shape;784;p80"/>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785" name="Google Shape;785;p80"/>
          <p:cNvPicPr preferRelativeResize="0"/>
          <p:nvPr/>
        </p:nvPicPr>
        <p:blipFill>
          <a:blip r:embed="rId4">
            <a:alphaModFix/>
          </a:blip>
          <a:stretch>
            <a:fillRect/>
          </a:stretch>
        </p:blipFill>
        <p:spPr>
          <a:xfrm>
            <a:off x="3233300" y="1206525"/>
            <a:ext cx="5910699" cy="2418325"/>
          </a:xfrm>
          <a:prstGeom prst="rect">
            <a:avLst/>
          </a:prstGeom>
          <a:noFill/>
          <a:ln>
            <a:noFill/>
          </a:ln>
        </p:spPr>
      </p:pic>
      <p:sp>
        <p:nvSpPr>
          <p:cNvPr id="786" name="Google Shape;786;p80"/>
          <p:cNvSpPr/>
          <p:nvPr/>
        </p:nvSpPr>
        <p:spPr>
          <a:xfrm>
            <a:off x="3180600" y="3163200"/>
            <a:ext cx="4530300" cy="155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300">
                <a:latin typeface="Consolas"/>
                <a:ea typeface="Consolas"/>
                <a:cs typeface="Consolas"/>
                <a:sym typeface="Consolas"/>
              </a:rPr>
              <a:t>pm.test(</a:t>
            </a:r>
            <a:r>
              <a:rPr b="1" lang="sv-SE" sz="1300">
                <a:latin typeface="Consolas"/>
                <a:ea typeface="Consolas"/>
                <a:cs typeface="Consolas"/>
                <a:sym typeface="Consolas"/>
              </a:rPr>
              <a:t>"Check if user with id1 is Leanne Graham"</a:t>
            </a:r>
            <a:r>
              <a:rPr lang="sv-SE" sz="1300">
                <a:latin typeface="Consolas"/>
                <a:ea typeface="Consolas"/>
                <a:cs typeface="Consolas"/>
                <a:sym typeface="Consolas"/>
              </a:rPr>
              <a:t>, function ()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var jsonData = pm.response.json();</a:t>
            </a:r>
            <a:br>
              <a:rPr lang="sv-SE" sz="1300">
                <a:latin typeface="Consolas"/>
                <a:ea typeface="Consolas"/>
                <a:cs typeface="Consolas"/>
                <a:sym typeface="Consolas"/>
              </a:rPr>
            </a:br>
            <a:r>
              <a:rPr lang="sv-SE" sz="1300">
                <a:latin typeface="Consolas"/>
                <a:ea typeface="Consolas"/>
                <a:cs typeface="Consolas"/>
                <a:sym typeface="Consolas"/>
              </a:rPr>
              <a:t>    pm.expect(</a:t>
            </a:r>
            <a:r>
              <a:rPr b="1" lang="sv-SE" sz="1300">
                <a:latin typeface="Consolas"/>
                <a:ea typeface="Consolas"/>
                <a:cs typeface="Consolas"/>
                <a:sym typeface="Consolas"/>
              </a:rPr>
              <a:t>jsonData[0].name</a:t>
            </a:r>
            <a:r>
              <a:rPr lang="sv-SE" sz="1300">
                <a:latin typeface="Consolas"/>
                <a:ea typeface="Consolas"/>
                <a:cs typeface="Consolas"/>
                <a:sym typeface="Consolas"/>
              </a:rPr>
              <a:t>).to.eql(</a:t>
            </a:r>
            <a:r>
              <a:rPr b="1" lang="sv-SE" sz="1300">
                <a:latin typeface="Consolas"/>
                <a:ea typeface="Consolas"/>
                <a:cs typeface="Consolas"/>
                <a:sym typeface="Consolas"/>
              </a:rPr>
              <a:t>"Leanne Graham"</a:t>
            </a: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p:txBody>
      </p:sp>
      <p:sp>
        <p:nvSpPr>
          <p:cNvPr id="787" name="Google Shape;787;p80"/>
          <p:cNvSpPr/>
          <p:nvPr/>
        </p:nvSpPr>
        <p:spPr>
          <a:xfrm>
            <a:off x="3040525" y="2987950"/>
            <a:ext cx="368100" cy="338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rgbClr val="FFFFFF"/>
                </a:solidFill>
              </a:rPr>
              <a:t>3</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a:t>
            </a:r>
            <a:r>
              <a:rPr lang="sv-SE"/>
              <a:t> Testing</a:t>
            </a:r>
            <a:endParaRPr/>
          </a:p>
        </p:txBody>
      </p:sp>
      <p:sp>
        <p:nvSpPr>
          <p:cNvPr id="206" name="Google Shape;206;p27"/>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a:t>
            </a:r>
            <a:r>
              <a:rPr lang="sv-SE"/>
              <a:t>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207" name="Google Shape;207;p27"/>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209" name="Google Shape;209;p27"/>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210" name="Google Shape;210;p27"/>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211" name="Google Shape;211;p27"/>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7"/>
          <p:cNvCxnSpPr>
            <a:stCxn id="210" idx="2"/>
            <a:endCxn id="209"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7"/>
          <p:cNvCxnSpPr>
            <a:stCxn id="209" idx="1"/>
            <a:endCxn id="208"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7"/>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215" name="Google Shape;215;p27"/>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216" name="Google Shape;216;p27"/>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7"/>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7"/>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7"/>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7"/>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1" name="Google Shape;221;p27"/>
          <p:cNvCxnSpPr>
            <a:stCxn id="215" idx="2"/>
            <a:endCxn id="216"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7"/>
          <p:cNvCxnSpPr>
            <a:stCxn id="215" idx="2"/>
            <a:endCxn id="217"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7"/>
          <p:cNvCxnSpPr>
            <a:stCxn id="215" idx="2"/>
            <a:endCxn id="218"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7"/>
          <p:cNvCxnSpPr>
            <a:stCxn id="215" idx="2"/>
            <a:endCxn id="219"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7"/>
          <p:cNvCxnSpPr>
            <a:stCxn id="215" idx="2"/>
            <a:endCxn id="220"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94" name="Google Shape;79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 Results</a:t>
            </a:r>
            <a:endParaRPr/>
          </a:p>
        </p:txBody>
      </p:sp>
      <p:pic>
        <p:nvPicPr>
          <p:cNvPr id="795" name="Google Shape;795;p81"/>
          <p:cNvPicPr preferRelativeResize="0"/>
          <p:nvPr/>
        </p:nvPicPr>
        <p:blipFill>
          <a:blip r:embed="rId3">
            <a:alphaModFix/>
          </a:blip>
          <a:stretch>
            <a:fillRect/>
          </a:stretch>
        </p:blipFill>
        <p:spPr>
          <a:xfrm>
            <a:off x="341725" y="1193075"/>
            <a:ext cx="7866477" cy="3480300"/>
          </a:xfrm>
          <a:prstGeom prst="rect">
            <a:avLst/>
          </a:prstGeom>
          <a:noFill/>
          <a:ln>
            <a:noFill/>
          </a:ln>
        </p:spPr>
      </p:pic>
      <p:sp>
        <p:nvSpPr>
          <p:cNvPr id="796" name="Google Shape;796;p81"/>
          <p:cNvSpPr txBox="1"/>
          <p:nvPr>
            <p:ph idx="1" type="body"/>
          </p:nvPr>
        </p:nvSpPr>
        <p:spPr>
          <a:xfrm>
            <a:off x="2602422" y="3916767"/>
            <a:ext cx="6084300" cy="84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Both tests should pass. Status and test names indicated in GUI.</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02" name="Google Shape;802;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 focus on a single class.</a:t>
            </a:r>
            <a:endParaRPr/>
          </a:p>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803" name="Google Shape;803;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09" name="Google Shape;809;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Choosing system test cases.</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an interesting subset of specifications.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Feb 14</a:t>
            </a:r>
            <a:endParaRPr/>
          </a:p>
          <a:p>
            <a:pPr indent="-368300" lvl="1" marL="914400" rtl="0" algn="l">
              <a:spcBef>
                <a:spcPts val="0"/>
              </a:spcBef>
              <a:spcAft>
                <a:spcPts val="0"/>
              </a:spcAft>
              <a:buSzPts val="2200"/>
              <a:buChar char="•"/>
            </a:pPr>
            <a:r>
              <a:rPr lang="sv-SE"/>
              <a:t>Based on Lectures 1-6</a:t>
            </a:r>
            <a:endParaRPr/>
          </a:p>
          <a:p>
            <a:pPr indent="0" lvl="0" marL="0" rtl="0" algn="l">
              <a:spcBef>
                <a:spcPts val="1000"/>
              </a:spcBef>
              <a:spcAft>
                <a:spcPts val="0"/>
              </a:spcAft>
              <a:buNone/>
            </a:pPr>
            <a:r>
              <a:t/>
            </a:r>
            <a:endParaRPr/>
          </a:p>
        </p:txBody>
      </p:sp>
      <p:sp>
        <p:nvSpPr>
          <p:cNvPr id="810" name="Google Shape;810;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3" name="Google Shape;23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234" name="Google Shape;23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and Requirements</a:t>
            </a:r>
            <a:endParaRPr/>
          </a:p>
        </p:txBody>
      </p:sp>
      <p:sp>
        <p:nvSpPr>
          <p:cNvPr id="242" name="Google Shape;24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Tests can be written early in the project.</a:t>
            </a:r>
            <a:endParaRPr b="1"/>
          </a:p>
          <a:p>
            <a:pPr indent="-368300" lvl="1" marL="914400" rtl="0" algn="l">
              <a:spcBef>
                <a:spcPts val="500"/>
              </a:spcBef>
              <a:spcAft>
                <a:spcPts val="0"/>
              </a:spcAft>
              <a:buSzPts val="2200"/>
              <a:buChar char="•"/>
            </a:pPr>
            <a:r>
              <a:rPr lang="sv-SE"/>
              <a:t>Requirements discuss high-level functionality.</a:t>
            </a:r>
            <a:endParaRPr/>
          </a:p>
          <a:p>
            <a:pPr indent="-368300" lvl="1" marL="914400" rtl="0" algn="l">
              <a:spcBef>
                <a:spcPts val="500"/>
              </a:spcBef>
              <a:spcAft>
                <a:spcPts val="0"/>
              </a:spcAft>
              <a:buSzPts val="2200"/>
              <a:buChar char="•"/>
            </a:pPr>
            <a:r>
              <a:rPr lang="sv-SE"/>
              <a:t>Can create tests using the requirements.</a:t>
            </a:r>
            <a:endParaRPr/>
          </a:p>
          <a:p>
            <a:pPr indent="-368300" lvl="1" marL="914400" rtl="0" algn="l">
              <a:spcBef>
                <a:spcPts val="500"/>
              </a:spcBef>
              <a:spcAft>
                <a:spcPts val="0"/>
              </a:spcAft>
              <a:buSzPts val="2200"/>
              <a:buChar char="•"/>
            </a:pPr>
            <a:r>
              <a:rPr b="1" lang="sv-SE"/>
              <a:t>System testing does not require a detailed design.</a:t>
            </a:r>
            <a:endParaRPr b="1"/>
          </a:p>
          <a:p>
            <a:pPr indent="-393700" lvl="0" marL="457200" rtl="0" algn="l">
              <a:spcBef>
                <a:spcPts val="1000"/>
              </a:spcBef>
              <a:spcAft>
                <a:spcPts val="0"/>
              </a:spcAft>
              <a:buSzPts val="2600"/>
              <a:buChar char="•"/>
            </a:pPr>
            <a:r>
              <a:rPr lang="sv-SE"/>
              <a:t>Creating tests supports requirement refinement.</a:t>
            </a:r>
            <a:endParaRPr/>
          </a:p>
          <a:p>
            <a:pPr indent="-393700" lvl="0" marL="457200" rtl="0" algn="l">
              <a:spcBef>
                <a:spcPts val="1000"/>
              </a:spcBef>
              <a:spcAft>
                <a:spcPts val="0"/>
              </a:spcAft>
              <a:buSzPts val="2600"/>
              <a:buChar char="•"/>
            </a:pPr>
            <a:r>
              <a:rPr lang="sv-SE"/>
              <a:t>Tests can be made concrete once code is built.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48" name="Google Shape;24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Parameter Interfaces</a:t>
            </a:r>
            <a:endParaRPr/>
          </a:p>
          <a:p>
            <a:pPr indent="-368300" lvl="1" marL="914400" rtl="0" algn="l">
              <a:spcBef>
                <a:spcPts val="500"/>
              </a:spcBef>
              <a:spcAft>
                <a:spcPts val="0"/>
              </a:spcAft>
              <a:buSzPts val="2200"/>
              <a:buChar char="•"/>
            </a:pPr>
            <a:r>
              <a:rPr lang="sv-SE"/>
              <a:t>Data passed from through method parameters.</a:t>
            </a:r>
            <a:endParaRPr/>
          </a:p>
          <a:p>
            <a:pPr indent="-368300" lvl="1" marL="914400" rtl="0" algn="l">
              <a:spcBef>
                <a:spcPts val="500"/>
              </a:spcBef>
              <a:spcAft>
                <a:spcPts val="0"/>
              </a:spcAft>
              <a:buSzPts val="2200"/>
              <a:buChar char="•"/>
            </a:pPr>
            <a:r>
              <a:rPr lang="sv-SE"/>
              <a:t>Subsystem may have interface class that calls into underlying classes.</a:t>
            </a:r>
            <a:endParaRPr/>
          </a:p>
          <a:p>
            <a:pPr indent="-393700" lvl="0" marL="457200" rtl="0" algn="l">
              <a:spcBef>
                <a:spcPts val="1000"/>
              </a:spcBef>
              <a:spcAft>
                <a:spcPts val="0"/>
              </a:spcAft>
              <a:buSzPts val="2600"/>
              <a:buChar char="•"/>
            </a:pPr>
            <a:r>
              <a:rPr lang="sv-SE"/>
              <a:t>Procedural Interfaces</a:t>
            </a:r>
            <a:endParaRPr/>
          </a:p>
          <a:p>
            <a:pPr indent="-368300" lvl="1" marL="914400" rtl="0" algn="l">
              <a:spcBef>
                <a:spcPts val="500"/>
              </a:spcBef>
              <a:spcAft>
                <a:spcPts val="0"/>
              </a:spcAft>
              <a:buSzPts val="2200"/>
              <a:buChar char="•"/>
            </a:pPr>
            <a:r>
              <a:rPr lang="sv-SE"/>
              <a:t>Interface surfaces a set of functions that can be called by other components or users (API, CLI, GUI). </a:t>
            </a:r>
            <a:endParaRPr/>
          </a:p>
          <a:p>
            <a:pPr indent="-368300" lvl="1" marL="914400" rtl="0" algn="l">
              <a:spcBef>
                <a:spcPts val="500"/>
              </a:spcBef>
              <a:spcAft>
                <a:spcPts val="0"/>
              </a:spcAft>
              <a:buSzPts val="2200"/>
              <a:buChar char="•"/>
            </a:pPr>
            <a:r>
              <a:rPr lang="sv-SE"/>
              <a:t>Integrates lower-level components and controls access. </a:t>
            </a:r>
            <a:endParaRPr/>
          </a:p>
        </p:txBody>
      </p:sp>
      <p:sp>
        <p:nvSpPr>
          <p:cNvPr id="249" name="Google Shape;24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