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8c2717949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8c2717949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f300fa1b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300fa1b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f300fa1b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f300fa1b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c2717949_0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c2717949_0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c2717949_015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c2717949_0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one option</a:t>
            </a:r>
            <a:endParaRPr/>
          </a:p>
          <a:p>
            <a:pPr indent="0" lvl="0" marL="0" rtl="0" algn="l">
              <a:spcBef>
                <a:spcPts val="0"/>
              </a:spcBef>
              <a:spcAft>
                <a:spcPts val="0"/>
              </a:spcAft>
              <a:buNone/>
            </a:pPr>
            <a:r>
              <a:rPr lang="en"/>
              <a:t>talk about scenarios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f300fa1be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f300fa1b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4f300fa1b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f300fa1b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f300fa1be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f300fa1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VCS tools come in two primary types of remote architecture. These architecture types are centralized and distributed. The main difference between centralized and distributed version control is the number of repositories. In centralized version control, there is just one repository, and in distributed version control, there are multiple repositories. (1-3)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4f300fa1be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4f300fa1b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 centralized VCS has a single point of failure, which is the remote central VCS instance. If this instance is lost, it can cause productivity and data loss, and it will need to be replaced with another copy of the source code. If it temporarily becomes unavailable, it will prevent developers from pushing, merging or rolling-back code.A distributed model architecture avoids these pitfalls by keeping a full copy of the source code at each VCS instance. If any of the previously mentioned centralized failure scenarios happen within the distributed model, a new VCS instance can be swapped in to lead development mitigating any serious drop in productivity. (6)</a:t>
            </a:r>
            <a:endParaRPr/>
          </a:p>
          <a:p>
            <a:pPr indent="0" lvl="0" marL="0" rtl="0" algn="l">
              <a:spcBef>
                <a:spcPts val="0"/>
              </a:spcBef>
              <a:spcAft>
                <a:spcPts val="0"/>
              </a:spcAft>
              <a:buNone/>
            </a:pPr>
            <a:r>
              <a:rPr lang="en">
                <a:solidFill>
                  <a:schemeClr val="dk1"/>
                </a:solidFill>
              </a:rPr>
              <a:t>The main trade-off is a slightly more complicated workflow. Centralized VCS only requires staging, commits, and updates. Decentralized VCS adds an additional pull step before an update, and an additional push step after a commit. Decentralized VCS can also require more work to resolve conflicts if any of the repositories go out-of-sync.</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c2717949_0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c2717949_0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c2717949_0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c2717949_0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8c2717949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2717949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8c2717949_0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8c2717949_0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ca0da4fc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a0da4f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work through</a:t>
            </a:r>
            <a:endParaRPr/>
          </a:p>
          <a:p>
            <a:pPr indent="0" lvl="0" marL="0" rtl="0" algn="l">
              <a:spcBef>
                <a:spcPts val="0"/>
              </a:spcBef>
              <a:spcAft>
                <a:spcPts val="0"/>
              </a:spcAft>
              <a:buNone/>
            </a:pPr>
            <a:r>
              <a:rPr lang="en"/>
              <a:t>departure flight, arrival flight, database</a:t>
            </a:r>
            <a:endParaRPr/>
          </a:p>
          <a:p>
            <a:pPr indent="0" lvl="0" marL="0" rtl="0" algn="l">
              <a:spcBef>
                <a:spcPts val="0"/>
              </a:spcBef>
              <a:spcAft>
                <a:spcPts val="0"/>
              </a:spcAft>
              <a:buNone/>
            </a:pPr>
            <a:r>
              <a:rPr lang="en"/>
              <a:t>for each parameter in data structure, what are some input partitions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8c2717949_0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8c2717949_0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kind of the essential, could be some others - make sure destination and originating differ for the arriving flight and for the departing flight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4f300fa1be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4f300fa1b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f300fa1be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f300fa1b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f300fa1be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f300fa1b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4f300fa1be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4f300fa1b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c2717949_0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c2717949_0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c2717949_0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c2717949_0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c2717949_0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c2717949_0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f300fa1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f300fa1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c2717949_0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c2717949_0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8c2717949_03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8c2717949_0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136b0b3a9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36b0b3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136b0b3a93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36b0b3a9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in using system. Same physical person, different role. Clearer if you separate.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8c2717949_0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c2717949_0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8c2717949_0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c2717949_0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c2717949_0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8c2717949_0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c2717949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c2717949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c2717949_0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c2717949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c2717949_0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2717949_0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c2717949_0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c2717949_0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c2717949_0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c2717949_0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many more)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f300fa1b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f300fa1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Midterm Review</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13 - 03/04/2019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 Solution</a:t>
            </a:r>
            <a:endParaRPr/>
          </a:p>
        </p:txBody>
      </p:sp>
      <p:sp>
        <p:nvSpPr>
          <p:cNvPr id="113" name="Google Shape;113;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Unambiguous</a:t>
            </a:r>
            <a:endParaRPr sz="2400"/>
          </a:p>
          <a:p>
            <a:pPr indent="-381000" lvl="1" marL="914400" rtl="0" algn="l">
              <a:spcBef>
                <a:spcPts val="0"/>
              </a:spcBef>
              <a:spcAft>
                <a:spcPts val="0"/>
              </a:spcAft>
              <a:buSzPts val="2400"/>
              <a:buChar char="○"/>
            </a:pPr>
            <a:r>
              <a:rPr lang="en" sz="2400"/>
              <a:t>There is only one way of interpreting the requirement.</a:t>
            </a:r>
            <a:endParaRPr sz="2400"/>
          </a:p>
          <a:p>
            <a:pPr indent="-381000" lvl="0" marL="457200" rtl="0" algn="l">
              <a:spcBef>
                <a:spcPts val="0"/>
              </a:spcBef>
              <a:spcAft>
                <a:spcPts val="0"/>
              </a:spcAft>
              <a:buSzPts val="2400"/>
              <a:buChar char="●"/>
            </a:pPr>
            <a:r>
              <a:rPr lang="en" sz="2400"/>
              <a:t>Correct</a:t>
            </a:r>
            <a:endParaRPr sz="2400"/>
          </a:p>
          <a:p>
            <a:pPr indent="-381000" lvl="1" marL="914400" rtl="0" algn="l">
              <a:spcBef>
                <a:spcPts val="0"/>
              </a:spcBef>
              <a:spcAft>
                <a:spcPts val="0"/>
              </a:spcAft>
              <a:buSzPts val="2400"/>
              <a:buChar char="○"/>
            </a:pPr>
            <a:r>
              <a:rPr lang="en" sz="2400"/>
              <a:t>It captures the stakeholders true needs.</a:t>
            </a:r>
            <a:endParaRPr sz="2400"/>
          </a:p>
          <a:p>
            <a:pPr indent="-381000" lvl="0" marL="457200" rtl="0" algn="l">
              <a:spcBef>
                <a:spcPts val="0"/>
              </a:spcBef>
              <a:spcAft>
                <a:spcPts val="0"/>
              </a:spcAft>
              <a:buSzPts val="2400"/>
              <a:buChar char="●"/>
            </a:pPr>
            <a:r>
              <a:rPr lang="en" sz="2400"/>
              <a:t>Testable</a:t>
            </a:r>
            <a:endParaRPr sz="2400"/>
          </a:p>
          <a:p>
            <a:pPr indent="-381000" lvl="1" marL="914400" rtl="0" algn="l">
              <a:spcBef>
                <a:spcPts val="0"/>
              </a:spcBef>
              <a:spcAft>
                <a:spcPts val="0"/>
              </a:spcAft>
              <a:buSzPts val="2400"/>
              <a:buChar char="○"/>
            </a:pPr>
            <a:r>
              <a:rPr lang="en" sz="2400"/>
              <a:t>It must be written so that it can be objectively used as an oracle during testing process.</a:t>
            </a:r>
            <a:endParaRPr sz="2400"/>
          </a:p>
          <a:p>
            <a:pPr indent="-381000" lvl="0" marL="457200" rtl="0" algn="l">
              <a:spcBef>
                <a:spcPts val="0"/>
              </a:spcBef>
              <a:spcAft>
                <a:spcPts val="0"/>
              </a:spcAft>
              <a:buSzPts val="2400"/>
              <a:buChar char="●"/>
            </a:pPr>
            <a:r>
              <a:rPr lang="en" sz="2400"/>
              <a:t>Traceable</a:t>
            </a:r>
            <a:endParaRPr sz="2400"/>
          </a:p>
          <a:p>
            <a:pPr indent="-381000" lvl="1" marL="914400" rtl="0" algn="l">
              <a:spcBef>
                <a:spcPts val="0"/>
              </a:spcBef>
              <a:spcAft>
                <a:spcPts val="0"/>
              </a:spcAft>
              <a:buSzPts val="2400"/>
              <a:buChar char="○"/>
            </a:pPr>
            <a:r>
              <a:rPr lang="en" sz="2400"/>
              <a:t>We must be able to trace the requirement to its definition, environmental assumptions, business case, use-case, etc.</a:t>
            </a:r>
            <a:endParaRPr sz="2400"/>
          </a:p>
        </p:txBody>
      </p:sp>
      <p:sp>
        <p:nvSpPr>
          <p:cNvPr id="114" name="Google Shape;114;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 Solution</a:t>
            </a:r>
            <a:endParaRPr/>
          </a:p>
        </p:txBody>
      </p:sp>
      <p:sp>
        <p:nvSpPr>
          <p:cNvPr id="120" name="Google Shape;120;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Feasible</a:t>
            </a:r>
            <a:endParaRPr sz="2400"/>
          </a:p>
          <a:p>
            <a:pPr indent="-381000" lvl="1" marL="914400" rtl="0" algn="l">
              <a:spcBef>
                <a:spcPts val="0"/>
              </a:spcBef>
              <a:spcAft>
                <a:spcPts val="0"/>
              </a:spcAft>
              <a:buSzPts val="2400"/>
              <a:buChar char="○"/>
            </a:pPr>
            <a:r>
              <a:rPr lang="en" sz="2400"/>
              <a:t>We must be able to actually implement this requirement.</a:t>
            </a:r>
            <a:endParaRPr sz="2400"/>
          </a:p>
          <a:p>
            <a:pPr indent="-381000" lvl="0" marL="457200" rtl="0" algn="l">
              <a:spcBef>
                <a:spcPts val="0"/>
              </a:spcBef>
              <a:spcAft>
                <a:spcPts val="0"/>
              </a:spcAft>
              <a:buSzPts val="2400"/>
              <a:buChar char="●"/>
            </a:pPr>
            <a:r>
              <a:rPr lang="en" sz="2400"/>
              <a:t>Prioritized</a:t>
            </a:r>
            <a:endParaRPr sz="2400"/>
          </a:p>
          <a:p>
            <a:pPr indent="-381000" lvl="1" marL="914400" rtl="0" algn="l">
              <a:spcBef>
                <a:spcPts val="0"/>
              </a:spcBef>
              <a:spcAft>
                <a:spcPts val="0"/>
              </a:spcAft>
              <a:buSzPts val="2400"/>
              <a:buChar char="○"/>
            </a:pPr>
            <a:r>
              <a:rPr lang="en" sz="2400"/>
              <a:t>We must prioritize the requirements so that we can decide wisely which ones to do first when we (inevitably) run out of time.</a:t>
            </a:r>
            <a:endParaRPr sz="2400"/>
          </a:p>
          <a:p>
            <a:pPr indent="-381000" lvl="0" marL="457200" rtl="0" algn="l">
              <a:spcBef>
                <a:spcPts val="0"/>
              </a:spcBef>
              <a:spcAft>
                <a:spcPts val="0"/>
              </a:spcAft>
              <a:buSzPts val="2400"/>
              <a:buChar char="●"/>
            </a:pPr>
            <a:r>
              <a:rPr lang="en" sz="2400"/>
              <a:t>Complete</a:t>
            </a:r>
            <a:endParaRPr sz="2400"/>
          </a:p>
          <a:p>
            <a:pPr indent="-381000" lvl="1" marL="914400" rtl="0" algn="l">
              <a:spcBef>
                <a:spcPts val="0"/>
              </a:spcBef>
              <a:spcAft>
                <a:spcPts val="0"/>
              </a:spcAft>
              <a:buSzPts val="2400"/>
              <a:buChar char="○"/>
            </a:pPr>
            <a:r>
              <a:rPr lang="en" sz="2400"/>
              <a:t>Make sure we have covered all aspects of this particular requirement.</a:t>
            </a:r>
            <a:endParaRPr sz="2400"/>
          </a:p>
          <a:p>
            <a:pPr indent="-381000" lvl="0" marL="457200" rtl="0" algn="l">
              <a:spcBef>
                <a:spcPts val="0"/>
              </a:spcBef>
              <a:spcAft>
                <a:spcPts val="0"/>
              </a:spcAft>
              <a:buSzPts val="2400"/>
              <a:buChar char="●"/>
            </a:pPr>
            <a:r>
              <a:rPr lang="en" sz="2400"/>
              <a:t>Consistent</a:t>
            </a:r>
            <a:endParaRPr sz="2400"/>
          </a:p>
          <a:p>
            <a:pPr indent="-381000" lvl="1" marL="914400" rtl="0" algn="l">
              <a:spcBef>
                <a:spcPts val="0"/>
              </a:spcBef>
              <a:spcAft>
                <a:spcPts val="0"/>
              </a:spcAft>
              <a:buSzPts val="2400"/>
              <a:buChar char="○"/>
            </a:pPr>
            <a:r>
              <a:rPr lang="en" sz="2400"/>
              <a:t>A requirement cannot be self-contradictory.</a:t>
            </a:r>
            <a:endParaRPr sz="2400"/>
          </a:p>
          <a:p>
            <a:pPr indent="-381000" lvl="0" marL="457200" rtl="0" algn="l">
              <a:spcBef>
                <a:spcPts val="0"/>
              </a:spcBef>
              <a:spcAft>
                <a:spcPts val="0"/>
              </a:spcAft>
              <a:buSzPts val="2400"/>
              <a:buChar char="●"/>
            </a:pPr>
            <a:r>
              <a:rPr lang="en" sz="2400"/>
              <a:t>Precise, unambiguous, and clear</a:t>
            </a:r>
            <a:endParaRPr sz="2400"/>
          </a:p>
        </p:txBody>
      </p:sp>
      <p:sp>
        <p:nvSpPr>
          <p:cNvPr id="121" name="Google Shape;121;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 4 &amp; 5</a:t>
            </a:r>
            <a:endParaRPr/>
          </a:p>
        </p:txBody>
      </p:sp>
      <p:sp>
        <p:nvSpPr>
          <p:cNvPr id="127" name="Google Shape;127;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ATM</a:t>
            </a:r>
            <a:endParaRPr/>
          </a:p>
          <a:p>
            <a:pPr indent="-419100" lvl="0" marL="457200" marR="0" rtl="0" algn="l">
              <a:lnSpc>
                <a:spcPct val="100000"/>
              </a:lnSpc>
              <a:spcBef>
                <a:spcPts val="600"/>
              </a:spcBef>
              <a:spcAft>
                <a:spcPts val="0"/>
              </a:spcAft>
              <a:buSzPts val="3000"/>
              <a:buChar char="●"/>
            </a:pPr>
            <a:r>
              <a:rPr lang="en"/>
              <a:t>What are the actors and use-cases involved in an ATM system? </a:t>
            </a:r>
            <a:endParaRPr/>
          </a:p>
          <a:p>
            <a:pPr indent="-419100" lvl="0" marL="457200" marR="0" rtl="0" algn="l">
              <a:lnSpc>
                <a:spcPct val="100000"/>
              </a:lnSpc>
              <a:spcBef>
                <a:spcPts val="0"/>
              </a:spcBef>
              <a:spcAft>
                <a:spcPts val="0"/>
              </a:spcAft>
              <a:buSzPts val="3000"/>
              <a:buChar char="●"/>
            </a:pPr>
            <a:r>
              <a:rPr lang="en"/>
              <a:t>Draw a use-case diagram</a:t>
            </a:r>
            <a:endParaRPr/>
          </a:p>
          <a:p>
            <a:pPr indent="-419100" lvl="0" marL="457200" marR="0" rtl="0" algn="l">
              <a:lnSpc>
                <a:spcPct val="100000"/>
              </a:lnSpc>
              <a:spcBef>
                <a:spcPts val="0"/>
              </a:spcBef>
              <a:spcAft>
                <a:spcPts val="0"/>
              </a:spcAft>
              <a:buSzPts val="3000"/>
              <a:buChar char="●"/>
            </a:pPr>
            <a:r>
              <a:rPr lang="en"/>
              <a:t>Pick one use case and write a scenario.</a:t>
            </a:r>
            <a:endParaRPr/>
          </a:p>
          <a:p>
            <a:pPr indent="0" lvl="0" marL="0" marR="0" rtl="0" algn="l">
              <a:lnSpc>
                <a:spcPct val="100000"/>
              </a:lnSpc>
              <a:spcBef>
                <a:spcPts val="600"/>
              </a:spcBef>
              <a:spcAft>
                <a:spcPts val="0"/>
              </a:spcAft>
              <a:buNone/>
            </a:pPr>
            <a:r>
              <a:t/>
            </a:r>
            <a:endParaRPr/>
          </a:p>
        </p:txBody>
      </p:sp>
      <p:sp>
        <p:nvSpPr>
          <p:cNvPr id="128" name="Google Shape;128;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 Solution</a:t>
            </a:r>
            <a:endParaRPr/>
          </a:p>
        </p:txBody>
      </p:sp>
      <p:sp>
        <p:nvSpPr>
          <p:cNvPr id="134" name="Google Shape;134;p21"/>
          <p:cNvSpPr/>
          <p:nvPr/>
        </p:nvSpPr>
        <p:spPr>
          <a:xfrm>
            <a:off x="1872825" y="2388525"/>
            <a:ext cx="678600" cy="687600"/>
          </a:xfrm>
          <a:prstGeom prst="smileyFace">
            <a:avLst>
              <a:gd fmla="val 4653"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txBox="1"/>
          <p:nvPr/>
        </p:nvSpPr>
        <p:spPr>
          <a:xfrm>
            <a:off x="1687450" y="3155438"/>
            <a:ext cx="13278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Customer</a:t>
            </a:r>
            <a:endParaRPr/>
          </a:p>
        </p:txBody>
      </p:sp>
      <p:sp>
        <p:nvSpPr>
          <p:cNvPr id="136" name="Google Shape;136;p21"/>
          <p:cNvSpPr/>
          <p:nvPr/>
        </p:nvSpPr>
        <p:spPr>
          <a:xfrm>
            <a:off x="1845750" y="4160750"/>
            <a:ext cx="678600" cy="687600"/>
          </a:xfrm>
          <a:prstGeom prst="smileyFace">
            <a:avLst>
              <a:gd fmla="val 4653"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1370775" y="4929775"/>
            <a:ext cx="1590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Bank Operator</a:t>
            </a:r>
            <a:endParaRPr/>
          </a:p>
        </p:txBody>
      </p:sp>
      <p:sp>
        <p:nvSpPr>
          <p:cNvPr id="138" name="Google Shape;138;p21"/>
          <p:cNvSpPr/>
          <p:nvPr/>
        </p:nvSpPr>
        <p:spPr>
          <a:xfrm>
            <a:off x="1863925" y="5552325"/>
            <a:ext cx="678600" cy="687600"/>
          </a:xfrm>
          <a:prstGeom prst="smileyFace">
            <a:avLst>
              <a:gd fmla="val 4653"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txBox="1"/>
          <p:nvPr/>
        </p:nvSpPr>
        <p:spPr>
          <a:xfrm>
            <a:off x="1158225" y="6321350"/>
            <a:ext cx="2015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Maintenance Person</a:t>
            </a:r>
            <a:endParaRPr/>
          </a:p>
        </p:txBody>
      </p:sp>
      <p:sp>
        <p:nvSpPr>
          <p:cNvPr id="140" name="Google Shape;140;p21"/>
          <p:cNvSpPr/>
          <p:nvPr/>
        </p:nvSpPr>
        <p:spPr>
          <a:xfrm>
            <a:off x="7301625" y="3465700"/>
            <a:ext cx="678600" cy="687600"/>
          </a:xfrm>
          <a:prstGeom prst="smileyFace">
            <a:avLst>
              <a:gd fmla="val 4653"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nvSpPr>
        <p:spPr>
          <a:xfrm>
            <a:off x="6972300" y="4160750"/>
            <a:ext cx="17145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Cash Supply DB </a:t>
            </a:r>
            <a:endParaRPr/>
          </a:p>
        </p:txBody>
      </p:sp>
      <p:sp>
        <p:nvSpPr>
          <p:cNvPr id="142" name="Google Shape;142;p21"/>
          <p:cNvSpPr txBox="1"/>
          <p:nvPr/>
        </p:nvSpPr>
        <p:spPr>
          <a:xfrm>
            <a:off x="7111325" y="2523500"/>
            <a:ext cx="888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User DB</a:t>
            </a:r>
            <a:endParaRPr/>
          </a:p>
        </p:txBody>
      </p:sp>
      <p:sp>
        <p:nvSpPr>
          <p:cNvPr id="143" name="Google Shape;143;p21"/>
          <p:cNvSpPr/>
          <p:nvPr/>
        </p:nvSpPr>
        <p:spPr>
          <a:xfrm>
            <a:off x="3311375" y="1691875"/>
            <a:ext cx="3257100" cy="5057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4345175" y="4699888"/>
            <a:ext cx="1189500" cy="52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Activate Error Mode</a:t>
            </a:r>
            <a:endParaRPr/>
          </a:p>
        </p:txBody>
      </p:sp>
      <p:sp>
        <p:nvSpPr>
          <p:cNvPr id="145" name="Google Shape;145;p21"/>
          <p:cNvSpPr/>
          <p:nvPr/>
        </p:nvSpPr>
        <p:spPr>
          <a:xfrm>
            <a:off x="4256975" y="5852625"/>
            <a:ext cx="1383900" cy="52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Refill Money Supply</a:t>
            </a:r>
            <a:endParaRPr/>
          </a:p>
        </p:txBody>
      </p:sp>
      <p:cxnSp>
        <p:nvCxnSpPr>
          <p:cNvPr id="146" name="Google Shape;146;p21"/>
          <p:cNvCxnSpPr>
            <a:stCxn id="136" idx="6"/>
            <a:endCxn id="144" idx="1"/>
          </p:cNvCxnSpPr>
          <p:nvPr/>
        </p:nvCxnSpPr>
        <p:spPr>
          <a:xfrm>
            <a:off x="2524350" y="4504550"/>
            <a:ext cx="1820700" cy="457800"/>
          </a:xfrm>
          <a:prstGeom prst="straightConnector1">
            <a:avLst/>
          </a:prstGeom>
          <a:noFill/>
          <a:ln cap="flat" cmpd="sng" w="19050">
            <a:solidFill>
              <a:schemeClr val="dk2"/>
            </a:solidFill>
            <a:prstDash val="solid"/>
            <a:round/>
            <a:headEnd len="med" w="med" type="none"/>
            <a:tailEnd len="med" w="med" type="none"/>
          </a:ln>
        </p:spPr>
      </p:cxnSp>
      <p:cxnSp>
        <p:nvCxnSpPr>
          <p:cNvPr id="147" name="Google Shape;147;p21"/>
          <p:cNvCxnSpPr>
            <a:stCxn id="138" idx="6"/>
            <a:endCxn id="144" idx="1"/>
          </p:cNvCxnSpPr>
          <p:nvPr/>
        </p:nvCxnSpPr>
        <p:spPr>
          <a:xfrm flipH="1" rot="10800000">
            <a:off x="2542525" y="4962225"/>
            <a:ext cx="1802700" cy="933900"/>
          </a:xfrm>
          <a:prstGeom prst="straightConnector1">
            <a:avLst/>
          </a:prstGeom>
          <a:noFill/>
          <a:ln cap="flat" cmpd="sng" w="19050">
            <a:solidFill>
              <a:schemeClr val="dk2"/>
            </a:solidFill>
            <a:prstDash val="solid"/>
            <a:round/>
            <a:headEnd len="med" w="med" type="none"/>
            <a:tailEnd len="med" w="med" type="none"/>
          </a:ln>
        </p:spPr>
      </p:cxnSp>
      <p:cxnSp>
        <p:nvCxnSpPr>
          <p:cNvPr id="148" name="Google Shape;148;p21"/>
          <p:cNvCxnSpPr>
            <a:stCxn id="138" idx="6"/>
            <a:endCxn id="145" idx="1"/>
          </p:cNvCxnSpPr>
          <p:nvPr/>
        </p:nvCxnSpPr>
        <p:spPr>
          <a:xfrm>
            <a:off x="2542525" y="5896125"/>
            <a:ext cx="1714500" cy="218700"/>
          </a:xfrm>
          <a:prstGeom prst="straightConnector1">
            <a:avLst/>
          </a:prstGeom>
          <a:noFill/>
          <a:ln cap="flat" cmpd="sng" w="19050">
            <a:solidFill>
              <a:schemeClr val="dk2"/>
            </a:solidFill>
            <a:prstDash val="solid"/>
            <a:round/>
            <a:headEnd len="med" w="med" type="none"/>
            <a:tailEnd len="med" w="med" type="none"/>
          </a:ln>
        </p:spPr>
      </p:cxnSp>
      <p:sp>
        <p:nvSpPr>
          <p:cNvPr id="149" name="Google Shape;149;p21"/>
          <p:cNvSpPr/>
          <p:nvPr/>
        </p:nvSpPr>
        <p:spPr>
          <a:xfrm>
            <a:off x="5107425" y="1794063"/>
            <a:ext cx="1286700" cy="52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Validate PIN</a:t>
            </a:r>
            <a:endParaRPr/>
          </a:p>
        </p:txBody>
      </p:sp>
      <p:sp>
        <p:nvSpPr>
          <p:cNvPr id="150" name="Google Shape;150;p21"/>
          <p:cNvSpPr/>
          <p:nvPr/>
        </p:nvSpPr>
        <p:spPr>
          <a:xfrm>
            <a:off x="3741900" y="3044700"/>
            <a:ext cx="1660200" cy="52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Withdraw Money</a:t>
            </a:r>
            <a:endParaRPr/>
          </a:p>
        </p:txBody>
      </p:sp>
      <p:sp>
        <p:nvSpPr>
          <p:cNvPr id="151" name="Google Shape;151;p21"/>
          <p:cNvSpPr/>
          <p:nvPr/>
        </p:nvSpPr>
        <p:spPr>
          <a:xfrm>
            <a:off x="4615725" y="3992350"/>
            <a:ext cx="1660200" cy="52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Deposit Money</a:t>
            </a:r>
            <a:endParaRPr/>
          </a:p>
        </p:txBody>
      </p:sp>
      <p:cxnSp>
        <p:nvCxnSpPr>
          <p:cNvPr id="152" name="Google Shape;152;p21"/>
          <p:cNvCxnSpPr>
            <a:stCxn id="149" idx="3"/>
            <a:endCxn id="153" idx="2"/>
          </p:cNvCxnSpPr>
          <p:nvPr/>
        </p:nvCxnSpPr>
        <p:spPr>
          <a:xfrm flipH="1" rot="10800000">
            <a:off x="6394125" y="2025812"/>
            <a:ext cx="830100" cy="30600"/>
          </a:xfrm>
          <a:prstGeom prst="straightConnector1">
            <a:avLst/>
          </a:prstGeom>
          <a:noFill/>
          <a:ln cap="flat" cmpd="sng" w="19050">
            <a:solidFill>
              <a:schemeClr val="dk2"/>
            </a:solidFill>
            <a:prstDash val="solid"/>
            <a:round/>
            <a:headEnd len="med" w="med" type="none"/>
            <a:tailEnd len="med" w="med" type="none"/>
          </a:ln>
        </p:spPr>
      </p:cxnSp>
      <p:cxnSp>
        <p:nvCxnSpPr>
          <p:cNvPr id="154" name="Google Shape;154;p21"/>
          <p:cNvCxnSpPr>
            <a:stCxn id="134" idx="6"/>
            <a:endCxn id="150" idx="1"/>
          </p:cNvCxnSpPr>
          <p:nvPr/>
        </p:nvCxnSpPr>
        <p:spPr>
          <a:xfrm>
            <a:off x="2551425" y="2732325"/>
            <a:ext cx="1190400" cy="574800"/>
          </a:xfrm>
          <a:prstGeom prst="straightConnector1">
            <a:avLst/>
          </a:prstGeom>
          <a:noFill/>
          <a:ln cap="flat" cmpd="sng" w="19050">
            <a:solidFill>
              <a:schemeClr val="dk2"/>
            </a:solidFill>
            <a:prstDash val="solid"/>
            <a:round/>
            <a:headEnd len="med" w="med" type="none"/>
            <a:tailEnd len="med" w="med" type="none"/>
          </a:ln>
        </p:spPr>
      </p:cxnSp>
      <p:cxnSp>
        <p:nvCxnSpPr>
          <p:cNvPr id="155" name="Google Shape;155;p21"/>
          <p:cNvCxnSpPr>
            <a:stCxn id="134" idx="6"/>
            <a:endCxn id="151" idx="1"/>
          </p:cNvCxnSpPr>
          <p:nvPr/>
        </p:nvCxnSpPr>
        <p:spPr>
          <a:xfrm>
            <a:off x="2551425" y="2732325"/>
            <a:ext cx="2064300" cy="1522500"/>
          </a:xfrm>
          <a:prstGeom prst="straightConnector1">
            <a:avLst/>
          </a:prstGeom>
          <a:noFill/>
          <a:ln cap="flat" cmpd="sng" w="19050">
            <a:solidFill>
              <a:schemeClr val="dk2"/>
            </a:solidFill>
            <a:prstDash val="solid"/>
            <a:round/>
            <a:headEnd len="med" w="med" type="none"/>
            <a:tailEnd len="med" w="med" type="none"/>
          </a:ln>
        </p:spPr>
      </p:cxnSp>
      <p:cxnSp>
        <p:nvCxnSpPr>
          <p:cNvPr id="156" name="Google Shape;156;p21"/>
          <p:cNvCxnSpPr>
            <a:stCxn id="150" idx="0"/>
            <a:endCxn id="149" idx="2"/>
          </p:cNvCxnSpPr>
          <p:nvPr/>
        </p:nvCxnSpPr>
        <p:spPr>
          <a:xfrm flipH="1" rot="10800000">
            <a:off x="4572000" y="2318700"/>
            <a:ext cx="1178700" cy="726000"/>
          </a:xfrm>
          <a:prstGeom prst="straightConnector1">
            <a:avLst/>
          </a:prstGeom>
          <a:noFill/>
          <a:ln cap="flat" cmpd="sng" w="19050">
            <a:solidFill>
              <a:srgbClr val="000000"/>
            </a:solidFill>
            <a:prstDash val="solid"/>
            <a:round/>
            <a:headEnd len="med" w="med" type="none"/>
            <a:tailEnd len="med" w="med" type="triangle"/>
          </a:ln>
        </p:spPr>
      </p:cxnSp>
      <p:cxnSp>
        <p:nvCxnSpPr>
          <p:cNvPr id="157" name="Google Shape;157;p21"/>
          <p:cNvCxnSpPr>
            <a:stCxn id="151" idx="0"/>
            <a:endCxn id="149" idx="2"/>
          </p:cNvCxnSpPr>
          <p:nvPr/>
        </p:nvCxnSpPr>
        <p:spPr>
          <a:xfrm flipH="1" rot="10800000">
            <a:off x="5445825" y="2318650"/>
            <a:ext cx="305100" cy="1673700"/>
          </a:xfrm>
          <a:prstGeom prst="straightConnector1">
            <a:avLst/>
          </a:prstGeom>
          <a:noFill/>
          <a:ln cap="flat" cmpd="sng" w="19050">
            <a:solidFill>
              <a:srgbClr val="000000"/>
            </a:solidFill>
            <a:prstDash val="solid"/>
            <a:round/>
            <a:headEnd len="med" w="med" type="none"/>
            <a:tailEnd len="med" w="med" type="triangle"/>
          </a:ln>
        </p:spPr>
      </p:cxnSp>
      <p:sp>
        <p:nvSpPr>
          <p:cNvPr id="158" name="Google Shape;158;p21"/>
          <p:cNvSpPr txBox="1"/>
          <p:nvPr/>
        </p:nvSpPr>
        <p:spPr>
          <a:xfrm>
            <a:off x="5661425" y="2694875"/>
            <a:ext cx="9540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&lt;&lt;uses&gt;&gt;</a:t>
            </a:r>
            <a:endParaRPr sz="1000"/>
          </a:p>
        </p:txBody>
      </p:sp>
      <p:sp>
        <p:nvSpPr>
          <p:cNvPr id="159" name="Google Shape;159;p21"/>
          <p:cNvSpPr txBox="1"/>
          <p:nvPr/>
        </p:nvSpPr>
        <p:spPr>
          <a:xfrm>
            <a:off x="4884725" y="2732325"/>
            <a:ext cx="776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&lt;&lt;uses&gt;&gt;</a:t>
            </a:r>
            <a:endParaRPr sz="1000"/>
          </a:p>
        </p:txBody>
      </p:sp>
      <p:sp>
        <p:nvSpPr>
          <p:cNvPr id="160" name="Google Shape;160;p21"/>
          <p:cNvSpPr txBox="1"/>
          <p:nvPr/>
        </p:nvSpPr>
        <p:spPr>
          <a:xfrm>
            <a:off x="3338525" y="1755225"/>
            <a:ext cx="850500" cy="1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ATM</a:t>
            </a:r>
            <a:endParaRPr/>
          </a:p>
        </p:txBody>
      </p:sp>
      <p:cxnSp>
        <p:nvCxnSpPr>
          <p:cNvPr id="161" name="Google Shape;161;p21"/>
          <p:cNvCxnSpPr>
            <a:stCxn id="150" idx="3"/>
            <a:endCxn id="140" idx="2"/>
          </p:cNvCxnSpPr>
          <p:nvPr/>
        </p:nvCxnSpPr>
        <p:spPr>
          <a:xfrm>
            <a:off x="5402100" y="3307050"/>
            <a:ext cx="1899600" cy="502500"/>
          </a:xfrm>
          <a:prstGeom prst="straightConnector1">
            <a:avLst/>
          </a:prstGeom>
          <a:noFill/>
          <a:ln cap="flat" cmpd="sng" w="19050">
            <a:solidFill>
              <a:schemeClr val="dk2"/>
            </a:solidFill>
            <a:prstDash val="solid"/>
            <a:round/>
            <a:headEnd len="med" w="med" type="none"/>
            <a:tailEnd len="med" w="med" type="none"/>
          </a:ln>
        </p:spPr>
      </p:cxnSp>
      <p:cxnSp>
        <p:nvCxnSpPr>
          <p:cNvPr id="162" name="Google Shape;162;p21"/>
          <p:cNvCxnSpPr>
            <a:stCxn id="151" idx="3"/>
            <a:endCxn id="140" idx="2"/>
          </p:cNvCxnSpPr>
          <p:nvPr/>
        </p:nvCxnSpPr>
        <p:spPr>
          <a:xfrm flipH="1" rot="10800000">
            <a:off x="6275925" y="3809500"/>
            <a:ext cx="1025700" cy="445200"/>
          </a:xfrm>
          <a:prstGeom prst="straightConnector1">
            <a:avLst/>
          </a:prstGeom>
          <a:noFill/>
          <a:ln cap="flat" cmpd="sng" w="19050">
            <a:solidFill>
              <a:schemeClr val="dk2"/>
            </a:solidFill>
            <a:prstDash val="solid"/>
            <a:round/>
            <a:headEnd len="med" w="med" type="none"/>
            <a:tailEnd len="med" w="med" type="none"/>
          </a:ln>
        </p:spPr>
      </p:cxnSp>
      <p:cxnSp>
        <p:nvCxnSpPr>
          <p:cNvPr id="163" name="Google Shape;163;p21"/>
          <p:cNvCxnSpPr>
            <a:stCxn id="140" idx="2"/>
            <a:endCxn id="145" idx="3"/>
          </p:cNvCxnSpPr>
          <p:nvPr/>
        </p:nvCxnSpPr>
        <p:spPr>
          <a:xfrm flipH="1">
            <a:off x="5640825" y="3809500"/>
            <a:ext cx="1660800" cy="2305500"/>
          </a:xfrm>
          <a:prstGeom prst="straightConnector1">
            <a:avLst/>
          </a:prstGeom>
          <a:noFill/>
          <a:ln cap="flat" cmpd="sng" w="19050">
            <a:solidFill>
              <a:schemeClr val="dk2"/>
            </a:solidFill>
            <a:prstDash val="solid"/>
            <a:round/>
            <a:headEnd len="med" w="med" type="none"/>
            <a:tailEnd len="med" w="med" type="none"/>
          </a:ln>
        </p:spPr>
      </p:cxnSp>
      <p:sp>
        <p:nvSpPr>
          <p:cNvPr id="164" name="Google Shape;164;p21"/>
          <p:cNvSpPr/>
          <p:nvPr/>
        </p:nvSpPr>
        <p:spPr>
          <a:xfrm>
            <a:off x="7216475" y="1708500"/>
            <a:ext cx="678600" cy="687600"/>
          </a:xfrm>
          <a:prstGeom prst="smileyFace">
            <a:avLst>
              <a:gd fmla="val 4653"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3463075" y="2237050"/>
            <a:ext cx="1286700" cy="52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Enter PIN</a:t>
            </a:r>
            <a:endParaRPr/>
          </a:p>
        </p:txBody>
      </p:sp>
      <p:cxnSp>
        <p:nvCxnSpPr>
          <p:cNvPr id="166" name="Google Shape;166;p21"/>
          <p:cNvCxnSpPr>
            <a:stCxn id="134" idx="6"/>
            <a:endCxn id="165" idx="1"/>
          </p:cNvCxnSpPr>
          <p:nvPr/>
        </p:nvCxnSpPr>
        <p:spPr>
          <a:xfrm flipH="1" rot="10800000">
            <a:off x="2551425" y="2499525"/>
            <a:ext cx="911700" cy="232800"/>
          </a:xfrm>
          <a:prstGeom prst="straightConnector1">
            <a:avLst/>
          </a:prstGeom>
          <a:noFill/>
          <a:ln cap="flat" cmpd="sng" w="19050">
            <a:solidFill>
              <a:schemeClr val="dk2"/>
            </a:solidFill>
            <a:prstDash val="solid"/>
            <a:round/>
            <a:headEnd len="med" w="med" type="none"/>
            <a:tailEnd len="med" w="med" type="none"/>
          </a:ln>
        </p:spPr>
      </p:cxnSp>
      <p:sp>
        <p:nvSpPr>
          <p:cNvPr id="167" name="Google Shape;167;p21"/>
          <p:cNvSpPr txBox="1"/>
          <p:nvPr/>
        </p:nvSpPr>
        <p:spPr>
          <a:xfrm>
            <a:off x="4773038" y="2318750"/>
            <a:ext cx="7767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&lt;&lt;uses&gt;&gt;</a:t>
            </a:r>
            <a:endParaRPr sz="1000"/>
          </a:p>
        </p:txBody>
      </p:sp>
      <p:cxnSp>
        <p:nvCxnSpPr>
          <p:cNvPr id="168" name="Google Shape;168;p21"/>
          <p:cNvCxnSpPr>
            <a:stCxn id="149" idx="1"/>
            <a:endCxn id="167" idx="1"/>
          </p:cNvCxnSpPr>
          <p:nvPr/>
        </p:nvCxnSpPr>
        <p:spPr>
          <a:xfrm flipH="1">
            <a:off x="4772925" y="2056412"/>
            <a:ext cx="334500" cy="413700"/>
          </a:xfrm>
          <a:prstGeom prst="straightConnector1">
            <a:avLst/>
          </a:prstGeom>
          <a:noFill/>
          <a:ln cap="flat" cmpd="sng" w="19050">
            <a:solidFill>
              <a:srgbClr val="000000"/>
            </a:solidFill>
            <a:prstDash val="solid"/>
            <a:round/>
            <a:headEnd len="med" w="med" type="none"/>
            <a:tailEnd len="med" w="med" type="triangle"/>
          </a:ln>
        </p:spPr>
      </p:cxnSp>
      <p:sp>
        <p:nvSpPr>
          <p:cNvPr id="169" name="Google Shape;169;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 Solution</a:t>
            </a:r>
            <a:endParaRPr/>
          </a:p>
        </p:txBody>
      </p:sp>
      <p:sp>
        <p:nvSpPr>
          <p:cNvPr id="175" name="Google Shape;175;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Validate PIN</a:t>
            </a:r>
            <a:endParaRPr b="1" sz="2400"/>
          </a:p>
          <a:p>
            <a:pPr indent="-342900" lvl="0" marL="457200" rtl="0" algn="l">
              <a:spcBef>
                <a:spcPts val="600"/>
              </a:spcBef>
              <a:spcAft>
                <a:spcPts val="0"/>
              </a:spcAft>
              <a:buSzPts val="1800"/>
              <a:buChar char="●"/>
            </a:pPr>
            <a:r>
              <a:rPr b="1" lang="en" sz="1800"/>
              <a:t>Basic Course of Events:</a:t>
            </a:r>
            <a:endParaRPr sz="1800"/>
          </a:p>
          <a:p>
            <a:pPr indent="-342900" lvl="1" marL="914400" rtl="0" algn="l">
              <a:spcBef>
                <a:spcPts val="0"/>
              </a:spcBef>
              <a:spcAft>
                <a:spcPts val="0"/>
              </a:spcAft>
              <a:buSzPts val="1800"/>
              <a:buChar char="○"/>
            </a:pPr>
            <a:r>
              <a:rPr lang="en" sz="1800"/>
              <a:t>The customer inserts the card in the ATM.</a:t>
            </a:r>
            <a:endParaRPr sz="1800"/>
          </a:p>
          <a:p>
            <a:pPr indent="-342900" lvl="1" marL="914400" rtl="0" algn="l">
              <a:spcBef>
                <a:spcPts val="0"/>
              </a:spcBef>
              <a:spcAft>
                <a:spcPts val="0"/>
              </a:spcAft>
              <a:buSzPts val="1800"/>
              <a:buChar char="○"/>
            </a:pPr>
            <a:r>
              <a:rPr lang="en" sz="1800"/>
              <a:t>The ATM reads the card.</a:t>
            </a:r>
            <a:endParaRPr sz="1800"/>
          </a:p>
          <a:p>
            <a:pPr indent="-342900" lvl="1" marL="914400" rtl="0" algn="l">
              <a:spcBef>
                <a:spcPts val="0"/>
              </a:spcBef>
              <a:spcAft>
                <a:spcPts val="0"/>
              </a:spcAft>
              <a:buSzPts val="1800"/>
              <a:buChar char="○"/>
            </a:pPr>
            <a:r>
              <a:rPr lang="en" sz="1800"/>
              <a:t>The ATM asks the customer for the PIN.</a:t>
            </a:r>
            <a:endParaRPr sz="1800"/>
          </a:p>
          <a:p>
            <a:pPr indent="-342900" lvl="1" marL="914400" rtl="0" algn="l">
              <a:spcBef>
                <a:spcPts val="0"/>
              </a:spcBef>
              <a:spcAft>
                <a:spcPts val="0"/>
              </a:spcAft>
              <a:buSzPts val="1800"/>
              <a:buChar char="○"/>
            </a:pPr>
            <a:r>
              <a:rPr lang="en" sz="1800"/>
              <a:t>The ATM validates the PIN for the card.</a:t>
            </a:r>
            <a:endParaRPr sz="1800"/>
          </a:p>
          <a:p>
            <a:pPr indent="-342900" lvl="0" marL="457200" rtl="0" algn="l">
              <a:spcBef>
                <a:spcPts val="0"/>
              </a:spcBef>
              <a:spcAft>
                <a:spcPts val="0"/>
              </a:spcAft>
              <a:buSzPts val="1800"/>
              <a:buChar char="●"/>
            </a:pPr>
            <a:r>
              <a:rPr b="1" lang="en" sz="1800"/>
              <a:t>Alternative Paths:</a:t>
            </a:r>
            <a:r>
              <a:rPr lang="en" sz="1800"/>
              <a:t> In step 2, if the card cannot be read, the card is returned to the customer and the ATM is ready to accept another card.</a:t>
            </a:r>
            <a:endParaRPr sz="1800"/>
          </a:p>
          <a:p>
            <a:pPr indent="-342900" lvl="0" marL="457200" rtl="0" algn="l">
              <a:spcBef>
                <a:spcPts val="0"/>
              </a:spcBef>
              <a:spcAft>
                <a:spcPts val="0"/>
              </a:spcAft>
              <a:buSzPts val="1800"/>
              <a:buChar char="●"/>
            </a:pPr>
            <a:r>
              <a:rPr b="1" lang="en" sz="1800"/>
              <a:t>Exception Paths:</a:t>
            </a:r>
            <a:r>
              <a:rPr lang="en" sz="1800"/>
              <a:t> In step 4, if the PIN is incorrect, the ATM will ask the customer again. The customer will get three (3) attempts after which the ATM will provide an error message and return the card.</a:t>
            </a:r>
            <a:endParaRPr sz="1800"/>
          </a:p>
          <a:p>
            <a:pPr indent="-342900" lvl="0" marL="457200" rtl="0" algn="l">
              <a:spcBef>
                <a:spcPts val="0"/>
              </a:spcBef>
              <a:spcAft>
                <a:spcPts val="0"/>
              </a:spcAft>
              <a:buSzPts val="1800"/>
              <a:buChar char="●"/>
            </a:pPr>
            <a:r>
              <a:rPr b="1" lang="en" sz="1800"/>
              <a:t>Extension Points:</a:t>
            </a:r>
            <a:r>
              <a:rPr lang="en" sz="1800"/>
              <a:t> None</a:t>
            </a:r>
            <a:endParaRPr sz="1800"/>
          </a:p>
          <a:p>
            <a:pPr indent="-342900" lvl="0" marL="457200" rtl="0" algn="l">
              <a:spcBef>
                <a:spcPts val="0"/>
              </a:spcBef>
              <a:spcAft>
                <a:spcPts val="0"/>
              </a:spcAft>
              <a:buSzPts val="1800"/>
              <a:buChar char="●"/>
            </a:pPr>
            <a:r>
              <a:rPr b="1" lang="en" sz="1800"/>
              <a:t>Assumptions:</a:t>
            </a:r>
            <a:r>
              <a:rPr lang="en" sz="1800"/>
              <a:t> The customer has an account and ATM card.</a:t>
            </a:r>
            <a:endParaRPr sz="1800"/>
          </a:p>
          <a:p>
            <a:pPr indent="-342900" lvl="0" marL="457200" rtl="0" algn="l">
              <a:spcBef>
                <a:spcPts val="0"/>
              </a:spcBef>
              <a:spcAft>
                <a:spcPts val="0"/>
              </a:spcAft>
              <a:buSzPts val="1800"/>
              <a:buChar char="●"/>
            </a:pPr>
            <a:r>
              <a:rPr b="1" lang="en" sz="1800"/>
              <a:t>Precondition:</a:t>
            </a:r>
            <a:r>
              <a:rPr lang="en" sz="1800"/>
              <a:t> The card central repository is available for card validation.</a:t>
            </a:r>
            <a:endParaRPr sz="1800"/>
          </a:p>
          <a:p>
            <a:pPr indent="-342900" lvl="0" marL="457200" rtl="0" algn="l">
              <a:spcBef>
                <a:spcPts val="0"/>
              </a:spcBef>
              <a:spcAft>
                <a:spcPts val="0"/>
              </a:spcAft>
              <a:buSzPts val="1800"/>
              <a:buChar char="●"/>
            </a:pPr>
            <a:r>
              <a:rPr b="1" lang="en" sz="1800"/>
              <a:t>Postcondition:</a:t>
            </a:r>
            <a:r>
              <a:rPr lang="en" sz="1800"/>
              <a:t> The card has been accepted for further transactions and the customer can proceed.</a:t>
            </a:r>
            <a:endParaRPr sz="1800"/>
          </a:p>
        </p:txBody>
      </p:sp>
      <p:sp>
        <p:nvSpPr>
          <p:cNvPr id="176" name="Google Shape;176;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182" name="Google Shape;182;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Briefly explain the key differences between centralized and distributed version control.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the strengths and weaknesses of each approach?</a:t>
            </a:r>
            <a:endParaRPr/>
          </a:p>
        </p:txBody>
      </p:sp>
      <p:sp>
        <p:nvSpPr>
          <p:cNvPr id="183" name="Google Shape;183;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 Solution</a:t>
            </a:r>
            <a:endParaRPr/>
          </a:p>
        </p:txBody>
      </p:sp>
      <p:sp>
        <p:nvSpPr>
          <p:cNvPr id="189" name="Google Shape;189;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In centralized VCS, the repository is stored on a central server.</a:t>
            </a:r>
            <a:endParaRPr/>
          </a:p>
          <a:p>
            <a:pPr indent="-419100" lvl="0" marL="457200" rtl="0" algn="l">
              <a:spcBef>
                <a:spcPts val="0"/>
              </a:spcBef>
              <a:spcAft>
                <a:spcPts val="0"/>
              </a:spcAft>
              <a:buSzPts val="3000"/>
              <a:buChar char="●"/>
            </a:pPr>
            <a:r>
              <a:rPr lang="en"/>
              <a:t>In decentralized VCS, all working copies are paired with a copy of the repository. </a:t>
            </a:r>
            <a:endParaRPr/>
          </a:p>
          <a:p>
            <a:pPr indent="-381000" lvl="1" marL="914400" rtl="0" algn="l">
              <a:spcBef>
                <a:spcPts val="0"/>
              </a:spcBef>
              <a:spcAft>
                <a:spcPts val="0"/>
              </a:spcAft>
              <a:buSzPts val="2400"/>
              <a:buChar char="○"/>
            </a:pPr>
            <a:r>
              <a:rPr lang="en"/>
              <a:t>A central repository is used to coordinate and synchronize the local repositories.</a:t>
            </a:r>
            <a:endParaRPr/>
          </a:p>
        </p:txBody>
      </p:sp>
      <p:sp>
        <p:nvSpPr>
          <p:cNvPr id="190" name="Google Shape;190;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pic>
        <p:nvPicPr>
          <p:cNvPr id="191" name="Google Shape;191;p24"/>
          <p:cNvPicPr preferRelativeResize="0"/>
          <p:nvPr/>
        </p:nvPicPr>
        <p:blipFill>
          <a:blip r:embed="rId3">
            <a:alphaModFix/>
          </a:blip>
          <a:stretch>
            <a:fillRect/>
          </a:stretch>
        </p:blipFill>
        <p:spPr>
          <a:xfrm>
            <a:off x="975638" y="1600200"/>
            <a:ext cx="3209925" cy="2286000"/>
          </a:xfrm>
          <a:prstGeom prst="rect">
            <a:avLst/>
          </a:prstGeom>
          <a:noFill/>
          <a:ln>
            <a:noFill/>
          </a:ln>
        </p:spPr>
      </p:pic>
      <p:pic>
        <p:nvPicPr>
          <p:cNvPr id="192" name="Google Shape;192;p24"/>
          <p:cNvPicPr preferRelativeResize="0"/>
          <p:nvPr/>
        </p:nvPicPr>
        <p:blipFill>
          <a:blip r:embed="rId4">
            <a:alphaModFix/>
          </a:blip>
          <a:stretch>
            <a:fillRect/>
          </a:stretch>
        </p:blipFill>
        <p:spPr>
          <a:xfrm>
            <a:off x="5090475" y="1670900"/>
            <a:ext cx="2969684" cy="228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 Solution</a:t>
            </a:r>
            <a:endParaRPr/>
          </a:p>
        </p:txBody>
      </p:sp>
      <p:sp>
        <p:nvSpPr>
          <p:cNvPr id="198" name="Google Shape;198;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Decentralized VCS has become standard.</a:t>
            </a:r>
            <a:endParaRPr/>
          </a:p>
          <a:p>
            <a:pPr indent="-419100" lvl="0" marL="457200" rtl="0" algn="l">
              <a:spcBef>
                <a:spcPts val="0"/>
              </a:spcBef>
              <a:spcAft>
                <a:spcPts val="0"/>
              </a:spcAft>
              <a:buSzPts val="3000"/>
              <a:buChar char="●"/>
            </a:pPr>
            <a:r>
              <a:rPr lang="en"/>
              <a:t>Centralized CVS has a single point of failure.</a:t>
            </a:r>
            <a:endParaRPr/>
          </a:p>
          <a:p>
            <a:pPr indent="-381000" lvl="1" marL="914400" rtl="0" algn="l">
              <a:spcBef>
                <a:spcPts val="0"/>
              </a:spcBef>
              <a:spcAft>
                <a:spcPts val="0"/>
              </a:spcAft>
              <a:buSzPts val="2400"/>
              <a:buChar char="○"/>
            </a:pPr>
            <a:r>
              <a:rPr lang="en"/>
              <a:t>If the central server is lost, we could lose data.</a:t>
            </a:r>
            <a:endParaRPr/>
          </a:p>
          <a:p>
            <a:pPr indent="-381000" lvl="1" marL="914400" rtl="0" algn="l">
              <a:spcBef>
                <a:spcPts val="0"/>
              </a:spcBef>
              <a:spcAft>
                <a:spcPts val="0"/>
              </a:spcAft>
              <a:buSzPts val="2400"/>
              <a:buChar char="○"/>
            </a:pPr>
            <a:r>
              <a:rPr lang="en"/>
              <a:t>If it is unavailable, developers cannot push changes, merge updates, or roll back code.</a:t>
            </a:r>
            <a:endParaRPr/>
          </a:p>
          <a:p>
            <a:pPr indent="-419100" lvl="0" marL="457200" rtl="0" algn="l">
              <a:spcBef>
                <a:spcPts val="0"/>
              </a:spcBef>
              <a:spcAft>
                <a:spcPts val="0"/>
              </a:spcAft>
              <a:buSzPts val="3000"/>
              <a:buChar char="●"/>
            </a:pPr>
            <a:r>
              <a:rPr lang="en"/>
              <a:t>Decentralized avoids this by keeping a copy of the repository in each working copy.</a:t>
            </a:r>
            <a:endParaRPr/>
          </a:p>
          <a:p>
            <a:pPr indent="-381000" lvl="1" marL="914400" rtl="0" algn="l">
              <a:spcBef>
                <a:spcPts val="0"/>
              </a:spcBef>
              <a:spcAft>
                <a:spcPts val="0"/>
              </a:spcAft>
              <a:buSzPts val="2400"/>
              <a:buChar char="○"/>
            </a:pPr>
            <a:r>
              <a:rPr lang="en"/>
              <a:t>If the central server is lost, any copy could become the “central” source of truth. </a:t>
            </a:r>
            <a:endParaRPr/>
          </a:p>
          <a:p>
            <a:pPr indent="-419100" lvl="0" marL="457200" rtl="0" algn="l">
              <a:spcBef>
                <a:spcPts val="0"/>
              </a:spcBef>
              <a:spcAft>
                <a:spcPts val="0"/>
              </a:spcAft>
              <a:buSzPts val="3000"/>
              <a:buChar char="●"/>
            </a:pPr>
            <a:r>
              <a:rPr lang="en"/>
              <a:t>Decentralized has more complex workflow.</a:t>
            </a:r>
            <a:endParaRPr/>
          </a:p>
          <a:p>
            <a:pPr indent="-381000" lvl="1" marL="914400" rtl="0" algn="l">
              <a:spcBef>
                <a:spcPts val="0"/>
              </a:spcBef>
              <a:spcAft>
                <a:spcPts val="0"/>
              </a:spcAft>
              <a:buSzPts val="2400"/>
              <a:buChar char="○"/>
            </a:pPr>
            <a:r>
              <a:rPr lang="en"/>
              <a:t>Additional pull step before update, additional push after commit. </a:t>
            </a:r>
            <a:endParaRPr/>
          </a:p>
        </p:txBody>
      </p:sp>
      <p:sp>
        <p:nvSpPr>
          <p:cNvPr id="199" name="Google Shape;199;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205" name="Google Shape;205;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Explain the difference between </a:t>
            </a:r>
            <a:r>
              <a:rPr i="1" lang="en"/>
              <a:t>verification</a:t>
            </a:r>
            <a:r>
              <a:rPr lang="en"/>
              <a:t> and </a:t>
            </a:r>
            <a:r>
              <a:rPr i="1" lang="en"/>
              <a:t>validation</a:t>
            </a:r>
            <a:r>
              <a:rPr lang="en"/>
              <a:t>.</a:t>
            </a:r>
            <a:endParaRPr/>
          </a:p>
          <a:p>
            <a:pPr indent="-419100" lvl="0" marL="457200" marR="0" rtl="0" algn="l">
              <a:lnSpc>
                <a:spcPct val="100000"/>
              </a:lnSpc>
              <a:spcBef>
                <a:spcPts val="0"/>
              </a:spcBef>
              <a:spcAft>
                <a:spcPts val="0"/>
              </a:spcAft>
              <a:buSzPts val="3000"/>
              <a:buChar char="●"/>
            </a:pPr>
            <a:r>
              <a:rPr lang="en"/>
              <a:t>Which of these is considered harder? Why?</a:t>
            </a:r>
            <a:endParaRPr/>
          </a:p>
          <a:p>
            <a:pPr indent="0" lvl="0" marL="0" marR="0" rtl="0" algn="l">
              <a:lnSpc>
                <a:spcPct val="100000"/>
              </a:lnSpc>
              <a:spcBef>
                <a:spcPts val="600"/>
              </a:spcBef>
              <a:spcAft>
                <a:spcPts val="0"/>
              </a:spcAft>
              <a:buNone/>
            </a:pPr>
            <a:r>
              <a:t/>
            </a:r>
            <a:endParaRPr/>
          </a:p>
        </p:txBody>
      </p:sp>
      <p:sp>
        <p:nvSpPr>
          <p:cNvPr id="206" name="Google Shape;206;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7 - Solution</a:t>
            </a:r>
            <a:endParaRPr/>
          </a:p>
        </p:txBody>
      </p:sp>
      <p:sp>
        <p:nvSpPr>
          <p:cNvPr id="212" name="Google Shape;212;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Explain the difference between </a:t>
            </a:r>
            <a:r>
              <a:rPr i="1" lang="en"/>
              <a:t>verification</a:t>
            </a:r>
            <a:r>
              <a:rPr lang="en"/>
              <a:t> and </a:t>
            </a:r>
            <a:r>
              <a:rPr i="1" lang="en"/>
              <a:t>validation</a:t>
            </a:r>
            <a:r>
              <a:rPr lang="en"/>
              <a:t>.</a:t>
            </a:r>
            <a:endParaRPr/>
          </a:p>
          <a:p>
            <a:pPr indent="-381000" lvl="1" marL="914400" marR="0" rtl="0" algn="l">
              <a:lnSpc>
                <a:spcPct val="100000"/>
              </a:lnSpc>
              <a:spcBef>
                <a:spcPts val="0"/>
              </a:spcBef>
              <a:spcAft>
                <a:spcPts val="0"/>
              </a:spcAft>
              <a:buSzPts val="2400"/>
              <a:buChar char="○"/>
            </a:pPr>
            <a:r>
              <a:rPr lang="en"/>
              <a:t>Validation: Does the system meet the customer’s needs? “Are we building the right product?”</a:t>
            </a:r>
            <a:endParaRPr/>
          </a:p>
          <a:p>
            <a:pPr indent="-381000" lvl="1" marL="914400" marR="0" rtl="0" algn="l">
              <a:lnSpc>
                <a:spcPct val="100000"/>
              </a:lnSpc>
              <a:spcBef>
                <a:spcPts val="0"/>
              </a:spcBef>
              <a:spcAft>
                <a:spcPts val="0"/>
              </a:spcAft>
              <a:buSzPts val="2400"/>
              <a:buChar char="○"/>
            </a:pPr>
            <a:r>
              <a:rPr lang="en"/>
              <a:t>Verification: Does the system meet the specifications we laid out? “Are we building the product right?”</a:t>
            </a:r>
            <a:endParaRPr/>
          </a:p>
          <a:p>
            <a:pPr indent="-419100" lvl="0" marL="457200" marR="0" rtl="0" algn="l">
              <a:lnSpc>
                <a:spcPct val="100000"/>
              </a:lnSpc>
              <a:spcBef>
                <a:spcPts val="0"/>
              </a:spcBef>
              <a:spcAft>
                <a:spcPts val="0"/>
              </a:spcAft>
              <a:buSzPts val="3000"/>
              <a:buChar char="●"/>
            </a:pPr>
            <a:r>
              <a:rPr lang="en"/>
              <a:t>Which of these is considered harder? Why?</a:t>
            </a:r>
            <a:endParaRPr/>
          </a:p>
          <a:p>
            <a:pPr indent="-381000" lvl="1" marL="914400" marR="0" rtl="0" algn="l">
              <a:lnSpc>
                <a:spcPct val="100000"/>
              </a:lnSpc>
              <a:spcBef>
                <a:spcPts val="0"/>
              </a:spcBef>
              <a:spcAft>
                <a:spcPts val="0"/>
              </a:spcAft>
              <a:buSzPts val="2400"/>
              <a:buChar char="○"/>
            </a:pPr>
            <a:r>
              <a:rPr lang="en"/>
              <a:t>Validation is harder. </a:t>
            </a:r>
            <a:endParaRPr/>
          </a:p>
          <a:p>
            <a:pPr indent="-381000" lvl="1" marL="914400" marR="0" rtl="0" algn="l">
              <a:lnSpc>
                <a:spcPct val="100000"/>
              </a:lnSpc>
              <a:spcBef>
                <a:spcPts val="0"/>
              </a:spcBef>
              <a:spcAft>
                <a:spcPts val="0"/>
              </a:spcAft>
              <a:buSzPts val="2400"/>
              <a:buChar char="○"/>
            </a:pPr>
            <a:r>
              <a:rPr lang="en"/>
              <a:t>It requires that we understand the customer’s actual desires. They might not have told us those, or changed their minds.</a:t>
            </a:r>
            <a:endParaRPr/>
          </a:p>
          <a:p>
            <a:pPr indent="0" lvl="0" marL="0" marR="0" rtl="0" algn="l">
              <a:lnSpc>
                <a:spcPct val="100000"/>
              </a:lnSpc>
              <a:spcBef>
                <a:spcPts val="600"/>
              </a:spcBef>
              <a:spcAft>
                <a:spcPts val="0"/>
              </a:spcAft>
              <a:buNone/>
            </a:pPr>
            <a:r>
              <a:t/>
            </a:r>
            <a:endParaRPr/>
          </a:p>
        </p:txBody>
      </p:sp>
      <p:sp>
        <p:nvSpPr>
          <p:cNvPr id="213" name="Google Shape;213;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Questions</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Today: Go over practice midterm questions.</a:t>
            </a:r>
            <a:endParaRPr/>
          </a:p>
          <a:p>
            <a:pPr indent="-419100" lvl="0" marL="457200" marR="0" rtl="0" algn="l">
              <a:lnSpc>
                <a:spcPct val="100000"/>
              </a:lnSpc>
              <a:spcBef>
                <a:spcPts val="0"/>
              </a:spcBef>
              <a:spcAft>
                <a:spcPts val="0"/>
              </a:spcAft>
              <a:buSzPts val="3000"/>
              <a:buChar char="●"/>
            </a:pPr>
            <a:r>
              <a:rPr lang="en"/>
              <a:t>First - any general questions on course content or homework? </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219" name="Google Shape;219;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The airport connection check is part of a travel reservation system. It checks the validity of a single connection between two flights in an itinerary. </a:t>
            </a:r>
            <a:endParaRPr sz="1800"/>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b="1" lang="en" sz="1200">
                <a:latin typeface="Consolas"/>
                <a:ea typeface="Consolas"/>
                <a:cs typeface="Consolas"/>
                <a:sym typeface="Consolas"/>
              </a:rPr>
              <a:t>validConnection(Flight arrivingFlight, Flight departingFlight) returns ValidityCode.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800"/>
              <a:t>A Flight is a data structure consisting of:</a:t>
            </a:r>
            <a:endParaRPr sz="1800"/>
          </a:p>
          <a:p>
            <a:pPr indent="-342900" lvl="0" marL="457200" rtl="0" algn="l">
              <a:spcBef>
                <a:spcPts val="0"/>
              </a:spcBef>
              <a:spcAft>
                <a:spcPts val="0"/>
              </a:spcAft>
              <a:buSzPts val="1800"/>
              <a:buChar char="●"/>
            </a:pPr>
            <a:r>
              <a:rPr lang="en" sz="1800"/>
              <a:t>A unique identifying flight code (string, three characters followed by four numbers).</a:t>
            </a:r>
            <a:endParaRPr sz="1800"/>
          </a:p>
          <a:p>
            <a:pPr indent="-342900" lvl="0" marL="457200" rtl="0" algn="l">
              <a:spcBef>
                <a:spcPts val="0"/>
              </a:spcBef>
              <a:spcAft>
                <a:spcPts val="0"/>
              </a:spcAft>
              <a:buSzPts val="1800"/>
              <a:buChar char="●"/>
            </a:pPr>
            <a:r>
              <a:rPr lang="en" sz="1800"/>
              <a:t>The originating airport code (three character string).</a:t>
            </a:r>
            <a:endParaRPr sz="1800"/>
          </a:p>
          <a:p>
            <a:pPr indent="-342900" lvl="0" marL="457200" rtl="0" algn="l">
              <a:spcBef>
                <a:spcPts val="0"/>
              </a:spcBef>
              <a:spcAft>
                <a:spcPts val="0"/>
              </a:spcAft>
              <a:buSzPts val="1800"/>
              <a:buChar char="●"/>
            </a:pPr>
            <a:r>
              <a:rPr lang="en" sz="1800"/>
              <a:t>The scheduled departure time (in universal time).</a:t>
            </a:r>
            <a:endParaRPr sz="1800"/>
          </a:p>
          <a:p>
            <a:pPr indent="-342900" lvl="0" marL="457200" rtl="0" algn="l">
              <a:spcBef>
                <a:spcPts val="0"/>
              </a:spcBef>
              <a:spcAft>
                <a:spcPts val="0"/>
              </a:spcAft>
              <a:buSzPts val="1800"/>
              <a:buChar char="●"/>
            </a:pPr>
            <a:r>
              <a:rPr lang="en" sz="1800"/>
              <a:t>The destination airport code (three character string).</a:t>
            </a:r>
            <a:endParaRPr sz="1800"/>
          </a:p>
          <a:p>
            <a:pPr indent="-342900" lvl="0" marL="457200" rtl="0" algn="l">
              <a:spcBef>
                <a:spcPts val="0"/>
              </a:spcBef>
              <a:spcAft>
                <a:spcPts val="0"/>
              </a:spcAft>
              <a:buSzPts val="1800"/>
              <a:buChar char="●"/>
            </a:pPr>
            <a:r>
              <a:rPr lang="en" sz="1800"/>
              <a:t>The scheduled arrival time (in universal time).</a:t>
            </a:r>
            <a:endParaRPr sz="18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en" sz="1800"/>
              <a:t>There is also a flight database, where each record contains:</a:t>
            </a:r>
            <a:endParaRPr sz="1800"/>
          </a:p>
          <a:p>
            <a:pPr indent="-342900" lvl="0" marL="457200" rtl="0" algn="l">
              <a:spcBef>
                <a:spcPts val="0"/>
              </a:spcBef>
              <a:spcAft>
                <a:spcPts val="0"/>
              </a:spcAft>
              <a:buSzPts val="1800"/>
              <a:buChar char="●"/>
            </a:pPr>
            <a:r>
              <a:rPr lang="en" sz="1800"/>
              <a:t>Three-letter airport code (three character string).</a:t>
            </a:r>
            <a:endParaRPr sz="1800"/>
          </a:p>
          <a:p>
            <a:pPr indent="-342900" lvl="0" marL="457200" rtl="0" algn="l">
              <a:spcBef>
                <a:spcPts val="0"/>
              </a:spcBef>
              <a:spcAft>
                <a:spcPts val="0"/>
              </a:spcAft>
              <a:buSzPts val="1800"/>
              <a:buChar char="●"/>
            </a:pPr>
            <a:r>
              <a:rPr lang="en" sz="1800"/>
              <a:t>Airport country (two character string).</a:t>
            </a:r>
            <a:endParaRPr sz="1800"/>
          </a:p>
          <a:p>
            <a:pPr indent="-342900" lvl="0" marL="457200" rtl="0" algn="l">
              <a:spcBef>
                <a:spcPts val="0"/>
              </a:spcBef>
              <a:spcAft>
                <a:spcPts val="0"/>
              </a:spcAft>
              <a:buSzPts val="1800"/>
              <a:buChar char="●"/>
            </a:pPr>
            <a:r>
              <a:rPr lang="en" sz="1800"/>
              <a:t>Minimum connection time (integer, minimum number of minutes that must be allowed for flight connections).</a:t>
            </a:r>
            <a:endParaRPr sz="1800"/>
          </a:p>
        </p:txBody>
      </p:sp>
      <p:sp>
        <p:nvSpPr>
          <p:cNvPr id="220" name="Google Shape;220;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226" name="Google Shape;226;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Flight is a data structure consisting of:</a:t>
            </a:r>
            <a:endParaRPr sz="1800"/>
          </a:p>
          <a:p>
            <a:pPr indent="-342900" lvl="0" marL="457200" rtl="0" algn="l">
              <a:spcBef>
                <a:spcPts val="0"/>
              </a:spcBef>
              <a:spcAft>
                <a:spcPts val="0"/>
              </a:spcAft>
              <a:buSzPts val="1800"/>
              <a:buChar char="●"/>
            </a:pPr>
            <a:r>
              <a:rPr lang="en" sz="1800"/>
              <a:t>A unique identifying flight code (string, three characters followed by four numbers).</a:t>
            </a:r>
            <a:endParaRPr sz="1800"/>
          </a:p>
          <a:p>
            <a:pPr indent="-342900" lvl="0" marL="457200" rtl="0" algn="l">
              <a:spcBef>
                <a:spcPts val="0"/>
              </a:spcBef>
              <a:spcAft>
                <a:spcPts val="0"/>
              </a:spcAft>
              <a:buSzPts val="1800"/>
              <a:buChar char="●"/>
            </a:pPr>
            <a:r>
              <a:rPr lang="en" sz="1800"/>
              <a:t>The originating airport code (three character string).</a:t>
            </a:r>
            <a:endParaRPr sz="1800"/>
          </a:p>
          <a:p>
            <a:pPr indent="-342900" lvl="0" marL="457200" rtl="0" algn="l">
              <a:spcBef>
                <a:spcPts val="0"/>
              </a:spcBef>
              <a:spcAft>
                <a:spcPts val="0"/>
              </a:spcAft>
              <a:buSzPts val="1800"/>
              <a:buChar char="●"/>
            </a:pPr>
            <a:r>
              <a:rPr lang="en" sz="1800"/>
              <a:t>The scheduled departure time (in universal time).</a:t>
            </a:r>
            <a:endParaRPr sz="1800"/>
          </a:p>
          <a:p>
            <a:pPr indent="-342900" lvl="0" marL="457200" rtl="0" algn="l">
              <a:spcBef>
                <a:spcPts val="0"/>
              </a:spcBef>
              <a:spcAft>
                <a:spcPts val="0"/>
              </a:spcAft>
              <a:buSzPts val="1800"/>
              <a:buChar char="●"/>
            </a:pPr>
            <a:r>
              <a:rPr lang="en" sz="1800"/>
              <a:t>The destination airport code (three character string).</a:t>
            </a:r>
            <a:endParaRPr sz="1800"/>
          </a:p>
          <a:p>
            <a:pPr indent="-342900" lvl="0" marL="457200" rtl="0" algn="l">
              <a:spcBef>
                <a:spcPts val="0"/>
              </a:spcBef>
              <a:spcAft>
                <a:spcPts val="0"/>
              </a:spcAft>
              <a:buSzPts val="1800"/>
              <a:buChar char="●"/>
            </a:pPr>
            <a:r>
              <a:rPr lang="en" sz="1800"/>
              <a:t>The scheduled arrival time (in universal time).</a:t>
            </a:r>
            <a:endParaRPr sz="1800"/>
          </a:p>
          <a:p>
            <a:pPr indent="0" lvl="0" marL="0" rtl="0" algn="l">
              <a:spcBef>
                <a:spcPts val="0"/>
              </a:spcBef>
              <a:spcAft>
                <a:spcPts val="0"/>
              </a:spcAft>
              <a:buNone/>
            </a:pPr>
            <a:r>
              <a:t/>
            </a:r>
            <a:endParaRPr sz="1100"/>
          </a:p>
          <a:p>
            <a:pPr indent="0" lvl="0" marL="0" rtl="0" algn="l">
              <a:spcBef>
                <a:spcPts val="0"/>
              </a:spcBef>
              <a:spcAft>
                <a:spcPts val="0"/>
              </a:spcAft>
              <a:buNone/>
            </a:pPr>
            <a:r>
              <a:rPr lang="en" sz="1800"/>
              <a:t>There is also a flight database, where each record contains:</a:t>
            </a:r>
            <a:endParaRPr sz="1800"/>
          </a:p>
          <a:p>
            <a:pPr indent="-342900" lvl="0" marL="457200" rtl="0" algn="l">
              <a:spcBef>
                <a:spcPts val="0"/>
              </a:spcBef>
              <a:spcAft>
                <a:spcPts val="0"/>
              </a:spcAft>
              <a:buSzPts val="1800"/>
              <a:buChar char="●"/>
            </a:pPr>
            <a:r>
              <a:rPr lang="en" sz="1800"/>
              <a:t>Three-letter airport code (three character string).</a:t>
            </a:r>
            <a:endParaRPr sz="1800"/>
          </a:p>
          <a:p>
            <a:pPr indent="-342900" lvl="0" marL="457200" rtl="0" algn="l">
              <a:spcBef>
                <a:spcPts val="0"/>
              </a:spcBef>
              <a:spcAft>
                <a:spcPts val="0"/>
              </a:spcAft>
              <a:buSzPts val="1800"/>
              <a:buChar char="●"/>
            </a:pPr>
            <a:r>
              <a:rPr lang="en" sz="1800"/>
              <a:t>Airport country (two character string).</a:t>
            </a:r>
            <a:endParaRPr sz="1800"/>
          </a:p>
          <a:p>
            <a:pPr indent="-342900" lvl="0" marL="457200" rtl="0" algn="l">
              <a:spcBef>
                <a:spcPts val="0"/>
              </a:spcBef>
              <a:spcAft>
                <a:spcPts val="0"/>
              </a:spcAft>
              <a:buSzPts val="1800"/>
              <a:buChar char="●"/>
            </a:pPr>
            <a:r>
              <a:rPr lang="en" sz="1800"/>
              <a:t>Minimum connection time (integer, minimum number of minutes that must be allowed for flight connections).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b="1" lang="en" sz="1800"/>
              <a:t>Derive representative values of the parameters from this specification for the validConnection function.</a:t>
            </a:r>
            <a:r>
              <a:rPr lang="en" sz="1800"/>
              <a:t> </a:t>
            </a:r>
            <a:endParaRPr sz="1800"/>
          </a:p>
        </p:txBody>
      </p:sp>
      <p:sp>
        <p:nvSpPr>
          <p:cNvPr id="227" name="Google Shape;227;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8 - Solution</a:t>
            </a:r>
            <a:endParaRPr/>
          </a:p>
        </p:txBody>
      </p:sp>
      <p:sp>
        <p:nvSpPr>
          <p:cNvPr id="233" name="Google Shape;233;p30"/>
          <p:cNvSpPr txBox="1"/>
          <p:nvPr>
            <p:ph idx="1" type="body"/>
          </p:nvPr>
        </p:nvSpPr>
        <p:spPr>
          <a:xfrm>
            <a:off x="457200" y="1600200"/>
            <a:ext cx="24852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100" u="sng"/>
              <a:t>Parameter: Arriving flight</a:t>
            </a:r>
            <a:endParaRPr i="1" sz="1100" u="sng"/>
          </a:p>
          <a:p>
            <a:pPr indent="0" lvl="0" marL="0" rtl="0" algn="l">
              <a:spcBef>
                <a:spcPts val="0"/>
              </a:spcBef>
              <a:spcAft>
                <a:spcPts val="0"/>
              </a:spcAft>
              <a:buNone/>
            </a:pPr>
            <a:r>
              <a:t/>
            </a:r>
            <a:endParaRPr i="1" sz="1100"/>
          </a:p>
          <a:p>
            <a:pPr indent="0" lvl="0" marL="0" rtl="0" algn="l">
              <a:spcBef>
                <a:spcPts val="0"/>
              </a:spcBef>
              <a:spcAft>
                <a:spcPts val="0"/>
              </a:spcAft>
              <a:buNone/>
            </a:pPr>
            <a:r>
              <a:rPr i="1" lang="en" sz="1100"/>
              <a:t>Flight code:</a:t>
            </a:r>
            <a:endParaRPr i="1" sz="1100"/>
          </a:p>
          <a:p>
            <a:pPr indent="-298450" lvl="0" marL="457200" rtl="0" algn="l">
              <a:spcBef>
                <a:spcPts val="0"/>
              </a:spcBef>
              <a:spcAft>
                <a:spcPts val="0"/>
              </a:spcAft>
              <a:buSzPts val="1100"/>
              <a:buChar char="●"/>
            </a:pPr>
            <a:r>
              <a:rPr i="1" lang="en" sz="1100"/>
              <a:t>malformed</a:t>
            </a:r>
            <a:endParaRPr i="1" sz="1100"/>
          </a:p>
          <a:p>
            <a:pPr indent="-298450" lvl="0" marL="457200" rtl="0" algn="l">
              <a:spcBef>
                <a:spcPts val="0"/>
              </a:spcBef>
              <a:spcAft>
                <a:spcPts val="0"/>
              </a:spcAft>
              <a:buSzPts val="1100"/>
              <a:buChar char="●"/>
            </a:pPr>
            <a:r>
              <a:rPr i="1" lang="en" sz="1100"/>
              <a:t>not in database</a:t>
            </a:r>
            <a:endParaRPr i="1" sz="1100"/>
          </a:p>
          <a:p>
            <a:pPr indent="-298450" lvl="0" marL="457200" rtl="0" algn="l">
              <a:spcBef>
                <a:spcPts val="0"/>
              </a:spcBef>
              <a:spcAft>
                <a:spcPts val="0"/>
              </a:spcAft>
              <a:buSzPts val="1100"/>
              <a:buChar char="●"/>
            </a:pPr>
            <a:r>
              <a:rPr i="1" lang="en" sz="1100"/>
              <a:t>valid</a:t>
            </a:r>
            <a:endParaRPr i="1" sz="1100"/>
          </a:p>
          <a:p>
            <a:pPr indent="0" lvl="0" marL="0" rtl="0" algn="l">
              <a:spcBef>
                <a:spcPts val="0"/>
              </a:spcBef>
              <a:spcAft>
                <a:spcPts val="0"/>
              </a:spcAft>
              <a:buNone/>
            </a:pPr>
            <a:r>
              <a:t/>
            </a:r>
            <a:endParaRPr i="1" sz="1100"/>
          </a:p>
          <a:p>
            <a:pPr indent="0" lvl="0" marL="0" rtl="0" algn="l">
              <a:spcBef>
                <a:spcPts val="0"/>
              </a:spcBef>
              <a:spcAft>
                <a:spcPts val="0"/>
              </a:spcAft>
              <a:buNone/>
            </a:pPr>
            <a:r>
              <a:rPr i="1" lang="en" sz="1100"/>
              <a:t>Originating airport code:</a:t>
            </a:r>
            <a:endParaRPr i="1" sz="1100"/>
          </a:p>
          <a:p>
            <a:pPr indent="-298450" lvl="0" marL="457200" rtl="0" algn="l">
              <a:spcBef>
                <a:spcPts val="0"/>
              </a:spcBef>
              <a:spcAft>
                <a:spcPts val="0"/>
              </a:spcAft>
              <a:buSzPts val="1100"/>
              <a:buChar char="●"/>
            </a:pPr>
            <a:r>
              <a:rPr i="1" lang="en" sz="1100"/>
              <a:t>malformed </a:t>
            </a:r>
            <a:endParaRPr i="1" sz="1100"/>
          </a:p>
          <a:p>
            <a:pPr indent="-298450" lvl="0" marL="457200" rtl="0" algn="l">
              <a:spcBef>
                <a:spcPts val="0"/>
              </a:spcBef>
              <a:spcAft>
                <a:spcPts val="0"/>
              </a:spcAft>
              <a:buSzPts val="1100"/>
              <a:buChar char="●"/>
            </a:pPr>
            <a:r>
              <a:rPr i="1" lang="en" sz="1100"/>
              <a:t>not in database </a:t>
            </a:r>
            <a:endParaRPr i="1" sz="1100"/>
          </a:p>
          <a:p>
            <a:pPr indent="-298450" lvl="0" marL="457200" rtl="0" algn="l">
              <a:spcBef>
                <a:spcPts val="0"/>
              </a:spcBef>
              <a:spcAft>
                <a:spcPts val="0"/>
              </a:spcAft>
              <a:buSzPts val="1100"/>
              <a:buChar char="●"/>
            </a:pPr>
            <a:r>
              <a:rPr i="1" lang="en" sz="1100"/>
              <a:t>valid city</a:t>
            </a:r>
            <a:endParaRPr i="1" sz="1100"/>
          </a:p>
          <a:p>
            <a:pPr indent="0" lvl="0" marL="0" rtl="0" algn="l">
              <a:spcBef>
                <a:spcPts val="0"/>
              </a:spcBef>
              <a:spcAft>
                <a:spcPts val="0"/>
              </a:spcAft>
              <a:buNone/>
            </a:pPr>
            <a:r>
              <a:t/>
            </a:r>
            <a:endParaRPr i="1" sz="1100"/>
          </a:p>
          <a:p>
            <a:pPr indent="0" lvl="0" marL="0" rtl="0" algn="l">
              <a:spcBef>
                <a:spcPts val="0"/>
              </a:spcBef>
              <a:spcAft>
                <a:spcPts val="0"/>
              </a:spcAft>
              <a:buNone/>
            </a:pPr>
            <a:r>
              <a:rPr i="1" lang="en" sz="1100"/>
              <a:t>Scheduled departure time:</a:t>
            </a:r>
            <a:endParaRPr i="1" sz="1100"/>
          </a:p>
          <a:p>
            <a:pPr indent="-298450" lvl="0" marL="457200" rtl="0" algn="l">
              <a:spcBef>
                <a:spcPts val="0"/>
              </a:spcBef>
              <a:spcAft>
                <a:spcPts val="0"/>
              </a:spcAft>
              <a:buSzPts val="1100"/>
              <a:buChar char="●"/>
            </a:pPr>
            <a:r>
              <a:rPr i="1" lang="en" sz="1100"/>
              <a:t>syntactically malformed</a:t>
            </a:r>
            <a:endParaRPr i="1" sz="1100"/>
          </a:p>
          <a:p>
            <a:pPr indent="-298450" lvl="0" marL="457200" rtl="0" algn="l">
              <a:spcBef>
                <a:spcPts val="0"/>
              </a:spcBef>
              <a:spcAft>
                <a:spcPts val="0"/>
              </a:spcAft>
              <a:buSzPts val="1100"/>
              <a:buChar char="●"/>
            </a:pPr>
            <a:r>
              <a:rPr i="1" lang="en" sz="1100"/>
              <a:t>out of legal range</a:t>
            </a:r>
            <a:endParaRPr i="1" sz="1100"/>
          </a:p>
          <a:p>
            <a:pPr indent="-298450" lvl="0" marL="457200" rtl="0" algn="l">
              <a:spcBef>
                <a:spcPts val="0"/>
              </a:spcBef>
              <a:spcAft>
                <a:spcPts val="0"/>
              </a:spcAft>
              <a:buSzPts val="1100"/>
              <a:buChar char="●"/>
            </a:pPr>
            <a:r>
              <a:rPr i="1" lang="en" sz="1100"/>
              <a:t>legal</a:t>
            </a:r>
            <a:endParaRPr i="1" sz="1100"/>
          </a:p>
          <a:p>
            <a:pPr indent="0" lvl="0" marL="0" rtl="0" algn="l">
              <a:spcBef>
                <a:spcPts val="0"/>
              </a:spcBef>
              <a:spcAft>
                <a:spcPts val="0"/>
              </a:spcAft>
              <a:buNone/>
            </a:pPr>
            <a:r>
              <a:t/>
            </a:r>
            <a:endParaRPr i="1" sz="1100"/>
          </a:p>
          <a:p>
            <a:pPr indent="0" lvl="0" marL="0" rtl="0" algn="l">
              <a:spcBef>
                <a:spcPts val="0"/>
              </a:spcBef>
              <a:spcAft>
                <a:spcPts val="0"/>
              </a:spcAft>
              <a:buNone/>
            </a:pPr>
            <a:r>
              <a:rPr i="1" lang="en" sz="1100"/>
              <a:t>Destination airport (transfer airport):</a:t>
            </a:r>
            <a:endParaRPr i="1" sz="1100"/>
          </a:p>
          <a:p>
            <a:pPr indent="-298450" lvl="0" marL="457200" rtl="0" algn="l">
              <a:spcBef>
                <a:spcPts val="0"/>
              </a:spcBef>
              <a:spcAft>
                <a:spcPts val="0"/>
              </a:spcAft>
              <a:buSzPts val="1100"/>
              <a:buChar char="●"/>
            </a:pPr>
            <a:r>
              <a:rPr i="1" lang="en" sz="1100"/>
              <a:t>malformed </a:t>
            </a:r>
            <a:endParaRPr i="1" sz="1100"/>
          </a:p>
          <a:p>
            <a:pPr indent="-298450" lvl="0" marL="457200" rtl="0" algn="l">
              <a:spcBef>
                <a:spcPts val="0"/>
              </a:spcBef>
              <a:spcAft>
                <a:spcPts val="0"/>
              </a:spcAft>
              <a:buSzPts val="1100"/>
              <a:buChar char="●"/>
            </a:pPr>
            <a:r>
              <a:rPr i="1" lang="en" sz="1100"/>
              <a:t>not in database</a:t>
            </a:r>
            <a:endParaRPr i="1" sz="1100"/>
          </a:p>
          <a:p>
            <a:pPr indent="-298450" lvl="0" marL="457200" rtl="0" algn="l">
              <a:spcBef>
                <a:spcPts val="0"/>
              </a:spcBef>
              <a:spcAft>
                <a:spcPts val="0"/>
              </a:spcAft>
              <a:buSzPts val="1100"/>
              <a:buChar char="●"/>
            </a:pPr>
            <a:r>
              <a:rPr i="1" lang="en" sz="1100"/>
              <a:t>valid city</a:t>
            </a:r>
            <a:endParaRPr i="1" sz="1100"/>
          </a:p>
          <a:p>
            <a:pPr indent="0" lvl="0" marL="0" rtl="0" algn="l">
              <a:spcBef>
                <a:spcPts val="0"/>
              </a:spcBef>
              <a:spcAft>
                <a:spcPts val="0"/>
              </a:spcAft>
              <a:buNone/>
            </a:pPr>
            <a:r>
              <a:t/>
            </a:r>
            <a:endParaRPr i="1" sz="1100"/>
          </a:p>
          <a:p>
            <a:pPr indent="0" lvl="0" marL="0" rtl="0" algn="l">
              <a:spcBef>
                <a:spcPts val="0"/>
              </a:spcBef>
              <a:spcAft>
                <a:spcPts val="0"/>
              </a:spcAft>
              <a:buNone/>
            </a:pPr>
            <a:r>
              <a:rPr i="1" lang="en" sz="1100"/>
              <a:t>Scheduled arrival time (tA):</a:t>
            </a:r>
            <a:endParaRPr i="1" sz="1100"/>
          </a:p>
          <a:p>
            <a:pPr indent="-298450" lvl="0" marL="457200" rtl="0" algn="l">
              <a:spcBef>
                <a:spcPts val="0"/>
              </a:spcBef>
              <a:spcAft>
                <a:spcPts val="0"/>
              </a:spcAft>
              <a:buSzPts val="1100"/>
              <a:buChar char="●"/>
            </a:pPr>
            <a:r>
              <a:rPr i="1" lang="en" sz="1100"/>
              <a:t>syntactically malformed</a:t>
            </a:r>
            <a:endParaRPr i="1" sz="1100"/>
          </a:p>
          <a:p>
            <a:pPr indent="-298450" lvl="0" marL="457200" rtl="0" algn="l">
              <a:spcBef>
                <a:spcPts val="0"/>
              </a:spcBef>
              <a:spcAft>
                <a:spcPts val="0"/>
              </a:spcAft>
              <a:buSzPts val="1100"/>
              <a:buChar char="●"/>
            </a:pPr>
            <a:r>
              <a:rPr i="1" lang="en" sz="1100"/>
              <a:t>out of legal range</a:t>
            </a:r>
            <a:endParaRPr i="1" sz="1100"/>
          </a:p>
          <a:p>
            <a:pPr indent="-298450" lvl="0" marL="457200" rtl="0" algn="l">
              <a:spcBef>
                <a:spcPts val="0"/>
              </a:spcBef>
              <a:spcAft>
                <a:spcPts val="0"/>
              </a:spcAft>
              <a:buSzPts val="1100"/>
              <a:buChar char="●"/>
            </a:pPr>
            <a:r>
              <a:rPr i="1" lang="en" sz="1100"/>
              <a:t>legal</a:t>
            </a:r>
            <a:endParaRPr/>
          </a:p>
        </p:txBody>
      </p:sp>
      <p:sp>
        <p:nvSpPr>
          <p:cNvPr id="234" name="Google Shape;234;p30"/>
          <p:cNvSpPr txBox="1"/>
          <p:nvPr>
            <p:ph idx="2" type="body"/>
          </p:nvPr>
        </p:nvSpPr>
        <p:spPr>
          <a:xfrm>
            <a:off x="2942400" y="1600200"/>
            <a:ext cx="29784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100" u="sng"/>
              <a:t>Parameter: Departing flight</a:t>
            </a:r>
            <a:endParaRPr i="1" sz="1100" u="sng"/>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Clr>
                <a:schemeClr val="dk1"/>
              </a:buClr>
              <a:buSzPts val="1100"/>
              <a:buFont typeface="Arial"/>
              <a:buNone/>
            </a:pPr>
            <a:r>
              <a:rPr i="1" lang="en" sz="1100"/>
              <a:t>Flight code:</a:t>
            </a:r>
            <a:endParaRPr i="1" sz="1100"/>
          </a:p>
          <a:p>
            <a:pPr indent="-298450" lvl="0" marL="457200" rtl="0" algn="l">
              <a:spcBef>
                <a:spcPts val="0"/>
              </a:spcBef>
              <a:spcAft>
                <a:spcPts val="0"/>
              </a:spcAft>
              <a:buSzPts val="1100"/>
              <a:buChar char="●"/>
            </a:pPr>
            <a:r>
              <a:rPr i="1" lang="en" sz="1100"/>
              <a:t>malformed</a:t>
            </a:r>
            <a:endParaRPr i="1" sz="1100"/>
          </a:p>
          <a:p>
            <a:pPr indent="-298450" lvl="0" marL="457200" rtl="0" algn="l">
              <a:spcBef>
                <a:spcPts val="0"/>
              </a:spcBef>
              <a:spcAft>
                <a:spcPts val="0"/>
              </a:spcAft>
              <a:buSzPts val="1100"/>
              <a:buChar char="●"/>
            </a:pPr>
            <a:r>
              <a:rPr i="1" lang="en" sz="1100"/>
              <a:t>not in database</a:t>
            </a:r>
            <a:endParaRPr i="1" sz="1100"/>
          </a:p>
          <a:p>
            <a:pPr indent="-298450" lvl="0" marL="457200" rtl="0" algn="l">
              <a:spcBef>
                <a:spcPts val="0"/>
              </a:spcBef>
              <a:spcAft>
                <a:spcPts val="0"/>
              </a:spcAft>
              <a:buSzPts val="1100"/>
              <a:buChar char="●"/>
            </a:pPr>
            <a:r>
              <a:rPr i="1" lang="en" sz="1100"/>
              <a:t>valid</a:t>
            </a:r>
            <a:endParaRPr i="1" sz="1100"/>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Clr>
                <a:schemeClr val="dk1"/>
              </a:buClr>
              <a:buSzPts val="1100"/>
              <a:buFont typeface="Arial"/>
              <a:buNone/>
            </a:pPr>
            <a:r>
              <a:rPr i="1" lang="en" sz="1100"/>
              <a:t>Originating airport code:</a:t>
            </a:r>
            <a:endParaRPr i="1" sz="1100"/>
          </a:p>
          <a:p>
            <a:pPr indent="-298450" lvl="0" marL="457200" rtl="0" algn="l">
              <a:spcBef>
                <a:spcPts val="0"/>
              </a:spcBef>
              <a:spcAft>
                <a:spcPts val="0"/>
              </a:spcAft>
              <a:buSzPts val="1100"/>
              <a:buChar char="●"/>
            </a:pPr>
            <a:r>
              <a:rPr i="1" lang="en" sz="1100"/>
              <a:t>malformed</a:t>
            </a:r>
            <a:endParaRPr i="1" sz="1100"/>
          </a:p>
          <a:p>
            <a:pPr indent="-298450" lvl="0" marL="457200" rtl="0" algn="l">
              <a:spcBef>
                <a:spcPts val="0"/>
              </a:spcBef>
              <a:spcAft>
                <a:spcPts val="0"/>
              </a:spcAft>
              <a:buSzPts val="1100"/>
              <a:buChar char="●"/>
            </a:pPr>
            <a:r>
              <a:rPr i="1" lang="en" sz="1100"/>
              <a:t>not in database </a:t>
            </a:r>
            <a:endParaRPr i="1" sz="1100"/>
          </a:p>
          <a:p>
            <a:pPr indent="-298450" lvl="0" marL="457200" rtl="0" algn="l">
              <a:spcBef>
                <a:spcPts val="0"/>
              </a:spcBef>
              <a:spcAft>
                <a:spcPts val="0"/>
              </a:spcAft>
              <a:buSzPts val="1100"/>
              <a:buChar char="●"/>
            </a:pPr>
            <a:r>
              <a:rPr i="1" lang="en" sz="1100"/>
              <a:t>differs from transfer airport </a:t>
            </a:r>
            <a:endParaRPr i="1" sz="1100"/>
          </a:p>
          <a:p>
            <a:pPr indent="-298450" lvl="0" marL="457200" rtl="0" algn="l">
              <a:spcBef>
                <a:spcPts val="0"/>
              </a:spcBef>
              <a:spcAft>
                <a:spcPts val="0"/>
              </a:spcAft>
              <a:buSzPts val="1100"/>
              <a:buChar char="●"/>
            </a:pPr>
            <a:r>
              <a:rPr i="1" lang="en" sz="1100"/>
              <a:t>same as transfer airport</a:t>
            </a:r>
            <a:endParaRPr i="1" sz="1100"/>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Clr>
                <a:schemeClr val="dk1"/>
              </a:buClr>
              <a:buSzPts val="1100"/>
              <a:buFont typeface="Arial"/>
              <a:buNone/>
            </a:pPr>
            <a:r>
              <a:rPr i="1" lang="en" sz="1100"/>
              <a:t>Scheduled departure time:</a:t>
            </a:r>
            <a:endParaRPr i="1" sz="1100"/>
          </a:p>
          <a:p>
            <a:pPr indent="-298450" lvl="0" marL="457200" rtl="0" algn="l">
              <a:spcBef>
                <a:spcPts val="0"/>
              </a:spcBef>
              <a:spcAft>
                <a:spcPts val="0"/>
              </a:spcAft>
              <a:buSzPts val="1100"/>
              <a:buChar char="●"/>
            </a:pPr>
            <a:r>
              <a:rPr i="1" lang="en" sz="1100"/>
              <a:t>syntactically malformed</a:t>
            </a:r>
            <a:endParaRPr i="1" sz="1100"/>
          </a:p>
          <a:p>
            <a:pPr indent="-298450" lvl="0" marL="457200" rtl="0" algn="l">
              <a:spcBef>
                <a:spcPts val="0"/>
              </a:spcBef>
              <a:spcAft>
                <a:spcPts val="0"/>
              </a:spcAft>
              <a:buSzPts val="1100"/>
              <a:buChar char="●"/>
            </a:pPr>
            <a:r>
              <a:rPr i="1" lang="en" sz="1100"/>
              <a:t>out of legal range</a:t>
            </a:r>
            <a:endParaRPr i="1" sz="1100"/>
          </a:p>
          <a:p>
            <a:pPr indent="-298450" lvl="0" marL="457200" rtl="0" algn="l">
              <a:spcBef>
                <a:spcPts val="0"/>
              </a:spcBef>
              <a:spcAft>
                <a:spcPts val="0"/>
              </a:spcAft>
              <a:buSzPts val="1100"/>
              <a:buChar char="●"/>
            </a:pPr>
            <a:r>
              <a:rPr i="1" lang="en" sz="1100"/>
              <a:t>before arriving flight time (tA)</a:t>
            </a:r>
            <a:endParaRPr i="1" sz="1100"/>
          </a:p>
          <a:p>
            <a:pPr indent="-298450" lvl="0" marL="457200" rtl="0" algn="l">
              <a:spcBef>
                <a:spcPts val="0"/>
              </a:spcBef>
              <a:spcAft>
                <a:spcPts val="0"/>
              </a:spcAft>
              <a:buSzPts val="1100"/>
              <a:buChar char="●"/>
            </a:pPr>
            <a:r>
              <a:rPr i="1" lang="en" sz="1100"/>
              <a:t>between tA and tA + minimum connection time (CT)</a:t>
            </a:r>
            <a:endParaRPr i="1" sz="1100"/>
          </a:p>
          <a:p>
            <a:pPr indent="-298450" lvl="0" marL="457200" rtl="0" algn="l">
              <a:spcBef>
                <a:spcPts val="0"/>
              </a:spcBef>
              <a:spcAft>
                <a:spcPts val="0"/>
              </a:spcAft>
              <a:buSzPts val="1100"/>
              <a:buChar char="●"/>
            </a:pPr>
            <a:r>
              <a:rPr i="1" lang="en" sz="1100"/>
              <a:t>equal to tA + CT</a:t>
            </a:r>
            <a:endParaRPr i="1" sz="1100"/>
          </a:p>
          <a:p>
            <a:pPr indent="-298450" lvl="0" marL="457200" rtl="0" algn="l">
              <a:spcBef>
                <a:spcPts val="0"/>
              </a:spcBef>
              <a:spcAft>
                <a:spcPts val="0"/>
              </a:spcAft>
              <a:buSzPts val="1100"/>
              <a:buChar char="●"/>
            </a:pPr>
            <a:r>
              <a:rPr i="1" lang="en" sz="1100"/>
              <a:t>greater than tA + CT</a:t>
            </a:r>
            <a:endParaRPr i="1" sz="1100"/>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Clr>
                <a:schemeClr val="dk1"/>
              </a:buClr>
              <a:buSzPts val="1100"/>
              <a:buFont typeface="Arial"/>
              <a:buNone/>
            </a:pPr>
            <a:r>
              <a:rPr i="1" lang="en" sz="1100"/>
              <a:t>Destination airport code:</a:t>
            </a:r>
            <a:endParaRPr i="1" sz="1100"/>
          </a:p>
          <a:p>
            <a:pPr indent="-298450" lvl="0" marL="457200" rtl="0" algn="l">
              <a:spcBef>
                <a:spcPts val="0"/>
              </a:spcBef>
              <a:spcAft>
                <a:spcPts val="0"/>
              </a:spcAft>
              <a:buSzPts val="1100"/>
              <a:buChar char="●"/>
            </a:pPr>
            <a:r>
              <a:rPr i="1" lang="en" sz="1100"/>
              <a:t>malformed </a:t>
            </a:r>
            <a:endParaRPr i="1" sz="1100"/>
          </a:p>
          <a:p>
            <a:pPr indent="-298450" lvl="0" marL="457200" rtl="0" algn="l">
              <a:spcBef>
                <a:spcPts val="0"/>
              </a:spcBef>
              <a:spcAft>
                <a:spcPts val="0"/>
              </a:spcAft>
              <a:buSzPts val="1100"/>
              <a:buChar char="●"/>
            </a:pPr>
            <a:r>
              <a:rPr i="1" lang="en" sz="1100"/>
              <a:t>not in database</a:t>
            </a:r>
            <a:endParaRPr i="1" sz="1100"/>
          </a:p>
          <a:p>
            <a:pPr indent="-298450" lvl="0" marL="457200" rtl="0" algn="l">
              <a:spcBef>
                <a:spcPts val="0"/>
              </a:spcBef>
              <a:spcAft>
                <a:spcPts val="0"/>
              </a:spcAft>
              <a:buSzPts val="1100"/>
              <a:buChar char="●"/>
            </a:pPr>
            <a:r>
              <a:rPr i="1" lang="en" sz="1100"/>
              <a:t>valid city</a:t>
            </a:r>
            <a:endParaRPr i="1" sz="1100"/>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None/>
            </a:pPr>
            <a:r>
              <a:t/>
            </a:r>
            <a:endParaRPr/>
          </a:p>
        </p:txBody>
      </p:sp>
      <p:sp>
        <p:nvSpPr>
          <p:cNvPr id="235" name="Google Shape;235;p30"/>
          <p:cNvSpPr txBox="1"/>
          <p:nvPr>
            <p:ph idx="2" type="body"/>
          </p:nvPr>
        </p:nvSpPr>
        <p:spPr>
          <a:xfrm>
            <a:off x="5788175" y="1600200"/>
            <a:ext cx="29784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100"/>
              <a:t>Scheduled arrival time:</a:t>
            </a:r>
            <a:endParaRPr i="1" sz="1100"/>
          </a:p>
          <a:p>
            <a:pPr indent="-298450" lvl="0" marL="457200" rtl="0" algn="l">
              <a:spcBef>
                <a:spcPts val="0"/>
              </a:spcBef>
              <a:spcAft>
                <a:spcPts val="0"/>
              </a:spcAft>
              <a:buSzPts val="1100"/>
              <a:buChar char="●"/>
            </a:pPr>
            <a:r>
              <a:rPr i="1" lang="en" sz="1100"/>
              <a:t>syntactically malformed </a:t>
            </a:r>
            <a:endParaRPr i="1" sz="1100"/>
          </a:p>
          <a:p>
            <a:pPr indent="-298450" lvl="0" marL="457200" rtl="0" algn="l">
              <a:spcBef>
                <a:spcPts val="0"/>
              </a:spcBef>
              <a:spcAft>
                <a:spcPts val="0"/>
              </a:spcAft>
              <a:buSzPts val="1100"/>
              <a:buChar char="●"/>
            </a:pPr>
            <a:r>
              <a:rPr i="1" lang="en" sz="1100"/>
              <a:t>out of legal range </a:t>
            </a:r>
            <a:endParaRPr i="1" sz="1100"/>
          </a:p>
          <a:p>
            <a:pPr indent="-298450" lvl="0" marL="457200" rtl="0" algn="l">
              <a:spcBef>
                <a:spcPts val="0"/>
              </a:spcBef>
              <a:spcAft>
                <a:spcPts val="0"/>
              </a:spcAft>
              <a:buSzPts val="1100"/>
              <a:buChar char="●"/>
            </a:pPr>
            <a:r>
              <a:rPr i="1" lang="en" sz="1100"/>
              <a:t>legal</a:t>
            </a:r>
            <a:endParaRPr i="1" sz="1100"/>
          </a:p>
          <a:p>
            <a:pPr indent="0" lvl="0" marL="0" rtl="0" algn="l">
              <a:spcBef>
                <a:spcPts val="0"/>
              </a:spcBef>
              <a:spcAft>
                <a:spcPts val="0"/>
              </a:spcAft>
              <a:buNone/>
            </a:pPr>
            <a:r>
              <a:t/>
            </a:r>
            <a:endParaRPr i="1" sz="1100"/>
          </a:p>
          <a:p>
            <a:pPr indent="0" lvl="0" marL="0" rtl="0" algn="l">
              <a:spcBef>
                <a:spcPts val="0"/>
              </a:spcBef>
              <a:spcAft>
                <a:spcPts val="0"/>
              </a:spcAft>
              <a:buClr>
                <a:schemeClr val="dk1"/>
              </a:buClr>
              <a:buSzPts val="1100"/>
              <a:buFont typeface="Arial"/>
              <a:buNone/>
            </a:pPr>
            <a:r>
              <a:rPr i="1" lang="en" sz="1100" u="sng"/>
              <a:t>Parameter: Database record</a:t>
            </a:r>
            <a:endParaRPr i="1" sz="1100" u="sng"/>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Clr>
                <a:schemeClr val="dk1"/>
              </a:buClr>
              <a:buSzPts val="1100"/>
              <a:buFont typeface="Arial"/>
              <a:buNone/>
            </a:pPr>
            <a:r>
              <a:rPr i="1" lang="en" sz="1100"/>
              <a:t>This parameter refers to the database time record corresponding to the transfer airport.</a:t>
            </a:r>
            <a:endParaRPr i="1" sz="1100"/>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Clr>
                <a:schemeClr val="dk1"/>
              </a:buClr>
              <a:buSzPts val="1100"/>
              <a:buFont typeface="Arial"/>
              <a:buNone/>
            </a:pPr>
            <a:r>
              <a:rPr i="1" lang="en" sz="1100"/>
              <a:t>Airport code:</a:t>
            </a:r>
            <a:endParaRPr i="1" sz="1100"/>
          </a:p>
          <a:p>
            <a:pPr indent="-298450" lvl="0" marL="457200" rtl="0" algn="l">
              <a:spcBef>
                <a:spcPts val="0"/>
              </a:spcBef>
              <a:spcAft>
                <a:spcPts val="0"/>
              </a:spcAft>
              <a:buSzPts val="1100"/>
              <a:buChar char="●"/>
            </a:pPr>
            <a:r>
              <a:rPr i="1" lang="en" sz="1100"/>
              <a:t>malformed</a:t>
            </a:r>
            <a:endParaRPr i="1" sz="1100"/>
          </a:p>
          <a:p>
            <a:pPr indent="-298450" lvl="0" marL="457200" rtl="0" algn="l">
              <a:spcBef>
                <a:spcPts val="0"/>
              </a:spcBef>
              <a:spcAft>
                <a:spcPts val="0"/>
              </a:spcAft>
              <a:buSzPts val="1100"/>
              <a:buChar char="●"/>
            </a:pPr>
            <a:r>
              <a:rPr i="1" lang="en" sz="1100"/>
              <a:t>not found in database</a:t>
            </a:r>
            <a:endParaRPr i="1" sz="1100"/>
          </a:p>
          <a:p>
            <a:pPr indent="-298450" lvl="0" marL="457200" rtl="0" algn="l">
              <a:spcBef>
                <a:spcPts val="0"/>
              </a:spcBef>
              <a:spcAft>
                <a:spcPts val="0"/>
              </a:spcAft>
              <a:buSzPts val="1100"/>
              <a:buChar char="●"/>
            </a:pPr>
            <a:r>
              <a:rPr i="1" lang="en" sz="1100"/>
              <a:t>valid</a:t>
            </a:r>
            <a:endParaRPr i="1" sz="1100"/>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Clr>
                <a:schemeClr val="dk1"/>
              </a:buClr>
              <a:buSzPts val="1100"/>
              <a:buFont typeface="Arial"/>
              <a:buNone/>
            </a:pPr>
            <a:r>
              <a:rPr i="1" lang="en" sz="1100"/>
              <a:t>Airport country:</a:t>
            </a:r>
            <a:endParaRPr i="1" sz="1100"/>
          </a:p>
          <a:p>
            <a:pPr indent="-298450" lvl="0" marL="457200" rtl="0" algn="l">
              <a:spcBef>
                <a:spcPts val="0"/>
              </a:spcBef>
              <a:spcAft>
                <a:spcPts val="0"/>
              </a:spcAft>
              <a:buSzPts val="1100"/>
              <a:buChar char="●"/>
            </a:pPr>
            <a:r>
              <a:rPr i="1" lang="en" sz="1100"/>
              <a:t>malformed</a:t>
            </a:r>
            <a:endParaRPr i="1" sz="1100"/>
          </a:p>
          <a:p>
            <a:pPr indent="-298450" lvl="0" marL="457200" rtl="0" algn="l">
              <a:spcBef>
                <a:spcPts val="0"/>
              </a:spcBef>
              <a:spcAft>
                <a:spcPts val="0"/>
              </a:spcAft>
              <a:buSzPts val="1100"/>
              <a:buChar char="●"/>
            </a:pPr>
            <a:r>
              <a:rPr i="1" lang="en" sz="1100"/>
              <a:t>not a real country</a:t>
            </a:r>
            <a:endParaRPr i="1" sz="1100"/>
          </a:p>
          <a:p>
            <a:pPr indent="-298450" lvl="0" marL="457200" rtl="0" algn="l">
              <a:spcBef>
                <a:spcPts val="0"/>
              </a:spcBef>
              <a:spcAft>
                <a:spcPts val="0"/>
              </a:spcAft>
              <a:buSzPts val="1100"/>
              <a:buChar char="●"/>
            </a:pPr>
            <a:r>
              <a:rPr i="1" lang="en" sz="1100"/>
              <a:t>valid</a:t>
            </a:r>
            <a:endParaRPr i="1" sz="1100"/>
          </a:p>
          <a:p>
            <a:pPr indent="0" lvl="0" marL="0" rtl="0" algn="l">
              <a:spcBef>
                <a:spcPts val="0"/>
              </a:spcBef>
              <a:spcAft>
                <a:spcPts val="0"/>
              </a:spcAft>
              <a:buClr>
                <a:schemeClr val="dk1"/>
              </a:buClr>
              <a:buSzPts val="1100"/>
              <a:buFont typeface="Arial"/>
              <a:buNone/>
            </a:pPr>
            <a:r>
              <a:t/>
            </a:r>
            <a:endParaRPr i="1" sz="1100"/>
          </a:p>
          <a:p>
            <a:pPr indent="0" lvl="0" marL="0" rtl="0" algn="l">
              <a:spcBef>
                <a:spcPts val="0"/>
              </a:spcBef>
              <a:spcAft>
                <a:spcPts val="0"/>
              </a:spcAft>
              <a:buClr>
                <a:schemeClr val="dk1"/>
              </a:buClr>
              <a:buSzPts val="1100"/>
              <a:buFont typeface="Arial"/>
              <a:buNone/>
            </a:pPr>
            <a:r>
              <a:rPr i="1" lang="en" sz="1100"/>
              <a:t>Minimum connection time: </a:t>
            </a:r>
            <a:endParaRPr i="1" sz="1100"/>
          </a:p>
          <a:p>
            <a:pPr indent="-298450" lvl="0" marL="457200" rtl="0" algn="l">
              <a:spcBef>
                <a:spcPts val="0"/>
              </a:spcBef>
              <a:spcAft>
                <a:spcPts val="0"/>
              </a:spcAft>
              <a:buSzPts val="1100"/>
              <a:buChar char="●"/>
            </a:pPr>
            <a:r>
              <a:rPr i="1" lang="en" sz="1100"/>
              <a:t>not found in database</a:t>
            </a:r>
            <a:endParaRPr i="1" sz="1100"/>
          </a:p>
          <a:p>
            <a:pPr indent="-298450" lvl="0" marL="457200" rtl="0" algn="l">
              <a:spcBef>
                <a:spcPts val="0"/>
              </a:spcBef>
              <a:spcAft>
                <a:spcPts val="0"/>
              </a:spcAft>
              <a:buSzPts val="1100"/>
              <a:buChar char="●"/>
            </a:pPr>
            <a:r>
              <a:rPr i="1" lang="en" sz="1100"/>
              <a:t>Negative</a:t>
            </a:r>
            <a:endParaRPr i="1" sz="1100"/>
          </a:p>
          <a:p>
            <a:pPr indent="-298450" lvl="0" marL="457200" rtl="0" algn="l">
              <a:spcBef>
                <a:spcPts val="0"/>
              </a:spcBef>
              <a:spcAft>
                <a:spcPts val="0"/>
              </a:spcAft>
              <a:buSzPts val="1100"/>
              <a:buChar char="●"/>
            </a:pPr>
            <a:r>
              <a:rPr i="1" lang="en" sz="1100"/>
              <a:t>0</a:t>
            </a:r>
            <a:endParaRPr i="1" sz="1100"/>
          </a:p>
          <a:p>
            <a:pPr indent="-298450" lvl="0" marL="457200" rtl="0" algn="l">
              <a:spcBef>
                <a:spcPts val="0"/>
              </a:spcBef>
              <a:spcAft>
                <a:spcPts val="0"/>
              </a:spcAft>
              <a:buSzPts val="1100"/>
              <a:buChar char="●"/>
            </a:pPr>
            <a:r>
              <a:rPr i="1" lang="en" sz="1100"/>
              <a:t>valid</a:t>
            </a:r>
            <a:endParaRPr i="1" sz="1100"/>
          </a:p>
          <a:p>
            <a:pPr indent="0" lvl="0" marL="0" rtl="0" algn="l">
              <a:spcBef>
                <a:spcPts val="0"/>
              </a:spcBef>
              <a:spcAft>
                <a:spcPts val="0"/>
              </a:spcAft>
              <a:buNone/>
            </a:pPr>
            <a:r>
              <a:t/>
            </a:r>
            <a:endParaRPr i="1" sz="1100"/>
          </a:p>
          <a:p>
            <a:pPr indent="0" lvl="0" marL="0" rtl="0" algn="l">
              <a:spcBef>
                <a:spcPts val="600"/>
              </a:spcBef>
              <a:spcAft>
                <a:spcPts val="0"/>
              </a:spcAft>
              <a:buNone/>
            </a:pPr>
            <a:r>
              <a:t/>
            </a:r>
            <a:endParaRPr/>
          </a:p>
        </p:txBody>
      </p:sp>
      <p:sp>
        <p:nvSpPr>
          <p:cNvPr id="236" name="Google Shape;236;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9</a:t>
            </a:r>
            <a:endParaRPr/>
          </a:p>
        </p:txBody>
      </p:sp>
      <p:sp>
        <p:nvSpPr>
          <p:cNvPr id="242" name="Google Shape;242;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are writing test cases for the following method: </a:t>
            </a:r>
            <a:endParaRPr/>
          </a:p>
          <a:p>
            <a:pPr indent="0" lvl="0" marL="0" rtl="0" algn="l">
              <a:spcBef>
                <a:spcPts val="600"/>
              </a:spcBef>
              <a:spcAft>
                <a:spcPts val="0"/>
              </a:spcAft>
              <a:buClr>
                <a:schemeClr val="dk1"/>
              </a:buClr>
              <a:buSzPts val="1100"/>
              <a:buFont typeface="Arial"/>
              <a:buNone/>
            </a:pPr>
            <a:r>
              <a:rPr lang="en">
                <a:latin typeface="Consolas"/>
                <a:ea typeface="Consolas"/>
                <a:cs typeface="Consolas"/>
                <a:sym typeface="Consolas"/>
              </a:rPr>
              <a:t>public double max(double a, double b);</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method returns the largest of two integers.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Using the JUnit notation, write three test cases for this method.</a:t>
            </a:r>
            <a:endParaRPr/>
          </a:p>
          <a:p>
            <a:pPr indent="0" lvl="0" marL="0" rtl="0" algn="l">
              <a:spcBef>
                <a:spcPts val="600"/>
              </a:spcBef>
              <a:spcAft>
                <a:spcPts val="0"/>
              </a:spcAft>
              <a:buNone/>
            </a:pPr>
            <a:r>
              <a:t/>
            </a:r>
            <a:endParaRPr/>
          </a:p>
        </p:txBody>
      </p:sp>
      <p:sp>
        <p:nvSpPr>
          <p:cNvPr id="243" name="Google Shape;243;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9 Solution</a:t>
            </a:r>
            <a:endParaRPr/>
          </a:p>
        </p:txBody>
      </p:sp>
      <p:sp>
        <p:nvSpPr>
          <p:cNvPr id="249" name="Google Shape;249;p3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aLarger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assertTrue(“should be larger”, actual&gt;b);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000000"/>
                </a:solidFill>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10.0;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assertTrue(“b should be larger”, b&gt;a);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A71D5D"/>
              </a:solidFill>
              <a:latin typeface="Consolas"/>
              <a:ea typeface="Consolas"/>
              <a:cs typeface="Consolas"/>
              <a:sym typeface="Consolas"/>
            </a:endParaRPr>
          </a:p>
        </p:txBody>
      </p:sp>
      <p:sp>
        <p:nvSpPr>
          <p:cNvPr id="250" name="Google Shape;250;p32"/>
          <p:cNvSpPr txBox="1"/>
          <p:nvPr>
            <p:ph idx="2" type="body"/>
          </p:nvPr>
        </p:nvSpPr>
        <p:spPr>
          <a:xfrm>
            <a:off x="4562550" y="1600200"/>
            <a:ext cx="41241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bothEqual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assertEquals(a,b);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bothNegative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-2.0;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assertTrue(“should be negative”,actual&lt;0);</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p:txBody>
      </p:sp>
      <p:sp>
        <p:nvSpPr>
          <p:cNvPr id="251" name="Google Shape;251;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10</a:t>
            </a:r>
            <a:endParaRPr/>
          </a:p>
        </p:txBody>
      </p:sp>
      <p:sp>
        <p:nvSpPr>
          <p:cNvPr id="257" name="Google Shape;257;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A"/>
                </a:solidFill>
              </a:rPr>
              <a:t>When we discuss software testing, we refer to Faults and Failures. </a:t>
            </a:r>
            <a:endParaRPr>
              <a:solidFill>
                <a:srgbClr val="00000A"/>
              </a:solidFill>
            </a:endParaRPr>
          </a:p>
          <a:p>
            <a:pPr indent="0" lvl="0" marL="0" rtl="0" algn="l">
              <a:spcBef>
                <a:spcPts val="0"/>
              </a:spcBef>
              <a:spcAft>
                <a:spcPts val="0"/>
              </a:spcAft>
              <a:buNone/>
            </a:pPr>
            <a:r>
              <a:t/>
            </a:r>
            <a:endParaRPr>
              <a:solidFill>
                <a:srgbClr val="00000A"/>
              </a:solidFill>
            </a:endParaRPr>
          </a:p>
          <a:p>
            <a:pPr indent="0" lvl="0" marL="0" rtl="0" algn="l">
              <a:spcBef>
                <a:spcPts val="0"/>
              </a:spcBef>
              <a:spcAft>
                <a:spcPts val="0"/>
              </a:spcAft>
              <a:buNone/>
            </a:pPr>
            <a:r>
              <a:rPr lang="en">
                <a:solidFill>
                  <a:srgbClr val="00000A"/>
                </a:solidFill>
              </a:rPr>
              <a:t>Please briefly describe what a Fault is and what a Failure is. </a:t>
            </a:r>
            <a:endParaRPr>
              <a:solidFill>
                <a:srgbClr val="00000A"/>
              </a:solidFill>
            </a:endParaRPr>
          </a:p>
          <a:p>
            <a:pPr indent="0" lvl="0" marL="0" rtl="0" algn="l">
              <a:spcBef>
                <a:spcPts val="0"/>
              </a:spcBef>
              <a:spcAft>
                <a:spcPts val="0"/>
              </a:spcAft>
              <a:buNone/>
            </a:pPr>
            <a:r>
              <a:t/>
            </a:r>
            <a:endParaRPr>
              <a:solidFill>
                <a:srgbClr val="00000A"/>
              </a:solidFill>
            </a:endParaRPr>
          </a:p>
          <a:p>
            <a:pPr indent="0" lvl="0" marL="0" rtl="0" algn="l">
              <a:spcBef>
                <a:spcPts val="0"/>
              </a:spcBef>
              <a:spcAft>
                <a:spcPts val="0"/>
              </a:spcAft>
              <a:buClr>
                <a:schemeClr val="dk1"/>
              </a:buClr>
              <a:buSzPts val="1100"/>
              <a:buFont typeface="Arial"/>
              <a:buNone/>
            </a:pPr>
            <a:r>
              <a:rPr lang="en">
                <a:solidFill>
                  <a:srgbClr val="00000A"/>
                </a:solidFill>
              </a:rPr>
              <a:t>Make sure to point out the difference between a Fault and a Failure. </a:t>
            </a:r>
            <a:endParaRPr/>
          </a:p>
        </p:txBody>
      </p:sp>
      <p:sp>
        <p:nvSpPr>
          <p:cNvPr id="258" name="Google Shape;258;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10 Solution</a:t>
            </a:r>
            <a:endParaRPr/>
          </a:p>
        </p:txBody>
      </p:sp>
      <p:sp>
        <p:nvSpPr>
          <p:cNvPr id="264" name="Google Shape;264;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a:solidFill>
                  <a:srgbClr val="00000A"/>
                </a:solidFill>
              </a:rPr>
              <a:t>A Fault is a problem with the implementation. </a:t>
            </a:r>
            <a:endParaRPr>
              <a:solidFill>
                <a:srgbClr val="00000A"/>
              </a:solidFill>
            </a:endParaRPr>
          </a:p>
          <a:p>
            <a:pPr indent="-381000" lvl="1" marL="914400" rtl="0" algn="l">
              <a:spcBef>
                <a:spcPts val="0"/>
              </a:spcBef>
              <a:spcAft>
                <a:spcPts val="0"/>
              </a:spcAft>
              <a:buSzPts val="2400"/>
              <a:buChar char="○"/>
            </a:pPr>
            <a:r>
              <a:rPr lang="en">
                <a:solidFill>
                  <a:srgbClr val="00000A"/>
                </a:solidFill>
              </a:rPr>
              <a:t>It is something that is missing, extra, or erroneous. </a:t>
            </a:r>
            <a:endParaRPr>
              <a:solidFill>
                <a:srgbClr val="00000A"/>
              </a:solidFill>
            </a:endParaRPr>
          </a:p>
          <a:p>
            <a:pPr indent="-419100" lvl="0" marL="457200" rtl="0" algn="l">
              <a:spcBef>
                <a:spcPts val="0"/>
              </a:spcBef>
              <a:spcAft>
                <a:spcPts val="0"/>
              </a:spcAft>
              <a:buSzPts val="3000"/>
              <a:buChar char="●"/>
            </a:pPr>
            <a:r>
              <a:rPr lang="en">
                <a:solidFill>
                  <a:srgbClr val="00000A"/>
                </a:solidFill>
              </a:rPr>
              <a:t>A Failure is an incorrect execution of the software.</a:t>
            </a:r>
            <a:endParaRPr>
              <a:solidFill>
                <a:srgbClr val="00000A"/>
              </a:solidFill>
            </a:endParaRPr>
          </a:p>
          <a:p>
            <a:pPr indent="-381000" lvl="1" marL="914400" rtl="0" algn="l">
              <a:spcBef>
                <a:spcPts val="0"/>
              </a:spcBef>
              <a:spcAft>
                <a:spcPts val="0"/>
              </a:spcAft>
              <a:buSzPts val="2400"/>
              <a:buChar char="○"/>
            </a:pPr>
            <a:r>
              <a:rPr lang="en">
                <a:solidFill>
                  <a:srgbClr val="00000A"/>
                </a:solidFill>
              </a:rPr>
              <a:t>We get an output we did not expect. </a:t>
            </a:r>
            <a:endParaRPr>
              <a:solidFill>
                <a:srgbClr val="00000A"/>
              </a:solidFill>
            </a:endParaRPr>
          </a:p>
          <a:p>
            <a:pPr indent="-419100" lvl="0" marL="457200" rtl="0" algn="l">
              <a:spcBef>
                <a:spcPts val="0"/>
              </a:spcBef>
              <a:spcAft>
                <a:spcPts val="0"/>
              </a:spcAft>
              <a:buSzPts val="3000"/>
              <a:buChar char="●"/>
            </a:pPr>
            <a:r>
              <a:rPr lang="en">
                <a:solidFill>
                  <a:srgbClr val="00000A"/>
                </a:solidFill>
              </a:rPr>
              <a:t>A Failure is the manifestation of a Fault.</a:t>
            </a:r>
            <a:endParaRPr>
              <a:solidFill>
                <a:srgbClr val="00000A"/>
              </a:solidFill>
            </a:endParaRPr>
          </a:p>
          <a:p>
            <a:pPr indent="-381000" lvl="1" marL="914400" rtl="0" algn="l">
              <a:spcBef>
                <a:spcPts val="0"/>
              </a:spcBef>
              <a:spcAft>
                <a:spcPts val="0"/>
              </a:spcAft>
              <a:buSzPts val="2400"/>
              <a:buChar char="○"/>
            </a:pPr>
            <a:r>
              <a:rPr lang="en">
                <a:solidFill>
                  <a:srgbClr val="00000A"/>
                </a:solidFill>
              </a:rPr>
              <a:t>If the execution executes the Fault and the corrupted state propagates to the output, we can observe it as a Failure. </a:t>
            </a:r>
            <a:endParaRPr/>
          </a:p>
        </p:txBody>
      </p:sp>
      <p:sp>
        <p:nvSpPr>
          <p:cNvPr id="265" name="Google Shape;265;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11</a:t>
            </a:r>
            <a:endParaRPr/>
          </a:p>
        </p:txBody>
      </p:sp>
      <p:sp>
        <p:nvSpPr>
          <p:cNvPr id="271" name="Google Shape;271;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class, we discussed the importance of defining a test case for each requirement. What are the two primary benefits of defining this test case?</a:t>
            </a:r>
            <a:endParaRPr/>
          </a:p>
        </p:txBody>
      </p:sp>
      <p:sp>
        <p:nvSpPr>
          <p:cNvPr id="272" name="Google Shape;272;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11 - Solution</a:t>
            </a:r>
            <a:endParaRPr/>
          </a:p>
        </p:txBody>
      </p:sp>
      <p:sp>
        <p:nvSpPr>
          <p:cNvPr id="278" name="Google Shape;278;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arabicPeriod"/>
            </a:pPr>
            <a:r>
              <a:rPr lang="en"/>
              <a:t>A test case will greatly help us in the integration testing phase. Groups can start defining tests early and be ready when the system comes online.</a:t>
            </a:r>
            <a:endParaRPr/>
          </a:p>
          <a:p>
            <a:pPr indent="-419100" lvl="0" marL="457200" rtl="0" algn="l">
              <a:spcBef>
                <a:spcPts val="0"/>
              </a:spcBef>
              <a:spcAft>
                <a:spcPts val="0"/>
              </a:spcAft>
              <a:buSzPts val="3000"/>
              <a:buAutoNum type="arabicPeriod"/>
            </a:pPr>
            <a:r>
              <a:rPr lang="en"/>
              <a:t>Test cases force us to write testable (thus, good) requirements. If a requirement is not testable, we cannot write a test case.</a:t>
            </a:r>
            <a:endParaRPr/>
          </a:p>
        </p:txBody>
      </p:sp>
      <p:sp>
        <p:nvSpPr>
          <p:cNvPr id="279" name="Google Shape;279;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12</a:t>
            </a:r>
            <a:endParaRPr/>
          </a:p>
        </p:txBody>
      </p:sp>
      <p:sp>
        <p:nvSpPr>
          <p:cNvPr id="285" name="Google Shape;285;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Briefly discuss the concept of incrementality (from now on, this is a real word) as it applies to software development.</a:t>
            </a:r>
            <a:endParaRPr>
              <a:solidFill>
                <a:srgbClr val="000000"/>
              </a:solidFill>
            </a:endParaRPr>
          </a:p>
        </p:txBody>
      </p:sp>
      <p:sp>
        <p:nvSpPr>
          <p:cNvPr id="286" name="Google Shape;286;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Topics</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75-minute exam, about 9-10 questions.</a:t>
            </a:r>
            <a:endParaRPr/>
          </a:p>
          <a:p>
            <a:pPr indent="-419100" lvl="0" marL="457200" rtl="0" algn="l">
              <a:spcBef>
                <a:spcPts val="0"/>
              </a:spcBef>
              <a:spcAft>
                <a:spcPts val="0"/>
              </a:spcAft>
              <a:buSzPts val="3000"/>
              <a:buChar char="●"/>
            </a:pPr>
            <a:r>
              <a:rPr lang="en"/>
              <a:t>Covering all topics to date:</a:t>
            </a:r>
            <a:endParaRPr/>
          </a:p>
          <a:p>
            <a:pPr indent="-381000" lvl="1" marL="914400" rtl="0" algn="l">
              <a:spcBef>
                <a:spcPts val="0"/>
              </a:spcBef>
              <a:spcAft>
                <a:spcPts val="0"/>
              </a:spcAft>
              <a:buSzPts val="2400"/>
              <a:buChar char="○"/>
            </a:pPr>
            <a:r>
              <a:rPr lang="en"/>
              <a:t>Overview/Principles</a:t>
            </a:r>
            <a:endParaRPr/>
          </a:p>
          <a:p>
            <a:pPr indent="-381000" lvl="1" marL="914400" rtl="0" algn="l">
              <a:spcBef>
                <a:spcPts val="0"/>
              </a:spcBef>
              <a:spcAft>
                <a:spcPts val="0"/>
              </a:spcAft>
              <a:buSzPts val="2400"/>
              <a:buChar char="○"/>
            </a:pPr>
            <a:r>
              <a:rPr lang="en"/>
              <a:t>Requirements</a:t>
            </a:r>
            <a:endParaRPr/>
          </a:p>
          <a:p>
            <a:pPr indent="-381000" lvl="1" marL="914400" rtl="0" algn="l">
              <a:spcBef>
                <a:spcPts val="0"/>
              </a:spcBef>
              <a:spcAft>
                <a:spcPts val="0"/>
              </a:spcAft>
              <a:buSzPts val="2400"/>
              <a:buChar char="○"/>
            </a:pPr>
            <a:r>
              <a:rPr lang="en"/>
              <a:t>Use Cases</a:t>
            </a:r>
            <a:endParaRPr/>
          </a:p>
          <a:p>
            <a:pPr indent="-381000" lvl="1" marL="914400" rtl="0" algn="l">
              <a:spcBef>
                <a:spcPts val="0"/>
              </a:spcBef>
              <a:spcAft>
                <a:spcPts val="0"/>
              </a:spcAft>
              <a:buSzPts val="2400"/>
              <a:buChar char="○"/>
            </a:pPr>
            <a:r>
              <a:rPr lang="en"/>
              <a:t>Version Control and Issue Tracking</a:t>
            </a:r>
            <a:endParaRPr/>
          </a:p>
          <a:p>
            <a:pPr indent="-381000" lvl="1" marL="914400" rtl="0" algn="l">
              <a:spcBef>
                <a:spcPts val="0"/>
              </a:spcBef>
              <a:spcAft>
                <a:spcPts val="0"/>
              </a:spcAft>
              <a:buSzPts val="2400"/>
              <a:buChar char="○"/>
            </a:pPr>
            <a:r>
              <a:rPr lang="en"/>
              <a:t>Testing Fundamentals</a:t>
            </a:r>
            <a:endParaRPr/>
          </a:p>
          <a:p>
            <a:pPr indent="-381000" lvl="1" marL="914400" rtl="0" algn="l">
              <a:spcBef>
                <a:spcPts val="0"/>
              </a:spcBef>
              <a:spcAft>
                <a:spcPts val="0"/>
              </a:spcAft>
              <a:buSzPts val="2400"/>
              <a:buChar char="○"/>
            </a:pPr>
            <a:r>
              <a:rPr lang="en"/>
              <a:t>Requirements-Based Testing</a:t>
            </a:r>
            <a:endParaRPr/>
          </a:p>
          <a:p>
            <a:pPr indent="-381000" lvl="1" marL="914400" rtl="0" algn="l">
              <a:spcBef>
                <a:spcPts val="0"/>
              </a:spcBef>
              <a:spcAft>
                <a:spcPts val="0"/>
              </a:spcAft>
              <a:buSzPts val="2400"/>
              <a:buChar char="○"/>
            </a:pPr>
            <a:r>
              <a:rPr lang="en"/>
              <a:t>Test Automation/JUnit</a:t>
            </a:r>
            <a:endParaRPr/>
          </a:p>
          <a:p>
            <a:pPr indent="-381000" lvl="1" marL="914400" rtl="0" algn="l">
              <a:spcBef>
                <a:spcPts val="0"/>
              </a:spcBef>
              <a:spcAft>
                <a:spcPts val="0"/>
              </a:spcAft>
              <a:buSzPts val="2400"/>
              <a:buChar char="○"/>
            </a:pPr>
            <a:r>
              <a:rPr lang="en"/>
              <a:t>Build Systems</a:t>
            </a:r>
            <a:endParaRPr/>
          </a:p>
          <a:p>
            <a:pPr indent="-381000" lvl="1" marL="914400" rtl="0" algn="l">
              <a:spcBef>
                <a:spcPts val="0"/>
              </a:spcBef>
              <a:spcAft>
                <a:spcPts val="0"/>
              </a:spcAft>
              <a:buSzPts val="2400"/>
              <a:buChar char="○"/>
            </a:pPr>
            <a:r>
              <a:rPr lang="en"/>
              <a:t>Design Fundamentals</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12 - Solution</a:t>
            </a:r>
            <a:endParaRPr/>
          </a:p>
        </p:txBody>
      </p:sp>
      <p:sp>
        <p:nvSpPr>
          <p:cNvPr id="292" name="Google Shape;292;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Incrementality is the principle of breaking the software project (or anything else) into smaller manageable pieces that can be used by the customer while other pieces are still in development. </a:t>
            </a:r>
            <a:endParaRPr>
              <a:solidFill>
                <a:srgbClr val="000000"/>
              </a:solidFill>
            </a:endParaRPr>
          </a:p>
          <a:p>
            <a:pPr indent="0" lvl="0" marL="0" rtl="0" algn="l">
              <a:spcBef>
                <a:spcPts val="600"/>
              </a:spcBef>
              <a:spcAft>
                <a:spcPts val="0"/>
              </a:spcAft>
              <a:buNone/>
            </a:pPr>
            <a:r>
              <a:rPr lang="en">
                <a:solidFill>
                  <a:srgbClr val="000000"/>
                </a:solidFill>
              </a:rPr>
              <a:t>As new pieces are completed, they are integrated until we have a complete system.</a:t>
            </a:r>
            <a:endParaRPr>
              <a:solidFill>
                <a:srgbClr val="000000"/>
              </a:solidFill>
            </a:endParaRPr>
          </a:p>
        </p:txBody>
      </p:sp>
      <p:sp>
        <p:nvSpPr>
          <p:cNvPr id="293" name="Google Shape;293;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13</a:t>
            </a:r>
            <a:endParaRPr/>
          </a:p>
        </p:txBody>
      </p:sp>
      <p:sp>
        <p:nvSpPr>
          <p:cNvPr id="299" name="Google Shape;299;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rgbClr val="000000"/>
                </a:solidFill>
              </a:rPr>
              <a:t>The main function of a vending machine is to allow the customer to buy products from the machine (soda, candy, etc). When the customer wants to buy some of the products, they insert money, select one or more products, and the machine dispenses the product to the customer. Should the product cost less than the amount of money inserted, the machine will dispense change. The machine must be restocked when it runs out of products. A collector comes and collects money from the vending machine.</a:t>
            </a:r>
            <a:endParaRPr sz="2200">
              <a:solidFill>
                <a:srgbClr val="000000"/>
              </a:solidFill>
            </a:endParaRPr>
          </a:p>
          <a:p>
            <a:pPr indent="0" lvl="0" marL="0" rtl="0" algn="l">
              <a:spcBef>
                <a:spcPts val="600"/>
              </a:spcBef>
              <a:spcAft>
                <a:spcPts val="0"/>
              </a:spcAft>
              <a:buNone/>
            </a:pPr>
            <a:r>
              <a:rPr b="1" lang="en" sz="2200">
                <a:solidFill>
                  <a:srgbClr val="000000"/>
                </a:solidFill>
              </a:rPr>
              <a:t>1: Identify the actors and use cases. </a:t>
            </a:r>
            <a:endParaRPr b="1" sz="2200">
              <a:solidFill>
                <a:srgbClr val="000000"/>
              </a:solidFill>
            </a:endParaRPr>
          </a:p>
          <a:p>
            <a:pPr indent="0" lvl="0" marL="0" rtl="0" algn="l">
              <a:spcBef>
                <a:spcPts val="600"/>
              </a:spcBef>
              <a:spcAft>
                <a:spcPts val="0"/>
              </a:spcAft>
              <a:buNone/>
            </a:pPr>
            <a:r>
              <a:rPr b="1" lang="en" sz="2200">
                <a:solidFill>
                  <a:srgbClr val="000000"/>
                </a:solidFill>
              </a:rPr>
              <a:t>2: Define the basic course of events for one use case.</a:t>
            </a:r>
            <a:endParaRPr b="1" sz="2200">
              <a:solidFill>
                <a:srgbClr val="000000"/>
              </a:solidFill>
            </a:endParaRPr>
          </a:p>
          <a:p>
            <a:pPr indent="0" lvl="0" marL="0" rtl="0" algn="l">
              <a:spcBef>
                <a:spcPts val="600"/>
              </a:spcBef>
              <a:spcAft>
                <a:spcPts val="0"/>
              </a:spcAft>
              <a:buNone/>
            </a:pPr>
            <a:r>
              <a:rPr b="1" lang="en" sz="2200">
                <a:solidFill>
                  <a:srgbClr val="000000"/>
                </a:solidFill>
              </a:rPr>
              <a:t>3: What are the exception or alternate paths for that scenario?</a:t>
            </a:r>
            <a:endParaRPr b="1" sz="2200">
              <a:solidFill>
                <a:srgbClr val="000000"/>
              </a:solidFill>
            </a:endParaRPr>
          </a:p>
        </p:txBody>
      </p:sp>
      <p:sp>
        <p:nvSpPr>
          <p:cNvPr id="300" name="Google Shape;300;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13 - Solution</a:t>
            </a:r>
            <a:endParaRPr/>
          </a:p>
        </p:txBody>
      </p:sp>
      <p:sp>
        <p:nvSpPr>
          <p:cNvPr id="306" name="Google Shape;306;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Actor: </a:t>
            </a:r>
            <a:r>
              <a:rPr b="1" lang="en">
                <a:solidFill>
                  <a:srgbClr val="000000"/>
                </a:solidFill>
              </a:rPr>
              <a:t>Customer</a:t>
            </a:r>
            <a:endParaRPr b="1">
              <a:solidFill>
                <a:srgbClr val="000000"/>
              </a:solidFill>
            </a:endParaRPr>
          </a:p>
          <a:p>
            <a:pPr indent="0" lvl="0" marL="0" rtl="0" algn="l">
              <a:spcBef>
                <a:spcPts val="600"/>
              </a:spcBef>
              <a:spcAft>
                <a:spcPts val="0"/>
              </a:spcAft>
              <a:buNone/>
            </a:pPr>
            <a:r>
              <a:rPr lang="en">
                <a:solidFill>
                  <a:srgbClr val="000000"/>
                </a:solidFill>
              </a:rPr>
              <a:t>Use Cases:</a:t>
            </a:r>
            <a:endParaRPr>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Buy Product</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rPr b="1" lang="en">
                <a:solidFill>
                  <a:srgbClr val="000000"/>
                </a:solidFill>
              </a:rPr>
              <a:t>What about these:</a:t>
            </a:r>
            <a:endParaRPr b="1">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Select Product</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Dispense Product</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Dispense Change</a:t>
            </a:r>
            <a:endParaRPr>
              <a:solidFill>
                <a:srgbClr val="000000"/>
              </a:solidFill>
            </a:endParaRPr>
          </a:p>
          <a:p>
            <a:pPr indent="0" lvl="0" marL="0" rtl="0" algn="l">
              <a:spcBef>
                <a:spcPts val="600"/>
              </a:spcBef>
              <a:spcAft>
                <a:spcPts val="0"/>
              </a:spcAft>
              <a:buNone/>
            </a:pPr>
            <a:r>
              <a:t/>
            </a:r>
            <a:endParaRPr>
              <a:solidFill>
                <a:srgbClr val="000000"/>
              </a:solidFill>
            </a:endParaRPr>
          </a:p>
        </p:txBody>
      </p:sp>
      <p:sp>
        <p:nvSpPr>
          <p:cNvPr id="307" name="Google Shape;307;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13 - Solution</a:t>
            </a:r>
            <a:endParaRPr/>
          </a:p>
        </p:txBody>
      </p:sp>
      <p:sp>
        <p:nvSpPr>
          <p:cNvPr id="313" name="Google Shape;313;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Actor: </a:t>
            </a:r>
            <a:r>
              <a:rPr b="1" lang="en">
                <a:solidFill>
                  <a:srgbClr val="000000"/>
                </a:solidFill>
              </a:rPr>
              <a:t>Stocker</a:t>
            </a:r>
            <a:endParaRPr b="1">
              <a:solidFill>
                <a:srgbClr val="000000"/>
              </a:solidFill>
            </a:endParaRPr>
          </a:p>
          <a:p>
            <a:pPr indent="0" lvl="0" marL="0" rtl="0" algn="l">
              <a:spcBef>
                <a:spcPts val="600"/>
              </a:spcBef>
              <a:spcAft>
                <a:spcPts val="0"/>
              </a:spcAft>
              <a:buNone/>
            </a:pPr>
            <a:r>
              <a:rPr lang="en">
                <a:solidFill>
                  <a:srgbClr val="000000"/>
                </a:solidFill>
              </a:rPr>
              <a:t>Use Cases:</a:t>
            </a:r>
            <a:endParaRPr>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Restock Machine</a:t>
            </a:r>
            <a:endParaRPr>
              <a:solidFill>
                <a:srgbClr val="000000"/>
              </a:solidFill>
            </a:endParaRPr>
          </a:p>
          <a:p>
            <a:pPr indent="0" lvl="0" marL="0" rtl="0" algn="l">
              <a:spcBef>
                <a:spcPts val="600"/>
              </a:spcBef>
              <a:spcAft>
                <a:spcPts val="0"/>
              </a:spcAft>
              <a:buNone/>
            </a:pPr>
            <a:r>
              <a:rPr lang="en">
                <a:solidFill>
                  <a:srgbClr val="000000"/>
                </a:solidFill>
              </a:rPr>
              <a:t>Actor: </a:t>
            </a:r>
            <a:r>
              <a:rPr b="1" lang="en">
                <a:solidFill>
                  <a:srgbClr val="000000"/>
                </a:solidFill>
              </a:rPr>
              <a:t>Collector</a:t>
            </a:r>
            <a:endParaRPr b="1">
              <a:solidFill>
                <a:srgbClr val="000000"/>
              </a:solidFill>
            </a:endParaRPr>
          </a:p>
          <a:p>
            <a:pPr indent="0" lvl="0" marL="0" rtl="0" algn="l">
              <a:spcBef>
                <a:spcPts val="600"/>
              </a:spcBef>
              <a:spcAft>
                <a:spcPts val="0"/>
              </a:spcAft>
              <a:buNone/>
            </a:pPr>
            <a:r>
              <a:rPr lang="en">
                <a:solidFill>
                  <a:srgbClr val="000000"/>
                </a:solidFill>
              </a:rPr>
              <a:t>Use Cases:</a:t>
            </a:r>
            <a:endParaRPr>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Collect Money</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rPr b="1" lang="en">
                <a:solidFill>
                  <a:srgbClr val="000000"/>
                </a:solidFill>
              </a:rPr>
              <a:t>Can these two actors be the same person?</a:t>
            </a:r>
            <a:endParaRPr b="1">
              <a:solidFill>
                <a:srgbClr val="000000"/>
              </a:solidFill>
            </a:endParaRPr>
          </a:p>
        </p:txBody>
      </p:sp>
      <p:sp>
        <p:nvSpPr>
          <p:cNvPr id="314" name="Google Shape;314;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14</a:t>
            </a:r>
            <a:endParaRPr/>
          </a:p>
        </p:txBody>
      </p:sp>
      <p:sp>
        <p:nvSpPr>
          <p:cNvPr id="320" name="Google Shape;320;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In the class, we discussed non-functional requirements.</a:t>
            </a:r>
            <a:endParaRPr>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rPr b="1" lang="en">
                <a:solidFill>
                  <a:srgbClr val="000000"/>
                </a:solidFill>
              </a:rPr>
              <a:t>Explain the concept of non-functional requirements and give two examples.</a:t>
            </a:r>
            <a:endParaRPr b="1">
              <a:solidFill>
                <a:srgbClr val="000000"/>
              </a:solidFill>
            </a:endParaRPr>
          </a:p>
          <a:p>
            <a:pPr indent="0" lvl="0" marL="0" rtl="0" algn="l">
              <a:spcBef>
                <a:spcPts val="600"/>
              </a:spcBef>
              <a:spcAft>
                <a:spcPts val="0"/>
              </a:spcAft>
              <a:buNone/>
            </a:pPr>
            <a:r>
              <a:t/>
            </a:r>
            <a:endParaRPr b="1">
              <a:solidFill>
                <a:srgbClr val="000000"/>
              </a:solidFill>
            </a:endParaRPr>
          </a:p>
        </p:txBody>
      </p:sp>
      <p:sp>
        <p:nvSpPr>
          <p:cNvPr id="321" name="Google Shape;321;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14 - Solution</a:t>
            </a:r>
            <a:endParaRPr/>
          </a:p>
        </p:txBody>
      </p:sp>
      <p:sp>
        <p:nvSpPr>
          <p:cNvPr id="327" name="Google Shape;327;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0000"/>
                </a:solidFill>
              </a:rPr>
              <a:t>Explain the concept of non-functional requirements and give two examples.</a:t>
            </a:r>
            <a:endParaRPr b="1">
              <a:solidFill>
                <a:srgbClr val="000000"/>
              </a:solidFill>
            </a:endParaRPr>
          </a:p>
          <a:p>
            <a:pPr indent="0" lvl="0" marL="0" rtl="0" algn="l">
              <a:spcBef>
                <a:spcPts val="600"/>
              </a:spcBef>
              <a:spcAft>
                <a:spcPts val="0"/>
              </a:spcAft>
              <a:buNone/>
            </a:pPr>
            <a:r>
              <a:t/>
            </a:r>
            <a:endParaRPr>
              <a:solidFill>
                <a:srgbClr val="000000"/>
              </a:solidFill>
            </a:endParaRPr>
          </a:p>
          <a:p>
            <a:pPr indent="0" lvl="0" marL="0" rtl="0" algn="l">
              <a:spcBef>
                <a:spcPts val="600"/>
              </a:spcBef>
              <a:spcAft>
                <a:spcPts val="0"/>
              </a:spcAft>
              <a:buNone/>
            </a:pPr>
            <a:r>
              <a:rPr lang="en">
                <a:solidFill>
                  <a:srgbClr val="000000"/>
                </a:solidFill>
              </a:rPr>
              <a:t>Requirements that do not impact the correctness of the functional behavior (the services the system performs). </a:t>
            </a:r>
            <a:endParaRPr>
              <a:solidFill>
                <a:srgbClr val="000000"/>
              </a:solidFill>
            </a:endParaRPr>
          </a:p>
          <a:p>
            <a:pPr indent="0" lvl="0" marL="0" rtl="0" algn="l">
              <a:spcBef>
                <a:spcPts val="600"/>
              </a:spcBef>
              <a:spcAft>
                <a:spcPts val="0"/>
              </a:spcAft>
              <a:buNone/>
            </a:pPr>
            <a:r>
              <a:rPr lang="en">
                <a:solidFill>
                  <a:srgbClr val="000000"/>
                </a:solidFill>
              </a:rPr>
              <a:t>Usually related to security, performance, reliability, maintainability, etc.</a:t>
            </a:r>
            <a:endParaRPr b="1">
              <a:solidFill>
                <a:srgbClr val="000000"/>
              </a:solidFill>
            </a:endParaRPr>
          </a:p>
        </p:txBody>
      </p:sp>
      <p:sp>
        <p:nvSpPr>
          <p:cNvPr id="328" name="Google Shape;328;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Any other questions?</a:t>
            </a:r>
            <a:endParaRPr/>
          </a:p>
        </p:txBody>
      </p:sp>
      <p:sp>
        <p:nvSpPr>
          <p:cNvPr id="334" name="Google Shape;334;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solidFill>
                  <a:srgbClr val="000000"/>
                </a:solidFill>
              </a:rPr>
              <a:t>Next Class: </a:t>
            </a:r>
            <a:endParaRPr b="1">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The Midterm</a:t>
            </a:r>
            <a:endParaRPr>
              <a:solidFill>
                <a:srgbClr val="000000"/>
              </a:solidFill>
            </a:endParaRPr>
          </a:p>
          <a:p>
            <a:pPr indent="0" lvl="0" marL="0" rtl="0" algn="l">
              <a:spcBef>
                <a:spcPts val="600"/>
              </a:spcBef>
              <a:spcAft>
                <a:spcPts val="0"/>
              </a:spcAft>
              <a:buNone/>
            </a:pPr>
            <a:r>
              <a:t/>
            </a:r>
            <a:endParaRPr b="1">
              <a:solidFill>
                <a:srgbClr val="000000"/>
              </a:solidFill>
            </a:endParaRPr>
          </a:p>
          <a:p>
            <a:pPr indent="0" lvl="0" marL="0" rtl="0" algn="l">
              <a:spcBef>
                <a:spcPts val="600"/>
              </a:spcBef>
              <a:spcAft>
                <a:spcPts val="0"/>
              </a:spcAft>
              <a:buNone/>
            </a:pPr>
            <a:r>
              <a:rPr b="1" lang="en">
                <a:solidFill>
                  <a:srgbClr val="000000"/>
                </a:solidFill>
              </a:rPr>
              <a:t>After Spring Break</a:t>
            </a:r>
            <a:endParaRPr b="1">
              <a:solidFill>
                <a:srgbClr val="000000"/>
              </a:solidFill>
            </a:endParaRPr>
          </a:p>
          <a:p>
            <a:pPr indent="-419100" lvl="0" marL="457200" marR="0" rtl="0" algn="l">
              <a:lnSpc>
                <a:spcPct val="100000"/>
              </a:lnSpc>
              <a:spcBef>
                <a:spcPts val="600"/>
              </a:spcBef>
              <a:spcAft>
                <a:spcPts val="0"/>
              </a:spcAft>
              <a:buClr>
                <a:schemeClr val="dk1"/>
              </a:buClr>
              <a:buSzPts val="3000"/>
              <a:buFont typeface="Arial"/>
              <a:buChar char="●"/>
            </a:pPr>
            <a:r>
              <a:rPr lang="en"/>
              <a:t>Software Architecture</a:t>
            </a:r>
            <a:endParaRPr/>
          </a:p>
          <a:p>
            <a:pPr indent="-381000" lvl="1" marL="914400" marR="0" rtl="0" algn="l">
              <a:lnSpc>
                <a:spcPct val="100000"/>
              </a:lnSpc>
              <a:spcBef>
                <a:spcPts val="0"/>
              </a:spcBef>
              <a:spcAft>
                <a:spcPts val="0"/>
              </a:spcAft>
              <a:buSzPts val="2400"/>
              <a:buChar char="○"/>
            </a:pPr>
            <a:r>
              <a:rPr lang="en"/>
              <a:t>(high level design)</a:t>
            </a:r>
            <a:endParaRPr/>
          </a:p>
        </p:txBody>
      </p:sp>
      <p:sp>
        <p:nvSpPr>
          <p:cNvPr id="335" name="Google Shape;335;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71" name="Google Shape;71;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Briefly explain why a software system must change or become progressively less useful?</a:t>
            </a:r>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1 - Solution</a:t>
            </a:r>
            <a:endParaRPr/>
          </a:p>
        </p:txBody>
      </p:sp>
      <p:sp>
        <p:nvSpPr>
          <p:cNvPr id="78" name="Google Shape;78;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world is constantly changing, and if software does not change too, it will be out of date and useless.</a:t>
            </a:r>
            <a:endParaRPr/>
          </a:p>
          <a:p>
            <a:pPr indent="-419100" lvl="0" marL="457200" marR="0" rtl="0" algn="l">
              <a:lnSpc>
                <a:spcPct val="100000"/>
              </a:lnSpc>
              <a:spcBef>
                <a:spcPts val="0"/>
              </a:spcBef>
              <a:spcAft>
                <a:spcPts val="0"/>
              </a:spcAft>
              <a:buSzPts val="3000"/>
              <a:buChar char="●"/>
            </a:pPr>
            <a:r>
              <a:rPr lang="en"/>
              <a:t>Changes might be </a:t>
            </a:r>
            <a:endParaRPr/>
          </a:p>
          <a:p>
            <a:pPr indent="-381000" lvl="1" marL="914400" marR="0" rtl="0" algn="l">
              <a:lnSpc>
                <a:spcPct val="100000"/>
              </a:lnSpc>
              <a:spcBef>
                <a:spcPts val="0"/>
              </a:spcBef>
              <a:spcAft>
                <a:spcPts val="0"/>
              </a:spcAft>
              <a:buSzPts val="2400"/>
              <a:buChar char="○"/>
            </a:pPr>
            <a:r>
              <a:rPr lang="en"/>
              <a:t>organizational (user’s needs have changed).</a:t>
            </a:r>
            <a:endParaRPr/>
          </a:p>
          <a:p>
            <a:pPr indent="-381000" lvl="1" marL="914400" marR="0" rtl="0" algn="l">
              <a:lnSpc>
                <a:spcPct val="100000"/>
              </a:lnSpc>
              <a:spcBef>
                <a:spcPts val="0"/>
              </a:spcBef>
              <a:spcAft>
                <a:spcPts val="0"/>
              </a:spcAft>
              <a:buSzPts val="2400"/>
              <a:buChar char="○"/>
            </a:pPr>
            <a:r>
              <a:rPr lang="en"/>
              <a:t>infrastructure (hardware and OS are changing).</a:t>
            </a:r>
            <a:endParaRPr/>
          </a:p>
          <a:p>
            <a:pPr indent="-381000" lvl="1" marL="914400" marR="0" rtl="0" algn="l">
              <a:lnSpc>
                <a:spcPct val="100000"/>
              </a:lnSpc>
              <a:spcBef>
                <a:spcPts val="0"/>
              </a:spcBef>
              <a:spcAft>
                <a:spcPts val="0"/>
              </a:spcAft>
              <a:buSzPts val="2400"/>
              <a:buChar char="○"/>
            </a:pPr>
            <a:r>
              <a:rPr lang="en"/>
              <a:t>changed computational model (standalone systems are now networked)</a:t>
            </a:r>
            <a:endParaRPr/>
          </a:p>
          <a:p>
            <a:pPr indent="-381000" lvl="1" marL="914400" marR="0" rtl="0" algn="l">
              <a:lnSpc>
                <a:spcPct val="100000"/>
              </a:lnSpc>
              <a:spcBef>
                <a:spcPts val="0"/>
              </a:spcBef>
              <a:spcAft>
                <a:spcPts val="0"/>
              </a:spcAft>
              <a:buSzPts val="2400"/>
              <a:buChar char="○"/>
            </a:pPr>
            <a:r>
              <a:rPr lang="en"/>
              <a:t>… etc...</a:t>
            </a:r>
            <a:endParaRPr/>
          </a:p>
          <a:p>
            <a:pPr indent="0" lvl="0" marL="0" marR="0" rtl="0" algn="l">
              <a:lnSpc>
                <a:spcPct val="100000"/>
              </a:lnSpc>
              <a:spcBef>
                <a:spcPts val="600"/>
              </a:spcBef>
              <a:spcAft>
                <a:spcPts val="0"/>
              </a:spcAft>
              <a:buNone/>
            </a:pPr>
            <a:r>
              <a:t/>
            </a:r>
            <a:endParaRPr/>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85" name="Google Shape;85;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The following requirements are unclear and ambiguous. Explain why, and then rewrite the statements so that they can be objectively evaluated. </a:t>
            </a:r>
            <a:endParaRPr/>
          </a:p>
          <a:p>
            <a:pPr indent="0" lvl="0" marL="0" rtl="0" algn="l">
              <a:spcBef>
                <a:spcPts val="600"/>
              </a:spcBef>
              <a:spcAft>
                <a:spcPts val="0"/>
              </a:spcAft>
              <a:buClr>
                <a:schemeClr val="dk1"/>
              </a:buClr>
              <a:buSzPts val="1100"/>
              <a:buFont typeface="Arial"/>
              <a:buNone/>
            </a:pPr>
            <a:r>
              <a:rPr lang="en"/>
              <a:t>a. The response time should be minimized.</a:t>
            </a:r>
            <a:endParaRPr/>
          </a:p>
          <a:p>
            <a:pPr indent="0" lvl="0" marL="0" rtl="0" algn="l">
              <a:spcBef>
                <a:spcPts val="600"/>
              </a:spcBef>
              <a:spcAft>
                <a:spcPts val="0"/>
              </a:spcAft>
              <a:buClr>
                <a:schemeClr val="dk1"/>
              </a:buClr>
              <a:buSzPts val="1100"/>
              <a:buFont typeface="Arial"/>
              <a:buNone/>
            </a:pPr>
            <a:r>
              <a:rPr lang="en"/>
              <a:t>b. The alarm should be raised quickly after a high fuel level has been detected.</a:t>
            </a:r>
            <a:endParaRPr/>
          </a:p>
          <a:p>
            <a:pPr indent="0" lvl="0" marL="0" rtl="0" algn="l">
              <a:spcBef>
                <a:spcPts val="600"/>
              </a:spcBef>
              <a:spcAft>
                <a:spcPts val="0"/>
              </a:spcAft>
              <a:buNone/>
            </a:pPr>
            <a:r>
              <a:t/>
            </a:r>
            <a:endParaRPr/>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2 - Solution</a:t>
            </a:r>
            <a:endParaRPr/>
          </a:p>
        </p:txBody>
      </p:sp>
      <p:sp>
        <p:nvSpPr>
          <p:cNvPr id="92" name="Google Shape;92;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434343"/>
                </a:solidFill>
              </a:rPr>
              <a:t>a. The response time should be minimized.</a:t>
            </a:r>
            <a:endParaRPr>
              <a:solidFill>
                <a:srgbClr val="434343"/>
              </a:solidFill>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“should” != shall</a:t>
            </a:r>
            <a:endParaRPr/>
          </a:p>
          <a:p>
            <a:pPr indent="0" lvl="0" marL="0" rtl="0" algn="l">
              <a:spcBef>
                <a:spcPts val="600"/>
              </a:spcBef>
              <a:spcAft>
                <a:spcPts val="0"/>
              </a:spcAft>
              <a:buNone/>
            </a:pPr>
            <a:r>
              <a:rPr lang="en"/>
              <a:t>What does minimized mean? </a:t>
            </a:r>
            <a:endParaRPr/>
          </a:p>
          <a:p>
            <a:pPr indent="0" lvl="0" marL="0" rtl="0" algn="l">
              <a:spcBef>
                <a:spcPts val="600"/>
              </a:spcBef>
              <a:spcAft>
                <a:spcPts val="0"/>
              </a:spcAft>
              <a:buNone/>
            </a:pPr>
            <a:r>
              <a:rPr lang="en"/>
              <a:t>Response time to what? </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“The system shall respond to a user request within ten seconds.”</a:t>
            </a:r>
            <a:endParaRPr/>
          </a:p>
          <a:p>
            <a:pPr indent="0" lvl="0" marL="0" rtl="0" algn="l">
              <a:spcBef>
                <a:spcPts val="600"/>
              </a:spcBef>
              <a:spcAft>
                <a:spcPts val="0"/>
              </a:spcAft>
              <a:buNone/>
            </a:pPr>
            <a:r>
              <a:t/>
            </a:r>
            <a:endParaRPr/>
          </a:p>
        </p:txBody>
      </p:sp>
      <p:sp>
        <p:nvSpPr>
          <p:cNvPr id="93" name="Google Shape;93;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2 - Solution</a:t>
            </a:r>
            <a:endParaRPr/>
          </a:p>
        </p:txBody>
      </p:sp>
      <p:sp>
        <p:nvSpPr>
          <p:cNvPr id="99" name="Google Shape;99;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rgbClr val="434343"/>
                </a:solidFill>
              </a:rPr>
              <a:t>b. The alarm should be raised quickly after a high fuel level has been detected.</a:t>
            </a:r>
            <a:endParaRPr>
              <a:solidFill>
                <a:srgbClr val="434343"/>
              </a:solidFill>
            </a:endParaRPr>
          </a:p>
          <a:p>
            <a:pPr indent="0" lvl="0" marL="0" rtl="0" algn="l">
              <a:spcBef>
                <a:spcPts val="600"/>
              </a:spcBef>
              <a:spcAft>
                <a:spcPts val="0"/>
              </a:spcAft>
              <a:buClr>
                <a:schemeClr val="dk1"/>
              </a:buClr>
              <a:buSzPts val="1100"/>
              <a:buFont typeface="Arial"/>
              <a:buNone/>
            </a:pPr>
            <a:r>
              <a:t/>
            </a:r>
            <a:endParaRPr sz="1100"/>
          </a:p>
          <a:p>
            <a:pPr indent="0" lvl="0" marL="0" rtl="0" algn="l">
              <a:spcBef>
                <a:spcPts val="600"/>
              </a:spcBef>
              <a:spcAft>
                <a:spcPts val="0"/>
              </a:spcAft>
              <a:buClr>
                <a:schemeClr val="dk1"/>
              </a:buClr>
              <a:buSzPts val="1100"/>
              <a:buFont typeface="Arial"/>
              <a:buNone/>
            </a:pPr>
            <a:r>
              <a:rPr lang="en"/>
              <a:t>Quickly? </a:t>
            </a:r>
            <a:endParaRPr/>
          </a:p>
          <a:p>
            <a:pPr indent="0" lvl="0" marL="0" rtl="0" algn="l">
              <a:spcBef>
                <a:spcPts val="600"/>
              </a:spcBef>
              <a:spcAft>
                <a:spcPts val="0"/>
              </a:spcAft>
              <a:buClr>
                <a:schemeClr val="dk1"/>
              </a:buClr>
              <a:buSzPts val="1100"/>
              <a:buFont typeface="Arial"/>
              <a:buNone/>
            </a:pPr>
            <a:r>
              <a:rPr lang="en"/>
              <a:t>Is “high fuel level” a boolean condition or a specific quantity? </a:t>
            </a:r>
            <a:endParaRPr/>
          </a:p>
          <a:p>
            <a:pPr indent="0" lvl="0" marL="0" rtl="0" algn="l">
              <a:spcBef>
                <a:spcPts val="600"/>
              </a:spcBef>
              <a:spcAft>
                <a:spcPts val="0"/>
              </a:spcAft>
              <a:buClr>
                <a:schemeClr val="dk1"/>
              </a:buClr>
              <a:buSzPts val="1100"/>
              <a:buFont typeface="Arial"/>
              <a:buNone/>
            </a:pPr>
            <a:r>
              <a:t/>
            </a:r>
            <a:endParaRPr sz="1100"/>
          </a:p>
          <a:p>
            <a:pPr indent="0" lvl="0" marL="0" rtl="0" algn="l">
              <a:spcBef>
                <a:spcPts val="600"/>
              </a:spcBef>
              <a:spcAft>
                <a:spcPts val="0"/>
              </a:spcAft>
              <a:buClr>
                <a:schemeClr val="dk1"/>
              </a:buClr>
              <a:buSzPts val="1100"/>
              <a:buFont typeface="Arial"/>
              <a:buNone/>
            </a:pPr>
            <a:r>
              <a:rPr lang="en"/>
              <a:t>“The alarm shall be raised within 5 seconds of the fuel level reaching 10 cm.”</a:t>
            </a:r>
            <a:endParaRPr/>
          </a:p>
          <a:p>
            <a:pPr indent="0" lvl="0" marL="0" rtl="0" algn="l">
              <a:spcBef>
                <a:spcPts val="600"/>
              </a:spcBef>
              <a:spcAft>
                <a:spcPts val="0"/>
              </a:spcAft>
              <a:buNone/>
            </a:pPr>
            <a:r>
              <a:t/>
            </a:r>
            <a:endParaRPr sz="2400">
              <a:solidFill>
                <a:srgbClr val="434343"/>
              </a:solidFill>
            </a:endParaRPr>
          </a:p>
        </p:txBody>
      </p:sp>
      <p:sp>
        <p:nvSpPr>
          <p:cNvPr id="100" name="Google Shape;10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06" name="Google Shape;106;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are the properties of a “good” individual requirement (as opposed to properties of a requirements document)?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Mention four (4) properties of a “good” requirement and explain what they mean.</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For each, give an example of a requirement that violates the property.</a:t>
            </a:r>
            <a:endParaRPr/>
          </a:p>
          <a:p>
            <a:pPr indent="0" lvl="0" marL="0" rtl="0" algn="l">
              <a:spcBef>
                <a:spcPts val="600"/>
              </a:spcBef>
              <a:spcAft>
                <a:spcPts val="0"/>
              </a:spcAft>
              <a:buNone/>
            </a:pPr>
            <a:r>
              <a:t/>
            </a:r>
            <a:endParaRPr/>
          </a:p>
        </p:txBody>
      </p:sp>
      <p:sp>
        <p:nvSpPr>
          <p:cNvPr id="107" name="Google Shape;107;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