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8e9cbf070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8e9cbf070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e9cbf070_0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e9cbf070_0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(read), can either reflect concrete entities or logical concepts of the problem domain</a:t>
            </a:r>
            <a:endParaRPr/>
          </a:p>
          <a:p>
            <a:pPr indent="0" lvl="0" marL="0" rtl="0" algn="l">
              <a:spcBef>
                <a:spcPts val="0"/>
              </a:spcBef>
              <a:spcAft>
                <a:spcPts val="0"/>
              </a:spcAft>
              <a:buNone/>
            </a:pPr>
            <a:r>
              <a:rPr lang="en"/>
              <a:t>- (read, read)</a:t>
            </a:r>
            <a:endParaRPr/>
          </a:p>
          <a:p>
            <a:pPr indent="0" lvl="0" marL="0" rtl="0" algn="l">
              <a:spcBef>
                <a:spcPts val="0"/>
              </a:spcBef>
              <a:spcAft>
                <a:spcPts val="0"/>
              </a:spcAft>
              <a:buNone/>
            </a:pPr>
            <a:r>
              <a:rPr lang="en"/>
              <a:t>- When we reason about Objects, we need to be able to define what makes up that object. When we talk about me, there are things that define me. You know some information about me - I have attributes that define me - I have a name, an age, a job, hobbies. And there are things I can do - operations I can perform - I can teach (well, that’s arguable), but I can talk, I can program, I can walk or swim, not so great at running. So, in modeling a domain, you need to come up with the entities that make up that domain, and for each, define what attributes and operations those entities have.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a91805584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180558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discussion)</a:t>
            </a:r>
            <a:endParaRPr/>
          </a:p>
          <a:p>
            <a:pPr indent="0" lvl="0" marL="0" rtl="0" algn="l">
              <a:spcBef>
                <a:spcPts val="0"/>
              </a:spcBef>
              <a:spcAft>
                <a:spcPts val="0"/>
              </a:spcAft>
              <a:buNone/>
            </a:pPr>
            <a:r>
              <a:rPr lang="en"/>
              <a:t>different types of cards</a:t>
            </a:r>
            <a:endParaRPr/>
          </a:p>
          <a:p>
            <a:pPr indent="0" lvl="0" marL="0" rtl="0" algn="l">
              <a:spcBef>
                <a:spcPts val="0"/>
              </a:spcBef>
              <a:spcAft>
                <a:spcPts val="0"/>
              </a:spcAft>
              <a:buNone/>
            </a:pPr>
            <a:r>
              <a:rPr lang="en"/>
              <a:t>layout - might come in different shapes and sizes, have text and picture fields in different locations</a:t>
            </a:r>
            <a:endParaRPr/>
          </a:p>
          <a:p>
            <a:pPr indent="0" lvl="0" marL="0" rtl="0" algn="l">
              <a:spcBef>
                <a:spcPts val="0"/>
              </a:spcBef>
              <a:spcAft>
                <a:spcPts val="0"/>
              </a:spcAft>
              <a:buNone/>
            </a:pPr>
            <a:r>
              <a:rPr lang="en"/>
              <a:t>people own cards - need info about them</a:t>
            </a:r>
            <a:endParaRPr/>
          </a:p>
          <a:p>
            <a:pPr indent="0" lvl="0" marL="0" rtl="0" algn="l">
              <a:spcBef>
                <a:spcPts val="0"/>
              </a:spcBef>
              <a:spcAft>
                <a:spcPts val="0"/>
              </a:spcAft>
              <a:buNone/>
            </a:pPr>
            <a:r>
              <a:rPr lang="en"/>
              <a:t>login for people who print cards, not just anyone can print up a drivers licence</a:t>
            </a:r>
            <a:endParaRPr/>
          </a:p>
          <a:p>
            <a:pPr indent="0" lvl="0" marL="0" rtl="0" algn="l">
              <a:spcBef>
                <a:spcPts val="0"/>
              </a:spcBef>
              <a:spcAft>
                <a:spcPts val="0"/>
              </a:spcAft>
              <a:buNone/>
            </a:pPr>
            <a:r>
              <a:rPr lang="en"/>
              <a:t>-Can we define what makes up a card, then use that to differentiate credit cards from drivers licenses? Can we define what represents a person and what they can do with a card - whether they are an admin or an end user?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a91805584_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91805584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say that for this card system, we want to reason about people and cards. What defines these?</a:t>
            </a:r>
            <a:endParaRPr/>
          </a:p>
          <a:p>
            <a:pPr indent="0" lvl="0" marL="0" rtl="0" algn="l">
              <a:spcBef>
                <a:spcPts val="0"/>
              </a:spcBef>
              <a:spcAft>
                <a:spcPts val="0"/>
              </a:spcAft>
              <a:buNone/>
            </a:pPr>
            <a:r>
              <a:rPr lang="en"/>
              <a:t>(discussion)</a:t>
            </a:r>
            <a:endParaRPr/>
          </a:p>
          <a:p>
            <a:pPr indent="0" lvl="0" marL="0" rtl="0" algn="l">
              <a:spcBef>
                <a:spcPts val="0"/>
              </a:spcBef>
              <a:spcAft>
                <a:spcPts val="0"/>
              </a:spcAft>
              <a:buNone/>
            </a:pPr>
            <a:r>
              <a:rPr lang="en"/>
              <a:t>what defines a person? a card?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a91805584_0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91805584_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words that you hear a lot in the design portion of the class are objects and classes. These are not the same thing - this is, I imagine, review, but quickly</a:t>
            </a:r>
            <a:endParaRPr/>
          </a:p>
          <a:p>
            <a:pPr indent="0" lvl="0" marL="0" rtl="0" algn="l">
              <a:spcBef>
                <a:spcPts val="0"/>
              </a:spcBef>
              <a:spcAft>
                <a:spcPts val="0"/>
              </a:spcAft>
              <a:buNone/>
            </a:pPr>
            <a:r>
              <a:rPr lang="en"/>
              <a:t>- (read), things that we can reason about - in our card system, we might reason about (read examples)</a:t>
            </a:r>
            <a:endParaRPr/>
          </a:p>
          <a:p>
            <a:pPr indent="0" lvl="0" marL="0" rtl="0" algn="l">
              <a:spcBef>
                <a:spcPts val="0"/>
              </a:spcBef>
              <a:spcAft>
                <a:spcPts val="0"/>
              </a:spcAft>
              <a:buNone/>
            </a:pPr>
            <a:r>
              <a:rPr lang="en"/>
              <a:t>- (read) can tell Greg’s credit card from Jason’s credit card</a:t>
            </a:r>
            <a:endParaRPr/>
          </a:p>
          <a:p>
            <a:pPr indent="0" lvl="0" marL="0" rtl="0" algn="l">
              <a:spcBef>
                <a:spcPts val="0"/>
              </a:spcBef>
              <a:spcAft>
                <a:spcPts val="0"/>
              </a:spcAft>
              <a:buNone/>
            </a:pPr>
            <a:r>
              <a:rPr lang="en"/>
              <a:t>- now, although we might talk about Greg,  Greg is a person. A Person, then, would be a  class - a description of a generic object. Greg is the object, a person is what Greg is an example of. Greg’s driver license is a particular instance of a generic driver’s license.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a91805584_0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91805584_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 is an abstraction of an object, a type (read).</a:t>
            </a:r>
            <a:endParaRPr/>
          </a:p>
          <a:p>
            <a:pPr indent="0" lvl="0" marL="0" rtl="0" algn="l">
              <a:spcBef>
                <a:spcPts val="0"/>
              </a:spcBef>
              <a:spcAft>
                <a:spcPts val="0"/>
              </a:spcAft>
              <a:buNone/>
            </a:pPr>
            <a:r>
              <a:rPr lang="en"/>
              <a:t>Objects are instances of classes (read) </a:t>
            </a:r>
            <a:endParaRPr/>
          </a:p>
          <a:p>
            <a:pPr indent="0" lvl="0" marL="0" rtl="0" algn="l">
              <a:spcBef>
                <a:spcPts val="0"/>
              </a:spcBef>
              <a:spcAft>
                <a:spcPts val="0"/>
              </a:spcAft>
              <a:buNone/>
            </a:pPr>
            <a:r>
              <a:rPr lang="en"/>
              <a:t>(3-4)</a:t>
            </a:r>
            <a:endParaRPr/>
          </a:p>
          <a:p>
            <a:pPr indent="0" lvl="0" marL="0" rtl="0" algn="l">
              <a:spcBef>
                <a:spcPts val="0"/>
              </a:spcBef>
              <a:spcAft>
                <a:spcPts val="0"/>
              </a:spcAft>
              <a:buNone/>
            </a:pPr>
            <a:r>
              <a:rPr lang="en"/>
              <a:t>So, Greg Gay is an object, an instance of the Person class. Jason is an instance of the Person class. They both have names, addresses, ages, and so on, but are differentiated by the values for those attributes. (read credit cards)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bd6e0f9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bd6e0f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 (read), and (read) - All People have the same attributes and same operations. The values of the attributes and results of the operations might vary, but they offer the same operations and offer values for the same information.</a:t>
            </a:r>
            <a:endParaRPr/>
          </a:p>
          <a:p>
            <a:pPr indent="0" lvl="0" marL="0" rtl="0" algn="l">
              <a:spcBef>
                <a:spcPts val="0"/>
              </a:spcBef>
              <a:spcAft>
                <a:spcPts val="0"/>
              </a:spcAft>
              <a:buNone/>
            </a:pPr>
            <a:r>
              <a:rPr lang="en"/>
              <a:t>That said, (read). They are (read).Two objects might be instances of the same class, but you can tell them apart.  </a:t>
            </a:r>
            <a:r>
              <a:rPr lang="en">
                <a:solidFill>
                  <a:schemeClr val="dk1"/>
                </a:solidFill>
              </a:rPr>
              <a:t>You can tell Jason apart from me using the differing values of those attributes.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d6e0f9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d6e0f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 When we sit down to design the structure of the source code, we obviously don’t care about Greg or Jason. The system might not always load up a Greg object - I don’t exist everywhere at once. WE care about the concept of a Person, what makes up every possible instance of a Person. In static situations, we just want to know what is true of all instances of a class, not any one particular instance.</a:t>
            </a:r>
            <a:endParaRPr/>
          </a:p>
          <a:p>
            <a:pPr indent="0" lvl="0" marL="0" rtl="0" algn="l">
              <a:spcBef>
                <a:spcPts val="0"/>
              </a:spcBef>
              <a:spcAft>
                <a:spcPts val="0"/>
              </a:spcAft>
              <a:buNone/>
            </a:pPr>
            <a:r>
              <a:rPr lang="en"/>
              <a:t>(4-5) - When we run the system - or model what will happen when it is run - we look at concrete scenarios - Greg owns a credit card. What does that mean? Greg edtis his information, he orders a driver’s license, he renews his credit card. When we map out these specific scenarios, we can’t just look at any possible Person or driver’s license, we create specific instantiations and map out how they interact. (6)</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a91805584_0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91805584_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important aspect of OO design is the idea of Inheritance - this is the concept that you can define a hierarchy of related classes where the children all inherit the attributes and operations of their parents. This is really useful in creating specialized new classes. </a:t>
            </a:r>
            <a:endParaRPr/>
          </a:p>
          <a:p>
            <a:pPr indent="0" lvl="0" marL="0" rtl="0" algn="l">
              <a:spcBef>
                <a:spcPts val="0"/>
              </a:spcBef>
              <a:spcAft>
                <a:spcPts val="0"/>
              </a:spcAft>
              <a:buNone/>
            </a:pPr>
            <a:r>
              <a:rPr lang="en"/>
              <a:t>For instance, our card system might need to be able to issue both drivers licences and plain ID cards. Both are special forms of cards with their own unique attributes and operations. We can define the card class that captures information and behavior relevant to all cards, then refine from there to create subclasses for special types of cards with their own needs and behaviors. This averts two big design no-nos - reimplementing functionality in multiple places - no need for that, we inherit those from the parents. If we need to change those, we just change the parent. Second, we avoid including attributes or operations that are only used in very specific scenarios. We never want to create a class with attributes that aren’t always set. Instead, we create these specialized children and encapsulate those attributes and operations to the subclass that actually makes use of them.</a:t>
            </a:r>
            <a:endParaRPr/>
          </a:p>
          <a:p>
            <a:pPr indent="0" lvl="0" marL="0" rtl="0" algn="l">
              <a:spcBef>
                <a:spcPts val="0"/>
              </a:spcBef>
              <a:spcAft>
                <a:spcPts val="0"/>
              </a:spcAft>
              <a:buNone/>
            </a:pPr>
            <a:r>
              <a:rPr lang="en"/>
              <a:t>- Also of relevance is that (read). So, Greg’s Drivers License is both an instance of a Drivers License and an instance of a Card. This is very useful, as we can write code that can work with any type of child rather than explicitly checking what kind of child object it is. We can write code that works for any Card without worrying that it is an ID card or a Drivers license.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bd6e0f9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bd6e0f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Polymorphism is the ability of the same operation to behave differently when used on instances of different classes. Specifically. it is the ability to redefine the behavior of an operation to be relevant to the class it is operating on. </a:t>
            </a:r>
            <a:endParaRPr/>
          </a:p>
          <a:p>
            <a:pPr indent="0" lvl="0" marL="0" rtl="0" algn="l">
              <a:spcBef>
                <a:spcPts val="0"/>
              </a:spcBef>
              <a:spcAft>
                <a:spcPts val="0"/>
              </a:spcAft>
              <a:buNone/>
            </a:pPr>
            <a:r>
              <a:rPr lang="en"/>
              <a:t>(read), (read)</a:t>
            </a:r>
            <a:endParaRPr/>
          </a:p>
          <a:p>
            <a:pPr indent="0" lvl="0" marL="0" rtl="0" algn="l">
              <a:spcBef>
                <a:spcPts val="0"/>
              </a:spcBef>
              <a:spcAft>
                <a:spcPts val="0"/>
              </a:spcAft>
              <a:buNone/>
            </a:pPr>
            <a:r>
              <a:rPr lang="en"/>
              <a:t>(read right side)</a:t>
            </a:r>
            <a:endParaRPr/>
          </a:p>
          <a:p>
            <a:pPr indent="0" lvl="0" marL="0" rtl="0" algn="l">
              <a:spcBef>
                <a:spcPts val="0"/>
              </a:spcBef>
              <a:spcAft>
                <a:spcPts val="0"/>
              </a:spcAft>
              <a:buNone/>
            </a:pPr>
            <a:r>
              <a:rPr lang="en"/>
              <a:t>This is a very powerful concept, allowing us to write code that does not need to change, even if we get rid of particular shapes, add new shapes, or change how the area of an existing shape is calculated. We can restrict change to a limited subset of the program.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a91805584_0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91805584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that we have the basics down about reasoning about objects and how they interact, lets talk about how to visualize the static structure of the system. Class diagrams are a fundamental design tool that we can use to view the structure of our system and understand how all of our classes relate to and depend on each other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8e9cbf070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8e9cbf070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a91805584_0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91805584_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are used to discuss classes and their attributes in the abstract. This is a way to visualize the structure of the code and dependencies between classes. YOu dn’t care here about Jason or Greg, but how, in all clases, a Person relates to a Card and what attributes and operations makes up any Person object. </a:t>
            </a:r>
            <a:endParaRPr/>
          </a:p>
          <a:p>
            <a:pPr indent="0" lvl="0" marL="0" rtl="0" algn="l">
              <a:spcBef>
                <a:spcPts val="0"/>
              </a:spcBef>
              <a:spcAft>
                <a:spcPts val="0"/>
              </a:spcAft>
              <a:buNone/>
            </a:pPr>
            <a:r>
              <a:rPr lang="en"/>
              <a:t>(go through UML syntax, fields, +/-/# for protected, and tilda for package-level visibility)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a91805584_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91805584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explain syntax</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a91805584_0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91805584_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course, classes don’t exist in isolation. They have to work with other classes to perform tasks. We can use associations to inform the reader about how these classes depend on each other and work together. These are just lines with text explaining at a high level how these classes link together. For instance, (read)  </a:t>
            </a:r>
            <a:endParaRPr/>
          </a:p>
          <a:p>
            <a:pPr indent="0" lvl="0" marL="0" rtl="0" algn="l">
              <a:spcBef>
                <a:spcPts val="0"/>
              </a:spcBef>
              <a:spcAft>
                <a:spcPts val="0"/>
              </a:spcAft>
              <a:buNone/>
            </a:pPr>
            <a:r>
              <a:rPr lang="en"/>
              <a:t>(syntax)</a:t>
            </a:r>
            <a:endParaRPr/>
          </a:p>
          <a:p>
            <a:pPr indent="0" lvl="0" marL="0" rtl="0" algn="l">
              <a:spcBef>
                <a:spcPts val="0"/>
              </a:spcBef>
              <a:spcAft>
                <a:spcPts val="0"/>
              </a:spcAft>
              <a:buNone/>
            </a:pPr>
            <a:r>
              <a:rPr lang="en"/>
              <a:t>You should use descriptive verb phrases to label associations. Try not to just use “has”, but something more informative like “works for”. These phrases can be marked with an arrow to help indicate the direction of the relationship, a Person works for a company. Arrow so you don’t read it the other way.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a91805584_0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91805584_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reality, many associations are actually directional, a Person owns a credit card. The credit card doesn’t own a person. Right? In the last slide, I put an arrow on the label to tell you to read it in a certain direction. That’s helpful when you go to implement, it gives you an idea of the control dependence. That said, in the code, we might need to use storage to link a Person and a Card. Well, we usually do this by storing instances of a class within the attributes of the class on the other end of the association, with at least a variable storing a pointer from, say, the Person to the cards they own. When designing the system, if we have a preference on where the pointer gets stored, we can use an arrow on that association line itself to indicate that direction. That’s a stronger statement than just putting an arrow on the label - you’re imposing a constraint on the source code.</a:t>
            </a:r>
            <a:endParaRPr/>
          </a:p>
          <a:p>
            <a:pPr indent="0" lvl="0" marL="0" rtl="0" algn="l">
              <a:spcBef>
                <a:spcPts val="0"/>
              </a:spcBef>
              <a:spcAft>
                <a:spcPts val="0"/>
              </a:spcAft>
              <a:buNone/>
            </a:pPr>
            <a:r>
              <a:rPr lang="en"/>
              <a:t>Bidirectional associations are used when the relationship is mutual - they contain pointers to each other. </a:t>
            </a:r>
            <a:endParaRPr/>
          </a:p>
          <a:p>
            <a:pPr indent="0" lvl="0" marL="0" rtl="0" algn="l">
              <a:spcBef>
                <a:spcPts val="0"/>
              </a:spcBef>
              <a:spcAft>
                <a:spcPts val="0"/>
              </a:spcAft>
              <a:buNone/>
            </a:pPr>
            <a:r>
              <a:rPr lang="en"/>
              <a:t>When dealing with operations related to the working relationship between employees and employers, we might use that bidirectional link. The company maintains a list of employees and each employee keeps track of their employer. </a:t>
            </a:r>
            <a:r>
              <a:rPr lang="en">
                <a:solidFill>
                  <a:schemeClr val="dk1"/>
                </a:solidFill>
              </a:rPr>
              <a:t>Bidirectional links are tougher to implement because you need to keep both sides in sync, and they open up more securitry risk because you can trace either side of the association to the other information, but sometimes you need that two way link.</a:t>
            </a:r>
            <a:endParaRPr/>
          </a:p>
          <a:p>
            <a:pPr indent="0" lvl="0" marL="0" rtl="0" algn="l">
              <a:spcBef>
                <a:spcPts val="0"/>
              </a:spcBef>
              <a:spcAft>
                <a:spcPts val="0"/>
              </a:spcAft>
              <a:buNone/>
            </a:pPr>
            <a:r>
              <a:rPr lang="en"/>
              <a:t>Now, this might end up being a programming decision that you can’t just make at design time, so these arrows are optional. A lack of arrows doesn’t mean we will never decide on the direction of pointers, but we just haven’t decided it yet or it isn’t important to the design.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a91805584_0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91805584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multiplicity of an association is an indication of how many object instances are expected in a particular relationship. For example, (read, read)</a:t>
            </a:r>
            <a:endParaRPr/>
          </a:p>
          <a:p>
            <a:pPr indent="0" lvl="0" marL="0" rtl="0" algn="l">
              <a:spcBef>
                <a:spcPts val="0"/>
              </a:spcBef>
              <a:spcAft>
                <a:spcPts val="0"/>
              </a:spcAft>
              <a:buNone/>
            </a:pPr>
            <a:r>
              <a:rPr lang="en"/>
              <a:t>(suntax - 0,1,*,range)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a91805584_0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91805584_0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multiplicities are defined with a lower and upper bound. These can be read on each side as: (read example)</a:t>
            </a:r>
            <a:endParaRPr/>
          </a:p>
          <a:p>
            <a:pPr indent="0" lvl="0" marL="0" rtl="0" algn="l">
              <a:spcBef>
                <a:spcPts val="0"/>
              </a:spcBef>
              <a:spcAft>
                <a:spcPts val="0"/>
              </a:spcAft>
              <a:buNone/>
            </a:pPr>
            <a:r>
              <a:rPr lang="en"/>
              <a:t>The lower bound can be any positive number or zero. The upper bound can be any positive number of a * for unlimited instances. If the lower and upper are the same, you can just use one number - like the 1 in the previous slide for the one person to one card associaiton. </a:t>
            </a:r>
            <a:endParaRPr/>
          </a:p>
          <a:p>
            <a:pPr indent="0" lvl="0" marL="0" rtl="0" algn="l">
              <a:spcBef>
                <a:spcPts val="0"/>
              </a:spcBef>
              <a:spcAft>
                <a:spcPts val="0"/>
              </a:spcAft>
              <a:buNone/>
            </a:pPr>
            <a:r>
              <a:rPr lang="en"/>
              <a:t>If no multiplicity is listed, one is assumed.</a:t>
            </a:r>
            <a:endParaRPr/>
          </a:p>
          <a:p>
            <a:pPr indent="0" lvl="0" marL="0" rtl="0" algn="l">
              <a:spcBef>
                <a:spcPts val="0"/>
              </a:spcBef>
              <a:spcAft>
                <a:spcPts val="0"/>
              </a:spcAft>
              <a:buNone/>
            </a:pPr>
            <a:r>
              <a:rPr lang="en"/>
              <a:t>(read)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a91805584_0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91805584_0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association isn’t supposed to represent any link, but a particular working relationship. So, in practice, you might have multiple associations between two classes, each labeled with the context and multiplicities of that relationship. (read)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a91805584_0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91805584_0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 in some cases, you might want to represent certain information that is related to the association - that defines that particular association- and these might not be attributes that map well to either of the linked classes. In the diagram, this can be represented using a link attribute (explain syntax)</a:t>
            </a:r>
            <a:endParaRPr/>
          </a:p>
          <a:p>
            <a:pPr indent="0" lvl="0" marL="0" rtl="0" algn="l">
              <a:spcBef>
                <a:spcPts val="0"/>
              </a:spcBef>
              <a:spcAft>
                <a:spcPts val="0"/>
              </a:spcAft>
              <a:buNone/>
            </a:pPr>
            <a:r>
              <a:rPr lang="en"/>
              <a:t>Now, here’s a question, why not fold those attributes into the Person class?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a91805584_0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91805584_0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not fold that information into the Person class? (discuss)</a:t>
            </a:r>
            <a:endParaRPr/>
          </a:p>
          <a:p>
            <a:pPr indent="0" lvl="0" marL="0" rtl="0" algn="l">
              <a:spcBef>
                <a:spcPts val="0"/>
              </a:spcBef>
              <a:spcAft>
                <a:spcPts val="0"/>
              </a:spcAft>
              <a:buNone/>
            </a:pPr>
            <a:r>
              <a:rPr lang="en"/>
              <a:t>Salary and job title are properties of a job, not of the person. Not all people have a salary of job title. Some people have multiple jobs. In this job system, a Person class might have uses unrelated to their particular job. That information is not part of what defines a person, but does define the link between a person and the company they work for. We will eventually have to store that information somewhere - the best solution might actually be a job class - but a link attribute is a good way - at design time - to indicate that we have special information that defines an association between two classes.</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bd6e0f9c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bd6e0f9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refinements you can make is the idea of a constraint on the association - these constraints tell the programmer how to implement the association.</a:t>
            </a:r>
            <a:endParaRPr/>
          </a:p>
          <a:p>
            <a:pPr indent="0" lvl="0" marL="0" rtl="0" algn="l">
              <a:spcBef>
                <a:spcPts val="0"/>
              </a:spcBef>
              <a:spcAft>
                <a:spcPts val="0"/>
              </a:spcAft>
              <a:buNone/>
            </a:pPr>
            <a:r>
              <a:rPr lang="en">
                <a:solidFill>
                  <a:schemeClr val="dk1"/>
                </a:solidFill>
              </a:rPr>
              <a:t>- We can place constraints on one association or between multiple associations to inform the implementation about how they need to be coded. Between two associations - person xor corporation (dotted line to show dependency).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 clear and descriptive. Don’t clutter up your diagram with a million of these - use them only when necessary.  </a:t>
            </a:r>
            <a:endParaRPr>
              <a:solidFill>
                <a:schemeClr val="dk1"/>
              </a:solidFill>
            </a:endParaRPr>
          </a:p>
          <a:p>
            <a:pPr indent="0" lvl="0" marL="0" rtl="0" algn="l">
              <a:spcBef>
                <a:spcPts val="0"/>
              </a:spcBef>
              <a:spcAft>
                <a:spcPts val="0"/>
              </a:spcAft>
              <a:buNone/>
            </a:pPr>
            <a:r>
              <a:rPr lang="en"/>
              <a:t>- Ordering is a common constraint on one association that implies an order to the objects on the many side. For instance, a class might have a list of students. We could place an ordering constraint to insist that the students be stored in alphabetical order.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8e9cbf070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8e9cbf070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development, there are a few problems that we can almost count on showing up, starting with requirements that are just plain wrong. You might have some that are (read 2) or maybe the developers and customers just had different ideas or read the wrong message into something being said, but now, we’re in this boat where the requirements are wrong and we’re scrambling to fix them, often at great cost. Now, as a result,  poor requirements has this domino effect that cascades into a situation where the requirements need to be updated often and we end up having to work overtime to change the design to deal with fixing a misunderstanding or a bad requirement. The end result is that everything has to change. We need to change the functionality the software offers throughout development, often late into development, and we need to keep changing it even after the software is released into the world. Change is often a huge problem. To a fair extent, software is malleable - you can always add or edit code -  but not as much as we’d like to think it is, and the further you get into development, the more problems you’ll have changing the project without making the whole thing fall apart. These problems just keep rolling into each other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a91805584_0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a91805584_0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also place constraints on attributes to inform the implementation.  These let the implementer know that certain properties must hold over these attributes. </a:t>
            </a:r>
            <a:endParaRPr/>
          </a:p>
          <a:p>
            <a:pPr indent="0" lvl="0" marL="0" rtl="0" algn="l">
              <a:spcBef>
                <a:spcPts val="0"/>
              </a:spcBef>
              <a:spcAft>
                <a:spcPts val="0"/>
              </a:spcAft>
              <a:buNone/>
            </a:pPr>
            <a:r>
              <a:rPr lang="en"/>
              <a:t>Bank account has owner and balance attributes, and we state that there must be an owner and balance can’t be negative. </a:t>
            </a:r>
            <a:endParaRPr/>
          </a:p>
          <a:p>
            <a:pPr indent="0" lvl="0" marL="0" rtl="0" algn="l">
              <a:spcBef>
                <a:spcPts val="0"/>
              </a:spcBef>
              <a:spcAft>
                <a:spcPts val="0"/>
              </a:spcAft>
              <a:buNone/>
            </a:pPr>
            <a:r>
              <a:rPr lang="en"/>
              <a:t>Credit card number is a 16 digit integer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a91805584_0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91805584_0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This helps make the model clearer, as it informs the reader of the role of each object in the association.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a91805584_0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91805584_0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associations aren’t just between two classes, but might be between several at once. For instance, a person might work on a project as a company. Within the company, a person might work on multiple projects at the same time, and the company might own multiple projects at once. We can link all three with the same association to depict that particular relationship between them. We can do this by connecting them all with a diamond, and labeling the multiplicity on all ends.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a91805584_0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91805584_0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This is a strong association that indicates usage or membership. (read examples). </a:t>
            </a:r>
            <a:endParaRPr/>
          </a:p>
          <a:p>
            <a:pPr indent="0" lvl="0" marL="0" rtl="0" algn="l">
              <a:spcBef>
                <a:spcPts val="0"/>
              </a:spcBef>
              <a:spcAft>
                <a:spcPts val="0"/>
              </a:spcAft>
              <a:buNone/>
            </a:pPr>
            <a:r>
              <a:rPr lang="en"/>
              <a:t>You want to use this any time that you have a class that is composed of other classes. It indicates that something is a building block of a greater structure.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a91805584_0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91805584_0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This is a stronger form of aggregation (read).</a:t>
            </a:r>
            <a:endParaRPr/>
          </a:p>
          <a:p>
            <a:pPr indent="0" lvl="0" marL="0" rtl="0" algn="l">
              <a:spcBef>
                <a:spcPts val="0"/>
              </a:spcBef>
              <a:spcAft>
                <a:spcPts val="0"/>
              </a:spcAft>
              <a:buNone/>
            </a:pPr>
            <a:r>
              <a:rPr lang="en"/>
              <a:t>(black vs white diamond)</a:t>
            </a:r>
            <a:endParaRPr/>
          </a:p>
          <a:p>
            <a:pPr indent="0" lvl="0" marL="0" rtl="0" algn="l">
              <a:spcBef>
                <a:spcPts val="0"/>
              </a:spcBef>
              <a:spcAft>
                <a:spcPts val="0"/>
              </a:spcAft>
              <a:buNone/>
            </a:pPr>
            <a:r>
              <a:rPr lang="en"/>
              <a:t>Think about a car - it is composed of parts - it would have a transmission and wheels. Well, if it’s in a nasty wreck and gets totaled - you aren’t taking that transmission and putting it into a new car. It’s done. If the car is destroyed, the transmission isn’t something that will exist on its own - it also gets destroyed. It’s wheels however, are easier to salvage. They might be usable in another car if they survived the wreck, so those might merely be aggregation. The wheels are members, but they are allowed to continue to exist independently of the car.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a91805584_04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91805584_0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So, a company might logically be broken into a number of divisions, and those might be made up of departments. That makes sense - the company is made up of divisions, so we use an aggregation to depict that membership. We’re making a strong statement that anything that happens to a company happens to its divisions as well, that fundamentally, the divisions belong to the company. That’s a strong statement. People also work for the company, but that might be a weaker relationship. If something occurs to the company, it might not automatically happen to those people. The company is not fundamentally defined by the people it employs. So, if we can’t make as strong of an argument for membership, then we should use a regular association. Aggregation and Composition are very strong statements of relationship that should only be used when we mean it.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a91805584_04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91805584_0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We talked about this earlier, but this is how we depict it in a class diagram (syntax)</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a91805584_04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a91805584_0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(read) - There is no direct association - a station wagon does not contain a car, it is a special form of a car.</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a91805584_05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a91805584_0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bring it all together now. Here is a class diagram for an aircraft reservation system</a:t>
            </a:r>
            <a:endParaRPr/>
          </a:p>
          <a:p>
            <a:pPr indent="0" lvl="0" marL="0" rtl="0" algn="l">
              <a:spcBef>
                <a:spcPts val="0"/>
              </a:spcBef>
              <a:spcAft>
                <a:spcPts val="0"/>
              </a:spcAft>
              <a:buNone/>
            </a:pPr>
            <a:r>
              <a:rPr lang="en"/>
              <a:t>(walk through)</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a91805584_05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91805584_0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e9cbf070_0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e9cbf070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 theme here is change. Change is hard - changing requirements will require fundamental rethinking of the project, and even minor feature changes require care to not break what is working. A good start is (read, read), make sure you end up with decent starting requirements, make sure you get feedback. But, all of the planning in the world won’t protect you from all change. Some level of change is inevitable. The better solution is to design your system to accommodate change. </a:t>
            </a:r>
            <a:endParaRPr/>
          </a:p>
          <a:p>
            <a:pPr indent="0" lvl="0" marL="0" rtl="0" algn="l">
              <a:spcBef>
                <a:spcPts val="0"/>
              </a:spcBef>
              <a:spcAft>
                <a:spcPts val="0"/>
              </a:spcAft>
              <a:buNone/>
            </a:pPr>
            <a:r>
              <a:rPr lang="en"/>
              <a:t>(read 4)</a:t>
            </a:r>
            <a:endParaRPr/>
          </a:p>
          <a:p>
            <a:pPr indent="0" lvl="0" marL="0" rtl="0" algn="l">
              <a:spcBef>
                <a:spcPts val="0"/>
              </a:spcBef>
              <a:spcAft>
                <a:spcPts val="0"/>
              </a:spcAft>
              <a:buNone/>
            </a:pPr>
            <a:r>
              <a:rPr lang="en"/>
              <a:t>Build your system out of small, independent blocks to better contain changes</a:t>
            </a:r>
            <a:endParaRPr/>
          </a:p>
          <a:p>
            <a:pPr indent="0" lvl="0" marL="0" rtl="0" algn="l">
              <a:spcBef>
                <a:spcPts val="0"/>
              </a:spcBef>
              <a:spcAft>
                <a:spcPts val="0"/>
              </a:spcAft>
              <a:buNone/>
            </a:pPr>
            <a:r>
              <a:rPr lang="en"/>
              <a:t>and design the system so that changes do not require large modifications to the fundamental architecture of the system</a:t>
            </a:r>
            <a:endParaRPr/>
          </a:p>
          <a:p>
            <a:pPr indent="0" lvl="0" marL="0" rtl="0" algn="l">
              <a:spcBef>
                <a:spcPts val="0"/>
              </a:spcBef>
              <a:spcAft>
                <a:spcPts val="0"/>
              </a:spcAft>
              <a:buNone/>
            </a:pPr>
            <a:r>
              <a:rPr lang="en"/>
              <a:t>The key to achieving this is to follow the principles of object-oriented design - </a:t>
            </a:r>
            <a:r>
              <a:rPr lang="en">
                <a:solidFill>
                  <a:schemeClr val="dk1"/>
                </a:solidFill>
              </a:rPr>
              <a:t>OO design is all about supporting change, swapping out components, isolating entities, minimizing coupling. </a:t>
            </a:r>
            <a:r>
              <a:rPr lang="en"/>
              <a:t>This is what we’re going to start diving into today.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a91805584_05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a91805584_0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a91805584_05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a91805584_0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good example of aggregation vs inhertiance)</a:t>
            </a:r>
            <a:endParaRPr/>
          </a:p>
          <a:p>
            <a:pPr indent="0" lvl="0" marL="0" rtl="0" algn="l">
              <a:spcBef>
                <a:spcPts val="0"/>
              </a:spcBef>
              <a:spcAft>
                <a:spcPts val="0"/>
              </a:spcAft>
              <a:buNone/>
            </a:pPr>
            <a:r>
              <a:rPr lang="en"/>
              <a:t>Multiple inheritance - not possible in some languages - could make an argument for either or both.</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a91805584_05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a91805584_0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a91805584_05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a91805584_0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e9cbf070_0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e9cbf070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many areas, your problem domain is relatively consistent. Your exact feature set might vary a bit, but fundamentally,  </a:t>
            </a:r>
            <a:endParaRPr/>
          </a:p>
          <a:p>
            <a:pPr indent="0" lvl="0" marL="0" rtl="0" algn="l">
              <a:spcBef>
                <a:spcPts val="0"/>
              </a:spcBef>
              <a:spcAft>
                <a:spcPts val="0"/>
              </a:spcAft>
              <a:buNone/>
            </a:pPr>
            <a:r>
              <a:rPr lang="en"/>
              <a:t>if you’re building software to generate ID cards, you (read)</a:t>
            </a:r>
            <a:endParaRPr/>
          </a:p>
          <a:p>
            <a:pPr indent="0" lvl="0" marL="0" rtl="0" algn="l">
              <a:spcBef>
                <a:spcPts val="0"/>
              </a:spcBef>
              <a:spcAft>
                <a:spcPts val="0"/>
              </a:spcAft>
              <a:buNone/>
            </a:pPr>
            <a:r>
              <a:rPr lang="en"/>
              <a:t>If you’re designing an autopilot system, your fundamental task is to (read)</a:t>
            </a:r>
            <a:endParaRPr/>
          </a:p>
          <a:p>
            <a:pPr indent="0" lvl="0" marL="0" rtl="0" algn="l">
              <a:spcBef>
                <a:spcPts val="0"/>
              </a:spcBef>
              <a:spcAft>
                <a:spcPts val="0"/>
              </a:spcAft>
              <a:buNone/>
            </a:pPr>
            <a:r>
              <a:rPr lang="en"/>
              <a:t>If you’re designing a word processor, you want to (read)</a:t>
            </a:r>
            <a:endParaRPr/>
          </a:p>
          <a:p>
            <a:pPr indent="0" lvl="0" marL="0" rtl="0" algn="l">
              <a:spcBef>
                <a:spcPts val="0"/>
              </a:spcBef>
              <a:spcAft>
                <a:spcPts val="0"/>
              </a:spcAft>
              <a:buNone/>
            </a:pPr>
            <a:r>
              <a:rPr lang="en"/>
              <a:t>Even if your requirements change, these facts remain constant. You can count on those.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e9cbf070_0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e9cbf070_0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domain is consistent, but what might change over time is what features you offer and how you represent data. </a:t>
            </a:r>
            <a:endParaRPr/>
          </a:p>
          <a:p>
            <a:pPr indent="0" lvl="0" marL="0" rtl="0" algn="l">
              <a:spcBef>
                <a:spcPts val="0"/>
              </a:spcBef>
              <a:spcAft>
                <a:spcPts val="0"/>
              </a:spcAft>
              <a:buNone/>
            </a:pPr>
            <a:r>
              <a:rPr lang="en"/>
              <a:t>With your ID card software, you might change the type of information that goes on an ID, you might add new types of ID, but you’ll still be making ID cards the whole time</a:t>
            </a:r>
            <a:endParaRPr/>
          </a:p>
          <a:p>
            <a:pPr indent="0" lvl="0" marL="0" rtl="0" algn="l">
              <a:spcBef>
                <a:spcPts val="0"/>
              </a:spcBef>
              <a:spcAft>
                <a:spcPts val="0"/>
              </a:spcAft>
              <a:buNone/>
            </a:pPr>
            <a:r>
              <a:rPr lang="en"/>
              <a:t>With the autopilot system, you might have to change how you interface with the plane’s hardware, you might add or refine control optons, but you’ll still be working with planes and routes</a:t>
            </a:r>
            <a:endParaRPr/>
          </a:p>
          <a:p>
            <a:pPr indent="0" lvl="0" marL="0" rtl="0" algn="l">
              <a:spcBef>
                <a:spcPts val="0"/>
              </a:spcBef>
              <a:spcAft>
                <a:spcPts val="0"/>
              </a:spcAft>
              <a:buNone/>
            </a:pPr>
            <a:r>
              <a:rPr lang="en"/>
              <a:t>With the word processor, you might add (read), you might add in new types of documents (read), but you’re still styling text in a wysiwyg format.</a:t>
            </a:r>
            <a:endParaRPr/>
          </a:p>
          <a:p>
            <a:pPr indent="0" lvl="0" marL="0" rtl="0" algn="l">
              <a:spcBef>
                <a:spcPts val="0"/>
              </a:spcBef>
              <a:spcAft>
                <a:spcPts val="0"/>
              </a:spcAft>
              <a:buNone/>
            </a:pPr>
            <a:r>
              <a:rPr lang="en"/>
              <a:t>This is a powerful concept - we can reason about the entities that exist in this problem domain, we can separate what changes from what doesn’t, and then design around the principles of encapsulating change and protecting the inherant concepts that do not change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e9cbf070_0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e9cbf070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 problem domain - entities that make up any solution and how they relate - read</a:t>
            </a:r>
            <a:endParaRPr/>
          </a:p>
          <a:p>
            <a:pPr indent="-317500" lvl="0" marL="457200" rtl="0" algn="l">
              <a:spcBef>
                <a:spcPts val="0"/>
              </a:spcBef>
              <a:spcAft>
                <a:spcPts val="0"/>
              </a:spcAft>
              <a:buSzPts val="1400"/>
              <a:buChar char="-"/>
            </a:pPr>
            <a:r>
              <a:rPr lang="en"/>
              <a:t>ID Card: Think about what makes up an ID card - layout, photo, personal information - regardless of the type of card - reason about IDs in the abstract and the operations that are performed to create them rather than worrying about the particulars of a driver’s licence vs a learner’s permit, then be able to slot in what you need for those.</a:t>
            </a:r>
            <a:endParaRPr/>
          </a:p>
          <a:p>
            <a:pPr indent="-317500" lvl="0" marL="457200" rtl="0" algn="l">
              <a:spcBef>
                <a:spcPts val="0"/>
              </a:spcBef>
              <a:spcAft>
                <a:spcPts val="0"/>
              </a:spcAft>
              <a:buSzPts val="1400"/>
              <a:buChar char="-"/>
            </a:pPr>
            <a:r>
              <a:rPr lang="en"/>
              <a:t>Autopilot: You have a plane - doesn’t matter what type of hardware it has right now - you have a plane, a destination point on a map, routes to get there, and different control options. They might vary per plane, not all routes are the same, but reason in the abstract - what can you universally assume about any autopilot system?</a:t>
            </a:r>
            <a:endParaRPr/>
          </a:p>
          <a:p>
            <a:pPr indent="-317500" lvl="0" marL="457200" rtl="0" algn="l">
              <a:spcBef>
                <a:spcPts val="0"/>
              </a:spcBef>
              <a:spcAft>
                <a:spcPts val="0"/>
              </a:spcAft>
              <a:buSzPts val="1400"/>
              <a:buChar char="-"/>
            </a:pPr>
            <a:r>
              <a:rPr lang="en"/>
              <a:t>Word processor: You have documents, you have style options, you have printing options. You could hundreds of individual style options, but plan around the abstract concepts and don’t design the system around the exact options you have in mind right now. Be able to add or remove options at any time.</a:t>
            </a:r>
            <a:endParaRPr/>
          </a:p>
          <a:p>
            <a:pPr indent="-317500" lvl="0" marL="457200" rtl="0" algn="l">
              <a:spcBef>
                <a:spcPts val="0"/>
              </a:spcBef>
              <a:spcAft>
                <a:spcPts val="0"/>
              </a:spcAft>
              <a:buSzPts val="1400"/>
              <a:buChar char="-"/>
            </a:pPr>
            <a:r>
              <a:rPr lang="en"/>
              <a:t>Even the MEAT system - you want employees to be able to manage various kinds of meetings. Now, you’re going to support two types - a generic meeting and vacation time, but in designing the system, you don’t really want to design it based on what exact types of meetings you support now - or worse - sround one particular building plan, but in more abstract terms - you want to support meetings, and rooms, and employees. Those representations can change, if employee type starts to matter, or meeting type.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e9cbf070_0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e9cbf070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read)</a:t>
            </a:r>
            <a:endParaRPr/>
          </a:p>
          <a:p>
            <a:pPr indent="0" lvl="0" marL="0" rtl="0" algn="l">
              <a:spcBef>
                <a:spcPts val="0"/>
              </a:spcBef>
              <a:spcAft>
                <a:spcPts val="0"/>
              </a:spcAft>
              <a:buNone/>
            </a:pPr>
            <a:r>
              <a:rPr lang="en"/>
              <a:t>(read) </a:t>
            </a:r>
            <a:endParaRPr/>
          </a:p>
          <a:p>
            <a:pPr indent="0" lvl="0" marL="0" rtl="0" algn="l">
              <a:spcBef>
                <a:spcPts val="0"/>
              </a:spcBef>
              <a:spcAft>
                <a:spcPts val="0"/>
              </a:spcAft>
              <a:buNone/>
            </a:pPr>
            <a:r>
              <a:rPr lang="en"/>
              <a:t>And even though OO is the natural paradigm of a language like Python or Java, (read) - just because you call something a class doesn’t mean it *should* be 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e9cbf070_0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e9cbf070_0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next couple of weeks, will look at different ways of analyzing OO solutions from two primary viewpoints - starting today with static models of the structure of the system - this is your abstract look at what the system looks like, what are the individual entities, or classes, that make up the system and what defines them? What data do they contain and what actions can they take? How can we take them and organize them into little cooperative clusters? This is your blueprint, what classes and methods do you need to write code for, conceptually, how do they relate?</a:t>
            </a:r>
            <a:endParaRPr/>
          </a:p>
          <a:p>
            <a:pPr indent="0" lvl="0" marL="0" rtl="0" algn="l">
              <a:spcBef>
                <a:spcPts val="0"/>
              </a:spcBef>
              <a:spcAft>
                <a:spcPts val="0"/>
              </a:spcAft>
              <a:buNone/>
            </a:pPr>
            <a:r>
              <a:rPr lang="en"/>
              <a:t>Then, dynamic models of the system behavior at runtime. What sequences of events occur when using the system? How do the instantiated objects actually communicate in practice? What does the chain of control look like?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7.jpg"/><Relationship Id="rId6"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Object-Oriented Design</a:t>
            </a:r>
            <a:endParaRPr sz="5600"/>
          </a:p>
        </p:txBody>
      </p:sp>
      <p:sp>
        <p:nvSpPr>
          <p:cNvPr id="45" name="Google Shape;45;p8"/>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16 - 03/20/2019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OO Solution</a:t>
            </a:r>
            <a:endParaRPr/>
          </a:p>
        </p:txBody>
      </p:sp>
      <p:sp>
        <p:nvSpPr>
          <p:cNvPr id="106" name="Google Shape;106;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design should be organized as a collection of objects that model concepts in the problem domain.</a:t>
            </a:r>
            <a:endParaRPr/>
          </a:p>
          <a:p>
            <a:pPr indent="-381000" lvl="1" marL="914400" marR="0" rtl="0" algn="l">
              <a:lnSpc>
                <a:spcPct val="100000"/>
              </a:lnSpc>
              <a:spcBef>
                <a:spcPts val="0"/>
              </a:spcBef>
              <a:spcAft>
                <a:spcPts val="0"/>
              </a:spcAft>
              <a:buSzPts val="2400"/>
              <a:buChar char="○"/>
            </a:pPr>
            <a:r>
              <a:rPr lang="en"/>
              <a:t>Concrete concepts in the real world</a:t>
            </a:r>
            <a:endParaRPr/>
          </a:p>
          <a:p>
            <a:pPr indent="-381000" lvl="2" marL="1371600" marR="0" rtl="0" algn="l">
              <a:lnSpc>
                <a:spcPct val="100000"/>
              </a:lnSpc>
              <a:spcBef>
                <a:spcPts val="0"/>
              </a:spcBef>
              <a:spcAft>
                <a:spcPts val="0"/>
              </a:spcAft>
              <a:buSzPts val="2400"/>
              <a:buChar char="■"/>
            </a:pPr>
            <a:r>
              <a:rPr lang="en"/>
              <a:t>A driver’s license, an aircraft, a document…</a:t>
            </a:r>
            <a:endParaRPr/>
          </a:p>
          <a:p>
            <a:pPr indent="-381000" lvl="1" marL="914400" marR="0" rtl="0" algn="l">
              <a:lnSpc>
                <a:spcPct val="100000"/>
              </a:lnSpc>
              <a:spcBef>
                <a:spcPts val="0"/>
              </a:spcBef>
              <a:spcAft>
                <a:spcPts val="0"/>
              </a:spcAft>
              <a:buSzPts val="2400"/>
              <a:buChar char="○"/>
            </a:pPr>
            <a:r>
              <a:rPr lang="en"/>
              <a:t>Logical concepts</a:t>
            </a:r>
            <a:endParaRPr/>
          </a:p>
          <a:p>
            <a:pPr indent="-381000" lvl="2" marL="1371600" marR="0" rtl="0" algn="l">
              <a:lnSpc>
                <a:spcPct val="100000"/>
              </a:lnSpc>
              <a:spcBef>
                <a:spcPts val="0"/>
              </a:spcBef>
              <a:spcAft>
                <a:spcPts val="0"/>
              </a:spcAft>
              <a:buSzPts val="2400"/>
              <a:buChar char="■"/>
            </a:pPr>
            <a:r>
              <a:rPr lang="en"/>
              <a:t>A scheduling policy, conflict resolution rules...</a:t>
            </a:r>
            <a:endParaRPr/>
          </a:p>
          <a:p>
            <a:pPr indent="-419100" lvl="0" marL="457200" marR="0" rtl="0" algn="l">
              <a:lnSpc>
                <a:spcPct val="100000"/>
              </a:lnSpc>
              <a:spcBef>
                <a:spcPts val="0"/>
              </a:spcBef>
              <a:spcAft>
                <a:spcPts val="0"/>
              </a:spcAft>
              <a:buSzPts val="3000"/>
              <a:buChar char="●"/>
            </a:pPr>
            <a:r>
              <a:rPr lang="en"/>
              <a:t>What defines an object:</a:t>
            </a:r>
            <a:endParaRPr/>
          </a:p>
          <a:p>
            <a:pPr indent="-381000" lvl="1" marL="914400" marR="0" rtl="0" algn="l">
              <a:lnSpc>
                <a:spcPct val="100000"/>
              </a:lnSpc>
              <a:spcBef>
                <a:spcPts val="0"/>
              </a:spcBef>
              <a:spcAft>
                <a:spcPts val="0"/>
              </a:spcAft>
              <a:buSzPts val="2400"/>
              <a:buChar char="○"/>
            </a:pPr>
            <a:r>
              <a:rPr lang="en"/>
              <a:t>Data representation</a:t>
            </a:r>
            <a:endParaRPr/>
          </a:p>
          <a:p>
            <a:pPr indent="-381000" lvl="2" marL="1371600" marR="0" rtl="0" algn="l">
              <a:lnSpc>
                <a:spcPct val="100000"/>
              </a:lnSpc>
              <a:spcBef>
                <a:spcPts val="0"/>
              </a:spcBef>
              <a:spcAft>
                <a:spcPts val="0"/>
              </a:spcAft>
              <a:buSzPts val="2400"/>
              <a:buChar char="■"/>
            </a:pPr>
            <a:r>
              <a:rPr lang="en"/>
              <a:t>Characteristics that define an object (attributes).</a:t>
            </a:r>
            <a:endParaRPr/>
          </a:p>
          <a:p>
            <a:pPr indent="-381000" lvl="1" marL="914400" marR="0" rtl="0" algn="l">
              <a:lnSpc>
                <a:spcPct val="100000"/>
              </a:lnSpc>
              <a:spcBef>
                <a:spcPts val="0"/>
              </a:spcBef>
              <a:spcAft>
                <a:spcPts val="0"/>
              </a:spcAft>
              <a:buSzPts val="2400"/>
              <a:buChar char="○"/>
            </a:pPr>
            <a:r>
              <a:rPr lang="en"/>
              <a:t>Functionality</a:t>
            </a:r>
            <a:endParaRPr/>
          </a:p>
          <a:p>
            <a:pPr indent="-381000" lvl="2" marL="1371600" marR="0" rtl="0" algn="l">
              <a:lnSpc>
                <a:spcPct val="100000"/>
              </a:lnSpc>
              <a:spcBef>
                <a:spcPts val="0"/>
              </a:spcBef>
              <a:spcAft>
                <a:spcPts val="0"/>
              </a:spcAft>
              <a:buSzPts val="2400"/>
              <a:buChar char="■"/>
            </a:pPr>
            <a:r>
              <a:rPr lang="en"/>
              <a:t>What the object can do (operations).</a:t>
            </a:r>
            <a:endParaRPr/>
          </a:p>
        </p:txBody>
      </p:sp>
      <p:sp>
        <p:nvSpPr>
          <p:cNvPr id="107" name="Google Shape;107;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Card Entities</a:t>
            </a:r>
            <a:endParaRPr/>
          </a:p>
        </p:txBody>
      </p:sp>
      <p:sp>
        <p:nvSpPr>
          <p:cNvPr id="113" name="Google Shape;113;p18"/>
          <p:cNvSpPr txBox="1"/>
          <p:nvPr>
            <p:ph idx="1" type="body"/>
          </p:nvPr>
        </p:nvSpPr>
        <p:spPr>
          <a:xfrm>
            <a:off x="4979725" y="1600200"/>
            <a:ext cx="3707100" cy="2166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You are building a system that can print different types of card (ID, license, credit cards).</a:t>
            </a:r>
            <a:endParaRPr/>
          </a:p>
          <a:p>
            <a:pPr indent="0" lvl="0" marL="0" marR="0" rtl="0" algn="l">
              <a:lnSpc>
                <a:spcPct val="100000"/>
              </a:lnSpc>
              <a:spcBef>
                <a:spcPts val="600"/>
              </a:spcBef>
              <a:spcAft>
                <a:spcPts val="0"/>
              </a:spcAft>
              <a:buNone/>
            </a:pPr>
            <a:r>
              <a:rPr b="1" lang="en" sz="2400"/>
              <a:t>What are some of the entities that make up this problem domain?</a:t>
            </a:r>
            <a:endParaRPr b="1" sz="2400"/>
          </a:p>
          <a:p>
            <a:pPr indent="0" lvl="0" marL="0" marR="0" rtl="0" algn="l">
              <a:lnSpc>
                <a:spcPct val="100000"/>
              </a:lnSpc>
              <a:spcBef>
                <a:spcPts val="600"/>
              </a:spcBef>
              <a:spcAft>
                <a:spcPts val="0"/>
              </a:spcAft>
              <a:buNone/>
            </a:pPr>
            <a:r>
              <a:rPr b="1" lang="en" sz="2400"/>
              <a:t>How do these entities relate?</a:t>
            </a:r>
            <a:endParaRPr b="1" sz="2400"/>
          </a:p>
        </p:txBody>
      </p:sp>
      <p:pic>
        <p:nvPicPr>
          <p:cNvPr descr="Screenshot.png" id="114" name="Google Shape;114;p18"/>
          <p:cNvPicPr preferRelativeResize="0"/>
          <p:nvPr/>
        </p:nvPicPr>
        <p:blipFill>
          <a:blip r:embed="rId3">
            <a:alphaModFix/>
          </a:blip>
          <a:stretch>
            <a:fillRect/>
          </a:stretch>
        </p:blipFill>
        <p:spPr>
          <a:xfrm>
            <a:off x="457200" y="2370000"/>
            <a:ext cx="4383750" cy="2537300"/>
          </a:xfrm>
          <a:prstGeom prst="rect">
            <a:avLst/>
          </a:prstGeom>
          <a:noFill/>
          <a:ln>
            <a:noFill/>
          </a:ln>
        </p:spPr>
      </p:pic>
      <p:sp>
        <p:nvSpPr>
          <p:cNvPr id="115" name="Google Shape;115;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Attributes and Operations</a:t>
            </a:r>
            <a:endParaRPr/>
          </a:p>
        </p:txBody>
      </p:sp>
      <p:sp>
        <p:nvSpPr>
          <p:cNvPr id="121" name="Google Shape;121;p19"/>
          <p:cNvSpPr txBox="1"/>
          <p:nvPr>
            <p:ph idx="1" type="body"/>
          </p:nvPr>
        </p:nvSpPr>
        <p:spPr>
          <a:xfrm>
            <a:off x="457200" y="1600200"/>
            <a:ext cx="31224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Person Objects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Card Objects</a:t>
            </a:r>
            <a:endParaRPr/>
          </a:p>
        </p:txBody>
      </p:sp>
      <p:cxnSp>
        <p:nvCxnSpPr>
          <p:cNvPr id="122" name="Google Shape;122;p19"/>
          <p:cNvCxnSpPr/>
          <p:nvPr/>
        </p:nvCxnSpPr>
        <p:spPr>
          <a:xfrm>
            <a:off x="3662450" y="2853175"/>
            <a:ext cx="1919400" cy="0"/>
          </a:xfrm>
          <a:prstGeom prst="straightConnector1">
            <a:avLst/>
          </a:prstGeom>
          <a:noFill/>
          <a:ln cap="flat" cmpd="sng" w="19050">
            <a:solidFill>
              <a:schemeClr val="dk2"/>
            </a:solidFill>
            <a:prstDash val="solid"/>
            <a:round/>
            <a:headEnd len="med" w="med" type="none"/>
            <a:tailEnd len="med" w="med" type="triangle"/>
          </a:ln>
        </p:spPr>
      </p:cxnSp>
      <p:sp>
        <p:nvSpPr>
          <p:cNvPr id="123" name="Google Shape;123;p19"/>
          <p:cNvSpPr txBox="1"/>
          <p:nvPr/>
        </p:nvSpPr>
        <p:spPr>
          <a:xfrm>
            <a:off x="3672825" y="2303300"/>
            <a:ext cx="2012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abstracts to</a:t>
            </a:r>
            <a:endParaRPr sz="1800"/>
          </a:p>
        </p:txBody>
      </p:sp>
      <p:sp>
        <p:nvSpPr>
          <p:cNvPr id="124" name="Google Shape;124;p19"/>
          <p:cNvSpPr txBox="1"/>
          <p:nvPr/>
        </p:nvSpPr>
        <p:spPr>
          <a:xfrm>
            <a:off x="5778750" y="1576425"/>
            <a:ext cx="3180300" cy="21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Attributes</a:t>
            </a:r>
            <a:endParaRPr b="1"/>
          </a:p>
          <a:p>
            <a:pPr indent="-317500" lvl="0" marL="457200" rtl="0" algn="l">
              <a:spcBef>
                <a:spcPts val="0"/>
              </a:spcBef>
              <a:spcAft>
                <a:spcPts val="0"/>
              </a:spcAft>
              <a:buSzPts val="1400"/>
              <a:buChar char="●"/>
            </a:pPr>
            <a:r>
              <a:rPr lang="en"/>
              <a:t>Name</a:t>
            </a:r>
            <a:endParaRPr/>
          </a:p>
          <a:p>
            <a:pPr indent="-317500" lvl="0" marL="457200" rtl="0" algn="l">
              <a:spcBef>
                <a:spcPts val="0"/>
              </a:spcBef>
              <a:spcAft>
                <a:spcPts val="0"/>
              </a:spcAft>
              <a:buSzPts val="1400"/>
              <a:buChar char="●"/>
            </a:pPr>
            <a:r>
              <a:rPr lang="en"/>
              <a:t>Age</a:t>
            </a:r>
            <a:endParaRPr/>
          </a:p>
          <a:p>
            <a:pPr indent="-317500" lvl="0" marL="457200" rtl="0" algn="l">
              <a:spcBef>
                <a:spcPts val="0"/>
              </a:spcBef>
              <a:spcAft>
                <a:spcPts val="0"/>
              </a:spcAft>
              <a:buSzPts val="1400"/>
              <a:buChar char="●"/>
            </a:pPr>
            <a:r>
              <a:rPr lang="en"/>
              <a:t>Height</a:t>
            </a:r>
            <a:endParaRPr/>
          </a:p>
          <a:p>
            <a:pPr indent="-317500" lvl="0" marL="457200" rtl="0" algn="l">
              <a:spcBef>
                <a:spcPts val="0"/>
              </a:spcBef>
              <a:spcAft>
                <a:spcPts val="0"/>
              </a:spcAft>
              <a:buSzPts val="1400"/>
              <a:buChar char="●"/>
            </a:pPr>
            <a:r>
              <a:rPr lang="en"/>
              <a:t>Weight</a:t>
            </a:r>
            <a:endParaRPr/>
          </a:p>
          <a:p>
            <a:pPr indent="-317500" lvl="0" marL="457200" rtl="0" algn="l">
              <a:spcBef>
                <a:spcPts val="0"/>
              </a:spcBef>
              <a:spcAft>
                <a:spcPts val="0"/>
              </a:spcAft>
              <a:buSzPts val="1400"/>
              <a:buChar char="●"/>
            </a:pPr>
            <a:r>
              <a:rPr lang="en"/>
              <a:t>Address</a:t>
            </a:r>
            <a:endParaRPr/>
          </a:p>
          <a:p>
            <a:pPr indent="-317500" lvl="0" marL="457200" rtl="0" algn="l">
              <a:spcBef>
                <a:spcPts val="0"/>
              </a:spcBef>
              <a:spcAft>
                <a:spcPts val="0"/>
              </a:spcAft>
              <a:buSzPts val="1400"/>
              <a:buChar char="●"/>
            </a:pPr>
            <a:r>
              <a:rPr lang="en"/>
              <a:t>Role</a:t>
            </a:r>
            <a:endParaRPr/>
          </a:p>
          <a:p>
            <a:pPr indent="0" lvl="0" marL="0" rtl="0" algn="l">
              <a:spcBef>
                <a:spcPts val="0"/>
              </a:spcBef>
              <a:spcAft>
                <a:spcPts val="0"/>
              </a:spcAft>
              <a:buNone/>
            </a:pPr>
            <a:r>
              <a:rPr b="1" lang="en"/>
              <a:t>Operations</a:t>
            </a:r>
            <a:endParaRPr b="1"/>
          </a:p>
          <a:p>
            <a:pPr indent="-317500" lvl="0" marL="457200" rtl="0" algn="l">
              <a:spcBef>
                <a:spcPts val="0"/>
              </a:spcBef>
              <a:spcAft>
                <a:spcPts val="0"/>
              </a:spcAft>
              <a:buSzPts val="1400"/>
              <a:buChar char="●"/>
            </a:pPr>
            <a:r>
              <a:rPr lang="en"/>
              <a:t>Edit Information</a:t>
            </a:r>
            <a:endParaRPr/>
          </a:p>
          <a:p>
            <a:pPr indent="-317500" lvl="0" marL="457200" rtl="0" algn="l">
              <a:spcBef>
                <a:spcPts val="0"/>
              </a:spcBef>
              <a:spcAft>
                <a:spcPts val="0"/>
              </a:spcAft>
              <a:buSzPts val="1400"/>
              <a:buChar char="●"/>
            </a:pPr>
            <a:r>
              <a:rPr lang="en"/>
              <a:t>Change Role</a:t>
            </a:r>
            <a:endParaRPr/>
          </a:p>
          <a:p>
            <a:pPr indent="0" lvl="0" marL="0" rtl="0" algn="l">
              <a:spcBef>
                <a:spcPts val="0"/>
              </a:spcBef>
              <a:spcAft>
                <a:spcPts val="0"/>
              </a:spcAft>
              <a:buNone/>
            </a:pPr>
            <a:r>
              <a:t/>
            </a:r>
            <a:endParaRPr/>
          </a:p>
        </p:txBody>
      </p:sp>
      <p:sp>
        <p:nvSpPr>
          <p:cNvPr id="125" name="Google Shape;125;p19"/>
          <p:cNvSpPr txBox="1"/>
          <p:nvPr/>
        </p:nvSpPr>
        <p:spPr>
          <a:xfrm>
            <a:off x="5778750" y="3967800"/>
            <a:ext cx="3180300" cy="21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Attributes</a:t>
            </a:r>
            <a:endParaRPr b="1"/>
          </a:p>
          <a:p>
            <a:pPr indent="-317500" lvl="0" marL="457200" rtl="0" algn="l">
              <a:spcBef>
                <a:spcPts val="0"/>
              </a:spcBef>
              <a:spcAft>
                <a:spcPts val="0"/>
              </a:spcAft>
              <a:buSzPts val="1400"/>
              <a:buChar char="●"/>
            </a:pPr>
            <a:r>
              <a:rPr lang="en"/>
              <a:t>Owner</a:t>
            </a:r>
            <a:endParaRPr/>
          </a:p>
          <a:p>
            <a:pPr indent="-317500" lvl="0" marL="457200" rtl="0" algn="l">
              <a:spcBef>
                <a:spcPts val="0"/>
              </a:spcBef>
              <a:spcAft>
                <a:spcPts val="0"/>
              </a:spcAft>
              <a:buSzPts val="1400"/>
              <a:buChar char="●"/>
            </a:pPr>
            <a:r>
              <a:rPr lang="en"/>
              <a:t>Layout</a:t>
            </a:r>
            <a:endParaRPr/>
          </a:p>
          <a:p>
            <a:pPr indent="-317500" lvl="0" marL="457200" rtl="0" algn="l">
              <a:spcBef>
                <a:spcPts val="0"/>
              </a:spcBef>
              <a:spcAft>
                <a:spcPts val="0"/>
              </a:spcAft>
              <a:buSzPts val="1400"/>
              <a:buChar char="●"/>
            </a:pPr>
            <a:r>
              <a:rPr lang="en"/>
              <a:t>ID Number</a:t>
            </a:r>
            <a:endParaRPr/>
          </a:p>
          <a:p>
            <a:pPr indent="-317500" lvl="0" marL="457200" rtl="0" algn="l">
              <a:spcBef>
                <a:spcPts val="0"/>
              </a:spcBef>
              <a:spcAft>
                <a:spcPts val="0"/>
              </a:spcAft>
              <a:buSzPts val="1400"/>
              <a:buChar char="●"/>
            </a:pPr>
            <a:r>
              <a:rPr lang="en"/>
              <a:t>Expiration Date</a:t>
            </a:r>
            <a:endParaRPr/>
          </a:p>
          <a:p>
            <a:pPr indent="0" lvl="0" marL="0" rtl="0" algn="l">
              <a:spcBef>
                <a:spcPts val="0"/>
              </a:spcBef>
              <a:spcAft>
                <a:spcPts val="0"/>
              </a:spcAft>
              <a:buNone/>
            </a:pPr>
            <a:r>
              <a:rPr b="1" lang="en"/>
              <a:t>Operations</a:t>
            </a:r>
            <a:endParaRPr b="1"/>
          </a:p>
          <a:p>
            <a:pPr indent="-317500" lvl="0" marL="457200" rtl="0" algn="l">
              <a:spcBef>
                <a:spcPts val="0"/>
              </a:spcBef>
              <a:spcAft>
                <a:spcPts val="0"/>
              </a:spcAft>
              <a:buSzPts val="1400"/>
              <a:buChar char="●"/>
            </a:pPr>
            <a:r>
              <a:rPr lang="en"/>
              <a:t>Issue</a:t>
            </a:r>
            <a:endParaRPr/>
          </a:p>
          <a:p>
            <a:pPr indent="-317500" lvl="0" marL="457200" rtl="0" algn="l">
              <a:spcBef>
                <a:spcPts val="0"/>
              </a:spcBef>
              <a:spcAft>
                <a:spcPts val="0"/>
              </a:spcAft>
              <a:buSzPts val="1400"/>
              <a:buChar char="●"/>
            </a:pPr>
            <a:r>
              <a:rPr lang="en"/>
              <a:t>Edit Information</a:t>
            </a:r>
            <a:endParaRPr/>
          </a:p>
          <a:p>
            <a:pPr indent="-317500" lvl="0" marL="457200" rtl="0" algn="l">
              <a:spcBef>
                <a:spcPts val="0"/>
              </a:spcBef>
              <a:spcAft>
                <a:spcPts val="0"/>
              </a:spcAft>
              <a:buSzPts val="1400"/>
              <a:buChar char="●"/>
            </a:pPr>
            <a:r>
              <a:rPr lang="en"/>
              <a:t>Renew</a:t>
            </a:r>
            <a:endParaRPr/>
          </a:p>
          <a:p>
            <a:pPr indent="-317500" lvl="0" marL="457200" rtl="0" algn="l">
              <a:spcBef>
                <a:spcPts val="0"/>
              </a:spcBef>
              <a:spcAft>
                <a:spcPts val="0"/>
              </a:spcAft>
              <a:buSzPts val="1400"/>
              <a:buChar char="●"/>
            </a:pPr>
            <a:r>
              <a:rPr lang="en"/>
              <a:t>Retract</a:t>
            </a:r>
            <a:endParaRPr/>
          </a:p>
          <a:p>
            <a:pPr indent="0" lvl="0" marL="0" rtl="0" algn="l">
              <a:spcBef>
                <a:spcPts val="0"/>
              </a:spcBef>
              <a:spcAft>
                <a:spcPts val="0"/>
              </a:spcAft>
              <a:buNone/>
            </a:pPr>
            <a:r>
              <a:t/>
            </a:r>
            <a:endParaRPr/>
          </a:p>
        </p:txBody>
      </p:sp>
      <p:cxnSp>
        <p:nvCxnSpPr>
          <p:cNvPr id="126" name="Google Shape;126;p19"/>
          <p:cNvCxnSpPr/>
          <p:nvPr/>
        </p:nvCxnSpPr>
        <p:spPr>
          <a:xfrm flipH="1" rot="10800000">
            <a:off x="131400" y="3870000"/>
            <a:ext cx="8884800" cy="2100"/>
          </a:xfrm>
          <a:prstGeom prst="straightConnector1">
            <a:avLst/>
          </a:prstGeom>
          <a:noFill/>
          <a:ln cap="flat" cmpd="sng" w="19050">
            <a:solidFill>
              <a:schemeClr val="dk2"/>
            </a:solidFill>
            <a:prstDash val="solid"/>
            <a:round/>
            <a:headEnd len="med" w="med" type="none"/>
            <a:tailEnd len="med" w="med" type="none"/>
          </a:ln>
        </p:spPr>
      </p:cxnSp>
      <p:pic>
        <p:nvPicPr>
          <p:cNvPr descr="sad-girl-stick-figure-image.png" id="127" name="Google Shape;127;p19"/>
          <p:cNvPicPr preferRelativeResize="0"/>
          <p:nvPr/>
        </p:nvPicPr>
        <p:blipFill>
          <a:blip r:embed="rId3">
            <a:alphaModFix/>
          </a:blip>
          <a:stretch>
            <a:fillRect/>
          </a:stretch>
        </p:blipFill>
        <p:spPr>
          <a:xfrm>
            <a:off x="457200" y="2303300"/>
            <a:ext cx="1367397" cy="1509074"/>
          </a:xfrm>
          <a:prstGeom prst="rect">
            <a:avLst/>
          </a:prstGeom>
          <a:noFill/>
          <a:ln>
            <a:noFill/>
          </a:ln>
        </p:spPr>
      </p:pic>
      <p:pic>
        <p:nvPicPr>
          <p:cNvPr descr="female-294094_960_720.png" id="128" name="Google Shape;128;p19"/>
          <p:cNvPicPr preferRelativeResize="0"/>
          <p:nvPr/>
        </p:nvPicPr>
        <p:blipFill>
          <a:blip r:embed="rId4">
            <a:alphaModFix/>
          </a:blip>
          <a:stretch>
            <a:fillRect/>
          </a:stretch>
        </p:blipFill>
        <p:spPr>
          <a:xfrm flipH="1">
            <a:off x="1921674" y="2395525"/>
            <a:ext cx="692631" cy="1362524"/>
          </a:xfrm>
          <a:prstGeom prst="rect">
            <a:avLst/>
          </a:prstGeom>
          <a:noFill/>
          <a:ln>
            <a:noFill/>
          </a:ln>
        </p:spPr>
      </p:pic>
      <p:pic>
        <p:nvPicPr>
          <p:cNvPr descr="fewer-teens-obtain-driver-s-licenses-getting-there-No7oZR-clipart.jpg" id="129" name="Google Shape;129;p19"/>
          <p:cNvPicPr preferRelativeResize="0"/>
          <p:nvPr/>
        </p:nvPicPr>
        <p:blipFill>
          <a:blip r:embed="rId5">
            <a:alphaModFix/>
          </a:blip>
          <a:stretch>
            <a:fillRect/>
          </a:stretch>
        </p:blipFill>
        <p:spPr>
          <a:xfrm>
            <a:off x="226200" y="4366325"/>
            <a:ext cx="2823275" cy="1919826"/>
          </a:xfrm>
          <a:prstGeom prst="rect">
            <a:avLst/>
          </a:prstGeom>
          <a:noFill/>
          <a:ln>
            <a:noFill/>
          </a:ln>
        </p:spPr>
      </p:pic>
      <p:pic>
        <p:nvPicPr>
          <p:cNvPr descr="credit-card.jpg" id="130" name="Google Shape;130;p19"/>
          <p:cNvPicPr preferRelativeResize="0"/>
          <p:nvPr/>
        </p:nvPicPr>
        <p:blipFill>
          <a:blip r:embed="rId6">
            <a:alphaModFix/>
          </a:blip>
          <a:stretch>
            <a:fillRect/>
          </a:stretch>
        </p:blipFill>
        <p:spPr>
          <a:xfrm>
            <a:off x="3049475" y="4288410"/>
            <a:ext cx="2012700" cy="1408890"/>
          </a:xfrm>
          <a:prstGeom prst="rect">
            <a:avLst/>
          </a:prstGeom>
          <a:noFill/>
          <a:ln>
            <a:noFill/>
          </a:ln>
        </p:spPr>
      </p:pic>
      <p:sp>
        <p:nvSpPr>
          <p:cNvPr id="131" name="Google Shape;131;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 vs Classes</a:t>
            </a:r>
            <a:endParaRPr/>
          </a:p>
        </p:txBody>
      </p:sp>
      <p:sp>
        <p:nvSpPr>
          <p:cNvPr id="137" name="Google Shape;137;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Objects are concrete entities that make sense in the application domain:</a:t>
            </a:r>
            <a:endParaRPr/>
          </a:p>
          <a:p>
            <a:pPr indent="-381000" lvl="1" marL="914400" marR="0" rtl="0" algn="l">
              <a:lnSpc>
                <a:spcPct val="100000"/>
              </a:lnSpc>
              <a:spcBef>
                <a:spcPts val="0"/>
              </a:spcBef>
              <a:spcAft>
                <a:spcPts val="0"/>
              </a:spcAft>
              <a:buSzPts val="2400"/>
              <a:buChar char="○"/>
            </a:pPr>
            <a:r>
              <a:rPr lang="en"/>
              <a:t>Greg Gay</a:t>
            </a:r>
            <a:endParaRPr/>
          </a:p>
          <a:p>
            <a:pPr indent="-381000" lvl="1" marL="914400" marR="0" rtl="0" algn="l">
              <a:lnSpc>
                <a:spcPct val="100000"/>
              </a:lnSpc>
              <a:spcBef>
                <a:spcPts val="0"/>
              </a:spcBef>
              <a:spcAft>
                <a:spcPts val="0"/>
              </a:spcAft>
              <a:buSzPts val="2400"/>
              <a:buChar char="○"/>
            </a:pPr>
            <a:r>
              <a:rPr lang="en"/>
              <a:t>Greg’s credit card</a:t>
            </a:r>
            <a:endParaRPr/>
          </a:p>
          <a:p>
            <a:pPr indent="-381000" lvl="1" marL="914400" marR="0" rtl="0" algn="l">
              <a:lnSpc>
                <a:spcPct val="100000"/>
              </a:lnSpc>
              <a:spcBef>
                <a:spcPts val="0"/>
              </a:spcBef>
              <a:spcAft>
                <a:spcPts val="0"/>
              </a:spcAft>
              <a:buSzPts val="2400"/>
              <a:buChar char="○"/>
            </a:pPr>
            <a:r>
              <a:rPr lang="en"/>
              <a:t>Greg’s driver's license</a:t>
            </a:r>
            <a:endParaRPr/>
          </a:p>
          <a:p>
            <a:pPr indent="-419100" lvl="0" marL="457200" marR="0" rtl="0" algn="l">
              <a:lnSpc>
                <a:spcPct val="100000"/>
              </a:lnSpc>
              <a:spcBef>
                <a:spcPts val="0"/>
              </a:spcBef>
              <a:spcAft>
                <a:spcPts val="0"/>
              </a:spcAft>
              <a:buSzPts val="3000"/>
              <a:buChar char="●"/>
            </a:pPr>
            <a:r>
              <a:rPr lang="en"/>
              <a:t>All objects have an identity and are distinguishable</a:t>
            </a:r>
            <a:endParaRPr/>
          </a:p>
          <a:p>
            <a:pPr indent="-381000" lvl="1" marL="914400" marR="0" rtl="0" algn="l">
              <a:lnSpc>
                <a:spcPct val="100000"/>
              </a:lnSpc>
              <a:spcBef>
                <a:spcPts val="0"/>
              </a:spcBef>
              <a:spcAft>
                <a:spcPts val="0"/>
              </a:spcAft>
              <a:buSzPts val="2400"/>
              <a:buChar char="○"/>
            </a:pPr>
            <a:r>
              <a:rPr lang="en"/>
              <a:t>Greg’s credit card vs Jason’s credit card</a:t>
            </a:r>
            <a:endParaRPr/>
          </a:p>
          <a:p>
            <a:pPr indent="-419100" lvl="0" marL="457200" marR="0" rtl="0" algn="l">
              <a:lnSpc>
                <a:spcPct val="100000"/>
              </a:lnSpc>
              <a:spcBef>
                <a:spcPts val="0"/>
              </a:spcBef>
              <a:spcAft>
                <a:spcPts val="0"/>
              </a:spcAft>
              <a:buSzPts val="3000"/>
              <a:buChar char="●"/>
            </a:pPr>
            <a:r>
              <a:rPr lang="en"/>
              <a:t>Not an object:</a:t>
            </a:r>
            <a:endParaRPr/>
          </a:p>
          <a:p>
            <a:pPr indent="-381000" lvl="1" marL="914400" marR="0" rtl="0" algn="l">
              <a:lnSpc>
                <a:spcPct val="100000"/>
              </a:lnSpc>
              <a:spcBef>
                <a:spcPts val="0"/>
              </a:spcBef>
              <a:spcAft>
                <a:spcPts val="0"/>
              </a:spcAft>
              <a:buSzPts val="2400"/>
              <a:buChar char="○"/>
            </a:pPr>
            <a:r>
              <a:rPr lang="en"/>
              <a:t>Person</a:t>
            </a:r>
            <a:endParaRPr/>
          </a:p>
          <a:p>
            <a:pPr indent="-381000" lvl="1" marL="914400" marR="0" rtl="0" algn="l">
              <a:lnSpc>
                <a:spcPct val="100000"/>
              </a:lnSpc>
              <a:spcBef>
                <a:spcPts val="0"/>
              </a:spcBef>
              <a:spcAft>
                <a:spcPts val="0"/>
              </a:spcAft>
              <a:buSzPts val="2400"/>
              <a:buChar char="○"/>
            </a:pPr>
            <a:r>
              <a:rPr lang="en"/>
              <a:t>Driver’s License</a:t>
            </a:r>
            <a:endParaRPr/>
          </a:p>
        </p:txBody>
      </p:sp>
      <p:sp>
        <p:nvSpPr>
          <p:cNvPr id="138" name="Google Shape;138;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144" name="Google Shape;144;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chemeClr val="dk1"/>
              </a:buClr>
              <a:buSzPts val="2600"/>
              <a:buFont typeface="Arial"/>
              <a:buChar char="●"/>
            </a:pPr>
            <a:r>
              <a:rPr lang="en" sz="2600"/>
              <a:t>Describes a</a:t>
            </a:r>
            <a:r>
              <a:rPr b="1" lang="en" sz="2600"/>
              <a:t> type</a:t>
            </a:r>
            <a:r>
              <a:rPr lang="en" sz="2600"/>
              <a:t> of object.</a:t>
            </a:r>
            <a:endParaRPr sz="2600"/>
          </a:p>
          <a:p>
            <a:pPr indent="-381000" lvl="1" marL="914400" marR="0" rtl="0" algn="l">
              <a:lnSpc>
                <a:spcPct val="100000"/>
              </a:lnSpc>
              <a:spcBef>
                <a:spcPts val="0"/>
              </a:spcBef>
              <a:spcAft>
                <a:spcPts val="0"/>
              </a:spcAft>
              <a:buClr>
                <a:schemeClr val="dk1"/>
              </a:buClr>
              <a:buSzPts val="2400"/>
              <a:buFont typeface="Arial"/>
              <a:buChar char="○"/>
            </a:pPr>
            <a:r>
              <a:rPr b="1" lang="en"/>
              <a:t>Objects are instances of classes.</a:t>
            </a:r>
            <a:endParaRPr b="1"/>
          </a:p>
          <a:p>
            <a:pPr indent="-381000" lvl="1" marL="914400" marR="0" rtl="0" algn="l">
              <a:lnSpc>
                <a:spcPct val="100000"/>
              </a:lnSpc>
              <a:spcBef>
                <a:spcPts val="0"/>
              </a:spcBef>
              <a:spcAft>
                <a:spcPts val="0"/>
              </a:spcAft>
              <a:buClr>
                <a:schemeClr val="dk1"/>
              </a:buClr>
              <a:buSzPts val="2400"/>
              <a:buFont typeface="Arial"/>
              <a:buChar char="○"/>
            </a:pPr>
            <a:r>
              <a:rPr lang="en"/>
              <a:t>Each instance has the same attributes and behaviors, the same relationships to other classes, and common meaning.</a:t>
            </a:r>
            <a:endParaRPr/>
          </a:p>
          <a:p>
            <a:pPr indent="-381000" lvl="1" marL="914400" marR="0" rtl="0" algn="l">
              <a:lnSpc>
                <a:spcPct val="100000"/>
              </a:lnSpc>
              <a:spcBef>
                <a:spcPts val="0"/>
              </a:spcBef>
              <a:spcAft>
                <a:spcPts val="0"/>
              </a:spcAft>
              <a:buSzPts val="2400"/>
              <a:buChar char="○"/>
            </a:pPr>
            <a:r>
              <a:rPr lang="en"/>
              <a:t>Each instance may have different values for those attributes.</a:t>
            </a:r>
            <a:endParaRPr/>
          </a:p>
          <a:p>
            <a:pPr indent="-393700" lvl="0" marL="457200" marR="0" rtl="0" algn="l">
              <a:lnSpc>
                <a:spcPct val="100000"/>
              </a:lnSpc>
              <a:spcBef>
                <a:spcPts val="0"/>
              </a:spcBef>
              <a:spcAft>
                <a:spcPts val="0"/>
              </a:spcAft>
              <a:buSzPts val="2600"/>
              <a:buChar char="●"/>
            </a:pPr>
            <a:r>
              <a:rPr lang="en" sz="2600"/>
              <a:t>Person instances:</a:t>
            </a:r>
            <a:endParaRPr sz="2600"/>
          </a:p>
          <a:p>
            <a:pPr indent="-381000" lvl="1" marL="914400" marR="0" rtl="0" algn="l">
              <a:lnSpc>
                <a:spcPct val="100000"/>
              </a:lnSpc>
              <a:spcBef>
                <a:spcPts val="0"/>
              </a:spcBef>
              <a:spcAft>
                <a:spcPts val="0"/>
              </a:spcAft>
              <a:buSzPts val="2400"/>
              <a:buChar char="○"/>
            </a:pPr>
            <a:r>
              <a:rPr lang="en"/>
              <a:t>Greg Gay, Jason Biatek</a:t>
            </a:r>
            <a:endParaRPr/>
          </a:p>
          <a:p>
            <a:pPr indent="-393700" lvl="0" marL="457200" marR="0" rtl="0" algn="l">
              <a:lnSpc>
                <a:spcPct val="100000"/>
              </a:lnSpc>
              <a:spcBef>
                <a:spcPts val="0"/>
              </a:spcBef>
              <a:spcAft>
                <a:spcPts val="0"/>
              </a:spcAft>
              <a:buSzPts val="2600"/>
              <a:buChar char="●"/>
            </a:pPr>
            <a:r>
              <a:rPr lang="en" sz="2600"/>
              <a:t>Credit Card instances:</a:t>
            </a:r>
            <a:endParaRPr sz="2600"/>
          </a:p>
          <a:p>
            <a:pPr indent="-381000" lvl="1" marL="914400" marR="0" rtl="0" algn="l">
              <a:lnSpc>
                <a:spcPct val="100000"/>
              </a:lnSpc>
              <a:spcBef>
                <a:spcPts val="0"/>
              </a:spcBef>
              <a:spcAft>
                <a:spcPts val="0"/>
              </a:spcAft>
              <a:buSzPts val="2400"/>
              <a:buChar char="○"/>
            </a:pPr>
            <a:r>
              <a:rPr lang="en"/>
              <a:t>Greg’s credit card, Jason’s credit card</a:t>
            </a:r>
            <a:endParaRPr/>
          </a:p>
        </p:txBody>
      </p:sp>
      <p:sp>
        <p:nvSpPr>
          <p:cNvPr id="145" name="Google Shape;145;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 Characteristics</a:t>
            </a:r>
            <a:endParaRPr/>
          </a:p>
        </p:txBody>
      </p:sp>
      <p:sp>
        <p:nvSpPr>
          <p:cNvPr id="151" name="Google Shape;151;p22"/>
          <p:cNvSpPr txBox="1"/>
          <p:nvPr>
            <p:ph idx="1" type="body"/>
          </p:nvPr>
        </p:nvSpPr>
        <p:spPr>
          <a:xfrm>
            <a:off x="457200" y="1600200"/>
            <a:ext cx="42843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Objects have a classification.</a:t>
            </a:r>
            <a:endParaRPr/>
          </a:p>
          <a:p>
            <a:pPr indent="-381000" lvl="1" marL="914400" marR="0" rtl="0" algn="l">
              <a:lnSpc>
                <a:spcPct val="100000"/>
              </a:lnSpc>
              <a:spcBef>
                <a:spcPts val="0"/>
              </a:spcBef>
              <a:spcAft>
                <a:spcPts val="0"/>
              </a:spcAft>
              <a:buSzPts val="2400"/>
              <a:buChar char="○"/>
            </a:pPr>
            <a:r>
              <a:rPr lang="en"/>
              <a:t>Objects are instances of classes.</a:t>
            </a:r>
            <a:endParaRPr/>
          </a:p>
          <a:p>
            <a:pPr indent="-381000" lvl="1" marL="914400" marR="0" rtl="0" algn="l">
              <a:lnSpc>
                <a:spcPct val="100000"/>
              </a:lnSpc>
              <a:spcBef>
                <a:spcPts val="0"/>
              </a:spcBef>
              <a:spcAft>
                <a:spcPts val="0"/>
              </a:spcAft>
              <a:buSzPts val="2400"/>
              <a:buChar char="○"/>
            </a:pPr>
            <a:r>
              <a:rPr lang="en"/>
              <a:t>Each instance has the same structure and behavior.</a:t>
            </a:r>
            <a:endParaRPr/>
          </a:p>
          <a:p>
            <a:pPr indent="-419100" lvl="0" marL="457200" marR="0" rtl="0" algn="l">
              <a:lnSpc>
                <a:spcPct val="100000"/>
              </a:lnSpc>
              <a:spcBef>
                <a:spcPts val="0"/>
              </a:spcBef>
              <a:spcAft>
                <a:spcPts val="0"/>
              </a:spcAft>
              <a:buSzPts val="3000"/>
              <a:buChar char="●"/>
            </a:pPr>
            <a:r>
              <a:rPr lang="en"/>
              <a:t>Objects have identity.</a:t>
            </a:r>
            <a:endParaRPr/>
          </a:p>
          <a:p>
            <a:pPr indent="-381000" lvl="1" marL="914400" marR="0" rtl="0" algn="l">
              <a:lnSpc>
                <a:spcPct val="100000"/>
              </a:lnSpc>
              <a:spcBef>
                <a:spcPts val="0"/>
              </a:spcBef>
              <a:spcAft>
                <a:spcPts val="0"/>
              </a:spcAft>
              <a:buSzPts val="2400"/>
              <a:buChar char="○"/>
            </a:pPr>
            <a:r>
              <a:rPr lang="en"/>
              <a:t>Discrete and distinguishable entities.</a:t>
            </a:r>
            <a:endParaRPr/>
          </a:p>
        </p:txBody>
      </p:sp>
      <p:pic>
        <p:nvPicPr>
          <p:cNvPr descr="11737903_10103343519487199_5801398711374097142_n.jpg" id="152" name="Google Shape;152;p22"/>
          <p:cNvPicPr preferRelativeResize="0"/>
          <p:nvPr/>
        </p:nvPicPr>
        <p:blipFill>
          <a:blip r:embed="rId3">
            <a:alphaModFix/>
          </a:blip>
          <a:stretch>
            <a:fillRect/>
          </a:stretch>
        </p:blipFill>
        <p:spPr>
          <a:xfrm>
            <a:off x="4805820" y="1600200"/>
            <a:ext cx="2159725" cy="3839549"/>
          </a:xfrm>
          <a:prstGeom prst="rect">
            <a:avLst/>
          </a:prstGeom>
          <a:noFill/>
          <a:ln>
            <a:noFill/>
          </a:ln>
        </p:spPr>
      </p:pic>
      <p:pic>
        <p:nvPicPr>
          <p:cNvPr descr="3347_871269481950_2444673_n.jpg" id="153" name="Google Shape;153;p22"/>
          <p:cNvPicPr preferRelativeResize="0"/>
          <p:nvPr/>
        </p:nvPicPr>
        <p:blipFill>
          <a:blip r:embed="rId4">
            <a:alphaModFix/>
          </a:blip>
          <a:stretch>
            <a:fillRect/>
          </a:stretch>
        </p:blipFill>
        <p:spPr>
          <a:xfrm>
            <a:off x="6365900" y="4336848"/>
            <a:ext cx="2652975" cy="1989750"/>
          </a:xfrm>
          <a:prstGeom prst="rect">
            <a:avLst/>
          </a:prstGeom>
          <a:noFill/>
          <a:ln>
            <a:noFill/>
          </a:ln>
        </p:spPr>
      </p:pic>
      <p:sp>
        <p:nvSpPr>
          <p:cNvPr id="154" name="Google Shape;154;p22"/>
          <p:cNvSpPr txBox="1"/>
          <p:nvPr/>
        </p:nvSpPr>
        <p:spPr>
          <a:xfrm>
            <a:off x="7251200" y="3455350"/>
            <a:ext cx="15393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a:t>
            </a:r>
            <a:endParaRPr b="1" sz="3600"/>
          </a:p>
        </p:txBody>
      </p:sp>
      <p:sp>
        <p:nvSpPr>
          <p:cNvPr id="155" name="Google Shape;155;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 vs Classes</a:t>
            </a:r>
            <a:endParaRPr/>
          </a:p>
        </p:txBody>
      </p:sp>
      <p:sp>
        <p:nvSpPr>
          <p:cNvPr id="161" name="Google Shape;161;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Classes are used in </a:t>
            </a:r>
            <a:r>
              <a:rPr b="1" lang="en"/>
              <a:t>static</a:t>
            </a:r>
            <a:r>
              <a:rPr lang="en"/>
              <a:t> views of a domain or system.</a:t>
            </a:r>
            <a:endParaRPr/>
          </a:p>
          <a:p>
            <a:pPr indent="-381000" lvl="1" marL="914400" marR="0" rtl="0" algn="l">
              <a:lnSpc>
                <a:spcPct val="100000"/>
              </a:lnSpc>
              <a:spcBef>
                <a:spcPts val="0"/>
              </a:spcBef>
              <a:spcAft>
                <a:spcPts val="0"/>
              </a:spcAft>
              <a:buSzPts val="2400"/>
              <a:buChar char="○"/>
            </a:pPr>
            <a:r>
              <a:rPr lang="en"/>
              <a:t>Classes are defined in the source code.</a:t>
            </a:r>
            <a:endParaRPr/>
          </a:p>
          <a:p>
            <a:pPr indent="-381000" lvl="1" marL="914400" rtl="0" algn="l">
              <a:spcBef>
                <a:spcPts val="0"/>
              </a:spcBef>
              <a:spcAft>
                <a:spcPts val="0"/>
              </a:spcAft>
              <a:buSzPts val="2400"/>
              <a:buChar char="○"/>
            </a:pPr>
            <a:r>
              <a:rPr lang="en"/>
              <a:t>When we design the system structure, we don’t care about Greg. We care about what defines any abstract Person.</a:t>
            </a:r>
            <a:endParaRPr/>
          </a:p>
          <a:p>
            <a:pPr indent="-419100" lvl="0" marL="457200" marR="0" rtl="0" algn="l">
              <a:lnSpc>
                <a:spcPct val="100000"/>
              </a:lnSpc>
              <a:spcBef>
                <a:spcPts val="0"/>
              </a:spcBef>
              <a:spcAft>
                <a:spcPts val="0"/>
              </a:spcAft>
              <a:buSzPts val="3000"/>
              <a:buChar char="●"/>
            </a:pPr>
            <a:r>
              <a:rPr lang="en"/>
              <a:t>Objects are used in </a:t>
            </a:r>
            <a:r>
              <a:rPr b="1" lang="en"/>
              <a:t>dynamic</a:t>
            </a:r>
            <a:r>
              <a:rPr lang="en"/>
              <a:t> views of a domain or system.</a:t>
            </a:r>
            <a:endParaRPr/>
          </a:p>
          <a:p>
            <a:pPr indent="-381000" lvl="1" marL="914400" marR="0" rtl="0" algn="l">
              <a:lnSpc>
                <a:spcPct val="100000"/>
              </a:lnSpc>
              <a:spcBef>
                <a:spcPts val="0"/>
              </a:spcBef>
              <a:spcAft>
                <a:spcPts val="0"/>
              </a:spcAft>
              <a:buSzPts val="2400"/>
              <a:buChar char="○"/>
            </a:pPr>
            <a:r>
              <a:rPr lang="en"/>
              <a:t>Objects represent the system state during runtime.</a:t>
            </a:r>
            <a:endParaRPr/>
          </a:p>
          <a:p>
            <a:pPr indent="-381000" lvl="1" marL="914400" marR="0" rtl="0" algn="l">
              <a:lnSpc>
                <a:spcPct val="100000"/>
              </a:lnSpc>
              <a:spcBef>
                <a:spcPts val="0"/>
              </a:spcBef>
              <a:spcAft>
                <a:spcPts val="0"/>
              </a:spcAft>
              <a:buSzPts val="2400"/>
              <a:buChar char="○"/>
            </a:pPr>
            <a:r>
              <a:rPr lang="en"/>
              <a:t>When the system is running, we care about Greg’s state and behavior, not an abstract Person.</a:t>
            </a:r>
            <a:endParaRPr/>
          </a:p>
        </p:txBody>
      </p:sp>
      <p:sp>
        <p:nvSpPr>
          <p:cNvPr id="162" name="Google Shape;162;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168" name="Google Shape;168;p24"/>
          <p:cNvSpPr txBox="1"/>
          <p:nvPr>
            <p:ph idx="1" type="body"/>
          </p:nvPr>
        </p:nvSpPr>
        <p:spPr>
          <a:xfrm>
            <a:off x="3858150" y="1600200"/>
            <a:ext cx="48288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Child classes share attributes and operations based on a hierarchical relationship.</a:t>
            </a:r>
            <a:endParaRPr sz="2400"/>
          </a:p>
          <a:p>
            <a:pPr indent="-368300" lvl="1" marL="914400" marR="0" rtl="0" algn="l">
              <a:lnSpc>
                <a:spcPct val="100000"/>
              </a:lnSpc>
              <a:spcBef>
                <a:spcPts val="0"/>
              </a:spcBef>
              <a:spcAft>
                <a:spcPts val="0"/>
              </a:spcAft>
              <a:buSzPts val="2200"/>
              <a:buChar char="○"/>
            </a:pPr>
            <a:r>
              <a:rPr lang="en" sz="2200"/>
              <a:t>Allows the creation of specialized subclasses without reimplementing functionality or including attributes and operations where they aren’t needed.</a:t>
            </a:r>
            <a:endParaRPr sz="2200"/>
          </a:p>
          <a:p>
            <a:pPr indent="-368300" lvl="1" marL="914400" marR="0" rtl="0" algn="l">
              <a:lnSpc>
                <a:spcPct val="100000"/>
              </a:lnSpc>
              <a:spcBef>
                <a:spcPts val="0"/>
              </a:spcBef>
              <a:spcAft>
                <a:spcPts val="0"/>
              </a:spcAft>
              <a:buSzPts val="2200"/>
              <a:buChar char="○"/>
            </a:pPr>
            <a:r>
              <a:rPr lang="en" sz="2200"/>
              <a:t>Objects instantiated from a child are instances of that class and of the parent class.</a:t>
            </a:r>
            <a:endParaRPr sz="2200"/>
          </a:p>
          <a:p>
            <a:pPr indent="0" lvl="0" marL="0" marR="0" rtl="0" algn="l">
              <a:lnSpc>
                <a:spcPct val="100000"/>
              </a:lnSpc>
              <a:spcBef>
                <a:spcPts val="600"/>
              </a:spcBef>
              <a:spcAft>
                <a:spcPts val="0"/>
              </a:spcAft>
              <a:buNone/>
            </a:pPr>
            <a:r>
              <a:t/>
            </a:r>
            <a:endParaRPr/>
          </a:p>
        </p:txBody>
      </p:sp>
      <p:sp>
        <p:nvSpPr>
          <p:cNvPr id="169" name="Google Shape;169;p24"/>
          <p:cNvSpPr/>
          <p:nvPr/>
        </p:nvSpPr>
        <p:spPr>
          <a:xfrm>
            <a:off x="1638217" y="1688125"/>
            <a:ext cx="1932300" cy="1991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Card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id-number: integer</a:t>
            </a:r>
            <a:endParaRPr/>
          </a:p>
          <a:p>
            <a:pPr indent="0" lvl="0" marL="0" rtl="0" algn="ctr">
              <a:spcBef>
                <a:spcPts val="0"/>
              </a:spcBef>
              <a:spcAft>
                <a:spcPts val="0"/>
              </a:spcAft>
              <a:buNone/>
            </a:pPr>
            <a:r>
              <a:rPr lang="en"/>
              <a:t>height: integer</a:t>
            </a:r>
            <a:endParaRPr/>
          </a:p>
          <a:p>
            <a:pPr indent="0" lvl="0" marL="0" rtl="0" algn="ctr">
              <a:spcBef>
                <a:spcPts val="0"/>
              </a:spcBef>
              <a:spcAft>
                <a:spcPts val="0"/>
              </a:spcAft>
              <a:buNone/>
            </a:pPr>
            <a:r>
              <a:rPr lang="en"/>
              <a:t>width: integer</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issue()</a:t>
            </a:r>
            <a:endParaRPr/>
          </a:p>
          <a:p>
            <a:pPr indent="0" lvl="0" marL="0" rtl="0" algn="ctr">
              <a:spcBef>
                <a:spcPts val="0"/>
              </a:spcBef>
              <a:spcAft>
                <a:spcPts val="0"/>
              </a:spcAft>
              <a:buNone/>
            </a:pPr>
            <a:r>
              <a:rPr lang="en"/>
              <a:t>revoke()</a:t>
            </a:r>
            <a:endParaRPr/>
          </a:p>
        </p:txBody>
      </p:sp>
      <p:cxnSp>
        <p:nvCxnSpPr>
          <p:cNvPr id="170" name="Google Shape;170;p24"/>
          <p:cNvCxnSpPr/>
          <p:nvPr/>
        </p:nvCxnSpPr>
        <p:spPr>
          <a:xfrm>
            <a:off x="1633305" y="2126671"/>
            <a:ext cx="1942200" cy="0"/>
          </a:xfrm>
          <a:prstGeom prst="straightConnector1">
            <a:avLst/>
          </a:prstGeom>
          <a:noFill/>
          <a:ln cap="flat" cmpd="sng" w="19050">
            <a:solidFill>
              <a:schemeClr val="dk2"/>
            </a:solidFill>
            <a:prstDash val="solid"/>
            <a:round/>
            <a:headEnd len="med" w="med" type="none"/>
            <a:tailEnd len="med" w="med" type="none"/>
          </a:ln>
        </p:spPr>
      </p:cxnSp>
      <p:cxnSp>
        <p:nvCxnSpPr>
          <p:cNvPr id="171" name="Google Shape;171;p24"/>
          <p:cNvCxnSpPr/>
          <p:nvPr/>
        </p:nvCxnSpPr>
        <p:spPr>
          <a:xfrm>
            <a:off x="1633305" y="3122360"/>
            <a:ext cx="1942200" cy="0"/>
          </a:xfrm>
          <a:prstGeom prst="straightConnector1">
            <a:avLst/>
          </a:prstGeom>
          <a:noFill/>
          <a:ln cap="flat" cmpd="sng" w="19050">
            <a:solidFill>
              <a:schemeClr val="dk2"/>
            </a:solidFill>
            <a:prstDash val="solid"/>
            <a:round/>
            <a:headEnd len="med" w="med" type="none"/>
            <a:tailEnd len="med" w="med" type="none"/>
          </a:ln>
        </p:spPr>
      </p:cxnSp>
      <p:sp>
        <p:nvSpPr>
          <p:cNvPr id="172" name="Google Shape;172;p24"/>
          <p:cNvSpPr/>
          <p:nvPr/>
        </p:nvSpPr>
        <p:spPr>
          <a:xfrm>
            <a:off x="457200" y="4234400"/>
            <a:ext cx="1942200" cy="1923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Drivers Licence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class: Vehicle</a:t>
            </a:r>
            <a:endParaRPr/>
          </a:p>
          <a:p>
            <a:pPr indent="0" lvl="0" marL="0" rtl="0" algn="ctr">
              <a:spcBef>
                <a:spcPts val="0"/>
              </a:spcBef>
              <a:spcAft>
                <a:spcPts val="0"/>
              </a:spcAft>
              <a:buNone/>
            </a:pPr>
            <a:r>
              <a:rPr lang="en"/>
              <a:t>issued: Date</a:t>
            </a:r>
            <a:endParaRPr/>
          </a:p>
          <a:p>
            <a:pPr indent="0" lvl="0" marL="0" rtl="0" algn="ctr">
              <a:spcBef>
                <a:spcPts val="0"/>
              </a:spcBef>
              <a:spcAft>
                <a:spcPts val="0"/>
              </a:spcAft>
              <a:buNone/>
            </a:pPr>
            <a:r>
              <a:rPr lang="en"/>
              <a:t>expires: Date</a:t>
            </a:r>
            <a:endParaRPr/>
          </a:p>
          <a:p>
            <a:pPr indent="0" lvl="0" marL="0" rtl="0" algn="ctr">
              <a:spcBef>
                <a:spcPts val="0"/>
              </a:spcBef>
              <a:spcAft>
                <a:spcPts val="0"/>
              </a:spcAft>
              <a:buNone/>
            </a:pPr>
            <a:r>
              <a:rPr lang="en"/>
              <a:t>restrictions: String[]</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renew()</a:t>
            </a:r>
            <a:endParaRPr/>
          </a:p>
        </p:txBody>
      </p:sp>
      <p:cxnSp>
        <p:nvCxnSpPr>
          <p:cNvPr id="173" name="Google Shape;173;p24"/>
          <p:cNvCxnSpPr/>
          <p:nvPr/>
        </p:nvCxnSpPr>
        <p:spPr>
          <a:xfrm>
            <a:off x="457200" y="4672949"/>
            <a:ext cx="1942200" cy="0"/>
          </a:xfrm>
          <a:prstGeom prst="straightConnector1">
            <a:avLst/>
          </a:prstGeom>
          <a:noFill/>
          <a:ln cap="flat" cmpd="sng" w="19050">
            <a:solidFill>
              <a:schemeClr val="dk2"/>
            </a:solidFill>
            <a:prstDash val="solid"/>
            <a:round/>
            <a:headEnd len="med" w="med" type="none"/>
            <a:tailEnd len="med" w="med" type="none"/>
          </a:ln>
        </p:spPr>
      </p:cxnSp>
      <p:cxnSp>
        <p:nvCxnSpPr>
          <p:cNvPr id="174" name="Google Shape;174;p24"/>
          <p:cNvCxnSpPr/>
          <p:nvPr/>
        </p:nvCxnSpPr>
        <p:spPr>
          <a:xfrm>
            <a:off x="457200" y="5822303"/>
            <a:ext cx="1942200" cy="0"/>
          </a:xfrm>
          <a:prstGeom prst="straightConnector1">
            <a:avLst/>
          </a:prstGeom>
          <a:noFill/>
          <a:ln cap="flat" cmpd="sng" w="19050">
            <a:solidFill>
              <a:schemeClr val="dk2"/>
            </a:solidFill>
            <a:prstDash val="solid"/>
            <a:round/>
            <a:headEnd len="med" w="med" type="none"/>
            <a:tailEnd len="med" w="med" type="none"/>
          </a:ln>
        </p:spPr>
      </p:cxnSp>
      <p:sp>
        <p:nvSpPr>
          <p:cNvPr id="175" name="Google Shape;175;p24"/>
          <p:cNvSpPr/>
          <p:nvPr/>
        </p:nvSpPr>
        <p:spPr>
          <a:xfrm>
            <a:off x="2634750" y="4234400"/>
            <a:ext cx="1736100" cy="1532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ID Card</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issued: Date</a:t>
            </a:r>
            <a:endParaRPr/>
          </a:p>
          <a:p>
            <a:pPr indent="0" lvl="0" marL="0" rtl="0" algn="ctr">
              <a:spcBef>
                <a:spcPts val="0"/>
              </a:spcBef>
              <a:spcAft>
                <a:spcPts val="0"/>
              </a:spcAft>
              <a:buNone/>
            </a:pPr>
            <a:r>
              <a:rPr lang="en"/>
              <a:t>expires: Date</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renew()</a:t>
            </a:r>
            <a:endParaRPr/>
          </a:p>
        </p:txBody>
      </p:sp>
      <p:cxnSp>
        <p:nvCxnSpPr>
          <p:cNvPr id="176" name="Google Shape;176;p24"/>
          <p:cNvCxnSpPr/>
          <p:nvPr/>
        </p:nvCxnSpPr>
        <p:spPr>
          <a:xfrm>
            <a:off x="2630330" y="4672949"/>
            <a:ext cx="1744800" cy="0"/>
          </a:xfrm>
          <a:prstGeom prst="straightConnector1">
            <a:avLst/>
          </a:prstGeom>
          <a:noFill/>
          <a:ln cap="flat" cmpd="sng" w="19050">
            <a:solidFill>
              <a:schemeClr val="dk2"/>
            </a:solidFill>
            <a:prstDash val="solid"/>
            <a:round/>
            <a:headEnd len="med" w="med" type="none"/>
            <a:tailEnd len="med" w="med" type="none"/>
          </a:ln>
        </p:spPr>
      </p:cxnSp>
      <p:cxnSp>
        <p:nvCxnSpPr>
          <p:cNvPr id="177" name="Google Shape;177;p24"/>
          <p:cNvCxnSpPr/>
          <p:nvPr/>
        </p:nvCxnSpPr>
        <p:spPr>
          <a:xfrm>
            <a:off x="2630405" y="5348406"/>
            <a:ext cx="1744800" cy="0"/>
          </a:xfrm>
          <a:prstGeom prst="straightConnector1">
            <a:avLst/>
          </a:prstGeom>
          <a:noFill/>
          <a:ln cap="flat" cmpd="sng" w="19050">
            <a:solidFill>
              <a:schemeClr val="dk2"/>
            </a:solidFill>
            <a:prstDash val="solid"/>
            <a:round/>
            <a:headEnd len="med" w="med" type="none"/>
            <a:tailEnd len="med" w="med" type="none"/>
          </a:ln>
        </p:spPr>
      </p:cxnSp>
      <p:cxnSp>
        <p:nvCxnSpPr>
          <p:cNvPr id="178" name="Google Shape;178;p24"/>
          <p:cNvCxnSpPr>
            <a:stCxn id="172" idx="0"/>
            <a:endCxn id="169" idx="2"/>
          </p:cNvCxnSpPr>
          <p:nvPr/>
        </p:nvCxnSpPr>
        <p:spPr>
          <a:xfrm flipH="1" rot="10800000">
            <a:off x="1428300" y="3679400"/>
            <a:ext cx="1176000" cy="555000"/>
          </a:xfrm>
          <a:prstGeom prst="straightConnector1">
            <a:avLst/>
          </a:prstGeom>
          <a:noFill/>
          <a:ln cap="flat" cmpd="sng" w="38100">
            <a:solidFill>
              <a:schemeClr val="dk2"/>
            </a:solidFill>
            <a:prstDash val="solid"/>
            <a:round/>
            <a:headEnd len="med" w="med" type="none"/>
            <a:tailEnd len="med" w="med" type="triangle"/>
          </a:ln>
        </p:spPr>
      </p:cxnSp>
      <p:cxnSp>
        <p:nvCxnSpPr>
          <p:cNvPr id="179" name="Google Shape;179;p24"/>
          <p:cNvCxnSpPr>
            <a:stCxn id="175" idx="0"/>
            <a:endCxn id="169" idx="2"/>
          </p:cNvCxnSpPr>
          <p:nvPr/>
        </p:nvCxnSpPr>
        <p:spPr>
          <a:xfrm rot="10800000">
            <a:off x="2604300" y="3679400"/>
            <a:ext cx="898500" cy="555000"/>
          </a:xfrm>
          <a:prstGeom prst="straightConnector1">
            <a:avLst/>
          </a:prstGeom>
          <a:noFill/>
          <a:ln cap="flat" cmpd="sng" w="38100">
            <a:solidFill>
              <a:schemeClr val="dk2"/>
            </a:solidFill>
            <a:prstDash val="solid"/>
            <a:round/>
            <a:headEnd len="med" w="med" type="none"/>
            <a:tailEnd len="med" w="med" type="triangle"/>
          </a:ln>
        </p:spPr>
      </p:cxnSp>
      <p:sp>
        <p:nvSpPr>
          <p:cNvPr id="180" name="Google Shape;180;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Polymorphism</a:t>
            </a:r>
            <a:endParaRPr/>
          </a:p>
        </p:txBody>
      </p:sp>
      <p:sp>
        <p:nvSpPr>
          <p:cNvPr id="186" name="Google Shape;186;p25"/>
          <p:cNvSpPr txBox="1"/>
          <p:nvPr>
            <p:ph idx="1" type="body"/>
          </p:nvPr>
        </p:nvSpPr>
        <p:spPr>
          <a:xfrm>
            <a:off x="457200" y="1600200"/>
            <a:ext cx="4098900" cy="4967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The same operation may behave differently when used on different classes.</a:t>
            </a:r>
            <a:endParaRPr sz="2200"/>
          </a:p>
          <a:p>
            <a:pPr indent="-355600" lvl="1" marL="914400" marR="0" rtl="0" algn="l">
              <a:lnSpc>
                <a:spcPct val="100000"/>
              </a:lnSpc>
              <a:spcBef>
                <a:spcPts val="0"/>
              </a:spcBef>
              <a:spcAft>
                <a:spcPts val="0"/>
              </a:spcAft>
              <a:buSzPts val="2000"/>
              <a:buChar char="○"/>
            </a:pPr>
            <a:r>
              <a:rPr lang="en" sz="2000"/>
              <a:t>Specifically, we can </a:t>
            </a:r>
            <a:r>
              <a:rPr i="1" lang="en" sz="2000"/>
              <a:t>redefine operations</a:t>
            </a:r>
            <a:r>
              <a:rPr lang="en" sz="2000"/>
              <a:t> in each related class.</a:t>
            </a:r>
            <a:endParaRPr sz="2000"/>
          </a:p>
          <a:p>
            <a:pPr indent="-368300" lvl="0" marL="457200" marR="0" rtl="0" algn="l">
              <a:lnSpc>
                <a:spcPct val="100000"/>
              </a:lnSpc>
              <a:spcBef>
                <a:spcPts val="0"/>
              </a:spcBef>
              <a:spcAft>
                <a:spcPts val="0"/>
              </a:spcAft>
              <a:buSzPts val="2200"/>
              <a:buChar char="●"/>
            </a:pPr>
            <a:r>
              <a:rPr lang="en" sz="2200"/>
              <a:t>Because Shape defines an area() method, we know all children offer that method. </a:t>
            </a:r>
            <a:endParaRPr sz="2200"/>
          </a:p>
          <a:p>
            <a:pPr indent="-355600" lvl="1" marL="914400" marR="0" rtl="0" algn="l">
              <a:lnSpc>
                <a:spcPct val="100000"/>
              </a:lnSpc>
              <a:spcBef>
                <a:spcPts val="0"/>
              </a:spcBef>
              <a:spcAft>
                <a:spcPts val="0"/>
              </a:spcAft>
              <a:buSzPts val="2000"/>
              <a:buChar char="○"/>
            </a:pPr>
            <a:r>
              <a:rPr lang="en" sz="2000"/>
              <a:t>But, we can redefine that method in each child to offer the right answer.</a:t>
            </a:r>
            <a:endParaRPr sz="2000"/>
          </a:p>
        </p:txBody>
      </p:sp>
      <p:sp>
        <p:nvSpPr>
          <p:cNvPr id="187" name="Google Shape;187;p25"/>
          <p:cNvSpPr/>
          <p:nvPr/>
        </p:nvSpPr>
        <p:spPr>
          <a:xfrm>
            <a:off x="6404907" y="1769400"/>
            <a:ext cx="906300" cy="62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Shape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area()</a:t>
            </a:r>
            <a:endParaRPr/>
          </a:p>
        </p:txBody>
      </p:sp>
      <p:sp>
        <p:nvSpPr>
          <p:cNvPr id="188" name="Google Shape;188;p25"/>
          <p:cNvSpPr/>
          <p:nvPr/>
        </p:nvSpPr>
        <p:spPr>
          <a:xfrm>
            <a:off x="5331425" y="2833491"/>
            <a:ext cx="906300" cy="62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Square</a:t>
            </a:r>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area()</a:t>
            </a:r>
            <a:endParaRPr/>
          </a:p>
        </p:txBody>
      </p:sp>
      <p:sp>
        <p:nvSpPr>
          <p:cNvPr id="189" name="Google Shape;189;p25"/>
          <p:cNvSpPr/>
          <p:nvPr/>
        </p:nvSpPr>
        <p:spPr>
          <a:xfrm>
            <a:off x="6404907" y="2833491"/>
            <a:ext cx="906300" cy="62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Circle</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solidFill>
                  <a:schemeClr val="dk1"/>
                </a:solidFill>
              </a:rPr>
              <a:t>area()</a:t>
            </a:r>
            <a:endParaRPr/>
          </a:p>
        </p:txBody>
      </p:sp>
      <p:sp>
        <p:nvSpPr>
          <p:cNvPr id="190" name="Google Shape;190;p25"/>
          <p:cNvSpPr/>
          <p:nvPr/>
        </p:nvSpPr>
        <p:spPr>
          <a:xfrm>
            <a:off x="7478389" y="2833491"/>
            <a:ext cx="906300" cy="62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Triangle</a:t>
            </a:r>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area()</a:t>
            </a:r>
            <a:endParaRPr/>
          </a:p>
        </p:txBody>
      </p:sp>
      <p:cxnSp>
        <p:nvCxnSpPr>
          <p:cNvPr id="191" name="Google Shape;191;p25"/>
          <p:cNvCxnSpPr>
            <a:stCxn id="188" idx="0"/>
            <a:endCxn id="187" idx="2"/>
          </p:cNvCxnSpPr>
          <p:nvPr/>
        </p:nvCxnSpPr>
        <p:spPr>
          <a:xfrm flipH="1" rot="10800000">
            <a:off x="5784575" y="2393991"/>
            <a:ext cx="1073400" cy="439500"/>
          </a:xfrm>
          <a:prstGeom prst="straightConnector1">
            <a:avLst/>
          </a:prstGeom>
          <a:noFill/>
          <a:ln cap="flat" cmpd="sng" w="19050">
            <a:solidFill>
              <a:schemeClr val="dk2"/>
            </a:solidFill>
            <a:prstDash val="solid"/>
            <a:round/>
            <a:headEnd len="med" w="med" type="none"/>
            <a:tailEnd len="med" w="med" type="triangle"/>
          </a:ln>
        </p:spPr>
      </p:cxnSp>
      <p:cxnSp>
        <p:nvCxnSpPr>
          <p:cNvPr id="192" name="Google Shape;192;p25"/>
          <p:cNvCxnSpPr>
            <a:stCxn id="189" idx="0"/>
            <a:endCxn id="187" idx="2"/>
          </p:cNvCxnSpPr>
          <p:nvPr/>
        </p:nvCxnSpPr>
        <p:spPr>
          <a:xfrm rot="10800000">
            <a:off x="6858057" y="2393991"/>
            <a:ext cx="0" cy="439500"/>
          </a:xfrm>
          <a:prstGeom prst="straightConnector1">
            <a:avLst/>
          </a:prstGeom>
          <a:noFill/>
          <a:ln cap="flat" cmpd="sng" w="19050">
            <a:solidFill>
              <a:schemeClr val="dk2"/>
            </a:solidFill>
            <a:prstDash val="solid"/>
            <a:round/>
            <a:headEnd len="med" w="med" type="none"/>
            <a:tailEnd len="med" w="med" type="triangle"/>
          </a:ln>
        </p:spPr>
      </p:cxnSp>
      <p:cxnSp>
        <p:nvCxnSpPr>
          <p:cNvPr id="193" name="Google Shape;193;p25"/>
          <p:cNvCxnSpPr>
            <a:stCxn id="190" idx="0"/>
            <a:endCxn id="187" idx="2"/>
          </p:cNvCxnSpPr>
          <p:nvPr/>
        </p:nvCxnSpPr>
        <p:spPr>
          <a:xfrm rot="10800000">
            <a:off x="6858139" y="2393991"/>
            <a:ext cx="1073400" cy="439500"/>
          </a:xfrm>
          <a:prstGeom prst="straightConnector1">
            <a:avLst/>
          </a:prstGeom>
          <a:noFill/>
          <a:ln cap="flat" cmpd="sng" w="19050">
            <a:solidFill>
              <a:schemeClr val="dk2"/>
            </a:solidFill>
            <a:prstDash val="solid"/>
            <a:round/>
            <a:headEnd len="med" w="med" type="none"/>
            <a:tailEnd len="med" w="med" type="triangle"/>
          </a:ln>
        </p:spPr>
      </p:cxnSp>
      <p:cxnSp>
        <p:nvCxnSpPr>
          <p:cNvPr id="194" name="Google Shape;194;p25"/>
          <p:cNvCxnSpPr>
            <a:stCxn id="187" idx="1"/>
            <a:endCxn id="187" idx="3"/>
          </p:cNvCxnSpPr>
          <p:nvPr/>
        </p:nvCxnSpPr>
        <p:spPr>
          <a:xfrm>
            <a:off x="6404907" y="2081700"/>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195" name="Google Shape;195;p25"/>
          <p:cNvCxnSpPr>
            <a:stCxn id="188" idx="1"/>
            <a:endCxn id="188" idx="3"/>
          </p:cNvCxnSpPr>
          <p:nvPr/>
        </p:nvCxnSpPr>
        <p:spPr>
          <a:xfrm>
            <a:off x="5331425" y="3145791"/>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196" name="Google Shape;196;p25"/>
          <p:cNvCxnSpPr>
            <a:stCxn id="189" idx="1"/>
          </p:cNvCxnSpPr>
          <p:nvPr/>
        </p:nvCxnSpPr>
        <p:spPr>
          <a:xfrm>
            <a:off x="6404907" y="3145791"/>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197" name="Google Shape;197;p25"/>
          <p:cNvCxnSpPr>
            <a:stCxn id="190" idx="1"/>
            <a:endCxn id="190" idx="3"/>
          </p:cNvCxnSpPr>
          <p:nvPr/>
        </p:nvCxnSpPr>
        <p:spPr>
          <a:xfrm>
            <a:off x="7478389" y="3145791"/>
            <a:ext cx="906300" cy="0"/>
          </a:xfrm>
          <a:prstGeom prst="straightConnector1">
            <a:avLst/>
          </a:prstGeom>
          <a:noFill/>
          <a:ln cap="flat" cmpd="sng" w="19050">
            <a:solidFill>
              <a:schemeClr val="dk2"/>
            </a:solidFill>
            <a:prstDash val="solid"/>
            <a:round/>
            <a:headEnd len="med" w="med" type="none"/>
            <a:tailEnd len="med" w="med" type="none"/>
          </a:ln>
        </p:spPr>
      </p:cxnSp>
      <p:sp>
        <p:nvSpPr>
          <p:cNvPr id="198" name="Google Shape;198;p25"/>
          <p:cNvSpPr txBox="1"/>
          <p:nvPr/>
        </p:nvSpPr>
        <p:spPr>
          <a:xfrm>
            <a:off x="4840950" y="3339975"/>
            <a:ext cx="3845700" cy="12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200"/>
              <a:t>Because objects are instances of both their class and their parent class:</a:t>
            </a:r>
            <a:endParaRPr sz="2200"/>
          </a:p>
          <a:p>
            <a:pPr indent="0" lvl="0" marL="0" rtl="0" algn="l">
              <a:spcBef>
                <a:spcPts val="0"/>
              </a:spcBef>
              <a:spcAft>
                <a:spcPts val="0"/>
              </a:spcAft>
              <a:buNone/>
            </a:pPr>
            <a:r>
              <a:rPr lang="en" sz="2000"/>
              <a:t>	</a:t>
            </a:r>
            <a:r>
              <a:rPr lang="en"/>
              <a:t>void getArea(Shape s){</a:t>
            </a:r>
            <a:endParaRPr/>
          </a:p>
          <a:p>
            <a:pPr indent="0" lvl="0" marL="0" rtl="0" algn="l">
              <a:spcBef>
                <a:spcPts val="0"/>
              </a:spcBef>
              <a:spcAft>
                <a:spcPts val="0"/>
              </a:spcAft>
              <a:buNone/>
            </a:pPr>
            <a:r>
              <a:rPr lang="en"/>
              <a:t>		System.out.println(s.area());</a:t>
            </a:r>
            <a:endParaRPr/>
          </a:p>
          <a:p>
            <a:pPr indent="0" lvl="0" marL="0" rtl="0" algn="l">
              <a:spcBef>
                <a:spcPts val="0"/>
              </a:spcBef>
              <a:spcAft>
                <a:spcPts val="0"/>
              </a:spcAft>
              <a:buNone/>
            </a:pPr>
            <a:r>
              <a:rPr lang="en"/>
              <a:t>	}</a:t>
            </a:r>
            <a:endParaRPr sz="2000"/>
          </a:p>
          <a:p>
            <a:pPr indent="0" lvl="0" marL="0" rtl="0" algn="l">
              <a:spcBef>
                <a:spcPts val="0"/>
              </a:spcBef>
              <a:spcAft>
                <a:spcPts val="0"/>
              </a:spcAft>
              <a:buNone/>
            </a:pPr>
            <a:r>
              <a:rPr lang="en" sz="2200"/>
              <a:t>Gives the right answer if a square, circle, triangle, etc is passed in.</a:t>
            </a:r>
            <a:endParaRPr sz="2200"/>
          </a:p>
        </p:txBody>
      </p:sp>
      <p:sp>
        <p:nvSpPr>
          <p:cNvPr id="199" name="Google Shape;199;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nvSpPr>
        <p:spPr>
          <a:xfrm>
            <a:off x="510200" y="1586325"/>
            <a:ext cx="8103900" cy="24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Class Diagrams</a:t>
            </a:r>
            <a:endParaRPr b="1" sz="4800">
              <a:solidFill>
                <a:srgbClr val="FFFFFF"/>
              </a:solidFill>
            </a:endParaRPr>
          </a:p>
          <a:p>
            <a:pPr indent="0" lvl="0" marL="0" rtl="0" algn="l">
              <a:spcBef>
                <a:spcPts val="0"/>
              </a:spcBef>
              <a:spcAft>
                <a:spcPts val="0"/>
              </a:spcAft>
              <a:buNone/>
            </a:pPr>
            <a:r>
              <a:rPr b="1" lang="en" sz="3600">
                <a:solidFill>
                  <a:srgbClr val="FFFFFF"/>
                </a:solidFill>
              </a:rPr>
              <a:t>Visualize system structure: classes and how they relate.</a:t>
            </a:r>
            <a:endParaRPr b="1" sz="3600">
              <a:solidFill>
                <a:srgbClr val="FFFFFF"/>
              </a:solidFill>
            </a:endParaRPr>
          </a:p>
        </p:txBody>
      </p:sp>
      <p:sp>
        <p:nvSpPr>
          <p:cNvPr id="205" name="Google Shape;205;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 for Today</a:t>
            </a:r>
            <a:endParaRPr/>
          </a:p>
        </p:txBody>
      </p:sp>
      <p:sp>
        <p:nvSpPr>
          <p:cNvPr id="51" name="Google Shape;51;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Introduce object-oriented design.</a:t>
            </a:r>
            <a:endParaRPr/>
          </a:p>
          <a:p>
            <a:pPr indent="-406400" lvl="1" marL="914400" marR="0" rtl="0" algn="l">
              <a:lnSpc>
                <a:spcPct val="100000"/>
              </a:lnSpc>
              <a:spcBef>
                <a:spcPts val="0"/>
              </a:spcBef>
              <a:spcAft>
                <a:spcPts val="0"/>
              </a:spcAft>
              <a:buSzPts val="2800"/>
              <a:buChar char="○"/>
            </a:pPr>
            <a:r>
              <a:rPr lang="en" sz="2800"/>
              <a:t>Design the system based on interactions between entities.</a:t>
            </a:r>
            <a:endParaRPr/>
          </a:p>
          <a:p>
            <a:pPr indent="-419100" lvl="0" marL="457200" marR="0" rtl="0" algn="l">
              <a:lnSpc>
                <a:spcPct val="100000"/>
              </a:lnSpc>
              <a:spcBef>
                <a:spcPts val="0"/>
              </a:spcBef>
              <a:spcAft>
                <a:spcPts val="0"/>
              </a:spcAft>
              <a:buSzPts val="3000"/>
              <a:buChar char="●"/>
            </a:pPr>
            <a:r>
              <a:rPr lang="en"/>
              <a:t>UML Class Diagrams</a:t>
            </a:r>
            <a:endParaRPr/>
          </a:p>
          <a:p>
            <a:pPr indent="-406400" lvl="1" marL="914400" marR="0" rtl="0" algn="l">
              <a:lnSpc>
                <a:spcPct val="100000"/>
              </a:lnSpc>
              <a:spcBef>
                <a:spcPts val="0"/>
              </a:spcBef>
              <a:spcAft>
                <a:spcPts val="0"/>
              </a:spcAft>
              <a:buSzPts val="2800"/>
              <a:buChar char="○"/>
            </a:pPr>
            <a:r>
              <a:rPr lang="en" sz="2800"/>
              <a:t>Visualization of the static structure of the classes and their relationships.</a:t>
            </a:r>
            <a:endParaRPr sz="2800"/>
          </a:p>
        </p:txBody>
      </p:sp>
      <p:sp>
        <p:nvSpPr>
          <p:cNvPr id="52" name="Google Shape;52;p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Diagrams</a:t>
            </a:r>
            <a:endParaRPr/>
          </a:p>
        </p:txBody>
      </p:sp>
      <p:sp>
        <p:nvSpPr>
          <p:cNvPr id="211" name="Google Shape;211;p27"/>
          <p:cNvSpPr txBox="1"/>
          <p:nvPr>
            <p:ph idx="1" type="body"/>
          </p:nvPr>
        </p:nvSpPr>
        <p:spPr>
          <a:xfrm>
            <a:off x="457200" y="1600200"/>
            <a:ext cx="3994500" cy="183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Class Diagram:</a:t>
            </a:r>
            <a:endParaRPr b="1"/>
          </a:p>
          <a:p>
            <a:pPr indent="0" lvl="0" marL="0" rtl="0" algn="l">
              <a:spcBef>
                <a:spcPts val="600"/>
              </a:spcBef>
              <a:spcAft>
                <a:spcPts val="0"/>
              </a:spcAft>
              <a:buNone/>
            </a:pPr>
            <a:r>
              <a:rPr lang="en"/>
              <a:t>Used to describe class with attributes.</a:t>
            </a:r>
            <a:endParaRPr/>
          </a:p>
        </p:txBody>
      </p:sp>
      <p:sp>
        <p:nvSpPr>
          <p:cNvPr id="212" name="Google Shape;212;p27"/>
          <p:cNvSpPr txBox="1"/>
          <p:nvPr>
            <p:ph idx="2" type="body"/>
          </p:nvPr>
        </p:nvSpPr>
        <p:spPr>
          <a:xfrm>
            <a:off x="4692275" y="1600200"/>
            <a:ext cx="3994500" cy="234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Attributes </a:t>
            </a:r>
            <a:r>
              <a:rPr lang="en" sz="2400"/>
              <a:t>are variables </a:t>
            </a:r>
            <a:endParaRPr sz="2400"/>
          </a:p>
          <a:p>
            <a:pPr indent="-381000" lvl="0" marL="457200" rtl="0" algn="l">
              <a:spcBef>
                <a:spcPts val="600"/>
              </a:spcBef>
              <a:spcAft>
                <a:spcPts val="0"/>
              </a:spcAft>
              <a:buSzPts val="2400"/>
              <a:buChar char="●"/>
            </a:pPr>
            <a:r>
              <a:rPr lang="en" sz="2400"/>
              <a:t>That describe the instantiated object.</a:t>
            </a:r>
            <a:endParaRPr sz="2400"/>
          </a:p>
          <a:p>
            <a:pPr indent="-381000" lvl="0" marL="457200" rtl="0" algn="l">
              <a:spcBef>
                <a:spcPts val="0"/>
              </a:spcBef>
              <a:spcAft>
                <a:spcPts val="0"/>
              </a:spcAft>
              <a:buSzPts val="2400"/>
              <a:buChar char="●"/>
            </a:pPr>
            <a:r>
              <a:rPr lang="en" sz="2400"/>
              <a:t>That are used by objects to perform operations.</a:t>
            </a:r>
            <a:endParaRPr sz="2400"/>
          </a:p>
          <a:p>
            <a:pPr indent="0" lvl="0" marL="0" rtl="0" algn="l">
              <a:spcBef>
                <a:spcPts val="600"/>
              </a:spcBef>
              <a:spcAft>
                <a:spcPts val="0"/>
              </a:spcAft>
              <a:buNone/>
            </a:pPr>
            <a:r>
              <a:t/>
            </a:r>
            <a:endParaRPr sz="1100"/>
          </a:p>
          <a:p>
            <a:pPr indent="0" lvl="0" marL="0" rtl="0" algn="l">
              <a:spcBef>
                <a:spcPts val="600"/>
              </a:spcBef>
              <a:spcAft>
                <a:spcPts val="0"/>
              </a:spcAft>
              <a:buNone/>
            </a:pPr>
            <a:r>
              <a:rPr lang="en" sz="2400"/>
              <a:t>Include the data type, and (optionally) a symbol to indicate visibility:</a:t>
            </a:r>
            <a:endParaRPr sz="2400"/>
          </a:p>
          <a:p>
            <a:pPr indent="-381000" lvl="0" marL="457200" rtl="0" algn="l">
              <a:spcBef>
                <a:spcPts val="600"/>
              </a:spcBef>
              <a:spcAft>
                <a:spcPts val="0"/>
              </a:spcAft>
              <a:buSzPts val="2400"/>
              <a:buChar char="●"/>
            </a:pPr>
            <a:r>
              <a:rPr lang="en" sz="2400"/>
              <a:t>+ (public), - (private), </a:t>
            </a:r>
            <a:br>
              <a:rPr lang="en" sz="2400"/>
            </a:br>
            <a:r>
              <a:rPr lang="en" sz="2400"/>
              <a:t># (protected), </a:t>
            </a:r>
            <a:br>
              <a:rPr lang="en" sz="2400"/>
            </a:br>
            <a:r>
              <a:rPr lang="en" sz="2400"/>
              <a:t>~ (package-level)</a:t>
            </a:r>
            <a:endParaRPr sz="2400"/>
          </a:p>
        </p:txBody>
      </p:sp>
      <p:sp>
        <p:nvSpPr>
          <p:cNvPr id="213" name="Google Shape;213;p27"/>
          <p:cNvSpPr/>
          <p:nvPr/>
        </p:nvSpPr>
        <p:spPr>
          <a:xfrm>
            <a:off x="539500" y="3672825"/>
            <a:ext cx="2884200" cy="17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+name: String</a:t>
            </a:r>
            <a:endParaRPr sz="1800"/>
          </a:p>
          <a:p>
            <a:pPr indent="0" lvl="0" marL="0" rtl="0" algn="l">
              <a:spcBef>
                <a:spcPts val="0"/>
              </a:spcBef>
              <a:spcAft>
                <a:spcPts val="0"/>
              </a:spcAft>
              <a:buNone/>
            </a:pPr>
            <a:r>
              <a:rPr lang="en" sz="1800"/>
              <a:t>age: integer</a:t>
            </a:r>
            <a:endParaRPr sz="1800"/>
          </a:p>
          <a:p>
            <a:pPr indent="0" lvl="0" marL="0" rtl="0" algn="l">
              <a:spcBef>
                <a:spcPts val="0"/>
              </a:spcBef>
              <a:spcAft>
                <a:spcPts val="0"/>
              </a:spcAft>
              <a:buNone/>
            </a:pPr>
            <a:r>
              <a:rPr lang="en" sz="1800"/>
              <a:t>-currentMember: Boolean</a:t>
            </a:r>
            <a:endParaRPr sz="1800"/>
          </a:p>
        </p:txBody>
      </p:sp>
      <p:cxnSp>
        <p:nvCxnSpPr>
          <p:cNvPr id="214" name="Google Shape;214;p27"/>
          <p:cNvCxnSpPr/>
          <p:nvPr/>
        </p:nvCxnSpPr>
        <p:spPr>
          <a:xfrm>
            <a:off x="539500" y="4243450"/>
            <a:ext cx="2884200" cy="0"/>
          </a:xfrm>
          <a:prstGeom prst="straightConnector1">
            <a:avLst/>
          </a:prstGeom>
          <a:noFill/>
          <a:ln cap="flat" cmpd="sng" w="19050">
            <a:solidFill>
              <a:schemeClr val="dk2"/>
            </a:solidFill>
            <a:prstDash val="solid"/>
            <a:round/>
            <a:headEnd len="med" w="med" type="none"/>
            <a:tailEnd len="med" w="med" type="none"/>
          </a:ln>
        </p:spPr>
      </p:cxnSp>
      <p:sp>
        <p:nvSpPr>
          <p:cNvPr id="215" name="Google Shape;215;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Operations</a:t>
            </a:r>
            <a:endParaRPr/>
          </a:p>
        </p:txBody>
      </p:sp>
      <p:sp>
        <p:nvSpPr>
          <p:cNvPr id="221" name="Google Shape;221;p28"/>
          <p:cNvSpPr txBox="1"/>
          <p:nvPr>
            <p:ph idx="1" type="body"/>
          </p:nvPr>
        </p:nvSpPr>
        <p:spPr>
          <a:xfrm>
            <a:off x="457200" y="1600200"/>
            <a:ext cx="3994500" cy="183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Operations</a:t>
            </a:r>
            <a:r>
              <a:rPr lang="en"/>
              <a:t> are transformations that can be applied to or performed by an instance of a class.</a:t>
            </a:r>
            <a:endParaRPr/>
          </a:p>
        </p:txBody>
      </p:sp>
      <p:sp>
        <p:nvSpPr>
          <p:cNvPr id="222" name="Google Shape;222;p28"/>
          <p:cNvSpPr txBox="1"/>
          <p:nvPr>
            <p:ph idx="2" type="body"/>
          </p:nvPr>
        </p:nvSpPr>
        <p:spPr>
          <a:xfrm>
            <a:off x="4692275" y="1600200"/>
            <a:ext cx="3994500" cy="114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Operations may have arguments.</a:t>
            </a:r>
            <a:endParaRPr/>
          </a:p>
        </p:txBody>
      </p:sp>
      <p:sp>
        <p:nvSpPr>
          <p:cNvPr id="223" name="Google Shape;223;p28"/>
          <p:cNvSpPr/>
          <p:nvPr/>
        </p:nvSpPr>
        <p:spPr>
          <a:xfrm>
            <a:off x="767750" y="4222700"/>
            <a:ext cx="2230800" cy="2156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Card</a:t>
            </a:r>
            <a:endParaRPr sz="1800"/>
          </a:p>
          <a:p>
            <a:pPr indent="0" lvl="0" marL="0" rtl="0" algn="l">
              <a:spcBef>
                <a:spcPts val="0"/>
              </a:spcBef>
              <a:spcAft>
                <a:spcPts val="0"/>
              </a:spcAft>
              <a:buNone/>
            </a:pPr>
            <a:r>
              <a:t/>
            </a:r>
            <a:endParaRPr sz="1100"/>
          </a:p>
          <a:p>
            <a:pPr indent="0" lvl="0" marL="0" rtl="0" algn="l">
              <a:spcBef>
                <a:spcPts val="0"/>
              </a:spcBef>
              <a:spcAft>
                <a:spcPts val="0"/>
              </a:spcAft>
              <a:buNone/>
            </a:pPr>
            <a:r>
              <a:rPr lang="en" sz="1800"/>
              <a:t>height: integer</a:t>
            </a:r>
            <a:endParaRPr sz="1800"/>
          </a:p>
          <a:p>
            <a:pPr indent="0" lvl="0" marL="0" rtl="0" algn="l">
              <a:spcBef>
                <a:spcPts val="0"/>
              </a:spcBef>
              <a:spcAft>
                <a:spcPts val="0"/>
              </a:spcAft>
              <a:buNone/>
            </a:pPr>
            <a:r>
              <a:rPr lang="en" sz="1800"/>
              <a:t>thickness: integer</a:t>
            </a:r>
            <a:endParaRPr sz="1800"/>
          </a:p>
          <a:p>
            <a:pPr indent="0" lvl="0" marL="0" rtl="0" algn="l">
              <a:spcBef>
                <a:spcPts val="0"/>
              </a:spcBef>
              <a:spcAft>
                <a:spcPts val="0"/>
              </a:spcAft>
              <a:buNone/>
            </a:pPr>
            <a:r>
              <a:rPr lang="en" sz="1800"/>
              <a:t>-id-number: integer</a:t>
            </a:r>
            <a:endParaRPr sz="1800"/>
          </a:p>
          <a:p>
            <a:pPr indent="0" lvl="0" marL="0" rtl="0" algn="l">
              <a:spcBef>
                <a:spcPts val="0"/>
              </a:spcBef>
              <a:spcAft>
                <a:spcPts val="0"/>
              </a:spcAft>
              <a:buNone/>
            </a:pPr>
            <a:r>
              <a:t/>
            </a:r>
            <a:endParaRPr sz="1100"/>
          </a:p>
          <a:p>
            <a:pPr indent="0" lvl="0" marL="0" rtl="0" algn="l">
              <a:spcBef>
                <a:spcPts val="0"/>
              </a:spcBef>
              <a:spcAft>
                <a:spcPts val="0"/>
              </a:spcAft>
              <a:buNone/>
            </a:pPr>
            <a:r>
              <a:rPr lang="en" sz="1800"/>
              <a:t>issue()</a:t>
            </a:r>
            <a:endParaRPr sz="1800"/>
          </a:p>
          <a:p>
            <a:pPr indent="0" lvl="0" marL="0" rtl="0" algn="l">
              <a:spcBef>
                <a:spcPts val="0"/>
              </a:spcBef>
              <a:spcAft>
                <a:spcPts val="0"/>
              </a:spcAft>
              <a:buNone/>
            </a:pPr>
            <a:r>
              <a:rPr lang="en" sz="1800"/>
              <a:t>revoke()</a:t>
            </a:r>
            <a:endParaRPr sz="1800"/>
          </a:p>
        </p:txBody>
      </p:sp>
      <p:cxnSp>
        <p:nvCxnSpPr>
          <p:cNvPr id="224" name="Google Shape;224;p28"/>
          <p:cNvCxnSpPr/>
          <p:nvPr/>
        </p:nvCxnSpPr>
        <p:spPr>
          <a:xfrm>
            <a:off x="767750" y="4616925"/>
            <a:ext cx="2230800" cy="0"/>
          </a:xfrm>
          <a:prstGeom prst="straightConnector1">
            <a:avLst/>
          </a:prstGeom>
          <a:noFill/>
          <a:ln cap="flat" cmpd="sng" w="19050">
            <a:solidFill>
              <a:schemeClr val="dk2"/>
            </a:solidFill>
            <a:prstDash val="solid"/>
            <a:round/>
            <a:headEnd len="med" w="med" type="none"/>
            <a:tailEnd len="med" w="med" type="none"/>
          </a:ln>
        </p:spPr>
      </p:cxnSp>
      <p:cxnSp>
        <p:nvCxnSpPr>
          <p:cNvPr id="225" name="Google Shape;225;p28"/>
          <p:cNvCxnSpPr/>
          <p:nvPr/>
        </p:nvCxnSpPr>
        <p:spPr>
          <a:xfrm>
            <a:off x="767750" y="5684925"/>
            <a:ext cx="2230800" cy="0"/>
          </a:xfrm>
          <a:prstGeom prst="straightConnector1">
            <a:avLst/>
          </a:prstGeom>
          <a:noFill/>
          <a:ln cap="flat" cmpd="sng" w="19050">
            <a:solidFill>
              <a:schemeClr val="dk2"/>
            </a:solidFill>
            <a:prstDash val="solid"/>
            <a:round/>
            <a:headEnd len="med" w="med" type="none"/>
            <a:tailEnd len="med" w="med" type="none"/>
          </a:ln>
        </p:spPr>
      </p:cxnSp>
      <p:sp>
        <p:nvSpPr>
          <p:cNvPr id="226" name="Google Shape;226;p28"/>
          <p:cNvSpPr/>
          <p:nvPr/>
        </p:nvSpPr>
        <p:spPr>
          <a:xfrm>
            <a:off x="5187275" y="3161225"/>
            <a:ext cx="3004500" cy="1943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Shape</a:t>
            </a:r>
            <a:endParaRPr sz="1800"/>
          </a:p>
          <a:p>
            <a:pPr indent="0" lvl="0" marL="0" rtl="0" algn="l">
              <a:spcBef>
                <a:spcPts val="0"/>
              </a:spcBef>
              <a:spcAft>
                <a:spcPts val="0"/>
              </a:spcAft>
              <a:buNone/>
            </a:pPr>
            <a:r>
              <a:t/>
            </a:r>
            <a:endParaRPr sz="1100"/>
          </a:p>
          <a:p>
            <a:pPr indent="0" lvl="0" marL="0" rtl="0" algn="l">
              <a:spcBef>
                <a:spcPts val="0"/>
              </a:spcBef>
              <a:spcAft>
                <a:spcPts val="0"/>
              </a:spcAft>
              <a:buNone/>
            </a:pPr>
            <a:r>
              <a:rPr lang="en" sz="1800"/>
              <a:t>height: integer</a:t>
            </a:r>
            <a:endParaRPr sz="1800"/>
          </a:p>
          <a:p>
            <a:pPr indent="0" lvl="0" marL="0" rtl="0" algn="l">
              <a:spcBef>
                <a:spcPts val="0"/>
              </a:spcBef>
              <a:spcAft>
                <a:spcPts val="0"/>
              </a:spcAft>
              <a:buNone/>
            </a:pPr>
            <a:r>
              <a:rPr lang="en" sz="1800"/>
              <a:t>width: integer</a:t>
            </a:r>
            <a:endParaRPr sz="1800"/>
          </a:p>
          <a:p>
            <a:pPr indent="0" lvl="0" marL="0" rtl="0" algn="l">
              <a:spcBef>
                <a:spcPts val="0"/>
              </a:spcBef>
              <a:spcAft>
                <a:spcPts val="0"/>
              </a:spcAft>
              <a:buNone/>
            </a:pPr>
            <a:r>
              <a:t/>
            </a:r>
            <a:endParaRPr sz="1100"/>
          </a:p>
          <a:p>
            <a:pPr indent="0" lvl="0" marL="0" rtl="0" algn="l">
              <a:spcBef>
                <a:spcPts val="0"/>
              </a:spcBef>
              <a:spcAft>
                <a:spcPts val="0"/>
              </a:spcAft>
              <a:buNone/>
            </a:pPr>
            <a:r>
              <a:rPr lang="en" sz="1800"/>
              <a:t>rotate(angle: integer)</a:t>
            </a:r>
            <a:endParaRPr sz="1800"/>
          </a:p>
          <a:p>
            <a:pPr indent="0" lvl="0" marL="0" rtl="0" algn="l">
              <a:spcBef>
                <a:spcPts val="0"/>
              </a:spcBef>
              <a:spcAft>
                <a:spcPts val="0"/>
              </a:spcAft>
              <a:buNone/>
            </a:pPr>
            <a:r>
              <a:rPr lang="en" sz="1800"/>
              <a:t>move(x: integer, y: integer)</a:t>
            </a:r>
            <a:endParaRPr sz="1800"/>
          </a:p>
        </p:txBody>
      </p:sp>
      <p:cxnSp>
        <p:nvCxnSpPr>
          <p:cNvPr id="227" name="Google Shape;227;p28"/>
          <p:cNvCxnSpPr/>
          <p:nvPr/>
        </p:nvCxnSpPr>
        <p:spPr>
          <a:xfrm>
            <a:off x="5187275" y="3617700"/>
            <a:ext cx="3004500" cy="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p28"/>
          <p:cNvCxnSpPr/>
          <p:nvPr/>
        </p:nvCxnSpPr>
        <p:spPr>
          <a:xfrm>
            <a:off x="5187275" y="4395200"/>
            <a:ext cx="3004500" cy="0"/>
          </a:xfrm>
          <a:prstGeom prst="straightConnector1">
            <a:avLst/>
          </a:prstGeom>
          <a:noFill/>
          <a:ln cap="flat" cmpd="sng" w="19050">
            <a:solidFill>
              <a:schemeClr val="dk2"/>
            </a:solidFill>
            <a:prstDash val="solid"/>
            <a:round/>
            <a:headEnd len="med" w="med" type="none"/>
            <a:tailEnd len="med" w="med" type="none"/>
          </a:ln>
        </p:spPr>
      </p:cxnSp>
      <p:sp>
        <p:nvSpPr>
          <p:cNvPr id="229" name="Google Shape;229;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Associations</a:t>
            </a:r>
            <a:endParaRPr/>
          </a:p>
        </p:txBody>
      </p:sp>
      <p:sp>
        <p:nvSpPr>
          <p:cNvPr id="235" name="Google Shape;235;p29"/>
          <p:cNvSpPr txBox="1"/>
          <p:nvPr>
            <p:ph idx="1" type="body"/>
          </p:nvPr>
        </p:nvSpPr>
        <p:spPr>
          <a:xfrm>
            <a:off x="457200" y="1600200"/>
            <a:ext cx="8229600" cy="8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conceptual connection between classes.</a:t>
            </a:r>
            <a:endParaRPr/>
          </a:p>
          <a:p>
            <a:pPr indent="-419100" lvl="0" marL="457200" rtl="0" algn="l">
              <a:spcBef>
                <a:spcPts val="600"/>
              </a:spcBef>
              <a:spcAft>
                <a:spcPts val="0"/>
              </a:spcAft>
              <a:buSzPts val="3000"/>
              <a:buChar char="●"/>
            </a:pPr>
            <a:r>
              <a:rPr lang="en"/>
              <a:t>A credit card is issued by a bank.</a:t>
            </a:r>
            <a:endParaRPr/>
          </a:p>
          <a:p>
            <a:pPr indent="-419100" lvl="0" marL="457200" rtl="0" algn="l">
              <a:spcBef>
                <a:spcPts val="0"/>
              </a:spcBef>
              <a:spcAft>
                <a:spcPts val="0"/>
              </a:spcAft>
              <a:buSzPts val="3000"/>
              <a:buChar char="●"/>
            </a:pPr>
            <a:r>
              <a:rPr lang="en"/>
              <a:t>A person works for a company.</a:t>
            </a:r>
            <a:endParaRPr/>
          </a:p>
        </p:txBody>
      </p:sp>
      <p:sp>
        <p:nvSpPr>
          <p:cNvPr id="236" name="Google Shape;236;p29"/>
          <p:cNvSpPr/>
          <p:nvPr/>
        </p:nvSpPr>
        <p:spPr>
          <a:xfrm>
            <a:off x="1597775" y="3496450"/>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Credit Card</a:t>
            </a:r>
            <a:endParaRPr sz="1800"/>
          </a:p>
        </p:txBody>
      </p:sp>
      <p:sp>
        <p:nvSpPr>
          <p:cNvPr id="237" name="Google Shape;237;p29"/>
          <p:cNvSpPr/>
          <p:nvPr/>
        </p:nvSpPr>
        <p:spPr>
          <a:xfrm>
            <a:off x="5640875" y="3496450"/>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Bank</a:t>
            </a:r>
            <a:endParaRPr sz="1800"/>
          </a:p>
        </p:txBody>
      </p:sp>
      <p:cxnSp>
        <p:nvCxnSpPr>
          <p:cNvPr id="238" name="Google Shape;238;p29"/>
          <p:cNvCxnSpPr>
            <a:stCxn id="236" idx="3"/>
            <a:endCxn id="237" idx="1"/>
          </p:cNvCxnSpPr>
          <p:nvPr/>
        </p:nvCxnSpPr>
        <p:spPr>
          <a:xfrm>
            <a:off x="3154175" y="4067950"/>
            <a:ext cx="2486700" cy="0"/>
          </a:xfrm>
          <a:prstGeom prst="straightConnector1">
            <a:avLst/>
          </a:prstGeom>
          <a:noFill/>
          <a:ln cap="flat" cmpd="sng" w="38100">
            <a:solidFill>
              <a:schemeClr val="dk2"/>
            </a:solidFill>
            <a:prstDash val="solid"/>
            <a:round/>
            <a:headEnd len="med" w="med" type="none"/>
            <a:tailEnd len="med" w="med" type="none"/>
          </a:ln>
        </p:spPr>
      </p:cxnSp>
      <p:sp>
        <p:nvSpPr>
          <p:cNvPr id="239" name="Google Shape;239;p29"/>
          <p:cNvSpPr txBox="1"/>
          <p:nvPr/>
        </p:nvSpPr>
        <p:spPr>
          <a:xfrm>
            <a:off x="4098200" y="3755825"/>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Issued-by</a:t>
            </a:r>
            <a:endParaRPr/>
          </a:p>
        </p:txBody>
      </p:sp>
      <p:sp>
        <p:nvSpPr>
          <p:cNvPr id="240" name="Google Shape;240;p29"/>
          <p:cNvSpPr/>
          <p:nvPr/>
        </p:nvSpPr>
        <p:spPr>
          <a:xfrm>
            <a:off x="1597775" y="4935375"/>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p:txBody>
      </p:sp>
      <p:sp>
        <p:nvSpPr>
          <p:cNvPr id="241" name="Google Shape;241;p29"/>
          <p:cNvSpPr/>
          <p:nvPr/>
        </p:nvSpPr>
        <p:spPr>
          <a:xfrm>
            <a:off x="5640875" y="4935375"/>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Company</a:t>
            </a:r>
            <a:endParaRPr sz="1800"/>
          </a:p>
        </p:txBody>
      </p:sp>
      <p:cxnSp>
        <p:nvCxnSpPr>
          <p:cNvPr id="242" name="Google Shape;242;p29"/>
          <p:cNvCxnSpPr>
            <a:stCxn id="240" idx="3"/>
            <a:endCxn id="241" idx="1"/>
          </p:cNvCxnSpPr>
          <p:nvPr/>
        </p:nvCxnSpPr>
        <p:spPr>
          <a:xfrm>
            <a:off x="3154175" y="5506875"/>
            <a:ext cx="2486700" cy="0"/>
          </a:xfrm>
          <a:prstGeom prst="straightConnector1">
            <a:avLst/>
          </a:prstGeom>
          <a:noFill/>
          <a:ln cap="flat" cmpd="sng" w="38100">
            <a:solidFill>
              <a:schemeClr val="dk2"/>
            </a:solidFill>
            <a:prstDash val="solid"/>
            <a:round/>
            <a:headEnd len="med" w="med" type="none"/>
            <a:tailEnd len="med" w="med" type="none"/>
          </a:ln>
        </p:spPr>
      </p:cxnSp>
      <p:sp>
        <p:nvSpPr>
          <p:cNvPr id="243" name="Google Shape;243;p29"/>
          <p:cNvSpPr txBox="1"/>
          <p:nvPr/>
        </p:nvSpPr>
        <p:spPr>
          <a:xfrm>
            <a:off x="4098200" y="5194750"/>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Works-for</a:t>
            </a:r>
            <a:endParaRPr/>
          </a:p>
        </p:txBody>
      </p:sp>
      <p:cxnSp>
        <p:nvCxnSpPr>
          <p:cNvPr id="244" name="Google Shape;244;p29"/>
          <p:cNvCxnSpPr/>
          <p:nvPr/>
        </p:nvCxnSpPr>
        <p:spPr>
          <a:xfrm rot="10800000">
            <a:off x="5011450" y="5387725"/>
            <a:ext cx="0" cy="20700"/>
          </a:xfrm>
          <a:prstGeom prst="straightConnector1">
            <a:avLst/>
          </a:prstGeom>
          <a:noFill/>
          <a:ln cap="flat" cmpd="sng" w="38100">
            <a:solidFill>
              <a:schemeClr val="dk2"/>
            </a:solidFill>
            <a:prstDash val="solid"/>
            <a:round/>
            <a:headEnd len="med" w="med" type="none"/>
            <a:tailEnd len="med" w="med" type="triangle"/>
          </a:ln>
        </p:spPr>
      </p:cxnSp>
      <p:sp>
        <p:nvSpPr>
          <p:cNvPr id="245" name="Google Shape;245;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Associations Can Have Direction</a:t>
            </a:r>
            <a:endParaRPr/>
          </a:p>
        </p:txBody>
      </p:sp>
      <p:sp>
        <p:nvSpPr>
          <p:cNvPr id="251" name="Google Shape;251;p30"/>
          <p:cNvSpPr txBox="1"/>
          <p:nvPr>
            <p:ph idx="1" type="body"/>
          </p:nvPr>
        </p:nvSpPr>
        <p:spPr>
          <a:xfrm>
            <a:off x="457200" y="1600200"/>
            <a:ext cx="8109300" cy="8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Direction on an association indicates control. Which object owns and calls on the other?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Associations can be bidirectional.</a:t>
            </a:r>
            <a:endParaRPr/>
          </a:p>
        </p:txBody>
      </p:sp>
      <p:sp>
        <p:nvSpPr>
          <p:cNvPr id="252" name="Google Shape;252;p30"/>
          <p:cNvSpPr/>
          <p:nvPr/>
        </p:nvSpPr>
        <p:spPr>
          <a:xfrm>
            <a:off x="1442150" y="2890763"/>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credit: Card</a:t>
            </a:r>
            <a:endParaRPr sz="1800"/>
          </a:p>
        </p:txBody>
      </p:sp>
      <p:sp>
        <p:nvSpPr>
          <p:cNvPr id="253" name="Google Shape;253;p30"/>
          <p:cNvSpPr/>
          <p:nvPr/>
        </p:nvSpPr>
        <p:spPr>
          <a:xfrm>
            <a:off x="5485250" y="2890763"/>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Card</a:t>
            </a:r>
            <a:endParaRPr sz="1800"/>
          </a:p>
        </p:txBody>
      </p:sp>
      <p:cxnSp>
        <p:nvCxnSpPr>
          <p:cNvPr id="254" name="Google Shape;254;p30"/>
          <p:cNvCxnSpPr>
            <a:stCxn id="252" idx="3"/>
            <a:endCxn id="253" idx="1"/>
          </p:cNvCxnSpPr>
          <p:nvPr/>
        </p:nvCxnSpPr>
        <p:spPr>
          <a:xfrm>
            <a:off x="2998550" y="3462263"/>
            <a:ext cx="2486700" cy="0"/>
          </a:xfrm>
          <a:prstGeom prst="straightConnector1">
            <a:avLst/>
          </a:prstGeom>
          <a:noFill/>
          <a:ln cap="flat" cmpd="sng" w="38100">
            <a:solidFill>
              <a:schemeClr val="dk2"/>
            </a:solidFill>
            <a:prstDash val="solid"/>
            <a:round/>
            <a:headEnd len="med" w="med" type="none"/>
            <a:tailEnd len="med" w="med" type="stealth"/>
          </a:ln>
        </p:spPr>
      </p:cxnSp>
      <p:sp>
        <p:nvSpPr>
          <p:cNvPr id="255" name="Google Shape;255;p30"/>
          <p:cNvSpPr txBox="1"/>
          <p:nvPr/>
        </p:nvSpPr>
        <p:spPr>
          <a:xfrm>
            <a:off x="3942575" y="3150138"/>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Owns</a:t>
            </a:r>
            <a:endParaRPr/>
          </a:p>
        </p:txBody>
      </p:sp>
      <p:sp>
        <p:nvSpPr>
          <p:cNvPr id="256" name="Google Shape;256;p30"/>
          <p:cNvSpPr/>
          <p:nvPr/>
        </p:nvSpPr>
        <p:spPr>
          <a:xfrm>
            <a:off x="809275" y="4935375"/>
            <a:ext cx="23448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employer: Company</a:t>
            </a:r>
            <a:endParaRPr sz="1800"/>
          </a:p>
        </p:txBody>
      </p:sp>
      <p:sp>
        <p:nvSpPr>
          <p:cNvPr id="257" name="Google Shape;257;p30"/>
          <p:cNvSpPr/>
          <p:nvPr/>
        </p:nvSpPr>
        <p:spPr>
          <a:xfrm>
            <a:off x="5640875" y="4935375"/>
            <a:ext cx="2441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Company</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employees: Person[*]</a:t>
            </a:r>
            <a:endParaRPr sz="1800"/>
          </a:p>
        </p:txBody>
      </p:sp>
      <p:cxnSp>
        <p:nvCxnSpPr>
          <p:cNvPr id="258" name="Google Shape;258;p30"/>
          <p:cNvCxnSpPr>
            <a:stCxn id="256" idx="3"/>
            <a:endCxn id="257" idx="1"/>
          </p:cNvCxnSpPr>
          <p:nvPr/>
        </p:nvCxnSpPr>
        <p:spPr>
          <a:xfrm>
            <a:off x="3154075" y="5506875"/>
            <a:ext cx="2486700" cy="0"/>
          </a:xfrm>
          <a:prstGeom prst="straightConnector1">
            <a:avLst/>
          </a:prstGeom>
          <a:noFill/>
          <a:ln cap="flat" cmpd="sng" w="38100">
            <a:solidFill>
              <a:schemeClr val="dk2"/>
            </a:solidFill>
            <a:prstDash val="solid"/>
            <a:round/>
            <a:headEnd len="med" w="med" type="stealth"/>
            <a:tailEnd len="med" w="med" type="stealth"/>
          </a:ln>
        </p:spPr>
      </p:cxnSp>
      <p:sp>
        <p:nvSpPr>
          <p:cNvPr id="259" name="Google Shape;259;p30"/>
          <p:cNvSpPr txBox="1"/>
          <p:nvPr/>
        </p:nvSpPr>
        <p:spPr>
          <a:xfrm>
            <a:off x="4098200" y="5194750"/>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Works-for</a:t>
            </a:r>
            <a:endParaRPr/>
          </a:p>
        </p:txBody>
      </p:sp>
      <p:cxnSp>
        <p:nvCxnSpPr>
          <p:cNvPr id="260" name="Google Shape;260;p30"/>
          <p:cNvCxnSpPr>
            <a:stCxn id="252" idx="1"/>
            <a:endCxn id="252" idx="3"/>
          </p:cNvCxnSpPr>
          <p:nvPr/>
        </p:nvCxnSpPr>
        <p:spPr>
          <a:xfrm>
            <a:off x="1442150" y="3462263"/>
            <a:ext cx="1556400" cy="0"/>
          </a:xfrm>
          <a:prstGeom prst="straightConnector1">
            <a:avLst/>
          </a:prstGeom>
          <a:noFill/>
          <a:ln cap="flat" cmpd="sng" w="19050">
            <a:solidFill>
              <a:schemeClr val="dk2"/>
            </a:solidFill>
            <a:prstDash val="solid"/>
            <a:round/>
            <a:headEnd len="med" w="med" type="none"/>
            <a:tailEnd len="med" w="med" type="none"/>
          </a:ln>
        </p:spPr>
      </p:cxnSp>
      <p:cxnSp>
        <p:nvCxnSpPr>
          <p:cNvPr id="261" name="Google Shape;261;p30"/>
          <p:cNvCxnSpPr>
            <a:stCxn id="256" idx="1"/>
            <a:endCxn id="256" idx="3"/>
          </p:cNvCxnSpPr>
          <p:nvPr/>
        </p:nvCxnSpPr>
        <p:spPr>
          <a:xfrm>
            <a:off x="809275" y="5506875"/>
            <a:ext cx="2344800" cy="0"/>
          </a:xfrm>
          <a:prstGeom prst="straightConnector1">
            <a:avLst/>
          </a:prstGeom>
          <a:noFill/>
          <a:ln cap="flat" cmpd="sng" w="19050">
            <a:solidFill>
              <a:schemeClr val="dk2"/>
            </a:solidFill>
            <a:prstDash val="solid"/>
            <a:round/>
            <a:headEnd len="med" w="med" type="none"/>
            <a:tailEnd len="med" w="med" type="none"/>
          </a:ln>
        </p:spPr>
      </p:cxnSp>
      <p:cxnSp>
        <p:nvCxnSpPr>
          <p:cNvPr id="262" name="Google Shape;262;p30"/>
          <p:cNvCxnSpPr>
            <a:endCxn id="257" idx="3"/>
          </p:cNvCxnSpPr>
          <p:nvPr/>
        </p:nvCxnSpPr>
        <p:spPr>
          <a:xfrm>
            <a:off x="5640875" y="5506875"/>
            <a:ext cx="2441400" cy="0"/>
          </a:xfrm>
          <a:prstGeom prst="straightConnector1">
            <a:avLst/>
          </a:prstGeom>
          <a:noFill/>
          <a:ln cap="flat" cmpd="sng" w="19050">
            <a:solidFill>
              <a:schemeClr val="dk2"/>
            </a:solidFill>
            <a:prstDash val="solid"/>
            <a:round/>
            <a:headEnd len="med" w="med" type="none"/>
            <a:tailEnd len="med" w="med" type="none"/>
          </a:ln>
        </p:spPr>
      </p:cxnSp>
      <p:cxnSp>
        <p:nvCxnSpPr>
          <p:cNvPr id="263" name="Google Shape;263;p30"/>
          <p:cNvCxnSpPr/>
          <p:nvPr/>
        </p:nvCxnSpPr>
        <p:spPr>
          <a:xfrm rot="10800000">
            <a:off x="4572000" y="3351225"/>
            <a:ext cx="0" cy="20700"/>
          </a:xfrm>
          <a:prstGeom prst="straightConnector1">
            <a:avLst/>
          </a:prstGeom>
          <a:noFill/>
          <a:ln cap="flat" cmpd="sng" w="38100">
            <a:solidFill>
              <a:schemeClr val="dk2"/>
            </a:solidFill>
            <a:prstDash val="solid"/>
            <a:round/>
            <a:headEnd len="med" w="med" type="none"/>
            <a:tailEnd len="med" w="med" type="triangle"/>
          </a:ln>
        </p:spPr>
      </p:cxnSp>
      <p:sp>
        <p:nvSpPr>
          <p:cNvPr id="264" name="Google Shape;264;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Associations Have Multiplicity</a:t>
            </a:r>
            <a:endParaRPr/>
          </a:p>
        </p:txBody>
      </p:sp>
      <p:sp>
        <p:nvSpPr>
          <p:cNvPr id="270" name="Google Shape;270;p31"/>
          <p:cNvSpPr txBox="1"/>
          <p:nvPr>
            <p:ph idx="1" type="body"/>
          </p:nvPr>
        </p:nvSpPr>
        <p:spPr>
          <a:xfrm>
            <a:off x="457200" y="1600200"/>
            <a:ext cx="8229600" cy="8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Associations should be labeled with how many instances of a class are expected on each side.</a:t>
            </a:r>
            <a:endParaRPr sz="2400"/>
          </a:p>
          <a:p>
            <a:pPr indent="-381000" lvl="0" marL="457200" rtl="0" algn="l">
              <a:spcBef>
                <a:spcPts val="600"/>
              </a:spcBef>
              <a:spcAft>
                <a:spcPts val="0"/>
              </a:spcAft>
              <a:buSzPts val="2400"/>
              <a:buChar char="●"/>
            </a:pPr>
            <a:r>
              <a:rPr lang="en" sz="2400"/>
              <a:t>One Person owns one Card</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One Person can own zero or more cards</a:t>
            </a:r>
            <a:endParaRPr sz="2400"/>
          </a:p>
        </p:txBody>
      </p:sp>
      <p:sp>
        <p:nvSpPr>
          <p:cNvPr id="271" name="Google Shape;271;p31"/>
          <p:cNvSpPr/>
          <p:nvPr/>
        </p:nvSpPr>
        <p:spPr>
          <a:xfrm>
            <a:off x="1411025" y="3067138"/>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credit: Card</a:t>
            </a:r>
            <a:endParaRPr sz="1800"/>
          </a:p>
        </p:txBody>
      </p:sp>
      <p:sp>
        <p:nvSpPr>
          <p:cNvPr id="272" name="Google Shape;272;p31"/>
          <p:cNvSpPr/>
          <p:nvPr/>
        </p:nvSpPr>
        <p:spPr>
          <a:xfrm>
            <a:off x="5454125" y="3067138"/>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Card</a:t>
            </a:r>
            <a:endParaRPr sz="1800"/>
          </a:p>
        </p:txBody>
      </p:sp>
      <p:cxnSp>
        <p:nvCxnSpPr>
          <p:cNvPr id="273" name="Google Shape;273;p31"/>
          <p:cNvCxnSpPr>
            <a:stCxn id="271" idx="3"/>
            <a:endCxn id="272" idx="1"/>
          </p:cNvCxnSpPr>
          <p:nvPr/>
        </p:nvCxnSpPr>
        <p:spPr>
          <a:xfrm>
            <a:off x="2967425" y="3638638"/>
            <a:ext cx="2486700" cy="0"/>
          </a:xfrm>
          <a:prstGeom prst="straightConnector1">
            <a:avLst/>
          </a:prstGeom>
          <a:noFill/>
          <a:ln cap="flat" cmpd="sng" w="38100">
            <a:solidFill>
              <a:schemeClr val="dk2"/>
            </a:solidFill>
            <a:prstDash val="solid"/>
            <a:round/>
            <a:headEnd len="med" w="med" type="none"/>
            <a:tailEnd len="med" w="med" type="none"/>
          </a:ln>
        </p:spPr>
      </p:cxnSp>
      <p:sp>
        <p:nvSpPr>
          <p:cNvPr id="274" name="Google Shape;274;p31"/>
          <p:cNvSpPr txBox="1"/>
          <p:nvPr/>
        </p:nvSpPr>
        <p:spPr>
          <a:xfrm>
            <a:off x="3911450" y="3326513"/>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Owns</a:t>
            </a:r>
            <a:endParaRPr/>
          </a:p>
        </p:txBody>
      </p:sp>
      <p:cxnSp>
        <p:nvCxnSpPr>
          <p:cNvPr id="275" name="Google Shape;275;p31"/>
          <p:cNvCxnSpPr>
            <a:stCxn id="271" idx="1"/>
            <a:endCxn id="271" idx="3"/>
          </p:cNvCxnSpPr>
          <p:nvPr/>
        </p:nvCxnSpPr>
        <p:spPr>
          <a:xfrm>
            <a:off x="1411025" y="3638638"/>
            <a:ext cx="1556400" cy="0"/>
          </a:xfrm>
          <a:prstGeom prst="straightConnector1">
            <a:avLst/>
          </a:prstGeom>
          <a:noFill/>
          <a:ln cap="flat" cmpd="sng" w="19050">
            <a:solidFill>
              <a:schemeClr val="dk2"/>
            </a:solidFill>
            <a:prstDash val="solid"/>
            <a:round/>
            <a:headEnd len="med" w="med" type="none"/>
            <a:tailEnd len="med" w="med" type="none"/>
          </a:ln>
        </p:spPr>
      </p:cxnSp>
      <p:sp>
        <p:nvSpPr>
          <p:cNvPr id="276" name="Google Shape;276;p31"/>
          <p:cNvSpPr txBox="1"/>
          <p:nvPr/>
        </p:nvSpPr>
        <p:spPr>
          <a:xfrm>
            <a:off x="2988050" y="3330425"/>
            <a:ext cx="269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77" name="Google Shape;277;p31"/>
          <p:cNvSpPr txBox="1"/>
          <p:nvPr/>
        </p:nvSpPr>
        <p:spPr>
          <a:xfrm>
            <a:off x="4938650" y="3346825"/>
            <a:ext cx="2697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78" name="Google Shape;278;p31"/>
          <p:cNvSpPr/>
          <p:nvPr/>
        </p:nvSpPr>
        <p:spPr>
          <a:xfrm>
            <a:off x="975275" y="5004075"/>
            <a:ext cx="19923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credits: Card[0..*]</a:t>
            </a:r>
            <a:endParaRPr sz="1800"/>
          </a:p>
        </p:txBody>
      </p:sp>
      <p:sp>
        <p:nvSpPr>
          <p:cNvPr id="279" name="Google Shape;279;p31"/>
          <p:cNvSpPr/>
          <p:nvPr/>
        </p:nvSpPr>
        <p:spPr>
          <a:xfrm>
            <a:off x="5454125" y="5004063"/>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Card</a:t>
            </a:r>
            <a:endParaRPr sz="1800"/>
          </a:p>
        </p:txBody>
      </p:sp>
      <p:cxnSp>
        <p:nvCxnSpPr>
          <p:cNvPr id="280" name="Google Shape;280;p31"/>
          <p:cNvCxnSpPr>
            <a:stCxn id="278" idx="3"/>
            <a:endCxn id="279" idx="1"/>
          </p:cNvCxnSpPr>
          <p:nvPr/>
        </p:nvCxnSpPr>
        <p:spPr>
          <a:xfrm>
            <a:off x="2967575" y="5575575"/>
            <a:ext cx="2486700" cy="0"/>
          </a:xfrm>
          <a:prstGeom prst="straightConnector1">
            <a:avLst/>
          </a:prstGeom>
          <a:noFill/>
          <a:ln cap="flat" cmpd="sng" w="38100">
            <a:solidFill>
              <a:schemeClr val="dk2"/>
            </a:solidFill>
            <a:prstDash val="solid"/>
            <a:round/>
            <a:headEnd len="med" w="med" type="none"/>
            <a:tailEnd len="med" w="med" type="none"/>
          </a:ln>
        </p:spPr>
      </p:cxnSp>
      <p:sp>
        <p:nvSpPr>
          <p:cNvPr id="281" name="Google Shape;281;p31"/>
          <p:cNvSpPr txBox="1"/>
          <p:nvPr/>
        </p:nvSpPr>
        <p:spPr>
          <a:xfrm>
            <a:off x="3911450" y="5263438"/>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Owns</a:t>
            </a:r>
            <a:endParaRPr/>
          </a:p>
        </p:txBody>
      </p:sp>
      <p:cxnSp>
        <p:nvCxnSpPr>
          <p:cNvPr id="282" name="Google Shape;282;p31"/>
          <p:cNvCxnSpPr>
            <a:stCxn id="278" idx="1"/>
            <a:endCxn id="278" idx="3"/>
          </p:cNvCxnSpPr>
          <p:nvPr/>
        </p:nvCxnSpPr>
        <p:spPr>
          <a:xfrm>
            <a:off x="975275" y="5575575"/>
            <a:ext cx="1992300" cy="0"/>
          </a:xfrm>
          <a:prstGeom prst="straightConnector1">
            <a:avLst/>
          </a:prstGeom>
          <a:noFill/>
          <a:ln cap="flat" cmpd="sng" w="19050">
            <a:solidFill>
              <a:schemeClr val="dk2"/>
            </a:solidFill>
            <a:prstDash val="solid"/>
            <a:round/>
            <a:headEnd len="med" w="med" type="none"/>
            <a:tailEnd len="med" w="med" type="none"/>
          </a:ln>
        </p:spPr>
      </p:cxnSp>
      <p:sp>
        <p:nvSpPr>
          <p:cNvPr id="283" name="Google Shape;283;p31"/>
          <p:cNvSpPr txBox="1"/>
          <p:nvPr/>
        </p:nvSpPr>
        <p:spPr>
          <a:xfrm>
            <a:off x="2988050" y="5267350"/>
            <a:ext cx="269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84" name="Google Shape;284;p31"/>
          <p:cNvSpPr txBox="1"/>
          <p:nvPr/>
        </p:nvSpPr>
        <p:spPr>
          <a:xfrm>
            <a:off x="4689650" y="5263450"/>
            <a:ext cx="5187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285" name="Google Shape;285;p31"/>
          <p:cNvCxnSpPr/>
          <p:nvPr/>
        </p:nvCxnSpPr>
        <p:spPr>
          <a:xfrm rot="10800000">
            <a:off x="4509750" y="3486263"/>
            <a:ext cx="0" cy="20700"/>
          </a:xfrm>
          <a:prstGeom prst="straightConnector1">
            <a:avLst/>
          </a:prstGeom>
          <a:noFill/>
          <a:ln cap="flat" cmpd="sng" w="38100">
            <a:solidFill>
              <a:schemeClr val="dk2"/>
            </a:solidFill>
            <a:prstDash val="solid"/>
            <a:round/>
            <a:headEnd len="med" w="med" type="none"/>
            <a:tailEnd len="med" w="med" type="triangle"/>
          </a:ln>
        </p:spPr>
      </p:cxnSp>
      <p:cxnSp>
        <p:nvCxnSpPr>
          <p:cNvPr id="286" name="Google Shape;286;p31"/>
          <p:cNvCxnSpPr/>
          <p:nvPr/>
        </p:nvCxnSpPr>
        <p:spPr>
          <a:xfrm rot="10800000">
            <a:off x="4509750" y="5464525"/>
            <a:ext cx="0" cy="20700"/>
          </a:xfrm>
          <a:prstGeom prst="straightConnector1">
            <a:avLst/>
          </a:prstGeom>
          <a:noFill/>
          <a:ln cap="flat" cmpd="sng" w="38100">
            <a:solidFill>
              <a:schemeClr val="dk2"/>
            </a:solidFill>
            <a:prstDash val="solid"/>
            <a:round/>
            <a:headEnd len="med" w="med" type="none"/>
            <a:tailEnd len="med" w="med" type="triangle"/>
          </a:ln>
        </p:spPr>
      </p:cxnSp>
      <p:sp>
        <p:nvSpPr>
          <p:cNvPr id="287" name="Google Shape;287;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Multiplicity</a:t>
            </a:r>
            <a:endParaRPr/>
          </a:p>
        </p:txBody>
      </p:sp>
      <p:sp>
        <p:nvSpPr>
          <p:cNvPr id="293" name="Google Shape;293;p32"/>
          <p:cNvSpPr txBox="1"/>
          <p:nvPr>
            <p:ph idx="1" type="body"/>
          </p:nvPr>
        </p:nvSpPr>
        <p:spPr>
          <a:xfrm>
            <a:off x="457200" y="1600200"/>
            <a:ext cx="8413500" cy="8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Defined with a lower and upper bound.</a:t>
            </a:r>
            <a:endParaRPr sz="2400"/>
          </a:p>
          <a:p>
            <a:pPr indent="-381000" lvl="0" marL="457200" rtl="0" algn="l">
              <a:spcBef>
                <a:spcPts val="600"/>
              </a:spcBef>
              <a:spcAft>
                <a:spcPts val="0"/>
              </a:spcAft>
              <a:buSzPts val="2400"/>
              <a:buChar char="●"/>
            </a:pPr>
            <a:r>
              <a:rPr lang="en" sz="2400"/>
              <a:t>One Person can own zero or more Cards.</a:t>
            </a:r>
            <a:endParaRPr sz="2400"/>
          </a:p>
          <a:p>
            <a:pPr indent="-381000" lvl="0" marL="457200" rtl="0" algn="l">
              <a:spcBef>
                <a:spcPts val="0"/>
              </a:spcBef>
              <a:spcAft>
                <a:spcPts val="0"/>
              </a:spcAft>
              <a:buSzPts val="2400"/>
              <a:buChar char="●"/>
            </a:pPr>
            <a:r>
              <a:rPr lang="en" sz="2400"/>
              <a:t>Each Card is owned by zero to one Person.</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Common terms that imply multiplicity:</a:t>
            </a:r>
            <a:endParaRPr sz="2400"/>
          </a:p>
          <a:p>
            <a:pPr indent="-381000" lvl="0" marL="457200" rtl="0" algn="l">
              <a:spcBef>
                <a:spcPts val="600"/>
              </a:spcBef>
              <a:spcAft>
                <a:spcPts val="0"/>
              </a:spcAft>
              <a:buSzPts val="2400"/>
              <a:buChar char="●"/>
            </a:pPr>
            <a:r>
              <a:rPr b="1" lang="en" sz="2400"/>
              <a:t>Optional:</a:t>
            </a:r>
            <a:r>
              <a:rPr lang="en" sz="2400"/>
              <a:t> implies lower bound of 0.</a:t>
            </a:r>
            <a:endParaRPr sz="2400"/>
          </a:p>
          <a:p>
            <a:pPr indent="-381000" lvl="0" marL="457200" rtl="0" algn="l">
              <a:spcBef>
                <a:spcPts val="0"/>
              </a:spcBef>
              <a:spcAft>
                <a:spcPts val="0"/>
              </a:spcAft>
              <a:buSzPts val="2400"/>
              <a:buChar char="●"/>
            </a:pPr>
            <a:r>
              <a:rPr b="1" lang="en" sz="2400"/>
              <a:t>Mandatory</a:t>
            </a:r>
            <a:r>
              <a:rPr lang="en" sz="2400"/>
              <a:t>: implies lower bound of 1 or more.</a:t>
            </a:r>
            <a:endParaRPr sz="2400"/>
          </a:p>
          <a:p>
            <a:pPr indent="-381000" lvl="0" marL="457200" rtl="0" algn="l">
              <a:spcBef>
                <a:spcPts val="0"/>
              </a:spcBef>
              <a:spcAft>
                <a:spcPts val="0"/>
              </a:spcAft>
              <a:buSzPts val="2400"/>
              <a:buChar char="●"/>
            </a:pPr>
            <a:r>
              <a:rPr b="1" lang="en" sz="2400"/>
              <a:t>Single-Valued</a:t>
            </a:r>
            <a:r>
              <a:rPr lang="en" sz="2400"/>
              <a:t>: implies upper bound of 1.</a:t>
            </a:r>
            <a:endParaRPr sz="2400"/>
          </a:p>
          <a:p>
            <a:pPr indent="-381000" lvl="0" marL="457200" rtl="0" algn="l">
              <a:spcBef>
                <a:spcPts val="0"/>
              </a:spcBef>
              <a:spcAft>
                <a:spcPts val="0"/>
              </a:spcAft>
              <a:buSzPts val="2400"/>
              <a:buChar char="●"/>
            </a:pPr>
            <a:r>
              <a:rPr b="1" lang="en" sz="2400"/>
              <a:t>Multivalued</a:t>
            </a:r>
            <a:r>
              <a:rPr lang="en" sz="2400"/>
              <a:t>: implies an upper bound &gt; 1 (often *).</a:t>
            </a:r>
            <a:endParaRPr sz="2400"/>
          </a:p>
        </p:txBody>
      </p:sp>
      <p:sp>
        <p:nvSpPr>
          <p:cNvPr id="294" name="Google Shape;294;p32"/>
          <p:cNvSpPr/>
          <p:nvPr/>
        </p:nvSpPr>
        <p:spPr>
          <a:xfrm>
            <a:off x="1411025" y="3067138"/>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credit: Card</a:t>
            </a:r>
            <a:endParaRPr sz="1800"/>
          </a:p>
        </p:txBody>
      </p:sp>
      <p:sp>
        <p:nvSpPr>
          <p:cNvPr id="295" name="Google Shape;295;p32"/>
          <p:cNvSpPr/>
          <p:nvPr/>
        </p:nvSpPr>
        <p:spPr>
          <a:xfrm>
            <a:off x="5454125" y="3067138"/>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Card</a:t>
            </a:r>
            <a:endParaRPr sz="1800"/>
          </a:p>
        </p:txBody>
      </p:sp>
      <p:cxnSp>
        <p:nvCxnSpPr>
          <p:cNvPr id="296" name="Google Shape;296;p32"/>
          <p:cNvCxnSpPr>
            <a:stCxn id="294" idx="3"/>
            <a:endCxn id="295" idx="1"/>
          </p:cNvCxnSpPr>
          <p:nvPr/>
        </p:nvCxnSpPr>
        <p:spPr>
          <a:xfrm>
            <a:off x="2967425" y="3638638"/>
            <a:ext cx="2486700" cy="0"/>
          </a:xfrm>
          <a:prstGeom prst="straightConnector1">
            <a:avLst/>
          </a:prstGeom>
          <a:noFill/>
          <a:ln cap="flat" cmpd="sng" w="38100">
            <a:solidFill>
              <a:schemeClr val="dk2"/>
            </a:solidFill>
            <a:prstDash val="solid"/>
            <a:round/>
            <a:headEnd len="med" w="med" type="none"/>
            <a:tailEnd len="med" w="med" type="none"/>
          </a:ln>
        </p:spPr>
      </p:cxnSp>
      <p:sp>
        <p:nvSpPr>
          <p:cNvPr id="297" name="Google Shape;297;p32"/>
          <p:cNvSpPr txBox="1"/>
          <p:nvPr/>
        </p:nvSpPr>
        <p:spPr>
          <a:xfrm>
            <a:off x="3911450" y="3293238"/>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Owns</a:t>
            </a:r>
            <a:endParaRPr/>
          </a:p>
        </p:txBody>
      </p:sp>
      <p:cxnSp>
        <p:nvCxnSpPr>
          <p:cNvPr id="298" name="Google Shape;298;p32"/>
          <p:cNvCxnSpPr>
            <a:stCxn id="294" idx="1"/>
            <a:endCxn id="294" idx="3"/>
          </p:cNvCxnSpPr>
          <p:nvPr/>
        </p:nvCxnSpPr>
        <p:spPr>
          <a:xfrm>
            <a:off x="1411025" y="3638638"/>
            <a:ext cx="1556400" cy="0"/>
          </a:xfrm>
          <a:prstGeom prst="straightConnector1">
            <a:avLst/>
          </a:prstGeom>
          <a:noFill/>
          <a:ln cap="flat" cmpd="sng" w="19050">
            <a:solidFill>
              <a:schemeClr val="dk2"/>
            </a:solidFill>
            <a:prstDash val="solid"/>
            <a:round/>
            <a:headEnd len="med" w="med" type="none"/>
            <a:tailEnd len="med" w="med" type="none"/>
          </a:ln>
        </p:spPr>
      </p:cxnSp>
      <p:sp>
        <p:nvSpPr>
          <p:cNvPr id="299" name="Google Shape;299;p32"/>
          <p:cNvSpPr txBox="1"/>
          <p:nvPr/>
        </p:nvSpPr>
        <p:spPr>
          <a:xfrm>
            <a:off x="2967425" y="3295200"/>
            <a:ext cx="518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00" name="Google Shape;300;p32"/>
          <p:cNvSpPr txBox="1"/>
          <p:nvPr/>
        </p:nvSpPr>
        <p:spPr>
          <a:xfrm>
            <a:off x="4821125" y="3293238"/>
            <a:ext cx="6330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301" name="Google Shape;301;p32"/>
          <p:cNvCxnSpPr/>
          <p:nvPr/>
        </p:nvCxnSpPr>
        <p:spPr>
          <a:xfrm rot="10800000">
            <a:off x="4572000" y="3496500"/>
            <a:ext cx="0" cy="20700"/>
          </a:xfrm>
          <a:prstGeom prst="straightConnector1">
            <a:avLst/>
          </a:prstGeom>
          <a:noFill/>
          <a:ln cap="flat" cmpd="sng" w="38100">
            <a:solidFill>
              <a:schemeClr val="dk2"/>
            </a:solidFill>
            <a:prstDash val="solid"/>
            <a:round/>
            <a:headEnd len="med" w="med" type="none"/>
            <a:tailEnd len="med" w="med" type="triangle"/>
          </a:ln>
        </p:spPr>
      </p:cxnSp>
      <p:sp>
        <p:nvSpPr>
          <p:cNvPr id="302" name="Google Shape;302;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Associations</a:t>
            </a:r>
            <a:endParaRPr/>
          </a:p>
        </p:txBody>
      </p:sp>
      <p:sp>
        <p:nvSpPr>
          <p:cNvPr id="308" name="Google Shape;308;p33"/>
          <p:cNvSpPr txBox="1"/>
          <p:nvPr>
            <p:ph idx="1" type="body"/>
          </p:nvPr>
        </p:nvSpPr>
        <p:spPr>
          <a:xfrm>
            <a:off x="457200" y="1600200"/>
            <a:ext cx="8229600" cy="8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Can have multiple associations between objects, each with their own multiplicities.</a:t>
            </a:r>
            <a:endParaRPr sz="2400"/>
          </a:p>
          <a:p>
            <a:pPr indent="-368300" lvl="0" marL="457200" rtl="0" algn="l">
              <a:spcBef>
                <a:spcPts val="600"/>
              </a:spcBef>
              <a:spcAft>
                <a:spcPts val="0"/>
              </a:spcAft>
              <a:buSzPts val="2200"/>
              <a:buChar char="●"/>
            </a:pPr>
            <a:r>
              <a:rPr lang="en" sz="2200"/>
              <a:t>One Person can own zero or more Cards.</a:t>
            </a:r>
            <a:endParaRPr sz="2200"/>
          </a:p>
          <a:p>
            <a:pPr indent="-368300" lvl="0" marL="457200" rtl="0" algn="l">
              <a:spcBef>
                <a:spcPts val="0"/>
              </a:spcBef>
              <a:spcAft>
                <a:spcPts val="0"/>
              </a:spcAft>
              <a:buSzPts val="2200"/>
              <a:buChar char="●"/>
            </a:pPr>
            <a:r>
              <a:rPr lang="en" sz="2200"/>
              <a:t>Each Card is owned by zero to one Person.</a:t>
            </a:r>
            <a:endParaRPr sz="2200"/>
          </a:p>
          <a:p>
            <a:pPr indent="-368300" lvl="0" marL="457200" rtl="0" algn="l">
              <a:spcBef>
                <a:spcPts val="0"/>
              </a:spcBef>
              <a:spcAft>
                <a:spcPts val="0"/>
              </a:spcAft>
              <a:buSzPts val="2200"/>
              <a:buChar char="●"/>
            </a:pPr>
            <a:r>
              <a:rPr lang="en" sz="2200"/>
              <a:t>Each Card has one or more authorized users.</a:t>
            </a:r>
            <a:endParaRPr sz="2200"/>
          </a:p>
          <a:p>
            <a:pPr indent="-368300" lvl="0" marL="457200" rtl="0" algn="l">
              <a:spcBef>
                <a:spcPts val="0"/>
              </a:spcBef>
              <a:spcAft>
                <a:spcPts val="0"/>
              </a:spcAft>
              <a:buSzPts val="2200"/>
              <a:buChar char="●"/>
            </a:pPr>
            <a:r>
              <a:rPr lang="en" sz="2200"/>
              <a:t>One Person can be authorized to use zero or more Cards.</a:t>
            </a:r>
            <a:endParaRPr sz="22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
        <p:nvSpPr>
          <p:cNvPr id="309" name="Google Shape;309;p33"/>
          <p:cNvSpPr/>
          <p:nvPr/>
        </p:nvSpPr>
        <p:spPr>
          <a:xfrm>
            <a:off x="1421400" y="4415913"/>
            <a:ext cx="15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credit: Card</a:t>
            </a:r>
            <a:endParaRPr sz="1800"/>
          </a:p>
        </p:txBody>
      </p:sp>
      <p:sp>
        <p:nvSpPr>
          <p:cNvPr id="310" name="Google Shape;310;p33"/>
          <p:cNvSpPr/>
          <p:nvPr/>
        </p:nvSpPr>
        <p:spPr>
          <a:xfrm>
            <a:off x="5464500" y="4415925"/>
            <a:ext cx="230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Card</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authorized: Person[*]</a:t>
            </a:r>
            <a:endParaRPr sz="1800"/>
          </a:p>
        </p:txBody>
      </p:sp>
      <p:cxnSp>
        <p:nvCxnSpPr>
          <p:cNvPr id="311" name="Google Shape;311;p33"/>
          <p:cNvCxnSpPr>
            <a:stCxn id="309" idx="3"/>
            <a:endCxn id="310" idx="1"/>
          </p:cNvCxnSpPr>
          <p:nvPr/>
        </p:nvCxnSpPr>
        <p:spPr>
          <a:xfrm>
            <a:off x="2977800" y="4987413"/>
            <a:ext cx="2486700" cy="0"/>
          </a:xfrm>
          <a:prstGeom prst="straightConnector1">
            <a:avLst/>
          </a:prstGeom>
          <a:noFill/>
          <a:ln cap="flat" cmpd="sng" w="38100">
            <a:solidFill>
              <a:schemeClr val="dk2"/>
            </a:solidFill>
            <a:prstDash val="solid"/>
            <a:round/>
            <a:headEnd len="med" w="med" type="none"/>
            <a:tailEnd len="med" w="med" type="none"/>
          </a:ln>
        </p:spPr>
      </p:cxnSp>
      <p:sp>
        <p:nvSpPr>
          <p:cNvPr id="312" name="Google Shape;312;p33"/>
          <p:cNvSpPr txBox="1"/>
          <p:nvPr/>
        </p:nvSpPr>
        <p:spPr>
          <a:xfrm>
            <a:off x="3921825" y="4642013"/>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Owns</a:t>
            </a:r>
            <a:endParaRPr/>
          </a:p>
        </p:txBody>
      </p:sp>
      <p:cxnSp>
        <p:nvCxnSpPr>
          <p:cNvPr id="313" name="Google Shape;313;p33"/>
          <p:cNvCxnSpPr>
            <a:stCxn id="309" idx="1"/>
            <a:endCxn id="309" idx="3"/>
          </p:cNvCxnSpPr>
          <p:nvPr/>
        </p:nvCxnSpPr>
        <p:spPr>
          <a:xfrm>
            <a:off x="1421400" y="4987413"/>
            <a:ext cx="1556400" cy="0"/>
          </a:xfrm>
          <a:prstGeom prst="straightConnector1">
            <a:avLst/>
          </a:prstGeom>
          <a:noFill/>
          <a:ln cap="flat" cmpd="sng" w="19050">
            <a:solidFill>
              <a:schemeClr val="dk2"/>
            </a:solidFill>
            <a:prstDash val="solid"/>
            <a:round/>
            <a:headEnd len="med" w="med" type="none"/>
            <a:tailEnd len="med" w="med" type="none"/>
          </a:ln>
        </p:spPr>
      </p:cxnSp>
      <p:sp>
        <p:nvSpPr>
          <p:cNvPr id="314" name="Google Shape;314;p33"/>
          <p:cNvSpPr txBox="1"/>
          <p:nvPr/>
        </p:nvSpPr>
        <p:spPr>
          <a:xfrm>
            <a:off x="2977800" y="4643975"/>
            <a:ext cx="518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15" name="Google Shape;315;p33"/>
          <p:cNvSpPr txBox="1"/>
          <p:nvPr/>
        </p:nvSpPr>
        <p:spPr>
          <a:xfrm>
            <a:off x="4831500" y="4642013"/>
            <a:ext cx="6330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316" name="Google Shape;316;p33"/>
          <p:cNvCxnSpPr>
            <a:endCxn id="310" idx="3"/>
          </p:cNvCxnSpPr>
          <p:nvPr/>
        </p:nvCxnSpPr>
        <p:spPr>
          <a:xfrm flipH="1" rot="10800000">
            <a:off x="5498700" y="4987425"/>
            <a:ext cx="2272200" cy="3000"/>
          </a:xfrm>
          <a:prstGeom prst="straightConnector1">
            <a:avLst/>
          </a:prstGeom>
          <a:noFill/>
          <a:ln cap="flat" cmpd="sng" w="19050">
            <a:solidFill>
              <a:schemeClr val="dk2"/>
            </a:solidFill>
            <a:prstDash val="solid"/>
            <a:round/>
            <a:headEnd len="med" w="med" type="none"/>
            <a:tailEnd len="med" w="med" type="none"/>
          </a:ln>
        </p:spPr>
      </p:cxnSp>
      <p:cxnSp>
        <p:nvCxnSpPr>
          <p:cNvPr id="317" name="Google Shape;317;p33"/>
          <p:cNvCxnSpPr/>
          <p:nvPr/>
        </p:nvCxnSpPr>
        <p:spPr>
          <a:xfrm rot="10800000">
            <a:off x="2998350" y="5281063"/>
            <a:ext cx="2462700" cy="0"/>
          </a:xfrm>
          <a:prstGeom prst="straightConnector1">
            <a:avLst/>
          </a:prstGeom>
          <a:noFill/>
          <a:ln cap="flat" cmpd="sng" w="38100">
            <a:solidFill>
              <a:schemeClr val="dk2"/>
            </a:solidFill>
            <a:prstDash val="solid"/>
            <a:round/>
            <a:headEnd len="med" w="med" type="none"/>
            <a:tailEnd len="med" w="med" type="none"/>
          </a:ln>
        </p:spPr>
      </p:cxnSp>
      <p:sp>
        <p:nvSpPr>
          <p:cNvPr id="318" name="Google Shape;318;p33"/>
          <p:cNvSpPr txBox="1"/>
          <p:nvPr/>
        </p:nvSpPr>
        <p:spPr>
          <a:xfrm>
            <a:off x="3681375" y="5396163"/>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Authorizes</a:t>
            </a:r>
            <a:endParaRPr/>
          </a:p>
        </p:txBody>
      </p:sp>
      <p:sp>
        <p:nvSpPr>
          <p:cNvPr id="319" name="Google Shape;319;p33"/>
          <p:cNvSpPr txBox="1"/>
          <p:nvPr/>
        </p:nvSpPr>
        <p:spPr>
          <a:xfrm>
            <a:off x="2986350" y="5398125"/>
            <a:ext cx="518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20" name="Google Shape;320;p33"/>
          <p:cNvSpPr txBox="1"/>
          <p:nvPr/>
        </p:nvSpPr>
        <p:spPr>
          <a:xfrm>
            <a:off x="4840050" y="5396163"/>
            <a:ext cx="6330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321" name="Google Shape;321;p33"/>
          <p:cNvCxnSpPr/>
          <p:nvPr/>
        </p:nvCxnSpPr>
        <p:spPr>
          <a:xfrm rot="10800000">
            <a:off x="4572000" y="4843100"/>
            <a:ext cx="0" cy="20700"/>
          </a:xfrm>
          <a:prstGeom prst="straightConnector1">
            <a:avLst/>
          </a:prstGeom>
          <a:noFill/>
          <a:ln cap="flat" cmpd="sng" w="38100">
            <a:solidFill>
              <a:schemeClr val="dk2"/>
            </a:solidFill>
            <a:prstDash val="solid"/>
            <a:round/>
            <a:headEnd len="med" w="med" type="none"/>
            <a:tailEnd len="med" w="med" type="triangle"/>
          </a:ln>
        </p:spPr>
      </p:cxnSp>
      <p:cxnSp>
        <p:nvCxnSpPr>
          <p:cNvPr id="322" name="Google Shape;322;p33"/>
          <p:cNvCxnSpPr/>
          <p:nvPr/>
        </p:nvCxnSpPr>
        <p:spPr>
          <a:xfrm rot="10800000">
            <a:off x="3505050" y="5574725"/>
            <a:ext cx="260400" cy="10500"/>
          </a:xfrm>
          <a:prstGeom prst="straightConnector1">
            <a:avLst/>
          </a:prstGeom>
          <a:noFill/>
          <a:ln cap="flat" cmpd="sng" w="38100">
            <a:solidFill>
              <a:schemeClr val="dk2"/>
            </a:solidFill>
            <a:prstDash val="solid"/>
            <a:round/>
            <a:headEnd len="med" w="med" type="none"/>
            <a:tailEnd len="med" w="med" type="triangle"/>
          </a:ln>
        </p:spPr>
      </p:cxnSp>
      <p:sp>
        <p:nvSpPr>
          <p:cNvPr id="323" name="Google Shape;323;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Link Attributes</a:t>
            </a:r>
            <a:endParaRPr/>
          </a:p>
        </p:txBody>
      </p:sp>
      <p:sp>
        <p:nvSpPr>
          <p:cNvPr id="329" name="Google Shape;329;p34"/>
          <p:cNvSpPr txBox="1"/>
          <p:nvPr>
            <p:ph idx="1" type="body"/>
          </p:nvPr>
        </p:nvSpPr>
        <p:spPr>
          <a:xfrm>
            <a:off x="457200" y="1600200"/>
            <a:ext cx="8600400" cy="8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Associations can have attributes just like classes can have attributes.</a:t>
            </a:r>
            <a:endParaRPr sz="2400"/>
          </a:p>
          <a:p>
            <a:pPr indent="-381000" lvl="0" marL="457200" rtl="0" algn="l">
              <a:spcBef>
                <a:spcPts val="600"/>
              </a:spcBef>
              <a:spcAft>
                <a:spcPts val="0"/>
              </a:spcAft>
              <a:buSzPts val="2400"/>
              <a:buChar char="●"/>
            </a:pPr>
            <a:r>
              <a:rPr lang="en" sz="2400"/>
              <a:t>How do you represent salary and job title?</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
        <p:nvSpPr>
          <p:cNvPr id="330" name="Google Shape;330;p34"/>
          <p:cNvSpPr/>
          <p:nvPr/>
        </p:nvSpPr>
        <p:spPr>
          <a:xfrm>
            <a:off x="1314250" y="3067150"/>
            <a:ext cx="1722300" cy="169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name: String</a:t>
            </a:r>
            <a:endParaRPr sz="1800"/>
          </a:p>
          <a:p>
            <a:pPr indent="0" lvl="0" marL="0" rtl="0" algn="ctr">
              <a:spcBef>
                <a:spcPts val="0"/>
              </a:spcBef>
              <a:spcAft>
                <a:spcPts val="0"/>
              </a:spcAft>
              <a:buNone/>
            </a:pPr>
            <a:r>
              <a:rPr lang="en" sz="1800"/>
              <a:t>age: integer</a:t>
            </a:r>
            <a:endParaRPr sz="1800"/>
          </a:p>
          <a:p>
            <a:pPr indent="0" lvl="0" marL="0" rtl="0" algn="ctr">
              <a:spcBef>
                <a:spcPts val="0"/>
              </a:spcBef>
              <a:spcAft>
                <a:spcPts val="0"/>
              </a:spcAft>
              <a:buNone/>
            </a:pPr>
            <a:r>
              <a:rPr lang="en" sz="1800"/>
              <a:t>address: String</a:t>
            </a:r>
            <a:endParaRPr sz="1800"/>
          </a:p>
        </p:txBody>
      </p:sp>
      <p:sp>
        <p:nvSpPr>
          <p:cNvPr id="331" name="Google Shape;331;p34"/>
          <p:cNvSpPr/>
          <p:nvPr/>
        </p:nvSpPr>
        <p:spPr>
          <a:xfrm>
            <a:off x="5523350" y="3067150"/>
            <a:ext cx="230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Company</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name: String</a:t>
            </a:r>
            <a:endParaRPr sz="1800"/>
          </a:p>
          <a:p>
            <a:pPr indent="0" lvl="0" marL="0" rtl="0" algn="ctr">
              <a:spcBef>
                <a:spcPts val="0"/>
              </a:spcBef>
              <a:spcAft>
                <a:spcPts val="0"/>
              </a:spcAft>
              <a:buNone/>
            </a:pPr>
            <a:r>
              <a:rPr lang="en" sz="1800"/>
              <a:t>address: String</a:t>
            </a:r>
            <a:endParaRPr sz="1800"/>
          </a:p>
        </p:txBody>
      </p:sp>
      <p:cxnSp>
        <p:nvCxnSpPr>
          <p:cNvPr id="332" name="Google Shape;332;p34"/>
          <p:cNvCxnSpPr/>
          <p:nvPr/>
        </p:nvCxnSpPr>
        <p:spPr>
          <a:xfrm>
            <a:off x="1326200" y="3640150"/>
            <a:ext cx="1731000" cy="0"/>
          </a:xfrm>
          <a:prstGeom prst="straightConnector1">
            <a:avLst/>
          </a:prstGeom>
          <a:noFill/>
          <a:ln cap="flat" cmpd="sng" w="19050">
            <a:solidFill>
              <a:schemeClr val="dk2"/>
            </a:solidFill>
            <a:prstDash val="solid"/>
            <a:round/>
            <a:headEnd len="med" w="med" type="none"/>
            <a:tailEnd len="med" w="med" type="none"/>
          </a:ln>
        </p:spPr>
      </p:cxnSp>
      <p:cxnSp>
        <p:nvCxnSpPr>
          <p:cNvPr id="333" name="Google Shape;333;p34"/>
          <p:cNvCxnSpPr/>
          <p:nvPr/>
        </p:nvCxnSpPr>
        <p:spPr>
          <a:xfrm flipH="1" rot="10800000">
            <a:off x="5540450" y="3555650"/>
            <a:ext cx="2272200" cy="3000"/>
          </a:xfrm>
          <a:prstGeom prst="straightConnector1">
            <a:avLst/>
          </a:prstGeom>
          <a:noFill/>
          <a:ln cap="flat" cmpd="sng" w="19050">
            <a:solidFill>
              <a:schemeClr val="dk2"/>
            </a:solidFill>
            <a:prstDash val="solid"/>
            <a:round/>
            <a:headEnd len="med" w="med" type="none"/>
            <a:tailEnd len="med" w="med" type="none"/>
          </a:ln>
        </p:spPr>
      </p:cxnSp>
      <p:cxnSp>
        <p:nvCxnSpPr>
          <p:cNvPr id="334" name="Google Shape;334;p34"/>
          <p:cNvCxnSpPr/>
          <p:nvPr/>
        </p:nvCxnSpPr>
        <p:spPr>
          <a:xfrm rot="10800000">
            <a:off x="3045200" y="3631413"/>
            <a:ext cx="2462700" cy="0"/>
          </a:xfrm>
          <a:prstGeom prst="straightConnector1">
            <a:avLst/>
          </a:prstGeom>
          <a:noFill/>
          <a:ln cap="flat" cmpd="sng" w="38100">
            <a:solidFill>
              <a:schemeClr val="dk2"/>
            </a:solidFill>
            <a:prstDash val="solid"/>
            <a:round/>
            <a:headEnd len="med" w="med" type="none"/>
            <a:tailEnd len="med" w="med" type="none"/>
          </a:ln>
        </p:spPr>
      </p:cxnSp>
      <p:sp>
        <p:nvSpPr>
          <p:cNvPr id="335" name="Google Shape;335;p34"/>
          <p:cNvSpPr txBox="1"/>
          <p:nvPr/>
        </p:nvSpPr>
        <p:spPr>
          <a:xfrm>
            <a:off x="3577800" y="3284138"/>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Works-for</a:t>
            </a:r>
            <a:endParaRPr/>
          </a:p>
        </p:txBody>
      </p:sp>
      <p:sp>
        <p:nvSpPr>
          <p:cNvPr id="336" name="Google Shape;336;p34"/>
          <p:cNvSpPr txBox="1"/>
          <p:nvPr/>
        </p:nvSpPr>
        <p:spPr>
          <a:xfrm>
            <a:off x="3057200" y="3286100"/>
            <a:ext cx="518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37" name="Google Shape;337;p34"/>
          <p:cNvSpPr txBox="1"/>
          <p:nvPr/>
        </p:nvSpPr>
        <p:spPr>
          <a:xfrm>
            <a:off x="4890350" y="3284138"/>
            <a:ext cx="6330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38" name="Google Shape;338;p34"/>
          <p:cNvSpPr/>
          <p:nvPr/>
        </p:nvSpPr>
        <p:spPr>
          <a:xfrm>
            <a:off x="3525900" y="4471850"/>
            <a:ext cx="1525200" cy="1027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salary: integer</a:t>
            </a:r>
            <a:endParaRPr/>
          </a:p>
          <a:p>
            <a:pPr indent="0" lvl="0" marL="0" rtl="0" algn="l">
              <a:spcBef>
                <a:spcPts val="0"/>
              </a:spcBef>
              <a:spcAft>
                <a:spcPts val="0"/>
              </a:spcAft>
              <a:buNone/>
            </a:pPr>
            <a:r>
              <a:rPr lang="en"/>
              <a:t>job-title: String</a:t>
            </a:r>
            <a:endParaRPr/>
          </a:p>
        </p:txBody>
      </p:sp>
      <p:cxnSp>
        <p:nvCxnSpPr>
          <p:cNvPr id="339" name="Google Shape;339;p34"/>
          <p:cNvCxnSpPr/>
          <p:nvPr/>
        </p:nvCxnSpPr>
        <p:spPr>
          <a:xfrm>
            <a:off x="3525900" y="4746800"/>
            <a:ext cx="1525200" cy="0"/>
          </a:xfrm>
          <a:prstGeom prst="straightConnector1">
            <a:avLst/>
          </a:prstGeom>
          <a:noFill/>
          <a:ln cap="flat" cmpd="sng" w="19050">
            <a:solidFill>
              <a:schemeClr val="dk2"/>
            </a:solidFill>
            <a:prstDash val="solid"/>
            <a:round/>
            <a:headEnd len="med" w="med" type="none"/>
            <a:tailEnd len="med" w="med" type="none"/>
          </a:ln>
        </p:spPr>
      </p:cxnSp>
      <p:cxnSp>
        <p:nvCxnSpPr>
          <p:cNvPr id="340" name="Google Shape;340;p34"/>
          <p:cNvCxnSpPr>
            <a:endCxn id="338" idx="0"/>
          </p:cNvCxnSpPr>
          <p:nvPr/>
        </p:nvCxnSpPr>
        <p:spPr>
          <a:xfrm>
            <a:off x="4077300" y="3662450"/>
            <a:ext cx="211200" cy="809400"/>
          </a:xfrm>
          <a:prstGeom prst="straightConnector1">
            <a:avLst/>
          </a:prstGeom>
          <a:noFill/>
          <a:ln cap="flat" cmpd="sng" w="19050">
            <a:solidFill>
              <a:schemeClr val="dk2"/>
            </a:solidFill>
            <a:prstDash val="solid"/>
            <a:round/>
            <a:headEnd len="med" w="med" type="none"/>
            <a:tailEnd len="med" w="med" type="triangle"/>
          </a:ln>
        </p:spPr>
      </p:cxnSp>
      <p:sp>
        <p:nvSpPr>
          <p:cNvPr id="341" name="Google Shape;341;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Folding Link Attributes into Classes</a:t>
            </a:r>
            <a:endParaRPr/>
          </a:p>
        </p:txBody>
      </p:sp>
      <p:sp>
        <p:nvSpPr>
          <p:cNvPr id="347" name="Google Shape;347;p35"/>
          <p:cNvSpPr/>
          <p:nvPr/>
        </p:nvSpPr>
        <p:spPr>
          <a:xfrm>
            <a:off x="533925" y="4007152"/>
            <a:ext cx="1574700" cy="158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name: String</a:t>
            </a:r>
            <a:endParaRPr/>
          </a:p>
          <a:p>
            <a:pPr indent="0" lvl="0" marL="0" rtl="0" algn="ctr">
              <a:spcBef>
                <a:spcPts val="0"/>
              </a:spcBef>
              <a:spcAft>
                <a:spcPts val="0"/>
              </a:spcAft>
              <a:buNone/>
            </a:pPr>
            <a:r>
              <a:rPr lang="en"/>
              <a:t>age: integer</a:t>
            </a:r>
            <a:endParaRPr/>
          </a:p>
          <a:p>
            <a:pPr indent="0" lvl="0" marL="0" rtl="0" algn="ctr">
              <a:spcBef>
                <a:spcPts val="0"/>
              </a:spcBef>
              <a:spcAft>
                <a:spcPts val="0"/>
              </a:spcAft>
              <a:buNone/>
            </a:pPr>
            <a:r>
              <a:rPr lang="en"/>
              <a:t>address: String</a:t>
            </a:r>
            <a:endParaRPr/>
          </a:p>
        </p:txBody>
      </p:sp>
      <p:sp>
        <p:nvSpPr>
          <p:cNvPr id="348" name="Google Shape;348;p35"/>
          <p:cNvSpPr/>
          <p:nvPr/>
        </p:nvSpPr>
        <p:spPr>
          <a:xfrm>
            <a:off x="4381886" y="4007152"/>
            <a:ext cx="2108700" cy="107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Company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name: String</a:t>
            </a:r>
            <a:endParaRPr/>
          </a:p>
          <a:p>
            <a:pPr indent="0" lvl="0" marL="0" rtl="0" algn="ctr">
              <a:spcBef>
                <a:spcPts val="0"/>
              </a:spcBef>
              <a:spcAft>
                <a:spcPts val="0"/>
              </a:spcAft>
              <a:buNone/>
            </a:pPr>
            <a:r>
              <a:rPr lang="en"/>
              <a:t>address: String</a:t>
            </a:r>
            <a:endParaRPr/>
          </a:p>
        </p:txBody>
      </p:sp>
      <p:cxnSp>
        <p:nvCxnSpPr>
          <p:cNvPr id="349" name="Google Shape;349;p35"/>
          <p:cNvCxnSpPr/>
          <p:nvPr/>
        </p:nvCxnSpPr>
        <p:spPr>
          <a:xfrm>
            <a:off x="544850" y="4544480"/>
            <a:ext cx="1582500" cy="0"/>
          </a:xfrm>
          <a:prstGeom prst="straightConnector1">
            <a:avLst/>
          </a:prstGeom>
          <a:noFill/>
          <a:ln cap="flat" cmpd="sng" w="19050">
            <a:solidFill>
              <a:schemeClr val="dk2"/>
            </a:solidFill>
            <a:prstDash val="solid"/>
            <a:round/>
            <a:headEnd len="med" w="med" type="none"/>
            <a:tailEnd len="med" w="med" type="none"/>
          </a:ln>
        </p:spPr>
      </p:cxnSp>
      <p:cxnSp>
        <p:nvCxnSpPr>
          <p:cNvPr id="350" name="Google Shape;350;p35"/>
          <p:cNvCxnSpPr/>
          <p:nvPr/>
        </p:nvCxnSpPr>
        <p:spPr>
          <a:xfrm flipH="1" rot="10800000">
            <a:off x="4397519" y="4465054"/>
            <a:ext cx="2077200" cy="3000"/>
          </a:xfrm>
          <a:prstGeom prst="straightConnector1">
            <a:avLst/>
          </a:prstGeom>
          <a:noFill/>
          <a:ln cap="flat" cmpd="sng" w="19050">
            <a:solidFill>
              <a:schemeClr val="dk2"/>
            </a:solidFill>
            <a:prstDash val="solid"/>
            <a:round/>
            <a:headEnd len="med" w="med" type="none"/>
            <a:tailEnd len="med" w="med" type="none"/>
          </a:ln>
        </p:spPr>
      </p:cxnSp>
      <p:cxnSp>
        <p:nvCxnSpPr>
          <p:cNvPr id="351" name="Google Shape;351;p35"/>
          <p:cNvCxnSpPr/>
          <p:nvPr/>
        </p:nvCxnSpPr>
        <p:spPr>
          <a:xfrm rot="10800000">
            <a:off x="2116262" y="4536286"/>
            <a:ext cx="2251500" cy="0"/>
          </a:xfrm>
          <a:prstGeom prst="straightConnector1">
            <a:avLst/>
          </a:prstGeom>
          <a:noFill/>
          <a:ln cap="flat" cmpd="sng" w="38100">
            <a:solidFill>
              <a:schemeClr val="dk2"/>
            </a:solidFill>
            <a:prstDash val="solid"/>
            <a:round/>
            <a:headEnd len="med" w="med" type="none"/>
            <a:tailEnd len="med" w="med" type="none"/>
          </a:ln>
        </p:spPr>
      </p:cxnSp>
      <p:sp>
        <p:nvSpPr>
          <p:cNvPr id="352" name="Google Shape;352;p35"/>
          <p:cNvSpPr txBox="1"/>
          <p:nvPr/>
        </p:nvSpPr>
        <p:spPr>
          <a:xfrm>
            <a:off x="2603263" y="4210631"/>
            <a:ext cx="12996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Works-for</a:t>
            </a:r>
            <a:endParaRPr/>
          </a:p>
        </p:txBody>
      </p:sp>
      <p:sp>
        <p:nvSpPr>
          <p:cNvPr id="353" name="Google Shape;353;p35"/>
          <p:cNvSpPr txBox="1"/>
          <p:nvPr/>
        </p:nvSpPr>
        <p:spPr>
          <a:xfrm>
            <a:off x="2127331" y="4212471"/>
            <a:ext cx="4740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54" name="Google Shape;354;p35"/>
          <p:cNvSpPr txBox="1"/>
          <p:nvPr/>
        </p:nvSpPr>
        <p:spPr>
          <a:xfrm>
            <a:off x="3803197" y="4210631"/>
            <a:ext cx="5787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55" name="Google Shape;355;p35"/>
          <p:cNvSpPr/>
          <p:nvPr/>
        </p:nvSpPr>
        <p:spPr>
          <a:xfrm>
            <a:off x="2555816" y="5324403"/>
            <a:ext cx="1394400" cy="9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salary: integer</a:t>
            </a:r>
            <a:endParaRPr/>
          </a:p>
          <a:p>
            <a:pPr indent="0" lvl="0" marL="0" rtl="0" algn="l">
              <a:spcBef>
                <a:spcPts val="0"/>
              </a:spcBef>
              <a:spcAft>
                <a:spcPts val="0"/>
              </a:spcAft>
              <a:buNone/>
            </a:pPr>
            <a:r>
              <a:rPr lang="en"/>
              <a:t>job-title: String</a:t>
            </a:r>
            <a:endParaRPr/>
          </a:p>
        </p:txBody>
      </p:sp>
      <p:cxnSp>
        <p:nvCxnSpPr>
          <p:cNvPr id="356" name="Google Shape;356;p35"/>
          <p:cNvCxnSpPr/>
          <p:nvPr/>
        </p:nvCxnSpPr>
        <p:spPr>
          <a:xfrm>
            <a:off x="2555816" y="5582236"/>
            <a:ext cx="1394400" cy="0"/>
          </a:xfrm>
          <a:prstGeom prst="straightConnector1">
            <a:avLst/>
          </a:prstGeom>
          <a:noFill/>
          <a:ln cap="flat" cmpd="sng" w="19050">
            <a:solidFill>
              <a:schemeClr val="dk2"/>
            </a:solidFill>
            <a:prstDash val="solid"/>
            <a:round/>
            <a:headEnd len="med" w="med" type="none"/>
            <a:tailEnd len="med" w="med" type="none"/>
          </a:ln>
        </p:spPr>
      </p:cxnSp>
      <p:cxnSp>
        <p:nvCxnSpPr>
          <p:cNvPr id="357" name="Google Shape;357;p35"/>
          <p:cNvCxnSpPr>
            <a:endCxn id="355" idx="0"/>
          </p:cNvCxnSpPr>
          <p:nvPr/>
        </p:nvCxnSpPr>
        <p:spPr>
          <a:xfrm>
            <a:off x="3059816" y="4565403"/>
            <a:ext cx="193200" cy="759000"/>
          </a:xfrm>
          <a:prstGeom prst="straightConnector1">
            <a:avLst/>
          </a:prstGeom>
          <a:noFill/>
          <a:ln cap="flat" cmpd="sng" w="19050">
            <a:solidFill>
              <a:schemeClr val="dk2"/>
            </a:solidFill>
            <a:prstDash val="solid"/>
            <a:round/>
            <a:headEnd len="med" w="med" type="none"/>
            <a:tailEnd len="med" w="med" type="triangle"/>
          </a:ln>
        </p:spPr>
      </p:cxnSp>
      <p:sp>
        <p:nvSpPr>
          <p:cNvPr id="358" name="Google Shape;358;p35"/>
          <p:cNvSpPr/>
          <p:nvPr/>
        </p:nvSpPr>
        <p:spPr>
          <a:xfrm>
            <a:off x="533925" y="1688225"/>
            <a:ext cx="1574700" cy="174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name: String</a:t>
            </a:r>
            <a:endParaRPr/>
          </a:p>
          <a:p>
            <a:pPr indent="0" lvl="0" marL="0" rtl="0" algn="ctr">
              <a:spcBef>
                <a:spcPts val="0"/>
              </a:spcBef>
              <a:spcAft>
                <a:spcPts val="0"/>
              </a:spcAft>
              <a:buNone/>
            </a:pPr>
            <a:r>
              <a:rPr lang="en"/>
              <a:t>age: integer</a:t>
            </a:r>
            <a:endParaRPr/>
          </a:p>
          <a:p>
            <a:pPr indent="0" lvl="0" marL="0" rtl="0" algn="ctr">
              <a:spcBef>
                <a:spcPts val="0"/>
              </a:spcBef>
              <a:spcAft>
                <a:spcPts val="0"/>
              </a:spcAft>
              <a:buNone/>
            </a:pPr>
            <a:r>
              <a:rPr lang="en"/>
              <a:t>address: String</a:t>
            </a:r>
            <a:endParaRPr/>
          </a:p>
          <a:p>
            <a:pPr indent="0" lvl="0" marL="0" rtl="0" algn="ctr">
              <a:spcBef>
                <a:spcPts val="0"/>
              </a:spcBef>
              <a:spcAft>
                <a:spcPts val="0"/>
              </a:spcAft>
              <a:buNone/>
            </a:pPr>
            <a:r>
              <a:rPr lang="en"/>
              <a:t>salary: integer</a:t>
            </a:r>
            <a:endParaRPr/>
          </a:p>
          <a:p>
            <a:pPr indent="0" lvl="0" marL="0" rtl="0" algn="ctr">
              <a:spcBef>
                <a:spcPts val="0"/>
              </a:spcBef>
              <a:spcAft>
                <a:spcPts val="0"/>
              </a:spcAft>
              <a:buNone/>
            </a:pPr>
            <a:r>
              <a:rPr lang="en"/>
              <a:t>job-title: String</a:t>
            </a:r>
            <a:endParaRPr/>
          </a:p>
        </p:txBody>
      </p:sp>
      <p:sp>
        <p:nvSpPr>
          <p:cNvPr id="359" name="Google Shape;359;p35"/>
          <p:cNvSpPr/>
          <p:nvPr/>
        </p:nvSpPr>
        <p:spPr>
          <a:xfrm>
            <a:off x="4048431" y="2013435"/>
            <a:ext cx="2108700" cy="107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Company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name: String</a:t>
            </a:r>
            <a:endParaRPr/>
          </a:p>
          <a:p>
            <a:pPr indent="0" lvl="0" marL="0" rtl="0" algn="ctr">
              <a:spcBef>
                <a:spcPts val="0"/>
              </a:spcBef>
              <a:spcAft>
                <a:spcPts val="0"/>
              </a:spcAft>
              <a:buNone/>
            </a:pPr>
            <a:r>
              <a:rPr lang="en"/>
              <a:t>address: String</a:t>
            </a:r>
            <a:endParaRPr/>
          </a:p>
        </p:txBody>
      </p:sp>
      <p:cxnSp>
        <p:nvCxnSpPr>
          <p:cNvPr id="360" name="Google Shape;360;p35"/>
          <p:cNvCxnSpPr/>
          <p:nvPr/>
        </p:nvCxnSpPr>
        <p:spPr>
          <a:xfrm>
            <a:off x="541604" y="2065773"/>
            <a:ext cx="1582500" cy="0"/>
          </a:xfrm>
          <a:prstGeom prst="straightConnector1">
            <a:avLst/>
          </a:prstGeom>
          <a:noFill/>
          <a:ln cap="flat" cmpd="sng" w="19050">
            <a:solidFill>
              <a:schemeClr val="dk2"/>
            </a:solidFill>
            <a:prstDash val="solid"/>
            <a:round/>
            <a:headEnd len="med" w="med" type="none"/>
            <a:tailEnd len="med" w="med" type="none"/>
          </a:ln>
        </p:spPr>
      </p:cxnSp>
      <p:cxnSp>
        <p:nvCxnSpPr>
          <p:cNvPr id="361" name="Google Shape;361;p35"/>
          <p:cNvCxnSpPr/>
          <p:nvPr/>
        </p:nvCxnSpPr>
        <p:spPr>
          <a:xfrm flipH="1" rot="10800000">
            <a:off x="4064064" y="2471337"/>
            <a:ext cx="2077200" cy="3000"/>
          </a:xfrm>
          <a:prstGeom prst="straightConnector1">
            <a:avLst/>
          </a:prstGeom>
          <a:noFill/>
          <a:ln cap="flat" cmpd="sng" w="19050">
            <a:solidFill>
              <a:schemeClr val="dk2"/>
            </a:solidFill>
            <a:prstDash val="solid"/>
            <a:round/>
            <a:headEnd len="med" w="med" type="none"/>
            <a:tailEnd len="med" w="med" type="none"/>
          </a:ln>
        </p:spPr>
      </p:cxnSp>
      <p:cxnSp>
        <p:nvCxnSpPr>
          <p:cNvPr id="362" name="Google Shape;362;p35"/>
          <p:cNvCxnSpPr>
            <a:stCxn id="359" idx="1"/>
            <a:endCxn id="358" idx="3"/>
          </p:cNvCxnSpPr>
          <p:nvPr/>
        </p:nvCxnSpPr>
        <p:spPr>
          <a:xfrm flipH="1">
            <a:off x="2108631" y="2549385"/>
            <a:ext cx="1939800" cy="9300"/>
          </a:xfrm>
          <a:prstGeom prst="straightConnector1">
            <a:avLst/>
          </a:prstGeom>
          <a:noFill/>
          <a:ln cap="flat" cmpd="sng" w="38100">
            <a:solidFill>
              <a:schemeClr val="dk2"/>
            </a:solidFill>
            <a:prstDash val="solid"/>
            <a:round/>
            <a:headEnd len="med" w="med" type="none"/>
            <a:tailEnd len="med" w="med" type="none"/>
          </a:ln>
        </p:spPr>
      </p:cxnSp>
      <p:sp>
        <p:nvSpPr>
          <p:cNvPr id="363" name="Google Shape;363;p35"/>
          <p:cNvSpPr txBox="1"/>
          <p:nvPr/>
        </p:nvSpPr>
        <p:spPr>
          <a:xfrm>
            <a:off x="2601641" y="2216914"/>
            <a:ext cx="12996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Works-for</a:t>
            </a:r>
            <a:endParaRPr/>
          </a:p>
        </p:txBody>
      </p:sp>
      <p:sp>
        <p:nvSpPr>
          <p:cNvPr id="364" name="Google Shape;364;p35"/>
          <p:cNvSpPr txBox="1"/>
          <p:nvPr/>
        </p:nvSpPr>
        <p:spPr>
          <a:xfrm>
            <a:off x="2125708" y="2218754"/>
            <a:ext cx="4740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5" name="Google Shape;365;p35"/>
          <p:cNvSpPr txBox="1"/>
          <p:nvPr/>
        </p:nvSpPr>
        <p:spPr>
          <a:xfrm>
            <a:off x="3801575" y="2216914"/>
            <a:ext cx="5787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6" name="Google Shape;366;p35"/>
          <p:cNvSpPr txBox="1"/>
          <p:nvPr/>
        </p:nvSpPr>
        <p:spPr>
          <a:xfrm>
            <a:off x="6342675" y="2185875"/>
            <a:ext cx="23442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Why not this?</a:t>
            </a:r>
            <a:endParaRPr b="1" sz="3000"/>
          </a:p>
        </p:txBody>
      </p:sp>
      <p:sp>
        <p:nvSpPr>
          <p:cNvPr id="367" name="Google Shape;367;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 Constraints</a:t>
            </a:r>
            <a:endParaRPr/>
          </a:p>
        </p:txBody>
      </p:sp>
      <p:sp>
        <p:nvSpPr>
          <p:cNvPr id="373" name="Google Shape;373;p36"/>
          <p:cNvSpPr txBox="1"/>
          <p:nvPr>
            <p:ph idx="1" type="body"/>
          </p:nvPr>
        </p:nvSpPr>
        <p:spPr>
          <a:xfrm>
            <a:off x="457200" y="1600200"/>
            <a:ext cx="3994500" cy="176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General Constraints: </a:t>
            </a:r>
            <a:r>
              <a:rPr lang="en" sz="2400"/>
              <a:t>On one association or between multiple. Plain English. Use dotted line to show dependency.</a:t>
            </a:r>
            <a:endParaRPr sz="2400"/>
          </a:p>
        </p:txBody>
      </p:sp>
      <p:sp>
        <p:nvSpPr>
          <p:cNvPr id="374" name="Google Shape;374;p36"/>
          <p:cNvSpPr/>
          <p:nvPr/>
        </p:nvSpPr>
        <p:spPr>
          <a:xfrm>
            <a:off x="4388950" y="3911300"/>
            <a:ext cx="1154100" cy="97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375" name="Google Shape;375;p36"/>
          <p:cNvCxnSpPr/>
          <p:nvPr/>
        </p:nvCxnSpPr>
        <p:spPr>
          <a:xfrm>
            <a:off x="4388950" y="4230700"/>
            <a:ext cx="1154100" cy="0"/>
          </a:xfrm>
          <a:prstGeom prst="straightConnector1">
            <a:avLst/>
          </a:prstGeom>
          <a:noFill/>
          <a:ln cap="flat" cmpd="sng" w="19050">
            <a:solidFill>
              <a:schemeClr val="dk2"/>
            </a:solidFill>
            <a:prstDash val="solid"/>
            <a:round/>
            <a:headEnd len="med" w="med" type="none"/>
            <a:tailEnd len="med" w="med" type="none"/>
          </a:ln>
        </p:spPr>
      </p:cxnSp>
      <p:sp>
        <p:nvSpPr>
          <p:cNvPr id="376" name="Google Shape;376;p36"/>
          <p:cNvSpPr/>
          <p:nvPr/>
        </p:nvSpPr>
        <p:spPr>
          <a:xfrm>
            <a:off x="7532700" y="3911300"/>
            <a:ext cx="1154100" cy="97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Students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377" name="Google Shape;377;p36"/>
          <p:cNvCxnSpPr/>
          <p:nvPr/>
        </p:nvCxnSpPr>
        <p:spPr>
          <a:xfrm>
            <a:off x="7532700" y="4230700"/>
            <a:ext cx="1154100" cy="0"/>
          </a:xfrm>
          <a:prstGeom prst="straightConnector1">
            <a:avLst/>
          </a:prstGeom>
          <a:noFill/>
          <a:ln cap="flat" cmpd="sng" w="19050">
            <a:solidFill>
              <a:schemeClr val="dk2"/>
            </a:solidFill>
            <a:prstDash val="solid"/>
            <a:round/>
            <a:headEnd len="med" w="med" type="none"/>
            <a:tailEnd len="med" w="med" type="none"/>
          </a:ln>
        </p:spPr>
      </p:cxnSp>
      <p:cxnSp>
        <p:nvCxnSpPr>
          <p:cNvPr id="378" name="Google Shape;378;p36"/>
          <p:cNvCxnSpPr>
            <a:stCxn id="374" idx="3"/>
            <a:endCxn id="376" idx="1"/>
          </p:cNvCxnSpPr>
          <p:nvPr/>
        </p:nvCxnSpPr>
        <p:spPr>
          <a:xfrm>
            <a:off x="5543050" y="4398800"/>
            <a:ext cx="1989600" cy="0"/>
          </a:xfrm>
          <a:prstGeom prst="straightConnector1">
            <a:avLst/>
          </a:prstGeom>
          <a:noFill/>
          <a:ln cap="flat" cmpd="sng" w="19050">
            <a:solidFill>
              <a:schemeClr val="dk2"/>
            </a:solidFill>
            <a:prstDash val="solid"/>
            <a:round/>
            <a:headEnd len="med" w="med" type="none"/>
            <a:tailEnd len="med" w="med" type="none"/>
          </a:ln>
        </p:spPr>
      </p:cxnSp>
      <p:sp>
        <p:nvSpPr>
          <p:cNvPr id="379" name="Google Shape;379;p36"/>
          <p:cNvSpPr txBox="1"/>
          <p:nvPr/>
        </p:nvSpPr>
        <p:spPr>
          <a:xfrm>
            <a:off x="5691600" y="3990163"/>
            <a:ext cx="1841100" cy="2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0..*</a:t>
            </a:r>
            <a:endParaRPr/>
          </a:p>
        </p:txBody>
      </p:sp>
      <p:sp>
        <p:nvSpPr>
          <p:cNvPr id="380" name="Google Shape;380;p36"/>
          <p:cNvSpPr txBox="1"/>
          <p:nvPr/>
        </p:nvSpPr>
        <p:spPr>
          <a:xfrm>
            <a:off x="6371750" y="4460375"/>
            <a:ext cx="10197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{ordered}</a:t>
            </a:r>
            <a:endParaRPr/>
          </a:p>
        </p:txBody>
      </p:sp>
      <p:sp>
        <p:nvSpPr>
          <p:cNvPr id="381" name="Google Shape;381;p36"/>
          <p:cNvSpPr txBox="1"/>
          <p:nvPr>
            <p:ph idx="2" type="body"/>
          </p:nvPr>
        </p:nvSpPr>
        <p:spPr>
          <a:xfrm>
            <a:off x="4692275" y="1600200"/>
            <a:ext cx="3994500" cy="176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Ordering: </a:t>
            </a:r>
            <a:endParaRPr b="1"/>
          </a:p>
          <a:p>
            <a:pPr indent="0" lvl="0" marL="0" rtl="0" algn="l">
              <a:spcBef>
                <a:spcPts val="600"/>
              </a:spcBef>
              <a:spcAft>
                <a:spcPts val="0"/>
              </a:spcAft>
              <a:buNone/>
            </a:pPr>
            <a:r>
              <a:rPr lang="en" sz="2400"/>
              <a:t>On one association. Implies that objects on the “many” side must be ordered.</a:t>
            </a:r>
            <a:endParaRPr sz="2400"/>
          </a:p>
        </p:txBody>
      </p:sp>
      <p:sp>
        <p:nvSpPr>
          <p:cNvPr id="382" name="Google Shape;382;p36"/>
          <p:cNvSpPr/>
          <p:nvPr/>
        </p:nvSpPr>
        <p:spPr>
          <a:xfrm>
            <a:off x="457200" y="4753975"/>
            <a:ext cx="1154100" cy="97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Owner</a:t>
            </a:r>
            <a:endParaRPr/>
          </a:p>
        </p:txBody>
      </p:sp>
      <p:cxnSp>
        <p:nvCxnSpPr>
          <p:cNvPr id="383" name="Google Shape;383;p36"/>
          <p:cNvCxnSpPr/>
          <p:nvPr/>
        </p:nvCxnSpPr>
        <p:spPr>
          <a:xfrm>
            <a:off x="457200" y="5291950"/>
            <a:ext cx="1154100" cy="0"/>
          </a:xfrm>
          <a:prstGeom prst="straightConnector1">
            <a:avLst/>
          </a:prstGeom>
          <a:noFill/>
          <a:ln cap="flat" cmpd="sng" w="19050">
            <a:solidFill>
              <a:schemeClr val="dk2"/>
            </a:solidFill>
            <a:prstDash val="solid"/>
            <a:round/>
            <a:headEnd len="med" w="med" type="none"/>
            <a:tailEnd len="med" w="med" type="none"/>
          </a:ln>
        </p:spPr>
      </p:cxnSp>
      <p:sp>
        <p:nvSpPr>
          <p:cNvPr id="384" name="Google Shape;384;p36"/>
          <p:cNvSpPr/>
          <p:nvPr/>
        </p:nvSpPr>
        <p:spPr>
          <a:xfrm>
            <a:off x="2593075" y="3778975"/>
            <a:ext cx="1154100" cy="97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385" name="Google Shape;385;p36"/>
          <p:cNvCxnSpPr/>
          <p:nvPr/>
        </p:nvCxnSpPr>
        <p:spPr>
          <a:xfrm>
            <a:off x="2609800" y="4182475"/>
            <a:ext cx="1154100" cy="0"/>
          </a:xfrm>
          <a:prstGeom prst="straightConnector1">
            <a:avLst/>
          </a:prstGeom>
          <a:noFill/>
          <a:ln cap="flat" cmpd="sng" w="19050">
            <a:solidFill>
              <a:schemeClr val="dk2"/>
            </a:solidFill>
            <a:prstDash val="solid"/>
            <a:round/>
            <a:headEnd len="med" w="med" type="none"/>
            <a:tailEnd len="med" w="med" type="none"/>
          </a:ln>
        </p:spPr>
      </p:cxnSp>
      <p:cxnSp>
        <p:nvCxnSpPr>
          <p:cNvPr id="386" name="Google Shape;386;p36"/>
          <p:cNvCxnSpPr>
            <a:stCxn id="382" idx="3"/>
            <a:endCxn id="384" idx="1"/>
          </p:cNvCxnSpPr>
          <p:nvPr/>
        </p:nvCxnSpPr>
        <p:spPr>
          <a:xfrm flipH="1" rot="10800000">
            <a:off x="1611300" y="4266475"/>
            <a:ext cx="981900" cy="975000"/>
          </a:xfrm>
          <a:prstGeom prst="straightConnector1">
            <a:avLst/>
          </a:prstGeom>
          <a:noFill/>
          <a:ln cap="flat" cmpd="sng" w="19050">
            <a:solidFill>
              <a:schemeClr val="dk2"/>
            </a:solidFill>
            <a:prstDash val="solid"/>
            <a:round/>
            <a:headEnd len="med" w="med" type="none"/>
            <a:tailEnd len="med" w="med" type="none"/>
          </a:ln>
        </p:spPr>
      </p:cxnSp>
      <p:sp>
        <p:nvSpPr>
          <p:cNvPr id="387" name="Google Shape;387;p36"/>
          <p:cNvSpPr/>
          <p:nvPr/>
        </p:nvSpPr>
        <p:spPr>
          <a:xfrm>
            <a:off x="2667025" y="5415863"/>
            <a:ext cx="1154100" cy="97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Corporation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388" name="Google Shape;388;p36"/>
          <p:cNvCxnSpPr/>
          <p:nvPr/>
        </p:nvCxnSpPr>
        <p:spPr>
          <a:xfrm>
            <a:off x="2683750" y="5819363"/>
            <a:ext cx="1154100" cy="0"/>
          </a:xfrm>
          <a:prstGeom prst="straightConnector1">
            <a:avLst/>
          </a:prstGeom>
          <a:noFill/>
          <a:ln cap="flat" cmpd="sng" w="19050">
            <a:solidFill>
              <a:schemeClr val="dk2"/>
            </a:solidFill>
            <a:prstDash val="solid"/>
            <a:round/>
            <a:headEnd len="med" w="med" type="none"/>
            <a:tailEnd len="med" w="med" type="none"/>
          </a:ln>
        </p:spPr>
      </p:cxnSp>
      <p:cxnSp>
        <p:nvCxnSpPr>
          <p:cNvPr id="389" name="Google Shape;389;p36"/>
          <p:cNvCxnSpPr>
            <a:stCxn id="382" idx="3"/>
            <a:endCxn id="387" idx="1"/>
          </p:cNvCxnSpPr>
          <p:nvPr/>
        </p:nvCxnSpPr>
        <p:spPr>
          <a:xfrm>
            <a:off x="1611300" y="5241475"/>
            <a:ext cx="1055700" cy="661800"/>
          </a:xfrm>
          <a:prstGeom prst="straightConnector1">
            <a:avLst/>
          </a:prstGeom>
          <a:noFill/>
          <a:ln cap="flat" cmpd="sng" w="19050">
            <a:solidFill>
              <a:schemeClr val="dk2"/>
            </a:solidFill>
            <a:prstDash val="solid"/>
            <a:round/>
            <a:headEnd len="med" w="med" type="none"/>
            <a:tailEnd len="med" w="med" type="none"/>
          </a:ln>
        </p:spPr>
      </p:cxnSp>
      <p:cxnSp>
        <p:nvCxnSpPr>
          <p:cNvPr id="390" name="Google Shape;390;p36"/>
          <p:cNvCxnSpPr/>
          <p:nvPr/>
        </p:nvCxnSpPr>
        <p:spPr>
          <a:xfrm flipH="1">
            <a:off x="2040375" y="4808000"/>
            <a:ext cx="11100" cy="705900"/>
          </a:xfrm>
          <a:prstGeom prst="straightConnector1">
            <a:avLst/>
          </a:prstGeom>
          <a:noFill/>
          <a:ln cap="flat" cmpd="sng" w="19050">
            <a:solidFill>
              <a:schemeClr val="dk2"/>
            </a:solidFill>
            <a:prstDash val="dot"/>
            <a:round/>
            <a:headEnd len="med" w="med" type="triangle"/>
            <a:tailEnd len="med" w="med" type="triangle"/>
          </a:ln>
        </p:spPr>
      </p:cxnSp>
      <p:sp>
        <p:nvSpPr>
          <p:cNvPr id="391" name="Google Shape;391;p36"/>
          <p:cNvSpPr txBox="1"/>
          <p:nvPr/>
        </p:nvSpPr>
        <p:spPr>
          <a:xfrm>
            <a:off x="2040375" y="5006475"/>
            <a:ext cx="862800" cy="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{xor}</a:t>
            </a:r>
            <a:endParaRPr/>
          </a:p>
        </p:txBody>
      </p:sp>
      <p:sp>
        <p:nvSpPr>
          <p:cNvPr id="392" name="Google Shape;392;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Problems</a:t>
            </a:r>
            <a:endParaRPr/>
          </a:p>
        </p:txBody>
      </p:sp>
      <p:sp>
        <p:nvSpPr>
          <p:cNvPr id="58" name="Google Shape;58;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requirements are wrong.</a:t>
            </a:r>
            <a:endParaRPr/>
          </a:p>
          <a:p>
            <a:pPr indent="-419100" lvl="1" marL="914400" marR="0" rtl="0" algn="l">
              <a:lnSpc>
                <a:spcPct val="100000"/>
              </a:lnSpc>
              <a:spcBef>
                <a:spcPts val="0"/>
              </a:spcBef>
              <a:spcAft>
                <a:spcPts val="0"/>
              </a:spcAft>
              <a:buClr>
                <a:schemeClr val="dk1"/>
              </a:buClr>
              <a:buSzPts val="3000"/>
              <a:buFont typeface="Arial"/>
              <a:buChar char="○"/>
            </a:pPr>
            <a:r>
              <a:rPr lang="en"/>
              <a:t>Incomplete, ambiguous, inconsistent</a:t>
            </a:r>
            <a:endParaRPr/>
          </a:p>
          <a:p>
            <a:pPr indent="-419100" lvl="1" marL="914400" marR="0" rtl="0" algn="l">
              <a:lnSpc>
                <a:spcPct val="100000"/>
              </a:lnSpc>
              <a:spcBef>
                <a:spcPts val="0"/>
              </a:spcBef>
              <a:spcAft>
                <a:spcPts val="0"/>
              </a:spcAft>
              <a:buClr>
                <a:schemeClr val="dk1"/>
              </a:buClr>
              <a:buSzPts val="3000"/>
              <a:buFont typeface="Arial"/>
              <a:buChar char="○"/>
            </a:pPr>
            <a:r>
              <a:rPr lang="en"/>
              <a:t>Developer and customer had different interpretations.</a:t>
            </a:r>
            <a:endParaRPr/>
          </a:p>
          <a:p>
            <a:pPr indent="-419100" lvl="0" marL="457200" marR="0" rtl="0" algn="l">
              <a:lnSpc>
                <a:spcPct val="100000"/>
              </a:lnSpc>
              <a:spcBef>
                <a:spcPts val="0"/>
              </a:spcBef>
              <a:spcAft>
                <a:spcPts val="0"/>
              </a:spcAft>
              <a:buSzPts val="3000"/>
              <a:buChar char="●"/>
            </a:pPr>
            <a:r>
              <a:rPr lang="en"/>
              <a:t>Requirements drift</a:t>
            </a:r>
            <a:endParaRPr/>
          </a:p>
          <a:p>
            <a:pPr indent="-381000" lvl="1" marL="914400" marR="0" rtl="0" algn="l">
              <a:lnSpc>
                <a:spcPct val="100000"/>
              </a:lnSpc>
              <a:spcBef>
                <a:spcPts val="0"/>
              </a:spcBef>
              <a:spcAft>
                <a:spcPts val="0"/>
              </a:spcAft>
              <a:buSzPts val="2400"/>
              <a:buChar char="○"/>
            </a:pPr>
            <a:r>
              <a:rPr lang="en" sz="2400"/>
              <a:t>Requirements tend to change often.</a:t>
            </a:r>
            <a:endParaRPr/>
          </a:p>
          <a:p>
            <a:pPr indent="-381000" lvl="1" marL="914400" marR="0" rtl="0" algn="l">
              <a:lnSpc>
                <a:spcPct val="100000"/>
              </a:lnSpc>
              <a:spcBef>
                <a:spcPts val="0"/>
              </a:spcBef>
              <a:spcAft>
                <a:spcPts val="0"/>
              </a:spcAft>
              <a:buSzPts val="2400"/>
              <a:buChar char="○"/>
            </a:pPr>
            <a:r>
              <a:rPr lang="en" sz="2400"/>
              <a:t>Leads to late design changes.</a:t>
            </a:r>
            <a:endParaRPr/>
          </a:p>
          <a:p>
            <a:pPr indent="-419100" lvl="0" marL="457200" marR="0" rtl="0" algn="l">
              <a:lnSpc>
                <a:spcPct val="100000"/>
              </a:lnSpc>
              <a:spcBef>
                <a:spcPts val="0"/>
              </a:spcBef>
              <a:spcAft>
                <a:spcPts val="0"/>
              </a:spcAft>
              <a:buSzPts val="3000"/>
              <a:buChar char="●"/>
            </a:pPr>
            <a:r>
              <a:rPr lang="en"/>
              <a:t>The result - </a:t>
            </a:r>
            <a:r>
              <a:rPr b="1" lang="en"/>
              <a:t>continual change</a:t>
            </a:r>
            <a:endParaRPr b="1"/>
          </a:p>
          <a:p>
            <a:pPr indent="-381000" lvl="1" marL="914400" marR="0" rtl="0" algn="l">
              <a:lnSpc>
                <a:spcPct val="100000"/>
              </a:lnSpc>
              <a:spcBef>
                <a:spcPts val="0"/>
              </a:spcBef>
              <a:spcAft>
                <a:spcPts val="0"/>
              </a:spcAft>
              <a:buSzPts val="2400"/>
              <a:buChar char="○"/>
            </a:pPr>
            <a:r>
              <a:rPr lang="en"/>
              <a:t>Functionality changes often.</a:t>
            </a:r>
            <a:endParaRPr/>
          </a:p>
          <a:p>
            <a:pPr indent="-381000" lvl="1" marL="914400" marR="0" rtl="0" algn="l">
              <a:lnSpc>
                <a:spcPct val="100000"/>
              </a:lnSpc>
              <a:spcBef>
                <a:spcPts val="0"/>
              </a:spcBef>
              <a:spcAft>
                <a:spcPts val="0"/>
              </a:spcAft>
              <a:buSzPts val="2400"/>
              <a:buChar char="○"/>
            </a:pPr>
            <a:r>
              <a:rPr lang="en"/>
              <a:t>Many of these changes come late in the project.</a:t>
            </a:r>
            <a:endParaRPr/>
          </a:p>
          <a:p>
            <a:pPr indent="-381000" lvl="1" marL="914400" marR="0" rtl="0" algn="l">
              <a:lnSpc>
                <a:spcPct val="100000"/>
              </a:lnSpc>
              <a:spcBef>
                <a:spcPts val="0"/>
              </a:spcBef>
              <a:spcAft>
                <a:spcPts val="0"/>
              </a:spcAft>
              <a:buSzPts val="2400"/>
              <a:buChar char="○"/>
            </a:pPr>
            <a:r>
              <a:rPr lang="en"/>
              <a:t>Many changes during maintenance.</a:t>
            </a:r>
            <a:endParaRPr/>
          </a:p>
          <a:p>
            <a:pPr indent="0" lvl="0" marL="0" marR="0" rtl="0" algn="l">
              <a:lnSpc>
                <a:spcPct val="100000"/>
              </a:lnSpc>
              <a:spcBef>
                <a:spcPts val="600"/>
              </a:spcBef>
              <a:spcAft>
                <a:spcPts val="0"/>
              </a:spcAft>
              <a:buNone/>
            </a:pPr>
            <a:r>
              <a:t/>
            </a:r>
            <a:endParaRPr/>
          </a:p>
        </p:txBody>
      </p:sp>
      <p:sp>
        <p:nvSpPr>
          <p:cNvPr id="59" name="Google Shape;59;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Attribute Constraints</a:t>
            </a:r>
            <a:endParaRPr/>
          </a:p>
        </p:txBody>
      </p:sp>
      <p:sp>
        <p:nvSpPr>
          <p:cNvPr id="398" name="Google Shape;398;p37"/>
          <p:cNvSpPr txBox="1"/>
          <p:nvPr>
            <p:ph idx="1" type="body"/>
          </p:nvPr>
        </p:nvSpPr>
        <p:spPr>
          <a:xfrm>
            <a:off x="457200" y="1600200"/>
            <a:ext cx="8229600" cy="104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General Constraints: </a:t>
            </a:r>
            <a:r>
              <a:rPr lang="en"/>
              <a:t>Plain English. Can be constraints on an attribute or on multiple related attributes.</a:t>
            </a:r>
            <a:endParaRPr/>
          </a:p>
          <a:p>
            <a:pPr indent="0" lvl="0" marL="0" rtl="0" algn="l">
              <a:spcBef>
                <a:spcPts val="600"/>
              </a:spcBef>
              <a:spcAft>
                <a:spcPts val="0"/>
              </a:spcAft>
              <a:buNone/>
            </a:pPr>
            <a:r>
              <a:t/>
            </a:r>
            <a:endParaRPr/>
          </a:p>
        </p:txBody>
      </p:sp>
      <p:sp>
        <p:nvSpPr>
          <p:cNvPr id="399" name="Google Shape;399;p37"/>
          <p:cNvSpPr/>
          <p:nvPr/>
        </p:nvSpPr>
        <p:spPr>
          <a:xfrm>
            <a:off x="990650" y="3290925"/>
            <a:ext cx="1620300" cy="135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BankAccount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owner: string</a:t>
            </a:r>
            <a:endParaRPr/>
          </a:p>
          <a:p>
            <a:pPr indent="0" lvl="0" marL="0" rtl="0" algn="l">
              <a:spcBef>
                <a:spcPts val="0"/>
              </a:spcBef>
              <a:spcAft>
                <a:spcPts val="0"/>
              </a:spcAft>
              <a:buNone/>
            </a:pPr>
            <a:r>
              <a:rPr lang="en"/>
              <a:t>balance: number</a:t>
            </a:r>
            <a:endParaRPr/>
          </a:p>
        </p:txBody>
      </p:sp>
      <p:cxnSp>
        <p:nvCxnSpPr>
          <p:cNvPr id="400" name="Google Shape;400;p37"/>
          <p:cNvCxnSpPr/>
          <p:nvPr/>
        </p:nvCxnSpPr>
        <p:spPr>
          <a:xfrm>
            <a:off x="990650" y="3870900"/>
            <a:ext cx="1620300" cy="0"/>
          </a:xfrm>
          <a:prstGeom prst="straightConnector1">
            <a:avLst/>
          </a:prstGeom>
          <a:noFill/>
          <a:ln cap="flat" cmpd="sng" w="19050">
            <a:solidFill>
              <a:schemeClr val="dk2"/>
            </a:solidFill>
            <a:prstDash val="solid"/>
            <a:round/>
            <a:headEnd len="med" w="med" type="none"/>
            <a:tailEnd len="med" w="med" type="none"/>
          </a:ln>
        </p:spPr>
      </p:cxnSp>
      <p:sp>
        <p:nvSpPr>
          <p:cNvPr id="401" name="Google Shape;401;p37"/>
          <p:cNvSpPr/>
          <p:nvPr/>
        </p:nvSpPr>
        <p:spPr>
          <a:xfrm>
            <a:off x="1963325" y="4954425"/>
            <a:ext cx="1949700" cy="8838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{owner is not empty and balance &gt;= 0}</a:t>
            </a:r>
            <a:endParaRPr/>
          </a:p>
        </p:txBody>
      </p:sp>
      <p:sp>
        <p:nvSpPr>
          <p:cNvPr id="402" name="Google Shape;402;p37"/>
          <p:cNvSpPr/>
          <p:nvPr/>
        </p:nvSpPr>
        <p:spPr>
          <a:xfrm>
            <a:off x="1638350" y="4572025"/>
            <a:ext cx="156900" cy="1569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3" name="Google Shape;403;p37"/>
          <p:cNvCxnSpPr>
            <a:stCxn id="402" idx="4"/>
            <a:endCxn id="401" idx="1"/>
          </p:cNvCxnSpPr>
          <p:nvPr/>
        </p:nvCxnSpPr>
        <p:spPr>
          <a:xfrm>
            <a:off x="1716800" y="4728925"/>
            <a:ext cx="246600" cy="667500"/>
          </a:xfrm>
          <a:prstGeom prst="straightConnector1">
            <a:avLst/>
          </a:prstGeom>
          <a:noFill/>
          <a:ln cap="flat" cmpd="sng" w="19050">
            <a:solidFill>
              <a:schemeClr val="dk2"/>
            </a:solidFill>
            <a:prstDash val="dot"/>
            <a:round/>
            <a:headEnd len="med" w="med" type="none"/>
            <a:tailEnd len="med" w="med" type="none"/>
          </a:ln>
        </p:spPr>
      </p:cxnSp>
      <p:sp>
        <p:nvSpPr>
          <p:cNvPr id="404" name="Google Shape;404;p37"/>
          <p:cNvSpPr/>
          <p:nvPr/>
        </p:nvSpPr>
        <p:spPr>
          <a:xfrm>
            <a:off x="4986650" y="3307800"/>
            <a:ext cx="1452300" cy="135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CreditCard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number: int</a:t>
            </a:r>
            <a:endParaRPr/>
          </a:p>
        </p:txBody>
      </p:sp>
      <p:cxnSp>
        <p:nvCxnSpPr>
          <p:cNvPr id="405" name="Google Shape;405;p37"/>
          <p:cNvCxnSpPr/>
          <p:nvPr/>
        </p:nvCxnSpPr>
        <p:spPr>
          <a:xfrm>
            <a:off x="4986650" y="3870900"/>
            <a:ext cx="1452300" cy="0"/>
          </a:xfrm>
          <a:prstGeom prst="straightConnector1">
            <a:avLst/>
          </a:prstGeom>
          <a:noFill/>
          <a:ln cap="flat" cmpd="sng" w="19050">
            <a:solidFill>
              <a:schemeClr val="dk2"/>
            </a:solidFill>
            <a:prstDash val="solid"/>
            <a:round/>
            <a:headEnd len="med" w="med" type="none"/>
            <a:tailEnd len="med" w="med" type="none"/>
          </a:ln>
        </p:spPr>
      </p:cxnSp>
      <p:sp>
        <p:nvSpPr>
          <p:cNvPr id="406" name="Google Shape;406;p37"/>
          <p:cNvSpPr/>
          <p:nvPr/>
        </p:nvSpPr>
        <p:spPr>
          <a:xfrm>
            <a:off x="5959325" y="4971300"/>
            <a:ext cx="1949700" cy="8838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{number is 16 digits}</a:t>
            </a:r>
            <a:endParaRPr/>
          </a:p>
        </p:txBody>
      </p:sp>
      <p:sp>
        <p:nvSpPr>
          <p:cNvPr id="407" name="Google Shape;407;p37"/>
          <p:cNvSpPr/>
          <p:nvPr/>
        </p:nvSpPr>
        <p:spPr>
          <a:xfrm>
            <a:off x="5634350" y="4588900"/>
            <a:ext cx="156900" cy="1569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8" name="Google Shape;408;p37"/>
          <p:cNvCxnSpPr>
            <a:stCxn id="407" idx="4"/>
            <a:endCxn id="406" idx="1"/>
          </p:cNvCxnSpPr>
          <p:nvPr/>
        </p:nvCxnSpPr>
        <p:spPr>
          <a:xfrm>
            <a:off x="5712800" y="4745800"/>
            <a:ext cx="246600" cy="667500"/>
          </a:xfrm>
          <a:prstGeom prst="straightConnector1">
            <a:avLst/>
          </a:prstGeom>
          <a:noFill/>
          <a:ln cap="flat" cmpd="sng" w="19050">
            <a:solidFill>
              <a:schemeClr val="dk2"/>
            </a:solidFill>
            <a:prstDash val="dot"/>
            <a:round/>
            <a:headEnd len="med" w="med" type="none"/>
            <a:tailEnd len="med" w="med" type="none"/>
          </a:ln>
        </p:spPr>
      </p:cxnSp>
      <p:sp>
        <p:nvSpPr>
          <p:cNvPr id="409" name="Google Shape;409;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Role Names</a:t>
            </a:r>
            <a:endParaRPr/>
          </a:p>
        </p:txBody>
      </p:sp>
      <p:sp>
        <p:nvSpPr>
          <p:cNvPr id="415" name="Google Shape;415;p38"/>
          <p:cNvSpPr txBox="1"/>
          <p:nvPr>
            <p:ph idx="1" type="body"/>
          </p:nvPr>
        </p:nvSpPr>
        <p:spPr>
          <a:xfrm>
            <a:off x="457200" y="1600200"/>
            <a:ext cx="8600400" cy="8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Attach names to the ends of an association to clarify its meaning.</a:t>
            </a:r>
            <a:endParaRPr/>
          </a:p>
          <a:p>
            <a:pPr indent="0" lvl="0" marL="0" rtl="0" algn="l">
              <a:spcBef>
                <a:spcPts val="600"/>
              </a:spcBef>
              <a:spcAft>
                <a:spcPts val="0"/>
              </a:spcAft>
              <a:buNone/>
            </a:pPr>
            <a:r>
              <a:t/>
            </a:r>
            <a:endParaRPr sz="2400"/>
          </a:p>
        </p:txBody>
      </p:sp>
      <p:sp>
        <p:nvSpPr>
          <p:cNvPr id="416" name="Google Shape;416;p38"/>
          <p:cNvSpPr/>
          <p:nvPr/>
        </p:nvSpPr>
        <p:spPr>
          <a:xfrm>
            <a:off x="1314250" y="3067150"/>
            <a:ext cx="1722300" cy="169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name: String</a:t>
            </a:r>
            <a:endParaRPr sz="1800"/>
          </a:p>
          <a:p>
            <a:pPr indent="0" lvl="0" marL="0" rtl="0" algn="ctr">
              <a:spcBef>
                <a:spcPts val="0"/>
              </a:spcBef>
              <a:spcAft>
                <a:spcPts val="0"/>
              </a:spcAft>
              <a:buNone/>
            </a:pPr>
            <a:r>
              <a:rPr lang="en" sz="1800"/>
              <a:t>age: integer</a:t>
            </a:r>
            <a:endParaRPr sz="1800"/>
          </a:p>
          <a:p>
            <a:pPr indent="0" lvl="0" marL="0" rtl="0" algn="ctr">
              <a:spcBef>
                <a:spcPts val="0"/>
              </a:spcBef>
              <a:spcAft>
                <a:spcPts val="0"/>
              </a:spcAft>
              <a:buNone/>
            </a:pPr>
            <a:r>
              <a:rPr lang="en" sz="1800"/>
              <a:t>address: String</a:t>
            </a:r>
            <a:endParaRPr sz="1800"/>
          </a:p>
        </p:txBody>
      </p:sp>
      <p:sp>
        <p:nvSpPr>
          <p:cNvPr id="417" name="Google Shape;417;p38"/>
          <p:cNvSpPr/>
          <p:nvPr/>
        </p:nvSpPr>
        <p:spPr>
          <a:xfrm>
            <a:off x="5523350" y="3067150"/>
            <a:ext cx="230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Company</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name: String</a:t>
            </a:r>
            <a:endParaRPr sz="1800"/>
          </a:p>
          <a:p>
            <a:pPr indent="0" lvl="0" marL="0" rtl="0" algn="ctr">
              <a:spcBef>
                <a:spcPts val="0"/>
              </a:spcBef>
              <a:spcAft>
                <a:spcPts val="0"/>
              </a:spcAft>
              <a:buNone/>
            </a:pPr>
            <a:r>
              <a:rPr lang="en" sz="1800"/>
              <a:t>address: String</a:t>
            </a:r>
            <a:endParaRPr sz="1800"/>
          </a:p>
        </p:txBody>
      </p:sp>
      <p:cxnSp>
        <p:nvCxnSpPr>
          <p:cNvPr id="418" name="Google Shape;418;p38"/>
          <p:cNvCxnSpPr/>
          <p:nvPr/>
        </p:nvCxnSpPr>
        <p:spPr>
          <a:xfrm>
            <a:off x="1326200" y="3640150"/>
            <a:ext cx="1731000" cy="0"/>
          </a:xfrm>
          <a:prstGeom prst="straightConnector1">
            <a:avLst/>
          </a:prstGeom>
          <a:noFill/>
          <a:ln cap="flat" cmpd="sng" w="19050">
            <a:solidFill>
              <a:schemeClr val="dk2"/>
            </a:solidFill>
            <a:prstDash val="solid"/>
            <a:round/>
            <a:headEnd len="med" w="med" type="none"/>
            <a:tailEnd len="med" w="med" type="none"/>
          </a:ln>
        </p:spPr>
      </p:cxnSp>
      <p:cxnSp>
        <p:nvCxnSpPr>
          <p:cNvPr id="419" name="Google Shape;419;p38"/>
          <p:cNvCxnSpPr/>
          <p:nvPr/>
        </p:nvCxnSpPr>
        <p:spPr>
          <a:xfrm flipH="1" rot="10800000">
            <a:off x="5540450" y="3555650"/>
            <a:ext cx="2272200" cy="3000"/>
          </a:xfrm>
          <a:prstGeom prst="straightConnector1">
            <a:avLst/>
          </a:prstGeom>
          <a:noFill/>
          <a:ln cap="flat" cmpd="sng" w="19050">
            <a:solidFill>
              <a:schemeClr val="dk2"/>
            </a:solidFill>
            <a:prstDash val="solid"/>
            <a:round/>
            <a:headEnd len="med" w="med" type="none"/>
            <a:tailEnd len="med" w="med" type="none"/>
          </a:ln>
        </p:spPr>
      </p:cxnSp>
      <p:cxnSp>
        <p:nvCxnSpPr>
          <p:cNvPr id="420" name="Google Shape;420;p38"/>
          <p:cNvCxnSpPr/>
          <p:nvPr/>
        </p:nvCxnSpPr>
        <p:spPr>
          <a:xfrm rot="10800000">
            <a:off x="3045200" y="3631413"/>
            <a:ext cx="2462700" cy="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8"/>
          <p:cNvSpPr txBox="1"/>
          <p:nvPr/>
        </p:nvSpPr>
        <p:spPr>
          <a:xfrm>
            <a:off x="3057200" y="3286100"/>
            <a:ext cx="518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22" name="Google Shape;422;p38"/>
          <p:cNvSpPr txBox="1"/>
          <p:nvPr/>
        </p:nvSpPr>
        <p:spPr>
          <a:xfrm>
            <a:off x="4890350" y="3284138"/>
            <a:ext cx="6330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3" name="Google Shape;423;p38"/>
          <p:cNvSpPr txBox="1"/>
          <p:nvPr/>
        </p:nvSpPr>
        <p:spPr>
          <a:xfrm>
            <a:off x="3577800" y="3284138"/>
            <a:ext cx="1421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Works-for</a:t>
            </a:r>
            <a:endParaRPr/>
          </a:p>
        </p:txBody>
      </p:sp>
      <p:sp>
        <p:nvSpPr>
          <p:cNvPr id="424" name="Google Shape;424;p38"/>
          <p:cNvSpPr txBox="1"/>
          <p:nvPr/>
        </p:nvSpPr>
        <p:spPr>
          <a:xfrm>
            <a:off x="3057200" y="3707200"/>
            <a:ext cx="10203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employee</a:t>
            </a:r>
            <a:endParaRPr/>
          </a:p>
        </p:txBody>
      </p:sp>
      <p:sp>
        <p:nvSpPr>
          <p:cNvPr id="425" name="Google Shape;425;p38"/>
          <p:cNvSpPr txBox="1"/>
          <p:nvPr/>
        </p:nvSpPr>
        <p:spPr>
          <a:xfrm>
            <a:off x="4456850" y="3707200"/>
            <a:ext cx="10665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employer</a:t>
            </a:r>
            <a:endParaRPr/>
          </a:p>
        </p:txBody>
      </p:sp>
      <p:sp>
        <p:nvSpPr>
          <p:cNvPr id="426" name="Google Shape;426;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Higher Order Associations</a:t>
            </a:r>
            <a:endParaRPr/>
          </a:p>
        </p:txBody>
      </p:sp>
      <p:sp>
        <p:nvSpPr>
          <p:cNvPr id="432" name="Google Shape;432;p39"/>
          <p:cNvSpPr txBox="1"/>
          <p:nvPr>
            <p:ph idx="1" type="body"/>
          </p:nvPr>
        </p:nvSpPr>
        <p:spPr>
          <a:xfrm>
            <a:off x="457200" y="1600200"/>
            <a:ext cx="8600400" cy="8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Associations can be between more than two classes.</a:t>
            </a:r>
            <a:endParaRPr/>
          </a:p>
          <a:p>
            <a:pPr indent="0" lvl="0" marL="0" rtl="0" algn="l">
              <a:spcBef>
                <a:spcPts val="600"/>
              </a:spcBef>
              <a:spcAft>
                <a:spcPts val="0"/>
              </a:spcAft>
              <a:buNone/>
            </a:pPr>
            <a:r>
              <a:t/>
            </a:r>
            <a:endParaRPr sz="2400"/>
          </a:p>
        </p:txBody>
      </p:sp>
      <p:sp>
        <p:nvSpPr>
          <p:cNvPr id="433" name="Google Shape;433;p39"/>
          <p:cNvSpPr/>
          <p:nvPr/>
        </p:nvSpPr>
        <p:spPr>
          <a:xfrm>
            <a:off x="1314250" y="3067150"/>
            <a:ext cx="1722300" cy="169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name: String</a:t>
            </a:r>
            <a:endParaRPr sz="1800"/>
          </a:p>
          <a:p>
            <a:pPr indent="0" lvl="0" marL="0" rtl="0" algn="ctr">
              <a:spcBef>
                <a:spcPts val="0"/>
              </a:spcBef>
              <a:spcAft>
                <a:spcPts val="0"/>
              </a:spcAft>
              <a:buNone/>
            </a:pPr>
            <a:r>
              <a:rPr lang="en" sz="1800"/>
              <a:t>age: integer</a:t>
            </a:r>
            <a:endParaRPr sz="1800"/>
          </a:p>
          <a:p>
            <a:pPr indent="0" lvl="0" marL="0" rtl="0" algn="ctr">
              <a:spcBef>
                <a:spcPts val="0"/>
              </a:spcBef>
              <a:spcAft>
                <a:spcPts val="0"/>
              </a:spcAft>
              <a:buNone/>
            </a:pPr>
            <a:r>
              <a:rPr lang="en" sz="1800"/>
              <a:t>address: String</a:t>
            </a:r>
            <a:endParaRPr sz="1800"/>
          </a:p>
        </p:txBody>
      </p:sp>
      <p:sp>
        <p:nvSpPr>
          <p:cNvPr id="434" name="Google Shape;434;p39"/>
          <p:cNvSpPr/>
          <p:nvPr/>
        </p:nvSpPr>
        <p:spPr>
          <a:xfrm>
            <a:off x="5523350" y="3067150"/>
            <a:ext cx="230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Company</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name: String</a:t>
            </a:r>
            <a:endParaRPr sz="1800"/>
          </a:p>
          <a:p>
            <a:pPr indent="0" lvl="0" marL="0" rtl="0" algn="ctr">
              <a:spcBef>
                <a:spcPts val="0"/>
              </a:spcBef>
              <a:spcAft>
                <a:spcPts val="0"/>
              </a:spcAft>
              <a:buNone/>
            </a:pPr>
            <a:r>
              <a:rPr lang="en" sz="1800"/>
              <a:t>address: String</a:t>
            </a:r>
            <a:endParaRPr sz="1800"/>
          </a:p>
        </p:txBody>
      </p:sp>
      <p:cxnSp>
        <p:nvCxnSpPr>
          <p:cNvPr id="435" name="Google Shape;435;p39"/>
          <p:cNvCxnSpPr/>
          <p:nvPr/>
        </p:nvCxnSpPr>
        <p:spPr>
          <a:xfrm>
            <a:off x="1326200" y="3640150"/>
            <a:ext cx="1731000" cy="0"/>
          </a:xfrm>
          <a:prstGeom prst="straightConnector1">
            <a:avLst/>
          </a:prstGeom>
          <a:noFill/>
          <a:ln cap="flat" cmpd="sng" w="19050">
            <a:solidFill>
              <a:schemeClr val="dk2"/>
            </a:solidFill>
            <a:prstDash val="solid"/>
            <a:round/>
            <a:headEnd len="med" w="med" type="none"/>
            <a:tailEnd len="med" w="med" type="none"/>
          </a:ln>
        </p:spPr>
      </p:cxnSp>
      <p:cxnSp>
        <p:nvCxnSpPr>
          <p:cNvPr id="436" name="Google Shape;436;p39"/>
          <p:cNvCxnSpPr/>
          <p:nvPr/>
        </p:nvCxnSpPr>
        <p:spPr>
          <a:xfrm flipH="1" rot="10800000">
            <a:off x="5540450" y="3555650"/>
            <a:ext cx="2272200" cy="3000"/>
          </a:xfrm>
          <a:prstGeom prst="straightConnector1">
            <a:avLst/>
          </a:prstGeom>
          <a:noFill/>
          <a:ln cap="flat" cmpd="sng" w="19050">
            <a:solidFill>
              <a:schemeClr val="dk2"/>
            </a:solidFill>
            <a:prstDash val="solid"/>
            <a:round/>
            <a:headEnd len="med" w="med" type="none"/>
            <a:tailEnd len="med" w="med" type="none"/>
          </a:ln>
        </p:spPr>
      </p:cxnSp>
      <p:cxnSp>
        <p:nvCxnSpPr>
          <p:cNvPr id="437" name="Google Shape;437;p39"/>
          <p:cNvCxnSpPr/>
          <p:nvPr/>
        </p:nvCxnSpPr>
        <p:spPr>
          <a:xfrm rot="10800000">
            <a:off x="3045200" y="3631413"/>
            <a:ext cx="2462700" cy="0"/>
          </a:xfrm>
          <a:prstGeom prst="straightConnector1">
            <a:avLst/>
          </a:prstGeom>
          <a:noFill/>
          <a:ln cap="flat" cmpd="sng" w="38100">
            <a:solidFill>
              <a:schemeClr val="dk2"/>
            </a:solidFill>
            <a:prstDash val="solid"/>
            <a:round/>
            <a:headEnd len="med" w="med" type="none"/>
            <a:tailEnd len="med" w="med" type="none"/>
          </a:ln>
        </p:spPr>
      </p:cxnSp>
      <p:sp>
        <p:nvSpPr>
          <p:cNvPr id="438" name="Google Shape;438;p39"/>
          <p:cNvSpPr txBox="1"/>
          <p:nvPr/>
        </p:nvSpPr>
        <p:spPr>
          <a:xfrm>
            <a:off x="3057200" y="3286100"/>
            <a:ext cx="518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39" name="Google Shape;439;p39"/>
          <p:cNvSpPr txBox="1"/>
          <p:nvPr/>
        </p:nvSpPr>
        <p:spPr>
          <a:xfrm>
            <a:off x="4890350" y="3284138"/>
            <a:ext cx="6330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40" name="Google Shape;440;p39"/>
          <p:cNvSpPr/>
          <p:nvPr/>
        </p:nvSpPr>
        <p:spPr>
          <a:xfrm>
            <a:off x="3123350" y="5024825"/>
            <a:ext cx="230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Project</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name: String</a:t>
            </a:r>
            <a:endParaRPr sz="1800"/>
          </a:p>
          <a:p>
            <a:pPr indent="0" lvl="0" marL="0" rtl="0" algn="ctr">
              <a:spcBef>
                <a:spcPts val="0"/>
              </a:spcBef>
              <a:spcAft>
                <a:spcPts val="0"/>
              </a:spcAft>
              <a:buNone/>
            </a:pPr>
            <a:r>
              <a:rPr lang="en" sz="1800"/>
              <a:t>language: String</a:t>
            </a:r>
            <a:endParaRPr sz="1800"/>
          </a:p>
        </p:txBody>
      </p:sp>
      <p:cxnSp>
        <p:nvCxnSpPr>
          <p:cNvPr id="441" name="Google Shape;441;p39"/>
          <p:cNvCxnSpPr/>
          <p:nvPr/>
        </p:nvCxnSpPr>
        <p:spPr>
          <a:xfrm flipH="1" rot="10800000">
            <a:off x="3140450" y="5513325"/>
            <a:ext cx="2272200" cy="3000"/>
          </a:xfrm>
          <a:prstGeom prst="straightConnector1">
            <a:avLst/>
          </a:prstGeom>
          <a:noFill/>
          <a:ln cap="flat" cmpd="sng" w="19050">
            <a:solidFill>
              <a:schemeClr val="dk2"/>
            </a:solidFill>
            <a:prstDash val="solid"/>
            <a:round/>
            <a:headEnd len="med" w="med" type="none"/>
            <a:tailEnd len="med" w="med" type="none"/>
          </a:ln>
        </p:spPr>
      </p:cxnSp>
      <p:cxnSp>
        <p:nvCxnSpPr>
          <p:cNvPr id="442" name="Google Shape;442;p39"/>
          <p:cNvCxnSpPr>
            <a:stCxn id="440" idx="0"/>
          </p:cNvCxnSpPr>
          <p:nvPr/>
        </p:nvCxnSpPr>
        <p:spPr>
          <a:xfrm flipH="1" rot="10800000">
            <a:off x="4276550" y="3631325"/>
            <a:ext cx="8400" cy="1393500"/>
          </a:xfrm>
          <a:prstGeom prst="straightConnector1">
            <a:avLst/>
          </a:prstGeom>
          <a:noFill/>
          <a:ln cap="flat" cmpd="sng" w="38100">
            <a:solidFill>
              <a:schemeClr val="dk2"/>
            </a:solidFill>
            <a:prstDash val="solid"/>
            <a:round/>
            <a:headEnd len="med" w="med" type="none"/>
            <a:tailEnd len="med" w="med" type="none"/>
          </a:ln>
        </p:spPr>
      </p:cxnSp>
      <p:sp>
        <p:nvSpPr>
          <p:cNvPr id="443" name="Google Shape;443;p39"/>
          <p:cNvSpPr/>
          <p:nvPr/>
        </p:nvSpPr>
        <p:spPr>
          <a:xfrm>
            <a:off x="4150075" y="3527575"/>
            <a:ext cx="259500" cy="2715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4409575" y="4652375"/>
            <a:ext cx="518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45" name="Google Shape;445;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Aggregation</a:t>
            </a:r>
            <a:endParaRPr/>
          </a:p>
        </p:txBody>
      </p:sp>
      <p:sp>
        <p:nvSpPr>
          <p:cNvPr id="451" name="Google Shape;451;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special type of association. Indicates membership.</a:t>
            </a:r>
            <a:endParaRPr/>
          </a:p>
          <a:p>
            <a:pPr indent="-419100" lvl="0" marL="457200" rtl="0" algn="l">
              <a:spcBef>
                <a:spcPts val="600"/>
              </a:spcBef>
              <a:spcAft>
                <a:spcPts val="0"/>
              </a:spcAft>
              <a:buSzPts val="3000"/>
              <a:buChar char="●"/>
            </a:pPr>
            <a:r>
              <a:rPr lang="en"/>
              <a:t>A sentence is part of a paragraph. </a:t>
            </a:r>
            <a:endParaRPr/>
          </a:p>
          <a:p>
            <a:pPr indent="-381000" lvl="1" marL="914400" rtl="0" algn="l">
              <a:spcBef>
                <a:spcPts val="0"/>
              </a:spcBef>
              <a:spcAft>
                <a:spcPts val="0"/>
              </a:spcAft>
              <a:buSzPts val="2400"/>
              <a:buChar char="○"/>
            </a:pPr>
            <a:r>
              <a:rPr lang="en"/>
              <a:t>(A paragraph consists of sentences.)</a:t>
            </a:r>
            <a:endParaRPr/>
          </a:p>
          <a:p>
            <a:pPr indent="-419100" lvl="0" marL="457200" rtl="0" algn="l">
              <a:spcBef>
                <a:spcPts val="0"/>
              </a:spcBef>
              <a:spcAft>
                <a:spcPts val="0"/>
              </a:spcAft>
              <a:buSzPts val="3000"/>
              <a:buChar char="●"/>
            </a:pPr>
            <a:r>
              <a:rPr lang="en"/>
              <a:t>A paragraph is part of a document.</a:t>
            </a:r>
            <a:endParaRPr/>
          </a:p>
          <a:p>
            <a:pPr indent="-381000" lvl="1" marL="914400" rtl="0" algn="l">
              <a:spcBef>
                <a:spcPts val="0"/>
              </a:spcBef>
              <a:spcAft>
                <a:spcPts val="0"/>
              </a:spcAft>
              <a:buSzPts val="2400"/>
              <a:buChar char="○"/>
            </a:pPr>
            <a:r>
              <a:rPr lang="en"/>
              <a:t>(A document consists of paragraphs.)</a:t>
            </a:r>
            <a:endParaRPr/>
          </a:p>
          <a:p>
            <a:pPr indent="0" lvl="0" marL="0" rtl="0" algn="l">
              <a:spcBef>
                <a:spcPts val="600"/>
              </a:spcBef>
              <a:spcAft>
                <a:spcPts val="0"/>
              </a:spcAft>
              <a:buNone/>
            </a:pPr>
            <a:r>
              <a:t/>
            </a:r>
            <a:endParaRPr sz="2400"/>
          </a:p>
        </p:txBody>
      </p:sp>
      <p:sp>
        <p:nvSpPr>
          <p:cNvPr id="452" name="Google Shape;452;p40"/>
          <p:cNvSpPr/>
          <p:nvPr/>
        </p:nvSpPr>
        <p:spPr>
          <a:xfrm>
            <a:off x="601600" y="4769550"/>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Document</a:t>
            </a:r>
            <a:endParaRPr sz="1800"/>
          </a:p>
        </p:txBody>
      </p:sp>
      <p:sp>
        <p:nvSpPr>
          <p:cNvPr id="453" name="Google Shape;453;p40"/>
          <p:cNvSpPr/>
          <p:nvPr/>
        </p:nvSpPr>
        <p:spPr>
          <a:xfrm>
            <a:off x="3679800" y="4769550"/>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Paragraph</a:t>
            </a:r>
            <a:endParaRPr sz="1800"/>
          </a:p>
        </p:txBody>
      </p:sp>
      <p:sp>
        <p:nvSpPr>
          <p:cNvPr id="454" name="Google Shape;454;p40"/>
          <p:cNvSpPr/>
          <p:nvPr/>
        </p:nvSpPr>
        <p:spPr>
          <a:xfrm>
            <a:off x="6758000" y="4769550"/>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Sentence</a:t>
            </a:r>
            <a:endParaRPr sz="1800"/>
          </a:p>
        </p:txBody>
      </p:sp>
      <p:cxnSp>
        <p:nvCxnSpPr>
          <p:cNvPr id="455" name="Google Shape;455;p40"/>
          <p:cNvCxnSpPr>
            <a:stCxn id="453" idx="1"/>
            <a:endCxn id="452" idx="3"/>
          </p:cNvCxnSpPr>
          <p:nvPr/>
        </p:nvCxnSpPr>
        <p:spPr>
          <a:xfrm rot="10800000">
            <a:off x="2385900" y="5100300"/>
            <a:ext cx="1293900" cy="0"/>
          </a:xfrm>
          <a:prstGeom prst="straightConnector1">
            <a:avLst/>
          </a:prstGeom>
          <a:noFill/>
          <a:ln cap="flat" cmpd="sng" w="38100">
            <a:solidFill>
              <a:schemeClr val="dk2"/>
            </a:solidFill>
            <a:prstDash val="solid"/>
            <a:round/>
            <a:headEnd len="med" w="med" type="none"/>
            <a:tailEnd len="med" w="med" type="diamond"/>
          </a:ln>
        </p:spPr>
      </p:cxnSp>
      <p:cxnSp>
        <p:nvCxnSpPr>
          <p:cNvPr id="456" name="Google Shape;456;p40"/>
          <p:cNvCxnSpPr>
            <a:stCxn id="454" idx="1"/>
            <a:endCxn id="453" idx="3"/>
          </p:cNvCxnSpPr>
          <p:nvPr/>
        </p:nvCxnSpPr>
        <p:spPr>
          <a:xfrm rot="10800000">
            <a:off x="5464100" y="5100300"/>
            <a:ext cx="1293900" cy="0"/>
          </a:xfrm>
          <a:prstGeom prst="straightConnector1">
            <a:avLst/>
          </a:prstGeom>
          <a:noFill/>
          <a:ln cap="flat" cmpd="sng" w="38100">
            <a:solidFill>
              <a:schemeClr val="dk2"/>
            </a:solidFill>
            <a:prstDash val="solid"/>
            <a:round/>
            <a:headEnd len="med" w="med" type="none"/>
            <a:tailEnd len="med" w="med" type="diamond"/>
          </a:ln>
        </p:spPr>
      </p:cxnSp>
      <p:sp>
        <p:nvSpPr>
          <p:cNvPr id="457" name="Google Shape;457;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t>
            </a:r>
            <a:endParaRPr/>
          </a:p>
        </p:txBody>
      </p:sp>
      <p:sp>
        <p:nvSpPr>
          <p:cNvPr id="463" name="Google Shape;463;p41"/>
          <p:cNvSpPr txBox="1"/>
          <p:nvPr>
            <p:ph idx="1" type="body"/>
          </p:nvPr>
        </p:nvSpPr>
        <p:spPr>
          <a:xfrm>
            <a:off x="321625" y="1600200"/>
            <a:ext cx="8827200" cy="8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a:t>
            </a:r>
            <a:r>
              <a:rPr b="1" lang="en"/>
              <a:t>stronger</a:t>
            </a:r>
            <a:r>
              <a:rPr lang="en"/>
              <a:t> type of aggregation. </a:t>
            </a:r>
            <a:endParaRPr/>
          </a:p>
          <a:p>
            <a:pPr indent="-419100" lvl="0" marL="457200" rtl="0" algn="l">
              <a:spcBef>
                <a:spcPts val="600"/>
              </a:spcBef>
              <a:spcAft>
                <a:spcPts val="0"/>
              </a:spcAft>
              <a:buSzPts val="3000"/>
              <a:buChar char="●"/>
            </a:pPr>
            <a:r>
              <a:rPr lang="en"/>
              <a:t>Aggregation indicates membership. Member objects can exist outside of the owner.</a:t>
            </a:r>
            <a:endParaRPr/>
          </a:p>
          <a:p>
            <a:pPr indent="-419100" lvl="0" marL="457200" marR="0" rtl="0" algn="l">
              <a:lnSpc>
                <a:spcPct val="100000"/>
              </a:lnSpc>
              <a:spcBef>
                <a:spcPts val="0"/>
              </a:spcBef>
              <a:spcAft>
                <a:spcPts val="0"/>
              </a:spcAft>
              <a:buSzPts val="3000"/>
              <a:buChar char="●"/>
            </a:pPr>
            <a:r>
              <a:rPr lang="en"/>
              <a:t>Composition indicates dependence. The instance is destroyed if its owner is destroyed.</a:t>
            </a:r>
            <a:endParaRPr/>
          </a:p>
          <a:p>
            <a:pPr indent="0" lvl="0" marL="0" rtl="0" algn="l">
              <a:spcBef>
                <a:spcPts val="600"/>
              </a:spcBef>
              <a:spcAft>
                <a:spcPts val="0"/>
              </a:spcAft>
              <a:buNone/>
            </a:pPr>
            <a:r>
              <a:t/>
            </a:r>
            <a:endParaRPr sz="2400"/>
          </a:p>
        </p:txBody>
      </p:sp>
      <p:sp>
        <p:nvSpPr>
          <p:cNvPr id="464" name="Google Shape;464;p41"/>
          <p:cNvSpPr/>
          <p:nvPr/>
        </p:nvSpPr>
        <p:spPr>
          <a:xfrm>
            <a:off x="2140700" y="4696725"/>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Car</a:t>
            </a:r>
            <a:endParaRPr sz="1800"/>
          </a:p>
        </p:txBody>
      </p:sp>
      <p:sp>
        <p:nvSpPr>
          <p:cNvPr id="465" name="Google Shape;465;p41"/>
          <p:cNvSpPr/>
          <p:nvPr/>
        </p:nvSpPr>
        <p:spPr>
          <a:xfrm>
            <a:off x="5218900" y="4696725"/>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Transmission</a:t>
            </a:r>
            <a:endParaRPr sz="1800"/>
          </a:p>
        </p:txBody>
      </p:sp>
      <p:cxnSp>
        <p:nvCxnSpPr>
          <p:cNvPr id="466" name="Google Shape;466;p41"/>
          <p:cNvCxnSpPr>
            <a:stCxn id="465" idx="1"/>
            <a:endCxn id="464" idx="3"/>
          </p:cNvCxnSpPr>
          <p:nvPr/>
        </p:nvCxnSpPr>
        <p:spPr>
          <a:xfrm rot="10800000">
            <a:off x="3925000" y="5027475"/>
            <a:ext cx="1293900" cy="0"/>
          </a:xfrm>
          <a:prstGeom prst="straightConnector1">
            <a:avLst/>
          </a:prstGeom>
          <a:noFill/>
          <a:ln cap="flat" cmpd="sng" w="28575">
            <a:solidFill>
              <a:srgbClr val="FF0000"/>
            </a:solidFill>
            <a:prstDash val="solid"/>
            <a:round/>
            <a:headEnd len="med" w="med" type="none"/>
            <a:tailEnd len="med" w="med" type="diamond"/>
          </a:ln>
        </p:spPr>
      </p:cxnSp>
      <p:sp>
        <p:nvSpPr>
          <p:cNvPr id="467" name="Google Shape;467;p41"/>
          <p:cNvSpPr/>
          <p:nvPr/>
        </p:nvSpPr>
        <p:spPr>
          <a:xfrm>
            <a:off x="3925000" y="5605463"/>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Wheel</a:t>
            </a:r>
            <a:endParaRPr sz="1800"/>
          </a:p>
        </p:txBody>
      </p:sp>
      <p:cxnSp>
        <p:nvCxnSpPr>
          <p:cNvPr id="468" name="Google Shape;468;p41"/>
          <p:cNvCxnSpPr>
            <a:stCxn id="467" idx="1"/>
            <a:endCxn id="464" idx="2"/>
          </p:cNvCxnSpPr>
          <p:nvPr/>
        </p:nvCxnSpPr>
        <p:spPr>
          <a:xfrm rot="10800000">
            <a:off x="3032800" y="5358113"/>
            <a:ext cx="892200" cy="578100"/>
          </a:xfrm>
          <a:prstGeom prst="straightConnector1">
            <a:avLst/>
          </a:prstGeom>
          <a:noFill/>
          <a:ln cap="flat" cmpd="sng" w="28575">
            <a:solidFill>
              <a:schemeClr val="dk2"/>
            </a:solidFill>
            <a:prstDash val="solid"/>
            <a:round/>
            <a:headEnd len="med" w="med" type="none"/>
            <a:tailEnd len="med" w="med" type="diamond"/>
          </a:ln>
        </p:spPr>
      </p:cxnSp>
      <p:sp>
        <p:nvSpPr>
          <p:cNvPr id="469" name="Google Shape;469;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Aggregation vs Association</a:t>
            </a:r>
            <a:endParaRPr/>
          </a:p>
        </p:txBody>
      </p:sp>
      <p:sp>
        <p:nvSpPr>
          <p:cNvPr id="475" name="Google Shape;475;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When should you use a plain association versus an aggregation?</a:t>
            </a:r>
            <a:endParaRPr sz="2800"/>
          </a:p>
          <a:p>
            <a:pPr indent="-406400" lvl="0" marL="457200" marR="0" rtl="0" algn="l">
              <a:lnSpc>
                <a:spcPct val="100000"/>
              </a:lnSpc>
              <a:spcBef>
                <a:spcPts val="600"/>
              </a:spcBef>
              <a:spcAft>
                <a:spcPts val="0"/>
              </a:spcAft>
              <a:buClr>
                <a:schemeClr val="dk1"/>
              </a:buClr>
              <a:buSzPts val="2800"/>
              <a:buFont typeface="Arial"/>
              <a:buChar char="●"/>
            </a:pPr>
            <a:r>
              <a:rPr lang="en" sz="2800"/>
              <a:t>Can you use the phrase “is made of”? </a:t>
            </a:r>
            <a:endParaRPr sz="2800"/>
          </a:p>
          <a:p>
            <a:pPr indent="-406400" lvl="0" marL="457200" marR="0" rtl="0" algn="l">
              <a:lnSpc>
                <a:spcPct val="100000"/>
              </a:lnSpc>
              <a:spcBef>
                <a:spcPts val="0"/>
              </a:spcBef>
              <a:spcAft>
                <a:spcPts val="0"/>
              </a:spcAft>
              <a:buSzPts val="2800"/>
              <a:buChar char="●"/>
            </a:pPr>
            <a:r>
              <a:rPr lang="en" sz="2800"/>
              <a:t>Are operations automatically applied to the parts? </a:t>
            </a:r>
            <a:endParaRPr sz="2800"/>
          </a:p>
          <a:p>
            <a:pPr indent="0" lvl="0" marL="0" marR="0" rtl="0" algn="l">
              <a:lnSpc>
                <a:spcPct val="100000"/>
              </a:lnSpc>
              <a:spcBef>
                <a:spcPts val="600"/>
              </a:spcBef>
              <a:spcAft>
                <a:spcPts val="0"/>
              </a:spcAft>
              <a:buNone/>
            </a:pPr>
            <a:r>
              <a:rPr lang="en" sz="2800"/>
              <a:t>Then use aggregation. If not clear, use association.</a:t>
            </a:r>
            <a:endParaRPr sz="2800"/>
          </a:p>
          <a:p>
            <a:pPr indent="0" lvl="0" marL="0" rtl="0" algn="l">
              <a:spcBef>
                <a:spcPts val="600"/>
              </a:spcBef>
              <a:spcAft>
                <a:spcPts val="0"/>
              </a:spcAft>
              <a:buNone/>
            </a:pPr>
            <a:r>
              <a:t/>
            </a:r>
            <a:endParaRPr sz="2800"/>
          </a:p>
        </p:txBody>
      </p:sp>
      <p:sp>
        <p:nvSpPr>
          <p:cNvPr id="476" name="Google Shape;476;p42"/>
          <p:cNvSpPr/>
          <p:nvPr/>
        </p:nvSpPr>
        <p:spPr>
          <a:xfrm>
            <a:off x="601600" y="4759000"/>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Company</a:t>
            </a:r>
            <a:endParaRPr sz="1800"/>
          </a:p>
        </p:txBody>
      </p:sp>
      <p:sp>
        <p:nvSpPr>
          <p:cNvPr id="477" name="Google Shape;477;p42"/>
          <p:cNvSpPr/>
          <p:nvPr/>
        </p:nvSpPr>
        <p:spPr>
          <a:xfrm>
            <a:off x="3679800" y="4759000"/>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Division</a:t>
            </a:r>
            <a:endParaRPr sz="1800"/>
          </a:p>
        </p:txBody>
      </p:sp>
      <p:sp>
        <p:nvSpPr>
          <p:cNvPr id="478" name="Google Shape;478;p42"/>
          <p:cNvSpPr/>
          <p:nvPr/>
        </p:nvSpPr>
        <p:spPr>
          <a:xfrm>
            <a:off x="6758000" y="4759000"/>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Department</a:t>
            </a:r>
            <a:endParaRPr sz="1800"/>
          </a:p>
        </p:txBody>
      </p:sp>
      <p:cxnSp>
        <p:nvCxnSpPr>
          <p:cNvPr id="479" name="Google Shape;479;p42"/>
          <p:cNvCxnSpPr>
            <a:stCxn id="477" idx="1"/>
            <a:endCxn id="476" idx="3"/>
          </p:cNvCxnSpPr>
          <p:nvPr/>
        </p:nvCxnSpPr>
        <p:spPr>
          <a:xfrm rot="10800000">
            <a:off x="2385900" y="5089750"/>
            <a:ext cx="1293900" cy="0"/>
          </a:xfrm>
          <a:prstGeom prst="straightConnector1">
            <a:avLst/>
          </a:prstGeom>
          <a:noFill/>
          <a:ln cap="flat" cmpd="sng" w="38100">
            <a:solidFill>
              <a:schemeClr val="dk2"/>
            </a:solidFill>
            <a:prstDash val="solid"/>
            <a:round/>
            <a:headEnd len="med" w="med" type="none"/>
            <a:tailEnd len="med" w="med" type="diamond"/>
          </a:ln>
        </p:spPr>
      </p:cxnSp>
      <p:cxnSp>
        <p:nvCxnSpPr>
          <p:cNvPr id="480" name="Google Shape;480;p42"/>
          <p:cNvCxnSpPr>
            <a:stCxn id="478" idx="1"/>
            <a:endCxn id="477" idx="3"/>
          </p:cNvCxnSpPr>
          <p:nvPr/>
        </p:nvCxnSpPr>
        <p:spPr>
          <a:xfrm rot="10800000">
            <a:off x="5464100" y="5089750"/>
            <a:ext cx="1293900" cy="0"/>
          </a:xfrm>
          <a:prstGeom prst="straightConnector1">
            <a:avLst/>
          </a:prstGeom>
          <a:noFill/>
          <a:ln cap="flat" cmpd="sng" w="38100">
            <a:solidFill>
              <a:schemeClr val="dk2"/>
            </a:solidFill>
            <a:prstDash val="solid"/>
            <a:round/>
            <a:headEnd len="med" w="med" type="none"/>
            <a:tailEnd len="med" w="med" type="diamond"/>
          </a:ln>
        </p:spPr>
      </p:cxnSp>
      <p:sp>
        <p:nvSpPr>
          <p:cNvPr id="481" name="Google Shape;481;p42"/>
          <p:cNvSpPr/>
          <p:nvPr/>
        </p:nvSpPr>
        <p:spPr>
          <a:xfrm>
            <a:off x="601600" y="5803650"/>
            <a:ext cx="17844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Person</a:t>
            </a:r>
            <a:endParaRPr sz="1800"/>
          </a:p>
        </p:txBody>
      </p:sp>
      <p:cxnSp>
        <p:nvCxnSpPr>
          <p:cNvPr id="482" name="Google Shape;482;p42"/>
          <p:cNvCxnSpPr>
            <a:stCxn id="476" idx="2"/>
            <a:endCxn id="481" idx="0"/>
          </p:cNvCxnSpPr>
          <p:nvPr/>
        </p:nvCxnSpPr>
        <p:spPr>
          <a:xfrm>
            <a:off x="1493800" y="5420500"/>
            <a:ext cx="0" cy="383100"/>
          </a:xfrm>
          <a:prstGeom prst="straightConnector1">
            <a:avLst/>
          </a:prstGeom>
          <a:noFill/>
          <a:ln cap="flat" cmpd="sng" w="38100">
            <a:solidFill>
              <a:schemeClr val="dk2"/>
            </a:solidFill>
            <a:prstDash val="solid"/>
            <a:round/>
            <a:headEnd len="med" w="med" type="none"/>
            <a:tailEnd len="med" w="med" type="none"/>
          </a:ln>
        </p:spPr>
      </p:cxnSp>
      <p:sp>
        <p:nvSpPr>
          <p:cNvPr id="483" name="Google Shape;483;p42"/>
          <p:cNvSpPr txBox="1"/>
          <p:nvPr/>
        </p:nvSpPr>
        <p:spPr>
          <a:xfrm>
            <a:off x="3102175" y="4759000"/>
            <a:ext cx="5292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84" name="Google Shape;484;p42"/>
          <p:cNvSpPr txBox="1"/>
          <p:nvPr/>
        </p:nvSpPr>
        <p:spPr>
          <a:xfrm>
            <a:off x="6180375" y="4759000"/>
            <a:ext cx="5292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85" name="Google Shape;485;p42"/>
          <p:cNvSpPr txBox="1"/>
          <p:nvPr/>
        </p:nvSpPr>
        <p:spPr>
          <a:xfrm>
            <a:off x="1570550" y="5500175"/>
            <a:ext cx="5292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86" name="Google Shape;486;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492" name="Google Shape;492;p43"/>
          <p:cNvSpPr txBox="1"/>
          <p:nvPr>
            <p:ph idx="1" type="body"/>
          </p:nvPr>
        </p:nvSpPr>
        <p:spPr>
          <a:xfrm>
            <a:off x="457200" y="1600200"/>
            <a:ext cx="4084500" cy="889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is-a association.</a:t>
            </a:r>
            <a:endParaRPr/>
          </a:p>
          <a:p>
            <a:pPr indent="-381000" lvl="0" marL="457200" marR="0" rtl="0" algn="l">
              <a:lnSpc>
                <a:spcPct val="100000"/>
              </a:lnSpc>
              <a:spcBef>
                <a:spcPts val="600"/>
              </a:spcBef>
              <a:spcAft>
                <a:spcPts val="0"/>
              </a:spcAft>
              <a:buSzPts val="2400"/>
              <a:buChar char="●"/>
            </a:pPr>
            <a:r>
              <a:rPr lang="en" sz="2400"/>
              <a:t>Cards have many properties in common.</a:t>
            </a:r>
            <a:endParaRPr sz="2400"/>
          </a:p>
          <a:p>
            <a:pPr indent="-381000" lvl="0" marL="457200" marR="0" rtl="0" algn="l">
              <a:lnSpc>
                <a:spcPct val="100000"/>
              </a:lnSpc>
              <a:spcBef>
                <a:spcPts val="0"/>
              </a:spcBef>
              <a:spcAft>
                <a:spcPts val="0"/>
              </a:spcAft>
              <a:buSzPts val="2400"/>
              <a:buChar char="●"/>
            </a:pPr>
            <a:r>
              <a:rPr lang="en" sz="2400"/>
              <a:t>Generalize the common properties as a base class.</a:t>
            </a:r>
            <a:endParaRPr sz="2400"/>
          </a:p>
          <a:p>
            <a:pPr indent="-381000" lvl="0" marL="457200" marR="0" rtl="0" algn="l">
              <a:lnSpc>
                <a:spcPct val="100000"/>
              </a:lnSpc>
              <a:spcBef>
                <a:spcPts val="0"/>
              </a:spcBef>
              <a:spcAft>
                <a:spcPts val="0"/>
              </a:spcAft>
              <a:buSzPts val="2400"/>
              <a:buChar char="●"/>
            </a:pPr>
            <a:r>
              <a:rPr lang="en" sz="2400"/>
              <a:t>Let all card types inherit the common attributes and add their own (Drivers License is-a Card)</a:t>
            </a:r>
            <a:endParaRPr sz="2400"/>
          </a:p>
          <a:p>
            <a:pPr indent="0" lvl="0" marL="0" rtl="0" algn="l">
              <a:spcBef>
                <a:spcPts val="600"/>
              </a:spcBef>
              <a:spcAft>
                <a:spcPts val="0"/>
              </a:spcAft>
              <a:buNone/>
            </a:pPr>
            <a:r>
              <a:t/>
            </a:r>
            <a:endParaRPr sz="2400"/>
          </a:p>
        </p:txBody>
      </p:sp>
      <p:sp>
        <p:nvSpPr>
          <p:cNvPr id="493" name="Google Shape;493;p43"/>
          <p:cNvSpPr/>
          <p:nvPr/>
        </p:nvSpPr>
        <p:spPr>
          <a:xfrm>
            <a:off x="5676475" y="1639900"/>
            <a:ext cx="2125500" cy="213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Card</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id-number: integer</a:t>
            </a:r>
            <a:endParaRPr sz="1800"/>
          </a:p>
          <a:p>
            <a:pPr indent="0" lvl="0" marL="0" rtl="0" algn="ctr">
              <a:spcBef>
                <a:spcPts val="0"/>
              </a:spcBef>
              <a:spcAft>
                <a:spcPts val="0"/>
              </a:spcAft>
              <a:buNone/>
            </a:pPr>
            <a:r>
              <a:rPr lang="en" sz="1800"/>
              <a:t>height: integer</a:t>
            </a:r>
            <a:endParaRPr sz="1800"/>
          </a:p>
          <a:p>
            <a:pPr indent="0" lvl="0" marL="0" rtl="0" algn="ctr">
              <a:spcBef>
                <a:spcPts val="0"/>
              </a:spcBef>
              <a:spcAft>
                <a:spcPts val="0"/>
              </a:spcAft>
              <a:buNone/>
            </a:pPr>
            <a:r>
              <a:rPr lang="en" sz="1800"/>
              <a:t>width: integer</a:t>
            </a:r>
            <a:endParaRPr sz="1800"/>
          </a:p>
          <a:p>
            <a:pPr indent="0" lvl="0" marL="0" rtl="0" algn="ctr">
              <a:spcBef>
                <a:spcPts val="0"/>
              </a:spcBef>
              <a:spcAft>
                <a:spcPts val="0"/>
              </a:spcAft>
              <a:buNone/>
            </a:pPr>
            <a:r>
              <a:t/>
            </a:r>
            <a:endParaRPr sz="1100"/>
          </a:p>
          <a:p>
            <a:pPr indent="0" lvl="0" marL="0" rtl="0" algn="ctr">
              <a:spcBef>
                <a:spcPts val="0"/>
              </a:spcBef>
              <a:spcAft>
                <a:spcPts val="0"/>
              </a:spcAft>
              <a:buNone/>
            </a:pPr>
            <a:r>
              <a:rPr lang="en" sz="1800"/>
              <a:t>issue()</a:t>
            </a:r>
            <a:endParaRPr sz="1800"/>
          </a:p>
          <a:p>
            <a:pPr indent="0" lvl="0" marL="0" rtl="0" algn="ctr">
              <a:spcBef>
                <a:spcPts val="0"/>
              </a:spcBef>
              <a:spcAft>
                <a:spcPts val="0"/>
              </a:spcAft>
              <a:buNone/>
            </a:pPr>
            <a:r>
              <a:rPr lang="en" sz="1800"/>
              <a:t>revoke()</a:t>
            </a:r>
            <a:endParaRPr sz="1800"/>
          </a:p>
        </p:txBody>
      </p:sp>
      <p:cxnSp>
        <p:nvCxnSpPr>
          <p:cNvPr id="494" name="Google Shape;494;p43"/>
          <p:cNvCxnSpPr/>
          <p:nvPr/>
        </p:nvCxnSpPr>
        <p:spPr>
          <a:xfrm>
            <a:off x="5671073" y="2109150"/>
            <a:ext cx="2136300" cy="0"/>
          </a:xfrm>
          <a:prstGeom prst="straightConnector1">
            <a:avLst/>
          </a:prstGeom>
          <a:noFill/>
          <a:ln cap="flat" cmpd="sng" w="19050">
            <a:solidFill>
              <a:schemeClr val="dk2"/>
            </a:solidFill>
            <a:prstDash val="solid"/>
            <a:round/>
            <a:headEnd len="med" w="med" type="none"/>
            <a:tailEnd len="med" w="med" type="none"/>
          </a:ln>
        </p:spPr>
      </p:cxnSp>
      <p:cxnSp>
        <p:nvCxnSpPr>
          <p:cNvPr id="495" name="Google Shape;495;p43"/>
          <p:cNvCxnSpPr/>
          <p:nvPr/>
        </p:nvCxnSpPr>
        <p:spPr>
          <a:xfrm>
            <a:off x="5671073" y="3174550"/>
            <a:ext cx="2136300" cy="0"/>
          </a:xfrm>
          <a:prstGeom prst="straightConnector1">
            <a:avLst/>
          </a:prstGeom>
          <a:noFill/>
          <a:ln cap="flat" cmpd="sng" w="19050">
            <a:solidFill>
              <a:schemeClr val="dk2"/>
            </a:solidFill>
            <a:prstDash val="solid"/>
            <a:round/>
            <a:headEnd len="med" w="med" type="none"/>
            <a:tailEnd len="med" w="med" type="none"/>
          </a:ln>
        </p:spPr>
      </p:cxnSp>
      <p:sp>
        <p:nvSpPr>
          <p:cNvPr id="496" name="Google Shape;496;p43"/>
          <p:cNvSpPr/>
          <p:nvPr/>
        </p:nvSpPr>
        <p:spPr>
          <a:xfrm>
            <a:off x="4377477" y="4364450"/>
            <a:ext cx="1919100" cy="192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Drivers Licence</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class: Vehicle</a:t>
            </a:r>
            <a:endParaRPr sz="1800"/>
          </a:p>
          <a:p>
            <a:pPr indent="0" lvl="0" marL="0" rtl="0" algn="ctr">
              <a:spcBef>
                <a:spcPts val="0"/>
              </a:spcBef>
              <a:spcAft>
                <a:spcPts val="0"/>
              </a:spcAft>
              <a:buNone/>
            </a:pPr>
            <a:r>
              <a:rPr lang="en" sz="1800"/>
              <a:t>issued: Date</a:t>
            </a:r>
            <a:endParaRPr sz="1800"/>
          </a:p>
          <a:p>
            <a:pPr indent="0" lvl="0" marL="0" rtl="0" algn="ctr">
              <a:spcBef>
                <a:spcPts val="0"/>
              </a:spcBef>
              <a:spcAft>
                <a:spcPts val="0"/>
              </a:spcAft>
              <a:buNone/>
            </a:pPr>
            <a:r>
              <a:rPr lang="en" sz="1800"/>
              <a:t>expires: Date</a:t>
            </a:r>
            <a:endParaRPr sz="1800"/>
          </a:p>
          <a:p>
            <a:pPr indent="0" lvl="0" marL="0" rtl="0" algn="l">
              <a:spcBef>
                <a:spcPts val="0"/>
              </a:spcBef>
              <a:spcAft>
                <a:spcPts val="0"/>
              </a:spcAft>
              <a:buNone/>
            </a:pPr>
            <a:r>
              <a:t/>
            </a:r>
            <a:endParaRPr sz="1100"/>
          </a:p>
          <a:p>
            <a:pPr indent="0" lvl="0" marL="0" rtl="0" algn="ctr">
              <a:spcBef>
                <a:spcPts val="0"/>
              </a:spcBef>
              <a:spcAft>
                <a:spcPts val="0"/>
              </a:spcAft>
              <a:buNone/>
            </a:pPr>
            <a:r>
              <a:rPr lang="en" sz="1800"/>
              <a:t>renew()</a:t>
            </a:r>
            <a:endParaRPr sz="1800"/>
          </a:p>
        </p:txBody>
      </p:sp>
      <p:cxnSp>
        <p:nvCxnSpPr>
          <p:cNvPr id="497" name="Google Shape;497;p43"/>
          <p:cNvCxnSpPr/>
          <p:nvPr/>
        </p:nvCxnSpPr>
        <p:spPr>
          <a:xfrm>
            <a:off x="4372600" y="4833700"/>
            <a:ext cx="1929000" cy="0"/>
          </a:xfrm>
          <a:prstGeom prst="straightConnector1">
            <a:avLst/>
          </a:prstGeom>
          <a:noFill/>
          <a:ln cap="flat" cmpd="sng" w="19050">
            <a:solidFill>
              <a:schemeClr val="dk2"/>
            </a:solidFill>
            <a:prstDash val="solid"/>
            <a:round/>
            <a:headEnd len="med" w="med" type="none"/>
            <a:tailEnd len="med" w="med" type="none"/>
          </a:ln>
        </p:spPr>
      </p:cxnSp>
      <p:cxnSp>
        <p:nvCxnSpPr>
          <p:cNvPr id="498" name="Google Shape;498;p43"/>
          <p:cNvCxnSpPr/>
          <p:nvPr/>
        </p:nvCxnSpPr>
        <p:spPr>
          <a:xfrm>
            <a:off x="4372600" y="5899100"/>
            <a:ext cx="1929000" cy="0"/>
          </a:xfrm>
          <a:prstGeom prst="straightConnector1">
            <a:avLst/>
          </a:prstGeom>
          <a:noFill/>
          <a:ln cap="flat" cmpd="sng" w="19050">
            <a:solidFill>
              <a:schemeClr val="dk2"/>
            </a:solidFill>
            <a:prstDash val="solid"/>
            <a:round/>
            <a:headEnd len="med" w="med" type="none"/>
            <a:tailEnd len="med" w="med" type="none"/>
          </a:ln>
        </p:spPr>
      </p:cxnSp>
      <p:sp>
        <p:nvSpPr>
          <p:cNvPr id="499" name="Google Shape;499;p43"/>
          <p:cNvSpPr/>
          <p:nvPr/>
        </p:nvSpPr>
        <p:spPr>
          <a:xfrm>
            <a:off x="6772552" y="4364450"/>
            <a:ext cx="1909500" cy="181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ID Card</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800"/>
              <a:t>issued: Date</a:t>
            </a:r>
            <a:endParaRPr sz="1800"/>
          </a:p>
          <a:p>
            <a:pPr indent="0" lvl="0" marL="0" rtl="0" algn="ctr">
              <a:spcBef>
                <a:spcPts val="0"/>
              </a:spcBef>
              <a:spcAft>
                <a:spcPts val="0"/>
              </a:spcAft>
              <a:buNone/>
            </a:pPr>
            <a:r>
              <a:rPr lang="en" sz="1800"/>
              <a:t>expires: Date</a:t>
            </a:r>
            <a:endParaRPr sz="1800"/>
          </a:p>
          <a:p>
            <a:pPr indent="0" lvl="0" marL="0" rtl="0" algn="l">
              <a:spcBef>
                <a:spcPts val="0"/>
              </a:spcBef>
              <a:spcAft>
                <a:spcPts val="0"/>
              </a:spcAft>
              <a:buNone/>
            </a:pPr>
            <a:r>
              <a:t/>
            </a:r>
            <a:endParaRPr sz="1100"/>
          </a:p>
          <a:p>
            <a:pPr indent="0" lvl="0" marL="0" rtl="0" algn="ctr">
              <a:spcBef>
                <a:spcPts val="0"/>
              </a:spcBef>
              <a:spcAft>
                <a:spcPts val="0"/>
              </a:spcAft>
              <a:buNone/>
            </a:pPr>
            <a:r>
              <a:rPr lang="en" sz="1800"/>
              <a:t>renew()</a:t>
            </a:r>
            <a:endParaRPr sz="1800"/>
          </a:p>
        </p:txBody>
      </p:sp>
      <p:cxnSp>
        <p:nvCxnSpPr>
          <p:cNvPr id="500" name="Google Shape;500;p43"/>
          <p:cNvCxnSpPr/>
          <p:nvPr/>
        </p:nvCxnSpPr>
        <p:spPr>
          <a:xfrm>
            <a:off x="6767700" y="4833700"/>
            <a:ext cx="1919100" cy="0"/>
          </a:xfrm>
          <a:prstGeom prst="straightConnector1">
            <a:avLst/>
          </a:prstGeom>
          <a:noFill/>
          <a:ln cap="flat" cmpd="sng" w="19050">
            <a:solidFill>
              <a:schemeClr val="dk2"/>
            </a:solidFill>
            <a:prstDash val="solid"/>
            <a:round/>
            <a:headEnd len="med" w="med" type="none"/>
            <a:tailEnd len="med" w="med" type="none"/>
          </a:ln>
        </p:spPr>
      </p:cxnSp>
      <p:cxnSp>
        <p:nvCxnSpPr>
          <p:cNvPr id="501" name="Google Shape;501;p43"/>
          <p:cNvCxnSpPr/>
          <p:nvPr/>
        </p:nvCxnSpPr>
        <p:spPr>
          <a:xfrm>
            <a:off x="6767700" y="5784975"/>
            <a:ext cx="1919100" cy="0"/>
          </a:xfrm>
          <a:prstGeom prst="straightConnector1">
            <a:avLst/>
          </a:prstGeom>
          <a:noFill/>
          <a:ln cap="flat" cmpd="sng" w="19050">
            <a:solidFill>
              <a:schemeClr val="dk2"/>
            </a:solidFill>
            <a:prstDash val="solid"/>
            <a:round/>
            <a:headEnd len="med" w="med" type="none"/>
            <a:tailEnd len="med" w="med" type="none"/>
          </a:ln>
        </p:spPr>
      </p:cxnSp>
      <p:cxnSp>
        <p:nvCxnSpPr>
          <p:cNvPr id="502" name="Google Shape;502;p43"/>
          <p:cNvCxnSpPr>
            <a:stCxn id="496" idx="0"/>
            <a:endCxn id="493" idx="2"/>
          </p:cNvCxnSpPr>
          <p:nvPr/>
        </p:nvCxnSpPr>
        <p:spPr>
          <a:xfrm flipH="1" rot="10800000">
            <a:off x="5337027" y="3770750"/>
            <a:ext cx="1402200" cy="593700"/>
          </a:xfrm>
          <a:prstGeom prst="straightConnector1">
            <a:avLst/>
          </a:prstGeom>
          <a:noFill/>
          <a:ln cap="flat" cmpd="sng" w="38100">
            <a:solidFill>
              <a:schemeClr val="dk2"/>
            </a:solidFill>
            <a:prstDash val="solid"/>
            <a:round/>
            <a:headEnd len="med" w="med" type="none"/>
            <a:tailEnd len="med" w="med" type="triangle"/>
          </a:ln>
        </p:spPr>
      </p:cxnSp>
      <p:cxnSp>
        <p:nvCxnSpPr>
          <p:cNvPr id="503" name="Google Shape;503;p43"/>
          <p:cNvCxnSpPr>
            <a:stCxn id="499" idx="0"/>
            <a:endCxn id="493" idx="2"/>
          </p:cNvCxnSpPr>
          <p:nvPr/>
        </p:nvCxnSpPr>
        <p:spPr>
          <a:xfrm rot="10800000">
            <a:off x="6739102" y="3770750"/>
            <a:ext cx="988200" cy="593700"/>
          </a:xfrm>
          <a:prstGeom prst="straightConnector1">
            <a:avLst/>
          </a:prstGeom>
          <a:noFill/>
          <a:ln cap="flat" cmpd="sng" w="38100">
            <a:solidFill>
              <a:schemeClr val="dk2"/>
            </a:solidFill>
            <a:prstDash val="solid"/>
            <a:round/>
            <a:headEnd len="med" w="med" type="none"/>
            <a:tailEnd len="med" w="med" type="triangle"/>
          </a:ln>
        </p:spPr>
      </p:cxnSp>
      <p:sp>
        <p:nvSpPr>
          <p:cNvPr id="504" name="Google Shape;504;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Aggregation Versus Inheritance</a:t>
            </a:r>
            <a:endParaRPr/>
          </a:p>
        </p:txBody>
      </p:sp>
      <p:sp>
        <p:nvSpPr>
          <p:cNvPr id="510" name="Google Shape;510;p44"/>
          <p:cNvSpPr txBox="1"/>
          <p:nvPr>
            <p:ph idx="1" type="body"/>
          </p:nvPr>
        </p:nvSpPr>
        <p:spPr>
          <a:xfrm>
            <a:off x="457200" y="1600200"/>
            <a:ext cx="4751100" cy="88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Do not confuse “is-a” (inheritance) with “is-part-of” (aggregation).</a:t>
            </a:r>
            <a:endParaRPr sz="2400"/>
          </a:p>
          <a:p>
            <a:pPr indent="-381000" lvl="0" marL="457200" marR="0" rtl="0" algn="l">
              <a:lnSpc>
                <a:spcPct val="100000"/>
              </a:lnSpc>
              <a:spcBef>
                <a:spcPts val="0"/>
              </a:spcBef>
              <a:spcAft>
                <a:spcPts val="0"/>
              </a:spcAft>
              <a:buSzPts val="2400"/>
              <a:buChar char="●"/>
            </a:pPr>
            <a:r>
              <a:rPr lang="en" sz="2400"/>
              <a:t>Use inheritance for different special versions of a general concept.</a:t>
            </a:r>
            <a:endParaRPr sz="2400"/>
          </a:p>
          <a:p>
            <a:pPr indent="-381000" lvl="0" marL="457200" marR="0" rtl="0" algn="l">
              <a:lnSpc>
                <a:spcPct val="100000"/>
              </a:lnSpc>
              <a:spcBef>
                <a:spcPts val="0"/>
              </a:spcBef>
              <a:spcAft>
                <a:spcPts val="0"/>
              </a:spcAft>
              <a:buSzPts val="2400"/>
              <a:buChar char="●"/>
            </a:pPr>
            <a:r>
              <a:rPr lang="en" sz="2400"/>
              <a:t>Use aggregation to indicate components of a whole. </a:t>
            </a:r>
            <a:endParaRPr sz="2400"/>
          </a:p>
          <a:p>
            <a:pPr indent="0" lvl="0" marL="0" rtl="0" algn="l">
              <a:spcBef>
                <a:spcPts val="600"/>
              </a:spcBef>
              <a:spcAft>
                <a:spcPts val="0"/>
              </a:spcAft>
              <a:buNone/>
            </a:pPr>
            <a:r>
              <a:t/>
            </a:r>
            <a:endParaRPr sz="2400"/>
          </a:p>
        </p:txBody>
      </p:sp>
      <p:sp>
        <p:nvSpPr>
          <p:cNvPr id="511" name="Google Shape;511;p44"/>
          <p:cNvSpPr/>
          <p:nvPr/>
        </p:nvSpPr>
        <p:spPr>
          <a:xfrm>
            <a:off x="5362175" y="2898575"/>
            <a:ext cx="12969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Car</a:t>
            </a:r>
            <a:endParaRPr sz="1800"/>
          </a:p>
        </p:txBody>
      </p:sp>
      <p:sp>
        <p:nvSpPr>
          <p:cNvPr id="512" name="Google Shape;512;p44"/>
          <p:cNvSpPr/>
          <p:nvPr/>
        </p:nvSpPr>
        <p:spPr>
          <a:xfrm>
            <a:off x="7278350" y="2043125"/>
            <a:ext cx="12969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Wheel</a:t>
            </a:r>
            <a:endParaRPr sz="1800"/>
          </a:p>
        </p:txBody>
      </p:sp>
      <p:sp>
        <p:nvSpPr>
          <p:cNvPr id="513" name="Google Shape;513;p44"/>
          <p:cNvSpPr/>
          <p:nvPr/>
        </p:nvSpPr>
        <p:spPr>
          <a:xfrm>
            <a:off x="7278350" y="2944000"/>
            <a:ext cx="12969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Body</a:t>
            </a:r>
            <a:endParaRPr sz="1800"/>
          </a:p>
        </p:txBody>
      </p:sp>
      <p:sp>
        <p:nvSpPr>
          <p:cNvPr id="514" name="Google Shape;514;p44"/>
          <p:cNvSpPr/>
          <p:nvPr/>
        </p:nvSpPr>
        <p:spPr>
          <a:xfrm>
            <a:off x="7278350" y="3849800"/>
            <a:ext cx="12969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Engine</a:t>
            </a:r>
            <a:endParaRPr sz="1800"/>
          </a:p>
        </p:txBody>
      </p:sp>
      <p:cxnSp>
        <p:nvCxnSpPr>
          <p:cNvPr id="515" name="Google Shape;515;p44"/>
          <p:cNvCxnSpPr>
            <a:stCxn id="511" idx="3"/>
            <a:endCxn id="512" idx="1"/>
          </p:cNvCxnSpPr>
          <p:nvPr/>
        </p:nvCxnSpPr>
        <p:spPr>
          <a:xfrm flipH="1" rot="10800000">
            <a:off x="6659075" y="2374025"/>
            <a:ext cx="619200" cy="855300"/>
          </a:xfrm>
          <a:prstGeom prst="straightConnector1">
            <a:avLst/>
          </a:prstGeom>
          <a:noFill/>
          <a:ln cap="flat" cmpd="sng" w="28575">
            <a:solidFill>
              <a:schemeClr val="dk2"/>
            </a:solidFill>
            <a:prstDash val="solid"/>
            <a:round/>
            <a:headEnd len="med" w="med" type="diamond"/>
            <a:tailEnd len="med" w="med" type="none"/>
          </a:ln>
        </p:spPr>
      </p:cxnSp>
      <p:cxnSp>
        <p:nvCxnSpPr>
          <p:cNvPr id="516" name="Google Shape;516;p44"/>
          <p:cNvCxnSpPr>
            <a:stCxn id="513" idx="1"/>
            <a:endCxn id="511" idx="3"/>
          </p:cNvCxnSpPr>
          <p:nvPr/>
        </p:nvCxnSpPr>
        <p:spPr>
          <a:xfrm rot="10800000">
            <a:off x="6659150" y="3229450"/>
            <a:ext cx="619200" cy="45300"/>
          </a:xfrm>
          <a:prstGeom prst="straightConnector1">
            <a:avLst/>
          </a:prstGeom>
          <a:noFill/>
          <a:ln cap="flat" cmpd="sng" w="28575">
            <a:solidFill>
              <a:schemeClr val="dk2"/>
            </a:solidFill>
            <a:prstDash val="solid"/>
            <a:round/>
            <a:headEnd len="med" w="med" type="none"/>
            <a:tailEnd len="med" w="med" type="diamond"/>
          </a:ln>
        </p:spPr>
      </p:cxnSp>
      <p:cxnSp>
        <p:nvCxnSpPr>
          <p:cNvPr id="517" name="Google Shape;517;p44"/>
          <p:cNvCxnSpPr>
            <a:stCxn id="514" idx="1"/>
            <a:endCxn id="511" idx="3"/>
          </p:cNvCxnSpPr>
          <p:nvPr/>
        </p:nvCxnSpPr>
        <p:spPr>
          <a:xfrm rot="10800000">
            <a:off x="6659150" y="3229250"/>
            <a:ext cx="619200" cy="951300"/>
          </a:xfrm>
          <a:prstGeom prst="straightConnector1">
            <a:avLst/>
          </a:prstGeom>
          <a:noFill/>
          <a:ln cap="flat" cmpd="sng" w="28575">
            <a:solidFill>
              <a:schemeClr val="dk2"/>
            </a:solidFill>
            <a:prstDash val="solid"/>
            <a:round/>
            <a:headEnd len="med" w="med" type="none"/>
            <a:tailEnd len="med" w="med" type="diamond"/>
          </a:ln>
        </p:spPr>
      </p:cxnSp>
      <p:sp>
        <p:nvSpPr>
          <p:cNvPr id="518" name="Google Shape;518;p44"/>
          <p:cNvSpPr/>
          <p:nvPr/>
        </p:nvSpPr>
        <p:spPr>
          <a:xfrm>
            <a:off x="4781150" y="4462700"/>
            <a:ext cx="12969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Station Wagon</a:t>
            </a:r>
            <a:endParaRPr sz="1800"/>
          </a:p>
        </p:txBody>
      </p:sp>
      <p:sp>
        <p:nvSpPr>
          <p:cNvPr id="519" name="Google Shape;519;p44"/>
          <p:cNvSpPr/>
          <p:nvPr/>
        </p:nvSpPr>
        <p:spPr>
          <a:xfrm>
            <a:off x="6207200" y="5227225"/>
            <a:ext cx="12969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Compact</a:t>
            </a:r>
            <a:endParaRPr sz="1800"/>
          </a:p>
        </p:txBody>
      </p:sp>
      <p:cxnSp>
        <p:nvCxnSpPr>
          <p:cNvPr id="520" name="Google Shape;520;p44"/>
          <p:cNvCxnSpPr>
            <a:stCxn id="518" idx="0"/>
            <a:endCxn id="511" idx="2"/>
          </p:cNvCxnSpPr>
          <p:nvPr/>
        </p:nvCxnSpPr>
        <p:spPr>
          <a:xfrm flipH="1" rot="10800000">
            <a:off x="5429600" y="3560000"/>
            <a:ext cx="581100" cy="902700"/>
          </a:xfrm>
          <a:prstGeom prst="straightConnector1">
            <a:avLst/>
          </a:prstGeom>
          <a:noFill/>
          <a:ln cap="flat" cmpd="sng" w="28575">
            <a:solidFill>
              <a:schemeClr val="dk2"/>
            </a:solidFill>
            <a:prstDash val="solid"/>
            <a:round/>
            <a:headEnd len="med" w="med" type="none"/>
            <a:tailEnd len="med" w="med" type="triangle"/>
          </a:ln>
        </p:spPr>
      </p:cxnSp>
      <p:cxnSp>
        <p:nvCxnSpPr>
          <p:cNvPr id="521" name="Google Shape;521;p44"/>
          <p:cNvCxnSpPr>
            <a:stCxn id="519" idx="0"/>
            <a:endCxn id="511" idx="2"/>
          </p:cNvCxnSpPr>
          <p:nvPr/>
        </p:nvCxnSpPr>
        <p:spPr>
          <a:xfrm rot="10800000">
            <a:off x="6010550" y="3560125"/>
            <a:ext cx="845100" cy="1667100"/>
          </a:xfrm>
          <a:prstGeom prst="straightConnector1">
            <a:avLst/>
          </a:prstGeom>
          <a:noFill/>
          <a:ln cap="flat" cmpd="sng" w="28575">
            <a:solidFill>
              <a:schemeClr val="dk2"/>
            </a:solidFill>
            <a:prstDash val="solid"/>
            <a:round/>
            <a:headEnd len="med" w="med" type="none"/>
            <a:tailEnd len="med" w="med" type="triangle"/>
          </a:ln>
        </p:spPr>
      </p:cxnSp>
      <p:sp>
        <p:nvSpPr>
          <p:cNvPr id="522" name="Google Shape;522;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descr="Screenshot-1.png" id="528" name="Google Shape;528;p45"/>
          <p:cNvPicPr preferRelativeResize="0"/>
          <p:nvPr/>
        </p:nvPicPr>
        <p:blipFill>
          <a:blip r:embed="rId3">
            <a:alphaModFix/>
          </a:blip>
          <a:stretch>
            <a:fillRect/>
          </a:stretch>
        </p:blipFill>
        <p:spPr>
          <a:xfrm>
            <a:off x="893512" y="1624875"/>
            <a:ext cx="7333989" cy="4889326"/>
          </a:xfrm>
          <a:prstGeom prst="rect">
            <a:avLst/>
          </a:prstGeom>
          <a:noFill/>
          <a:ln>
            <a:noFill/>
          </a:ln>
        </p:spPr>
      </p:pic>
      <p:sp>
        <p:nvSpPr>
          <p:cNvPr id="529" name="Google Shape;529;p45"/>
          <p:cNvSpPr/>
          <p:nvPr/>
        </p:nvSpPr>
        <p:spPr>
          <a:xfrm>
            <a:off x="881900" y="1566650"/>
            <a:ext cx="1193100" cy="2715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536" name="Google Shape;536;p46"/>
          <p:cNvSpPr txBox="1"/>
          <p:nvPr>
            <p:ph idx="1" type="body"/>
          </p:nvPr>
        </p:nvSpPr>
        <p:spPr>
          <a:xfrm>
            <a:off x="457200" y="1600200"/>
            <a:ext cx="3994500" cy="4688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Draw a class diagram for a book chapter. </a:t>
            </a:r>
            <a:endParaRPr sz="2400"/>
          </a:p>
          <a:p>
            <a:pPr indent="0" lvl="0" marL="0" marR="0" rtl="0" algn="l">
              <a:lnSpc>
                <a:spcPct val="100000"/>
              </a:lnSpc>
              <a:spcBef>
                <a:spcPts val="600"/>
              </a:spcBef>
              <a:spcAft>
                <a:spcPts val="0"/>
              </a:spcAft>
              <a:buNone/>
            </a:pPr>
            <a:r>
              <a:rPr lang="en" sz="2400"/>
              <a:t>A chapter comprises several sections, each of which comprises several paragraphs and/or figures. A paragraph comprises several sentences, each of which contains several words.</a:t>
            </a:r>
            <a:endParaRPr sz="2400"/>
          </a:p>
          <a:p>
            <a:pPr indent="0" lvl="0" marL="0" rtl="0" algn="l">
              <a:spcBef>
                <a:spcPts val="600"/>
              </a:spcBef>
              <a:spcAft>
                <a:spcPts val="0"/>
              </a:spcAft>
              <a:buNone/>
            </a:pPr>
            <a:r>
              <a:t/>
            </a:r>
            <a:endParaRPr sz="2400"/>
          </a:p>
        </p:txBody>
      </p:sp>
      <p:sp>
        <p:nvSpPr>
          <p:cNvPr id="537" name="Google Shape;537;p4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Draw a class diagram (using inheritance) that captures two categories of a company’s customers: external customers, which are other companies buying goods from this company, and internal customers, which are the divisions of the company. </a:t>
            </a:r>
            <a:endParaRPr sz="2400"/>
          </a:p>
        </p:txBody>
      </p:sp>
      <p:sp>
        <p:nvSpPr>
          <p:cNvPr id="538" name="Google Shape;538;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65" name="Google Shape;65;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solidFill>
                  <a:srgbClr val="6AA84F"/>
                </a:solidFill>
              </a:rPr>
              <a:t>Good:</a:t>
            </a:r>
            <a:r>
              <a:rPr lang="en"/>
              <a:t> Rigorous requirements and planning stages.</a:t>
            </a:r>
            <a:endParaRPr/>
          </a:p>
          <a:p>
            <a:pPr indent="-381000" lvl="1" marL="914400" marR="0" rtl="0" algn="l">
              <a:lnSpc>
                <a:spcPct val="100000"/>
              </a:lnSpc>
              <a:spcBef>
                <a:spcPts val="0"/>
              </a:spcBef>
              <a:spcAft>
                <a:spcPts val="0"/>
              </a:spcAft>
              <a:buSzPts val="2400"/>
              <a:buChar char="○"/>
            </a:pPr>
            <a:r>
              <a:rPr lang="en"/>
              <a:t>Make sure stakeholders and developers are on the same page.</a:t>
            </a:r>
            <a:endParaRPr/>
          </a:p>
          <a:p>
            <a:pPr indent="-419100" lvl="0" marL="457200" marR="0" rtl="0" algn="l">
              <a:lnSpc>
                <a:spcPct val="100000"/>
              </a:lnSpc>
              <a:spcBef>
                <a:spcPts val="0"/>
              </a:spcBef>
              <a:spcAft>
                <a:spcPts val="0"/>
              </a:spcAft>
              <a:buSzPts val="3000"/>
              <a:buChar char="●"/>
            </a:pPr>
            <a:r>
              <a:rPr b="1" lang="en">
                <a:solidFill>
                  <a:srgbClr val="0000FF"/>
                </a:solidFill>
              </a:rPr>
              <a:t>Better:</a:t>
            </a:r>
            <a:r>
              <a:rPr lang="en"/>
              <a:t> Structure the system to accommodate change.</a:t>
            </a:r>
            <a:endParaRPr/>
          </a:p>
          <a:p>
            <a:pPr indent="-381000" lvl="1" marL="914400" marR="0" rtl="0" algn="l">
              <a:lnSpc>
                <a:spcPct val="100000"/>
              </a:lnSpc>
              <a:spcBef>
                <a:spcPts val="0"/>
              </a:spcBef>
              <a:spcAft>
                <a:spcPts val="0"/>
              </a:spcAft>
              <a:buSzPts val="2400"/>
              <a:buChar char="○"/>
            </a:pPr>
            <a:r>
              <a:rPr lang="en"/>
              <a:t>Isolate parts that are likely to change.</a:t>
            </a:r>
            <a:endParaRPr/>
          </a:p>
          <a:p>
            <a:pPr indent="-381000" lvl="1" marL="914400" marR="0" rtl="0" algn="l">
              <a:lnSpc>
                <a:spcPct val="100000"/>
              </a:lnSpc>
              <a:spcBef>
                <a:spcPts val="0"/>
              </a:spcBef>
              <a:spcAft>
                <a:spcPts val="0"/>
              </a:spcAft>
              <a:buSzPts val="2400"/>
              <a:buChar char="○"/>
            </a:pPr>
            <a:r>
              <a:rPr lang="en"/>
              <a:t>Modularize so changes are contained.</a:t>
            </a:r>
            <a:endParaRPr/>
          </a:p>
          <a:p>
            <a:pPr indent="-381000" lvl="1" marL="914400" marR="0" rtl="0" algn="l">
              <a:lnSpc>
                <a:spcPct val="100000"/>
              </a:lnSpc>
              <a:spcBef>
                <a:spcPts val="0"/>
              </a:spcBef>
              <a:spcAft>
                <a:spcPts val="0"/>
              </a:spcAft>
              <a:buSzPts val="2400"/>
              <a:buChar char="○"/>
            </a:pPr>
            <a:r>
              <a:rPr lang="en"/>
              <a:t>Attempt to not compromise the system structure during change.</a:t>
            </a:r>
            <a:endParaRPr/>
          </a:p>
          <a:p>
            <a:pPr indent="0" lvl="0" marL="0" marR="0" rtl="0" algn="l">
              <a:lnSpc>
                <a:spcPct val="100000"/>
              </a:lnSpc>
              <a:spcBef>
                <a:spcPts val="600"/>
              </a:spcBef>
              <a:spcAft>
                <a:spcPts val="0"/>
              </a:spcAft>
              <a:buNone/>
            </a:pPr>
            <a:r>
              <a:t/>
            </a:r>
            <a:endParaRPr/>
          </a:p>
        </p:txBody>
      </p:sp>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Suggested Solution 1</a:t>
            </a:r>
            <a:endParaRPr/>
          </a:p>
        </p:txBody>
      </p:sp>
      <p:sp>
        <p:nvSpPr>
          <p:cNvPr id="544" name="Google Shape;544;p47"/>
          <p:cNvSpPr txBox="1"/>
          <p:nvPr>
            <p:ph idx="1" type="body"/>
          </p:nvPr>
        </p:nvSpPr>
        <p:spPr>
          <a:xfrm>
            <a:off x="457200" y="1600200"/>
            <a:ext cx="8229600" cy="20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Draw a class diagram for a book chapter. </a:t>
            </a:r>
            <a:endParaRPr sz="2400"/>
          </a:p>
          <a:p>
            <a:pPr indent="0" lvl="0" marL="0" marR="0" rtl="0" algn="l">
              <a:lnSpc>
                <a:spcPct val="100000"/>
              </a:lnSpc>
              <a:spcBef>
                <a:spcPts val="600"/>
              </a:spcBef>
              <a:spcAft>
                <a:spcPts val="0"/>
              </a:spcAft>
              <a:buNone/>
            </a:pPr>
            <a:r>
              <a:rPr lang="en" sz="2400"/>
              <a:t>A chapter comprises several sections, each of which comprises several paragraphs and/or figures. A paragraph comprises several sentences, each of which contains several words.</a:t>
            </a:r>
            <a:endParaRPr sz="2400"/>
          </a:p>
          <a:p>
            <a:pPr indent="0" lvl="0" marL="0" rtl="0" algn="l">
              <a:spcBef>
                <a:spcPts val="600"/>
              </a:spcBef>
              <a:spcAft>
                <a:spcPts val="0"/>
              </a:spcAft>
              <a:buNone/>
            </a:pPr>
            <a:r>
              <a:t/>
            </a:r>
            <a:endParaRPr sz="2400"/>
          </a:p>
        </p:txBody>
      </p:sp>
      <p:sp>
        <p:nvSpPr>
          <p:cNvPr id="545" name="Google Shape;545;p47"/>
          <p:cNvSpPr/>
          <p:nvPr/>
        </p:nvSpPr>
        <p:spPr>
          <a:xfrm>
            <a:off x="463500" y="3957375"/>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Chapter</a:t>
            </a:r>
            <a:endParaRPr sz="1800"/>
          </a:p>
        </p:txBody>
      </p:sp>
      <p:sp>
        <p:nvSpPr>
          <p:cNvPr id="546" name="Google Shape;546;p47"/>
          <p:cNvSpPr/>
          <p:nvPr/>
        </p:nvSpPr>
        <p:spPr>
          <a:xfrm>
            <a:off x="2805075" y="3957375"/>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Section</a:t>
            </a:r>
            <a:endParaRPr sz="1800"/>
          </a:p>
        </p:txBody>
      </p:sp>
      <p:cxnSp>
        <p:nvCxnSpPr>
          <p:cNvPr id="547" name="Google Shape;547;p47"/>
          <p:cNvCxnSpPr>
            <a:stCxn id="546" idx="1"/>
            <a:endCxn id="545" idx="3"/>
          </p:cNvCxnSpPr>
          <p:nvPr/>
        </p:nvCxnSpPr>
        <p:spPr>
          <a:xfrm rot="10800000">
            <a:off x="1895475" y="4304925"/>
            <a:ext cx="909600" cy="0"/>
          </a:xfrm>
          <a:prstGeom prst="straightConnector1">
            <a:avLst/>
          </a:prstGeom>
          <a:noFill/>
          <a:ln cap="flat" cmpd="sng" w="28575">
            <a:solidFill>
              <a:schemeClr val="dk2"/>
            </a:solidFill>
            <a:prstDash val="solid"/>
            <a:round/>
            <a:headEnd len="med" w="med" type="none"/>
            <a:tailEnd len="med" w="med" type="diamond"/>
          </a:ln>
        </p:spPr>
      </p:cxnSp>
      <p:sp>
        <p:nvSpPr>
          <p:cNvPr id="548" name="Google Shape;548;p47"/>
          <p:cNvSpPr txBox="1"/>
          <p:nvPr/>
        </p:nvSpPr>
        <p:spPr>
          <a:xfrm>
            <a:off x="1895475" y="4393125"/>
            <a:ext cx="2904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49" name="Google Shape;549;p47"/>
          <p:cNvSpPr txBox="1"/>
          <p:nvPr/>
        </p:nvSpPr>
        <p:spPr>
          <a:xfrm>
            <a:off x="2351775" y="4393125"/>
            <a:ext cx="4533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50" name="Google Shape;550;p47"/>
          <p:cNvSpPr/>
          <p:nvPr/>
        </p:nvSpPr>
        <p:spPr>
          <a:xfrm>
            <a:off x="5146575" y="3957375"/>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Component</a:t>
            </a:r>
            <a:endParaRPr sz="1800"/>
          </a:p>
        </p:txBody>
      </p:sp>
      <p:cxnSp>
        <p:nvCxnSpPr>
          <p:cNvPr id="551" name="Google Shape;551;p47"/>
          <p:cNvCxnSpPr>
            <a:stCxn id="550" idx="1"/>
            <a:endCxn id="552" idx="3"/>
          </p:cNvCxnSpPr>
          <p:nvPr/>
        </p:nvCxnSpPr>
        <p:spPr>
          <a:xfrm rot="10800000">
            <a:off x="4236975" y="4304925"/>
            <a:ext cx="909600" cy="0"/>
          </a:xfrm>
          <a:prstGeom prst="straightConnector1">
            <a:avLst/>
          </a:prstGeom>
          <a:noFill/>
          <a:ln cap="flat" cmpd="sng" w="28575">
            <a:solidFill>
              <a:schemeClr val="dk2"/>
            </a:solidFill>
            <a:prstDash val="solid"/>
            <a:round/>
            <a:headEnd len="med" w="med" type="none"/>
            <a:tailEnd len="med" w="med" type="diamond"/>
          </a:ln>
        </p:spPr>
      </p:cxnSp>
      <p:sp>
        <p:nvSpPr>
          <p:cNvPr id="553" name="Google Shape;553;p47"/>
          <p:cNvSpPr txBox="1"/>
          <p:nvPr/>
        </p:nvSpPr>
        <p:spPr>
          <a:xfrm>
            <a:off x="4236975" y="4393125"/>
            <a:ext cx="2904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54" name="Google Shape;554;p47"/>
          <p:cNvSpPr txBox="1"/>
          <p:nvPr/>
        </p:nvSpPr>
        <p:spPr>
          <a:xfrm>
            <a:off x="4693275" y="4393125"/>
            <a:ext cx="4533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55" name="Google Shape;555;p47"/>
          <p:cNvSpPr/>
          <p:nvPr/>
        </p:nvSpPr>
        <p:spPr>
          <a:xfrm>
            <a:off x="5146575" y="5212063"/>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Paragraph</a:t>
            </a:r>
            <a:endParaRPr sz="1800"/>
          </a:p>
        </p:txBody>
      </p:sp>
      <p:sp>
        <p:nvSpPr>
          <p:cNvPr id="556" name="Google Shape;556;p47"/>
          <p:cNvSpPr/>
          <p:nvPr/>
        </p:nvSpPr>
        <p:spPr>
          <a:xfrm>
            <a:off x="7028400" y="5212075"/>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Picture</a:t>
            </a:r>
            <a:endParaRPr sz="1800"/>
          </a:p>
        </p:txBody>
      </p:sp>
      <p:cxnSp>
        <p:nvCxnSpPr>
          <p:cNvPr id="557" name="Google Shape;557;p47"/>
          <p:cNvCxnSpPr>
            <a:stCxn id="555" idx="0"/>
            <a:endCxn id="550" idx="2"/>
          </p:cNvCxnSpPr>
          <p:nvPr/>
        </p:nvCxnSpPr>
        <p:spPr>
          <a:xfrm rot="10800000">
            <a:off x="5862525" y="4652563"/>
            <a:ext cx="0" cy="559500"/>
          </a:xfrm>
          <a:prstGeom prst="straightConnector1">
            <a:avLst/>
          </a:prstGeom>
          <a:noFill/>
          <a:ln cap="flat" cmpd="sng" w="28575">
            <a:solidFill>
              <a:schemeClr val="dk2"/>
            </a:solidFill>
            <a:prstDash val="solid"/>
            <a:round/>
            <a:headEnd len="med" w="med" type="none"/>
            <a:tailEnd len="med" w="med" type="triangle"/>
          </a:ln>
        </p:spPr>
      </p:cxnSp>
      <p:cxnSp>
        <p:nvCxnSpPr>
          <p:cNvPr id="558" name="Google Shape;558;p47"/>
          <p:cNvCxnSpPr>
            <a:stCxn id="556" idx="0"/>
          </p:cNvCxnSpPr>
          <p:nvPr/>
        </p:nvCxnSpPr>
        <p:spPr>
          <a:xfrm rot="10800000">
            <a:off x="6107550" y="4704475"/>
            <a:ext cx="1636800" cy="507600"/>
          </a:xfrm>
          <a:prstGeom prst="straightConnector1">
            <a:avLst/>
          </a:prstGeom>
          <a:noFill/>
          <a:ln cap="flat" cmpd="sng" w="28575">
            <a:solidFill>
              <a:schemeClr val="dk2"/>
            </a:solidFill>
            <a:prstDash val="solid"/>
            <a:round/>
            <a:headEnd len="med" w="med" type="none"/>
            <a:tailEnd len="med" w="med" type="triangle"/>
          </a:ln>
        </p:spPr>
      </p:cxnSp>
      <p:sp>
        <p:nvSpPr>
          <p:cNvPr id="559" name="Google Shape;559;p47"/>
          <p:cNvSpPr/>
          <p:nvPr/>
        </p:nvSpPr>
        <p:spPr>
          <a:xfrm>
            <a:off x="2805075" y="5212063"/>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Sentence</a:t>
            </a:r>
            <a:endParaRPr sz="1800"/>
          </a:p>
        </p:txBody>
      </p:sp>
      <p:cxnSp>
        <p:nvCxnSpPr>
          <p:cNvPr id="560" name="Google Shape;560;p47"/>
          <p:cNvCxnSpPr>
            <a:stCxn id="559" idx="3"/>
            <a:endCxn id="555" idx="1"/>
          </p:cNvCxnSpPr>
          <p:nvPr/>
        </p:nvCxnSpPr>
        <p:spPr>
          <a:xfrm>
            <a:off x="4236975" y="5559613"/>
            <a:ext cx="909600" cy="0"/>
          </a:xfrm>
          <a:prstGeom prst="straightConnector1">
            <a:avLst/>
          </a:prstGeom>
          <a:noFill/>
          <a:ln cap="flat" cmpd="sng" w="28575">
            <a:solidFill>
              <a:schemeClr val="dk2"/>
            </a:solidFill>
            <a:prstDash val="solid"/>
            <a:round/>
            <a:headEnd len="med" w="med" type="none"/>
            <a:tailEnd len="med" w="med" type="diamond"/>
          </a:ln>
        </p:spPr>
      </p:cxnSp>
      <p:sp>
        <p:nvSpPr>
          <p:cNvPr id="561" name="Google Shape;561;p47"/>
          <p:cNvSpPr txBox="1"/>
          <p:nvPr/>
        </p:nvSpPr>
        <p:spPr>
          <a:xfrm>
            <a:off x="4243350" y="5634925"/>
            <a:ext cx="4533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62" name="Google Shape;562;p47"/>
          <p:cNvSpPr txBox="1"/>
          <p:nvPr/>
        </p:nvSpPr>
        <p:spPr>
          <a:xfrm>
            <a:off x="4776400" y="5634925"/>
            <a:ext cx="2904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63" name="Google Shape;563;p47"/>
          <p:cNvSpPr/>
          <p:nvPr/>
        </p:nvSpPr>
        <p:spPr>
          <a:xfrm>
            <a:off x="457200" y="5212050"/>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Word</a:t>
            </a:r>
            <a:endParaRPr sz="1800"/>
          </a:p>
        </p:txBody>
      </p:sp>
      <p:cxnSp>
        <p:nvCxnSpPr>
          <p:cNvPr id="564" name="Google Shape;564;p47"/>
          <p:cNvCxnSpPr>
            <a:stCxn id="563" idx="3"/>
            <a:endCxn id="565" idx="1"/>
          </p:cNvCxnSpPr>
          <p:nvPr/>
        </p:nvCxnSpPr>
        <p:spPr>
          <a:xfrm>
            <a:off x="1889100" y="5559600"/>
            <a:ext cx="909600" cy="0"/>
          </a:xfrm>
          <a:prstGeom prst="straightConnector1">
            <a:avLst/>
          </a:prstGeom>
          <a:noFill/>
          <a:ln cap="flat" cmpd="sng" w="28575">
            <a:solidFill>
              <a:schemeClr val="dk2"/>
            </a:solidFill>
            <a:prstDash val="solid"/>
            <a:round/>
            <a:headEnd len="med" w="med" type="none"/>
            <a:tailEnd len="med" w="med" type="diamond"/>
          </a:ln>
        </p:spPr>
      </p:cxnSp>
      <p:sp>
        <p:nvSpPr>
          <p:cNvPr id="566" name="Google Shape;566;p47"/>
          <p:cNvSpPr txBox="1"/>
          <p:nvPr/>
        </p:nvSpPr>
        <p:spPr>
          <a:xfrm>
            <a:off x="1895475" y="5634913"/>
            <a:ext cx="4533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67" name="Google Shape;567;p47"/>
          <p:cNvSpPr txBox="1"/>
          <p:nvPr/>
        </p:nvSpPr>
        <p:spPr>
          <a:xfrm>
            <a:off x="2428525" y="5634913"/>
            <a:ext cx="2904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68" name="Google Shape;568;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Suggested Solution 2</a:t>
            </a:r>
            <a:endParaRPr/>
          </a:p>
        </p:txBody>
      </p:sp>
      <p:sp>
        <p:nvSpPr>
          <p:cNvPr id="574" name="Google Shape;574;p48"/>
          <p:cNvSpPr txBox="1"/>
          <p:nvPr>
            <p:ph idx="4294967295" type="body"/>
          </p:nvPr>
        </p:nvSpPr>
        <p:spPr>
          <a:xfrm>
            <a:off x="457175" y="1600200"/>
            <a:ext cx="8133000" cy="220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Draw a class diagram (using inheritance) that captures two categories of a company’s customers: external customers, which are other companies buying goods from this company, and internal customers, which are the divisions of the company. </a:t>
            </a:r>
            <a:endParaRPr sz="2400"/>
          </a:p>
        </p:txBody>
      </p:sp>
      <p:sp>
        <p:nvSpPr>
          <p:cNvPr id="575" name="Google Shape;575;p48"/>
          <p:cNvSpPr/>
          <p:nvPr/>
        </p:nvSpPr>
        <p:spPr>
          <a:xfrm>
            <a:off x="6038350" y="5160900"/>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Customer</a:t>
            </a:r>
            <a:endParaRPr sz="1800"/>
          </a:p>
        </p:txBody>
      </p:sp>
      <p:sp>
        <p:nvSpPr>
          <p:cNvPr id="576" name="Google Shape;576;p48"/>
          <p:cNvSpPr/>
          <p:nvPr/>
        </p:nvSpPr>
        <p:spPr>
          <a:xfrm>
            <a:off x="3593750" y="5160900"/>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Internal Customer</a:t>
            </a:r>
            <a:endParaRPr sz="1800"/>
          </a:p>
        </p:txBody>
      </p:sp>
      <p:sp>
        <p:nvSpPr>
          <p:cNvPr id="577" name="Google Shape;577;p48"/>
          <p:cNvSpPr/>
          <p:nvPr/>
        </p:nvSpPr>
        <p:spPr>
          <a:xfrm>
            <a:off x="1318375" y="5160900"/>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Corporate Division</a:t>
            </a:r>
            <a:endParaRPr sz="1800"/>
          </a:p>
        </p:txBody>
      </p:sp>
      <p:sp>
        <p:nvSpPr>
          <p:cNvPr id="578" name="Google Shape;578;p48"/>
          <p:cNvSpPr/>
          <p:nvPr/>
        </p:nvSpPr>
        <p:spPr>
          <a:xfrm>
            <a:off x="2321525" y="3807600"/>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Company</a:t>
            </a:r>
            <a:endParaRPr sz="1800"/>
          </a:p>
        </p:txBody>
      </p:sp>
      <p:cxnSp>
        <p:nvCxnSpPr>
          <p:cNvPr id="579" name="Google Shape;579;p48"/>
          <p:cNvCxnSpPr>
            <a:stCxn id="577" idx="0"/>
            <a:endCxn id="578" idx="1"/>
          </p:cNvCxnSpPr>
          <p:nvPr/>
        </p:nvCxnSpPr>
        <p:spPr>
          <a:xfrm flipH="1" rot="10800000">
            <a:off x="2034325" y="4155300"/>
            <a:ext cx="287100" cy="1005600"/>
          </a:xfrm>
          <a:prstGeom prst="straightConnector1">
            <a:avLst/>
          </a:prstGeom>
          <a:noFill/>
          <a:ln cap="flat" cmpd="sng" w="28575">
            <a:solidFill>
              <a:schemeClr val="dk2"/>
            </a:solidFill>
            <a:prstDash val="solid"/>
            <a:round/>
            <a:headEnd len="med" w="med" type="none"/>
            <a:tailEnd len="med" w="med" type="diamond"/>
          </a:ln>
        </p:spPr>
      </p:cxnSp>
      <p:cxnSp>
        <p:nvCxnSpPr>
          <p:cNvPr id="580" name="Google Shape;580;p48"/>
          <p:cNvCxnSpPr>
            <a:stCxn id="576" idx="1"/>
            <a:endCxn id="577" idx="3"/>
          </p:cNvCxnSpPr>
          <p:nvPr/>
        </p:nvCxnSpPr>
        <p:spPr>
          <a:xfrm rot="10800000">
            <a:off x="2750150" y="5508450"/>
            <a:ext cx="843600" cy="0"/>
          </a:xfrm>
          <a:prstGeom prst="straightConnector1">
            <a:avLst/>
          </a:prstGeom>
          <a:noFill/>
          <a:ln cap="flat" cmpd="sng" w="28575">
            <a:solidFill>
              <a:schemeClr val="dk2"/>
            </a:solidFill>
            <a:prstDash val="solid"/>
            <a:round/>
            <a:headEnd len="med" w="med" type="none"/>
            <a:tailEnd len="med" w="med" type="triangle"/>
          </a:ln>
        </p:spPr>
      </p:cxnSp>
      <p:cxnSp>
        <p:nvCxnSpPr>
          <p:cNvPr id="581" name="Google Shape;581;p48"/>
          <p:cNvCxnSpPr>
            <a:stCxn id="576" idx="3"/>
            <a:endCxn id="575" idx="1"/>
          </p:cNvCxnSpPr>
          <p:nvPr/>
        </p:nvCxnSpPr>
        <p:spPr>
          <a:xfrm>
            <a:off x="5025650" y="5508450"/>
            <a:ext cx="1012800" cy="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48"/>
          <p:cNvSpPr/>
          <p:nvPr/>
        </p:nvSpPr>
        <p:spPr>
          <a:xfrm>
            <a:off x="4816100" y="3807600"/>
            <a:ext cx="1431900" cy="69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External Customer</a:t>
            </a:r>
            <a:endParaRPr sz="1800"/>
          </a:p>
        </p:txBody>
      </p:sp>
      <p:cxnSp>
        <p:nvCxnSpPr>
          <p:cNvPr id="583" name="Google Shape;583;p48"/>
          <p:cNvCxnSpPr>
            <a:stCxn id="582" idx="1"/>
            <a:endCxn id="578" idx="3"/>
          </p:cNvCxnSpPr>
          <p:nvPr/>
        </p:nvCxnSpPr>
        <p:spPr>
          <a:xfrm rot="10800000">
            <a:off x="3753500" y="4155150"/>
            <a:ext cx="1062600" cy="0"/>
          </a:xfrm>
          <a:prstGeom prst="straightConnector1">
            <a:avLst/>
          </a:prstGeom>
          <a:noFill/>
          <a:ln cap="flat" cmpd="sng" w="28575">
            <a:solidFill>
              <a:schemeClr val="dk2"/>
            </a:solidFill>
            <a:prstDash val="solid"/>
            <a:round/>
            <a:headEnd len="med" w="med" type="none"/>
            <a:tailEnd len="med" w="med" type="triangle"/>
          </a:ln>
        </p:spPr>
      </p:cxnSp>
      <p:cxnSp>
        <p:nvCxnSpPr>
          <p:cNvPr id="584" name="Google Shape;584;p48"/>
          <p:cNvCxnSpPr>
            <a:stCxn id="582" idx="2"/>
            <a:endCxn id="575" idx="0"/>
          </p:cNvCxnSpPr>
          <p:nvPr/>
        </p:nvCxnSpPr>
        <p:spPr>
          <a:xfrm>
            <a:off x="5532050" y="4502700"/>
            <a:ext cx="1222200" cy="658200"/>
          </a:xfrm>
          <a:prstGeom prst="straightConnector1">
            <a:avLst/>
          </a:prstGeom>
          <a:noFill/>
          <a:ln cap="flat" cmpd="sng" w="28575">
            <a:solidFill>
              <a:schemeClr val="dk2"/>
            </a:solidFill>
            <a:prstDash val="solid"/>
            <a:round/>
            <a:headEnd len="med" w="med" type="none"/>
            <a:tailEnd len="med" w="med" type="triangle"/>
          </a:ln>
        </p:spPr>
      </p:cxnSp>
      <p:sp>
        <p:nvSpPr>
          <p:cNvPr id="585" name="Google Shape;585;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591" name="Google Shape;591;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An object is an entity in the problem domain.</a:t>
            </a:r>
            <a:endParaRPr/>
          </a:p>
          <a:p>
            <a:pPr indent="-419100" lvl="0" marL="457200" marR="0" rtl="0" algn="l">
              <a:lnSpc>
                <a:spcPct val="100000"/>
              </a:lnSpc>
              <a:spcBef>
                <a:spcPts val="0"/>
              </a:spcBef>
              <a:spcAft>
                <a:spcPts val="0"/>
              </a:spcAft>
              <a:buSzPts val="3000"/>
              <a:buChar char="●"/>
            </a:pPr>
            <a:r>
              <a:rPr lang="en"/>
              <a:t>An object is an instantiation of a class (a type of object).</a:t>
            </a:r>
            <a:endParaRPr/>
          </a:p>
          <a:p>
            <a:pPr indent="-419100" lvl="0" marL="457200" marR="0" rtl="0" algn="l">
              <a:lnSpc>
                <a:spcPct val="100000"/>
              </a:lnSpc>
              <a:spcBef>
                <a:spcPts val="0"/>
              </a:spcBef>
              <a:spcAft>
                <a:spcPts val="0"/>
              </a:spcAft>
              <a:buSzPts val="3000"/>
              <a:buChar char="●"/>
            </a:pPr>
            <a:r>
              <a:rPr lang="en"/>
              <a:t>Classes have attributes and operations.</a:t>
            </a:r>
            <a:endParaRPr/>
          </a:p>
          <a:p>
            <a:pPr indent="-419100" lvl="0" marL="457200" marR="0" rtl="0" algn="l">
              <a:lnSpc>
                <a:spcPct val="100000"/>
              </a:lnSpc>
              <a:spcBef>
                <a:spcPts val="0"/>
              </a:spcBef>
              <a:spcAft>
                <a:spcPts val="0"/>
              </a:spcAft>
              <a:buSzPts val="3000"/>
              <a:buChar char="●"/>
            </a:pPr>
            <a:r>
              <a:rPr lang="en"/>
              <a:t>Classes are related through associations:</a:t>
            </a:r>
            <a:endParaRPr/>
          </a:p>
          <a:p>
            <a:pPr indent="-381000" lvl="1" marL="914400" marR="0" rtl="0" algn="l">
              <a:lnSpc>
                <a:spcPct val="100000"/>
              </a:lnSpc>
              <a:spcBef>
                <a:spcPts val="0"/>
              </a:spcBef>
              <a:spcAft>
                <a:spcPts val="0"/>
              </a:spcAft>
              <a:buSzPts val="2400"/>
              <a:buChar char="○"/>
            </a:pPr>
            <a:r>
              <a:rPr lang="en"/>
              <a:t>Regular association, aggregation, composition, inheritance</a:t>
            </a:r>
            <a:endParaRPr/>
          </a:p>
          <a:p>
            <a:pPr indent="-419100" lvl="0" marL="457200" marR="0" rtl="0" algn="l">
              <a:lnSpc>
                <a:spcPct val="100000"/>
              </a:lnSpc>
              <a:spcBef>
                <a:spcPts val="0"/>
              </a:spcBef>
              <a:spcAft>
                <a:spcPts val="0"/>
              </a:spcAft>
              <a:buSzPts val="3000"/>
              <a:buChar char="●"/>
            </a:pPr>
            <a:r>
              <a:rPr lang="en"/>
              <a:t>Associations have multiplicity and may have direction.</a:t>
            </a:r>
            <a:endParaRPr/>
          </a:p>
        </p:txBody>
      </p:sp>
      <p:sp>
        <p:nvSpPr>
          <p:cNvPr id="592" name="Google Shape;592;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598" name="Google Shape;598;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More on coming up with the classes and associations.</a:t>
            </a:r>
            <a:endParaRPr/>
          </a:p>
          <a:p>
            <a:pPr indent="-419100" lvl="0" marL="457200" marR="0" rtl="0" algn="l">
              <a:lnSpc>
                <a:spcPct val="100000"/>
              </a:lnSpc>
              <a:spcBef>
                <a:spcPts val="0"/>
              </a:spcBef>
              <a:spcAft>
                <a:spcPts val="0"/>
              </a:spcAft>
              <a:buSzPts val="3000"/>
              <a:buChar char="●"/>
            </a:pPr>
            <a:r>
              <a:rPr lang="en"/>
              <a:t>Reading:</a:t>
            </a:r>
            <a:endParaRPr/>
          </a:p>
          <a:p>
            <a:pPr indent="-381000" lvl="1" marL="914400" rtl="0" algn="l">
              <a:spcBef>
                <a:spcPts val="0"/>
              </a:spcBef>
              <a:spcAft>
                <a:spcPts val="0"/>
              </a:spcAft>
              <a:buSzPts val="2400"/>
              <a:buChar char="○"/>
            </a:pPr>
            <a:r>
              <a:rPr lang="en" sz="2400"/>
              <a:t>Sommerville, chapter 7</a:t>
            </a:r>
            <a:endParaRPr sz="2400"/>
          </a:p>
          <a:p>
            <a:pPr indent="-381000" lvl="1" marL="914400" rtl="0" algn="l">
              <a:spcBef>
                <a:spcPts val="0"/>
              </a:spcBef>
              <a:spcAft>
                <a:spcPts val="0"/>
              </a:spcAft>
              <a:buSzPts val="2400"/>
              <a:buChar char="○"/>
            </a:pPr>
            <a:r>
              <a:rPr lang="en" sz="2400"/>
              <a:t>Fowler UML, chapter 3 and 5</a:t>
            </a:r>
            <a:endParaRPr/>
          </a:p>
          <a:p>
            <a:pPr indent="-419100" lvl="0" marL="457200" marR="0" rtl="0" algn="l">
              <a:lnSpc>
                <a:spcPct val="100000"/>
              </a:lnSpc>
              <a:spcBef>
                <a:spcPts val="0"/>
              </a:spcBef>
              <a:spcAft>
                <a:spcPts val="0"/>
              </a:spcAft>
              <a:buSzPts val="3000"/>
              <a:buChar char="●"/>
            </a:pPr>
            <a:r>
              <a:rPr lang="en"/>
              <a:t>Assignment 3</a:t>
            </a:r>
            <a:endParaRPr/>
          </a:p>
          <a:p>
            <a:pPr indent="-381000" lvl="1" marL="914400" marR="0" rtl="0" algn="l">
              <a:lnSpc>
                <a:spcPct val="100000"/>
              </a:lnSpc>
              <a:spcBef>
                <a:spcPts val="0"/>
              </a:spcBef>
              <a:spcAft>
                <a:spcPts val="0"/>
              </a:spcAft>
              <a:buSzPts val="2400"/>
              <a:buChar char="○"/>
            </a:pPr>
            <a:r>
              <a:rPr lang="en"/>
              <a:t>Draft design - start thinking about this. We will cover a lot of strategies soon.</a:t>
            </a:r>
            <a:endParaRPr/>
          </a:p>
          <a:p>
            <a:pPr indent="0" lvl="0" marL="0" marR="0" rtl="0" algn="l">
              <a:lnSpc>
                <a:spcPct val="100000"/>
              </a:lnSpc>
              <a:spcBef>
                <a:spcPts val="600"/>
              </a:spcBef>
              <a:spcAft>
                <a:spcPts val="0"/>
              </a:spcAft>
              <a:buNone/>
            </a:pPr>
            <a:r>
              <a:t/>
            </a:r>
            <a:endParaRPr/>
          </a:p>
        </p:txBody>
      </p:sp>
      <p:sp>
        <p:nvSpPr>
          <p:cNvPr id="599" name="Google Shape;599;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Object-Oriented Solution</a:t>
            </a:r>
            <a:endParaRPr/>
          </a:p>
        </p:txBody>
      </p:sp>
      <p:sp>
        <p:nvSpPr>
          <p:cNvPr id="72" name="Google Shape;72;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problem domain is relatively consistent.</a:t>
            </a:r>
            <a:endParaRPr/>
          </a:p>
          <a:p>
            <a:pPr indent="-419100" lvl="0" marL="457200" marR="0" rtl="0" algn="l">
              <a:lnSpc>
                <a:spcPct val="100000"/>
              </a:lnSpc>
              <a:spcBef>
                <a:spcPts val="600"/>
              </a:spcBef>
              <a:spcAft>
                <a:spcPts val="0"/>
              </a:spcAft>
              <a:buSzPts val="3000"/>
              <a:buChar char="●"/>
            </a:pPr>
            <a:r>
              <a:rPr lang="en"/>
              <a:t>Creating ID Cards</a:t>
            </a:r>
            <a:endParaRPr/>
          </a:p>
          <a:p>
            <a:pPr indent="-381000" lvl="1" marL="914400" marR="0" rtl="0" algn="l">
              <a:lnSpc>
                <a:spcPct val="100000"/>
              </a:lnSpc>
              <a:spcBef>
                <a:spcPts val="0"/>
              </a:spcBef>
              <a:spcAft>
                <a:spcPts val="0"/>
              </a:spcAft>
              <a:buSzPts val="2400"/>
              <a:buChar char="○"/>
            </a:pPr>
            <a:r>
              <a:rPr lang="en"/>
              <a:t>Assemble data based on selected options, place in correct position on card layout.</a:t>
            </a:r>
            <a:endParaRPr/>
          </a:p>
          <a:p>
            <a:pPr indent="-419100" lvl="0" marL="457200" marR="0" rtl="0" algn="l">
              <a:lnSpc>
                <a:spcPct val="100000"/>
              </a:lnSpc>
              <a:spcBef>
                <a:spcPts val="0"/>
              </a:spcBef>
              <a:spcAft>
                <a:spcPts val="0"/>
              </a:spcAft>
              <a:buSzPts val="3000"/>
              <a:buChar char="●"/>
            </a:pPr>
            <a:r>
              <a:rPr lang="en"/>
              <a:t>Autopilot System</a:t>
            </a:r>
            <a:endParaRPr/>
          </a:p>
          <a:p>
            <a:pPr indent="-381000" lvl="1" marL="914400" marR="0" rtl="0" algn="l">
              <a:lnSpc>
                <a:spcPct val="100000"/>
              </a:lnSpc>
              <a:spcBef>
                <a:spcPts val="0"/>
              </a:spcBef>
              <a:spcAft>
                <a:spcPts val="0"/>
              </a:spcAft>
              <a:buSzPts val="2400"/>
              <a:buChar char="○"/>
            </a:pPr>
            <a:r>
              <a:rPr lang="en"/>
              <a:t>Get the plane from point A to point B using available control options.</a:t>
            </a:r>
            <a:endParaRPr/>
          </a:p>
          <a:p>
            <a:pPr indent="-419100" lvl="0" marL="457200" marR="0" rtl="0" algn="l">
              <a:lnSpc>
                <a:spcPct val="100000"/>
              </a:lnSpc>
              <a:spcBef>
                <a:spcPts val="0"/>
              </a:spcBef>
              <a:spcAft>
                <a:spcPts val="0"/>
              </a:spcAft>
              <a:buSzPts val="3000"/>
              <a:buChar char="●"/>
            </a:pPr>
            <a:r>
              <a:rPr lang="en"/>
              <a:t>Word Processor</a:t>
            </a:r>
            <a:endParaRPr/>
          </a:p>
          <a:p>
            <a:pPr indent="-381000" lvl="1" marL="914400" marR="0" rtl="0" algn="l">
              <a:lnSpc>
                <a:spcPct val="100000"/>
              </a:lnSpc>
              <a:spcBef>
                <a:spcPts val="0"/>
              </a:spcBef>
              <a:spcAft>
                <a:spcPts val="0"/>
              </a:spcAft>
              <a:buSzPts val="2400"/>
              <a:buChar char="○"/>
            </a:pPr>
            <a:r>
              <a:rPr lang="en"/>
              <a:t>Style text using user-selected options, render the document as it would appear once printed.</a:t>
            </a:r>
            <a:endParaRPr/>
          </a:p>
        </p:txBody>
      </p:sp>
      <p:sp>
        <p:nvSpPr>
          <p:cNvPr id="73" name="Google Shape;7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Object-Oriented Solution</a:t>
            </a:r>
            <a:endParaRPr/>
          </a:p>
        </p:txBody>
      </p:sp>
      <p:sp>
        <p:nvSpPr>
          <p:cNvPr id="79" name="Google Shape;79;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Changes: functionality, data representation.</a:t>
            </a:r>
            <a:endParaRPr/>
          </a:p>
          <a:p>
            <a:pPr indent="-419100" lvl="0" marL="457200" marR="0" rtl="0" algn="l">
              <a:lnSpc>
                <a:spcPct val="100000"/>
              </a:lnSpc>
              <a:spcBef>
                <a:spcPts val="600"/>
              </a:spcBef>
              <a:spcAft>
                <a:spcPts val="0"/>
              </a:spcAft>
              <a:buSzPts val="3000"/>
              <a:buChar char="●"/>
            </a:pPr>
            <a:r>
              <a:rPr lang="en"/>
              <a:t>Creating ID Cards</a:t>
            </a:r>
            <a:endParaRPr/>
          </a:p>
          <a:p>
            <a:pPr indent="-381000" lvl="1" marL="914400" marR="0" rtl="0" algn="l">
              <a:lnSpc>
                <a:spcPct val="100000"/>
              </a:lnSpc>
              <a:spcBef>
                <a:spcPts val="0"/>
              </a:spcBef>
              <a:spcAft>
                <a:spcPts val="0"/>
              </a:spcAft>
              <a:buSzPts val="2400"/>
              <a:buChar char="○"/>
            </a:pPr>
            <a:r>
              <a:rPr lang="en"/>
              <a:t>Type of information and where it is placed changes. </a:t>
            </a:r>
            <a:endParaRPr/>
          </a:p>
          <a:p>
            <a:pPr indent="-381000" lvl="1" marL="914400" marR="0" rtl="0" algn="l">
              <a:lnSpc>
                <a:spcPct val="100000"/>
              </a:lnSpc>
              <a:spcBef>
                <a:spcPts val="0"/>
              </a:spcBef>
              <a:spcAft>
                <a:spcPts val="0"/>
              </a:spcAft>
              <a:buSzPts val="2400"/>
              <a:buChar char="○"/>
            </a:pPr>
            <a:r>
              <a:rPr lang="en"/>
              <a:t>New types of ID may need to be added.</a:t>
            </a:r>
            <a:endParaRPr/>
          </a:p>
          <a:p>
            <a:pPr indent="-419100" lvl="0" marL="457200" marR="0" rtl="0" algn="l">
              <a:lnSpc>
                <a:spcPct val="100000"/>
              </a:lnSpc>
              <a:spcBef>
                <a:spcPts val="0"/>
              </a:spcBef>
              <a:spcAft>
                <a:spcPts val="0"/>
              </a:spcAft>
              <a:buSzPts val="3000"/>
              <a:buChar char="●"/>
            </a:pPr>
            <a:r>
              <a:rPr lang="en"/>
              <a:t>Autopilot System</a:t>
            </a:r>
            <a:endParaRPr/>
          </a:p>
          <a:p>
            <a:pPr indent="-381000" lvl="1" marL="914400" marR="0" rtl="0" algn="l">
              <a:lnSpc>
                <a:spcPct val="100000"/>
              </a:lnSpc>
              <a:spcBef>
                <a:spcPts val="0"/>
              </a:spcBef>
              <a:spcAft>
                <a:spcPts val="0"/>
              </a:spcAft>
              <a:buSzPts val="2400"/>
              <a:buChar char="○"/>
            </a:pPr>
            <a:r>
              <a:rPr lang="en"/>
              <a:t>Hardware interfaces need to adapt to new airplanes.</a:t>
            </a:r>
            <a:endParaRPr/>
          </a:p>
          <a:p>
            <a:pPr indent="-381000" lvl="1" marL="914400" marR="0" rtl="0" algn="l">
              <a:lnSpc>
                <a:spcPct val="100000"/>
              </a:lnSpc>
              <a:spcBef>
                <a:spcPts val="0"/>
              </a:spcBef>
              <a:spcAft>
                <a:spcPts val="0"/>
              </a:spcAft>
              <a:buSzPts val="2400"/>
              <a:buChar char="○"/>
            </a:pPr>
            <a:r>
              <a:rPr lang="en"/>
              <a:t>Operation options may evolve over time.</a:t>
            </a:r>
            <a:endParaRPr/>
          </a:p>
          <a:p>
            <a:pPr indent="-419100" lvl="0" marL="457200" marR="0" rtl="0" algn="l">
              <a:lnSpc>
                <a:spcPct val="100000"/>
              </a:lnSpc>
              <a:spcBef>
                <a:spcPts val="0"/>
              </a:spcBef>
              <a:spcAft>
                <a:spcPts val="0"/>
              </a:spcAft>
              <a:buSzPts val="3000"/>
              <a:buChar char="●"/>
            </a:pPr>
            <a:r>
              <a:rPr lang="en"/>
              <a:t>Word Processor</a:t>
            </a:r>
            <a:endParaRPr/>
          </a:p>
          <a:p>
            <a:pPr indent="-381000" lvl="1" marL="914400" marR="0" rtl="0" algn="l">
              <a:lnSpc>
                <a:spcPct val="100000"/>
              </a:lnSpc>
              <a:spcBef>
                <a:spcPts val="0"/>
              </a:spcBef>
              <a:spcAft>
                <a:spcPts val="0"/>
              </a:spcAft>
              <a:buSzPts val="2400"/>
              <a:buChar char="○"/>
            </a:pPr>
            <a:r>
              <a:rPr lang="en"/>
              <a:t>New style options and templates added over time. </a:t>
            </a:r>
            <a:endParaRPr/>
          </a:p>
          <a:p>
            <a:pPr indent="-381000" lvl="1" marL="914400" marR="0" rtl="0" algn="l">
              <a:lnSpc>
                <a:spcPct val="100000"/>
              </a:lnSpc>
              <a:spcBef>
                <a:spcPts val="0"/>
              </a:spcBef>
              <a:spcAft>
                <a:spcPts val="0"/>
              </a:spcAft>
              <a:buSzPts val="2400"/>
              <a:buChar char="○"/>
            </a:pPr>
            <a:r>
              <a:rPr lang="en"/>
              <a:t>New document types supported (HTML, XML, etc.)</a:t>
            </a:r>
            <a:endParaRPr/>
          </a:p>
        </p:txBody>
      </p:sp>
      <p:sp>
        <p:nvSpPr>
          <p:cNvPr id="80" name="Google Shape;80;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nvSpPr>
        <p:spPr>
          <a:xfrm>
            <a:off x="581400" y="1586325"/>
            <a:ext cx="7961400" cy="24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The OO Approach:</a:t>
            </a:r>
            <a:endParaRPr b="1" sz="4800">
              <a:solidFill>
                <a:srgbClr val="FFFFFF"/>
              </a:solidFill>
            </a:endParaRPr>
          </a:p>
          <a:p>
            <a:pPr indent="0" lvl="0" marL="0" rtl="0" algn="l">
              <a:spcBef>
                <a:spcPts val="0"/>
              </a:spcBef>
              <a:spcAft>
                <a:spcPts val="0"/>
              </a:spcAft>
              <a:buNone/>
            </a:pPr>
            <a:r>
              <a:rPr b="1" lang="en" sz="3600">
                <a:solidFill>
                  <a:srgbClr val="FFFFFF"/>
                </a:solidFill>
              </a:rPr>
              <a:t>Structure the system based on the abstract concepts of the problem domain, not the concrete instantiations.</a:t>
            </a:r>
            <a:endParaRPr b="1" sz="3600">
              <a:solidFill>
                <a:srgbClr val="FFFFFF"/>
              </a:solidFill>
            </a:endParaRPr>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OO Design?</a:t>
            </a:r>
            <a:endParaRPr/>
          </a:p>
        </p:txBody>
      </p:sp>
      <p:sp>
        <p:nvSpPr>
          <p:cNvPr id="92" name="Google Shape;92;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OO design is a way of thinking about a problem based on abstractions of concepts (entities) that exist in the real world.</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OO design is not the same as programming in an OO language.</a:t>
            </a:r>
            <a:endParaRPr/>
          </a:p>
          <a:p>
            <a:pPr indent="-419100" lvl="0" marL="457200" marR="0" rtl="0" algn="l">
              <a:lnSpc>
                <a:spcPct val="100000"/>
              </a:lnSpc>
              <a:spcBef>
                <a:spcPts val="600"/>
              </a:spcBef>
              <a:spcAft>
                <a:spcPts val="0"/>
              </a:spcAft>
              <a:buSzPts val="3000"/>
              <a:buChar char="●"/>
            </a:pPr>
            <a:r>
              <a:rPr lang="en"/>
              <a:t>Can reason about entities and relationships even when programming in C, Fortran, etc.</a:t>
            </a:r>
            <a:endParaRPr/>
          </a:p>
          <a:p>
            <a:pPr indent="-419100" lvl="0" marL="457200" marR="0" rtl="0" algn="l">
              <a:lnSpc>
                <a:spcPct val="100000"/>
              </a:lnSpc>
              <a:spcBef>
                <a:spcPts val="0"/>
              </a:spcBef>
              <a:spcAft>
                <a:spcPts val="0"/>
              </a:spcAft>
              <a:buSzPts val="3000"/>
              <a:buChar char="●"/>
            </a:pPr>
            <a:r>
              <a:rPr lang="en"/>
              <a:t>OO languages do not ensure OO design.</a:t>
            </a:r>
            <a:endParaRPr/>
          </a:p>
        </p:txBody>
      </p:sp>
      <p:sp>
        <p:nvSpPr>
          <p:cNvPr id="93" name="Google Shape;93;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Viewpoints of OO Analysis</a:t>
            </a:r>
            <a:endParaRPr/>
          </a:p>
        </p:txBody>
      </p:sp>
      <p:sp>
        <p:nvSpPr>
          <p:cNvPr id="99" name="Google Shape;99;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600"/>
              <a:t>Static Models:</a:t>
            </a:r>
            <a:endParaRPr b="1" sz="2600"/>
          </a:p>
          <a:p>
            <a:pPr indent="-381000" lvl="0" marL="457200" marR="0" rtl="0" algn="l">
              <a:lnSpc>
                <a:spcPct val="100000"/>
              </a:lnSpc>
              <a:spcBef>
                <a:spcPts val="600"/>
              </a:spcBef>
              <a:spcAft>
                <a:spcPts val="0"/>
              </a:spcAft>
              <a:buSzPts val="2400"/>
              <a:buChar char="●"/>
            </a:pPr>
            <a:r>
              <a:rPr lang="en" sz="2400"/>
              <a:t>Describe the structure of the entities in the system.</a:t>
            </a:r>
            <a:endParaRPr sz="2400"/>
          </a:p>
          <a:p>
            <a:pPr indent="-381000" lvl="1" marL="914400" marR="0" rtl="0" algn="l">
              <a:lnSpc>
                <a:spcPct val="100000"/>
              </a:lnSpc>
              <a:spcBef>
                <a:spcPts val="0"/>
              </a:spcBef>
              <a:spcAft>
                <a:spcPts val="0"/>
              </a:spcAft>
              <a:buSzPts val="2400"/>
              <a:buChar char="○"/>
            </a:pPr>
            <a:r>
              <a:rPr lang="en"/>
              <a:t>Individual entities (attributes and operations).</a:t>
            </a:r>
            <a:endParaRPr/>
          </a:p>
          <a:p>
            <a:pPr indent="-381000" lvl="1" marL="914400" marR="0" rtl="0" algn="l">
              <a:lnSpc>
                <a:spcPct val="100000"/>
              </a:lnSpc>
              <a:spcBef>
                <a:spcPts val="0"/>
              </a:spcBef>
              <a:spcAft>
                <a:spcPts val="0"/>
              </a:spcAft>
              <a:buSzPts val="2400"/>
              <a:buChar char="○"/>
            </a:pPr>
            <a:r>
              <a:rPr lang="en"/>
              <a:t>Relationships between entities (association and inheritance).</a:t>
            </a:r>
            <a:endParaRPr/>
          </a:p>
          <a:p>
            <a:pPr indent="-381000" lvl="1" marL="914400" marR="0" rtl="0" algn="l">
              <a:lnSpc>
                <a:spcPct val="100000"/>
              </a:lnSpc>
              <a:spcBef>
                <a:spcPts val="0"/>
              </a:spcBef>
              <a:spcAft>
                <a:spcPts val="0"/>
              </a:spcAft>
              <a:buSzPts val="2400"/>
              <a:buChar char="○"/>
            </a:pPr>
            <a:r>
              <a:rPr lang="en"/>
              <a:t>Clustering of entities into logical subsystems.</a:t>
            </a:r>
            <a:endParaRPr/>
          </a:p>
          <a:p>
            <a:pPr indent="0" lvl="0" marL="0" marR="0" rtl="0" algn="l">
              <a:lnSpc>
                <a:spcPct val="100000"/>
              </a:lnSpc>
              <a:spcBef>
                <a:spcPts val="600"/>
              </a:spcBef>
              <a:spcAft>
                <a:spcPts val="0"/>
              </a:spcAft>
              <a:buNone/>
            </a:pPr>
            <a:r>
              <a:rPr b="1" lang="en" sz="2600"/>
              <a:t>Dynamic (Behavioral) Models:</a:t>
            </a:r>
            <a:endParaRPr b="1" sz="2600"/>
          </a:p>
          <a:p>
            <a:pPr indent="-381000" lvl="0" marL="457200" marR="0" rtl="0" algn="l">
              <a:lnSpc>
                <a:spcPct val="100000"/>
              </a:lnSpc>
              <a:spcBef>
                <a:spcPts val="600"/>
              </a:spcBef>
              <a:spcAft>
                <a:spcPts val="0"/>
              </a:spcAft>
              <a:buSzPts val="2400"/>
              <a:buChar char="●"/>
            </a:pPr>
            <a:r>
              <a:rPr lang="en" sz="2400"/>
              <a:t>Describe sequences of interactions between object instantiations during execution.</a:t>
            </a:r>
            <a:endParaRPr sz="2400"/>
          </a:p>
          <a:p>
            <a:pPr indent="-381000" lvl="1" marL="914400" marR="0" rtl="0" algn="l">
              <a:lnSpc>
                <a:spcPct val="100000"/>
              </a:lnSpc>
              <a:spcBef>
                <a:spcPts val="0"/>
              </a:spcBef>
              <a:spcAft>
                <a:spcPts val="0"/>
              </a:spcAft>
              <a:buSzPts val="2400"/>
              <a:buChar char="○"/>
            </a:pPr>
            <a:r>
              <a:rPr lang="en"/>
              <a:t>Show changes to attributes.</a:t>
            </a:r>
            <a:endParaRPr/>
          </a:p>
          <a:p>
            <a:pPr indent="-381000" lvl="1" marL="914400" marR="0" rtl="0" algn="l">
              <a:lnSpc>
                <a:spcPct val="100000"/>
              </a:lnSpc>
              <a:spcBef>
                <a:spcPts val="0"/>
              </a:spcBef>
              <a:spcAft>
                <a:spcPts val="0"/>
              </a:spcAft>
              <a:buSzPts val="2400"/>
              <a:buChar char="○"/>
            </a:pPr>
            <a:r>
              <a:rPr lang="en"/>
              <a:t>Model the control aspects of the system.	</a:t>
            </a:r>
            <a:endParaRPr/>
          </a:p>
        </p:txBody>
      </p:sp>
      <p:sp>
        <p:nvSpPr>
          <p:cNvPr id="100" name="Google Shape;10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