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8ed4f23b8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8ed4f23b8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homework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e4fd523d7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4fd523d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a:p>
            <a:pPr indent="0" lvl="0" marL="0" rtl="0" algn="l">
              <a:spcBef>
                <a:spcPts val="0"/>
              </a:spcBef>
              <a:spcAft>
                <a:spcPts val="0"/>
              </a:spcAft>
              <a:buNone/>
            </a:pPr>
            <a:r>
              <a:rPr lang="en"/>
              <a:t>A person might have both a birthdate and an age, but if we have a calendar with the current date, you can always derive the person’s age. So, we might not need the age attribute in there. </a:t>
            </a:r>
            <a:r>
              <a:rPr lang="en">
                <a:solidFill>
                  <a:schemeClr val="dk1"/>
                </a:solidFill>
              </a:rPr>
              <a:t>These derived associations can be redundant. We could ditch that as an attribute and instead calculate it when needed. If the calculation is relatively rare, then it may be cheaper to calculate it when needed rather than adding another stored attribute. That said, sometimes you want to fogure out what can be derived so that you can actually add permanent new attributes - if a calculation is performed often, you might want to add an attribute so that you can perform the calculation once, store the result, and just pull that value when needed.</a:t>
            </a:r>
            <a:endParaRPr>
              <a:solidFill>
                <a:schemeClr val="dk1"/>
              </a:solidFill>
            </a:endParaRPr>
          </a:p>
          <a:p>
            <a:pPr indent="0" lvl="0" marL="0" rtl="0" algn="l">
              <a:spcBef>
                <a:spcPts val="0"/>
              </a:spcBef>
              <a:spcAft>
                <a:spcPts val="0"/>
              </a:spcAft>
              <a:buNone/>
            </a:pPr>
            <a:r>
              <a:rPr lang="en"/>
              <a:t>-Similarly, You can also derive associations. For instance, if an organization has departments, and a department has employees, you can derive that an employee works for the organization. We don’t necessarily need that explicit association, we don’t need a pointer in the program. </a:t>
            </a:r>
            <a:endParaRPr/>
          </a:p>
          <a:p>
            <a:pPr indent="0" lvl="0" marL="0" rtl="0" algn="l">
              <a:spcBef>
                <a:spcPts val="0"/>
              </a:spcBef>
              <a:spcAft>
                <a:spcPts val="0"/>
              </a:spcAft>
              <a:buNone/>
            </a:pPr>
            <a:r>
              <a:rPr lang="en"/>
              <a:t>Since these attributes and associations can be derived, their existence might make the program more efficient or open up cohesion and coupling issues. You could figure out which associatioins and attributes are redundant and ditch them in the implementation in an attempt to optimize your program.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f0541356_0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f0541356_0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go through a more complicated example together. Our good friend, the home heating system.</a:t>
            </a:r>
            <a:endParaRPr/>
          </a:p>
          <a:p>
            <a:pPr indent="0" lvl="0" marL="0" rtl="0" algn="l">
              <a:spcBef>
                <a:spcPts val="0"/>
              </a:spcBef>
              <a:spcAft>
                <a:spcPts val="0"/>
              </a:spcAft>
              <a:buNone/>
            </a:pPr>
            <a:r>
              <a:rPr lang="en"/>
              <a:t>It controls the level of heat in each of the rooms of a house. The software maintains the temperature of each room within a specified range by controlling the heat flow to individual rooms. We have a central thermostat that a human can use to turn the system on or off and set the desired temperature. </a:t>
            </a:r>
            <a:endParaRPr/>
          </a:p>
          <a:p>
            <a:pPr indent="0" lvl="0" marL="0" rtl="0" algn="l">
              <a:spcBef>
                <a:spcPts val="0"/>
              </a:spcBef>
              <a:spcAft>
                <a:spcPts val="0"/>
              </a:spcAft>
              <a:buNone/>
            </a:pPr>
            <a:r>
              <a:rPr lang="en">
                <a:solidFill>
                  <a:schemeClr val="dk1"/>
                </a:solidFill>
              </a:rPr>
              <a:t>Simple enough, right? Let’s work together to design the software.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8f0541356_0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f0541356_0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look at some of our requirements. Read through together.</a:t>
            </a:r>
            <a:endParaRPr/>
          </a:p>
          <a:p>
            <a:pPr indent="0" lvl="0" marL="0" rtl="0" algn="l">
              <a:spcBef>
                <a:spcPts val="0"/>
              </a:spcBef>
              <a:spcAft>
                <a:spcPts val="0"/>
              </a:spcAft>
              <a:buNone/>
            </a:pPr>
            <a:r>
              <a:rPr lang="en"/>
              <a:t>(read)</a:t>
            </a:r>
            <a:endParaRPr/>
          </a:p>
          <a:p>
            <a:pPr indent="0" lvl="0" marL="0" rtl="0" algn="l">
              <a:spcBef>
                <a:spcPts val="0"/>
              </a:spcBef>
              <a:spcAft>
                <a:spcPts val="0"/>
              </a:spcAft>
              <a:buNone/>
            </a:pPr>
            <a:r>
              <a:rPr lang="en"/>
              <a:t>Ok, let’s look for classes. Tell me some candidates. Look at those nouns. Jot them down on your activity as well. (discuss)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f0541356_0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f0541356_0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through list</a:t>
            </a:r>
            <a:endParaRPr/>
          </a:p>
          <a:p>
            <a:pPr indent="0" lvl="0" marL="0" rtl="0" algn="l">
              <a:spcBef>
                <a:spcPts val="0"/>
              </a:spcBef>
              <a:spcAft>
                <a:spcPts val="0"/>
              </a:spcAft>
              <a:buNone/>
            </a:pPr>
            <a:r>
              <a:rPr lang="en"/>
              <a:t>Any others that you had written down?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f0541356_0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f0541356_0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have this list, and already, I’m sure you saw a few that were questionable. That’s fine. We just want to come up with a big list of possibilities at first, and try to refine it. So, the next step is to eliminate the bad classes.</a:t>
            </a:r>
            <a:endParaRPr/>
          </a:p>
          <a:p>
            <a:pPr indent="0" lvl="0" marL="0" rtl="0" algn="l">
              <a:spcBef>
                <a:spcPts val="0"/>
              </a:spcBef>
              <a:spcAft>
                <a:spcPts val="0"/>
              </a:spcAft>
              <a:buNone/>
            </a:pPr>
            <a:r>
              <a:rPr lang="en"/>
              <a:t>(read)</a:t>
            </a:r>
            <a:endParaRPr/>
          </a:p>
          <a:p>
            <a:pPr indent="0" lvl="0" marL="0" rtl="0" algn="l">
              <a:spcBef>
                <a:spcPts val="0"/>
              </a:spcBef>
              <a:spcAft>
                <a:spcPts val="0"/>
              </a:spcAft>
              <a:buNone/>
            </a:pPr>
            <a:r>
              <a:rPr lang="en"/>
              <a:t>1 - controller and control panel</a:t>
            </a:r>
            <a:endParaRPr/>
          </a:p>
          <a:p>
            <a:pPr indent="0" lvl="0" marL="0" rtl="0" algn="l">
              <a:spcBef>
                <a:spcPts val="0"/>
              </a:spcBef>
              <a:spcAft>
                <a:spcPts val="0"/>
              </a:spcAft>
              <a:buNone/>
            </a:pPr>
            <a:r>
              <a:rPr lang="en"/>
              <a:t>2 - we had one just called software. That’s not really needed.</a:t>
            </a:r>
            <a:endParaRPr/>
          </a:p>
          <a:p>
            <a:pPr indent="0" lvl="0" marL="0" rtl="0" algn="l">
              <a:spcBef>
                <a:spcPts val="0"/>
              </a:spcBef>
              <a:spcAft>
                <a:spcPts val="0"/>
              </a:spcAft>
              <a:buNone/>
            </a:pPr>
            <a:r>
              <a:rPr lang="en"/>
              <a:t>3 - classes that don’t have a clear role, or could be encompased by something else</a:t>
            </a:r>
            <a:endParaRPr/>
          </a:p>
          <a:p>
            <a:pPr indent="0" lvl="0" marL="0" rtl="0" algn="l">
              <a:spcBef>
                <a:spcPts val="0"/>
              </a:spcBef>
              <a:spcAft>
                <a:spcPts val="0"/>
              </a:spcAft>
              <a:buNone/>
            </a:pPr>
            <a:r>
              <a:rPr lang="en"/>
              <a:t>4 - simple items that could just be data stored by other classes.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8f0541356_0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f0541356_0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 you might have pulled out a potential class that is actually just a term for a sequence of actions that the system needs to take. For instance, you might have pulled out a class that you were calling “heat”. That’s more something that the system does. Those aren’t necessarily good classes, but could be broken down as operations in another class or in a set of classes.</a:t>
            </a:r>
            <a:endParaRPr/>
          </a:p>
          <a:p>
            <a:pPr indent="0" lvl="0" marL="0" rtl="0" algn="l">
              <a:spcBef>
                <a:spcPts val="0"/>
              </a:spcBef>
              <a:spcAft>
                <a:spcPts val="0"/>
              </a:spcAft>
              <a:buNone/>
            </a:pPr>
            <a:r>
              <a:rPr lang="en"/>
              <a:t>6 - (read). This is less applicable to the heating example, but for your GRADS system, you might have written down User, Admin, and Student as classes. You could make an argument for having all of those, but rather than having a Student and Admin class, it might be better to just have a User class. Both are users, and you could potentially use the data attributes to control the operations they can access. </a:t>
            </a:r>
            <a:endParaRPr/>
          </a:p>
          <a:p>
            <a:pPr indent="0" lvl="0" marL="0" rtl="0" algn="l">
              <a:spcBef>
                <a:spcPts val="0"/>
              </a:spcBef>
              <a:spcAft>
                <a:spcPts val="0"/>
              </a:spcAft>
              <a:buNone/>
            </a:pPr>
            <a:r>
              <a:rPr lang="en"/>
              <a:t>7 - you might have a noun that reflects some ultra-detailed aspect of the implementation. Say, you picked out an Oracle Database or Hashmap. That isn’t needed for the software design, better to leave that for the implementation. You’d just want something like Database Handler object, and leave the Oracle part out for now unless the software design really depends on this detail.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8f0541356_01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f0541356_0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them time to remove some)</a:t>
            </a:r>
            <a:endParaRPr/>
          </a:p>
          <a:p>
            <a:pPr indent="-317500" lvl="0" marL="457200" rtl="0" algn="l">
              <a:spcBef>
                <a:spcPts val="0"/>
              </a:spcBef>
              <a:spcAft>
                <a:spcPts val="0"/>
              </a:spcAft>
              <a:buSzPts val="1400"/>
              <a:buChar char="-"/>
            </a:pPr>
            <a:r>
              <a:rPr lang="en"/>
              <a:t>redundant</a:t>
            </a:r>
            <a:endParaRPr/>
          </a:p>
          <a:p>
            <a:pPr indent="-317500" lvl="0" marL="457200" rtl="0" algn="l">
              <a:spcBef>
                <a:spcPts val="0"/>
              </a:spcBef>
              <a:spcAft>
                <a:spcPts val="0"/>
              </a:spcAft>
              <a:buSzPts val="1400"/>
              <a:buChar char="-"/>
            </a:pPr>
            <a:r>
              <a:rPr lang="en"/>
              <a:t>irrelevant</a:t>
            </a:r>
            <a:endParaRPr/>
          </a:p>
          <a:p>
            <a:pPr indent="-317500" lvl="0" marL="457200" rtl="0" algn="l">
              <a:spcBef>
                <a:spcPts val="0"/>
              </a:spcBef>
              <a:spcAft>
                <a:spcPts val="0"/>
              </a:spcAft>
              <a:buSzPts val="1400"/>
              <a:buChar char="-"/>
            </a:pPr>
            <a:r>
              <a:rPr lang="en"/>
              <a:t>vague</a:t>
            </a:r>
            <a:endParaRPr/>
          </a:p>
          <a:p>
            <a:pPr indent="-317500" lvl="0" marL="457200" rtl="0" algn="l">
              <a:spcBef>
                <a:spcPts val="0"/>
              </a:spcBef>
              <a:spcAft>
                <a:spcPts val="0"/>
              </a:spcAft>
              <a:buSzPts val="1400"/>
              <a:buChar char="-"/>
            </a:pPr>
            <a:r>
              <a:rPr lang="en"/>
              <a:t>Attributes</a:t>
            </a:r>
            <a:endParaRPr/>
          </a:p>
          <a:p>
            <a:pPr indent="-317500" lvl="0" marL="457200" rtl="0" algn="l">
              <a:spcBef>
                <a:spcPts val="0"/>
              </a:spcBef>
              <a:spcAft>
                <a:spcPts val="0"/>
              </a:spcAft>
              <a:buSzPts val="1400"/>
              <a:buChar char="-"/>
            </a:pPr>
            <a:r>
              <a:rPr lang="en"/>
              <a:t>Operations - none</a:t>
            </a:r>
            <a:endParaRPr/>
          </a:p>
          <a:p>
            <a:pPr indent="-317500" lvl="0" marL="457200" rtl="0" algn="l">
              <a:spcBef>
                <a:spcPts val="0"/>
              </a:spcBef>
              <a:spcAft>
                <a:spcPts val="0"/>
              </a:spcAft>
              <a:buSzPts val="1400"/>
              <a:buChar char="-"/>
            </a:pPr>
            <a:r>
              <a:rPr lang="en"/>
              <a:t>Roles - none</a:t>
            </a:r>
            <a:endParaRPr/>
          </a:p>
          <a:p>
            <a:pPr indent="-317500" lvl="0" marL="457200" rtl="0" algn="l">
              <a:spcBef>
                <a:spcPts val="0"/>
              </a:spcBef>
              <a:spcAft>
                <a:spcPts val="0"/>
              </a:spcAft>
              <a:buSzPts val="1400"/>
              <a:buChar char="-"/>
            </a:pPr>
            <a:r>
              <a:rPr lang="en"/>
              <a:t>Implementation - none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8f0541356_0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f0541356_0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walk through what is left. Did we miss anything? Any arguments for getting rid any of these?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8f0541356_02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f0541356_0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need to take each class and make sure we know what it does - what purpose it serves and what defines it. To do this, we prepare a data dictionary where we define - at a high level - what each class’s purpose is in the system. This helps make sure that the class belongs and suggests operations and attributes</a:t>
            </a:r>
            <a:endParaRPr/>
          </a:p>
          <a:p>
            <a:pPr indent="0" lvl="0" marL="0" rtl="0" algn="l">
              <a:spcBef>
                <a:spcPts val="0"/>
              </a:spcBef>
              <a:spcAft>
                <a:spcPts val="0"/>
              </a:spcAft>
              <a:buNone/>
            </a:pPr>
            <a:r>
              <a:rPr lang="en"/>
              <a:t>(time to work, click)</a:t>
            </a:r>
            <a:endParaRPr/>
          </a:p>
          <a:p>
            <a:pPr indent="0" lvl="0" marL="0" rtl="0" algn="l">
              <a:spcBef>
                <a:spcPts val="0"/>
              </a:spcBef>
              <a:spcAft>
                <a:spcPts val="0"/>
              </a:spcAft>
              <a:buNone/>
            </a:pPr>
            <a:r>
              <a:rPr lang="en"/>
              <a:t>(read through examples)</a:t>
            </a:r>
            <a:endParaRPr/>
          </a:p>
          <a:p>
            <a:pPr indent="0" lvl="0" marL="0" rtl="0" algn="l">
              <a:spcBef>
                <a:spcPts val="0"/>
              </a:spcBef>
              <a:spcAft>
                <a:spcPts val="0"/>
              </a:spcAft>
              <a:buNone/>
            </a:pPr>
            <a:r>
              <a:rPr lang="en"/>
              <a:t>This helps give you your associations, attributes, and operations. You get an idea of what makes up each class, what it can do, and what classes it relies on. We see that the pump connects to the radiator, which connects to a room.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8f0541356_02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f0541356_0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our data dictionary, we can formally define the associations between the classes. Now, the requirements may not actually be all that helpful here. They largely talked about the properties of individual classes. However, this is a system that controls a lot of physical hardware, and the information we have on the physical design of the system might end up being quite helpful. These tell us a lot about how classes communicate.</a:t>
            </a:r>
            <a:endParaRPr/>
          </a:p>
          <a:p>
            <a:pPr indent="0" lvl="0" marL="0" rtl="0" algn="l">
              <a:spcBef>
                <a:spcPts val="0"/>
              </a:spcBef>
              <a:spcAft>
                <a:spcPts val="0"/>
              </a:spcAft>
              <a:buNone/>
            </a:pPr>
            <a:r>
              <a:rPr lang="en"/>
              <a:t>(walk through)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8ed4f23b8_0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ed4f23b8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time, we talked about the basics of OO design - how you break your system down into interacting entities and how to depict them and their relationships in a class diagram. Today, we’re going to get some hands-on experience with a couple of different ways to take an initial problem statement and some requirements and come up with a reasonable design. Today is going to be a very hands-on sort of class, so I expect participation.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8f0541356_02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8f0541356_0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 have two come to the board)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8f0541356_02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f0541356_0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worry if yours looks different. MAny ways to design this system, but here is one take. </a:t>
            </a:r>
            <a:endParaRPr/>
          </a:p>
          <a:p>
            <a:pPr indent="0" lvl="0" marL="0" rtl="0" algn="l">
              <a:spcBef>
                <a:spcPts val="0"/>
              </a:spcBef>
              <a:spcAft>
                <a:spcPts val="0"/>
              </a:spcAft>
              <a:buNone/>
            </a:pPr>
            <a:r>
              <a:rPr lang="en"/>
              <a:t>(walk through)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8f0541356_03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8f0541356_0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said before, the first stab isn’t always the best design,so we want to take a long look at what we have and see where we can refine it. Where is the design inefficient? Where can we get rid of communication overhead or unnecessary associations? </a:t>
            </a:r>
            <a:endParaRPr/>
          </a:p>
          <a:p>
            <a:pPr indent="0" lvl="0" marL="0" rtl="0" algn="l">
              <a:spcBef>
                <a:spcPts val="0"/>
              </a:spcBef>
              <a:spcAft>
                <a:spcPts val="0"/>
              </a:spcAft>
              <a:buNone/>
            </a:pPr>
            <a:r>
              <a:rPr lang="en"/>
              <a:t>- So, if we look at this, one thing pops out that we might want to get rid of - this Home Heating System class. It just looks like a container to connect to everything in the system - do we use that for anything? Will those extra connections hurt efficiency and increase coupling by making us route control through that central point - without any real benefit?</a:t>
            </a:r>
            <a:endParaRPr/>
          </a:p>
          <a:p>
            <a:pPr indent="0" lvl="0" marL="0" rtl="0" algn="l">
              <a:spcBef>
                <a:spcPts val="0"/>
              </a:spcBef>
              <a:spcAft>
                <a:spcPts val="0"/>
              </a:spcAft>
              <a:buNone/>
            </a:pPr>
            <a:r>
              <a:rPr lang="en"/>
              <a:t>For example, say we want to know which water valve to actuate - we need room information, to get it, we need to get the list of rooms from the home heating system, then walk the connection to the appropriate water valve. Somewhat inefficient</a:t>
            </a:r>
            <a:endParaRPr/>
          </a:p>
          <a:p>
            <a:pPr indent="0" lvl="0" marL="0" rtl="0" algn="l">
              <a:spcBef>
                <a:spcPts val="0"/>
              </a:spcBef>
              <a:spcAft>
                <a:spcPts val="0"/>
              </a:spcAft>
              <a:buNone/>
            </a:pPr>
            <a:r>
              <a:rPr lang="en"/>
              <a:t>- bring in, discuss. Is this better? It’s a question of flow of data through the system.We can pretty clearly see the subsystems in this - the control structures - The control panel, rooms, and furnace represent bottleneck points. These are subsystems that bring together multiple classes to perform different functions. HomeHeatingSystem doesn’t do anything by itself right now, but it gives a centralized access point - it brings together the furnace, rooms, and control panel. However, the controller also already brings them together through its associations - it defines a control dependency - onoff notifies the controller of changes, the controller turns on and off valves in the rooms, and sends commands to the furnace. The Controller defines control flow between the subsystems, so it could do the same thing that the HHS does. Even if HHS did not hurt efficiency, but it might only be useful from an organizational standpoint. </a:t>
            </a:r>
            <a:endParaRPr/>
          </a:p>
          <a:p>
            <a:pPr indent="0" lvl="0" marL="0" rtl="0" algn="l">
              <a:spcBef>
                <a:spcPts val="0"/>
              </a:spcBef>
              <a:spcAft>
                <a:spcPts val="0"/>
              </a:spcAft>
              <a:buNone/>
            </a:pPr>
            <a:r>
              <a:rPr lang="en"/>
              <a:t>-But… We need to be careful when we start chopping out classes. Point out link to the temp sensor/water valve. Before, we could get the list of rooms from the HomeHeatingSystem class, now we can’t. We have a link to each water valve and temperature sensor, but you’ve now complicated the task of heating a room. Before, you could grab the list of rooms, check its temperature, then turned on its water valve if the temp was too low. Now, you need to check temperature sensors, figure out what room a sensor belongs to, go through all of the water valves, find the one matchin the right room, and turn it on.</a:t>
            </a:r>
            <a:endParaRPr/>
          </a:p>
          <a:p>
            <a:pPr indent="0" lvl="0" marL="0" rtl="0" algn="l">
              <a:spcBef>
                <a:spcPts val="0"/>
              </a:spcBef>
              <a:spcAft>
                <a:spcPts val="0"/>
              </a:spcAft>
              <a:buNone/>
            </a:pPr>
            <a:r>
              <a:rPr lang="en"/>
              <a:t>Even if it was inefficient having that central HomeHeatingSystem class, what wev’e done now is worse because there is no longer an easy way to iterate through a list of rooms. </a:t>
            </a:r>
            <a:endParaRPr/>
          </a:p>
          <a:p>
            <a:pPr indent="0" lvl="0" marL="0" rtl="0" algn="l">
              <a:spcBef>
                <a:spcPts val="0"/>
              </a:spcBef>
              <a:spcAft>
                <a:spcPts val="0"/>
              </a:spcAft>
              <a:buNone/>
            </a:pPr>
            <a:r>
              <a:rPr lang="en"/>
              <a:t>The moral of this is to be careful.  When you refine, you need to be careful that the darn thing still works - can this design still function? But, this does help us notice an inefficiency in our design. The controller has no direct knowledge of the rooms in the house. It needs to go through the link to the top-level HomeHeatingSystem class. We can try this refinement again - get something thay both works and is more efficient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8f0541356_03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8f0541356_0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(walk through) - point out difference</a:t>
            </a:r>
            <a:endParaRPr/>
          </a:p>
          <a:p>
            <a:pPr indent="0" lvl="0" marL="0" rtl="0" algn="l">
              <a:spcBef>
                <a:spcPts val="0"/>
              </a:spcBef>
              <a:spcAft>
                <a:spcPts val="0"/>
              </a:spcAft>
              <a:buNone/>
            </a:pPr>
            <a:r>
              <a:rPr lang="en"/>
              <a:t>Now, we’ve fixed one inefficiency. The controller directly keeps track of the rooms. It can monitor and heat the rooms directly through the Room objects. It maintains its own list of rooms and influences the water valve and temp sensor by goiung through a room object. This is more efficient - we don’t need to get a list of rooms from another object - and more secure - for that same reason, we can lock down the HomeHeatingSystem object, lock down the Controller, and use Room to control access to the Water Valve and Temp Sensor. The controller now effectively structures the individual subsystems and defines the control flow between them.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8f0541356_03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8f0541356_0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there are many ways to design the system given these classes, and it all comes down to those associations, how you link the classes. How do you define the flow of control through the system? How does data get passed around? There are different ways to structure that. In that the first design, the subsystems - furnace, rooms, and control panel, communicated through two classes - the overall HomeHeatingSystem, which gave structure and organization to the system, and the Controller class, which was used to route control and command between the three subsystems. This version is more decentralized. </a:t>
            </a:r>
            <a:endParaRPr/>
          </a:p>
          <a:p>
            <a:pPr indent="0" lvl="0" marL="0" rtl="0" algn="l">
              <a:spcBef>
                <a:spcPts val="0"/>
              </a:spcBef>
              <a:spcAft>
                <a:spcPts val="0"/>
              </a:spcAft>
              <a:buNone/>
            </a:pPr>
            <a:r>
              <a:rPr lang="en"/>
              <a:t>(walk through)</a:t>
            </a:r>
            <a:endParaRPr/>
          </a:p>
          <a:p>
            <a:pPr indent="0" lvl="0" marL="0" rtl="0" algn="l">
              <a:spcBef>
                <a:spcPts val="0"/>
              </a:spcBef>
              <a:spcAft>
                <a:spcPts val="0"/>
              </a:spcAft>
              <a:buNone/>
            </a:pPr>
            <a:r>
              <a:rPr lang="en"/>
              <a:t>The previous version was a bit easier to follow - how I’d expect most people to approach the design from the start - and has a more well-defined structure, but this version is likely to be more efficient and - once you understand it - easier to maintain because the coupling is much lower. In the last one, the different subsystems - the furnace, rooms, and control panel communicated through those central structures - the Controller in particular - but here, tthings are laid out with more independent subsystems, working through a process in more of an assembly line style.</a:t>
            </a:r>
            <a:endParaRPr/>
          </a:p>
          <a:p>
            <a:pPr indent="0" lvl="0" marL="0" rtl="0" algn="l">
              <a:spcBef>
                <a:spcPts val="0"/>
              </a:spcBef>
              <a:spcAft>
                <a:spcPts val="0"/>
              </a:spcAft>
              <a:buNone/>
            </a:pPr>
            <a:r>
              <a:rPr lang="en"/>
              <a:t>Neither design is *right* or *wrong*, but each emphasizes different design priorities. The first will be clearer to the developers and easier to explain to the customers, probably easier to implement. This version will probably be more efficient and facilitates code reuse, and will more easily evolve over time.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8f0541356_03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8f0541356_0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have a class diagram, but we’re missing some information. There are a few more items that we need to make this work, but they weren’t complicated enough to include as classes. Remember any of those? What are some attributes we can add to these classes to make this system work?</a:t>
            </a:r>
            <a:endParaRPr/>
          </a:p>
          <a:p>
            <a:pPr indent="0" lvl="0" marL="0" rtl="0" algn="l">
              <a:spcBef>
                <a:spcPts val="0"/>
              </a:spcBef>
              <a:spcAft>
                <a:spcPts val="0"/>
              </a:spcAft>
              <a:buNone/>
            </a:pPr>
            <a:r>
              <a:rPr lang="en"/>
              <a:t>(discussion)</a:t>
            </a:r>
            <a:endParaRPr/>
          </a:p>
          <a:p>
            <a:pPr indent="-317500" lvl="0" marL="457200" rtl="0" algn="l">
              <a:spcBef>
                <a:spcPts val="0"/>
              </a:spcBef>
              <a:spcAft>
                <a:spcPts val="0"/>
              </a:spcAft>
              <a:buSzPts val="1400"/>
              <a:buChar char="-"/>
            </a:pPr>
            <a:r>
              <a:rPr lang="en"/>
              <a:t>bring in and point out. Any others?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g8f0541356_03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8f0541356_0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do the same with the alternate view - point out</a:t>
            </a:r>
            <a:endParaRPr/>
          </a:p>
          <a:p>
            <a:pPr indent="0" lvl="0" marL="0" rtl="0" algn="l">
              <a:spcBef>
                <a:spcPts val="0"/>
              </a:spcBef>
              <a:spcAft>
                <a:spcPts val="0"/>
              </a:spcAft>
              <a:buNone/>
            </a:pPr>
            <a:r>
              <a:rPr lang="en"/>
              <a:t>Anything that makes sense to include here?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8f0541356_03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8f0541356_0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you have a pretty good class diagram. We can work on iterating this model - try to make it more efficient, fix errors, make sure it can acocmplish all of your goald. (read)</a:t>
            </a:r>
            <a:endParaRPr/>
          </a:p>
          <a:p>
            <a:pPr indent="0" lvl="0" marL="0" rtl="0" algn="l">
              <a:spcBef>
                <a:spcPts val="0"/>
              </a:spcBef>
              <a:spcAft>
                <a:spcPts val="0"/>
              </a:spcAft>
              <a:buNone/>
            </a:pPr>
            <a:r>
              <a:rPr lang="en"/>
              <a:t>Do you guys feel confident about this? Think you could come up with a diagram for your GRADS system? Any questions?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8f0541356_04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8f0541356_0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8f0541356_04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8f0541356_0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8ed4f23b8_0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ed4f23b8_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Approaching object modeling starts by taking a hard look at your problem. What are you trying to solve? Write a bit about your problem domain and see if anything pops out. A good start is to look for nouns. What are our nouns?</a:t>
            </a:r>
            <a:endParaRPr/>
          </a:p>
          <a:p>
            <a:pPr indent="0" lvl="0" marL="0" rtl="0" algn="l">
              <a:spcBef>
                <a:spcPts val="0"/>
              </a:spcBef>
              <a:spcAft>
                <a:spcPts val="0"/>
              </a:spcAft>
              <a:buNone/>
            </a:pPr>
            <a:r>
              <a:rPr lang="en"/>
              <a:t>Those usually make sense as classes.</a:t>
            </a:r>
            <a:endParaRPr/>
          </a:p>
          <a:p>
            <a:pPr indent="0" lvl="0" marL="0" rtl="0" algn="l">
              <a:spcBef>
                <a:spcPts val="0"/>
              </a:spcBef>
              <a:spcAft>
                <a:spcPts val="0"/>
              </a:spcAft>
              <a:buNone/>
            </a:pPr>
            <a:r>
              <a:rPr lang="en"/>
              <a:t>(discuss - what are some potential classes that we see here?)</a:t>
            </a:r>
            <a:endParaRPr/>
          </a:p>
          <a:p>
            <a:pPr indent="-317500" lvl="0" marL="457200" rtl="0" algn="l">
              <a:spcBef>
                <a:spcPts val="0"/>
              </a:spcBef>
              <a:spcAft>
                <a:spcPts val="0"/>
              </a:spcAft>
              <a:buSzPts val="1400"/>
              <a:buChar char="-"/>
            </a:pPr>
            <a:r>
              <a:rPr lang="en"/>
              <a:t>bring in and list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f0541356_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f0541356_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you want to take that big list of nouns and refine it. Get rid of any vague, redundant, or irrelevant classes.</a:t>
            </a:r>
            <a:endParaRPr/>
          </a:p>
          <a:p>
            <a:pPr indent="0" lvl="0" marL="0" rtl="0" algn="l">
              <a:spcBef>
                <a:spcPts val="0"/>
              </a:spcBef>
              <a:spcAft>
                <a:spcPts val="0"/>
              </a:spcAft>
              <a:buNone/>
            </a:pPr>
            <a:r>
              <a:rPr lang="en"/>
              <a:t>If you aren’t sure what it represents, get rid of it. If you have multiple nouns that mean the same thing, keep the one that has the clearest meaning and ditch the rest. If there are nouns that are too insignificant to keep as classes, get rid of them. Look for nouns that are clearly object instantiations and see if you can abstract them to a class.</a:t>
            </a:r>
            <a:endParaRPr/>
          </a:p>
          <a:p>
            <a:pPr indent="0" lvl="0" marL="0" rtl="0" algn="l">
              <a:spcBef>
                <a:spcPts val="0"/>
              </a:spcBef>
              <a:spcAft>
                <a:spcPts val="0"/>
              </a:spcAft>
              <a:buNone/>
            </a:pPr>
            <a:r>
              <a:rPr lang="en"/>
              <a:t>What can we get rid of here? (discuss)</a:t>
            </a:r>
            <a:endParaRPr/>
          </a:p>
          <a:p>
            <a:pPr indent="0" lvl="0" marL="0" rtl="0" algn="l">
              <a:spcBef>
                <a:spcPts val="0"/>
              </a:spcBef>
              <a:spcAft>
                <a:spcPts val="0"/>
              </a:spcAft>
              <a:buNone/>
            </a:pPr>
            <a:r>
              <a:rPr lang="en"/>
              <a:t>-ID number and title sound like attributes of any of these library items - they sound simple enough that they don’t need classes - probably just an float and a string, right? (click)</a:t>
            </a:r>
            <a:endParaRPr/>
          </a:p>
          <a:p>
            <a:pPr indent="0" lvl="0" marL="0" rtl="0" algn="l">
              <a:spcBef>
                <a:spcPts val="0"/>
              </a:spcBef>
              <a:spcAft>
                <a:spcPts val="0"/>
              </a:spcAft>
              <a:buNone/>
            </a:pPr>
            <a:r>
              <a:rPr lang="en"/>
              <a:t>-Book 101.1 is just the ID number of a book object, and Wee Free Men is the title of that object. (click)</a:t>
            </a:r>
            <a:endParaRPr/>
          </a:p>
          <a:p>
            <a:pPr indent="0" lvl="0" marL="0" rtl="0" algn="l">
              <a:spcBef>
                <a:spcPts val="0"/>
              </a:spcBef>
              <a:spcAft>
                <a:spcPts val="0"/>
              </a:spcAft>
              <a:buNone/>
            </a:pPr>
            <a:r>
              <a:rPr lang="en"/>
              <a:t>-Now, that does leave us with Terry Prachett, which rather than removing a class, hints at one we’re missing. We don’t need a Terry Prachett class, but what does he represent? He’s an author - we might want an Author class. (click)</a:t>
            </a:r>
            <a:endParaRPr/>
          </a:p>
          <a:p>
            <a:pPr indent="0" lvl="0" marL="0" rtl="0" algn="l">
              <a:spcBef>
                <a:spcPts val="0"/>
              </a:spcBef>
              <a:spcAft>
                <a:spcPts val="0"/>
              </a:spcAft>
              <a:buNone/>
            </a:pPr>
            <a:r>
              <a:rPr lang="en"/>
              <a:t>-What about library material? Should we keep that?</a:t>
            </a:r>
            <a:endParaRPr/>
          </a:p>
          <a:p>
            <a:pPr indent="0" lvl="0" marL="0" rtl="0" algn="l">
              <a:spcBef>
                <a:spcPts val="0"/>
              </a:spcBef>
              <a:spcAft>
                <a:spcPts val="0"/>
              </a:spcAft>
              <a:buNone/>
            </a:pPr>
            <a:r>
              <a:rPr lang="en"/>
              <a:t>Next, (read). This is where you take each remaining class and ascribe meaning to it. What is a Book? What is a Video? What meaning do they have in this system? What job do they perform? If you can’t come up with this, then it has no purpose in this system.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f0541356_0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f0541356_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need to know how these classes relate to each other. We need to identify the associations and aggregations between classes. How do they relate to each other? What are their dependencies?</a:t>
            </a:r>
            <a:endParaRPr/>
          </a:p>
          <a:p>
            <a:pPr indent="0" lvl="0" marL="0" rtl="0" algn="l">
              <a:spcBef>
                <a:spcPts val="0"/>
              </a:spcBef>
              <a:spcAft>
                <a:spcPts val="0"/>
              </a:spcAft>
              <a:buNone/>
            </a:pPr>
            <a:r>
              <a:rPr lang="en"/>
              <a:t>At the same time, we need to identify the attributes of the classes and their links - what kind of information is being stored in each class? What defines a Book or an Author? </a:t>
            </a:r>
            <a:endParaRPr/>
          </a:p>
          <a:p>
            <a:pPr indent="0" lvl="0" marL="0" rtl="0" algn="l">
              <a:spcBef>
                <a:spcPts val="0"/>
              </a:spcBef>
              <a:spcAft>
                <a:spcPts val="0"/>
              </a:spcAft>
              <a:buNone/>
            </a:pPr>
            <a:r>
              <a:rPr lang="en"/>
              <a:t>Finally, see if you can organize and simplify this diagram using inheritance - are there any classes that share common attributes or operations? Can we form a parent with those shared attributes and operations and then create specialized children that inherit those?</a:t>
            </a:r>
            <a:endParaRPr/>
          </a:p>
          <a:p>
            <a:pPr indent="0" lvl="0" marL="0" rtl="0" algn="l">
              <a:spcBef>
                <a:spcPts val="0"/>
              </a:spcBef>
              <a:spcAft>
                <a:spcPts val="0"/>
              </a:spcAft>
              <a:buNone/>
            </a:pPr>
            <a:r>
              <a:rPr lang="en"/>
              <a:t>(discussion - ask them to suggest associations, aggregations, inheritance)</a:t>
            </a:r>
            <a:endParaRPr/>
          </a:p>
          <a:p>
            <a:pPr indent="0" lvl="0" marL="0" rtl="0" algn="l">
              <a:spcBef>
                <a:spcPts val="0"/>
              </a:spcBef>
              <a:spcAft>
                <a:spcPts val="0"/>
              </a:spcAft>
              <a:buNone/>
            </a:pPr>
            <a:r>
              <a:rPr lang="en"/>
              <a:t>-library has materials</a:t>
            </a:r>
            <a:endParaRPr/>
          </a:p>
          <a:p>
            <a:pPr indent="0" lvl="0" marL="0" rtl="0" algn="l">
              <a:spcBef>
                <a:spcPts val="0"/>
              </a:spcBef>
              <a:spcAft>
                <a:spcPts val="0"/>
              </a:spcAft>
              <a:buNone/>
            </a:pPr>
            <a:r>
              <a:rPr lang="en"/>
              <a:t>-inheritance</a:t>
            </a:r>
            <a:endParaRPr/>
          </a:p>
          <a:p>
            <a:pPr indent="0" lvl="0" marL="0" rtl="0" algn="l">
              <a:spcBef>
                <a:spcPts val="0"/>
              </a:spcBef>
              <a:spcAft>
                <a:spcPts val="0"/>
              </a:spcAft>
              <a:buNone/>
            </a:pPr>
            <a:r>
              <a:rPr lang="en"/>
              <a:t>-leaves author - books clearly have authors, but what about videos or CDs? This gives another opportunity for inheritance - maybe movies have directors and CDs performers, and authors/directors/performers all could come from a common creator class.</a:t>
            </a:r>
            <a:endParaRPr/>
          </a:p>
          <a:p>
            <a:pPr indent="0" lvl="0" marL="0" rtl="0" algn="l">
              <a:spcBef>
                <a:spcPts val="0"/>
              </a:spcBef>
              <a:spcAft>
                <a:spcPts val="0"/>
              </a:spcAft>
              <a:buNone/>
            </a:pPr>
            <a:r>
              <a:rPr lang="en"/>
              <a:t>-Then, we link these up. Books have authors, CDs have performers, Videos have Directors. This might be considered an aggregation - authors are part of a book. explain 1..*I on multiplicity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f0541356_03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f0541356_0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a:p>
            <a:pPr indent="0" lvl="0" marL="0" rtl="0" algn="l">
              <a:spcBef>
                <a:spcPts val="0"/>
              </a:spcBef>
              <a:spcAft>
                <a:spcPts val="0"/>
              </a:spcAft>
              <a:buNone/>
            </a:pPr>
            <a:r>
              <a:rPr lang="en"/>
              <a:t>-In particular, look at the requirements and problem description, use your data dictionary, to (read)</a:t>
            </a:r>
            <a:endParaRPr/>
          </a:p>
          <a:p>
            <a:pPr indent="0" lvl="0" marL="0" rtl="0" algn="l">
              <a:spcBef>
                <a:spcPts val="0"/>
              </a:spcBef>
              <a:spcAft>
                <a:spcPts val="0"/>
              </a:spcAft>
              <a:buNone/>
            </a:pPr>
            <a:r>
              <a:rPr lang="en"/>
              <a:t>-We told you to look for nouns to come up with the list of classes, now look for verbs. What does the class do? Those are its operations.</a:t>
            </a:r>
            <a:endParaRPr/>
          </a:p>
          <a:p>
            <a:pPr indent="0" lvl="0" marL="0" rtl="0" algn="l">
              <a:spcBef>
                <a:spcPts val="0"/>
              </a:spcBef>
              <a:spcAft>
                <a:spcPts val="0"/>
              </a:spcAft>
              <a:buNone/>
            </a:pPr>
            <a:r>
              <a:rPr lang="en"/>
              <a:t>-There are some good guidelines to follow in this.</a:t>
            </a:r>
            <a:endParaRPr/>
          </a:p>
          <a:p>
            <a:pPr indent="0" lvl="0" marL="0" rtl="0" algn="l">
              <a:spcBef>
                <a:spcPts val="0"/>
              </a:spcBef>
              <a:spcAft>
                <a:spcPts val="0"/>
              </a:spcAft>
              <a:buNone/>
            </a:pPr>
            <a:r>
              <a:rPr lang="en"/>
              <a:t>-(read)- don’t allow one class to do too many things. This implies weak cohesion, and it will be harder to isolate faults or change in the future. If one class if doing most of the work, it’s probably too big - see if you cna split it up. </a:t>
            </a:r>
            <a:r>
              <a:rPr lang="en">
                <a:solidFill>
                  <a:schemeClr val="dk1"/>
                </a:solidFill>
              </a:rPr>
              <a:t>beware of long lists of responsibilities here - if a class is starting to accumulate a huge number of methods, it’s probably too long.</a:t>
            </a:r>
            <a:endParaRPr/>
          </a:p>
          <a:p>
            <a:pPr indent="0" lvl="0" marL="0" rtl="0" algn="l">
              <a:spcBef>
                <a:spcPts val="0"/>
              </a:spcBef>
              <a:spcAft>
                <a:spcPts val="0"/>
              </a:spcAft>
              <a:buNone/>
            </a:pPr>
            <a:r>
              <a:rPr lang="en"/>
              <a:t>(read) - as much as possible, information needed to perform a service should be stored in the class that offers that service. This is impossible to always do. The same information is often needed by multiple classes, and it often isn’t smart to store the information in multiple places, but try to minimize that overhead.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f0541356_03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f0541356_0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1-4)</a:t>
            </a:r>
            <a:endParaRPr/>
          </a:p>
          <a:p>
            <a:pPr indent="0" lvl="0" marL="0" rtl="0" algn="l">
              <a:spcBef>
                <a:spcPts val="0"/>
              </a:spcBef>
              <a:spcAft>
                <a:spcPts val="0"/>
              </a:spcAft>
              <a:buNone/>
            </a:pPr>
            <a:r>
              <a:rPr lang="en"/>
              <a:t>In particular, look for these three types of relationships:</a:t>
            </a:r>
            <a:endParaRPr/>
          </a:p>
          <a:p>
            <a:pPr indent="0" lvl="0" marL="0" rtl="0" algn="l">
              <a:spcBef>
                <a:spcPts val="0"/>
              </a:spcBef>
              <a:spcAft>
                <a:spcPts val="0"/>
              </a:spcAft>
              <a:buNone/>
            </a:pPr>
            <a:r>
              <a:rPr lang="en"/>
              <a:t>(read 5) Membership, cases where a complex class is part of another class. Wheels and a transmission that belong to a car.</a:t>
            </a:r>
            <a:endParaRPr/>
          </a:p>
          <a:p>
            <a:pPr indent="0" lvl="0" marL="0" rtl="0" algn="l">
              <a:spcBef>
                <a:spcPts val="0"/>
              </a:spcBef>
              <a:spcAft>
                <a:spcPts val="0"/>
              </a:spcAft>
              <a:buNone/>
            </a:pPr>
            <a:r>
              <a:rPr lang="en"/>
              <a:t>(read 6) If they share data</a:t>
            </a:r>
            <a:endParaRPr/>
          </a:p>
          <a:p>
            <a:pPr indent="0" lvl="0" marL="0" rtl="0" algn="l">
              <a:spcBef>
                <a:spcPts val="0"/>
              </a:spcBef>
              <a:spcAft>
                <a:spcPts val="0"/>
              </a:spcAft>
              <a:buNone/>
            </a:pPr>
            <a:r>
              <a:rPr lang="en"/>
              <a:t>(read 7) If they need a service from the other class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f0541356_0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f0541356_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you will rarely finish this first design and call it quits. The first crack at the design is usually missing something - we might need more classes - and even if it isn’t, it probably isn’t the most efficient way to implement the system. There might be more communication overhead than you need, there might be redundant associations, the control structure might be suboptimal. So, refine and improve the model. Look for better representations ,ways to cut down dependencies, how you store and access information.</a:t>
            </a:r>
            <a:endParaRPr/>
          </a:p>
          <a:p>
            <a:pPr indent="0" lvl="0" marL="0" rtl="0" algn="l">
              <a:spcBef>
                <a:spcPts val="0"/>
              </a:spcBef>
              <a:spcAft>
                <a:spcPts val="0"/>
              </a:spcAft>
              <a:buNone/>
            </a:pPr>
            <a:r>
              <a:rPr lang="en"/>
              <a:t>While you do this, pay attention to how you group classes. Are you starting to see the system break down into independent packages or subsystems, libraries of classes and methods that can stand alone and be reused down the line? Even if you already designed your architecture, you can ensure now that this architecture makes sense - you can refine 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e4fd523d7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4fd523d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None/>
            </a:pPr>
            <a:r>
              <a:rPr lang="en" sz="1200">
                <a:solidFill>
                  <a:schemeClr val="dk1"/>
                </a:solidFill>
              </a:rPr>
              <a:t>Many designs are not optimal. That’s a natural consequence of the complexity of software. There are many ways to solve a problem, and our first stab, or our second, or our fifth are usually not perfect. In fact, the more intuitive the design is to the reader, the less optimal is often is. Optimizing a design involves balancing competing goals - are you aiming for maintainability? readability? efficiency? security? Decide on your goals and work towards those when refining your design.</a:t>
            </a:r>
            <a:endParaRPr sz="1200">
              <a:solidFill>
                <a:schemeClr val="dk1"/>
              </a:solidFill>
            </a:endParaRPr>
          </a:p>
          <a:p>
            <a:pPr indent="0" lvl="0" marL="0" rtl="0" algn="l">
              <a:spcBef>
                <a:spcPts val="0"/>
              </a:spcBef>
              <a:spcAft>
                <a:spcPts val="0"/>
              </a:spcAft>
              <a:buClr>
                <a:schemeClr val="dk1"/>
              </a:buClr>
              <a:buSzPts val="1200"/>
              <a:buNone/>
            </a:pPr>
            <a:r>
              <a:rPr lang="en" sz="1200">
                <a:solidFill>
                  <a:schemeClr val="dk1"/>
                </a:solidFill>
              </a:rPr>
              <a:t>Two common things to watch for are redundant associations and attributes that can just be derived rather than explicitly stored.</a:t>
            </a:r>
            <a:endParaRPr sz="1200">
              <a:solidFill>
                <a:schemeClr val="dk1"/>
              </a:solidFill>
            </a:endParaRPr>
          </a:p>
          <a:p>
            <a:pPr indent="0" lvl="0" marL="0" rtl="0" algn="l">
              <a:spcBef>
                <a:spcPts val="0"/>
              </a:spcBef>
              <a:spcAft>
                <a:spcPts val="0"/>
              </a:spcAft>
              <a:buSzPts val="1100"/>
              <a:buNone/>
            </a:pPr>
            <a:r>
              <a:rPr lang="en" sz="1200">
                <a:solidFill>
                  <a:schemeClr val="dk1"/>
                </a:solidFill>
              </a:rPr>
              <a:t>remove redundant associations to limit coupling issues - that assists speed and maintainability. For instance, in this design, we associate teacher, student, and course with all of the others. We could cut a link between either student and teacher or course and teacher and decrease the coupling between these classes, increase security by better controlling data access</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42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Object Modeling</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17 - 03/25/2019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Derived Links and Attributes</a:t>
            </a:r>
            <a:endParaRPr/>
          </a:p>
        </p:txBody>
      </p:sp>
      <p:sp>
        <p:nvSpPr>
          <p:cNvPr id="211" name="Google Shape;211;p18"/>
          <p:cNvSpPr txBox="1"/>
          <p:nvPr>
            <p:ph idx="1" type="body"/>
          </p:nvPr>
        </p:nvSpPr>
        <p:spPr>
          <a:xfrm>
            <a:off x="457200" y="1600200"/>
            <a:ext cx="8229600" cy="104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Derived entities can be calculated from other entities. Indicated by a slash. They are potentially redundant. </a:t>
            </a:r>
            <a:endParaRPr/>
          </a:p>
        </p:txBody>
      </p:sp>
      <p:sp>
        <p:nvSpPr>
          <p:cNvPr id="212" name="Google Shape;212;p18"/>
          <p:cNvSpPr/>
          <p:nvPr/>
        </p:nvSpPr>
        <p:spPr>
          <a:xfrm>
            <a:off x="687900" y="3516375"/>
            <a:ext cx="1210200" cy="1086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Person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birthDate</a:t>
            </a:r>
            <a:endParaRPr/>
          </a:p>
          <a:p>
            <a:pPr indent="0" lvl="0" marL="0" rtl="0" algn="l">
              <a:spcBef>
                <a:spcPts val="0"/>
              </a:spcBef>
              <a:spcAft>
                <a:spcPts val="0"/>
              </a:spcAft>
              <a:buNone/>
            </a:pPr>
            <a:r>
              <a:rPr b="1" lang="en"/>
              <a:t>/age</a:t>
            </a:r>
            <a:endParaRPr b="1"/>
          </a:p>
        </p:txBody>
      </p:sp>
      <p:cxnSp>
        <p:nvCxnSpPr>
          <p:cNvPr id="213" name="Google Shape;213;p18"/>
          <p:cNvCxnSpPr/>
          <p:nvPr/>
        </p:nvCxnSpPr>
        <p:spPr>
          <a:xfrm>
            <a:off x="687900" y="3897375"/>
            <a:ext cx="1210200" cy="0"/>
          </a:xfrm>
          <a:prstGeom prst="straightConnector1">
            <a:avLst/>
          </a:prstGeom>
          <a:noFill/>
          <a:ln cap="flat" cmpd="sng" w="19050">
            <a:solidFill>
              <a:schemeClr val="dk2"/>
            </a:solidFill>
            <a:prstDash val="solid"/>
            <a:round/>
            <a:headEnd len="med" w="med" type="none"/>
            <a:tailEnd len="med" w="med" type="none"/>
          </a:ln>
        </p:spPr>
      </p:cxnSp>
      <p:sp>
        <p:nvSpPr>
          <p:cNvPr id="214" name="Google Shape;214;p18"/>
          <p:cNvSpPr/>
          <p:nvPr/>
        </p:nvSpPr>
        <p:spPr>
          <a:xfrm>
            <a:off x="2655650" y="3516375"/>
            <a:ext cx="1210200" cy="1086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Calendar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currentDate</a:t>
            </a:r>
            <a:endParaRPr/>
          </a:p>
        </p:txBody>
      </p:sp>
      <p:cxnSp>
        <p:nvCxnSpPr>
          <p:cNvPr id="215" name="Google Shape;215;p18"/>
          <p:cNvCxnSpPr/>
          <p:nvPr/>
        </p:nvCxnSpPr>
        <p:spPr>
          <a:xfrm>
            <a:off x="2655650" y="3897375"/>
            <a:ext cx="1210200" cy="0"/>
          </a:xfrm>
          <a:prstGeom prst="straightConnector1">
            <a:avLst/>
          </a:prstGeom>
          <a:noFill/>
          <a:ln cap="flat" cmpd="sng" w="19050">
            <a:solidFill>
              <a:schemeClr val="dk2"/>
            </a:solidFill>
            <a:prstDash val="solid"/>
            <a:round/>
            <a:headEnd len="med" w="med" type="none"/>
            <a:tailEnd len="med" w="med" type="none"/>
          </a:ln>
        </p:spPr>
      </p:cxnSp>
      <p:sp>
        <p:nvSpPr>
          <p:cNvPr id="216" name="Google Shape;216;p18"/>
          <p:cNvSpPr txBox="1"/>
          <p:nvPr/>
        </p:nvSpPr>
        <p:spPr>
          <a:xfrm>
            <a:off x="1340075" y="4692975"/>
            <a:ext cx="18825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{age = currentDate - birthDate}</a:t>
            </a:r>
            <a:endParaRPr/>
          </a:p>
        </p:txBody>
      </p:sp>
      <p:sp>
        <p:nvSpPr>
          <p:cNvPr id="217" name="Google Shape;217;p18"/>
          <p:cNvSpPr/>
          <p:nvPr/>
        </p:nvSpPr>
        <p:spPr>
          <a:xfrm>
            <a:off x="4340375" y="3165550"/>
            <a:ext cx="1467900" cy="762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Organization</a:t>
            </a:r>
            <a:endParaRPr/>
          </a:p>
          <a:p>
            <a:pPr indent="0" lvl="0" marL="0" rtl="0" algn="l">
              <a:spcBef>
                <a:spcPts val="0"/>
              </a:spcBef>
              <a:spcAft>
                <a:spcPts val="0"/>
              </a:spcAft>
              <a:buNone/>
            </a:pPr>
            <a:r>
              <a:t/>
            </a:r>
            <a:endParaRPr/>
          </a:p>
        </p:txBody>
      </p:sp>
      <p:cxnSp>
        <p:nvCxnSpPr>
          <p:cNvPr id="218" name="Google Shape;218;p18"/>
          <p:cNvCxnSpPr>
            <a:stCxn id="217" idx="1"/>
          </p:cNvCxnSpPr>
          <p:nvPr/>
        </p:nvCxnSpPr>
        <p:spPr>
          <a:xfrm>
            <a:off x="4340375" y="3546550"/>
            <a:ext cx="1467900" cy="0"/>
          </a:xfrm>
          <a:prstGeom prst="straightConnector1">
            <a:avLst/>
          </a:prstGeom>
          <a:noFill/>
          <a:ln cap="flat" cmpd="sng" w="19050">
            <a:solidFill>
              <a:schemeClr val="dk2"/>
            </a:solidFill>
            <a:prstDash val="solid"/>
            <a:round/>
            <a:headEnd len="med" w="med" type="none"/>
            <a:tailEnd len="med" w="med" type="none"/>
          </a:ln>
        </p:spPr>
      </p:cxnSp>
      <p:sp>
        <p:nvSpPr>
          <p:cNvPr id="219" name="Google Shape;219;p18"/>
          <p:cNvSpPr/>
          <p:nvPr/>
        </p:nvSpPr>
        <p:spPr>
          <a:xfrm>
            <a:off x="4340375" y="4741075"/>
            <a:ext cx="1467900" cy="762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Department</a:t>
            </a:r>
            <a:endParaRPr/>
          </a:p>
          <a:p>
            <a:pPr indent="0" lvl="0" marL="0" rtl="0" algn="l">
              <a:spcBef>
                <a:spcPts val="0"/>
              </a:spcBef>
              <a:spcAft>
                <a:spcPts val="0"/>
              </a:spcAft>
              <a:buNone/>
            </a:pPr>
            <a:r>
              <a:t/>
            </a:r>
            <a:endParaRPr/>
          </a:p>
        </p:txBody>
      </p:sp>
      <p:cxnSp>
        <p:nvCxnSpPr>
          <p:cNvPr id="220" name="Google Shape;220;p18"/>
          <p:cNvCxnSpPr>
            <a:stCxn id="219" idx="1"/>
          </p:cNvCxnSpPr>
          <p:nvPr/>
        </p:nvCxnSpPr>
        <p:spPr>
          <a:xfrm>
            <a:off x="4340375" y="5122075"/>
            <a:ext cx="1467900" cy="0"/>
          </a:xfrm>
          <a:prstGeom prst="straightConnector1">
            <a:avLst/>
          </a:prstGeom>
          <a:noFill/>
          <a:ln cap="flat" cmpd="sng" w="19050">
            <a:solidFill>
              <a:schemeClr val="dk2"/>
            </a:solidFill>
            <a:prstDash val="solid"/>
            <a:round/>
            <a:headEnd len="med" w="med" type="none"/>
            <a:tailEnd len="med" w="med" type="none"/>
          </a:ln>
        </p:spPr>
      </p:cxnSp>
      <p:sp>
        <p:nvSpPr>
          <p:cNvPr id="221" name="Google Shape;221;p18"/>
          <p:cNvSpPr/>
          <p:nvPr/>
        </p:nvSpPr>
        <p:spPr>
          <a:xfrm>
            <a:off x="6908825" y="4741075"/>
            <a:ext cx="1467900" cy="762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Employee</a:t>
            </a:r>
            <a:endParaRPr/>
          </a:p>
          <a:p>
            <a:pPr indent="0" lvl="0" marL="0" rtl="0" algn="l">
              <a:spcBef>
                <a:spcPts val="0"/>
              </a:spcBef>
              <a:spcAft>
                <a:spcPts val="0"/>
              </a:spcAft>
              <a:buNone/>
            </a:pPr>
            <a:r>
              <a:t/>
            </a:r>
            <a:endParaRPr/>
          </a:p>
        </p:txBody>
      </p:sp>
      <p:cxnSp>
        <p:nvCxnSpPr>
          <p:cNvPr id="222" name="Google Shape;222;p18"/>
          <p:cNvCxnSpPr>
            <a:stCxn id="221" idx="1"/>
          </p:cNvCxnSpPr>
          <p:nvPr/>
        </p:nvCxnSpPr>
        <p:spPr>
          <a:xfrm>
            <a:off x="6908825" y="5122075"/>
            <a:ext cx="1467900" cy="0"/>
          </a:xfrm>
          <a:prstGeom prst="straightConnector1">
            <a:avLst/>
          </a:prstGeom>
          <a:noFill/>
          <a:ln cap="flat" cmpd="sng" w="19050">
            <a:solidFill>
              <a:schemeClr val="dk2"/>
            </a:solidFill>
            <a:prstDash val="solid"/>
            <a:round/>
            <a:headEnd len="med" w="med" type="none"/>
            <a:tailEnd len="med" w="med" type="none"/>
          </a:ln>
        </p:spPr>
      </p:cxnSp>
      <p:cxnSp>
        <p:nvCxnSpPr>
          <p:cNvPr id="223" name="Google Shape;223;p18"/>
          <p:cNvCxnSpPr>
            <a:stCxn id="219" idx="0"/>
            <a:endCxn id="217" idx="2"/>
          </p:cNvCxnSpPr>
          <p:nvPr/>
        </p:nvCxnSpPr>
        <p:spPr>
          <a:xfrm rot="10800000">
            <a:off x="5074325" y="3927475"/>
            <a:ext cx="0" cy="813600"/>
          </a:xfrm>
          <a:prstGeom prst="straightConnector1">
            <a:avLst/>
          </a:prstGeom>
          <a:noFill/>
          <a:ln cap="flat" cmpd="sng" w="19050">
            <a:solidFill>
              <a:schemeClr val="dk2"/>
            </a:solidFill>
            <a:prstDash val="solid"/>
            <a:round/>
            <a:headEnd len="med" w="med" type="none"/>
            <a:tailEnd len="med" w="med" type="none"/>
          </a:ln>
        </p:spPr>
      </p:cxnSp>
      <p:cxnSp>
        <p:nvCxnSpPr>
          <p:cNvPr id="224" name="Google Shape;224;p18"/>
          <p:cNvCxnSpPr>
            <a:stCxn id="219" idx="3"/>
            <a:endCxn id="221" idx="1"/>
          </p:cNvCxnSpPr>
          <p:nvPr/>
        </p:nvCxnSpPr>
        <p:spPr>
          <a:xfrm>
            <a:off x="5808275" y="5122075"/>
            <a:ext cx="1100700" cy="0"/>
          </a:xfrm>
          <a:prstGeom prst="straightConnector1">
            <a:avLst/>
          </a:prstGeom>
          <a:noFill/>
          <a:ln cap="flat" cmpd="sng" w="19050">
            <a:solidFill>
              <a:schemeClr val="dk2"/>
            </a:solidFill>
            <a:prstDash val="solid"/>
            <a:round/>
            <a:headEnd len="med" w="med" type="none"/>
            <a:tailEnd len="med" w="med" type="none"/>
          </a:ln>
        </p:spPr>
      </p:cxnSp>
      <p:cxnSp>
        <p:nvCxnSpPr>
          <p:cNvPr id="225" name="Google Shape;225;p18"/>
          <p:cNvCxnSpPr>
            <a:stCxn id="221" idx="0"/>
            <a:endCxn id="217" idx="3"/>
          </p:cNvCxnSpPr>
          <p:nvPr/>
        </p:nvCxnSpPr>
        <p:spPr>
          <a:xfrm rot="10800000">
            <a:off x="5808275" y="3546475"/>
            <a:ext cx="1834500" cy="1194600"/>
          </a:xfrm>
          <a:prstGeom prst="straightConnector1">
            <a:avLst/>
          </a:prstGeom>
          <a:noFill/>
          <a:ln cap="flat" cmpd="sng" w="19050">
            <a:solidFill>
              <a:schemeClr val="dk2"/>
            </a:solidFill>
            <a:prstDash val="solid"/>
            <a:round/>
            <a:headEnd len="med" w="med" type="none"/>
            <a:tailEnd len="med" w="med" type="none"/>
          </a:ln>
        </p:spPr>
      </p:cxnSp>
      <p:sp>
        <p:nvSpPr>
          <p:cNvPr id="226" name="Google Shape;226;p18"/>
          <p:cNvSpPr txBox="1"/>
          <p:nvPr/>
        </p:nvSpPr>
        <p:spPr>
          <a:xfrm>
            <a:off x="6828075" y="3905150"/>
            <a:ext cx="16026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Works For</a:t>
            </a:r>
            <a:endParaRPr b="1"/>
          </a:p>
        </p:txBody>
      </p:sp>
      <p:cxnSp>
        <p:nvCxnSpPr>
          <p:cNvPr id="227" name="Google Shape;227;p18"/>
          <p:cNvCxnSpPr>
            <a:endCxn id="226" idx="1"/>
          </p:cNvCxnSpPr>
          <p:nvPr/>
        </p:nvCxnSpPr>
        <p:spPr>
          <a:xfrm flipH="1" rot="10800000">
            <a:off x="6592875" y="4040900"/>
            <a:ext cx="235200" cy="166800"/>
          </a:xfrm>
          <a:prstGeom prst="straightConnector1">
            <a:avLst/>
          </a:prstGeom>
          <a:noFill/>
          <a:ln cap="flat" cmpd="sng" w="38100">
            <a:solidFill>
              <a:srgbClr val="000000"/>
            </a:solidFill>
            <a:prstDash val="solid"/>
            <a:round/>
            <a:headEnd len="med" w="med" type="none"/>
            <a:tailEnd len="med" w="med" type="none"/>
          </a:ln>
        </p:spPr>
      </p:cxnSp>
      <p:cxnSp>
        <p:nvCxnSpPr>
          <p:cNvPr id="228" name="Google Shape;228;p18"/>
          <p:cNvCxnSpPr>
            <a:stCxn id="212" idx="3"/>
            <a:endCxn id="214" idx="1"/>
          </p:cNvCxnSpPr>
          <p:nvPr/>
        </p:nvCxnSpPr>
        <p:spPr>
          <a:xfrm>
            <a:off x="1898100" y="4059825"/>
            <a:ext cx="757500" cy="0"/>
          </a:xfrm>
          <a:prstGeom prst="straightConnector1">
            <a:avLst/>
          </a:prstGeom>
          <a:noFill/>
          <a:ln cap="flat" cmpd="sng" w="19050">
            <a:solidFill>
              <a:schemeClr val="dk2"/>
            </a:solidFill>
            <a:prstDash val="solid"/>
            <a:round/>
            <a:headEnd len="med" w="med" type="none"/>
            <a:tailEnd len="med" w="med" type="none"/>
          </a:ln>
        </p:spPr>
      </p:cxnSp>
      <p:sp>
        <p:nvSpPr>
          <p:cNvPr id="229" name="Google Shape;229;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Home Heating System</a:t>
            </a:r>
            <a:endParaRPr/>
          </a:p>
        </p:txBody>
      </p:sp>
      <p:pic>
        <p:nvPicPr>
          <p:cNvPr descr="Screenshot-2.png" id="235" name="Google Shape;235;p19"/>
          <p:cNvPicPr preferRelativeResize="0"/>
          <p:nvPr/>
        </p:nvPicPr>
        <p:blipFill>
          <a:blip r:embed="rId3">
            <a:alphaModFix/>
          </a:blip>
          <a:stretch>
            <a:fillRect/>
          </a:stretch>
        </p:blipFill>
        <p:spPr>
          <a:xfrm>
            <a:off x="457200" y="1722162"/>
            <a:ext cx="8229600" cy="4661212"/>
          </a:xfrm>
          <a:prstGeom prst="rect">
            <a:avLst/>
          </a:prstGeom>
          <a:noFill/>
          <a:ln>
            <a:noFill/>
          </a:ln>
        </p:spPr>
      </p:pic>
      <p:sp>
        <p:nvSpPr>
          <p:cNvPr id="236" name="Google Shape;236;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Home Heating Requirements</a:t>
            </a:r>
            <a:endParaRPr/>
          </a:p>
        </p:txBody>
      </p:sp>
      <p:sp>
        <p:nvSpPr>
          <p:cNvPr id="242" name="Google Shape;242;p20"/>
          <p:cNvSpPr txBox="1"/>
          <p:nvPr>
            <p:ph idx="1" type="body"/>
          </p:nvPr>
        </p:nvSpPr>
        <p:spPr>
          <a:xfrm>
            <a:off x="457200" y="2851300"/>
            <a:ext cx="3994500" cy="37167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Char char="●"/>
            </a:pPr>
            <a:r>
              <a:rPr lang="en" sz="1400"/>
              <a:t>The software shall control the heat in each room</a:t>
            </a:r>
            <a:endParaRPr sz="1400"/>
          </a:p>
          <a:p>
            <a:pPr indent="-317500" lvl="0" marL="457200" marR="0" rtl="0" algn="l">
              <a:lnSpc>
                <a:spcPct val="100000"/>
              </a:lnSpc>
              <a:spcBef>
                <a:spcPts val="0"/>
              </a:spcBef>
              <a:spcAft>
                <a:spcPts val="0"/>
              </a:spcAft>
              <a:buSzPts val="1400"/>
              <a:buChar char="●"/>
            </a:pPr>
            <a:r>
              <a:rPr lang="en" sz="1400"/>
              <a:t>The room shall be heated when the temperature is 2F below desired temp</a:t>
            </a:r>
            <a:endParaRPr sz="1400"/>
          </a:p>
          <a:p>
            <a:pPr indent="-317500" lvl="0" marL="457200" marR="0" rtl="0" algn="l">
              <a:lnSpc>
                <a:spcPct val="100000"/>
              </a:lnSpc>
              <a:spcBef>
                <a:spcPts val="0"/>
              </a:spcBef>
              <a:spcAft>
                <a:spcPts val="0"/>
              </a:spcAft>
              <a:buSzPts val="1400"/>
              <a:buChar char="●"/>
            </a:pPr>
            <a:r>
              <a:rPr lang="en" sz="1400"/>
              <a:t>The room shall no longer be heated when the temperature is 2F above desired temp</a:t>
            </a:r>
            <a:endParaRPr sz="1400"/>
          </a:p>
          <a:p>
            <a:pPr indent="-317500" lvl="0" marL="457200" marR="0" rtl="0" algn="l">
              <a:lnSpc>
                <a:spcPct val="100000"/>
              </a:lnSpc>
              <a:spcBef>
                <a:spcPts val="0"/>
              </a:spcBef>
              <a:spcAft>
                <a:spcPts val="0"/>
              </a:spcAft>
              <a:buSzPts val="1400"/>
              <a:buChar char="●"/>
            </a:pPr>
            <a:r>
              <a:rPr lang="en" sz="1400"/>
              <a:t>The flow of heat to each room shall be individually controlled by opening and closing its water valve</a:t>
            </a:r>
            <a:endParaRPr sz="1400"/>
          </a:p>
          <a:p>
            <a:pPr indent="-317500" lvl="0" marL="457200" marR="0" rtl="0" algn="l">
              <a:lnSpc>
                <a:spcPct val="100000"/>
              </a:lnSpc>
              <a:spcBef>
                <a:spcPts val="0"/>
              </a:spcBef>
              <a:spcAft>
                <a:spcPts val="0"/>
              </a:spcAft>
              <a:buSzPts val="1400"/>
              <a:buChar char="●"/>
            </a:pPr>
            <a:r>
              <a:rPr lang="en" sz="1400"/>
              <a:t>The valve shall be open when the room needs heat and closed otherwise</a:t>
            </a:r>
            <a:endParaRPr sz="1400"/>
          </a:p>
          <a:p>
            <a:pPr indent="-317500" lvl="0" marL="457200" marR="0" rtl="0" algn="l">
              <a:lnSpc>
                <a:spcPct val="100000"/>
              </a:lnSpc>
              <a:spcBef>
                <a:spcPts val="0"/>
              </a:spcBef>
              <a:spcAft>
                <a:spcPts val="0"/>
              </a:spcAft>
              <a:buSzPts val="1400"/>
              <a:buChar char="●"/>
            </a:pPr>
            <a:r>
              <a:rPr lang="en" sz="1400"/>
              <a:t>The user shall set the desired temperature on the thermostat</a:t>
            </a:r>
            <a:endParaRPr sz="1400"/>
          </a:p>
          <a:p>
            <a:pPr indent="-317500" lvl="0" marL="457200" marR="0" rtl="0" algn="l">
              <a:lnSpc>
                <a:spcPct val="100000"/>
              </a:lnSpc>
              <a:spcBef>
                <a:spcPts val="0"/>
              </a:spcBef>
              <a:spcAft>
                <a:spcPts val="0"/>
              </a:spcAft>
              <a:buSzPts val="1400"/>
              <a:buChar char="●"/>
            </a:pPr>
            <a:r>
              <a:rPr lang="en" sz="1400"/>
              <a:t>The operator shall be able to turn the heating system on and off</a:t>
            </a:r>
            <a:endParaRPr sz="1400"/>
          </a:p>
        </p:txBody>
      </p:sp>
      <p:sp>
        <p:nvSpPr>
          <p:cNvPr id="243" name="Google Shape;243;p20"/>
          <p:cNvSpPr txBox="1"/>
          <p:nvPr>
            <p:ph idx="2" type="body"/>
          </p:nvPr>
        </p:nvSpPr>
        <p:spPr>
          <a:xfrm>
            <a:off x="4692275" y="2851200"/>
            <a:ext cx="3994500" cy="37167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The furnace must not run when the system is off</a:t>
            </a:r>
            <a:endParaRPr sz="1400"/>
          </a:p>
          <a:p>
            <a:pPr indent="-317500" lvl="0" marL="457200" rtl="0" algn="l">
              <a:spcBef>
                <a:spcPts val="0"/>
              </a:spcBef>
              <a:spcAft>
                <a:spcPts val="0"/>
              </a:spcAft>
              <a:buSzPts val="1400"/>
              <a:buChar char="●"/>
            </a:pPr>
            <a:r>
              <a:rPr lang="en" sz="1400"/>
              <a:t>When the furnace is not running and a room needs heat, the software shall turn the furnace on</a:t>
            </a:r>
            <a:endParaRPr sz="1400"/>
          </a:p>
          <a:p>
            <a:pPr indent="-317500" lvl="0" marL="457200" rtl="0" algn="l">
              <a:spcBef>
                <a:spcPts val="0"/>
              </a:spcBef>
              <a:spcAft>
                <a:spcPts val="0"/>
              </a:spcAft>
              <a:buSzPts val="1400"/>
              <a:buChar char="●"/>
            </a:pPr>
            <a:r>
              <a:rPr lang="en" sz="1400"/>
              <a:t>To turn the furnace on the software shall follow these steps</a:t>
            </a:r>
            <a:endParaRPr sz="1400"/>
          </a:p>
          <a:p>
            <a:pPr indent="-317500" lvl="1" marL="914400" rtl="0" algn="l">
              <a:spcBef>
                <a:spcPts val="0"/>
              </a:spcBef>
              <a:spcAft>
                <a:spcPts val="0"/>
              </a:spcAft>
              <a:buSzPts val="1400"/>
              <a:buChar char="○"/>
            </a:pPr>
            <a:r>
              <a:rPr lang="en" sz="1400"/>
              <a:t>open the fuel valve</a:t>
            </a:r>
            <a:endParaRPr sz="1400"/>
          </a:p>
          <a:p>
            <a:pPr indent="-317500" lvl="1" marL="914400" rtl="0" algn="l">
              <a:spcBef>
                <a:spcPts val="0"/>
              </a:spcBef>
              <a:spcAft>
                <a:spcPts val="0"/>
              </a:spcAft>
              <a:buSzPts val="1400"/>
              <a:buChar char="○"/>
            </a:pPr>
            <a:r>
              <a:rPr lang="en" sz="1400"/>
              <a:t>turn the burner on</a:t>
            </a:r>
            <a:endParaRPr sz="1400"/>
          </a:p>
          <a:p>
            <a:pPr indent="-317500" lvl="0" marL="457200" rtl="0" algn="l">
              <a:spcBef>
                <a:spcPts val="0"/>
              </a:spcBef>
              <a:spcAft>
                <a:spcPts val="0"/>
              </a:spcAft>
              <a:buSzPts val="1400"/>
              <a:buChar char="●"/>
            </a:pPr>
            <a:r>
              <a:rPr lang="en" sz="1400"/>
              <a:t>The software shall turn the furnace off when heat is no longer needed in any room</a:t>
            </a:r>
            <a:endParaRPr sz="1400"/>
          </a:p>
          <a:p>
            <a:pPr indent="-317500" lvl="0" marL="457200" rtl="0" algn="l">
              <a:spcBef>
                <a:spcPts val="0"/>
              </a:spcBef>
              <a:spcAft>
                <a:spcPts val="0"/>
              </a:spcAft>
              <a:buSzPts val="1400"/>
              <a:buChar char="●"/>
            </a:pPr>
            <a:r>
              <a:rPr lang="en" sz="1400"/>
              <a:t>To turn the furnace off the software shall follow these steps</a:t>
            </a:r>
            <a:endParaRPr sz="1400"/>
          </a:p>
          <a:p>
            <a:pPr indent="-317500" lvl="1" marL="914400" rtl="0" algn="l">
              <a:spcBef>
                <a:spcPts val="0"/>
              </a:spcBef>
              <a:spcAft>
                <a:spcPts val="0"/>
              </a:spcAft>
              <a:buSzPts val="1400"/>
              <a:buChar char="○"/>
            </a:pPr>
            <a:r>
              <a:rPr lang="en" sz="1400"/>
              <a:t>close fuel valve</a:t>
            </a:r>
            <a:endParaRPr sz="1400"/>
          </a:p>
          <a:p>
            <a:pPr indent="-317500" lvl="1" marL="914400" rtl="0" algn="l">
              <a:spcBef>
                <a:spcPts val="0"/>
              </a:spcBef>
              <a:spcAft>
                <a:spcPts val="0"/>
              </a:spcAft>
              <a:buSzPts val="1400"/>
              <a:buChar char="○"/>
            </a:pPr>
            <a:r>
              <a:rPr lang="en" sz="1400"/>
              <a:t>turn burner off</a:t>
            </a:r>
            <a:endParaRPr sz="1400"/>
          </a:p>
          <a:p>
            <a:pPr indent="0" lvl="0" marL="0" rtl="0" algn="l">
              <a:spcBef>
                <a:spcPts val="600"/>
              </a:spcBef>
              <a:spcAft>
                <a:spcPts val="0"/>
              </a:spcAft>
              <a:buNone/>
            </a:pPr>
            <a:r>
              <a:t/>
            </a:r>
            <a:endParaRPr/>
          </a:p>
        </p:txBody>
      </p:sp>
      <p:sp>
        <p:nvSpPr>
          <p:cNvPr id="244" name="Google Shape;244;p20"/>
          <p:cNvSpPr txBox="1"/>
          <p:nvPr/>
        </p:nvSpPr>
        <p:spPr>
          <a:xfrm>
            <a:off x="457200" y="1564300"/>
            <a:ext cx="8229600" cy="1287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chemeClr val="dk1"/>
                </a:solidFill>
              </a:rPr>
              <a:t>The purpose of the software for the Home Heating System is to control the heating system that heats the rooms of a house. The software shall maintain the temperature of each room within a specified range by controlling the heat flow to individual rooms.</a:t>
            </a:r>
            <a:endParaRPr sz="1800">
              <a:solidFill>
                <a:schemeClr val="dk1"/>
              </a:solidFill>
            </a:endParaRPr>
          </a:p>
          <a:p>
            <a:pPr indent="0" lvl="0" marL="0" rtl="0" algn="l">
              <a:spcBef>
                <a:spcPts val="0"/>
              </a:spcBef>
              <a:spcAft>
                <a:spcPts val="0"/>
              </a:spcAft>
              <a:buNone/>
            </a:pPr>
            <a:r>
              <a:t/>
            </a:r>
            <a:endParaRPr/>
          </a:p>
        </p:txBody>
      </p:sp>
      <p:sp>
        <p:nvSpPr>
          <p:cNvPr id="245" name="Google Shape;245;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Identify Object Classes</a:t>
            </a:r>
            <a:endParaRPr/>
          </a:p>
        </p:txBody>
      </p:sp>
      <p:sp>
        <p:nvSpPr>
          <p:cNvPr id="251" name="Google Shape;251;p21"/>
          <p:cNvSpPr txBox="1"/>
          <p:nvPr/>
        </p:nvSpPr>
        <p:spPr>
          <a:xfrm>
            <a:off x="528975" y="1666550"/>
            <a:ext cx="1700400" cy="6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Requirements Statements</a:t>
            </a:r>
            <a:endParaRPr sz="1800"/>
          </a:p>
        </p:txBody>
      </p:sp>
      <p:sp>
        <p:nvSpPr>
          <p:cNvPr id="252" name="Google Shape;252;p21"/>
          <p:cNvSpPr/>
          <p:nvPr/>
        </p:nvSpPr>
        <p:spPr>
          <a:xfrm>
            <a:off x="2456025" y="1706150"/>
            <a:ext cx="1348800" cy="600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Extract Nouns</a:t>
            </a:r>
            <a:endParaRPr sz="1800"/>
          </a:p>
        </p:txBody>
      </p:sp>
      <p:cxnSp>
        <p:nvCxnSpPr>
          <p:cNvPr id="253" name="Google Shape;253;p21"/>
          <p:cNvCxnSpPr>
            <a:stCxn id="251" idx="3"/>
            <a:endCxn id="252" idx="1"/>
          </p:cNvCxnSpPr>
          <p:nvPr/>
        </p:nvCxnSpPr>
        <p:spPr>
          <a:xfrm>
            <a:off x="2229375" y="2006600"/>
            <a:ext cx="226800" cy="0"/>
          </a:xfrm>
          <a:prstGeom prst="straightConnector1">
            <a:avLst/>
          </a:prstGeom>
          <a:noFill/>
          <a:ln cap="flat" cmpd="sng" w="19050">
            <a:solidFill>
              <a:schemeClr val="dk2"/>
            </a:solidFill>
            <a:prstDash val="solid"/>
            <a:round/>
            <a:headEnd len="med" w="med" type="none"/>
            <a:tailEnd len="med" w="med" type="triangle"/>
          </a:ln>
        </p:spPr>
      </p:cxnSp>
      <p:sp>
        <p:nvSpPr>
          <p:cNvPr id="254" name="Google Shape;254;p21"/>
          <p:cNvSpPr txBox="1"/>
          <p:nvPr/>
        </p:nvSpPr>
        <p:spPr>
          <a:xfrm>
            <a:off x="4031475" y="1666550"/>
            <a:ext cx="1348800" cy="6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Tentative Classes</a:t>
            </a:r>
            <a:endParaRPr sz="1800"/>
          </a:p>
        </p:txBody>
      </p:sp>
      <p:cxnSp>
        <p:nvCxnSpPr>
          <p:cNvPr id="255" name="Google Shape;255;p21"/>
          <p:cNvCxnSpPr>
            <a:endCxn id="254" idx="1"/>
          </p:cNvCxnSpPr>
          <p:nvPr/>
        </p:nvCxnSpPr>
        <p:spPr>
          <a:xfrm>
            <a:off x="3804675" y="2006600"/>
            <a:ext cx="226800" cy="0"/>
          </a:xfrm>
          <a:prstGeom prst="straightConnector1">
            <a:avLst/>
          </a:prstGeom>
          <a:noFill/>
          <a:ln cap="flat" cmpd="sng" w="19050">
            <a:solidFill>
              <a:schemeClr val="dk2"/>
            </a:solidFill>
            <a:prstDash val="solid"/>
            <a:round/>
            <a:headEnd len="med" w="med" type="none"/>
            <a:tailEnd len="med" w="med" type="triangle"/>
          </a:ln>
        </p:spPr>
      </p:cxnSp>
      <p:sp>
        <p:nvSpPr>
          <p:cNvPr id="256" name="Google Shape;256;p21"/>
          <p:cNvSpPr/>
          <p:nvPr/>
        </p:nvSpPr>
        <p:spPr>
          <a:xfrm>
            <a:off x="5663875" y="1706150"/>
            <a:ext cx="1348800" cy="600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Eliminate Classes</a:t>
            </a:r>
            <a:endParaRPr sz="1800"/>
          </a:p>
        </p:txBody>
      </p:sp>
      <p:cxnSp>
        <p:nvCxnSpPr>
          <p:cNvPr id="257" name="Google Shape;257;p21"/>
          <p:cNvCxnSpPr>
            <a:stCxn id="254" idx="3"/>
            <a:endCxn id="256" idx="1"/>
          </p:cNvCxnSpPr>
          <p:nvPr/>
        </p:nvCxnSpPr>
        <p:spPr>
          <a:xfrm>
            <a:off x="5380275" y="2006600"/>
            <a:ext cx="283500" cy="0"/>
          </a:xfrm>
          <a:prstGeom prst="straightConnector1">
            <a:avLst/>
          </a:prstGeom>
          <a:noFill/>
          <a:ln cap="flat" cmpd="sng" w="19050">
            <a:solidFill>
              <a:schemeClr val="dk2"/>
            </a:solidFill>
            <a:prstDash val="solid"/>
            <a:round/>
            <a:headEnd len="med" w="med" type="none"/>
            <a:tailEnd len="med" w="med" type="triangle"/>
          </a:ln>
        </p:spPr>
      </p:cxnSp>
      <p:sp>
        <p:nvSpPr>
          <p:cNvPr id="258" name="Google Shape;258;p21"/>
          <p:cNvSpPr txBox="1"/>
          <p:nvPr/>
        </p:nvSpPr>
        <p:spPr>
          <a:xfrm>
            <a:off x="7239225" y="1666550"/>
            <a:ext cx="1348800" cy="6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Final Class List</a:t>
            </a:r>
            <a:endParaRPr sz="1800"/>
          </a:p>
        </p:txBody>
      </p:sp>
      <p:cxnSp>
        <p:nvCxnSpPr>
          <p:cNvPr id="259" name="Google Shape;259;p21"/>
          <p:cNvCxnSpPr>
            <a:stCxn id="256" idx="3"/>
            <a:endCxn id="258" idx="1"/>
          </p:cNvCxnSpPr>
          <p:nvPr/>
        </p:nvCxnSpPr>
        <p:spPr>
          <a:xfrm>
            <a:off x="7012675" y="2006600"/>
            <a:ext cx="226500" cy="0"/>
          </a:xfrm>
          <a:prstGeom prst="straightConnector1">
            <a:avLst/>
          </a:prstGeom>
          <a:noFill/>
          <a:ln cap="flat" cmpd="sng" w="19050">
            <a:solidFill>
              <a:schemeClr val="dk2"/>
            </a:solidFill>
            <a:prstDash val="solid"/>
            <a:round/>
            <a:headEnd len="med" w="med" type="none"/>
            <a:tailEnd len="med" w="med" type="triangle"/>
          </a:ln>
        </p:spPr>
      </p:cxnSp>
      <p:cxnSp>
        <p:nvCxnSpPr>
          <p:cNvPr id="260" name="Google Shape;260;p21"/>
          <p:cNvCxnSpPr/>
          <p:nvPr/>
        </p:nvCxnSpPr>
        <p:spPr>
          <a:xfrm>
            <a:off x="158700" y="2595575"/>
            <a:ext cx="8517900" cy="0"/>
          </a:xfrm>
          <a:prstGeom prst="straightConnector1">
            <a:avLst/>
          </a:prstGeom>
          <a:noFill/>
          <a:ln cap="flat" cmpd="sng" w="19050">
            <a:solidFill>
              <a:schemeClr val="dk2"/>
            </a:solidFill>
            <a:prstDash val="solid"/>
            <a:round/>
            <a:headEnd len="med" w="med" type="none"/>
            <a:tailEnd len="med" w="med" type="none"/>
          </a:ln>
        </p:spPr>
      </p:cxnSp>
      <p:sp>
        <p:nvSpPr>
          <p:cNvPr id="261" name="Google Shape;261;p21"/>
          <p:cNvSpPr txBox="1"/>
          <p:nvPr/>
        </p:nvSpPr>
        <p:spPr>
          <a:xfrm>
            <a:off x="457200" y="2772100"/>
            <a:ext cx="8202600" cy="3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Water Pump				House				Water Valve</a:t>
            </a:r>
            <a:endParaRPr sz="2400"/>
          </a:p>
          <a:p>
            <a:pPr indent="0" lvl="0" marL="0" rtl="0" algn="l">
              <a:spcBef>
                <a:spcPts val="0"/>
              </a:spcBef>
              <a:spcAft>
                <a:spcPts val="0"/>
              </a:spcAft>
              <a:buNone/>
            </a:pPr>
            <a:r>
              <a:rPr lang="en" sz="2400"/>
              <a:t>Hot Water				Room				Controller</a:t>
            </a:r>
            <a:endParaRPr sz="2400"/>
          </a:p>
          <a:p>
            <a:pPr indent="0" lvl="0" marL="0" rtl="0" algn="l">
              <a:spcBef>
                <a:spcPts val="0"/>
              </a:spcBef>
              <a:spcAft>
                <a:spcPts val="0"/>
              </a:spcAft>
              <a:buNone/>
            </a:pPr>
            <a:r>
              <a:rPr lang="en" sz="2400"/>
              <a:t>Burner					Temperature		Software</a:t>
            </a:r>
            <a:endParaRPr sz="2400"/>
          </a:p>
          <a:p>
            <a:pPr indent="0" lvl="0" marL="0" rtl="0" algn="l">
              <a:spcBef>
                <a:spcPts val="0"/>
              </a:spcBef>
              <a:spcAft>
                <a:spcPts val="0"/>
              </a:spcAft>
              <a:buNone/>
            </a:pPr>
            <a:r>
              <a:rPr lang="en" sz="2400"/>
              <a:t>Furnace					Home				User</a:t>
            </a:r>
            <a:endParaRPr sz="2400"/>
          </a:p>
          <a:p>
            <a:pPr indent="0" lvl="0" marL="0" rtl="0" algn="l">
              <a:spcBef>
                <a:spcPts val="0"/>
              </a:spcBef>
              <a:spcAft>
                <a:spcPts val="0"/>
              </a:spcAft>
              <a:buNone/>
            </a:pPr>
            <a:r>
              <a:rPr lang="en" sz="2400"/>
              <a:t>Fuel Valve				Thermostat		Heat</a:t>
            </a:r>
            <a:endParaRPr sz="2400"/>
          </a:p>
          <a:p>
            <a:pPr indent="0" lvl="0" marL="0" rtl="0" algn="l">
              <a:spcBef>
                <a:spcPts val="0"/>
              </a:spcBef>
              <a:spcAft>
                <a:spcPts val="0"/>
              </a:spcAft>
              <a:buNone/>
            </a:pPr>
            <a:r>
              <a:rPr lang="en" sz="2400"/>
              <a:t>Fuel						Range				Operator</a:t>
            </a:r>
            <a:endParaRPr sz="2400"/>
          </a:p>
          <a:p>
            <a:pPr indent="0" lvl="0" marL="0" rtl="0" algn="l">
              <a:spcBef>
                <a:spcPts val="0"/>
              </a:spcBef>
              <a:spcAft>
                <a:spcPts val="0"/>
              </a:spcAft>
              <a:buNone/>
            </a:pPr>
            <a:r>
              <a:rPr lang="en" sz="2400"/>
              <a:t>Desired Temperature	Control Panel	</a:t>
            </a:r>
            <a:endParaRPr sz="2400"/>
          </a:p>
          <a:p>
            <a:pPr indent="0" lvl="0" marL="0" rtl="0" algn="l">
              <a:spcBef>
                <a:spcPts val="0"/>
              </a:spcBef>
              <a:spcAft>
                <a:spcPts val="0"/>
              </a:spcAft>
              <a:buNone/>
            </a:pPr>
            <a:r>
              <a:rPr lang="en" sz="2400"/>
              <a:t>On-Off Switch			Heat Flow</a:t>
            </a:r>
            <a:endParaRPr sz="2400"/>
          </a:p>
          <a:p>
            <a:pPr indent="0" lvl="0" marL="0" rtl="0" algn="l">
              <a:spcBef>
                <a:spcPts val="0"/>
              </a:spcBef>
              <a:spcAft>
                <a:spcPts val="0"/>
              </a:spcAft>
              <a:buNone/>
            </a:pPr>
            <a:r>
              <a:rPr lang="en" sz="2400"/>
              <a:t>Heating System			Home Heating System</a:t>
            </a:r>
            <a:endParaRPr sz="2400"/>
          </a:p>
          <a:p>
            <a:pPr indent="0" lvl="0" marL="0" rtl="0" algn="l">
              <a:spcBef>
                <a:spcPts val="0"/>
              </a:spcBef>
              <a:spcAft>
                <a:spcPts val="0"/>
              </a:spcAft>
              <a:buNone/>
            </a:pPr>
            <a:r>
              <a:t/>
            </a:r>
            <a:endParaRPr/>
          </a:p>
        </p:txBody>
      </p:sp>
      <p:sp>
        <p:nvSpPr>
          <p:cNvPr id="262" name="Google Shape;262;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Eliminate Bad Classes</a:t>
            </a:r>
            <a:endParaRPr/>
          </a:p>
        </p:txBody>
      </p:sp>
      <p:sp>
        <p:nvSpPr>
          <p:cNvPr id="268" name="Google Shape;268;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Redundant Classes</a:t>
            </a:r>
            <a:endParaRPr/>
          </a:p>
          <a:p>
            <a:pPr indent="-381000" lvl="1" marL="914400" marR="0" rtl="0" algn="l">
              <a:lnSpc>
                <a:spcPct val="100000"/>
              </a:lnSpc>
              <a:spcBef>
                <a:spcPts val="0"/>
              </a:spcBef>
              <a:spcAft>
                <a:spcPts val="0"/>
              </a:spcAft>
              <a:buSzPts val="2400"/>
              <a:buChar char="○"/>
            </a:pPr>
            <a:r>
              <a:rPr lang="en"/>
              <a:t>Classes that represent the same thing with different words.</a:t>
            </a:r>
            <a:endParaRPr/>
          </a:p>
          <a:p>
            <a:pPr indent="-419100" lvl="0" marL="457200" marR="0" rtl="0" algn="l">
              <a:lnSpc>
                <a:spcPct val="100000"/>
              </a:lnSpc>
              <a:spcBef>
                <a:spcPts val="0"/>
              </a:spcBef>
              <a:spcAft>
                <a:spcPts val="0"/>
              </a:spcAft>
              <a:buSzPts val="3000"/>
              <a:buChar char="●"/>
            </a:pPr>
            <a:r>
              <a:rPr lang="en"/>
              <a:t>Irrelevant Classes</a:t>
            </a:r>
            <a:endParaRPr/>
          </a:p>
          <a:p>
            <a:pPr indent="-381000" lvl="1" marL="914400" marR="0" rtl="0" algn="l">
              <a:lnSpc>
                <a:spcPct val="100000"/>
              </a:lnSpc>
              <a:spcBef>
                <a:spcPts val="0"/>
              </a:spcBef>
              <a:spcAft>
                <a:spcPts val="0"/>
              </a:spcAft>
              <a:buSzPts val="2400"/>
              <a:buChar char="○"/>
            </a:pPr>
            <a:r>
              <a:rPr lang="en"/>
              <a:t>Classes we simply do not care about.</a:t>
            </a:r>
            <a:endParaRPr/>
          </a:p>
          <a:p>
            <a:pPr indent="-419100" lvl="0" marL="457200" marR="0" rtl="0" algn="l">
              <a:lnSpc>
                <a:spcPct val="100000"/>
              </a:lnSpc>
              <a:spcBef>
                <a:spcPts val="0"/>
              </a:spcBef>
              <a:spcAft>
                <a:spcPts val="0"/>
              </a:spcAft>
              <a:buSzPts val="3000"/>
              <a:buChar char="●"/>
            </a:pPr>
            <a:r>
              <a:rPr lang="en"/>
              <a:t>Vague Classes</a:t>
            </a:r>
            <a:endParaRPr/>
          </a:p>
          <a:p>
            <a:pPr indent="-381000" lvl="1" marL="914400" marR="0" rtl="0" algn="l">
              <a:lnSpc>
                <a:spcPct val="100000"/>
              </a:lnSpc>
              <a:spcBef>
                <a:spcPts val="0"/>
              </a:spcBef>
              <a:spcAft>
                <a:spcPts val="0"/>
              </a:spcAft>
              <a:buSzPts val="2400"/>
              <a:buChar char="○"/>
            </a:pPr>
            <a:r>
              <a:rPr lang="en" sz="2400"/>
              <a:t>Classes with ill-defined boundaries.</a:t>
            </a:r>
            <a:endParaRPr/>
          </a:p>
          <a:p>
            <a:pPr indent="-419100" lvl="0" marL="457200" marR="0" rtl="0" algn="l">
              <a:lnSpc>
                <a:spcPct val="100000"/>
              </a:lnSpc>
              <a:spcBef>
                <a:spcPts val="0"/>
              </a:spcBef>
              <a:spcAft>
                <a:spcPts val="0"/>
              </a:spcAft>
              <a:buSzPts val="3000"/>
              <a:buChar char="●"/>
            </a:pPr>
            <a:r>
              <a:rPr lang="en"/>
              <a:t>Attributes</a:t>
            </a:r>
            <a:endParaRPr/>
          </a:p>
          <a:p>
            <a:pPr indent="-381000" lvl="1" marL="914400" marR="0" rtl="0" algn="l">
              <a:lnSpc>
                <a:spcPct val="100000"/>
              </a:lnSpc>
              <a:spcBef>
                <a:spcPts val="0"/>
              </a:spcBef>
              <a:spcAft>
                <a:spcPts val="0"/>
              </a:spcAft>
              <a:buSzPts val="2400"/>
              <a:buChar char="○"/>
            </a:pPr>
            <a:r>
              <a:rPr lang="en"/>
              <a:t>Things that describe or make up other classes.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269" name="Google Shape;269;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Eliminate Bad Classes (Continued)</a:t>
            </a:r>
            <a:endParaRPr/>
          </a:p>
        </p:txBody>
      </p:sp>
      <p:sp>
        <p:nvSpPr>
          <p:cNvPr id="275" name="Google Shape;275;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Operations</a:t>
            </a:r>
            <a:endParaRPr/>
          </a:p>
          <a:p>
            <a:pPr indent="-381000" lvl="1" marL="914400" marR="0" rtl="0" algn="l">
              <a:lnSpc>
                <a:spcPct val="100000"/>
              </a:lnSpc>
              <a:spcBef>
                <a:spcPts val="0"/>
              </a:spcBef>
              <a:spcAft>
                <a:spcPts val="0"/>
              </a:spcAft>
              <a:buSzPts val="2400"/>
              <a:buChar char="○"/>
            </a:pPr>
            <a:r>
              <a:rPr lang="en"/>
              <a:t>Sequences of actions are often mistaken for classes.</a:t>
            </a:r>
            <a:endParaRPr/>
          </a:p>
          <a:p>
            <a:pPr indent="-419100" lvl="0" marL="457200" marR="0" rtl="0" algn="l">
              <a:lnSpc>
                <a:spcPct val="100000"/>
              </a:lnSpc>
              <a:spcBef>
                <a:spcPts val="0"/>
              </a:spcBef>
              <a:spcAft>
                <a:spcPts val="0"/>
              </a:spcAft>
              <a:buSzPts val="3000"/>
              <a:buChar char="●"/>
            </a:pPr>
            <a:r>
              <a:rPr lang="en"/>
              <a:t>Roles</a:t>
            </a:r>
            <a:endParaRPr/>
          </a:p>
          <a:p>
            <a:pPr indent="-381000" lvl="1" marL="914400" marR="0" rtl="0" algn="l">
              <a:lnSpc>
                <a:spcPct val="100000"/>
              </a:lnSpc>
              <a:spcBef>
                <a:spcPts val="0"/>
              </a:spcBef>
              <a:spcAft>
                <a:spcPts val="0"/>
              </a:spcAft>
              <a:buSzPts val="2400"/>
              <a:buChar char="○"/>
            </a:pPr>
            <a:r>
              <a:rPr lang="en"/>
              <a:t>The name of a class should reflect what it is, not the role it plays. </a:t>
            </a:r>
            <a:endParaRPr/>
          </a:p>
          <a:p>
            <a:pPr indent="-419100" lvl="0" marL="457200" marR="0" rtl="0" algn="l">
              <a:lnSpc>
                <a:spcPct val="100000"/>
              </a:lnSpc>
              <a:spcBef>
                <a:spcPts val="0"/>
              </a:spcBef>
              <a:spcAft>
                <a:spcPts val="0"/>
              </a:spcAft>
              <a:buSzPts val="3000"/>
              <a:buChar char="●"/>
            </a:pPr>
            <a:r>
              <a:rPr lang="en"/>
              <a:t>Implementation Details</a:t>
            </a:r>
            <a:endParaRPr/>
          </a:p>
          <a:p>
            <a:pPr indent="-381000" lvl="1" marL="914400" marR="0" rtl="0" algn="l">
              <a:lnSpc>
                <a:spcPct val="100000"/>
              </a:lnSpc>
              <a:spcBef>
                <a:spcPts val="0"/>
              </a:spcBef>
              <a:spcAft>
                <a:spcPts val="0"/>
              </a:spcAft>
              <a:buSzPts val="2400"/>
              <a:buChar char="○"/>
            </a:pPr>
            <a:r>
              <a:rPr lang="en"/>
              <a:t>Save those for the implementation.</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276" name="Google Shape;276;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Identify Object Classes</a:t>
            </a:r>
            <a:endParaRPr/>
          </a:p>
        </p:txBody>
      </p:sp>
      <p:sp>
        <p:nvSpPr>
          <p:cNvPr id="282" name="Google Shape;282;p24"/>
          <p:cNvSpPr txBox="1"/>
          <p:nvPr/>
        </p:nvSpPr>
        <p:spPr>
          <a:xfrm>
            <a:off x="515475" y="1666563"/>
            <a:ext cx="1700400" cy="6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Requirements Statements</a:t>
            </a:r>
            <a:endParaRPr sz="1800"/>
          </a:p>
        </p:txBody>
      </p:sp>
      <p:sp>
        <p:nvSpPr>
          <p:cNvPr id="283" name="Google Shape;283;p24"/>
          <p:cNvSpPr/>
          <p:nvPr/>
        </p:nvSpPr>
        <p:spPr>
          <a:xfrm>
            <a:off x="2442525" y="1706163"/>
            <a:ext cx="1348800" cy="600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Extract Nouns</a:t>
            </a:r>
            <a:endParaRPr sz="1800"/>
          </a:p>
        </p:txBody>
      </p:sp>
      <p:cxnSp>
        <p:nvCxnSpPr>
          <p:cNvPr id="284" name="Google Shape;284;p24"/>
          <p:cNvCxnSpPr>
            <a:stCxn id="282" idx="3"/>
            <a:endCxn id="283" idx="1"/>
          </p:cNvCxnSpPr>
          <p:nvPr/>
        </p:nvCxnSpPr>
        <p:spPr>
          <a:xfrm>
            <a:off x="2215875" y="2006613"/>
            <a:ext cx="226800" cy="0"/>
          </a:xfrm>
          <a:prstGeom prst="straightConnector1">
            <a:avLst/>
          </a:prstGeom>
          <a:noFill/>
          <a:ln cap="flat" cmpd="sng" w="19050">
            <a:solidFill>
              <a:schemeClr val="dk2"/>
            </a:solidFill>
            <a:prstDash val="solid"/>
            <a:round/>
            <a:headEnd len="med" w="med" type="none"/>
            <a:tailEnd len="med" w="med" type="triangle"/>
          </a:ln>
        </p:spPr>
      </p:cxnSp>
      <p:sp>
        <p:nvSpPr>
          <p:cNvPr id="285" name="Google Shape;285;p24"/>
          <p:cNvSpPr txBox="1"/>
          <p:nvPr/>
        </p:nvSpPr>
        <p:spPr>
          <a:xfrm>
            <a:off x="4017975" y="1666563"/>
            <a:ext cx="1348800" cy="6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Tentative Classes</a:t>
            </a:r>
            <a:endParaRPr sz="1800"/>
          </a:p>
        </p:txBody>
      </p:sp>
      <p:cxnSp>
        <p:nvCxnSpPr>
          <p:cNvPr id="286" name="Google Shape;286;p24"/>
          <p:cNvCxnSpPr>
            <a:endCxn id="285" idx="1"/>
          </p:cNvCxnSpPr>
          <p:nvPr/>
        </p:nvCxnSpPr>
        <p:spPr>
          <a:xfrm>
            <a:off x="3791175" y="2006613"/>
            <a:ext cx="226800" cy="0"/>
          </a:xfrm>
          <a:prstGeom prst="straightConnector1">
            <a:avLst/>
          </a:prstGeom>
          <a:noFill/>
          <a:ln cap="flat" cmpd="sng" w="19050">
            <a:solidFill>
              <a:schemeClr val="dk2"/>
            </a:solidFill>
            <a:prstDash val="solid"/>
            <a:round/>
            <a:headEnd len="med" w="med" type="none"/>
            <a:tailEnd len="med" w="med" type="triangle"/>
          </a:ln>
        </p:spPr>
      </p:cxnSp>
      <p:sp>
        <p:nvSpPr>
          <p:cNvPr id="287" name="Google Shape;287;p24"/>
          <p:cNvSpPr/>
          <p:nvPr/>
        </p:nvSpPr>
        <p:spPr>
          <a:xfrm>
            <a:off x="5650375" y="1706163"/>
            <a:ext cx="1348800" cy="600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Eliminate Classes</a:t>
            </a:r>
            <a:endParaRPr sz="1800"/>
          </a:p>
        </p:txBody>
      </p:sp>
      <p:cxnSp>
        <p:nvCxnSpPr>
          <p:cNvPr id="288" name="Google Shape;288;p24"/>
          <p:cNvCxnSpPr>
            <a:stCxn id="285" idx="3"/>
            <a:endCxn id="287" idx="1"/>
          </p:cNvCxnSpPr>
          <p:nvPr/>
        </p:nvCxnSpPr>
        <p:spPr>
          <a:xfrm>
            <a:off x="5366775" y="2006613"/>
            <a:ext cx="283500" cy="0"/>
          </a:xfrm>
          <a:prstGeom prst="straightConnector1">
            <a:avLst/>
          </a:prstGeom>
          <a:noFill/>
          <a:ln cap="flat" cmpd="sng" w="19050">
            <a:solidFill>
              <a:schemeClr val="dk2"/>
            </a:solidFill>
            <a:prstDash val="solid"/>
            <a:round/>
            <a:headEnd len="med" w="med" type="none"/>
            <a:tailEnd len="med" w="med" type="triangle"/>
          </a:ln>
        </p:spPr>
      </p:cxnSp>
      <p:sp>
        <p:nvSpPr>
          <p:cNvPr id="289" name="Google Shape;289;p24"/>
          <p:cNvSpPr txBox="1"/>
          <p:nvPr/>
        </p:nvSpPr>
        <p:spPr>
          <a:xfrm>
            <a:off x="7225725" y="1666563"/>
            <a:ext cx="1348800" cy="6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Final Class List</a:t>
            </a:r>
            <a:endParaRPr sz="1800"/>
          </a:p>
        </p:txBody>
      </p:sp>
      <p:cxnSp>
        <p:nvCxnSpPr>
          <p:cNvPr id="290" name="Google Shape;290;p24"/>
          <p:cNvCxnSpPr>
            <a:stCxn id="287" idx="3"/>
            <a:endCxn id="289" idx="1"/>
          </p:cNvCxnSpPr>
          <p:nvPr/>
        </p:nvCxnSpPr>
        <p:spPr>
          <a:xfrm>
            <a:off x="6999175" y="2006613"/>
            <a:ext cx="226500" cy="0"/>
          </a:xfrm>
          <a:prstGeom prst="straightConnector1">
            <a:avLst/>
          </a:prstGeom>
          <a:noFill/>
          <a:ln cap="flat" cmpd="sng" w="19050">
            <a:solidFill>
              <a:schemeClr val="dk2"/>
            </a:solidFill>
            <a:prstDash val="solid"/>
            <a:round/>
            <a:headEnd len="med" w="med" type="none"/>
            <a:tailEnd len="med" w="med" type="triangle"/>
          </a:ln>
        </p:spPr>
      </p:cxnSp>
      <p:cxnSp>
        <p:nvCxnSpPr>
          <p:cNvPr id="291" name="Google Shape;291;p24"/>
          <p:cNvCxnSpPr/>
          <p:nvPr/>
        </p:nvCxnSpPr>
        <p:spPr>
          <a:xfrm>
            <a:off x="158700" y="2595575"/>
            <a:ext cx="8517900" cy="0"/>
          </a:xfrm>
          <a:prstGeom prst="straightConnector1">
            <a:avLst/>
          </a:prstGeom>
          <a:noFill/>
          <a:ln cap="flat" cmpd="sng" w="19050">
            <a:solidFill>
              <a:schemeClr val="dk2"/>
            </a:solidFill>
            <a:prstDash val="solid"/>
            <a:round/>
            <a:headEnd len="med" w="med" type="none"/>
            <a:tailEnd len="med" w="med" type="none"/>
          </a:ln>
        </p:spPr>
      </p:cxnSp>
      <p:sp>
        <p:nvSpPr>
          <p:cNvPr id="292" name="Google Shape;292;p24"/>
          <p:cNvSpPr txBox="1"/>
          <p:nvPr/>
        </p:nvSpPr>
        <p:spPr>
          <a:xfrm>
            <a:off x="430200" y="2772100"/>
            <a:ext cx="8229600" cy="3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Water Pump				House				Water Valve</a:t>
            </a:r>
            <a:endParaRPr sz="2400"/>
          </a:p>
          <a:p>
            <a:pPr indent="0" lvl="0" marL="0" rtl="0" algn="l">
              <a:spcBef>
                <a:spcPts val="0"/>
              </a:spcBef>
              <a:spcAft>
                <a:spcPts val="0"/>
              </a:spcAft>
              <a:buNone/>
            </a:pPr>
            <a:r>
              <a:rPr lang="en" sz="2400"/>
              <a:t>Hot Water				Room				</a:t>
            </a:r>
            <a:r>
              <a:rPr lang="en" sz="2400">
                <a:solidFill>
                  <a:schemeClr val="dk1"/>
                </a:solidFill>
              </a:rPr>
              <a:t>Controller</a:t>
            </a:r>
            <a:endParaRPr sz="2400"/>
          </a:p>
          <a:p>
            <a:pPr indent="0" lvl="0" marL="0" rtl="0" algn="l">
              <a:spcBef>
                <a:spcPts val="0"/>
              </a:spcBef>
              <a:spcAft>
                <a:spcPts val="0"/>
              </a:spcAft>
              <a:buNone/>
            </a:pPr>
            <a:r>
              <a:rPr lang="en" sz="2400"/>
              <a:t>Burner					Temperature		Software</a:t>
            </a:r>
            <a:endParaRPr sz="2400"/>
          </a:p>
          <a:p>
            <a:pPr indent="0" lvl="0" marL="0" rtl="0" algn="l">
              <a:spcBef>
                <a:spcPts val="0"/>
              </a:spcBef>
              <a:spcAft>
                <a:spcPts val="0"/>
              </a:spcAft>
              <a:buNone/>
            </a:pPr>
            <a:r>
              <a:rPr lang="en" sz="2400"/>
              <a:t>Furnace					Home				User</a:t>
            </a:r>
            <a:endParaRPr sz="2400"/>
          </a:p>
          <a:p>
            <a:pPr indent="0" lvl="0" marL="0" rtl="0" algn="l">
              <a:spcBef>
                <a:spcPts val="0"/>
              </a:spcBef>
              <a:spcAft>
                <a:spcPts val="0"/>
              </a:spcAft>
              <a:buNone/>
            </a:pPr>
            <a:r>
              <a:rPr lang="en" sz="2400"/>
              <a:t>Fuel Valve				Thermostat		Heat</a:t>
            </a:r>
            <a:endParaRPr sz="2400"/>
          </a:p>
          <a:p>
            <a:pPr indent="0" lvl="0" marL="0" rtl="0" algn="l">
              <a:spcBef>
                <a:spcPts val="0"/>
              </a:spcBef>
              <a:spcAft>
                <a:spcPts val="0"/>
              </a:spcAft>
              <a:buNone/>
            </a:pPr>
            <a:r>
              <a:rPr lang="en" sz="2400"/>
              <a:t>Fuel						Range				</a:t>
            </a:r>
            <a:r>
              <a:rPr lang="en" sz="2400">
                <a:solidFill>
                  <a:schemeClr val="dk1"/>
                </a:solidFill>
              </a:rPr>
              <a:t>Operator			</a:t>
            </a:r>
            <a:endParaRPr sz="2400"/>
          </a:p>
          <a:p>
            <a:pPr indent="0" lvl="0" marL="0" rtl="0" algn="l">
              <a:spcBef>
                <a:spcPts val="0"/>
              </a:spcBef>
              <a:spcAft>
                <a:spcPts val="0"/>
              </a:spcAft>
              <a:buNone/>
            </a:pPr>
            <a:r>
              <a:rPr lang="en" sz="2400"/>
              <a:t>Desired Temperature	Control Panel	</a:t>
            </a:r>
            <a:endParaRPr sz="2400"/>
          </a:p>
          <a:p>
            <a:pPr indent="0" lvl="0" marL="0" rtl="0" algn="l">
              <a:spcBef>
                <a:spcPts val="0"/>
              </a:spcBef>
              <a:spcAft>
                <a:spcPts val="0"/>
              </a:spcAft>
              <a:buNone/>
            </a:pPr>
            <a:r>
              <a:rPr lang="en" sz="2400"/>
              <a:t>On-Off Switch			Heat Flow</a:t>
            </a:r>
            <a:endParaRPr sz="2400"/>
          </a:p>
          <a:p>
            <a:pPr indent="0" lvl="0" marL="0" rtl="0" algn="l">
              <a:spcBef>
                <a:spcPts val="0"/>
              </a:spcBef>
              <a:spcAft>
                <a:spcPts val="0"/>
              </a:spcAft>
              <a:buNone/>
            </a:pPr>
            <a:r>
              <a:rPr lang="en" sz="2400"/>
              <a:t>Heating System			Home Heating System</a:t>
            </a:r>
            <a:endParaRPr sz="2400"/>
          </a:p>
          <a:p>
            <a:pPr indent="0" lvl="0" marL="0" rtl="0" algn="l">
              <a:spcBef>
                <a:spcPts val="0"/>
              </a:spcBef>
              <a:spcAft>
                <a:spcPts val="0"/>
              </a:spcAft>
              <a:buNone/>
            </a:pPr>
            <a:r>
              <a:t/>
            </a:r>
            <a:endParaRPr/>
          </a:p>
        </p:txBody>
      </p:sp>
      <p:sp>
        <p:nvSpPr>
          <p:cNvPr id="293" name="Google Shape;293;p24"/>
          <p:cNvSpPr/>
          <p:nvPr/>
        </p:nvSpPr>
        <p:spPr>
          <a:xfrm>
            <a:off x="963525" y="5803800"/>
            <a:ext cx="374100" cy="385500"/>
          </a:xfrm>
          <a:prstGeom prst="noSmoking">
            <a:avLst>
              <a:gd fmla="val 18750" name="adj"/>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p:nvPr/>
        </p:nvSpPr>
        <p:spPr>
          <a:xfrm>
            <a:off x="390450" y="4686600"/>
            <a:ext cx="374100" cy="385500"/>
          </a:xfrm>
          <a:prstGeom prst="noSmoking">
            <a:avLst>
              <a:gd fmla="val 18750" name="adj"/>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4"/>
          <p:cNvSpPr/>
          <p:nvPr/>
        </p:nvSpPr>
        <p:spPr>
          <a:xfrm>
            <a:off x="5899525" y="3927125"/>
            <a:ext cx="374100" cy="385500"/>
          </a:xfrm>
          <a:prstGeom prst="noSmoking">
            <a:avLst>
              <a:gd fmla="val 18750" name="adj"/>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5899525" y="3541625"/>
            <a:ext cx="374100" cy="385500"/>
          </a:xfrm>
          <a:prstGeom prst="noSmoking">
            <a:avLst>
              <a:gd fmla="val 18750" name="adj"/>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a:off x="390450" y="3236250"/>
            <a:ext cx="374100" cy="385500"/>
          </a:xfrm>
          <a:prstGeom prst="noSmoking">
            <a:avLst>
              <a:gd fmla="val 18750" name="adj"/>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a:off x="3613525" y="2850750"/>
            <a:ext cx="374100" cy="385500"/>
          </a:xfrm>
          <a:prstGeom prst="noSmoking">
            <a:avLst>
              <a:gd fmla="val 18750" name="adj"/>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a:off x="5899525" y="4312625"/>
            <a:ext cx="374100" cy="385500"/>
          </a:xfrm>
          <a:prstGeom prst="noSmoking">
            <a:avLst>
              <a:gd fmla="val 18750" name="adj"/>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a:off x="3716800" y="4698125"/>
            <a:ext cx="374100" cy="385500"/>
          </a:xfrm>
          <a:prstGeom prst="noSmoking">
            <a:avLst>
              <a:gd fmla="val 18750" name="adj"/>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a:off x="3716800" y="5418300"/>
            <a:ext cx="374100" cy="385500"/>
          </a:xfrm>
          <a:prstGeom prst="noSmoking">
            <a:avLst>
              <a:gd fmla="val 18750" name="adj"/>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p:nvPr/>
        </p:nvSpPr>
        <p:spPr>
          <a:xfrm>
            <a:off x="3716800" y="3946650"/>
            <a:ext cx="374100" cy="385500"/>
          </a:xfrm>
          <a:prstGeom prst="noSmoking">
            <a:avLst>
              <a:gd fmla="val 18750" name="adj"/>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p:nvPr/>
        </p:nvSpPr>
        <p:spPr>
          <a:xfrm>
            <a:off x="3716800" y="3621750"/>
            <a:ext cx="374100" cy="385500"/>
          </a:xfrm>
          <a:prstGeom prst="noSmoking">
            <a:avLst>
              <a:gd fmla="val 18750" name="adj"/>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
          <p:cNvSpPr/>
          <p:nvPr/>
        </p:nvSpPr>
        <p:spPr>
          <a:xfrm>
            <a:off x="963525" y="5072100"/>
            <a:ext cx="374100" cy="385500"/>
          </a:xfrm>
          <a:prstGeom prst="noSmoking">
            <a:avLst>
              <a:gd fmla="val 18750" name="adj"/>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Classes After Elimination</a:t>
            </a:r>
            <a:endParaRPr/>
          </a:p>
        </p:txBody>
      </p:sp>
      <p:sp>
        <p:nvSpPr>
          <p:cNvPr id="311" name="Google Shape;311;p25"/>
          <p:cNvSpPr txBox="1"/>
          <p:nvPr/>
        </p:nvSpPr>
        <p:spPr>
          <a:xfrm>
            <a:off x="528975" y="1666563"/>
            <a:ext cx="1700400" cy="6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Requirements Statements</a:t>
            </a:r>
            <a:endParaRPr sz="1800"/>
          </a:p>
        </p:txBody>
      </p:sp>
      <p:sp>
        <p:nvSpPr>
          <p:cNvPr id="312" name="Google Shape;312;p25"/>
          <p:cNvSpPr/>
          <p:nvPr/>
        </p:nvSpPr>
        <p:spPr>
          <a:xfrm>
            <a:off x="2456025" y="1706163"/>
            <a:ext cx="1348800" cy="600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Extract Nouns</a:t>
            </a:r>
            <a:endParaRPr sz="1800"/>
          </a:p>
        </p:txBody>
      </p:sp>
      <p:cxnSp>
        <p:nvCxnSpPr>
          <p:cNvPr id="313" name="Google Shape;313;p25"/>
          <p:cNvCxnSpPr>
            <a:stCxn id="311" idx="3"/>
            <a:endCxn id="312" idx="1"/>
          </p:cNvCxnSpPr>
          <p:nvPr/>
        </p:nvCxnSpPr>
        <p:spPr>
          <a:xfrm>
            <a:off x="2229375" y="2006613"/>
            <a:ext cx="226800" cy="0"/>
          </a:xfrm>
          <a:prstGeom prst="straightConnector1">
            <a:avLst/>
          </a:prstGeom>
          <a:noFill/>
          <a:ln cap="flat" cmpd="sng" w="19050">
            <a:solidFill>
              <a:schemeClr val="dk2"/>
            </a:solidFill>
            <a:prstDash val="solid"/>
            <a:round/>
            <a:headEnd len="med" w="med" type="none"/>
            <a:tailEnd len="med" w="med" type="triangle"/>
          </a:ln>
        </p:spPr>
      </p:cxnSp>
      <p:sp>
        <p:nvSpPr>
          <p:cNvPr id="314" name="Google Shape;314;p25"/>
          <p:cNvSpPr txBox="1"/>
          <p:nvPr/>
        </p:nvSpPr>
        <p:spPr>
          <a:xfrm>
            <a:off x="4031475" y="1666563"/>
            <a:ext cx="1348800" cy="6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Tentative Classes</a:t>
            </a:r>
            <a:endParaRPr sz="1800"/>
          </a:p>
        </p:txBody>
      </p:sp>
      <p:cxnSp>
        <p:nvCxnSpPr>
          <p:cNvPr id="315" name="Google Shape;315;p25"/>
          <p:cNvCxnSpPr>
            <a:endCxn id="314" idx="1"/>
          </p:cNvCxnSpPr>
          <p:nvPr/>
        </p:nvCxnSpPr>
        <p:spPr>
          <a:xfrm>
            <a:off x="3804675" y="2006613"/>
            <a:ext cx="226800" cy="0"/>
          </a:xfrm>
          <a:prstGeom prst="straightConnector1">
            <a:avLst/>
          </a:prstGeom>
          <a:noFill/>
          <a:ln cap="flat" cmpd="sng" w="19050">
            <a:solidFill>
              <a:schemeClr val="dk2"/>
            </a:solidFill>
            <a:prstDash val="solid"/>
            <a:round/>
            <a:headEnd len="med" w="med" type="none"/>
            <a:tailEnd len="med" w="med" type="triangle"/>
          </a:ln>
        </p:spPr>
      </p:cxnSp>
      <p:sp>
        <p:nvSpPr>
          <p:cNvPr id="316" name="Google Shape;316;p25"/>
          <p:cNvSpPr/>
          <p:nvPr/>
        </p:nvSpPr>
        <p:spPr>
          <a:xfrm>
            <a:off x="5663875" y="1706163"/>
            <a:ext cx="1348800" cy="600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Eliminate Classes</a:t>
            </a:r>
            <a:endParaRPr sz="1800"/>
          </a:p>
        </p:txBody>
      </p:sp>
      <p:cxnSp>
        <p:nvCxnSpPr>
          <p:cNvPr id="317" name="Google Shape;317;p25"/>
          <p:cNvCxnSpPr>
            <a:stCxn id="314" idx="3"/>
            <a:endCxn id="316" idx="1"/>
          </p:cNvCxnSpPr>
          <p:nvPr/>
        </p:nvCxnSpPr>
        <p:spPr>
          <a:xfrm>
            <a:off x="5380275" y="2006613"/>
            <a:ext cx="283500" cy="0"/>
          </a:xfrm>
          <a:prstGeom prst="straightConnector1">
            <a:avLst/>
          </a:prstGeom>
          <a:noFill/>
          <a:ln cap="flat" cmpd="sng" w="19050">
            <a:solidFill>
              <a:schemeClr val="dk2"/>
            </a:solidFill>
            <a:prstDash val="solid"/>
            <a:round/>
            <a:headEnd len="med" w="med" type="none"/>
            <a:tailEnd len="med" w="med" type="triangle"/>
          </a:ln>
        </p:spPr>
      </p:cxnSp>
      <p:sp>
        <p:nvSpPr>
          <p:cNvPr id="318" name="Google Shape;318;p25"/>
          <p:cNvSpPr txBox="1"/>
          <p:nvPr/>
        </p:nvSpPr>
        <p:spPr>
          <a:xfrm>
            <a:off x="7239225" y="1666563"/>
            <a:ext cx="1348800" cy="6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Final Class List</a:t>
            </a:r>
            <a:endParaRPr sz="1800"/>
          </a:p>
        </p:txBody>
      </p:sp>
      <p:cxnSp>
        <p:nvCxnSpPr>
          <p:cNvPr id="319" name="Google Shape;319;p25"/>
          <p:cNvCxnSpPr>
            <a:stCxn id="316" idx="3"/>
            <a:endCxn id="318" idx="1"/>
          </p:cNvCxnSpPr>
          <p:nvPr/>
        </p:nvCxnSpPr>
        <p:spPr>
          <a:xfrm>
            <a:off x="7012675" y="2006613"/>
            <a:ext cx="226500" cy="0"/>
          </a:xfrm>
          <a:prstGeom prst="straightConnector1">
            <a:avLst/>
          </a:prstGeom>
          <a:noFill/>
          <a:ln cap="flat" cmpd="sng" w="19050">
            <a:solidFill>
              <a:schemeClr val="dk2"/>
            </a:solidFill>
            <a:prstDash val="solid"/>
            <a:round/>
            <a:headEnd len="med" w="med" type="none"/>
            <a:tailEnd len="med" w="med" type="triangle"/>
          </a:ln>
        </p:spPr>
      </p:cxnSp>
      <p:cxnSp>
        <p:nvCxnSpPr>
          <p:cNvPr id="320" name="Google Shape;320;p25"/>
          <p:cNvCxnSpPr/>
          <p:nvPr/>
        </p:nvCxnSpPr>
        <p:spPr>
          <a:xfrm>
            <a:off x="158700" y="2595575"/>
            <a:ext cx="8517900" cy="0"/>
          </a:xfrm>
          <a:prstGeom prst="straightConnector1">
            <a:avLst/>
          </a:prstGeom>
          <a:noFill/>
          <a:ln cap="flat" cmpd="sng" w="19050">
            <a:solidFill>
              <a:schemeClr val="dk2"/>
            </a:solidFill>
            <a:prstDash val="solid"/>
            <a:round/>
            <a:headEnd len="med" w="med" type="none"/>
            <a:tailEnd len="med" w="med" type="none"/>
          </a:ln>
        </p:spPr>
      </p:cxnSp>
      <p:sp>
        <p:nvSpPr>
          <p:cNvPr id="321" name="Google Shape;321;p25"/>
          <p:cNvSpPr txBox="1"/>
          <p:nvPr/>
        </p:nvSpPr>
        <p:spPr>
          <a:xfrm>
            <a:off x="457200" y="2772100"/>
            <a:ext cx="8202600" cy="3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Water Pump		Water Valve</a:t>
            </a:r>
            <a:endParaRPr sz="2400"/>
          </a:p>
          <a:p>
            <a:pPr indent="0" lvl="0" marL="0" rtl="0" algn="l">
              <a:spcBef>
                <a:spcPts val="0"/>
              </a:spcBef>
              <a:spcAft>
                <a:spcPts val="0"/>
              </a:spcAft>
              <a:buNone/>
            </a:pPr>
            <a:r>
              <a:rPr lang="en" sz="2400"/>
              <a:t>Room				</a:t>
            </a:r>
            <a:r>
              <a:rPr lang="en" sz="2400">
                <a:solidFill>
                  <a:schemeClr val="dk1"/>
                </a:solidFill>
              </a:rPr>
              <a:t>Controller</a:t>
            </a:r>
            <a:endParaRPr sz="2400"/>
          </a:p>
          <a:p>
            <a:pPr indent="0" lvl="0" marL="0" rtl="0" algn="l">
              <a:spcBef>
                <a:spcPts val="0"/>
              </a:spcBef>
              <a:spcAft>
                <a:spcPts val="0"/>
              </a:spcAft>
              <a:buNone/>
            </a:pPr>
            <a:r>
              <a:rPr lang="en" sz="2400"/>
              <a:t>Burner			</a:t>
            </a:r>
            <a:r>
              <a:rPr lang="en" sz="2400">
                <a:solidFill>
                  <a:schemeClr val="dk1"/>
                </a:solidFill>
              </a:rPr>
              <a:t>Thermostat</a:t>
            </a:r>
            <a:r>
              <a:rPr lang="en" sz="2400"/>
              <a:t>		</a:t>
            </a:r>
            <a:endParaRPr sz="2400"/>
          </a:p>
          <a:p>
            <a:pPr indent="0" lvl="0" marL="0" rtl="0" algn="l">
              <a:spcBef>
                <a:spcPts val="0"/>
              </a:spcBef>
              <a:spcAft>
                <a:spcPts val="0"/>
              </a:spcAft>
              <a:buNone/>
            </a:pPr>
            <a:r>
              <a:rPr lang="en" sz="2400"/>
              <a:t>Furnace					</a:t>
            </a:r>
            <a:endParaRPr sz="2400"/>
          </a:p>
          <a:p>
            <a:pPr indent="0" lvl="0" marL="0" rtl="0" algn="l">
              <a:spcBef>
                <a:spcPts val="0"/>
              </a:spcBef>
              <a:spcAft>
                <a:spcPts val="0"/>
              </a:spcAft>
              <a:buNone/>
            </a:pPr>
            <a:r>
              <a:rPr lang="en" sz="2400"/>
              <a:t>Fuel Valve						</a:t>
            </a:r>
            <a:endParaRPr sz="2400"/>
          </a:p>
          <a:p>
            <a:pPr indent="0" lvl="0" marL="0" rtl="0" algn="l">
              <a:spcBef>
                <a:spcPts val="0"/>
              </a:spcBef>
              <a:spcAft>
                <a:spcPts val="0"/>
              </a:spcAft>
              <a:buNone/>
            </a:pPr>
            <a:r>
              <a:rPr lang="en" sz="2400">
                <a:solidFill>
                  <a:schemeClr val="dk1"/>
                </a:solidFill>
              </a:rPr>
              <a:t>Operator			</a:t>
            </a:r>
            <a:endParaRPr sz="2400"/>
          </a:p>
          <a:p>
            <a:pPr indent="0" lvl="0" marL="0" rtl="0" algn="l">
              <a:spcBef>
                <a:spcPts val="0"/>
              </a:spcBef>
              <a:spcAft>
                <a:spcPts val="0"/>
              </a:spcAft>
              <a:buNone/>
            </a:pPr>
            <a:r>
              <a:rPr lang="en" sz="2400"/>
              <a:t>Control Panel	</a:t>
            </a:r>
            <a:endParaRPr sz="2400"/>
          </a:p>
          <a:p>
            <a:pPr indent="0" lvl="0" marL="0" rtl="0" algn="l">
              <a:spcBef>
                <a:spcPts val="0"/>
              </a:spcBef>
              <a:spcAft>
                <a:spcPts val="0"/>
              </a:spcAft>
              <a:buNone/>
            </a:pPr>
            <a:r>
              <a:rPr lang="en" sz="2400"/>
              <a:t>On-Off Switch			</a:t>
            </a:r>
            <a:endParaRPr sz="2400"/>
          </a:p>
          <a:p>
            <a:pPr indent="0" lvl="0" marL="0" rtl="0" algn="l">
              <a:spcBef>
                <a:spcPts val="0"/>
              </a:spcBef>
              <a:spcAft>
                <a:spcPts val="0"/>
              </a:spcAft>
              <a:buNone/>
            </a:pPr>
            <a:r>
              <a:rPr lang="en" sz="2400"/>
              <a:t>Home Heating System</a:t>
            </a:r>
            <a:endParaRPr sz="2400"/>
          </a:p>
          <a:p>
            <a:pPr indent="0" lvl="0" marL="0" rtl="0" algn="l">
              <a:spcBef>
                <a:spcPts val="0"/>
              </a:spcBef>
              <a:spcAft>
                <a:spcPts val="0"/>
              </a:spcAft>
              <a:buNone/>
            </a:pPr>
            <a:r>
              <a:t/>
            </a:r>
            <a:endParaRPr/>
          </a:p>
        </p:txBody>
      </p:sp>
      <p:sp>
        <p:nvSpPr>
          <p:cNvPr id="322" name="Google Shape;322;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Prepare Data Dictionary</a:t>
            </a:r>
            <a:endParaRPr/>
          </a:p>
        </p:txBody>
      </p:sp>
      <p:sp>
        <p:nvSpPr>
          <p:cNvPr id="328" name="Google Shape;328;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Water Pump</a:t>
            </a:r>
            <a:endParaRPr/>
          </a:p>
          <a:p>
            <a:pPr indent="-381000" lvl="1" marL="914400" marR="0" rtl="0" algn="l">
              <a:lnSpc>
                <a:spcPct val="100000"/>
              </a:lnSpc>
              <a:spcBef>
                <a:spcPts val="0"/>
              </a:spcBef>
              <a:spcAft>
                <a:spcPts val="0"/>
              </a:spcAft>
              <a:buSzPts val="2400"/>
              <a:buChar char="○"/>
            </a:pPr>
            <a:r>
              <a:rPr lang="en"/>
              <a:t>The pump that transfers water from the tank to the radiators in the rooms. </a:t>
            </a:r>
            <a:endParaRPr/>
          </a:p>
          <a:p>
            <a:pPr indent="-419100" lvl="0" marL="457200" marR="0" rtl="0" algn="l">
              <a:lnSpc>
                <a:spcPct val="100000"/>
              </a:lnSpc>
              <a:spcBef>
                <a:spcPts val="0"/>
              </a:spcBef>
              <a:spcAft>
                <a:spcPts val="0"/>
              </a:spcAft>
              <a:buSzPts val="3000"/>
              <a:buChar char="●"/>
            </a:pPr>
            <a:r>
              <a:rPr lang="en"/>
              <a:t>Room</a:t>
            </a:r>
            <a:endParaRPr/>
          </a:p>
          <a:p>
            <a:pPr indent="-381000" lvl="1" marL="914400" marR="0" rtl="0" algn="l">
              <a:lnSpc>
                <a:spcPct val="100000"/>
              </a:lnSpc>
              <a:spcBef>
                <a:spcPts val="0"/>
              </a:spcBef>
              <a:spcAft>
                <a:spcPts val="0"/>
              </a:spcAft>
              <a:buSzPts val="2400"/>
              <a:buChar char="○"/>
            </a:pPr>
            <a:r>
              <a:rPr lang="en"/>
              <a:t>An enclosed location in the house. Has a thermometer and a radiator.</a:t>
            </a:r>
            <a:endParaRPr/>
          </a:p>
          <a:p>
            <a:pPr indent="-419100" lvl="0" marL="457200" marR="0" rtl="0" algn="l">
              <a:lnSpc>
                <a:spcPct val="100000"/>
              </a:lnSpc>
              <a:spcBef>
                <a:spcPts val="0"/>
              </a:spcBef>
              <a:spcAft>
                <a:spcPts val="0"/>
              </a:spcAft>
              <a:buSzPts val="3000"/>
              <a:buChar char="●"/>
            </a:pPr>
            <a:r>
              <a:rPr lang="en"/>
              <a:t>Radiator</a:t>
            </a:r>
            <a:endParaRPr/>
          </a:p>
          <a:p>
            <a:pPr indent="-381000" lvl="1" marL="914400" marR="0" rtl="0" algn="l">
              <a:lnSpc>
                <a:spcPct val="100000"/>
              </a:lnSpc>
              <a:spcBef>
                <a:spcPts val="0"/>
              </a:spcBef>
              <a:spcAft>
                <a:spcPts val="0"/>
              </a:spcAft>
              <a:buSzPts val="2400"/>
              <a:buChar char="○"/>
            </a:pPr>
            <a:r>
              <a:rPr lang="en"/>
              <a:t>A device that can increase the temperature of a room when the valve is open. It consists of a valve and a radiator element.</a:t>
            </a:r>
            <a:endParaRPr/>
          </a:p>
          <a:p>
            <a:pPr indent="-419100" lvl="0" marL="457200" marR="0" rtl="0" algn="l">
              <a:lnSpc>
                <a:spcPct val="100000"/>
              </a:lnSpc>
              <a:spcBef>
                <a:spcPts val="0"/>
              </a:spcBef>
              <a:spcAft>
                <a:spcPts val="0"/>
              </a:spcAft>
              <a:buSzPts val="3000"/>
              <a:buChar char="●"/>
            </a:pPr>
            <a:r>
              <a:rPr lang="en"/>
              <a:t>… etc...</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329" name="Google Shape;329;p26"/>
          <p:cNvSpPr txBox="1"/>
          <p:nvPr>
            <p:ph idx="1" type="body"/>
          </p:nvPr>
        </p:nvSpPr>
        <p:spPr>
          <a:xfrm>
            <a:off x="457200" y="1600200"/>
            <a:ext cx="8229600" cy="4967700"/>
          </a:xfrm>
          <a:prstGeom prst="rect">
            <a:avLst/>
          </a:prstGeom>
          <a:solidFill>
            <a:srgbClr val="FFFFFF"/>
          </a:solidFill>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Describe each class and its purpose.</a:t>
            </a:r>
            <a:endParaRPr/>
          </a:p>
          <a:p>
            <a:pPr indent="-419100" lvl="0" marL="457200" rtl="0" algn="l">
              <a:spcBef>
                <a:spcPts val="0"/>
              </a:spcBef>
              <a:spcAft>
                <a:spcPts val="0"/>
              </a:spcAft>
              <a:buSzPts val="3000"/>
              <a:buChar char="●"/>
            </a:pPr>
            <a:r>
              <a:rPr lang="en"/>
              <a:t>What are the classes’ responsibilities? What information does it need to perform those services?</a:t>
            </a:r>
            <a:endParaRPr/>
          </a:p>
        </p:txBody>
      </p:sp>
      <p:sp>
        <p:nvSpPr>
          <p:cNvPr id="330" name="Google Shape;330;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
                                        <p:tgtEl>
                                          <p:spTgt spid="328"/>
                                        </p:tgtEl>
                                      </p:cBhvr>
                                    </p:animEffect>
                                  </p:childTnLst>
                                </p:cTn>
                              </p:par>
                              <p:par>
                                <p:cTn fill="hold" nodeType="withEffect" presetClass="exit" presetID="10" presetSubtype="0">
                                  <p:stCondLst>
                                    <p:cond delay="0"/>
                                  </p:stCondLst>
                                  <p:childTnLst>
                                    <p:animEffect filter="fade" transition="out">
                                      <p:cBhvr>
                                        <p:cTn dur="1"/>
                                        <p:tgtEl>
                                          <p:spTgt spid="329"/>
                                        </p:tgtEl>
                                      </p:cBhvr>
                                    </p:animEffect>
                                    <p:set>
                                      <p:cBhvr>
                                        <p:cTn dur="1" fill="hold">
                                          <p:stCondLst>
                                            <p:cond delay="0"/>
                                          </p:stCondLst>
                                        </p:cTn>
                                        <p:tgtEl>
                                          <p:spTgt spid="32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Derive Possible Associations</a:t>
            </a:r>
            <a:endParaRPr/>
          </a:p>
        </p:txBody>
      </p:sp>
      <p:sp>
        <p:nvSpPr>
          <p:cNvPr id="336" name="Google Shape;336;p2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Not much information from the written requirements.</a:t>
            </a:r>
            <a:endParaRPr/>
          </a:p>
          <a:p>
            <a:pPr indent="-419100" lvl="0" marL="457200" marR="0" rtl="0" algn="l">
              <a:lnSpc>
                <a:spcPct val="100000"/>
              </a:lnSpc>
              <a:spcBef>
                <a:spcPts val="0"/>
              </a:spcBef>
              <a:spcAft>
                <a:spcPts val="0"/>
              </a:spcAft>
              <a:buSzPts val="3000"/>
              <a:buChar char="●"/>
            </a:pPr>
            <a:r>
              <a:rPr lang="en"/>
              <a:t>… but, a lot of information from the data dictionary and physical design.</a:t>
            </a:r>
            <a:endParaRPr/>
          </a:p>
        </p:txBody>
      </p:sp>
      <p:sp>
        <p:nvSpPr>
          <p:cNvPr id="337" name="Google Shape;337;p27"/>
          <p:cNvSpPr txBox="1"/>
          <p:nvPr>
            <p:ph idx="2" type="body"/>
          </p:nvPr>
        </p:nvSpPr>
        <p:spPr>
          <a:xfrm>
            <a:off x="4500200" y="1600200"/>
            <a:ext cx="4186500" cy="49677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A room consists of a thermometer and a radiator</a:t>
            </a:r>
            <a:endParaRPr sz="1500"/>
          </a:p>
          <a:p>
            <a:pPr indent="-323850" lvl="0" marL="457200" rtl="0" algn="l">
              <a:spcBef>
                <a:spcPts val="0"/>
              </a:spcBef>
              <a:spcAft>
                <a:spcPts val="0"/>
              </a:spcAft>
              <a:buSzPts val="1500"/>
              <a:buChar char="●"/>
            </a:pPr>
            <a:r>
              <a:rPr lang="en" sz="1500"/>
              <a:t>A radiator consists of a valve and a radiator element</a:t>
            </a:r>
            <a:endParaRPr sz="1500"/>
          </a:p>
          <a:p>
            <a:pPr indent="-323850" lvl="0" marL="457200" rtl="0" algn="l">
              <a:spcBef>
                <a:spcPts val="0"/>
              </a:spcBef>
              <a:spcAft>
                <a:spcPts val="0"/>
              </a:spcAft>
              <a:buSzPts val="1500"/>
              <a:buChar char="●"/>
            </a:pPr>
            <a:r>
              <a:rPr lang="en" sz="1500"/>
              <a:t>The home heating system consists of a furnace, rooms, a water pump, a control panel, and a controller</a:t>
            </a:r>
            <a:endParaRPr sz="1500"/>
          </a:p>
          <a:p>
            <a:pPr indent="-323850" lvl="0" marL="457200" rtl="0" algn="l">
              <a:spcBef>
                <a:spcPts val="0"/>
              </a:spcBef>
              <a:spcAft>
                <a:spcPts val="0"/>
              </a:spcAft>
              <a:buSzPts val="1500"/>
              <a:buChar char="●"/>
            </a:pPr>
            <a:r>
              <a:rPr lang="en" sz="1500"/>
              <a:t>The furnace consists of a fuel pump and a burner</a:t>
            </a:r>
            <a:endParaRPr sz="1500"/>
          </a:p>
          <a:p>
            <a:pPr indent="-323850" lvl="0" marL="457200" rtl="0" algn="l">
              <a:spcBef>
                <a:spcPts val="0"/>
              </a:spcBef>
              <a:spcAft>
                <a:spcPts val="0"/>
              </a:spcAft>
              <a:buSzPts val="1500"/>
              <a:buChar char="●"/>
            </a:pPr>
            <a:r>
              <a:rPr lang="en" sz="1500"/>
              <a:t>The control panel consists of an on-off switch and a thermostat</a:t>
            </a:r>
            <a:endParaRPr sz="1500"/>
          </a:p>
          <a:p>
            <a:pPr indent="-323850" lvl="0" marL="457200" rtl="0" algn="l">
              <a:spcBef>
                <a:spcPts val="0"/>
              </a:spcBef>
              <a:spcAft>
                <a:spcPts val="0"/>
              </a:spcAft>
              <a:buSzPts val="1500"/>
              <a:buChar char="●"/>
            </a:pPr>
            <a:r>
              <a:rPr lang="en" sz="1500"/>
              <a:t>The controller controls the fuel pump, the burner, and the water pump. It monitors the temperature in each room, and opens and closes the valves in the rooms</a:t>
            </a:r>
            <a:endParaRPr sz="1500"/>
          </a:p>
          <a:p>
            <a:pPr indent="-323850" lvl="0" marL="457200" rtl="0" algn="l">
              <a:spcBef>
                <a:spcPts val="0"/>
              </a:spcBef>
              <a:spcAft>
                <a:spcPts val="0"/>
              </a:spcAft>
              <a:buSzPts val="1500"/>
              <a:buChar char="●"/>
            </a:pPr>
            <a:r>
              <a:rPr lang="en" sz="1500"/>
              <a:t>The operator sets the desired temperature, and turns the system on and off</a:t>
            </a:r>
            <a:endParaRPr sz="1500"/>
          </a:p>
          <a:p>
            <a:pPr indent="-323850" lvl="0" marL="457200" rtl="0" algn="l">
              <a:spcBef>
                <a:spcPts val="0"/>
              </a:spcBef>
              <a:spcAft>
                <a:spcPts val="0"/>
              </a:spcAft>
              <a:buSzPts val="1500"/>
              <a:buChar char="●"/>
            </a:pPr>
            <a:r>
              <a:rPr lang="en" sz="1500"/>
              <a:t>The controller gets notified of the new desired temperature</a:t>
            </a:r>
            <a:endParaRPr sz="1500"/>
          </a:p>
          <a:p>
            <a:pPr indent="0" lvl="0" marL="0" rtl="0" algn="l">
              <a:spcBef>
                <a:spcPts val="600"/>
              </a:spcBef>
              <a:spcAft>
                <a:spcPts val="0"/>
              </a:spcAft>
              <a:buClr>
                <a:schemeClr val="dk1"/>
              </a:buClr>
              <a:buSzPts val="1100"/>
              <a:buFont typeface="Arial"/>
              <a:buNone/>
            </a:pPr>
            <a:r>
              <a:t/>
            </a:r>
            <a:endParaRPr sz="1500"/>
          </a:p>
          <a:p>
            <a:pPr indent="0" lvl="0" marL="0" rtl="0" algn="l">
              <a:spcBef>
                <a:spcPts val="600"/>
              </a:spcBef>
              <a:spcAft>
                <a:spcPts val="0"/>
              </a:spcAft>
              <a:buNone/>
            </a:pPr>
            <a:r>
              <a:t/>
            </a:r>
            <a:endParaRPr sz="1500"/>
          </a:p>
        </p:txBody>
      </p:sp>
      <p:sp>
        <p:nvSpPr>
          <p:cNvPr id="338" name="Google Shape;338;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 for Today</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Introduce methods for starting an object model.</a:t>
            </a:r>
            <a:endParaRPr/>
          </a:p>
          <a:p>
            <a:pPr indent="-381000" lvl="1" marL="914400" marR="0" rtl="0" algn="l">
              <a:lnSpc>
                <a:spcPct val="100000"/>
              </a:lnSpc>
              <a:spcBef>
                <a:spcPts val="0"/>
              </a:spcBef>
              <a:spcAft>
                <a:spcPts val="0"/>
              </a:spcAft>
              <a:buSzPts val="2400"/>
              <a:buChar char="○"/>
            </a:pPr>
            <a:r>
              <a:rPr lang="en"/>
              <a:t>Identifying classes, their attributes, and their operations.</a:t>
            </a:r>
            <a:endParaRPr/>
          </a:p>
          <a:p>
            <a:pPr indent="-381000" lvl="1" marL="914400" marR="0" rtl="0" algn="l">
              <a:lnSpc>
                <a:spcPct val="100000"/>
              </a:lnSpc>
              <a:spcBef>
                <a:spcPts val="0"/>
              </a:spcBef>
              <a:spcAft>
                <a:spcPts val="0"/>
              </a:spcAft>
              <a:buSzPts val="2400"/>
              <a:buChar char="○"/>
            </a:pPr>
            <a:r>
              <a:rPr lang="en"/>
              <a:t>Identifying associations between classes.</a:t>
            </a:r>
            <a:endParaRPr/>
          </a:p>
          <a:p>
            <a:pPr indent="-419100" lvl="0" marL="457200" marR="0" rtl="0" algn="l">
              <a:lnSpc>
                <a:spcPct val="100000"/>
              </a:lnSpc>
              <a:spcBef>
                <a:spcPts val="0"/>
              </a:spcBef>
              <a:spcAft>
                <a:spcPts val="0"/>
              </a:spcAft>
              <a:buSzPts val="3000"/>
              <a:buChar char="●"/>
            </a:pPr>
            <a:r>
              <a:rPr lang="en"/>
              <a:t>Get some experience with OO design.</a:t>
            </a:r>
            <a:endParaRPr/>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 Associations to Complete the Class Diagram</a:t>
            </a:r>
            <a:endParaRPr/>
          </a:p>
        </p:txBody>
      </p:sp>
      <p:sp>
        <p:nvSpPr>
          <p:cNvPr id="344" name="Google Shape;344;p28"/>
          <p:cNvSpPr/>
          <p:nvPr/>
        </p:nvSpPr>
        <p:spPr>
          <a:xfrm>
            <a:off x="681138" y="1722475"/>
            <a:ext cx="1383000" cy="9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Home Heating System</a:t>
            </a:r>
            <a:endParaRPr/>
          </a:p>
        </p:txBody>
      </p:sp>
      <p:sp>
        <p:nvSpPr>
          <p:cNvPr id="345" name="Google Shape;345;p28"/>
          <p:cNvSpPr/>
          <p:nvPr/>
        </p:nvSpPr>
        <p:spPr>
          <a:xfrm>
            <a:off x="681138" y="3036500"/>
            <a:ext cx="1383000" cy="9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 Panel</a:t>
            </a:r>
            <a:endParaRPr/>
          </a:p>
        </p:txBody>
      </p:sp>
      <p:sp>
        <p:nvSpPr>
          <p:cNvPr id="346" name="Google Shape;346;p28"/>
          <p:cNvSpPr/>
          <p:nvPr/>
        </p:nvSpPr>
        <p:spPr>
          <a:xfrm>
            <a:off x="681138" y="4350525"/>
            <a:ext cx="1383000" cy="9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On-Off Switch</a:t>
            </a:r>
            <a:endParaRPr/>
          </a:p>
        </p:txBody>
      </p:sp>
      <p:sp>
        <p:nvSpPr>
          <p:cNvPr id="347" name="Google Shape;347;p28"/>
          <p:cNvSpPr/>
          <p:nvPr/>
        </p:nvSpPr>
        <p:spPr>
          <a:xfrm>
            <a:off x="2774863" y="4377513"/>
            <a:ext cx="1383000" cy="9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Thermostat</a:t>
            </a:r>
            <a:endParaRPr/>
          </a:p>
        </p:txBody>
      </p:sp>
      <p:sp>
        <p:nvSpPr>
          <p:cNvPr id="348" name="Google Shape;348;p28"/>
          <p:cNvSpPr/>
          <p:nvPr/>
        </p:nvSpPr>
        <p:spPr>
          <a:xfrm>
            <a:off x="2751688" y="3036500"/>
            <a:ext cx="1383000" cy="9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Room</a:t>
            </a:r>
            <a:endParaRPr/>
          </a:p>
        </p:txBody>
      </p:sp>
      <p:sp>
        <p:nvSpPr>
          <p:cNvPr id="349" name="Google Shape;349;p28"/>
          <p:cNvSpPr/>
          <p:nvPr/>
        </p:nvSpPr>
        <p:spPr>
          <a:xfrm>
            <a:off x="4822238" y="4350525"/>
            <a:ext cx="1383000" cy="9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Operator</a:t>
            </a:r>
            <a:endParaRPr/>
          </a:p>
        </p:txBody>
      </p:sp>
      <p:sp>
        <p:nvSpPr>
          <p:cNvPr id="350" name="Google Shape;350;p28"/>
          <p:cNvSpPr/>
          <p:nvPr/>
        </p:nvSpPr>
        <p:spPr>
          <a:xfrm>
            <a:off x="7079863" y="4350525"/>
            <a:ext cx="1383000" cy="9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Furnace</a:t>
            </a:r>
            <a:endParaRPr/>
          </a:p>
        </p:txBody>
      </p:sp>
      <p:sp>
        <p:nvSpPr>
          <p:cNvPr id="351" name="Google Shape;351;p28"/>
          <p:cNvSpPr/>
          <p:nvPr/>
        </p:nvSpPr>
        <p:spPr>
          <a:xfrm>
            <a:off x="7079863" y="3036500"/>
            <a:ext cx="1383000" cy="9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Water Pump</a:t>
            </a:r>
            <a:endParaRPr/>
          </a:p>
        </p:txBody>
      </p:sp>
      <p:sp>
        <p:nvSpPr>
          <p:cNvPr id="352" name="Google Shape;352;p28"/>
          <p:cNvSpPr/>
          <p:nvPr/>
        </p:nvSpPr>
        <p:spPr>
          <a:xfrm>
            <a:off x="4822238" y="3036500"/>
            <a:ext cx="1383000" cy="9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Burner</a:t>
            </a:r>
            <a:endParaRPr/>
          </a:p>
        </p:txBody>
      </p:sp>
      <p:sp>
        <p:nvSpPr>
          <p:cNvPr id="353" name="Google Shape;353;p28"/>
          <p:cNvSpPr/>
          <p:nvPr/>
        </p:nvSpPr>
        <p:spPr>
          <a:xfrm>
            <a:off x="7079863" y="1722475"/>
            <a:ext cx="1383000" cy="9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Fuel Valve</a:t>
            </a:r>
            <a:endParaRPr/>
          </a:p>
        </p:txBody>
      </p:sp>
      <p:sp>
        <p:nvSpPr>
          <p:cNvPr id="354" name="Google Shape;354;p28"/>
          <p:cNvSpPr/>
          <p:nvPr/>
        </p:nvSpPr>
        <p:spPr>
          <a:xfrm>
            <a:off x="3771788" y="5504700"/>
            <a:ext cx="1383000" cy="9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355" name="Google Shape;355;p28"/>
          <p:cNvSpPr/>
          <p:nvPr/>
        </p:nvSpPr>
        <p:spPr>
          <a:xfrm>
            <a:off x="2774863" y="1722475"/>
            <a:ext cx="1383000" cy="9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Temp Sensor</a:t>
            </a:r>
            <a:endParaRPr/>
          </a:p>
        </p:txBody>
      </p:sp>
      <p:sp>
        <p:nvSpPr>
          <p:cNvPr id="356" name="Google Shape;356;p28"/>
          <p:cNvSpPr/>
          <p:nvPr/>
        </p:nvSpPr>
        <p:spPr>
          <a:xfrm>
            <a:off x="4868588" y="1722475"/>
            <a:ext cx="1383000" cy="9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Water Valve</a:t>
            </a:r>
            <a:endParaRPr/>
          </a:p>
        </p:txBody>
      </p:sp>
      <p:sp>
        <p:nvSpPr>
          <p:cNvPr id="357" name="Google Shape;357;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29"/>
          <p:cNvSpPr/>
          <p:nvPr/>
        </p:nvSpPr>
        <p:spPr>
          <a:xfrm>
            <a:off x="4818967" y="1847613"/>
            <a:ext cx="3867717" cy="3960136"/>
          </a:xfrm>
          <a:custGeom>
            <a:rect b="b" l="l" r="r" t="t"/>
            <a:pathLst>
              <a:path extrusionOk="0" h="168642" w="163488">
                <a:moveTo>
                  <a:pt x="119302" y="168642"/>
                </a:moveTo>
                <a:lnTo>
                  <a:pt x="163488" y="119670"/>
                </a:lnTo>
                <a:lnTo>
                  <a:pt x="156123" y="736"/>
                </a:lnTo>
                <a:lnTo>
                  <a:pt x="0" y="0"/>
                </a:lnTo>
              </a:path>
            </a:pathLst>
          </a:custGeom>
          <a:noFill/>
          <a:ln cap="flat" cmpd="sng" w="19050">
            <a:solidFill>
              <a:schemeClr val="dk2"/>
            </a:solidFill>
            <a:prstDash val="solid"/>
            <a:round/>
            <a:headEnd len="med" w="med" type="none"/>
            <a:tailEnd len="med" w="med" type="diamond"/>
          </a:ln>
        </p:spPr>
      </p:sp>
      <p:sp>
        <p:nvSpPr>
          <p:cNvPr id="363" name="Google Shape;363;p2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Diagram</a:t>
            </a:r>
            <a:endParaRPr/>
          </a:p>
        </p:txBody>
      </p:sp>
      <p:sp>
        <p:nvSpPr>
          <p:cNvPr id="364" name="Google Shape;364;p29"/>
          <p:cNvSpPr/>
          <p:nvPr/>
        </p:nvSpPr>
        <p:spPr>
          <a:xfrm>
            <a:off x="3721298" y="1743850"/>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Home Heating System</a:t>
            </a:r>
            <a:endParaRPr/>
          </a:p>
        </p:txBody>
      </p:sp>
      <p:sp>
        <p:nvSpPr>
          <p:cNvPr id="365" name="Google Shape;365;p29"/>
          <p:cNvSpPr/>
          <p:nvPr/>
        </p:nvSpPr>
        <p:spPr>
          <a:xfrm>
            <a:off x="1542692" y="2302713"/>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 Panel</a:t>
            </a:r>
            <a:endParaRPr/>
          </a:p>
        </p:txBody>
      </p:sp>
      <p:sp>
        <p:nvSpPr>
          <p:cNvPr id="366" name="Google Shape;366;p29"/>
          <p:cNvSpPr/>
          <p:nvPr/>
        </p:nvSpPr>
        <p:spPr>
          <a:xfrm>
            <a:off x="684550" y="3419614"/>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On-Off Switch</a:t>
            </a:r>
            <a:endParaRPr/>
          </a:p>
        </p:txBody>
      </p:sp>
      <p:sp>
        <p:nvSpPr>
          <p:cNvPr id="367" name="Google Shape;367;p29"/>
          <p:cNvSpPr/>
          <p:nvPr/>
        </p:nvSpPr>
        <p:spPr>
          <a:xfrm>
            <a:off x="2076327" y="3419625"/>
            <a:ext cx="13242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Thermostat</a:t>
            </a:r>
            <a:endParaRPr/>
          </a:p>
        </p:txBody>
      </p:sp>
      <p:sp>
        <p:nvSpPr>
          <p:cNvPr id="368" name="Google Shape;368;p29"/>
          <p:cNvSpPr/>
          <p:nvPr/>
        </p:nvSpPr>
        <p:spPr>
          <a:xfrm>
            <a:off x="3721290" y="3281073"/>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Room</a:t>
            </a:r>
            <a:endParaRPr/>
          </a:p>
        </p:txBody>
      </p:sp>
      <p:sp>
        <p:nvSpPr>
          <p:cNvPr id="369" name="Google Shape;369;p29"/>
          <p:cNvSpPr/>
          <p:nvPr/>
        </p:nvSpPr>
        <p:spPr>
          <a:xfrm>
            <a:off x="1263189" y="4536524"/>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Operator</a:t>
            </a:r>
            <a:endParaRPr/>
          </a:p>
        </p:txBody>
      </p:sp>
      <p:sp>
        <p:nvSpPr>
          <p:cNvPr id="370" name="Google Shape;370;p29"/>
          <p:cNvSpPr/>
          <p:nvPr/>
        </p:nvSpPr>
        <p:spPr>
          <a:xfrm>
            <a:off x="5366308" y="2222599"/>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Furnace</a:t>
            </a:r>
            <a:endParaRPr/>
          </a:p>
        </p:txBody>
      </p:sp>
      <p:sp>
        <p:nvSpPr>
          <p:cNvPr id="371" name="Google Shape;371;p29"/>
          <p:cNvSpPr/>
          <p:nvPr/>
        </p:nvSpPr>
        <p:spPr>
          <a:xfrm>
            <a:off x="6690475" y="2222596"/>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Water Pump</a:t>
            </a:r>
            <a:endParaRPr/>
          </a:p>
        </p:txBody>
      </p:sp>
      <p:sp>
        <p:nvSpPr>
          <p:cNvPr id="372" name="Google Shape;372;p29"/>
          <p:cNvSpPr/>
          <p:nvPr/>
        </p:nvSpPr>
        <p:spPr>
          <a:xfrm>
            <a:off x="6690471" y="3379576"/>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Burner</a:t>
            </a:r>
            <a:endParaRPr/>
          </a:p>
        </p:txBody>
      </p:sp>
      <p:sp>
        <p:nvSpPr>
          <p:cNvPr id="373" name="Google Shape;373;p29"/>
          <p:cNvSpPr/>
          <p:nvPr/>
        </p:nvSpPr>
        <p:spPr>
          <a:xfrm>
            <a:off x="5366308" y="3379573"/>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Fuel Valve</a:t>
            </a:r>
            <a:endParaRPr/>
          </a:p>
        </p:txBody>
      </p:sp>
      <p:sp>
        <p:nvSpPr>
          <p:cNvPr id="374" name="Google Shape;374;p29"/>
          <p:cNvSpPr/>
          <p:nvPr/>
        </p:nvSpPr>
        <p:spPr>
          <a:xfrm>
            <a:off x="6564218" y="5496375"/>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375" name="Google Shape;375;p29"/>
          <p:cNvSpPr/>
          <p:nvPr/>
        </p:nvSpPr>
        <p:spPr>
          <a:xfrm>
            <a:off x="4422333" y="4536541"/>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Temp Sensor</a:t>
            </a:r>
            <a:endParaRPr/>
          </a:p>
        </p:txBody>
      </p:sp>
      <p:sp>
        <p:nvSpPr>
          <p:cNvPr id="376" name="Google Shape;376;p29"/>
          <p:cNvSpPr/>
          <p:nvPr/>
        </p:nvSpPr>
        <p:spPr>
          <a:xfrm>
            <a:off x="2989027" y="4536541"/>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Water Valve</a:t>
            </a:r>
            <a:endParaRPr/>
          </a:p>
        </p:txBody>
      </p:sp>
      <p:cxnSp>
        <p:nvCxnSpPr>
          <p:cNvPr id="377" name="Google Shape;377;p29"/>
          <p:cNvCxnSpPr>
            <a:stCxn id="368" idx="0"/>
            <a:endCxn id="364" idx="2"/>
          </p:cNvCxnSpPr>
          <p:nvPr/>
        </p:nvCxnSpPr>
        <p:spPr>
          <a:xfrm rot="10800000">
            <a:off x="4254990" y="2407173"/>
            <a:ext cx="0" cy="873900"/>
          </a:xfrm>
          <a:prstGeom prst="straightConnector1">
            <a:avLst/>
          </a:prstGeom>
          <a:noFill/>
          <a:ln cap="flat" cmpd="sng" w="19050">
            <a:solidFill>
              <a:schemeClr val="dk2"/>
            </a:solidFill>
            <a:prstDash val="solid"/>
            <a:round/>
            <a:headEnd len="med" w="med" type="none"/>
            <a:tailEnd len="med" w="med" type="diamond"/>
          </a:ln>
        </p:spPr>
      </p:cxnSp>
      <p:sp>
        <p:nvSpPr>
          <p:cNvPr id="378" name="Google Shape;378;p29"/>
          <p:cNvSpPr txBox="1"/>
          <p:nvPr/>
        </p:nvSpPr>
        <p:spPr>
          <a:xfrm>
            <a:off x="3825826" y="2966013"/>
            <a:ext cx="5316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379" name="Google Shape;379;p29"/>
          <p:cNvCxnSpPr>
            <a:stCxn id="376" idx="0"/>
            <a:endCxn id="368" idx="2"/>
          </p:cNvCxnSpPr>
          <p:nvPr/>
        </p:nvCxnSpPr>
        <p:spPr>
          <a:xfrm flipH="1" rot="10800000">
            <a:off x="3522727" y="3944341"/>
            <a:ext cx="732300" cy="592200"/>
          </a:xfrm>
          <a:prstGeom prst="straightConnector1">
            <a:avLst/>
          </a:prstGeom>
          <a:noFill/>
          <a:ln cap="flat" cmpd="sng" w="19050">
            <a:solidFill>
              <a:schemeClr val="dk2"/>
            </a:solidFill>
            <a:prstDash val="solid"/>
            <a:round/>
            <a:headEnd len="med" w="med" type="none"/>
            <a:tailEnd len="med" w="med" type="diamond"/>
          </a:ln>
        </p:spPr>
      </p:cxnSp>
      <p:cxnSp>
        <p:nvCxnSpPr>
          <p:cNvPr id="380" name="Google Shape;380;p29"/>
          <p:cNvCxnSpPr>
            <a:stCxn id="375" idx="0"/>
            <a:endCxn id="368" idx="2"/>
          </p:cNvCxnSpPr>
          <p:nvPr/>
        </p:nvCxnSpPr>
        <p:spPr>
          <a:xfrm rot="10800000">
            <a:off x="4254933" y="3944341"/>
            <a:ext cx="701100" cy="592200"/>
          </a:xfrm>
          <a:prstGeom prst="straightConnector1">
            <a:avLst/>
          </a:prstGeom>
          <a:noFill/>
          <a:ln cap="flat" cmpd="sng" w="19050">
            <a:solidFill>
              <a:schemeClr val="dk2"/>
            </a:solidFill>
            <a:prstDash val="solid"/>
            <a:round/>
            <a:headEnd len="med" w="med" type="none"/>
            <a:tailEnd len="med" w="med" type="diamond"/>
          </a:ln>
        </p:spPr>
      </p:cxnSp>
      <p:cxnSp>
        <p:nvCxnSpPr>
          <p:cNvPr id="381" name="Google Shape;381;p29"/>
          <p:cNvCxnSpPr>
            <a:stCxn id="374" idx="1"/>
            <a:endCxn id="376" idx="2"/>
          </p:cNvCxnSpPr>
          <p:nvPr/>
        </p:nvCxnSpPr>
        <p:spPr>
          <a:xfrm rot="10800000">
            <a:off x="3522818" y="5199825"/>
            <a:ext cx="3041400" cy="628200"/>
          </a:xfrm>
          <a:prstGeom prst="straightConnector1">
            <a:avLst/>
          </a:prstGeom>
          <a:noFill/>
          <a:ln cap="flat" cmpd="sng" w="19050">
            <a:solidFill>
              <a:schemeClr val="dk2"/>
            </a:solidFill>
            <a:prstDash val="solid"/>
            <a:round/>
            <a:headEnd len="med" w="med" type="none"/>
            <a:tailEnd len="med" w="med" type="none"/>
          </a:ln>
        </p:spPr>
      </p:cxnSp>
      <p:cxnSp>
        <p:nvCxnSpPr>
          <p:cNvPr id="382" name="Google Shape;382;p29"/>
          <p:cNvCxnSpPr>
            <a:stCxn id="374" idx="1"/>
            <a:endCxn id="375" idx="3"/>
          </p:cNvCxnSpPr>
          <p:nvPr/>
        </p:nvCxnSpPr>
        <p:spPr>
          <a:xfrm rot="10800000">
            <a:off x="5489618" y="4868325"/>
            <a:ext cx="1074600" cy="959700"/>
          </a:xfrm>
          <a:prstGeom prst="straightConnector1">
            <a:avLst/>
          </a:prstGeom>
          <a:noFill/>
          <a:ln cap="flat" cmpd="sng" w="19050">
            <a:solidFill>
              <a:schemeClr val="dk2"/>
            </a:solidFill>
            <a:prstDash val="solid"/>
            <a:round/>
            <a:headEnd len="med" w="med" type="none"/>
            <a:tailEnd len="med" w="med" type="none"/>
          </a:ln>
        </p:spPr>
      </p:cxnSp>
      <p:sp>
        <p:nvSpPr>
          <p:cNvPr id="383" name="Google Shape;383;p29"/>
          <p:cNvSpPr txBox="1"/>
          <p:nvPr/>
        </p:nvSpPr>
        <p:spPr>
          <a:xfrm>
            <a:off x="5707652" y="4908315"/>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Monitors</a:t>
            </a:r>
            <a:endParaRPr sz="1200"/>
          </a:p>
        </p:txBody>
      </p:sp>
      <p:sp>
        <p:nvSpPr>
          <p:cNvPr id="384" name="Google Shape;384;p29"/>
          <p:cNvSpPr txBox="1"/>
          <p:nvPr/>
        </p:nvSpPr>
        <p:spPr>
          <a:xfrm>
            <a:off x="3769778" y="5294155"/>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Actuates</a:t>
            </a:r>
            <a:endParaRPr sz="1200"/>
          </a:p>
        </p:txBody>
      </p:sp>
      <p:cxnSp>
        <p:nvCxnSpPr>
          <p:cNvPr id="385" name="Google Shape;385;p29"/>
          <p:cNvCxnSpPr>
            <a:stCxn id="370" idx="1"/>
            <a:endCxn id="364" idx="3"/>
          </p:cNvCxnSpPr>
          <p:nvPr/>
        </p:nvCxnSpPr>
        <p:spPr>
          <a:xfrm rot="10800000">
            <a:off x="4788808" y="2075449"/>
            <a:ext cx="577500" cy="478800"/>
          </a:xfrm>
          <a:prstGeom prst="straightConnector1">
            <a:avLst/>
          </a:prstGeom>
          <a:noFill/>
          <a:ln cap="flat" cmpd="sng" w="19050">
            <a:solidFill>
              <a:schemeClr val="dk2"/>
            </a:solidFill>
            <a:prstDash val="solid"/>
            <a:round/>
            <a:headEnd len="med" w="med" type="none"/>
            <a:tailEnd len="med" w="med" type="diamond"/>
          </a:ln>
        </p:spPr>
      </p:cxnSp>
      <p:cxnSp>
        <p:nvCxnSpPr>
          <p:cNvPr id="386" name="Google Shape;386;p29"/>
          <p:cNvCxnSpPr>
            <a:stCxn id="371" idx="0"/>
            <a:endCxn id="364" idx="3"/>
          </p:cNvCxnSpPr>
          <p:nvPr/>
        </p:nvCxnSpPr>
        <p:spPr>
          <a:xfrm rot="10800000">
            <a:off x="4788775" y="2075596"/>
            <a:ext cx="2435400" cy="147000"/>
          </a:xfrm>
          <a:prstGeom prst="straightConnector1">
            <a:avLst/>
          </a:prstGeom>
          <a:noFill/>
          <a:ln cap="flat" cmpd="sng" w="19050">
            <a:solidFill>
              <a:schemeClr val="dk2"/>
            </a:solidFill>
            <a:prstDash val="solid"/>
            <a:round/>
            <a:headEnd len="med" w="med" type="none"/>
            <a:tailEnd len="med" w="med" type="diamond"/>
          </a:ln>
        </p:spPr>
      </p:cxnSp>
      <p:sp>
        <p:nvSpPr>
          <p:cNvPr id="387" name="Google Shape;387;p29"/>
          <p:cNvSpPr/>
          <p:nvPr/>
        </p:nvSpPr>
        <p:spPr>
          <a:xfrm>
            <a:off x="7632845" y="2539293"/>
            <a:ext cx="670737" cy="3017666"/>
          </a:xfrm>
          <a:custGeom>
            <a:rect b="b" l="l" r="r" t="t"/>
            <a:pathLst>
              <a:path extrusionOk="0" h="128507" w="28352">
                <a:moveTo>
                  <a:pt x="0" y="128507"/>
                </a:moveTo>
                <a:lnTo>
                  <a:pt x="28352" y="74011"/>
                </a:lnTo>
                <a:lnTo>
                  <a:pt x="27248" y="0"/>
                </a:lnTo>
                <a:lnTo>
                  <a:pt x="5523" y="368"/>
                </a:lnTo>
              </a:path>
            </a:pathLst>
          </a:custGeom>
          <a:noFill/>
          <a:ln cap="flat" cmpd="sng" w="19050">
            <a:solidFill>
              <a:schemeClr val="dk2"/>
            </a:solidFill>
            <a:prstDash val="solid"/>
            <a:round/>
            <a:headEnd len="med" w="med" type="none"/>
            <a:tailEnd len="med" w="med" type="none"/>
          </a:ln>
        </p:spPr>
      </p:sp>
      <p:sp>
        <p:nvSpPr>
          <p:cNvPr id="388" name="Google Shape;388;p29"/>
          <p:cNvSpPr txBox="1"/>
          <p:nvPr/>
        </p:nvSpPr>
        <p:spPr>
          <a:xfrm>
            <a:off x="7757695" y="2222604"/>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Runs</a:t>
            </a:r>
            <a:endParaRPr sz="1200"/>
          </a:p>
        </p:txBody>
      </p:sp>
      <p:cxnSp>
        <p:nvCxnSpPr>
          <p:cNvPr id="389" name="Google Shape;389;p29"/>
          <p:cNvCxnSpPr>
            <a:stCxn id="373" idx="0"/>
            <a:endCxn id="370" idx="2"/>
          </p:cNvCxnSpPr>
          <p:nvPr/>
        </p:nvCxnSpPr>
        <p:spPr>
          <a:xfrm rot="10800000">
            <a:off x="5900008" y="2885773"/>
            <a:ext cx="0" cy="493800"/>
          </a:xfrm>
          <a:prstGeom prst="straightConnector1">
            <a:avLst/>
          </a:prstGeom>
          <a:noFill/>
          <a:ln cap="flat" cmpd="sng" w="19050">
            <a:solidFill>
              <a:schemeClr val="dk2"/>
            </a:solidFill>
            <a:prstDash val="solid"/>
            <a:round/>
            <a:headEnd len="med" w="med" type="none"/>
            <a:tailEnd len="med" w="med" type="diamond"/>
          </a:ln>
        </p:spPr>
      </p:cxnSp>
      <p:cxnSp>
        <p:nvCxnSpPr>
          <p:cNvPr id="390" name="Google Shape;390;p29"/>
          <p:cNvCxnSpPr>
            <a:stCxn id="372" idx="0"/>
            <a:endCxn id="370" idx="2"/>
          </p:cNvCxnSpPr>
          <p:nvPr/>
        </p:nvCxnSpPr>
        <p:spPr>
          <a:xfrm rot="10800000">
            <a:off x="5899971" y="2885776"/>
            <a:ext cx="1324200" cy="493800"/>
          </a:xfrm>
          <a:prstGeom prst="straightConnector1">
            <a:avLst/>
          </a:prstGeom>
          <a:noFill/>
          <a:ln cap="flat" cmpd="sng" w="19050">
            <a:solidFill>
              <a:schemeClr val="dk2"/>
            </a:solidFill>
            <a:prstDash val="solid"/>
            <a:round/>
            <a:headEnd len="med" w="med" type="none"/>
            <a:tailEnd len="med" w="med" type="diamond"/>
          </a:ln>
        </p:spPr>
      </p:cxnSp>
      <p:cxnSp>
        <p:nvCxnSpPr>
          <p:cNvPr id="391" name="Google Shape;391;p29"/>
          <p:cNvCxnSpPr>
            <a:stCxn id="374" idx="0"/>
            <a:endCxn id="373" idx="2"/>
          </p:cNvCxnSpPr>
          <p:nvPr/>
        </p:nvCxnSpPr>
        <p:spPr>
          <a:xfrm rot="10800000">
            <a:off x="5900018" y="4042875"/>
            <a:ext cx="1197900" cy="1453500"/>
          </a:xfrm>
          <a:prstGeom prst="straightConnector1">
            <a:avLst/>
          </a:prstGeom>
          <a:noFill/>
          <a:ln cap="flat" cmpd="sng" w="19050">
            <a:solidFill>
              <a:schemeClr val="dk2"/>
            </a:solidFill>
            <a:prstDash val="solid"/>
            <a:round/>
            <a:headEnd len="med" w="med" type="none"/>
            <a:tailEnd len="med" w="med" type="none"/>
          </a:ln>
        </p:spPr>
      </p:cxnSp>
      <p:cxnSp>
        <p:nvCxnSpPr>
          <p:cNvPr id="392" name="Google Shape;392;p29"/>
          <p:cNvCxnSpPr>
            <a:stCxn id="374" idx="0"/>
            <a:endCxn id="372" idx="2"/>
          </p:cNvCxnSpPr>
          <p:nvPr/>
        </p:nvCxnSpPr>
        <p:spPr>
          <a:xfrm flipH="1" rot="10800000">
            <a:off x="7097918" y="4042875"/>
            <a:ext cx="126300" cy="1453500"/>
          </a:xfrm>
          <a:prstGeom prst="straightConnector1">
            <a:avLst/>
          </a:prstGeom>
          <a:noFill/>
          <a:ln cap="flat" cmpd="sng" w="19050">
            <a:solidFill>
              <a:schemeClr val="dk2"/>
            </a:solidFill>
            <a:prstDash val="solid"/>
            <a:round/>
            <a:headEnd len="med" w="med" type="none"/>
            <a:tailEnd len="med" w="med" type="none"/>
          </a:ln>
        </p:spPr>
      </p:cxnSp>
      <p:sp>
        <p:nvSpPr>
          <p:cNvPr id="393" name="Google Shape;393;p29"/>
          <p:cNvSpPr txBox="1"/>
          <p:nvPr/>
        </p:nvSpPr>
        <p:spPr>
          <a:xfrm>
            <a:off x="5515564" y="4186826"/>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Opens/ Closes</a:t>
            </a:r>
            <a:endParaRPr sz="1200"/>
          </a:p>
        </p:txBody>
      </p:sp>
      <p:sp>
        <p:nvSpPr>
          <p:cNvPr id="394" name="Google Shape;394;p29"/>
          <p:cNvSpPr txBox="1"/>
          <p:nvPr/>
        </p:nvSpPr>
        <p:spPr>
          <a:xfrm>
            <a:off x="7224086" y="4298608"/>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Ignites</a:t>
            </a:r>
            <a:endParaRPr sz="1200"/>
          </a:p>
        </p:txBody>
      </p:sp>
      <p:cxnSp>
        <p:nvCxnSpPr>
          <p:cNvPr id="395" name="Google Shape;395;p29"/>
          <p:cNvCxnSpPr>
            <a:stCxn id="365" idx="3"/>
            <a:endCxn id="364" idx="1"/>
          </p:cNvCxnSpPr>
          <p:nvPr/>
        </p:nvCxnSpPr>
        <p:spPr>
          <a:xfrm flipH="1" rot="10800000">
            <a:off x="2610092" y="2075463"/>
            <a:ext cx="1111200" cy="558900"/>
          </a:xfrm>
          <a:prstGeom prst="straightConnector1">
            <a:avLst/>
          </a:prstGeom>
          <a:noFill/>
          <a:ln cap="flat" cmpd="sng" w="19050">
            <a:solidFill>
              <a:schemeClr val="dk2"/>
            </a:solidFill>
            <a:prstDash val="solid"/>
            <a:round/>
            <a:headEnd len="med" w="med" type="none"/>
            <a:tailEnd len="med" w="med" type="diamond"/>
          </a:ln>
        </p:spPr>
      </p:cxnSp>
      <p:cxnSp>
        <p:nvCxnSpPr>
          <p:cNvPr id="396" name="Google Shape;396;p29"/>
          <p:cNvCxnSpPr>
            <a:stCxn id="366" idx="0"/>
            <a:endCxn id="365" idx="2"/>
          </p:cNvCxnSpPr>
          <p:nvPr/>
        </p:nvCxnSpPr>
        <p:spPr>
          <a:xfrm flipH="1" rot="10800000">
            <a:off x="1218250" y="2966014"/>
            <a:ext cx="858000" cy="453600"/>
          </a:xfrm>
          <a:prstGeom prst="straightConnector1">
            <a:avLst/>
          </a:prstGeom>
          <a:noFill/>
          <a:ln cap="flat" cmpd="sng" w="19050">
            <a:solidFill>
              <a:schemeClr val="dk2"/>
            </a:solidFill>
            <a:prstDash val="solid"/>
            <a:round/>
            <a:headEnd len="med" w="med" type="none"/>
            <a:tailEnd len="med" w="med" type="diamond"/>
          </a:ln>
        </p:spPr>
      </p:cxnSp>
      <p:cxnSp>
        <p:nvCxnSpPr>
          <p:cNvPr id="397" name="Google Shape;397;p29"/>
          <p:cNvCxnSpPr>
            <a:stCxn id="367" idx="0"/>
            <a:endCxn id="365" idx="2"/>
          </p:cNvCxnSpPr>
          <p:nvPr/>
        </p:nvCxnSpPr>
        <p:spPr>
          <a:xfrm rot="10800000">
            <a:off x="2076327" y="2966025"/>
            <a:ext cx="662100" cy="453600"/>
          </a:xfrm>
          <a:prstGeom prst="straightConnector1">
            <a:avLst/>
          </a:prstGeom>
          <a:noFill/>
          <a:ln cap="flat" cmpd="sng" w="19050">
            <a:solidFill>
              <a:schemeClr val="dk2"/>
            </a:solidFill>
            <a:prstDash val="solid"/>
            <a:round/>
            <a:headEnd len="med" w="med" type="none"/>
            <a:tailEnd len="med" w="med" type="diamond"/>
          </a:ln>
        </p:spPr>
      </p:cxnSp>
      <p:cxnSp>
        <p:nvCxnSpPr>
          <p:cNvPr id="398" name="Google Shape;398;p29"/>
          <p:cNvCxnSpPr>
            <a:stCxn id="369" idx="0"/>
            <a:endCxn id="366" idx="2"/>
          </p:cNvCxnSpPr>
          <p:nvPr/>
        </p:nvCxnSpPr>
        <p:spPr>
          <a:xfrm rot="10800000">
            <a:off x="1218189" y="4082924"/>
            <a:ext cx="578700" cy="453600"/>
          </a:xfrm>
          <a:prstGeom prst="straightConnector1">
            <a:avLst/>
          </a:prstGeom>
          <a:noFill/>
          <a:ln cap="flat" cmpd="sng" w="19050">
            <a:solidFill>
              <a:schemeClr val="dk2"/>
            </a:solidFill>
            <a:prstDash val="solid"/>
            <a:round/>
            <a:headEnd len="med" w="med" type="none"/>
            <a:tailEnd len="med" w="med" type="none"/>
          </a:ln>
        </p:spPr>
      </p:cxnSp>
      <p:cxnSp>
        <p:nvCxnSpPr>
          <p:cNvPr id="399" name="Google Shape;399;p29"/>
          <p:cNvCxnSpPr>
            <a:stCxn id="369" idx="0"/>
            <a:endCxn id="367" idx="2"/>
          </p:cNvCxnSpPr>
          <p:nvPr/>
        </p:nvCxnSpPr>
        <p:spPr>
          <a:xfrm flipH="1" rot="10800000">
            <a:off x="1796889" y="4082924"/>
            <a:ext cx="941400" cy="453600"/>
          </a:xfrm>
          <a:prstGeom prst="straightConnector1">
            <a:avLst/>
          </a:prstGeom>
          <a:noFill/>
          <a:ln cap="flat" cmpd="sng" w="19050">
            <a:solidFill>
              <a:schemeClr val="dk2"/>
            </a:solidFill>
            <a:prstDash val="solid"/>
            <a:round/>
            <a:headEnd len="med" w="med" type="none"/>
            <a:tailEnd len="med" w="med" type="none"/>
          </a:ln>
        </p:spPr>
      </p:cxnSp>
      <p:sp>
        <p:nvSpPr>
          <p:cNvPr id="400" name="Google Shape;400;p29"/>
          <p:cNvSpPr txBox="1"/>
          <p:nvPr/>
        </p:nvSpPr>
        <p:spPr>
          <a:xfrm>
            <a:off x="721484" y="4083756"/>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Pushes</a:t>
            </a:r>
            <a:endParaRPr sz="1200"/>
          </a:p>
        </p:txBody>
      </p:sp>
      <p:sp>
        <p:nvSpPr>
          <p:cNvPr id="401" name="Google Shape;401;p29"/>
          <p:cNvSpPr txBox="1"/>
          <p:nvPr/>
        </p:nvSpPr>
        <p:spPr>
          <a:xfrm>
            <a:off x="2231424" y="4144290"/>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Adjusts</a:t>
            </a:r>
            <a:endParaRPr sz="1200"/>
          </a:p>
        </p:txBody>
      </p:sp>
      <p:sp>
        <p:nvSpPr>
          <p:cNvPr id="402" name="Google Shape;402;p29"/>
          <p:cNvSpPr/>
          <p:nvPr/>
        </p:nvSpPr>
        <p:spPr>
          <a:xfrm>
            <a:off x="358600" y="3706510"/>
            <a:ext cx="6210969" cy="2377814"/>
          </a:xfrm>
          <a:custGeom>
            <a:rect b="b" l="l" r="r" t="t"/>
            <a:pathLst>
              <a:path extrusionOk="0" h="101259" w="262537">
                <a:moveTo>
                  <a:pt x="262537" y="101259"/>
                </a:moveTo>
                <a:lnTo>
                  <a:pt x="737" y="100154"/>
                </a:lnTo>
                <a:lnTo>
                  <a:pt x="0" y="0"/>
                </a:lnTo>
                <a:lnTo>
                  <a:pt x="14361" y="0"/>
                </a:lnTo>
              </a:path>
            </a:pathLst>
          </a:custGeom>
          <a:noFill/>
          <a:ln cap="flat" cmpd="sng" w="19050">
            <a:solidFill>
              <a:schemeClr val="dk2"/>
            </a:solidFill>
            <a:prstDash val="solid"/>
            <a:round/>
            <a:headEnd len="med" w="med" type="none"/>
            <a:tailEnd len="med" w="med" type="none"/>
          </a:ln>
        </p:spPr>
      </p:sp>
      <p:sp>
        <p:nvSpPr>
          <p:cNvPr id="403" name="Google Shape;403;p29"/>
          <p:cNvSpPr txBox="1"/>
          <p:nvPr/>
        </p:nvSpPr>
        <p:spPr>
          <a:xfrm>
            <a:off x="406628" y="5294155"/>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Notifies</a:t>
            </a:r>
            <a:endParaRPr sz="1200"/>
          </a:p>
        </p:txBody>
      </p:sp>
      <p:sp>
        <p:nvSpPr>
          <p:cNvPr id="404" name="Google Shape;404;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3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Refinement 1 - Better?</a:t>
            </a:r>
            <a:endParaRPr/>
          </a:p>
        </p:txBody>
      </p:sp>
      <p:sp>
        <p:nvSpPr>
          <p:cNvPr id="410" name="Google Shape;410;p30"/>
          <p:cNvSpPr/>
          <p:nvPr/>
        </p:nvSpPr>
        <p:spPr>
          <a:xfrm>
            <a:off x="3506800" y="1616350"/>
            <a:ext cx="1496400" cy="918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4818967" y="1847613"/>
            <a:ext cx="3867717" cy="3960136"/>
          </a:xfrm>
          <a:custGeom>
            <a:rect b="b" l="l" r="r" t="t"/>
            <a:pathLst>
              <a:path extrusionOk="0" h="168642" w="163488">
                <a:moveTo>
                  <a:pt x="119302" y="168642"/>
                </a:moveTo>
                <a:lnTo>
                  <a:pt x="163488" y="119670"/>
                </a:lnTo>
                <a:lnTo>
                  <a:pt x="156123" y="736"/>
                </a:lnTo>
                <a:lnTo>
                  <a:pt x="0" y="0"/>
                </a:lnTo>
              </a:path>
            </a:pathLst>
          </a:custGeom>
          <a:noFill/>
          <a:ln cap="flat" cmpd="sng" w="19050">
            <a:solidFill>
              <a:schemeClr val="dk2"/>
            </a:solidFill>
            <a:prstDash val="solid"/>
            <a:round/>
            <a:headEnd len="med" w="med" type="none"/>
            <a:tailEnd len="med" w="med" type="diamond"/>
          </a:ln>
        </p:spPr>
      </p:sp>
      <p:sp>
        <p:nvSpPr>
          <p:cNvPr id="412" name="Google Shape;412;p30"/>
          <p:cNvSpPr/>
          <p:nvPr/>
        </p:nvSpPr>
        <p:spPr>
          <a:xfrm>
            <a:off x="3721298" y="1743850"/>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Home Heating System</a:t>
            </a:r>
            <a:endParaRPr/>
          </a:p>
        </p:txBody>
      </p:sp>
      <p:sp>
        <p:nvSpPr>
          <p:cNvPr id="413" name="Google Shape;413;p30"/>
          <p:cNvSpPr/>
          <p:nvPr/>
        </p:nvSpPr>
        <p:spPr>
          <a:xfrm>
            <a:off x="1542692" y="2302713"/>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 Panel</a:t>
            </a:r>
            <a:endParaRPr/>
          </a:p>
        </p:txBody>
      </p:sp>
      <p:sp>
        <p:nvSpPr>
          <p:cNvPr id="414" name="Google Shape;414;p30"/>
          <p:cNvSpPr/>
          <p:nvPr/>
        </p:nvSpPr>
        <p:spPr>
          <a:xfrm>
            <a:off x="684550" y="3419614"/>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On-Off Switch</a:t>
            </a:r>
            <a:endParaRPr/>
          </a:p>
        </p:txBody>
      </p:sp>
      <p:sp>
        <p:nvSpPr>
          <p:cNvPr id="415" name="Google Shape;415;p30"/>
          <p:cNvSpPr/>
          <p:nvPr/>
        </p:nvSpPr>
        <p:spPr>
          <a:xfrm>
            <a:off x="1945826" y="3419625"/>
            <a:ext cx="11979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Thermostat</a:t>
            </a:r>
            <a:endParaRPr/>
          </a:p>
        </p:txBody>
      </p:sp>
      <p:sp>
        <p:nvSpPr>
          <p:cNvPr id="416" name="Google Shape;416;p30"/>
          <p:cNvSpPr/>
          <p:nvPr/>
        </p:nvSpPr>
        <p:spPr>
          <a:xfrm>
            <a:off x="3721290" y="3281073"/>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Room</a:t>
            </a:r>
            <a:endParaRPr/>
          </a:p>
        </p:txBody>
      </p:sp>
      <p:sp>
        <p:nvSpPr>
          <p:cNvPr id="417" name="Google Shape;417;p30"/>
          <p:cNvSpPr/>
          <p:nvPr/>
        </p:nvSpPr>
        <p:spPr>
          <a:xfrm>
            <a:off x="1263189" y="4536524"/>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Operator</a:t>
            </a:r>
            <a:endParaRPr/>
          </a:p>
        </p:txBody>
      </p:sp>
      <p:sp>
        <p:nvSpPr>
          <p:cNvPr id="418" name="Google Shape;418;p30"/>
          <p:cNvSpPr/>
          <p:nvPr/>
        </p:nvSpPr>
        <p:spPr>
          <a:xfrm>
            <a:off x="5366308" y="2222599"/>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Furnace</a:t>
            </a:r>
            <a:endParaRPr/>
          </a:p>
        </p:txBody>
      </p:sp>
      <p:sp>
        <p:nvSpPr>
          <p:cNvPr id="419" name="Google Shape;419;p30"/>
          <p:cNvSpPr/>
          <p:nvPr/>
        </p:nvSpPr>
        <p:spPr>
          <a:xfrm>
            <a:off x="6690475" y="2222596"/>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Water Pump</a:t>
            </a:r>
            <a:endParaRPr/>
          </a:p>
        </p:txBody>
      </p:sp>
      <p:sp>
        <p:nvSpPr>
          <p:cNvPr id="420" name="Google Shape;420;p30"/>
          <p:cNvSpPr/>
          <p:nvPr/>
        </p:nvSpPr>
        <p:spPr>
          <a:xfrm>
            <a:off x="6690471" y="3379576"/>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Burner</a:t>
            </a:r>
            <a:endParaRPr/>
          </a:p>
        </p:txBody>
      </p:sp>
      <p:sp>
        <p:nvSpPr>
          <p:cNvPr id="421" name="Google Shape;421;p30"/>
          <p:cNvSpPr/>
          <p:nvPr/>
        </p:nvSpPr>
        <p:spPr>
          <a:xfrm>
            <a:off x="5366308" y="3379573"/>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Fuel Valve</a:t>
            </a:r>
            <a:endParaRPr/>
          </a:p>
        </p:txBody>
      </p:sp>
      <p:sp>
        <p:nvSpPr>
          <p:cNvPr id="422" name="Google Shape;422;p30"/>
          <p:cNvSpPr/>
          <p:nvPr/>
        </p:nvSpPr>
        <p:spPr>
          <a:xfrm>
            <a:off x="6564218" y="5496375"/>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423" name="Google Shape;423;p30"/>
          <p:cNvSpPr/>
          <p:nvPr/>
        </p:nvSpPr>
        <p:spPr>
          <a:xfrm>
            <a:off x="4422333" y="4536541"/>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Temp Sensor</a:t>
            </a:r>
            <a:endParaRPr/>
          </a:p>
        </p:txBody>
      </p:sp>
      <p:sp>
        <p:nvSpPr>
          <p:cNvPr id="424" name="Google Shape;424;p30"/>
          <p:cNvSpPr/>
          <p:nvPr/>
        </p:nvSpPr>
        <p:spPr>
          <a:xfrm>
            <a:off x="2989027" y="4536541"/>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Water Valve</a:t>
            </a:r>
            <a:endParaRPr/>
          </a:p>
        </p:txBody>
      </p:sp>
      <p:cxnSp>
        <p:nvCxnSpPr>
          <p:cNvPr id="425" name="Google Shape;425;p30"/>
          <p:cNvCxnSpPr>
            <a:stCxn id="416" idx="0"/>
            <a:endCxn id="412" idx="2"/>
          </p:cNvCxnSpPr>
          <p:nvPr/>
        </p:nvCxnSpPr>
        <p:spPr>
          <a:xfrm rot="10800000">
            <a:off x="4254990" y="2407173"/>
            <a:ext cx="0" cy="873900"/>
          </a:xfrm>
          <a:prstGeom prst="straightConnector1">
            <a:avLst/>
          </a:prstGeom>
          <a:noFill/>
          <a:ln cap="flat" cmpd="sng" w="19050">
            <a:solidFill>
              <a:schemeClr val="dk2"/>
            </a:solidFill>
            <a:prstDash val="solid"/>
            <a:round/>
            <a:headEnd len="med" w="med" type="none"/>
            <a:tailEnd len="med" w="med" type="diamond"/>
          </a:ln>
        </p:spPr>
      </p:cxnSp>
      <p:sp>
        <p:nvSpPr>
          <p:cNvPr id="426" name="Google Shape;426;p30"/>
          <p:cNvSpPr txBox="1"/>
          <p:nvPr/>
        </p:nvSpPr>
        <p:spPr>
          <a:xfrm>
            <a:off x="3825826" y="2966013"/>
            <a:ext cx="5316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427" name="Google Shape;427;p30"/>
          <p:cNvCxnSpPr>
            <a:stCxn id="424" idx="0"/>
            <a:endCxn id="416" idx="2"/>
          </p:cNvCxnSpPr>
          <p:nvPr/>
        </p:nvCxnSpPr>
        <p:spPr>
          <a:xfrm flipH="1" rot="10800000">
            <a:off x="3522727" y="3944341"/>
            <a:ext cx="732300" cy="592200"/>
          </a:xfrm>
          <a:prstGeom prst="straightConnector1">
            <a:avLst/>
          </a:prstGeom>
          <a:noFill/>
          <a:ln cap="flat" cmpd="sng" w="19050">
            <a:solidFill>
              <a:schemeClr val="dk2"/>
            </a:solidFill>
            <a:prstDash val="solid"/>
            <a:round/>
            <a:headEnd len="med" w="med" type="none"/>
            <a:tailEnd len="med" w="med" type="diamond"/>
          </a:ln>
        </p:spPr>
      </p:cxnSp>
      <p:cxnSp>
        <p:nvCxnSpPr>
          <p:cNvPr id="428" name="Google Shape;428;p30"/>
          <p:cNvCxnSpPr>
            <a:stCxn id="423" idx="0"/>
            <a:endCxn id="416" idx="2"/>
          </p:cNvCxnSpPr>
          <p:nvPr/>
        </p:nvCxnSpPr>
        <p:spPr>
          <a:xfrm rot="10800000">
            <a:off x="4254933" y="3944341"/>
            <a:ext cx="701100" cy="592200"/>
          </a:xfrm>
          <a:prstGeom prst="straightConnector1">
            <a:avLst/>
          </a:prstGeom>
          <a:noFill/>
          <a:ln cap="flat" cmpd="sng" w="19050">
            <a:solidFill>
              <a:schemeClr val="dk2"/>
            </a:solidFill>
            <a:prstDash val="solid"/>
            <a:round/>
            <a:headEnd len="med" w="med" type="none"/>
            <a:tailEnd len="med" w="med" type="diamond"/>
          </a:ln>
        </p:spPr>
      </p:cxnSp>
      <p:cxnSp>
        <p:nvCxnSpPr>
          <p:cNvPr id="429" name="Google Shape;429;p30"/>
          <p:cNvCxnSpPr>
            <a:stCxn id="422" idx="1"/>
            <a:endCxn id="424" idx="2"/>
          </p:cNvCxnSpPr>
          <p:nvPr/>
        </p:nvCxnSpPr>
        <p:spPr>
          <a:xfrm rot="10800000">
            <a:off x="3522818" y="5199825"/>
            <a:ext cx="3041400" cy="628200"/>
          </a:xfrm>
          <a:prstGeom prst="straightConnector1">
            <a:avLst/>
          </a:prstGeom>
          <a:noFill/>
          <a:ln cap="flat" cmpd="sng" w="19050">
            <a:solidFill>
              <a:schemeClr val="dk2"/>
            </a:solidFill>
            <a:prstDash val="solid"/>
            <a:round/>
            <a:headEnd len="med" w="med" type="none"/>
            <a:tailEnd len="med" w="med" type="none"/>
          </a:ln>
        </p:spPr>
      </p:cxnSp>
      <p:cxnSp>
        <p:nvCxnSpPr>
          <p:cNvPr id="430" name="Google Shape;430;p30"/>
          <p:cNvCxnSpPr>
            <a:stCxn id="422" idx="1"/>
            <a:endCxn id="423" idx="3"/>
          </p:cNvCxnSpPr>
          <p:nvPr/>
        </p:nvCxnSpPr>
        <p:spPr>
          <a:xfrm rot="10800000">
            <a:off x="5489618" y="4868325"/>
            <a:ext cx="1074600" cy="959700"/>
          </a:xfrm>
          <a:prstGeom prst="straightConnector1">
            <a:avLst/>
          </a:prstGeom>
          <a:noFill/>
          <a:ln cap="flat" cmpd="sng" w="19050">
            <a:solidFill>
              <a:schemeClr val="dk2"/>
            </a:solidFill>
            <a:prstDash val="solid"/>
            <a:round/>
            <a:headEnd len="med" w="med" type="none"/>
            <a:tailEnd len="med" w="med" type="none"/>
          </a:ln>
        </p:spPr>
      </p:cxnSp>
      <p:sp>
        <p:nvSpPr>
          <p:cNvPr id="431" name="Google Shape;431;p30"/>
          <p:cNvSpPr txBox="1"/>
          <p:nvPr/>
        </p:nvSpPr>
        <p:spPr>
          <a:xfrm>
            <a:off x="5707652" y="4908315"/>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Monitors</a:t>
            </a:r>
            <a:endParaRPr sz="1200"/>
          </a:p>
        </p:txBody>
      </p:sp>
      <p:sp>
        <p:nvSpPr>
          <p:cNvPr id="432" name="Google Shape;432;p30"/>
          <p:cNvSpPr txBox="1"/>
          <p:nvPr/>
        </p:nvSpPr>
        <p:spPr>
          <a:xfrm>
            <a:off x="3769778" y="5294155"/>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Actuates</a:t>
            </a:r>
            <a:endParaRPr sz="1200"/>
          </a:p>
        </p:txBody>
      </p:sp>
      <p:cxnSp>
        <p:nvCxnSpPr>
          <p:cNvPr id="433" name="Google Shape;433;p30"/>
          <p:cNvCxnSpPr>
            <a:stCxn id="418" idx="1"/>
            <a:endCxn id="412" idx="3"/>
          </p:cNvCxnSpPr>
          <p:nvPr/>
        </p:nvCxnSpPr>
        <p:spPr>
          <a:xfrm rot="10800000">
            <a:off x="4788808" y="2075449"/>
            <a:ext cx="577500" cy="478800"/>
          </a:xfrm>
          <a:prstGeom prst="straightConnector1">
            <a:avLst/>
          </a:prstGeom>
          <a:noFill/>
          <a:ln cap="flat" cmpd="sng" w="19050">
            <a:solidFill>
              <a:schemeClr val="dk2"/>
            </a:solidFill>
            <a:prstDash val="solid"/>
            <a:round/>
            <a:headEnd len="med" w="med" type="none"/>
            <a:tailEnd len="med" w="med" type="diamond"/>
          </a:ln>
        </p:spPr>
      </p:cxnSp>
      <p:cxnSp>
        <p:nvCxnSpPr>
          <p:cNvPr id="434" name="Google Shape;434;p30"/>
          <p:cNvCxnSpPr>
            <a:stCxn id="419" idx="0"/>
            <a:endCxn id="412" idx="3"/>
          </p:cNvCxnSpPr>
          <p:nvPr/>
        </p:nvCxnSpPr>
        <p:spPr>
          <a:xfrm rot="10800000">
            <a:off x="4788775" y="2075596"/>
            <a:ext cx="2435400" cy="147000"/>
          </a:xfrm>
          <a:prstGeom prst="straightConnector1">
            <a:avLst/>
          </a:prstGeom>
          <a:noFill/>
          <a:ln cap="flat" cmpd="sng" w="19050">
            <a:solidFill>
              <a:schemeClr val="dk2"/>
            </a:solidFill>
            <a:prstDash val="solid"/>
            <a:round/>
            <a:headEnd len="med" w="med" type="none"/>
            <a:tailEnd len="med" w="med" type="diamond"/>
          </a:ln>
        </p:spPr>
      </p:cxnSp>
      <p:sp>
        <p:nvSpPr>
          <p:cNvPr id="435" name="Google Shape;435;p30"/>
          <p:cNvSpPr/>
          <p:nvPr/>
        </p:nvSpPr>
        <p:spPr>
          <a:xfrm>
            <a:off x="7632845" y="2539293"/>
            <a:ext cx="670737" cy="3017666"/>
          </a:xfrm>
          <a:custGeom>
            <a:rect b="b" l="l" r="r" t="t"/>
            <a:pathLst>
              <a:path extrusionOk="0" h="128507" w="28352">
                <a:moveTo>
                  <a:pt x="0" y="128507"/>
                </a:moveTo>
                <a:lnTo>
                  <a:pt x="28352" y="74011"/>
                </a:lnTo>
                <a:lnTo>
                  <a:pt x="27248" y="0"/>
                </a:lnTo>
                <a:lnTo>
                  <a:pt x="5523" y="368"/>
                </a:lnTo>
              </a:path>
            </a:pathLst>
          </a:custGeom>
          <a:noFill/>
          <a:ln cap="flat" cmpd="sng" w="19050">
            <a:solidFill>
              <a:schemeClr val="dk2"/>
            </a:solidFill>
            <a:prstDash val="solid"/>
            <a:round/>
            <a:headEnd len="med" w="med" type="none"/>
            <a:tailEnd len="med" w="med" type="none"/>
          </a:ln>
        </p:spPr>
      </p:sp>
      <p:sp>
        <p:nvSpPr>
          <p:cNvPr id="436" name="Google Shape;436;p30"/>
          <p:cNvSpPr txBox="1"/>
          <p:nvPr/>
        </p:nvSpPr>
        <p:spPr>
          <a:xfrm>
            <a:off x="7757695" y="2222604"/>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Runs</a:t>
            </a:r>
            <a:endParaRPr sz="1200"/>
          </a:p>
        </p:txBody>
      </p:sp>
      <p:cxnSp>
        <p:nvCxnSpPr>
          <p:cNvPr id="437" name="Google Shape;437;p30"/>
          <p:cNvCxnSpPr>
            <a:stCxn id="421" idx="0"/>
            <a:endCxn id="418" idx="2"/>
          </p:cNvCxnSpPr>
          <p:nvPr/>
        </p:nvCxnSpPr>
        <p:spPr>
          <a:xfrm rot="10800000">
            <a:off x="5900008" y="2885773"/>
            <a:ext cx="0" cy="493800"/>
          </a:xfrm>
          <a:prstGeom prst="straightConnector1">
            <a:avLst/>
          </a:prstGeom>
          <a:noFill/>
          <a:ln cap="flat" cmpd="sng" w="19050">
            <a:solidFill>
              <a:schemeClr val="dk2"/>
            </a:solidFill>
            <a:prstDash val="solid"/>
            <a:round/>
            <a:headEnd len="med" w="med" type="none"/>
            <a:tailEnd len="med" w="med" type="diamond"/>
          </a:ln>
        </p:spPr>
      </p:cxnSp>
      <p:cxnSp>
        <p:nvCxnSpPr>
          <p:cNvPr id="438" name="Google Shape;438;p30"/>
          <p:cNvCxnSpPr>
            <a:stCxn id="420" idx="0"/>
            <a:endCxn id="418" idx="2"/>
          </p:cNvCxnSpPr>
          <p:nvPr/>
        </p:nvCxnSpPr>
        <p:spPr>
          <a:xfrm rot="10800000">
            <a:off x="5899971" y="2885776"/>
            <a:ext cx="1324200" cy="493800"/>
          </a:xfrm>
          <a:prstGeom prst="straightConnector1">
            <a:avLst/>
          </a:prstGeom>
          <a:noFill/>
          <a:ln cap="flat" cmpd="sng" w="19050">
            <a:solidFill>
              <a:schemeClr val="dk2"/>
            </a:solidFill>
            <a:prstDash val="solid"/>
            <a:round/>
            <a:headEnd len="med" w="med" type="none"/>
            <a:tailEnd len="med" w="med" type="diamond"/>
          </a:ln>
        </p:spPr>
      </p:cxnSp>
      <p:cxnSp>
        <p:nvCxnSpPr>
          <p:cNvPr id="439" name="Google Shape;439;p30"/>
          <p:cNvCxnSpPr>
            <a:stCxn id="422" idx="0"/>
            <a:endCxn id="421" idx="2"/>
          </p:cNvCxnSpPr>
          <p:nvPr/>
        </p:nvCxnSpPr>
        <p:spPr>
          <a:xfrm rot="10800000">
            <a:off x="5900018" y="4042875"/>
            <a:ext cx="1197900" cy="1453500"/>
          </a:xfrm>
          <a:prstGeom prst="straightConnector1">
            <a:avLst/>
          </a:prstGeom>
          <a:noFill/>
          <a:ln cap="flat" cmpd="sng" w="19050">
            <a:solidFill>
              <a:schemeClr val="dk2"/>
            </a:solidFill>
            <a:prstDash val="solid"/>
            <a:round/>
            <a:headEnd len="med" w="med" type="none"/>
            <a:tailEnd len="med" w="med" type="none"/>
          </a:ln>
        </p:spPr>
      </p:cxnSp>
      <p:cxnSp>
        <p:nvCxnSpPr>
          <p:cNvPr id="440" name="Google Shape;440;p30"/>
          <p:cNvCxnSpPr>
            <a:stCxn id="422" idx="0"/>
            <a:endCxn id="420" idx="2"/>
          </p:cNvCxnSpPr>
          <p:nvPr/>
        </p:nvCxnSpPr>
        <p:spPr>
          <a:xfrm flipH="1" rot="10800000">
            <a:off x="7097918" y="4042875"/>
            <a:ext cx="126300" cy="1453500"/>
          </a:xfrm>
          <a:prstGeom prst="straightConnector1">
            <a:avLst/>
          </a:prstGeom>
          <a:noFill/>
          <a:ln cap="flat" cmpd="sng" w="19050">
            <a:solidFill>
              <a:schemeClr val="dk2"/>
            </a:solidFill>
            <a:prstDash val="solid"/>
            <a:round/>
            <a:headEnd len="med" w="med" type="none"/>
            <a:tailEnd len="med" w="med" type="none"/>
          </a:ln>
        </p:spPr>
      </p:cxnSp>
      <p:sp>
        <p:nvSpPr>
          <p:cNvPr id="441" name="Google Shape;441;p30"/>
          <p:cNvSpPr txBox="1"/>
          <p:nvPr/>
        </p:nvSpPr>
        <p:spPr>
          <a:xfrm>
            <a:off x="5515564" y="4186826"/>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Opens/ Closes</a:t>
            </a:r>
            <a:endParaRPr sz="1200"/>
          </a:p>
        </p:txBody>
      </p:sp>
      <p:sp>
        <p:nvSpPr>
          <p:cNvPr id="442" name="Google Shape;442;p30"/>
          <p:cNvSpPr txBox="1"/>
          <p:nvPr/>
        </p:nvSpPr>
        <p:spPr>
          <a:xfrm>
            <a:off x="7224086" y="4298608"/>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Ignites</a:t>
            </a:r>
            <a:endParaRPr sz="1200"/>
          </a:p>
        </p:txBody>
      </p:sp>
      <p:cxnSp>
        <p:nvCxnSpPr>
          <p:cNvPr id="443" name="Google Shape;443;p30"/>
          <p:cNvCxnSpPr>
            <a:stCxn id="413" idx="3"/>
            <a:endCxn id="412" idx="1"/>
          </p:cNvCxnSpPr>
          <p:nvPr/>
        </p:nvCxnSpPr>
        <p:spPr>
          <a:xfrm flipH="1" rot="10800000">
            <a:off x="2610092" y="2075463"/>
            <a:ext cx="1111200" cy="558900"/>
          </a:xfrm>
          <a:prstGeom prst="straightConnector1">
            <a:avLst/>
          </a:prstGeom>
          <a:noFill/>
          <a:ln cap="flat" cmpd="sng" w="19050">
            <a:solidFill>
              <a:schemeClr val="dk2"/>
            </a:solidFill>
            <a:prstDash val="solid"/>
            <a:round/>
            <a:headEnd len="med" w="med" type="none"/>
            <a:tailEnd len="med" w="med" type="diamond"/>
          </a:ln>
        </p:spPr>
      </p:cxnSp>
      <p:cxnSp>
        <p:nvCxnSpPr>
          <p:cNvPr id="444" name="Google Shape;444;p30"/>
          <p:cNvCxnSpPr>
            <a:stCxn id="414" idx="0"/>
            <a:endCxn id="413" idx="2"/>
          </p:cNvCxnSpPr>
          <p:nvPr/>
        </p:nvCxnSpPr>
        <p:spPr>
          <a:xfrm flipH="1" rot="10800000">
            <a:off x="1218250" y="2966014"/>
            <a:ext cx="858000" cy="453600"/>
          </a:xfrm>
          <a:prstGeom prst="straightConnector1">
            <a:avLst/>
          </a:prstGeom>
          <a:noFill/>
          <a:ln cap="flat" cmpd="sng" w="19050">
            <a:solidFill>
              <a:schemeClr val="dk2"/>
            </a:solidFill>
            <a:prstDash val="solid"/>
            <a:round/>
            <a:headEnd len="med" w="med" type="none"/>
            <a:tailEnd len="med" w="med" type="diamond"/>
          </a:ln>
        </p:spPr>
      </p:cxnSp>
      <p:cxnSp>
        <p:nvCxnSpPr>
          <p:cNvPr id="445" name="Google Shape;445;p30"/>
          <p:cNvCxnSpPr>
            <a:stCxn id="415" idx="0"/>
            <a:endCxn id="413" idx="2"/>
          </p:cNvCxnSpPr>
          <p:nvPr/>
        </p:nvCxnSpPr>
        <p:spPr>
          <a:xfrm rot="10800000">
            <a:off x="2076476" y="2966025"/>
            <a:ext cx="468300" cy="453600"/>
          </a:xfrm>
          <a:prstGeom prst="straightConnector1">
            <a:avLst/>
          </a:prstGeom>
          <a:noFill/>
          <a:ln cap="flat" cmpd="sng" w="19050">
            <a:solidFill>
              <a:schemeClr val="dk2"/>
            </a:solidFill>
            <a:prstDash val="solid"/>
            <a:round/>
            <a:headEnd len="med" w="med" type="none"/>
            <a:tailEnd len="med" w="med" type="diamond"/>
          </a:ln>
        </p:spPr>
      </p:cxnSp>
      <p:cxnSp>
        <p:nvCxnSpPr>
          <p:cNvPr id="446" name="Google Shape;446;p30"/>
          <p:cNvCxnSpPr>
            <a:stCxn id="417" idx="0"/>
            <a:endCxn id="414" idx="2"/>
          </p:cNvCxnSpPr>
          <p:nvPr/>
        </p:nvCxnSpPr>
        <p:spPr>
          <a:xfrm rot="10800000">
            <a:off x="1218189" y="4082924"/>
            <a:ext cx="578700" cy="453600"/>
          </a:xfrm>
          <a:prstGeom prst="straightConnector1">
            <a:avLst/>
          </a:prstGeom>
          <a:noFill/>
          <a:ln cap="flat" cmpd="sng" w="19050">
            <a:solidFill>
              <a:schemeClr val="dk2"/>
            </a:solidFill>
            <a:prstDash val="solid"/>
            <a:round/>
            <a:headEnd len="med" w="med" type="none"/>
            <a:tailEnd len="med" w="med" type="none"/>
          </a:ln>
        </p:spPr>
      </p:cxnSp>
      <p:cxnSp>
        <p:nvCxnSpPr>
          <p:cNvPr id="447" name="Google Shape;447;p30"/>
          <p:cNvCxnSpPr>
            <a:stCxn id="417" idx="0"/>
            <a:endCxn id="415" idx="2"/>
          </p:cNvCxnSpPr>
          <p:nvPr/>
        </p:nvCxnSpPr>
        <p:spPr>
          <a:xfrm flipH="1" rot="10800000">
            <a:off x="1796889" y="4082924"/>
            <a:ext cx="747900" cy="453600"/>
          </a:xfrm>
          <a:prstGeom prst="straightConnector1">
            <a:avLst/>
          </a:prstGeom>
          <a:noFill/>
          <a:ln cap="flat" cmpd="sng" w="19050">
            <a:solidFill>
              <a:schemeClr val="dk2"/>
            </a:solidFill>
            <a:prstDash val="solid"/>
            <a:round/>
            <a:headEnd len="med" w="med" type="none"/>
            <a:tailEnd len="med" w="med" type="none"/>
          </a:ln>
        </p:spPr>
      </p:cxnSp>
      <p:sp>
        <p:nvSpPr>
          <p:cNvPr id="448" name="Google Shape;448;p30"/>
          <p:cNvSpPr txBox="1"/>
          <p:nvPr/>
        </p:nvSpPr>
        <p:spPr>
          <a:xfrm>
            <a:off x="721484" y="4083756"/>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Pushes</a:t>
            </a:r>
            <a:endParaRPr sz="1200"/>
          </a:p>
        </p:txBody>
      </p:sp>
      <p:sp>
        <p:nvSpPr>
          <p:cNvPr id="449" name="Google Shape;449;p30"/>
          <p:cNvSpPr txBox="1"/>
          <p:nvPr/>
        </p:nvSpPr>
        <p:spPr>
          <a:xfrm>
            <a:off x="2231424" y="4144290"/>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Adjusts</a:t>
            </a:r>
            <a:endParaRPr sz="1200"/>
          </a:p>
        </p:txBody>
      </p:sp>
      <p:sp>
        <p:nvSpPr>
          <p:cNvPr id="450" name="Google Shape;450;p30"/>
          <p:cNvSpPr/>
          <p:nvPr/>
        </p:nvSpPr>
        <p:spPr>
          <a:xfrm>
            <a:off x="358600" y="3706510"/>
            <a:ext cx="6210969" cy="2377814"/>
          </a:xfrm>
          <a:custGeom>
            <a:rect b="b" l="l" r="r" t="t"/>
            <a:pathLst>
              <a:path extrusionOk="0" h="101259" w="262537">
                <a:moveTo>
                  <a:pt x="262537" y="101259"/>
                </a:moveTo>
                <a:lnTo>
                  <a:pt x="737" y="100154"/>
                </a:lnTo>
                <a:lnTo>
                  <a:pt x="0" y="0"/>
                </a:lnTo>
                <a:lnTo>
                  <a:pt x="14361" y="0"/>
                </a:lnTo>
              </a:path>
            </a:pathLst>
          </a:custGeom>
          <a:noFill/>
          <a:ln cap="flat" cmpd="sng" w="19050">
            <a:solidFill>
              <a:schemeClr val="dk2"/>
            </a:solidFill>
            <a:prstDash val="solid"/>
            <a:round/>
            <a:headEnd len="med" w="med" type="none"/>
            <a:tailEnd len="med" w="med" type="none"/>
          </a:ln>
        </p:spPr>
      </p:sp>
      <p:sp>
        <p:nvSpPr>
          <p:cNvPr id="451" name="Google Shape;451;p30"/>
          <p:cNvSpPr txBox="1"/>
          <p:nvPr/>
        </p:nvSpPr>
        <p:spPr>
          <a:xfrm>
            <a:off x="406628" y="5294155"/>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Notifies</a:t>
            </a:r>
            <a:endParaRPr sz="1200"/>
          </a:p>
        </p:txBody>
      </p:sp>
      <p:sp>
        <p:nvSpPr>
          <p:cNvPr id="452" name="Google Shape;452;p30"/>
          <p:cNvSpPr/>
          <p:nvPr/>
        </p:nvSpPr>
        <p:spPr>
          <a:xfrm>
            <a:off x="2793500" y="4301973"/>
            <a:ext cx="3041400" cy="1453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0"/>
                                        </p:tgtEl>
                                      </p:cBhvr>
                                    </p:animEffect>
                                    <p:set>
                                      <p:cBhvr>
                                        <p:cTn dur="1" fill="hold">
                                          <p:stCondLst>
                                            <p:cond delay="0"/>
                                          </p:stCondLst>
                                        </p:cTn>
                                        <p:tgtEl>
                                          <p:spTgt spid="41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2"/>
                                        </p:tgtEl>
                                      </p:cBhvr>
                                    </p:animEffect>
                                    <p:set>
                                      <p:cBhvr>
                                        <p:cTn dur="1" fill="hold">
                                          <p:stCondLst>
                                            <p:cond delay="0"/>
                                          </p:stCondLst>
                                        </p:cTn>
                                        <p:tgtEl>
                                          <p:spTgt spid="4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25"/>
                                        </p:tgtEl>
                                      </p:cBhvr>
                                    </p:animEffect>
                                    <p:set>
                                      <p:cBhvr>
                                        <p:cTn dur="1" fill="hold">
                                          <p:stCondLst>
                                            <p:cond delay="0"/>
                                          </p:stCondLst>
                                        </p:cTn>
                                        <p:tgtEl>
                                          <p:spTgt spid="4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3"/>
                                        </p:tgtEl>
                                      </p:cBhvr>
                                    </p:animEffect>
                                    <p:set>
                                      <p:cBhvr>
                                        <p:cTn dur="1" fill="hold">
                                          <p:stCondLst>
                                            <p:cond delay="0"/>
                                          </p:stCondLst>
                                        </p:cTn>
                                        <p:tgtEl>
                                          <p:spTgt spid="43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4"/>
                                        </p:tgtEl>
                                      </p:cBhvr>
                                    </p:animEffect>
                                    <p:set>
                                      <p:cBhvr>
                                        <p:cTn dur="1" fill="hold">
                                          <p:stCondLst>
                                            <p:cond delay="0"/>
                                          </p:stCondLst>
                                        </p:cTn>
                                        <p:tgtEl>
                                          <p:spTgt spid="43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3"/>
                                        </p:tgtEl>
                                      </p:cBhvr>
                                    </p:animEffect>
                                    <p:set>
                                      <p:cBhvr>
                                        <p:cTn dur="1" fill="hold">
                                          <p:stCondLst>
                                            <p:cond delay="0"/>
                                          </p:stCondLst>
                                        </p:cTn>
                                        <p:tgtEl>
                                          <p:spTgt spid="44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1"/>
                                        </p:tgtEl>
                                      </p:cBhvr>
                                    </p:animEffect>
                                    <p:set>
                                      <p:cBhvr>
                                        <p:cTn dur="1" fill="hold">
                                          <p:stCondLst>
                                            <p:cond delay="0"/>
                                          </p:stCondLst>
                                        </p:cTn>
                                        <p:tgtEl>
                                          <p:spTgt spid="41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
                                        <p:tgtEl>
                                          <p:spTgt spid="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31"/>
          <p:cNvSpPr/>
          <p:nvPr/>
        </p:nvSpPr>
        <p:spPr>
          <a:xfrm>
            <a:off x="358600" y="3706510"/>
            <a:ext cx="6210969" cy="2377814"/>
          </a:xfrm>
          <a:custGeom>
            <a:rect b="b" l="l" r="r" t="t"/>
            <a:pathLst>
              <a:path extrusionOk="0" h="101259" w="262537">
                <a:moveTo>
                  <a:pt x="262537" y="101259"/>
                </a:moveTo>
                <a:lnTo>
                  <a:pt x="737" y="100154"/>
                </a:lnTo>
                <a:lnTo>
                  <a:pt x="0" y="0"/>
                </a:lnTo>
                <a:lnTo>
                  <a:pt x="14361" y="0"/>
                </a:lnTo>
              </a:path>
            </a:pathLst>
          </a:custGeom>
          <a:noFill/>
          <a:ln cap="flat" cmpd="sng" w="19050">
            <a:solidFill>
              <a:schemeClr val="dk2"/>
            </a:solidFill>
            <a:prstDash val="solid"/>
            <a:round/>
            <a:headEnd len="med" w="med" type="none"/>
            <a:tailEnd len="med" w="med" type="none"/>
          </a:ln>
        </p:spPr>
      </p:sp>
      <p:sp>
        <p:nvSpPr>
          <p:cNvPr id="459" name="Google Shape;459;p3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Diagram - Round 2</a:t>
            </a:r>
            <a:endParaRPr/>
          </a:p>
        </p:txBody>
      </p:sp>
      <p:sp>
        <p:nvSpPr>
          <p:cNvPr id="460" name="Google Shape;460;p31"/>
          <p:cNvSpPr/>
          <p:nvPr/>
        </p:nvSpPr>
        <p:spPr>
          <a:xfrm>
            <a:off x="4818967" y="1847613"/>
            <a:ext cx="3867717" cy="3960136"/>
          </a:xfrm>
          <a:custGeom>
            <a:rect b="b" l="l" r="r" t="t"/>
            <a:pathLst>
              <a:path extrusionOk="0" h="168642" w="163488">
                <a:moveTo>
                  <a:pt x="119302" y="168642"/>
                </a:moveTo>
                <a:lnTo>
                  <a:pt x="163488" y="119670"/>
                </a:lnTo>
                <a:lnTo>
                  <a:pt x="156123" y="736"/>
                </a:lnTo>
                <a:lnTo>
                  <a:pt x="0" y="0"/>
                </a:lnTo>
              </a:path>
            </a:pathLst>
          </a:custGeom>
          <a:noFill/>
          <a:ln cap="flat" cmpd="sng" w="19050">
            <a:solidFill>
              <a:schemeClr val="dk2"/>
            </a:solidFill>
            <a:prstDash val="solid"/>
            <a:round/>
            <a:headEnd len="med" w="med" type="none"/>
            <a:tailEnd len="med" w="med" type="diamond"/>
          </a:ln>
        </p:spPr>
      </p:sp>
      <p:sp>
        <p:nvSpPr>
          <p:cNvPr id="461" name="Google Shape;461;p31"/>
          <p:cNvSpPr/>
          <p:nvPr/>
        </p:nvSpPr>
        <p:spPr>
          <a:xfrm>
            <a:off x="3721298" y="1743850"/>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Home Heating System</a:t>
            </a:r>
            <a:endParaRPr/>
          </a:p>
        </p:txBody>
      </p:sp>
      <p:sp>
        <p:nvSpPr>
          <p:cNvPr id="462" name="Google Shape;462;p31"/>
          <p:cNvSpPr/>
          <p:nvPr/>
        </p:nvSpPr>
        <p:spPr>
          <a:xfrm>
            <a:off x="1542692" y="2302713"/>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 Panel</a:t>
            </a:r>
            <a:endParaRPr/>
          </a:p>
        </p:txBody>
      </p:sp>
      <p:sp>
        <p:nvSpPr>
          <p:cNvPr id="463" name="Google Shape;463;p31"/>
          <p:cNvSpPr/>
          <p:nvPr/>
        </p:nvSpPr>
        <p:spPr>
          <a:xfrm>
            <a:off x="684550" y="3419614"/>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On-Off Switch</a:t>
            </a:r>
            <a:endParaRPr/>
          </a:p>
        </p:txBody>
      </p:sp>
      <p:sp>
        <p:nvSpPr>
          <p:cNvPr id="464" name="Google Shape;464;p31"/>
          <p:cNvSpPr/>
          <p:nvPr/>
        </p:nvSpPr>
        <p:spPr>
          <a:xfrm>
            <a:off x="1988351" y="3419625"/>
            <a:ext cx="11553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Thermostat</a:t>
            </a:r>
            <a:endParaRPr/>
          </a:p>
        </p:txBody>
      </p:sp>
      <p:sp>
        <p:nvSpPr>
          <p:cNvPr id="465" name="Google Shape;465;p31"/>
          <p:cNvSpPr/>
          <p:nvPr/>
        </p:nvSpPr>
        <p:spPr>
          <a:xfrm>
            <a:off x="3721290" y="3281073"/>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Room</a:t>
            </a:r>
            <a:endParaRPr/>
          </a:p>
        </p:txBody>
      </p:sp>
      <p:sp>
        <p:nvSpPr>
          <p:cNvPr id="466" name="Google Shape;466;p31"/>
          <p:cNvSpPr/>
          <p:nvPr/>
        </p:nvSpPr>
        <p:spPr>
          <a:xfrm>
            <a:off x="1263189" y="4536524"/>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Operator</a:t>
            </a:r>
            <a:endParaRPr/>
          </a:p>
        </p:txBody>
      </p:sp>
      <p:sp>
        <p:nvSpPr>
          <p:cNvPr id="467" name="Google Shape;467;p31"/>
          <p:cNvSpPr/>
          <p:nvPr/>
        </p:nvSpPr>
        <p:spPr>
          <a:xfrm>
            <a:off x="5366308" y="2222599"/>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Furnace</a:t>
            </a:r>
            <a:endParaRPr/>
          </a:p>
        </p:txBody>
      </p:sp>
      <p:sp>
        <p:nvSpPr>
          <p:cNvPr id="468" name="Google Shape;468;p31"/>
          <p:cNvSpPr/>
          <p:nvPr/>
        </p:nvSpPr>
        <p:spPr>
          <a:xfrm>
            <a:off x="6690475" y="2222596"/>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Water Pump</a:t>
            </a:r>
            <a:endParaRPr/>
          </a:p>
        </p:txBody>
      </p:sp>
      <p:sp>
        <p:nvSpPr>
          <p:cNvPr id="469" name="Google Shape;469;p31"/>
          <p:cNvSpPr/>
          <p:nvPr/>
        </p:nvSpPr>
        <p:spPr>
          <a:xfrm>
            <a:off x="6690471" y="3379576"/>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Burner</a:t>
            </a:r>
            <a:endParaRPr/>
          </a:p>
        </p:txBody>
      </p:sp>
      <p:sp>
        <p:nvSpPr>
          <p:cNvPr id="470" name="Google Shape;470;p31"/>
          <p:cNvSpPr/>
          <p:nvPr/>
        </p:nvSpPr>
        <p:spPr>
          <a:xfrm>
            <a:off x="5366308" y="3379573"/>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Fuel Valve</a:t>
            </a:r>
            <a:endParaRPr/>
          </a:p>
        </p:txBody>
      </p:sp>
      <p:sp>
        <p:nvSpPr>
          <p:cNvPr id="471" name="Google Shape;471;p31"/>
          <p:cNvSpPr/>
          <p:nvPr/>
        </p:nvSpPr>
        <p:spPr>
          <a:xfrm>
            <a:off x="6564218" y="5496375"/>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472" name="Google Shape;472;p31"/>
          <p:cNvSpPr/>
          <p:nvPr/>
        </p:nvSpPr>
        <p:spPr>
          <a:xfrm>
            <a:off x="3725495" y="5222516"/>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Temp Sensor</a:t>
            </a:r>
            <a:endParaRPr/>
          </a:p>
        </p:txBody>
      </p:sp>
      <p:sp>
        <p:nvSpPr>
          <p:cNvPr id="473" name="Google Shape;473;p31"/>
          <p:cNvSpPr/>
          <p:nvPr/>
        </p:nvSpPr>
        <p:spPr>
          <a:xfrm>
            <a:off x="2632002" y="5222441"/>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Water Valve</a:t>
            </a:r>
            <a:endParaRPr/>
          </a:p>
        </p:txBody>
      </p:sp>
      <p:cxnSp>
        <p:nvCxnSpPr>
          <p:cNvPr id="474" name="Google Shape;474;p31"/>
          <p:cNvCxnSpPr>
            <a:stCxn id="465" idx="0"/>
            <a:endCxn id="461" idx="2"/>
          </p:cNvCxnSpPr>
          <p:nvPr/>
        </p:nvCxnSpPr>
        <p:spPr>
          <a:xfrm rot="10800000">
            <a:off x="4254990" y="2407173"/>
            <a:ext cx="0" cy="873900"/>
          </a:xfrm>
          <a:prstGeom prst="straightConnector1">
            <a:avLst/>
          </a:prstGeom>
          <a:noFill/>
          <a:ln cap="flat" cmpd="sng" w="19050">
            <a:solidFill>
              <a:schemeClr val="dk2"/>
            </a:solidFill>
            <a:prstDash val="solid"/>
            <a:round/>
            <a:headEnd len="med" w="med" type="none"/>
            <a:tailEnd len="med" w="med" type="diamond"/>
          </a:ln>
        </p:spPr>
      </p:cxnSp>
      <p:sp>
        <p:nvSpPr>
          <p:cNvPr id="475" name="Google Shape;475;p31"/>
          <p:cNvSpPr txBox="1"/>
          <p:nvPr/>
        </p:nvSpPr>
        <p:spPr>
          <a:xfrm>
            <a:off x="3825826" y="2966013"/>
            <a:ext cx="5316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476" name="Google Shape;476;p31"/>
          <p:cNvCxnSpPr>
            <a:stCxn id="473" idx="0"/>
            <a:endCxn id="465" idx="2"/>
          </p:cNvCxnSpPr>
          <p:nvPr/>
        </p:nvCxnSpPr>
        <p:spPr>
          <a:xfrm flipH="1" rot="10800000">
            <a:off x="3165702" y="3944441"/>
            <a:ext cx="1089300" cy="1278000"/>
          </a:xfrm>
          <a:prstGeom prst="straightConnector1">
            <a:avLst/>
          </a:prstGeom>
          <a:noFill/>
          <a:ln cap="flat" cmpd="sng" w="19050">
            <a:solidFill>
              <a:schemeClr val="dk2"/>
            </a:solidFill>
            <a:prstDash val="solid"/>
            <a:round/>
            <a:headEnd len="med" w="med" type="none"/>
            <a:tailEnd len="med" w="med" type="diamond"/>
          </a:ln>
        </p:spPr>
      </p:cxnSp>
      <p:cxnSp>
        <p:nvCxnSpPr>
          <p:cNvPr id="477" name="Google Shape;477;p31"/>
          <p:cNvCxnSpPr>
            <a:stCxn id="472" idx="0"/>
            <a:endCxn id="465" idx="2"/>
          </p:cNvCxnSpPr>
          <p:nvPr/>
        </p:nvCxnSpPr>
        <p:spPr>
          <a:xfrm rot="10800000">
            <a:off x="4254995" y="3944516"/>
            <a:ext cx="4200" cy="1278000"/>
          </a:xfrm>
          <a:prstGeom prst="straightConnector1">
            <a:avLst/>
          </a:prstGeom>
          <a:noFill/>
          <a:ln cap="flat" cmpd="sng" w="19050">
            <a:solidFill>
              <a:schemeClr val="dk2"/>
            </a:solidFill>
            <a:prstDash val="solid"/>
            <a:round/>
            <a:headEnd len="med" w="med" type="none"/>
            <a:tailEnd len="med" w="med" type="diamond"/>
          </a:ln>
        </p:spPr>
      </p:cxnSp>
      <p:cxnSp>
        <p:nvCxnSpPr>
          <p:cNvPr id="478" name="Google Shape;478;p31"/>
          <p:cNvCxnSpPr>
            <a:stCxn id="471" idx="1"/>
            <a:endCxn id="465" idx="2"/>
          </p:cNvCxnSpPr>
          <p:nvPr/>
        </p:nvCxnSpPr>
        <p:spPr>
          <a:xfrm rot="10800000">
            <a:off x="4255118" y="3944325"/>
            <a:ext cx="2309100" cy="1883700"/>
          </a:xfrm>
          <a:prstGeom prst="straightConnector1">
            <a:avLst/>
          </a:prstGeom>
          <a:noFill/>
          <a:ln cap="flat" cmpd="sng" w="19050">
            <a:solidFill>
              <a:schemeClr val="dk2"/>
            </a:solidFill>
            <a:prstDash val="solid"/>
            <a:round/>
            <a:headEnd len="med" w="med" type="none"/>
            <a:tailEnd len="med" w="med" type="none"/>
          </a:ln>
        </p:spPr>
      </p:cxnSp>
      <p:cxnSp>
        <p:nvCxnSpPr>
          <p:cNvPr id="479" name="Google Shape;479;p31"/>
          <p:cNvCxnSpPr>
            <a:stCxn id="471" idx="1"/>
          </p:cNvCxnSpPr>
          <p:nvPr/>
        </p:nvCxnSpPr>
        <p:spPr>
          <a:xfrm rot="10800000">
            <a:off x="4786718" y="3967425"/>
            <a:ext cx="1777500" cy="1860600"/>
          </a:xfrm>
          <a:prstGeom prst="straightConnector1">
            <a:avLst/>
          </a:prstGeom>
          <a:noFill/>
          <a:ln cap="flat" cmpd="sng" w="19050">
            <a:solidFill>
              <a:schemeClr val="dk2"/>
            </a:solidFill>
            <a:prstDash val="solid"/>
            <a:round/>
            <a:headEnd len="med" w="med" type="none"/>
            <a:tailEnd len="med" w="med" type="none"/>
          </a:ln>
        </p:spPr>
      </p:cxnSp>
      <p:sp>
        <p:nvSpPr>
          <p:cNvPr id="480" name="Google Shape;480;p31"/>
          <p:cNvSpPr txBox="1"/>
          <p:nvPr/>
        </p:nvSpPr>
        <p:spPr>
          <a:xfrm>
            <a:off x="5068277" y="5141953"/>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Monitors</a:t>
            </a:r>
            <a:endParaRPr sz="1200"/>
          </a:p>
        </p:txBody>
      </p:sp>
      <p:sp>
        <p:nvSpPr>
          <p:cNvPr id="481" name="Google Shape;481;p31"/>
          <p:cNvSpPr txBox="1"/>
          <p:nvPr/>
        </p:nvSpPr>
        <p:spPr>
          <a:xfrm>
            <a:off x="5784628" y="4841605"/>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Heats</a:t>
            </a:r>
            <a:endParaRPr sz="1200"/>
          </a:p>
        </p:txBody>
      </p:sp>
      <p:cxnSp>
        <p:nvCxnSpPr>
          <p:cNvPr id="482" name="Google Shape;482;p31"/>
          <p:cNvCxnSpPr>
            <a:stCxn id="467" idx="1"/>
            <a:endCxn id="461" idx="3"/>
          </p:cNvCxnSpPr>
          <p:nvPr/>
        </p:nvCxnSpPr>
        <p:spPr>
          <a:xfrm rot="10800000">
            <a:off x="4788808" y="2075449"/>
            <a:ext cx="577500" cy="478800"/>
          </a:xfrm>
          <a:prstGeom prst="straightConnector1">
            <a:avLst/>
          </a:prstGeom>
          <a:noFill/>
          <a:ln cap="flat" cmpd="sng" w="19050">
            <a:solidFill>
              <a:schemeClr val="dk2"/>
            </a:solidFill>
            <a:prstDash val="solid"/>
            <a:round/>
            <a:headEnd len="med" w="med" type="none"/>
            <a:tailEnd len="med" w="med" type="diamond"/>
          </a:ln>
        </p:spPr>
      </p:cxnSp>
      <p:cxnSp>
        <p:nvCxnSpPr>
          <p:cNvPr id="483" name="Google Shape;483;p31"/>
          <p:cNvCxnSpPr>
            <a:stCxn id="468" idx="0"/>
            <a:endCxn id="461" idx="3"/>
          </p:cNvCxnSpPr>
          <p:nvPr/>
        </p:nvCxnSpPr>
        <p:spPr>
          <a:xfrm rot="10800000">
            <a:off x="4788775" y="2075596"/>
            <a:ext cx="2435400" cy="147000"/>
          </a:xfrm>
          <a:prstGeom prst="straightConnector1">
            <a:avLst/>
          </a:prstGeom>
          <a:noFill/>
          <a:ln cap="flat" cmpd="sng" w="19050">
            <a:solidFill>
              <a:schemeClr val="dk2"/>
            </a:solidFill>
            <a:prstDash val="solid"/>
            <a:round/>
            <a:headEnd len="med" w="med" type="none"/>
            <a:tailEnd len="med" w="med" type="diamond"/>
          </a:ln>
        </p:spPr>
      </p:cxnSp>
      <p:sp>
        <p:nvSpPr>
          <p:cNvPr id="484" name="Google Shape;484;p31"/>
          <p:cNvSpPr/>
          <p:nvPr/>
        </p:nvSpPr>
        <p:spPr>
          <a:xfrm>
            <a:off x="7632845" y="2539293"/>
            <a:ext cx="670737" cy="3017666"/>
          </a:xfrm>
          <a:custGeom>
            <a:rect b="b" l="l" r="r" t="t"/>
            <a:pathLst>
              <a:path extrusionOk="0" h="128507" w="28352">
                <a:moveTo>
                  <a:pt x="0" y="128507"/>
                </a:moveTo>
                <a:lnTo>
                  <a:pt x="28352" y="74011"/>
                </a:lnTo>
                <a:lnTo>
                  <a:pt x="27248" y="0"/>
                </a:lnTo>
                <a:lnTo>
                  <a:pt x="5523" y="368"/>
                </a:lnTo>
              </a:path>
            </a:pathLst>
          </a:custGeom>
          <a:noFill/>
          <a:ln cap="flat" cmpd="sng" w="19050">
            <a:solidFill>
              <a:schemeClr val="dk2"/>
            </a:solidFill>
            <a:prstDash val="solid"/>
            <a:round/>
            <a:headEnd len="med" w="med" type="none"/>
            <a:tailEnd len="med" w="med" type="none"/>
          </a:ln>
        </p:spPr>
      </p:sp>
      <p:sp>
        <p:nvSpPr>
          <p:cNvPr id="485" name="Google Shape;485;p31"/>
          <p:cNvSpPr txBox="1"/>
          <p:nvPr/>
        </p:nvSpPr>
        <p:spPr>
          <a:xfrm>
            <a:off x="7757695" y="2222604"/>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Runs</a:t>
            </a:r>
            <a:endParaRPr sz="1200"/>
          </a:p>
        </p:txBody>
      </p:sp>
      <p:cxnSp>
        <p:nvCxnSpPr>
          <p:cNvPr id="486" name="Google Shape;486;p31"/>
          <p:cNvCxnSpPr>
            <a:stCxn id="470" idx="0"/>
            <a:endCxn id="467" idx="2"/>
          </p:cNvCxnSpPr>
          <p:nvPr/>
        </p:nvCxnSpPr>
        <p:spPr>
          <a:xfrm rot="10800000">
            <a:off x="5900008" y="2885773"/>
            <a:ext cx="0" cy="493800"/>
          </a:xfrm>
          <a:prstGeom prst="straightConnector1">
            <a:avLst/>
          </a:prstGeom>
          <a:noFill/>
          <a:ln cap="flat" cmpd="sng" w="19050">
            <a:solidFill>
              <a:schemeClr val="dk2"/>
            </a:solidFill>
            <a:prstDash val="solid"/>
            <a:round/>
            <a:headEnd len="med" w="med" type="none"/>
            <a:tailEnd len="med" w="med" type="diamond"/>
          </a:ln>
        </p:spPr>
      </p:cxnSp>
      <p:cxnSp>
        <p:nvCxnSpPr>
          <p:cNvPr id="487" name="Google Shape;487;p31"/>
          <p:cNvCxnSpPr>
            <a:stCxn id="469" idx="0"/>
            <a:endCxn id="467" idx="2"/>
          </p:cNvCxnSpPr>
          <p:nvPr/>
        </p:nvCxnSpPr>
        <p:spPr>
          <a:xfrm rot="10800000">
            <a:off x="5899971" y="2885776"/>
            <a:ext cx="1324200" cy="493800"/>
          </a:xfrm>
          <a:prstGeom prst="straightConnector1">
            <a:avLst/>
          </a:prstGeom>
          <a:noFill/>
          <a:ln cap="flat" cmpd="sng" w="19050">
            <a:solidFill>
              <a:schemeClr val="dk2"/>
            </a:solidFill>
            <a:prstDash val="solid"/>
            <a:round/>
            <a:headEnd len="med" w="med" type="none"/>
            <a:tailEnd len="med" w="med" type="diamond"/>
          </a:ln>
        </p:spPr>
      </p:cxnSp>
      <p:cxnSp>
        <p:nvCxnSpPr>
          <p:cNvPr id="488" name="Google Shape;488;p31"/>
          <p:cNvCxnSpPr>
            <a:stCxn id="471" idx="0"/>
            <a:endCxn id="470" idx="2"/>
          </p:cNvCxnSpPr>
          <p:nvPr/>
        </p:nvCxnSpPr>
        <p:spPr>
          <a:xfrm rot="10800000">
            <a:off x="5900018" y="4042875"/>
            <a:ext cx="1197900" cy="1453500"/>
          </a:xfrm>
          <a:prstGeom prst="straightConnector1">
            <a:avLst/>
          </a:prstGeom>
          <a:noFill/>
          <a:ln cap="flat" cmpd="sng" w="19050">
            <a:solidFill>
              <a:schemeClr val="dk2"/>
            </a:solidFill>
            <a:prstDash val="solid"/>
            <a:round/>
            <a:headEnd len="med" w="med" type="none"/>
            <a:tailEnd len="med" w="med" type="none"/>
          </a:ln>
        </p:spPr>
      </p:cxnSp>
      <p:cxnSp>
        <p:nvCxnSpPr>
          <p:cNvPr id="489" name="Google Shape;489;p31"/>
          <p:cNvCxnSpPr>
            <a:stCxn id="471" idx="0"/>
            <a:endCxn id="469" idx="2"/>
          </p:cNvCxnSpPr>
          <p:nvPr/>
        </p:nvCxnSpPr>
        <p:spPr>
          <a:xfrm flipH="1" rot="10800000">
            <a:off x="7097918" y="4042875"/>
            <a:ext cx="126300" cy="1453500"/>
          </a:xfrm>
          <a:prstGeom prst="straightConnector1">
            <a:avLst/>
          </a:prstGeom>
          <a:noFill/>
          <a:ln cap="flat" cmpd="sng" w="19050">
            <a:solidFill>
              <a:schemeClr val="dk2"/>
            </a:solidFill>
            <a:prstDash val="solid"/>
            <a:round/>
            <a:headEnd len="med" w="med" type="none"/>
            <a:tailEnd len="med" w="med" type="none"/>
          </a:ln>
        </p:spPr>
      </p:cxnSp>
      <p:sp>
        <p:nvSpPr>
          <p:cNvPr id="490" name="Google Shape;490;p31"/>
          <p:cNvSpPr txBox="1"/>
          <p:nvPr/>
        </p:nvSpPr>
        <p:spPr>
          <a:xfrm>
            <a:off x="5515564" y="4186826"/>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Opens/ Closes</a:t>
            </a:r>
            <a:endParaRPr sz="1200"/>
          </a:p>
        </p:txBody>
      </p:sp>
      <p:sp>
        <p:nvSpPr>
          <p:cNvPr id="491" name="Google Shape;491;p31"/>
          <p:cNvSpPr txBox="1"/>
          <p:nvPr/>
        </p:nvSpPr>
        <p:spPr>
          <a:xfrm>
            <a:off x="7224086" y="4298608"/>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Ignites</a:t>
            </a:r>
            <a:endParaRPr sz="1200"/>
          </a:p>
        </p:txBody>
      </p:sp>
      <p:cxnSp>
        <p:nvCxnSpPr>
          <p:cNvPr id="492" name="Google Shape;492;p31"/>
          <p:cNvCxnSpPr>
            <a:stCxn id="462" idx="3"/>
            <a:endCxn id="461" idx="1"/>
          </p:cNvCxnSpPr>
          <p:nvPr/>
        </p:nvCxnSpPr>
        <p:spPr>
          <a:xfrm flipH="1" rot="10800000">
            <a:off x="2610092" y="2075463"/>
            <a:ext cx="1111200" cy="558900"/>
          </a:xfrm>
          <a:prstGeom prst="straightConnector1">
            <a:avLst/>
          </a:prstGeom>
          <a:noFill/>
          <a:ln cap="flat" cmpd="sng" w="19050">
            <a:solidFill>
              <a:schemeClr val="dk2"/>
            </a:solidFill>
            <a:prstDash val="solid"/>
            <a:round/>
            <a:headEnd len="med" w="med" type="none"/>
            <a:tailEnd len="med" w="med" type="diamond"/>
          </a:ln>
        </p:spPr>
      </p:cxnSp>
      <p:cxnSp>
        <p:nvCxnSpPr>
          <p:cNvPr id="493" name="Google Shape;493;p31"/>
          <p:cNvCxnSpPr>
            <a:stCxn id="463" idx="0"/>
            <a:endCxn id="462" idx="2"/>
          </p:cNvCxnSpPr>
          <p:nvPr/>
        </p:nvCxnSpPr>
        <p:spPr>
          <a:xfrm flipH="1" rot="10800000">
            <a:off x="1218250" y="2966014"/>
            <a:ext cx="858000" cy="453600"/>
          </a:xfrm>
          <a:prstGeom prst="straightConnector1">
            <a:avLst/>
          </a:prstGeom>
          <a:noFill/>
          <a:ln cap="flat" cmpd="sng" w="19050">
            <a:solidFill>
              <a:schemeClr val="dk2"/>
            </a:solidFill>
            <a:prstDash val="solid"/>
            <a:round/>
            <a:headEnd len="med" w="med" type="none"/>
            <a:tailEnd len="med" w="med" type="diamond"/>
          </a:ln>
        </p:spPr>
      </p:cxnSp>
      <p:cxnSp>
        <p:nvCxnSpPr>
          <p:cNvPr id="494" name="Google Shape;494;p31"/>
          <p:cNvCxnSpPr>
            <a:stCxn id="464" idx="0"/>
            <a:endCxn id="462" idx="2"/>
          </p:cNvCxnSpPr>
          <p:nvPr/>
        </p:nvCxnSpPr>
        <p:spPr>
          <a:xfrm rot="10800000">
            <a:off x="2076401" y="2966025"/>
            <a:ext cx="489600" cy="453600"/>
          </a:xfrm>
          <a:prstGeom prst="straightConnector1">
            <a:avLst/>
          </a:prstGeom>
          <a:noFill/>
          <a:ln cap="flat" cmpd="sng" w="19050">
            <a:solidFill>
              <a:schemeClr val="dk2"/>
            </a:solidFill>
            <a:prstDash val="solid"/>
            <a:round/>
            <a:headEnd len="med" w="med" type="none"/>
            <a:tailEnd len="med" w="med" type="diamond"/>
          </a:ln>
        </p:spPr>
      </p:cxnSp>
      <p:cxnSp>
        <p:nvCxnSpPr>
          <p:cNvPr id="495" name="Google Shape;495;p31"/>
          <p:cNvCxnSpPr>
            <a:stCxn id="466" idx="0"/>
            <a:endCxn id="463" idx="2"/>
          </p:cNvCxnSpPr>
          <p:nvPr/>
        </p:nvCxnSpPr>
        <p:spPr>
          <a:xfrm rot="10800000">
            <a:off x="1218189" y="4082924"/>
            <a:ext cx="578700" cy="453600"/>
          </a:xfrm>
          <a:prstGeom prst="straightConnector1">
            <a:avLst/>
          </a:prstGeom>
          <a:noFill/>
          <a:ln cap="flat" cmpd="sng" w="19050">
            <a:solidFill>
              <a:schemeClr val="dk2"/>
            </a:solidFill>
            <a:prstDash val="solid"/>
            <a:round/>
            <a:headEnd len="med" w="med" type="none"/>
            <a:tailEnd len="med" w="med" type="none"/>
          </a:ln>
        </p:spPr>
      </p:cxnSp>
      <p:cxnSp>
        <p:nvCxnSpPr>
          <p:cNvPr id="496" name="Google Shape;496;p31"/>
          <p:cNvCxnSpPr>
            <a:stCxn id="466" idx="0"/>
            <a:endCxn id="464" idx="2"/>
          </p:cNvCxnSpPr>
          <p:nvPr/>
        </p:nvCxnSpPr>
        <p:spPr>
          <a:xfrm flipH="1" rot="10800000">
            <a:off x="1796889" y="4082924"/>
            <a:ext cx="769200" cy="453600"/>
          </a:xfrm>
          <a:prstGeom prst="straightConnector1">
            <a:avLst/>
          </a:prstGeom>
          <a:noFill/>
          <a:ln cap="flat" cmpd="sng" w="19050">
            <a:solidFill>
              <a:schemeClr val="dk2"/>
            </a:solidFill>
            <a:prstDash val="solid"/>
            <a:round/>
            <a:headEnd len="med" w="med" type="none"/>
            <a:tailEnd len="med" w="med" type="none"/>
          </a:ln>
        </p:spPr>
      </p:cxnSp>
      <p:sp>
        <p:nvSpPr>
          <p:cNvPr id="497" name="Google Shape;497;p31"/>
          <p:cNvSpPr txBox="1"/>
          <p:nvPr/>
        </p:nvSpPr>
        <p:spPr>
          <a:xfrm>
            <a:off x="721484" y="4083756"/>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Pushes</a:t>
            </a:r>
            <a:endParaRPr sz="1200"/>
          </a:p>
        </p:txBody>
      </p:sp>
      <p:sp>
        <p:nvSpPr>
          <p:cNvPr id="498" name="Google Shape;498;p31"/>
          <p:cNvSpPr txBox="1"/>
          <p:nvPr/>
        </p:nvSpPr>
        <p:spPr>
          <a:xfrm>
            <a:off x="2231424" y="4144290"/>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Adjusts</a:t>
            </a:r>
            <a:endParaRPr sz="1200"/>
          </a:p>
        </p:txBody>
      </p:sp>
      <p:sp>
        <p:nvSpPr>
          <p:cNvPr id="499" name="Google Shape;499;p31"/>
          <p:cNvSpPr txBox="1"/>
          <p:nvPr/>
        </p:nvSpPr>
        <p:spPr>
          <a:xfrm>
            <a:off x="406628" y="5294155"/>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Notifies</a:t>
            </a:r>
            <a:endParaRPr sz="1200"/>
          </a:p>
        </p:txBody>
      </p:sp>
      <p:sp>
        <p:nvSpPr>
          <p:cNvPr id="500" name="Google Shape;500;p31"/>
          <p:cNvSpPr txBox="1"/>
          <p:nvPr/>
        </p:nvSpPr>
        <p:spPr>
          <a:xfrm>
            <a:off x="4339614" y="4215263"/>
            <a:ext cx="5316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01" name="Google Shape;501;p31"/>
          <p:cNvSpPr txBox="1"/>
          <p:nvPr/>
        </p:nvSpPr>
        <p:spPr>
          <a:xfrm>
            <a:off x="4811701" y="3737688"/>
            <a:ext cx="5316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02" name="Google Shape;502;p31"/>
          <p:cNvSpPr/>
          <p:nvPr/>
        </p:nvSpPr>
        <p:spPr>
          <a:xfrm>
            <a:off x="2881625" y="3211750"/>
            <a:ext cx="4970400" cy="3158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3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Diagram - Alternate</a:t>
            </a:r>
            <a:endParaRPr/>
          </a:p>
        </p:txBody>
      </p:sp>
      <p:sp>
        <p:nvSpPr>
          <p:cNvPr id="509" name="Google Shape;509;p32"/>
          <p:cNvSpPr/>
          <p:nvPr/>
        </p:nvSpPr>
        <p:spPr>
          <a:xfrm>
            <a:off x="1542692" y="2302713"/>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 Panel</a:t>
            </a:r>
            <a:endParaRPr/>
          </a:p>
        </p:txBody>
      </p:sp>
      <p:sp>
        <p:nvSpPr>
          <p:cNvPr id="510" name="Google Shape;510;p32"/>
          <p:cNvSpPr/>
          <p:nvPr/>
        </p:nvSpPr>
        <p:spPr>
          <a:xfrm>
            <a:off x="684550" y="3419614"/>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On-Off Switch</a:t>
            </a:r>
            <a:endParaRPr/>
          </a:p>
        </p:txBody>
      </p:sp>
      <p:sp>
        <p:nvSpPr>
          <p:cNvPr id="511" name="Google Shape;511;p32"/>
          <p:cNvSpPr/>
          <p:nvPr/>
        </p:nvSpPr>
        <p:spPr>
          <a:xfrm>
            <a:off x="2006776" y="3419625"/>
            <a:ext cx="11370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Thermostat</a:t>
            </a:r>
            <a:endParaRPr/>
          </a:p>
        </p:txBody>
      </p:sp>
      <p:sp>
        <p:nvSpPr>
          <p:cNvPr id="512" name="Google Shape;512;p32"/>
          <p:cNvSpPr/>
          <p:nvPr/>
        </p:nvSpPr>
        <p:spPr>
          <a:xfrm>
            <a:off x="4236790" y="1823310"/>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Room</a:t>
            </a:r>
            <a:endParaRPr/>
          </a:p>
        </p:txBody>
      </p:sp>
      <p:sp>
        <p:nvSpPr>
          <p:cNvPr id="513" name="Google Shape;513;p32"/>
          <p:cNvSpPr/>
          <p:nvPr/>
        </p:nvSpPr>
        <p:spPr>
          <a:xfrm>
            <a:off x="1263189" y="4536524"/>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Operator</a:t>
            </a:r>
            <a:endParaRPr/>
          </a:p>
        </p:txBody>
      </p:sp>
      <p:sp>
        <p:nvSpPr>
          <p:cNvPr id="514" name="Google Shape;514;p32"/>
          <p:cNvSpPr/>
          <p:nvPr/>
        </p:nvSpPr>
        <p:spPr>
          <a:xfrm>
            <a:off x="6930908" y="2451036"/>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Furnace</a:t>
            </a:r>
            <a:endParaRPr/>
          </a:p>
        </p:txBody>
      </p:sp>
      <p:sp>
        <p:nvSpPr>
          <p:cNvPr id="515" name="Google Shape;515;p32"/>
          <p:cNvSpPr/>
          <p:nvPr/>
        </p:nvSpPr>
        <p:spPr>
          <a:xfrm>
            <a:off x="5304200" y="4002921"/>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Water Pump</a:t>
            </a:r>
            <a:endParaRPr/>
          </a:p>
        </p:txBody>
      </p:sp>
      <p:sp>
        <p:nvSpPr>
          <p:cNvPr id="516" name="Google Shape;516;p32"/>
          <p:cNvSpPr/>
          <p:nvPr/>
        </p:nvSpPr>
        <p:spPr>
          <a:xfrm>
            <a:off x="6992446" y="3977063"/>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Burner</a:t>
            </a:r>
            <a:endParaRPr/>
          </a:p>
        </p:txBody>
      </p:sp>
      <p:sp>
        <p:nvSpPr>
          <p:cNvPr id="517" name="Google Shape;517;p32"/>
          <p:cNvSpPr/>
          <p:nvPr/>
        </p:nvSpPr>
        <p:spPr>
          <a:xfrm>
            <a:off x="5925058" y="4796498"/>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Fuel Valve</a:t>
            </a:r>
            <a:endParaRPr/>
          </a:p>
        </p:txBody>
      </p:sp>
      <p:sp>
        <p:nvSpPr>
          <p:cNvPr id="518" name="Google Shape;518;p32"/>
          <p:cNvSpPr/>
          <p:nvPr/>
        </p:nvSpPr>
        <p:spPr>
          <a:xfrm>
            <a:off x="4937833" y="3078778"/>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Temp Sensor</a:t>
            </a:r>
            <a:endParaRPr/>
          </a:p>
        </p:txBody>
      </p:sp>
      <p:sp>
        <p:nvSpPr>
          <p:cNvPr id="519" name="Google Shape;519;p32"/>
          <p:cNvSpPr/>
          <p:nvPr/>
        </p:nvSpPr>
        <p:spPr>
          <a:xfrm>
            <a:off x="3504527" y="3078778"/>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Water Valve</a:t>
            </a:r>
            <a:endParaRPr/>
          </a:p>
        </p:txBody>
      </p:sp>
      <p:sp>
        <p:nvSpPr>
          <p:cNvPr id="520" name="Google Shape;520;p32"/>
          <p:cNvSpPr txBox="1"/>
          <p:nvPr/>
        </p:nvSpPr>
        <p:spPr>
          <a:xfrm>
            <a:off x="3705201" y="1802713"/>
            <a:ext cx="5316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521" name="Google Shape;521;p32"/>
          <p:cNvCxnSpPr>
            <a:stCxn id="519" idx="0"/>
            <a:endCxn id="512" idx="2"/>
          </p:cNvCxnSpPr>
          <p:nvPr/>
        </p:nvCxnSpPr>
        <p:spPr>
          <a:xfrm flipH="1" rot="10800000">
            <a:off x="4038227" y="2486578"/>
            <a:ext cx="732300" cy="592200"/>
          </a:xfrm>
          <a:prstGeom prst="straightConnector1">
            <a:avLst/>
          </a:prstGeom>
          <a:noFill/>
          <a:ln cap="flat" cmpd="sng" w="19050">
            <a:solidFill>
              <a:schemeClr val="dk2"/>
            </a:solidFill>
            <a:prstDash val="solid"/>
            <a:round/>
            <a:headEnd len="med" w="med" type="none"/>
            <a:tailEnd len="med" w="med" type="diamond"/>
          </a:ln>
        </p:spPr>
      </p:cxnSp>
      <p:cxnSp>
        <p:nvCxnSpPr>
          <p:cNvPr id="522" name="Google Shape;522;p32"/>
          <p:cNvCxnSpPr>
            <a:stCxn id="518" idx="0"/>
            <a:endCxn id="512" idx="2"/>
          </p:cNvCxnSpPr>
          <p:nvPr/>
        </p:nvCxnSpPr>
        <p:spPr>
          <a:xfrm rot="10800000">
            <a:off x="4770433" y="2486578"/>
            <a:ext cx="701100" cy="592200"/>
          </a:xfrm>
          <a:prstGeom prst="straightConnector1">
            <a:avLst/>
          </a:prstGeom>
          <a:noFill/>
          <a:ln cap="flat" cmpd="sng" w="19050">
            <a:solidFill>
              <a:schemeClr val="dk2"/>
            </a:solidFill>
            <a:prstDash val="solid"/>
            <a:round/>
            <a:headEnd len="med" w="med" type="none"/>
            <a:tailEnd len="med" w="med" type="diamond"/>
          </a:ln>
        </p:spPr>
      </p:cxnSp>
      <p:cxnSp>
        <p:nvCxnSpPr>
          <p:cNvPr id="523" name="Google Shape;523;p32"/>
          <p:cNvCxnSpPr>
            <a:stCxn id="517" idx="0"/>
            <a:endCxn id="514" idx="2"/>
          </p:cNvCxnSpPr>
          <p:nvPr/>
        </p:nvCxnSpPr>
        <p:spPr>
          <a:xfrm flipH="1" rot="10800000">
            <a:off x="6458758" y="3114398"/>
            <a:ext cx="1005900" cy="1682100"/>
          </a:xfrm>
          <a:prstGeom prst="straightConnector1">
            <a:avLst/>
          </a:prstGeom>
          <a:noFill/>
          <a:ln cap="flat" cmpd="sng" w="19050">
            <a:solidFill>
              <a:schemeClr val="dk2"/>
            </a:solidFill>
            <a:prstDash val="solid"/>
            <a:round/>
            <a:headEnd len="med" w="med" type="none"/>
            <a:tailEnd len="med" w="med" type="diamond"/>
          </a:ln>
        </p:spPr>
      </p:cxnSp>
      <p:cxnSp>
        <p:nvCxnSpPr>
          <p:cNvPr id="524" name="Google Shape;524;p32"/>
          <p:cNvCxnSpPr>
            <a:stCxn id="516" idx="0"/>
            <a:endCxn id="514" idx="2"/>
          </p:cNvCxnSpPr>
          <p:nvPr/>
        </p:nvCxnSpPr>
        <p:spPr>
          <a:xfrm rot="10800000">
            <a:off x="7464646" y="3114263"/>
            <a:ext cx="61500" cy="862800"/>
          </a:xfrm>
          <a:prstGeom prst="straightConnector1">
            <a:avLst/>
          </a:prstGeom>
          <a:noFill/>
          <a:ln cap="flat" cmpd="sng" w="19050">
            <a:solidFill>
              <a:schemeClr val="dk2"/>
            </a:solidFill>
            <a:prstDash val="solid"/>
            <a:round/>
            <a:headEnd len="med" w="med" type="none"/>
            <a:tailEnd len="med" w="med" type="diamond"/>
          </a:ln>
        </p:spPr>
      </p:cxnSp>
      <p:cxnSp>
        <p:nvCxnSpPr>
          <p:cNvPr id="525" name="Google Shape;525;p32"/>
          <p:cNvCxnSpPr>
            <a:stCxn id="510" idx="0"/>
            <a:endCxn id="509" idx="2"/>
          </p:cNvCxnSpPr>
          <p:nvPr/>
        </p:nvCxnSpPr>
        <p:spPr>
          <a:xfrm flipH="1" rot="10800000">
            <a:off x="1218250" y="2966014"/>
            <a:ext cx="858000" cy="453600"/>
          </a:xfrm>
          <a:prstGeom prst="straightConnector1">
            <a:avLst/>
          </a:prstGeom>
          <a:noFill/>
          <a:ln cap="flat" cmpd="sng" w="19050">
            <a:solidFill>
              <a:schemeClr val="dk2"/>
            </a:solidFill>
            <a:prstDash val="solid"/>
            <a:round/>
            <a:headEnd len="med" w="med" type="none"/>
            <a:tailEnd len="med" w="med" type="diamond"/>
          </a:ln>
        </p:spPr>
      </p:cxnSp>
      <p:cxnSp>
        <p:nvCxnSpPr>
          <p:cNvPr id="526" name="Google Shape;526;p32"/>
          <p:cNvCxnSpPr>
            <a:stCxn id="511" idx="0"/>
            <a:endCxn id="509" idx="2"/>
          </p:cNvCxnSpPr>
          <p:nvPr/>
        </p:nvCxnSpPr>
        <p:spPr>
          <a:xfrm rot="10800000">
            <a:off x="2076376" y="2966025"/>
            <a:ext cx="498900" cy="453600"/>
          </a:xfrm>
          <a:prstGeom prst="straightConnector1">
            <a:avLst/>
          </a:prstGeom>
          <a:noFill/>
          <a:ln cap="flat" cmpd="sng" w="19050">
            <a:solidFill>
              <a:schemeClr val="dk2"/>
            </a:solidFill>
            <a:prstDash val="solid"/>
            <a:round/>
            <a:headEnd len="med" w="med" type="none"/>
            <a:tailEnd len="med" w="med" type="diamond"/>
          </a:ln>
        </p:spPr>
      </p:cxnSp>
      <p:cxnSp>
        <p:nvCxnSpPr>
          <p:cNvPr id="527" name="Google Shape;527;p32"/>
          <p:cNvCxnSpPr>
            <a:stCxn id="513" idx="0"/>
            <a:endCxn id="510" idx="2"/>
          </p:cNvCxnSpPr>
          <p:nvPr/>
        </p:nvCxnSpPr>
        <p:spPr>
          <a:xfrm rot="10800000">
            <a:off x="1218189" y="4082924"/>
            <a:ext cx="578700" cy="453600"/>
          </a:xfrm>
          <a:prstGeom prst="straightConnector1">
            <a:avLst/>
          </a:prstGeom>
          <a:noFill/>
          <a:ln cap="flat" cmpd="sng" w="19050">
            <a:solidFill>
              <a:schemeClr val="dk2"/>
            </a:solidFill>
            <a:prstDash val="solid"/>
            <a:round/>
            <a:headEnd len="med" w="med" type="none"/>
            <a:tailEnd len="med" w="med" type="none"/>
          </a:ln>
        </p:spPr>
      </p:cxnSp>
      <p:cxnSp>
        <p:nvCxnSpPr>
          <p:cNvPr id="528" name="Google Shape;528;p32"/>
          <p:cNvCxnSpPr>
            <a:stCxn id="513" idx="0"/>
            <a:endCxn id="511" idx="2"/>
          </p:cNvCxnSpPr>
          <p:nvPr/>
        </p:nvCxnSpPr>
        <p:spPr>
          <a:xfrm flipH="1" rot="10800000">
            <a:off x="1796889" y="4082924"/>
            <a:ext cx="778500" cy="453600"/>
          </a:xfrm>
          <a:prstGeom prst="straightConnector1">
            <a:avLst/>
          </a:prstGeom>
          <a:noFill/>
          <a:ln cap="flat" cmpd="sng" w="19050">
            <a:solidFill>
              <a:schemeClr val="dk2"/>
            </a:solidFill>
            <a:prstDash val="solid"/>
            <a:round/>
            <a:headEnd len="med" w="med" type="none"/>
            <a:tailEnd len="med" w="med" type="none"/>
          </a:ln>
        </p:spPr>
      </p:cxnSp>
      <p:sp>
        <p:nvSpPr>
          <p:cNvPr id="529" name="Google Shape;529;p32"/>
          <p:cNvSpPr txBox="1"/>
          <p:nvPr/>
        </p:nvSpPr>
        <p:spPr>
          <a:xfrm>
            <a:off x="721484" y="4083756"/>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Pushes</a:t>
            </a:r>
            <a:endParaRPr sz="1200"/>
          </a:p>
        </p:txBody>
      </p:sp>
      <p:sp>
        <p:nvSpPr>
          <p:cNvPr id="530" name="Google Shape;530;p32"/>
          <p:cNvSpPr txBox="1"/>
          <p:nvPr/>
        </p:nvSpPr>
        <p:spPr>
          <a:xfrm>
            <a:off x="2231424" y="4144290"/>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Adjusts</a:t>
            </a:r>
            <a:endParaRPr sz="1200"/>
          </a:p>
        </p:txBody>
      </p:sp>
      <p:sp>
        <p:nvSpPr>
          <p:cNvPr id="531" name="Google Shape;531;p32"/>
          <p:cNvSpPr txBox="1"/>
          <p:nvPr/>
        </p:nvSpPr>
        <p:spPr>
          <a:xfrm>
            <a:off x="3041228" y="2023518"/>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Notifies</a:t>
            </a:r>
            <a:endParaRPr sz="1200"/>
          </a:p>
        </p:txBody>
      </p:sp>
      <p:cxnSp>
        <p:nvCxnSpPr>
          <p:cNvPr id="532" name="Google Shape;532;p32"/>
          <p:cNvCxnSpPr>
            <a:stCxn id="509" idx="3"/>
            <a:endCxn id="512" idx="1"/>
          </p:cNvCxnSpPr>
          <p:nvPr/>
        </p:nvCxnSpPr>
        <p:spPr>
          <a:xfrm flipH="1" rot="10800000">
            <a:off x="2610092" y="2154963"/>
            <a:ext cx="1626600" cy="479400"/>
          </a:xfrm>
          <a:prstGeom prst="straightConnector1">
            <a:avLst/>
          </a:prstGeom>
          <a:noFill/>
          <a:ln cap="flat" cmpd="sng" w="19050">
            <a:solidFill>
              <a:schemeClr val="dk2"/>
            </a:solidFill>
            <a:prstDash val="solid"/>
            <a:round/>
            <a:headEnd len="med" w="med" type="none"/>
            <a:tailEnd len="med" w="med" type="none"/>
          </a:ln>
        </p:spPr>
      </p:cxnSp>
      <p:cxnSp>
        <p:nvCxnSpPr>
          <p:cNvPr id="533" name="Google Shape;533;p32"/>
          <p:cNvCxnSpPr>
            <a:stCxn id="512" idx="3"/>
            <a:endCxn id="514" idx="1"/>
          </p:cNvCxnSpPr>
          <p:nvPr/>
        </p:nvCxnSpPr>
        <p:spPr>
          <a:xfrm>
            <a:off x="5304190" y="2154960"/>
            <a:ext cx="1626600" cy="627600"/>
          </a:xfrm>
          <a:prstGeom prst="straightConnector1">
            <a:avLst/>
          </a:prstGeom>
          <a:noFill/>
          <a:ln cap="flat" cmpd="sng" w="19050">
            <a:solidFill>
              <a:schemeClr val="dk2"/>
            </a:solidFill>
            <a:prstDash val="solid"/>
            <a:round/>
            <a:headEnd len="med" w="med" type="none"/>
            <a:tailEnd len="med" w="med" type="none"/>
          </a:ln>
        </p:spPr>
      </p:cxnSp>
      <p:sp>
        <p:nvSpPr>
          <p:cNvPr id="534" name="Google Shape;534;p32"/>
          <p:cNvSpPr txBox="1"/>
          <p:nvPr/>
        </p:nvSpPr>
        <p:spPr>
          <a:xfrm>
            <a:off x="5393451" y="1934138"/>
            <a:ext cx="5316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535" name="Google Shape;535;p32"/>
          <p:cNvSpPr txBox="1"/>
          <p:nvPr/>
        </p:nvSpPr>
        <p:spPr>
          <a:xfrm>
            <a:off x="6074403" y="2001318"/>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Requests Heat</a:t>
            </a:r>
            <a:endParaRPr sz="1200"/>
          </a:p>
        </p:txBody>
      </p:sp>
      <p:cxnSp>
        <p:nvCxnSpPr>
          <p:cNvPr id="536" name="Google Shape;536;p32"/>
          <p:cNvCxnSpPr>
            <a:stCxn id="515" idx="3"/>
            <a:endCxn id="514" idx="2"/>
          </p:cNvCxnSpPr>
          <p:nvPr/>
        </p:nvCxnSpPr>
        <p:spPr>
          <a:xfrm flipH="1" rot="10800000">
            <a:off x="6371600" y="3114471"/>
            <a:ext cx="1092900" cy="1220100"/>
          </a:xfrm>
          <a:prstGeom prst="straightConnector1">
            <a:avLst/>
          </a:prstGeom>
          <a:noFill/>
          <a:ln cap="flat" cmpd="sng" w="19050">
            <a:solidFill>
              <a:schemeClr val="dk2"/>
            </a:solidFill>
            <a:prstDash val="solid"/>
            <a:round/>
            <a:headEnd len="med" w="med" type="none"/>
            <a:tailEnd len="med" w="med" type="none"/>
          </a:ln>
        </p:spPr>
      </p:cxnSp>
      <p:cxnSp>
        <p:nvCxnSpPr>
          <p:cNvPr id="537" name="Google Shape;537;p32"/>
          <p:cNvCxnSpPr/>
          <p:nvPr/>
        </p:nvCxnSpPr>
        <p:spPr>
          <a:xfrm rot="10800000">
            <a:off x="-975850" y="3175850"/>
            <a:ext cx="36900" cy="0"/>
          </a:xfrm>
          <a:prstGeom prst="straightConnector1">
            <a:avLst/>
          </a:prstGeom>
          <a:noFill/>
          <a:ln cap="flat" cmpd="sng" w="19050">
            <a:solidFill>
              <a:schemeClr val="dk2"/>
            </a:solidFill>
            <a:prstDash val="solid"/>
            <a:round/>
            <a:headEnd len="med" w="med" type="none"/>
            <a:tailEnd len="med" w="med" type="none"/>
          </a:ln>
        </p:spPr>
      </p:cxnSp>
      <p:sp>
        <p:nvSpPr>
          <p:cNvPr id="538" name="Google Shape;538;p32"/>
          <p:cNvSpPr txBox="1"/>
          <p:nvPr/>
        </p:nvSpPr>
        <p:spPr>
          <a:xfrm>
            <a:off x="6074403" y="3419618"/>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Starts</a:t>
            </a:r>
            <a:endParaRPr sz="1200"/>
          </a:p>
        </p:txBody>
      </p:sp>
      <p:sp>
        <p:nvSpPr>
          <p:cNvPr id="539" name="Google Shape;539;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3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about Attributes?</a:t>
            </a:r>
            <a:endParaRPr/>
          </a:p>
        </p:txBody>
      </p:sp>
      <p:sp>
        <p:nvSpPr>
          <p:cNvPr id="545" name="Google Shape;545;p33"/>
          <p:cNvSpPr/>
          <p:nvPr/>
        </p:nvSpPr>
        <p:spPr>
          <a:xfrm>
            <a:off x="4818967" y="1847613"/>
            <a:ext cx="3867717" cy="3960136"/>
          </a:xfrm>
          <a:custGeom>
            <a:rect b="b" l="l" r="r" t="t"/>
            <a:pathLst>
              <a:path extrusionOk="0" h="168642" w="163488">
                <a:moveTo>
                  <a:pt x="119302" y="168642"/>
                </a:moveTo>
                <a:lnTo>
                  <a:pt x="163488" y="119670"/>
                </a:lnTo>
                <a:lnTo>
                  <a:pt x="156123" y="736"/>
                </a:lnTo>
                <a:lnTo>
                  <a:pt x="0" y="0"/>
                </a:lnTo>
              </a:path>
            </a:pathLst>
          </a:custGeom>
          <a:noFill/>
          <a:ln cap="flat" cmpd="sng" w="19050">
            <a:solidFill>
              <a:schemeClr val="dk2"/>
            </a:solidFill>
            <a:prstDash val="solid"/>
            <a:round/>
            <a:headEnd len="med" w="med" type="none"/>
            <a:tailEnd len="med" w="med" type="diamond"/>
          </a:ln>
        </p:spPr>
      </p:sp>
      <p:sp>
        <p:nvSpPr>
          <p:cNvPr id="546" name="Google Shape;546;p33"/>
          <p:cNvSpPr/>
          <p:nvPr/>
        </p:nvSpPr>
        <p:spPr>
          <a:xfrm>
            <a:off x="3721298" y="1743850"/>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Home Heating System</a:t>
            </a:r>
            <a:endParaRPr/>
          </a:p>
        </p:txBody>
      </p:sp>
      <p:sp>
        <p:nvSpPr>
          <p:cNvPr id="547" name="Google Shape;547;p33"/>
          <p:cNvSpPr/>
          <p:nvPr/>
        </p:nvSpPr>
        <p:spPr>
          <a:xfrm>
            <a:off x="1542692" y="2302713"/>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 Panel</a:t>
            </a:r>
            <a:endParaRPr/>
          </a:p>
        </p:txBody>
      </p:sp>
      <p:sp>
        <p:nvSpPr>
          <p:cNvPr id="548" name="Google Shape;548;p33"/>
          <p:cNvSpPr/>
          <p:nvPr/>
        </p:nvSpPr>
        <p:spPr>
          <a:xfrm>
            <a:off x="684550" y="3419614"/>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On-Off Switch</a:t>
            </a:r>
            <a:endParaRPr/>
          </a:p>
        </p:txBody>
      </p:sp>
      <p:sp>
        <p:nvSpPr>
          <p:cNvPr id="549" name="Google Shape;549;p33"/>
          <p:cNvSpPr/>
          <p:nvPr/>
        </p:nvSpPr>
        <p:spPr>
          <a:xfrm>
            <a:off x="2076326" y="3419625"/>
            <a:ext cx="11979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Thermostat</a:t>
            </a:r>
            <a:endParaRPr/>
          </a:p>
        </p:txBody>
      </p:sp>
      <p:sp>
        <p:nvSpPr>
          <p:cNvPr id="550" name="Google Shape;550;p33"/>
          <p:cNvSpPr/>
          <p:nvPr/>
        </p:nvSpPr>
        <p:spPr>
          <a:xfrm>
            <a:off x="3721290" y="3281073"/>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Room</a:t>
            </a:r>
            <a:endParaRPr/>
          </a:p>
        </p:txBody>
      </p:sp>
      <p:sp>
        <p:nvSpPr>
          <p:cNvPr id="551" name="Google Shape;551;p33"/>
          <p:cNvSpPr/>
          <p:nvPr/>
        </p:nvSpPr>
        <p:spPr>
          <a:xfrm>
            <a:off x="1263189" y="4536524"/>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Operator</a:t>
            </a:r>
            <a:endParaRPr/>
          </a:p>
        </p:txBody>
      </p:sp>
      <p:sp>
        <p:nvSpPr>
          <p:cNvPr id="552" name="Google Shape;552;p33"/>
          <p:cNvSpPr/>
          <p:nvPr/>
        </p:nvSpPr>
        <p:spPr>
          <a:xfrm>
            <a:off x="5366308" y="2222599"/>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Furnace</a:t>
            </a:r>
            <a:endParaRPr/>
          </a:p>
        </p:txBody>
      </p:sp>
      <p:sp>
        <p:nvSpPr>
          <p:cNvPr id="553" name="Google Shape;553;p33"/>
          <p:cNvSpPr/>
          <p:nvPr/>
        </p:nvSpPr>
        <p:spPr>
          <a:xfrm>
            <a:off x="6690475" y="2222596"/>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Water Pump</a:t>
            </a:r>
            <a:endParaRPr/>
          </a:p>
        </p:txBody>
      </p:sp>
      <p:sp>
        <p:nvSpPr>
          <p:cNvPr id="554" name="Google Shape;554;p33"/>
          <p:cNvSpPr/>
          <p:nvPr/>
        </p:nvSpPr>
        <p:spPr>
          <a:xfrm>
            <a:off x="6690471" y="3379576"/>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Burner</a:t>
            </a:r>
            <a:endParaRPr/>
          </a:p>
        </p:txBody>
      </p:sp>
      <p:sp>
        <p:nvSpPr>
          <p:cNvPr id="555" name="Google Shape;555;p33"/>
          <p:cNvSpPr/>
          <p:nvPr/>
        </p:nvSpPr>
        <p:spPr>
          <a:xfrm>
            <a:off x="5366308" y="3379573"/>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Fuel Valve</a:t>
            </a:r>
            <a:endParaRPr/>
          </a:p>
        </p:txBody>
      </p:sp>
      <p:sp>
        <p:nvSpPr>
          <p:cNvPr id="556" name="Google Shape;556;p33"/>
          <p:cNvSpPr/>
          <p:nvPr/>
        </p:nvSpPr>
        <p:spPr>
          <a:xfrm>
            <a:off x="6564218" y="5496375"/>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557" name="Google Shape;557;p33"/>
          <p:cNvSpPr/>
          <p:nvPr/>
        </p:nvSpPr>
        <p:spPr>
          <a:xfrm>
            <a:off x="4422333" y="4536541"/>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Temp Sensor</a:t>
            </a:r>
            <a:endParaRPr/>
          </a:p>
        </p:txBody>
      </p:sp>
      <p:sp>
        <p:nvSpPr>
          <p:cNvPr id="558" name="Google Shape;558;p33"/>
          <p:cNvSpPr/>
          <p:nvPr/>
        </p:nvSpPr>
        <p:spPr>
          <a:xfrm>
            <a:off x="2989027" y="4536541"/>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Water Valve</a:t>
            </a:r>
            <a:endParaRPr/>
          </a:p>
        </p:txBody>
      </p:sp>
      <p:cxnSp>
        <p:nvCxnSpPr>
          <p:cNvPr id="559" name="Google Shape;559;p33"/>
          <p:cNvCxnSpPr>
            <a:stCxn id="550" idx="0"/>
            <a:endCxn id="546" idx="2"/>
          </p:cNvCxnSpPr>
          <p:nvPr/>
        </p:nvCxnSpPr>
        <p:spPr>
          <a:xfrm rot="10800000">
            <a:off x="4254990" y="2407173"/>
            <a:ext cx="0" cy="873900"/>
          </a:xfrm>
          <a:prstGeom prst="straightConnector1">
            <a:avLst/>
          </a:prstGeom>
          <a:noFill/>
          <a:ln cap="flat" cmpd="sng" w="19050">
            <a:solidFill>
              <a:schemeClr val="dk2"/>
            </a:solidFill>
            <a:prstDash val="solid"/>
            <a:round/>
            <a:headEnd len="med" w="med" type="none"/>
            <a:tailEnd len="med" w="med" type="diamond"/>
          </a:ln>
        </p:spPr>
      </p:cxnSp>
      <p:sp>
        <p:nvSpPr>
          <p:cNvPr id="560" name="Google Shape;560;p33"/>
          <p:cNvSpPr txBox="1"/>
          <p:nvPr/>
        </p:nvSpPr>
        <p:spPr>
          <a:xfrm>
            <a:off x="3825826" y="2966013"/>
            <a:ext cx="5316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561" name="Google Shape;561;p33"/>
          <p:cNvCxnSpPr>
            <a:stCxn id="558" idx="0"/>
            <a:endCxn id="550" idx="2"/>
          </p:cNvCxnSpPr>
          <p:nvPr/>
        </p:nvCxnSpPr>
        <p:spPr>
          <a:xfrm flipH="1" rot="10800000">
            <a:off x="3522727" y="3944341"/>
            <a:ext cx="732300" cy="592200"/>
          </a:xfrm>
          <a:prstGeom prst="straightConnector1">
            <a:avLst/>
          </a:prstGeom>
          <a:noFill/>
          <a:ln cap="flat" cmpd="sng" w="19050">
            <a:solidFill>
              <a:schemeClr val="dk2"/>
            </a:solidFill>
            <a:prstDash val="solid"/>
            <a:round/>
            <a:headEnd len="med" w="med" type="none"/>
            <a:tailEnd len="med" w="med" type="diamond"/>
          </a:ln>
        </p:spPr>
      </p:cxnSp>
      <p:cxnSp>
        <p:nvCxnSpPr>
          <p:cNvPr id="562" name="Google Shape;562;p33"/>
          <p:cNvCxnSpPr>
            <a:stCxn id="557" idx="0"/>
            <a:endCxn id="550" idx="2"/>
          </p:cNvCxnSpPr>
          <p:nvPr/>
        </p:nvCxnSpPr>
        <p:spPr>
          <a:xfrm rot="10800000">
            <a:off x="4254933" y="3944341"/>
            <a:ext cx="701100" cy="592200"/>
          </a:xfrm>
          <a:prstGeom prst="straightConnector1">
            <a:avLst/>
          </a:prstGeom>
          <a:noFill/>
          <a:ln cap="flat" cmpd="sng" w="19050">
            <a:solidFill>
              <a:schemeClr val="dk2"/>
            </a:solidFill>
            <a:prstDash val="solid"/>
            <a:round/>
            <a:headEnd len="med" w="med" type="none"/>
            <a:tailEnd len="med" w="med" type="diamond"/>
          </a:ln>
        </p:spPr>
      </p:cxnSp>
      <p:cxnSp>
        <p:nvCxnSpPr>
          <p:cNvPr id="563" name="Google Shape;563;p33"/>
          <p:cNvCxnSpPr>
            <a:stCxn id="556" idx="1"/>
            <a:endCxn id="558" idx="2"/>
          </p:cNvCxnSpPr>
          <p:nvPr/>
        </p:nvCxnSpPr>
        <p:spPr>
          <a:xfrm rot="10800000">
            <a:off x="3522818" y="5199825"/>
            <a:ext cx="3041400" cy="628200"/>
          </a:xfrm>
          <a:prstGeom prst="straightConnector1">
            <a:avLst/>
          </a:prstGeom>
          <a:noFill/>
          <a:ln cap="flat" cmpd="sng" w="19050">
            <a:solidFill>
              <a:schemeClr val="dk2"/>
            </a:solidFill>
            <a:prstDash val="solid"/>
            <a:round/>
            <a:headEnd len="med" w="med" type="none"/>
            <a:tailEnd len="med" w="med" type="none"/>
          </a:ln>
        </p:spPr>
      </p:cxnSp>
      <p:cxnSp>
        <p:nvCxnSpPr>
          <p:cNvPr id="564" name="Google Shape;564;p33"/>
          <p:cNvCxnSpPr>
            <a:stCxn id="556" idx="1"/>
            <a:endCxn id="557" idx="3"/>
          </p:cNvCxnSpPr>
          <p:nvPr/>
        </p:nvCxnSpPr>
        <p:spPr>
          <a:xfrm rot="10800000">
            <a:off x="5489618" y="4868325"/>
            <a:ext cx="1074600" cy="959700"/>
          </a:xfrm>
          <a:prstGeom prst="straightConnector1">
            <a:avLst/>
          </a:prstGeom>
          <a:noFill/>
          <a:ln cap="flat" cmpd="sng" w="19050">
            <a:solidFill>
              <a:schemeClr val="dk2"/>
            </a:solidFill>
            <a:prstDash val="solid"/>
            <a:round/>
            <a:headEnd len="med" w="med" type="none"/>
            <a:tailEnd len="med" w="med" type="none"/>
          </a:ln>
        </p:spPr>
      </p:cxnSp>
      <p:sp>
        <p:nvSpPr>
          <p:cNvPr id="565" name="Google Shape;565;p33"/>
          <p:cNvSpPr txBox="1"/>
          <p:nvPr/>
        </p:nvSpPr>
        <p:spPr>
          <a:xfrm>
            <a:off x="5707652" y="4908315"/>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Monitors</a:t>
            </a:r>
            <a:endParaRPr sz="1200"/>
          </a:p>
        </p:txBody>
      </p:sp>
      <p:sp>
        <p:nvSpPr>
          <p:cNvPr id="566" name="Google Shape;566;p33"/>
          <p:cNvSpPr txBox="1"/>
          <p:nvPr/>
        </p:nvSpPr>
        <p:spPr>
          <a:xfrm>
            <a:off x="3769778" y="5294155"/>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Actuates</a:t>
            </a:r>
            <a:endParaRPr sz="1200"/>
          </a:p>
        </p:txBody>
      </p:sp>
      <p:cxnSp>
        <p:nvCxnSpPr>
          <p:cNvPr id="567" name="Google Shape;567;p33"/>
          <p:cNvCxnSpPr>
            <a:stCxn id="552" idx="1"/>
            <a:endCxn id="546" idx="3"/>
          </p:cNvCxnSpPr>
          <p:nvPr/>
        </p:nvCxnSpPr>
        <p:spPr>
          <a:xfrm rot="10800000">
            <a:off x="4788808" y="2075449"/>
            <a:ext cx="577500" cy="478800"/>
          </a:xfrm>
          <a:prstGeom prst="straightConnector1">
            <a:avLst/>
          </a:prstGeom>
          <a:noFill/>
          <a:ln cap="flat" cmpd="sng" w="19050">
            <a:solidFill>
              <a:schemeClr val="dk2"/>
            </a:solidFill>
            <a:prstDash val="solid"/>
            <a:round/>
            <a:headEnd len="med" w="med" type="none"/>
            <a:tailEnd len="med" w="med" type="diamond"/>
          </a:ln>
        </p:spPr>
      </p:cxnSp>
      <p:cxnSp>
        <p:nvCxnSpPr>
          <p:cNvPr id="568" name="Google Shape;568;p33"/>
          <p:cNvCxnSpPr>
            <a:stCxn id="553" idx="0"/>
            <a:endCxn id="546" idx="3"/>
          </p:cNvCxnSpPr>
          <p:nvPr/>
        </p:nvCxnSpPr>
        <p:spPr>
          <a:xfrm rot="10800000">
            <a:off x="4788775" y="2075596"/>
            <a:ext cx="2435400" cy="147000"/>
          </a:xfrm>
          <a:prstGeom prst="straightConnector1">
            <a:avLst/>
          </a:prstGeom>
          <a:noFill/>
          <a:ln cap="flat" cmpd="sng" w="19050">
            <a:solidFill>
              <a:schemeClr val="dk2"/>
            </a:solidFill>
            <a:prstDash val="solid"/>
            <a:round/>
            <a:headEnd len="med" w="med" type="none"/>
            <a:tailEnd len="med" w="med" type="diamond"/>
          </a:ln>
        </p:spPr>
      </p:cxnSp>
      <p:sp>
        <p:nvSpPr>
          <p:cNvPr id="569" name="Google Shape;569;p33"/>
          <p:cNvSpPr/>
          <p:nvPr/>
        </p:nvSpPr>
        <p:spPr>
          <a:xfrm>
            <a:off x="7632845" y="2539293"/>
            <a:ext cx="670737" cy="3017666"/>
          </a:xfrm>
          <a:custGeom>
            <a:rect b="b" l="l" r="r" t="t"/>
            <a:pathLst>
              <a:path extrusionOk="0" h="128507" w="28352">
                <a:moveTo>
                  <a:pt x="0" y="128507"/>
                </a:moveTo>
                <a:lnTo>
                  <a:pt x="28352" y="74011"/>
                </a:lnTo>
                <a:lnTo>
                  <a:pt x="27248" y="0"/>
                </a:lnTo>
                <a:lnTo>
                  <a:pt x="5523" y="368"/>
                </a:lnTo>
              </a:path>
            </a:pathLst>
          </a:custGeom>
          <a:noFill/>
          <a:ln cap="flat" cmpd="sng" w="19050">
            <a:solidFill>
              <a:schemeClr val="dk2"/>
            </a:solidFill>
            <a:prstDash val="solid"/>
            <a:round/>
            <a:headEnd len="med" w="med" type="none"/>
            <a:tailEnd len="med" w="med" type="none"/>
          </a:ln>
        </p:spPr>
      </p:sp>
      <p:sp>
        <p:nvSpPr>
          <p:cNvPr id="570" name="Google Shape;570;p33"/>
          <p:cNvSpPr txBox="1"/>
          <p:nvPr/>
        </p:nvSpPr>
        <p:spPr>
          <a:xfrm>
            <a:off x="7757695" y="2222604"/>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Runs</a:t>
            </a:r>
            <a:endParaRPr sz="1200"/>
          </a:p>
        </p:txBody>
      </p:sp>
      <p:cxnSp>
        <p:nvCxnSpPr>
          <p:cNvPr id="571" name="Google Shape;571;p33"/>
          <p:cNvCxnSpPr>
            <a:stCxn id="555" idx="0"/>
            <a:endCxn id="552" idx="2"/>
          </p:cNvCxnSpPr>
          <p:nvPr/>
        </p:nvCxnSpPr>
        <p:spPr>
          <a:xfrm rot="10800000">
            <a:off x="5900008" y="2885773"/>
            <a:ext cx="0" cy="493800"/>
          </a:xfrm>
          <a:prstGeom prst="straightConnector1">
            <a:avLst/>
          </a:prstGeom>
          <a:noFill/>
          <a:ln cap="flat" cmpd="sng" w="19050">
            <a:solidFill>
              <a:schemeClr val="dk2"/>
            </a:solidFill>
            <a:prstDash val="solid"/>
            <a:round/>
            <a:headEnd len="med" w="med" type="none"/>
            <a:tailEnd len="med" w="med" type="diamond"/>
          </a:ln>
        </p:spPr>
      </p:cxnSp>
      <p:cxnSp>
        <p:nvCxnSpPr>
          <p:cNvPr id="572" name="Google Shape;572;p33"/>
          <p:cNvCxnSpPr>
            <a:stCxn id="554" idx="0"/>
            <a:endCxn id="552" idx="2"/>
          </p:cNvCxnSpPr>
          <p:nvPr/>
        </p:nvCxnSpPr>
        <p:spPr>
          <a:xfrm rot="10800000">
            <a:off x="5899971" y="2885776"/>
            <a:ext cx="1324200" cy="493800"/>
          </a:xfrm>
          <a:prstGeom prst="straightConnector1">
            <a:avLst/>
          </a:prstGeom>
          <a:noFill/>
          <a:ln cap="flat" cmpd="sng" w="19050">
            <a:solidFill>
              <a:schemeClr val="dk2"/>
            </a:solidFill>
            <a:prstDash val="solid"/>
            <a:round/>
            <a:headEnd len="med" w="med" type="none"/>
            <a:tailEnd len="med" w="med" type="diamond"/>
          </a:ln>
        </p:spPr>
      </p:cxnSp>
      <p:cxnSp>
        <p:nvCxnSpPr>
          <p:cNvPr id="573" name="Google Shape;573;p33"/>
          <p:cNvCxnSpPr>
            <a:stCxn id="556" idx="0"/>
            <a:endCxn id="555" idx="2"/>
          </p:cNvCxnSpPr>
          <p:nvPr/>
        </p:nvCxnSpPr>
        <p:spPr>
          <a:xfrm rot="10800000">
            <a:off x="5900018" y="4042875"/>
            <a:ext cx="1197900" cy="1453500"/>
          </a:xfrm>
          <a:prstGeom prst="straightConnector1">
            <a:avLst/>
          </a:prstGeom>
          <a:noFill/>
          <a:ln cap="flat" cmpd="sng" w="19050">
            <a:solidFill>
              <a:schemeClr val="dk2"/>
            </a:solidFill>
            <a:prstDash val="solid"/>
            <a:round/>
            <a:headEnd len="med" w="med" type="none"/>
            <a:tailEnd len="med" w="med" type="none"/>
          </a:ln>
        </p:spPr>
      </p:cxnSp>
      <p:cxnSp>
        <p:nvCxnSpPr>
          <p:cNvPr id="574" name="Google Shape;574;p33"/>
          <p:cNvCxnSpPr>
            <a:stCxn id="556" idx="0"/>
            <a:endCxn id="554" idx="2"/>
          </p:cNvCxnSpPr>
          <p:nvPr/>
        </p:nvCxnSpPr>
        <p:spPr>
          <a:xfrm flipH="1" rot="10800000">
            <a:off x="7097918" y="4042875"/>
            <a:ext cx="126300" cy="1453500"/>
          </a:xfrm>
          <a:prstGeom prst="straightConnector1">
            <a:avLst/>
          </a:prstGeom>
          <a:noFill/>
          <a:ln cap="flat" cmpd="sng" w="19050">
            <a:solidFill>
              <a:schemeClr val="dk2"/>
            </a:solidFill>
            <a:prstDash val="solid"/>
            <a:round/>
            <a:headEnd len="med" w="med" type="none"/>
            <a:tailEnd len="med" w="med" type="none"/>
          </a:ln>
        </p:spPr>
      </p:cxnSp>
      <p:sp>
        <p:nvSpPr>
          <p:cNvPr id="575" name="Google Shape;575;p33"/>
          <p:cNvSpPr txBox="1"/>
          <p:nvPr/>
        </p:nvSpPr>
        <p:spPr>
          <a:xfrm>
            <a:off x="5515564" y="4186826"/>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Opens/ Closes</a:t>
            </a:r>
            <a:endParaRPr sz="1200"/>
          </a:p>
        </p:txBody>
      </p:sp>
      <p:sp>
        <p:nvSpPr>
          <p:cNvPr id="576" name="Google Shape;576;p33"/>
          <p:cNvSpPr txBox="1"/>
          <p:nvPr/>
        </p:nvSpPr>
        <p:spPr>
          <a:xfrm>
            <a:off x="7224086" y="4298608"/>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Ignites</a:t>
            </a:r>
            <a:endParaRPr sz="1200"/>
          </a:p>
        </p:txBody>
      </p:sp>
      <p:cxnSp>
        <p:nvCxnSpPr>
          <p:cNvPr id="577" name="Google Shape;577;p33"/>
          <p:cNvCxnSpPr>
            <a:stCxn id="547" idx="3"/>
            <a:endCxn id="546" idx="1"/>
          </p:cNvCxnSpPr>
          <p:nvPr/>
        </p:nvCxnSpPr>
        <p:spPr>
          <a:xfrm flipH="1" rot="10800000">
            <a:off x="2610092" y="2075463"/>
            <a:ext cx="1111200" cy="558900"/>
          </a:xfrm>
          <a:prstGeom prst="straightConnector1">
            <a:avLst/>
          </a:prstGeom>
          <a:noFill/>
          <a:ln cap="flat" cmpd="sng" w="19050">
            <a:solidFill>
              <a:schemeClr val="dk2"/>
            </a:solidFill>
            <a:prstDash val="solid"/>
            <a:round/>
            <a:headEnd len="med" w="med" type="none"/>
            <a:tailEnd len="med" w="med" type="diamond"/>
          </a:ln>
        </p:spPr>
      </p:cxnSp>
      <p:cxnSp>
        <p:nvCxnSpPr>
          <p:cNvPr id="578" name="Google Shape;578;p33"/>
          <p:cNvCxnSpPr>
            <a:stCxn id="548" idx="0"/>
            <a:endCxn id="547" idx="2"/>
          </p:cNvCxnSpPr>
          <p:nvPr/>
        </p:nvCxnSpPr>
        <p:spPr>
          <a:xfrm flipH="1" rot="10800000">
            <a:off x="1218250" y="2966014"/>
            <a:ext cx="858000" cy="453600"/>
          </a:xfrm>
          <a:prstGeom prst="straightConnector1">
            <a:avLst/>
          </a:prstGeom>
          <a:noFill/>
          <a:ln cap="flat" cmpd="sng" w="19050">
            <a:solidFill>
              <a:schemeClr val="dk2"/>
            </a:solidFill>
            <a:prstDash val="solid"/>
            <a:round/>
            <a:headEnd len="med" w="med" type="none"/>
            <a:tailEnd len="med" w="med" type="diamond"/>
          </a:ln>
        </p:spPr>
      </p:cxnSp>
      <p:cxnSp>
        <p:nvCxnSpPr>
          <p:cNvPr id="579" name="Google Shape;579;p33"/>
          <p:cNvCxnSpPr>
            <a:stCxn id="549" idx="0"/>
            <a:endCxn id="547" idx="2"/>
          </p:cNvCxnSpPr>
          <p:nvPr/>
        </p:nvCxnSpPr>
        <p:spPr>
          <a:xfrm rot="10800000">
            <a:off x="2076476" y="2966025"/>
            <a:ext cx="598800" cy="453600"/>
          </a:xfrm>
          <a:prstGeom prst="straightConnector1">
            <a:avLst/>
          </a:prstGeom>
          <a:noFill/>
          <a:ln cap="flat" cmpd="sng" w="19050">
            <a:solidFill>
              <a:schemeClr val="dk2"/>
            </a:solidFill>
            <a:prstDash val="solid"/>
            <a:round/>
            <a:headEnd len="med" w="med" type="none"/>
            <a:tailEnd len="med" w="med" type="diamond"/>
          </a:ln>
        </p:spPr>
      </p:cxnSp>
      <p:cxnSp>
        <p:nvCxnSpPr>
          <p:cNvPr id="580" name="Google Shape;580;p33"/>
          <p:cNvCxnSpPr>
            <a:stCxn id="551" idx="0"/>
            <a:endCxn id="548" idx="2"/>
          </p:cNvCxnSpPr>
          <p:nvPr/>
        </p:nvCxnSpPr>
        <p:spPr>
          <a:xfrm rot="10800000">
            <a:off x="1218189" y="4082924"/>
            <a:ext cx="578700" cy="453600"/>
          </a:xfrm>
          <a:prstGeom prst="straightConnector1">
            <a:avLst/>
          </a:prstGeom>
          <a:noFill/>
          <a:ln cap="flat" cmpd="sng" w="19050">
            <a:solidFill>
              <a:schemeClr val="dk2"/>
            </a:solidFill>
            <a:prstDash val="solid"/>
            <a:round/>
            <a:headEnd len="med" w="med" type="none"/>
            <a:tailEnd len="med" w="med" type="none"/>
          </a:ln>
        </p:spPr>
      </p:cxnSp>
      <p:cxnSp>
        <p:nvCxnSpPr>
          <p:cNvPr id="581" name="Google Shape;581;p33"/>
          <p:cNvCxnSpPr>
            <a:stCxn id="551" idx="0"/>
            <a:endCxn id="549" idx="2"/>
          </p:cNvCxnSpPr>
          <p:nvPr/>
        </p:nvCxnSpPr>
        <p:spPr>
          <a:xfrm flipH="1" rot="10800000">
            <a:off x="1796889" y="4082924"/>
            <a:ext cx="878400" cy="453600"/>
          </a:xfrm>
          <a:prstGeom prst="straightConnector1">
            <a:avLst/>
          </a:prstGeom>
          <a:noFill/>
          <a:ln cap="flat" cmpd="sng" w="19050">
            <a:solidFill>
              <a:schemeClr val="dk2"/>
            </a:solidFill>
            <a:prstDash val="solid"/>
            <a:round/>
            <a:headEnd len="med" w="med" type="none"/>
            <a:tailEnd len="med" w="med" type="none"/>
          </a:ln>
        </p:spPr>
      </p:cxnSp>
      <p:sp>
        <p:nvSpPr>
          <p:cNvPr id="582" name="Google Shape;582;p33"/>
          <p:cNvSpPr txBox="1"/>
          <p:nvPr/>
        </p:nvSpPr>
        <p:spPr>
          <a:xfrm>
            <a:off x="721484" y="4083756"/>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Pushes</a:t>
            </a:r>
            <a:endParaRPr sz="1200"/>
          </a:p>
        </p:txBody>
      </p:sp>
      <p:sp>
        <p:nvSpPr>
          <p:cNvPr id="583" name="Google Shape;583;p33"/>
          <p:cNvSpPr txBox="1"/>
          <p:nvPr/>
        </p:nvSpPr>
        <p:spPr>
          <a:xfrm>
            <a:off x="2231424" y="4144290"/>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Adjusts</a:t>
            </a:r>
            <a:endParaRPr sz="1200"/>
          </a:p>
        </p:txBody>
      </p:sp>
      <p:sp>
        <p:nvSpPr>
          <p:cNvPr id="584" name="Google Shape;584;p33"/>
          <p:cNvSpPr/>
          <p:nvPr/>
        </p:nvSpPr>
        <p:spPr>
          <a:xfrm>
            <a:off x="358600" y="3706510"/>
            <a:ext cx="6210969" cy="2377814"/>
          </a:xfrm>
          <a:custGeom>
            <a:rect b="b" l="l" r="r" t="t"/>
            <a:pathLst>
              <a:path extrusionOk="0" h="101259" w="262537">
                <a:moveTo>
                  <a:pt x="262537" y="101259"/>
                </a:moveTo>
                <a:lnTo>
                  <a:pt x="737" y="100154"/>
                </a:lnTo>
                <a:lnTo>
                  <a:pt x="0" y="0"/>
                </a:lnTo>
                <a:lnTo>
                  <a:pt x="14361" y="0"/>
                </a:lnTo>
              </a:path>
            </a:pathLst>
          </a:custGeom>
          <a:noFill/>
          <a:ln cap="flat" cmpd="sng" w="19050">
            <a:solidFill>
              <a:schemeClr val="dk2"/>
            </a:solidFill>
            <a:prstDash val="solid"/>
            <a:round/>
            <a:headEnd len="med" w="med" type="none"/>
            <a:tailEnd len="med" w="med" type="none"/>
          </a:ln>
        </p:spPr>
      </p:sp>
      <p:sp>
        <p:nvSpPr>
          <p:cNvPr id="585" name="Google Shape;585;p33"/>
          <p:cNvSpPr txBox="1"/>
          <p:nvPr/>
        </p:nvSpPr>
        <p:spPr>
          <a:xfrm>
            <a:off x="406628" y="5294155"/>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Notifies</a:t>
            </a:r>
            <a:endParaRPr sz="1200"/>
          </a:p>
        </p:txBody>
      </p:sp>
      <p:sp>
        <p:nvSpPr>
          <p:cNvPr id="586" name="Google Shape;586;p33"/>
          <p:cNvSpPr/>
          <p:nvPr/>
        </p:nvSpPr>
        <p:spPr>
          <a:xfrm>
            <a:off x="684550" y="3419614"/>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On-Off Switch</a:t>
            </a:r>
            <a:endParaRPr sz="1000"/>
          </a:p>
          <a:p>
            <a:pPr indent="0" lvl="0" marL="0" rtl="0" algn="l">
              <a:spcBef>
                <a:spcPts val="0"/>
              </a:spcBef>
              <a:spcAft>
                <a:spcPts val="0"/>
              </a:spcAft>
              <a:buNone/>
            </a:pPr>
            <a:r>
              <a:t/>
            </a:r>
            <a:endParaRPr sz="1200"/>
          </a:p>
          <a:p>
            <a:pPr indent="0" lvl="0" marL="0" rtl="0" algn="ctr">
              <a:spcBef>
                <a:spcPts val="0"/>
              </a:spcBef>
              <a:spcAft>
                <a:spcPts val="0"/>
              </a:spcAft>
              <a:buNone/>
            </a:pPr>
            <a:r>
              <a:rPr lang="en" sz="1000"/>
              <a:t>setting</a:t>
            </a:r>
            <a:endParaRPr sz="1000"/>
          </a:p>
          <a:p>
            <a:pPr indent="0" lvl="0" marL="0" rtl="0" algn="ctr">
              <a:spcBef>
                <a:spcPts val="0"/>
              </a:spcBef>
              <a:spcAft>
                <a:spcPts val="0"/>
              </a:spcAft>
              <a:buNone/>
            </a:pPr>
            <a:r>
              <a:t/>
            </a:r>
            <a:endParaRPr sz="1200"/>
          </a:p>
        </p:txBody>
      </p:sp>
      <p:cxnSp>
        <p:nvCxnSpPr>
          <p:cNvPr id="587" name="Google Shape;587;p33"/>
          <p:cNvCxnSpPr/>
          <p:nvPr/>
        </p:nvCxnSpPr>
        <p:spPr>
          <a:xfrm>
            <a:off x="684550" y="3640376"/>
            <a:ext cx="1067400" cy="0"/>
          </a:xfrm>
          <a:prstGeom prst="straightConnector1">
            <a:avLst/>
          </a:prstGeom>
          <a:noFill/>
          <a:ln cap="flat" cmpd="sng" w="9525">
            <a:solidFill>
              <a:schemeClr val="dk2"/>
            </a:solidFill>
            <a:prstDash val="solid"/>
            <a:round/>
            <a:headEnd len="med" w="med" type="none"/>
            <a:tailEnd len="med" w="med" type="none"/>
          </a:ln>
        </p:spPr>
      </p:cxnSp>
      <p:sp>
        <p:nvSpPr>
          <p:cNvPr id="588" name="Google Shape;588;p33"/>
          <p:cNvSpPr/>
          <p:nvPr/>
        </p:nvSpPr>
        <p:spPr>
          <a:xfrm>
            <a:off x="2060864" y="3419625"/>
            <a:ext cx="11979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Thermostat</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a:t>desiredTemp</a:t>
            </a:r>
            <a:endParaRPr sz="1000"/>
          </a:p>
        </p:txBody>
      </p:sp>
      <p:cxnSp>
        <p:nvCxnSpPr>
          <p:cNvPr id="589" name="Google Shape;589;p33"/>
          <p:cNvCxnSpPr>
            <a:stCxn id="588" idx="1"/>
            <a:endCxn id="588" idx="3"/>
          </p:cNvCxnSpPr>
          <p:nvPr/>
        </p:nvCxnSpPr>
        <p:spPr>
          <a:xfrm>
            <a:off x="2060864" y="3751275"/>
            <a:ext cx="1197900" cy="0"/>
          </a:xfrm>
          <a:prstGeom prst="straightConnector1">
            <a:avLst/>
          </a:prstGeom>
          <a:noFill/>
          <a:ln cap="flat" cmpd="sng" w="9525">
            <a:solidFill>
              <a:schemeClr val="dk2"/>
            </a:solidFill>
            <a:prstDash val="solid"/>
            <a:round/>
            <a:headEnd len="med" w="med" type="none"/>
            <a:tailEnd len="med" w="med" type="none"/>
          </a:ln>
        </p:spPr>
      </p:cxnSp>
      <p:sp>
        <p:nvSpPr>
          <p:cNvPr id="590" name="Google Shape;590;p33"/>
          <p:cNvSpPr/>
          <p:nvPr/>
        </p:nvSpPr>
        <p:spPr>
          <a:xfrm>
            <a:off x="4422333" y="4536541"/>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Temp Sensor</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a:t>temperature</a:t>
            </a:r>
            <a:endParaRPr sz="1000"/>
          </a:p>
        </p:txBody>
      </p:sp>
      <p:cxnSp>
        <p:nvCxnSpPr>
          <p:cNvPr id="591" name="Google Shape;591;p33"/>
          <p:cNvCxnSpPr>
            <a:stCxn id="590" idx="1"/>
          </p:cNvCxnSpPr>
          <p:nvPr/>
        </p:nvCxnSpPr>
        <p:spPr>
          <a:xfrm>
            <a:off x="4422333" y="4868191"/>
            <a:ext cx="1067400" cy="0"/>
          </a:xfrm>
          <a:prstGeom prst="straightConnector1">
            <a:avLst/>
          </a:prstGeom>
          <a:noFill/>
          <a:ln cap="flat" cmpd="sng" w="9525">
            <a:solidFill>
              <a:schemeClr val="dk2"/>
            </a:solidFill>
            <a:prstDash val="solid"/>
            <a:round/>
            <a:headEnd len="med" w="med" type="none"/>
            <a:tailEnd len="med" w="med" type="none"/>
          </a:ln>
        </p:spPr>
      </p:cxnSp>
      <p:sp>
        <p:nvSpPr>
          <p:cNvPr id="592" name="Google Shape;592;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
                                        <p:tgtEl>
                                          <p:spTgt spid="586"/>
                                        </p:tgtEl>
                                      </p:cBhvr>
                                    </p:animEffect>
                                  </p:childTnLst>
                                </p:cTn>
                              </p:par>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par>
                                <p:cTn fill="hold" nodeType="with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
                                        <p:tgtEl>
                                          <p:spTgt spid="588"/>
                                        </p:tgtEl>
                                      </p:cBhvr>
                                    </p:animEffec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
                                        <p:tgtEl>
                                          <p:spTgt spid="589"/>
                                        </p:tgtEl>
                                      </p:cBhvr>
                                    </p:animEffect>
                                  </p:childTnLst>
                                </p:cTn>
                              </p:par>
                              <p:par>
                                <p:cTn fill="hold" nodeType="with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
                                        <p:tgtEl>
                                          <p:spTgt spid="590"/>
                                        </p:tgtEl>
                                      </p:cBhvr>
                                    </p:animEffect>
                                  </p:childTnLst>
                                </p:cTn>
                              </p:par>
                              <p:par>
                                <p:cTn fill="hold" nodeType="with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
                                        <p:tgtEl>
                                          <p:spTgt spid="5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3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Attributes - Alternate</a:t>
            </a:r>
            <a:endParaRPr/>
          </a:p>
        </p:txBody>
      </p:sp>
      <p:sp>
        <p:nvSpPr>
          <p:cNvPr id="598" name="Google Shape;598;p34"/>
          <p:cNvSpPr/>
          <p:nvPr/>
        </p:nvSpPr>
        <p:spPr>
          <a:xfrm>
            <a:off x="1542692" y="2302713"/>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 Panel</a:t>
            </a:r>
            <a:endParaRPr/>
          </a:p>
        </p:txBody>
      </p:sp>
      <p:sp>
        <p:nvSpPr>
          <p:cNvPr id="599" name="Google Shape;599;p34"/>
          <p:cNvSpPr/>
          <p:nvPr/>
        </p:nvSpPr>
        <p:spPr>
          <a:xfrm>
            <a:off x="4236790" y="1823310"/>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Room</a:t>
            </a:r>
            <a:endParaRPr/>
          </a:p>
        </p:txBody>
      </p:sp>
      <p:sp>
        <p:nvSpPr>
          <p:cNvPr id="600" name="Google Shape;600;p34"/>
          <p:cNvSpPr/>
          <p:nvPr/>
        </p:nvSpPr>
        <p:spPr>
          <a:xfrm>
            <a:off x="1263189" y="4536524"/>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Operator</a:t>
            </a:r>
            <a:endParaRPr/>
          </a:p>
        </p:txBody>
      </p:sp>
      <p:sp>
        <p:nvSpPr>
          <p:cNvPr id="601" name="Google Shape;601;p34"/>
          <p:cNvSpPr/>
          <p:nvPr/>
        </p:nvSpPr>
        <p:spPr>
          <a:xfrm>
            <a:off x="6930908" y="2451036"/>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Furnace</a:t>
            </a:r>
            <a:endParaRPr/>
          </a:p>
        </p:txBody>
      </p:sp>
      <p:sp>
        <p:nvSpPr>
          <p:cNvPr id="602" name="Google Shape;602;p34"/>
          <p:cNvSpPr/>
          <p:nvPr/>
        </p:nvSpPr>
        <p:spPr>
          <a:xfrm>
            <a:off x="5304200" y="4002921"/>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Water Pump</a:t>
            </a:r>
            <a:endParaRPr/>
          </a:p>
        </p:txBody>
      </p:sp>
      <p:sp>
        <p:nvSpPr>
          <p:cNvPr id="603" name="Google Shape;603;p34"/>
          <p:cNvSpPr/>
          <p:nvPr/>
        </p:nvSpPr>
        <p:spPr>
          <a:xfrm>
            <a:off x="6992446" y="3977063"/>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Burner</a:t>
            </a:r>
            <a:endParaRPr/>
          </a:p>
        </p:txBody>
      </p:sp>
      <p:sp>
        <p:nvSpPr>
          <p:cNvPr id="604" name="Google Shape;604;p34"/>
          <p:cNvSpPr/>
          <p:nvPr/>
        </p:nvSpPr>
        <p:spPr>
          <a:xfrm>
            <a:off x="5925058" y="4796498"/>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Fuel Valve</a:t>
            </a:r>
            <a:endParaRPr/>
          </a:p>
        </p:txBody>
      </p:sp>
      <p:sp>
        <p:nvSpPr>
          <p:cNvPr id="605" name="Google Shape;605;p34"/>
          <p:cNvSpPr/>
          <p:nvPr/>
        </p:nvSpPr>
        <p:spPr>
          <a:xfrm>
            <a:off x="3504527" y="3078778"/>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Water Valve</a:t>
            </a:r>
            <a:endParaRPr/>
          </a:p>
        </p:txBody>
      </p:sp>
      <p:sp>
        <p:nvSpPr>
          <p:cNvPr id="606" name="Google Shape;606;p34"/>
          <p:cNvSpPr txBox="1"/>
          <p:nvPr/>
        </p:nvSpPr>
        <p:spPr>
          <a:xfrm>
            <a:off x="3705201" y="1802713"/>
            <a:ext cx="5316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607" name="Google Shape;607;p34"/>
          <p:cNvCxnSpPr>
            <a:stCxn id="605" idx="0"/>
            <a:endCxn id="599" idx="2"/>
          </p:cNvCxnSpPr>
          <p:nvPr/>
        </p:nvCxnSpPr>
        <p:spPr>
          <a:xfrm flipH="1" rot="10800000">
            <a:off x="4038227" y="2486578"/>
            <a:ext cx="732300" cy="592200"/>
          </a:xfrm>
          <a:prstGeom prst="straightConnector1">
            <a:avLst/>
          </a:prstGeom>
          <a:noFill/>
          <a:ln cap="flat" cmpd="sng" w="19050">
            <a:solidFill>
              <a:schemeClr val="dk2"/>
            </a:solidFill>
            <a:prstDash val="solid"/>
            <a:round/>
            <a:headEnd len="med" w="med" type="none"/>
            <a:tailEnd len="med" w="med" type="diamond"/>
          </a:ln>
        </p:spPr>
      </p:cxnSp>
      <p:cxnSp>
        <p:nvCxnSpPr>
          <p:cNvPr id="608" name="Google Shape;608;p34"/>
          <p:cNvCxnSpPr>
            <a:stCxn id="609" idx="0"/>
            <a:endCxn id="599" idx="2"/>
          </p:cNvCxnSpPr>
          <p:nvPr/>
        </p:nvCxnSpPr>
        <p:spPr>
          <a:xfrm rot="10800000">
            <a:off x="4770490" y="2486610"/>
            <a:ext cx="701100" cy="592200"/>
          </a:xfrm>
          <a:prstGeom prst="straightConnector1">
            <a:avLst/>
          </a:prstGeom>
          <a:noFill/>
          <a:ln cap="flat" cmpd="sng" w="19050">
            <a:solidFill>
              <a:schemeClr val="dk2"/>
            </a:solidFill>
            <a:prstDash val="solid"/>
            <a:round/>
            <a:headEnd len="med" w="med" type="none"/>
            <a:tailEnd len="med" w="med" type="diamond"/>
          </a:ln>
        </p:spPr>
      </p:cxnSp>
      <p:cxnSp>
        <p:nvCxnSpPr>
          <p:cNvPr id="610" name="Google Shape;610;p34"/>
          <p:cNvCxnSpPr>
            <a:stCxn id="604" idx="0"/>
            <a:endCxn id="601" idx="2"/>
          </p:cNvCxnSpPr>
          <p:nvPr/>
        </p:nvCxnSpPr>
        <p:spPr>
          <a:xfrm flipH="1" rot="10800000">
            <a:off x="6458758" y="3114398"/>
            <a:ext cx="1005900" cy="1682100"/>
          </a:xfrm>
          <a:prstGeom prst="straightConnector1">
            <a:avLst/>
          </a:prstGeom>
          <a:noFill/>
          <a:ln cap="flat" cmpd="sng" w="19050">
            <a:solidFill>
              <a:schemeClr val="dk2"/>
            </a:solidFill>
            <a:prstDash val="solid"/>
            <a:round/>
            <a:headEnd len="med" w="med" type="none"/>
            <a:tailEnd len="med" w="med" type="diamond"/>
          </a:ln>
        </p:spPr>
      </p:cxnSp>
      <p:cxnSp>
        <p:nvCxnSpPr>
          <p:cNvPr id="611" name="Google Shape;611;p34"/>
          <p:cNvCxnSpPr>
            <a:stCxn id="603" idx="0"/>
            <a:endCxn id="601" idx="2"/>
          </p:cNvCxnSpPr>
          <p:nvPr/>
        </p:nvCxnSpPr>
        <p:spPr>
          <a:xfrm rot="10800000">
            <a:off x="7464646" y="3114263"/>
            <a:ext cx="61500" cy="862800"/>
          </a:xfrm>
          <a:prstGeom prst="straightConnector1">
            <a:avLst/>
          </a:prstGeom>
          <a:noFill/>
          <a:ln cap="flat" cmpd="sng" w="19050">
            <a:solidFill>
              <a:schemeClr val="dk2"/>
            </a:solidFill>
            <a:prstDash val="solid"/>
            <a:round/>
            <a:headEnd len="med" w="med" type="none"/>
            <a:tailEnd len="med" w="med" type="diamond"/>
          </a:ln>
        </p:spPr>
      </p:cxnSp>
      <p:cxnSp>
        <p:nvCxnSpPr>
          <p:cNvPr id="612" name="Google Shape;612;p34"/>
          <p:cNvCxnSpPr>
            <a:stCxn id="613" idx="0"/>
            <a:endCxn id="598" idx="2"/>
          </p:cNvCxnSpPr>
          <p:nvPr/>
        </p:nvCxnSpPr>
        <p:spPr>
          <a:xfrm flipH="1" rot="10800000">
            <a:off x="1218392" y="2966013"/>
            <a:ext cx="858000" cy="453600"/>
          </a:xfrm>
          <a:prstGeom prst="straightConnector1">
            <a:avLst/>
          </a:prstGeom>
          <a:noFill/>
          <a:ln cap="flat" cmpd="sng" w="19050">
            <a:solidFill>
              <a:schemeClr val="dk2"/>
            </a:solidFill>
            <a:prstDash val="solid"/>
            <a:round/>
            <a:headEnd len="med" w="med" type="none"/>
            <a:tailEnd len="med" w="med" type="diamond"/>
          </a:ln>
        </p:spPr>
      </p:cxnSp>
      <p:cxnSp>
        <p:nvCxnSpPr>
          <p:cNvPr id="614" name="Google Shape;614;p34"/>
          <p:cNvCxnSpPr>
            <a:stCxn id="615" idx="0"/>
            <a:endCxn id="598" idx="2"/>
          </p:cNvCxnSpPr>
          <p:nvPr/>
        </p:nvCxnSpPr>
        <p:spPr>
          <a:xfrm rot="10800000">
            <a:off x="2076392" y="2966013"/>
            <a:ext cx="498900" cy="453600"/>
          </a:xfrm>
          <a:prstGeom prst="straightConnector1">
            <a:avLst/>
          </a:prstGeom>
          <a:noFill/>
          <a:ln cap="flat" cmpd="sng" w="19050">
            <a:solidFill>
              <a:schemeClr val="dk2"/>
            </a:solidFill>
            <a:prstDash val="solid"/>
            <a:round/>
            <a:headEnd len="med" w="med" type="none"/>
            <a:tailEnd len="med" w="med" type="diamond"/>
          </a:ln>
        </p:spPr>
      </p:cxnSp>
      <p:cxnSp>
        <p:nvCxnSpPr>
          <p:cNvPr id="616" name="Google Shape;616;p34"/>
          <p:cNvCxnSpPr>
            <a:stCxn id="600" idx="0"/>
            <a:endCxn id="613" idx="2"/>
          </p:cNvCxnSpPr>
          <p:nvPr/>
        </p:nvCxnSpPr>
        <p:spPr>
          <a:xfrm rot="10800000">
            <a:off x="1218189" y="4082924"/>
            <a:ext cx="578700" cy="453600"/>
          </a:xfrm>
          <a:prstGeom prst="straightConnector1">
            <a:avLst/>
          </a:prstGeom>
          <a:noFill/>
          <a:ln cap="flat" cmpd="sng" w="19050">
            <a:solidFill>
              <a:schemeClr val="dk2"/>
            </a:solidFill>
            <a:prstDash val="solid"/>
            <a:round/>
            <a:headEnd len="med" w="med" type="none"/>
            <a:tailEnd len="med" w="med" type="none"/>
          </a:ln>
        </p:spPr>
      </p:cxnSp>
      <p:cxnSp>
        <p:nvCxnSpPr>
          <p:cNvPr id="617" name="Google Shape;617;p34"/>
          <p:cNvCxnSpPr>
            <a:stCxn id="600" idx="0"/>
            <a:endCxn id="615" idx="2"/>
          </p:cNvCxnSpPr>
          <p:nvPr/>
        </p:nvCxnSpPr>
        <p:spPr>
          <a:xfrm flipH="1" rot="10800000">
            <a:off x="1796889" y="4082924"/>
            <a:ext cx="778500" cy="453600"/>
          </a:xfrm>
          <a:prstGeom prst="straightConnector1">
            <a:avLst/>
          </a:prstGeom>
          <a:noFill/>
          <a:ln cap="flat" cmpd="sng" w="19050">
            <a:solidFill>
              <a:schemeClr val="dk2"/>
            </a:solidFill>
            <a:prstDash val="solid"/>
            <a:round/>
            <a:headEnd len="med" w="med" type="none"/>
            <a:tailEnd len="med" w="med" type="none"/>
          </a:ln>
        </p:spPr>
      </p:cxnSp>
      <p:sp>
        <p:nvSpPr>
          <p:cNvPr id="618" name="Google Shape;618;p34"/>
          <p:cNvSpPr txBox="1"/>
          <p:nvPr/>
        </p:nvSpPr>
        <p:spPr>
          <a:xfrm>
            <a:off x="721484" y="4083756"/>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Pushes</a:t>
            </a:r>
            <a:endParaRPr sz="1200"/>
          </a:p>
        </p:txBody>
      </p:sp>
      <p:sp>
        <p:nvSpPr>
          <p:cNvPr id="619" name="Google Shape;619;p34"/>
          <p:cNvSpPr txBox="1"/>
          <p:nvPr/>
        </p:nvSpPr>
        <p:spPr>
          <a:xfrm>
            <a:off x="2231424" y="4144290"/>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Adjusts</a:t>
            </a:r>
            <a:endParaRPr sz="1200"/>
          </a:p>
        </p:txBody>
      </p:sp>
      <p:sp>
        <p:nvSpPr>
          <p:cNvPr id="620" name="Google Shape;620;p34"/>
          <p:cNvSpPr txBox="1"/>
          <p:nvPr/>
        </p:nvSpPr>
        <p:spPr>
          <a:xfrm>
            <a:off x="3041228" y="2023518"/>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Notifies</a:t>
            </a:r>
            <a:endParaRPr sz="1200"/>
          </a:p>
        </p:txBody>
      </p:sp>
      <p:cxnSp>
        <p:nvCxnSpPr>
          <p:cNvPr id="621" name="Google Shape;621;p34"/>
          <p:cNvCxnSpPr>
            <a:stCxn id="598" idx="3"/>
            <a:endCxn id="599" idx="1"/>
          </p:cNvCxnSpPr>
          <p:nvPr/>
        </p:nvCxnSpPr>
        <p:spPr>
          <a:xfrm flipH="1" rot="10800000">
            <a:off x="2610092" y="2154963"/>
            <a:ext cx="1626600" cy="479400"/>
          </a:xfrm>
          <a:prstGeom prst="straightConnector1">
            <a:avLst/>
          </a:prstGeom>
          <a:noFill/>
          <a:ln cap="flat" cmpd="sng" w="19050">
            <a:solidFill>
              <a:schemeClr val="dk2"/>
            </a:solidFill>
            <a:prstDash val="solid"/>
            <a:round/>
            <a:headEnd len="med" w="med" type="none"/>
            <a:tailEnd len="med" w="med" type="none"/>
          </a:ln>
        </p:spPr>
      </p:cxnSp>
      <p:cxnSp>
        <p:nvCxnSpPr>
          <p:cNvPr id="622" name="Google Shape;622;p34"/>
          <p:cNvCxnSpPr>
            <a:stCxn id="599" idx="3"/>
            <a:endCxn id="601" idx="1"/>
          </p:cNvCxnSpPr>
          <p:nvPr/>
        </p:nvCxnSpPr>
        <p:spPr>
          <a:xfrm>
            <a:off x="5304190" y="2154960"/>
            <a:ext cx="1626600" cy="627600"/>
          </a:xfrm>
          <a:prstGeom prst="straightConnector1">
            <a:avLst/>
          </a:prstGeom>
          <a:noFill/>
          <a:ln cap="flat" cmpd="sng" w="19050">
            <a:solidFill>
              <a:schemeClr val="dk2"/>
            </a:solidFill>
            <a:prstDash val="solid"/>
            <a:round/>
            <a:headEnd len="med" w="med" type="none"/>
            <a:tailEnd len="med" w="med" type="none"/>
          </a:ln>
        </p:spPr>
      </p:cxnSp>
      <p:sp>
        <p:nvSpPr>
          <p:cNvPr id="623" name="Google Shape;623;p34"/>
          <p:cNvSpPr txBox="1"/>
          <p:nvPr/>
        </p:nvSpPr>
        <p:spPr>
          <a:xfrm>
            <a:off x="5393451" y="1934138"/>
            <a:ext cx="5316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24" name="Google Shape;624;p34"/>
          <p:cNvSpPr txBox="1"/>
          <p:nvPr/>
        </p:nvSpPr>
        <p:spPr>
          <a:xfrm>
            <a:off x="6074403" y="2001318"/>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Requests Heat</a:t>
            </a:r>
            <a:endParaRPr sz="1200"/>
          </a:p>
        </p:txBody>
      </p:sp>
      <p:cxnSp>
        <p:nvCxnSpPr>
          <p:cNvPr id="625" name="Google Shape;625;p34"/>
          <p:cNvCxnSpPr>
            <a:stCxn id="602" idx="3"/>
            <a:endCxn id="601" idx="2"/>
          </p:cNvCxnSpPr>
          <p:nvPr/>
        </p:nvCxnSpPr>
        <p:spPr>
          <a:xfrm flipH="1" rot="10800000">
            <a:off x="6371600" y="3114471"/>
            <a:ext cx="1092900" cy="1220100"/>
          </a:xfrm>
          <a:prstGeom prst="straightConnector1">
            <a:avLst/>
          </a:prstGeom>
          <a:noFill/>
          <a:ln cap="flat" cmpd="sng" w="19050">
            <a:solidFill>
              <a:schemeClr val="dk2"/>
            </a:solidFill>
            <a:prstDash val="solid"/>
            <a:round/>
            <a:headEnd len="med" w="med" type="none"/>
            <a:tailEnd len="med" w="med" type="none"/>
          </a:ln>
        </p:spPr>
      </p:cxnSp>
      <p:sp>
        <p:nvSpPr>
          <p:cNvPr id="626" name="Google Shape;626;p34"/>
          <p:cNvSpPr txBox="1"/>
          <p:nvPr/>
        </p:nvSpPr>
        <p:spPr>
          <a:xfrm>
            <a:off x="6074403" y="3419618"/>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Starts</a:t>
            </a:r>
            <a:endParaRPr sz="1200"/>
          </a:p>
        </p:txBody>
      </p:sp>
      <p:sp>
        <p:nvSpPr>
          <p:cNvPr id="627" name="Google Shape;627;p34"/>
          <p:cNvSpPr/>
          <p:nvPr/>
        </p:nvSpPr>
        <p:spPr>
          <a:xfrm>
            <a:off x="684550" y="3419614"/>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On-Off Switch</a:t>
            </a:r>
            <a:endParaRPr sz="1000"/>
          </a:p>
          <a:p>
            <a:pPr indent="0" lvl="0" marL="0" rtl="0" algn="l">
              <a:spcBef>
                <a:spcPts val="0"/>
              </a:spcBef>
              <a:spcAft>
                <a:spcPts val="0"/>
              </a:spcAft>
              <a:buNone/>
            </a:pPr>
            <a:r>
              <a:t/>
            </a:r>
            <a:endParaRPr sz="1200"/>
          </a:p>
          <a:p>
            <a:pPr indent="0" lvl="0" marL="0" rtl="0" algn="ctr">
              <a:spcBef>
                <a:spcPts val="0"/>
              </a:spcBef>
              <a:spcAft>
                <a:spcPts val="0"/>
              </a:spcAft>
              <a:buNone/>
            </a:pPr>
            <a:r>
              <a:rPr lang="en" sz="1000"/>
              <a:t>setting</a:t>
            </a:r>
            <a:endParaRPr sz="1000"/>
          </a:p>
          <a:p>
            <a:pPr indent="0" lvl="0" marL="0" rtl="0" algn="ctr">
              <a:spcBef>
                <a:spcPts val="0"/>
              </a:spcBef>
              <a:spcAft>
                <a:spcPts val="0"/>
              </a:spcAft>
              <a:buNone/>
            </a:pPr>
            <a:r>
              <a:t/>
            </a:r>
            <a:endParaRPr sz="1200"/>
          </a:p>
        </p:txBody>
      </p:sp>
      <p:cxnSp>
        <p:nvCxnSpPr>
          <p:cNvPr id="628" name="Google Shape;628;p34"/>
          <p:cNvCxnSpPr/>
          <p:nvPr/>
        </p:nvCxnSpPr>
        <p:spPr>
          <a:xfrm>
            <a:off x="684550" y="3640376"/>
            <a:ext cx="1067400" cy="0"/>
          </a:xfrm>
          <a:prstGeom prst="straightConnector1">
            <a:avLst/>
          </a:prstGeom>
          <a:noFill/>
          <a:ln cap="flat" cmpd="sng" w="9525">
            <a:solidFill>
              <a:schemeClr val="dk2"/>
            </a:solidFill>
            <a:prstDash val="solid"/>
            <a:round/>
            <a:headEnd len="med" w="med" type="none"/>
            <a:tailEnd len="med" w="med" type="none"/>
          </a:ln>
        </p:spPr>
      </p:cxnSp>
      <p:sp>
        <p:nvSpPr>
          <p:cNvPr id="629" name="Google Shape;629;p34"/>
          <p:cNvSpPr/>
          <p:nvPr/>
        </p:nvSpPr>
        <p:spPr>
          <a:xfrm>
            <a:off x="2060864" y="3419625"/>
            <a:ext cx="11979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Thermostat</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a:t>desiredTemp</a:t>
            </a:r>
            <a:endParaRPr sz="1000"/>
          </a:p>
        </p:txBody>
      </p:sp>
      <p:cxnSp>
        <p:nvCxnSpPr>
          <p:cNvPr id="630" name="Google Shape;630;p34"/>
          <p:cNvCxnSpPr>
            <a:stCxn id="629" idx="1"/>
            <a:endCxn id="629" idx="3"/>
          </p:cNvCxnSpPr>
          <p:nvPr/>
        </p:nvCxnSpPr>
        <p:spPr>
          <a:xfrm>
            <a:off x="2060864" y="3751275"/>
            <a:ext cx="1197900" cy="0"/>
          </a:xfrm>
          <a:prstGeom prst="straightConnector1">
            <a:avLst/>
          </a:prstGeom>
          <a:noFill/>
          <a:ln cap="flat" cmpd="sng" w="9525">
            <a:solidFill>
              <a:schemeClr val="dk2"/>
            </a:solidFill>
            <a:prstDash val="solid"/>
            <a:round/>
            <a:headEnd len="med" w="med" type="none"/>
            <a:tailEnd len="med" w="med" type="none"/>
          </a:ln>
        </p:spPr>
      </p:cxnSp>
      <p:sp>
        <p:nvSpPr>
          <p:cNvPr id="631" name="Google Shape;631;p34"/>
          <p:cNvSpPr/>
          <p:nvPr/>
        </p:nvSpPr>
        <p:spPr>
          <a:xfrm>
            <a:off x="4938070" y="3078791"/>
            <a:ext cx="1067400" cy="66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Temp Sensor</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a:t>temperature</a:t>
            </a:r>
            <a:endParaRPr sz="1000"/>
          </a:p>
        </p:txBody>
      </p:sp>
      <p:cxnSp>
        <p:nvCxnSpPr>
          <p:cNvPr id="632" name="Google Shape;632;p34"/>
          <p:cNvCxnSpPr>
            <a:stCxn id="631" idx="1"/>
          </p:cNvCxnSpPr>
          <p:nvPr/>
        </p:nvCxnSpPr>
        <p:spPr>
          <a:xfrm>
            <a:off x="4938070" y="3410441"/>
            <a:ext cx="1067400" cy="0"/>
          </a:xfrm>
          <a:prstGeom prst="straightConnector1">
            <a:avLst/>
          </a:prstGeom>
          <a:noFill/>
          <a:ln cap="flat" cmpd="sng" w="9525">
            <a:solidFill>
              <a:schemeClr val="dk2"/>
            </a:solidFill>
            <a:prstDash val="solid"/>
            <a:round/>
            <a:headEnd len="med" w="med" type="none"/>
            <a:tailEnd len="med" w="med" type="none"/>
          </a:ln>
        </p:spPr>
      </p:cxnSp>
      <p:sp>
        <p:nvSpPr>
          <p:cNvPr id="633" name="Google Shape;633;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3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Iterate the Model</a:t>
            </a:r>
            <a:endParaRPr/>
          </a:p>
        </p:txBody>
      </p:sp>
      <p:sp>
        <p:nvSpPr>
          <p:cNvPr id="639" name="Google Shape;639;p35"/>
          <p:cNvSpPr txBox="1"/>
          <p:nvPr>
            <p:ph idx="1" type="body"/>
          </p:nvPr>
        </p:nvSpPr>
        <p:spPr>
          <a:xfrm>
            <a:off x="457200" y="1600200"/>
            <a:ext cx="4258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Keep on iterating until you, your customers, and your engineers are happy with the design.</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Any questions on class diagrams?</a:t>
            </a:r>
            <a:endParaRPr/>
          </a:p>
        </p:txBody>
      </p:sp>
      <p:pic>
        <p:nvPicPr>
          <p:cNvPr descr="Screenshot-9.png" id="640" name="Google Shape;640;p35"/>
          <p:cNvPicPr preferRelativeResize="0"/>
          <p:nvPr/>
        </p:nvPicPr>
        <p:blipFill>
          <a:blip r:embed="rId3">
            <a:alphaModFix/>
          </a:blip>
          <a:stretch>
            <a:fillRect/>
          </a:stretch>
        </p:blipFill>
        <p:spPr>
          <a:xfrm>
            <a:off x="5046625" y="1772246"/>
            <a:ext cx="3640175" cy="3313500"/>
          </a:xfrm>
          <a:prstGeom prst="rect">
            <a:avLst/>
          </a:prstGeom>
          <a:noFill/>
          <a:ln>
            <a:noFill/>
          </a:ln>
        </p:spPr>
      </p:pic>
      <p:sp>
        <p:nvSpPr>
          <p:cNvPr id="641" name="Google Shape;641;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Have Learned</a:t>
            </a:r>
            <a:endParaRPr/>
          </a:p>
        </p:txBody>
      </p:sp>
      <p:sp>
        <p:nvSpPr>
          <p:cNvPr id="647" name="Google Shape;647;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How to approach an OO modeling effort</a:t>
            </a:r>
            <a:endParaRPr/>
          </a:p>
          <a:p>
            <a:pPr indent="-381000" lvl="1" marL="914400" marR="0" rtl="0" algn="l">
              <a:lnSpc>
                <a:spcPct val="100000"/>
              </a:lnSpc>
              <a:spcBef>
                <a:spcPts val="0"/>
              </a:spcBef>
              <a:spcAft>
                <a:spcPts val="0"/>
              </a:spcAft>
              <a:buSzPts val="2400"/>
              <a:buChar char="○"/>
            </a:pPr>
            <a:r>
              <a:rPr lang="en"/>
              <a:t>Identify objects (nouns)</a:t>
            </a:r>
            <a:endParaRPr/>
          </a:p>
          <a:p>
            <a:pPr indent="-381000" lvl="1" marL="914400" marR="0" rtl="0" algn="l">
              <a:lnSpc>
                <a:spcPct val="100000"/>
              </a:lnSpc>
              <a:spcBef>
                <a:spcPts val="0"/>
              </a:spcBef>
              <a:spcAft>
                <a:spcPts val="0"/>
              </a:spcAft>
              <a:buSzPts val="2400"/>
              <a:buChar char="○"/>
            </a:pPr>
            <a:r>
              <a:rPr lang="en"/>
              <a:t>Identify operations and associations (verbs)</a:t>
            </a:r>
            <a:endParaRPr/>
          </a:p>
          <a:p>
            <a:pPr indent="-381000" lvl="1" marL="914400" marR="0" rtl="0" algn="l">
              <a:lnSpc>
                <a:spcPct val="100000"/>
              </a:lnSpc>
              <a:spcBef>
                <a:spcPts val="0"/>
              </a:spcBef>
              <a:spcAft>
                <a:spcPts val="0"/>
              </a:spcAft>
              <a:buSzPts val="2400"/>
              <a:buChar char="○"/>
            </a:pPr>
            <a:r>
              <a:rPr lang="en"/>
              <a:t>Identify attributes.</a:t>
            </a:r>
            <a:endParaRPr/>
          </a:p>
          <a:p>
            <a:pPr indent="-381000" lvl="1" marL="914400" marR="0" rtl="0" algn="l">
              <a:lnSpc>
                <a:spcPct val="100000"/>
              </a:lnSpc>
              <a:spcBef>
                <a:spcPts val="0"/>
              </a:spcBef>
              <a:spcAft>
                <a:spcPts val="0"/>
              </a:spcAft>
              <a:buSzPts val="2400"/>
              <a:buChar char="○"/>
            </a:pPr>
            <a:r>
              <a:rPr lang="en"/>
              <a:t>Refine, refine, refine!</a:t>
            </a:r>
            <a:endParaRPr/>
          </a:p>
          <a:p>
            <a:pPr indent="-419100" lvl="0" marL="457200" marR="0" rtl="0" algn="l">
              <a:lnSpc>
                <a:spcPct val="100000"/>
              </a:lnSpc>
              <a:spcBef>
                <a:spcPts val="0"/>
              </a:spcBef>
              <a:spcAft>
                <a:spcPts val="0"/>
              </a:spcAft>
              <a:buSzPts val="3000"/>
              <a:buChar char="●"/>
            </a:pPr>
            <a:r>
              <a:rPr lang="en"/>
              <a:t>The model will need a lot of iteration.</a:t>
            </a:r>
            <a:endParaRPr/>
          </a:p>
          <a:p>
            <a:pPr indent="-381000" lvl="1" marL="914400" marR="0" rtl="0" algn="l">
              <a:lnSpc>
                <a:spcPct val="100000"/>
              </a:lnSpc>
              <a:spcBef>
                <a:spcPts val="0"/>
              </a:spcBef>
              <a:spcAft>
                <a:spcPts val="0"/>
              </a:spcAft>
              <a:buSzPts val="2400"/>
              <a:buChar char="○"/>
            </a:pPr>
            <a:r>
              <a:rPr lang="en"/>
              <a:t>And often requires a dynamic view of the system as well (we’ll get to that soon).</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648" name="Google Shape;648;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654" name="Google Shape;654;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Design Patterns</a:t>
            </a:r>
            <a:endParaRPr/>
          </a:p>
          <a:p>
            <a:pPr indent="-381000" lvl="1" marL="914400" marR="0" rtl="0" algn="l">
              <a:lnSpc>
                <a:spcPct val="100000"/>
              </a:lnSpc>
              <a:spcBef>
                <a:spcPts val="0"/>
              </a:spcBef>
              <a:spcAft>
                <a:spcPts val="0"/>
              </a:spcAft>
              <a:buSzPts val="2400"/>
              <a:buChar char="○"/>
            </a:pPr>
            <a:r>
              <a:rPr lang="en"/>
              <a:t>Design advice for common scenarios.</a:t>
            </a:r>
            <a:endParaRPr/>
          </a:p>
          <a:p>
            <a:pPr indent="-419100" lvl="0" marL="457200" marR="0" rtl="0" algn="l">
              <a:lnSpc>
                <a:spcPct val="100000"/>
              </a:lnSpc>
              <a:spcBef>
                <a:spcPts val="0"/>
              </a:spcBef>
              <a:spcAft>
                <a:spcPts val="0"/>
              </a:spcAft>
              <a:buSzPts val="3000"/>
              <a:buChar char="●"/>
            </a:pPr>
            <a:r>
              <a:rPr lang="en"/>
              <a:t>Reading</a:t>
            </a:r>
            <a:endParaRPr/>
          </a:p>
          <a:p>
            <a:pPr indent="-381000" lvl="1" marL="914400" marR="0" rtl="0" algn="l">
              <a:lnSpc>
                <a:spcPct val="100000"/>
              </a:lnSpc>
              <a:spcBef>
                <a:spcPts val="0"/>
              </a:spcBef>
              <a:spcAft>
                <a:spcPts val="0"/>
              </a:spcAft>
              <a:buSzPts val="2400"/>
              <a:buChar char="○"/>
            </a:pPr>
            <a:r>
              <a:rPr lang="en"/>
              <a:t>Sommerville, chapter 7</a:t>
            </a:r>
            <a:endParaRPr/>
          </a:p>
          <a:p>
            <a:pPr indent="-419100" lvl="0" marL="457200" marR="0" rtl="0" algn="l">
              <a:lnSpc>
                <a:spcPct val="100000"/>
              </a:lnSpc>
              <a:spcBef>
                <a:spcPts val="0"/>
              </a:spcBef>
              <a:spcAft>
                <a:spcPts val="0"/>
              </a:spcAft>
              <a:buSzPts val="3000"/>
              <a:buChar char="●"/>
            </a:pPr>
            <a:r>
              <a:rPr lang="en"/>
              <a:t>Work on your design for GRADS.</a:t>
            </a:r>
            <a:endParaRPr/>
          </a:p>
          <a:p>
            <a:pPr indent="-419100" lvl="0" marL="457200" marR="0" rtl="0" algn="l">
              <a:lnSpc>
                <a:spcPct val="100000"/>
              </a:lnSpc>
              <a:spcBef>
                <a:spcPts val="0"/>
              </a:spcBef>
              <a:spcAft>
                <a:spcPts val="0"/>
              </a:spcAft>
              <a:buSzPts val="3000"/>
              <a:buChar char="●"/>
            </a:pPr>
            <a:r>
              <a:rPr lang="en"/>
              <a:t>Questions? </a:t>
            </a:r>
            <a:endParaRPr/>
          </a:p>
        </p:txBody>
      </p:sp>
      <p:sp>
        <p:nvSpPr>
          <p:cNvPr id="655" name="Google Shape;655;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 Approach for Object Modeling</a:t>
            </a:r>
            <a:endParaRPr/>
          </a:p>
        </p:txBody>
      </p:sp>
      <p:sp>
        <p:nvSpPr>
          <p:cNvPr id="64" name="Google Shape;64;p11"/>
          <p:cNvSpPr txBox="1"/>
          <p:nvPr>
            <p:ph idx="1" type="body"/>
          </p:nvPr>
        </p:nvSpPr>
        <p:spPr>
          <a:xfrm>
            <a:off x="457200" y="1600200"/>
            <a:ext cx="3994500" cy="32742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Start with a problem statement.</a:t>
            </a:r>
            <a:endParaRPr/>
          </a:p>
          <a:p>
            <a:pPr indent="-381000" lvl="1" marL="914400" marR="0" rtl="0" algn="l">
              <a:lnSpc>
                <a:spcPct val="100000"/>
              </a:lnSpc>
              <a:spcBef>
                <a:spcPts val="0"/>
              </a:spcBef>
              <a:spcAft>
                <a:spcPts val="0"/>
              </a:spcAft>
              <a:buSzPts val="2400"/>
              <a:buChar char="○"/>
            </a:pPr>
            <a:r>
              <a:rPr lang="en"/>
              <a:t>High-level requirements</a:t>
            </a:r>
            <a:endParaRPr/>
          </a:p>
          <a:p>
            <a:pPr indent="-419100" lvl="0" marL="457200" marR="0" rtl="0" algn="l">
              <a:lnSpc>
                <a:spcPct val="100000"/>
              </a:lnSpc>
              <a:spcBef>
                <a:spcPts val="0"/>
              </a:spcBef>
              <a:spcAft>
                <a:spcPts val="0"/>
              </a:spcAft>
              <a:buSzPts val="3000"/>
              <a:buChar char="●"/>
            </a:pPr>
            <a:r>
              <a:rPr lang="en"/>
              <a:t>Identify potential objects.</a:t>
            </a:r>
            <a:endParaRPr/>
          </a:p>
          <a:p>
            <a:pPr indent="-381000" lvl="1" marL="914400" marR="0" rtl="0" algn="l">
              <a:lnSpc>
                <a:spcPct val="100000"/>
              </a:lnSpc>
              <a:spcBef>
                <a:spcPts val="0"/>
              </a:spcBef>
              <a:spcAft>
                <a:spcPts val="0"/>
              </a:spcAft>
              <a:buSzPts val="2400"/>
              <a:buChar char="○"/>
            </a:pPr>
            <a:r>
              <a:rPr lang="en"/>
              <a:t>Look for nouns.</a:t>
            </a:r>
            <a:endParaRPr/>
          </a:p>
        </p:txBody>
      </p:sp>
      <p:sp>
        <p:nvSpPr>
          <p:cNvPr id="65" name="Google Shape;65;p11"/>
          <p:cNvSpPr txBox="1"/>
          <p:nvPr>
            <p:ph idx="2" type="body"/>
          </p:nvPr>
        </p:nvSpPr>
        <p:spPr>
          <a:xfrm>
            <a:off x="4451700" y="1855550"/>
            <a:ext cx="3994500" cy="22764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2200"/>
              <a:t>A library has books, videos, and CDs that it loans to its users. All library material has an ID number and a title. Book 101.1 is The Wee Free Men by Terry Prachett.</a:t>
            </a:r>
            <a:endParaRPr sz="2200"/>
          </a:p>
        </p:txBody>
      </p:sp>
      <p:sp>
        <p:nvSpPr>
          <p:cNvPr id="66" name="Google Shape;66;p11"/>
          <p:cNvSpPr/>
          <p:nvPr/>
        </p:nvSpPr>
        <p:spPr>
          <a:xfrm>
            <a:off x="3726350" y="4328325"/>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Library</a:t>
            </a:r>
            <a:endParaRPr sz="1800"/>
          </a:p>
        </p:txBody>
      </p:sp>
      <p:sp>
        <p:nvSpPr>
          <p:cNvPr id="67" name="Google Shape;67;p11"/>
          <p:cNvSpPr/>
          <p:nvPr/>
        </p:nvSpPr>
        <p:spPr>
          <a:xfrm>
            <a:off x="5298625" y="4328325"/>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Book</a:t>
            </a:r>
            <a:endParaRPr sz="1800"/>
          </a:p>
        </p:txBody>
      </p:sp>
      <p:sp>
        <p:nvSpPr>
          <p:cNvPr id="68" name="Google Shape;68;p11"/>
          <p:cNvSpPr/>
          <p:nvPr/>
        </p:nvSpPr>
        <p:spPr>
          <a:xfrm>
            <a:off x="6870900" y="4328325"/>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Video</a:t>
            </a:r>
            <a:endParaRPr sz="1800"/>
          </a:p>
        </p:txBody>
      </p:sp>
      <p:sp>
        <p:nvSpPr>
          <p:cNvPr id="69" name="Google Shape;69;p11"/>
          <p:cNvSpPr/>
          <p:nvPr/>
        </p:nvSpPr>
        <p:spPr>
          <a:xfrm>
            <a:off x="2137550" y="5056938"/>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CD</a:t>
            </a:r>
            <a:endParaRPr sz="1800"/>
          </a:p>
        </p:txBody>
      </p:sp>
      <p:sp>
        <p:nvSpPr>
          <p:cNvPr id="70" name="Google Shape;70;p11"/>
          <p:cNvSpPr/>
          <p:nvPr/>
        </p:nvSpPr>
        <p:spPr>
          <a:xfrm>
            <a:off x="3726338" y="5056950"/>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Library Material</a:t>
            </a:r>
            <a:endParaRPr sz="1800"/>
          </a:p>
        </p:txBody>
      </p:sp>
      <p:sp>
        <p:nvSpPr>
          <p:cNvPr id="71" name="Google Shape;71;p11"/>
          <p:cNvSpPr/>
          <p:nvPr/>
        </p:nvSpPr>
        <p:spPr>
          <a:xfrm>
            <a:off x="5315138" y="5056950"/>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ID Number</a:t>
            </a:r>
            <a:endParaRPr sz="1800"/>
          </a:p>
        </p:txBody>
      </p:sp>
      <p:sp>
        <p:nvSpPr>
          <p:cNvPr id="72" name="Google Shape;72;p11"/>
          <p:cNvSpPr/>
          <p:nvPr/>
        </p:nvSpPr>
        <p:spPr>
          <a:xfrm>
            <a:off x="6903950" y="5056950"/>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Title</a:t>
            </a:r>
            <a:endParaRPr sz="1800"/>
          </a:p>
        </p:txBody>
      </p:sp>
      <p:sp>
        <p:nvSpPr>
          <p:cNvPr id="73" name="Google Shape;73;p11"/>
          <p:cNvSpPr/>
          <p:nvPr/>
        </p:nvSpPr>
        <p:spPr>
          <a:xfrm>
            <a:off x="3031300" y="5785575"/>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Book 101.1</a:t>
            </a:r>
            <a:endParaRPr sz="1800"/>
          </a:p>
        </p:txBody>
      </p:sp>
      <p:sp>
        <p:nvSpPr>
          <p:cNvPr id="74" name="Google Shape;74;p11"/>
          <p:cNvSpPr/>
          <p:nvPr/>
        </p:nvSpPr>
        <p:spPr>
          <a:xfrm>
            <a:off x="4576350" y="5785575"/>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Wee Free Men</a:t>
            </a:r>
            <a:endParaRPr sz="1800"/>
          </a:p>
        </p:txBody>
      </p:sp>
      <p:sp>
        <p:nvSpPr>
          <p:cNvPr id="75" name="Google Shape;75;p11"/>
          <p:cNvSpPr/>
          <p:nvPr/>
        </p:nvSpPr>
        <p:spPr>
          <a:xfrm>
            <a:off x="6121400" y="5785575"/>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Terry Prachett</a:t>
            </a:r>
            <a:endParaRPr sz="1800"/>
          </a:p>
        </p:txBody>
      </p:sp>
      <p:sp>
        <p:nvSpPr>
          <p:cNvPr id="76" name="Google Shape;76;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
                                        <p:tgtEl>
                                          <p:spTgt spid="66"/>
                                        </p:tgtEl>
                                      </p:cBhvr>
                                    </p:animEffect>
                                  </p:childTnLst>
                                </p:cTn>
                              </p:par>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Modeling Approach</a:t>
            </a:r>
            <a:endParaRPr/>
          </a:p>
        </p:txBody>
      </p:sp>
      <p:sp>
        <p:nvSpPr>
          <p:cNvPr id="82" name="Google Shape;82;p12"/>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Refine and remove bad classes</a:t>
            </a:r>
            <a:endParaRPr/>
          </a:p>
          <a:p>
            <a:pPr indent="-419100" lvl="1" marL="914400" marR="0" rtl="0" algn="l">
              <a:lnSpc>
                <a:spcPct val="100000"/>
              </a:lnSpc>
              <a:spcBef>
                <a:spcPts val="0"/>
              </a:spcBef>
              <a:spcAft>
                <a:spcPts val="0"/>
              </a:spcAft>
              <a:buClr>
                <a:schemeClr val="dk1"/>
              </a:buClr>
              <a:buSzPts val="3000"/>
              <a:buFont typeface="Arial"/>
              <a:buChar char="○"/>
            </a:pPr>
            <a:r>
              <a:rPr lang="en" sz="2400"/>
              <a:t>Redundant, vague, or irrelevant.</a:t>
            </a:r>
            <a:endParaRPr/>
          </a:p>
          <a:p>
            <a:pPr indent="-419100" lvl="1" marL="914400" marR="0" rtl="0" algn="l">
              <a:lnSpc>
                <a:spcPct val="100000"/>
              </a:lnSpc>
              <a:spcBef>
                <a:spcPts val="0"/>
              </a:spcBef>
              <a:spcAft>
                <a:spcPts val="0"/>
              </a:spcAft>
              <a:buClr>
                <a:schemeClr val="dk1"/>
              </a:buClr>
              <a:buSzPts val="3000"/>
              <a:buFont typeface="Arial"/>
              <a:buChar char="○"/>
            </a:pPr>
            <a:r>
              <a:rPr lang="en" sz="2400"/>
              <a:t>Abstract objects to classes.</a:t>
            </a:r>
            <a:endParaRPr sz="2400"/>
          </a:p>
          <a:p>
            <a:pPr indent="-419100" lvl="0" marL="457200" marR="0" rtl="0" algn="l">
              <a:lnSpc>
                <a:spcPct val="100000"/>
              </a:lnSpc>
              <a:spcBef>
                <a:spcPts val="0"/>
              </a:spcBef>
              <a:spcAft>
                <a:spcPts val="0"/>
              </a:spcAft>
              <a:buSzPts val="3000"/>
              <a:buChar char="●"/>
            </a:pPr>
            <a:r>
              <a:rPr lang="en"/>
              <a:t>Prepare data dictionary</a:t>
            </a:r>
            <a:endParaRPr/>
          </a:p>
          <a:p>
            <a:pPr indent="-381000" lvl="1" marL="914400" marR="0" rtl="0" algn="l">
              <a:lnSpc>
                <a:spcPct val="100000"/>
              </a:lnSpc>
              <a:spcBef>
                <a:spcPts val="0"/>
              </a:spcBef>
              <a:spcAft>
                <a:spcPts val="0"/>
              </a:spcAft>
              <a:buSzPts val="2400"/>
              <a:buChar char="○"/>
            </a:pPr>
            <a:r>
              <a:rPr lang="en"/>
              <a:t>Describe each class and its purpose.</a:t>
            </a:r>
            <a:endParaRPr/>
          </a:p>
        </p:txBody>
      </p:sp>
      <p:sp>
        <p:nvSpPr>
          <p:cNvPr id="83" name="Google Shape;83;p12"/>
          <p:cNvSpPr/>
          <p:nvPr/>
        </p:nvSpPr>
        <p:spPr>
          <a:xfrm>
            <a:off x="4418541" y="1751150"/>
            <a:ext cx="1376700" cy="620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Library</a:t>
            </a:r>
            <a:endParaRPr sz="1800"/>
          </a:p>
        </p:txBody>
      </p:sp>
      <p:sp>
        <p:nvSpPr>
          <p:cNvPr id="84" name="Google Shape;84;p12"/>
          <p:cNvSpPr/>
          <p:nvPr/>
        </p:nvSpPr>
        <p:spPr>
          <a:xfrm>
            <a:off x="5858404" y="1751150"/>
            <a:ext cx="1376700" cy="620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Book</a:t>
            </a:r>
            <a:endParaRPr sz="1800"/>
          </a:p>
        </p:txBody>
      </p:sp>
      <p:sp>
        <p:nvSpPr>
          <p:cNvPr id="85" name="Google Shape;85;p12"/>
          <p:cNvSpPr/>
          <p:nvPr/>
        </p:nvSpPr>
        <p:spPr>
          <a:xfrm>
            <a:off x="7298267" y="1751150"/>
            <a:ext cx="1376700" cy="620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Video</a:t>
            </a:r>
            <a:endParaRPr sz="1800"/>
          </a:p>
        </p:txBody>
      </p:sp>
      <p:sp>
        <p:nvSpPr>
          <p:cNvPr id="86" name="Google Shape;86;p12"/>
          <p:cNvSpPr/>
          <p:nvPr/>
        </p:nvSpPr>
        <p:spPr>
          <a:xfrm>
            <a:off x="4418541" y="3307463"/>
            <a:ext cx="1376700" cy="620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CD</a:t>
            </a:r>
            <a:endParaRPr sz="1800"/>
          </a:p>
        </p:txBody>
      </p:sp>
      <p:sp>
        <p:nvSpPr>
          <p:cNvPr id="87" name="Google Shape;87;p12"/>
          <p:cNvSpPr/>
          <p:nvPr/>
        </p:nvSpPr>
        <p:spPr>
          <a:xfrm>
            <a:off x="4406800" y="2529307"/>
            <a:ext cx="1376700" cy="620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Library Material</a:t>
            </a:r>
            <a:endParaRPr sz="1800"/>
          </a:p>
        </p:txBody>
      </p:sp>
      <p:sp>
        <p:nvSpPr>
          <p:cNvPr id="88" name="Google Shape;88;p12"/>
          <p:cNvSpPr/>
          <p:nvPr/>
        </p:nvSpPr>
        <p:spPr>
          <a:xfrm>
            <a:off x="5858404" y="2529307"/>
            <a:ext cx="1376700" cy="620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ID Number</a:t>
            </a:r>
            <a:endParaRPr sz="1800"/>
          </a:p>
        </p:txBody>
      </p:sp>
      <p:sp>
        <p:nvSpPr>
          <p:cNvPr id="89" name="Google Shape;89;p12"/>
          <p:cNvSpPr/>
          <p:nvPr/>
        </p:nvSpPr>
        <p:spPr>
          <a:xfrm>
            <a:off x="7309996" y="2529307"/>
            <a:ext cx="1376700" cy="620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Title</a:t>
            </a:r>
            <a:endParaRPr sz="1800"/>
          </a:p>
        </p:txBody>
      </p:sp>
      <p:sp>
        <p:nvSpPr>
          <p:cNvPr id="90" name="Google Shape;90;p12"/>
          <p:cNvSpPr/>
          <p:nvPr/>
        </p:nvSpPr>
        <p:spPr>
          <a:xfrm>
            <a:off x="5855819" y="3307463"/>
            <a:ext cx="1376700" cy="620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Book 101.1</a:t>
            </a:r>
            <a:endParaRPr sz="1800"/>
          </a:p>
        </p:txBody>
      </p:sp>
      <p:sp>
        <p:nvSpPr>
          <p:cNvPr id="91" name="Google Shape;91;p12"/>
          <p:cNvSpPr/>
          <p:nvPr/>
        </p:nvSpPr>
        <p:spPr>
          <a:xfrm>
            <a:off x="7293096" y="3307463"/>
            <a:ext cx="1376700" cy="620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Wee Free Men</a:t>
            </a:r>
            <a:endParaRPr sz="1800"/>
          </a:p>
        </p:txBody>
      </p:sp>
      <p:sp>
        <p:nvSpPr>
          <p:cNvPr id="92" name="Google Shape;92;p12"/>
          <p:cNvSpPr/>
          <p:nvPr/>
        </p:nvSpPr>
        <p:spPr>
          <a:xfrm>
            <a:off x="4418541" y="4085620"/>
            <a:ext cx="1376700" cy="620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Terry Prachett</a:t>
            </a:r>
            <a:endParaRPr sz="1800"/>
          </a:p>
        </p:txBody>
      </p:sp>
      <p:sp>
        <p:nvSpPr>
          <p:cNvPr id="93" name="Google Shape;93;p12"/>
          <p:cNvSpPr/>
          <p:nvPr/>
        </p:nvSpPr>
        <p:spPr>
          <a:xfrm>
            <a:off x="7310008" y="2529307"/>
            <a:ext cx="1376700" cy="620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Author</a:t>
            </a:r>
            <a:endParaRPr sz="1800"/>
          </a:p>
        </p:txBody>
      </p:sp>
      <p:sp>
        <p:nvSpPr>
          <p:cNvPr id="94" name="Google Shape;94;p12"/>
          <p:cNvSpPr/>
          <p:nvPr/>
        </p:nvSpPr>
        <p:spPr>
          <a:xfrm>
            <a:off x="5858404" y="2529307"/>
            <a:ext cx="1376700" cy="620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CD</a:t>
            </a:r>
            <a:endParaRPr sz="1800"/>
          </a:p>
        </p:txBody>
      </p:sp>
      <p:sp>
        <p:nvSpPr>
          <p:cNvPr id="95" name="Google Shape;95;p12"/>
          <p:cNvSpPr txBox="1"/>
          <p:nvPr/>
        </p:nvSpPr>
        <p:spPr>
          <a:xfrm>
            <a:off x="4292700" y="4405975"/>
            <a:ext cx="4394100" cy="17796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Library Material: </a:t>
            </a:r>
            <a:r>
              <a:rPr lang="en"/>
              <a:t>An abstract class representing a generic library item that can be checked out. Has an ID and title.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Book:</a:t>
            </a:r>
            <a:r>
              <a:rPr lang="en">
                <a:solidFill>
                  <a:schemeClr val="dk1"/>
                </a:solidFill>
              </a:rPr>
              <a:t> A class representing a book that can be checked out. Has an author in addition to inherited attributes ID and title.</a:t>
            </a:r>
            <a:endParaRPr/>
          </a:p>
        </p:txBody>
      </p:sp>
      <p:sp>
        <p:nvSpPr>
          <p:cNvPr id="96" name="Google Shape;96;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88"/>
                                        </p:tgtEl>
                                      </p:cBhvr>
                                    </p:animEffect>
                                    <p:set>
                                      <p:cBhvr>
                                        <p:cTn dur="1" fill="hold">
                                          <p:stCondLst>
                                            <p:cond delay="0"/>
                                          </p:stCondLst>
                                        </p:cTn>
                                        <p:tgtEl>
                                          <p:spTgt spid="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89"/>
                                        </p:tgtEl>
                                      </p:cBhvr>
                                    </p:animEffect>
                                    <p:set>
                                      <p:cBhvr>
                                        <p:cTn dur="1" fill="hold">
                                          <p:stCondLst>
                                            <p:cond delay="0"/>
                                          </p:stCondLst>
                                        </p:cTn>
                                        <p:tgtEl>
                                          <p:spTgt spid="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1"/>
                                        </p:tgtEl>
                                      </p:cBhvr>
                                    </p:animEffect>
                                    <p:set>
                                      <p:cBhvr>
                                        <p:cTn dur="1" fill="hold">
                                          <p:stCondLst>
                                            <p:cond delay="0"/>
                                          </p:stCondLst>
                                        </p:cTn>
                                        <p:tgtEl>
                                          <p:spTgt spid="9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0"/>
                                        </p:tgtEl>
                                      </p:cBhvr>
                                    </p:animEffect>
                                    <p:set>
                                      <p:cBhvr>
                                        <p:cTn dur="1" fill="hold">
                                          <p:stCondLst>
                                            <p:cond delay="0"/>
                                          </p:stCondLst>
                                        </p:cTn>
                                        <p:tgtEl>
                                          <p:spTgt spid="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2"/>
                                        </p:tgtEl>
                                      </p:cBhvr>
                                    </p:animEffect>
                                    <p:set>
                                      <p:cBhvr>
                                        <p:cTn dur="1" fill="hold">
                                          <p:stCondLst>
                                            <p:cond delay="0"/>
                                          </p:stCondLst>
                                        </p:cTn>
                                        <p:tgtEl>
                                          <p:spTgt spid="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
                                        <p:tgtEl>
                                          <p:spTgt spid="93"/>
                                        </p:tgtEl>
                                      </p:cBhvr>
                                    </p:animEffect>
                                  </p:childTnLst>
                                </p:cTn>
                              </p:par>
                              <p:par>
                                <p:cTn fill="hold" nodeType="withEffect" presetClass="exit" presetID="10" presetSubtype="0">
                                  <p:stCondLst>
                                    <p:cond delay="0"/>
                                  </p:stCondLst>
                                  <p:childTnLst>
                                    <p:animEffect filter="fade" transition="out">
                                      <p:cBhvr>
                                        <p:cTn dur="1"/>
                                        <p:tgtEl>
                                          <p:spTgt spid="86"/>
                                        </p:tgtEl>
                                      </p:cBhvr>
                                    </p:animEffect>
                                    <p:set>
                                      <p:cBhvr>
                                        <p:cTn dur="1" fill="hold">
                                          <p:stCondLst>
                                            <p:cond delay="0"/>
                                          </p:stCondLst>
                                        </p:cTn>
                                        <p:tgtEl>
                                          <p:spTgt spid="8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Modeling Approach</a:t>
            </a:r>
            <a:endParaRPr/>
          </a:p>
        </p:txBody>
      </p:sp>
      <p:sp>
        <p:nvSpPr>
          <p:cNvPr id="102" name="Google Shape;102;p1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Identify associations and aggregations.</a:t>
            </a:r>
            <a:endParaRPr/>
          </a:p>
          <a:p>
            <a:pPr indent="-419100" lvl="0" marL="457200" marR="0" rtl="0" algn="l">
              <a:lnSpc>
                <a:spcPct val="100000"/>
              </a:lnSpc>
              <a:spcBef>
                <a:spcPts val="0"/>
              </a:spcBef>
              <a:spcAft>
                <a:spcPts val="0"/>
              </a:spcAft>
              <a:buSzPts val="3000"/>
              <a:buChar char="●"/>
            </a:pPr>
            <a:r>
              <a:rPr lang="en"/>
              <a:t>Identify the attributes and operations of classes.</a:t>
            </a:r>
            <a:endParaRPr/>
          </a:p>
          <a:p>
            <a:pPr indent="-419100" lvl="0" marL="457200" marR="0" rtl="0" algn="l">
              <a:lnSpc>
                <a:spcPct val="100000"/>
              </a:lnSpc>
              <a:spcBef>
                <a:spcPts val="0"/>
              </a:spcBef>
              <a:spcAft>
                <a:spcPts val="0"/>
              </a:spcAft>
              <a:buSzPts val="3000"/>
              <a:buChar char="●"/>
            </a:pPr>
            <a:r>
              <a:rPr lang="en"/>
              <a:t>Organize and simplify using inheritance.</a:t>
            </a:r>
            <a:endParaRPr/>
          </a:p>
        </p:txBody>
      </p:sp>
      <p:sp>
        <p:nvSpPr>
          <p:cNvPr id="103" name="Google Shape;103;p13"/>
          <p:cNvSpPr/>
          <p:nvPr/>
        </p:nvSpPr>
        <p:spPr>
          <a:xfrm>
            <a:off x="4134050" y="1839300"/>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Library</a:t>
            </a:r>
            <a:endParaRPr sz="1800"/>
          </a:p>
        </p:txBody>
      </p:sp>
      <p:sp>
        <p:nvSpPr>
          <p:cNvPr id="104" name="Google Shape;104;p13"/>
          <p:cNvSpPr/>
          <p:nvPr/>
        </p:nvSpPr>
        <p:spPr>
          <a:xfrm>
            <a:off x="5651625" y="1839300"/>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Book</a:t>
            </a:r>
            <a:endParaRPr sz="1800"/>
          </a:p>
        </p:txBody>
      </p:sp>
      <p:sp>
        <p:nvSpPr>
          <p:cNvPr id="105" name="Google Shape;105;p13"/>
          <p:cNvSpPr/>
          <p:nvPr/>
        </p:nvSpPr>
        <p:spPr>
          <a:xfrm>
            <a:off x="7169200" y="1839300"/>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Video</a:t>
            </a:r>
            <a:endParaRPr sz="1800"/>
          </a:p>
        </p:txBody>
      </p:sp>
      <p:sp>
        <p:nvSpPr>
          <p:cNvPr id="106" name="Google Shape;106;p13"/>
          <p:cNvSpPr/>
          <p:nvPr/>
        </p:nvSpPr>
        <p:spPr>
          <a:xfrm>
            <a:off x="4121675" y="2664475"/>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Library Material</a:t>
            </a:r>
            <a:endParaRPr sz="1800"/>
          </a:p>
        </p:txBody>
      </p:sp>
      <p:sp>
        <p:nvSpPr>
          <p:cNvPr id="107" name="Google Shape;107;p13"/>
          <p:cNvSpPr/>
          <p:nvPr/>
        </p:nvSpPr>
        <p:spPr>
          <a:xfrm>
            <a:off x="7169200" y="2664475"/>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Author</a:t>
            </a:r>
            <a:endParaRPr sz="1800"/>
          </a:p>
        </p:txBody>
      </p:sp>
      <p:sp>
        <p:nvSpPr>
          <p:cNvPr id="108" name="Google Shape;108;p13"/>
          <p:cNvSpPr/>
          <p:nvPr/>
        </p:nvSpPr>
        <p:spPr>
          <a:xfrm>
            <a:off x="5645438" y="2664475"/>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CD</a:t>
            </a:r>
            <a:endParaRPr sz="1800"/>
          </a:p>
        </p:txBody>
      </p:sp>
      <p:sp>
        <p:nvSpPr>
          <p:cNvPr id="109" name="Google Shape;109;p13"/>
          <p:cNvSpPr/>
          <p:nvPr/>
        </p:nvSpPr>
        <p:spPr>
          <a:xfrm>
            <a:off x="6240825" y="2390400"/>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Library Material</a:t>
            </a:r>
            <a:endParaRPr sz="1800"/>
          </a:p>
        </p:txBody>
      </p:sp>
      <p:cxnSp>
        <p:nvCxnSpPr>
          <p:cNvPr id="110" name="Google Shape;110;p13"/>
          <p:cNvCxnSpPr>
            <a:stCxn id="109" idx="0"/>
            <a:endCxn id="103" idx="3"/>
          </p:cNvCxnSpPr>
          <p:nvPr/>
        </p:nvCxnSpPr>
        <p:spPr>
          <a:xfrm rot="10800000">
            <a:off x="5585175" y="2168100"/>
            <a:ext cx="1381200" cy="222300"/>
          </a:xfrm>
          <a:prstGeom prst="straightConnector1">
            <a:avLst/>
          </a:prstGeom>
          <a:noFill/>
          <a:ln cap="flat" cmpd="sng" w="28575">
            <a:solidFill>
              <a:schemeClr val="dk2"/>
            </a:solidFill>
            <a:prstDash val="solid"/>
            <a:round/>
            <a:headEnd len="med" w="med" type="none"/>
            <a:tailEnd len="med" w="med" type="none"/>
          </a:ln>
        </p:spPr>
      </p:cxnSp>
      <p:sp>
        <p:nvSpPr>
          <p:cNvPr id="111" name="Google Shape;111;p13"/>
          <p:cNvSpPr txBox="1"/>
          <p:nvPr/>
        </p:nvSpPr>
        <p:spPr>
          <a:xfrm>
            <a:off x="5648900" y="1857838"/>
            <a:ext cx="3177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12" name="Google Shape;112;p13"/>
          <p:cNvSpPr txBox="1"/>
          <p:nvPr/>
        </p:nvSpPr>
        <p:spPr>
          <a:xfrm>
            <a:off x="6783525" y="2032350"/>
            <a:ext cx="5949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13" name="Google Shape;113;p13"/>
          <p:cNvSpPr/>
          <p:nvPr/>
        </p:nvSpPr>
        <p:spPr>
          <a:xfrm>
            <a:off x="4234538" y="3209163"/>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Book</a:t>
            </a:r>
            <a:endParaRPr sz="1800"/>
          </a:p>
        </p:txBody>
      </p:sp>
      <p:sp>
        <p:nvSpPr>
          <p:cNvPr id="114" name="Google Shape;114;p13"/>
          <p:cNvSpPr/>
          <p:nvPr/>
        </p:nvSpPr>
        <p:spPr>
          <a:xfrm>
            <a:off x="5735113" y="3209175"/>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CD</a:t>
            </a:r>
            <a:endParaRPr sz="1800"/>
          </a:p>
        </p:txBody>
      </p:sp>
      <p:sp>
        <p:nvSpPr>
          <p:cNvPr id="115" name="Google Shape;115;p13"/>
          <p:cNvSpPr/>
          <p:nvPr/>
        </p:nvSpPr>
        <p:spPr>
          <a:xfrm>
            <a:off x="7235675" y="3209163"/>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Video</a:t>
            </a:r>
            <a:endParaRPr sz="1800"/>
          </a:p>
        </p:txBody>
      </p:sp>
      <p:cxnSp>
        <p:nvCxnSpPr>
          <p:cNvPr id="116" name="Google Shape;116;p13"/>
          <p:cNvCxnSpPr>
            <a:stCxn id="115" idx="0"/>
            <a:endCxn id="109" idx="3"/>
          </p:cNvCxnSpPr>
          <p:nvPr/>
        </p:nvCxnSpPr>
        <p:spPr>
          <a:xfrm rot="10800000">
            <a:off x="7691825" y="2719263"/>
            <a:ext cx="269400" cy="489900"/>
          </a:xfrm>
          <a:prstGeom prst="straightConnector1">
            <a:avLst/>
          </a:prstGeom>
          <a:noFill/>
          <a:ln cap="flat" cmpd="sng" w="19050">
            <a:solidFill>
              <a:schemeClr val="dk2"/>
            </a:solidFill>
            <a:prstDash val="solid"/>
            <a:round/>
            <a:headEnd len="med" w="med" type="none"/>
            <a:tailEnd len="med" w="med" type="triangle"/>
          </a:ln>
        </p:spPr>
      </p:cxnSp>
      <p:cxnSp>
        <p:nvCxnSpPr>
          <p:cNvPr id="117" name="Google Shape;117;p13"/>
          <p:cNvCxnSpPr>
            <a:stCxn id="114" idx="0"/>
            <a:endCxn id="109" idx="2"/>
          </p:cNvCxnSpPr>
          <p:nvPr/>
        </p:nvCxnSpPr>
        <p:spPr>
          <a:xfrm flipH="1" rot="10800000">
            <a:off x="6460663" y="3048075"/>
            <a:ext cx="505800" cy="161100"/>
          </a:xfrm>
          <a:prstGeom prst="straightConnector1">
            <a:avLst/>
          </a:prstGeom>
          <a:noFill/>
          <a:ln cap="flat" cmpd="sng" w="19050">
            <a:solidFill>
              <a:schemeClr val="dk2"/>
            </a:solidFill>
            <a:prstDash val="solid"/>
            <a:round/>
            <a:headEnd len="med" w="med" type="none"/>
            <a:tailEnd len="med" w="med" type="triangle"/>
          </a:ln>
        </p:spPr>
      </p:cxnSp>
      <p:cxnSp>
        <p:nvCxnSpPr>
          <p:cNvPr id="118" name="Google Shape;118;p13"/>
          <p:cNvCxnSpPr>
            <a:stCxn id="113" idx="0"/>
            <a:endCxn id="109" idx="1"/>
          </p:cNvCxnSpPr>
          <p:nvPr/>
        </p:nvCxnSpPr>
        <p:spPr>
          <a:xfrm flipH="1" rot="10800000">
            <a:off x="4960088" y="2719263"/>
            <a:ext cx="1280700" cy="489900"/>
          </a:xfrm>
          <a:prstGeom prst="straightConnector1">
            <a:avLst/>
          </a:prstGeom>
          <a:noFill/>
          <a:ln cap="flat" cmpd="sng" w="19050">
            <a:solidFill>
              <a:schemeClr val="dk2"/>
            </a:solidFill>
            <a:prstDash val="solid"/>
            <a:round/>
            <a:headEnd len="med" w="med" type="none"/>
            <a:tailEnd len="med" w="med" type="triangle"/>
          </a:ln>
        </p:spPr>
      </p:cxnSp>
      <p:sp>
        <p:nvSpPr>
          <p:cNvPr id="119" name="Google Shape;119;p13"/>
          <p:cNvSpPr/>
          <p:nvPr/>
        </p:nvSpPr>
        <p:spPr>
          <a:xfrm>
            <a:off x="4234550" y="4498988"/>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Author</a:t>
            </a:r>
            <a:endParaRPr sz="1800"/>
          </a:p>
        </p:txBody>
      </p:sp>
      <p:sp>
        <p:nvSpPr>
          <p:cNvPr id="120" name="Google Shape;120;p13"/>
          <p:cNvSpPr/>
          <p:nvPr/>
        </p:nvSpPr>
        <p:spPr>
          <a:xfrm>
            <a:off x="5735113" y="4487238"/>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Performer</a:t>
            </a:r>
            <a:endParaRPr sz="1800"/>
          </a:p>
        </p:txBody>
      </p:sp>
      <p:sp>
        <p:nvSpPr>
          <p:cNvPr id="121" name="Google Shape;121;p13"/>
          <p:cNvSpPr/>
          <p:nvPr/>
        </p:nvSpPr>
        <p:spPr>
          <a:xfrm>
            <a:off x="7235700" y="4487250"/>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Director</a:t>
            </a:r>
            <a:endParaRPr sz="1800"/>
          </a:p>
        </p:txBody>
      </p:sp>
      <p:sp>
        <p:nvSpPr>
          <p:cNvPr id="122" name="Google Shape;122;p13"/>
          <p:cNvSpPr/>
          <p:nvPr/>
        </p:nvSpPr>
        <p:spPr>
          <a:xfrm>
            <a:off x="5735125" y="5671175"/>
            <a:ext cx="1451100" cy="6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Creator</a:t>
            </a:r>
            <a:endParaRPr sz="1800"/>
          </a:p>
        </p:txBody>
      </p:sp>
      <p:cxnSp>
        <p:nvCxnSpPr>
          <p:cNvPr id="123" name="Google Shape;123;p13"/>
          <p:cNvCxnSpPr>
            <a:stCxn id="119" idx="2"/>
            <a:endCxn id="122" idx="0"/>
          </p:cNvCxnSpPr>
          <p:nvPr/>
        </p:nvCxnSpPr>
        <p:spPr>
          <a:xfrm>
            <a:off x="4960100" y="5156588"/>
            <a:ext cx="1500600" cy="514500"/>
          </a:xfrm>
          <a:prstGeom prst="straightConnector1">
            <a:avLst/>
          </a:prstGeom>
          <a:noFill/>
          <a:ln cap="flat" cmpd="sng" w="19050">
            <a:solidFill>
              <a:schemeClr val="dk2"/>
            </a:solidFill>
            <a:prstDash val="solid"/>
            <a:round/>
            <a:headEnd len="med" w="med" type="none"/>
            <a:tailEnd len="med" w="med" type="triangle"/>
          </a:ln>
        </p:spPr>
      </p:cxnSp>
      <p:cxnSp>
        <p:nvCxnSpPr>
          <p:cNvPr id="124" name="Google Shape;124;p13"/>
          <p:cNvCxnSpPr>
            <a:stCxn id="120" idx="2"/>
            <a:endCxn id="122" idx="0"/>
          </p:cNvCxnSpPr>
          <p:nvPr/>
        </p:nvCxnSpPr>
        <p:spPr>
          <a:xfrm>
            <a:off x="6460663" y="5144838"/>
            <a:ext cx="0" cy="526200"/>
          </a:xfrm>
          <a:prstGeom prst="straightConnector1">
            <a:avLst/>
          </a:prstGeom>
          <a:noFill/>
          <a:ln cap="flat" cmpd="sng" w="19050">
            <a:solidFill>
              <a:schemeClr val="dk2"/>
            </a:solidFill>
            <a:prstDash val="solid"/>
            <a:round/>
            <a:headEnd len="med" w="med" type="none"/>
            <a:tailEnd len="med" w="med" type="triangle"/>
          </a:ln>
        </p:spPr>
      </p:cxnSp>
      <p:cxnSp>
        <p:nvCxnSpPr>
          <p:cNvPr id="125" name="Google Shape;125;p13"/>
          <p:cNvCxnSpPr>
            <a:stCxn id="121" idx="2"/>
            <a:endCxn id="122" idx="0"/>
          </p:cNvCxnSpPr>
          <p:nvPr/>
        </p:nvCxnSpPr>
        <p:spPr>
          <a:xfrm flipH="1">
            <a:off x="6460650" y="5144850"/>
            <a:ext cx="1500600" cy="526200"/>
          </a:xfrm>
          <a:prstGeom prst="straightConnector1">
            <a:avLst/>
          </a:prstGeom>
          <a:noFill/>
          <a:ln cap="flat" cmpd="sng" w="19050">
            <a:solidFill>
              <a:schemeClr val="dk2"/>
            </a:solidFill>
            <a:prstDash val="solid"/>
            <a:round/>
            <a:headEnd len="med" w="med" type="none"/>
            <a:tailEnd len="med" w="med" type="triangle"/>
          </a:ln>
        </p:spPr>
      </p:cxnSp>
      <p:cxnSp>
        <p:nvCxnSpPr>
          <p:cNvPr id="126" name="Google Shape;126;p13"/>
          <p:cNvCxnSpPr>
            <a:stCxn id="119" idx="0"/>
            <a:endCxn id="113" idx="2"/>
          </p:cNvCxnSpPr>
          <p:nvPr/>
        </p:nvCxnSpPr>
        <p:spPr>
          <a:xfrm rot="10800000">
            <a:off x="4960100" y="3866888"/>
            <a:ext cx="0" cy="632100"/>
          </a:xfrm>
          <a:prstGeom prst="straightConnector1">
            <a:avLst/>
          </a:prstGeom>
          <a:noFill/>
          <a:ln cap="flat" cmpd="sng" w="19050">
            <a:solidFill>
              <a:schemeClr val="dk2"/>
            </a:solidFill>
            <a:prstDash val="solid"/>
            <a:round/>
            <a:headEnd len="med" w="med" type="none"/>
            <a:tailEnd len="med" w="med" type="diamond"/>
          </a:ln>
        </p:spPr>
      </p:cxnSp>
      <p:cxnSp>
        <p:nvCxnSpPr>
          <p:cNvPr id="127" name="Google Shape;127;p13"/>
          <p:cNvCxnSpPr>
            <a:stCxn id="120" idx="0"/>
            <a:endCxn id="114" idx="2"/>
          </p:cNvCxnSpPr>
          <p:nvPr/>
        </p:nvCxnSpPr>
        <p:spPr>
          <a:xfrm rot="10800000">
            <a:off x="6460663" y="3866838"/>
            <a:ext cx="0" cy="620400"/>
          </a:xfrm>
          <a:prstGeom prst="straightConnector1">
            <a:avLst/>
          </a:prstGeom>
          <a:noFill/>
          <a:ln cap="flat" cmpd="sng" w="19050">
            <a:solidFill>
              <a:schemeClr val="dk2"/>
            </a:solidFill>
            <a:prstDash val="solid"/>
            <a:round/>
            <a:headEnd len="med" w="med" type="none"/>
            <a:tailEnd len="med" w="med" type="diamond"/>
          </a:ln>
        </p:spPr>
      </p:cxnSp>
      <p:cxnSp>
        <p:nvCxnSpPr>
          <p:cNvPr id="128" name="Google Shape;128;p13"/>
          <p:cNvCxnSpPr>
            <a:stCxn id="121" idx="0"/>
            <a:endCxn id="115" idx="2"/>
          </p:cNvCxnSpPr>
          <p:nvPr/>
        </p:nvCxnSpPr>
        <p:spPr>
          <a:xfrm rot="10800000">
            <a:off x="7961250" y="3866850"/>
            <a:ext cx="0" cy="620400"/>
          </a:xfrm>
          <a:prstGeom prst="straightConnector1">
            <a:avLst/>
          </a:prstGeom>
          <a:noFill/>
          <a:ln cap="flat" cmpd="sng" w="19050">
            <a:solidFill>
              <a:schemeClr val="dk2"/>
            </a:solidFill>
            <a:prstDash val="solid"/>
            <a:round/>
            <a:headEnd len="med" w="med" type="none"/>
            <a:tailEnd len="med" w="med" type="diamond"/>
          </a:ln>
        </p:spPr>
      </p:cxnSp>
      <p:sp>
        <p:nvSpPr>
          <p:cNvPr id="129" name="Google Shape;129;p13"/>
          <p:cNvSpPr txBox="1"/>
          <p:nvPr/>
        </p:nvSpPr>
        <p:spPr>
          <a:xfrm>
            <a:off x="4968038" y="4171575"/>
            <a:ext cx="5949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30" name="Google Shape;130;p13"/>
          <p:cNvSpPr txBox="1"/>
          <p:nvPr/>
        </p:nvSpPr>
        <p:spPr>
          <a:xfrm>
            <a:off x="4968025" y="3900075"/>
            <a:ext cx="5949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31" name="Google Shape;131;p13"/>
          <p:cNvSpPr txBox="1"/>
          <p:nvPr/>
        </p:nvSpPr>
        <p:spPr>
          <a:xfrm>
            <a:off x="6507825" y="4171575"/>
            <a:ext cx="5949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32" name="Google Shape;132;p13"/>
          <p:cNvSpPr txBox="1"/>
          <p:nvPr/>
        </p:nvSpPr>
        <p:spPr>
          <a:xfrm>
            <a:off x="7961250" y="4171563"/>
            <a:ext cx="5949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33" name="Google Shape;133;p13"/>
          <p:cNvSpPr txBox="1"/>
          <p:nvPr/>
        </p:nvSpPr>
        <p:spPr>
          <a:xfrm>
            <a:off x="6507813" y="3883413"/>
            <a:ext cx="5949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34" name="Google Shape;134;p13"/>
          <p:cNvSpPr txBox="1"/>
          <p:nvPr/>
        </p:nvSpPr>
        <p:spPr>
          <a:xfrm>
            <a:off x="7961250" y="3883425"/>
            <a:ext cx="5949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35" name="Google Shape;135;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6"/>
                                        </p:tgtEl>
                                      </p:cBhvr>
                                    </p:animEffect>
                                    <p:set>
                                      <p:cBhvr>
                                        <p:cTn dur="1" fill="hold">
                                          <p:stCondLst>
                                            <p:cond delay="0"/>
                                          </p:stCondLst>
                                        </p:cTn>
                                        <p:tgtEl>
                                          <p:spTgt spid="1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4"/>
                                        </p:tgtEl>
                                      </p:cBhvr>
                                    </p:animEffect>
                                    <p:set>
                                      <p:cBhvr>
                                        <p:cTn dur="1" fill="hold">
                                          <p:stCondLst>
                                            <p:cond delay="0"/>
                                          </p:stCondLst>
                                        </p:cTn>
                                        <p:tgtEl>
                                          <p:spTgt spid="1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5"/>
                                        </p:tgtEl>
                                      </p:cBhvr>
                                    </p:animEffect>
                                    <p:set>
                                      <p:cBhvr>
                                        <p:cTn dur="1" fill="hold">
                                          <p:stCondLst>
                                            <p:cond delay="0"/>
                                          </p:stCondLst>
                                        </p:cTn>
                                        <p:tgtEl>
                                          <p:spTgt spid="1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8"/>
                                        </p:tgtEl>
                                      </p:cBhvr>
                                    </p:animEffect>
                                    <p:set>
                                      <p:cBhvr>
                                        <p:cTn dur="1" fill="hold">
                                          <p:stCondLst>
                                            <p:cond delay="0"/>
                                          </p:stCondLst>
                                        </p:cTn>
                                        <p:tgtEl>
                                          <p:spTgt spid="1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7"/>
                                        </p:tgtEl>
                                      </p:cBhvr>
                                    </p:animEffect>
                                    <p:set>
                                      <p:cBhvr>
                                        <p:cTn dur="1" fill="hold">
                                          <p:stCondLst>
                                            <p:cond delay="0"/>
                                          </p:stCondLst>
                                        </p:cTn>
                                        <p:tgtEl>
                                          <p:spTgt spid="1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Define Attributes and Operations</a:t>
            </a:r>
            <a:endParaRPr/>
          </a:p>
        </p:txBody>
      </p:sp>
      <p:sp>
        <p:nvSpPr>
          <p:cNvPr id="141" name="Google Shape;141;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What are the </a:t>
            </a:r>
            <a:r>
              <a:rPr i="1" lang="en"/>
              <a:t>responsibilities </a:t>
            </a:r>
            <a:r>
              <a:rPr lang="en"/>
              <a:t>of the class?</a:t>
            </a:r>
            <a:endParaRPr/>
          </a:p>
          <a:p>
            <a:pPr indent="-381000" lvl="1" marL="914400" marR="0" rtl="0" algn="l">
              <a:lnSpc>
                <a:spcPct val="100000"/>
              </a:lnSpc>
              <a:spcBef>
                <a:spcPts val="0"/>
              </a:spcBef>
              <a:spcAft>
                <a:spcPts val="0"/>
              </a:spcAft>
              <a:buSzPts val="2400"/>
              <a:buChar char="○"/>
            </a:pPr>
            <a:r>
              <a:rPr lang="en"/>
              <a:t>Use tools such as data dictionaries to define responsibilities of a class - what services must they perform or allow others to perform.</a:t>
            </a:r>
            <a:endParaRPr/>
          </a:p>
          <a:p>
            <a:pPr indent="-381000" lvl="1" marL="914400" marR="0" rtl="0" algn="l">
              <a:lnSpc>
                <a:spcPct val="100000"/>
              </a:lnSpc>
              <a:spcBef>
                <a:spcPts val="0"/>
              </a:spcBef>
              <a:spcAft>
                <a:spcPts val="0"/>
              </a:spcAft>
              <a:buSzPts val="2400"/>
              <a:buChar char="○"/>
            </a:pPr>
            <a:r>
              <a:rPr lang="en"/>
              <a:t>Classes were nouns, now look for </a:t>
            </a:r>
            <a:r>
              <a:rPr b="1" lang="en"/>
              <a:t>verbs</a:t>
            </a:r>
            <a:r>
              <a:rPr lang="en"/>
              <a:t>.</a:t>
            </a:r>
            <a:endParaRPr/>
          </a:p>
          <a:p>
            <a:pPr indent="-419100" lvl="0" marL="457200" marR="0" rtl="0" algn="l">
              <a:lnSpc>
                <a:spcPct val="100000"/>
              </a:lnSpc>
              <a:spcBef>
                <a:spcPts val="0"/>
              </a:spcBef>
              <a:spcAft>
                <a:spcPts val="0"/>
              </a:spcAft>
              <a:buSzPts val="3000"/>
              <a:buChar char="●"/>
            </a:pPr>
            <a:r>
              <a:rPr lang="en"/>
              <a:t>General guidelines:</a:t>
            </a:r>
            <a:endParaRPr/>
          </a:p>
          <a:p>
            <a:pPr indent="-381000" lvl="1" marL="914400" marR="0" rtl="0" algn="l">
              <a:lnSpc>
                <a:spcPct val="100000"/>
              </a:lnSpc>
              <a:spcBef>
                <a:spcPts val="0"/>
              </a:spcBef>
              <a:spcAft>
                <a:spcPts val="0"/>
              </a:spcAft>
              <a:buSzPts val="2400"/>
              <a:buChar char="○"/>
            </a:pPr>
            <a:r>
              <a:rPr lang="en"/>
              <a:t>Responsibilities should be evenly distributed between classes.</a:t>
            </a:r>
            <a:endParaRPr/>
          </a:p>
          <a:p>
            <a:pPr indent="-381000" lvl="1" marL="914400" marR="0" rtl="0" algn="l">
              <a:lnSpc>
                <a:spcPct val="100000"/>
              </a:lnSpc>
              <a:spcBef>
                <a:spcPts val="0"/>
              </a:spcBef>
              <a:spcAft>
                <a:spcPts val="0"/>
              </a:spcAft>
              <a:buSzPts val="2400"/>
              <a:buChar char="○"/>
            </a:pPr>
            <a:r>
              <a:rPr lang="en"/>
              <a:t>Information related to a responsibility should be stored in the class responsible for that service. </a:t>
            </a:r>
            <a:endParaRPr/>
          </a:p>
          <a:p>
            <a:pPr indent="-381000" lvl="2" marL="1371600" marR="0" rtl="0" algn="l">
              <a:lnSpc>
                <a:spcPct val="100000"/>
              </a:lnSpc>
              <a:spcBef>
                <a:spcPts val="0"/>
              </a:spcBef>
              <a:spcAft>
                <a:spcPts val="0"/>
              </a:spcAft>
              <a:buSzPts val="2400"/>
              <a:buChar char="■"/>
            </a:pPr>
            <a:r>
              <a:rPr lang="en"/>
              <a:t>Those are the attributes.</a:t>
            </a:r>
            <a:endParaRPr/>
          </a:p>
          <a:p>
            <a:pPr indent="0" lvl="0" marL="0" marR="0" rtl="0" algn="l">
              <a:lnSpc>
                <a:spcPct val="100000"/>
              </a:lnSpc>
              <a:spcBef>
                <a:spcPts val="600"/>
              </a:spcBef>
              <a:spcAft>
                <a:spcPts val="0"/>
              </a:spcAft>
              <a:buNone/>
            </a:pPr>
            <a:r>
              <a:t/>
            </a:r>
            <a:endParaRPr/>
          </a:p>
        </p:txBody>
      </p:sp>
      <p:sp>
        <p:nvSpPr>
          <p:cNvPr id="142" name="Google Shape;142;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Identify Associations</a:t>
            </a:r>
            <a:endParaRPr/>
          </a:p>
        </p:txBody>
      </p:sp>
      <p:sp>
        <p:nvSpPr>
          <p:cNvPr id="148" name="Google Shape;148;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Classes fulfill responsibilities in two ways:</a:t>
            </a:r>
            <a:endParaRPr/>
          </a:p>
          <a:p>
            <a:pPr indent="-419100" lvl="0" marL="457200" marR="0" rtl="0" algn="l">
              <a:lnSpc>
                <a:spcPct val="100000"/>
              </a:lnSpc>
              <a:spcBef>
                <a:spcPts val="600"/>
              </a:spcBef>
              <a:spcAft>
                <a:spcPts val="0"/>
              </a:spcAft>
              <a:buSzPts val="3000"/>
              <a:buChar char="●"/>
            </a:pPr>
            <a:r>
              <a:rPr lang="en"/>
              <a:t>It can use its own methods to modify its own attributes.</a:t>
            </a:r>
            <a:endParaRPr/>
          </a:p>
          <a:p>
            <a:pPr indent="-419100" lvl="0" marL="457200" marR="0" rtl="0" algn="l">
              <a:lnSpc>
                <a:spcPct val="100000"/>
              </a:lnSpc>
              <a:spcBef>
                <a:spcPts val="0"/>
              </a:spcBef>
              <a:spcAft>
                <a:spcPts val="0"/>
              </a:spcAft>
              <a:buSzPts val="3000"/>
              <a:buChar char="●"/>
            </a:pPr>
            <a:r>
              <a:rPr lang="en"/>
              <a:t>It can collaborate with other classes.</a:t>
            </a:r>
            <a:endParaRPr/>
          </a:p>
          <a:p>
            <a:pPr indent="0" lvl="0" marL="0" marR="0" rtl="0" algn="l">
              <a:lnSpc>
                <a:spcPct val="100000"/>
              </a:lnSpc>
              <a:spcBef>
                <a:spcPts val="600"/>
              </a:spcBef>
              <a:spcAft>
                <a:spcPts val="0"/>
              </a:spcAft>
              <a:buNone/>
            </a:pPr>
            <a:r>
              <a:rPr lang="en"/>
              <a:t>If a class cannot fulfill its responsibilities alone, identify and document the associations.</a:t>
            </a:r>
            <a:endParaRPr/>
          </a:p>
          <a:p>
            <a:pPr indent="-419100" lvl="0" marL="457200" marR="0" rtl="0" algn="l">
              <a:lnSpc>
                <a:spcPct val="100000"/>
              </a:lnSpc>
              <a:spcBef>
                <a:spcPts val="600"/>
              </a:spcBef>
              <a:spcAft>
                <a:spcPts val="0"/>
              </a:spcAft>
              <a:buSzPts val="3000"/>
              <a:buChar char="●"/>
            </a:pPr>
            <a:r>
              <a:rPr lang="en"/>
              <a:t>is-part-of (aggregation)</a:t>
            </a:r>
            <a:endParaRPr/>
          </a:p>
          <a:p>
            <a:pPr indent="-419100" lvl="0" marL="457200" marR="0" rtl="0" algn="l">
              <a:lnSpc>
                <a:spcPct val="100000"/>
              </a:lnSpc>
              <a:spcBef>
                <a:spcPts val="0"/>
              </a:spcBef>
              <a:spcAft>
                <a:spcPts val="0"/>
              </a:spcAft>
              <a:buSzPts val="3000"/>
              <a:buChar char="●"/>
            </a:pPr>
            <a:r>
              <a:rPr lang="en"/>
              <a:t>has-knowledge-of (association)</a:t>
            </a:r>
            <a:endParaRPr/>
          </a:p>
          <a:p>
            <a:pPr indent="-419100" lvl="0" marL="457200" marR="0" rtl="0" algn="l">
              <a:lnSpc>
                <a:spcPct val="100000"/>
              </a:lnSpc>
              <a:spcBef>
                <a:spcPts val="0"/>
              </a:spcBef>
              <a:spcAft>
                <a:spcPts val="0"/>
              </a:spcAft>
              <a:buSzPts val="3000"/>
              <a:buChar char="●"/>
            </a:pPr>
            <a:r>
              <a:rPr lang="en"/>
              <a:t>depends-upon (association)</a:t>
            </a:r>
            <a:endParaRPr/>
          </a:p>
          <a:p>
            <a:pPr indent="0" lvl="0" marL="0" marR="0" rtl="0" algn="l">
              <a:lnSpc>
                <a:spcPct val="100000"/>
              </a:lnSpc>
              <a:spcBef>
                <a:spcPts val="600"/>
              </a:spcBef>
              <a:spcAft>
                <a:spcPts val="0"/>
              </a:spcAft>
              <a:buNone/>
            </a:pPr>
            <a:r>
              <a:t/>
            </a:r>
            <a:endParaRPr/>
          </a:p>
        </p:txBody>
      </p:sp>
      <p:sp>
        <p:nvSpPr>
          <p:cNvPr id="149" name="Google Shape;149;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Modeling Approach</a:t>
            </a:r>
            <a:endParaRPr/>
          </a:p>
        </p:txBody>
      </p:sp>
      <p:sp>
        <p:nvSpPr>
          <p:cNvPr id="155" name="Google Shape;155;p1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sz="2800"/>
              <a:t>Iterate and refine the model</a:t>
            </a:r>
            <a:r>
              <a:rPr lang="en"/>
              <a:t>.</a:t>
            </a:r>
            <a:endParaRPr/>
          </a:p>
          <a:p>
            <a:pPr indent="-381000" lvl="1" marL="914400" marR="0" rtl="0" algn="l">
              <a:lnSpc>
                <a:spcPct val="100000"/>
              </a:lnSpc>
              <a:spcBef>
                <a:spcPts val="0"/>
              </a:spcBef>
              <a:spcAft>
                <a:spcPts val="0"/>
              </a:spcAft>
              <a:buSzPts val="2400"/>
              <a:buChar char="○"/>
            </a:pPr>
            <a:r>
              <a:rPr lang="en"/>
              <a:t>You will almost always go through multiple iterations of a design.</a:t>
            </a:r>
            <a:endParaRPr/>
          </a:p>
          <a:p>
            <a:pPr indent="-406400" lvl="0" marL="457200" marR="0" rtl="0" algn="l">
              <a:lnSpc>
                <a:spcPct val="100000"/>
              </a:lnSpc>
              <a:spcBef>
                <a:spcPts val="0"/>
              </a:spcBef>
              <a:spcAft>
                <a:spcPts val="0"/>
              </a:spcAft>
              <a:buSzPts val="2800"/>
              <a:buChar char="●"/>
            </a:pPr>
            <a:r>
              <a:rPr lang="en" sz="2800"/>
              <a:t>Group classes into subsystems.</a:t>
            </a:r>
            <a:endParaRPr sz="2800"/>
          </a:p>
          <a:p>
            <a:pPr indent="-381000" lvl="1" marL="914400" marR="0" rtl="0" algn="l">
              <a:lnSpc>
                <a:spcPct val="100000"/>
              </a:lnSpc>
              <a:spcBef>
                <a:spcPts val="0"/>
              </a:spcBef>
              <a:spcAft>
                <a:spcPts val="0"/>
              </a:spcAft>
              <a:buSzPts val="2400"/>
              <a:buChar char="○"/>
            </a:pPr>
            <a:r>
              <a:rPr lang="en"/>
              <a:t>Which classes can combine to form an independent grouping?</a:t>
            </a:r>
            <a:endParaRPr/>
          </a:p>
        </p:txBody>
      </p:sp>
      <p:sp>
        <p:nvSpPr>
          <p:cNvPr id="156" name="Google Shape;156;p16"/>
          <p:cNvSpPr/>
          <p:nvPr/>
        </p:nvSpPr>
        <p:spPr>
          <a:xfrm>
            <a:off x="4365050" y="1839324"/>
            <a:ext cx="1377600" cy="62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Library</a:t>
            </a:r>
            <a:endParaRPr sz="1800"/>
          </a:p>
        </p:txBody>
      </p:sp>
      <p:sp>
        <p:nvSpPr>
          <p:cNvPr id="157" name="Google Shape;157;p16"/>
          <p:cNvSpPr/>
          <p:nvPr/>
        </p:nvSpPr>
        <p:spPr>
          <a:xfrm>
            <a:off x="6364930" y="2359147"/>
            <a:ext cx="1377600" cy="62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Library Material</a:t>
            </a:r>
            <a:endParaRPr sz="1800"/>
          </a:p>
        </p:txBody>
      </p:sp>
      <p:cxnSp>
        <p:nvCxnSpPr>
          <p:cNvPr id="158" name="Google Shape;158;p16"/>
          <p:cNvCxnSpPr>
            <a:stCxn id="157" idx="0"/>
            <a:endCxn id="156" idx="3"/>
          </p:cNvCxnSpPr>
          <p:nvPr/>
        </p:nvCxnSpPr>
        <p:spPr>
          <a:xfrm rot="10800000">
            <a:off x="5742730" y="2149447"/>
            <a:ext cx="1311000" cy="209700"/>
          </a:xfrm>
          <a:prstGeom prst="straightConnector1">
            <a:avLst/>
          </a:prstGeom>
          <a:noFill/>
          <a:ln cap="flat" cmpd="sng" w="28575">
            <a:solidFill>
              <a:schemeClr val="dk2"/>
            </a:solidFill>
            <a:prstDash val="solid"/>
            <a:round/>
            <a:headEnd len="med" w="med" type="none"/>
            <a:tailEnd len="med" w="med" type="none"/>
          </a:ln>
        </p:spPr>
      </p:cxnSp>
      <p:sp>
        <p:nvSpPr>
          <p:cNvPr id="159" name="Google Shape;159;p16"/>
          <p:cNvSpPr txBox="1"/>
          <p:nvPr/>
        </p:nvSpPr>
        <p:spPr>
          <a:xfrm>
            <a:off x="5803039" y="1856810"/>
            <a:ext cx="3015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60" name="Google Shape;160;p16"/>
          <p:cNvSpPr txBox="1"/>
          <p:nvPr/>
        </p:nvSpPr>
        <p:spPr>
          <a:xfrm>
            <a:off x="6880094" y="2021418"/>
            <a:ext cx="5646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61" name="Google Shape;161;p16"/>
          <p:cNvSpPr/>
          <p:nvPr/>
        </p:nvSpPr>
        <p:spPr>
          <a:xfrm>
            <a:off x="4460439" y="3131440"/>
            <a:ext cx="1377600" cy="62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Book</a:t>
            </a:r>
            <a:endParaRPr sz="1800"/>
          </a:p>
        </p:txBody>
      </p:sp>
      <p:sp>
        <p:nvSpPr>
          <p:cNvPr id="162" name="Google Shape;162;p16"/>
          <p:cNvSpPr/>
          <p:nvPr/>
        </p:nvSpPr>
        <p:spPr>
          <a:xfrm>
            <a:off x="5884877" y="3131452"/>
            <a:ext cx="1377600" cy="62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CD</a:t>
            </a:r>
            <a:endParaRPr sz="1800"/>
          </a:p>
        </p:txBody>
      </p:sp>
      <p:sp>
        <p:nvSpPr>
          <p:cNvPr id="163" name="Google Shape;163;p16"/>
          <p:cNvSpPr/>
          <p:nvPr/>
        </p:nvSpPr>
        <p:spPr>
          <a:xfrm>
            <a:off x="7309303" y="3131440"/>
            <a:ext cx="1377600" cy="62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Video</a:t>
            </a:r>
            <a:endParaRPr sz="1800"/>
          </a:p>
        </p:txBody>
      </p:sp>
      <p:cxnSp>
        <p:nvCxnSpPr>
          <p:cNvPr id="164" name="Google Shape;164;p16"/>
          <p:cNvCxnSpPr>
            <a:stCxn id="163" idx="0"/>
            <a:endCxn id="157" idx="3"/>
          </p:cNvCxnSpPr>
          <p:nvPr/>
        </p:nvCxnSpPr>
        <p:spPr>
          <a:xfrm rot="10800000">
            <a:off x="7742503" y="2669440"/>
            <a:ext cx="255600" cy="462000"/>
          </a:xfrm>
          <a:prstGeom prst="straightConnector1">
            <a:avLst/>
          </a:prstGeom>
          <a:noFill/>
          <a:ln cap="flat" cmpd="sng" w="19050">
            <a:solidFill>
              <a:schemeClr val="dk2"/>
            </a:solidFill>
            <a:prstDash val="solid"/>
            <a:round/>
            <a:headEnd len="med" w="med" type="none"/>
            <a:tailEnd len="med" w="med" type="triangle"/>
          </a:ln>
        </p:spPr>
      </p:cxnSp>
      <p:cxnSp>
        <p:nvCxnSpPr>
          <p:cNvPr id="165" name="Google Shape;165;p16"/>
          <p:cNvCxnSpPr>
            <a:stCxn id="162" idx="0"/>
            <a:endCxn id="157" idx="2"/>
          </p:cNvCxnSpPr>
          <p:nvPr/>
        </p:nvCxnSpPr>
        <p:spPr>
          <a:xfrm flipH="1" rot="10800000">
            <a:off x="6573677" y="2979652"/>
            <a:ext cx="480000" cy="151800"/>
          </a:xfrm>
          <a:prstGeom prst="straightConnector1">
            <a:avLst/>
          </a:prstGeom>
          <a:noFill/>
          <a:ln cap="flat" cmpd="sng" w="19050">
            <a:solidFill>
              <a:schemeClr val="dk2"/>
            </a:solidFill>
            <a:prstDash val="solid"/>
            <a:round/>
            <a:headEnd len="med" w="med" type="none"/>
            <a:tailEnd len="med" w="med" type="triangle"/>
          </a:ln>
        </p:spPr>
      </p:cxnSp>
      <p:cxnSp>
        <p:nvCxnSpPr>
          <p:cNvPr id="166" name="Google Shape;166;p16"/>
          <p:cNvCxnSpPr>
            <a:stCxn id="161" idx="0"/>
            <a:endCxn id="157" idx="1"/>
          </p:cNvCxnSpPr>
          <p:nvPr/>
        </p:nvCxnSpPr>
        <p:spPr>
          <a:xfrm flipH="1" rot="10800000">
            <a:off x="5149239" y="2669440"/>
            <a:ext cx="1215600" cy="462000"/>
          </a:xfrm>
          <a:prstGeom prst="straightConnector1">
            <a:avLst/>
          </a:prstGeom>
          <a:noFill/>
          <a:ln cap="flat" cmpd="sng" w="19050">
            <a:solidFill>
              <a:schemeClr val="dk2"/>
            </a:solidFill>
            <a:prstDash val="solid"/>
            <a:round/>
            <a:headEnd len="med" w="med" type="none"/>
            <a:tailEnd len="med" w="med" type="triangle"/>
          </a:ln>
        </p:spPr>
      </p:cxnSp>
      <p:sp>
        <p:nvSpPr>
          <p:cNvPr id="167" name="Google Shape;167;p16"/>
          <p:cNvSpPr/>
          <p:nvPr/>
        </p:nvSpPr>
        <p:spPr>
          <a:xfrm>
            <a:off x="4460451" y="4348061"/>
            <a:ext cx="1377600" cy="62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Author</a:t>
            </a:r>
            <a:endParaRPr sz="1800"/>
          </a:p>
        </p:txBody>
      </p:sp>
      <p:sp>
        <p:nvSpPr>
          <p:cNvPr id="168" name="Google Shape;168;p16"/>
          <p:cNvSpPr/>
          <p:nvPr/>
        </p:nvSpPr>
        <p:spPr>
          <a:xfrm>
            <a:off x="5884877" y="4336978"/>
            <a:ext cx="1377600" cy="62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Performer</a:t>
            </a:r>
            <a:endParaRPr sz="1800"/>
          </a:p>
        </p:txBody>
      </p:sp>
      <p:sp>
        <p:nvSpPr>
          <p:cNvPr id="169" name="Google Shape;169;p16"/>
          <p:cNvSpPr/>
          <p:nvPr/>
        </p:nvSpPr>
        <p:spPr>
          <a:xfrm>
            <a:off x="7309327" y="4336990"/>
            <a:ext cx="1377600" cy="62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Director</a:t>
            </a:r>
            <a:endParaRPr sz="1800"/>
          </a:p>
        </p:txBody>
      </p:sp>
      <p:sp>
        <p:nvSpPr>
          <p:cNvPr id="170" name="Google Shape;170;p16"/>
          <p:cNvSpPr/>
          <p:nvPr/>
        </p:nvSpPr>
        <p:spPr>
          <a:xfrm>
            <a:off x="5884889" y="5453721"/>
            <a:ext cx="1377600" cy="62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Creator</a:t>
            </a:r>
            <a:endParaRPr sz="1800"/>
          </a:p>
        </p:txBody>
      </p:sp>
      <p:cxnSp>
        <p:nvCxnSpPr>
          <p:cNvPr id="171" name="Google Shape;171;p16"/>
          <p:cNvCxnSpPr>
            <a:stCxn id="167" idx="2"/>
            <a:endCxn id="170" idx="0"/>
          </p:cNvCxnSpPr>
          <p:nvPr/>
        </p:nvCxnSpPr>
        <p:spPr>
          <a:xfrm>
            <a:off x="5149251" y="4968461"/>
            <a:ext cx="1424400" cy="485400"/>
          </a:xfrm>
          <a:prstGeom prst="straightConnector1">
            <a:avLst/>
          </a:prstGeom>
          <a:noFill/>
          <a:ln cap="flat" cmpd="sng" w="19050">
            <a:solidFill>
              <a:schemeClr val="dk2"/>
            </a:solidFill>
            <a:prstDash val="solid"/>
            <a:round/>
            <a:headEnd len="med" w="med" type="none"/>
            <a:tailEnd len="med" w="med" type="triangle"/>
          </a:ln>
        </p:spPr>
      </p:cxnSp>
      <p:cxnSp>
        <p:nvCxnSpPr>
          <p:cNvPr id="172" name="Google Shape;172;p16"/>
          <p:cNvCxnSpPr>
            <a:stCxn id="168" idx="2"/>
            <a:endCxn id="170" idx="0"/>
          </p:cNvCxnSpPr>
          <p:nvPr/>
        </p:nvCxnSpPr>
        <p:spPr>
          <a:xfrm>
            <a:off x="6573677" y="4957378"/>
            <a:ext cx="0" cy="496200"/>
          </a:xfrm>
          <a:prstGeom prst="straightConnector1">
            <a:avLst/>
          </a:prstGeom>
          <a:noFill/>
          <a:ln cap="flat" cmpd="sng" w="19050">
            <a:solidFill>
              <a:schemeClr val="dk2"/>
            </a:solidFill>
            <a:prstDash val="solid"/>
            <a:round/>
            <a:headEnd len="med" w="med" type="none"/>
            <a:tailEnd len="med" w="med" type="triangle"/>
          </a:ln>
        </p:spPr>
      </p:cxnSp>
      <p:cxnSp>
        <p:nvCxnSpPr>
          <p:cNvPr id="173" name="Google Shape;173;p16"/>
          <p:cNvCxnSpPr>
            <a:stCxn id="169" idx="2"/>
            <a:endCxn id="170" idx="0"/>
          </p:cNvCxnSpPr>
          <p:nvPr/>
        </p:nvCxnSpPr>
        <p:spPr>
          <a:xfrm flipH="1">
            <a:off x="6573727" y="4957390"/>
            <a:ext cx="1424400" cy="496200"/>
          </a:xfrm>
          <a:prstGeom prst="straightConnector1">
            <a:avLst/>
          </a:prstGeom>
          <a:noFill/>
          <a:ln cap="flat" cmpd="sng" w="19050">
            <a:solidFill>
              <a:schemeClr val="dk2"/>
            </a:solidFill>
            <a:prstDash val="solid"/>
            <a:round/>
            <a:headEnd len="med" w="med" type="none"/>
            <a:tailEnd len="med" w="med" type="triangle"/>
          </a:ln>
        </p:spPr>
      </p:cxnSp>
      <p:cxnSp>
        <p:nvCxnSpPr>
          <p:cNvPr id="174" name="Google Shape;174;p16"/>
          <p:cNvCxnSpPr>
            <a:stCxn id="167" idx="0"/>
            <a:endCxn id="161" idx="2"/>
          </p:cNvCxnSpPr>
          <p:nvPr/>
        </p:nvCxnSpPr>
        <p:spPr>
          <a:xfrm rot="10800000">
            <a:off x="5149251" y="3751961"/>
            <a:ext cx="0" cy="596100"/>
          </a:xfrm>
          <a:prstGeom prst="straightConnector1">
            <a:avLst/>
          </a:prstGeom>
          <a:noFill/>
          <a:ln cap="flat" cmpd="sng" w="19050">
            <a:solidFill>
              <a:schemeClr val="dk2"/>
            </a:solidFill>
            <a:prstDash val="solid"/>
            <a:round/>
            <a:headEnd len="med" w="med" type="none"/>
            <a:tailEnd len="med" w="med" type="diamond"/>
          </a:ln>
        </p:spPr>
      </p:cxnSp>
      <p:cxnSp>
        <p:nvCxnSpPr>
          <p:cNvPr id="175" name="Google Shape;175;p16"/>
          <p:cNvCxnSpPr>
            <a:stCxn id="168" idx="0"/>
            <a:endCxn id="162" idx="2"/>
          </p:cNvCxnSpPr>
          <p:nvPr/>
        </p:nvCxnSpPr>
        <p:spPr>
          <a:xfrm rot="10800000">
            <a:off x="6573677" y="3751978"/>
            <a:ext cx="0" cy="585000"/>
          </a:xfrm>
          <a:prstGeom prst="straightConnector1">
            <a:avLst/>
          </a:prstGeom>
          <a:noFill/>
          <a:ln cap="flat" cmpd="sng" w="19050">
            <a:solidFill>
              <a:schemeClr val="dk2"/>
            </a:solidFill>
            <a:prstDash val="solid"/>
            <a:round/>
            <a:headEnd len="med" w="med" type="none"/>
            <a:tailEnd len="med" w="med" type="diamond"/>
          </a:ln>
        </p:spPr>
      </p:cxnSp>
      <p:cxnSp>
        <p:nvCxnSpPr>
          <p:cNvPr id="176" name="Google Shape;176;p16"/>
          <p:cNvCxnSpPr>
            <a:stCxn id="169" idx="0"/>
            <a:endCxn id="163" idx="2"/>
          </p:cNvCxnSpPr>
          <p:nvPr/>
        </p:nvCxnSpPr>
        <p:spPr>
          <a:xfrm rot="10800000">
            <a:off x="7998127" y="3751990"/>
            <a:ext cx="0" cy="585000"/>
          </a:xfrm>
          <a:prstGeom prst="straightConnector1">
            <a:avLst/>
          </a:prstGeom>
          <a:noFill/>
          <a:ln cap="flat" cmpd="sng" w="19050">
            <a:solidFill>
              <a:schemeClr val="dk2"/>
            </a:solidFill>
            <a:prstDash val="solid"/>
            <a:round/>
            <a:headEnd len="med" w="med" type="none"/>
            <a:tailEnd len="med" w="med" type="diamond"/>
          </a:ln>
        </p:spPr>
      </p:cxnSp>
      <p:sp>
        <p:nvSpPr>
          <p:cNvPr id="177" name="Google Shape;177;p16"/>
          <p:cNvSpPr txBox="1"/>
          <p:nvPr/>
        </p:nvSpPr>
        <p:spPr>
          <a:xfrm>
            <a:off x="5156722" y="4039231"/>
            <a:ext cx="5646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78" name="Google Shape;178;p16"/>
          <p:cNvSpPr txBox="1"/>
          <p:nvPr/>
        </p:nvSpPr>
        <p:spPr>
          <a:xfrm>
            <a:off x="5156710" y="3783140"/>
            <a:ext cx="5646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79" name="Google Shape;179;p16"/>
          <p:cNvSpPr txBox="1"/>
          <p:nvPr/>
        </p:nvSpPr>
        <p:spPr>
          <a:xfrm>
            <a:off x="6618383" y="4039231"/>
            <a:ext cx="5646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80" name="Google Shape;180;p16"/>
          <p:cNvSpPr txBox="1"/>
          <p:nvPr/>
        </p:nvSpPr>
        <p:spPr>
          <a:xfrm>
            <a:off x="7998063" y="4039219"/>
            <a:ext cx="5646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81" name="Google Shape;181;p16"/>
          <p:cNvSpPr txBox="1"/>
          <p:nvPr/>
        </p:nvSpPr>
        <p:spPr>
          <a:xfrm>
            <a:off x="6618371" y="3767423"/>
            <a:ext cx="5646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82" name="Google Shape;182;p16"/>
          <p:cNvSpPr txBox="1"/>
          <p:nvPr/>
        </p:nvSpPr>
        <p:spPr>
          <a:xfrm>
            <a:off x="7998063" y="3767435"/>
            <a:ext cx="5646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83" name="Google Shape;183;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Refinement</a:t>
            </a:r>
            <a:endParaRPr/>
          </a:p>
        </p:txBody>
      </p:sp>
      <p:sp>
        <p:nvSpPr>
          <p:cNvPr id="189" name="Google Shape;189;p17"/>
          <p:cNvSpPr txBox="1"/>
          <p:nvPr>
            <p:ph idx="1" type="body"/>
          </p:nvPr>
        </p:nvSpPr>
        <p:spPr>
          <a:xfrm>
            <a:off x="547175" y="1600200"/>
            <a:ext cx="4024800" cy="125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t>The software design is often not optimal. Before implementation, consider how it can be improved.</a:t>
            </a:r>
            <a:endParaRPr sz="2600"/>
          </a:p>
          <a:p>
            <a:pPr indent="0" lvl="0" marL="0" rtl="0" algn="l">
              <a:spcBef>
                <a:spcPts val="600"/>
              </a:spcBef>
              <a:spcAft>
                <a:spcPts val="0"/>
              </a:spcAft>
              <a:buNone/>
            </a:pPr>
            <a:r>
              <a:t/>
            </a:r>
            <a:endParaRPr sz="2600"/>
          </a:p>
          <a:p>
            <a:pPr indent="0" lvl="0" marL="0" rtl="0" algn="l">
              <a:spcBef>
                <a:spcPts val="600"/>
              </a:spcBef>
              <a:spcAft>
                <a:spcPts val="0"/>
              </a:spcAft>
              <a:buNone/>
            </a:pPr>
            <a:r>
              <a:rPr lang="en" sz="2600"/>
              <a:t>Watch for:</a:t>
            </a:r>
            <a:endParaRPr sz="2600"/>
          </a:p>
          <a:p>
            <a:pPr indent="-393700" lvl="0" marL="457200" rtl="0" algn="l">
              <a:spcBef>
                <a:spcPts val="600"/>
              </a:spcBef>
              <a:spcAft>
                <a:spcPts val="0"/>
              </a:spcAft>
              <a:buSzPts val="2600"/>
              <a:buChar char="●"/>
            </a:pPr>
            <a:r>
              <a:rPr lang="en" sz="2600"/>
              <a:t>Redundant associations.</a:t>
            </a:r>
            <a:endParaRPr sz="2600"/>
          </a:p>
          <a:p>
            <a:pPr indent="-393700" lvl="0" marL="457200" rtl="0" algn="l">
              <a:spcBef>
                <a:spcPts val="0"/>
              </a:spcBef>
              <a:spcAft>
                <a:spcPts val="0"/>
              </a:spcAft>
              <a:buSzPts val="2600"/>
              <a:buChar char="●"/>
            </a:pPr>
            <a:r>
              <a:rPr lang="en" sz="2600"/>
              <a:t>Attributes that can be derived at runtime.</a:t>
            </a:r>
            <a:endParaRPr sz="2600"/>
          </a:p>
        </p:txBody>
      </p:sp>
      <p:sp>
        <p:nvSpPr>
          <p:cNvPr id="190" name="Google Shape;190;p17"/>
          <p:cNvSpPr txBox="1"/>
          <p:nvPr>
            <p:ph idx="1" type="body"/>
          </p:nvPr>
        </p:nvSpPr>
        <p:spPr>
          <a:xfrm>
            <a:off x="4870250" y="1600200"/>
            <a:ext cx="3816600" cy="12501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Remove redundant associations</a:t>
            </a:r>
            <a:endParaRPr/>
          </a:p>
        </p:txBody>
      </p:sp>
      <p:sp>
        <p:nvSpPr>
          <p:cNvPr id="191" name="Google Shape;191;p17"/>
          <p:cNvSpPr/>
          <p:nvPr/>
        </p:nvSpPr>
        <p:spPr>
          <a:xfrm>
            <a:off x="4870250" y="3262725"/>
            <a:ext cx="1210200" cy="1086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Student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name</a:t>
            </a:r>
            <a:endParaRPr/>
          </a:p>
          <a:p>
            <a:pPr indent="0" lvl="0" marL="0" rtl="0" algn="l">
              <a:spcBef>
                <a:spcPts val="0"/>
              </a:spcBef>
              <a:spcAft>
                <a:spcPts val="0"/>
              </a:spcAft>
              <a:buNone/>
            </a:pPr>
            <a:r>
              <a:rPr lang="en"/>
              <a:t>course</a:t>
            </a:r>
            <a:endParaRPr/>
          </a:p>
          <a:p>
            <a:pPr indent="0" lvl="0" marL="0" rtl="0" algn="l">
              <a:spcBef>
                <a:spcPts val="0"/>
              </a:spcBef>
              <a:spcAft>
                <a:spcPts val="0"/>
              </a:spcAft>
              <a:buNone/>
            </a:pPr>
            <a:r>
              <a:rPr lang="en"/>
              <a:t>teacher</a:t>
            </a:r>
            <a:endParaRPr/>
          </a:p>
        </p:txBody>
      </p:sp>
      <p:cxnSp>
        <p:nvCxnSpPr>
          <p:cNvPr id="192" name="Google Shape;192;p17"/>
          <p:cNvCxnSpPr/>
          <p:nvPr/>
        </p:nvCxnSpPr>
        <p:spPr>
          <a:xfrm>
            <a:off x="4870250" y="3542800"/>
            <a:ext cx="1210200" cy="0"/>
          </a:xfrm>
          <a:prstGeom prst="straightConnector1">
            <a:avLst/>
          </a:prstGeom>
          <a:noFill/>
          <a:ln cap="flat" cmpd="sng" w="19050">
            <a:solidFill>
              <a:schemeClr val="dk2"/>
            </a:solidFill>
            <a:prstDash val="solid"/>
            <a:round/>
            <a:headEnd len="med" w="med" type="none"/>
            <a:tailEnd len="med" w="med" type="none"/>
          </a:ln>
        </p:spPr>
      </p:cxnSp>
      <p:sp>
        <p:nvSpPr>
          <p:cNvPr id="193" name="Google Shape;193;p17"/>
          <p:cNvSpPr/>
          <p:nvPr/>
        </p:nvSpPr>
        <p:spPr>
          <a:xfrm>
            <a:off x="6838000" y="3262725"/>
            <a:ext cx="1210200" cy="1086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Teacher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name</a:t>
            </a:r>
            <a:endParaRPr/>
          </a:p>
        </p:txBody>
      </p:sp>
      <p:cxnSp>
        <p:nvCxnSpPr>
          <p:cNvPr id="194" name="Google Shape;194;p17"/>
          <p:cNvCxnSpPr/>
          <p:nvPr/>
        </p:nvCxnSpPr>
        <p:spPr>
          <a:xfrm>
            <a:off x="6838000" y="3660500"/>
            <a:ext cx="1210200" cy="0"/>
          </a:xfrm>
          <a:prstGeom prst="straightConnector1">
            <a:avLst/>
          </a:prstGeom>
          <a:noFill/>
          <a:ln cap="flat" cmpd="sng" w="19050">
            <a:solidFill>
              <a:schemeClr val="dk2"/>
            </a:solidFill>
            <a:prstDash val="solid"/>
            <a:round/>
            <a:headEnd len="med" w="med" type="none"/>
            <a:tailEnd len="med" w="med" type="none"/>
          </a:ln>
        </p:spPr>
      </p:cxnSp>
      <p:cxnSp>
        <p:nvCxnSpPr>
          <p:cNvPr id="195" name="Google Shape;195;p17"/>
          <p:cNvCxnSpPr>
            <a:stCxn id="191" idx="3"/>
            <a:endCxn id="193" idx="1"/>
          </p:cNvCxnSpPr>
          <p:nvPr/>
        </p:nvCxnSpPr>
        <p:spPr>
          <a:xfrm>
            <a:off x="6080450" y="3806175"/>
            <a:ext cx="757500" cy="0"/>
          </a:xfrm>
          <a:prstGeom prst="straightConnector1">
            <a:avLst/>
          </a:prstGeom>
          <a:noFill/>
          <a:ln cap="flat" cmpd="sng" w="38100">
            <a:solidFill>
              <a:srgbClr val="980000"/>
            </a:solidFill>
            <a:prstDash val="solid"/>
            <a:round/>
            <a:headEnd len="med" w="med" type="none"/>
            <a:tailEnd len="med" w="med" type="none"/>
          </a:ln>
        </p:spPr>
      </p:cxnSp>
      <p:sp>
        <p:nvSpPr>
          <p:cNvPr id="196" name="Google Shape;196;p17"/>
          <p:cNvSpPr/>
          <p:nvPr/>
        </p:nvSpPr>
        <p:spPr>
          <a:xfrm>
            <a:off x="6235100" y="5014875"/>
            <a:ext cx="1210200" cy="1086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Course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students</a:t>
            </a:r>
            <a:endParaRPr/>
          </a:p>
          <a:p>
            <a:pPr indent="0" lvl="0" marL="0" rtl="0" algn="l">
              <a:spcBef>
                <a:spcPts val="0"/>
              </a:spcBef>
              <a:spcAft>
                <a:spcPts val="0"/>
              </a:spcAft>
              <a:buNone/>
            </a:pPr>
            <a:r>
              <a:rPr lang="en"/>
              <a:t>teacher</a:t>
            </a:r>
            <a:endParaRPr/>
          </a:p>
          <a:p>
            <a:pPr indent="0" lvl="0" marL="0" rtl="0" algn="l">
              <a:spcBef>
                <a:spcPts val="0"/>
              </a:spcBef>
              <a:spcAft>
                <a:spcPts val="0"/>
              </a:spcAft>
              <a:buNone/>
            </a:pPr>
            <a:r>
              <a:t/>
            </a:r>
            <a:endParaRPr/>
          </a:p>
        </p:txBody>
      </p:sp>
      <p:cxnSp>
        <p:nvCxnSpPr>
          <p:cNvPr id="197" name="Google Shape;197;p17"/>
          <p:cNvCxnSpPr/>
          <p:nvPr/>
        </p:nvCxnSpPr>
        <p:spPr>
          <a:xfrm>
            <a:off x="6235100" y="5412650"/>
            <a:ext cx="1210200" cy="0"/>
          </a:xfrm>
          <a:prstGeom prst="straightConnector1">
            <a:avLst/>
          </a:prstGeom>
          <a:noFill/>
          <a:ln cap="flat" cmpd="sng" w="19050">
            <a:solidFill>
              <a:schemeClr val="dk2"/>
            </a:solidFill>
            <a:prstDash val="solid"/>
            <a:round/>
            <a:headEnd len="med" w="med" type="none"/>
            <a:tailEnd len="med" w="med" type="none"/>
          </a:ln>
        </p:spPr>
      </p:cxnSp>
      <p:cxnSp>
        <p:nvCxnSpPr>
          <p:cNvPr id="198" name="Google Shape;198;p17"/>
          <p:cNvCxnSpPr>
            <a:stCxn id="196" idx="1"/>
            <a:endCxn id="191" idx="2"/>
          </p:cNvCxnSpPr>
          <p:nvPr/>
        </p:nvCxnSpPr>
        <p:spPr>
          <a:xfrm rot="10800000">
            <a:off x="5475200" y="4349625"/>
            <a:ext cx="759900" cy="1208700"/>
          </a:xfrm>
          <a:prstGeom prst="straightConnector1">
            <a:avLst/>
          </a:prstGeom>
          <a:noFill/>
          <a:ln cap="flat" cmpd="sng" w="19050">
            <a:solidFill>
              <a:schemeClr val="dk2"/>
            </a:solidFill>
            <a:prstDash val="solid"/>
            <a:round/>
            <a:headEnd len="med" w="med" type="none"/>
            <a:tailEnd len="med" w="med" type="none"/>
          </a:ln>
        </p:spPr>
      </p:cxnSp>
      <p:sp>
        <p:nvSpPr>
          <p:cNvPr id="199" name="Google Shape;199;p17"/>
          <p:cNvSpPr txBox="1"/>
          <p:nvPr/>
        </p:nvSpPr>
        <p:spPr>
          <a:xfrm>
            <a:off x="5928075" y="5586825"/>
            <a:ext cx="306900" cy="1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00" name="Google Shape;200;p17"/>
          <p:cNvSpPr txBox="1"/>
          <p:nvPr/>
        </p:nvSpPr>
        <p:spPr>
          <a:xfrm>
            <a:off x="5038350" y="4405725"/>
            <a:ext cx="306900" cy="1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201" name="Google Shape;201;p17"/>
          <p:cNvSpPr txBox="1"/>
          <p:nvPr/>
        </p:nvSpPr>
        <p:spPr>
          <a:xfrm>
            <a:off x="6080450" y="3872325"/>
            <a:ext cx="681300" cy="1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1     1</a:t>
            </a:r>
            <a:endParaRPr/>
          </a:p>
        </p:txBody>
      </p:sp>
      <p:cxnSp>
        <p:nvCxnSpPr>
          <p:cNvPr id="202" name="Google Shape;202;p17"/>
          <p:cNvCxnSpPr>
            <a:stCxn id="196" idx="0"/>
            <a:endCxn id="193" idx="2"/>
          </p:cNvCxnSpPr>
          <p:nvPr/>
        </p:nvCxnSpPr>
        <p:spPr>
          <a:xfrm flipH="1" rot="10800000">
            <a:off x="6840200" y="4349775"/>
            <a:ext cx="603000" cy="665100"/>
          </a:xfrm>
          <a:prstGeom prst="straightConnector1">
            <a:avLst/>
          </a:prstGeom>
          <a:noFill/>
          <a:ln cap="flat" cmpd="sng" w="19050">
            <a:solidFill>
              <a:srgbClr val="2388DB"/>
            </a:solidFill>
            <a:prstDash val="solid"/>
            <a:round/>
            <a:headEnd len="med" w="med" type="none"/>
            <a:tailEnd len="med" w="med" type="none"/>
          </a:ln>
        </p:spPr>
      </p:cxnSp>
      <p:sp>
        <p:nvSpPr>
          <p:cNvPr id="203" name="Google Shape;203;p17"/>
          <p:cNvSpPr txBox="1"/>
          <p:nvPr/>
        </p:nvSpPr>
        <p:spPr>
          <a:xfrm>
            <a:off x="7552950" y="4410225"/>
            <a:ext cx="403500" cy="1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04" name="Google Shape;204;p17"/>
          <p:cNvSpPr txBox="1"/>
          <p:nvPr/>
        </p:nvSpPr>
        <p:spPr>
          <a:xfrm>
            <a:off x="7022900" y="4699750"/>
            <a:ext cx="237600" cy="1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05" name="Google Shape;205;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