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9052c2538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052c253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90826e25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90826e2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Actors - either users or external systems such as databases can also be modeled as objects in sequence diagrams. They are indicated by the stick figures, and should be given unique names like the object instances. This is needed if user interactions need to be modeled, or if information needs to be returned to some external user or system.</a:t>
            </a:r>
            <a:endParaRPr>
              <a:solidFill>
                <a:schemeClr val="dk1"/>
              </a:solidFill>
            </a:endParaRPr>
          </a:p>
          <a:p>
            <a:pPr indent="0" lvl="0" marL="0" rtl="0" algn="l">
              <a:spcBef>
                <a:spcPts val="0"/>
              </a:spcBef>
              <a:spcAft>
                <a:spcPts val="0"/>
              </a:spcAft>
              <a:buNone/>
            </a:pPr>
            <a:r>
              <a:rPr lang="en">
                <a:solidFill>
                  <a:schemeClr val="dk1"/>
                </a:solidFill>
              </a:rPr>
              <a:t>- New - Previously, we had the actor and this Order object lined up. That’s because they began to exist at the same time. But, not all objects are present from the time that the software turns on. We create objects all the time. So, when that happens, you start that onject’s lifeline from the point of creation, with a message labeled new pointing at that name box.</a:t>
            </a:r>
            <a:endParaRPr>
              <a:solidFill>
                <a:schemeClr val="dk1"/>
              </a:solidFill>
            </a:endParaRPr>
          </a:p>
          <a:p>
            <a:pPr indent="0" lvl="0" marL="0" rtl="0" algn="l">
              <a:spcBef>
                <a:spcPts val="0"/>
              </a:spcBef>
              <a:spcAft>
                <a:spcPts val="0"/>
              </a:spcAft>
              <a:buNone/>
            </a:pPr>
            <a:r>
              <a:rPr lang="en">
                <a:solidFill>
                  <a:schemeClr val="dk1"/>
                </a:solidFill>
              </a:rPr>
              <a:t>- (read close)</a:t>
            </a:r>
            <a:endParaRPr>
              <a:solidFill>
                <a:schemeClr val="dk1"/>
              </a:solidFill>
            </a:endParaRPr>
          </a:p>
          <a:p>
            <a:pPr indent="0" lvl="0" marL="0" rtl="0" algn="l">
              <a:spcBef>
                <a:spcPts val="0"/>
              </a:spcBef>
              <a:spcAft>
                <a:spcPts val="0"/>
              </a:spcAft>
              <a:buNone/>
            </a:pPr>
            <a:r>
              <a:rPr lang="en">
                <a:solidFill>
                  <a:schemeClr val="dk1"/>
                </a:solidFill>
              </a:rPr>
              <a:t>- (read self-call) - this is indicated by an message arrow pointing at themself. Notice the second box over the first. That’s because the first method is still executing on the stack. This Order calls one of its own methods while performing the calculatePrice method.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90826e25c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0826e25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(walk through example)</a:t>
            </a:r>
            <a:endParaRPr>
              <a:solidFill>
                <a:schemeClr val="dk1"/>
              </a:solidFill>
            </a:endParaRPr>
          </a:p>
          <a:p>
            <a:pPr indent="0" lvl="0" marL="0" rtl="0" algn="l">
              <a:spcBef>
                <a:spcPts val="0"/>
              </a:spcBef>
              <a:spcAft>
                <a:spcPts val="0"/>
              </a:spcAft>
              <a:buNone/>
            </a:pPr>
            <a:r>
              <a:rPr lang="en">
                <a:solidFill>
                  <a:schemeClr val="dk1"/>
                </a:solidFill>
              </a:rPr>
              <a:t>order is made up of a series of order lines, each line of order has a product and a quantity</a:t>
            </a:r>
            <a:endParaRPr>
              <a:solidFill>
                <a:schemeClr val="dk1"/>
              </a:solidFill>
            </a:endParaRPr>
          </a:p>
          <a:p>
            <a:pPr indent="0" lvl="0" marL="0" rtl="0" algn="l">
              <a:spcBef>
                <a:spcPts val="0"/>
              </a:spcBef>
              <a:spcAft>
                <a:spcPts val="0"/>
              </a:spcAft>
              <a:buNone/>
            </a:pPr>
            <a:r>
              <a:rPr lang="en">
                <a:solidFill>
                  <a:schemeClr val="dk1"/>
                </a:solidFill>
              </a:rPr>
              <a:t>we would want to go through each line of the order. This example technically only shows us going through a single line, we’ll go over how ytou handle repeated operations shortly.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90826e25c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90826e25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1) - right? this is programming 101, you encounter loops, you repeat actions over a collection of items, you hit if-then-else blocks</a:t>
            </a:r>
            <a:endParaRPr>
              <a:solidFill>
                <a:schemeClr val="dk1"/>
              </a:solidFill>
            </a:endParaRPr>
          </a:p>
          <a:p>
            <a:pPr indent="0" lvl="0" marL="0" rtl="0" algn="l">
              <a:spcBef>
                <a:spcPts val="0"/>
              </a:spcBef>
              <a:spcAft>
                <a:spcPts val="0"/>
              </a:spcAft>
              <a:buNone/>
            </a:pPr>
            <a:r>
              <a:rPr lang="en">
                <a:solidFill>
                  <a:schemeClr val="dk1"/>
                </a:solidFill>
              </a:rPr>
              <a:t>The question is - how do you depict these in a sequence diagram? There is a construct known as a frame to convey this kind of situation - loops, conditional statements, and optional events.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90826e25c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0826e25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go over procedure</a:t>
            </a:r>
            <a:endParaRPr>
              <a:solidFill>
                <a:schemeClr val="dk1"/>
              </a:solidFill>
            </a:endParaRPr>
          </a:p>
          <a:p>
            <a:pPr indent="0" lvl="0" marL="0" rtl="0" algn="l">
              <a:spcBef>
                <a:spcPts val="0"/>
              </a:spcBef>
              <a:spcAft>
                <a:spcPts val="0"/>
              </a:spcAft>
              <a:buNone/>
            </a:pPr>
            <a:r>
              <a:rPr lang="en">
                <a:solidFill>
                  <a:schemeClr val="dk1"/>
                </a:solidFill>
              </a:rPr>
              <a:t>- first, we need to go through each item in the order and decide how to ship it, this requires a loop. This takes the form of a frame, a box around an area of the sequence diagram. In the corner, we apply a keyword to describe the frame - in this case, it is a loop. Next to that, we place a condiitonal statement in the brackets that defines the loop condition. In this, we say it loops over all line items</a:t>
            </a:r>
            <a:endParaRPr>
              <a:solidFill>
                <a:schemeClr val="dk1"/>
              </a:solidFill>
            </a:endParaRPr>
          </a:p>
          <a:p>
            <a:pPr indent="0" lvl="0" marL="0" rtl="0" algn="l">
              <a:spcBef>
                <a:spcPts val="0"/>
              </a:spcBef>
              <a:spcAft>
                <a:spcPts val="0"/>
              </a:spcAft>
              <a:buNone/>
            </a:pPr>
            <a:r>
              <a:rPr lang="en">
                <a:solidFill>
                  <a:schemeClr val="dk1"/>
                </a:solidFill>
              </a:rPr>
              <a:t>- now, we have an if-then-else block, if the product is worth more than 10k, we use careful shipping, else we use normal shipping. We bring in another frame. This one is labeled with alt - that means that multiple scenarios can occur. You can use this anytime you have multiple possible actions. You cut the frame into portions for each outcome. The first here is if the value &gt; 10000, the second covers the else branch</a:t>
            </a:r>
            <a:endParaRPr>
              <a:solidFill>
                <a:schemeClr val="dk1"/>
              </a:solidFill>
            </a:endParaRPr>
          </a:p>
          <a:p>
            <a:pPr indent="0" lvl="0" marL="0" rtl="0" algn="l">
              <a:spcBef>
                <a:spcPts val="0"/>
              </a:spcBef>
              <a:spcAft>
                <a:spcPts val="0"/>
              </a:spcAft>
              <a:buNone/>
            </a:pPr>
            <a:r>
              <a:rPr lang="en">
                <a:solidFill>
                  <a:schemeClr val="dk1"/>
                </a:solidFill>
              </a:rPr>
              <a:t>- This last if statement just has one outcome, so we don’t use alt for that - there’s one outcome. Instead, we use opt for optional - this is an optional block of code. We use the opt keyword and define the condition - if it needs confirmation, we send confirmation.</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90826e25c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0826e25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Those tags that we place on frames - opt, alt, loop - are called frame operators. They indicate why you’ve carved out that special block of the interaction diagram. There are several frame operators that we can make use of.</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90826e25c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0826e25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Remember the Home Heating System from last week? We designed a couple of class diagrams for it, right? Let’s see if we can take those diagrams and a use case and sketch out a sequence diagram.</a:t>
            </a:r>
            <a:endParaRPr>
              <a:solidFill>
                <a:schemeClr val="dk1"/>
              </a:solidFill>
            </a:endParaRPr>
          </a:p>
          <a:p>
            <a:pPr indent="0" lvl="0" marL="0" rtl="0" algn="l">
              <a:spcBef>
                <a:spcPts val="0"/>
              </a:spcBef>
              <a:spcAft>
                <a:spcPts val="0"/>
              </a:spcAft>
              <a:buNone/>
            </a:pPr>
            <a:r>
              <a:rPr lang="en">
                <a:solidFill>
                  <a:schemeClr val="dk1"/>
                </a:solidFill>
              </a:rPr>
              <a:t>Here is our use case (read)</a:t>
            </a:r>
            <a:endParaRPr>
              <a:solidFill>
                <a:schemeClr val="dk1"/>
              </a:solidFill>
            </a:endParaRPr>
          </a:p>
          <a:p>
            <a:pPr indent="0" lvl="0" marL="0" rtl="0" algn="l">
              <a:spcBef>
                <a:spcPts val="0"/>
              </a:spcBef>
              <a:spcAft>
                <a:spcPts val="0"/>
              </a:spcAft>
              <a:buNone/>
            </a:pPr>
            <a:r>
              <a:rPr lang="en">
                <a:solidFill>
                  <a:schemeClr val="dk1"/>
                </a:solidFill>
              </a:rPr>
              <a:t>This doesn’t give us much yet.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90826e25c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0826e25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use case gives us the external events - we know that the home owner starts heating by flipping the power button and that the system tries to start up, returning that status message when its done. Now, we need to fill in what happens between request and return. If we look over our requirements and our class diagram, we can do that. Now, we don’t have operations listed in this class diagram yet. This is a good way to figure some of those out, right? We have down how classes are associated, let’s use that to fill in operations, then sketch out our diagram. This is pretty straightforward</a:t>
            </a:r>
            <a:endParaRPr>
              <a:solidFill>
                <a:schemeClr val="dk1"/>
              </a:solidFill>
            </a:endParaRPr>
          </a:p>
          <a:p>
            <a:pPr indent="0" lvl="0" marL="0" rtl="0" algn="l">
              <a:spcBef>
                <a:spcPts val="0"/>
              </a:spcBef>
              <a:spcAft>
                <a:spcPts val="0"/>
              </a:spcAft>
              <a:buNone/>
            </a:pPr>
            <a:r>
              <a:rPr lang="en">
                <a:solidFill>
                  <a:schemeClr val="dk1"/>
                </a:solidFill>
              </a:rPr>
              <a:t>(discussion, walk through)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owner - on-off switch, system 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oos - controller, power on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controller - check temperature of all rooms (loop)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status low - controller turns on pump, opens valve, starts burner</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90826e25c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90826e25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(walk through example)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90826e25c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90826e25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second class diagram, more decentralized structure. On the static side, we don’t change things all that much - the class diagram is pretty similar -  but it does change the sequence diagram a bit - we’ve overhauled how objects are allowed to communicate with this architecture. Let’s see what this might look like</a:t>
            </a:r>
            <a:endParaRPr>
              <a:solidFill>
                <a:schemeClr val="dk1"/>
              </a:solidFill>
            </a:endParaRPr>
          </a:p>
          <a:p>
            <a:pPr indent="0" lvl="0" marL="0" rtl="0" algn="l">
              <a:spcBef>
                <a:spcPts val="0"/>
              </a:spcBef>
              <a:spcAft>
                <a:spcPts val="0"/>
              </a:spcAft>
              <a:buNone/>
            </a:pPr>
            <a:r>
              <a:rPr lang="en">
                <a:solidFill>
                  <a:schemeClr val="dk1"/>
                </a:solidFill>
              </a:rPr>
              <a:t>(discussion)</a:t>
            </a:r>
            <a:br>
              <a:rPr lang="en">
                <a:solidFill>
                  <a:schemeClr val="dk1"/>
                </a:solidFill>
              </a:rPr>
            </a:br>
            <a:r>
              <a:rPr lang="en">
                <a:solidFill>
                  <a:schemeClr val="dk1"/>
                </a:solidFill>
              </a:rPr>
              <a:t>owner - power stich, system on</a:t>
            </a:r>
            <a:endParaRPr>
              <a:solidFill>
                <a:schemeClr val="dk1"/>
              </a:solidFill>
            </a:endParaRPr>
          </a:p>
          <a:p>
            <a:pPr indent="0" lvl="0" marL="0" rtl="0" algn="l">
              <a:spcBef>
                <a:spcPts val="0"/>
              </a:spcBef>
              <a:spcAft>
                <a:spcPts val="0"/>
              </a:spcAft>
              <a:buNone/>
            </a:pPr>
            <a:r>
              <a:rPr lang="en">
                <a:solidFill>
                  <a:schemeClr val="dk1"/>
                </a:solidFill>
              </a:rPr>
              <a:t>power switch - control panel, power on</a:t>
            </a:r>
            <a:endParaRPr>
              <a:solidFill>
                <a:schemeClr val="dk1"/>
              </a:solidFill>
            </a:endParaRPr>
          </a:p>
          <a:p>
            <a:pPr indent="0" lvl="0" marL="0" rtl="0" algn="l">
              <a:spcBef>
                <a:spcPts val="0"/>
              </a:spcBef>
              <a:spcAft>
                <a:spcPts val="0"/>
              </a:spcAft>
              <a:buNone/>
            </a:pPr>
            <a:r>
              <a:rPr lang="en">
                <a:solidFill>
                  <a:schemeClr val="dk1"/>
                </a:solidFill>
              </a:rPr>
              <a:t>control panel - notify all rooms, loop, rooms check their temp</a:t>
            </a:r>
            <a:endParaRPr>
              <a:solidFill>
                <a:schemeClr val="dk1"/>
              </a:solidFill>
            </a:endParaRPr>
          </a:p>
          <a:p>
            <a:pPr indent="0" lvl="0" marL="0" rtl="0" algn="l">
              <a:spcBef>
                <a:spcPts val="0"/>
              </a:spcBef>
              <a:spcAft>
                <a:spcPts val="0"/>
              </a:spcAft>
              <a:buNone/>
            </a:pPr>
            <a:r>
              <a:rPr lang="en">
                <a:solidFill>
                  <a:schemeClr val="dk1"/>
                </a:solidFill>
              </a:rPr>
              <a:t>if status is low, room requests heat from the furnace. </a:t>
            </a:r>
            <a:endParaRPr>
              <a:solidFill>
                <a:schemeClr val="dk1"/>
              </a:solidFill>
            </a:endParaRPr>
          </a:p>
          <a:p>
            <a:pPr indent="0" lvl="0" marL="0" rtl="0" algn="l">
              <a:spcBef>
                <a:spcPts val="0"/>
              </a:spcBef>
              <a:spcAft>
                <a:spcPts val="0"/>
              </a:spcAft>
              <a:buNone/>
            </a:pPr>
            <a:r>
              <a:rPr lang="en">
                <a:solidFill>
                  <a:schemeClr val="dk1"/>
                </a:solidFill>
              </a:rPr>
              <a:t>furnace, turns on pump, opens valve, and ignite burner</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90826e25c_0_2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90826e25c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(walk through example)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9052c2538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052c253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been talking about how you design object oriented systems a whole lot lately, and you’ve gotten quite familiar with our friend, the class diagram. </a:t>
            </a:r>
            <a:endParaRPr/>
          </a:p>
          <a:p>
            <a:pPr indent="0" lvl="0" marL="0" rtl="0" algn="l">
              <a:spcBef>
                <a:spcPts val="0"/>
              </a:spcBef>
              <a:spcAft>
                <a:spcPts val="0"/>
              </a:spcAft>
              <a:buNone/>
            </a:pPr>
            <a:r>
              <a:rPr lang="en"/>
              <a:t>You remember our pal, the home heating system - (walk through)</a:t>
            </a:r>
            <a:endParaRPr/>
          </a:p>
          <a:p>
            <a:pPr indent="0" lvl="0" marL="0" rtl="0" algn="l">
              <a:spcBef>
                <a:spcPts val="0"/>
              </a:spcBef>
              <a:spcAft>
                <a:spcPts val="0"/>
              </a:spcAft>
              <a:buNone/>
            </a:pPr>
            <a:r>
              <a:rPr lang="en"/>
              <a:t>We’ve talked a lot about class diagrams, as they are essentially the closest analogue that we have in software to blueprints, but they just represent one view of the system - the static structure of the source code, the abstract classes that may or may not be instantiated and used by the system during runtime. This doesn’t give us the complete picture. And to transition from design to implementation, we need the bigger picture.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90826e25c_0_4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90826e25c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we don’t always have to start from use cases. Once you have an idea of the classes in your system, you can model any execution scenario. So, here’s another example, based on a poker system. We’ve talked to our stakeholders, and they tell us that this is what should happen (read)</a:t>
            </a:r>
            <a:endParaRPr>
              <a:solidFill>
                <a:schemeClr val="dk1"/>
              </a:solidFill>
            </a:endParaRPr>
          </a:p>
          <a:p>
            <a:pPr indent="0" lvl="0" marL="0" rtl="0" algn="l">
              <a:spcBef>
                <a:spcPts val="0"/>
              </a:spcBef>
              <a:spcAft>
                <a:spcPts val="0"/>
              </a:spcAft>
              <a:buNone/>
            </a:pPr>
            <a:r>
              <a:rPr lang="en">
                <a:solidFill>
                  <a:schemeClr val="dk1"/>
                </a:solidFill>
              </a:rPr>
              <a:t>Not giving you the class diagram here, but we can pick out objects and classes from the text. What are our classes? Think you could draw this? Give me some interactions.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5c380fd30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5c380fd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(point out - no name on Player object because we’re looping over several)</a:t>
            </a:r>
            <a:endParaRPr>
              <a:solidFill>
                <a:schemeClr val="dk1"/>
              </a:solidFill>
            </a:endParaRPr>
          </a:p>
          <a:p>
            <a:pPr indent="-298450" lvl="0" marL="457200" rtl="0" algn="l">
              <a:spcBef>
                <a:spcPts val="600"/>
              </a:spcBef>
              <a:spcAft>
                <a:spcPts val="0"/>
              </a:spcAft>
              <a:buClr>
                <a:schemeClr val="dk1"/>
              </a:buClr>
              <a:buSzPts val="1100"/>
              <a:buChar char="●"/>
            </a:pPr>
            <a:r>
              <a:rPr lang="en">
                <a:solidFill>
                  <a:schemeClr val="dk1"/>
                </a:solidFill>
              </a:rPr>
              <a:t>The scenario begins when someone chooses to start a new round in the UI. An actor wasn’t named, so we use the “found message” starting point.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All players' hands are emptied into the deck, which is then shuffled.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the player left of the dealer doesn't have enough money to ante, he/she is removed from the game, and the next player supplies the ante.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If that player also cannot afford the ante, this cycle continues until such a player is found or all players are removed</a:t>
            </a:r>
            <a:endParaRPr>
              <a:solidFill>
                <a:schemeClr val="dk1"/>
              </a:solidFill>
            </a:endParaRPr>
          </a:p>
          <a:p>
            <a:pPr indent="0" lvl="0" marL="0" rtl="0" algn="l">
              <a:spcBef>
                <a:spcPts val="600"/>
              </a:spcBef>
              <a:spcAft>
                <a:spcPts val="0"/>
              </a:spcAft>
              <a:buNone/>
            </a:pPr>
            <a:r>
              <a:rPr lang="en">
                <a:solidFill>
                  <a:schemeClr val="dk1"/>
                </a:solidFill>
              </a:rPr>
              <a:t>not quite enough room on the slide, so we’ll continue on the next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Google Shape;573;g5c380fd30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5c380fd3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Clr>
                <a:schemeClr val="dk1"/>
              </a:buClr>
              <a:buSzPts val="1100"/>
              <a:buChar char="●"/>
            </a:pPr>
            <a:r>
              <a:rPr lang="en">
                <a:solidFill>
                  <a:schemeClr val="dk1"/>
                </a:solidFill>
              </a:rPr>
              <a:t>The player left of the dealer supplies an ante bet of the proper amount.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Next each player is dealt a hand of two cards from the deck in a round-robin fashion; one card to each player, then the second card.</a:t>
            </a:r>
            <a:endParaRPr>
              <a:solidFill>
                <a:schemeClr val="dk1"/>
              </a:solidFill>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e5dd35404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e5dd3540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90826e25c_0_4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90826e25c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(walk through example)</a:t>
            </a:r>
            <a:endParaRPr>
              <a:solidFill>
                <a:schemeClr val="dk1"/>
              </a:solidFill>
            </a:endParaRPr>
          </a:p>
          <a:p>
            <a:pPr indent="0" lvl="0" marL="0" rtl="0" algn="l">
              <a:spcBef>
                <a:spcPts val="0"/>
              </a:spcBef>
              <a:spcAft>
                <a:spcPts val="0"/>
              </a:spcAft>
              <a:buNone/>
            </a:pPr>
            <a:r>
              <a:rPr lang="en">
                <a:solidFill>
                  <a:schemeClr val="dk1"/>
                </a:solidFill>
              </a:rPr>
              <a:t>anything different? </a:t>
            </a:r>
            <a:endParaRPr>
              <a:solidFill>
                <a:schemeClr val="dk1"/>
              </a:solidFill>
            </a:endParaRPr>
          </a:p>
          <a:p>
            <a:pPr indent="0" lvl="0" marL="0" rtl="0" algn="l">
              <a:spcBef>
                <a:spcPts val="0"/>
              </a:spcBef>
              <a:spcAft>
                <a:spcPts val="0"/>
              </a:spcAft>
              <a:buNone/>
            </a:pPr>
            <a:r>
              <a:rPr lang="en">
                <a:solidFill>
                  <a:schemeClr val="dk1"/>
                </a:solidFill>
              </a:rPr>
              <a:t>One thing I didn’t add here was error scenarios - this is easier to read, but when coming up with these, you should think about including error checking in here. What if we couldn’t establish a communication link? You should think about and try to include these things. If there are alternative or exception scenarios, then you should try to model and incorporate those to make implementation easier.</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Google Shape;710;g183af4b43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183af4b4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slides - probably will not get to today)</a:t>
            </a:r>
            <a:endParaRPr/>
          </a:p>
          <a:p>
            <a:pPr indent="0" lvl="0" marL="0" rtl="0" algn="l">
              <a:spcBef>
                <a:spcPts val="0"/>
              </a:spcBef>
              <a:spcAft>
                <a:spcPts val="0"/>
              </a:spcAft>
              <a:buNone/>
            </a:pPr>
            <a:r>
              <a:rPr lang="en"/>
              <a:t>Basic considerations to keep in mind as your design the system to get the design ready for programming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183af4b43a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83af4b43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Your program contains data, and that data needs to go somewhere. (read)</a:t>
            </a:r>
            <a:endParaRPr sz="1200">
              <a:solidFill>
                <a:schemeClr val="dk1"/>
              </a:solidFill>
            </a:endParaRPr>
          </a:p>
          <a:p>
            <a:pPr indent="0" lvl="0" marL="0" rtl="0" algn="l">
              <a:spcBef>
                <a:spcPts val="0"/>
              </a:spcBef>
              <a:spcAft>
                <a:spcPts val="0"/>
              </a:spcAft>
              <a:buNone/>
            </a:pPr>
            <a:r>
              <a:rPr lang="en" sz="1200">
                <a:solidFill>
                  <a:schemeClr val="dk1"/>
                </a:solidFill>
              </a:rPr>
              <a:t>That choice of data structure - how you store data and collections of data within your system - matters. Each type of data structure out there, whther you use language objects like arrays or maps or trees or roll your own specialized structure - takes up different amounts of memory, has different time-bounds for performing operations, and has its own guidelines for usage.</a:t>
            </a:r>
            <a:endParaRPr sz="1200">
              <a:solidFill>
                <a:schemeClr val="dk1"/>
              </a:solidFill>
            </a:endParaRPr>
          </a:p>
          <a:p>
            <a:pPr indent="0" lvl="0" marL="0" rtl="0" algn="l">
              <a:spcBef>
                <a:spcPts val="0"/>
              </a:spcBef>
              <a:spcAft>
                <a:spcPts val="0"/>
              </a:spcAft>
              <a:buNone/>
            </a:pPr>
            <a:r>
              <a:rPr lang="en" sz="1200">
                <a:solidFill>
                  <a:schemeClr val="dk1"/>
                </a:solidFill>
              </a:rPr>
              <a:t>- some may be more suitable for the problem you’re trying to solve than others or may emohasize different priorities. Like with many other problems in this class, there is a trade-off game here. Is efficiency the most important attribute of the project? Then, choose data structures with fast operation time. Is memory limited? Focus on low storage cost and simplicity. Is maintainability important? Then choose something that makes sense for the data being stored, something explicitly clear to use, even if it isn’t the most efficient storage mechanism. </a:t>
            </a:r>
            <a:endParaRPr sz="1200">
              <a:solidFill>
                <a:schemeClr val="dk1"/>
              </a:solidFill>
            </a:endParaRPr>
          </a:p>
          <a:p>
            <a:pPr indent="0" lvl="0" marL="0" rtl="0" algn="l">
              <a:spcBef>
                <a:spcPts val="0"/>
              </a:spcBef>
              <a:spcAft>
                <a:spcPts val="0"/>
              </a:spcAft>
              <a:buNone/>
            </a:pPr>
            <a:r>
              <a:rPr lang="en" sz="1200">
                <a:solidFill>
                  <a:schemeClr val="dk1"/>
                </a:solidFill>
              </a:rPr>
              <a:t>There are whole classes and books of advice on this topic, so I’m not going to spend much time on this, but key is to think and make the judgement call based on your project priorities. </a:t>
            </a:r>
            <a:endParaRPr sz="12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183af4b43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83af4b43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On the same note, (read) When implementing the functionality of the system and the operations that each class provides, there may be dozens of ways to implement the solution. The obvious example is search. There are as many search algorithms as there are planets in our galaxy. Design gives you behavior description, but how do you actually realize that in code? </a:t>
            </a:r>
            <a:endParaRPr sz="1200">
              <a:solidFill>
                <a:schemeClr val="dk1"/>
              </a:solidFill>
            </a:endParaRPr>
          </a:p>
          <a:p>
            <a:pPr indent="0" lvl="0" marL="0" rtl="0" algn="l">
              <a:spcBef>
                <a:spcPts val="0"/>
              </a:spcBef>
              <a:spcAft>
                <a:spcPts val="0"/>
              </a:spcAft>
              <a:buNone/>
            </a:pPr>
            <a:r>
              <a:rPr lang="en" sz="1200">
                <a:solidFill>
                  <a:schemeClr val="dk1"/>
                </a:solidFill>
              </a:rPr>
              <a:t>(read). Start filling in these details early. Even include pseudocode with your design description. Design patterns may make this easier by giving class structure that suggests certain realization. As with data structures, watch for inefficient algorithms, watch storage and memory costs. Learn from previous experience on similar topics - make use of other solutions.</a:t>
            </a:r>
            <a:endParaRPr sz="1200">
              <a:solidFill>
                <a:schemeClr val="dk1"/>
              </a:solidFill>
            </a:endParaRPr>
          </a:p>
          <a:p>
            <a:pPr indent="0" lvl="0" marL="0" rtl="0" algn="l">
              <a:spcBef>
                <a:spcPts val="0"/>
              </a:spcBef>
              <a:spcAft>
                <a:spcPts val="0"/>
              </a:spcAft>
              <a:buNone/>
            </a:pPr>
            <a:r>
              <a:rPr lang="en" sz="1200">
                <a:solidFill>
                  <a:schemeClr val="dk1"/>
                </a:solidFill>
              </a:rPr>
              <a:t>- (read) Trade-offs will occur here too. Something that is easy to understand is often not the most efficient realization, and the most efficient code is often hard to comprehend. You can always combat that through clear coding standards and good documentation, but plan ahead and realize that you may need to make the judgement between competing solutions.</a:t>
            </a:r>
            <a:endParaRPr sz="12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183af4b43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83af4b43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However, when deciding how to implement the system, you should be mindful of the pitfalls of relying on certain language constructs. There may be features - data structures, algorithms, code structuring styles - that are more error-prone than others. Doesn’t mean you should avoid them, may be needed to realize the design, BUT be careful, mindful.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Google Shape;737;g183af4b43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83af4b43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do not actually avoid parallelism these days</a:t>
            </a: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183b4b749b_1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83b4b749b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Google Shape;744;g183b4b749b_1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183b4b749b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Design, class diagrams, show how classes relate in the abstract and may be broken into some basic set of hierarchical subsystems in your design, but when you write the code, you may be left with a folder containing dozens of classes. </a:t>
            </a:r>
            <a:endParaRPr sz="1200">
              <a:solidFill>
                <a:schemeClr val="dk1"/>
              </a:solidFill>
            </a:endParaRPr>
          </a:p>
          <a:p>
            <a:pPr indent="0" lvl="0" marL="0" rtl="0" algn="l">
              <a:spcBef>
                <a:spcPts val="0"/>
              </a:spcBef>
              <a:spcAft>
                <a:spcPts val="0"/>
              </a:spcAft>
              <a:buNone/>
            </a:pPr>
            <a:r>
              <a:rPr lang="en" sz="1200">
                <a:solidFill>
                  <a:schemeClr val="dk1"/>
                </a:solidFill>
              </a:rPr>
              <a:t>Even if the design is organized, it can be hard to visualize and find what you need in the code.</a:t>
            </a:r>
            <a:endParaRPr sz="1200">
              <a:solidFill>
                <a:schemeClr val="dk1"/>
              </a:solidFill>
            </a:endParaRPr>
          </a:p>
          <a:p>
            <a:pPr indent="0" lvl="0" marL="0" rtl="0" algn="l">
              <a:spcBef>
                <a:spcPts val="0"/>
              </a:spcBef>
              <a:spcAft>
                <a:spcPts val="0"/>
              </a:spcAft>
              <a:buNone/>
            </a:pPr>
            <a:r>
              <a:rPr lang="en" sz="1200">
                <a:solidFill>
                  <a:schemeClr val="dk1"/>
                </a:solidFill>
              </a:rPr>
              <a:t>How do you organize your code? Give it structure? </a:t>
            </a:r>
            <a:endParaRPr sz="1200">
              <a:solidFill>
                <a:schemeClr val="dk1"/>
              </a:solidFill>
            </a:endParaRPr>
          </a:p>
          <a:p>
            <a:pPr indent="0" lvl="0" marL="0" rtl="0" algn="l">
              <a:spcBef>
                <a:spcPts val="0"/>
              </a:spcBef>
              <a:spcAft>
                <a:spcPts val="0"/>
              </a:spcAft>
              <a:buNone/>
            </a:pPr>
            <a:r>
              <a:rPr lang="en" sz="1200">
                <a:solidFill>
                  <a:schemeClr val="dk1"/>
                </a:solidFill>
              </a:rPr>
              <a:t>Your code itself can be structured into packages - such groupings are needed to organize large projects.</a:t>
            </a:r>
            <a:endParaRPr sz="1200">
              <a:solidFill>
                <a:schemeClr val="dk1"/>
              </a:solidFill>
            </a:endParaRPr>
          </a:p>
          <a:p>
            <a:pPr indent="0" lvl="0" marL="0" rtl="0" algn="l">
              <a:spcBef>
                <a:spcPts val="0"/>
              </a:spcBef>
              <a:spcAft>
                <a:spcPts val="0"/>
              </a:spcAft>
              <a:buNone/>
            </a:pPr>
            <a:r>
              <a:rPr lang="en" sz="1200">
                <a:solidFill>
                  <a:schemeClr val="dk1"/>
                </a:solidFill>
              </a:rPr>
              <a:t>Be careful, though, Packages should be defined to have high cohesion and low coupling - remember your design priciples!</a:t>
            </a:r>
            <a:endParaRPr sz="12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183b4b749b_1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83b4b749b_1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I don’t expect you to actually tell me. This is awful.</a:t>
            </a:r>
            <a:endParaRPr sz="12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183b4b749b_1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183b4b749b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What about this one?</a:t>
            </a:r>
            <a:endParaRPr sz="1200">
              <a:solidFill>
                <a:schemeClr val="dk1"/>
              </a:solidFill>
            </a:endParaRPr>
          </a:p>
          <a:p>
            <a:pPr indent="0" lvl="0" marL="0" rtl="0" algn="l">
              <a:spcBef>
                <a:spcPts val="0"/>
              </a:spcBef>
              <a:spcAft>
                <a:spcPts val="0"/>
              </a:spcAft>
              <a:buNone/>
            </a:pPr>
            <a:r>
              <a:rPr lang="en" sz="1200">
                <a:solidFill>
                  <a:schemeClr val="dk1"/>
                </a:solidFill>
              </a:rPr>
              <a:t>How you write your code is as important as anything else here, but design doesn’t touch on this at all. One of the hardest lessons to teach during your degree. You write small projects, never have to touch them again. So, we harp on things like comments, but you never get to see how important those are until you get handed someone else’s code (or have to revisit your own code a year later or have to extensively test your own code)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How can you write clean, safe code that is easier to test and maintain? Involves two primary aspects - following a consistent style and documentation!</a:t>
            </a:r>
            <a:endParaRPr sz="12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183b4b749b_1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83b4b749b_1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Variables and Class/Interface/Enum names should use CamelCase with variable names starting with a lower case letter and Class/Interface/Enum names starting with an upper case letter. Moreover names should be easily readable, using long names over abbreviations.</a:t>
            </a:r>
            <a:endParaRPr sz="1200">
              <a:solidFill>
                <a:schemeClr val="dk1"/>
              </a:solidFill>
            </a:endParaRPr>
          </a:p>
          <a:p>
            <a:pPr indent="0" lvl="0" marL="0" rtl="0" algn="l">
              <a:spcBef>
                <a:spcPts val="0"/>
              </a:spcBef>
              <a:spcAft>
                <a:spcPts val="0"/>
              </a:spcAft>
              <a:buNone/>
            </a:pPr>
            <a:r>
              <a:rPr lang="en" sz="1200">
                <a:solidFill>
                  <a:schemeClr val="dk1"/>
                </a:solidFill>
              </a:rPr>
              <a:t>Apache’s Java style guide - which we will link in the next assignment - gives a nice set of guidelines</a:t>
            </a:r>
            <a:endParaRPr sz="1200">
              <a:solidFill>
                <a:schemeClr val="dk1"/>
              </a:solidFill>
            </a:endParaRPr>
          </a:p>
          <a:p>
            <a:pPr indent="-304800" lvl="0" marL="457200" rtl="0" algn="l">
              <a:spcBef>
                <a:spcPts val="0"/>
              </a:spcBef>
              <a:spcAft>
                <a:spcPts val="0"/>
              </a:spcAft>
              <a:buClr>
                <a:schemeClr val="dk1"/>
              </a:buClr>
              <a:buSzPts val="1200"/>
              <a:buAutoNum type="arabicParenR"/>
            </a:pPr>
            <a:r>
              <a:rPr lang="en" sz="1200">
                <a:solidFill>
                  <a:schemeClr val="dk1"/>
                </a:solidFill>
              </a:rPr>
              <a:t>Variable names, should use camel case, i.e., variable names are often multiple words combined into one. Lower vs upper. </a:t>
            </a:r>
            <a:endParaRPr sz="1200">
              <a:solidFill>
                <a:schemeClr val="dk1"/>
              </a:solidFill>
            </a:endParaRPr>
          </a:p>
          <a:p>
            <a:pPr indent="0" lvl="0" marL="0" rtl="0" algn="l">
              <a:spcBef>
                <a:spcPts val="0"/>
              </a:spcBef>
              <a:spcAft>
                <a:spcPts val="0"/>
              </a:spcAft>
              <a:buNone/>
            </a:pPr>
            <a:r>
              <a:rPr lang="en" sz="1200">
                <a:solidFill>
                  <a:schemeClr val="dk1"/>
                </a:solidFill>
              </a:rPr>
              <a:t>descriptive clear names. Easily readable, favoring long names over abbreviations. Yes, typing that variable name may be a pain, but descriptive variable names can help make your code easier to understand.</a:t>
            </a:r>
            <a:endParaRPr sz="1200">
              <a:solidFill>
                <a:schemeClr val="dk1"/>
              </a:solidFill>
            </a:endParaRPr>
          </a:p>
          <a:p>
            <a:pPr indent="-304800" lvl="0" marL="457200" rtl="0" algn="l">
              <a:spcBef>
                <a:spcPts val="0"/>
              </a:spcBef>
              <a:spcAft>
                <a:spcPts val="0"/>
              </a:spcAft>
              <a:buClr>
                <a:schemeClr val="dk1"/>
              </a:buClr>
              <a:buSzPts val="1200"/>
              <a:buAutoNum type="arabicParenR" startAt="2"/>
            </a:pPr>
            <a:r>
              <a:rPr lang="en" sz="1200">
                <a:solidFill>
                  <a:schemeClr val="dk1"/>
                </a:solidFill>
              </a:rPr>
              <a:t>Brackets - different schools of thought. Either is fine, but pick one and stick to it. Having started with C, I prefer new line</a:t>
            </a:r>
            <a:endParaRPr sz="12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183b4b749b_1_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83b4b749b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AutoNum type="arabicParenR"/>
            </a:pPr>
            <a:r>
              <a:rPr lang="en" sz="1200">
                <a:solidFill>
                  <a:schemeClr val="dk1"/>
                </a:solidFill>
              </a:rPr>
              <a:t>Using indentation to make code easier to read is always a good idea. Makes it easier to visualize control flow and scoping. Deals with that intangibility problem. </a:t>
            </a:r>
            <a:endParaRPr sz="1200">
              <a:solidFill>
                <a:schemeClr val="dk1"/>
              </a:solidFill>
            </a:endParaRPr>
          </a:p>
          <a:p>
            <a:pPr indent="0" lvl="0" marL="0" rtl="0" algn="l">
              <a:spcBef>
                <a:spcPts val="0"/>
              </a:spcBef>
              <a:spcAft>
                <a:spcPts val="0"/>
              </a:spcAft>
              <a:buNone/>
            </a:pPr>
            <a:r>
              <a:rPr lang="en" sz="1200">
                <a:solidFill>
                  <a:schemeClr val="dk1"/>
                </a:solidFill>
              </a:rPr>
              <a:t>Now, this matters less these days since IDES handle all of this, but there is a debate between tabs and spacing. Some worship spaces, others like tabs because it’s more efficient to hit one key than several. </a:t>
            </a:r>
            <a:endParaRPr sz="1200">
              <a:solidFill>
                <a:schemeClr val="dk1"/>
              </a:solidFill>
            </a:endParaRPr>
          </a:p>
          <a:p>
            <a:pPr indent="0" lvl="0" marL="0" rtl="0" algn="l">
              <a:spcBef>
                <a:spcPts val="0"/>
              </a:spcBef>
              <a:spcAft>
                <a:spcPts val="0"/>
              </a:spcAft>
              <a:buNone/>
            </a:pPr>
            <a:r>
              <a:rPr lang="en" sz="1200">
                <a:solidFill>
                  <a:schemeClr val="dk1"/>
                </a:solidFill>
              </a:rPr>
              <a:t>The reason is that the implementation of tab is platform dependent, and havoc can break out when moving between different OSes, IDES, or machines. Diffs, version control, can all get messed up. </a:t>
            </a:r>
            <a:endParaRPr sz="1200">
              <a:solidFill>
                <a:schemeClr val="dk1"/>
              </a:solidFill>
            </a:endParaRPr>
          </a:p>
          <a:p>
            <a:pPr indent="0" lvl="0" marL="0" rtl="0" algn="l">
              <a:spcBef>
                <a:spcPts val="0"/>
              </a:spcBef>
              <a:spcAft>
                <a:spcPts val="0"/>
              </a:spcAft>
              <a:buNone/>
            </a:pPr>
            <a:r>
              <a:rPr lang="en" sz="1200">
                <a:solidFill>
                  <a:schemeClr val="dk1"/>
                </a:solidFill>
              </a:rPr>
              <a:t>So, try to use spaces. Spaces are consistent. You can even configure IDES such as Eclipse to interpret a tab press as spaces in the code.</a:t>
            </a:r>
            <a:endParaRPr sz="1200">
              <a:solidFill>
                <a:schemeClr val="dk1"/>
              </a:solidFill>
            </a:endParaRPr>
          </a:p>
          <a:p>
            <a:pPr indent="0" lvl="0" marL="0" rtl="0" algn="l">
              <a:spcBef>
                <a:spcPts val="0"/>
              </a:spcBef>
              <a:spcAft>
                <a:spcPts val="0"/>
              </a:spcAft>
              <a:buNone/>
            </a:pPr>
            <a:r>
              <a:rPr lang="en" sz="1200">
                <a:solidFill>
                  <a:schemeClr val="dk1"/>
                </a:solidFill>
              </a:rPr>
              <a:t>How many? Four is normal - but doesn’t really matter. Pick a number, and stay consistent.</a:t>
            </a:r>
            <a:endParaRPr sz="12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183b4b749b_1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183b4b749b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See this comment block? It’s longer than the code being commented. That may seem insane - tedious - but writing documentation this good will make software maintenance so much easier. </a:t>
            </a:r>
            <a:endParaRPr sz="1200">
              <a:solidFill>
                <a:schemeClr val="dk1"/>
              </a:solidFill>
            </a:endParaRPr>
          </a:p>
          <a:p>
            <a:pPr indent="0" lvl="0" marL="0" rtl="0" algn="l">
              <a:spcBef>
                <a:spcPts val="0"/>
              </a:spcBef>
              <a:spcAft>
                <a:spcPts val="0"/>
              </a:spcAft>
              <a:buNone/>
            </a:pPr>
            <a:r>
              <a:rPr lang="en" sz="1200">
                <a:solidFill>
                  <a:schemeClr val="dk1"/>
                </a:solidFill>
              </a:rPr>
              <a:t>This follows a standard format called the JavaDoc comment style. YOU will follow this for every method in your implementation. Kind of tedious, but Good practice.</a:t>
            </a:r>
            <a:endParaRPr sz="1200">
              <a:solidFill>
                <a:schemeClr val="dk1"/>
              </a:solidFill>
            </a:endParaRPr>
          </a:p>
          <a:p>
            <a:pPr indent="-304800" lvl="0" marL="457200" rtl="0" algn="l">
              <a:spcBef>
                <a:spcPts val="0"/>
              </a:spcBef>
              <a:spcAft>
                <a:spcPts val="0"/>
              </a:spcAft>
              <a:buClr>
                <a:schemeClr val="dk1"/>
              </a:buClr>
              <a:buSzPts val="1200"/>
              <a:buAutoNum type="arabicParenR"/>
            </a:pPr>
            <a:r>
              <a:rPr lang="en" sz="1200">
                <a:solidFill>
                  <a:schemeClr val="dk1"/>
                </a:solidFill>
              </a:rPr>
              <a:t>Break down the behavior being implemented. What is being computed and why? What info is needed for that computation? What background is needed to understand what this code does? </a:t>
            </a:r>
            <a:endParaRPr sz="1200">
              <a:solidFill>
                <a:schemeClr val="dk1"/>
              </a:solidFill>
            </a:endParaRPr>
          </a:p>
          <a:p>
            <a:pPr indent="-304800" lvl="0" marL="457200" rtl="0" algn="l">
              <a:spcBef>
                <a:spcPts val="0"/>
              </a:spcBef>
              <a:spcAft>
                <a:spcPts val="0"/>
              </a:spcAft>
              <a:buClr>
                <a:schemeClr val="dk1"/>
              </a:buClr>
              <a:buSzPts val="1200"/>
              <a:buAutoNum type="arabicParenR"/>
            </a:pPr>
            <a:r>
              <a:rPr lang="en" sz="1200">
                <a:solidFill>
                  <a:schemeClr val="dk1"/>
                </a:solidFill>
              </a:rPr>
              <a:t>For each parameter, describe what that parameter is. What do you need to perform this computation? Don’t be vague, but clearly define your data.</a:t>
            </a:r>
            <a:endParaRPr sz="1200">
              <a:solidFill>
                <a:schemeClr val="dk1"/>
              </a:solidFill>
            </a:endParaRPr>
          </a:p>
          <a:p>
            <a:pPr indent="-304800" lvl="0" marL="457200" rtl="0" algn="l">
              <a:spcBef>
                <a:spcPts val="0"/>
              </a:spcBef>
              <a:spcAft>
                <a:spcPts val="0"/>
              </a:spcAft>
              <a:buClr>
                <a:schemeClr val="dk1"/>
              </a:buClr>
              <a:buSzPts val="1200"/>
              <a:buAutoNum type="arabicParenR"/>
            </a:pPr>
            <a:r>
              <a:rPr lang="en" sz="1200">
                <a:solidFill>
                  <a:schemeClr val="dk1"/>
                </a:solidFill>
              </a:rPr>
              <a:t>Similarly, what are we returning? We need to describe that.</a:t>
            </a:r>
            <a:endParaRPr sz="1200">
              <a:solidFill>
                <a:schemeClr val="dk1"/>
              </a:solidFill>
            </a:endParaRPr>
          </a:p>
          <a:p>
            <a:pPr indent="-304800" lvl="0" marL="457200" rtl="0" algn="l">
              <a:spcBef>
                <a:spcPts val="0"/>
              </a:spcBef>
              <a:spcAft>
                <a:spcPts val="0"/>
              </a:spcAft>
              <a:buClr>
                <a:schemeClr val="dk1"/>
              </a:buClr>
              <a:buSzPts val="1200"/>
              <a:buAutoNum type="arabicParenR"/>
            </a:pPr>
            <a:r>
              <a:rPr lang="en" sz="1200">
                <a:solidFill>
                  <a:schemeClr val="dk1"/>
                </a:solidFill>
              </a:rPr>
              <a:t>throws - what exceptions can be thrown? list them and tell us why they are thrown</a:t>
            </a:r>
            <a:endParaRPr sz="1200">
              <a:solidFill>
                <a:schemeClr val="dk1"/>
              </a:solidFill>
            </a:endParaRPr>
          </a:p>
          <a:p>
            <a:pPr indent="-304800" lvl="0" marL="457200" rtl="0" algn="l">
              <a:spcBef>
                <a:spcPts val="0"/>
              </a:spcBef>
              <a:spcAft>
                <a:spcPts val="0"/>
              </a:spcAft>
              <a:buClr>
                <a:schemeClr val="dk1"/>
              </a:buClr>
              <a:buSzPts val="1200"/>
              <a:buAutoNum type="arabicParenR"/>
            </a:pPr>
            <a:r>
              <a:rPr lang="en" sz="1200">
                <a:solidFill>
                  <a:schemeClr val="dk1"/>
                </a:solidFill>
              </a:rPr>
              <a:t>see lets you cross-reference a related class. In this case, the code returns an Image, so we link to the Image class so the reader can learn more.</a:t>
            </a:r>
            <a:endParaRPr sz="1200">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g183b4b749b_1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83b4b749b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Don’t just stick a Javadoc at the front of the method either. You also need inline comments to help a reader figure out what is going on.</a:t>
            </a:r>
            <a:endParaRPr sz="1200">
              <a:solidFill>
                <a:schemeClr val="dk1"/>
              </a:solidFill>
            </a:endParaRPr>
          </a:p>
          <a:p>
            <a:pPr indent="0" lvl="0" marL="0" rtl="0" algn="l">
              <a:spcBef>
                <a:spcPts val="0"/>
              </a:spcBef>
              <a:spcAft>
                <a:spcPts val="0"/>
              </a:spcAft>
              <a:buNone/>
            </a:pPr>
            <a:r>
              <a:rPr lang="en" sz="1200">
                <a:solidFill>
                  <a:schemeClr val="dk1"/>
                </a:solidFill>
              </a:rPr>
              <a:t>Self-documenting code is an idea that sounds great - reality is that your code probably isn’t that beautiful. Even if it is - code is bad at acapturing intent. So, document! </a:t>
            </a:r>
            <a:endParaRPr sz="1200">
              <a:solidFill>
                <a:schemeClr val="dk1"/>
              </a:solidFill>
            </a:endParaRPr>
          </a:p>
          <a:p>
            <a:pPr indent="0" lvl="0" marL="0" rtl="0" algn="l">
              <a:spcBef>
                <a:spcPts val="0"/>
              </a:spcBef>
              <a:spcAft>
                <a:spcPts val="0"/>
              </a:spcAft>
              <a:buNone/>
            </a:pPr>
            <a:r>
              <a:rPr lang="en" sz="1200">
                <a:solidFill>
                  <a:schemeClr val="dk1"/>
                </a:solidFill>
              </a:rPr>
              <a:t>Again, I have no doubt that you’ve covered commenting elsewhere, but I need to drill this in here. Documenting your code, and following a clear, consistent style is key to writing safe code. It will cut down on your own mistakes, it will make testing easier, and it will allow others to maintain and expand your code with much less hassle.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g183af4b43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83af4b43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Until relatively recently, most new software was developed completely from scratch. The only significant example of reuse was the limited set of library functions in languages such as C.  </a:t>
            </a:r>
            <a:endParaRPr sz="1200">
              <a:solidFill>
                <a:schemeClr val="dk1"/>
              </a:solidFill>
            </a:endParaRPr>
          </a:p>
          <a:p>
            <a:pPr indent="0" lvl="0" marL="0" rtl="0" algn="l">
              <a:spcBef>
                <a:spcPts val="0"/>
              </a:spcBef>
              <a:spcAft>
                <a:spcPts val="0"/>
              </a:spcAft>
              <a:buNone/>
            </a:pPr>
            <a:r>
              <a:rPr lang="en" sz="1200">
                <a:solidFill>
                  <a:schemeClr val="dk1"/>
                </a:solidFill>
              </a:rPr>
              <a:t>However, with the increasing complexity of modern software, the lack of increase in time to develop, and the ease of sharing code, many modern projects are based, at least in part, on reusing existing systems or components. </a:t>
            </a:r>
            <a:endParaRPr sz="1200">
              <a:solidFill>
                <a:schemeClr val="dk1"/>
              </a:solidFill>
            </a:endParaRPr>
          </a:p>
          <a:p>
            <a:pPr indent="0" lvl="0" marL="0" rtl="0" algn="l">
              <a:spcBef>
                <a:spcPts val="0"/>
              </a:spcBef>
              <a:spcAft>
                <a:spcPts val="0"/>
              </a:spcAft>
              <a:buNone/>
            </a:pPr>
            <a:r>
              <a:rPr lang="en" sz="1200">
                <a:solidFill>
                  <a:schemeClr val="dk1"/>
                </a:solidFill>
              </a:rPr>
              <a:t>(read) - reuse should be one of the first things you consider when designing the implementation.</a:t>
            </a:r>
            <a:endParaRPr sz="1200">
              <a:solidFill>
                <a:schemeClr val="dk1"/>
              </a:solidFill>
            </a:endParaRPr>
          </a:p>
          <a:p>
            <a:pPr indent="0" lvl="0" marL="0" rtl="0" algn="l">
              <a:spcBef>
                <a:spcPts val="0"/>
              </a:spcBef>
              <a:spcAft>
                <a:spcPts val="0"/>
              </a:spcAft>
              <a:buNone/>
            </a:pPr>
            <a:r>
              <a:rPr lang="en" sz="1200">
                <a:solidFill>
                  <a:schemeClr val="dk1"/>
                </a:solidFill>
              </a:rPr>
              <a:t>(read) - abstract, object level, component level, or system level</a:t>
            </a:r>
            <a:endParaRPr sz="1200">
              <a:solidFill>
                <a:schemeClr val="dk1"/>
              </a:solidFill>
            </a:endParaRPr>
          </a:p>
          <a:p>
            <a:pPr indent="0" lvl="0" marL="0" rtl="0" algn="l">
              <a:spcBef>
                <a:spcPts val="0"/>
              </a:spcBef>
              <a:spcAft>
                <a:spcPts val="0"/>
              </a:spcAft>
              <a:buNone/>
            </a:pPr>
            <a:r>
              <a:rPr lang="en" sz="1200">
                <a:solidFill>
                  <a:schemeClr val="dk1"/>
                </a:solidFill>
              </a:rPr>
              <a:t>(read)</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Google Shape;813;g183af4b43a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83af4b43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(read)</a:t>
            </a:r>
            <a:endParaRPr sz="1200">
              <a:solidFill>
                <a:schemeClr val="dk1"/>
              </a:solidFill>
            </a:endParaRPr>
          </a:p>
          <a:p>
            <a:pPr indent="0" lvl="0" marL="0" rtl="0" algn="l">
              <a:spcBef>
                <a:spcPts val="0"/>
              </a:spcBef>
              <a:spcAft>
                <a:spcPts val="0"/>
              </a:spcAft>
              <a:buNone/>
            </a:pPr>
            <a:r>
              <a:rPr lang="en" sz="1200">
                <a:solidFill>
                  <a:schemeClr val="dk1"/>
                </a:solidFill>
              </a:rPr>
              <a:t>- at this level, you don’t reuse software directly but rather use knowledge of successful solutions to similar problems in the design of your software. Design patterns and the architectural styles we discussed a few weeks back are major examples of this. Learn from the experience of others.</a:t>
            </a:r>
            <a:endParaRPr sz="1200">
              <a:solidFill>
                <a:schemeClr val="dk1"/>
              </a:solidFill>
            </a:endParaRPr>
          </a:p>
          <a:p>
            <a:pPr indent="0" lvl="0" marL="0" rtl="0" algn="l">
              <a:spcBef>
                <a:spcPts val="0"/>
              </a:spcBef>
              <a:spcAft>
                <a:spcPts val="0"/>
              </a:spcAft>
              <a:buNone/>
            </a:pPr>
            <a:r>
              <a:rPr lang="en" sz="1200">
                <a:solidFill>
                  <a:schemeClr val="dk1"/>
                </a:solidFill>
              </a:rPr>
              <a:t>- at the object level, you directly reuse objects from a library rather than writing the code yourself. To do this, you need to find libraries of objects and functions that offer functionality you need. In most modern languages, such as Java or Python, yuo do this all the time, and the languages offer hundreds of libraries and packages to import small pieces of functionality from.</a:t>
            </a:r>
            <a:endParaRPr sz="1200">
              <a:solidFill>
                <a:schemeClr val="dk1"/>
              </a:solidFill>
            </a:endParaRPr>
          </a:p>
          <a:p>
            <a:pPr indent="0" lvl="0" marL="0" rtl="0" algn="l">
              <a:spcBef>
                <a:spcPts val="0"/>
              </a:spcBef>
              <a:spcAft>
                <a:spcPts val="0"/>
              </a:spcAft>
              <a:buNone/>
            </a:pPr>
            <a:r>
              <a:rPr lang="en" sz="1200">
                <a:solidFill>
                  <a:schemeClr val="dk1"/>
                </a:solidFill>
              </a:rPr>
              <a:t>- Components are collections of objects that operate together to provide functions and services. You often have to adapt and extend these components for ytour needs by adding code of your own. For instance, you might build your user interface in a particular GUI framework. This framework offers a set of general classes for event handling, display management, etc. You add in connections to display the data calculated in your system and write code to define specific display details.</a:t>
            </a:r>
            <a:endParaRPr sz="1200">
              <a:solidFill>
                <a:schemeClr val="dk1"/>
              </a:solidFill>
            </a:endParaRPr>
          </a:p>
          <a:p>
            <a:pPr indent="0" lvl="0" marL="0" rtl="0" algn="l">
              <a:spcBef>
                <a:spcPts val="0"/>
              </a:spcBef>
              <a:spcAft>
                <a:spcPts val="0"/>
              </a:spcAft>
              <a:buNone/>
            </a:pPr>
            <a:r>
              <a:rPr lang="en" sz="1200">
                <a:solidFill>
                  <a:schemeClr val="dk1"/>
                </a:solidFill>
              </a:rPr>
              <a:t>- At the system level, you reuse entire complete applications. to help your system perform services. You’ll sometimes see entire systems created by grabbing off-the-shelf systems and adapt them by writing scripting to tie them all together and give the result you need.</a:t>
            </a:r>
            <a:endParaRPr sz="12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Google Shape;820;g183af4b43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183af4b43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By reusing software, you can theoretically develop systems more quickly, with fewer development risks, and lower costs. Theoretically, that software has already been tested and should be more reliable than new software. Notice that I said theoretically. The practice is generally messier. There are several problems and costs to watch out for when reusing code. As long as you temper your expectations and work to reduce these risks, code reuse may benefit your project.</a:t>
            </a:r>
            <a:endParaRPr sz="1200">
              <a:solidFill>
                <a:schemeClr val="dk1"/>
              </a:solidFill>
            </a:endParaRPr>
          </a:p>
          <a:p>
            <a:pPr indent="0" lvl="0" marL="0" rtl="0" algn="l">
              <a:spcBef>
                <a:spcPts val="0"/>
              </a:spcBef>
              <a:spcAft>
                <a:spcPts val="0"/>
              </a:spcAft>
              <a:buNone/>
            </a:pPr>
            <a:r>
              <a:rPr lang="en" sz="1200">
                <a:solidFill>
                  <a:schemeClr val="dk1"/>
                </a:solidFill>
              </a:rPr>
              <a:t>- (read), You may need to test the software to see if it will even work in your environment.</a:t>
            </a:r>
            <a:endParaRPr sz="1200">
              <a:solidFill>
                <a:schemeClr val="dk1"/>
              </a:solidFill>
            </a:endParaRPr>
          </a:p>
          <a:p>
            <a:pPr indent="0" lvl="0" marL="0" rtl="0" algn="l">
              <a:spcBef>
                <a:spcPts val="0"/>
              </a:spcBef>
              <a:spcAft>
                <a:spcPts val="0"/>
              </a:spcAft>
              <a:buNone/>
            </a:pPr>
            <a:r>
              <a:rPr lang="en" sz="1200">
                <a:solidFill>
                  <a:schemeClr val="dk1"/>
                </a:solidFill>
              </a:rPr>
              <a:t>- (read), especially if you buy it and find it doesn’t fit your needs.</a:t>
            </a:r>
            <a:endParaRPr sz="1200">
              <a:solidFill>
                <a:schemeClr val="dk1"/>
              </a:solidFill>
            </a:endParaRPr>
          </a:p>
          <a:p>
            <a:pPr indent="0" lvl="0" marL="0" rtl="0" algn="l">
              <a:spcBef>
                <a:spcPts val="0"/>
              </a:spcBef>
              <a:spcAft>
                <a:spcPts val="0"/>
              </a:spcAft>
              <a:buNone/>
            </a:pPr>
            <a:r>
              <a:rPr lang="en" sz="1200">
                <a:solidFill>
                  <a:schemeClr val="dk1"/>
                </a:solidFill>
              </a:rPr>
              <a:t>-(read)</a:t>
            </a:r>
            <a:endParaRPr sz="1200">
              <a:solidFill>
                <a:schemeClr val="dk1"/>
              </a:solidFill>
            </a:endParaRPr>
          </a:p>
          <a:p>
            <a:pPr indent="0" lvl="0" marL="0" rtl="0" algn="l">
              <a:spcBef>
                <a:spcPts val="0"/>
              </a:spcBef>
              <a:spcAft>
                <a:spcPts val="0"/>
              </a:spcAft>
              <a:buNone/>
            </a:pPr>
            <a:r>
              <a:rPr lang="en" sz="1200">
                <a:solidFill>
                  <a:schemeClr val="dk1"/>
                </a:solidFill>
              </a:rPr>
              <a:t>-(read) and even if not, it can be time consuming to figure out. </a:t>
            </a:r>
            <a:endParaRPr sz="1200">
              <a:solidFill>
                <a:schemeClr val="dk1"/>
              </a:solidFill>
            </a:endParaRPr>
          </a:p>
          <a:p>
            <a:pPr indent="0" lvl="0" marL="0" rtl="0" algn="l">
              <a:spcBef>
                <a:spcPts val="0"/>
              </a:spcBef>
              <a:spcAft>
                <a:spcPts val="0"/>
              </a:spcAft>
              <a:buNone/>
            </a:pPr>
            <a:r>
              <a:rPr lang="en" sz="1200">
                <a:solidFill>
                  <a:schemeClr val="dk1"/>
                </a:solidFill>
              </a:rPr>
              <a:t>What it comes down to is that you are using software for purposes it may not have been intended for. Remember that talk about environmental assumptions? The developers of the original code made certain domain assumptions when you put those systems together. Your new project might undermine those assumptions, and lead to poor results. Be careful, and do your research.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183af4b43a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83af4b43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slides - probably will not get to today)</a:t>
            </a:r>
            <a:endParaRPr/>
          </a:p>
          <a:p>
            <a:pPr indent="0" lvl="0" marL="0" rtl="0" algn="l">
              <a:spcBef>
                <a:spcPts val="0"/>
              </a:spcBef>
              <a:spcAft>
                <a:spcPts val="0"/>
              </a:spcAft>
              <a:buNone/>
            </a:pPr>
            <a:r>
              <a:rPr lang="en"/>
              <a:t>Basic considerations to keep in mind as your design the system to get the design ready for programming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Google Shape;827;g183af4b43a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183af4b43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(read). Sometimes, the development and execution platforms are the same, but generally, software must be packaged, installed, and executed on many different forms of hardware, operating a variety of operating system versions, and potentially with software installed that may conflict with the new software.</a:t>
            </a:r>
            <a:endParaRPr sz="1200">
              <a:solidFill>
                <a:schemeClr val="dk1"/>
              </a:solidFill>
            </a:endParaRPr>
          </a:p>
          <a:p>
            <a:pPr indent="0" lvl="0" marL="0" rtl="0" algn="l">
              <a:spcBef>
                <a:spcPts val="0"/>
              </a:spcBef>
              <a:spcAft>
                <a:spcPts val="0"/>
              </a:spcAft>
              <a:buNone/>
            </a:pPr>
            <a:r>
              <a:rPr lang="en" sz="1200">
                <a:solidFill>
                  <a:schemeClr val="dk1"/>
                </a:solidFill>
              </a:rPr>
              <a:t>- for embedded systems, the target will be very different from the host. You’re moving from a fully-featured desktop to a tiny system with limited execution power and all sorts of special-purpose hardware such as sensors. In that case, it’s normal to test using a simulation of the target system that runs on your desktop. In that case, how you simulate the target platform becomes hugely important to actually finding and fixing defects.</a:t>
            </a:r>
            <a:endParaRPr sz="1200">
              <a:solidFill>
                <a:schemeClr val="dk1"/>
              </a:solidFill>
            </a:endParaRPr>
          </a:p>
          <a:p>
            <a:pPr indent="0" lvl="0" marL="0" rtl="0" algn="l">
              <a:spcBef>
                <a:spcPts val="0"/>
              </a:spcBef>
              <a:spcAft>
                <a:spcPts val="0"/>
              </a:spcAft>
              <a:buNone/>
            </a:pPr>
            <a:r>
              <a:rPr lang="en" sz="1200">
                <a:solidFill>
                  <a:schemeClr val="dk1"/>
                </a:solidFill>
              </a:rPr>
              <a:t>- Most of you will not be working in embedded systems, but for desktop applications, there are some important decisions to make in order to ensure that your application works across the staggering variety of hardware builds, OS types, and execution environments out there.</a:t>
            </a:r>
            <a:endParaRPr sz="120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183af4b43a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183af4b43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(read)</a:t>
            </a:r>
            <a:endParaRPr sz="1200">
              <a:solidFill>
                <a:schemeClr val="dk1"/>
              </a:solidFill>
            </a:endParaRPr>
          </a:p>
          <a:p>
            <a:pPr indent="0" lvl="0" marL="0" rtl="0" algn="l">
              <a:spcBef>
                <a:spcPts val="0"/>
              </a:spcBef>
              <a:spcAft>
                <a:spcPts val="0"/>
              </a:spcAft>
              <a:buNone/>
            </a:pPr>
            <a:r>
              <a:rPr lang="en" sz="1200">
                <a:solidFill>
                  <a:schemeClr val="dk1"/>
                </a:solidFill>
              </a:rPr>
              <a:t>(read) - in a high availability system, components need to be deployed on multiple machines and platforms.. (Read)</a:t>
            </a:r>
            <a:endParaRPr sz="1200">
              <a:solidFill>
                <a:schemeClr val="dk1"/>
              </a:solidFill>
            </a:endParaRPr>
          </a:p>
          <a:p>
            <a:pPr indent="0" lvl="0" marL="0" rtl="0" algn="l">
              <a:spcBef>
                <a:spcPts val="0"/>
              </a:spcBef>
              <a:spcAft>
                <a:spcPts val="0"/>
              </a:spcAft>
              <a:buNone/>
            </a:pPr>
            <a:r>
              <a:rPr lang="en" sz="1200">
                <a:solidFill>
                  <a:schemeClr val="dk1"/>
                </a:solidFill>
              </a:rPr>
              <a:t>(read) reduce communication latency</a:t>
            </a:r>
            <a:endParaRPr sz="1200">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Google Shape;841;g183af4b43a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183af4b43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(read)</a:t>
            </a:r>
            <a:endParaRPr sz="1200">
              <a:solidFill>
                <a:schemeClr val="dk1"/>
              </a:solidFill>
            </a:endParaRPr>
          </a:p>
          <a:p>
            <a:pPr indent="0" lvl="0" marL="0" rtl="0" algn="l">
              <a:spcBef>
                <a:spcPts val="0"/>
              </a:spcBef>
              <a:spcAft>
                <a:spcPts val="0"/>
              </a:spcAft>
              <a:buNone/>
            </a:pPr>
            <a:r>
              <a:rPr lang="en" sz="1200">
                <a:solidFill>
                  <a:schemeClr val="dk1"/>
                </a:solidFill>
              </a:rPr>
              <a:t>How many of you keep your code in source control? IF not all, do it. What do you use? Git? SVN? BZR?</a:t>
            </a:r>
            <a:endParaRPr sz="1200">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183af4b43a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183af4b43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(read). The aim of configuration manage it to support the development process such that developers can access the project code and documents in a controlled way, find out what changes have been made, and compile and link components to create a system. </a:t>
            </a:r>
            <a:endParaRPr sz="1200">
              <a:solidFill>
                <a:schemeClr val="dk1"/>
              </a:solidFill>
            </a:endParaRPr>
          </a:p>
          <a:p>
            <a:pPr indent="0" lvl="0" marL="0" rtl="0" algn="l">
              <a:spcBef>
                <a:spcPts val="0"/>
              </a:spcBef>
              <a:spcAft>
                <a:spcPts val="0"/>
              </a:spcAft>
              <a:buNone/>
            </a:pPr>
            <a:r>
              <a:rPr lang="en" sz="1200">
                <a:solidFill>
                  <a:schemeClr val="dk1"/>
                </a:solidFill>
              </a:rPr>
              <a:t>(read)</a:t>
            </a:r>
            <a:endParaRPr sz="1200">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Google Shape;855;g183b4b749b_1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83b4b749b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Google Shape;862;g90826e25c_0_4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90826e25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Google Shape;869;g90826e25c_0_4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90826e25c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9052c2538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052c25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 Structural models, such as class diagrams, (read). class diagrams are a “flat” view - they tell you about the structure of the code, but don’t give the complete picture of how the system will work when it executes. They tell us what, say, a Control Panel or a Furnace can do - the full set of operations that *might* be invoked - but not what the instantiated objects will do during any one concrete execution of the system. Class diagrams define the universe of behaviors, but during runtime, we take one of an infinite number of strolls through that universe. </a:t>
            </a:r>
            <a:endParaRPr>
              <a:solidFill>
                <a:schemeClr val="dk1"/>
              </a:solidFill>
            </a:endParaRPr>
          </a:p>
          <a:p>
            <a:pPr indent="0" lvl="0" marL="0" rtl="0" algn="l">
              <a:lnSpc>
                <a:spcPct val="115000"/>
              </a:lnSpc>
              <a:spcBef>
                <a:spcPts val="0"/>
              </a:spcBef>
              <a:spcAft>
                <a:spcPts val="0"/>
              </a:spcAft>
              <a:buNone/>
            </a:pPr>
            <a:r>
              <a:rPr lang="en">
                <a:solidFill>
                  <a:schemeClr val="dk1"/>
                </a:solidFill>
              </a:rPr>
              <a:t>- (read)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(3) - as we move towards implementation, we should take a look at our design, understand how it will work at runtime, and proceed forward with coding up that sucker.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9052c2538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052c253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Dynamic models give us the context for associations. They tell us how the objects actually interact during a set of chosen scenarios. They let us construct sequences of events, and tie multiple objects together as they perform the functions of the system. With just a class diagram, our view of the system is too vague, it only tells us what might happen. We need that context to fill in the details for implementation, to construct the sequence of interactions that take place between objects.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9052c2538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052c253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Start with use cases - these are an external view of system behavior - what does the user feed in and what does the system pop back out -  but they are a good starting place. They give us scenarios to analyze. During these, what does the system do to generate that output? What interactions need to take place internally?  </a:t>
            </a:r>
            <a:endParaRPr>
              <a:solidFill>
                <a:schemeClr val="dk1"/>
              </a:solidFill>
            </a:endParaRPr>
          </a:p>
          <a:p>
            <a:pPr indent="0" lvl="0" marL="0" rtl="0" algn="l">
              <a:spcBef>
                <a:spcPts val="0"/>
              </a:spcBef>
              <a:spcAft>
                <a:spcPts val="0"/>
              </a:spcAft>
              <a:buNone/>
            </a:pPr>
            <a:r>
              <a:rPr lang="en"/>
              <a:t>(read, bring in example)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9052c2538_0_3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052c2538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Sequence diagrams describe how objects collaborate and the behaviors and state of those objects during the execution of the system. They capture a detailed sequence of object interactions during a scenario.</a:t>
            </a:r>
            <a:endParaRPr>
              <a:solidFill>
                <a:schemeClr val="dk1"/>
              </a:solidFill>
            </a:endParaRPr>
          </a:p>
          <a:p>
            <a:pPr indent="0" lvl="0" marL="0" rtl="0" algn="l">
              <a:spcBef>
                <a:spcPts val="0"/>
              </a:spcBef>
              <a:spcAft>
                <a:spcPts val="0"/>
              </a:spcAft>
              <a:buNone/>
            </a:pPr>
            <a:r>
              <a:rPr lang="en">
                <a:solidFill>
                  <a:schemeClr val="dk1"/>
                </a:solidFill>
              </a:rPr>
              <a:t>(read 3). This provides context to the static class diagram. From the sequence diagrams, we can figure out when and how objects should interact, not just a drawing of all of the ways that the abstract classes might collaborate.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9052c253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9052c25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In the box, you name the object. These are object instances, rather than classes, so you give the instance a name, then indicate its class, just like you would do in the code. </a:t>
            </a:r>
            <a:endParaRPr>
              <a:solidFill>
                <a:schemeClr val="dk1"/>
              </a:solidFill>
            </a:endParaRPr>
          </a:p>
          <a:p>
            <a:pPr indent="0" lvl="0" marL="0" rtl="0" algn="l">
              <a:spcBef>
                <a:spcPts val="0"/>
              </a:spcBef>
              <a:spcAft>
                <a:spcPts val="0"/>
              </a:spcAft>
              <a:buNone/>
            </a:pPr>
            <a:r>
              <a:rPr lang="en">
                <a:solidFill>
                  <a:schemeClr val="dk1"/>
                </a:solidFill>
              </a:rPr>
              <a:t>- (read lifeline). It should end either when the object is destroyed, or when the system stops execution</a:t>
            </a:r>
            <a:endParaRPr>
              <a:solidFill>
                <a:schemeClr val="dk1"/>
              </a:solidFill>
            </a:endParaRPr>
          </a:p>
          <a:p>
            <a:pPr indent="0" lvl="0" marL="0" rtl="0" algn="l">
              <a:spcBef>
                <a:spcPts val="0"/>
              </a:spcBef>
              <a:spcAft>
                <a:spcPts val="0"/>
              </a:spcAft>
              <a:buNone/>
            </a:pPr>
            <a:r>
              <a:rPr lang="en">
                <a:solidFill>
                  <a:schemeClr val="dk1"/>
                </a:solidFill>
              </a:rPr>
              <a:t>- The sequence of events is kicked off by some event, usually a call to a method in the object that then calls into other objects. If the actor or object that starts the sequence is not important - or can be a number of different sources - we just indicate the start of a sequence with what is called a found message. We got a command from some unmodled source. Indicated by the circle with an arrow. </a:t>
            </a:r>
            <a:endParaRPr>
              <a:solidFill>
                <a:schemeClr val="dk1"/>
              </a:solidFill>
            </a:endParaRPr>
          </a:p>
          <a:p>
            <a:pPr indent="0" lvl="0" marL="0" rtl="0" algn="l">
              <a:spcBef>
                <a:spcPts val="0"/>
              </a:spcBef>
              <a:spcAft>
                <a:spcPts val="0"/>
              </a:spcAft>
              <a:buNone/>
            </a:pPr>
            <a:r>
              <a:rPr lang="en">
                <a:solidFill>
                  <a:schemeClr val="dk1"/>
                </a:solidFill>
              </a:rPr>
              <a:t>- A box on the lifeline indicated that the object is currently active - that a method performed by this object is on the stack. The box should end when that method is done executing. So, the external source called the calculatePrice method in this Order instance.</a:t>
            </a:r>
            <a:endParaRPr>
              <a:solidFill>
                <a:schemeClr val="dk1"/>
              </a:solidFill>
            </a:endParaRPr>
          </a:p>
          <a:p>
            <a:pPr indent="0" lvl="0" marL="0" rtl="0" algn="l">
              <a:spcBef>
                <a:spcPts val="0"/>
              </a:spcBef>
              <a:spcAft>
                <a:spcPts val="0"/>
              </a:spcAft>
              <a:buNone/>
            </a:pPr>
            <a:r>
              <a:rPr lang="en">
                <a:solidFill>
                  <a:schemeClr val="dk1"/>
                </a:solidFill>
              </a:rPr>
              <a:t>- Now we bring in a second object, a line on the order form. The arrow is called a message. It activates a method on the object. So, this Order is calling the process method in the OrderLine object.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hyperlink" Target="http://www.oracle.com/technetwork/java/javase/documentation/index-137868.html#@see" TargetMode="External"/><Relationship Id="rId10" Type="http://schemas.openxmlformats.org/officeDocument/2006/relationships/hyperlink" Target="http://www.oracle.com/technetwork/java/javase/documentation/index-137868.html#@return" TargetMode="External"/><Relationship Id="rId13" Type="http://schemas.openxmlformats.org/officeDocument/2006/relationships/hyperlink" Target="http://www.oracle.com/technetwork/java/javase/documentation/index-137868.html#@see" TargetMode="External"/><Relationship Id="rId12" Type="http://schemas.openxmlformats.org/officeDocument/2006/relationships/hyperlink" Target="http://www.oracle.com/technetwork/java/javase/documentation/index-137868.html#@see" TargetMode="External"/><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oracle.com/technetwork/java/javase/documentation/index-137868.html#%7B@link%7D" TargetMode="External"/><Relationship Id="rId4" Type="http://schemas.openxmlformats.org/officeDocument/2006/relationships/hyperlink" Target="http://www.oracle.com/technetwork/java/javase/documentation/index-137868.html#%7B@link%7D" TargetMode="External"/><Relationship Id="rId9" Type="http://schemas.openxmlformats.org/officeDocument/2006/relationships/hyperlink" Target="http://www.oracle.com/technetwork/java/javase/documentation/index-137868.html#@return" TargetMode="External"/><Relationship Id="rId14" Type="http://schemas.openxmlformats.org/officeDocument/2006/relationships/hyperlink" Target="http://www.oracle.com/technetwork/java/javase/documentation/index-137868.html#@see" TargetMode="External"/><Relationship Id="rId5" Type="http://schemas.openxmlformats.org/officeDocument/2006/relationships/hyperlink" Target="http://www.oracle.com/technetwork/java/javase/documentation/index-137868.html#@param" TargetMode="External"/><Relationship Id="rId6" Type="http://schemas.openxmlformats.org/officeDocument/2006/relationships/hyperlink" Target="http://www.oracle.com/technetwork/java/javase/documentation/index-137868.html#@param" TargetMode="External"/><Relationship Id="rId7" Type="http://schemas.openxmlformats.org/officeDocument/2006/relationships/hyperlink" Target="http://www.oracle.com/technetwork/java/javase/documentation/index-137868.html#@param" TargetMode="External"/><Relationship Id="rId8" Type="http://schemas.openxmlformats.org/officeDocument/2006/relationships/hyperlink" Target="http://www.oracle.com/technetwork/java/javase/documentation/index-137868.html#@param" TargetMode="External"/></Relationships>
</file>

<file path=ppt/slides/_rels/slide36.xml.rels><?xml version="1.0" encoding="UTF-8" standalone="yes"?><Relationships xmlns="http://schemas.openxmlformats.org/package/2006/relationships"><Relationship Id="rId10" Type="http://schemas.openxmlformats.org/officeDocument/2006/relationships/hyperlink" Target="http://www.oracle.com/technetwork/java/javase/documentation/index-137868.html#@see"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www.oracle.com/technetwork/java/javase/documentation/index-137868.html#@param" TargetMode="External"/><Relationship Id="rId4" Type="http://schemas.openxmlformats.org/officeDocument/2006/relationships/hyperlink" Target="http://www.oracle.com/technetwork/java/javase/documentation/index-137868.html#@param" TargetMode="External"/><Relationship Id="rId9" Type="http://schemas.openxmlformats.org/officeDocument/2006/relationships/hyperlink" Target="http://www.oracle.com/technetwork/java/javase/documentation/index-137868.html#@see" TargetMode="External"/><Relationship Id="rId5" Type="http://schemas.openxmlformats.org/officeDocument/2006/relationships/hyperlink" Target="http://www.oracle.com/technetwork/java/javase/documentation/index-137868.html#@param" TargetMode="External"/><Relationship Id="rId6" Type="http://schemas.openxmlformats.org/officeDocument/2006/relationships/hyperlink" Target="http://www.oracle.com/technetwork/java/javase/documentation/index-137868.html#@param" TargetMode="External"/><Relationship Id="rId7" Type="http://schemas.openxmlformats.org/officeDocument/2006/relationships/hyperlink" Target="http://www.oracle.com/technetwork/java/javase/documentation/index-137868.html#@return" TargetMode="External"/><Relationship Id="rId8" Type="http://schemas.openxmlformats.org/officeDocument/2006/relationships/hyperlink" Target="http://www.oracle.com/technetwork/java/javase/documentation/index-137868.html#@retur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From Design to Implementation</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21 - 04/10/2019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Syntax (2)</a:t>
            </a:r>
            <a:endParaRPr/>
          </a:p>
        </p:txBody>
      </p:sp>
      <p:sp>
        <p:nvSpPr>
          <p:cNvPr id="192" name="Google Shape;192;p18"/>
          <p:cNvSpPr/>
          <p:nvPr/>
        </p:nvSpPr>
        <p:spPr>
          <a:xfrm>
            <a:off x="1765093" y="1976076"/>
            <a:ext cx="1280100" cy="481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ord1: Order</a:t>
            </a:r>
            <a:endParaRPr/>
          </a:p>
        </p:txBody>
      </p:sp>
      <p:cxnSp>
        <p:nvCxnSpPr>
          <p:cNvPr id="193" name="Google Shape;193;p18"/>
          <p:cNvCxnSpPr>
            <a:stCxn id="192" idx="2"/>
            <a:endCxn id="194" idx="0"/>
          </p:cNvCxnSpPr>
          <p:nvPr/>
        </p:nvCxnSpPr>
        <p:spPr>
          <a:xfrm>
            <a:off x="2405143" y="2457876"/>
            <a:ext cx="0" cy="3436200"/>
          </a:xfrm>
          <a:prstGeom prst="straightConnector1">
            <a:avLst/>
          </a:prstGeom>
          <a:noFill/>
          <a:ln cap="flat" cmpd="sng" w="19050">
            <a:solidFill>
              <a:srgbClr val="000000"/>
            </a:solidFill>
            <a:prstDash val="dash"/>
            <a:round/>
            <a:headEnd len="med" w="med" type="none"/>
            <a:tailEnd len="med" w="med" type="none"/>
          </a:ln>
        </p:spPr>
      </p:cxnSp>
      <p:cxnSp>
        <p:nvCxnSpPr>
          <p:cNvPr id="195" name="Google Shape;195;p18"/>
          <p:cNvCxnSpPr>
            <a:stCxn id="196" idx="2"/>
          </p:cNvCxnSpPr>
          <p:nvPr/>
        </p:nvCxnSpPr>
        <p:spPr>
          <a:xfrm>
            <a:off x="3822284" y="3403947"/>
            <a:ext cx="1500" cy="918600"/>
          </a:xfrm>
          <a:prstGeom prst="straightConnector1">
            <a:avLst/>
          </a:prstGeom>
          <a:noFill/>
          <a:ln cap="flat" cmpd="sng" w="19050">
            <a:solidFill>
              <a:srgbClr val="000000"/>
            </a:solidFill>
            <a:prstDash val="dash"/>
            <a:round/>
            <a:headEnd len="med" w="med" type="none"/>
            <a:tailEnd len="med" w="med" type="none"/>
          </a:ln>
        </p:spPr>
      </p:cxnSp>
      <p:sp>
        <p:nvSpPr>
          <p:cNvPr id="197" name="Google Shape;197;p18"/>
          <p:cNvSpPr/>
          <p:nvPr/>
        </p:nvSpPr>
        <p:spPr>
          <a:xfrm>
            <a:off x="2254531" y="2807413"/>
            <a:ext cx="310500" cy="2845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txBox="1"/>
          <p:nvPr/>
        </p:nvSpPr>
        <p:spPr>
          <a:xfrm>
            <a:off x="4462325" y="1655375"/>
            <a:ext cx="4224600" cy="863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Actors: external users/systems can be modeled as objects</a:t>
            </a:r>
            <a:endParaRPr sz="2200"/>
          </a:p>
        </p:txBody>
      </p:sp>
      <p:sp>
        <p:nvSpPr>
          <p:cNvPr id="199" name="Google Shape;199;p18"/>
          <p:cNvSpPr txBox="1"/>
          <p:nvPr/>
        </p:nvSpPr>
        <p:spPr>
          <a:xfrm>
            <a:off x="4462325" y="2614378"/>
            <a:ext cx="4224600" cy="863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New: When an object is created, a “new” message should point to the box naming the new object.</a:t>
            </a:r>
            <a:endParaRPr sz="2200"/>
          </a:p>
        </p:txBody>
      </p:sp>
      <p:sp>
        <p:nvSpPr>
          <p:cNvPr id="200" name="Google Shape;200;p18"/>
          <p:cNvSpPr txBox="1"/>
          <p:nvPr/>
        </p:nvSpPr>
        <p:spPr>
          <a:xfrm>
            <a:off x="4462325" y="4971872"/>
            <a:ext cx="4224600" cy="863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Self-Call: Objects can call their own methods.</a:t>
            </a:r>
            <a:endParaRPr sz="2200"/>
          </a:p>
        </p:txBody>
      </p:sp>
      <p:sp>
        <p:nvSpPr>
          <p:cNvPr id="196" name="Google Shape;196;p18"/>
          <p:cNvSpPr/>
          <p:nvPr/>
        </p:nvSpPr>
        <p:spPr>
          <a:xfrm>
            <a:off x="3182234" y="2922147"/>
            <a:ext cx="1280100" cy="481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items: Catalog</a:t>
            </a:r>
            <a:endParaRPr/>
          </a:p>
        </p:txBody>
      </p:sp>
      <p:cxnSp>
        <p:nvCxnSpPr>
          <p:cNvPr id="201" name="Google Shape;201;p18"/>
          <p:cNvCxnSpPr>
            <a:stCxn id="196" idx="1"/>
          </p:cNvCxnSpPr>
          <p:nvPr/>
        </p:nvCxnSpPr>
        <p:spPr>
          <a:xfrm flipH="1">
            <a:off x="2569634" y="3163047"/>
            <a:ext cx="612600" cy="6000"/>
          </a:xfrm>
          <a:prstGeom prst="straightConnector1">
            <a:avLst/>
          </a:prstGeom>
          <a:noFill/>
          <a:ln cap="flat" cmpd="sng" w="19050">
            <a:solidFill>
              <a:srgbClr val="000000"/>
            </a:solidFill>
            <a:prstDash val="solid"/>
            <a:round/>
            <a:headEnd len="med" w="med" type="triangle"/>
            <a:tailEnd len="med" w="med" type="none"/>
          </a:ln>
        </p:spPr>
      </p:cxnSp>
      <p:sp>
        <p:nvSpPr>
          <p:cNvPr id="202" name="Google Shape;202;p18"/>
          <p:cNvSpPr txBox="1"/>
          <p:nvPr/>
        </p:nvSpPr>
        <p:spPr>
          <a:xfrm>
            <a:off x="2565160" y="2874920"/>
            <a:ext cx="6126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new</a:t>
            </a:r>
            <a:endParaRPr sz="1200"/>
          </a:p>
        </p:txBody>
      </p:sp>
      <p:cxnSp>
        <p:nvCxnSpPr>
          <p:cNvPr id="203" name="Google Shape;203;p18"/>
          <p:cNvCxnSpPr/>
          <p:nvPr/>
        </p:nvCxnSpPr>
        <p:spPr>
          <a:xfrm>
            <a:off x="863253" y="2580991"/>
            <a:ext cx="0" cy="3436200"/>
          </a:xfrm>
          <a:prstGeom prst="straightConnector1">
            <a:avLst/>
          </a:prstGeom>
          <a:noFill/>
          <a:ln cap="flat" cmpd="sng" w="19050">
            <a:solidFill>
              <a:srgbClr val="000000"/>
            </a:solidFill>
            <a:prstDash val="dash"/>
            <a:round/>
            <a:headEnd len="med" w="med" type="none"/>
            <a:tailEnd len="med" w="med" type="none"/>
          </a:ln>
        </p:spPr>
      </p:cxnSp>
      <p:sp>
        <p:nvSpPr>
          <p:cNvPr id="204" name="Google Shape;204;p18"/>
          <p:cNvSpPr/>
          <p:nvPr/>
        </p:nvSpPr>
        <p:spPr>
          <a:xfrm>
            <a:off x="791025" y="1914662"/>
            <a:ext cx="151200" cy="153000"/>
          </a:xfrm>
          <a:prstGeom prst="ellipse">
            <a:avLst/>
          </a:prstGeom>
          <a:solidFill>
            <a:srgbClr val="BBD7F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18"/>
          <p:cNvCxnSpPr>
            <a:stCxn id="204" idx="4"/>
          </p:cNvCxnSpPr>
          <p:nvPr/>
        </p:nvCxnSpPr>
        <p:spPr>
          <a:xfrm>
            <a:off x="866625" y="2067662"/>
            <a:ext cx="0" cy="195900"/>
          </a:xfrm>
          <a:prstGeom prst="straightConnector1">
            <a:avLst/>
          </a:prstGeom>
          <a:noFill/>
          <a:ln cap="flat" cmpd="sng" w="19050">
            <a:solidFill>
              <a:srgbClr val="000000"/>
            </a:solidFill>
            <a:prstDash val="solid"/>
            <a:round/>
            <a:headEnd len="med" w="med" type="none"/>
            <a:tailEnd len="med" w="med" type="none"/>
          </a:ln>
        </p:spPr>
      </p:cxnSp>
      <p:cxnSp>
        <p:nvCxnSpPr>
          <p:cNvPr id="206" name="Google Shape;206;p18"/>
          <p:cNvCxnSpPr/>
          <p:nvPr/>
        </p:nvCxnSpPr>
        <p:spPr>
          <a:xfrm flipH="1">
            <a:off x="818716" y="2263911"/>
            <a:ext cx="48000" cy="82800"/>
          </a:xfrm>
          <a:prstGeom prst="straightConnector1">
            <a:avLst/>
          </a:prstGeom>
          <a:noFill/>
          <a:ln cap="flat" cmpd="sng" w="19050">
            <a:solidFill>
              <a:srgbClr val="000000"/>
            </a:solidFill>
            <a:prstDash val="solid"/>
            <a:round/>
            <a:headEnd len="med" w="med" type="none"/>
            <a:tailEnd len="med" w="med" type="none"/>
          </a:ln>
        </p:spPr>
      </p:cxnSp>
      <p:cxnSp>
        <p:nvCxnSpPr>
          <p:cNvPr id="207" name="Google Shape;207;p18"/>
          <p:cNvCxnSpPr/>
          <p:nvPr/>
        </p:nvCxnSpPr>
        <p:spPr>
          <a:xfrm>
            <a:off x="866716" y="2263911"/>
            <a:ext cx="48000" cy="82800"/>
          </a:xfrm>
          <a:prstGeom prst="straightConnector1">
            <a:avLst/>
          </a:prstGeom>
          <a:noFill/>
          <a:ln cap="flat" cmpd="sng" w="19050">
            <a:solidFill>
              <a:srgbClr val="000000"/>
            </a:solidFill>
            <a:prstDash val="solid"/>
            <a:round/>
            <a:headEnd len="med" w="med" type="none"/>
            <a:tailEnd len="med" w="med" type="none"/>
          </a:ln>
        </p:spPr>
      </p:cxnSp>
      <p:cxnSp>
        <p:nvCxnSpPr>
          <p:cNvPr id="208" name="Google Shape;208;p18"/>
          <p:cNvCxnSpPr/>
          <p:nvPr/>
        </p:nvCxnSpPr>
        <p:spPr>
          <a:xfrm>
            <a:off x="784144" y="2149627"/>
            <a:ext cx="158100" cy="0"/>
          </a:xfrm>
          <a:prstGeom prst="straightConnector1">
            <a:avLst/>
          </a:prstGeom>
          <a:noFill/>
          <a:ln cap="flat" cmpd="sng" w="19050">
            <a:solidFill>
              <a:srgbClr val="000000"/>
            </a:solidFill>
            <a:prstDash val="solid"/>
            <a:round/>
            <a:headEnd len="med" w="med" type="none"/>
            <a:tailEnd len="med" w="med" type="none"/>
          </a:ln>
        </p:spPr>
      </p:cxnSp>
      <p:sp>
        <p:nvSpPr>
          <p:cNvPr id="209" name="Google Shape;209;p18"/>
          <p:cNvSpPr txBox="1"/>
          <p:nvPr/>
        </p:nvSpPr>
        <p:spPr>
          <a:xfrm>
            <a:off x="295975" y="2231365"/>
            <a:ext cx="1134600" cy="25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 Customer</a:t>
            </a:r>
            <a:endParaRPr/>
          </a:p>
        </p:txBody>
      </p:sp>
      <p:cxnSp>
        <p:nvCxnSpPr>
          <p:cNvPr id="210" name="Google Shape;210;p18"/>
          <p:cNvCxnSpPr/>
          <p:nvPr/>
        </p:nvCxnSpPr>
        <p:spPr>
          <a:xfrm>
            <a:off x="868173" y="2807413"/>
            <a:ext cx="1408200" cy="0"/>
          </a:xfrm>
          <a:prstGeom prst="straightConnector1">
            <a:avLst/>
          </a:prstGeom>
          <a:noFill/>
          <a:ln cap="flat" cmpd="sng" w="19050">
            <a:solidFill>
              <a:srgbClr val="000000"/>
            </a:solidFill>
            <a:prstDash val="solid"/>
            <a:round/>
            <a:headEnd len="med" w="med" type="none"/>
            <a:tailEnd len="med" w="med" type="triangle"/>
          </a:ln>
        </p:spPr>
      </p:cxnSp>
      <p:sp>
        <p:nvSpPr>
          <p:cNvPr id="211" name="Google Shape;211;p18"/>
          <p:cNvSpPr txBox="1"/>
          <p:nvPr/>
        </p:nvSpPr>
        <p:spPr>
          <a:xfrm>
            <a:off x="868175" y="2542588"/>
            <a:ext cx="12801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calculatePrice</a:t>
            </a:r>
            <a:endParaRPr sz="1200"/>
          </a:p>
        </p:txBody>
      </p:sp>
      <p:cxnSp>
        <p:nvCxnSpPr>
          <p:cNvPr id="212" name="Google Shape;212;p18"/>
          <p:cNvCxnSpPr/>
          <p:nvPr/>
        </p:nvCxnSpPr>
        <p:spPr>
          <a:xfrm rot="10800000">
            <a:off x="888436" y="5652994"/>
            <a:ext cx="1341000" cy="6000"/>
          </a:xfrm>
          <a:prstGeom prst="straightConnector1">
            <a:avLst/>
          </a:prstGeom>
          <a:noFill/>
          <a:ln cap="flat" cmpd="sng" w="19050">
            <a:solidFill>
              <a:srgbClr val="000000"/>
            </a:solidFill>
            <a:prstDash val="dash"/>
            <a:round/>
            <a:headEnd len="med" w="med" type="none"/>
            <a:tailEnd len="med" w="med" type="triangle"/>
          </a:ln>
        </p:spPr>
      </p:cxnSp>
      <p:sp>
        <p:nvSpPr>
          <p:cNvPr id="213" name="Google Shape;213;p18"/>
          <p:cNvSpPr txBox="1"/>
          <p:nvPr/>
        </p:nvSpPr>
        <p:spPr>
          <a:xfrm>
            <a:off x="1003561" y="5722916"/>
            <a:ext cx="11106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totalPrice</a:t>
            </a:r>
            <a:endParaRPr sz="1200"/>
          </a:p>
        </p:txBody>
      </p:sp>
      <p:sp>
        <p:nvSpPr>
          <p:cNvPr id="214" name="Google Shape;214;p18"/>
          <p:cNvSpPr txBox="1"/>
          <p:nvPr/>
        </p:nvSpPr>
        <p:spPr>
          <a:xfrm>
            <a:off x="4462325" y="3945419"/>
            <a:ext cx="4224600" cy="863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Close: When an object is destroyed, end its lifeline with an X.</a:t>
            </a:r>
            <a:endParaRPr sz="2200"/>
          </a:p>
        </p:txBody>
      </p:sp>
      <p:cxnSp>
        <p:nvCxnSpPr>
          <p:cNvPr id="215" name="Google Shape;215;p18"/>
          <p:cNvCxnSpPr/>
          <p:nvPr/>
        </p:nvCxnSpPr>
        <p:spPr>
          <a:xfrm>
            <a:off x="2569777" y="3928110"/>
            <a:ext cx="1134600" cy="300"/>
          </a:xfrm>
          <a:prstGeom prst="straightConnector1">
            <a:avLst/>
          </a:prstGeom>
          <a:noFill/>
          <a:ln cap="flat" cmpd="sng" w="19050">
            <a:solidFill>
              <a:srgbClr val="000000"/>
            </a:solidFill>
            <a:prstDash val="solid"/>
            <a:round/>
            <a:headEnd len="med" w="med" type="none"/>
            <a:tailEnd len="med" w="med" type="triangle"/>
          </a:ln>
        </p:spPr>
      </p:cxnSp>
      <p:sp>
        <p:nvSpPr>
          <p:cNvPr id="216" name="Google Shape;216;p18"/>
          <p:cNvSpPr txBox="1"/>
          <p:nvPr/>
        </p:nvSpPr>
        <p:spPr>
          <a:xfrm>
            <a:off x="2581770" y="3587224"/>
            <a:ext cx="11106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close</a:t>
            </a:r>
            <a:endParaRPr sz="1200"/>
          </a:p>
        </p:txBody>
      </p:sp>
      <p:sp>
        <p:nvSpPr>
          <p:cNvPr id="217" name="Google Shape;217;p18"/>
          <p:cNvSpPr/>
          <p:nvPr/>
        </p:nvSpPr>
        <p:spPr>
          <a:xfrm>
            <a:off x="3711358" y="3925696"/>
            <a:ext cx="310500" cy="153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704721" y="4200645"/>
            <a:ext cx="237900" cy="254400"/>
          </a:xfrm>
          <a:prstGeom prst="mathMultiply">
            <a:avLst>
              <a:gd fmla="val 23520" name="adj1"/>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2579001" y="4359935"/>
            <a:ext cx="448481" cy="215509"/>
          </a:xfrm>
          <a:custGeom>
            <a:rect b="b" l="l" r="r" t="t"/>
            <a:pathLst>
              <a:path extrusionOk="0" h="9197" w="19595">
                <a:moveTo>
                  <a:pt x="0" y="0"/>
                </a:moveTo>
                <a:lnTo>
                  <a:pt x="19595" y="0"/>
                </a:lnTo>
                <a:lnTo>
                  <a:pt x="19595" y="9197"/>
                </a:lnTo>
              </a:path>
            </a:pathLst>
          </a:custGeom>
          <a:noFill/>
          <a:ln cap="flat" cmpd="sng" w="19050">
            <a:solidFill>
              <a:srgbClr val="000000"/>
            </a:solidFill>
            <a:prstDash val="solid"/>
            <a:round/>
            <a:headEnd len="med" w="med" type="none"/>
            <a:tailEnd len="med" w="med" type="none"/>
          </a:ln>
        </p:spPr>
      </p:sp>
      <p:cxnSp>
        <p:nvCxnSpPr>
          <p:cNvPr id="220" name="Google Shape;220;p18"/>
          <p:cNvCxnSpPr/>
          <p:nvPr/>
        </p:nvCxnSpPr>
        <p:spPr>
          <a:xfrm rot="10800000">
            <a:off x="2569972" y="4584810"/>
            <a:ext cx="457500" cy="0"/>
          </a:xfrm>
          <a:prstGeom prst="straightConnector1">
            <a:avLst/>
          </a:prstGeom>
          <a:noFill/>
          <a:ln cap="flat" cmpd="sng" w="19050">
            <a:solidFill>
              <a:srgbClr val="000000"/>
            </a:solidFill>
            <a:prstDash val="solid"/>
            <a:round/>
            <a:headEnd len="med" w="med" type="none"/>
            <a:tailEnd len="med" w="med" type="triangle"/>
          </a:ln>
        </p:spPr>
      </p:cxnSp>
      <p:sp>
        <p:nvSpPr>
          <p:cNvPr id="221" name="Google Shape;221;p18"/>
          <p:cNvSpPr txBox="1"/>
          <p:nvPr/>
        </p:nvSpPr>
        <p:spPr>
          <a:xfrm>
            <a:off x="2499594" y="4086017"/>
            <a:ext cx="1110600" cy="2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sumPrices</a:t>
            </a:r>
            <a:endParaRPr sz="1200"/>
          </a:p>
        </p:txBody>
      </p:sp>
      <p:sp>
        <p:nvSpPr>
          <p:cNvPr id="222" name="Google Shape;222;p18"/>
          <p:cNvSpPr/>
          <p:nvPr/>
        </p:nvSpPr>
        <p:spPr>
          <a:xfrm>
            <a:off x="2428702" y="4581295"/>
            <a:ext cx="158100" cy="294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Ordering Example</a:t>
            </a:r>
            <a:endParaRPr/>
          </a:p>
        </p:txBody>
      </p:sp>
      <p:sp>
        <p:nvSpPr>
          <p:cNvPr id="229" name="Google Shape;229;p19"/>
          <p:cNvSpPr/>
          <p:nvPr/>
        </p:nvSpPr>
        <p:spPr>
          <a:xfrm>
            <a:off x="1323525" y="1594200"/>
            <a:ext cx="1398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ord1: Order</a:t>
            </a:r>
            <a:endParaRPr/>
          </a:p>
        </p:txBody>
      </p:sp>
      <p:sp>
        <p:nvSpPr>
          <p:cNvPr id="230" name="Google Shape;230;p19"/>
          <p:cNvSpPr/>
          <p:nvPr/>
        </p:nvSpPr>
        <p:spPr>
          <a:xfrm>
            <a:off x="2876525" y="1594200"/>
            <a:ext cx="1398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line: OrderLine</a:t>
            </a:r>
            <a:endParaRPr/>
          </a:p>
        </p:txBody>
      </p:sp>
      <p:cxnSp>
        <p:nvCxnSpPr>
          <p:cNvPr id="231" name="Google Shape;231;p19"/>
          <p:cNvCxnSpPr>
            <a:stCxn id="229" idx="2"/>
            <a:endCxn id="232" idx="0"/>
          </p:cNvCxnSpPr>
          <p:nvPr/>
        </p:nvCxnSpPr>
        <p:spPr>
          <a:xfrm>
            <a:off x="2022675" y="2108400"/>
            <a:ext cx="0" cy="3666000"/>
          </a:xfrm>
          <a:prstGeom prst="straightConnector1">
            <a:avLst/>
          </a:prstGeom>
          <a:noFill/>
          <a:ln cap="flat" cmpd="sng" w="19050">
            <a:solidFill>
              <a:srgbClr val="000000"/>
            </a:solidFill>
            <a:prstDash val="dash"/>
            <a:round/>
            <a:headEnd len="med" w="med" type="none"/>
            <a:tailEnd len="med" w="med" type="none"/>
          </a:ln>
        </p:spPr>
      </p:cxnSp>
      <p:cxnSp>
        <p:nvCxnSpPr>
          <p:cNvPr id="233" name="Google Shape;233;p19"/>
          <p:cNvCxnSpPr/>
          <p:nvPr/>
        </p:nvCxnSpPr>
        <p:spPr>
          <a:xfrm>
            <a:off x="3575675" y="2108400"/>
            <a:ext cx="0" cy="3666000"/>
          </a:xfrm>
          <a:prstGeom prst="straightConnector1">
            <a:avLst/>
          </a:prstGeom>
          <a:noFill/>
          <a:ln cap="flat" cmpd="sng" w="19050">
            <a:solidFill>
              <a:srgbClr val="000000"/>
            </a:solidFill>
            <a:prstDash val="dash"/>
            <a:round/>
            <a:headEnd len="med" w="med" type="none"/>
            <a:tailEnd len="med" w="med" type="none"/>
          </a:ln>
        </p:spPr>
      </p:cxnSp>
      <p:sp>
        <p:nvSpPr>
          <p:cNvPr id="234" name="Google Shape;234;p19"/>
          <p:cNvSpPr/>
          <p:nvPr/>
        </p:nvSpPr>
        <p:spPr>
          <a:xfrm>
            <a:off x="1858150" y="2629350"/>
            <a:ext cx="339300" cy="3016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
          <p:cNvSpPr/>
          <p:nvPr/>
        </p:nvSpPr>
        <p:spPr>
          <a:xfrm>
            <a:off x="536950" y="2541900"/>
            <a:ext cx="174900" cy="1749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19"/>
          <p:cNvCxnSpPr>
            <a:stCxn id="235" idx="6"/>
          </p:cNvCxnSpPr>
          <p:nvPr/>
        </p:nvCxnSpPr>
        <p:spPr>
          <a:xfrm>
            <a:off x="711850" y="2629350"/>
            <a:ext cx="1079400" cy="5100"/>
          </a:xfrm>
          <a:prstGeom prst="straightConnector1">
            <a:avLst/>
          </a:prstGeom>
          <a:noFill/>
          <a:ln cap="flat" cmpd="sng" w="19050">
            <a:solidFill>
              <a:srgbClr val="000000"/>
            </a:solidFill>
            <a:prstDash val="solid"/>
            <a:round/>
            <a:headEnd len="med" w="med" type="none"/>
            <a:tailEnd len="med" w="med" type="triangle"/>
          </a:ln>
        </p:spPr>
      </p:cxnSp>
      <p:sp>
        <p:nvSpPr>
          <p:cNvPr id="237" name="Google Shape;237;p19"/>
          <p:cNvSpPr/>
          <p:nvPr/>
        </p:nvSpPr>
        <p:spPr>
          <a:xfrm>
            <a:off x="3423600" y="2748625"/>
            <a:ext cx="339300" cy="692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19"/>
          <p:cNvCxnSpPr/>
          <p:nvPr/>
        </p:nvCxnSpPr>
        <p:spPr>
          <a:xfrm>
            <a:off x="2176613" y="2748625"/>
            <a:ext cx="1239300" cy="300"/>
          </a:xfrm>
          <a:prstGeom prst="straightConnector1">
            <a:avLst/>
          </a:prstGeom>
          <a:noFill/>
          <a:ln cap="flat" cmpd="sng" w="19050">
            <a:solidFill>
              <a:srgbClr val="000000"/>
            </a:solidFill>
            <a:prstDash val="solid"/>
            <a:round/>
            <a:headEnd len="med" w="med" type="none"/>
            <a:tailEnd len="med" w="med" type="triangle"/>
          </a:ln>
        </p:spPr>
      </p:cxnSp>
      <p:sp>
        <p:nvSpPr>
          <p:cNvPr id="239" name="Google Shape;239;p19"/>
          <p:cNvSpPr txBox="1"/>
          <p:nvPr/>
        </p:nvSpPr>
        <p:spPr>
          <a:xfrm>
            <a:off x="2189713" y="2384925"/>
            <a:ext cx="1213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priceLine()</a:t>
            </a:r>
            <a:endParaRPr sz="1200"/>
          </a:p>
        </p:txBody>
      </p:sp>
      <p:cxnSp>
        <p:nvCxnSpPr>
          <p:cNvPr id="240" name="Google Shape;240;p19"/>
          <p:cNvCxnSpPr/>
          <p:nvPr/>
        </p:nvCxnSpPr>
        <p:spPr>
          <a:xfrm rot="10800000">
            <a:off x="2263488" y="3440600"/>
            <a:ext cx="1157700" cy="0"/>
          </a:xfrm>
          <a:prstGeom prst="straightConnector1">
            <a:avLst/>
          </a:prstGeom>
          <a:noFill/>
          <a:ln cap="flat" cmpd="sng" w="19050">
            <a:solidFill>
              <a:srgbClr val="000000"/>
            </a:solidFill>
            <a:prstDash val="dash"/>
            <a:round/>
            <a:headEnd len="med" w="med" type="none"/>
            <a:tailEnd len="med" w="med" type="triangle"/>
          </a:ln>
        </p:spPr>
      </p:cxnSp>
      <p:sp>
        <p:nvSpPr>
          <p:cNvPr id="241" name="Google Shape;241;p19"/>
          <p:cNvSpPr txBox="1"/>
          <p:nvPr/>
        </p:nvSpPr>
        <p:spPr>
          <a:xfrm>
            <a:off x="2277038" y="3511575"/>
            <a:ext cx="1213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price</a:t>
            </a:r>
            <a:endParaRPr sz="1200"/>
          </a:p>
        </p:txBody>
      </p:sp>
      <p:sp>
        <p:nvSpPr>
          <p:cNvPr id="242" name="Google Shape;242;p19"/>
          <p:cNvSpPr txBox="1"/>
          <p:nvPr/>
        </p:nvSpPr>
        <p:spPr>
          <a:xfrm>
            <a:off x="644950" y="2284950"/>
            <a:ext cx="1213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calculatePrice</a:t>
            </a:r>
            <a:endParaRPr sz="1200"/>
          </a:p>
        </p:txBody>
      </p:sp>
      <p:sp>
        <p:nvSpPr>
          <p:cNvPr id="243" name="Google Shape;243;p19"/>
          <p:cNvSpPr/>
          <p:nvPr/>
        </p:nvSpPr>
        <p:spPr>
          <a:xfrm>
            <a:off x="4528500" y="1594200"/>
            <a:ext cx="1398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item: Product</a:t>
            </a:r>
            <a:endParaRPr/>
          </a:p>
        </p:txBody>
      </p:sp>
      <p:cxnSp>
        <p:nvCxnSpPr>
          <p:cNvPr id="244" name="Google Shape;244;p19"/>
          <p:cNvCxnSpPr/>
          <p:nvPr/>
        </p:nvCxnSpPr>
        <p:spPr>
          <a:xfrm>
            <a:off x="5227650" y="2108400"/>
            <a:ext cx="0" cy="3666000"/>
          </a:xfrm>
          <a:prstGeom prst="straightConnector1">
            <a:avLst/>
          </a:prstGeom>
          <a:noFill/>
          <a:ln cap="flat" cmpd="sng" w="19050">
            <a:solidFill>
              <a:srgbClr val="000000"/>
            </a:solidFill>
            <a:prstDash val="dash"/>
            <a:round/>
            <a:headEnd len="med" w="med" type="none"/>
            <a:tailEnd len="med" w="med" type="none"/>
          </a:ln>
        </p:spPr>
      </p:cxnSp>
      <p:sp>
        <p:nvSpPr>
          <p:cNvPr id="245" name="Google Shape;245;p19"/>
          <p:cNvSpPr/>
          <p:nvPr/>
        </p:nvSpPr>
        <p:spPr>
          <a:xfrm>
            <a:off x="6180475" y="1594200"/>
            <a:ext cx="1527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user: Customer</a:t>
            </a:r>
            <a:endParaRPr/>
          </a:p>
        </p:txBody>
      </p:sp>
      <p:cxnSp>
        <p:nvCxnSpPr>
          <p:cNvPr id="246" name="Google Shape;246;p19"/>
          <p:cNvCxnSpPr/>
          <p:nvPr/>
        </p:nvCxnSpPr>
        <p:spPr>
          <a:xfrm>
            <a:off x="6879625" y="2108400"/>
            <a:ext cx="0" cy="3666000"/>
          </a:xfrm>
          <a:prstGeom prst="straightConnector1">
            <a:avLst/>
          </a:prstGeom>
          <a:noFill/>
          <a:ln cap="flat" cmpd="sng" w="19050">
            <a:solidFill>
              <a:srgbClr val="000000"/>
            </a:solidFill>
            <a:prstDash val="dash"/>
            <a:round/>
            <a:headEnd len="med" w="med" type="none"/>
            <a:tailEnd len="med" w="med" type="none"/>
          </a:ln>
        </p:spPr>
      </p:cxnSp>
      <p:sp>
        <p:nvSpPr>
          <p:cNvPr id="247" name="Google Shape;247;p19"/>
          <p:cNvSpPr/>
          <p:nvPr/>
        </p:nvSpPr>
        <p:spPr>
          <a:xfrm>
            <a:off x="4992375" y="2859200"/>
            <a:ext cx="339300" cy="354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19"/>
          <p:cNvCxnSpPr/>
          <p:nvPr/>
        </p:nvCxnSpPr>
        <p:spPr>
          <a:xfrm>
            <a:off x="3745388" y="2859200"/>
            <a:ext cx="1239300" cy="300"/>
          </a:xfrm>
          <a:prstGeom prst="straightConnector1">
            <a:avLst/>
          </a:prstGeom>
          <a:noFill/>
          <a:ln cap="flat" cmpd="sng" w="19050">
            <a:solidFill>
              <a:srgbClr val="000000"/>
            </a:solidFill>
            <a:prstDash val="solid"/>
            <a:round/>
            <a:headEnd len="med" w="med" type="none"/>
            <a:tailEnd len="med" w="med" type="triangle"/>
          </a:ln>
        </p:spPr>
      </p:cxnSp>
      <p:cxnSp>
        <p:nvCxnSpPr>
          <p:cNvPr id="249" name="Google Shape;249;p19"/>
          <p:cNvCxnSpPr/>
          <p:nvPr/>
        </p:nvCxnSpPr>
        <p:spPr>
          <a:xfrm rot="10800000">
            <a:off x="3798775" y="3213625"/>
            <a:ext cx="1157700" cy="0"/>
          </a:xfrm>
          <a:prstGeom prst="straightConnector1">
            <a:avLst/>
          </a:prstGeom>
          <a:noFill/>
          <a:ln cap="flat" cmpd="sng" w="19050">
            <a:solidFill>
              <a:srgbClr val="000000"/>
            </a:solidFill>
            <a:prstDash val="dash"/>
            <a:round/>
            <a:headEnd len="med" w="med" type="none"/>
            <a:tailEnd len="med" w="med" type="triangle"/>
          </a:ln>
        </p:spPr>
      </p:cxnSp>
      <p:sp>
        <p:nvSpPr>
          <p:cNvPr id="250" name="Google Shape;250;p19"/>
          <p:cNvSpPr txBox="1"/>
          <p:nvPr/>
        </p:nvSpPr>
        <p:spPr>
          <a:xfrm>
            <a:off x="3702513" y="2504113"/>
            <a:ext cx="13983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getPrice(quantity)</a:t>
            </a:r>
            <a:endParaRPr sz="1200"/>
          </a:p>
        </p:txBody>
      </p:sp>
      <p:sp>
        <p:nvSpPr>
          <p:cNvPr id="251" name="Google Shape;251;p19"/>
          <p:cNvSpPr txBox="1"/>
          <p:nvPr/>
        </p:nvSpPr>
        <p:spPr>
          <a:xfrm>
            <a:off x="3888663" y="3272100"/>
            <a:ext cx="1213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price</a:t>
            </a:r>
            <a:endParaRPr sz="1200"/>
          </a:p>
        </p:txBody>
      </p:sp>
      <p:sp>
        <p:nvSpPr>
          <p:cNvPr id="252" name="Google Shape;252;p19"/>
          <p:cNvSpPr/>
          <p:nvPr/>
        </p:nvSpPr>
        <p:spPr>
          <a:xfrm>
            <a:off x="6709975" y="4097700"/>
            <a:ext cx="339300" cy="1416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19"/>
          <p:cNvCxnSpPr/>
          <p:nvPr/>
        </p:nvCxnSpPr>
        <p:spPr>
          <a:xfrm>
            <a:off x="2210738" y="4097700"/>
            <a:ext cx="4480800" cy="17100"/>
          </a:xfrm>
          <a:prstGeom prst="straightConnector1">
            <a:avLst/>
          </a:prstGeom>
          <a:noFill/>
          <a:ln cap="flat" cmpd="sng" w="19050">
            <a:solidFill>
              <a:srgbClr val="000000"/>
            </a:solidFill>
            <a:prstDash val="solid"/>
            <a:round/>
            <a:headEnd len="med" w="med" type="none"/>
            <a:tailEnd len="med" w="med" type="triangle"/>
          </a:ln>
        </p:spPr>
      </p:cxnSp>
      <p:sp>
        <p:nvSpPr>
          <p:cNvPr id="254" name="Google Shape;254;p19"/>
          <p:cNvSpPr txBox="1"/>
          <p:nvPr/>
        </p:nvSpPr>
        <p:spPr>
          <a:xfrm>
            <a:off x="3661100" y="3739050"/>
            <a:ext cx="2295900" cy="313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getDiscountedValue(ord1)</a:t>
            </a:r>
            <a:endParaRPr sz="1200"/>
          </a:p>
        </p:txBody>
      </p:sp>
      <p:cxnSp>
        <p:nvCxnSpPr>
          <p:cNvPr id="255" name="Google Shape;255;p19"/>
          <p:cNvCxnSpPr/>
          <p:nvPr/>
        </p:nvCxnSpPr>
        <p:spPr>
          <a:xfrm>
            <a:off x="2213300" y="5513775"/>
            <a:ext cx="4480800" cy="17100"/>
          </a:xfrm>
          <a:prstGeom prst="straightConnector1">
            <a:avLst/>
          </a:prstGeom>
          <a:noFill/>
          <a:ln cap="flat" cmpd="sng" w="19050">
            <a:solidFill>
              <a:srgbClr val="000000"/>
            </a:solidFill>
            <a:prstDash val="dash"/>
            <a:round/>
            <a:headEnd len="med" w="med" type="triangle"/>
            <a:tailEnd len="med" w="med" type="none"/>
          </a:ln>
        </p:spPr>
      </p:cxnSp>
      <p:sp>
        <p:nvSpPr>
          <p:cNvPr id="256" name="Google Shape;256;p19"/>
          <p:cNvSpPr txBox="1"/>
          <p:nvPr/>
        </p:nvSpPr>
        <p:spPr>
          <a:xfrm>
            <a:off x="3745400" y="5590975"/>
            <a:ext cx="1355400" cy="313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discounted total</a:t>
            </a:r>
            <a:endParaRPr sz="1200"/>
          </a:p>
        </p:txBody>
      </p:sp>
      <p:sp>
        <p:nvSpPr>
          <p:cNvPr id="257" name="Google Shape;257;p19"/>
          <p:cNvSpPr txBox="1"/>
          <p:nvPr/>
        </p:nvSpPr>
        <p:spPr>
          <a:xfrm>
            <a:off x="3702525" y="4134825"/>
            <a:ext cx="1355400" cy="313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getCurrentTotal</a:t>
            </a:r>
            <a:endParaRPr sz="1200"/>
          </a:p>
        </p:txBody>
      </p:sp>
      <p:sp>
        <p:nvSpPr>
          <p:cNvPr id="258" name="Google Shape;258;p19"/>
          <p:cNvSpPr/>
          <p:nvPr/>
        </p:nvSpPr>
        <p:spPr>
          <a:xfrm>
            <a:off x="1937750" y="4435575"/>
            <a:ext cx="339300" cy="354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9" name="Google Shape;259;p19"/>
          <p:cNvCxnSpPr/>
          <p:nvPr/>
        </p:nvCxnSpPr>
        <p:spPr>
          <a:xfrm>
            <a:off x="2210750" y="4468638"/>
            <a:ext cx="4480800" cy="17100"/>
          </a:xfrm>
          <a:prstGeom prst="straightConnector1">
            <a:avLst/>
          </a:prstGeom>
          <a:noFill/>
          <a:ln cap="flat" cmpd="sng" w="19050">
            <a:solidFill>
              <a:srgbClr val="000000"/>
            </a:solidFill>
            <a:prstDash val="solid"/>
            <a:round/>
            <a:headEnd len="med" w="med" type="triangle"/>
            <a:tailEnd len="med" w="med" type="none"/>
          </a:ln>
        </p:spPr>
      </p:cxnSp>
      <p:cxnSp>
        <p:nvCxnSpPr>
          <p:cNvPr id="260" name="Google Shape;260;p19"/>
          <p:cNvCxnSpPr/>
          <p:nvPr/>
        </p:nvCxnSpPr>
        <p:spPr>
          <a:xfrm>
            <a:off x="2298125" y="4805738"/>
            <a:ext cx="4480800" cy="17100"/>
          </a:xfrm>
          <a:prstGeom prst="straightConnector1">
            <a:avLst/>
          </a:prstGeom>
          <a:noFill/>
          <a:ln cap="flat" cmpd="sng" w="19050">
            <a:solidFill>
              <a:srgbClr val="000000"/>
            </a:solidFill>
            <a:prstDash val="dash"/>
            <a:round/>
            <a:headEnd len="med" w="med" type="none"/>
            <a:tailEnd len="med" w="med" type="triangle"/>
          </a:ln>
        </p:spPr>
      </p:cxnSp>
      <p:sp>
        <p:nvSpPr>
          <p:cNvPr id="261" name="Google Shape;261;p19"/>
          <p:cNvSpPr txBox="1"/>
          <p:nvPr/>
        </p:nvSpPr>
        <p:spPr>
          <a:xfrm>
            <a:off x="3723963" y="4842863"/>
            <a:ext cx="1355400" cy="313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current total</a:t>
            </a:r>
            <a:endParaRPr sz="1200"/>
          </a:p>
        </p:txBody>
      </p:sp>
      <p:sp>
        <p:nvSpPr>
          <p:cNvPr id="262" name="Google Shape;262;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Conditional Behavior</a:t>
            </a:r>
            <a:endParaRPr/>
          </a:p>
        </p:txBody>
      </p:sp>
      <p:sp>
        <p:nvSpPr>
          <p:cNvPr id="268" name="Google Shape;268;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600"/>
              <a:t>When capturing complex scenarios, you will commonly encounter conditional behavior:</a:t>
            </a:r>
            <a:endParaRPr sz="2600"/>
          </a:p>
          <a:p>
            <a:pPr indent="-381000" lvl="0" marL="457200" marR="0" rtl="0" algn="l">
              <a:lnSpc>
                <a:spcPct val="100000"/>
              </a:lnSpc>
              <a:spcBef>
                <a:spcPts val="600"/>
              </a:spcBef>
              <a:spcAft>
                <a:spcPts val="0"/>
              </a:spcAft>
              <a:buSzPts val="2400"/>
              <a:buChar char="●"/>
            </a:pPr>
            <a:r>
              <a:rPr lang="en" sz="2400"/>
              <a:t>The user does something, if this is X, do this… If Y, do this… If Z, do something else… </a:t>
            </a:r>
            <a:endParaRPr sz="2400"/>
          </a:p>
          <a:p>
            <a:pPr indent="-381000" lvl="0" marL="457200" marR="0" rtl="0" algn="l">
              <a:lnSpc>
                <a:spcPct val="100000"/>
              </a:lnSpc>
              <a:spcBef>
                <a:spcPts val="0"/>
              </a:spcBef>
              <a:spcAft>
                <a:spcPts val="0"/>
              </a:spcAft>
              <a:buSzPts val="2400"/>
              <a:buChar char="●"/>
            </a:pPr>
            <a:r>
              <a:rPr lang="en" sz="2400"/>
              <a:t>For each item, do this...</a:t>
            </a:r>
            <a:endParaRPr sz="2400"/>
          </a:p>
          <a:p>
            <a:pPr indent="0" lvl="0" marL="0" marR="0" rtl="0" algn="l">
              <a:lnSpc>
                <a:spcPct val="100000"/>
              </a:lnSpc>
              <a:spcBef>
                <a:spcPts val="600"/>
              </a:spcBef>
              <a:spcAft>
                <a:spcPts val="0"/>
              </a:spcAft>
              <a:buNone/>
            </a:pPr>
            <a:r>
              <a:t/>
            </a:r>
            <a:endParaRPr sz="2600"/>
          </a:p>
          <a:p>
            <a:pPr indent="0" lvl="0" marL="0" marR="0" rtl="0" algn="l">
              <a:lnSpc>
                <a:spcPct val="100000"/>
              </a:lnSpc>
              <a:spcBef>
                <a:spcPts val="600"/>
              </a:spcBef>
              <a:spcAft>
                <a:spcPts val="0"/>
              </a:spcAft>
              <a:buNone/>
            </a:pPr>
            <a:r>
              <a:rPr lang="en" sz="2400"/>
              <a:t>Use “frames” to highlight branches in the diagram.</a:t>
            </a:r>
            <a:endParaRPr b="1" sz="2400"/>
          </a:p>
        </p:txBody>
      </p:sp>
      <p:sp>
        <p:nvSpPr>
          <p:cNvPr id="269" name="Google Shape;269;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Loops and Conditions</a:t>
            </a:r>
            <a:endParaRPr/>
          </a:p>
        </p:txBody>
      </p:sp>
      <p:sp>
        <p:nvSpPr>
          <p:cNvPr id="275" name="Google Shape;275;p21"/>
          <p:cNvSpPr/>
          <p:nvPr/>
        </p:nvSpPr>
        <p:spPr>
          <a:xfrm>
            <a:off x="1009962" y="1829924"/>
            <a:ext cx="1138500" cy="404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ord1: Order</a:t>
            </a:r>
            <a:endParaRPr/>
          </a:p>
        </p:txBody>
      </p:sp>
      <p:sp>
        <p:nvSpPr>
          <p:cNvPr id="276" name="Google Shape;276;p21"/>
          <p:cNvSpPr/>
          <p:nvPr/>
        </p:nvSpPr>
        <p:spPr>
          <a:xfrm>
            <a:off x="2274381" y="1829924"/>
            <a:ext cx="1138500" cy="404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careful: Distributor</a:t>
            </a:r>
            <a:endParaRPr/>
          </a:p>
        </p:txBody>
      </p:sp>
      <p:cxnSp>
        <p:nvCxnSpPr>
          <p:cNvPr id="277" name="Google Shape;277;p21"/>
          <p:cNvCxnSpPr>
            <a:stCxn id="275" idx="2"/>
          </p:cNvCxnSpPr>
          <p:nvPr/>
        </p:nvCxnSpPr>
        <p:spPr>
          <a:xfrm>
            <a:off x="1579212" y="2234024"/>
            <a:ext cx="20100" cy="3867900"/>
          </a:xfrm>
          <a:prstGeom prst="straightConnector1">
            <a:avLst/>
          </a:prstGeom>
          <a:noFill/>
          <a:ln cap="flat" cmpd="sng" w="19050">
            <a:solidFill>
              <a:srgbClr val="000000"/>
            </a:solidFill>
            <a:prstDash val="dash"/>
            <a:round/>
            <a:headEnd len="med" w="med" type="none"/>
            <a:tailEnd len="med" w="med" type="none"/>
          </a:ln>
        </p:spPr>
      </p:cxnSp>
      <p:cxnSp>
        <p:nvCxnSpPr>
          <p:cNvPr id="278" name="Google Shape;278;p21"/>
          <p:cNvCxnSpPr/>
          <p:nvPr/>
        </p:nvCxnSpPr>
        <p:spPr>
          <a:xfrm>
            <a:off x="2843614" y="2234024"/>
            <a:ext cx="15300" cy="3827700"/>
          </a:xfrm>
          <a:prstGeom prst="straightConnector1">
            <a:avLst/>
          </a:prstGeom>
          <a:noFill/>
          <a:ln cap="flat" cmpd="sng" w="19050">
            <a:solidFill>
              <a:srgbClr val="000000"/>
            </a:solidFill>
            <a:prstDash val="dash"/>
            <a:round/>
            <a:headEnd len="med" w="med" type="none"/>
            <a:tailEnd len="med" w="med" type="none"/>
          </a:ln>
        </p:spPr>
      </p:cxnSp>
      <p:sp>
        <p:nvSpPr>
          <p:cNvPr id="279" name="Google Shape;279;p21"/>
          <p:cNvSpPr/>
          <p:nvPr/>
        </p:nvSpPr>
        <p:spPr>
          <a:xfrm>
            <a:off x="1445250" y="2643400"/>
            <a:ext cx="276300" cy="3168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369550" y="2574704"/>
            <a:ext cx="142500" cy="1374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21"/>
          <p:cNvCxnSpPr>
            <a:stCxn id="280" idx="6"/>
          </p:cNvCxnSpPr>
          <p:nvPr/>
        </p:nvCxnSpPr>
        <p:spPr>
          <a:xfrm>
            <a:off x="512050" y="2643404"/>
            <a:ext cx="878700" cy="3900"/>
          </a:xfrm>
          <a:prstGeom prst="straightConnector1">
            <a:avLst/>
          </a:prstGeom>
          <a:noFill/>
          <a:ln cap="flat" cmpd="sng" w="19050">
            <a:solidFill>
              <a:srgbClr val="000000"/>
            </a:solidFill>
            <a:prstDash val="solid"/>
            <a:round/>
            <a:headEnd len="med" w="med" type="none"/>
            <a:tailEnd len="med" w="med" type="triangle"/>
          </a:ln>
        </p:spPr>
      </p:cxnSp>
      <p:sp>
        <p:nvSpPr>
          <p:cNvPr id="282" name="Google Shape;282;p21"/>
          <p:cNvSpPr txBox="1"/>
          <p:nvPr/>
        </p:nvSpPr>
        <p:spPr>
          <a:xfrm>
            <a:off x="457481" y="2372772"/>
            <a:ext cx="9879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dispatch</a:t>
            </a:r>
            <a:endParaRPr sz="1200"/>
          </a:p>
        </p:txBody>
      </p:sp>
      <p:sp>
        <p:nvSpPr>
          <p:cNvPr id="283" name="Google Shape;283;p21"/>
          <p:cNvSpPr/>
          <p:nvPr/>
        </p:nvSpPr>
        <p:spPr>
          <a:xfrm>
            <a:off x="3619383" y="1829924"/>
            <a:ext cx="1138500" cy="404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regular: Distributos</a:t>
            </a:r>
            <a:endParaRPr/>
          </a:p>
        </p:txBody>
      </p:sp>
      <p:cxnSp>
        <p:nvCxnSpPr>
          <p:cNvPr id="284" name="Google Shape;284;p21"/>
          <p:cNvCxnSpPr/>
          <p:nvPr/>
        </p:nvCxnSpPr>
        <p:spPr>
          <a:xfrm>
            <a:off x="4188616" y="2234024"/>
            <a:ext cx="9900" cy="3807900"/>
          </a:xfrm>
          <a:prstGeom prst="straightConnector1">
            <a:avLst/>
          </a:prstGeom>
          <a:noFill/>
          <a:ln cap="flat" cmpd="sng" w="19050">
            <a:solidFill>
              <a:srgbClr val="000000"/>
            </a:solidFill>
            <a:prstDash val="dash"/>
            <a:round/>
            <a:headEnd len="med" w="med" type="none"/>
            <a:tailEnd len="med" w="med" type="none"/>
          </a:ln>
        </p:spPr>
      </p:cxnSp>
      <p:sp>
        <p:nvSpPr>
          <p:cNvPr id="285" name="Google Shape;285;p21"/>
          <p:cNvSpPr/>
          <p:nvPr/>
        </p:nvSpPr>
        <p:spPr>
          <a:xfrm>
            <a:off x="4964386" y="1829924"/>
            <a:ext cx="1243500" cy="404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emails: Messenger</a:t>
            </a:r>
            <a:endParaRPr/>
          </a:p>
        </p:txBody>
      </p:sp>
      <p:cxnSp>
        <p:nvCxnSpPr>
          <p:cNvPr id="286" name="Google Shape;286;p21"/>
          <p:cNvCxnSpPr/>
          <p:nvPr/>
        </p:nvCxnSpPr>
        <p:spPr>
          <a:xfrm>
            <a:off x="5533618" y="2234024"/>
            <a:ext cx="14400" cy="3827700"/>
          </a:xfrm>
          <a:prstGeom prst="straightConnector1">
            <a:avLst/>
          </a:prstGeom>
          <a:noFill/>
          <a:ln cap="flat" cmpd="sng" w="19050">
            <a:solidFill>
              <a:srgbClr val="000000"/>
            </a:solidFill>
            <a:prstDash val="dash"/>
            <a:round/>
            <a:headEnd len="med" w="med" type="none"/>
            <a:tailEnd len="med" w="med" type="none"/>
          </a:ln>
        </p:spPr>
      </p:cxnSp>
      <p:sp>
        <p:nvSpPr>
          <p:cNvPr id="287" name="Google Shape;287;p21"/>
          <p:cNvSpPr/>
          <p:nvPr/>
        </p:nvSpPr>
        <p:spPr>
          <a:xfrm>
            <a:off x="1009350" y="2802775"/>
            <a:ext cx="4048800" cy="2219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1009350" y="2802775"/>
            <a:ext cx="570000" cy="339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loop</a:t>
            </a:r>
            <a:endParaRPr/>
          </a:p>
        </p:txBody>
      </p:sp>
      <p:sp>
        <p:nvSpPr>
          <p:cNvPr id="289" name="Google Shape;289;p21"/>
          <p:cNvSpPr txBox="1"/>
          <p:nvPr/>
        </p:nvSpPr>
        <p:spPr>
          <a:xfrm>
            <a:off x="1769125" y="2882750"/>
            <a:ext cx="1519500" cy="339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[for each line item]</a:t>
            </a:r>
            <a:endParaRPr sz="1200"/>
          </a:p>
        </p:txBody>
      </p:sp>
      <p:sp>
        <p:nvSpPr>
          <p:cNvPr id="290" name="Google Shape;290;p21"/>
          <p:cNvSpPr txBox="1"/>
          <p:nvPr/>
        </p:nvSpPr>
        <p:spPr>
          <a:xfrm>
            <a:off x="5928025" y="2678325"/>
            <a:ext cx="2689200" cy="2459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public void dispatch(){</a:t>
            </a:r>
            <a:endParaRPr/>
          </a:p>
          <a:p>
            <a:pPr indent="0" lvl="0" marL="0" rtl="0" algn="l">
              <a:spcBef>
                <a:spcPts val="0"/>
              </a:spcBef>
              <a:spcAft>
                <a:spcPts val="0"/>
              </a:spcAft>
              <a:buNone/>
            </a:pPr>
            <a:r>
              <a:rPr lang="en"/>
              <a:t>    for(lineitem in items){</a:t>
            </a:r>
            <a:endParaRPr/>
          </a:p>
          <a:p>
            <a:pPr indent="0" lvl="0" marL="0" rtl="0" algn="l">
              <a:spcBef>
                <a:spcPts val="0"/>
              </a:spcBef>
              <a:spcAft>
                <a:spcPts val="0"/>
              </a:spcAft>
              <a:buNone/>
            </a:pPr>
            <a:r>
              <a:rPr lang="en"/>
              <a:t>        if (item.value &gt; 10000)</a:t>
            </a:r>
            <a:endParaRPr/>
          </a:p>
          <a:p>
            <a:pPr indent="0" lvl="0" marL="0" rtl="0" algn="l">
              <a:spcBef>
                <a:spcPts val="0"/>
              </a:spcBef>
              <a:spcAft>
                <a:spcPts val="0"/>
              </a:spcAft>
              <a:buNone/>
            </a:pPr>
            <a:r>
              <a:rPr lang="en"/>
              <a:t>            careful.dispatch</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regular.dispatch</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if (needsConfirmation)</a:t>
            </a:r>
            <a:endParaRPr/>
          </a:p>
          <a:p>
            <a:pPr indent="0" lvl="0" marL="0" rtl="0" algn="l">
              <a:spcBef>
                <a:spcPts val="0"/>
              </a:spcBef>
              <a:spcAft>
                <a:spcPts val="0"/>
              </a:spcAft>
              <a:buNone/>
            </a:pPr>
            <a:r>
              <a:rPr lang="en"/>
              <a:t>        Emails.confirm</a:t>
            </a:r>
            <a:endParaRPr/>
          </a:p>
          <a:p>
            <a:pPr indent="0" lvl="0" marL="0" rtl="0" algn="l">
              <a:spcBef>
                <a:spcPts val="0"/>
              </a:spcBef>
              <a:spcAft>
                <a:spcPts val="0"/>
              </a:spcAft>
              <a:buNone/>
            </a:pPr>
            <a:r>
              <a:rPr lang="en"/>
              <a:t>}</a:t>
            </a:r>
            <a:endParaRPr/>
          </a:p>
        </p:txBody>
      </p:sp>
      <p:sp>
        <p:nvSpPr>
          <p:cNvPr id="291" name="Google Shape;291;p21"/>
          <p:cNvSpPr/>
          <p:nvPr/>
        </p:nvSpPr>
        <p:spPr>
          <a:xfrm>
            <a:off x="1189300" y="3222650"/>
            <a:ext cx="3568500" cy="16995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
          <p:cNvSpPr/>
          <p:nvPr/>
        </p:nvSpPr>
        <p:spPr>
          <a:xfrm>
            <a:off x="1189300" y="3222650"/>
            <a:ext cx="570000" cy="339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alt</a:t>
            </a:r>
            <a:endParaRPr/>
          </a:p>
        </p:txBody>
      </p:sp>
      <p:sp>
        <p:nvSpPr>
          <p:cNvPr id="293" name="Google Shape;293;p21"/>
          <p:cNvSpPr txBox="1"/>
          <p:nvPr/>
        </p:nvSpPr>
        <p:spPr>
          <a:xfrm>
            <a:off x="1851525" y="3302625"/>
            <a:ext cx="1243500" cy="339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[value &gt; 10000]</a:t>
            </a:r>
            <a:endParaRPr sz="1200"/>
          </a:p>
        </p:txBody>
      </p:sp>
      <p:cxnSp>
        <p:nvCxnSpPr>
          <p:cNvPr id="294" name="Google Shape;294;p21"/>
          <p:cNvCxnSpPr>
            <a:stCxn id="291" idx="1"/>
            <a:endCxn id="291" idx="3"/>
          </p:cNvCxnSpPr>
          <p:nvPr/>
        </p:nvCxnSpPr>
        <p:spPr>
          <a:xfrm>
            <a:off x="1189300" y="4072400"/>
            <a:ext cx="3568500" cy="0"/>
          </a:xfrm>
          <a:prstGeom prst="straightConnector1">
            <a:avLst/>
          </a:prstGeom>
          <a:noFill/>
          <a:ln cap="flat" cmpd="sng" w="19050">
            <a:solidFill>
              <a:srgbClr val="000000"/>
            </a:solidFill>
            <a:prstDash val="dot"/>
            <a:round/>
            <a:headEnd len="med" w="med" type="none"/>
            <a:tailEnd len="med" w="med" type="none"/>
          </a:ln>
        </p:spPr>
      </p:cxnSp>
      <p:sp>
        <p:nvSpPr>
          <p:cNvPr id="295" name="Google Shape;295;p21"/>
          <p:cNvSpPr txBox="1"/>
          <p:nvPr/>
        </p:nvSpPr>
        <p:spPr>
          <a:xfrm>
            <a:off x="1851525" y="4152375"/>
            <a:ext cx="570000" cy="339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[else]</a:t>
            </a:r>
            <a:endParaRPr sz="1200"/>
          </a:p>
        </p:txBody>
      </p:sp>
      <p:sp>
        <p:nvSpPr>
          <p:cNvPr id="296" name="Google Shape;296;p21"/>
          <p:cNvSpPr/>
          <p:nvPr/>
        </p:nvSpPr>
        <p:spPr>
          <a:xfrm>
            <a:off x="2778825" y="3721725"/>
            <a:ext cx="210000" cy="222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4091275" y="4432350"/>
            <a:ext cx="210000" cy="271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21"/>
          <p:cNvCxnSpPr/>
          <p:nvPr/>
        </p:nvCxnSpPr>
        <p:spPr>
          <a:xfrm flipH="1" rot="10800000">
            <a:off x="1757738" y="3722500"/>
            <a:ext cx="1049700" cy="4200"/>
          </a:xfrm>
          <a:prstGeom prst="straightConnector1">
            <a:avLst/>
          </a:prstGeom>
          <a:noFill/>
          <a:ln cap="flat" cmpd="sng" w="19050">
            <a:solidFill>
              <a:srgbClr val="000000"/>
            </a:solidFill>
            <a:prstDash val="solid"/>
            <a:round/>
            <a:headEnd len="med" w="med" type="none"/>
            <a:tailEnd len="med" w="med" type="triangle"/>
          </a:ln>
        </p:spPr>
      </p:cxnSp>
      <p:cxnSp>
        <p:nvCxnSpPr>
          <p:cNvPr id="299" name="Google Shape;299;p21"/>
          <p:cNvCxnSpPr/>
          <p:nvPr/>
        </p:nvCxnSpPr>
        <p:spPr>
          <a:xfrm>
            <a:off x="1788988" y="4469313"/>
            <a:ext cx="2332200" cy="6000"/>
          </a:xfrm>
          <a:prstGeom prst="straightConnector1">
            <a:avLst/>
          </a:prstGeom>
          <a:noFill/>
          <a:ln cap="flat" cmpd="sng" w="19050">
            <a:solidFill>
              <a:srgbClr val="000000"/>
            </a:solidFill>
            <a:prstDash val="solid"/>
            <a:round/>
            <a:headEnd len="med" w="med" type="none"/>
            <a:tailEnd len="med" w="med" type="triangle"/>
          </a:ln>
        </p:spPr>
      </p:cxnSp>
      <p:sp>
        <p:nvSpPr>
          <p:cNvPr id="300" name="Google Shape;300;p21"/>
          <p:cNvSpPr txBox="1"/>
          <p:nvPr/>
        </p:nvSpPr>
        <p:spPr>
          <a:xfrm>
            <a:off x="1862738" y="3721713"/>
            <a:ext cx="774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dispatch</a:t>
            </a:r>
            <a:endParaRPr sz="1200"/>
          </a:p>
        </p:txBody>
      </p:sp>
      <p:sp>
        <p:nvSpPr>
          <p:cNvPr id="301" name="Google Shape;301;p21"/>
          <p:cNvSpPr txBox="1"/>
          <p:nvPr/>
        </p:nvSpPr>
        <p:spPr>
          <a:xfrm>
            <a:off x="2003925" y="4562213"/>
            <a:ext cx="774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dispatch</a:t>
            </a:r>
            <a:endParaRPr sz="1200"/>
          </a:p>
        </p:txBody>
      </p:sp>
      <p:sp>
        <p:nvSpPr>
          <p:cNvPr id="302" name="Google Shape;302;p21"/>
          <p:cNvSpPr/>
          <p:nvPr/>
        </p:nvSpPr>
        <p:spPr>
          <a:xfrm>
            <a:off x="1059325" y="5342025"/>
            <a:ext cx="4868700" cy="759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1059325" y="5342025"/>
            <a:ext cx="570000" cy="339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opt</a:t>
            </a:r>
            <a:endParaRPr/>
          </a:p>
        </p:txBody>
      </p:sp>
      <p:sp>
        <p:nvSpPr>
          <p:cNvPr id="304" name="Google Shape;304;p21"/>
          <p:cNvSpPr txBox="1"/>
          <p:nvPr/>
        </p:nvSpPr>
        <p:spPr>
          <a:xfrm>
            <a:off x="1769625" y="5355075"/>
            <a:ext cx="1643100" cy="339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[needsConfirmation]</a:t>
            </a:r>
            <a:endParaRPr sz="1200"/>
          </a:p>
        </p:txBody>
      </p:sp>
      <p:sp>
        <p:nvSpPr>
          <p:cNvPr id="305" name="Google Shape;305;p21"/>
          <p:cNvSpPr/>
          <p:nvPr/>
        </p:nvSpPr>
        <p:spPr>
          <a:xfrm>
            <a:off x="5435825" y="5635425"/>
            <a:ext cx="210000" cy="222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21"/>
          <p:cNvCxnSpPr/>
          <p:nvPr/>
        </p:nvCxnSpPr>
        <p:spPr>
          <a:xfrm flipH="1">
            <a:off x="1784238" y="5685688"/>
            <a:ext cx="3686700" cy="20100"/>
          </a:xfrm>
          <a:prstGeom prst="straightConnector1">
            <a:avLst/>
          </a:prstGeom>
          <a:noFill/>
          <a:ln cap="flat" cmpd="sng" w="19050">
            <a:solidFill>
              <a:srgbClr val="000000"/>
            </a:solidFill>
            <a:prstDash val="solid"/>
            <a:round/>
            <a:headEnd len="med" w="med" type="triangle"/>
            <a:tailEnd len="med" w="med" type="none"/>
          </a:ln>
        </p:spPr>
      </p:cxnSp>
      <p:sp>
        <p:nvSpPr>
          <p:cNvPr id="307" name="Google Shape;307;p21"/>
          <p:cNvSpPr txBox="1"/>
          <p:nvPr/>
        </p:nvSpPr>
        <p:spPr>
          <a:xfrm>
            <a:off x="1749075" y="5769063"/>
            <a:ext cx="7749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confirm</a:t>
            </a:r>
            <a:endParaRPr sz="1200"/>
          </a:p>
        </p:txBody>
      </p:sp>
      <p:sp>
        <p:nvSpPr>
          <p:cNvPr id="308" name="Google Shape;308;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Frame Operators</a:t>
            </a:r>
            <a:endParaRPr/>
          </a:p>
        </p:txBody>
      </p:sp>
      <p:sp>
        <p:nvSpPr>
          <p:cNvPr id="314" name="Google Shape;314;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00000"/>
              </a:lnSpc>
              <a:spcBef>
                <a:spcPts val="600"/>
              </a:spcBef>
              <a:spcAft>
                <a:spcPts val="0"/>
              </a:spcAft>
              <a:buSzPts val="2600"/>
              <a:buChar char="●"/>
            </a:pPr>
            <a:r>
              <a:rPr b="1" lang="en" sz="2600"/>
              <a:t>alt: </a:t>
            </a:r>
            <a:r>
              <a:rPr lang="en" sz="2600"/>
              <a:t>Alternative paths, only one will execute.</a:t>
            </a:r>
            <a:endParaRPr sz="2600"/>
          </a:p>
          <a:p>
            <a:pPr indent="-393700" lvl="0" marL="457200" marR="0" rtl="0" algn="l">
              <a:lnSpc>
                <a:spcPct val="100000"/>
              </a:lnSpc>
              <a:spcBef>
                <a:spcPts val="0"/>
              </a:spcBef>
              <a:spcAft>
                <a:spcPts val="0"/>
              </a:spcAft>
              <a:buSzPts val="2600"/>
              <a:buChar char="●"/>
            </a:pPr>
            <a:r>
              <a:rPr b="1" lang="en" sz="2600"/>
              <a:t>opt:</a:t>
            </a:r>
            <a:r>
              <a:rPr lang="en" sz="2600"/>
              <a:t> Optional set of interactions.</a:t>
            </a:r>
            <a:endParaRPr sz="2600"/>
          </a:p>
          <a:p>
            <a:pPr indent="-393700" lvl="0" marL="457200" marR="0" rtl="0" algn="l">
              <a:lnSpc>
                <a:spcPct val="100000"/>
              </a:lnSpc>
              <a:spcBef>
                <a:spcPts val="0"/>
              </a:spcBef>
              <a:spcAft>
                <a:spcPts val="0"/>
              </a:spcAft>
              <a:buSzPts val="2600"/>
              <a:buChar char="●"/>
            </a:pPr>
            <a:r>
              <a:rPr b="1" lang="en" sz="2600"/>
              <a:t>loop:</a:t>
            </a:r>
            <a:r>
              <a:rPr lang="en" sz="2600"/>
              <a:t> Set of interactions executes multiple times.</a:t>
            </a:r>
            <a:endParaRPr sz="2600"/>
          </a:p>
          <a:p>
            <a:pPr indent="-393700" lvl="0" marL="457200" marR="0" rtl="0" algn="l">
              <a:lnSpc>
                <a:spcPct val="100000"/>
              </a:lnSpc>
              <a:spcBef>
                <a:spcPts val="0"/>
              </a:spcBef>
              <a:spcAft>
                <a:spcPts val="0"/>
              </a:spcAft>
              <a:buSzPts val="2600"/>
              <a:buChar char="●"/>
            </a:pPr>
            <a:r>
              <a:rPr b="1" lang="en" sz="2600"/>
              <a:t>par:</a:t>
            </a:r>
            <a:r>
              <a:rPr lang="en" sz="2600"/>
              <a:t> Each indicated set of interactions will execute in parallel.</a:t>
            </a:r>
            <a:endParaRPr sz="2600"/>
          </a:p>
          <a:p>
            <a:pPr indent="-393700" lvl="0" marL="457200" marR="0" rtl="0" algn="l">
              <a:lnSpc>
                <a:spcPct val="100000"/>
              </a:lnSpc>
              <a:spcBef>
                <a:spcPts val="0"/>
              </a:spcBef>
              <a:spcAft>
                <a:spcPts val="0"/>
              </a:spcAft>
              <a:buSzPts val="2600"/>
              <a:buChar char="●"/>
            </a:pPr>
            <a:r>
              <a:rPr b="1" lang="en" sz="2600"/>
              <a:t>region:</a:t>
            </a:r>
            <a:r>
              <a:rPr lang="en" sz="2600"/>
              <a:t> Critical region, only one thread can execute this interaction sequence at once.</a:t>
            </a:r>
            <a:endParaRPr sz="2600"/>
          </a:p>
          <a:p>
            <a:pPr indent="-393700" lvl="0" marL="457200" marR="0" rtl="0" algn="l">
              <a:lnSpc>
                <a:spcPct val="100000"/>
              </a:lnSpc>
              <a:spcBef>
                <a:spcPts val="0"/>
              </a:spcBef>
              <a:spcAft>
                <a:spcPts val="0"/>
              </a:spcAft>
              <a:buSzPts val="2600"/>
              <a:buChar char="●"/>
            </a:pPr>
            <a:r>
              <a:rPr b="1" lang="en" sz="2600"/>
              <a:t>neg:</a:t>
            </a:r>
            <a:r>
              <a:rPr lang="en" sz="2600"/>
              <a:t> This set of interactions can never legally happen.</a:t>
            </a:r>
            <a:endParaRPr sz="2600"/>
          </a:p>
          <a:p>
            <a:pPr indent="-393700" lvl="0" marL="457200" marR="0" rtl="0" algn="l">
              <a:lnSpc>
                <a:spcPct val="100000"/>
              </a:lnSpc>
              <a:spcBef>
                <a:spcPts val="0"/>
              </a:spcBef>
              <a:spcAft>
                <a:spcPts val="0"/>
              </a:spcAft>
              <a:buSzPts val="2600"/>
              <a:buChar char="●"/>
            </a:pPr>
            <a:r>
              <a:rPr b="1" lang="en" sz="2600"/>
              <a:t>ref:</a:t>
            </a:r>
            <a:r>
              <a:rPr lang="en" sz="2600"/>
              <a:t> Used to refer to a set of interactions depicted on another diagram.</a:t>
            </a:r>
            <a:endParaRPr sz="2600"/>
          </a:p>
        </p:txBody>
      </p:sp>
      <p:sp>
        <p:nvSpPr>
          <p:cNvPr id="315" name="Google Shape;315;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Home Heating Use Case</a:t>
            </a:r>
            <a:endParaRPr/>
          </a:p>
        </p:txBody>
      </p:sp>
      <p:sp>
        <p:nvSpPr>
          <p:cNvPr id="321" name="Google Shape;321;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Use Case: Power Up</a:t>
            </a:r>
            <a:endParaRPr b="1"/>
          </a:p>
          <a:p>
            <a:pPr indent="0" lvl="0" marL="0" marR="0" rtl="0" algn="l">
              <a:lnSpc>
                <a:spcPct val="100000"/>
              </a:lnSpc>
              <a:spcBef>
                <a:spcPts val="600"/>
              </a:spcBef>
              <a:spcAft>
                <a:spcPts val="0"/>
              </a:spcAft>
              <a:buNone/>
            </a:pPr>
            <a:r>
              <a:rPr b="1" lang="en"/>
              <a:t>Actors:</a:t>
            </a:r>
            <a:r>
              <a:rPr lang="en"/>
              <a:t> Home Owner</a:t>
            </a:r>
            <a:endParaRPr/>
          </a:p>
          <a:p>
            <a:pPr indent="0" lvl="0" marL="0" marR="0" rtl="0" algn="l">
              <a:lnSpc>
                <a:spcPct val="100000"/>
              </a:lnSpc>
              <a:spcBef>
                <a:spcPts val="600"/>
              </a:spcBef>
              <a:spcAft>
                <a:spcPts val="0"/>
              </a:spcAft>
              <a:buNone/>
            </a:pPr>
            <a:r>
              <a:rPr b="1" lang="en"/>
              <a:t>Description:</a:t>
            </a:r>
            <a:r>
              <a:rPr lang="en"/>
              <a:t> </a:t>
            </a:r>
            <a:endParaRPr/>
          </a:p>
          <a:p>
            <a:pPr indent="-419100" lvl="0" marL="457200" marR="0" rtl="0" algn="l">
              <a:lnSpc>
                <a:spcPct val="100000"/>
              </a:lnSpc>
              <a:spcBef>
                <a:spcPts val="600"/>
              </a:spcBef>
              <a:spcAft>
                <a:spcPts val="0"/>
              </a:spcAft>
              <a:buSzPts val="3000"/>
              <a:buAutoNum type="arabicPeriod"/>
            </a:pPr>
            <a:r>
              <a:rPr lang="en"/>
              <a:t>The Home Owner moves the power switch to the “on” position. </a:t>
            </a:r>
            <a:endParaRPr/>
          </a:p>
          <a:p>
            <a:pPr indent="-419100" lvl="0" marL="457200" marR="0" rtl="0" algn="l">
              <a:lnSpc>
                <a:spcPct val="100000"/>
              </a:lnSpc>
              <a:spcBef>
                <a:spcPts val="0"/>
              </a:spcBef>
              <a:spcAft>
                <a:spcPts val="0"/>
              </a:spcAft>
              <a:buSzPts val="3000"/>
              <a:buAutoNum type="arabicPeriod"/>
            </a:pPr>
            <a:r>
              <a:rPr lang="en"/>
              <a:t>The system responds with a “system ready” status message if it starts successfully.</a:t>
            </a:r>
            <a:endParaRPr/>
          </a:p>
        </p:txBody>
      </p:sp>
      <p:sp>
        <p:nvSpPr>
          <p:cNvPr id="322" name="Google Shape;322;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4"/>
          <p:cNvSpPr/>
          <p:nvPr/>
        </p:nvSpPr>
        <p:spPr>
          <a:xfrm>
            <a:off x="4548600" y="3083244"/>
            <a:ext cx="3086122" cy="1105748"/>
          </a:xfrm>
          <a:custGeom>
            <a:rect b="b" l="l" r="r" t="t"/>
            <a:pathLst>
              <a:path extrusionOk="0" h="101259" w="262537">
                <a:moveTo>
                  <a:pt x="262537" y="101259"/>
                </a:moveTo>
                <a:lnTo>
                  <a:pt x="737" y="100154"/>
                </a:lnTo>
                <a:lnTo>
                  <a:pt x="0" y="0"/>
                </a:lnTo>
                <a:lnTo>
                  <a:pt x="14361" y="0"/>
                </a:lnTo>
              </a:path>
            </a:pathLst>
          </a:custGeom>
          <a:noFill/>
          <a:ln cap="flat" cmpd="sng" w="19050">
            <a:solidFill>
              <a:srgbClr val="2388DB"/>
            </a:solidFill>
            <a:prstDash val="solid"/>
            <a:round/>
            <a:headEnd len="med" w="med" type="none"/>
            <a:tailEnd len="med" w="med" type="none"/>
          </a:ln>
        </p:spPr>
      </p:sp>
      <p:sp>
        <p:nvSpPr>
          <p:cNvPr id="328" name="Google Shape;328;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 - v1</a:t>
            </a:r>
            <a:endParaRPr/>
          </a:p>
        </p:txBody>
      </p:sp>
      <p:sp>
        <p:nvSpPr>
          <p:cNvPr id="329" name="Google Shape;329;p24"/>
          <p:cNvSpPr txBox="1"/>
          <p:nvPr>
            <p:ph idx="1" type="body"/>
          </p:nvPr>
        </p:nvSpPr>
        <p:spPr>
          <a:xfrm>
            <a:off x="457200" y="1600200"/>
            <a:ext cx="40914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1800"/>
              <a:t>Use Case: Power Up</a:t>
            </a:r>
            <a:endParaRPr b="1" sz="1800"/>
          </a:p>
          <a:p>
            <a:pPr indent="0" lvl="0" marL="0" marR="0" rtl="0" algn="l">
              <a:lnSpc>
                <a:spcPct val="100000"/>
              </a:lnSpc>
              <a:spcBef>
                <a:spcPts val="600"/>
              </a:spcBef>
              <a:spcAft>
                <a:spcPts val="0"/>
              </a:spcAft>
              <a:buNone/>
            </a:pPr>
            <a:r>
              <a:rPr b="1" lang="en" sz="1800"/>
              <a:t>Actors:</a:t>
            </a:r>
            <a:r>
              <a:rPr lang="en" sz="1800"/>
              <a:t> Home Owner</a:t>
            </a:r>
            <a:endParaRPr sz="1800"/>
          </a:p>
          <a:p>
            <a:pPr indent="-342900" lvl="0" marL="457200" rtl="0" algn="l">
              <a:spcBef>
                <a:spcPts val="600"/>
              </a:spcBef>
              <a:spcAft>
                <a:spcPts val="0"/>
              </a:spcAft>
              <a:buSzPts val="1800"/>
              <a:buAutoNum type="arabicPeriod"/>
            </a:pPr>
            <a:r>
              <a:rPr lang="en" sz="1800"/>
              <a:t>The Home Owner moves the power switch to the “on” position. </a:t>
            </a:r>
            <a:endParaRPr sz="1800"/>
          </a:p>
          <a:p>
            <a:pPr indent="-342900" lvl="0" marL="457200" rtl="0" algn="l">
              <a:spcBef>
                <a:spcPts val="0"/>
              </a:spcBef>
              <a:spcAft>
                <a:spcPts val="0"/>
              </a:spcAft>
              <a:buSzPts val="1800"/>
              <a:buAutoNum type="arabicPeriod"/>
            </a:pPr>
            <a:r>
              <a:rPr lang="en" sz="1800"/>
              <a:t>The system responds with a “system ready” status message if it starts successfully.</a:t>
            </a:r>
            <a:endParaRPr sz="1800"/>
          </a:p>
          <a:p>
            <a:pPr indent="0" lvl="0" marL="0" marR="0" rtl="0" algn="l">
              <a:lnSpc>
                <a:spcPct val="100000"/>
              </a:lnSpc>
              <a:spcBef>
                <a:spcPts val="600"/>
              </a:spcBef>
              <a:spcAft>
                <a:spcPts val="0"/>
              </a:spcAft>
              <a:buNone/>
            </a:pPr>
            <a:r>
              <a:rPr b="1" lang="en" sz="1800"/>
              <a:t>Related Requirement:</a:t>
            </a:r>
            <a:endParaRPr b="1" sz="1800"/>
          </a:p>
          <a:p>
            <a:pPr indent="0" lvl="0" marL="0" marR="0" rtl="0" algn="l">
              <a:lnSpc>
                <a:spcPct val="100000"/>
              </a:lnSpc>
              <a:spcBef>
                <a:spcPts val="600"/>
              </a:spcBef>
              <a:spcAft>
                <a:spcPts val="0"/>
              </a:spcAft>
              <a:buNone/>
            </a:pPr>
            <a:r>
              <a:rPr lang="en" sz="1800"/>
              <a:t>An operator class processes input signals. When</a:t>
            </a:r>
            <a:r>
              <a:rPr b="1" lang="en" sz="1800"/>
              <a:t> </a:t>
            </a:r>
            <a:r>
              <a:rPr lang="en" sz="1800"/>
              <a:t>the power is turned on, each room is temperature checked. If a room is below the desired temperature, the valve for the room is opened, the water pump started, the fuel valve opened, and the burner ignited.</a:t>
            </a:r>
            <a:endParaRPr sz="1800"/>
          </a:p>
        </p:txBody>
      </p:sp>
      <p:sp>
        <p:nvSpPr>
          <p:cNvPr id="330" name="Google Shape;330;p24"/>
          <p:cNvSpPr/>
          <p:nvPr/>
        </p:nvSpPr>
        <p:spPr>
          <a:xfrm>
            <a:off x="6765075" y="2218721"/>
            <a:ext cx="1921801" cy="1841571"/>
          </a:xfrm>
          <a:custGeom>
            <a:rect b="b" l="l" r="r" t="t"/>
            <a:pathLst>
              <a:path extrusionOk="0" h="168642" w="163488">
                <a:moveTo>
                  <a:pt x="119302" y="168642"/>
                </a:moveTo>
                <a:lnTo>
                  <a:pt x="163488" y="119670"/>
                </a:lnTo>
                <a:lnTo>
                  <a:pt x="156123" y="736"/>
                </a:lnTo>
                <a:lnTo>
                  <a:pt x="0" y="0"/>
                </a:lnTo>
              </a:path>
            </a:pathLst>
          </a:custGeom>
          <a:noFill/>
          <a:ln cap="flat" cmpd="sng" w="19050">
            <a:solidFill>
              <a:srgbClr val="2388DB"/>
            </a:solidFill>
            <a:prstDash val="solid"/>
            <a:round/>
            <a:headEnd len="med" w="med" type="none"/>
            <a:tailEnd len="med" w="med" type="diamond"/>
          </a:ln>
        </p:spPr>
      </p:sp>
      <p:sp>
        <p:nvSpPr>
          <p:cNvPr id="331" name="Google Shape;331;p24"/>
          <p:cNvSpPr/>
          <p:nvPr/>
        </p:nvSpPr>
        <p:spPr>
          <a:xfrm>
            <a:off x="6197725" y="2072675"/>
            <a:ext cx="552300" cy="4062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Home Heating System</a:t>
            </a:r>
            <a:endParaRPr sz="800"/>
          </a:p>
        </p:txBody>
      </p:sp>
      <p:sp>
        <p:nvSpPr>
          <p:cNvPr id="332" name="Google Shape;332;p24"/>
          <p:cNvSpPr/>
          <p:nvPr/>
        </p:nvSpPr>
        <p:spPr>
          <a:xfrm>
            <a:off x="5137007" y="2430376"/>
            <a:ext cx="5304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Control Panel</a:t>
            </a:r>
            <a:endParaRPr sz="800"/>
          </a:p>
        </p:txBody>
      </p:sp>
      <p:sp>
        <p:nvSpPr>
          <p:cNvPr id="333" name="Google Shape;333;p24"/>
          <p:cNvSpPr/>
          <p:nvPr/>
        </p:nvSpPr>
        <p:spPr>
          <a:xfrm>
            <a:off x="4710573" y="2949816"/>
            <a:ext cx="5304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On-Off Switch</a:t>
            </a:r>
            <a:endParaRPr sz="800"/>
          </a:p>
        </p:txBody>
      </p:sp>
      <p:sp>
        <p:nvSpPr>
          <p:cNvPr id="334" name="Google Shape;334;p24"/>
          <p:cNvSpPr/>
          <p:nvPr/>
        </p:nvSpPr>
        <p:spPr>
          <a:xfrm>
            <a:off x="5402174" y="2949825"/>
            <a:ext cx="7191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Thermostat</a:t>
            </a:r>
            <a:endParaRPr sz="800"/>
          </a:p>
        </p:txBody>
      </p:sp>
      <p:sp>
        <p:nvSpPr>
          <p:cNvPr id="335" name="Google Shape;335;p24"/>
          <p:cNvSpPr/>
          <p:nvPr/>
        </p:nvSpPr>
        <p:spPr>
          <a:xfrm>
            <a:off x="6219610" y="2885384"/>
            <a:ext cx="5304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Room</a:t>
            </a:r>
            <a:endParaRPr sz="800"/>
          </a:p>
        </p:txBody>
      </p:sp>
      <p:sp>
        <p:nvSpPr>
          <p:cNvPr id="336" name="Google Shape;336;p24"/>
          <p:cNvSpPr/>
          <p:nvPr/>
        </p:nvSpPr>
        <p:spPr>
          <a:xfrm>
            <a:off x="4933027" y="3469250"/>
            <a:ext cx="5955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Operator</a:t>
            </a:r>
            <a:endParaRPr sz="800"/>
          </a:p>
        </p:txBody>
      </p:sp>
      <p:sp>
        <p:nvSpPr>
          <p:cNvPr id="337" name="Google Shape;337;p24"/>
          <p:cNvSpPr/>
          <p:nvPr/>
        </p:nvSpPr>
        <p:spPr>
          <a:xfrm>
            <a:off x="6971975" y="2393125"/>
            <a:ext cx="5955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Furnace</a:t>
            </a:r>
            <a:endParaRPr sz="800"/>
          </a:p>
        </p:txBody>
      </p:sp>
      <p:sp>
        <p:nvSpPr>
          <p:cNvPr id="338" name="Google Shape;338;p24"/>
          <p:cNvSpPr/>
          <p:nvPr/>
        </p:nvSpPr>
        <p:spPr>
          <a:xfrm>
            <a:off x="7695078" y="2393115"/>
            <a:ext cx="5304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Water Pump</a:t>
            </a:r>
            <a:endParaRPr sz="800"/>
          </a:p>
        </p:txBody>
      </p:sp>
      <p:sp>
        <p:nvSpPr>
          <p:cNvPr id="339" name="Google Shape;339;p24"/>
          <p:cNvSpPr/>
          <p:nvPr/>
        </p:nvSpPr>
        <p:spPr>
          <a:xfrm>
            <a:off x="7695076" y="2931195"/>
            <a:ext cx="5304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Burner</a:t>
            </a:r>
            <a:endParaRPr sz="800"/>
          </a:p>
        </p:txBody>
      </p:sp>
      <p:sp>
        <p:nvSpPr>
          <p:cNvPr id="340" name="Google Shape;340;p24"/>
          <p:cNvSpPr/>
          <p:nvPr/>
        </p:nvSpPr>
        <p:spPr>
          <a:xfrm>
            <a:off x="7037064" y="2931194"/>
            <a:ext cx="5304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Fuel Valve</a:t>
            </a:r>
            <a:endParaRPr sz="800"/>
          </a:p>
        </p:txBody>
      </p:sp>
      <p:sp>
        <p:nvSpPr>
          <p:cNvPr id="341" name="Google Shape;341;p24"/>
          <p:cNvSpPr/>
          <p:nvPr/>
        </p:nvSpPr>
        <p:spPr>
          <a:xfrm>
            <a:off x="7567226" y="3915650"/>
            <a:ext cx="7191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Controller</a:t>
            </a:r>
            <a:endParaRPr sz="800"/>
          </a:p>
        </p:txBody>
      </p:sp>
      <p:sp>
        <p:nvSpPr>
          <p:cNvPr id="342" name="Google Shape;342;p24"/>
          <p:cNvSpPr/>
          <p:nvPr/>
        </p:nvSpPr>
        <p:spPr>
          <a:xfrm>
            <a:off x="6567977" y="3469268"/>
            <a:ext cx="5304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Temp Sensor</a:t>
            </a:r>
            <a:endParaRPr sz="800"/>
          </a:p>
        </p:txBody>
      </p:sp>
      <p:sp>
        <p:nvSpPr>
          <p:cNvPr id="343" name="Google Shape;343;p24"/>
          <p:cNvSpPr/>
          <p:nvPr/>
        </p:nvSpPr>
        <p:spPr>
          <a:xfrm>
            <a:off x="5855729" y="3469268"/>
            <a:ext cx="530400" cy="308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Water Valve</a:t>
            </a:r>
            <a:endParaRPr sz="800"/>
          </a:p>
        </p:txBody>
      </p:sp>
      <p:cxnSp>
        <p:nvCxnSpPr>
          <p:cNvPr id="344" name="Google Shape;344;p24"/>
          <p:cNvCxnSpPr>
            <a:stCxn id="335" idx="0"/>
            <a:endCxn id="331" idx="2"/>
          </p:cNvCxnSpPr>
          <p:nvPr/>
        </p:nvCxnSpPr>
        <p:spPr>
          <a:xfrm rot="10800000">
            <a:off x="6474010" y="2478884"/>
            <a:ext cx="10800" cy="406500"/>
          </a:xfrm>
          <a:prstGeom prst="straightConnector1">
            <a:avLst/>
          </a:prstGeom>
          <a:noFill/>
          <a:ln cap="flat" cmpd="sng" w="19050">
            <a:solidFill>
              <a:srgbClr val="2388DB"/>
            </a:solidFill>
            <a:prstDash val="solid"/>
            <a:round/>
            <a:headEnd len="med" w="med" type="none"/>
            <a:tailEnd len="med" w="med" type="diamond"/>
          </a:ln>
        </p:spPr>
      </p:cxnSp>
      <p:cxnSp>
        <p:nvCxnSpPr>
          <p:cNvPr id="345" name="Google Shape;345;p24"/>
          <p:cNvCxnSpPr>
            <a:stCxn id="343" idx="0"/>
            <a:endCxn id="335" idx="2"/>
          </p:cNvCxnSpPr>
          <p:nvPr/>
        </p:nvCxnSpPr>
        <p:spPr>
          <a:xfrm flipH="1" rot="10800000">
            <a:off x="6120929" y="3193868"/>
            <a:ext cx="363900" cy="275400"/>
          </a:xfrm>
          <a:prstGeom prst="straightConnector1">
            <a:avLst/>
          </a:prstGeom>
          <a:noFill/>
          <a:ln cap="flat" cmpd="sng" w="19050">
            <a:solidFill>
              <a:srgbClr val="2388DB"/>
            </a:solidFill>
            <a:prstDash val="solid"/>
            <a:round/>
            <a:headEnd len="med" w="med" type="none"/>
            <a:tailEnd len="med" w="med" type="diamond"/>
          </a:ln>
        </p:spPr>
      </p:cxnSp>
      <p:cxnSp>
        <p:nvCxnSpPr>
          <p:cNvPr id="346" name="Google Shape;346;p24"/>
          <p:cNvCxnSpPr>
            <a:stCxn id="342" idx="0"/>
            <a:endCxn id="335" idx="2"/>
          </p:cNvCxnSpPr>
          <p:nvPr/>
        </p:nvCxnSpPr>
        <p:spPr>
          <a:xfrm rot="10800000">
            <a:off x="6484877" y="3193868"/>
            <a:ext cx="348300" cy="275400"/>
          </a:xfrm>
          <a:prstGeom prst="straightConnector1">
            <a:avLst/>
          </a:prstGeom>
          <a:noFill/>
          <a:ln cap="flat" cmpd="sng" w="19050">
            <a:solidFill>
              <a:srgbClr val="2388DB"/>
            </a:solidFill>
            <a:prstDash val="solid"/>
            <a:round/>
            <a:headEnd len="med" w="med" type="none"/>
            <a:tailEnd len="med" w="med" type="diamond"/>
          </a:ln>
        </p:spPr>
      </p:cxnSp>
      <p:cxnSp>
        <p:nvCxnSpPr>
          <p:cNvPr id="347" name="Google Shape;347;p24"/>
          <p:cNvCxnSpPr>
            <a:stCxn id="341" idx="1"/>
            <a:endCxn id="343" idx="2"/>
          </p:cNvCxnSpPr>
          <p:nvPr/>
        </p:nvCxnSpPr>
        <p:spPr>
          <a:xfrm rot="10800000">
            <a:off x="6120926" y="3777650"/>
            <a:ext cx="1446300" cy="292200"/>
          </a:xfrm>
          <a:prstGeom prst="straightConnector1">
            <a:avLst/>
          </a:prstGeom>
          <a:noFill/>
          <a:ln cap="flat" cmpd="sng" w="19050">
            <a:solidFill>
              <a:srgbClr val="2388DB"/>
            </a:solidFill>
            <a:prstDash val="solid"/>
            <a:round/>
            <a:headEnd len="med" w="med" type="none"/>
            <a:tailEnd len="med" w="med" type="none"/>
          </a:ln>
        </p:spPr>
      </p:cxnSp>
      <p:cxnSp>
        <p:nvCxnSpPr>
          <p:cNvPr id="348" name="Google Shape;348;p24"/>
          <p:cNvCxnSpPr>
            <a:stCxn id="341" idx="1"/>
            <a:endCxn id="342" idx="3"/>
          </p:cNvCxnSpPr>
          <p:nvPr/>
        </p:nvCxnSpPr>
        <p:spPr>
          <a:xfrm rot="10800000">
            <a:off x="7098326" y="3623450"/>
            <a:ext cx="468900" cy="446400"/>
          </a:xfrm>
          <a:prstGeom prst="straightConnector1">
            <a:avLst/>
          </a:prstGeom>
          <a:noFill/>
          <a:ln cap="flat" cmpd="sng" w="19050">
            <a:solidFill>
              <a:srgbClr val="2388DB"/>
            </a:solidFill>
            <a:prstDash val="solid"/>
            <a:round/>
            <a:headEnd len="med" w="med" type="none"/>
            <a:tailEnd len="med" w="med" type="none"/>
          </a:ln>
        </p:spPr>
      </p:cxnSp>
      <p:cxnSp>
        <p:nvCxnSpPr>
          <p:cNvPr id="349" name="Google Shape;349;p24"/>
          <p:cNvCxnSpPr>
            <a:stCxn id="337" idx="1"/>
            <a:endCxn id="331" idx="3"/>
          </p:cNvCxnSpPr>
          <p:nvPr/>
        </p:nvCxnSpPr>
        <p:spPr>
          <a:xfrm rot="10800000">
            <a:off x="6749975" y="2275825"/>
            <a:ext cx="222000" cy="271500"/>
          </a:xfrm>
          <a:prstGeom prst="straightConnector1">
            <a:avLst/>
          </a:prstGeom>
          <a:noFill/>
          <a:ln cap="flat" cmpd="sng" w="19050">
            <a:solidFill>
              <a:srgbClr val="2388DB"/>
            </a:solidFill>
            <a:prstDash val="solid"/>
            <a:round/>
            <a:headEnd len="med" w="med" type="none"/>
            <a:tailEnd len="med" w="med" type="diamond"/>
          </a:ln>
        </p:spPr>
      </p:cxnSp>
      <p:cxnSp>
        <p:nvCxnSpPr>
          <p:cNvPr id="350" name="Google Shape;350;p24"/>
          <p:cNvCxnSpPr>
            <a:stCxn id="338" idx="0"/>
            <a:endCxn id="331" idx="3"/>
          </p:cNvCxnSpPr>
          <p:nvPr/>
        </p:nvCxnSpPr>
        <p:spPr>
          <a:xfrm rot="10800000">
            <a:off x="6750078" y="2275815"/>
            <a:ext cx="1210200" cy="117300"/>
          </a:xfrm>
          <a:prstGeom prst="straightConnector1">
            <a:avLst/>
          </a:prstGeom>
          <a:noFill/>
          <a:ln cap="flat" cmpd="sng" w="19050">
            <a:solidFill>
              <a:srgbClr val="2388DB"/>
            </a:solidFill>
            <a:prstDash val="solid"/>
            <a:round/>
            <a:headEnd len="med" w="med" type="none"/>
            <a:tailEnd len="med" w="med" type="diamond"/>
          </a:ln>
        </p:spPr>
      </p:cxnSp>
      <p:sp>
        <p:nvSpPr>
          <p:cNvPr id="351" name="Google Shape;351;p24"/>
          <p:cNvSpPr/>
          <p:nvPr/>
        </p:nvSpPr>
        <p:spPr>
          <a:xfrm>
            <a:off x="8163367" y="2540402"/>
            <a:ext cx="333278" cy="1403296"/>
          </a:xfrm>
          <a:custGeom>
            <a:rect b="b" l="l" r="r" t="t"/>
            <a:pathLst>
              <a:path extrusionOk="0" h="128507" w="28352">
                <a:moveTo>
                  <a:pt x="0" y="128507"/>
                </a:moveTo>
                <a:lnTo>
                  <a:pt x="28352" y="74011"/>
                </a:lnTo>
                <a:lnTo>
                  <a:pt x="27248" y="0"/>
                </a:lnTo>
                <a:lnTo>
                  <a:pt x="5523" y="368"/>
                </a:lnTo>
              </a:path>
            </a:pathLst>
          </a:custGeom>
          <a:noFill/>
          <a:ln cap="flat" cmpd="sng" w="19050">
            <a:solidFill>
              <a:srgbClr val="2388DB"/>
            </a:solidFill>
            <a:prstDash val="solid"/>
            <a:round/>
            <a:headEnd len="med" w="med" type="none"/>
            <a:tailEnd len="med" w="med" type="none"/>
          </a:ln>
        </p:spPr>
      </p:sp>
      <p:cxnSp>
        <p:nvCxnSpPr>
          <p:cNvPr id="352" name="Google Shape;352;p24"/>
          <p:cNvCxnSpPr>
            <a:stCxn id="340" idx="0"/>
            <a:endCxn id="337" idx="2"/>
          </p:cNvCxnSpPr>
          <p:nvPr/>
        </p:nvCxnSpPr>
        <p:spPr>
          <a:xfrm rot="10800000">
            <a:off x="7269864" y="2701394"/>
            <a:ext cx="32400" cy="229800"/>
          </a:xfrm>
          <a:prstGeom prst="straightConnector1">
            <a:avLst/>
          </a:prstGeom>
          <a:noFill/>
          <a:ln cap="flat" cmpd="sng" w="19050">
            <a:solidFill>
              <a:srgbClr val="2388DB"/>
            </a:solidFill>
            <a:prstDash val="solid"/>
            <a:round/>
            <a:headEnd len="med" w="med" type="none"/>
            <a:tailEnd len="med" w="med" type="diamond"/>
          </a:ln>
        </p:spPr>
      </p:cxnSp>
      <p:cxnSp>
        <p:nvCxnSpPr>
          <p:cNvPr id="353" name="Google Shape;353;p24"/>
          <p:cNvCxnSpPr>
            <a:stCxn id="339" idx="0"/>
            <a:endCxn id="337" idx="2"/>
          </p:cNvCxnSpPr>
          <p:nvPr/>
        </p:nvCxnSpPr>
        <p:spPr>
          <a:xfrm rot="10800000">
            <a:off x="7269676" y="2701395"/>
            <a:ext cx="690600" cy="229800"/>
          </a:xfrm>
          <a:prstGeom prst="straightConnector1">
            <a:avLst/>
          </a:prstGeom>
          <a:noFill/>
          <a:ln cap="flat" cmpd="sng" w="19050">
            <a:solidFill>
              <a:srgbClr val="2388DB"/>
            </a:solidFill>
            <a:prstDash val="solid"/>
            <a:round/>
            <a:headEnd len="med" w="med" type="none"/>
            <a:tailEnd len="med" w="med" type="diamond"/>
          </a:ln>
        </p:spPr>
      </p:cxnSp>
      <p:cxnSp>
        <p:nvCxnSpPr>
          <p:cNvPr id="354" name="Google Shape;354;p24"/>
          <p:cNvCxnSpPr>
            <a:stCxn id="341" idx="0"/>
            <a:endCxn id="340" idx="2"/>
          </p:cNvCxnSpPr>
          <p:nvPr/>
        </p:nvCxnSpPr>
        <p:spPr>
          <a:xfrm rot="10800000">
            <a:off x="7302176" y="3239450"/>
            <a:ext cx="624600" cy="676200"/>
          </a:xfrm>
          <a:prstGeom prst="straightConnector1">
            <a:avLst/>
          </a:prstGeom>
          <a:noFill/>
          <a:ln cap="flat" cmpd="sng" w="19050">
            <a:solidFill>
              <a:srgbClr val="2388DB"/>
            </a:solidFill>
            <a:prstDash val="solid"/>
            <a:round/>
            <a:headEnd len="med" w="med" type="none"/>
            <a:tailEnd len="med" w="med" type="none"/>
          </a:ln>
        </p:spPr>
      </p:cxnSp>
      <p:cxnSp>
        <p:nvCxnSpPr>
          <p:cNvPr id="355" name="Google Shape;355;p24"/>
          <p:cNvCxnSpPr>
            <a:stCxn id="341" idx="0"/>
            <a:endCxn id="339" idx="2"/>
          </p:cNvCxnSpPr>
          <p:nvPr/>
        </p:nvCxnSpPr>
        <p:spPr>
          <a:xfrm flipH="1" rot="10800000">
            <a:off x="7926776" y="3239450"/>
            <a:ext cx="33600" cy="676200"/>
          </a:xfrm>
          <a:prstGeom prst="straightConnector1">
            <a:avLst/>
          </a:prstGeom>
          <a:noFill/>
          <a:ln cap="flat" cmpd="sng" w="19050">
            <a:solidFill>
              <a:srgbClr val="2388DB"/>
            </a:solidFill>
            <a:prstDash val="solid"/>
            <a:round/>
            <a:headEnd len="med" w="med" type="none"/>
            <a:tailEnd len="med" w="med" type="none"/>
          </a:ln>
        </p:spPr>
      </p:cxnSp>
      <p:cxnSp>
        <p:nvCxnSpPr>
          <p:cNvPr id="356" name="Google Shape;356;p24"/>
          <p:cNvCxnSpPr>
            <a:stCxn id="332" idx="3"/>
            <a:endCxn id="331" idx="1"/>
          </p:cNvCxnSpPr>
          <p:nvPr/>
        </p:nvCxnSpPr>
        <p:spPr>
          <a:xfrm flipH="1" rot="10800000">
            <a:off x="5667407" y="2275876"/>
            <a:ext cx="530400" cy="308700"/>
          </a:xfrm>
          <a:prstGeom prst="straightConnector1">
            <a:avLst/>
          </a:prstGeom>
          <a:noFill/>
          <a:ln cap="flat" cmpd="sng" w="19050">
            <a:solidFill>
              <a:srgbClr val="2388DB"/>
            </a:solidFill>
            <a:prstDash val="solid"/>
            <a:round/>
            <a:headEnd len="med" w="med" type="none"/>
            <a:tailEnd len="med" w="med" type="diamond"/>
          </a:ln>
        </p:spPr>
      </p:cxnSp>
      <p:cxnSp>
        <p:nvCxnSpPr>
          <p:cNvPr id="357" name="Google Shape;357;p24"/>
          <p:cNvCxnSpPr>
            <a:stCxn id="333" idx="0"/>
            <a:endCxn id="332" idx="2"/>
          </p:cNvCxnSpPr>
          <p:nvPr/>
        </p:nvCxnSpPr>
        <p:spPr>
          <a:xfrm flipH="1" rot="10800000">
            <a:off x="4975773" y="2738916"/>
            <a:ext cx="426300" cy="210900"/>
          </a:xfrm>
          <a:prstGeom prst="straightConnector1">
            <a:avLst/>
          </a:prstGeom>
          <a:noFill/>
          <a:ln cap="flat" cmpd="sng" w="19050">
            <a:solidFill>
              <a:srgbClr val="2388DB"/>
            </a:solidFill>
            <a:prstDash val="solid"/>
            <a:round/>
            <a:headEnd len="med" w="med" type="none"/>
            <a:tailEnd len="med" w="med" type="diamond"/>
          </a:ln>
        </p:spPr>
      </p:cxnSp>
      <p:cxnSp>
        <p:nvCxnSpPr>
          <p:cNvPr id="358" name="Google Shape;358;p24"/>
          <p:cNvCxnSpPr>
            <a:stCxn id="334" idx="0"/>
            <a:endCxn id="332" idx="2"/>
          </p:cNvCxnSpPr>
          <p:nvPr/>
        </p:nvCxnSpPr>
        <p:spPr>
          <a:xfrm rot="10800000">
            <a:off x="5402324" y="2738925"/>
            <a:ext cx="359400" cy="210900"/>
          </a:xfrm>
          <a:prstGeom prst="straightConnector1">
            <a:avLst/>
          </a:prstGeom>
          <a:noFill/>
          <a:ln cap="flat" cmpd="sng" w="19050">
            <a:solidFill>
              <a:srgbClr val="2388DB"/>
            </a:solidFill>
            <a:prstDash val="solid"/>
            <a:round/>
            <a:headEnd len="med" w="med" type="none"/>
            <a:tailEnd len="med" w="med" type="diamond"/>
          </a:ln>
        </p:spPr>
      </p:cxnSp>
      <p:cxnSp>
        <p:nvCxnSpPr>
          <p:cNvPr id="359" name="Google Shape;359;p24"/>
          <p:cNvCxnSpPr>
            <a:stCxn id="336" idx="0"/>
            <a:endCxn id="333" idx="2"/>
          </p:cNvCxnSpPr>
          <p:nvPr/>
        </p:nvCxnSpPr>
        <p:spPr>
          <a:xfrm rot="10800000">
            <a:off x="4975777" y="3258350"/>
            <a:ext cx="255000" cy="210900"/>
          </a:xfrm>
          <a:prstGeom prst="straightConnector1">
            <a:avLst/>
          </a:prstGeom>
          <a:noFill/>
          <a:ln cap="flat" cmpd="sng" w="19050">
            <a:solidFill>
              <a:srgbClr val="2388DB"/>
            </a:solidFill>
            <a:prstDash val="solid"/>
            <a:round/>
            <a:headEnd len="med" w="med" type="none"/>
            <a:tailEnd len="med" w="med" type="none"/>
          </a:ln>
        </p:spPr>
      </p:cxnSp>
      <p:cxnSp>
        <p:nvCxnSpPr>
          <p:cNvPr id="360" name="Google Shape;360;p24"/>
          <p:cNvCxnSpPr>
            <a:stCxn id="336" idx="0"/>
            <a:endCxn id="334" idx="2"/>
          </p:cNvCxnSpPr>
          <p:nvPr/>
        </p:nvCxnSpPr>
        <p:spPr>
          <a:xfrm flipH="1" rot="10800000">
            <a:off x="5230777" y="3258350"/>
            <a:ext cx="531000" cy="210900"/>
          </a:xfrm>
          <a:prstGeom prst="straightConnector1">
            <a:avLst/>
          </a:prstGeom>
          <a:noFill/>
          <a:ln cap="flat" cmpd="sng" w="19050">
            <a:solidFill>
              <a:srgbClr val="2388DB"/>
            </a:solidFill>
            <a:prstDash val="solid"/>
            <a:round/>
            <a:headEnd len="med" w="med" type="none"/>
            <a:tailEnd len="med" w="med" type="none"/>
          </a:ln>
        </p:spPr>
      </p:cxnSp>
      <p:sp>
        <p:nvSpPr>
          <p:cNvPr id="361" name="Google Shape;361;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 v1</a:t>
            </a:r>
            <a:endParaRPr/>
          </a:p>
        </p:txBody>
      </p:sp>
      <p:sp>
        <p:nvSpPr>
          <p:cNvPr id="367" name="Google Shape;367;p25"/>
          <p:cNvSpPr/>
          <p:nvPr/>
        </p:nvSpPr>
        <p:spPr>
          <a:xfrm>
            <a:off x="2154733" y="2055000"/>
            <a:ext cx="1142100" cy="4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switch: On-Off Switch</a:t>
            </a:r>
            <a:endParaRPr sz="1200"/>
          </a:p>
        </p:txBody>
      </p:sp>
      <p:sp>
        <p:nvSpPr>
          <p:cNvPr id="368" name="Google Shape;368;p25"/>
          <p:cNvSpPr/>
          <p:nvPr/>
        </p:nvSpPr>
        <p:spPr>
          <a:xfrm>
            <a:off x="3350838" y="2064024"/>
            <a:ext cx="1230900" cy="4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 Controller</a:t>
            </a:r>
            <a:endParaRPr/>
          </a:p>
        </p:txBody>
      </p:sp>
      <p:cxnSp>
        <p:nvCxnSpPr>
          <p:cNvPr id="369" name="Google Shape;369;p25"/>
          <p:cNvCxnSpPr>
            <a:stCxn id="367" idx="2"/>
            <a:endCxn id="370" idx="0"/>
          </p:cNvCxnSpPr>
          <p:nvPr/>
        </p:nvCxnSpPr>
        <p:spPr>
          <a:xfrm>
            <a:off x="2725783" y="2501100"/>
            <a:ext cx="0" cy="3180900"/>
          </a:xfrm>
          <a:prstGeom prst="straightConnector1">
            <a:avLst/>
          </a:prstGeom>
          <a:noFill/>
          <a:ln cap="flat" cmpd="sng" w="19050">
            <a:solidFill>
              <a:srgbClr val="000000"/>
            </a:solidFill>
            <a:prstDash val="dash"/>
            <a:round/>
            <a:headEnd len="med" w="med" type="none"/>
            <a:tailEnd len="med" w="med" type="none"/>
          </a:ln>
        </p:spPr>
      </p:cxnSp>
      <p:cxnSp>
        <p:nvCxnSpPr>
          <p:cNvPr id="371" name="Google Shape;371;p25"/>
          <p:cNvCxnSpPr/>
          <p:nvPr/>
        </p:nvCxnSpPr>
        <p:spPr>
          <a:xfrm>
            <a:off x="3966286" y="2510185"/>
            <a:ext cx="0" cy="3180900"/>
          </a:xfrm>
          <a:prstGeom prst="straightConnector1">
            <a:avLst/>
          </a:prstGeom>
          <a:noFill/>
          <a:ln cap="flat" cmpd="sng" w="19050">
            <a:solidFill>
              <a:srgbClr val="000000"/>
            </a:solidFill>
            <a:prstDash val="dash"/>
            <a:round/>
            <a:headEnd len="med" w="med" type="none"/>
            <a:tailEnd len="med" w="med" type="none"/>
          </a:ln>
        </p:spPr>
      </p:cxnSp>
      <p:sp>
        <p:nvSpPr>
          <p:cNvPr id="372" name="Google Shape;372;p25"/>
          <p:cNvSpPr/>
          <p:nvPr/>
        </p:nvSpPr>
        <p:spPr>
          <a:xfrm>
            <a:off x="2562360" y="2966560"/>
            <a:ext cx="298800" cy="2857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3832417" y="3059882"/>
            <a:ext cx="298800" cy="2625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25"/>
          <p:cNvCxnSpPr/>
          <p:nvPr/>
        </p:nvCxnSpPr>
        <p:spPr>
          <a:xfrm flipH="1" rot="10800000">
            <a:off x="2876542" y="3066049"/>
            <a:ext cx="949200" cy="11100"/>
          </a:xfrm>
          <a:prstGeom prst="straightConnector1">
            <a:avLst/>
          </a:prstGeom>
          <a:noFill/>
          <a:ln cap="flat" cmpd="sng" w="19050">
            <a:solidFill>
              <a:srgbClr val="000000"/>
            </a:solidFill>
            <a:prstDash val="solid"/>
            <a:round/>
            <a:headEnd len="med" w="med" type="none"/>
            <a:tailEnd len="med" w="med" type="triangle"/>
          </a:ln>
        </p:spPr>
      </p:cxnSp>
      <p:sp>
        <p:nvSpPr>
          <p:cNvPr id="375" name="Google Shape;375;p25"/>
          <p:cNvSpPr txBox="1"/>
          <p:nvPr/>
        </p:nvSpPr>
        <p:spPr>
          <a:xfrm>
            <a:off x="2746249" y="2750120"/>
            <a:ext cx="10680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power on</a:t>
            </a:r>
            <a:endParaRPr sz="1200"/>
          </a:p>
        </p:txBody>
      </p:sp>
      <p:sp>
        <p:nvSpPr>
          <p:cNvPr id="376" name="Google Shape;376;p25"/>
          <p:cNvSpPr/>
          <p:nvPr/>
        </p:nvSpPr>
        <p:spPr>
          <a:xfrm>
            <a:off x="4728389" y="2064013"/>
            <a:ext cx="862500" cy="4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Room</a:t>
            </a:r>
            <a:endParaRPr/>
          </a:p>
        </p:txBody>
      </p:sp>
      <p:cxnSp>
        <p:nvCxnSpPr>
          <p:cNvPr id="377" name="Google Shape;377;p25"/>
          <p:cNvCxnSpPr/>
          <p:nvPr/>
        </p:nvCxnSpPr>
        <p:spPr>
          <a:xfrm>
            <a:off x="5159639" y="2515955"/>
            <a:ext cx="0" cy="3180900"/>
          </a:xfrm>
          <a:prstGeom prst="straightConnector1">
            <a:avLst/>
          </a:prstGeom>
          <a:noFill/>
          <a:ln cap="flat" cmpd="sng" w="19050">
            <a:solidFill>
              <a:srgbClr val="000000"/>
            </a:solidFill>
            <a:prstDash val="dash"/>
            <a:round/>
            <a:headEnd len="med" w="med" type="none"/>
            <a:tailEnd len="med" w="med" type="none"/>
          </a:ln>
        </p:spPr>
      </p:cxnSp>
      <p:sp>
        <p:nvSpPr>
          <p:cNvPr id="378" name="Google Shape;378;p25"/>
          <p:cNvSpPr/>
          <p:nvPr/>
        </p:nvSpPr>
        <p:spPr>
          <a:xfrm>
            <a:off x="5678279" y="2058254"/>
            <a:ext cx="1142100" cy="4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pump: Water Pump</a:t>
            </a:r>
            <a:endParaRPr sz="1300"/>
          </a:p>
        </p:txBody>
      </p:sp>
      <p:cxnSp>
        <p:nvCxnSpPr>
          <p:cNvPr id="379" name="Google Shape;379;p25"/>
          <p:cNvCxnSpPr/>
          <p:nvPr/>
        </p:nvCxnSpPr>
        <p:spPr>
          <a:xfrm>
            <a:off x="6293728" y="2504415"/>
            <a:ext cx="0" cy="3180900"/>
          </a:xfrm>
          <a:prstGeom prst="straightConnector1">
            <a:avLst/>
          </a:prstGeom>
          <a:noFill/>
          <a:ln cap="flat" cmpd="sng" w="19050">
            <a:solidFill>
              <a:srgbClr val="000000"/>
            </a:solidFill>
            <a:prstDash val="dash"/>
            <a:round/>
            <a:headEnd len="med" w="med" type="none"/>
            <a:tailEnd len="med" w="med" type="none"/>
          </a:ln>
        </p:spPr>
      </p:cxnSp>
      <p:sp>
        <p:nvSpPr>
          <p:cNvPr id="380" name="Google Shape;380;p25"/>
          <p:cNvSpPr/>
          <p:nvPr/>
        </p:nvSpPr>
        <p:spPr>
          <a:xfrm>
            <a:off x="5095159" y="3161639"/>
            <a:ext cx="298800" cy="303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1" name="Google Shape;381;p25"/>
          <p:cNvCxnSpPr/>
          <p:nvPr/>
        </p:nvCxnSpPr>
        <p:spPr>
          <a:xfrm>
            <a:off x="4115681" y="3161639"/>
            <a:ext cx="997200" cy="0"/>
          </a:xfrm>
          <a:prstGeom prst="straightConnector1">
            <a:avLst/>
          </a:prstGeom>
          <a:noFill/>
          <a:ln cap="flat" cmpd="sng" w="19050">
            <a:solidFill>
              <a:srgbClr val="000000"/>
            </a:solidFill>
            <a:prstDash val="solid"/>
            <a:round/>
            <a:headEnd len="med" w="med" type="none"/>
            <a:tailEnd len="med" w="med" type="triangle"/>
          </a:ln>
        </p:spPr>
      </p:cxnSp>
      <p:cxnSp>
        <p:nvCxnSpPr>
          <p:cNvPr id="382" name="Google Shape;382;p25"/>
          <p:cNvCxnSpPr/>
          <p:nvPr/>
        </p:nvCxnSpPr>
        <p:spPr>
          <a:xfrm flipH="1">
            <a:off x="4162715" y="3465218"/>
            <a:ext cx="915300" cy="3900"/>
          </a:xfrm>
          <a:prstGeom prst="straightConnector1">
            <a:avLst/>
          </a:prstGeom>
          <a:noFill/>
          <a:ln cap="flat" cmpd="sng" w="19050">
            <a:solidFill>
              <a:srgbClr val="000000"/>
            </a:solidFill>
            <a:prstDash val="dash"/>
            <a:round/>
            <a:headEnd len="med" w="med" type="none"/>
            <a:tailEnd len="med" w="med" type="triangle"/>
          </a:ln>
        </p:spPr>
      </p:cxnSp>
      <p:sp>
        <p:nvSpPr>
          <p:cNvPr id="383" name="Google Shape;383;p25"/>
          <p:cNvSpPr txBox="1"/>
          <p:nvPr/>
        </p:nvSpPr>
        <p:spPr>
          <a:xfrm>
            <a:off x="4077939" y="2853537"/>
            <a:ext cx="12309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get temperature</a:t>
            </a:r>
            <a:endParaRPr sz="1200"/>
          </a:p>
        </p:txBody>
      </p:sp>
      <p:sp>
        <p:nvSpPr>
          <p:cNvPr id="384" name="Google Shape;384;p25"/>
          <p:cNvSpPr txBox="1"/>
          <p:nvPr/>
        </p:nvSpPr>
        <p:spPr>
          <a:xfrm>
            <a:off x="4241803" y="3519904"/>
            <a:ext cx="10680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temperature</a:t>
            </a:r>
            <a:endParaRPr sz="1200"/>
          </a:p>
        </p:txBody>
      </p:sp>
      <p:cxnSp>
        <p:nvCxnSpPr>
          <p:cNvPr id="385" name="Google Shape;385;p25"/>
          <p:cNvCxnSpPr/>
          <p:nvPr/>
        </p:nvCxnSpPr>
        <p:spPr>
          <a:xfrm>
            <a:off x="873867" y="2671855"/>
            <a:ext cx="0" cy="3180900"/>
          </a:xfrm>
          <a:prstGeom prst="straightConnector1">
            <a:avLst/>
          </a:prstGeom>
          <a:noFill/>
          <a:ln cap="flat" cmpd="sng" w="19050">
            <a:solidFill>
              <a:srgbClr val="000000"/>
            </a:solidFill>
            <a:prstDash val="dash"/>
            <a:round/>
            <a:headEnd len="med" w="med" type="none"/>
            <a:tailEnd len="med" w="med" type="none"/>
          </a:ln>
        </p:spPr>
      </p:cxnSp>
      <p:sp>
        <p:nvSpPr>
          <p:cNvPr id="386" name="Google Shape;386;p25"/>
          <p:cNvSpPr/>
          <p:nvPr/>
        </p:nvSpPr>
        <p:spPr>
          <a:xfrm>
            <a:off x="793163" y="2008302"/>
            <a:ext cx="161400" cy="158400"/>
          </a:xfrm>
          <a:prstGeom prst="ellipse">
            <a:avLst/>
          </a:prstGeom>
          <a:solidFill>
            <a:srgbClr val="BBD7F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7" name="Google Shape;387;p25"/>
          <p:cNvCxnSpPr/>
          <p:nvPr/>
        </p:nvCxnSpPr>
        <p:spPr>
          <a:xfrm>
            <a:off x="877145" y="2196780"/>
            <a:ext cx="0" cy="181500"/>
          </a:xfrm>
          <a:prstGeom prst="straightConnector1">
            <a:avLst/>
          </a:prstGeom>
          <a:noFill/>
          <a:ln cap="flat" cmpd="sng" w="19050">
            <a:solidFill>
              <a:srgbClr val="000000"/>
            </a:solidFill>
            <a:prstDash val="solid"/>
            <a:round/>
            <a:headEnd len="med" w="med" type="none"/>
            <a:tailEnd len="med" w="med" type="none"/>
          </a:ln>
        </p:spPr>
      </p:cxnSp>
      <p:cxnSp>
        <p:nvCxnSpPr>
          <p:cNvPr id="388" name="Google Shape;388;p25"/>
          <p:cNvCxnSpPr/>
          <p:nvPr/>
        </p:nvCxnSpPr>
        <p:spPr>
          <a:xfrm flipH="1">
            <a:off x="830997" y="2378318"/>
            <a:ext cx="46200" cy="76500"/>
          </a:xfrm>
          <a:prstGeom prst="straightConnector1">
            <a:avLst/>
          </a:prstGeom>
          <a:noFill/>
          <a:ln cap="flat" cmpd="sng" w="19050">
            <a:solidFill>
              <a:srgbClr val="000000"/>
            </a:solidFill>
            <a:prstDash val="solid"/>
            <a:round/>
            <a:headEnd len="med" w="med" type="none"/>
            <a:tailEnd len="med" w="med" type="none"/>
          </a:ln>
        </p:spPr>
      </p:cxnSp>
      <p:cxnSp>
        <p:nvCxnSpPr>
          <p:cNvPr id="389" name="Google Shape;389;p25"/>
          <p:cNvCxnSpPr/>
          <p:nvPr/>
        </p:nvCxnSpPr>
        <p:spPr>
          <a:xfrm>
            <a:off x="877197" y="2378318"/>
            <a:ext cx="46200" cy="76500"/>
          </a:xfrm>
          <a:prstGeom prst="straightConnector1">
            <a:avLst/>
          </a:prstGeom>
          <a:noFill/>
          <a:ln cap="flat" cmpd="sng" w="19050">
            <a:solidFill>
              <a:srgbClr val="000000"/>
            </a:solidFill>
            <a:prstDash val="solid"/>
            <a:round/>
            <a:headEnd len="med" w="med" type="none"/>
            <a:tailEnd len="med" w="med" type="none"/>
          </a:ln>
        </p:spPr>
      </p:cxnSp>
      <p:cxnSp>
        <p:nvCxnSpPr>
          <p:cNvPr id="390" name="Google Shape;390;p25"/>
          <p:cNvCxnSpPr/>
          <p:nvPr/>
        </p:nvCxnSpPr>
        <p:spPr>
          <a:xfrm>
            <a:off x="797800" y="2272520"/>
            <a:ext cx="152400" cy="0"/>
          </a:xfrm>
          <a:prstGeom prst="straightConnector1">
            <a:avLst/>
          </a:prstGeom>
          <a:noFill/>
          <a:ln cap="flat" cmpd="sng" w="19050">
            <a:solidFill>
              <a:srgbClr val="000000"/>
            </a:solidFill>
            <a:prstDash val="solid"/>
            <a:round/>
            <a:headEnd len="med" w="med" type="none"/>
            <a:tailEnd len="med" w="med" type="none"/>
          </a:ln>
        </p:spPr>
      </p:cxnSp>
      <p:sp>
        <p:nvSpPr>
          <p:cNvPr id="391" name="Google Shape;391;p25"/>
          <p:cNvSpPr txBox="1"/>
          <p:nvPr/>
        </p:nvSpPr>
        <p:spPr>
          <a:xfrm>
            <a:off x="226200" y="2348189"/>
            <a:ext cx="1230900" cy="2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An Owner</a:t>
            </a:r>
            <a:endParaRPr/>
          </a:p>
        </p:txBody>
      </p:sp>
      <p:sp>
        <p:nvSpPr>
          <p:cNvPr id="392" name="Google Shape;392;p25"/>
          <p:cNvSpPr txBox="1"/>
          <p:nvPr/>
        </p:nvSpPr>
        <p:spPr>
          <a:xfrm>
            <a:off x="4001904" y="2651801"/>
            <a:ext cx="12309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[for all rooms]</a:t>
            </a:r>
            <a:endParaRPr sz="1200"/>
          </a:p>
        </p:txBody>
      </p:sp>
      <p:sp>
        <p:nvSpPr>
          <p:cNvPr id="393" name="Google Shape;393;p25"/>
          <p:cNvSpPr/>
          <p:nvPr/>
        </p:nvSpPr>
        <p:spPr>
          <a:xfrm>
            <a:off x="6890932" y="2058254"/>
            <a:ext cx="862500" cy="4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fv: Fuel Valve</a:t>
            </a:r>
            <a:endParaRPr/>
          </a:p>
        </p:txBody>
      </p:sp>
      <p:cxnSp>
        <p:nvCxnSpPr>
          <p:cNvPr id="394" name="Google Shape;394;p25"/>
          <p:cNvCxnSpPr/>
          <p:nvPr/>
        </p:nvCxnSpPr>
        <p:spPr>
          <a:xfrm>
            <a:off x="7309330" y="2504415"/>
            <a:ext cx="0" cy="3180900"/>
          </a:xfrm>
          <a:prstGeom prst="straightConnector1">
            <a:avLst/>
          </a:prstGeom>
          <a:noFill/>
          <a:ln cap="flat" cmpd="sng" w="19050">
            <a:solidFill>
              <a:srgbClr val="000000"/>
            </a:solidFill>
            <a:prstDash val="dash"/>
            <a:round/>
            <a:headEnd len="med" w="med" type="none"/>
            <a:tailEnd len="med" w="med" type="none"/>
          </a:ln>
        </p:spPr>
      </p:cxnSp>
      <p:sp>
        <p:nvSpPr>
          <p:cNvPr id="395" name="Google Shape;395;p25"/>
          <p:cNvSpPr/>
          <p:nvPr/>
        </p:nvSpPr>
        <p:spPr>
          <a:xfrm>
            <a:off x="7824184" y="2058254"/>
            <a:ext cx="862500" cy="4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bur: Burner</a:t>
            </a:r>
            <a:endParaRPr/>
          </a:p>
        </p:txBody>
      </p:sp>
      <p:cxnSp>
        <p:nvCxnSpPr>
          <p:cNvPr id="396" name="Google Shape;396;p25"/>
          <p:cNvCxnSpPr/>
          <p:nvPr/>
        </p:nvCxnSpPr>
        <p:spPr>
          <a:xfrm>
            <a:off x="8242582" y="2504415"/>
            <a:ext cx="0" cy="3180900"/>
          </a:xfrm>
          <a:prstGeom prst="straightConnector1">
            <a:avLst/>
          </a:prstGeom>
          <a:noFill/>
          <a:ln cap="flat" cmpd="sng" w="19050">
            <a:solidFill>
              <a:srgbClr val="000000"/>
            </a:solidFill>
            <a:prstDash val="dash"/>
            <a:round/>
            <a:headEnd len="med" w="med" type="none"/>
            <a:tailEnd len="med" w="med" type="none"/>
          </a:ln>
        </p:spPr>
      </p:cxnSp>
      <p:sp>
        <p:nvSpPr>
          <p:cNvPr id="397" name="Google Shape;397;p25"/>
          <p:cNvSpPr/>
          <p:nvPr/>
        </p:nvSpPr>
        <p:spPr>
          <a:xfrm>
            <a:off x="3423549" y="4167822"/>
            <a:ext cx="5263200" cy="1783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5"/>
          <p:cNvSpPr/>
          <p:nvPr/>
        </p:nvSpPr>
        <p:spPr>
          <a:xfrm>
            <a:off x="3423549" y="4167811"/>
            <a:ext cx="477300" cy="272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opt</a:t>
            </a:r>
            <a:endParaRPr/>
          </a:p>
        </p:txBody>
      </p:sp>
      <p:sp>
        <p:nvSpPr>
          <p:cNvPr id="399" name="Google Shape;399;p25"/>
          <p:cNvSpPr txBox="1"/>
          <p:nvPr/>
        </p:nvSpPr>
        <p:spPr>
          <a:xfrm>
            <a:off x="4031825" y="4186261"/>
            <a:ext cx="1433700" cy="272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[tempStatus==low]</a:t>
            </a:r>
            <a:endParaRPr sz="1200"/>
          </a:p>
        </p:txBody>
      </p:sp>
      <p:sp>
        <p:nvSpPr>
          <p:cNvPr id="400" name="Google Shape;400;p25"/>
          <p:cNvSpPr/>
          <p:nvPr/>
        </p:nvSpPr>
        <p:spPr>
          <a:xfrm>
            <a:off x="6144388" y="4611836"/>
            <a:ext cx="298800" cy="272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5"/>
          <p:cNvSpPr/>
          <p:nvPr/>
        </p:nvSpPr>
        <p:spPr>
          <a:xfrm>
            <a:off x="3548218" y="2680879"/>
            <a:ext cx="2258400" cy="11112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5"/>
          <p:cNvSpPr/>
          <p:nvPr/>
        </p:nvSpPr>
        <p:spPr>
          <a:xfrm>
            <a:off x="3548218" y="2651801"/>
            <a:ext cx="477300" cy="272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loop</a:t>
            </a:r>
            <a:endParaRPr sz="1200"/>
          </a:p>
        </p:txBody>
      </p:sp>
      <p:cxnSp>
        <p:nvCxnSpPr>
          <p:cNvPr id="403" name="Google Shape;403;p25"/>
          <p:cNvCxnSpPr/>
          <p:nvPr/>
        </p:nvCxnSpPr>
        <p:spPr>
          <a:xfrm flipH="1" rot="10800000">
            <a:off x="4139294" y="4622486"/>
            <a:ext cx="1981500" cy="12300"/>
          </a:xfrm>
          <a:prstGeom prst="straightConnector1">
            <a:avLst/>
          </a:prstGeom>
          <a:noFill/>
          <a:ln cap="flat" cmpd="sng" w="19050">
            <a:solidFill>
              <a:srgbClr val="000000"/>
            </a:solidFill>
            <a:prstDash val="solid"/>
            <a:round/>
            <a:headEnd len="med" w="med" type="none"/>
            <a:tailEnd len="med" w="med" type="triangle"/>
          </a:ln>
        </p:spPr>
      </p:cxnSp>
      <p:cxnSp>
        <p:nvCxnSpPr>
          <p:cNvPr id="404" name="Google Shape;404;p25"/>
          <p:cNvCxnSpPr/>
          <p:nvPr/>
        </p:nvCxnSpPr>
        <p:spPr>
          <a:xfrm flipH="1" rot="10800000">
            <a:off x="4146975" y="5000526"/>
            <a:ext cx="3030900" cy="9900"/>
          </a:xfrm>
          <a:prstGeom prst="straightConnector1">
            <a:avLst/>
          </a:prstGeom>
          <a:noFill/>
          <a:ln cap="flat" cmpd="sng" w="19050">
            <a:solidFill>
              <a:srgbClr val="000000"/>
            </a:solidFill>
            <a:prstDash val="solid"/>
            <a:round/>
            <a:headEnd len="med" w="med" type="none"/>
            <a:tailEnd len="med" w="med" type="triangle"/>
          </a:ln>
        </p:spPr>
      </p:cxnSp>
      <p:cxnSp>
        <p:nvCxnSpPr>
          <p:cNvPr id="405" name="Google Shape;405;p25"/>
          <p:cNvCxnSpPr/>
          <p:nvPr/>
        </p:nvCxnSpPr>
        <p:spPr>
          <a:xfrm>
            <a:off x="4132780" y="5552162"/>
            <a:ext cx="3943500" cy="10800"/>
          </a:xfrm>
          <a:prstGeom prst="straightConnector1">
            <a:avLst/>
          </a:prstGeom>
          <a:noFill/>
          <a:ln cap="flat" cmpd="sng" w="19050">
            <a:solidFill>
              <a:srgbClr val="000000"/>
            </a:solidFill>
            <a:prstDash val="solid"/>
            <a:round/>
            <a:headEnd len="med" w="med" type="none"/>
            <a:tailEnd len="med" w="med" type="triangle"/>
          </a:ln>
        </p:spPr>
      </p:cxnSp>
      <p:sp>
        <p:nvSpPr>
          <p:cNvPr id="406" name="Google Shape;406;p25"/>
          <p:cNvSpPr txBox="1"/>
          <p:nvPr/>
        </p:nvSpPr>
        <p:spPr>
          <a:xfrm>
            <a:off x="4159409" y="4623029"/>
            <a:ext cx="10680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pump on</a:t>
            </a:r>
            <a:endParaRPr sz="1200"/>
          </a:p>
        </p:txBody>
      </p:sp>
      <p:sp>
        <p:nvSpPr>
          <p:cNvPr id="407" name="Google Shape;407;p25"/>
          <p:cNvSpPr txBox="1"/>
          <p:nvPr/>
        </p:nvSpPr>
        <p:spPr>
          <a:xfrm>
            <a:off x="5192694" y="5115383"/>
            <a:ext cx="10680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 valve</a:t>
            </a:r>
            <a:endParaRPr sz="1200"/>
          </a:p>
        </p:txBody>
      </p:sp>
      <p:sp>
        <p:nvSpPr>
          <p:cNvPr id="408" name="Google Shape;408;p25"/>
          <p:cNvSpPr txBox="1"/>
          <p:nvPr/>
        </p:nvSpPr>
        <p:spPr>
          <a:xfrm>
            <a:off x="6293717" y="5607737"/>
            <a:ext cx="1068000" cy="27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start burner</a:t>
            </a:r>
            <a:endParaRPr sz="1200"/>
          </a:p>
        </p:txBody>
      </p:sp>
      <p:sp>
        <p:nvSpPr>
          <p:cNvPr id="409" name="Google Shape;409;p25"/>
          <p:cNvSpPr/>
          <p:nvPr/>
        </p:nvSpPr>
        <p:spPr>
          <a:xfrm>
            <a:off x="7193507" y="5000274"/>
            <a:ext cx="298800" cy="272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5"/>
          <p:cNvSpPr/>
          <p:nvPr/>
        </p:nvSpPr>
        <p:spPr>
          <a:xfrm>
            <a:off x="8106094" y="5552162"/>
            <a:ext cx="298800" cy="272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5"/>
          <p:cNvSpPr/>
          <p:nvPr/>
        </p:nvSpPr>
        <p:spPr>
          <a:xfrm>
            <a:off x="1238030" y="2064024"/>
            <a:ext cx="862500" cy="446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ioProc: Operator</a:t>
            </a:r>
            <a:endParaRPr sz="1300"/>
          </a:p>
        </p:txBody>
      </p:sp>
      <p:cxnSp>
        <p:nvCxnSpPr>
          <p:cNvPr id="412" name="Google Shape;412;p25"/>
          <p:cNvCxnSpPr>
            <a:stCxn id="411" idx="2"/>
            <a:endCxn id="413" idx="0"/>
          </p:cNvCxnSpPr>
          <p:nvPr/>
        </p:nvCxnSpPr>
        <p:spPr>
          <a:xfrm>
            <a:off x="1669280" y="2510124"/>
            <a:ext cx="0" cy="3180900"/>
          </a:xfrm>
          <a:prstGeom prst="straightConnector1">
            <a:avLst/>
          </a:prstGeom>
          <a:noFill/>
          <a:ln cap="flat" cmpd="sng" w="19050">
            <a:solidFill>
              <a:srgbClr val="000000"/>
            </a:solidFill>
            <a:prstDash val="dash"/>
            <a:round/>
            <a:headEnd len="med" w="med" type="none"/>
            <a:tailEnd len="med" w="med" type="none"/>
          </a:ln>
        </p:spPr>
      </p:cxnSp>
      <p:sp>
        <p:nvSpPr>
          <p:cNvPr id="414" name="Google Shape;414;p25"/>
          <p:cNvSpPr/>
          <p:nvPr/>
        </p:nvSpPr>
        <p:spPr>
          <a:xfrm>
            <a:off x="1520429" y="2750110"/>
            <a:ext cx="298800" cy="32016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 name="Google Shape;415;p25"/>
          <p:cNvCxnSpPr/>
          <p:nvPr/>
        </p:nvCxnSpPr>
        <p:spPr>
          <a:xfrm>
            <a:off x="865463" y="2757360"/>
            <a:ext cx="615300" cy="9600"/>
          </a:xfrm>
          <a:prstGeom prst="straightConnector1">
            <a:avLst/>
          </a:prstGeom>
          <a:noFill/>
          <a:ln cap="flat" cmpd="sng" w="19050">
            <a:solidFill>
              <a:srgbClr val="000000"/>
            </a:solidFill>
            <a:prstDash val="solid"/>
            <a:round/>
            <a:headEnd len="med" w="med" type="none"/>
            <a:tailEnd len="med" w="med" type="triangle"/>
          </a:ln>
        </p:spPr>
      </p:cxnSp>
      <p:sp>
        <p:nvSpPr>
          <p:cNvPr id="416" name="Google Shape;416;p25"/>
          <p:cNvSpPr txBox="1"/>
          <p:nvPr/>
        </p:nvSpPr>
        <p:spPr>
          <a:xfrm>
            <a:off x="985051" y="2717025"/>
            <a:ext cx="4773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turnon</a:t>
            </a:r>
            <a:endParaRPr sz="1200"/>
          </a:p>
        </p:txBody>
      </p:sp>
      <p:cxnSp>
        <p:nvCxnSpPr>
          <p:cNvPr id="417" name="Google Shape;417;p25"/>
          <p:cNvCxnSpPr/>
          <p:nvPr/>
        </p:nvCxnSpPr>
        <p:spPr>
          <a:xfrm>
            <a:off x="1844137" y="2989118"/>
            <a:ext cx="671400" cy="0"/>
          </a:xfrm>
          <a:prstGeom prst="straightConnector1">
            <a:avLst/>
          </a:prstGeom>
          <a:noFill/>
          <a:ln cap="flat" cmpd="sng" w="19050">
            <a:solidFill>
              <a:srgbClr val="000000"/>
            </a:solidFill>
            <a:prstDash val="solid"/>
            <a:round/>
            <a:headEnd len="med" w="med" type="none"/>
            <a:tailEnd len="med" w="med" type="triangle"/>
          </a:ln>
        </p:spPr>
      </p:cxnSp>
      <p:sp>
        <p:nvSpPr>
          <p:cNvPr id="418" name="Google Shape;418;p25"/>
          <p:cNvSpPr txBox="1"/>
          <p:nvPr/>
        </p:nvSpPr>
        <p:spPr>
          <a:xfrm>
            <a:off x="1865272" y="2711309"/>
            <a:ext cx="834900" cy="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activate</a:t>
            </a:r>
            <a:endParaRPr sz="1200"/>
          </a:p>
        </p:txBody>
      </p:sp>
      <p:cxnSp>
        <p:nvCxnSpPr>
          <p:cNvPr id="419" name="Google Shape;419;p25"/>
          <p:cNvCxnSpPr>
            <a:stCxn id="372" idx="2"/>
          </p:cNvCxnSpPr>
          <p:nvPr/>
        </p:nvCxnSpPr>
        <p:spPr>
          <a:xfrm rot="10800000">
            <a:off x="1844160" y="5819860"/>
            <a:ext cx="867600" cy="3900"/>
          </a:xfrm>
          <a:prstGeom prst="straightConnector1">
            <a:avLst/>
          </a:prstGeom>
          <a:noFill/>
          <a:ln cap="flat" cmpd="sng" w="19050">
            <a:solidFill>
              <a:srgbClr val="000000"/>
            </a:solidFill>
            <a:prstDash val="dashDot"/>
            <a:round/>
            <a:headEnd len="med" w="med" type="none"/>
            <a:tailEnd len="med" w="med" type="triangle"/>
          </a:ln>
        </p:spPr>
      </p:cxnSp>
      <p:sp>
        <p:nvSpPr>
          <p:cNvPr id="420" name="Google Shape;420;p25"/>
          <p:cNvSpPr txBox="1"/>
          <p:nvPr/>
        </p:nvSpPr>
        <p:spPr>
          <a:xfrm>
            <a:off x="1964756" y="5552166"/>
            <a:ext cx="615300" cy="1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status</a:t>
            </a:r>
            <a:endParaRPr sz="1200"/>
          </a:p>
        </p:txBody>
      </p:sp>
      <p:cxnSp>
        <p:nvCxnSpPr>
          <p:cNvPr id="421" name="Google Shape;421;p25"/>
          <p:cNvCxnSpPr/>
          <p:nvPr/>
        </p:nvCxnSpPr>
        <p:spPr>
          <a:xfrm rot="10800000">
            <a:off x="801699" y="5981650"/>
            <a:ext cx="867600" cy="3900"/>
          </a:xfrm>
          <a:prstGeom prst="straightConnector1">
            <a:avLst/>
          </a:prstGeom>
          <a:noFill/>
          <a:ln cap="flat" cmpd="sng" w="19050">
            <a:solidFill>
              <a:srgbClr val="000000"/>
            </a:solidFill>
            <a:prstDash val="dashDot"/>
            <a:round/>
            <a:headEnd len="med" w="med" type="none"/>
            <a:tailEnd len="med" w="med" type="triangle"/>
          </a:ln>
        </p:spPr>
      </p:cxnSp>
      <p:sp>
        <p:nvSpPr>
          <p:cNvPr id="422" name="Google Shape;422;p25"/>
          <p:cNvSpPr txBox="1"/>
          <p:nvPr/>
        </p:nvSpPr>
        <p:spPr>
          <a:xfrm>
            <a:off x="830999" y="5486600"/>
            <a:ext cx="915300" cy="1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result message</a:t>
            </a:r>
            <a:endParaRPr sz="1100"/>
          </a:p>
        </p:txBody>
      </p:sp>
      <p:sp>
        <p:nvSpPr>
          <p:cNvPr id="423" name="Google Shape;423;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 - v2</a:t>
            </a:r>
            <a:endParaRPr/>
          </a:p>
        </p:txBody>
      </p:sp>
      <p:sp>
        <p:nvSpPr>
          <p:cNvPr id="429" name="Google Shape;429;p26"/>
          <p:cNvSpPr txBox="1"/>
          <p:nvPr>
            <p:ph idx="1" type="body"/>
          </p:nvPr>
        </p:nvSpPr>
        <p:spPr>
          <a:xfrm>
            <a:off x="457200" y="1600200"/>
            <a:ext cx="42900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800"/>
              <a:t>Use Case: Power Up</a:t>
            </a:r>
            <a:endParaRPr b="1" sz="1800"/>
          </a:p>
          <a:p>
            <a:pPr indent="0" lvl="0" marL="0" rtl="0" algn="l">
              <a:spcBef>
                <a:spcPts val="600"/>
              </a:spcBef>
              <a:spcAft>
                <a:spcPts val="0"/>
              </a:spcAft>
              <a:buClr>
                <a:schemeClr val="dk1"/>
              </a:buClr>
              <a:buSzPts val="1100"/>
              <a:buFont typeface="Arial"/>
              <a:buNone/>
            </a:pPr>
            <a:r>
              <a:rPr b="1" lang="en" sz="1800"/>
              <a:t>Actors:</a:t>
            </a:r>
            <a:r>
              <a:rPr lang="en" sz="1800"/>
              <a:t> Home Owner</a:t>
            </a:r>
            <a:endParaRPr sz="1800"/>
          </a:p>
          <a:p>
            <a:pPr indent="-342900" lvl="0" marL="457200" rtl="0" algn="l">
              <a:spcBef>
                <a:spcPts val="600"/>
              </a:spcBef>
              <a:spcAft>
                <a:spcPts val="0"/>
              </a:spcAft>
              <a:buSzPts val="1800"/>
              <a:buAutoNum type="arabicPeriod"/>
            </a:pPr>
            <a:r>
              <a:rPr lang="en" sz="1800"/>
              <a:t>The Home Owner moves the power switch to the “on” position. </a:t>
            </a:r>
            <a:endParaRPr sz="1800"/>
          </a:p>
          <a:p>
            <a:pPr indent="-342900" lvl="0" marL="457200" rtl="0" algn="l">
              <a:spcBef>
                <a:spcPts val="0"/>
              </a:spcBef>
              <a:spcAft>
                <a:spcPts val="0"/>
              </a:spcAft>
              <a:buSzPts val="1800"/>
              <a:buAutoNum type="arabicPeriod"/>
            </a:pPr>
            <a:r>
              <a:rPr lang="en" sz="1800"/>
              <a:t>The system responds with a “system ready” status message if it starts successfully.</a:t>
            </a:r>
            <a:endParaRPr sz="1800"/>
          </a:p>
          <a:p>
            <a:pPr indent="0" lvl="0" marL="0" rtl="0" algn="l">
              <a:spcBef>
                <a:spcPts val="600"/>
              </a:spcBef>
              <a:spcAft>
                <a:spcPts val="0"/>
              </a:spcAft>
              <a:buClr>
                <a:schemeClr val="dk1"/>
              </a:buClr>
              <a:buSzPts val="1100"/>
              <a:buFont typeface="Arial"/>
              <a:buNone/>
            </a:pPr>
            <a:r>
              <a:rPr b="1" lang="en" sz="1800"/>
              <a:t>Related Requirement:</a:t>
            </a:r>
            <a:endParaRPr b="1" sz="1800"/>
          </a:p>
          <a:p>
            <a:pPr indent="0" lvl="0" marL="0" rtl="0" algn="l">
              <a:spcBef>
                <a:spcPts val="600"/>
              </a:spcBef>
              <a:spcAft>
                <a:spcPts val="0"/>
              </a:spcAft>
              <a:buClr>
                <a:schemeClr val="dk1"/>
              </a:buClr>
              <a:buSzPts val="1100"/>
              <a:buFont typeface="Arial"/>
              <a:buNone/>
            </a:pPr>
            <a:r>
              <a:rPr lang="en" sz="1800"/>
              <a:t>An operator class processes input signals. When</a:t>
            </a:r>
            <a:r>
              <a:rPr b="1" lang="en" sz="1800"/>
              <a:t> </a:t>
            </a:r>
            <a:r>
              <a:rPr lang="en" sz="1800"/>
              <a:t>the power is turned on, each room is temperature checked. If a room is below the desired temperature, the valve for the room is opened, the water pump started, the fuel valve opened, and the burner ignited.</a:t>
            </a:r>
            <a:endParaRPr sz="1800"/>
          </a:p>
          <a:p>
            <a:pPr indent="0" lvl="0" marL="0" marR="0" rtl="0" algn="l">
              <a:lnSpc>
                <a:spcPct val="100000"/>
              </a:lnSpc>
              <a:spcBef>
                <a:spcPts val="600"/>
              </a:spcBef>
              <a:spcAft>
                <a:spcPts val="0"/>
              </a:spcAft>
              <a:buNone/>
            </a:pPr>
            <a:r>
              <a:t/>
            </a:r>
            <a:endParaRPr b="1" sz="2200"/>
          </a:p>
        </p:txBody>
      </p:sp>
      <p:sp>
        <p:nvSpPr>
          <p:cNvPr id="430" name="Google Shape;430;p26"/>
          <p:cNvSpPr/>
          <p:nvPr/>
        </p:nvSpPr>
        <p:spPr>
          <a:xfrm>
            <a:off x="5306749" y="2518650"/>
            <a:ext cx="5208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Control Panel</a:t>
            </a:r>
            <a:endParaRPr sz="800"/>
          </a:p>
        </p:txBody>
      </p:sp>
      <p:sp>
        <p:nvSpPr>
          <p:cNvPr id="431" name="Google Shape;431;p26"/>
          <p:cNvSpPr/>
          <p:nvPr/>
        </p:nvSpPr>
        <p:spPr>
          <a:xfrm>
            <a:off x="4945850" y="3278159"/>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On-Off Switch</a:t>
            </a:r>
            <a:endParaRPr sz="800"/>
          </a:p>
        </p:txBody>
      </p:sp>
      <p:sp>
        <p:nvSpPr>
          <p:cNvPr id="432" name="Google Shape;432;p26"/>
          <p:cNvSpPr/>
          <p:nvPr/>
        </p:nvSpPr>
        <p:spPr>
          <a:xfrm>
            <a:off x="5551393" y="3278167"/>
            <a:ext cx="5208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Thermostat</a:t>
            </a:r>
            <a:endParaRPr sz="800"/>
          </a:p>
        </p:txBody>
      </p:sp>
      <p:sp>
        <p:nvSpPr>
          <p:cNvPr id="433" name="Google Shape;433;p26"/>
          <p:cNvSpPr/>
          <p:nvPr/>
        </p:nvSpPr>
        <p:spPr>
          <a:xfrm>
            <a:off x="6572679" y="2192650"/>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Room</a:t>
            </a:r>
            <a:endParaRPr sz="800"/>
          </a:p>
        </p:txBody>
      </p:sp>
      <p:sp>
        <p:nvSpPr>
          <p:cNvPr id="434" name="Google Shape;434;p26"/>
          <p:cNvSpPr/>
          <p:nvPr/>
        </p:nvSpPr>
        <p:spPr>
          <a:xfrm>
            <a:off x="5210851" y="4037673"/>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Operator</a:t>
            </a:r>
            <a:endParaRPr sz="800"/>
          </a:p>
        </p:txBody>
      </p:sp>
      <p:sp>
        <p:nvSpPr>
          <p:cNvPr id="435" name="Google Shape;435;p26"/>
          <p:cNvSpPr/>
          <p:nvPr/>
        </p:nvSpPr>
        <p:spPr>
          <a:xfrm>
            <a:off x="7806497" y="2619525"/>
            <a:ext cx="6294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Furnace</a:t>
            </a:r>
            <a:endParaRPr sz="800"/>
          </a:p>
        </p:txBody>
      </p:sp>
      <p:sp>
        <p:nvSpPr>
          <p:cNvPr id="436" name="Google Shape;436;p26"/>
          <p:cNvSpPr/>
          <p:nvPr/>
        </p:nvSpPr>
        <p:spPr>
          <a:xfrm>
            <a:off x="7061524" y="3674816"/>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Water Pump</a:t>
            </a:r>
            <a:endParaRPr sz="800"/>
          </a:p>
        </p:txBody>
      </p:sp>
      <p:sp>
        <p:nvSpPr>
          <p:cNvPr id="437" name="Google Shape;437;p26"/>
          <p:cNvSpPr/>
          <p:nvPr/>
        </p:nvSpPr>
        <p:spPr>
          <a:xfrm>
            <a:off x="7834695" y="3657232"/>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Burner</a:t>
            </a:r>
            <a:endParaRPr sz="800"/>
          </a:p>
        </p:txBody>
      </p:sp>
      <p:sp>
        <p:nvSpPr>
          <p:cNvPr id="438" name="Google Shape;438;p26"/>
          <p:cNvSpPr/>
          <p:nvPr/>
        </p:nvSpPr>
        <p:spPr>
          <a:xfrm>
            <a:off x="7345860" y="4214459"/>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Fuel Valve</a:t>
            </a:r>
            <a:endParaRPr sz="800"/>
          </a:p>
        </p:txBody>
      </p:sp>
      <p:sp>
        <p:nvSpPr>
          <p:cNvPr id="439" name="Google Shape;439;p26"/>
          <p:cNvSpPr/>
          <p:nvPr/>
        </p:nvSpPr>
        <p:spPr>
          <a:xfrm>
            <a:off x="6959350" y="3034350"/>
            <a:ext cx="5208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Temp Sensor</a:t>
            </a:r>
            <a:endParaRPr sz="800"/>
          </a:p>
        </p:txBody>
      </p:sp>
      <p:sp>
        <p:nvSpPr>
          <p:cNvPr id="440" name="Google Shape;440;p26"/>
          <p:cNvSpPr/>
          <p:nvPr/>
        </p:nvSpPr>
        <p:spPr>
          <a:xfrm>
            <a:off x="6237323" y="3046386"/>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Water Valve</a:t>
            </a:r>
            <a:endParaRPr sz="800"/>
          </a:p>
        </p:txBody>
      </p:sp>
      <p:cxnSp>
        <p:nvCxnSpPr>
          <p:cNvPr id="441" name="Google Shape;441;p26"/>
          <p:cNvCxnSpPr>
            <a:stCxn id="440" idx="0"/>
            <a:endCxn id="433" idx="2"/>
          </p:cNvCxnSpPr>
          <p:nvPr/>
        </p:nvCxnSpPr>
        <p:spPr>
          <a:xfrm flipH="1" rot="10800000">
            <a:off x="6481673" y="2643486"/>
            <a:ext cx="335400" cy="402900"/>
          </a:xfrm>
          <a:prstGeom prst="straightConnector1">
            <a:avLst/>
          </a:prstGeom>
          <a:noFill/>
          <a:ln cap="flat" cmpd="sng" w="19050">
            <a:solidFill>
              <a:srgbClr val="2388DB"/>
            </a:solidFill>
            <a:prstDash val="solid"/>
            <a:round/>
            <a:headEnd len="med" w="med" type="none"/>
            <a:tailEnd len="med" w="med" type="diamond"/>
          </a:ln>
        </p:spPr>
      </p:cxnSp>
      <p:cxnSp>
        <p:nvCxnSpPr>
          <p:cNvPr id="442" name="Google Shape;442;p26"/>
          <p:cNvCxnSpPr>
            <a:stCxn id="439" idx="0"/>
            <a:endCxn id="433" idx="2"/>
          </p:cNvCxnSpPr>
          <p:nvPr/>
        </p:nvCxnSpPr>
        <p:spPr>
          <a:xfrm rot="10800000">
            <a:off x="6817150" y="2643450"/>
            <a:ext cx="402600" cy="390900"/>
          </a:xfrm>
          <a:prstGeom prst="straightConnector1">
            <a:avLst/>
          </a:prstGeom>
          <a:noFill/>
          <a:ln cap="flat" cmpd="sng" w="19050">
            <a:solidFill>
              <a:srgbClr val="2388DB"/>
            </a:solidFill>
            <a:prstDash val="solid"/>
            <a:round/>
            <a:headEnd len="med" w="med" type="none"/>
            <a:tailEnd len="med" w="med" type="diamond"/>
          </a:ln>
        </p:spPr>
      </p:cxnSp>
      <p:cxnSp>
        <p:nvCxnSpPr>
          <p:cNvPr id="443" name="Google Shape;443;p26"/>
          <p:cNvCxnSpPr>
            <a:stCxn id="438" idx="0"/>
            <a:endCxn id="435" idx="2"/>
          </p:cNvCxnSpPr>
          <p:nvPr/>
        </p:nvCxnSpPr>
        <p:spPr>
          <a:xfrm flipH="1" rot="10800000">
            <a:off x="7590210" y="3070559"/>
            <a:ext cx="531000" cy="1143900"/>
          </a:xfrm>
          <a:prstGeom prst="straightConnector1">
            <a:avLst/>
          </a:prstGeom>
          <a:noFill/>
          <a:ln cap="flat" cmpd="sng" w="19050">
            <a:solidFill>
              <a:srgbClr val="2388DB"/>
            </a:solidFill>
            <a:prstDash val="solid"/>
            <a:round/>
            <a:headEnd len="med" w="med" type="none"/>
            <a:tailEnd len="med" w="med" type="diamond"/>
          </a:ln>
        </p:spPr>
      </p:cxnSp>
      <p:cxnSp>
        <p:nvCxnSpPr>
          <p:cNvPr id="444" name="Google Shape;444;p26"/>
          <p:cNvCxnSpPr>
            <a:stCxn id="437" idx="0"/>
            <a:endCxn id="435" idx="2"/>
          </p:cNvCxnSpPr>
          <p:nvPr/>
        </p:nvCxnSpPr>
        <p:spPr>
          <a:xfrm flipH="1" rot="10800000">
            <a:off x="8079045" y="3070432"/>
            <a:ext cx="42300" cy="586800"/>
          </a:xfrm>
          <a:prstGeom prst="straightConnector1">
            <a:avLst/>
          </a:prstGeom>
          <a:noFill/>
          <a:ln cap="flat" cmpd="sng" w="19050">
            <a:solidFill>
              <a:srgbClr val="2388DB"/>
            </a:solidFill>
            <a:prstDash val="solid"/>
            <a:round/>
            <a:headEnd len="med" w="med" type="none"/>
            <a:tailEnd len="med" w="med" type="diamond"/>
          </a:ln>
        </p:spPr>
      </p:cxnSp>
      <p:cxnSp>
        <p:nvCxnSpPr>
          <p:cNvPr id="445" name="Google Shape;445;p26"/>
          <p:cNvCxnSpPr>
            <a:stCxn id="431" idx="0"/>
            <a:endCxn id="430" idx="2"/>
          </p:cNvCxnSpPr>
          <p:nvPr/>
        </p:nvCxnSpPr>
        <p:spPr>
          <a:xfrm flipH="1" rot="10800000">
            <a:off x="5190200" y="2969459"/>
            <a:ext cx="376800" cy="308700"/>
          </a:xfrm>
          <a:prstGeom prst="straightConnector1">
            <a:avLst/>
          </a:prstGeom>
          <a:noFill/>
          <a:ln cap="flat" cmpd="sng" w="19050">
            <a:solidFill>
              <a:srgbClr val="2388DB"/>
            </a:solidFill>
            <a:prstDash val="solid"/>
            <a:round/>
            <a:headEnd len="med" w="med" type="none"/>
            <a:tailEnd len="med" w="med" type="diamond"/>
          </a:ln>
        </p:spPr>
      </p:cxnSp>
      <p:cxnSp>
        <p:nvCxnSpPr>
          <p:cNvPr id="446" name="Google Shape;446;p26"/>
          <p:cNvCxnSpPr>
            <a:stCxn id="432" idx="0"/>
            <a:endCxn id="430" idx="2"/>
          </p:cNvCxnSpPr>
          <p:nvPr/>
        </p:nvCxnSpPr>
        <p:spPr>
          <a:xfrm rot="10800000">
            <a:off x="5567293" y="2969467"/>
            <a:ext cx="244500" cy="308700"/>
          </a:xfrm>
          <a:prstGeom prst="straightConnector1">
            <a:avLst/>
          </a:prstGeom>
          <a:noFill/>
          <a:ln cap="flat" cmpd="sng" w="19050">
            <a:solidFill>
              <a:srgbClr val="2388DB"/>
            </a:solidFill>
            <a:prstDash val="solid"/>
            <a:round/>
            <a:headEnd len="med" w="med" type="none"/>
            <a:tailEnd len="med" w="med" type="diamond"/>
          </a:ln>
        </p:spPr>
      </p:cxnSp>
      <p:cxnSp>
        <p:nvCxnSpPr>
          <p:cNvPr id="447" name="Google Shape;447;p26"/>
          <p:cNvCxnSpPr>
            <a:stCxn id="434" idx="0"/>
            <a:endCxn id="431" idx="2"/>
          </p:cNvCxnSpPr>
          <p:nvPr/>
        </p:nvCxnSpPr>
        <p:spPr>
          <a:xfrm rot="10800000">
            <a:off x="5190301" y="3728973"/>
            <a:ext cx="264900" cy="308700"/>
          </a:xfrm>
          <a:prstGeom prst="straightConnector1">
            <a:avLst/>
          </a:prstGeom>
          <a:noFill/>
          <a:ln cap="flat" cmpd="sng" w="19050">
            <a:solidFill>
              <a:srgbClr val="2388DB"/>
            </a:solidFill>
            <a:prstDash val="solid"/>
            <a:round/>
            <a:headEnd len="med" w="med" type="none"/>
            <a:tailEnd len="med" w="med" type="none"/>
          </a:ln>
        </p:spPr>
      </p:cxnSp>
      <p:cxnSp>
        <p:nvCxnSpPr>
          <p:cNvPr id="448" name="Google Shape;448;p26"/>
          <p:cNvCxnSpPr>
            <a:stCxn id="434" idx="0"/>
            <a:endCxn id="432" idx="2"/>
          </p:cNvCxnSpPr>
          <p:nvPr/>
        </p:nvCxnSpPr>
        <p:spPr>
          <a:xfrm flipH="1" rot="10800000">
            <a:off x="5455201" y="3728973"/>
            <a:ext cx="356700" cy="308700"/>
          </a:xfrm>
          <a:prstGeom prst="straightConnector1">
            <a:avLst/>
          </a:prstGeom>
          <a:noFill/>
          <a:ln cap="flat" cmpd="sng" w="19050">
            <a:solidFill>
              <a:srgbClr val="2388DB"/>
            </a:solidFill>
            <a:prstDash val="solid"/>
            <a:round/>
            <a:headEnd len="med" w="med" type="none"/>
            <a:tailEnd len="med" w="med" type="none"/>
          </a:ln>
        </p:spPr>
      </p:cxnSp>
      <p:cxnSp>
        <p:nvCxnSpPr>
          <p:cNvPr id="449" name="Google Shape;449;p26"/>
          <p:cNvCxnSpPr>
            <a:stCxn id="430" idx="3"/>
            <a:endCxn id="433" idx="1"/>
          </p:cNvCxnSpPr>
          <p:nvPr/>
        </p:nvCxnSpPr>
        <p:spPr>
          <a:xfrm flipH="1" rot="10800000">
            <a:off x="5827549" y="2418000"/>
            <a:ext cx="745200" cy="326100"/>
          </a:xfrm>
          <a:prstGeom prst="straightConnector1">
            <a:avLst/>
          </a:prstGeom>
          <a:noFill/>
          <a:ln cap="flat" cmpd="sng" w="19050">
            <a:solidFill>
              <a:srgbClr val="2388DB"/>
            </a:solidFill>
            <a:prstDash val="solid"/>
            <a:round/>
            <a:headEnd len="med" w="med" type="none"/>
            <a:tailEnd len="med" w="med" type="none"/>
          </a:ln>
        </p:spPr>
      </p:cxnSp>
      <p:cxnSp>
        <p:nvCxnSpPr>
          <p:cNvPr id="450" name="Google Shape;450;p26"/>
          <p:cNvCxnSpPr>
            <a:stCxn id="433" idx="3"/>
            <a:endCxn id="435" idx="1"/>
          </p:cNvCxnSpPr>
          <p:nvPr/>
        </p:nvCxnSpPr>
        <p:spPr>
          <a:xfrm>
            <a:off x="7061379" y="2418100"/>
            <a:ext cx="745200" cy="426900"/>
          </a:xfrm>
          <a:prstGeom prst="straightConnector1">
            <a:avLst/>
          </a:prstGeom>
          <a:noFill/>
          <a:ln cap="flat" cmpd="sng" w="19050">
            <a:solidFill>
              <a:srgbClr val="2388DB"/>
            </a:solidFill>
            <a:prstDash val="solid"/>
            <a:round/>
            <a:headEnd len="med" w="med" type="none"/>
            <a:tailEnd len="med" w="med" type="none"/>
          </a:ln>
        </p:spPr>
      </p:cxnSp>
      <p:cxnSp>
        <p:nvCxnSpPr>
          <p:cNvPr id="451" name="Google Shape;451;p26"/>
          <p:cNvCxnSpPr>
            <a:stCxn id="436" idx="3"/>
            <a:endCxn id="435" idx="2"/>
          </p:cNvCxnSpPr>
          <p:nvPr/>
        </p:nvCxnSpPr>
        <p:spPr>
          <a:xfrm flipH="1" rot="10800000">
            <a:off x="7550224" y="3070466"/>
            <a:ext cx="570900" cy="829800"/>
          </a:xfrm>
          <a:prstGeom prst="straightConnector1">
            <a:avLst/>
          </a:prstGeom>
          <a:noFill/>
          <a:ln cap="flat" cmpd="sng" w="19050">
            <a:solidFill>
              <a:srgbClr val="2388DB"/>
            </a:solidFill>
            <a:prstDash val="solid"/>
            <a:round/>
            <a:headEnd len="med" w="med" type="none"/>
            <a:tailEnd len="med" w="med" type="none"/>
          </a:ln>
        </p:spPr>
      </p:cxnSp>
      <p:sp>
        <p:nvSpPr>
          <p:cNvPr id="452" name="Google Shape;452;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27"/>
          <p:cNvSpPr/>
          <p:nvPr/>
        </p:nvSpPr>
        <p:spPr>
          <a:xfrm>
            <a:off x="3600237" y="2759766"/>
            <a:ext cx="2158800" cy="1443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 v2</a:t>
            </a:r>
            <a:endParaRPr/>
          </a:p>
        </p:txBody>
      </p:sp>
      <p:sp>
        <p:nvSpPr>
          <p:cNvPr id="459" name="Google Shape;459;p27"/>
          <p:cNvSpPr/>
          <p:nvPr/>
        </p:nvSpPr>
        <p:spPr>
          <a:xfrm>
            <a:off x="2197324" y="2134951"/>
            <a:ext cx="1185000" cy="451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switch: Power Switch</a:t>
            </a:r>
            <a:endParaRPr sz="1300"/>
          </a:p>
        </p:txBody>
      </p:sp>
      <p:sp>
        <p:nvSpPr>
          <p:cNvPr id="460" name="Google Shape;460;p27"/>
          <p:cNvSpPr/>
          <p:nvPr/>
        </p:nvSpPr>
        <p:spPr>
          <a:xfrm>
            <a:off x="3522590" y="2143810"/>
            <a:ext cx="960600" cy="451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cp: Control Panel</a:t>
            </a:r>
            <a:endParaRPr sz="1200"/>
          </a:p>
        </p:txBody>
      </p:sp>
      <p:cxnSp>
        <p:nvCxnSpPr>
          <p:cNvPr id="461" name="Google Shape;461;p27"/>
          <p:cNvCxnSpPr>
            <a:stCxn id="459" idx="2"/>
            <a:endCxn id="462" idx="0"/>
          </p:cNvCxnSpPr>
          <p:nvPr/>
        </p:nvCxnSpPr>
        <p:spPr>
          <a:xfrm>
            <a:off x="2789824" y="2586451"/>
            <a:ext cx="0" cy="3221700"/>
          </a:xfrm>
          <a:prstGeom prst="straightConnector1">
            <a:avLst/>
          </a:prstGeom>
          <a:noFill/>
          <a:ln cap="flat" cmpd="sng" w="19050">
            <a:solidFill>
              <a:srgbClr val="000000"/>
            </a:solidFill>
            <a:prstDash val="dash"/>
            <a:round/>
            <a:headEnd len="med" w="med" type="none"/>
            <a:tailEnd len="med" w="med" type="none"/>
          </a:ln>
        </p:spPr>
      </p:cxnSp>
      <p:cxnSp>
        <p:nvCxnSpPr>
          <p:cNvPr id="463" name="Google Shape;463;p27"/>
          <p:cNvCxnSpPr/>
          <p:nvPr/>
        </p:nvCxnSpPr>
        <p:spPr>
          <a:xfrm>
            <a:off x="4002708" y="2586870"/>
            <a:ext cx="0" cy="3221700"/>
          </a:xfrm>
          <a:prstGeom prst="straightConnector1">
            <a:avLst/>
          </a:prstGeom>
          <a:noFill/>
          <a:ln cap="flat" cmpd="sng" w="19050">
            <a:solidFill>
              <a:srgbClr val="000000"/>
            </a:solidFill>
            <a:prstDash val="dash"/>
            <a:round/>
            <a:headEnd len="med" w="med" type="none"/>
            <a:tailEnd len="med" w="med" type="none"/>
          </a:ln>
        </p:spPr>
      </p:cxnSp>
      <p:sp>
        <p:nvSpPr>
          <p:cNvPr id="464" name="Google Shape;464;p27"/>
          <p:cNvSpPr/>
          <p:nvPr/>
        </p:nvSpPr>
        <p:spPr>
          <a:xfrm>
            <a:off x="2547211" y="3052353"/>
            <a:ext cx="287400" cy="2929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7"/>
          <p:cNvSpPr/>
          <p:nvPr/>
        </p:nvSpPr>
        <p:spPr>
          <a:xfrm>
            <a:off x="3873833" y="3159739"/>
            <a:ext cx="287400" cy="2643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6" name="Google Shape;466;p27"/>
          <p:cNvCxnSpPr/>
          <p:nvPr/>
        </p:nvCxnSpPr>
        <p:spPr>
          <a:xfrm>
            <a:off x="2817085" y="3149544"/>
            <a:ext cx="1050300" cy="300"/>
          </a:xfrm>
          <a:prstGeom prst="straightConnector1">
            <a:avLst/>
          </a:prstGeom>
          <a:noFill/>
          <a:ln cap="flat" cmpd="sng" w="19050">
            <a:solidFill>
              <a:srgbClr val="000000"/>
            </a:solidFill>
            <a:prstDash val="solid"/>
            <a:round/>
            <a:headEnd len="med" w="med" type="none"/>
            <a:tailEnd len="med" w="med" type="triangle"/>
          </a:ln>
        </p:spPr>
      </p:cxnSp>
      <p:sp>
        <p:nvSpPr>
          <p:cNvPr id="467" name="Google Shape;467;p27"/>
          <p:cNvSpPr txBox="1"/>
          <p:nvPr/>
        </p:nvSpPr>
        <p:spPr>
          <a:xfrm>
            <a:off x="2828187" y="2829900"/>
            <a:ext cx="10281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power on</a:t>
            </a:r>
            <a:endParaRPr sz="1200"/>
          </a:p>
        </p:txBody>
      </p:sp>
      <p:sp>
        <p:nvSpPr>
          <p:cNvPr id="468" name="Google Shape;468;p27"/>
          <p:cNvSpPr/>
          <p:nvPr/>
        </p:nvSpPr>
        <p:spPr>
          <a:xfrm>
            <a:off x="4568269" y="2146578"/>
            <a:ext cx="830400" cy="451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Room</a:t>
            </a:r>
            <a:endParaRPr/>
          </a:p>
        </p:txBody>
      </p:sp>
      <p:cxnSp>
        <p:nvCxnSpPr>
          <p:cNvPr id="469" name="Google Shape;469;p27"/>
          <p:cNvCxnSpPr/>
          <p:nvPr/>
        </p:nvCxnSpPr>
        <p:spPr>
          <a:xfrm>
            <a:off x="4983430" y="2604349"/>
            <a:ext cx="0" cy="3221700"/>
          </a:xfrm>
          <a:prstGeom prst="straightConnector1">
            <a:avLst/>
          </a:prstGeom>
          <a:noFill/>
          <a:ln cap="flat" cmpd="sng" w="19050">
            <a:solidFill>
              <a:srgbClr val="000000"/>
            </a:solidFill>
            <a:prstDash val="dash"/>
            <a:round/>
            <a:headEnd len="med" w="med" type="none"/>
            <a:tailEnd len="med" w="med" type="none"/>
          </a:ln>
        </p:spPr>
      </p:cxnSp>
      <p:sp>
        <p:nvSpPr>
          <p:cNvPr id="470" name="Google Shape;470;p27"/>
          <p:cNvSpPr/>
          <p:nvPr/>
        </p:nvSpPr>
        <p:spPr>
          <a:xfrm>
            <a:off x="6532573" y="2055000"/>
            <a:ext cx="681900" cy="535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pump: Water Pump</a:t>
            </a:r>
            <a:endParaRPr sz="1200"/>
          </a:p>
        </p:txBody>
      </p:sp>
      <p:cxnSp>
        <p:nvCxnSpPr>
          <p:cNvPr id="471" name="Google Shape;471;p27"/>
          <p:cNvCxnSpPr/>
          <p:nvPr/>
        </p:nvCxnSpPr>
        <p:spPr>
          <a:xfrm>
            <a:off x="6699265" y="2590484"/>
            <a:ext cx="0" cy="3221700"/>
          </a:xfrm>
          <a:prstGeom prst="straightConnector1">
            <a:avLst/>
          </a:prstGeom>
          <a:noFill/>
          <a:ln cap="flat" cmpd="sng" w="19050">
            <a:solidFill>
              <a:srgbClr val="000000"/>
            </a:solidFill>
            <a:prstDash val="dash"/>
            <a:round/>
            <a:headEnd len="med" w="med" type="none"/>
            <a:tailEnd len="med" w="med" type="none"/>
          </a:ln>
        </p:spPr>
      </p:cxnSp>
      <p:sp>
        <p:nvSpPr>
          <p:cNvPr id="472" name="Google Shape;472;p27"/>
          <p:cNvSpPr/>
          <p:nvPr/>
        </p:nvSpPr>
        <p:spPr>
          <a:xfrm>
            <a:off x="4878326" y="3246835"/>
            <a:ext cx="205500" cy="863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3" name="Google Shape;473;p27"/>
          <p:cNvCxnSpPr/>
          <p:nvPr/>
        </p:nvCxnSpPr>
        <p:spPr>
          <a:xfrm>
            <a:off x="4146423" y="3246824"/>
            <a:ext cx="757200" cy="17700"/>
          </a:xfrm>
          <a:prstGeom prst="straightConnector1">
            <a:avLst/>
          </a:prstGeom>
          <a:noFill/>
          <a:ln cap="flat" cmpd="sng" w="19050">
            <a:solidFill>
              <a:srgbClr val="000000"/>
            </a:solidFill>
            <a:prstDash val="solid"/>
            <a:round/>
            <a:headEnd len="med" w="med" type="none"/>
            <a:tailEnd len="med" w="med" type="triangle"/>
          </a:ln>
        </p:spPr>
      </p:cxnSp>
      <p:sp>
        <p:nvSpPr>
          <p:cNvPr id="474" name="Google Shape;474;p27"/>
          <p:cNvSpPr txBox="1"/>
          <p:nvPr/>
        </p:nvSpPr>
        <p:spPr>
          <a:xfrm>
            <a:off x="4138076" y="3011771"/>
            <a:ext cx="11850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notify</a:t>
            </a:r>
            <a:endParaRPr sz="1200"/>
          </a:p>
        </p:txBody>
      </p:sp>
      <p:sp>
        <p:nvSpPr>
          <p:cNvPr id="475" name="Google Shape;475;p27"/>
          <p:cNvSpPr txBox="1"/>
          <p:nvPr/>
        </p:nvSpPr>
        <p:spPr>
          <a:xfrm>
            <a:off x="4036998" y="2730313"/>
            <a:ext cx="11850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[for all rooms]</a:t>
            </a:r>
            <a:endParaRPr sz="1200"/>
          </a:p>
        </p:txBody>
      </p:sp>
      <p:sp>
        <p:nvSpPr>
          <p:cNvPr id="476" name="Google Shape;476;p27"/>
          <p:cNvSpPr/>
          <p:nvPr/>
        </p:nvSpPr>
        <p:spPr>
          <a:xfrm>
            <a:off x="7233841" y="2129330"/>
            <a:ext cx="681900" cy="451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fv: Fuel Valve</a:t>
            </a:r>
            <a:endParaRPr sz="1100"/>
          </a:p>
        </p:txBody>
      </p:sp>
      <p:cxnSp>
        <p:nvCxnSpPr>
          <p:cNvPr id="477" name="Google Shape;477;p27"/>
          <p:cNvCxnSpPr/>
          <p:nvPr/>
        </p:nvCxnSpPr>
        <p:spPr>
          <a:xfrm>
            <a:off x="7592711" y="2586859"/>
            <a:ext cx="0" cy="3221700"/>
          </a:xfrm>
          <a:prstGeom prst="straightConnector1">
            <a:avLst/>
          </a:prstGeom>
          <a:noFill/>
          <a:ln cap="flat" cmpd="sng" w="19050">
            <a:solidFill>
              <a:srgbClr val="000000"/>
            </a:solidFill>
            <a:prstDash val="dash"/>
            <a:round/>
            <a:headEnd len="med" w="med" type="none"/>
            <a:tailEnd len="med" w="med" type="none"/>
          </a:ln>
        </p:spPr>
      </p:cxnSp>
      <p:sp>
        <p:nvSpPr>
          <p:cNvPr id="478" name="Google Shape;478;p27"/>
          <p:cNvSpPr/>
          <p:nvPr/>
        </p:nvSpPr>
        <p:spPr>
          <a:xfrm>
            <a:off x="8004937" y="2134955"/>
            <a:ext cx="681900" cy="451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bur: Burner</a:t>
            </a:r>
            <a:endParaRPr sz="1300"/>
          </a:p>
        </p:txBody>
      </p:sp>
      <p:cxnSp>
        <p:nvCxnSpPr>
          <p:cNvPr id="479" name="Google Shape;479;p27"/>
          <p:cNvCxnSpPr/>
          <p:nvPr/>
        </p:nvCxnSpPr>
        <p:spPr>
          <a:xfrm>
            <a:off x="8259508" y="2586859"/>
            <a:ext cx="0" cy="3221700"/>
          </a:xfrm>
          <a:prstGeom prst="straightConnector1">
            <a:avLst/>
          </a:prstGeom>
          <a:noFill/>
          <a:ln cap="flat" cmpd="sng" w="19050">
            <a:solidFill>
              <a:srgbClr val="000000"/>
            </a:solidFill>
            <a:prstDash val="dash"/>
            <a:round/>
            <a:headEnd len="med" w="med" type="none"/>
            <a:tailEnd len="med" w="med" type="none"/>
          </a:ln>
        </p:spPr>
      </p:cxnSp>
      <p:sp>
        <p:nvSpPr>
          <p:cNvPr id="480" name="Google Shape;480;p27"/>
          <p:cNvSpPr/>
          <p:nvPr/>
        </p:nvSpPr>
        <p:spPr>
          <a:xfrm>
            <a:off x="4482827" y="4328241"/>
            <a:ext cx="4148100" cy="1806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7"/>
          <p:cNvSpPr/>
          <p:nvPr/>
        </p:nvSpPr>
        <p:spPr>
          <a:xfrm>
            <a:off x="4463250" y="4319551"/>
            <a:ext cx="459300" cy="275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opt</a:t>
            </a:r>
            <a:endParaRPr/>
          </a:p>
        </p:txBody>
      </p:sp>
      <p:sp>
        <p:nvSpPr>
          <p:cNvPr id="482" name="Google Shape;482;p27"/>
          <p:cNvSpPr/>
          <p:nvPr/>
        </p:nvSpPr>
        <p:spPr>
          <a:xfrm>
            <a:off x="6600834" y="5020592"/>
            <a:ext cx="287400" cy="275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7"/>
          <p:cNvSpPr/>
          <p:nvPr/>
        </p:nvSpPr>
        <p:spPr>
          <a:xfrm>
            <a:off x="3600237" y="2730313"/>
            <a:ext cx="459300" cy="275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loop</a:t>
            </a:r>
            <a:endParaRPr sz="1100"/>
          </a:p>
        </p:txBody>
      </p:sp>
      <p:sp>
        <p:nvSpPr>
          <p:cNvPr id="484" name="Google Shape;484;p27"/>
          <p:cNvSpPr txBox="1"/>
          <p:nvPr/>
        </p:nvSpPr>
        <p:spPr>
          <a:xfrm>
            <a:off x="6110828" y="4562975"/>
            <a:ext cx="6744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pump on</a:t>
            </a:r>
            <a:endParaRPr sz="1100"/>
          </a:p>
        </p:txBody>
      </p:sp>
      <p:sp>
        <p:nvSpPr>
          <p:cNvPr id="485" name="Google Shape;485;p27"/>
          <p:cNvSpPr txBox="1"/>
          <p:nvPr/>
        </p:nvSpPr>
        <p:spPr>
          <a:xfrm>
            <a:off x="6707718" y="5172780"/>
            <a:ext cx="10281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 valve</a:t>
            </a:r>
            <a:endParaRPr sz="1200"/>
          </a:p>
        </p:txBody>
      </p:sp>
      <p:sp>
        <p:nvSpPr>
          <p:cNvPr id="486" name="Google Shape;486;p27"/>
          <p:cNvSpPr txBox="1"/>
          <p:nvPr/>
        </p:nvSpPr>
        <p:spPr>
          <a:xfrm>
            <a:off x="6642486" y="5782572"/>
            <a:ext cx="10281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start burner</a:t>
            </a:r>
            <a:endParaRPr sz="1200"/>
          </a:p>
        </p:txBody>
      </p:sp>
      <p:sp>
        <p:nvSpPr>
          <p:cNvPr id="487" name="Google Shape;487;p27"/>
          <p:cNvSpPr/>
          <p:nvPr/>
        </p:nvSpPr>
        <p:spPr>
          <a:xfrm>
            <a:off x="5123840" y="3830350"/>
            <a:ext cx="415120" cy="202081"/>
          </a:xfrm>
          <a:custGeom>
            <a:rect b="b" l="l" r="r" t="t"/>
            <a:pathLst>
              <a:path extrusionOk="0" h="9197" w="19595">
                <a:moveTo>
                  <a:pt x="0" y="0"/>
                </a:moveTo>
                <a:lnTo>
                  <a:pt x="19595" y="0"/>
                </a:lnTo>
                <a:lnTo>
                  <a:pt x="19595" y="9197"/>
                </a:lnTo>
              </a:path>
            </a:pathLst>
          </a:custGeom>
          <a:noFill/>
          <a:ln cap="flat" cmpd="sng" w="19050">
            <a:solidFill>
              <a:srgbClr val="000000"/>
            </a:solidFill>
            <a:prstDash val="solid"/>
            <a:round/>
            <a:headEnd len="med" w="med" type="none"/>
            <a:tailEnd len="med" w="med" type="none"/>
          </a:ln>
        </p:spPr>
      </p:sp>
      <p:cxnSp>
        <p:nvCxnSpPr>
          <p:cNvPr id="488" name="Google Shape;488;p27"/>
          <p:cNvCxnSpPr/>
          <p:nvPr/>
        </p:nvCxnSpPr>
        <p:spPr>
          <a:xfrm rot="10800000">
            <a:off x="5119886" y="4004344"/>
            <a:ext cx="423300" cy="0"/>
          </a:xfrm>
          <a:prstGeom prst="straightConnector1">
            <a:avLst/>
          </a:prstGeom>
          <a:noFill/>
          <a:ln cap="flat" cmpd="sng" w="19050">
            <a:solidFill>
              <a:srgbClr val="000000"/>
            </a:solidFill>
            <a:prstDash val="solid"/>
            <a:round/>
            <a:headEnd len="med" w="med" type="none"/>
            <a:tailEnd len="med" w="med" type="triangle"/>
          </a:ln>
        </p:spPr>
      </p:cxnSp>
      <p:sp>
        <p:nvSpPr>
          <p:cNvPr id="489" name="Google Shape;489;p27"/>
          <p:cNvSpPr txBox="1"/>
          <p:nvPr/>
        </p:nvSpPr>
        <p:spPr>
          <a:xfrm>
            <a:off x="5020601" y="3469508"/>
            <a:ext cx="10281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check temp</a:t>
            </a:r>
            <a:endParaRPr sz="1200"/>
          </a:p>
        </p:txBody>
      </p:sp>
      <p:sp>
        <p:nvSpPr>
          <p:cNvPr id="490" name="Google Shape;490;p27"/>
          <p:cNvSpPr/>
          <p:nvPr/>
        </p:nvSpPr>
        <p:spPr>
          <a:xfrm>
            <a:off x="4983430" y="3756635"/>
            <a:ext cx="146400" cy="275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7"/>
          <p:cNvSpPr/>
          <p:nvPr/>
        </p:nvSpPr>
        <p:spPr>
          <a:xfrm>
            <a:off x="5694731" y="2164617"/>
            <a:ext cx="830400" cy="451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furn: Furnace</a:t>
            </a:r>
            <a:endParaRPr sz="1300"/>
          </a:p>
        </p:txBody>
      </p:sp>
      <p:cxnSp>
        <p:nvCxnSpPr>
          <p:cNvPr id="492" name="Google Shape;492;p27"/>
          <p:cNvCxnSpPr/>
          <p:nvPr/>
        </p:nvCxnSpPr>
        <p:spPr>
          <a:xfrm>
            <a:off x="6053589" y="2622146"/>
            <a:ext cx="0" cy="3221700"/>
          </a:xfrm>
          <a:prstGeom prst="straightConnector1">
            <a:avLst/>
          </a:prstGeom>
          <a:noFill/>
          <a:ln cap="flat" cmpd="sng" w="19050">
            <a:solidFill>
              <a:srgbClr val="000000"/>
            </a:solidFill>
            <a:prstDash val="dash"/>
            <a:round/>
            <a:headEnd len="med" w="med" type="none"/>
            <a:tailEnd len="med" w="med" type="none"/>
          </a:ln>
        </p:spPr>
      </p:cxnSp>
      <p:sp>
        <p:nvSpPr>
          <p:cNvPr id="493" name="Google Shape;493;p27"/>
          <p:cNvSpPr txBox="1"/>
          <p:nvPr/>
        </p:nvSpPr>
        <p:spPr>
          <a:xfrm>
            <a:off x="5044204" y="4390849"/>
            <a:ext cx="1379700" cy="275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[tempStatus==low]</a:t>
            </a:r>
            <a:endParaRPr sz="1100"/>
          </a:p>
        </p:txBody>
      </p:sp>
      <p:sp>
        <p:nvSpPr>
          <p:cNvPr id="494" name="Google Shape;494;p27"/>
          <p:cNvSpPr/>
          <p:nvPr/>
        </p:nvSpPr>
        <p:spPr>
          <a:xfrm>
            <a:off x="5896505" y="5025075"/>
            <a:ext cx="287400" cy="777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7"/>
          <p:cNvSpPr/>
          <p:nvPr/>
        </p:nvSpPr>
        <p:spPr>
          <a:xfrm>
            <a:off x="4805838" y="4804676"/>
            <a:ext cx="287400" cy="4926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27"/>
          <p:cNvCxnSpPr/>
          <p:nvPr/>
        </p:nvCxnSpPr>
        <p:spPr>
          <a:xfrm flipH="1" rot="10800000">
            <a:off x="5116955" y="5024965"/>
            <a:ext cx="803100" cy="900"/>
          </a:xfrm>
          <a:prstGeom prst="straightConnector1">
            <a:avLst/>
          </a:prstGeom>
          <a:noFill/>
          <a:ln cap="flat" cmpd="sng" w="19050">
            <a:solidFill>
              <a:srgbClr val="000000"/>
            </a:solidFill>
            <a:prstDash val="solid"/>
            <a:round/>
            <a:headEnd len="med" w="med" type="none"/>
            <a:tailEnd len="med" w="med" type="triangle"/>
          </a:ln>
        </p:spPr>
      </p:cxnSp>
      <p:sp>
        <p:nvSpPr>
          <p:cNvPr id="497" name="Google Shape;497;p27"/>
          <p:cNvSpPr txBox="1"/>
          <p:nvPr/>
        </p:nvSpPr>
        <p:spPr>
          <a:xfrm>
            <a:off x="5033069" y="4707967"/>
            <a:ext cx="1028100" cy="27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request heat</a:t>
            </a:r>
            <a:endParaRPr sz="1200"/>
          </a:p>
        </p:txBody>
      </p:sp>
      <p:cxnSp>
        <p:nvCxnSpPr>
          <p:cNvPr id="498" name="Google Shape;498;p27"/>
          <p:cNvCxnSpPr/>
          <p:nvPr/>
        </p:nvCxnSpPr>
        <p:spPr>
          <a:xfrm>
            <a:off x="6175842" y="5049749"/>
            <a:ext cx="401400" cy="2400"/>
          </a:xfrm>
          <a:prstGeom prst="straightConnector1">
            <a:avLst/>
          </a:prstGeom>
          <a:noFill/>
          <a:ln cap="flat" cmpd="sng" w="19050">
            <a:solidFill>
              <a:srgbClr val="000000"/>
            </a:solidFill>
            <a:prstDash val="solid"/>
            <a:round/>
            <a:headEnd len="med" w="med" type="none"/>
            <a:tailEnd len="med" w="med" type="triangle"/>
          </a:ln>
        </p:spPr>
      </p:cxnSp>
      <p:cxnSp>
        <p:nvCxnSpPr>
          <p:cNvPr id="499" name="Google Shape;499;p27"/>
          <p:cNvCxnSpPr/>
          <p:nvPr/>
        </p:nvCxnSpPr>
        <p:spPr>
          <a:xfrm>
            <a:off x="6207918" y="5411547"/>
            <a:ext cx="1230600" cy="11700"/>
          </a:xfrm>
          <a:prstGeom prst="straightConnector1">
            <a:avLst/>
          </a:prstGeom>
          <a:noFill/>
          <a:ln cap="flat" cmpd="sng" w="19050">
            <a:solidFill>
              <a:srgbClr val="000000"/>
            </a:solidFill>
            <a:prstDash val="solid"/>
            <a:round/>
            <a:headEnd len="med" w="med" type="none"/>
            <a:tailEnd len="med" w="med" type="triangle"/>
          </a:ln>
        </p:spPr>
      </p:cxnSp>
      <p:cxnSp>
        <p:nvCxnSpPr>
          <p:cNvPr id="500" name="Google Shape;500;p27"/>
          <p:cNvCxnSpPr/>
          <p:nvPr/>
        </p:nvCxnSpPr>
        <p:spPr>
          <a:xfrm>
            <a:off x="6216605" y="5706946"/>
            <a:ext cx="1861200" cy="17700"/>
          </a:xfrm>
          <a:prstGeom prst="straightConnector1">
            <a:avLst/>
          </a:prstGeom>
          <a:noFill/>
          <a:ln cap="flat" cmpd="sng" w="19050">
            <a:solidFill>
              <a:srgbClr val="000000"/>
            </a:solidFill>
            <a:prstDash val="solid"/>
            <a:round/>
            <a:headEnd len="med" w="med" type="none"/>
            <a:tailEnd len="med" w="med" type="triangle"/>
          </a:ln>
        </p:spPr>
      </p:cxnSp>
      <p:sp>
        <p:nvSpPr>
          <p:cNvPr id="501" name="Google Shape;501;p27"/>
          <p:cNvSpPr/>
          <p:nvPr/>
        </p:nvSpPr>
        <p:spPr>
          <a:xfrm>
            <a:off x="7462268" y="5372931"/>
            <a:ext cx="287400" cy="275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a:off x="8110402" y="5706946"/>
            <a:ext cx="287400" cy="275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3" name="Google Shape;503;p27"/>
          <p:cNvCxnSpPr/>
          <p:nvPr/>
        </p:nvCxnSpPr>
        <p:spPr>
          <a:xfrm>
            <a:off x="876776" y="2773789"/>
            <a:ext cx="0" cy="3247200"/>
          </a:xfrm>
          <a:prstGeom prst="straightConnector1">
            <a:avLst/>
          </a:prstGeom>
          <a:noFill/>
          <a:ln cap="flat" cmpd="sng" w="19050">
            <a:solidFill>
              <a:srgbClr val="000000"/>
            </a:solidFill>
            <a:prstDash val="dash"/>
            <a:round/>
            <a:headEnd len="med" w="med" type="none"/>
            <a:tailEnd len="med" w="med" type="none"/>
          </a:ln>
        </p:spPr>
      </p:cxnSp>
      <p:cxnSp>
        <p:nvCxnSpPr>
          <p:cNvPr id="504" name="Google Shape;504;p27"/>
          <p:cNvCxnSpPr/>
          <p:nvPr/>
        </p:nvCxnSpPr>
        <p:spPr>
          <a:xfrm>
            <a:off x="880095" y="2288901"/>
            <a:ext cx="0" cy="185400"/>
          </a:xfrm>
          <a:prstGeom prst="straightConnector1">
            <a:avLst/>
          </a:prstGeom>
          <a:noFill/>
          <a:ln cap="flat" cmpd="sng" w="19050">
            <a:solidFill>
              <a:srgbClr val="000000"/>
            </a:solidFill>
            <a:prstDash val="solid"/>
            <a:round/>
            <a:headEnd len="med" w="med" type="none"/>
            <a:tailEnd len="med" w="med" type="none"/>
          </a:ln>
        </p:spPr>
      </p:cxnSp>
      <p:cxnSp>
        <p:nvCxnSpPr>
          <p:cNvPr id="505" name="Google Shape;505;p27"/>
          <p:cNvCxnSpPr/>
          <p:nvPr/>
        </p:nvCxnSpPr>
        <p:spPr>
          <a:xfrm flipH="1">
            <a:off x="833621" y="2474133"/>
            <a:ext cx="46500" cy="78300"/>
          </a:xfrm>
          <a:prstGeom prst="straightConnector1">
            <a:avLst/>
          </a:prstGeom>
          <a:noFill/>
          <a:ln cap="flat" cmpd="sng" w="19050">
            <a:solidFill>
              <a:srgbClr val="000000"/>
            </a:solidFill>
            <a:prstDash val="solid"/>
            <a:round/>
            <a:headEnd len="med" w="med" type="none"/>
            <a:tailEnd len="med" w="med" type="none"/>
          </a:ln>
        </p:spPr>
      </p:cxnSp>
      <p:cxnSp>
        <p:nvCxnSpPr>
          <p:cNvPr id="506" name="Google Shape;506;p27"/>
          <p:cNvCxnSpPr/>
          <p:nvPr/>
        </p:nvCxnSpPr>
        <p:spPr>
          <a:xfrm>
            <a:off x="880121" y="2474133"/>
            <a:ext cx="46500" cy="78300"/>
          </a:xfrm>
          <a:prstGeom prst="straightConnector1">
            <a:avLst/>
          </a:prstGeom>
          <a:noFill/>
          <a:ln cap="flat" cmpd="sng" w="19050">
            <a:solidFill>
              <a:srgbClr val="000000"/>
            </a:solidFill>
            <a:prstDash val="solid"/>
            <a:round/>
            <a:headEnd len="med" w="med" type="none"/>
            <a:tailEnd len="med" w="med" type="none"/>
          </a:ln>
        </p:spPr>
      </p:cxnSp>
      <p:cxnSp>
        <p:nvCxnSpPr>
          <p:cNvPr id="507" name="Google Shape;507;p27"/>
          <p:cNvCxnSpPr/>
          <p:nvPr/>
        </p:nvCxnSpPr>
        <p:spPr>
          <a:xfrm>
            <a:off x="800367" y="2366130"/>
            <a:ext cx="152700" cy="0"/>
          </a:xfrm>
          <a:prstGeom prst="straightConnector1">
            <a:avLst/>
          </a:prstGeom>
          <a:noFill/>
          <a:ln cap="flat" cmpd="sng" w="19050">
            <a:solidFill>
              <a:srgbClr val="000000"/>
            </a:solidFill>
            <a:prstDash val="solid"/>
            <a:round/>
            <a:headEnd len="med" w="med" type="none"/>
            <a:tailEnd len="med" w="med" type="none"/>
          </a:ln>
        </p:spPr>
      </p:cxnSp>
      <p:sp>
        <p:nvSpPr>
          <p:cNvPr id="508" name="Google Shape;508;p27"/>
          <p:cNvSpPr txBox="1"/>
          <p:nvPr/>
        </p:nvSpPr>
        <p:spPr>
          <a:xfrm>
            <a:off x="226200" y="2443377"/>
            <a:ext cx="1236600" cy="24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An Owner</a:t>
            </a:r>
            <a:endParaRPr/>
          </a:p>
        </p:txBody>
      </p:sp>
      <p:sp>
        <p:nvSpPr>
          <p:cNvPr id="509" name="Google Shape;509;p27"/>
          <p:cNvSpPr/>
          <p:nvPr/>
        </p:nvSpPr>
        <p:spPr>
          <a:xfrm>
            <a:off x="1242575" y="2153289"/>
            <a:ext cx="866400" cy="4554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ioProc: Operator</a:t>
            </a:r>
            <a:endParaRPr sz="1300"/>
          </a:p>
        </p:txBody>
      </p:sp>
      <p:cxnSp>
        <p:nvCxnSpPr>
          <p:cNvPr id="510" name="Google Shape;510;p27"/>
          <p:cNvCxnSpPr>
            <a:stCxn id="509" idx="2"/>
            <a:endCxn id="511" idx="0"/>
          </p:cNvCxnSpPr>
          <p:nvPr/>
        </p:nvCxnSpPr>
        <p:spPr>
          <a:xfrm>
            <a:off x="1675775" y="2608689"/>
            <a:ext cx="0" cy="3247200"/>
          </a:xfrm>
          <a:prstGeom prst="straightConnector1">
            <a:avLst/>
          </a:prstGeom>
          <a:noFill/>
          <a:ln cap="flat" cmpd="sng" w="19050">
            <a:solidFill>
              <a:srgbClr val="000000"/>
            </a:solidFill>
            <a:prstDash val="dash"/>
            <a:round/>
            <a:headEnd len="med" w="med" type="none"/>
            <a:tailEnd len="med" w="med" type="none"/>
          </a:ln>
        </p:spPr>
      </p:cxnSp>
      <p:sp>
        <p:nvSpPr>
          <p:cNvPr id="512" name="Google Shape;512;p27"/>
          <p:cNvSpPr/>
          <p:nvPr/>
        </p:nvSpPr>
        <p:spPr>
          <a:xfrm>
            <a:off x="1526242" y="2853675"/>
            <a:ext cx="300000" cy="3268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3" name="Google Shape;513;p27"/>
          <p:cNvCxnSpPr/>
          <p:nvPr/>
        </p:nvCxnSpPr>
        <p:spPr>
          <a:xfrm>
            <a:off x="868334" y="2861076"/>
            <a:ext cx="618300" cy="9600"/>
          </a:xfrm>
          <a:prstGeom prst="straightConnector1">
            <a:avLst/>
          </a:prstGeom>
          <a:noFill/>
          <a:ln cap="flat" cmpd="sng" w="19050">
            <a:solidFill>
              <a:srgbClr val="000000"/>
            </a:solidFill>
            <a:prstDash val="solid"/>
            <a:round/>
            <a:headEnd len="med" w="med" type="none"/>
            <a:tailEnd len="med" w="med" type="triangle"/>
          </a:ln>
        </p:spPr>
      </p:cxnSp>
      <p:sp>
        <p:nvSpPr>
          <p:cNvPr id="514" name="Google Shape;514;p27"/>
          <p:cNvSpPr txBox="1"/>
          <p:nvPr/>
        </p:nvSpPr>
        <p:spPr>
          <a:xfrm>
            <a:off x="908050" y="2819925"/>
            <a:ext cx="618300" cy="1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turnon</a:t>
            </a:r>
            <a:endParaRPr sz="1200"/>
          </a:p>
        </p:txBody>
      </p:sp>
      <p:cxnSp>
        <p:nvCxnSpPr>
          <p:cNvPr id="515" name="Google Shape;515;p27"/>
          <p:cNvCxnSpPr/>
          <p:nvPr/>
        </p:nvCxnSpPr>
        <p:spPr>
          <a:xfrm rot="10800000">
            <a:off x="804281" y="6152350"/>
            <a:ext cx="871500" cy="4200"/>
          </a:xfrm>
          <a:prstGeom prst="straightConnector1">
            <a:avLst/>
          </a:prstGeom>
          <a:noFill/>
          <a:ln cap="flat" cmpd="sng" w="19050">
            <a:solidFill>
              <a:srgbClr val="000000"/>
            </a:solidFill>
            <a:prstDash val="dashDot"/>
            <a:round/>
            <a:headEnd len="med" w="med" type="none"/>
            <a:tailEnd len="med" w="med" type="triangle"/>
          </a:ln>
        </p:spPr>
      </p:cxnSp>
      <p:sp>
        <p:nvSpPr>
          <p:cNvPr id="516" name="Google Shape;516;p27"/>
          <p:cNvSpPr txBox="1"/>
          <p:nvPr/>
        </p:nvSpPr>
        <p:spPr>
          <a:xfrm>
            <a:off x="800376" y="5673623"/>
            <a:ext cx="866400" cy="1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result message</a:t>
            </a:r>
            <a:endParaRPr sz="1100"/>
          </a:p>
        </p:txBody>
      </p:sp>
      <p:cxnSp>
        <p:nvCxnSpPr>
          <p:cNvPr id="517" name="Google Shape;517;p27"/>
          <p:cNvCxnSpPr/>
          <p:nvPr/>
        </p:nvCxnSpPr>
        <p:spPr>
          <a:xfrm>
            <a:off x="1872316" y="3092251"/>
            <a:ext cx="674400" cy="0"/>
          </a:xfrm>
          <a:prstGeom prst="straightConnector1">
            <a:avLst/>
          </a:prstGeom>
          <a:noFill/>
          <a:ln cap="flat" cmpd="sng" w="19050">
            <a:solidFill>
              <a:srgbClr val="000000"/>
            </a:solidFill>
            <a:prstDash val="solid"/>
            <a:round/>
            <a:headEnd len="med" w="med" type="none"/>
            <a:tailEnd len="med" w="med" type="triangle"/>
          </a:ln>
        </p:spPr>
      </p:cxnSp>
      <p:sp>
        <p:nvSpPr>
          <p:cNvPr id="518" name="Google Shape;518;p27"/>
          <p:cNvSpPr txBox="1"/>
          <p:nvPr/>
        </p:nvSpPr>
        <p:spPr>
          <a:xfrm>
            <a:off x="1893546" y="2808651"/>
            <a:ext cx="838500" cy="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activate</a:t>
            </a:r>
            <a:endParaRPr sz="1200"/>
          </a:p>
        </p:txBody>
      </p:sp>
      <p:cxnSp>
        <p:nvCxnSpPr>
          <p:cNvPr id="519" name="Google Shape;519;p27"/>
          <p:cNvCxnSpPr/>
          <p:nvPr/>
        </p:nvCxnSpPr>
        <p:spPr>
          <a:xfrm rot="10800000">
            <a:off x="1872314" y="5981903"/>
            <a:ext cx="871500" cy="4200"/>
          </a:xfrm>
          <a:prstGeom prst="straightConnector1">
            <a:avLst/>
          </a:prstGeom>
          <a:noFill/>
          <a:ln cap="flat" cmpd="sng" w="19050">
            <a:solidFill>
              <a:srgbClr val="000000"/>
            </a:solidFill>
            <a:prstDash val="dashDot"/>
            <a:round/>
            <a:headEnd len="med" w="med" type="none"/>
            <a:tailEnd len="med" w="med" type="triangle"/>
          </a:ln>
        </p:spPr>
      </p:cxnSp>
      <p:sp>
        <p:nvSpPr>
          <p:cNvPr id="520" name="Google Shape;520;p27"/>
          <p:cNvSpPr txBox="1"/>
          <p:nvPr/>
        </p:nvSpPr>
        <p:spPr>
          <a:xfrm>
            <a:off x="1993477" y="5708720"/>
            <a:ext cx="618300" cy="1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status</a:t>
            </a:r>
            <a:endParaRPr sz="1200"/>
          </a:p>
        </p:txBody>
      </p:sp>
      <p:sp>
        <p:nvSpPr>
          <p:cNvPr id="521" name="Google Shape;521;p27"/>
          <p:cNvSpPr/>
          <p:nvPr/>
        </p:nvSpPr>
        <p:spPr>
          <a:xfrm>
            <a:off x="803709" y="2144135"/>
            <a:ext cx="146100" cy="144900"/>
          </a:xfrm>
          <a:prstGeom prst="ellipse">
            <a:avLst/>
          </a:prstGeom>
          <a:solidFill>
            <a:srgbClr val="BBD7F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Diagram</a:t>
            </a:r>
            <a:endParaRPr/>
          </a:p>
        </p:txBody>
      </p:sp>
      <p:sp>
        <p:nvSpPr>
          <p:cNvPr id="57" name="Google Shape;57;p10"/>
          <p:cNvSpPr/>
          <p:nvPr/>
        </p:nvSpPr>
        <p:spPr>
          <a:xfrm>
            <a:off x="1542692" y="2302713"/>
            <a:ext cx="10674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 Panel</a:t>
            </a:r>
            <a:endParaRPr/>
          </a:p>
        </p:txBody>
      </p:sp>
      <p:sp>
        <p:nvSpPr>
          <p:cNvPr id="58" name="Google Shape;58;p10"/>
          <p:cNvSpPr/>
          <p:nvPr/>
        </p:nvSpPr>
        <p:spPr>
          <a:xfrm>
            <a:off x="684550" y="3419614"/>
            <a:ext cx="10674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On-Off Switch</a:t>
            </a:r>
            <a:endParaRPr/>
          </a:p>
        </p:txBody>
      </p:sp>
      <p:sp>
        <p:nvSpPr>
          <p:cNvPr id="59" name="Google Shape;59;p10"/>
          <p:cNvSpPr/>
          <p:nvPr/>
        </p:nvSpPr>
        <p:spPr>
          <a:xfrm>
            <a:off x="2006776" y="3419625"/>
            <a:ext cx="11370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Thermostat</a:t>
            </a:r>
            <a:endParaRPr/>
          </a:p>
        </p:txBody>
      </p:sp>
      <p:sp>
        <p:nvSpPr>
          <p:cNvPr id="60" name="Google Shape;60;p10"/>
          <p:cNvSpPr/>
          <p:nvPr/>
        </p:nvSpPr>
        <p:spPr>
          <a:xfrm>
            <a:off x="4236790" y="1823310"/>
            <a:ext cx="10674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Room</a:t>
            </a:r>
            <a:endParaRPr/>
          </a:p>
        </p:txBody>
      </p:sp>
      <p:sp>
        <p:nvSpPr>
          <p:cNvPr id="61" name="Google Shape;61;p10"/>
          <p:cNvSpPr/>
          <p:nvPr/>
        </p:nvSpPr>
        <p:spPr>
          <a:xfrm>
            <a:off x="1263189" y="4536524"/>
            <a:ext cx="10674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Operator</a:t>
            </a:r>
            <a:endParaRPr/>
          </a:p>
        </p:txBody>
      </p:sp>
      <p:sp>
        <p:nvSpPr>
          <p:cNvPr id="62" name="Google Shape;62;p10"/>
          <p:cNvSpPr/>
          <p:nvPr/>
        </p:nvSpPr>
        <p:spPr>
          <a:xfrm>
            <a:off x="6930908" y="2451036"/>
            <a:ext cx="10674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Furnace</a:t>
            </a:r>
            <a:endParaRPr/>
          </a:p>
        </p:txBody>
      </p:sp>
      <p:sp>
        <p:nvSpPr>
          <p:cNvPr id="63" name="Google Shape;63;p10"/>
          <p:cNvSpPr/>
          <p:nvPr/>
        </p:nvSpPr>
        <p:spPr>
          <a:xfrm>
            <a:off x="5304200" y="4002921"/>
            <a:ext cx="10674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Pump</a:t>
            </a:r>
            <a:endParaRPr/>
          </a:p>
        </p:txBody>
      </p:sp>
      <p:sp>
        <p:nvSpPr>
          <p:cNvPr id="64" name="Google Shape;64;p10"/>
          <p:cNvSpPr/>
          <p:nvPr/>
        </p:nvSpPr>
        <p:spPr>
          <a:xfrm>
            <a:off x="6992446" y="3977063"/>
            <a:ext cx="10674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Burner</a:t>
            </a:r>
            <a:endParaRPr/>
          </a:p>
        </p:txBody>
      </p:sp>
      <p:sp>
        <p:nvSpPr>
          <p:cNvPr id="65" name="Google Shape;65;p10"/>
          <p:cNvSpPr/>
          <p:nvPr/>
        </p:nvSpPr>
        <p:spPr>
          <a:xfrm>
            <a:off x="5925058" y="4796498"/>
            <a:ext cx="10674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Fuel Valve</a:t>
            </a:r>
            <a:endParaRPr/>
          </a:p>
        </p:txBody>
      </p:sp>
      <p:sp>
        <p:nvSpPr>
          <p:cNvPr id="66" name="Google Shape;66;p10"/>
          <p:cNvSpPr/>
          <p:nvPr/>
        </p:nvSpPr>
        <p:spPr>
          <a:xfrm>
            <a:off x="4937833" y="3078778"/>
            <a:ext cx="10674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Temp Sensor</a:t>
            </a:r>
            <a:endParaRPr/>
          </a:p>
        </p:txBody>
      </p:sp>
      <p:sp>
        <p:nvSpPr>
          <p:cNvPr id="67" name="Google Shape;67;p10"/>
          <p:cNvSpPr/>
          <p:nvPr/>
        </p:nvSpPr>
        <p:spPr>
          <a:xfrm>
            <a:off x="3504527" y="3078778"/>
            <a:ext cx="1067400" cy="663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Water Valve</a:t>
            </a:r>
            <a:endParaRPr/>
          </a:p>
        </p:txBody>
      </p:sp>
      <p:cxnSp>
        <p:nvCxnSpPr>
          <p:cNvPr id="68" name="Google Shape;68;p10"/>
          <p:cNvCxnSpPr>
            <a:stCxn id="67" idx="0"/>
            <a:endCxn id="60" idx="2"/>
          </p:cNvCxnSpPr>
          <p:nvPr/>
        </p:nvCxnSpPr>
        <p:spPr>
          <a:xfrm flipH="1" rot="10800000">
            <a:off x="4038227" y="2486578"/>
            <a:ext cx="732300" cy="592200"/>
          </a:xfrm>
          <a:prstGeom prst="straightConnector1">
            <a:avLst/>
          </a:prstGeom>
          <a:noFill/>
          <a:ln cap="flat" cmpd="sng" w="19050">
            <a:solidFill>
              <a:srgbClr val="2388DB"/>
            </a:solidFill>
            <a:prstDash val="solid"/>
            <a:round/>
            <a:headEnd len="med" w="med" type="none"/>
            <a:tailEnd len="med" w="med" type="diamond"/>
          </a:ln>
        </p:spPr>
      </p:cxnSp>
      <p:cxnSp>
        <p:nvCxnSpPr>
          <p:cNvPr id="69" name="Google Shape;69;p10"/>
          <p:cNvCxnSpPr>
            <a:stCxn id="66" idx="0"/>
            <a:endCxn id="60" idx="2"/>
          </p:cNvCxnSpPr>
          <p:nvPr/>
        </p:nvCxnSpPr>
        <p:spPr>
          <a:xfrm rot="10800000">
            <a:off x="4770433" y="2486578"/>
            <a:ext cx="701100" cy="592200"/>
          </a:xfrm>
          <a:prstGeom prst="straightConnector1">
            <a:avLst/>
          </a:prstGeom>
          <a:noFill/>
          <a:ln cap="flat" cmpd="sng" w="19050">
            <a:solidFill>
              <a:srgbClr val="2388DB"/>
            </a:solidFill>
            <a:prstDash val="solid"/>
            <a:round/>
            <a:headEnd len="med" w="med" type="none"/>
            <a:tailEnd len="med" w="med" type="diamond"/>
          </a:ln>
        </p:spPr>
      </p:cxnSp>
      <p:cxnSp>
        <p:nvCxnSpPr>
          <p:cNvPr id="70" name="Google Shape;70;p10"/>
          <p:cNvCxnSpPr>
            <a:stCxn id="65" idx="0"/>
            <a:endCxn id="62" idx="2"/>
          </p:cNvCxnSpPr>
          <p:nvPr/>
        </p:nvCxnSpPr>
        <p:spPr>
          <a:xfrm flipH="1" rot="10800000">
            <a:off x="6458758" y="3114398"/>
            <a:ext cx="1005900" cy="1682100"/>
          </a:xfrm>
          <a:prstGeom prst="straightConnector1">
            <a:avLst/>
          </a:prstGeom>
          <a:noFill/>
          <a:ln cap="flat" cmpd="sng" w="19050">
            <a:solidFill>
              <a:srgbClr val="2388DB"/>
            </a:solidFill>
            <a:prstDash val="solid"/>
            <a:round/>
            <a:headEnd len="med" w="med" type="none"/>
            <a:tailEnd len="med" w="med" type="diamond"/>
          </a:ln>
        </p:spPr>
      </p:cxnSp>
      <p:cxnSp>
        <p:nvCxnSpPr>
          <p:cNvPr id="71" name="Google Shape;71;p10"/>
          <p:cNvCxnSpPr>
            <a:stCxn id="64" idx="0"/>
            <a:endCxn id="62" idx="2"/>
          </p:cNvCxnSpPr>
          <p:nvPr/>
        </p:nvCxnSpPr>
        <p:spPr>
          <a:xfrm rot="10800000">
            <a:off x="7464646" y="3114263"/>
            <a:ext cx="61500" cy="862800"/>
          </a:xfrm>
          <a:prstGeom prst="straightConnector1">
            <a:avLst/>
          </a:prstGeom>
          <a:noFill/>
          <a:ln cap="flat" cmpd="sng" w="19050">
            <a:solidFill>
              <a:srgbClr val="2388DB"/>
            </a:solidFill>
            <a:prstDash val="solid"/>
            <a:round/>
            <a:headEnd len="med" w="med" type="none"/>
            <a:tailEnd len="med" w="med" type="diamond"/>
          </a:ln>
        </p:spPr>
      </p:cxnSp>
      <p:cxnSp>
        <p:nvCxnSpPr>
          <p:cNvPr id="72" name="Google Shape;72;p10"/>
          <p:cNvCxnSpPr>
            <a:stCxn id="58" idx="0"/>
            <a:endCxn id="57" idx="2"/>
          </p:cNvCxnSpPr>
          <p:nvPr/>
        </p:nvCxnSpPr>
        <p:spPr>
          <a:xfrm flipH="1" rot="10800000">
            <a:off x="1218250" y="2966014"/>
            <a:ext cx="858000" cy="453600"/>
          </a:xfrm>
          <a:prstGeom prst="straightConnector1">
            <a:avLst/>
          </a:prstGeom>
          <a:noFill/>
          <a:ln cap="flat" cmpd="sng" w="19050">
            <a:solidFill>
              <a:srgbClr val="2388DB"/>
            </a:solidFill>
            <a:prstDash val="solid"/>
            <a:round/>
            <a:headEnd len="med" w="med" type="none"/>
            <a:tailEnd len="med" w="med" type="diamond"/>
          </a:ln>
        </p:spPr>
      </p:cxnSp>
      <p:cxnSp>
        <p:nvCxnSpPr>
          <p:cNvPr id="73" name="Google Shape;73;p10"/>
          <p:cNvCxnSpPr>
            <a:stCxn id="59" idx="0"/>
            <a:endCxn id="57" idx="2"/>
          </p:cNvCxnSpPr>
          <p:nvPr/>
        </p:nvCxnSpPr>
        <p:spPr>
          <a:xfrm rot="10800000">
            <a:off x="2076376" y="2966025"/>
            <a:ext cx="498900" cy="453600"/>
          </a:xfrm>
          <a:prstGeom prst="straightConnector1">
            <a:avLst/>
          </a:prstGeom>
          <a:noFill/>
          <a:ln cap="flat" cmpd="sng" w="19050">
            <a:solidFill>
              <a:srgbClr val="2388DB"/>
            </a:solidFill>
            <a:prstDash val="solid"/>
            <a:round/>
            <a:headEnd len="med" w="med" type="none"/>
            <a:tailEnd len="med" w="med" type="diamond"/>
          </a:ln>
        </p:spPr>
      </p:cxnSp>
      <p:cxnSp>
        <p:nvCxnSpPr>
          <p:cNvPr id="74" name="Google Shape;74;p10"/>
          <p:cNvCxnSpPr>
            <a:stCxn id="61" idx="0"/>
            <a:endCxn id="58" idx="2"/>
          </p:cNvCxnSpPr>
          <p:nvPr/>
        </p:nvCxnSpPr>
        <p:spPr>
          <a:xfrm rot="10800000">
            <a:off x="1218189" y="4082924"/>
            <a:ext cx="578700" cy="453600"/>
          </a:xfrm>
          <a:prstGeom prst="straightConnector1">
            <a:avLst/>
          </a:prstGeom>
          <a:noFill/>
          <a:ln cap="flat" cmpd="sng" w="19050">
            <a:solidFill>
              <a:srgbClr val="2388DB"/>
            </a:solidFill>
            <a:prstDash val="solid"/>
            <a:round/>
            <a:headEnd len="med" w="med" type="none"/>
            <a:tailEnd len="med" w="med" type="none"/>
          </a:ln>
        </p:spPr>
      </p:cxnSp>
      <p:cxnSp>
        <p:nvCxnSpPr>
          <p:cNvPr id="75" name="Google Shape;75;p10"/>
          <p:cNvCxnSpPr>
            <a:stCxn id="61" idx="0"/>
            <a:endCxn id="59" idx="2"/>
          </p:cNvCxnSpPr>
          <p:nvPr/>
        </p:nvCxnSpPr>
        <p:spPr>
          <a:xfrm flipH="1" rot="10800000">
            <a:off x="1796889" y="4082924"/>
            <a:ext cx="778500" cy="453600"/>
          </a:xfrm>
          <a:prstGeom prst="straightConnector1">
            <a:avLst/>
          </a:prstGeom>
          <a:noFill/>
          <a:ln cap="flat" cmpd="sng" w="19050">
            <a:solidFill>
              <a:srgbClr val="2388DB"/>
            </a:solidFill>
            <a:prstDash val="solid"/>
            <a:round/>
            <a:headEnd len="med" w="med" type="none"/>
            <a:tailEnd len="med" w="med" type="none"/>
          </a:ln>
        </p:spPr>
      </p:cxnSp>
      <p:sp>
        <p:nvSpPr>
          <p:cNvPr id="76" name="Google Shape;76;p10"/>
          <p:cNvSpPr txBox="1"/>
          <p:nvPr/>
        </p:nvSpPr>
        <p:spPr>
          <a:xfrm>
            <a:off x="721484" y="4083756"/>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Pushes</a:t>
            </a:r>
            <a:endParaRPr sz="1200"/>
          </a:p>
        </p:txBody>
      </p:sp>
      <p:sp>
        <p:nvSpPr>
          <p:cNvPr id="77" name="Google Shape;77;p10"/>
          <p:cNvSpPr txBox="1"/>
          <p:nvPr/>
        </p:nvSpPr>
        <p:spPr>
          <a:xfrm>
            <a:off x="2231424" y="4144290"/>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Adjusts</a:t>
            </a:r>
            <a:endParaRPr sz="1200"/>
          </a:p>
        </p:txBody>
      </p:sp>
      <p:sp>
        <p:nvSpPr>
          <p:cNvPr id="78" name="Google Shape;78;p10"/>
          <p:cNvSpPr txBox="1"/>
          <p:nvPr/>
        </p:nvSpPr>
        <p:spPr>
          <a:xfrm>
            <a:off x="3041228" y="202351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Notifies</a:t>
            </a:r>
            <a:endParaRPr sz="1200"/>
          </a:p>
        </p:txBody>
      </p:sp>
      <p:cxnSp>
        <p:nvCxnSpPr>
          <p:cNvPr id="79" name="Google Shape;79;p10"/>
          <p:cNvCxnSpPr>
            <a:stCxn id="57" idx="3"/>
            <a:endCxn id="60" idx="1"/>
          </p:cNvCxnSpPr>
          <p:nvPr/>
        </p:nvCxnSpPr>
        <p:spPr>
          <a:xfrm flipH="1" rot="10800000">
            <a:off x="2610092" y="2154963"/>
            <a:ext cx="1626600" cy="479400"/>
          </a:xfrm>
          <a:prstGeom prst="straightConnector1">
            <a:avLst/>
          </a:prstGeom>
          <a:noFill/>
          <a:ln cap="flat" cmpd="sng" w="19050">
            <a:solidFill>
              <a:srgbClr val="2388DB"/>
            </a:solidFill>
            <a:prstDash val="solid"/>
            <a:round/>
            <a:headEnd len="med" w="med" type="none"/>
            <a:tailEnd len="med" w="med" type="none"/>
          </a:ln>
        </p:spPr>
      </p:cxnSp>
      <p:cxnSp>
        <p:nvCxnSpPr>
          <p:cNvPr id="80" name="Google Shape;80;p10"/>
          <p:cNvCxnSpPr>
            <a:stCxn id="60" idx="3"/>
            <a:endCxn id="62" idx="1"/>
          </p:cNvCxnSpPr>
          <p:nvPr/>
        </p:nvCxnSpPr>
        <p:spPr>
          <a:xfrm>
            <a:off x="5304190" y="2154960"/>
            <a:ext cx="1626600" cy="627600"/>
          </a:xfrm>
          <a:prstGeom prst="straightConnector1">
            <a:avLst/>
          </a:prstGeom>
          <a:noFill/>
          <a:ln cap="flat" cmpd="sng" w="19050">
            <a:solidFill>
              <a:srgbClr val="2388DB"/>
            </a:solidFill>
            <a:prstDash val="solid"/>
            <a:round/>
            <a:headEnd len="med" w="med" type="none"/>
            <a:tailEnd len="med" w="med" type="none"/>
          </a:ln>
        </p:spPr>
      </p:cxnSp>
      <p:sp>
        <p:nvSpPr>
          <p:cNvPr id="81" name="Google Shape;81;p10"/>
          <p:cNvSpPr txBox="1"/>
          <p:nvPr/>
        </p:nvSpPr>
        <p:spPr>
          <a:xfrm>
            <a:off x="6074403" y="200131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Requests Heat</a:t>
            </a:r>
            <a:endParaRPr sz="1200"/>
          </a:p>
        </p:txBody>
      </p:sp>
      <p:cxnSp>
        <p:nvCxnSpPr>
          <p:cNvPr id="82" name="Google Shape;82;p10"/>
          <p:cNvCxnSpPr>
            <a:stCxn id="63" idx="3"/>
            <a:endCxn id="62" idx="2"/>
          </p:cNvCxnSpPr>
          <p:nvPr/>
        </p:nvCxnSpPr>
        <p:spPr>
          <a:xfrm flipH="1" rot="10800000">
            <a:off x="6371600" y="3114471"/>
            <a:ext cx="1092900" cy="1220100"/>
          </a:xfrm>
          <a:prstGeom prst="straightConnector1">
            <a:avLst/>
          </a:prstGeom>
          <a:noFill/>
          <a:ln cap="flat" cmpd="sng" w="19050">
            <a:solidFill>
              <a:srgbClr val="2388DB"/>
            </a:solidFill>
            <a:prstDash val="solid"/>
            <a:round/>
            <a:headEnd len="med" w="med" type="none"/>
            <a:tailEnd len="med" w="med" type="none"/>
          </a:ln>
        </p:spPr>
      </p:cxnSp>
      <p:sp>
        <p:nvSpPr>
          <p:cNvPr id="83" name="Google Shape;83;p10"/>
          <p:cNvSpPr txBox="1"/>
          <p:nvPr/>
        </p:nvSpPr>
        <p:spPr>
          <a:xfrm>
            <a:off x="6074403" y="3419618"/>
            <a:ext cx="8565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Starts</a:t>
            </a:r>
            <a:endParaRPr sz="1200"/>
          </a:p>
        </p:txBody>
      </p:sp>
      <p:sp>
        <p:nvSpPr>
          <p:cNvPr id="84" name="Google Shape;84;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Poker Hand</a:t>
            </a:r>
            <a:endParaRPr/>
          </a:p>
        </p:txBody>
      </p:sp>
      <p:sp>
        <p:nvSpPr>
          <p:cNvPr id="528" name="Google Shape;528;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200"/>
              <a:t>Starting a New Game Round</a:t>
            </a:r>
            <a:endParaRPr sz="2200"/>
          </a:p>
          <a:p>
            <a:pPr indent="-342900" lvl="0" marL="457200" marR="0" rtl="0" algn="l">
              <a:lnSpc>
                <a:spcPct val="100000"/>
              </a:lnSpc>
              <a:spcBef>
                <a:spcPts val="600"/>
              </a:spcBef>
              <a:spcAft>
                <a:spcPts val="0"/>
              </a:spcAft>
              <a:buSzPts val="1800"/>
              <a:buChar char="●"/>
            </a:pPr>
            <a:r>
              <a:rPr lang="en" sz="1800"/>
              <a:t>The scenario begins when a request for a new round is sent to the UI.</a:t>
            </a:r>
            <a:endParaRPr sz="1800"/>
          </a:p>
          <a:p>
            <a:pPr indent="-342900" lvl="0" marL="457200" marR="0" rtl="0" algn="l">
              <a:lnSpc>
                <a:spcPct val="100000"/>
              </a:lnSpc>
              <a:spcBef>
                <a:spcPts val="0"/>
              </a:spcBef>
              <a:spcAft>
                <a:spcPts val="0"/>
              </a:spcAft>
              <a:buSzPts val="1800"/>
              <a:buChar char="●"/>
            </a:pPr>
            <a:r>
              <a:rPr lang="en" sz="1800"/>
              <a:t>All players' hands are emptied into the deck, which is then shuffled. </a:t>
            </a:r>
            <a:endParaRPr sz="1800"/>
          </a:p>
          <a:p>
            <a:pPr indent="-342900" lvl="0" marL="457200" marR="0" rtl="0" algn="l">
              <a:lnSpc>
                <a:spcPct val="100000"/>
              </a:lnSpc>
              <a:spcBef>
                <a:spcPts val="0"/>
              </a:spcBef>
              <a:spcAft>
                <a:spcPts val="0"/>
              </a:spcAft>
              <a:buSzPts val="1800"/>
              <a:buChar char="●"/>
            </a:pPr>
            <a:r>
              <a:rPr lang="en" sz="1800"/>
              <a:t>The player left of the dealer supplies an ante bet of the proper amount. </a:t>
            </a:r>
            <a:endParaRPr sz="1800"/>
          </a:p>
          <a:p>
            <a:pPr indent="-342900" lvl="0" marL="457200" marR="0" rtl="0" algn="l">
              <a:lnSpc>
                <a:spcPct val="100000"/>
              </a:lnSpc>
              <a:spcBef>
                <a:spcPts val="0"/>
              </a:spcBef>
              <a:spcAft>
                <a:spcPts val="0"/>
              </a:spcAft>
              <a:buSzPts val="1800"/>
              <a:buChar char="●"/>
            </a:pPr>
            <a:r>
              <a:rPr lang="en" sz="1800"/>
              <a:t>Next each player is dealt a hand of two cards from the deck in a round-robin fashion; one card to each player, then the second card.</a:t>
            </a:r>
            <a:endParaRPr sz="1800"/>
          </a:p>
          <a:p>
            <a:pPr indent="-342900" lvl="0" marL="457200" marR="0" rtl="0" algn="l">
              <a:lnSpc>
                <a:spcPct val="100000"/>
              </a:lnSpc>
              <a:spcBef>
                <a:spcPts val="0"/>
              </a:spcBef>
              <a:spcAft>
                <a:spcPts val="0"/>
              </a:spcAft>
              <a:buSzPts val="1800"/>
              <a:buChar char="●"/>
            </a:pPr>
            <a:r>
              <a:rPr lang="en" sz="1800"/>
              <a:t>If the player left of the dealer doesn't have enough money to ante, he/she is removed from the game, and the next player supplies the ante. </a:t>
            </a:r>
            <a:endParaRPr sz="1800"/>
          </a:p>
          <a:p>
            <a:pPr indent="-342900" lvl="0" marL="457200" marR="0" rtl="0" algn="l">
              <a:lnSpc>
                <a:spcPct val="100000"/>
              </a:lnSpc>
              <a:spcBef>
                <a:spcPts val="0"/>
              </a:spcBef>
              <a:spcAft>
                <a:spcPts val="0"/>
              </a:spcAft>
              <a:buSzPts val="1800"/>
              <a:buChar char="●"/>
            </a:pPr>
            <a:r>
              <a:rPr lang="en" sz="1800"/>
              <a:t>If that player also cannot afford the ante, this cycle continues until such a player is found or all players are removed.</a:t>
            </a:r>
            <a:endParaRPr sz="1800"/>
          </a:p>
        </p:txBody>
      </p:sp>
      <p:sp>
        <p:nvSpPr>
          <p:cNvPr id="529" name="Google Shape;529;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2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Poker Hand</a:t>
            </a:r>
            <a:endParaRPr/>
          </a:p>
        </p:txBody>
      </p:sp>
      <p:sp>
        <p:nvSpPr>
          <p:cNvPr id="535" name="Google Shape;535;p29"/>
          <p:cNvSpPr/>
          <p:nvPr/>
        </p:nvSpPr>
        <p:spPr>
          <a:xfrm>
            <a:off x="1230104" y="1828025"/>
            <a:ext cx="1131600" cy="471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interface: UI</a:t>
            </a:r>
            <a:endParaRPr/>
          </a:p>
        </p:txBody>
      </p:sp>
      <p:cxnSp>
        <p:nvCxnSpPr>
          <p:cNvPr id="536" name="Google Shape;536;p29"/>
          <p:cNvCxnSpPr/>
          <p:nvPr/>
        </p:nvCxnSpPr>
        <p:spPr>
          <a:xfrm>
            <a:off x="1844332" y="2289948"/>
            <a:ext cx="0" cy="3359100"/>
          </a:xfrm>
          <a:prstGeom prst="straightConnector1">
            <a:avLst/>
          </a:prstGeom>
          <a:noFill/>
          <a:ln cap="flat" cmpd="sng" w="19050">
            <a:solidFill>
              <a:srgbClr val="000000"/>
            </a:solidFill>
            <a:prstDash val="dash"/>
            <a:round/>
            <a:headEnd len="med" w="med" type="none"/>
            <a:tailEnd len="med" w="med" type="none"/>
          </a:ln>
        </p:spPr>
      </p:cxnSp>
      <p:sp>
        <p:nvSpPr>
          <p:cNvPr id="537" name="Google Shape;537;p29"/>
          <p:cNvSpPr/>
          <p:nvPr/>
        </p:nvSpPr>
        <p:spPr>
          <a:xfrm>
            <a:off x="638063" y="2621576"/>
            <a:ext cx="159600" cy="160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8" name="Google Shape;538;p29"/>
          <p:cNvCxnSpPr>
            <a:stCxn id="537" idx="6"/>
          </p:cNvCxnSpPr>
          <p:nvPr/>
        </p:nvCxnSpPr>
        <p:spPr>
          <a:xfrm>
            <a:off x="797663" y="2701676"/>
            <a:ext cx="985500" cy="4500"/>
          </a:xfrm>
          <a:prstGeom prst="straightConnector1">
            <a:avLst/>
          </a:prstGeom>
          <a:noFill/>
          <a:ln cap="flat" cmpd="sng" w="19050">
            <a:solidFill>
              <a:srgbClr val="000000"/>
            </a:solidFill>
            <a:prstDash val="solid"/>
            <a:round/>
            <a:headEnd len="med" w="med" type="none"/>
            <a:tailEnd len="med" w="med" type="triangle"/>
          </a:ln>
        </p:spPr>
      </p:cxnSp>
      <p:sp>
        <p:nvSpPr>
          <p:cNvPr id="539" name="Google Shape;539;p29"/>
          <p:cNvSpPr txBox="1"/>
          <p:nvPr/>
        </p:nvSpPr>
        <p:spPr>
          <a:xfrm>
            <a:off x="457150" y="2356665"/>
            <a:ext cx="16668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newRound()</a:t>
            </a:r>
            <a:endParaRPr sz="1200"/>
          </a:p>
        </p:txBody>
      </p:sp>
      <p:sp>
        <p:nvSpPr>
          <p:cNvPr id="540" name="Google Shape;540;p29"/>
          <p:cNvSpPr/>
          <p:nvPr/>
        </p:nvSpPr>
        <p:spPr>
          <a:xfrm>
            <a:off x="2441212" y="1828025"/>
            <a:ext cx="1131600" cy="471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Table</a:t>
            </a:r>
            <a:endParaRPr/>
          </a:p>
        </p:txBody>
      </p:sp>
      <p:cxnSp>
        <p:nvCxnSpPr>
          <p:cNvPr id="541" name="Google Shape;541;p29"/>
          <p:cNvCxnSpPr/>
          <p:nvPr/>
        </p:nvCxnSpPr>
        <p:spPr>
          <a:xfrm>
            <a:off x="3055439" y="2289948"/>
            <a:ext cx="0" cy="3359100"/>
          </a:xfrm>
          <a:prstGeom prst="straightConnector1">
            <a:avLst/>
          </a:prstGeom>
          <a:noFill/>
          <a:ln cap="flat" cmpd="sng" w="19050">
            <a:solidFill>
              <a:srgbClr val="000000"/>
            </a:solidFill>
            <a:prstDash val="dash"/>
            <a:round/>
            <a:headEnd len="med" w="med" type="none"/>
            <a:tailEnd len="med" w="med" type="none"/>
          </a:ln>
        </p:spPr>
      </p:cxnSp>
      <p:sp>
        <p:nvSpPr>
          <p:cNvPr id="542" name="Google Shape;542;p29"/>
          <p:cNvSpPr/>
          <p:nvPr/>
        </p:nvSpPr>
        <p:spPr>
          <a:xfrm>
            <a:off x="5133038" y="1828025"/>
            <a:ext cx="1131600" cy="471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Player</a:t>
            </a:r>
            <a:endParaRPr/>
          </a:p>
        </p:txBody>
      </p:sp>
      <p:cxnSp>
        <p:nvCxnSpPr>
          <p:cNvPr id="543" name="Google Shape;543;p29"/>
          <p:cNvCxnSpPr/>
          <p:nvPr/>
        </p:nvCxnSpPr>
        <p:spPr>
          <a:xfrm>
            <a:off x="5747266" y="2289948"/>
            <a:ext cx="0" cy="3359100"/>
          </a:xfrm>
          <a:prstGeom prst="straightConnector1">
            <a:avLst/>
          </a:prstGeom>
          <a:noFill/>
          <a:ln cap="flat" cmpd="sng" w="19050">
            <a:solidFill>
              <a:srgbClr val="000000"/>
            </a:solidFill>
            <a:prstDash val="dash"/>
            <a:round/>
            <a:headEnd len="med" w="med" type="none"/>
            <a:tailEnd len="med" w="med" type="none"/>
          </a:ln>
        </p:spPr>
      </p:cxnSp>
      <p:sp>
        <p:nvSpPr>
          <p:cNvPr id="544" name="Google Shape;544;p29"/>
          <p:cNvSpPr/>
          <p:nvPr/>
        </p:nvSpPr>
        <p:spPr>
          <a:xfrm>
            <a:off x="6344146" y="1828025"/>
            <a:ext cx="1131600" cy="471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cards: Deck</a:t>
            </a:r>
            <a:endParaRPr/>
          </a:p>
        </p:txBody>
      </p:sp>
      <p:cxnSp>
        <p:nvCxnSpPr>
          <p:cNvPr id="545" name="Google Shape;545;p29"/>
          <p:cNvCxnSpPr/>
          <p:nvPr/>
        </p:nvCxnSpPr>
        <p:spPr>
          <a:xfrm>
            <a:off x="6958373" y="2289948"/>
            <a:ext cx="0" cy="3359100"/>
          </a:xfrm>
          <a:prstGeom prst="straightConnector1">
            <a:avLst/>
          </a:prstGeom>
          <a:noFill/>
          <a:ln cap="flat" cmpd="sng" w="19050">
            <a:solidFill>
              <a:srgbClr val="000000"/>
            </a:solidFill>
            <a:prstDash val="dash"/>
            <a:round/>
            <a:headEnd len="med" w="med" type="none"/>
            <a:tailEnd len="med" w="med" type="none"/>
          </a:ln>
        </p:spPr>
      </p:cxnSp>
      <p:sp>
        <p:nvSpPr>
          <p:cNvPr id="546" name="Google Shape;546;p29"/>
          <p:cNvSpPr/>
          <p:nvPr/>
        </p:nvSpPr>
        <p:spPr>
          <a:xfrm>
            <a:off x="2887559" y="3213452"/>
            <a:ext cx="320400" cy="3177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7" name="Google Shape;547;p29"/>
          <p:cNvCxnSpPr>
            <a:endCxn id="546" idx="0"/>
          </p:cNvCxnSpPr>
          <p:nvPr/>
        </p:nvCxnSpPr>
        <p:spPr>
          <a:xfrm>
            <a:off x="1835759" y="3213452"/>
            <a:ext cx="1212000" cy="0"/>
          </a:xfrm>
          <a:prstGeom prst="straightConnector1">
            <a:avLst/>
          </a:prstGeom>
          <a:noFill/>
          <a:ln cap="flat" cmpd="sng" w="19050">
            <a:solidFill>
              <a:srgbClr val="000000"/>
            </a:solidFill>
            <a:prstDash val="solid"/>
            <a:round/>
            <a:headEnd len="med" w="med" type="none"/>
            <a:tailEnd len="med" w="med" type="triangle"/>
          </a:ln>
        </p:spPr>
      </p:cxnSp>
      <p:sp>
        <p:nvSpPr>
          <p:cNvPr id="548" name="Google Shape;548;p29"/>
          <p:cNvSpPr txBox="1"/>
          <p:nvPr/>
        </p:nvSpPr>
        <p:spPr>
          <a:xfrm>
            <a:off x="1923238" y="2888500"/>
            <a:ext cx="10533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newGame()</a:t>
            </a:r>
            <a:endParaRPr sz="1200"/>
          </a:p>
        </p:txBody>
      </p:sp>
      <p:sp>
        <p:nvSpPr>
          <p:cNvPr id="549" name="Google Shape;549;p29"/>
          <p:cNvSpPr/>
          <p:nvPr/>
        </p:nvSpPr>
        <p:spPr>
          <a:xfrm>
            <a:off x="7555253" y="1828025"/>
            <a:ext cx="1131600" cy="471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leftmost: Player</a:t>
            </a:r>
            <a:endParaRPr/>
          </a:p>
        </p:txBody>
      </p:sp>
      <p:cxnSp>
        <p:nvCxnSpPr>
          <p:cNvPr id="550" name="Google Shape;550;p29"/>
          <p:cNvCxnSpPr/>
          <p:nvPr/>
        </p:nvCxnSpPr>
        <p:spPr>
          <a:xfrm>
            <a:off x="8169480" y="2289948"/>
            <a:ext cx="0" cy="3359100"/>
          </a:xfrm>
          <a:prstGeom prst="straightConnector1">
            <a:avLst/>
          </a:prstGeom>
          <a:noFill/>
          <a:ln cap="flat" cmpd="sng" w="19050">
            <a:solidFill>
              <a:srgbClr val="000000"/>
            </a:solidFill>
            <a:prstDash val="dash"/>
            <a:round/>
            <a:headEnd len="med" w="med" type="none"/>
            <a:tailEnd len="med" w="med" type="none"/>
          </a:ln>
        </p:spPr>
      </p:cxnSp>
      <p:sp>
        <p:nvSpPr>
          <p:cNvPr id="551" name="Google Shape;551;p29"/>
          <p:cNvSpPr/>
          <p:nvPr/>
        </p:nvSpPr>
        <p:spPr>
          <a:xfrm>
            <a:off x="2757318" y="3303935"/>
            <a:ext cx="4797900" cy="935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2767339" y="3283822"/>
            <a:ext cx="601200" cy="35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loop</a:t>
            </a:r>
            <a:endParaRPr/>
          </a:p>
        </p:txBody>
      </p:sp>
      <p:sp>
        <p:nvSpPr>
          <p:cNvPr id="553" name="Google Shape;553;p29"/>
          <p:cNvSpPr txBox="1"/>
          <p:nvPr/>
        </p:nvSpPr>
        <p:spPr>
          <a:xfrm>
            <a:off x="3438561" y="3313991"/>
            <a:ext cx="1452300" cy="2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[for all players]</a:t>
            </a:r>
            <a:endParaRPr/>
          </a:p>
        </p:txBody>
      </p:sp>
      <p:sp>
        <p:nvSpPr>
          <p:cNvPr id="554" name="Google Shape;554;p29"/>
          <p:cNvSpPr/>
          <p:nvPr/>
        </p:nvSpPr>
        <p:spPr>
          <a:xfrm>
            <a:off x="3107960" y="3665891"/>
            <a:ext cx="320400" cy="471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3368442" y="3464812"/>
            <a:ext cx="140260" cy="191026"/>
          </a:xfrm>
          <a:custGeom>
            <a:rect b="b" l="l" r="r" t="t"/>
            <a:pathLst>
              <a:path extrusionOk="0" h="8339" w="6145">
                <a:moveTo>
                  <a:pt x="0" y="0"/>
                </a:moveTo>
                <a:lnTo>
                  <a:pt x="5706" y="439"/>
                </a:lnTo>
                <a:lnTo>
                  <a:pt x="6145" y="8339"/>
                </a:lnTo>
              </a:path>
            </a:pathLst>
          </a:custGeom>
          <a:noFill/>
          <a:ln cap="flat" cmpd="sng" w="19050">
            <a:solidFill>
              <a:srgbClr val="000000"/>
            </a:solidFill>
            <a:prstDash val="solid"/>
            <a:round/>
            <a:headEnd len="med" w="med" type="none"/>
            <a:tailEnd len="med" w="med" type="triangle"/>
          </a:ln>
        </p:spPr>
      </p:sp>
      <p:sp>
        <p:nvSpPr>
          <p:cNvPr id="556" name="Google Shape;556;p29"/>
          <p:cNvSpPr/>
          <p:nvPr/>
        </p:nvSpPr>
        <p:spPr>
          <a:xfrm>
            <a:off x="5682670" y="3706117"/>
            <a:ext cx="159600" cy="431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6904893" y="3836802"/>
            <a:ext cx="159600" cy="2487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8" name="Google Shape;558;p29"/>
          <p:cNvCxnSpPr/>
          <p:nvPr/>
        </p:nvCxnSpPr>
        <p:spPr>
          <a:xfrm>
            <a:off x="3438949" y="3706117"/>
            <a:ext cx="2254200" cy="20100"/>
          </a:xfrm>
          <a:prstGeom prst="straightConnector1">
            <a:avLst/>
          </a:prstGeom>
          <a:noFill/>
          <a:ln cap="flat" cmpd="sng" w="19050">
            <a:solidFill>
              <a:srgbClr val="000000"/>
            </a:solidFill>
            <a:prstDash val="solid"/>
            <a:round/>
            <a:headEnd len="med" w="med" type="none"/>
            <a:tailEnd len="med" w="med" type="triangle"/>
          </a:ln>
        </p:spPr>
      </p:cxnSp>
      <p:sp>
        <p:nvSpPr>
          <p:cNvPr id="559" name="Google Shape;559;p29"/>
          <p:cNvSpPr txBox="1"/>
          <p:nvPr/>
        </p:nvSpPr>
        <p:spPr>
          <a:xfrm>
            <a:off x="4597718" y="3409732"/>
            <a:ext cx="1131600" cy="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emptyHand()</a:t>
            </a:r>
            <a:endParaRPr sz="1200"/>
          </a:p>
        </p:txBody>
      </p:sp>
      <p:cxnSp>
        <p:nvCxnSpPr>
          <p:cNvPr id="560" name="Google Shape;560;p29"/>
          <p:cNvCxnSpPr/>
          <p:nvPr/>
        </p:nvCxnSpPr>
        <p:spPr>
          <a:xfrm>
            <a:off x="5873786" y="3836802"/>
            <a:ext cx="1053300" cy="1800"/>
          </a:xfrm>
          <a:prstGeom prst="straightConnector1">
            <a:avLst/>
          </a:prstGeom>
          <a:noFill/>
          <a:ln cap="flat" cmpd="sng" w="19050">
            <a:solidFill>
              <a:srgbClr val="000000"/>
            </a:solidFill>
            <a:prstDash val="solid"/>
            <a:round/>
            <a:headEnd len="med" w="med" type="none"/>
            <a:tailEnd len="med" w="med" type="triangle"/>
          </a:ln>
        </p:spPr>
      </p:cxnSp>
      <p:sp>
        <p:nvSpPr>
          <p:cNvPr id="561" name="Google Shape;561;p29"/>
          <p:cNvSpPr txBox="1"/>
          <p:nvPr/>
        </p:nvSpPr>
        <p:spPr>
          <a:xfrm>
            <a:off x="5905374" y="3458700"/>
            <a:ext cx="10533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addCards()</a:t>
            </a:r>
            <a:endParaRPr sz="1200"/>
          </a:p>
        </p:txBody>
      </p:sp>
      <p:sp>
        <p:nvSpPr>
          <p:cNvPr id="562" name="Google Shape;562;p29"/>
          <p:cNvSpPr/>
          <p:nvPr/>
        </p:nvSpPr>
        <p:spPr>
          <a:xfrm>
            <a:off x="6858946" y="4426479"/>
            <a:ext cx="198900" cy="2874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3" name="Google Shape;563;p29"/>
          <p:cNvCxnSpPr/>
          <p:nvPr/>
        </p:nvCxnSpPr>
        <p:spPr>
          <a:xfrm>
            <a:off x="3220112" y="4426479"/>
            <a:ext cx="3726300" cy="0"/>
          </a:xfrm>
          <a:prstGeom prst="straightConnector1">
            <a:avLst/>
          </a:prstGeom>
          <a:noFill/>
          <a:ln cap="flat" cmpd="sng" w="19050">
            <a:solidFill>
              <a:srgbClr val="000000"/>
            </a:solidFill>
            <a:prstDash val="solid"/>
            <a:round/>
            <a:headEnd len="med" w="med" type="none"/>
            <a:tailEnd len="med" w="med" type="triangle"/>
          </a:ln>
        </p:spPr>
      </p:cxnSp>
      <p:sp>
        <p:nvSpPr>
          <p:cNvPr id="564" name="Google Shape;564;p29"/>
          <p:cNvSpPr txBox="1"/>
          <p:nvPr/>
        </p:nvSpPr>
        <p:spPr>
          <a:xfrm>
            <a:off x="3508703" y="4158694"/>
            <a:ext cx="985500" cy="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shuffle()</a:t>
            </a:r>
            <a:endParaRPr sz="1200"/>
          </a:p>
        </p:txBody>
      </p:sp>
      <p:sp>
        <p:nvSpPr>
          <p:cNvPr id="565" name="Google Shape;565;p29"/>
          <p:cNvSpPr/>
          <p:nvPr/>
        </p:nvSpPr>
        <p:spPr>
          <a:xfrm>
            <a:off x="2818559" y="4789088"/>
            <a:ext cx="5760300" cy="1047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2818559" y="4795319"/>
            <a:ext cx="601200" cy="351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loop</a:t>
            </a:r>
            <a:endParaRPr/>
          </a:p>
        </p:txBody>
      </p:sp>
      <p:sp>
        <p:nvSpPr>
          <p:cNvPr id="567" name="Google Shape;567;p29"/>
          <p:cNvSpPr txBox="1"/>
          <p:nvPr/>
        </p:nvSpPr>
        <p:spPr>
          <a:xfrm>
            <a:off x="3438549" y="4842875"/>
            <a:ext cx="3037200" cy="190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[players remain and leftmost cannot ante]</a:t>
            </a:r>
            <a:endParaRPr sz="1200"/>
          </a:p>
        </p:txBody>
      </p:sp>
      <p:sp>
        <p:nvSpPr>
          <p:cNvPr id="568" name="Google Shape;568;p29"/>
          <p:cNvSpPr/>
          <p:nvPr/>
        </p:nvSpPr>
        <p:spPr>
          <a:xfrm>
            <a:off x="3083708" y="5197111"/>
            <a:ext cx="320400" cy="471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3432443" y="5030530"/>
            <a:ext cx="140260" cy="191026"/>
          </a:xfrm>
          <a:custGeom>
            <a:rect b="b" l="l" r="r" t="t"/>
            <a:pathLst>
              <a:path extrusionOk="0" h="8339" w="6145">
                <a:moveTo>
                  <a:pt x="0" y="0"/>
                </a:moveTo>
                <a:lnTo>
                  <a:pt x="5706" y="439"/>
                </a:lnTo>
                <a:lnTo>
                  <a:pt x="6145" y="8339"/>
                </a:lnTo>
              </a:path>
            </a:pathLst>
          </a:custGeom>
          <a:noFill/>
          <a:ln cap="flat" cmpd="sng" w="19050">
            <a:solidFill>
              <a:srgbClr val="000000"/>
            </a:solidFill>
            <a:prstDash val="solid"/>
            <a:round/>
            <a:headEnd len="med" w="med" type="none"/>
            <a:tailEnd len="med" w="med" type="triangle"/>
          </a:ln>
        </p:spPr>
      </p:sp>
      <p:sp>
        <p:nvSpPr>
          <p:cNvPr id="570" name="Google Shape;570;p29"/>
          <p:cNvSpPr txBox="1"/>
          <p:nvPr/>
        </p:nvSpPr>
        <p:spPr>
          <a:xfrm>
            <a:off x="3359825" y="5192825"/>
            <a:ext cx="1885200" cy="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removePlayer(leftmost)</a:t>
            </a:r>
            <a:endParaRPr sz="1200"/>
          </a:p>
        </p:txBody>
      </p:sp>
      <p:sp>
        <p:nvSpPr>
          <p:cNvPr id="571" name="Google Shape;571;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Google Shape;576;p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 Poker Hand</a:t>
            </a:r>
            <a:endParaRPr/>
          </a:p>
        </p:txBody>
      </p:sp>
      <p:sp>
        <p:nvSpPr>
          <p:cNvPr id="577" name="Google Shape;577;p30"/>
          <p:cNvSpPr/>
          <p:nvPr/>
        </p:nvSpPr>
        <p:spPr>
          <a:xfrm>
            <a:off x="488450" y="1602525"/>
            <a:ext cx="1239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interface: UI</a:t>
            </a:r>
            <a:endParaRPr/>
          </a:p>
        </p:txBody>
      </p:sp>
      <p:cxnSp>
        <p:nvCxnSpPr>
          <p:cNvPr id="578" name="Google Shape;578;p30"/>
          <p:cNvCxnSpPr/>
          <p:nvPr/>
        </p:nvCxnSpPr>
        <p:spPr>
          <a:xfrm>
            <a:off x="1161200" y="2106650"/>
            <a:ext cx="0" cy="3666000"/>
          </a:xfrm>
          <a:prstGeom prst="straightConnector1">
            <a:avLst/>
          </a:prstGeom>
          <a:noFill/>
          <a:ln cap="flat" cmpd="sng" w="19050">
            <a:solidFill>
              <a:srgbClr val="000000"/>
            </a:solidFill>
            <a:prstDash val="dash"/>
            <a:round/>
            <a:headEnd len="med" w="med" type="none"/>
            <a:tailEnd len="med" w="med" type="none"/>
          </a:ln>
        </p:spPr>
      </p:cxnSp>
      <p:sp>
        <p:nvSpPr>
          <p:cNvPr id="579" name="Google Shape;579;p30"/>
          <p:cNvSpPr/>
          <p:nvPr/>
        </p:nvSpPr>
        <p:spPr>
          <a:xfrm>
            <a:off x="1814950" y="1602525"/>
            <a:ext cx="1239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Table</a:t>
            </a:r>
            <a:endParaRPr/>
          </a:p>
        </p:txBody>
      </p:sp>
      <p:cxnSp>
        <p:nvCxnSpPr>
          <p:cNvPr id="580" name="Google Shape;580;p30"/>
          <p:cNvCxnSpPr/>
          <p:nvPr/>
        </p:nvCxnSpPr>
        <p:spPr>
          <a:xfrm>
            <a:off x="2487700" y="2106650"/>
            <a:ext cx="0" cy="3666000"/>
          </a:xfrm>
          <a:prstGeom prst="straightConnector1">
            <a:avLst/>
          </a:prstGeom>
          <a:noFill/>
          <a:ln cap="flat" cmpd="sng" w="19050">
            <a:solidFill>
              <a:srgbClr val="000000"/>
            </a:solidFill>
            <a:prstDash val="dash"/>
            <a:round/>
            <a:headEnd len="med" w="med" type="none"/>
            <a:tailEnd len="med" w="med" type="none"/>
          </a:ln>
        </p:spPr>
      </p:cxnSp>
      <p:sp>
        <p:nvSpPr>
          <p:cNvPr id="581" name="Google Shape;581;p30"/>
          <p:cNvSpPr/>
          <p:nvPr/>
        </p:nvSpPr>
        <p:spPr>
          <a:xfrm>
            <a:off x="4763250" y="1602525"/>
            <a:ext cx="1239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Player</a:t>
            </a:r>
            <a:endParaRPr/>
          </a:p>
        </p:txBody>
      </p:sp>
      <p:cxnSp>
        <p:nvCxnSpPr>
          <p:cNvPr id="582" name="Google Shape;582;p30"/>
          <p:cNvCxnSpPr/>
          <p:nvPr/>
        </p:nvCxnSpPr>
        <p:spPr>
          <a:xfrm>
            <a:off x="5436000" y="2106650"/>
            <a:ext cx="0" cy="3666000"/>
          </a:xfrm>
          <a:prstGeom prst="straightConnector1">
            <a:avLst/>
          </a:prstGeom>
          <a:noFill/>
          <a:ln cap="flat" cmpd="sng" w="19050">
            <a:solidFill>
              <a:srgbClr val="000000"/>
            </a:solidFill>
            <a:prstDash val="dash"/>
            <a:round/>
            <a:headEnd len="med" w="med" type="none"/>
            <a:tailEnd len="med" w="med" type="none"/>
          </a:ln>
        </p:spPr>
      </p:cxnSp>
      <p:sp>
        <p:nvSpPr>
          <p:cNvPr id="583" name="Google Shape;583;p30"/>
          <p:cNvSpPr/>
          <p:nvPr/>
        </p:nvSpPr>
        <p:spPr>
          <a:xfrm>
            <a:off x="6089750" y="1602525"/>
            <a:ext cx="1239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cards: Deck</a:t>
            </a:r>
            <a:endParaRPr/>
          </a:p>
        </p:txBody>
      </p:sp>
      <p:cxnSp>
        <p:nvCxnSpPr>
          <p:cNvPr id="584" name="Google Shape;584;p30"/>
          <p:cNvCxnSpPr/>
          <p:nvPr/>
        </p:nvCxnSpPr>
        <p:spPr>
          <a:xfrm>
            <a:off x="6762500" y="2106650"/>
            <a:ext cx="0" cy="3666000"/>
          </a:xfrm>
          <a:prstGeom prst="straightConnector1">
            <a:avLst/>
          </a:prstGeom>
          <a:noFill/>
          <a:ln cap="flat" cmpd="sng" w="19050">
            <a:solidFill>
              <a:srgbClr val="000000"/>
            </a:solidFill>
            <a:prstDash val="dash"/>
            <a:round/>
            <a:headEnd len="med" w="med" type="none"/>
            <a:tailEnd len="med" w="med" type="none"/>
          </a:ln>
        </p:spPr>
      </p:cxnSp>
      <p:sp>
        <p:nvSpPr>
          <p:cNvPr id="585" name="Google Shape;585;p30"/>
          <p:cNvSpPr/>
          <p:nvPr/>
        </p:nvSpPr>
        <p:spPr>
          <a:xfrm>
            <a:off x="2259100" y="2208675"/>
            <a:ext cx="351000" cy="3934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0"/>
          <p:cNvSpPr/>
          <p:nvPr/>
        </p:nvSpPr>
        <p:spPr>
          <a:xfrm>
            <a:off x="7416250" y="1602525"/>
            <a:ext cx="1239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leftmost: Player</a:t>
            </a:r>
            <a:endParaRPr/>
          </a:p>
        </p:txBody>
      </p:sp>
      <p:cxnSp>
        <p:nvCxnSpPr>
          <p:cNvPr id="587" name="Google Shape;587;p30"/>
          <p:cNvCxnSpPr/>
          <p:nvPr/>
        </p:nvCxnSpPr>
        <p:spPr>
          <a:xfrm>
            <a:off x="8089000" y="2106650"/>
            <a:ext cx="0" cy="3666000"/>
          </a:xfrm>
          <a:prstGeom prst="straightConnector1">
            <a:avLst/>
          </a:prstGeom>
          <a:noFill/>
          <a:ln cap="flat" cmpd="sng" w="19050">
            <a:solidFill>
              <a:srgbClr val="000000"/>
            </a:solidFill>
            <a:prstDash val="dash"/>
            <a:round/>
            <a:headEnd len="med" w="med" type="none"/>
            <a:tailEnd len="med" w="med" type="none"/>
          </a:ln>
        </p:spPr>
      </p:cxnSp>
      <p:sp>
        <p:nvSpPr>
          <p:cNvPr id="588" name="Google Shape;588;p30"/>
          <p:cNvSpPr/>
          <p:nvPr/>
        </p:nvSpPr>
        <p:spPr>
          <a:xfrm>
            <a:off x="1941725" y="2181825"/>
            <a:ext cx="6605700" cy="4147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1941725" y="2208675"/>
            <a:ext cx="658500" cy="384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alt</a:t>
            </a:r>
            <a:endParaRPr/>
          </a:p>
        </p:txBody>
      </p:sp>
      <p:sp>
        <p:nvSpPr>
          <p:cNvPr id="590" name="Google Shape;590;p30"/>
          <p:cNvSpPr txBox="1"/>
          <p:nvPr/>
        </p:nvSpPr>
        <p:spPr>
          <a:xfrm>
            <a:off x="2600225" y="2106650"/>
            <a:ext cx="10872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[players remain]</a:t>
            </a:r>
            <a:endParaRPr sz="1200"/>
          </a:p>
        </p:txBody>
      </p:sp>
      <p:sp>
        <p:nvSpPr>
          <p:cNvPr id="591" name="Google Shape;591;p30"/>
          <p:cNvSpPr/>
          <p:nvPr/>
        </p:nvSpPr>
        <p:spPr>
          <a:xfrm>
            <a:off x="7965800" y="2592675"/>
            <a:ext cx="292500" cy="444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2" name="Google Shape;592;p30"/>
          <p:cNvCxnSpPr/>
          <p:nvPr/>
        </p:nvCxnSpPr>
        <p:spPr>
          <a:xfrm flipH="1" rot="10800000">
            <a:off x="2611000" y="2592675"/>
            <a:ext cx="5354700" cy="27600"/>
          </a:xfrm>
          <a:prstGeom prst="straightConnector1">
            <a:avLst/>
          </a:prstGeom>
          <a:noFill/>
          <a:ln cap="flat" cmpd="sng" w="19050">
            <a:solidFill>
              <a:schemeClr val="dk1"/>
            </a:solidFill>
            <a:prstDash val="solid"/>
            <a:round/>
            <a:headEnd len="med" w="med" type="none"/>
            <a:tailEnd len="med" w="med" type="triangle"/>
          </a:ln>
        </p:spPr>
      </p:cxnSp>
      <p:sp>
        <p:nvSpPr>
          <p:cNvPr id="593" name="Google Shape;593;p30"/>
          <p:cNvSpPr txBox="1"/>
          <p:nvPr/>
        </p:nvSpPr>
        <p:spPr>
          <a:xfrm>
            <a:off x="6990750" y="2208675"/>
            <a:ext cx="8700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ante()</a:t>
            </a:r>
            <a:endParaRPr sz="1200"/>
          </a:p>
        </p:txBody>
      </p:sp>
      <p:cxnSp>
        <p:nvCxnSpPr>
          <p:cNvPr id="594" name="Google Shape;594;p30"/>
          <p:cNvCxnSpPr>
            <a:stCxn id="591" idx="2"/>
          </p:cNvCxnSpPr>
          <p:nvPr/>
        </p:nvCxnSpPr>
        <p:spPr>
          <a:xfrm flipH="1">
            <a:off x="2632850" y="3037575"/>
            <a:ext cx="5479200" cy="11100"/>
          </a:xfrm>
          <a:prstGeom prst="straightConnector1">
            <a:avLst/>
          </a:prstGeom>
          <a:noFill/>
          <a:ln cap="flat" cmpd="sng" w="19050">
            <a:solidFill>
              <a:srgbClr val="000000"/>
            </a:solidFill>
            <a:prstDash val="dashDot"/>
            <a:round/>
            <a:headEnd len="med" w="med" type="none"/>
            <a:tailEnd len="med" w="med" type="triangle"/>
          </a:ln>
        </p:spPr>
      </p:cxnSp>
      <p:sp>
        <p:nvSpPr>
          <p:cNvPr id="595" name="Google Shape;595;p30"/>
          <p:cNvSpPr txBox="1"/>
          <p:nvPr/>
        </p:nvSpPr>
        <p:spPr>
          <a:xfrm>
            <a:off x="2930175" y="2659125"/>
            <a:ext cx="6585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bet</a:t>
            </a:r>
            <a:endParaRPr/>
          </a:p>
        </p:txBody>
      </p:sp>
      <p:sp>
        <p:nvSpPr>
          <p:cNvPr id="596" name="Google Shape;596;p30"/>
          <p:cNvSpPr/>
          <p:nvPr/>
        </p:nvSpPr>
        <p:spPr>
          <a:xfrm>
            <a:off x="2073400" y="3399825"/>
            <a:ext cx="5479200" cy="18201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0"/>
          <p:cNvSpPr/>
          <p:nvPr/>
        </p:nvSpPr>
        <p:spPr>
          <a:xfrm>
            <a:off x="2105350" y="3407100"/>
            <a:ext cx="658500" cy="384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loop</a:t>
            </a:r>
            <a:endParaRPr/>
          </a:p>
        </p:txBody>
      </p:sp>
      <p:sp>
        <p:nvSpPr>
          <p:cNvPr id="598" name="Google Shape;598;p30"/>
          <p:cNvSpPr txBox="1"/>
          <p:nvPr/>
        </p:nvSpPr>
        <p:spPr>
          <a:xfrm>
            <a:off x="2824425" y="3399825"/>
            <a:ext cx="10872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[for each player, twice]</a:t>
            </a:r>
            <a:endParaRPr sz="1200"/>
          </a:p>
        </p:txBody>
      </p:sp>
      <p:sp>
        <p:nvSpPr>
          <p:cNvPr id="599" name="Google Shape;599;p30"/>
          <p:cNvSpPr/>
          <p:nvPr/>
        </p:nvSpPr>
        <p:spPr>
          <a:xfrm>
            <a:off x="5226600" y="3969525"/>
            <a:ext cx="417000" cy="1189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30"/>
          <p:cNvCxnSpPr>
            <a:endCxn id="599" idx="0"/>
          </p:cNvCxnSpPr>
          <p:nvPr/>
        </p:nvCxnSpPr>
        <p:spPr>
          <a:xfrm>
            <a:off x="2622000" y="3959325"/>
            <a:ext cx="2813100" cy="10200"/>
          </a:xfrm>
          <a:prstGeom prst="straightConnector1">
            <a:avLst/>
          </a:prstGeom>
          <a:noFill/>
          <a:ln cap="flat" cmpd="sng" w="19050">
            <a:solidFill>
              <a:srgbClr val="000000"/>
            </a:solidFill>
            <a:prstDash val="solid"/>
            <a:round/>
            <a:headEnd len="med" w="med" type="none"/>
            <a:tailEnd len="med" w="med" type="triangle"/>
          </a:ln>
        </p:spPr>
      </p:cxnSp>
      <p:sp>
        <p:nvSpPr>
          <p:cNvPr id="601" name="Google Shape;601;p30"/>
          <p:cNvSpPr txBox="1"/>
          <p:nvPr/>
        </p:nvSpPr>
        <p:spPr>
          <a:xfrm>
            <a:off x="4051500" y="3671325"/>
            <a:ext cx="11472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drawCard()</a:t>
            </a:r>
            <a:endParaRPr sz="1200"/>
          </a:p>
        </p:txBody>
      </p:sp>
      <p:sp>
        <p:nvSpPr>
          <p:cNvPr id="602" name="Google Shape;602;p30"/>
          <p:cNvSpPr/>
          <p:nvPr/>
        </p:nvSpPr>
        <p:spPr>
          <a:xfrm>
            <a:off x="6627100" y="4091100"/>
            <a:ext cx="292500" cy="9306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3" name="Google Shape;603;p30"/>
          <p:cNvCxnSpPr/>
          <p:nvPr/>
        </p:nvCxnSpPr>
        <p:spPr>
          <a:xfrm flipH="1" rot="10800000">
            <a:off x="5607550" y="4091100"/>
            <a:ext cx="983400" cy="8100"/>
          </a:xfrm>
          <a:prstGeom prst="straightConnector1">
            <a:avLst/>
          </a:prstGeom>
          <a:noFill/>
          <a:ln cap="flat" cmpd="sng" w="19050">
            <a:solidFill>
              <a:srgbClr val="000000"/>
            </a:solidFill>
            <a:prstDash val="solid"/>
            <a:round/>
            <a:headEnd len="med" w="med" type="none"/>
            <a:tailEnd len="med" w="med" type="triangle"/>
          </a:ln>
        </p:spPr>
      </p:cxnSp>
      <p:sp>
        <p:nvSpPr>
          <p:cNvPr id="604" name="Google Shape;604;p30"/>
          <p:cNvSpPr txBox="1"/>
          <p:nvPr/>
        </p:nvSpPr>
        <p:spPr>
          <a:xfrm>
            <a:off x="5734300" y="3818700"/>
            <a:ext cx="8928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getCard()</a:t>
            </a:r>
            <a:endParaRPr sz="1200"/>
          </a:p>
        </p:txBody>
      </p:sp>
      <p:cxnSp>
        <p:nvCxnSpPr>
          <p:cNvPr id="605" name="Google Shape;605;p30"/>
          <p:cNvCxnSpPr>
            <a:stCxn id="602" idx="2"/>
          </p:cNvCxnSpPr>
          <p:nvPr/>
        </p:nvCxnSpPr>
        <p:spPr>
          <a:xfrm rot="10800000">
            <a:off x="5716450" y="5001900"/>
            <a:ext cx="1056900" cy="19800"/>
          </a:xfrm>
          <a:prstGeom prst="straightConnector1">
            <a:avLst/>
          </a:prstGeom>
          <a:noFill/>
          <a:ln cap="flat" cmpd="sng" w="19050">
            <a:solidFill>
              <a:srgbClr val="000000"/>
            </a:solidFill>
            <a:prstDash val="dashDot"/>
            <a:round/>
            <a:headEnd len="med" w="med" type="none"/>
            <a:tailEnd len="med" w="med" type="triangle"/>
          </a:ln>
        </p:spPr>
      </p:cxnSp>
      <p:sp>
        <p:nvSpPr>
          <p:cNvPr id="606" name="Google Shape;606;p30"/>
          <p:cNvSpPr txBox="1"/>
          <p:nvPr/>
        </p:nvSpPr>
        <p:spPr>
          <a:xfrm>
            <a:off x="5869975" y="4738500"/>
            <a:ext cx="658500" cy="1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 card</a:t>
            </a:r>
            <a:endParaRPr sz="1200"/>
          </a:p>
        </p:txBody>
      </p:sp>
      <p:cxnSp>
        <p:nvCxnSpPr>
          <p:cNvPr id="607" name="Google Shape;607;p30"/>
          <p:cNvCxnSpPr/>
          <p:nvPr/>
        </p:nvCxnSpPr>
        <p:spPr>
          <a:xfrm>
            <a:off x="1941725" y="5287150"/>
            <a:ext cx="6605700" cy="0"/>
          </a:xfrm>
          <a:prstGeom prst="straightConnector1">
            <a:avLst/>
          </a:prstGeom>
          <a:noFill/>
          <a:ln cap="flat" cmpd="sng" w="38100">
            <a:solidFill>
              <a:srgbClr val="000000"/>
            </a:solidFill>
            <a:prstDash val="dot"/>
            <a:round/>
            <a:headEnd len="med" w="med" type="none"/>
            <a:tailEnd len="med" w="med" type="none"/>
          </a:ln>
        </p:spPr>
      </p:cxnSp>
      <p:sp>
        <p:nvSpPr>
          <p:cNvPr id="608" name="Google Shape;608;p30"/>
          <p:cNvSpPr txBox="1"/>
          <p:nvPr/>
        </p:nvSpPr>
        <p:spPr>
          <a:xfrm>
            <a:off x="2821300" y="5219925"/>
            <a:ext cx="9546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[else]</a:t>
            </a:r>
            <a:endParaRPr sz="1200"/>
          </a:p>
        </p:txBody>
      </p:sp>
      <p:sp>
        <p:nvSpPr>
          <p:cNvPr id="609" name="Google Shape;609;p30"/>
          <p:cNvSpPr/>
          <p:nvPr/>
        </p:nvSpPr>
        <p:spPr>
          <a:xfrm>
            <a:off x="2325775" y="5572425"/>
            <a:ext cx="417000" cy="570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2622000" y="5354375"/>
            <a:ext cx="252375" cy="263350"/>
          </a:xfrm>
          <a:custGeom>
            <a:rect b="b" l="l" r="r" t="t"/>
            <a:pathLst>
              <a:path extrusionOk="0" h="10534" w="10095">
                <a:moveTo>
                  <a:pt x="0" y="439"/>
                </a:moveTo>
                <a:lnTo>
                  <a:pt x="9217" y="0"/>
                </a:lnTo>
                <a:lnTo>
                  <a:pt x="10095" y="10534"/>
                </a:lnTo>
                <a:lnTo>
                  <a:pt x="3950" y="10095"/>
                </a:lnTo>
              </a:path>
            </a:pathLst>
          </a:custGeom>
          <a:noFill/>
          <a:ln cap="flat" cmpd="sng" w="19050">
            <a:solidFill>
              <a:srgbClr val="000000"/>
            </a:solidFill>
            <a:prstDash val="solid"/>
            <a:round/>
            <a:headEnd len="med" w="med" type="none"/>
            <a:tailEnd len="med" w="med" type="triangle"/>
          </a:ln>
        </p:spPr>
      </p:sp>
      <p:sp>
        <p:nvSpPr>
          <p:cNvPr id="611" name="Google Shape;611;p30"/>
          <p:cNvSpPr txBox="1"/>
          <p:nvPr/>
        </p:nvSpPr>
        <p:spPr>
          <a:xfrm>
            <a:off x="2826978" y="5571075"/>
            <a:ext cx="9546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endGame()</a:t>
            </a:r>
            <a:endParaRPr sz="1200"/>
          </a:p>
        </p:txBody>
      </p:sp>
      <p:sp>
        <p:nvSpPr>
          <p:cNvPr id="612" name="Google Shape;612;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Activity</a:t>
            </a:r>
            <a:endParaRPr/>
          </a:p>
        </p:txBody>
      </p:sp>
      <p:sp>
        <p:nvSpPr>
          <p:cNvPr id="618" name="Google Shape;618;p3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t>A local television station opens a communication link to the SatComms module, identifies itself, and requests a link to the WeatherStation instance for a particular location. It then requests a weather report from the WeatherStation. The WeatherStation requests a summary from that location’s WeatherData instance. If new readings have not been take in the last five minutes, then the WeatherData will gather new values for its attributes. WeatherData will then return its summary.</a:t>
            </a:r>
            <a:endParaRPr sz="1800"/>
          </a:p>
          <a:p>
            <a:pPr indent="0" lvl="0" marL="0" marR="0" rtl="0" algn="l">
              <a:lnSpc>
                <a:spcPct val="100000"/>
              </a:lnSpc>
              <a:spcBef>
                <a:spcPts val="600"/>
              </a:spcBef>
              <a:spcAft>
                <a:spcPts val="0"/>
              </a:spcAft>
              <a:buNone/>
            </a:pPr>
            <a:r>
              <a:rPr b="1" lang="en" sz="1800"/>
              <a:t>Draw a sequence diagram for this scenario using these classes.</a:t>
            </a:r>
            <a:endParaRPr b="1" sz="1800"/>
          </a:p>
        </p:txBody>
      </p:sp>
      <p:sp>
        <p:nvSpPr>
          <p:cNvPr id="619" name="Google Shape;619;p31"/>
          <p:cNvSpPr/>
          <p:nvPr/>
        </p:nvSpPr>
        <p:spPr>
          <a:xfrm>
            <a:off x="4628650" y="1689500"/>
            <a:ext cx="1899600" cy="184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WeatherStation</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identifier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testLink()</a:t>
            </a:r>
            <a:endParaRPr sz="1200"/>
          </a:p>
          <a:p>
            <a:pPr indent="0" lvl="0" marL="0" rtl="0" algn="l">
              <a:spcBef>
                <a:spcPts val="0"/>
              </a:spcBef>
              <a:spcAft>
                <a:spcPts val="0"/>
              </a:spcAft>
              <a:buNone/>
            </a:pPr>
            <a:r>
              <a:rPr lang="en" sz="1200"/>
              <a:t>reportWeather()</a:t>
            </a:r>
            <a:br>
              <a:rPr lang="en" sz="1200"/>
            </a:br>
            <a:r>
              <a:rPr lang="en" sz="1200"/>
              <a:t>reportStatus()</a:t>
            </a:r>
            <a:endParaRPr sz="1200"/>
          </a:p>
          <a:p>
            <a:pPr indent="0" lvl="0" marL="0" rtl="0" algn="l">
              <a:spcBef>
                <a:spcPts val="0"/>
              </a:spcBef>
              <a:spcAft>
                <a:spcPts val="0"/>
              </a:spcAft>
              <a:buNone/>
            </a:pPr>
            <a:r>
              <a:rPr lang="en" sz="1200"/>
              <a:t>restart(instruments)</a:t>
            </a:r>
            <a:endParaRPr sz="1200"/>
          </a:p>
          <a:p>
            <a:pPr indent="0" lvl="0" marL="0" rtl="0" algn="l">
              <a:spcBef>
                <a:spcPts val="0"/>
              </a:spcBef>
              <a:spcAft>
                <a:spcPts val="0"/>
              </a:spcAft>
              <a:buNone/>
            </a:pPr>
            <a:r>
              <a:rPr lang="en" sz="1200"/>
              <a:t>shutdown(instruments)</a:t>
            </a:r>
            <a:endParaRPr sz="1200"/>
          </a:p>
          <a:p>
            <a:pPr indent="0" lvl="0" marL="0" rtl="0" algn="l">
              <a:spcBef>
                <a:spcPts val="0"/>
              </a:spcBef>
              <a:spcAft>
                <a:spcPts val="0"/>
              </a:spcAft>
              <a:buNone/>
            </a:pPr>
            <a:r>
              <a:rPr lang="en" sz="1200"/>
              <a:t>reconfigure(commands)</a:t>
            </a:r>
            <a:endParaRPr sz="1200"/>
          </a:p>
        </p:txBody>
      </p:sp>
      <p:cxnSp>
        <p:nvCxnSpPr>
          <p:cNvPr id="620" name="Google Shape;620;p31"/>
          <p:cNvCxnSpPr/>
          <p:nvPr/>
        </p:nvCxnSpPr>
        <p:spPr>
          <a:xfrm>
            <a:off x="4628650" y="1933925"/>
            <a:ext cx="1899600" cy="0"/>
          </a:xfrm>
          <a:prstGeom prst="straightConnector1">
            <a:avLst/>
          </a:prstGeom>
          <a:noFill/>
          <a:ln cap="flat" cmpd="sng" w="19050">
            <a:solidFill>
              <a:schemeClr val="dk2"/>
            </a:solidFill>
            <a:prstDash val="solid"/>
            <a:round/>
            <a:headEnd len="med" w="med" type="none"/>
            <a:tailEnd len="med" w="med" type="none"/>
          </a:ln>
        </p:spPr>
      </p:cxnSp>
      <p:cxnSp>
        <p:nvCxnSpPr>
          <p:cNvPr id="621" name="Google Shape;621;p31"/>
          <p:cNvCxnSpPr/>
          <p:nvPr/>
        </p:nvCxnSpPr>
        <p:spPr>
          <a:xfrm>
            <a:off x="4628650" y="2313800"/>
            <a:ext cx="1899600" cy="0"/>
          </a:xfrm>
          <a:prstGeom prst="straightConnector1">
            <a:avLst/>
          </a:prstGeom>
          <a:noFill/>
          <a:ln cap="flat" cmpd="sng" w="19050">
            <a:solidFill>
              <a:schemeClr val="dk2"/>
            </a:solidFill>
            <a:prstDash val="solid"/>
            <a:round/>
            <a:headEnd len="med" w="med" type="none"/>
            <a:tailEnd len="med" w="med" type="none"/>
          </a:ln>
        </p:spPr>
      </p:cxnSp>
      <p:sp>
        <p:nvSpPr>
          <p:cNvPr id="622" name="Google Shape;622;p31"/>
          <p:cNvSpPr/>
          <p:nvPr/>
        </p:nvSpPr>
        <p:spPr>
          <a:xfrm>
            <a:off x="6787200" y="1592750"/>
            <a:ext cx="1899600" cy="194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WeatherData</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temperature</a:t>
            </a:r>
            <a:endParaRPr sz="1200"/>
          </a:p>
          <a:p>
            <a:pPr indent="0" lvl="0" marL="0" rtl="0" algn="l">
              <a:spcBef>
                <a:spcPts val="0"/>
              </a:spcBef>
              <a:spcAft>
                <a:spcPts val="0"/>
              </a:spcAft>
              <a:buNone/>
            </a:pPr>
            <a:r>
              <a:rPr lang="en" sz="1200"/>
              <a:t>windSpeed</a:t>
            </a:r>
            <a:endParaRPr sz="1200"/>
          </a:p>
          <a:p>
            <a:pPr indent="0" lvl="0" marL="0" rtl="0" algn="l">
              <a:spcBef>
                <a:spcPts val="0"/>
              </a:spcBef>
              <a:spcAft>
                <a:spcPts val="0"/>
              </a:spcAft>
              <a:buNone/>
            </a:pPr>
            <a:r>
              <a:rPr lang="en" sz="1200"/>
              <a:t>windDirection</a:t>
            </a:r>
            <a:endParaRPr sz="1200"/>
          </a:p>
          <a:p>
            <a:pPr indent="0" lvl="0" marL="0" rtl="0" algn="l">
              <a:spcBef>
                <a:spcPts val="0"/>
              </a:spcBef>
              <a:spcAft>
                <a:spcPts val="0"/>
              </a:spcAft>
              <a:buNone/>
            </a:pPr>
            <a:r>
              <a:rPr lang="en" sz="1200"/>
              <a:t>pressure</a:t>
            </a:r>
            <a:endParaRPr sz="1200"/>
          </a:p>
          <a:p>
            <a:pPr indent="0" lvl="0" marL="0" rtl="0" algn="l">
              <a:spcBef>
                <a:spcPts val="0"/>
              </a:spcBef>
              <a:spcAft>
                <a:spcPts val="0"/>
              </a:spcAft>
              <a:buNone/>
            </a:pPr>
            <a:r>
              <a:rPr lang="en" sz="1200"/>
              <a:t>lastReadingTime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collect()</a:t>
            </a:r>
            <a:endParaRPr sz="1200"/>
          </a:p>
          <a:p>
            <a:pPr indent="0" lvl="0" marL="0" rtl="0" algn="l">
              <a:spcBef>
                <a:spcPts val="0"/>
              </a:spcBef>
              <a:spcAft>
                <a:spcPts val="0"/>
              </a:spcAft>
              <a:buNone/>
            </a:pPr>
            <a:r>
              <a:rPr lang="en" sz="1200"/>
              <a:t>summarize(time)</a:t>
            </a:r>
            <a:endParaRPr sz="1200"/>
          </a:p>
        </p:txBody>
      </p:sp>
      <p:cxnSp>
        <p:nvCxnSpPr>
          <p:cNvPr id="623" name="Google Shape;623;p31"/>
          <p:cNvCxnSpPr/>
          <p:nvPr/>
        </p:nvCxnSpPr>
        <p:spPr>
          <a:xfrm>
            <a:off x="6787200" y="1957700"/>
            <a:ext cx="1899600" cy="0"/>
          </a:xfrm>
          <a:prstGeom prst="straightConnector1">
            <a:avLst/>
          </a:prstGeom>
          <a:noFill/>
          <a:ln cap="flat" cmpd="sng" w="19050">
            <a:solidFill>
              <a:schemeClr val="dk2"/>
            </a:solidFill>
            <a:prstDash val="solid"/>
            <a:round/>
            <a:headEnd len="med" w="med" type="none"/>
            <a:tailEnd len="med" w="med" type="none"/>
          </a:ln>
        </p:spPr>
      </p:cxnSp>
      <p:cxnSp>
        <p:nvCxnSpPr>
          <p:cNvPr id="624" name="Google Shape;624;p31"/>
          <p:cNvCxnSpPr/>
          <p:nvPr/>
        </p:nvCxnSpPr>
        <p:spPr>
          <a:xfrm>
            <a:off x="6787200" y="2997375"/>
            <a:ext cx="1899600" cy="0"/>
          </a:xfrm>
          <a:prstGeom prst="straightConnector1">
            <a:avLst/>
          </a:prstGeom>
          <a:noFill/>
          <a:ln cap="flat" cmpd="sng" w="19050">
            <a:solidFill>
              <a:schemeClr val="dk2"/>
            </a:solidFill>
            <a:prstDash val="solid"/>
            <a:round/>
            <a:headEnd len="med" w="med" type="none"/>
            <a:tailEnd len="med" w="med" type="none"/>
          </a:ln>
        </p:spPr>
      </p:cxnSp>
      <p:sp>
        <p:nvSpPr>
          <p:cNvPr id="625" name="Google Shape;625;p31"/>
          <p:cNvSpPr/>
          <p:nvPr/>
        </p:nvSpPr>
        <p:spPr>
          <a:xfrm>
            <a:off x="4628650" y="3542150"/>
            <a:ext cx="1346700" cy="1334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ther_identifier</a:t>
            </a:r>
            <a:endParaRPr sz="1200"/>
          </a:p>
          <a:p>
            <a:pPr indent="0" lvl="0" marL="0" rtl="0" algn="l">
              <a:spcBef>
                <a:spcPts val="0"/>
              </a:spcBef>
              <a:spcAft>
                <a:spcPts val="0"/>
              </a:spcAft>
              <a:buNone/>
            </a:pPr>
            <a:r>
              <a:rPr lang="en"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get()</a:t>
            </a:r>
            <a:endParaRPr sz="1200"/>
          </a:p>
          <a:p>
            <a:pPr indent="0" lvl="0" marL="0" rtl="0" algn="l">
              <a:spcBef>
                <a:spcPts val="0"/>
              </a:spcBef>
              <a:spcAft>
                <a:spcPts val="0"/>
              </a:spcAft>
              <a:buNone/>
            </a:pPr>
            <a:r>
              <a:rPr lang="en" sz="1200"/>
              <a:t>shutdown()</a:t>
            </a:r>
            <a:endParaRPr sz="1200"/>
          </a:p>
          <a:p>
            <a:pPr indent="0" lvl="0" marL="0" rtl="0" algn="l">
              <a:spcBef>
                <a:spcPts val="0"/>
              </a:spcBef>
              <a:spcAft>
                <a:spcPts val="0"/>
              </a:spcAft>
              <a:buNone/>
            </a:pPr>
            <a:r>
              <a:rPr lang="en" sz="1200"/>
              <a:t>restart()</a:t>
            </a:r>
            <a:endParaRPr sz="1200"/>
          </a:p>
        </p:txBody>
      </p:sp>
      <p:cxnSp>
        <p:nvCxnSpPr>
          <p:cNvPr id="626" name="Google Shape;626;p31"/>
          <p:cNvCxnSpPr/>
          <p:nvPr/>
        </p:nvCxnSpPr>
        <p:spPr>
          <a:xfrm>
            <a:off x="4628650" y="3837113"/>
            <a:ext cx="1346700" cy="0"/>
          </a:xfrm>
          <a:prstGeom prst="straightConnector1">
            <a:avLst/>
          </a:prstGeom>
          <a:noFill/>
          <a:ln cap="flat" cmpd="sng" w="19050">
            <a:solidFill>
              <a:schemeClr val="dk2"/>
            </a:solidFill>
            <a:prstDash val="solid"/>
            <a:round/>
            <a:headEnd len="med" w="med" type="none"/>
            <a:tailEnd len="med" w="med" type="none"/>
          </a:ln>
        </p:spPr>
      </p:cxnSp>
      <p:cxnSp>
        <p:nvCxnSpPr>
          <p:cNvPr id="627" name="Google Shape;627;p31"/>
          <p:cNvCxnSpPr/>
          <p:nvPr/>
        </p:nvCxnSpPr>
        <p:spPr>
          <a:xfrm>
            <a:off x="4628650" y="4266963"/>
            <a:ext cx="1346700" cy="0"/>
          </a:xfrm>
          <a:prstGeom prst="straightConnector1">
            <a:avLst/>
          </a:prstGeom>
          <a:noFill/>
          <a:ln cap="flat" cmpd="sng" w="19050">
            <a:solidFill>
              <a:schemeClr val="dk2"/>
            </a:solidFill>
            <a:prstDash val="solid"/>
            <a:round/>
            <a:headEnd len="med" w="med" type="none"/>
            <a:tailEnd len="med" w="med" type="none"/>
          </a:ln>
        </p:spPr>
      </p:cxnSp>
      <p:sp>
        <p:nvSpPr>
          <p:cNvPr id="628" name="Google Shape;628;p31"/>
          <p:cNvSpPr/>
          <p:nvPr/>
        </p:nvSpPr>
        <p:spPr>
          <a:xfrm>
            <a:off x="4628650" y="4966225"/>
            <a:ext cx="1346700" cy="145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Anemometer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an_identifier</a:t>
            </a:r>
            <a:endParaRPr sz="1200"/>
          </a:p>
          <a:p>
            <a:pPr indent="0" lvl="0" marL="0" rtl="0" algn="l">
              <a:spcBef>
                <a:spcPts val="0"/>
              </a:spcBef>
              <a:spcAft>
                <a:spcPts val="0"/>
              </a:spcAft>
              <a:buNone/>
            </a:pPr>
            <a:r>
              <a:rPr lang="en" sz="1200"/>
              <a:t>windSpeed</a:t>
            </a:r>
            <a:endParaRPr sz="1200"/>
          </a:p>
          <a:p>
            <a:pPr indent="0" lvl="0" marL="0" rtl="0" algn="l">
              <a:spcBef>
                <a:spcPts val="0"/>
              </a:spcBef>
              <a:spcAft>
                <a:spcPts val="0"/>
              </a:spcAft>
              <a:buNone/>
            </a:pPr>
            <a:r>
              <a:rPr lang="en" sz="1200"/>
              <a:t>windDirection</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get()</a:t>
            </a:r>
            <a:endParaRPr sz="1200"/>
          </a:p>
          <a:p>
            <a:pPr indent="0" lvl="0" marL="0" rtl="0" algn="l">
              <a:spcBef>
                <a:spcPts val="0"/>
              </a:spcBef>
              <a:spcAft>
                <a:spcPts val="0"/>
              </a:spcAft>
              <a:buNone/>
            </a:pPr>
            <a:r>
              <a:rPr lang="en" sz="1200"/>
              <a:t>shutdown()</a:t>
            </a:r>
            <a:endParaRPr sz="1200"/>
          </a:p>
          <a:p>
            <a:pPr indent="0" lvl="0" marL="0" rtl="0" algn="l">
              <a:spcBef>
                <a:spcPts val="0"/>
              </a:spcBef>
              <a:spcAft>
                <a:spcPts val="0"/>
              </a:spcAft>
              <a:buNone/>
            </a:pPr>
            <a:r>
              <a:rPr lang="en" sz="1200"/>
              <a:t>restart()</a:t>
            </a:r>
            <a:endParaRPr sz="1200"/>
          </a:p>
        </p:txBody>
      </p:sp>
      <p:cxnSp>
        <p:nvCxnSpPr>
          <p:cNvPr id="629" name="Google Shape;629;p31"/>
          <p:cNvCxnSpPr/>
          <p:nvPr/>
        </p:nvCxnSpPr>
        <p:spPr>
          <a:xfrm>
            <a:off x="4628650" y="5211188"/>
            <a:ext cx="1346700" cy="0"/>
          </a:xfrm>
          <a:prstGeom prst="straightConnector1">
            <a:avLst/>
          </a:prstGeom>
          <a:noFill/>
          <a:ln cap="flat" cmpd="sng" w="19050">
            <a:solidFill>
              <a:schemeClr val="dk2"/>
            </a:solidFill>
            <a:prstDash val="solid"/>
            <a:round/>
            <a:headEnd len="med" w="med" type="none"/>
            <a:tailEnd len="med" w="med" type="none"/>
          </a:ln>
        </p:spPr>
      </p:cxnSp>
      <p:cxnSp>
        <p:nvCxnSpPr>
          <p:cNvPr id="630" name="Google Shape;630;p31"/>
          <p:cNvCxnSpPr/>
          <p:nvPr/>
        </p:nvCxnSpPr>
        <p:spPr>
          <a:xfrm>
            <a:off x="4628650" y="5840988"/>
            <a:ext cx="1346700" cy="0"/>
          </a:xfrm>
          <a:prstGeom prst="straightConnector1">
            <a:avLst/>
          </a:prstGeom>
          <a:noFill/>
          <a:ln cap="flat" cmpd="sng" w="19050">
            <a:solidFill>
              <a:schemeClr val="dk2"/>
            </a:solidFill>
            <a:prstDash val="solid"/>
            <a:round/>
            <a:headEnd len="med" w="med" type="none"/>
            <a:tailEnd len="med" w="med" type="none"/>
          </a:ln>
        </p:spPr>
      </p:cxnSp>
      <p:sp>
        <p:nvSpPr>
          <p:cNvPr id="631" name="Google Shape;631;p31"/>
          <p:cNvSpPr/>
          <p:nvPr/>
        </p:nvSpPr>
        <p:spPr>
          <a:xfrm>
            <a:off x="6083100" y="3602700"/>
            <a:ext cx="1346700" cy="1334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Barometer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bar_identifier</a:t>
            </a:r>
            <a:endParaRPr sz="1200"/>
          </a:p>
          <a:p>
            <a:pPr indent="0" lvl="0" marL="0" rtl="0" algn="l">
              <a:spcBef>
                <a:spcPts val="0"/>
              </a:spcBef>
              <a:spcAft>
                <a:spcPts val="0"/>
              </a:spcAft>
              <a:buNone/>
            </a:pPr>
            <a:r>
              <a:rPr lang="en" sz="1200"/>
              <a:t>pressure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get()</a:t>
            </a:r>
            <a:endParaRPr sz="1200"/>
          </a:p>
          <a:p>
            <a:pPr indent="0" lvl="0" marL="0" rtl="0" algn="l">
              <a:spcBef>
                <a:spcPts val="0"/>
              </a:spcBef>
              <a:spcAft>
                <a:spcPts val="0"/>
              </a:spcAft>
              <a:buNone/>
            </a:pPr>
            <a:r>
              <a:rPr lang="en" sz="1200"/>
              <a:t>shutdown()</a:t>
            </a:r>
            <a:endParaRPr sz="1200"/>
          </a:p>
          <a:p>
            <a:pPr indent="0" lvl="0" marL="0" rtl="0" algn="l">
              <a:spcBef>
                <a:spcPts val="0"/>
              </a:spcBef>
              <a:spcAft>
                <a:spcPts val="0"/>
              </a:spcAft>
              <a:buNone/>
            </a:pPr>
            <a:r>
              <a:rPr lang="en" sz="1200"/>
              <a:t>restart()</a:t>
            </a:r>
            <a:endParaRPr sz="1200"/>
          </a:p>
        </p:txBody>
      </p:sp>
      <p:cxnSp>
        <p:nvCxnSpPr>
          <p:cNvPr id="632" name="Google Shape;632;p31"/>
          <p:cNvCxnSpPr/>
          <p:nvPr/>
        </p:nvCxnSpPr>
        <p:spPr>
          <a:xfrm>
            <a:off x="6083100" y="3897663"/>
            <a:ext cx="1346700" cy="0"/>
          </a:xfrm>
          <a:prstGeom prst="straightConnector1">
            <a:avLst/>
          </a:prstGeom>
          <a:noFill/>
          <a:ln cap="flat" cmpd="sng" w="19050">
            <a:solidFill>
              <a:schemeClr val="dk2"/>
            </a:solidFill>
            <a:prstDash val="solid"/>
            <a:round/>
            <a:headEnd len="med" w="med" type="none"/>
            <a:tailEnd len="med" w="med" type="none"/>
          </a:ln>
        </p:spPr>
      </p:cxnSp>
      <p:cxnSp>
        <p:nvCxnSpPr>
          <p:cNvPr id="633" name="Google Shape;633;p31"/>
          <p:cNvCxnSpPr/>
          <p:nvPr/>
        </p:nvCxnSpPr>
        <p:spPr>
          <a:xfrm>
            <a:off x="6083100" y="4327513"/>
            <a:ext cx="1346700" cy="0"/>
          </a:xfrm>
          <a:prstGeom prst="straightConnector1">
            <a:avLst/>
          </a:prstGeom>
          <a:noFill/>
          <a:ln cap="flat" cmpd="sng" w="19050">
            <a:solidFill>
              <a:schemeClr val="dk2"/>
            </a:solidFill>
            <a:prstDash val="solid"/>
            <a:round/>
            <a:headEnd len="med" w="med" type="none"/>
            <a:tailEnd len="med" w="med" type="none"/>
          </a:ln>
        </p:spPr>
      </p:cxnSp>
      <p:sp>
        <p:nvSpPr>
          <p:cNvPr id="634" name="Google Shape;634;p31"/>
          <p:cNvSpPr/>
          <p:nvPr/>
        </p:nvSpPr>
        <p:spPr>
          <a:xfrm>
            <a:off x="6225500" y="4997650"/>
            <a:ext cx="1712100" cy="164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SatComms</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t/>
            </a:r>
            <a:endParaRPr sz="600"/>
          </a:p>
          <a:p>
            <a:pPr indent="0" lvl="0" marL="0" rtl="0" algn="l">
              <a:spcBef>
                <a:spcPts val="0"/>
              </a:spcBef>
              <a:spcAft>
                <a:spcPts val="0"/>
              </a:spcAft>
              <a:buNone/>
            </a:pPr>
            <a:r>
              <a:rPr lang="en" sz="1200"/>
              <a:t>linkedStation</a:t>
            </a:r>
            <a:endParaRPr sz="1200"/>
          </a:p>
          <a:p>
            <a:pPr indent="0" lvl="0" marL="0" rtl="0" algn="l">
              <a:spcBef>
                <a:spcPts val="0"/>
              </a:spcBef>
              <a:spcAft>
                <a:spcPts val="0"/>
              </a:spcAft>
              <a:buNone/>
            </a:pPr>
            <a:r>
              <a:rPr lang="en" sz="1200"/>
              <a:t>stationList[]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openLink(identifier)</a:t>
            </a:r>
            <a:endParaRPr sz="1200"/>
          </a:p>
          <a:p>
            <a:pPr indent="0" lvl="0" marL="0" rtl="0" algn="l">
              <a:spcBef>
                <a:spcPts val="0"/>
              </a:spcBef>
              <a:spcAft>
                <a:spcPts val="0"/>
              </a:spcAft>
              <a:buNone/>
            </a:pPr>
            <a:r>
              <a:rPr lang="en" sz="1200"/>
              <a:t>closeLink(identifier)</a:t>
            </a:r>
            <a:endParaRPr sz="1200"/>
          </a:p>
          <a:p>
            <a:pPr indent="0" lvl="0" marL="0" rtl="0" algn="l">
              <a:spcBef>
                <a:spcPts val="0"/>
              </a:spcBef>
              <a:spcAft>
                <a:spcPts val="0"/>
              </a:spcAft>
              <a:buNone/>
            </a:pPr>
            <a:r>
              <a:rPr lang="en" sz="1200"/>
              <a:t>identify(userID)</a:t>
            </a:r>
            <a:endParaRPr sz="1200"/>
          </a:p>
          <a:p>
            <a:pPr indent="0" lvl="0" marL="0" rtl="0" algn="l">
              <a:spcBef>
                <a:spcPts val="0"/>
              </a:spcBef>
              <a:spcAft>
                <a:spcPts val="0"/>
              </a:spcAft>
              <a:buNone/>
            </a:pPr>
            <a:r>
              <a:rPr lang="en" sz="1200"/>
              <a:t>requestReport()</a:t>
            </a:r>
            <a:endParaRPr sz="1200"/>
          </a:p>
        </p:txBody>
      </p:sp>
      <p:cxnSp>
        <p:nvCxnSpPr>
          <p:cNvPr id="635" name="Google Shape;635;p31"/>
          <p:cNvCxnSpPr/>
          <p:nvPr/>
        </p:nvCxnSpPr>
        <p:spPr>
          <a:xfrm>
            <a:off x="6225500" y="5250304"/>
            <a:ext cx="1712100" cy="0"/>
          </a:xfrm>
          <a:prstGeom prst="straightConnector1">
            <a:avLst/>
          </a:prstGeom>
          <a:noFill/>
          <a:ln cap="flat" cmpd="sng" w="19050">
            <a:solidFill>
              <a:schemeClr val="dk2"/>
            </a:solidFill>
            <a:prstDash val="solid"/>
            <a:round/>
            <a:headEnd len="med" w="med" type="none"/>
            <a:tailEnd len="med" w="med" type="none"/>
          </a:ln>
        </p:spPr>
      </p:cxnSp>
      <p:cxnSp>
        <p:nvCxnSpPr>
          <p:cNvPr id="636" name="Google Shape;636;p31"/>
          <p:cNvCxnSpPr/>
          <p:nvPr/>
        </p:nvCxnSpPr>
        <p:spPr>
          <a:xfrm>
            <a:off x="6225500" y="5821754"/>
            <a:ext cx="1712100" cy="0"/>
          </a:xfrm>
          <a:prstGeom prst="straightConnector1">
            <a:avLst/>
          </a:prstGeom>
          <a:noFill/>
          <a:ln cap="flat" cmpd="sng" w="19050">
            <a:solidFill>
              <a:schemeClr val="dk2"/>
            </a:solidFill>
            <a:prstDash val="solid"/>
            <a:round/>
            <a:headEnd len="med" w="med" type="none"/>
            <a:tailEnd len="med" w="med" type="none"/>
          </a:ln>
        </p:spPr>
      </p:cxnSp>
      <p:sp>
        <p:nvSpPr>
          <p:cNvPr id="637" name="Google Shape;637;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Solution</a:t>
            </a:r>
            <a:endParaRPr/>
          </a:p>
        </p:txBody>
      </p:sp>
      <p:sp>
        <p:nvSpPr>
          <p:cNvPr id="643" name="Google Shape;643;p32"/>
          <p:cNvSpPr/>
          <p:nvPr/>
        </p:nvSpPr>
        <p:spPr>
          <a:xfrm>
            <a:off x="1521575" y="1899700"/>
            <a:ext cx="1285500" cy="480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comms: SatComms</a:t>
            </a:r>
            <a:endParaRPr/>
          </a:p>
        </p:txBody>
      </p:sp>
      <p:sp>
        <p:nvSpPr>
          <p:cNvPr id="644" name="Google Shape;644;p32"/>
          <p:cNvSpPr/>
          <p:nvPr/>
        </p:nvSpPr>
        <p:spPr>
          <a:xfrm>
            <a:off x="2973481" y="1909116"/>
            <a:ext cx="1139100" cy="480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s1: Weather Station</a:t>
            </a:r>
            <a:endParaRPr/>
          </a:p>
        </p:txBody>
      </p:sp>
      <p:cxnSp>
        <p:nvCxnSpPr>
          <p:cNvPr id="645" name="Google Shape;645;p32"/>
          <p:cNvCxnSpPr>
            <a:stCxn id="643" idx="2"/>
            <a:endCxn id="646" idx="0"/>
          </p:cNvCxnSpPr>
          <p:nvPr/>
        </p:nvCxnSpPr>
        <p:spPr>
          <a:xfrm>
            <a:off x="2164325" y="2380000"/>
            <a:ext cx="0" cy="3426300"/>
          </a:xfrm>
          <a:prstGeom prst="straightConnector1">
            <a:avLst/>
          </a:prstGeom>
          <a:noFill/>
          <a:ln cap="flat" cmpd="sng" w="19050">
            <a:solidFill>
              <a:srgbClr val="000000"/>
            </a:solidFill>
            <a:prstDash val="dash"/>
            <a:round/>
            <a:headEnd len="med" w="med" type="none"/>
            <a:tailEnd len="med" w="med" type="none"/>
          </a:ln>
        </p:spPr>
      </p:cxnSp>
      <p:cxnSp>
        <p:nvCxnSpPr>
          <p:cNvPr id="647" name="Google Shape;647;p32"/>
          <p:cNvCxnSpPr/>
          <p:nvPr/>
        </p:nvCxnSpPr>
        <p:spPr>
          <a:xfrm>
            <a:off x="3591924" y="2380249"/>
            <a:ext cx="0" cy="3426300"/>
          </a:xfrm>
          <a:prstGeom prst="straightConnector1">
            <a:avLst/>
          </a:prstGeom>
          <a:noFill/>
          <a:ln cap="flat" cmpd="sng" w="19050">
            <a:solidFill>
              <a:srgbClr val="000000"/>
            </a:solidFill>
            <a:prstDash val="dash"/>
            <a:round/>
            <a:headEnd len="med" w="med" type="none"/>
            <a:tailEnd len="med" w="med" type="none"/>
          </a:ln>
        </p:spPr>
      </p:cxnSp>
      <p:sp>
        <p:nvSpPr>
          <p:cNvPr id="648" name="Google Shape;648;p32"/>
          <p:cNvSpPr/>
          <p:nvPr/>
        </p:nvSpPr>
        <p:spPr>
          <a:xfrm>
            <a:off x="2013044" y="2794281"/>
            <a:ext cx="312000" cy="253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2"/>
          <p:cNvSpPr/>
          <p:nvPr/>
        </p:nvSpPr>
        <p:spPr>
          <a:xfrm>
            <a:off x="4205426" y="1912059"/>
            <a:ext cx="1210500" cy="480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wD: WeatherData</a:t>
            </a:r>
            <a:endParaRPr sz="1300"/>
          </a:p>
        </p:txBody>
      </p:sp>
      <p:cxnSp>
        <p:nvCxnSpPr>
          <p:cNvPr id="650" name="Google Shape;650;p32"/>
          <p:cNvCxnSpPr/>
          <p:nvPr/>
        </p:nvCxnSpPr>
        <p:spPr>
          <a:xfrm>
            <a:off x="4655780" y="2398835"/>
            <a:ext cx="5100" cy="3841200"/>
          </a:xfrm>
          <a:prstGeom prst="straightConnector1">
            <a:avLst/>
          </a:prstGeom>
          <a:noFill/>
          <a:ln cap="flat" cmpd="sng" w="19050">
            <a:solidFill>
              <a:srgbClr val="000000"/>
            </a:solidFill>
            <a:prstDash val="dash"/>
            <a:round/>
            <a:headEnd len="med" w="med" type="none"/>
            <a:tailEnd len="med" w="med" type="none"/>
          </a:ln>
        </p:spPr>
      </p:cxnSp>
      <p:sp>
        <p:nvSpPr>
          <p:cNvPr id="651" name="Google Shape;651;p32"/>
          <p:cNvSpPr/>
          <p:nvPr/>
        </p:nvSpPr>
        <p:spPr>
          <a:xfrm>
            <a:off x="4544226" y="4328402"/>
            <a:ext cx="223200" cy="1537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2" name="Google Shape;652;p32"/>
          <p:cNvCxnSpPr/>
          <p:nvPr/>
        </p:nvCxnSpPr>
        <p:spPr>
          <a:xfrm flipH="1">
            <a:off x="883658" y="2564100"/>
            <a:ext cx="18900" cy="3629100"/>
          </a:xfrm>
          <a:prstGeom prst="straightConnector1">
            <a:avLst/>
          </a:prstGeom>
          <a:noFill/>
          <a:ln cap="flat" cmpd="sng" w="19050">
            <a:solidFill>
              <a:srgbClr val="000000"/>
            </a:solidFill>
            <a:prstDash val="dash"/>
            <a:round/>
            <a:headEnd len="med" w="med" type="none"/>
            <a:tailEnd len="med" w="med" type="none"/>
          </a:ln>
        </p:spPr>
      </p:cxnSp>
      <p:sp>
        <p:nvSpPr>
          <p:cNvPr id="653" name="Google Shape;653;p32"/>
          <p:cNvSpPr txBox="1"/>
          <p:nvPr/>
        </p:nvSpPr>
        <p:spPr>
          <a:xfrm>
            <a:off x="907500" y="2525800"/>
            <a:ext cx="12855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identify(userID)</a:t>
            </a:r>
            <a:endParaRPr sz="1200"/>
          </a:p>
        </p:txBody>
      </p:sp>
      <p:cxnSp>
        <p:nvCxnSpPr>
          <p:cNvPr id="654" name="Google Shape;654;p32"/>
          <p:cNvCxnSpPr/>
          <p:nvPr/>
        </p:nvCxnSpPr>
        <p:spPr>
          <a:xfrm>
            <a:off x="895491" y="2839198"/>
            <a:ext cx="1139100" cy="300"/>
          </a:xfrm>
          <a:prstGeom prst="straightConnector1">
            <a:avLst/>
          </a:prstGeom>
          <a:noFill/>
          <a:ln cap="flat" cmpd="sng" w="19050">
            <a:solidFill>
              <a:srgbClr val="000000"/>
            </a:solidFill>
            <a:prstDash val="solid"/>
            <a:round/>
            <a:headEnd len="med" w="med" type="none"/>
            <a:tailEnd len="med" w="med" type="triangle"/>
          </a:ln>
        </p:spPr>
      </p:cxnSp>
      <p:sp>
        <p:nvSpPr>
          <p:cNvPr id="655" name="Google Shape;655;p32"/>
          <p:cNvSpPr/>
          <p:nvPr/>
        </p:nvSpPr>
        <p:spPr>
          <a:xfrm>
            <a:off x="3411010" y="4328402"/>
            <a:ext cx="312000" cy="16590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txBox="1"/>
          <p:nvPr/>
        </p:nvSpPr>
        <p:spPr>
          <a:xfrm>
            <a:off x="859801" y="3846475"/>
            <a:ext cx="13044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requestReport()</a:t>
            </a:r>
            <a:endParaRPr sz="1200"/>
          </a:p>
        </p:txBody>
      </p:sp>
      <p:cxnSp>
        <p:nvCxnSpPr>
          <p:cNvPr id="657" name="Google Shape;657;p32"/>
          <p:cNvCxnSpPr/>
          <p:nvPr/>
        </p:nvCxnSpPr>
        <p:spPr>
          <a:xfrm>
            <a:off x="919231" y="4196326"/>
            <a:ext cx="1139100" cy="300"/>
          </a:xfrm>
          <a:prstGeom prst="straightConnector1">
            <a:avLst/>
          </a:prstGeom>
          <a:noFill/>
          <a:ln cap="flat" cmpd="sng" w="19050">
            <a:solidFill>
              <a:srgbClr val="000000"/>
            </a:solidFill>
            <a:prstDash val="solid"/>
            <a:round/>
            <a:headEnd len="med" w="med" type="none"/>
            <a:tailEnd len="med" w="med" type="triangle"/>
          </a:ln>
        </p:spPr>
      </p:cxnSp>
      <p:sp>
        <p:nvSpPr>
          <p:cNvPr id="658" name="Google Shape;658;p32"/>
          <p:cNvSpPr txBox="1"/>
          <p:nvPr/>
        </p:nvSpPr>
        <p:spPr>
          <a:xfrm>
            <a:off x="907500" y="2871199"/>
            <a:ext cx="1401000" cy="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openLink (location)</a:t>
            </a:r>
            <a:endParaRPr sz="1200"/>
          </a:p>
        </p:txBody>
      </p:sp>
      <p:cxnSp>
        <p:nvCxnSpPr>
          <p:cNvPr id="659" name="Google Shape;659;p32"/>
          <p:cNvCxnSpPr/>
          <p:nvPr/>
        </p:nvCxnSpPr>
        <p:spPr>
          <a:xfrm>
            <a:off x="895491" y="3298427"/>
            <a:ext cx="1139100" cy="300"/>
          </a:xfrm>
          <a:prstGeom prst="straightConnector1">
            <a:avLst/>
          </a:prstGeom>
          <a:noFill/>
          <a:ln cap="flat" cmpd="sng" w="19050">
            <a:solidFill>
              <a:srgbClr val="000000"/>
            </a:solidFill>
            <a:prstDash val="solid"/>
            <a:round/>
            <a:headEnd len="med" w="med" type="none"/>
            <a:tailEnd len="med" w="med" type="triangle"/>
          </a:ln>
        </p:spPr>
      </p:cxnSp>
      <p:sp>
        <p:nvSpPr>
          <p:cNvPr id="660" name="Google Shape;660;p32"/>
          <p:cNvSpPr/>
          <p:nvPr/>
        </p:nvSpPr>
        <p:spPr>
          <a:xfrm>
            <a:off x="2021386" y="3238194"/>
            <a:ext cx="312000" cy="2538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2"/>
          <p:cNvSpPr/>
          <p:nvPr/>
        </p:nvSpPr>
        <p:spPr>
          <a:xfrm>
            <a:off x="3452125" y="3358890"/>
            <a:ext cx="312000" cy="3684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2" name="Google Shape;662;p32"/>
          <p:cNvCxnSpPr/>
          <p:nvPr/>
        </p:nvCxnSpPr>
        <p:spPr>
          <a:xfrm>
            <a:off x="2308465" y="3358893"/>
            <a:ext cx="1139100" cy="300"/>
          </a:xfrm>
          <a:prstGeom prst="straightConnector1">
            <a:avLst/>
          </a:prstGeom>
          <a:noFill/>
          <a:ln cap="flat" cmpd="sng" w="19050">
            <a:solidFill>
              <a:srgbClr val="000000"/>
            </a:solidFill>
            <a:prstDash val="solid"/>
            <a:round/>
            <a:headEnd len="med" w="med" type="none"/>
            <a:tailEnd len="med" w="med" type="triangle"/>
          </a:ln>
        </p:spPr>
      </p:cxnSp>
      <p:sp>
        <p:nvSpPr>
          <p:cNvPr id="663" name="Google Shape;663;p32"/>
          <p:cNvSpPr txBox="1"/>
          <p:nvPr/>
        </p:nvSpPr>
        <p:spPr>
          <a:xfrm>
            <a:off x="2404977" y="3005163"/>
            <a:ext cx="11154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testLink()</a:t>
            </a:r>
            <a:endParaRPr sz="1200"/>
          </a:p>
        </p:txBody>
      </p:sp>
      <p:cxnSp>
        <p:nvCxnSpPr>
          <p:cNvPr id="664" name="Google Shape;664;p32"/>
          <p:cNvCxnSpPr>
            <a:stCxn id="661" idx="2"/>
          </p:cNvCxnSpPr>
          <p:nvPr/>
        </p:nvCxnSpPr>
        <p:spPr>
          <a:xfrm rot="10800000">
            <a:off x="920725" y="3726390"/>
            <a:ext cx="2687400" cy="900"/>
          </a:xfrm>
          <a:prstGeom prst="straightConnector1">
            <a:avLst/>
          </a:prstGeom>
          <a:noFill/>
          <a:ln cap="flat" cmpd="sng" w="19050">
            <a:solidFill>
              <a:srgbClr val="000000"/>
            </a:solidFill>
            <a:prstDash val="dashDot"/>
            <a:round/>
            <a:headEnd len="med" w="med" type="none"/>
            <a:tailEnd len="med" w="med" type="triangle"/>
          </a:ln>
        </p:spPr>
      </p:cxnSp>
      <p:sp>
        <p:nvSpPr>
          <p:cNvPr id="665" name="Google Shape;665;p32"/>
          <p:cNvSpPr txBox="1"/>
          <p:nvPr/>
        </p:nvSpPr>
        <p:spPr>
          <a:xfrm>
            <a:off x="874887" y="3425959"/>
            <a:ext cx="14229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acknowledgement</a:t>
            </a:r>
            <a:endParaRPr sz="1200"/>
          </a:p>
        </p:txBody>
      </p:sp>
      <p:sp>
        <p:nvSpPr>
          <p:cNvPr id="666" name="Google Shape;666;p32"/>
          <p:cNvSpPr/>
          <p:nvPr/>
        </p:nvSpPr>
        <p:spPr>
          <a:xfrm>
            <a:off x="2021386" y="4196326"/>
            <a:ext cx="312000" cy="19209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7" name="Google Shape;667;p32"/>
          <p:cNvCxnSpPr/>
          <p:nvPr/>
        </p:nvCxnSpPr>
        <p:spPr>
          <a:xfrm>
            <a:off x="2334538" y="4328399"/>
            <a:ext cx="1086900" cy="4500"/>
          </a:xfrm>
          <a:prstGeom prst="straightConnector1">
            <a:avLst/>
          </a:prstGeom>
          <a:noFill/>
          <a:ln cap="flat" cmpd="sng" w="19050">
            <a:solidFill>
              <a:srgbClr val="000000"/>
            </a:solidFill>
            <a:prstDash val="solid"/>
            <a:round/>
            <a:headEnd len="med" w="med" type="none"/>
            <a:tailEnd len="med" w="med" type="triangle"/>
          </a:ln>
        </p:spPr>
      </p:cxnSp>
      <p:cxnSp>
        <p:nvCxnSpPr>
          <p:cNvPr id="668" name="Google Shape;668;p32"/>
          <p:cNvCxnSpPr>
            <a:stCxn id="666" idx="2"/>
          </p:cNvCxnSpPr>
          <p:nvPr/>
        </p:nvCxnSpPr>
        <p:spPr>
          <a:xfrm rot="10800000">
            <a:off x="911386" y="6114226"/>
            <a:ext cx="1266000" cy="3000"/>
          </a:xfrm>
          <a:prstGeom prst="straightConnector1">
            <a:avLst/>
          </a:prstGeom>
          <a:noFill/>
          <a:ln cap="flat" cmpd="sng" w="19050">
            <a:solidFill>
              <a:srgbClr val="000000"/>
            </a:solidFill>
            <a:prstDash val="dashDot"/>
            <a:round/>
            <a:headEnd len="med" w="med" type="none"/>
            <a:tailEnd len="med" w="med" type="triangle"/>
          </a:ln>
        </p:spPr>
      </p:cxnSp>
      <p:sp>
        <p:nvSpPr>
          <p:cNvPr id="669" name="Google Shape;669;p32"/>
          <p:cNvSpPr txBox="1"/>
          <p:nvPr/>
        </p:nvSpPr>
        <p:spPr>
          <a:xfrm>
            <a:off x="928067" y="5605964"/>
            <a:ext cx="12105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report</a:t>
            </a:r>
            <a:endParaRPr sz="1200"/>
          </a:p>
        </p:txBody>
      </p:sp>
      <p:cxnSp>
        <p:nvCxnSpPr>
          <p:cNvPr id="670" name="Google Shape;670;p32"/>
          <p:cNvCxnSpPr/>
          <p:nvPr/>
        </p:nvCxnSpPr>
        <p:spPr>
          <a:xfrm rot="10800000">
            <a:off x="2325924" y="5968815"/>
            <a:ext cx="1266000" cy="3000"/>
          </a:xfrm>
          <a:prstGeom prst="straightConnector1">
            <a:avLst/>
          </a:prstGeom>
          <a:noFill/>
          <a:ln cap="flat" cmpd="sng" w="19050">
            <a:solidFill>
              <a:srgbClr val="000000"/>
            </a:solidFill>
            <a:prstDash val="dashDot"/>
            <a:round/>
            <a:headEnd len="med" w="med" type="none"/>
            <a:tailEnd len="med" w="med" type="triangle"/>
          </a:ln>
        </p:spPr>
      </p:cxnSp>
      <p:sp>
        <p:nvSpPr>
          <p:cNvPr id="671" name="Google Shape;671;p32"/>
          <p:cNvSpPr txBox="1"/>
          <p:nvPr/>
        </p:nvSpPr>
        <p:spPr>
          <a:xfrm>
            <a:off x="2357255" y="5969308"/>
            <a:ext cx="12105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report</a:t>
            </a:r>
            <a:endParaRPr sz="1200"/>
          </a:p>
        </p:txBody>
      </p:sp>
      <p:cxnSp>
        <p:nvCxnSpPr>
          <p:cNvPr id="672" name="Google Shape;672;p32"/>
          <p:cNvCxnSpPr/>
          <p:nvPr/>
        </p:nvCxnSpPr>
        <p:spPr>
          <a:xfrm>
            <a:off x="3713211" y="4370574"/>
            <a:ext cx="821100" cy="0"/>
          </a:xfrm>
          <a:prstGeom prst="straightConnector1">
            <a:avLst/>
          </a:prstGeom>
          <a:noFill/>
          <a:ln cap="flat" cmpd="sng" w="19050">
            <a:solidFill>
              <a:srgbClr val="000000"/>
            </a:solidFill>
            <a:prstDash val="solid"/>
            <a:round/>
            <a:headEnd len="med" w="med" type="none"/>
            <a:tailEnd len="med" w="med" type="triangle"/>
          </a:ln>
        </p:spPr>
      </p:cxnSp>
      <p:sp>
        <p:nvSpPr>
          <p:cNvPr id="673" name="Google Shape;673;p32"/>
          <p:cNvSpPr txBox="1"/>
          <p:nvPr/>
        </p:nvSpPr>
        <p:spPr>
          <a:xfrm>
            <a:off x="2326080" y="3960152"/>
            <a:ext cx="12660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reportWeather()</a:t>
            </a:r>
            <a:endParaRPr sz="1200"/>
          </a:p>
        </p:txBody>
      </p:sp>
      <p:cxnSp>
        <p:nvCxnSpPr>
          <p:cNvPr id="674" name="Google Shape;674;p32"/>
          <p:cNvCxnSpPr/>
          <p:nvPr/>
        </p:nvCxnSpPr>
        <p:spPr>
          <a:xfrm rot="10800000">
            <a:off x="3741584" y="5866025"/>
            <a:ext cx="895500" cy="12900"/>
          </a:xfrm>
          <a:prstGeom prst="straightConnector1">
            <a:avLst/>
          </a:prstGeom>
          <a:noFill/>
          <a:ln cap="flat" cmpd="sng" w="19050">
            <a:solidFill>
              <a:srgbClr val="000000"/>
            </a:solidFill>
            <a:prstDash val="dashDot"/>
            <a:round/>
            <a:headEnd len="med" w="med" type="none"/>
            <a:tailEnd len="med" w="med" type="triangle"/>
          </a:ln>
        </p:spPr>
      </p:cxnSp>
      <p:sp>
        <p:nvSpPr>
          <p:cNvPr id="675" name="Google Shape;675;p32"/>
          <p:cNvSpPr txBox="1"/>
          <p:nvPr/>
        </p:nvSpPr>
        <p:spPr>
          <a:xfrm>
            <a:off x="3899589" y="5824043"/>
            <a:ext cx="6168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report</a:t>
            </a:r>
            <a:endParaRPr sz="1200"/>
          </a:p>
        </p:txBody>
      </p:sp>
      <p:sp>
        <p:nvSpPr>
          <p:cNvPr id="676" name="Google Shape;676;p32"/>
          <p:cNvSpPr txBox="1"/>
          <p:nvPr/>
        </p:nvSpPr>
        <p:spPr>
          <a:xfrm>
            <a:off x="3690447" y="4018503"/>
            <a:ext cx="1285500" cy="1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summarize(time)</a:t>
            </a:r>
            <a:endParaRPr sz="1100"/>
          </a:p>
        </p:txBody>
      </p:sp>
      <p:sp>
        <p:nvSpPr>
          <p:cNvPr id="677" name="Google Shape;677;p32"/>
          <p:cNvSpPr/>
          <p:nvPr/>
        </p:nvSpPr>
        <p:spPr>
          <a:xfrm>
            <a:off x="5466720" y="1909116"/>
            <a:ext cx="1210500" cy="480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ther: Thermometer</a:t>
            </a:r>
            <a:endParaRPr sz="1300"/>
          </a:p>
        </p:txBody>
      </p:sp>
      <p:cxnSp>
        <p:nvCxnSpPr>
          <p:cNvPr id="678" name="Google Shape;678;p32"/>
          <p:cNvCxnSpPr/>
          <p:nvPr/>
        </p:nvCxnSpPr>
        <p:spPr>
          <a:xfrm>
            <a:off x="5917073" y="2395891"/>
            <a:ext cx="3000" cy="3797400"/>
          </a:xfrm>
          <a:prstGeom prst="straightConnector1">
            <a:avLst/>
          </a:prstGeom>
          <a:noFill/>
          <a:ln cap="flat" cmpd="sng" w="19050">
            <a:solidFill>
              <a:srgbClr val="000000"/>
            </a:solidFill>
            <a:prstDash val="dash"/>
            <a:round/>
            <a:headEnd len="med" w="med" type="none"/>
            <a:tailEnd len="med" w="med" type="none"/>
          </a:ln>
        </p:spPr>
      </p:cxnSp>
      <p:sp>
        <p:nvSpPr>
          <p:cNvPr id="679" name="Google Shape;679;p32"/>
          <p:cNvSpPr/>
          <p:nvPr/>
        </p:nvSpPr>
        <p:spPr>
          <a:xfrm>
            <a:off x="6718820" y="1918531"/>
            <a:ext cx="984000" cy="480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bar: Barometer</a:t>
            </a:r>
            <a:endParaRPr sz="1300"/>
          </a:p>
        </p:txBody>
      </p:sp>
      <p:cxnSp>
        <p:nvCxnSpPr>
          <p:cNvPr id="680" name="Google Shape;680;p32"/>
          <p:cNvCxnSpPr/>
          <p:nvPr/>
        </p:nvCxnSpPr>
        <p:spPr>
          <a:xfrm>
            <a:off x="7169174" y="2405307"/>
            <a:ext cx="9900" cy="3759600"/>
          </a:xfrm>
          <a:prstGeom prst="straightConnector1">
            <a:avLst/>
          </a:prstGeom>
          <a:noFill/>
          <a:ln cap="flat" cmpd="sng" w="19050">
            <a:solidFill>
              <a:srgbClr val="000000"/>
            </a:solidFill>
            <a:prstDash val="dash"/>
            <a:round/>
            <a:headEnd len="med" w="med" type="none"/>
            <a:tailEnd len="med" w="med" type="none"/>
          </a:ln>
        </p:spPr>
      </p:cxnSp>
      <p:sp>
        <p:nvSpPr>
          <p:cNvPr id="681" name="Google Shape;681;p32"/>
          <p:cNvSpPr/>
          <p:nvPr/>
        </p:nvSpPr>
        <p:spPr>
          <a:xfrm>
            <a:off x="7702814" y="1918531"/>
            <a:ext cx="984000" cy="480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an: </a:t>
            </a:r>
            <a:r>
              <a:rPr lang="en" sz="1100">
                <a:solidFill>
                  <a:schemeClr val="dk1"/>
                </a:solidFill>
              </a:rPr>
              <a:t>Anemometer</a:t>
            </a:r>
            <a:endParaRPr/>
          </a:p>
        </p:txBody>
      </p:sp>
      <p:cxnSp>
        <p:nvCxnSpPr>
          <p:cNvPr id="682" name="Google Shape;682;p32"/>
          <p:cNvCxnSpPr/>
          <p:nvPr/>
        </p:nvCxnSpPr>
        <p:spPr>
          <a:xfrm>
            <a:off x="8153167" y="2405307"/>
            <a:ext cx="18600" cy="3787800"/>
          </a:xfrm>
          <a:prstGeom prst="straightConnector1">
            <a:avLst/>
          </a:prstGeom>
          <a:noFill/>
          <a:ln cap="flat" cmpd="sng" w="19050">
            <a:solidFill>
              <a:srgbClr val="000000"/>
            </a:solidFill>
            <a:prstDash val="dash"/>
            <a:round/>
            <a:headEnd len="med" w="med" type="none"/>
            <a:tailEnd len="med" w="med" type="none"/>
          </a:ln>
        </p:spPr>
      </p:cxnSp>
      <p:sp>
        <p:nvSpPr>
          <p:cNvPr id="683" name="Google Shape;683;p32"/>
          <p:cNvSpPr/>
          <p:nvPr/>
        </p:nvSpPr>
        <p:spPr>
          <a:xfrm>
            <a:off x="4112740" y="4500921"/>
            <a:ext cx="407100" cy="293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opt</a:t>
            </a:r>
            <a:endParaRPr sz="1200"/>
          </a:p>
        </p:txBody>
      </p:sp>
      <p:sp>
        <p:nvSpPr>
          <p:cNvPr id="684" name="Google Shape;684;p32"/>
          <p:cNvSpPr txBox="1"/>
          <p:nvPr/>
        </p:nvSpPr>
        <p:spPr>
          <a:xfrm>
            <a:off x="4821949" y="4500925"/>
            <a:ext cx="2466300" cy="195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[time - lastReading &gt; 5 minutes]</a:t>
            </a:r>
            <a:endParaRPr sz="1200"/>
          </a:p>
        </p:txBody>
      </p:sp>
      <p:sp>
        <p:nvSpPr>
          <p:cNvPr id="685" name="Google Shape;685;p32"/>
          <p:cNvSpPr/>
          <p:nvPr/>
        </p:nvSpPr>
        <p:spPr>
          <a:xfrm>
            <a:off x="4615240" y="5048526"/>
            <a:ext cx="223200" cy="7755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6" name="Google Shape;686;p32"/>
          <p:cNvCxnSpPr/>
          <p:nvPr/>
        </p:nvCxnSpPr>
        <p:spPr>
          <a:xfrm rot="10800000">
            <a:off x="4767321" y="5048514"/>
            <a:ext cx="345300" cy="0"/>
          </a:xfrm>
          <a:prstGeom prst="straightConnector1">
            <a:avLst/>
          </a:prstGeom>
          <a:noFill/>
          <a:ln cap="flat" cmpd="sng" w="19050">
            <a:solidFill>
              <a:srgbClr val="000000"/>
            </a:solidFill>
            <a:prstDash val="solid"/>
            <a:round/>
            <a:headEnd len="med" w="med" type="none"/>
            <a:tailEnd len="med" w="med" type="triangle"/>
          </a:ln>
        </p:spPr>
      </p:cxnSp>
      <p:sp>
        <p:nvSpPr>
          <p:cNvPr id="687" name="Google Shape;687;p32"/>
          <p:cNvSpPr/>
          <p:nvPr/>
        </p:nvSpPr>
        <p:spPr>
          <a:xfrm>
            <a:off x="4770808" y="4898454"/>
            <a:ext cx="338357" cy="174283"/>
          </a:xfrm>
          <a:custGeom>
            <a:rect b="b" l="l" r="r" t="t"/>
            <a:pathLst>
              <a:path extrusionOk="0" h="9197" w="19595">
                <a:moveTo>
                  <a:pt x="0" y="0"/>
                </a:moveTo>
                <a:lnTo>
                  <a:pt x="19595" y="0"/>
                </a:lnTo>
                <a:lnTo>
                  <a:pt x="19595" y="9197"/>
                </a:lnTo>
              </a:path>
            </a:pathLst>
          </a:custGeom>
          <a:noFill/>
          <a:ln cap="flat" cmpd="sng" w="19050">
            <a:solidFill>
              <a:srgbClr val="000000"/>
            </a:solidFill>
            <a:prstDash val="solid"/>
            <a:round/>
            <a:headEnd len="med" w="med" type="none"/>
            <a:tailEnd len="med" w="med" type="none"/>
          </a:ln>
        </p:spPr>
      </p:sp>
      <p:sp>
        <p:nvSpPr>
          <p:cNvPr id="688" name="Google Shape;688;p32"/>
          <p:cNvSpPr txBox="1"/>
          <p:nvPr/>
        </p:nvSpPr>
        <p:spPr>
          <a:xfrm>
            <a:off x="5035405" y="4725799"/>
            <a:ext cx="8211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collect()</a:t>
            </a:r>
            <a:endParaRPr sz="1200"/>
          </a:p>
        </p:txBody>
      </p:sp>
      <p:sp>
        <p:nvSpPr>
          <p:cNvPr id="689" name="Google Shape;689;p32"/>
          <p:cNvSpPr/>
          <p:nvPr/>
        </p:nvSpPr>
        <p:spPr>
          <a:xfrm>
            <a:off x="5861664" y="5143989"/>
            <a:ext cx="223200" cy="195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2"/>
          <p:cNvSpPr/>
          <p:nvPr/>
        </p:nvSpPr>
        <p:spPr>
          <a:xfrm>
            <a:off x="7137826" y="5378189"/>
            <a:ext cx="223200" cy="195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2"/>
          <p:cNvSpPr/>
          <p:nvPr/>
        </p:nvSpPr>
        <p:spPr>
          <a:xfrm>
            <a:off x="8050852" y="5605964"/>
            <a:ext cx="223200" cy="1953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2" name="Google Shape;692;p32"/>
          <p:cNvCxnSpPr/>
          <p:nvPr/>
        </p:nvCxnSpPr>
        <p:spPr>
          <a:xfrm>
            <a:off x="4869017" y="5177680"/>
            <a:ext cx="1017300" cy="6000"/>
          </a:xfrm>
          <a:prstGeom prst="straightConnector1">
            <a:avLst/>
          </a:prstGeom>
          <a:noFill/>
          <a:ln cap="flat" cmpd="sng" w="19050">
            <a:solidFill>
              <a:srgbClr val="000000"/>
            </a:solidFill>
            <a:prstDash val="solid"/>
            <a:round/>
            <a:headEnd len="med" w="med" type="none"/>
            <a:tailEnd len="med" w="med" type="triangle"/>
          </a:ln>
        </p:spPr>
      </p:cxnSp>
      <p:sp>
        <p:nvSpPr>
          <p:cNvPr id="693" name="Google Shape;693;p32"/>
          <p:cNvSpPr txBox="1"/>
          <p:nvPr/>
        </p:nvSpPr>
        <p:spPr>
          <a:xfrm>
            <a:off x="5112647" y="4910050"/>
            <a:ext cx="14010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get(temperature)</a:t>
            </a:r>
            <a:endParaRPr sz="1000"/>
          </a:p>
        </p:txBody>
      </p:sp>
      <p:cxnSp>
        <p:nvCxnSpPr>
          <p:cNvPr id="694" name="Google Shape;694;p32"/>
          <p:cNvCxnSpPr/>
          <p:nvPr/>
        </p:nvCxnSpPr>
        <p:spPr>
          <a:xfrm>
            <a:off x="4805817" y="5288776"/>
            <a:ext cx="1017300" cy="6000"/>
          </a:xfrm>
          <a:prstGeom prst="straightConnector1">
            <a:avLst/>
          </a:prstGeom>
          <a:noFill/>
          <a:ln cap="flat" cmpd="sng" w="19050">
            <a:solidFill>
              <a:srgbClr val="000000"/>
            </a:solidFill>
            <a:prstDash val="dashDot"/>
            <a:round/>
            <a:headEnd len="med" w="med" type="triangle"/>
            <a:tailEnd len="med" w="med" type="none"/>
          </a:ln>
        </p:spPr>
      </p:cxnSp>
      <p:cxnSp>
        <p:nvCxnSpPr>
          <p:cNvPr id="695" name="Google Shape;695;p32"/>
          <p:cNvCxnSpPr/>
          <p:nvPr/>
        </p:nvCxnSpPr>
        <p:spPr>
          <a:xfrm>
            <a:off x="4899249" y="5417073"/>
            <a:ext cx="2209200" cy="8700"/>
          </a:xfrm>
          <a:prstGeom prst="straightConnector1">
            <a:avLst/>
          </a:prstGeom>
          <a:noFill/>
          <a:ln cap="flat" cmpd="sng" w="19050">
            <a:solidFill>
              <a:srgbClr val="000000"/>
            </a:solidFill>
            <a:prstDash val="solid"/>
            <a:round/>
            <a:headEnd len="med" w="med" type="none"/>
            <a:tailEnd len="med" w="med" type="triangle"/>
          </a:ln>
        </p:spPr>
      </p:cxnSp>
      <p:cxnSp>
        <p:nvCxnSpPr>
          <p:cNvPr id="696" name="Google Shape;696;p32"/>
          <p:cNvCxnSpPr/>
          <p:nvPr/>
        </p:nvCxnSpPr>
        <p:spPr>
          <a:xfrm>
            <a:off x="4848060" y="5547881"/>
            <a:ext cx="2209200" cy="8700"/>
          </a:xfrm>
          <a:prstGeom prst="straightConnector1">
            <a:avLst/>
          </a:prstGeom>
          <a:noFill/>
          <a:ln cap="flat" cmpd="sng" w="19050">
            <a:solidFill>
              <a:srgbClr val="000000"/>
            </a:solidFill>
            <a:prstDash val="dashDot"/>
            <a:round/>
            <a:headEnd len="med" w="med" type="triangle"/>
            <a:tailEnd len="med" w="med" type="none"/>
          </a:ln>
        </p:spPr>
      </p:cxnSp>
      <p:sp>
        <p:nvSpPr>
          <p:cNvPr id="697" name="Google Shape;697;p32"/>
          <p:cNvSpPr txBox="1"/>
          <p:nvPr/>
        </p:nvSpPr>
        <p:spPr>
          <a:xfrm>
            <a:off x="6163576" y="5087750"/>
            <a:ext cx="10173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get(pressure)</a:t>
            </a:r>
            <a:endParaRPr sz="1000"/>
          </a:p>
        </p:txBody>
      </p:sp>
      <p:sp>
        <p:nvSpPr>
          <p:cNvPr id="698" name="Google Shape;698;p32"/>
          <p:cNvSpPr txBox="1"/>
          <p:nvPr/>
        </p:nvSpPr>
        <p:spPr>
          <a:xfrm>
            <a:off x="7360933" y="5343494"/>
            <a:ext cx="895500" cy="2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get(speed)</a:t>
            </a:r>
            <a:endParaRPr sz="1000"/>
          </a:p>
        </p:txBody>
      </p:sp>
      <p:cxnSp>
        <p:nvCxnSpPr>
          <p:cNvPr id="699" name="Google Shape;699;p32"/>
          <p:cNvCxnSpPr/>
          <p:nvPr/>
        </p:nvCxnSpPr>
        <p:spPr>
          <a:xfrm>
            <a:off x="4907247" y="5635364"/>
            <a:ext cx="3074700" cy="1500"/>
          </a:xfrm>
          <a:prstGeom prst="straightConnector1">
            <a:avLst/>
          </a:prstGeom>
          <a:noFill/>
          <a:ln cap="flat" cmpd="sng" w="19050">
            <a:solidFill>
              <a:srgbClr val="000000"/>
            </a:solidFill>
            <a:prstDash val="solid"/>
            <a:round/>
            <a:headEnd len="med" w="med" type="none"/>
            <a:tailEnd len="med" w="med" type="triangle"/>
          </a:ln>
        </p:spPr>
      </p:cxnSp>
      <p:cxnSp>
        <p:nvCxnSpPr>
          <p:cNvPr id="700" name="Google Shape;700;p32"/>
          <p:cNvCxnSpPr/>
          <p:nvPr/>
        </p:nvCxnSpPr>
        <p:spPr>
          <a:xfrm>
            <a:off x="4922902" y="5772414"/>
            <a:ext cx="3074700" cy="1500"/>
          </a:xfrm>
          <a:prstGeom prst="straightConnector1">
            <a:avLst/>
          </a:prstGeom>
          <a:noFill/>
          <a:ln cap="flat" cmpd="sng" w="19050">
            <a:solidFill>
              <a:srgbClr val="000000"/>
            </a:solidFill>
            <a:prstDash val="dashDot"/>
            <a:round/>
            <a:headEnd len="med" w="med" type="triangle"/>
            <a:tailEnd len="med" w="med" type="none"/>
          </a:ln>
        </p:spPr>
      </p:cxnSp>
      <p:sp>
        <p:nvSpPr>
          <p:cNvPr id="701" name="Google Shape;701;p32"/>
          <p:cNvSpPr/>
          <p:nvPr/>
        </p:nvSpPr>
        <p:spPr>
          <a:xfrm>
            <a:off x="830030" y="1899701"/>
            <a:ext cx="151800" cy="152700"/>
          </a:xfrm>
          <a:prstGeom prst="ellipse">
            <a:avLst/>
          </a:prstGeom>
          <a:solidFill>
            <a:srgbClr val="BBD7F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2" name="Google Shape;702;p32"/>
          <p:cNvCxnSpPr>
            <a:stCxn id="701" idx="4"/>
          </p:cNvCxnSpPr>
          <p:nvPr/>
        </p:nvCxnSpPr>
        <p:spPr>
          <a:xfrm>
            <a:off x="905930" y="2052401"/>
            <a:ext cx="0" cy="195300"/>
          </a:xfrm>
          <a:prstGeom prst="straightConnector1">
            <a:avLst/>
          </a:prstGeom>
          <a:noFill/>
          <a:ln cap="flat" cmpd="sng" w="19050">
            <a:solidFill>
              <a:srgbClr val="000000"/>
            </a:solidFill>
            <a:prstDash val="solid"/>
            <a:round/>
            <a:headEnd len="med" w="med" type="none"/>
            <a:tailEnd len="med" w="med" type="none"/>
          </a:ln>
        </p:spPr>
      </p:cxnSp>
      <p:cxnSp>
        <p:nvCxnSpPr>
          <p:cNvPr id="703" name="Google Shape;703;p32"/>
          <p:cNvCxnSpPr/>
          <p:nvPr/>
        </p:nvCxnSpPr>
        <p:spPr>
          <a:xfrm flipH="1">
            <a:off x="857735" y="2247938"/>
            <a:ext cx="48300" cy="82500"/>
          </a:xfrm>
          <a:prstGeom prst="straightConnector1">
            <a:avLst/>
          </a:prstGeom>
          <a:noFill/>
          <a:ln cap="flat" cmpd="sng" w="19050">
            <a:solidFill>
              <a:srgbClr val="000000"/>
            </a:solidFill>
            <a:prstDash val="solid"/>
            <a:round/>
            <a:headEnd len="med" w="med" type="none"/>
            <a:tailEnd len="med" w="med" type="none"/>
          </a:ln>
        </p:spPr>
      </p:cxnSp>
      <p:cxnSp>
        <p:nvCxnSpPr>
          <p:cNvPr id="704" name="Google Shape;704;p32"/>
          <p:cNvCxnSpPr/>
          <p:nvPr/>
        </p:nvCxnSpPr>
        <p:spPr>
          <a:xfrm>
            <a:off x="906035" y="2247938"/>
            <a:ext cx="48300" cy="82500"/>
          </a:xfrm>
          <a:prstGeom prst="straightConnector1">
            <a:avLst/>
          </a:prstGeom>
          <a:noFill/>
          <a:ln cap="flat" cmpd="sng" w="19050">
            <a:solidFill>
              <a:srgbClr val="000000"/>
            </a:solidFill>
            <a:prstDash val="solid"/>
            <a:round/>
            <a:headEnd len="med" w="med" type="none"/>
            <a:tailEnd len="med" w="med" type="none"/>
          </a:ln>
        </p:spPr>
      </p:cxnSp>
      <p:cxnSp>
        <p:nvCxnSpPr>
          <p:cNvPr id="705" name="Google Shape;705;p32"/>
          <p:cNvCxnSpPr/>
          <p:nvPr/>
        </p:nvCxnSpPr>
        <p:spPr>
          <a:xfrm>
            <a:off x="823121" y="2133985"/>
            <a:ext cx="158700" cy="0"/>
          </a:xfrm>
          <a:prstGeom prst="straightConnector1">
            <a:avLst/>
          </a:prstGeom>
          <a:noFill/>
          <a:ln cap="flat" cmpd="sng" w="19050">
            <a:solidFill>
              <a:srgbClr val="000000"/>
            </a:solidFill>
            <a:prstDash val="solid"/>
            <a:round/>
            <a:headEnd len="med" w="med" type="none"/>
            <a:tailEnd len="med" w="med" type="none"/>
          </a:ln>
        </p:spPr>
      </p:cxnSp>
      <p:sp>
        <p:nvSpPr>
          <p:cNvPr id="706" name="Google Shape;706;p32"/>
          <p:cNvSpPr txBox="1"/>
          <p:nvPr/>
        </p:nvSpPr>
        <p:spPr>
          <a:xfrm>
            <a:off x="226200" y="2215487"/>
            <a:ext cx="12855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 TV Station</a:t>
            </a:r>
            <a:endParaRPr/>
          </a:p>
        </p:txBody>
      </p:sp>
      <p:sp>
        <p:nvSpPr>
          <p:cNvPr id="707" name="Google Shape;707;p32"/>
          <p:cNvSpPr/>
          <p:nvPr/>
        </p:nvSpPr>
        <p:spPr>
          <a:xfrm>
            <a:off x="4112740" y="4492650"/>
            <a:ext cx="4389900" cy="13314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Google Shape;713;p33"/>
          <p:cNvSpPr txBox="1"/>
          <p:nvPr/>
        </p:nvSpPr>
        <p:spPr>
          <a:xfrm>
            <a:off x="453425" y="1983725"/>
            <a:ext cx="8184300" cy="21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rPr>
              <a:t>Preparing for Implementation</a:t>
            </a:r>
            <a:endParaRPr b="1" sz="4000">
              <a:solidFill>
                <a:srgbClr val="FFFFFF"/>
              </a:solidFill>
            </a:endParaRPr>
          </a:p>
        </p:txBody>
      </p:sp>
      <p:sp>
        <p:nvSpPr>
          <p:cNvPr id="714" name="Google Shape;714;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Choosing Data Structures</a:t>
            </a:r>
            <a:endParaRPr/>
          </a:p>
        </p:txBody>
      </p:sp>
      <p:sp>
        <p:nvSpPr>
          <p:cNvPr id="720" name="Google Shape;720;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Design documents detail </a:t>
            </a:r>
            <a:r>
              <a:rPr i="1" lang="en"/>
              <a:t>what is being stored</a:t>
            </a:r>
            <a:r>
              <a:rPr lang="en"/>
              <a:t>, but not </a:t>
            </a:r>
            <a:r>
              <a:rPr i="1" lang="en"/>
              <a:t>how to store it.</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Choice of data structure matters:</a:t>
            </a:r>
            <a:endParaRPr/>
          </a:p>
          <a:p>
            <a:pPr indent="-419100" lvl="0" marL="457200" rtl="0" algn="l">
              <a:spcBef>
                <a:spcPts val="600"/>
              </a:spcBef>
              <a:spcAft>
                <a:spcPts val="0"/>
              </a:spcAft>
              <a:buSzPts val="3000"/>
              <a:buChar char="●"/>
            </a:pPr>
            <a:r>
              <a:rPr lang="en"/>
              <a:t>Storage and operation costs</a:t>
            </a:r>
            <a:endParaRPr/>
          </a:p>
          <a:p>
            <a:pPr indent="-419100" lvl="0" marL="457200" rtl="0" algn="l">
              <a:spcBef>
                <a:spcPts val="0"/>
              </a:spcBef>
              <a:spcAft>
                <a:spcPts val="0"/>
              </a:spcAft>
              <a:buSzPts val="3000"/>
              <a:buChar char="●"/>
            </a:pPr>
            <a:r>
              <a:rPr lang="en"/>
              <a:t>Suitability to problem (and what data is being stored)</a:t>
            </a:r>
            <a:endParaRPr/>
          </a:p>
          <a:p>
            <a:pPr indent="-419100" lvl="0" marL="457200" rtl="0" algn="l">
              <a:spcBef>
                <a:spcPts val="0"/>
              </a:spcBef>
              <a:spcAft>
                <a:spcPts val="0"/>
              </a:spcAft>
              <a:buSzPts val="3000"/>
              <a:buChar char="●"/>
            </a:pPr>
            <a:r>
              <a:rPr lang="en"/>
              <a:t>Many guidelines out there - key is to think through the problem and your priorities (ease-of-use vs efficiency)</a:t>
            </a:r>
            <a:endParaRPr/>
          </a:p>
          <a:p>
            <a:pPr indent="0" lvl="0" marL="0" rtl="0" algn="l">
              <a:spcBef>
                <a:spcPts val="600"/>
              </a:spcBef>
              <a:spcAft>
                <a:spcPts val="0"/>
              </a:spcAft>
              <a:buNone/>
            </a:pPr>
            <a:r>
              <a:t/>
            </a:r>
            <a:endParaRPr/>
          </a:p>
        </p:txBody>
      </p:sp>
      <p:sp>
        <p:nvSpPr>
          <p:cNvPr id="721" name="Google Shape;721;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3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Choosing Algorithms</a:t>
            </a:r>
            <a:endParaRPr/>
          </a:p>
        </p:txBody>
      </p:sp>
      <p:sp>
        <p:nvSpPr>
          <p:cNvPr id="727" name="Google Shape;727;p35"/>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Design gives you </a:t>
            </a:r>
            <a:r>
              <a:rPr i="1" lang="en"/>
              <a:t>what a method should do</a:t>
            </a:r>
            <a:r>
              <a:rPr lang="en"/>
              <a:t>, implementation concerns </a:t>
            </a:r>
            <a:r>
              <a:rPr i="1" lang="en"/>
              <a:t>how to code it to do that.</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Many ways to solve a problem, think carefully about choice. </a:t>
            </a:r>
            <a:endParaRPr/>
          </a:p>
          <a:p>
            <a:pPr indent="-419100" lvl="0" marL="457200" rtl="0" algn="l">
              <a:spcBef>
                <a:spcPts val="600"/>
              </a:spcBef>
              <a:spcAft>
                <a:spcPts val="0"/>
              </a:spcAft>
              <a:buSzPts val="3000"/>
              <a:buChar char="●"/>
            </a:pPr>
            <a:r>
              <a:rPr lang="en"/>
              <a:t>Good design may suggest certain realization.</a:t>
            </a:r>
            <a:endParaRPr/>
          </a:p>
          <a:p>
            <a:pPr indent="-419100" lvl="0" marL="457200" rtl="0" algn="l">
              <a:spcBef>
                <a:spcPts val="0"/>
              </a:spcBef>
              <a:spcAft>
                <a:spcPts val="0"/>
              </a:spcAft>
              <a:buSzPts val="3000"/>
              <a:buChar char="●"/>
            </a:pPr>
            <a:r>
              <a:rPr lang="en"/>
              <a:t>Be prepared to trade efficiency for maintainability or understandability.</a:t>
            </a:r>
            <a:endParaRPr/>
          </a:p>
          <a:p>
            <a:pPr indent="0" lvl="0" marL="0" rtl="0" algn="l">
              <a:spcBef>
                <a:spcPts val="600"/>
              </a:spcBef>
              <a:spcAft>
                <a:spcPts val="0"/>
              </a:spcAft>
              <a:buNone/>
            </a:pPr>
            <a:r>
              <a:t/>
            </a:r>
            <a:endParaRPr/>
          </a:p>
        </p:txBody>
      </p:sp>
      <p:sp>
        <p:nvSpPr>
          <p:cNvPr id="728" name="Google Shape;728;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Error-Prone Constructs</a:t>
            </a:r>
            <a:endParaRPr/>
          </a:p>
        </p:txBody>
      </p:sp>
      <p:sp>
        <p:nvSpPr>
          <p:cNvPr id="734" name="Google Shape;734;p36"/>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Use these, but use them with great care.</a:t>
            </a:r>
            <a:endParaRPr/>
          </a:p>
          <a:p>
            <a:pPr indent="0" lvl="0" marL="0" rtl="0" algn="l">
              <a:spcBef>
                <a:spcPts val="600"/>
              </a:spcBef>
              <a:spcAft>
                <a:spcPts val="0"/>
              </a:spcAft>
              <a:buNone/>
            </a:pPr>
            <a:r>
              <a:t/>
            </a:r>
            <a:endParaRPr sz="1100"/>
          </a:p>
          <a:p>
            <a:pPr indent="-419100" lvl="0" marL="457200" rtl="0" algn="l">
              <a:spcBef>
                <a:spcPts val="600"/>
              </a:spcBef>
              <a:spcAft>
                <a:spcPts val="0"/>
              </a:spcAft>
              <a:buSzPts val="3000"/>
              <a:buChar char="●"/>
            </a:pPr>
            <a:r>
              <a:rPr lang="en"/>
              <a:t>Floating-point numbers</a:t>
            </a:r>
            <a:endParaRPr/>
          </a:p>
          <a:p>
            <a:pPr indent="-381000" lvl="1" marL="914400" rtl="0" algn="l">
              <a:spcBef>
                <a:spcPts val="0"/>
              </a:spcBef>
              <a:spcAft>
                <a:spcPts val="0"/>
              </a:spcAft>
              <a:buSzPts val="2400"/>
              <a:buChar char="○"/>
            </a:pPr>
            <a:r>
              <a:rPr lang="en"/>
              <a:t>Inherently imprecise. The imprecision may lead to invalid comparisons.</a:t>
            </a:r>
            <a:endParaRPr/>
          </a:p>
          <a:p>
            <a:pPr indent="-419100" lvl="0" marL="457200" rtl="0" algn="l">
              <a:spcBef>
                <a:spcPts val="0"/>
              </a:spcBef>
              <a:spcAft>
                <a:spcPts val="0"/>
              </a:spcAft>
              <a:buSzPts val="3000"/>
              <a:buChar char="●"/>
            </a:pPr>
            <a:r>
              <a:rPr lang="en"/>
              <a:t>Pointers</a:t>
            </a:r>
            <a:endParaRPr/>
          </a:p>
          <a:p>
            <a:pPr indent="-381000" lvl="1" marL="914400" rtl="0" algn="l">
              <a:spcBef>
                <a:spcPts val="0"/>
              </a:spcBef>
              <a:spcAft>
                <a:spcPts val="0"/>
              </a:spcAft>
              <a:buSzPts val="2400"/>
              <a:buChar char="○"/>
            </a:pPr>
            <a:r>
              <a:rPr lang="en"/>
              <a:t>Pointers referring to the wrong memory areas can corrupt data.</a:t>
            </a:r>
            <a:endParaRPr/>
          </a:p>
          <a:p>
            <a:pPr indent="-381000" lvl="1" marL="914400" rtl="0" algn="l">
              <a:spcBef>
                <a:spcPts val="0"/>
              </a:spcBef>
              <a:spcAft>
                <a:spcPts val="0"/>
              </a:spcAft>
              <a:buSzPts val="2400"/>
              <a:buChar char="○"/>
            </a:pPr>
            <a:r>
              <a:rPr lang="en"/>
              <a:t>Aliasing can make programs difficult to understand and change.</a:t>
            </a:r>
            <a:endParaRPr/>
          </a:p>
        </p:txBody>
      </p:sp>
      <p:sp>
        <p:nvSpPr>
          <p:cNvPr id="735" name="Google Shape;735;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Google Shape;740;p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Error-Prone Constructs</a:t>
            </a:r>
            <a:endParaRPr/>
          </a:p>
        </p:txBody>
      </p:sp>
      <p:sp>
        <p:nvSpPr>
          <p:cNvPr id="741" name="Google Shape;741;p37"/>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Dynamic memory allocation</a:t>
            </a:r>
            <a:endParaRPr/>
          </a:p>
          <a:p>
            <a:pPr indent="-381000" lvl="1" marL="914400" rtl="0" algn="l">
              <a:spcBef>
                <a:spcPts val="0"/>
              </a:spcBef>
              <a:spcAft>
                <a:spcPts val="0"/>
              </a:spcAft>
              <a:buSzPts val="2400"/>
              <a:buChar char="○"/>
            </a:pPr>
            <a:r>
              <a:rPr lang="en"/>
              <a:t>Run-time allocation can cause memory overflow and garbage collection issues.</a:t>
            </a:r>
            <a:endParaRPr/>
          </a:p>
          <a:p>
            <a:pPr indent="-419100" lvl="0" marL="457200" rtl="0" algn="l">
              <a:spcBef>
                <a:spcPts val="0"/>
              </a:spcBef>
              <a:spcAft>
                <a:spcPts val="0"/>
              </a:spcAft>
              <a:buSzPts val="3000"/>
              <a:buChar char="●"/>
            </a:pPr>
            <a:r>
              <a:rPr lang="en"/>
              <a:t>Parallelism</a:t>
            </a:r>
            <a:endParaRPr/>
          </a:p>
          <a:p>
            <a:pPr indent="-381000" lvl="1" marL="914400" rtl="0" algn="l">
              <a:spcBef>
                <a:spcPts val="0"/>
              </a:spcBef>
              <a:spcAft>
                <a:spcPts val="0"/>
              </a:spcAft>
              <a:buSzPts val="2400"/>
              <a:buChar char="○"/>
            </a:pPr>
            <a:r>
              <a:rPr lang="en"/>
              <a:t>Can result in subtle timing errors because of unforeseen interaction between parallel processes.</a:t>
            </a:r>
            <a:endParaRPr/>
          </a:p>
          <a:p>
            <a:pPr indent="-419100" lvl="0" marL="457200" rtl="0" algn="l">
              <a:spcBef>
                <a:spcPts val="0"/>
              </a:spcBef>
              <a:spcAft>
                <a:spcPts val="0"/>
              </a:spcAft>
              <a:buSzPts val="3000"/>
              <a:buChar char="●"/>
            </a:pPr>
            <a:r>
              <a:rPr lang="en"/>
              <a:t>Recursion</a:t>
            </a:r>
            <a:endParaRPr/>
          </a:p>
          <a:p>
            <a:pPr indent="-381000" lvl="1" marL="914400" rtl="0" algn="l">
              <a:spcBef>
                <a:spcPts val="0"/>
              </a:spcBef>
              <a:spcAft>
                <a:spcPts val="0"/>
              </a:spcAft>
              <a:buSzPts val="2400"/>
              <a:buChar char="○"/>
            </a:pPr>
            <a:r>
              <a:rPr lang="en"/>
              <a:t>Errors in recursion can cause memory overflow.</a:t>
            </a:r>
            <a:endParaRPr/>
          </a:p>
          <a:p>
            <a:pPr indent="-419100" lvl="0" marL="457200" rtl="0" algn="l">
              <a:spcBef>
                <a:spcPts val="0"/>
              </a:spcBef>
              <a:spcAft>
                <a:spcPts val="0"/>
              </a:spcAft>
              <a:buSzPts val="3000"/>
              <a:buChar char="●"/>
            </a:pPr>
            <a:r>
              <a:rPr lang="en"/>
              <a:t>Interrupts</a:t>
            </a:r>
            <a:endParaRPr/>
          </a:p>
          <a:p>
            <a:pPr indent="-381000" lvl="1" marL="914400" rtl="0" algn="l">
              <a:spcBef>
                <a:spcPts val="0"/>
              </a:spcBef>
              <a:spcAft>
                <a:spcPts val="0"/>
              </a:spcAft>
              <a:buSzPts val="2400"/>
              <a:buChar char="○"/>
            </a:pPr>
            <a:r>
              <a:rPr lang="en"/>
              <a:t>Can cause a critical operation to be terminated and make a program difficult to understand. </a:t>
            </a:r>
            <a:endParaRPr/>
          </a:p>
          <a:p>
            <a:pPr indent="0" lvl="0" marL="0" rtl="0" algn="l">
              <a:spcBef>
                <a:spcPts val="600"/>
              </a:spcBef>
              <a:spcAft>
                <a:spcPts val="0"/>
              </a:spcAft>
              <a:buNone/>
            </a:pPr>
            <a:r>
              <a:t/>
            </a:r>
            <a:endParaRPr/>
          </a:p>
        </p:txBody>
      </p:sp>
      <p:sp>
        <p:nvSpPr>
          <p:cNvPr id="742" name="Google Shape;742;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This Transition Mean?</a:t>
            </a:r>
            <a:endParaRPr/>
          </a:p>
        </p:txBody>
      </p:sp>
      <p:sp>
        <p:nvSpPr>
          <p:cNvPr id="90" name="Google Shape;90;p11"/>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Move away from the conceptual model and start thinking about the implementation.</a:t>
            </a:r>
            <a:endParaRPr/>
          </a:p>
          <a:p>
            <a:pPr indent="-381000" lvl="1" marL="914400" rtl="0" algn="l">
              <a:spcBef>
                <a:spcPts val="0"/>
              </a:spcBef>
              <a:spcAft>
                <a:spcPts val="0"/>
              </a:spcAft>
              <a:buSzPts val="2400"/>
              <a:buChar char="○"/>
            </a:pPr>
            <a:r>
              <a:rPr lang="en"/>
              <a:t>Understanding both the static and dynamic design of your system.</a:t>
            </a:r>
            <a:endParaRPr/>
          </a:p>
          <a:p>
            <a:pPr indent="-381000" lvl="1" marL="914400" rtl="0" algn="l">
              <a:spcBef>
                <a:spcPts val="0"/>
              </a:spcBef>
              <a:spcAft>
                <a:spcPts val="0"/>
              </a:spcAft>
              <a:buSzPts val="2400"/>
              <a:buChar char="○"/>
            </a:pPr>
            <a:r>
              <a:rPr lang="en"/>
              <a:t>Making final decisions on algorithms, data structures, etc.</a:t>
            </a:r>
            <a:endParaRPr/>
          </a:p>
          <a:p>
            <a:pPr indent="0" lvl="0" marL="0" rtl="0" algn="l">
              <a:spcBef>
                <a:spcPts val="600"/>
              </a:spcBef>
              <a:spcAft>
                <a:spcPts val="0"/>
              </a:spcAft>
              <a:buNone/>
            </a:pPr>
            <a:r>
              <a:t/>
            </a:r>
            <a:endParaRPr sz="1100"/>
          </a:p>
          <a:p>
            <a:pPr indent="-419100" lvl="0" marL="457200" rtl="0" algn="l">
              <a:spcBef>
                <a:spcPts val="600"/>
              </a:spcBef>
              <a:spcAft>
                <a:spcPts val="0"/>
              </a:spcAft>
              <a:buSzPts val="3000"/>
              <a:buChar char="●"/>
            </a:pPr>
            <a:r>
              <a:rPr lang="en"/>
              <a:t>Refine (revise) your model so it is clear </a:t>
            </a:r>
            <a:r>
              <a:rPr i="1" lang="en"/>
              <a:t>what to build.</a:t>
            </a:r>
            <a:endParaRPr i="1"/>
          </a:p>
          <a:p>
            <a:pPr indent="-419100" lvl="0" marL="457200" rtl="0" algn="l">
              <a:spcBef>
                <a:spcPts val="0"/>
              </a:spcBef>
              <a:spcAft>
                <a:spcPts val="0"/>
              </a:spcAft>
              <a:buSzPts val="3000"/>
              <a:buChar char="●"/>
            </a:pPr>
            <a:r>
              <a:rPr lang="en"/>
              <a:t>Make decisions on </a:t>
            </a:r>
            <a:r>
              <a:rPr i="1" lang="en"/>
              <a:t>how to build it.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91" name="Google Shape;91;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Google Shape;747;p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Structure (Packages)</a:t>
            </a:r>
            <a:endParaRPr/>
          </a:p>
        </p:txBody>
      </p:sp>
      <p:sp>
        <p:nvSpPr>
          <p:cNvPr id="748" name="Google Shape;748;p38"/>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Packages are groupings of classes that provide structure and organization to the source code. </a:t>
            </a:r>
            <a:endParaRPr/>
          </a:p>
          <a:p>
            <a:pPr indent="0" lvl="0" marL="0" rtl="0" algn="l">
              <a:spcBef>
                <a:spcPts val="600"/>
              </a:spcBef>
              <a:spcAft>
                <a:spcPts val="0"/>
              </a:spcAft>
              <a:buNone/>
            </a:pPr>
            <a:r>
              <a:rPr lang="en"/>
              <a:t>Allows developers to:</a:t>
            </a:r>
            <a:endParaRPr/>
          </a:p>
          <a:p>
            <a:pPr indent="-419100" lvl="0" marL="457200" rtl="0" algn="l">
              <a:spcBef>
                <a:spcPts val="600"/>
              </a:spcBef>
              <a:spcAft>
                <a:spcPts val="0"/>
              </a:spcAft>
              <a:buSzPts val="3000"/>
              <a:buChar char="●"/>
            </a:pPr>
            <a:r>
              <a:rPr lang="en"/>
              <a:t>Determine what types are related and dependent</a:t>
            </a:r>
            <a:endParaRPr/>
          </a:p>
          <a:p>
            <a:pPr indent="-419100" lvl="0" marL="457200" rtl="0" algn="l">
              <a:spcBef>
                <a:spcPts val="0"/>
              </a:spcBef>
              <a:spcAft>
                <a:spcPts val="0"/>
              </a:spcAft>
              <a:buSzPts val="3000"/>
              <a:buChar char="●"/>
            </a:pPr>
            <a:r>
              <a:rPr lang="en"/>
              <a:t>Find classes that provide certain functionality</a:t>
            </a:r>
            <a:endParaRPr/>
          </a:p>
          <a:p>
            <a:pPr indent="-419100" lvl="0" marL="457200" rtl="0" algn="l">
              <a:spcBef>
                <a:spcPts val="0"/>
              </a:spcBef>
              <a:spcAft>
                <a:spcPts val="0"/>
              </a:spcAft>
              <a:buSzPts val="3000"/>
              <a:buChar char="●"/>
            </a:pPr>
            <a:r>
              <a:rPr lang="en"/>
              <a:t>Know that the class names will not conflict</a:t>
            </a:r>
            <a:endParaRPr/>
          </a:p>
          <a:p>
            <a:pPr indent="-419100" lvl="0" marL="457200" rtl="0" algn="l">
              <a:spcBef>
                <a:spcPts val="0"/>
              </a:spcBef>
              <a:spcAft>
                <a:spcPts val="0"/>
              </a:spcAft>
              <a:buSzPts val="3000"/>
              <a:buChar char="●"/>
            </a:pPr>
            <a:r>
              <a:rPr lang="en"/>
              <a:t>Share data freely between package members</a:t>
            </a:r>
            <a:endParaRPr sz="1000"/>
          </a:p>
          <a:p>
            <a:pPr indent="0" lvl="0" marL="0" rtl="0" algn="l">
              <a:spcBef>
                <a:spcPts val="600"/>
              </a:spcBef>
              <a:spcAft>
                <a:spcPts val="0"/>
              </a:spcAft>
              <a:buNone/>
            </a:pPr>
            <a:r>
              <a:t/>
            </a:r>
            <a:endParaRPr/>
          </a:p>
        </p:txBody>
      </p:sp>
      <p:sp>
        <p:nvSpPr>
          <p:cNvPr id="749" name="Google Shape;749;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does this do?</a:t>
            </a:r>
            <a:endParaRPr/>
          </a:p>
        </p:txBody>
      </p:sp>
      <p:sp>
        <p:nvSpPr>
          <p:cNvPr id="755" name="Google Shape;755;p39"/>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#include &lt;stdio.h&gt;</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main(t,_,a)</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char *a;</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return!0&lt;t?t&lt;3?main(-79,-13,a+main(-87,1-_,main(-86,0,a+1)+a)): 1,t&lt;_?main(t+1,_,a):3,main(-94,-27+t,a)&amp;&amp;t==2?_&lt;13? main(2,_+1,"%s %d %d\n"):9:16:t&lt;0?t&lt;-72?main(_,t,</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"@n'+,#'/*{}w+/w#cdnr/+,{}r/*de}+,/*{*+,/w{%+,/w#q#n+,/#{l+,/n{n+,/+#n+,/#\ ;#q#n+,/+k#;*+,/'r :'d*'3,}{w+K w'K:'+}e#';dq#'l \ q#'+d'K#!/+k#;q#'r}eKK#}w'r}eKK{nl]'/#;#q#n'){)#}w'){){nl]'/+#n';d}rw' i;# \ ){nl]!/n{n#'; r{#w'r nc{nl]'/#{l,+'K {rw' iK{;[{nl]'/w#q#n'wk nw' \ iwk{KK{nl]!/w{%'l##w#' i; :{nl]'/*{q#'ld;r'}{nlw]!/*de}'c \</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;;{nl'-{}rw]'/+,}##'*}#nc,',#nw]'/+kd'+e}+;#'rdq#w! nr'/ ') }+}{rl#'{n' ')# \ }'+}##(!!/")</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:t&lt;-50?_==*a?putchar(31[a]):main(-65,_,a+1):main((*a=='/')+t,_,a+1)</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:0&lt;t?main(2,2,"%s"):*a=='/'||main(0,main(-61,*a,</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"!ek;dc i@bK'(q)-[w]*%n+r3#l,{}:\nuwloca-O;m .vpbks,fxntdCeghiry"),a+1);</a:t>
            </a:r>
            <a:endParaRPr sz="14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600"/>
              </a:spcBef>
              <a:spcAft>
                <a:spcPts val="0"/>
              </a:spcAft>
              <a:buNone/>
            </a:pPr>
            <a:r>
              <a:t/>
            </a:r>
            <a:endParaRPr sz="1400">
              <a:latin typeface="Courier New"/>
              <a:ea typeface="Courier New"/>
              <a:cs typeface="Courier New"/>
              <a:sym typeface="Courier New"/>
            </a:endParaRPr>
          </a:p>
        </p:txBody>
      </p:sp>
      <p:sp>
        <p:nvSpPr>
          <p:cNvPr id="756" name="Google Shape;756;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about this?</a:t>
            </a:r>
            <a:endParaRPr/>
          </a:p>
        </p:txBody>
      </p:sp>
      <p:sp>
        <p:nvSpPr>
          <p:cNvPr id="762" name="Google Shape;762;p40"/>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latin typeface="Courier New"/>
                <a:ea typeface="Courier New"/>
                <a:cs typeface="Courier New"/>
                <a:sym typeface="Courier New"/>
              </a:rPr>
              <a:t>int m,u,e=0; float l,_,I;main(){for(;e&lt;1863;putchar((++e&gt;923&amp;&amp;952&gt;</a:t>
            </a:r>
            <a:endParaRPr>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a:latin typeface="Courier New"/>
                <a:ea typeface="Courier New"/>
                <a:cs typeface="Courier New"/>
                <a:sym typeface="Courier New"/>
              </a:rPr>
              <a:t>e?60-m:u)["\n)ed.fsg@eum(rezneuM drahnreB"]))for(u=_=l=0;(m=e%81)</a:t>
            </a:r>
            <a:endParaRPr>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a:latin typeface="Courier New"/>
                <a:ea typeface="Courier New"/>
                <a:cs typeface="Courier New"/>
                <a:sym typeface="Courier New"/>
              </a:rPr>
              <a:t>&lt;80&amp;&amp;I*l+_*_&lt;6&amp;&amp;20&gt;++u;_=2*l*_+e/81*.09-1,l=I)I=l*l-_*_-2+m/27.;}</a:t>
            </a:r>
            <a:endParaRPr>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763" name="Google Shape;763;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4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Good Code - Style Guide</a:t>
            </a:r>
            <a:endParaRPr/>
          </a:p>
        </p:txBody>
      </p:sp>
      <p:sp>
        <p:nvSpPr>
          <p:cNvPr id="769" name="Google Shape;769;p41"/>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Variable Naming:</a:t>
            </a:r>
            <a:endParaRPr/>
          </a:p>
          <a:p>
            <a:pPr indent="-381000" lvl="1" marL="914400" rtl="0" algn="l">
              <a:spcBef>
                <a:spcPts val="0"/>
              </a:spcBef>
              <a:spcAft>
                <a:spcPts val="0"/>
              </a:spcAft>
              <a:buSzPts val="2400"/>
              <a:buChar char="○"/>
            </a:pPr>
            <a:r>
              <a:rPr lang="en"/>
              <a:t>Use camel case</a:t>
            </a:r>
            <a:endParaRPr/>
          </a:p>
          <a:p>
            <a:pPr indent="-381000" lvl="2" marL="1371600" rtl="0" algn="l">
              <a:spcBef>
                <a:spcPts val="0"/>
              </a:spcBef>
              <a:spcAft>
                <a:spcPts val="0"/>
              </a:spcAft>
              <a:buSzPts val="2400"/>
              <a:buChar char="■"/>
            </a:pPr>
            <a:r>
              <a:rPr lang="en"/>
              <a:t>variableName</a:t>
            </a:r>
            <a:endParaRPr/>
          </a:p>
          <a:p>
            <a:pPr indent="-381000" lvl="2" marL="1371600" rtl="0" algn="l">
              <a:spcBef>
                <a:spcPts val="0"/>
              </a:spcBef>
              <a:spcAft>
                <a:spcPts val="0"/>
              </a:spcAft>
              <a:buSzPts val="2400"/>
              <a:buChar char="■"/>
            </a:pPr>
            <a:r>
              <a:rPr lang="en"/>
              <a:t>ClassOrEnumOrInterfaceName</a:t>
            </a:r>
            <a:endParaRPr/>
          </a:p>
          <a:p>
            <a:pPr indent="-381000" lvl="1" marL="914400" rtl="0" algn="l">
              <a:spcBef>
                <a:spcPts val="0"/>
              </a:spcBef>
              <a:spcAft>
                <a:spcPts val="0"/>
              </a:spcAft>
              <a:buSzPts val="2400"/>
              <a:buChar char="○"/>
            </a:pPr>
            <a:r>
              <a:rPr lang="en"/>
              <a:t>Names should be easily readable</a:t>
            </a:r>
            <a:endParaRPr/>
          </a:p>
          <a:p>
            <a:pPr indent="-381000" lvl="2" marL="1371600" rtl="0" algn="l">
              <a:spcBef>
                <a:spcPts val="0"/>
              </a:spcBef>
              <a:spcAft>
                <a:spcPts val="0"/>
              </a:spcAft>
              <a:buSzPts val="2400"/>
              <a:buChar char="■"/>
            </a:pPr>
            <a:r>
              <a:rPr lang="en"/>
              <a:t>Descriptive, favor long name over abbreviation.</a:t>
            </a:r>
            <a:endParaRPr/>
          </a:p>
          <a:p>
            <a:pPr indent="-419100" lvl="0" marL="457200" rtl="0" algn="l">
              <a:spcBef>
                <a:spcPts val="0"/>
              </a:spcBef>
              <a:spcAft>
                <a:spcPts val="0"/>
              </a:spcAft>
              <a:buSzPts val="3000"/>
              <a:buChar char="●"/>
            </a:pPr>
            <a:r>
              <a:rPr lang="en"/>
              <a:t>Brackets - pick one:</a:t>
            </a:r>
            <a:endParaRPr/>
          </a:p>
          <a:p>
            <a:pPr indent="0" lvl="0" marL="0" rtl="0" algn="l">
              <a:spcBef>
                <a:spcPts val="60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p:txBody>
      </p:sp>
      <p:sp>
        <p:nvSpPr>
          <p:cNvPr id="770" name="Google Shape;770;p41"/>
          <p:cNvSpPr/>
          <p:nvPr/>
        </p:nvSpPr>
        <p:spPr>
          <a:xfrm>
            <a:off x="1018850" y="4656000"/>
            <a:ext cx="2771700" cy="1599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try{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 do stuff</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a:t>
            </a:r>
            <a:endParaRPr sz="2400">
              <a:latin typeface="Courier New"/>
              <a:ea typeface="Courier New"/>
              <a:cs typeface="Courier New"/>
              <a:sym typeface="Courier New"/>
            </a:endParaRPr>
          </a:p>
        </p:txBody>
      </p:sp>
      <p:sp>
        <p:nvSpPr>
          <p:cNvPr id="771" name="Google Shape;771;p41"/>
          <p:cNvSpPr/>
          <p:nvPr/>
        </p:nvSpPr>
        <p:spPr>
          <a:xfrm>
            <a:off x="4676925" y="4656000"/>
            <a:ext cx="2771700" cy="1599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latin typeface="Courier New"/>
                <a:ea typeface="Courier New"/>
                <a:cs typeface="Courier New"/>
                <a:sym typeface="Courier New"/>
              </a:rPr>
              <a:t>try</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	// do stuff</a:t>
            </a:r>
            <a:endParaRPr sz="2400">
              <a:latin typeface="Courier New"/>
              <a:ea typeface="Courier New"/>
              <a:cs typeface="Courier New"/>
              <a:sym typeface="Courier New"/>
            </a:endParaRPr>
          </a:p>
          <a:p>
            <a:pPr indent="0" lvl="0" marL="0" rtl="0" algn="l">
              <a:spcBef>
                <a:spcPts val="0"/>
              </a:spcBef>
              <a:spcAft>
                <a:spcPts val="0"/>
              </a:spcAft>
              <a:buNone/>
            </a:pPr>
            <a:r>
              <a:rPr lang="en" sz="2400">
                <a:latin typeface="Courier New"/>
                <a:ea typeface="Courier New"/>
                <a:cs typeface="Courier New"/>
                <a:sym typeface="Courier New"/>
              </a:rPr>
              <a:t>}</a:t>
            </a:r>
            <a:endParaRPr sz="2400">
              <a:latin typeface="Courier New"/>
              <a:ea typeface="Courier New"/>
              <a:cs typeface="Courier New"/>
              <a:sym typeface="Courier New"/>
            </a:endParaRPr>
          </a:p>
        </p:txBody>
      </p:sp>
      <p:sp>
        <p:nvSpPr>
          <p:cNvPr id="772" name="Google Shape;772;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4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Good Code - Style Guide</a:t>
            </a:r>
            <a:endParaRPr/>
          </a:p>
        </p:txBody>
      </p:sp>
      <p:sp>
        <p:nvSpPr>
          <p:cNvPr id="778" name="Google Shape;778;p42"/>
          <p:cNvSpPr txBox="1"/>
          <p:nvPr>
            <p:ph idx="1" type="body"/>
          </p:nvPr>
        </p:nvSpPr>
        <p:spPr>
          <a:xfrm>
            <a:off x="457200" y="1600200"/>
            <a:ext cx="8229600" cy="27606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Indentation</a:t>
            </a:r>
            <a:endParaRPr/>
          </a:p>
          <a:p>
            <a:pPr indent="-381000" lvl="1" marL="914400" rtl="0" algn="l">
              <a:spcBef>
                <a:spcPts val="0"/>
              </a:spcBef>
              <a:spcAft>
                <a:spcPts val="0"/>
              </a:spcAft>
              <a:buSzPts val="2400"/>
              <a:buChar char="○"/>
            </a:pPr>
            <a:r>
              <a:rPr lang="en"/>
              <a:t>DO indent, but use spaces instead of tabs!</a:t>
            </a:r>
            <a:endParaRPr/>
          </a:p>
          <a:p>
            <a:pPr indent="-381000" lvl="1" marL="914400" rtl="0" algn="l">
              <a:spcBef>
                <a:spcPts val="0"/>
              </a:spcBef>
              <a:spcAft>
                <a:spcPts val="0"/>
              </a:spcAft>
              <a:buSzPts val="2400"/>
              <a:buChar char="○"/>
            </a:pPr>
            <a:r>
              <a:rPr lang="en"/>
              <a:t>How many? Four spaces is common. Pick a number and stick to it.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Fully qualify import statements</a:t>
            </a:r>
            <a:endParaRPr/>
          </a:p>
          <a:p>
            <a:pPr indent="0" lvl="0" marL="0" rtl="0" algn="l">
              <a:spcBef>
                <a:spcPts val="600"/>
              </a:spcBef>
              <a:spcAft>
                <a:spcPts val="0"/>
              </a:spcAft>
              <a:buNone/>
            </a:pPr>
            <a:r>
              <a:rPr lang="en" sz="2400">
                <a:latin typeface="Courier New"/>
                <a:ea typeface="Courier New"/>
                <a:cs typeface="Courier New"/>
                <a:sym typeface="Courier New"/>
              </a:rPr>
              <a:t> </a:t>
            </a:r>
            <a:endParaRPr sz="2400">
              <a:latin typeface="Courier New"/>
              <a:ea typeface="Courier New"/>
              <a:cs typeface="Courier New"/>
              <a:sym typeface="Courier New"/>
            </a:endParaRPr>
          </a:p>
        </p:txBody>
      </p:sp>
      <p:sp>
        <p:nvSpPr>
          <p:cNvPr id="779" name="Google Shape;779;p42"/>
          <p:cNvSpPr/>
          <p:nvPr/>
        </p:nvSpPr>
        <p:spPr>
          <a:xfrm>
            <a:off x="457200" y="4648050"/>
            <a:ext cx="3951600" cy="15789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480"/>
              </a:spcBef>
              <a:spcAft>
                <a:spcPts val="0"/>
              </a:spcAft>
              <a:buNone/>
            </a:pPr>
            <a:r>
              <a:rPr lang="en" sz="2400">
                <a:solidFill>
                  <a:schemeClr val="dk1"/>
                </a:solidFill>
              </a:rPr>
              <a:t>Bad:</a:t>
            </a:r>
            <a:endParaRPr sz="2400">
              <a:solidFill>
                <a:schemeClr val="dk1"/>
              </a:solidFill>
            </a:endParaRPr>
          </a:p>
          <a:p>
            <a:pPr indent="0" lvl="0" marL="0" rtl="0" algn="l">
              <a:spcBef>
                <a:spcPts val="600"/>
              </a:spcBef>
              <a:spcAft>
                <a:spcPts val="0"/>
              </a:spcAft>
              <a:buNone/>
            </a:pPr>
            <a:r>
              <a:rPr lang="en" sz="2000">
                <a:solidFill>
                  <a:schemeClr val="dk1"/>
                </a:solidFill>
                <a:latin typeface="Courier New"/>
                <a:ea typeface="Courier New"/>
                <a:cs typeface="Courier New"/>
                <a:sym typeface="Courier New"/>
              </a:rPr>
              <a:t>import java.util.*;</a:t>
            </a:r>
            <a:endParaRPr sz="2000">
              <a:solidFill>
                <a:schemeClr val="dk1"/>
              </a:solidFill>
              <a:latin typeface="Courier New"/>
              <a:ea typeface="Courier New"/>
              <a:cs typeface="Courier New"/>
              <a:sym typeface="Courier New"/>
            </a:endParaRPr>
          </a:p>
          <a:p>
            <a:pPr indent="0" lvl="0" marL="0" rtl="0" algn="l">
              <a:spcBef>
                <a:spcPts val="480"/>
              </a:spcBef>
              <a:spcAft>
                <a:spcPts val="0"/>
              </a:spcAft>
              <a:buNone/>
            </a:pPr>
            <a:r>
              <a:rPr lang="en" sz="2000">
                <a:solidFill>
                  <a:schemeClr val="dk1"/>
                </a:solidFill>
                <a:latin typeface="Courier New"/>
                <a:ea typeface="Courier New"/>
                <a:cs typeface="Courier New"/>
                <a:sym typeface="Courier New"/>
              </a:rPr>
              <a:t>import org.apache.foo.*;</a:t>
            </a:r>
            <a:endParaRPr sz="20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780" name="Google Shape;780;p42"/>
          <p:cNvSpPr/>
          <p:nvPr/>
        </p:nvSpPr>
        <p:spPr>
          <a:xfrm>
            <a:off x="4540150" y="4648050"/>
            <a:ext cx="4146600" cy="15789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480"/>
              </a:spcBef>
              <a:spcAft>
                <a:spcPts val="0"/>
              </a:spcAft>
              <a:buNone/>
            </a:pPr>
            <a:r>
              <a:rPr lang="en" sz="2400">
                <a:solidFill>
                  <a:schemeClr val="dk1"/>
                </a:solidFill>
              </a:rPr>
              <a:t>Good:</a:t>
            </a:r>
            <a:endParaRPr sz="2400">
              <a:solidFill>
                <a:schemeClr val="dk1"/>
              </a:solidFill>
            </a:endParaRPr>
          </a:p>
          <a:p>
            <a:pPr indent="0" lvl="0" marL="0" rtl="0" algn="l">
              <a:spcBef>
                <a:spcPts val="600"/>
              </a:spcBef>
              <a:spcAft>
                <a:spcPts val="0"/>
              </a:spcAft>
              <a:buNone/>
            </a:pPr>
            <a:r>
              <a:rPr lang="en" sz="2000">
                <a:solidFill>
                  <a:schemeClr val="dk1"/>
                </a:solidFill>
                <a:latin typeface="Courier New"/>
                <a:ea typeface="Courier New"/>
                <a:cs typeface="Courier New"/>
                <a:sym typeface="Courier New"/>
              </a:rPr>
              <a:t>import java.util.ArrayList;</a:t>
            </a:r>
            <a:endParaRPr sz="2000">
              <a:solidFill>
                <a:schemeClr val="dk1"/>
              </a:solidFill>
              <a:latin typeface="Courier New"/>
              <a:ea typeface="Courier New"/>
              <a:cs typeface="Courier New"/>
              <a:sym typeface="Courier New"/>
            </a:endParaRPr>
          </a:p>
          <a:p>
            <a:pPr indent="0" lvl="0" marL="0" rtl="0" algn="l">
              <a:spcBef>
                <a:spcPts val="600"/>
              </a:spcBef>
              <a:spcAft>
                <a:spcPts val="0"/>
              </a:spcAft>
              <a:buNone/>
            </a:pPr>
            <a:r>
              <a:rPr lang="en" sz="2000">
                <a:solidFill>
                  <a:schemeClr val="dk1"/>
                </a:solidFill>
                <a:latin typeface="Courier New"/>
                <a:ea typeface="Courier New"/>
                <a:cs typeface="Courier New"/>
                <a:sym typeface="Courier New"/>
              </a:rPr>
              <a:t>import org.apache.foo.Bar;</a:t>
            </a:r>
            <a:endParaRPr>
              <a:solidFill>
                <a:schemeClr val="dk1"/>
              </a:solidFill>
            </a:endParaRPr>
          </a:p>
          <a:p>
            <a:pPr indent="0" lvl="0" marL="0" rtl="0" algn="l">
              <a:spcBef>
                <a:spcPts val="0"/>
              </a:spcBef>
              <a:spcAft>
                <a:spcPts val="0"/>
              </a:spcAft>
              <a:buNone/>
            </a:pPr>
            <a:r>
              <a:t/>
            </a:r>
            <a:endParaRPr/>
          </a:p>
        </p:txBody>
      </p:sp>
      <p:sp>
        <p:nvSpPr>
          <p:cNvPr id="781" name="Google Shape;781;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Good Code - Documentation</a:t>
            </a:r>
            <a:endParaRPr/>
          </a:p>
        </p:txBody>
      </p:sp>
      <p:sp>
        <p:nvSpPr>
          <p:cNvPr id="787" name="Google Shape;787;p43"/>
          <p:cNvSpPr txBox="1"/>
          <p:nvPr>
            <p:ph idx="1" type="body"/>
          </p:nvPr>
        </p:nvSpPr>
        <p:spPr>
          <a:xfrm>
            <a:off x="457200" y="1600200"/>
            <a:ext cx="5597400" cy="435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highlight>
                  <a:srgbClr val="FFFFFF"/>
                </a:highlight>
              </a:rPr>
              <a:t>/**</a:t>
            </a:r>
            <a:br>
              <a:rPr lang="en" sz="1200">
                <a:highlight>
                  <a:srgbClr val="FFFFFF"/>
                </a:highlight>
              </a:rPr>
            </a:br>
            <a:r>
              <a:rPr lang="en" sz="1200">
                <a:highlight>
                  <a:srgbClr val="FFFFFF"/>
                </a:highlight>
              </a:rPr>
              <a:t> * Returns an Image object that can then be painted on the screen. </a:t>
            </a:r>
            <a:br>
              <a:rPr lang="en" sz="1200">
                <a:highlight>
                  <a:srgbClr val="FFFFFF"/>
                </a:highlight>
              </a:rPr>
            </a:br>
            <a:r>
              <a:rPr lang="en" sz="1200">
                <a:highlight>
                  <a:srgbClr val="FFFFFF"/>
                </a:highlight>
              </a:rPr>
              <a:t> * The url argument must specify an absolute</a:t>
            </a:r>
            <a:r>
              <a:rPr lang="en" sz="1200">
                <a:highlight>
                  <a:srgbClr val="FFFFFF"/>
                </a:highlight>
                <a:uFill>
                  <a:noFill/>
                </a:uFill>
                <a:hlinkClick r:id="rId3"/>
              </a:rPr>
              <a:t> </a:t>
            </a:r>
            <a:r>
              <a:rPr lang="en" sz="1200">
                <a:solidFill>
                  <a:srgbClr val="1F4F82"/>
                </a:solidFill>
                <a:highlight>
                  <a:srgbClr val="FFFFFF"/>
                </a:highlight>
                <a:uFill>
                  <a:noFill/>
                </a:uFill>
                <a:hlinkClick r:id="rId4"/>
              </a:rPr>
              <a:t>{@link URL}</a:t>
            </a:r>
            <a:r>
              <a:rPr lang="en" sz="1200">
                <a:highlight>
                  <a:srgbClr val="FFFFFF"/>
                </a:highlight>
              </a:rPr>
              <a:t>. The name</a:t>
            </a:r>
            <a:br>
              <a:rPr lang="en" sz="1200">
                <a:highlight>
                  <a:srgbClr val="FFFFFF"/>
                </a:highlight>
              </a:rPr>
            </a:br>
            <a:r>
              <a:rPr lang="en" sz="1200">
                <a:highlight>
                  <a:srgbClr val="FFFFFF"/>
                </a:highlight>
              </a:rPr>
              <a:t> * argument is a specifier that is relative to the url argument. </a:t>
            </a:r>
            <a:br>
              <a:rPr lang="en" sz="1200">
                <a:highlight>
                  <a:srgbClr val="FFFFFF"/>
                </a:highlight>
              </a:rPr>
            </a:br>
            <a:r>
              <a:rPr lang="en" sz="1200">
                <a:highlight>
                  <a:srgbClr val="FFFFFF"/>
                </a:highlight>
              </a:rPr>
              <a:t> * &lt;p&gt;</a:t>
            </a:r>
            <a:br>
              <a:rPr lang="en" sz="1200">
                <a:highlight>
                  <a:srgbClr val="FFFFFF"/>
                </a:highlight>
              </a:rPr>
            </a:br>
            <a:r>
              <a:rPr lang="en" sz="1200">
                <a:highlight>
                  <a:srgbClr val="FFFFFF"/>
                </a:highlight>
              </a:rPr>
              <a:t> * This method always returns immediately, whether or not the </a:t>
            </a:r>
            <a:br>
              <a:rPr lang="en" sz="1200">
                <a:highlight>
                  <a:srgbClr val="FFFFFF"/>
                </a:highlight>
              </a:rPr>
            </a:br>
            <a:r>
              <a:rPr lang="en" sz="1200">
                <a:highlight>
                  <a:srgbClr val="FFFFFF"/>
                </a:highlight>
              </a:rPr>
              <a:t> * image exists. When this applet attempts to draw the image on</a:t>
            </a:r>
            <a:br>
              <a:rPr lang="en" sz="1200">
                <a:highlight>
                  <a:srgbClr val="FFFFFF"/>
                </a:highlight>
              </a:rPr>
            </a:br>
            <a:r>
              <a:rPr lang="en" sz="1200">
                <a:highlight>
                  <a:srgbClr val="FFFFFF"/>
                </a:highlight>
              </a:rPr>
              <a:t> * the screen, the data will be loaded. The graphics primitives </a:t>
            </a:r>
            <a:br>
              <a:rPr lang="en" sz="1200">
                <a:highlight>
                  <a:srgbClr val="FFFFFF"/>
                </a:highlight>
              </a:rPr>
            </a:br>
            <a:r>
              <a:rPr lang="en" sz="1200">
                <a:highlight>
                  <a:srgbClr val="FFFFFF"/>
                </a:highlight>
              </a:rPr>
              <a:t> * that draw the image will incrementally paint on the screen. </a:t>
            </a:r>
            <a:br>
              <a:rPr lang="en" sz="1200">
                <a:highlight>
                  <a:srgbClr val="FFFFFF"/>
                </a:highlight>
              </a:rPr>
            </a:br>
            <a:r>
              <a:rPr lang="en" sz="1200">
                <a:highlight>
                  <a:srgbClr val="FFFFFF"/>
                </a:highlight>
              </a:rPr>
              <a:t> *</a:t>
            </a:r>
            <a:br>
              <a:rPr lang="en" sz="1200">
                <a:highlight>
                  <a:srgbClr val="FFFFFF"/>
                </a:highlight>
              </a:rPr>
            </a:br>
            <a:r>
              <a:rPr lang="en" sz="1200">
                <a:highlight>
                  <a:srgbClr val="FFFFFF"/>
                </a:highlight>
              </a:rPr>
              <a:t> *</a:t>
            </a:r>
            <a:r>
              <a:rPr lang="en" sz="1200">
                <a:highlight>
                  <a:srgbClr val="FFFFFF"/>
                </a:highlight>
                <a:uFill>
                  <a:noFill/>
                </a:uFill>
                <a:hlinkClick r:id="rId5"/>
              </a:rPr>
              <a:t> </a:t>
            </a:r>
            <a:r>
              <a:rPr lang="en" sz="1200">
                <a:solidFill>
                  <a:srgbClr val="1F4F82"/>
                </a:solidFill>
                <a:highlight>
                  <a:srgbClr val="FFFFFF"/>
                </a:highlight>
                <a:uFill>
                  <a:noFill/>
                </a:uFill>
                <a:hlinkClick r:id="rId6"/>
              </a:rPr>
              <a:t>@param</a:t>
            </a:r>
            <a:r>
              <a:rPr lang="en" sz="1200">
                <a:highlight>
                  <a:srgbClr val="FFFFFF"/>
                </a:highlight>
              </a:rPr>
              <a:t>  url  an absolute URL giving the base location of the image</a:t>
            </a:r>
            <a:br>
              <a:rPr lang="en" sz="1200">
                <a:highlight>
                  <a:srgbClr val="FFFFFF"/>
                </a:highlight>
              </a:rPr>
            </a:br>
            <a:r>
              <a:rPr lang="en" sz="1200">
                <a:highlight>
                  <a:srgbClr val="FFFFFF"/>
                </a:highlight>
              </a:rPr>
              <a:t> *</a:t>
            </a:r>
            <a:r>
              <a:rPr lang="en" sz="1200">
                <a:highlight>
                  <a:srgbClr val="FFFFFF"/>
                </a:highlight>
                <a:uFill>
                  <a:noFill/>
                </a:uFill>
                <a:hlinkClick r:id="rId7"/>
              </a:rPr>
              <a:t> </a:t>
            </a:r>
            <a:r>
              <a:rPr lang="en" sz="1200">
                <a:solidFill>
                  <a:srgbClr val="1F4F82"/>
                </a:solidFill>
                <a:highlight>
                  <a:srgbClr val="FFFFFF"/>
                </a:highlight>
                <a:uFill>
                  <a:noFill/>
                </a:uFill>
                <a:hlinkClick r:id="rId8"/>
              </a:rPr>
              <a:t>@param</a:t>
            </a:r>
            <a:r>
              <a:rPr lang="en" sz="1200">
                <a:highlight>
                  <a:srgbClr val="FFFFFF"/>
                </a:highlight>
              </a:rPr>
              <a:t>  name the location of the image, relative to the url argument</a:t>
            </a:r>
            <a:br>
              <a:rPr lang="en" sz="1200">
                <a:highlight>
                  <a:srgbClr val="FFFFFF"/>
                </a:highlight>
              </a:rPr>
            </a:br>
            <a:r>
              <a:rPr lang="en" sz="1200">
                <a:highlight>
                  <a:srgbClr val="FFFFFF"/>
                </a:highlight>
              </a:rPr>
              <a:t> *</a:t>
            </a:r>
            <a:r>
              <a:rPr lang="en" sz="1200">
                <a:highlight>
                  <a:srgbClr val="FFFFFF"/>
                </a:highlight>
                <a:uFill>
                  <a:noFill/>
                </a:uFill>
                <a:hlinkClick r:id="rId9"/>
              </a:rPr>
              <a:t> </a:t>
            </a:r>
            <a:r>
              <a:rPr lang="en" sz="1200">
                <a:solidFill>
                  <a:srgbClr val="1F4F82"/>
                </a:solidFill>
                <a:highlight>
                  <a:srgbClr val="FFFFFF"/>
                </a:highlight>
                <a:uFill>
                  <a:noFill/>
                </a:uFill>
                <a:hlinkClick r:id="rId10"/>
              </a:rPr>
              <a:t>@return</a:t>
            </a:r>
            <a:r>
              <a:rPr lang="en" sz="1200">
                <a:highlight>
                  <a:srgbClr val="FFFFFF"/>
                </a:highlight>
              </a:rPr>
              <a:t>      the image at the specified URL</a:t>
            </a:r>
            <a:endParaRPr sz="1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200">
                <a:highlight>
                  <a:schemeClr val="lt1"/>
                </a:highlight>
              </a:rPr>
              <a:t> *</a:t>
            </a:r>
            <a:r>
              <a:rPr lang="en" sz="1200">
                <a:highlight>
                  <a:schemeClr val="lt1"/>
                </a:highlight>
                <a:uFill>
                  <a:noFill/>
                </a:uFill>
                <a:hlinkClick r:id="rId11"/>
              </a:rPr>
              <a:t> </a:t>
            </a:r>
            <a:r>
              <a:rPr lang="en" sz="1200">
                <a:solidFill>
                  <a:srgbClr val="1F4F82"/>
                </a:solidFill>
                <a:highlight>
                  <a:schemeClr val="lt1"/>
                </a:highlight>
                <a:uFill>
                  <a:noFill/>
                </a:uFill>
                <a:hlinkClick r:id="rId12"/>
              </a:rPr>
              <a:t>@</a:t>
            </a:r>
            <a:r>
              <a:rPr lang="en" sz="1200">
                <a:solidFill>
                  <a:srgbClr val="1F4F82"/>
                </a:solidFill>
                <a:highlight>
                  <a:schemeClr val="lt1"/>
                </a:highlight>
              </a:rPr>
              <a:t>throws</a:t>
            </a:r>
            <a:r>
              <a:rPr lang="en" sz="1200">
                <a:solidFill>
                  <a:srgbClr val="4A86E8"/>
                </a:solidFill>
                <a:highlight>
                  <a:schemeClr val="lt1"/>
                </a:highlight>
              </a:rPr>
              <a:t> </a:t>
            </a:r>
            <a:r>
              <a:rPr lang="en" sz="1200">
                <a:highlight>
                  <a:schemeClr val="lt1"/>
                </a:highlight>
              </a:rPr>
              <a:t>   MalformedURLException if image URL is incorrect or doesn’t exist</a:t>
            </a:r>
            <a:br>
              <a:rPr lang="en" sz="1200">
                <a:highlight>
                  <a:srgbClr val="FFFFFF"/>
                </a:highlight>
              </a:rPr>
            </a:br>
            <a:r>
              <a:rPr lang="en" sz="1200">
                <a:highlight>
                  <a:srgbClr val="FFFFFF"/>
                </a:highlight>
              </a:rPr>
              <a:t> *</a:t>
            </a:r>
            <a:r>
              <a:rPr lang="en" sz="1200">
                <a:highlight>
                  <a:srgbClr val="FFFFFF"/>
                </a:highlight>
                <a:uFill>
                  <a:noFill/>
                </a:uFill>
                <a:hlinkClick r:id="rId13"/>
              </a:rPr>
              <a:t> </a:t>
            </a:r>
            <a:r>
              <a:rPr lang="en" sz="1200">
                <a:solidFill>
                  <a:srgbClr val="1F4F82"/>
                </a:solidFill>
                <a:highlight>
                  <a:srgbClr val="FFFFFF"/>
                </a:highlight>
                <a:uFill>
                  <a:noFill/>
                </a:uFill>
                <a:hlinkClick r:id="rId14"/>
              </a:rPr>
              <a:t>@see</a:t>
            </a:r>
            <a:r>
              <a:rPr lang="en" sz="1200">
                <a:highlight>
                  <a:srgbClr val="FFFFFF"/>
                </a:highlight>
              </a:rPr>
              <a:t>         Image</a:t>
            </a:r>
            <a:br>
              <a:rPr lang="en" sz="1200">
                <a:highlight>
                  <a:srgbClr val="FFFFFF"/>
                </a:highlight>
              </a:rPr>
            </a:br>
            <a:r>
              <a:rPr lang="en" sz="1200">
                <a:highlight>
                  <a:srgbClr val="FFFFFF"/>
                </a:highlight>
              </a:rPr>
              <a:t> */</a:t>
            </a:r>
            <a:br>
              <a:rPr lang="en" sz="1200">
                <a:highlight>
                  <a:srgbClr val="FFFFFF"/>
                </a:highlight>
              </a:rPr>
            </a:br>
            <a:r>
              <a:rPr lang="en" sz="1200">
                <a:highlight>
                  <a:srgbClr val="FFFFFF"/>
                </a:highlight>
              </a:rPr>
              <a:t> public Image getImage(URL url, String name) {</a:t>
            </a:r>
            <a:br>
              <a:rPr lang="en" sz="1200">
                <a:highlight>
                  <a:srgbClr val="FFFFFF"/>
                </a:highlight>
              </a:rPr>
            </a:br>
            <a:r>
              <a:rPr lang="en" sz="1200">
                <a:highlight>
                  <a:srgbClr val="FFFFFF"/>
                </a:highlight>
              </a:rPr>
              <a:t>        try {</a:t>
            </a:r>
            <a:br>
              <a:rPr lang="en" sz="1200">
                <a:highlight>
                  <a:srgbClr val="FFFFFF"/>
                </a:highlight>
              </a:rPr>
            </a:br>
            <a:r>
              <a:rPr lang="en" sz="1200">
                <a:highlight>
                  <a:srgbClr val="FFFFFF"/>
                </a:highlight>
              </a:rPr>
              <a:t>            return getImage(new URL(url, name));</a:t>
            </a:r>
            <a:br>
              <a:rPr lang="en" sz="1200">
                <a:highlight>
                  <a:srgbClr val="FFFFFF"/>
                </a:highlight>
              </a:rPr>
            </a:br>
            <a:r>
              <a:rPr lang="en" sz="1200">
                <a:highlight>
                  <a:srgbClr val="FFFFFF"/>
                </a:highlight>
              </a:rPr>
              <a:t>        } catch (MalformedURLException e) {</a:t>
            </a:r>
            <a:br>
              <a:rPr lang="en" sz="1200">
                <a:highlight>
                  <a:srgbClr val="FFFFFF"/>
                </a:highlight>
              </a:rPr>
            </a:br>
            <a:r>
              <a:rPr lang="en" sz="1200">
                <a:highlight>
                  <a:srgbClr val="FFFFFF"/>
                </a:highlight>
              </a:rPr>
              <a:t>            return null;</a:t>
            </a:r>
            <a:br>
              <a:rPr lang="en" sz="1200">
                <a:highlight>
                  <a:srgbClr val="FFFFFF"/>
                </a:highlight>
              </a:rPr>
            </a:br>
            <a:r>
              <a:rPr lang="en" sz="1200">
                <a:highlight>
                  <a:srgbClr val="FFFFFF"/>
                </a:highlight>
              </a:rPr>
              <a:t>        }</a:t>
            </a:r>
            <a:br>
              <a:rPr lang="en" sz="1200">
                <a:highlight>
                  <a:srgbClr val="FFFFFF"/>
                </a:highlight>
              </a:rPr>
            </a:br>
            <a:r>
              <a:rPr lang="en" sz="1200">
                <a:highlight>
                  <a:srgbClr val="FFFFFF"/>
                </a:highlight>
              </a:rPr>
              <a:t> }</a:t>
            </a:r>
            <a:endParaRPr sz="1200">
              <a:latin typeface="Courier New"/>
              <a:ea typeface="Courier New"/>
              <a:cs typeface="Courier New"/>
              <a:sym typeface="Courier New"/>
            </a:endParaRPr>
          </a:p>
        </p:txBody>
      </p:sp>
      <p:sp>
        <p:nvSpPr>
          <p:cNvPr id="788" name="Google Shape;788;p43"/>
          <p:cNvSpPr/>
          <p:nvPr/>
        </p:nvSpPr>
        <p:spPr>
          <a:xfrm>
            <a:off x="5817150" y="2091450"/>
            <a:ext cx="1848300" cy="90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Method Description</a:t>
            </a:r>
            <a:endParaRPr/>
          </a:p>
        </p:txBody>
      </p:sp>
      <p:sp>
        <p:nvSpPr>
          <p:cNvPr id="789" name="Google Shape;789;p43"/>
          <p:cNvSpPr/>
          <p:nvPr/>
        </p:nvSpPr>
        <p:spPr>
          <a:xfrm>
            <a:off x="5551250" y="3430625"/>
            <a:ext cx="3087000" cy="131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@param - describe a parameter.</a:t>
            </a:r>
            <a:endParaRPr/>
          </a:p>
          <a:p>
            <a:pPr indent="0" lvl="0" marL="0" rtl="0" algn="l">
              <a:spcBef>
                <a:spcPts val="0"/>
              </a:spcBef>
              <a:spcAft>
                <a:spcPts val="0"/>
              </a:spcAft>
              <a:buNone/>
            </a:pPr>
            <a:r>
              <a:rPr lang="en"/>
              <a:t>Format:</a:t>
            </a:r>
            <a:endParaRPr/>
          </a:p>
          <a:p>
            <a:pPr indent="0" lvl="0" marL="0" rtl="0" algn="l">
              <a:spcBef>
                <a:spcPts val="0"/>
              </a:spcBef>
              <a:spcAft>
                <a:spcPts val="0"/>
              </a:spcAft>
              <a:buNone/>
            </a:pPr>
            <a:r>
              <a:rPr lang="en"/>
              <a:t>@param &lt;variable name&gt; &lt;description&gt;</a:t>
            </a:r>
            <a:endParaRPr/>
          </a:p>
        </p:txBody>
      </p:sp>
      <p:sp>
        <p:nvSpPr>
          <p:cNvPr id="790" name="Google Shape;790;p43"/>
          <p:cNvSpPr/>
          <p:nvPr/>
        </p:nvSpPr>
        <p:spPr>
          <a:xfrm>
            <a:off x="3857450" y="3669750"/>
            <a:ext cx="2542200" cy="90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return - describes what is being returned</a:t>
            </a:r>
            <a:endParaRPr/>
          </a:p>
        </p:txBody>
      </p:sp>
      <p:sp>
        <p:nvSpPr>
          <p:cNvPr id="791" name="Google Shape;791;p43"/>
          <p:cNvSpPr/>
          <p:nvPr/>
        </p:nvSpPr>
        <p:spPr>
          <a:xfrm>
            <a:off x="2472700" y="4644625"/>
            <a:ext cx="1848300" cy="90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@see - cross-reference another class.</a:t>
            </a:r>
            <a:endParaRPr/>
          </a:p>
        </p:txBody>
      </p:sp>
      <p:sp>
        <p:nvSpPr>
          <p:cNvPr id="792" name="Google Shape;792;p43"/>
          <p:cNvSpPr/>
          <p:nvPr/>
        </p:nvSpPr>
        <p:spPr>
          <a:xfrm>
            <a:off x="5283425" y="4644625"/>
            <a:ext cx="3185400" cy="90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@throws - describe the exceptions being thrown and why they are thrown</a:t>
            </a:r>
            <a:endParaRPr/>
          </a:p>
        </p:txBody>
      </p:sp>
      <p:sp>
        <p:nvSpPr>
          <p:cNvPr id="793" name="Google Shape;793;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
                                        <p:tgtEl>
                                          <p:spTgt spid="7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88"/>
                                        </p:tgtEl>
                                      </p:cBhvr>
                                    </p:animEffect>
                                    <p:set>
                                      <p:cBhvr>
                                        <p:cTn dur="1" fill="hold">
                                          <p:stCondLst>
                                            <p:cond delay="0"/>
                                          </p:stCondLst>
                                        </p:cTn>
                                        <p:tgtEl>
                                          <p:spTgt spid="7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
                                        <p:tgtEl>
                                          <p:spTgt spid="7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89"/>
                                        </p:tgtEl>
                                      </p:cBhvr>
                                    </p:animEffect>
                                    <p:set>
                                      <p:cBhvr>
                                        <p:cTn dur="1" fill="hold">
                                          <p:stCondLst>
                                            <p:cond delay="0"/>
                                          </p:stCondLst>
                                        </p:cTn>
                                        <p:tgtEl>
                                          <p:spTgt spid="7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
                                        <p:tgtEl>
                                          <p:spTgt spid="7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90"/>
                                        </p:tgtEl>
                                      </p:cBhvr>
                                    </p:animEffect>
                                    <p:set>
                                      <p:cBhvr>
                                        <p:cTn dur="1" fill="hold">
                                          <p:stCondLst>
                                            <p:cond delay="0"/>
                                          </p:stCondLst>
                                        </p:cTn>
                                        <p:tgtEl>
                                          <p:spTgt spid="7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
                                        <p:tgtEl>
                                          <p:spTgt spid="7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92"/>
                                        </p:tgtEl>
                                      </p:cBhvr>
                                    </p:animEffect>
                                    <p:set>
                                      <p:cBhvr>
                                        <p:cTn dur="1" fill="hold">
                                          <p:stCondLst>
                                            <p:cond delay="0"/>
                                          </p:stCondLst>
                                        </p:cTn>
                                        <p:tgtEl>
                                          <p:spTgt spid="7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
                                        <p:tgtEl>
                                          <p:spTgt spid="7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4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Good Code - Documentation</a:t>
            </a:r>
            <a:endParaRPr/>
          </a:p>
        </p:txBody>
      </p:sp>
      <p:sp>
        <p:nvSpPr>
          <p:cNvPr id="799" name="Google Shape;799;p44"/>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highlight>
                  <a:schemeClr val="lt1"/>
                </a:highlight>
              </a:rPr>
              <a:t>/**</a:t>
            </a:r>
            <a:br>
              <a:rPr lang="en" sz="1200">
                <a:highlight>
                  <a:schemeClr val="lt1"/>
                </a:highlight>
              </a:rPr>
            </a:br>
            <a:r>
              <a:rPr lang="en" sz="1200">
                <a:highlight>
                  <a:schemeClr val="lt1"/>
                </a:highlight>
              </a:rPr>
              <a:t> * &lt;&lt;Description&gt;&gt;</a:t>
            </a:r>
            <a:br>
              <a:rPr lang="en" sz="1200">
                <a:highlight>
                  <a:schemeClr val="lt1"/>
                </a:highlight>
              </a:rPr>
            </a:br>
            <a:r>
              <a:rPr lang="en" sz="1200">
                <a:highlight>
                  <a:schemeClr val="lt1"/>
                </a:highlight>
              </a:rPr>
              <a:t> *</a:t>
            </a:r>
            <a:br>
              <a:rPr lang="en" sz="1200">
                <a:highlight>
                  <a:schemeClr val="lt1"/>
                </a:highlight>
              </a:rPr>
            </a:br>
            <a:r>
              <a:rPr lang="en" sz="1200">
                <a:highlight>
                  <a:schemeClr val="lt1"/>
                </a:highlight>
              </a:rPr>
              <a:t> *</a:t>
            </a:r>
            <a:r>
              <a:rPr lang="en" sz="1200">
                <a:highlight>
                  <a:schemeClr val="lt1"/>
                </a:highlight>
                <a:uFill>
                  <a:noFill/>
                </a:uFill>
                <a:hlinkClick r:id="rId3"/>
              </a:rPr>
              <a:t> </a:t>
            </a:r>
            <a:r>
              <a:rPr lang="en" sz="1200">
                <a:solidFill>
                  <a:srgbClr val="1F4F82"/>
                </a:solidFill>
                <a:highlight>
                  <a:schemeClr val="lt1"/>
                </a:highlight>
                <a:uFill>
                  <a:noFill/>
                </a:uFill>
                <a:hlinkClick r:id="rId4"/>
              </a:rPr>
              <a:t>@param</a:t>
            </a:r>
            <a:r>
              <a:rPr lang="en" sz="1200">
                <a:highlight>
                  <a:schemeClr val="lt1"/>
                </a:highlight>
              </a:rPr>
              <a:t>  url  an absolute URL giving the base location of the image</a:t>
            </a:r>
            <a:br>
              <a:rPr lang="en" sz="1200">
                <a:highlight>
                  <a:schemeClr val="lt1"/>
                </a:highlight>
              </a:rPr>
            </a:br>
            <a:r>
              <a:rPr lang="en" sz="1200">
                <a:highlight>
                  <a:schemeClr val="lt1"/>
                </a:highlight>
              </a:rPr>
              <a:t> *</a:t>
            </a:r>
            <a:r>
              <a:rPr lang="en" sz="1200">
                <a:highlight>
                  <a:schemeClr val="lt1"/>
                </a:highlight>
                <a:uFill>
                  <a:noFill/>
                </a:uFill>
                <a:hlinkClick r:id="rId5"/>
              </a:rPr>
              <a:t> </a:t>
            </a:r>
            <a:r>
              <a:rPr lang="en" sz="1200">
                <a:solidFill>
                  <a:srgbClr val="1F4F82"/>
                </a:solidFill>
                <a:highlight>
                  <a:schemeClr val="lt1"/>
                </a:highlight>
                <a:uFill>
                  <a:noFill/>
                </a:uFill>
                <a:hlinkClick r:id="rId6"/>
              </a:rPr>
              <a:t>@param</a:t>
            </a:r>
            <a:r>
              <a:rPr lang="en" sz="1200">
                <a:highlight>
                  <a:schemeClr val="lt1"/>
                </a:highlight>
              </a:rPr>
              <a:t>  name the location of the image, relative to the url argument</a:t>
            </a:r>
            <a:br>
              <a:rPr lang="en" sz="1200">
                <a:highlight>
                  <a:schemeClr val="lt1"/>
                </a:highlight>
              </a:rPr>
            </a:br>
            <a:r>
              <a:rPr lang="en" sz="1200">
                <a:highlight>
                  <a:schemeClr val="lt1"/>
                </a:highlight>
              </a:rPr>
              <a:t> *</a:t>
            </a:r>
            <a:r>
              <a:rPr lang="en" sz="1200">
                <a:highlight>
                  <a:schemeClr val="lt1"/>
                </a:highlight>
                <a:uFill>
                  <a:noFill/>
                </a:uFill>
                <a:hlinkClick r:id="rId7"/>
              </a:rPr>
              <a:t> </a:t>
            </a:r>
            <a:r>
              <a:rPr lang="en" sz="1200">
                <a:solidFill>
                  <a:srgbClr val="1F4F82"/>
                </a:solidFill>
                <a:highlight>
                  <a:schemeClr val="lt1"/>
                </a:highlight>
                <a:uFill>
                  <a:noFill/>
                </a:uFill>
                <a:hlinkClick r:id="rId8"/>
              </a:rPr>
              <a:t>@return</a:t>
            </a:r>
            <a:r>
              <a:rPr lang="en" sz="1200">
                <a:highlight>
                  <a:schemeClr val="lt1"/>
                </a:highlight>
              </a:rPr>
              <a:t>      the image at the specified URL</a:t>
            </a:r>
            <a:br>
              <a:rPr lang="en" sz="1200">
                <a:highlight>
                  <a:schemeClr val="lt1"/>
                </a:highlight>
              </a:rPr>
            </a:br>
            <a:r>
              <a:rPr lang="en" sz="1200">
                <a:highlight>
                  <a:schemeClr val="lt1"/>
                </a:highlight>
              </a:rPr>
              <a:t> *</a:t>
            </a:r>
            <a:r>
              <a:rPr lang="en" sz="1200">
                <a:highlight>
                  <a:schemeClr val="lt1"/>
                </a:highlight>
                <a:uFill>
                  <a:noFill/>
                </a:uFill>
                <a:hlinkClick r:id="rId9"/>
              </a:rPr>
              <a:t> </a:t>
            </a:r>
            <a:r>
              <a:rPr lang="en" sz="1200">
                <a:solidFill>
                  <a:srgbClr val="1F4F82"/>
                </a:solidFill>
                <a:highlight>
                  <a:schemeClr val="lt1"/>
                </a:highlight>
                <a:uFill>
                  <a:noFill/>
                </a:uFill>
                <a:hlinkClick r:id="rId10"/>
              </a:rPr>
              <a:t>@see</a:t>
            </a:r>
            <a:r>
              <a:rPr lang="en" sz="1200">
                <a:highlight>
                  <a:schemeClr val="lt1"/>
                </a:highlight>
              </a:rPr>
              <a:t>         Image</a:t>
            </a:r>
            <a:br>
              <a:rPr lang="en" sz="1200">
                <a:highlight>
                  <a:schemeClr val="lt1"/>
                </a:highlight>
              </a:rPr>
            </a:br>
            <a:r>
              <a:rPr lang="en" sz="1200">
                <a:highlight>
                  <a:schemeClr val="lt1"/>
                </a:highlight>
              </a:rPr>
              <a:t> */</a:t>
            </a:r>
            <a:br>
              <a:rPr lang="en" sz="1200">
                <a:highlight>
                  <a:schemeClr val="lt1"/>
                </a:highlight>
              </a:rPr>
            </a:br>
            <a:r>
              <a:rPr lang="en" sz="1200">
                <a:highlight>
                  <a:schemeClr val="lt1"/>
                </a:highlight>
              </a:rPr>
              <a:t> public Image getImage(URL url, String name) {</a:t>
            </a:r>
            <a:endParaRPr sz="1200">
              <a:highlight>
                <a:schemeClr val="lt1"/>
              </a:highlight>
            </a:endParaRPr>
          </a:p>
          <a:p>
            <a:pPr indent="0" lvl="0" marL="0" rtl="0" algn="l">
              <a:lnSpc>
                <a:spcPct val="115000"/>
              </a:lnSpc>
              <a:spcBef>
                <a:spcPts val="0"/>
              </a:spcBef>
              <a:spcAft>
                <a:spcPts val="0"/>
              </a:spcAft>
              <a:buNone/>
            </a:pPr>
            <a:r>
              <a:rPr lang="en" sz="1200">
                <a:highlight>
                  <a:schemeClr val="lt1"/>
                </a:highlight>
              </a:rPr>
              <a:t>        </a:t>
            </a:r>
            <a:r>
              <a:rPr b="1" lang="en" sz="1200">
                <a:highlight>
                  <a:schemeClr val="lt1"/>
                </a:highlight>
              </a:rPr>
              <a:t>// The URL might be malformed, so make sure we check for that.</a:t>
            </a:r>
            <a:br>
              <a:rPr b="1" lang="en" sz="1200">
                <a:highlight>
                  <a:schemeClr val="lt1"/>
                </a:highlight>
              </a:rPr>
            </a:br>
            <a:r>
              <a:rPr lang="en" sz="1200">
                <a:highlight>
                  <a:schemeClr val="lt1"/>
                </a:highlight>
              </a:rPr>
              <a:t>        try {</a:t>
            </a:r>
            <a:endParaRPr sz="1200">
              <a:highlight>
                <a:schemeClr val="lt1"/>
              </a:highlight>
            </a:endParaRPr>
          </a:p>
          <a:p>
            <a:pPr indent="0" lvl="0" marL="0" rtl="0" algn="l">
              <a:lnSpc>
                <a:spcPct val="115000"/>
              </a:lnSpc>
              <a:spcBef>
                <a:spcPts val="0"/>
              </a:spcBef>
              <a:spcAft>
                <a:spcPts val="0"/>
              </a:spcAft>
              <a:buNone/>
            </a:pPr>
            <a:r>
              <a:rPr lang="en" sz="1200">
                <a:highlight>
                  <a:schemeClr val="lt1"/>
                </a:highlight>
              </a:rPr>
              <a:t>            </a:t>
            </a:r>
            <a:r>
              <a:rPr b="1" lang="en" sz="1200">
                <a:highlight>
                  <a:schemeClr val="lt1"/>
                </a:highlight>
              </a:rPr>
              <a:t>// Try to retrieve the image from the URL.</a:t>
            </a:r>
            <a:br>
              <a:rPr lang="en" sz="1200">
                <a:highlight>
                  <a:schemeClr val="lt1"/>
                </a:highlight>
              </a:rPr>
            </a:br>
            <a:r>
              <a:rPr lang="en" sz="1200">
                <a:highlight>
                  <a:schemeClr val="lt1"/>
                </a:highlight>
              </a:rPr>
              <a:t>            return getImage(new URL(url, name));</a:t>
            </a:r>
            <a:br>
              <a:rPr lang="en" sz="1200">
                <a:highlight>
                  <a:schemeClr val="lt1"/>
                </a:highlight>
              </a:rPr>
            </a:br>
            <a:r>
              <a:rPr lang="en" sz="1200">
                <a:highlight>
                  <a:schemeClr val="lt1"/>
                </a:highlight>
              </a:rPr>
              <a:t>        } catch (MalformedURLException e) {</a:t>
            </a:r>
            <a:endParaRPr sz="1200">
              <a:highlight>
                <a:schemeClr val="lt1"/>
              </a:highlight>
            </a:endParaRPr>
          </a:p>
          <a:p>
            <a:pPr indent="0" lvl="0" marL="0" rtl="0" algn="l">
              <a:lnSpc>
                <a:spcPct val="115000"/>
              </a:lnSpc>
              <a:spcBef>
                <a:spcPts val="0"/>
              </a:spcBef>
              <a:spcAft>
                <a:spcPts val="0"/>
              </a:spcAft>
              <a:buClr>
                <a:schemeClr val="dk1"/>
              </a:buClr>
              <a:buSzPts val="1100"/>
              <a:buFont typeface="Arial"/>
              <a:buNone/>
            </a:pPr>
            <a:r>
              <a:rPr lang="en" sz="1200">
                <a:highlight>
                  <a:schemeClr val="lt1"/>
                </a:highlight>
              </a:rPr>
              <a:t>          </a:t>
            </a:r>
            <a:r>
              <a:rPr b="1" lang="en" sz="1200">
                <a:highlight>
                  <a:schemeClr val="lt1"/>
                </a:highlight>
              </a:rPr>
              <a:t>  // If we can’t get the image, return a null value</a:t>
            </a:r>
            <a:br>
              <a:rPr lang="en" sz="1200">
                <a:highlight>
                  <a:schemeClr val="lt1"/>
                </a:highlight>
              </a:rPr>
            </a:br>
            <a:r>
              <a:rPr lang="en" sz="1200">
                <a:highlight>
                  <a:schemeClr val="lt1"/>
                </a:highlight>
              </a:rPr>
              <a:t>            return null;</a:t>
            </a:r>
            <a:br>
              <a:rPr lang="en" sz="1200">
                <a:highlight>
                  <a:schemeClr val="lt1"/>
                </a:highlight>
              </a:rPr>
            </a:br>
            <a:r>
              <a:rPr lang="en" sz="1200">
                <a:highlight>
                  <a:schemeClr val="lt1"/>
                </a:highlight>
              </a:rPr>
              <a:t>        }</a:t>
            </a:r>
            <a:br>
              <a:rPr lang="en" sz="1200">
                <a:highlight>
                  <a:schemeClr val="lt1"/>
                </a:highlight>
              </a:rPr>
            </a:br>
            <a:r>
              <a:rPr lang="en" sz="1200">
                <a:highlight>
                  <a:schemeClr val="lt1"/>
                </a:highlight>
              </a:rPr>
              <a:t> }</a:t>
            </a:r>
            <a:endParaRPr sz="1200">
              <a:latin typeface="Courier New"/>
              <a:ea typeface="Courier New"/>
              <a:cs typeface="Courier New"/>
              <a:sym typeface="Courier New"/>
            </a:endParaRPr>
          </a:p>
          <a:p>
            <a:pPr indent="0" lvl="0" marL="0" rtl="0" algn="l">
              <a:spcBef>
                <a:spcPts val="600"/>
              </a:spcBef>
              <a:spcAft>
                <a:spcPts val="0"/>
              </a:spcAft>
              <a:buNone/>
            </a:pPr>
            <a:r>
              <a:t/>
            </a:r>
            <a:endParaRPr sz="1200"/>
          </a:p>
        </p:txBody>
      </p:sp>
      <p:sp>
        <p:nvSpPr>
          <p:cNvPr id="800" name="Google Shape;800;p44"/>
          <p:cNvSpPr/>
          <p:nvPr/>
        </p:nvSpPr>
        <p:spPr>
          <a:xfrm>
            <a:off x="5848125" y="4094075"/>
            <a:ext cx="3093300" cy="66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Also add inline comments!</a:t>
            </a:r>
            <a:endParaRPr b="1"/>
          </a:p>
        </p:txBody>
      </p:sp>
      <p:cxnSp>
        <p:nvCxnSpPr>
          <p:cNvPr id="801" name="Google Shape;801;p44"/>
          <p:cNvCxnSpPr>
            <a:stCxn id="800" idx="1"/>
          </p:cNvCxnSpPr>
          <p:nvPr/>
        </p:nvCxnSpPr>
        <p:spPr>
          <a:xfrm rot="10800000">
            <a:off x="4722825" y="3854225"/>
            <a:ext cx="1125300" cy="570600"/>
          </a:xfrm>
          <a:prstGeom prst="straightConnector1">
            <a:avLst/>
          </a:prstGeom>
          <a:noFill/>
          <a:ln cap="flat" cmpd="sng" w="19050">
            <a:solidFill>
              <a:schemeClr val="dk2"/>
            </a:solidFill>
            <a:prstDash val="solid"/>
            <a:round/>
            <a:headEnd len="med" w="med" type="none"/>
            <a:tailEnd len="med" w="med" type="triangle"/>
          </a:ln>
        </p:spPr>
      </p:cxnSp>
      <p:cxnSp>
        <p:nvCxnSpPr>
          <p:cNvPr id="802" name="Google Shape;802;p44"/>
          <p:cNvCxnSpPr>
            <a:stCxn id="800" idx="1"/>
          </p:cNvCxnSpPr>
          <p:nvPr/>
        </p:nvCxnSpPr>
        <p:spPr>
          <a:xfrm rot="10800000">
            <a:off x="4053225" y="4116725"/>
            <a:ext cx="1794900" cy="308100"/>
          </a:xfrm>
          <a:prstGeom prst="straightConnector1">
            <a:avLst/>
          </a:prstGeom>
          <a:noFill/>
          <a:ln cap="flat" cmpd="sng" w="19050">
            <a:solidFill>
              <a:schemeClr val="dk2"/>
            </a:solidFill>
            <a:prstDash val="solid"/>
            <a:round/>
            <a:headEnd len="med" w="med" type="none"/>
            <a:tailEnd len="med" w="med" type="triangle"/>
          </a:ln>
        </p:spPr>
      </p:cxnSp>
      <p:cxnSp>
        <p:nvCxnSpPr>
          <p:cNvPr id="803" name="Google Shape;803;p44"/>
          <p:cNvCxnSpPr>
            <a:stCxn id="800" idx="1"/>
          </p:cNvCxnSpPr>
          <p:nvPr/>
        </p:nvCxnSpPr>
        <p:spPr>
          <a:xfrm flipH="1">
            <a:off x="4388025" y="4424825"/>
            <a:ext cx="1460100" cy="315900"/>
          </a:xfrm>
          <a:prstGeom prst="straightConnector1">
            <a:avLst/>
          </a:prstGeom>
          <a:noFill/>
          <a:ln cap="flat" cmpd="sng" w="19050">
            <a:solidFill>
              <a:schemeClr val="dk2"/>
            </a:solidFill>
            <a:prstDash val="solid"/>
            <a:round/>
            <a:headEnd len="med" w="med" type="none"/>
            <a:tailEnd len="med" w="med" type="triangle"/>
          </a:ln>
        </p:spPr>
      </p:cxnSp>
      <p:sp>
        <p:nvSpPr>
          <p:cNvPr id="804" name="Google Shape;804;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
                                        <p:tgtEl>
                                          <p:spTgt spid="800"/>
                                        </p:tgtEl>
                                      </p:cBhvr>
                                    </p:animEffect>
                                  </p:childTnLst>
                                </p:cTn>
                              </p:par>
                              <p:par>
                                <p:cTn fill="hold" nodeType="with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
                                        <p:tgtEl>
                                          <p:spTgt spid="801"/>
                                        </p:tgtEl>
                                      </p:cBhvr>
                                    </p:animEffect>
                                  </p:childTnLst>
                                </p:cTn>
                              </p:par>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
                                        <p:tgtEl>
                                          <p:spTgt spid="802"/>
                                        </p:tgtEl>
                                      </p:cBhvr>
                                    </p:animEffect>
                                  </p:childTnLst>
                                </p:cTn>
                              </p:par>
                              <p:par>
                                <p:cTn fill="hold" nodeType="with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
                                        <p:tgtEl>
                                          <p:spTgt spid="8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4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Reuse</a:t>
            </a:r>
            <a:endParaRPr/>
          </a:p>
        </p:txBody>
      </p:sp>
      <p:sp>
        <p:nvSpPr>
          <p:cNvPr id="810" name="Google Shape;810;p45"/>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Most modern software is constructed, in part, by reusing existing components or systems. </a:t>
            </a:r>
            <a:endParaRPr/>
          </a:p>
          <a:p>
            <a:pPr indent="-419100" lvl="0" marL="457200" rtl="0" algn="l">
              <a:spcBef>
                <a:spcPts val="600"/>
              </a:spcBef>
              <a:spcAft>
                <a:spcPts val="0"/>
              </a:spcAft>
              <a:buSzPts val="3000"/>
              <a:buChar char="●"/>
            </a:pPr>
            <a:r>
              <a:rPr lang="en"/>
              <a:t>When developing software, consider how to make use of existing code.</a:t>
            </a:r>
            <a:endParaRPr/>
          </a:p>
          <a:p>
            <a:pPr indent="-419100" lvl="0" marL="457200" rtl="0" algn="l">
              <a:spcBef>
                <a:spcPts val="0"/>
              </a:spcBef>
              <a:spcAft>
                <a:spcPts val="0"/>
              </a:spcAft>
              <a:buSzPts val="3000"/>
              <a:buChar char="●"/>
            </a:pPr>
            <a:r>
              <a:rPr lang="en"/>
              <a:t>Possible at many levels of development.</a:t>
            </a:r>
            <a:endParaRPr/>
          </a:p>
          <a:p>
            <a:pPr indent="-419100" lvl="0" marL="457200" rtl="0" algn="l">
              <a:spcBef>
                <a:spcPts val="0"/>
              </a:spcBef>
              <a:spcAft>
                <a:spcPts val="0"/>
              </a:spcAft>
              <a:buSzPts val="3000"/>
              <a:buChar char="●"/>
            </a:pPr>
            <a:r>
              <a:rPr lang="en"/>
              <a:t>Be careful - many problems and costs associated with reuse.</a:t>
            </a:r>
            <a:endParaRPr/>
          </a:p>
        </p:txBody>
      </p:sp>
      <p:sp>
        <p:nvSpPr>
          <p:cNvPr id="811" name="Google Shape;811;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Google Shape;816;p4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Reuse Levels</a:t>
            </a:r>
            <a:endParaRPr/>
          </a:p>
        </p:txBody>
      </p:sp>
      <p:sp>
        <p:nvSpPr>
          <p:cNvPr id="817" name="Google Shape;817;p46"/>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AutoNum type="arabicPeriod"/>
            </a:pPr>
            <a:r>
              <a:rPr lang="en" sz="2800"/>
              <a:t>Abstraction Level</a:t>
            </a:r>
            <a:br>
              <a:rPr lang="en" sz="2800"/>
            </a:br>
            <a:r>
              <a:rPr lang="en" sz="2200"/>
              <a:t>Use knowledge from similar projects in your system design (design/architectural patterns)</a:t>
            </a:r>
            <a:endParaRPr sz="2200"/>
          </a:p>
          <a:p>
            <a:pPr indent="-419100" lvl="0" marL="457200" rtl="0" algn="l">
              <a:spcBef>
                <a:spcPts val="0"/>
              </a:spcBef>
              <a:spcAft>
                <a:spcPts val="0"/>
              </a:spcAft>
              <a:buSzPts val="3000"/>
              <a:buAutoNum type="arabicPeriod"/>
            </a:pPr>
            <a:r>
              <a:rPr lang="en" sz="2800"/>
              <a:t>Object Level</a:t>
            </a:r>
            <a:br>
              <a:rPr lang="en" sz="2800"/>
            </a:br>
            <a:r>
              <a:rPr lang="en" sz="2200"/>
              <a:t>Import individual objects and functions from libraries and use them in your project.</a:t>
            </a:r>
            <a:endParaRPr sz="2200"/>
          </a:p>
          <a:p>
            <a:pPr indent="-419100" lvl="0" marL="457200" rtl="0" algn="l">
              <a:spcBef>
                <a:spcPts val="0"/>
              </a:spcBef>
              <a:spcAft>
                <a:spcPts val="0"/>
              </a:spcAft>
              <a:buSzPts val="3000"/>
              <a:buAutoNum type="arabicPeriod"/>
            </a:pPr>
            <a:r>
              <a:rPr lang="en" sz="2800"/>
              <a:t>Component Level</a:t>
            </a:r>
            <a:br>
              <a:rPr lang="en" sz="2800"/>
            </a:br>
            <a:r>
              <a:rPr lang="en" sz="2200"/>
              <a:t>Incorporate collections of objects and adapt them to your needs.</a:t>
            </a:r>
            <a:endParaRPr sz="2200"/>
          </a:p>
          <a:p>
            <a:pPr indent="-419100" lvl="0" marL="457200" rtl="0" algn="l">
              <a:spcBef>
                <a:spcPts val="0"/>
              </a:spcBef>
              <a:spcAft>
                <a:spcPts val="0"/>
              </a:spcAft>
              <a:buSzPts val="3000"/>
              <a:buAutoNum type="arabicPeriod"/>
            </a:pPr>
            <a:r>
              <a:rPr lang="en" sz="2800"/>
              <a:t>System Level</a:t>
            </a:r>
            <a:br>
              <a:rPr lang="en" sz="2800"/>
            </a:br>
            <a:r>
              <a:rPr lang="en" sz="2200"/>
              <a:t>Reuse complete applications, wired together with scripting.</a:t>
            </a:r>
            <a:br>
              <a:rPr lang="en" sz="2400"/>
            </a:br>
            <a:endParaRPr sz="2400"/>
          </a:p>
        </p:txBody>
      </p:sp>
      <p:sp>
        <p:nvSpPr>
          <p:cNvPr id="818" name="Google Shape;818;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Google Shape;823;p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Costs of Code Reuse</a:t>
            </a:r>
            <a:endParaRPr/>
          </a:p>
        </p:txBody>
      </p:sp>
      <p:sp>
        <p:nvSpPr>
          <p:cNvPr id="824" name="Google Shape;824;p47"/>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lang="en" sz="2800"/>
              <a:t>The time spent looking for software to reuse and addressing whether it fits your needs can be high.</a:t>
            </a:r>
            <a:endParaRPr sz="2800"/>
          </a:p>
          <a:p>
            <a:pPr indent="-406400" lvl="0" marL="457200" rtl="0" algn="l">
              <a:spcBef>
                <a:spcPts val="0"/>
              </a:spcBef>
              <a:spcAft>
                <a:spcPts val="0"/>
              </a:spcAft>
              <a:buSzPts val="2800"/>
              <a:buChar char="●"/>
            </a:pPr>
            <a:r>
              <a:rPr lang="en" sz="2800"/>
              <a:t>Buying and licensing software for reuse can be expensive.</a:t>
            </a:r>
            <a:endParaRPr sz="2800"/>
          </a:p>
          <a:p>
            <a:pPr indent="-406400" lvl="0" marL="457200" rtl="0" algn="l">
              <a:spcBef>
                <a:spcPts val="0"/>
              </a:spcBef>
              <a:spcAft>
                <a:spcPts val="0"/>
              </a:spcAft>
              <a:buSzPts val="2800"/>
              <a:buChar char="●"/>
            </a:pPr>
            <a:r>
              <a:rPr lang="en" sz="2800"/>
              <a:t>Cost of adapting and configuring the reusable components to fit your requirements can be more expensive than coding yourself.</a:t>
            </a:r>
            <a:endParaRPr sz="2800"/>
          </a:p>
          <a:p>
            <a:pPr indent="-406400" lvl="0" marL="457200" rtl="0" algn="l">
              <a:spcBef>
                <a:spcPts val="0"/>
              </a:spcBef>
              <a:spcAft>
                <a:spcPts val="0"/>
              </a:spcAft>
              <a:buSzPts val="2800"/>
              <a:buChar char="●"/>
            </a:pPr>
            <a:r>
              <a:rPr lang="en" sz="2800"/>
              <a:t>Integrating reused systems with each other and with your new code can result in new defects.</a:t>
            </a:r>
            <a:endParaRPr sz="2800"/>
          </a:p>
        </p:txBody>
      </p:sp>
      <p:sp>
        <p:nvSpPr>
          <p:cNvPr id="825" name="Google Shape;825;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2"/>
          <p:cNvSpPr txBox="1"/>
          <p:nvPr/>
        </p:nvSpPr>
        <p:spPr>
          <a:xfrm>
            <a:off x="453425" y="1983725"/>
            <a:ext cx="8184300" cy="21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rPr>
              <a:t>Modeling Dynamic Behavior</a:t>
            </a:r>
            <a:endParaRPr b="1" sz="4000">
              <a:solidFill>
                <a:srgbClr val="FFFFFF"/>
              </a:solidFill>
            </a:endParaRPr>
          </a:p>
        </p:txBody>
      </p:sp>
      <p:sp>
        <p:nvSpPr>
          <p:cNvPr id="97" name="Google Shape;97;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Google Shape;830;p4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Host-Target Development</a:t>
            </a:r>
            <a:endParaRPr/>
          </a:p>
        </p:txBody>
      </p:sp>
      <p:sp>
        <p:nvSpPr>
          <p:cNvPr id="831" name="Google Shape;831;p48"/>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Most software is developed on one type of computer (the host) and deployed on different types of computers (targets). </a:t>
            </a:r>
            <a:endParaRPr/>
          </a:p>
          <a:p>
            <a:pPr indent="-419100" lvl="0" marL="457200" rtl="0" algn="l">
              <a:spcBef>
                <a:spcPts val="600"/>
              </a:spcBef>
              <a:spcAft>
                <a:spcPts val="0"/>
              </a:spcAft>
              <a:buSzPts val="3000"/>
              <a:buChar char="●"/>
            </a:pPr>
            <a:r>
              <a:rPr lang="en"/>
              <a:t>For embedded systems, the target is </a:t>
            </a:r>
            <a:r>
              <a:rPr b="1" lang="en"/>
              <a:t>very </a:t>
            </a:r>
            <a:r>
              <a:rPr lang="en"/>
              <a:t>different from the host.</a:t>
            </a:r>
            <a:endParaRPr/>
          </a:p>
          <a:p>
            <a:pPr indent="-419100" lvl="0" marL="457200" rtl="0" algn="l">
              <a:spcBef>
                <a:spcPts val="0"/>
              </a:spcBef>
              <a:spcAft>
                <a:spcPts val="0"/>
              </a:spcAft>
              <a:buSzPts val="3000"/>
              <a:buChar char="●"/>
            </a:pPr>
            <a:r>
              <a:rPr lang="en"/>
              <a:t>For desktop applications, still need to consider a wide variety of target environments.</a:t>
            </a:r>
            <a:endParaRPr/>
          </a:p>
        </p:txBody>
      </p:sp>
      <p:sp>
        <p:nvSpPr>
          <p:cNvPr id="832" name="Google Shape;832;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4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Target Support Issues</a:t>
            </a:r>
            <a:endParaRPr/>
          </a:p>
        </p:txBody>
      </p:sp>
      <p:sp>
        <p:nvSpPr>
          <p:cNvPr id="838" name="Google Shape;838;p49"/>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The hardware and software requirements of a component.  </a:t>
            </a:r>
            <a:endParaRPr sz="2400"/>
          </a:p>
          <a:p>
            <a:pPr indent="-368300" lvl="1" marL="914400" rtl="0" algn="l">
              <a:spcBef>
                <a:spcPts val="0"/>
              </a:spcBef>
              <a:spcAft>
                <a:spcPts val="0"/>
              </a:spcAft>
              <a:buSzPts val="2200"/>
              <a:buChar char="○"/>
            </a:pPr>
            <a:r>
              <a:rPr lang="en" sz="2200"/>
              <a:t>If a component is designed for specific hardware architecture, requires certain CPU/RAM/GPU or special software, make sure assumptions are clearly stated.</a:t>
            </a:r>
            <a:endParaRPr sz="2200"/>
          </a:p>
          <a:p>
            <a:pPr indent="-381000" lvl="0" marL="457200" rtl="0" algn="l">
              <a:spcBef>
                <a:spcPts val="0"/>
              </a:spcBef>
              <a:spcAft>
                <a:spcPts val="0"/>
              </a:spcAft>
              <a:buSzPts val="2400"/>
              <a:buChar char="●"/>
            </a:pPr>
            <a:r>
              <a:rPr lang="en" sz="2400"/>
              <a:t>The availability requirements of the system.</a:t>
            </a:r>
            <a:endParaRPr sz="2400"/>
          </a:p>
          <a:p>
            <a:pPr indent="-368300" lvl="1" marL="914400" rtl="0" algn="l">
              <a:spcBef>
                <a:spcPts val="0"/>
              </a:spcBef>
              <a:spcAft>
                <a:spcPts val="0"/>
              </a:spcAft>
              <a:buSzPts val="2200"/>
              <a:buChar char="○"/>
            </a:pPr>
            <a:r>
              <a:rPr lang="en" sz="2200"/>
              <a:t>Components may be deployed on multiple platforms. Make sure an alternative implementation of the component is available if one fails.</a:t>
            </a:r>
            <a:endParaRPr sz="2200"/>
          </a:p>
          <a:p>
            <a:pPr indent="-381000" lvl="0" marL="457200" rtl="0" algn="l">
              <a:spcBef>
                <a:spcPts val="0"/>
              </a:spcBef>
              <a:spcAft>
                <a:spcPts val="0"/>
              </a:spcAft>
              <a:buSzPts val="2400"/>
              <a:buChar char="●"/>
            </a:pPr>
            <a:r>
              <a:rPr lang="en" sz="2400"/>
              <a:t>Component Communications</a:t>
            </a:r>
            <a:endParaRPr sz="2400"/>
          </a:p>
          <a:p>
            <a:pPr indent="-368300" lvl="1" marL="914400" rtl="0" algn="l">
              <a:spcBef>
                <a:spcPts val="0"/>
              </a:spcBef>
              <a:spcAft>
                <a:spcPts val="0"/>
              </a:spcAft>
              <a:buSzPts val="2200"/>
              <a:buChar char="○"/>
            </a:pPr>
            <a:r>
              <a:rPr lang="en" sz="2200"/>
              <a:t>If distributed components must communicate, try to install them on a single system or ensure geographically close servers exist.</a:t>
            </a:r>
            <a:endParaRPr sz="2200"/>
          </a:p>
        </p:txBody>
      </p:sp>
      <p:sp>
        <p:nvSpPr>
          <p:cNvPr id="839" name="Google Shape;839;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5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Managing Change</a:t>
            </a:r>
            <a:endParaRPr/>
          </a:p>
        </p:txBody>
      </p:sp>
      <p:sp>
        <p:nvSpPr>
          <p:cNvPr id="845" name="Google Shape;845;p50"/>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Change happens all the time, so managing change is essential. </a:t>
            </a:r>
            <a:endParaRPr/>
          </a:p>
          <a:p>
            <a:pPr indent="-419100" lvl="0" marL="457200" marR="0" rtl="0" algn="l">
              <a:lnSpc>
                <a:spcPct val="100000"/>
              </a:lnSpc>
              <a:spcBef>
                <a:spcPts val="600"/>
              </a:spcBef>
              <a:spcAft>
                <a:spcPts val="0"/>
              </a:spcAft>
              <a:buSzPts val="3000"/>
              <a:buChar char="●"/>
            </a:pPr>
            <a:r>
              <a:rPr lang="en"/>
              <a:t>When teams work together, their work must not conflict. </a:t>
            </a:r>
            <a:endParaRPr/>
          </a:p>
          <a:p>
            <a:pPr indent="-381000" lvl="1" marL="914400" marR="0" rtl="0" algn="l">
              <a:lnSpc>
                <a:spcPct val="100000"/>
              </a:lnSpc>
              <a:spcBef>
                <a:spcPts val="0"/>
              </a:spcBef>
              <a:spcAft>
                <a:spcPts val="0"/>
              </a:spcAft>
              <a:buSzPts val="2400"/>
              <a:buChar char="○"/>
            </a:pPr>
            <a:r>
              <a:rPr lang="en"/>
              <a:t>Changes must be coordinated. Otherwise, one programmer may overwrite the other’s work.</a:t>
            </a:r>
            <a:endParaRPr/>
          </a:p>
          <a:p>
            <a:pPr indent="-381000" lvl="1" marL="914400" marR="0" rtl="0" algn="l">
              <a:lnSpc>
                <a:spcPct val="100000"/>
              </a:lnSpc>
              <a:spcBef>
                <a:spcPts val="0"/>
              </a:spcBef>
              <a:spcAft>
                <a:spcPts val="0"/>
              </a:spcAft>
              <a:buSzPts val="2400"/>
              <a:buChar char="○"/>
            </a:pPr>
            <a:r>
              <a:rPr lang="en"/>
              <a:t>Everybody must have access to the most up-to-date versions of all project components.</a:t>
            </a:r>
            <a:endParaRPr/>
          </a:p>
          <a:p>
            <a:pPr indent="-419100" lvl="0" marL="457200" marR="0" rtl="0" algn="l">
              <a:lnSpc>
                <a:spcPct val="100000"/>
              </a:lnSpc>
              <a:spcBef>
                <a:spcPts val="0"/>
              </a:spcBef>
              <a:spcAft>
                <a:spcPts val="0"/>
              </a:spcAft>
              <a:buSzPts val="3000"/>
              <a:buChar char="●"/>
            </a:pPr>
            <a:r>
              <a:rPr lang="en"/>
              <a:t>If something is broken, we should be able to go back to the working version.</a:t>
            </a:r>
            <a:endParaRPr/>
          </a:p>
          <a:p>
            <a:pPr indent="0" lvl="0" marL="0" rtl="0" algn="l">
              <a:spcBef>
                <a:spcPts val="600"/>
              </a:spcBef>
              <a:spcAft>
                <a:spcPts val="0"/>
              </a:spcAft>
              <a:buNone/>
            </a:pPr>
            <a:r>
              <a:t/>
            </a:r>
            <a:endParaRPr/>
          </a:p>
        </p:txBody>
      </p:sp>
      <p:sp>
        <p:nvSpPr>
          <p:cNvPr id="846" name="Google Shape;846;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5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Configuration Management</a:t>
            </a:r>
            <a:endParaRPr/>
          </a:p>
        </p:txBody>
      </p:sp>
      <p:sp>
        <p:nvSpPr>
          <p:cNvPr id="852" name="Google Shape;852;p51"/>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The process of managing a changing system. </a:t>
            </a:r>
            <a:br>
              <a:rPr lang="en" sz="2400"/>
            </a:br>
            <a:r>
              <a:rPr lang="en" sz="2400"/>
              <a:t>Three fundamental activities:</a:t>
            </a:r>
            <a:endParaRPr sz="2400"/>
          </a:p>
          <a:p>
            <a:pPr indent="-381000" lvl="0" marL="457200" marR="0" rtl="0" algn="l">
              <a:lnSpc>
                <a:spcPct val="100000"/>
              </a:lnSpc>
              <a:spcBef>
                <a:spcPts val="600"/>
              </a:spcBef>
              <a:spcAft>
                <a:spcPts val="0"/>
              </a:spcAft>
              <a:buSzPts val="2400"/>
              <a:buAutoNum type="arabicPeriod"/>
            </a:pPr>
            <a:r>
              <a:rPr lang="en" sz="2400"/>
              <a:t>Version Management</a:t>
            </a:r>
            <a:br>
              <a:rPr lang="en" sz="2400"/>
            </a:br>
            <a:r>
              <a:rPr lang="en" sz="2200"/>
              <a:t>Different versions of system components are tracked. Coordinates development by several programmers. Prevents overwriting of code.</a:t>
            </a:r>
            <a:endParaRPr sz="2200"/>
          </a:p>
          <a:p>
            <a:pPr indent="-381000" lvl="0" marL="457200" marR="0" rtl="0" algn="l">
              <a:lnSpc>
                <a:spcPct val="100000"/>
              </a:lnSpc>
              <a:spcBef>
                <a:spcPts val="0"/>
              </a:spcBef>
              <a:spcAft>
                <a:spcPts val="0"/>
              </a:spcAft>
              <a:buSzPts val="2400"/>
              <a:buAutoNum type="arabicPeriod"/>
            </a:pPr>
            <a:r>
              <a:rPr lang="en" sz="2400"/>
              <a:t>System Integration</a:t>
            </a:r>
            <a:br>
              <a:rPr lang="en" sz="2400"/>
            </a:br>
            <a:r>
              <a:rPr lang="en" sz="2200"/>
              <a:t>Support is provided to help developers define what versions of a component are used to create a system build. Supports automated builds by linking components.</a:t>
            </a:r>
            <a:endParaRPr sz="2200"/>
          </a:p>
          <a:p>
            <a:pPr indent="-381000" lvl="0" marL="457200" marR="0" rtl="0" algn="l">
              <a:lnSpc>
                <a:spcPct val="100000"/>
              </a:lnSpc>
              <a:spcBef>
                <a:spcPts val="0"/>
              </a:spcBef>
              <a:spcAft>
                <a:spcPts val="0"/>
              </a:spcAft>
              <a:buSzPts val="2400"/>
              <a:buAutoNum type="arabicPeriod"/>
            </a:pPr>
            <a:r>
              <a:rPr lang="en" sz="2400"/>
              <a:t>Problem Tracking</a:t>
            </a:r>
            <a:br>
              <a:rPr lang="en" sz="2400"/>
            </a:br>
            <a:r>
              <a:rPr lang="en" sz="2200"/>
              <a:t>Allow users to report bugs and other problems, and allow developers to see who is working on these problems.</a:t>
            </a:r>
            <a:endParaRPr sz="2200"/>
          </a:p>
          <a:p>
            <a:pPr indent="0" lvl="0" marL="0" rtl="0" algn="l">
              <a:spcBef>
                <a:spcPts val="600"/>
              </a:spcBef>
              <a:spcAft>
                <a:spcPts val="0"/>
              </a:spcAft>
              <a:buNone/>
            </a:pPr>
            <a:r>
              <a:t/>
            </a:r>
            <a:endParaRPr sz="2200"/>
          </a:p>
        </p:txBody>
      </p:sp>
      <p:sp>
        <p:nvSpPr>
          <p:cNvPr id="853" name="Google Shape;853;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Google Shape;858;p5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859" name="Google Shape;859;p52"/>
          <p:cNvSpPr txBox="1"/>
          <p:nvPr>
            <p:ph idx="1" type="body"/>
          </p:nvPr>
        </p:nvSpPr>
        <p:spPr>
          <a:xfrm>
            <a:off x="457200" y="1600200"/>
            <a:ext cx="8229600" cy="48144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Move away from the conceptual model and start thinking about the implementation</a:t>
            </a:r>
            <a:endParaRPr/>
          </a:p>
          <a:p>
            <a:pPr indent="0" lvl="0" marL="0" rtl="0" algn="l">
              <a:spcBef>
                <a:spcPts val="600"/>
              </a:spcBef>
              <a:spcAft>
                <a:spcPts val="0"/>
              </a:spcAft>
              <a:buClr>
                <a:schemeClr val="dk1"/>
              </a:buClr>
              <a:buSzPts val="1100"/>
              <a:buFont typeface="Arial"/>
              <a:buNone/>
            </a:pPr>
            <a:r>
              <a:t/>
            </a:r>
            <a:endParaRPr/>
          </a:p>
          <a:p>
            <a:pPr indent="-419100" lvl="0" marL="457200" rtl="0" algn="l">
              <a:spcBef>
                <a:spcPts val="600"/>
              </a:spcBef>
              <a:spcAft>
                <a:spcPts val="0"/>
              </a:spcAft>
              <a:buSzPts val="3000"/>
              <a:buChar char="●"/>
            </a:pPr>
            <a:r>
              <a:rPr lang="en"/>
              <a:t>Refine (revise) your model so it is clear </a:t>
            </a:r>
            <a:r>
              <a:rPr i="1" lang="en"/>
              <a:t>what to build</a:t>
            </a:r>
            <a:endParaRPr i="1"/>
          </a:p>
          <a:p>
            <a:pPr indent="-419100" lvl="0" marL="457200" rtl="0" algn="l">
              <a:spcBef>
                <a:spcPts val="0"/>
              </a:spcBef>
              <a:spcAft>
                <a:spcPts val="0"/>
              </a:spcAft>
              <a:buSzPts val="3000"/>
              <a:buChar char="●"/>
            </a:pPr>
            <a:r>
              <a:rPr lang="en"/>
              <a:t>Make decisions on </a:t>
            </a:r>
            <a:r>
              <a:rPr i="1" lang="en"/>
              <a:t>how to build it</a:t>
            </a:r>
            <a:endParaRPr/>
          </a:p>
          <a:p>
            <a:pPr indent="0" lvl="0" marL="0" rtl="0" algn="l">
              <a:spcBef>
                <a:spcPts val="600"/>
              </a:spcBef>
              <a:spcAft>
                <a:spcPts val="0"/>
              </a:spcAft>
              <a:buNone/>
            </a:pPr>
            <a:r>
              <a:t/>
            </a:r>
            <a:endParaRPr/>
          </a:p>
        </p:txBody>
      </p:sp>
      <p:sp>
        <p:nvSpPr>
          <p:cNvPr id="860" name="Google Shape;860;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866" name="Google Shape;866;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Dynamic modeling allows us to design how the system acts during execution. </a:t>
            </a:r>
            <a:endParaRPr/>
          </a:p>
          <a:p>
            <a:pPr indent="-381000" lvl="1" marL="914400" marR="0" rtl="0" algn="l">
              <a:lnSpc>
                <a:spcPct val="100000"/>
              </a:lnSpc>
              <a:spcBef>
                <a:spcPts val="0"/>
              </a:spcBef>
              <a:spcAft>
                <a:spcPts val="0"/>
              </a:spcAft>
              <a:buSzPts val="2400"/>
              <a:buChar char="○"/>
            </a:pPr>
            <a:r>
              <a:rPr lang="en"/>
              <a:t>Sequence diagrams allow modeling of detailed object interactions.</a:t>
            </a:r>
            <a:endParaRPr/>
          </a:p>
          <a:p>
            <a:pPr indent="-419100" lvl="0" marL="457200" marR="0" rtl="0" algn="l">
              <a:lnSpc>
                <a:spcPct val="100000"/>
              </a:lnSpc>
              <a:spcBef>
                <a:spcPts val="0"/>
              </a:spcBef>
              <a:spcAft>
                <a:spcPts val="0"/>
              </a:spcAft>
              <a:buSzPts val="3000"/>
              <a:buChar char="●"/>
            </a:pPr>
            <a:r>
              <a:rPr lang="en"/>
              <a:t>These provide context to the static structural diagrams.</a:t>
            </a:r>
            <a:endParaRPr/>
          </a:p>
          <a:p>
            <a:pPr indent="-419100" lvl="0" marL="457200" marR="0" rtl="0" algn="l">
              <a:lnSpc>
                <a:spcPct val="100000"/>
              </a:lnSpc>
              <a:spcBef>
                <a:spcPts val="0"/>
              </a:spcBef>
              <a:spcAft>
                <a:spcPts val="0"/>
              </a:spcAft>
              <a:buSzPts val="3000"/>
              <a:buChar char="●"/>
            </a:pPr>
            <a:r>
              <a:rPr lang="en"/>
              <a:t>In preparing for implementation, consider trade-offs in choosing algorithms and language structures, and in code reuse.</a:t>
            </a:r>
            <a:endParaRPr/>
          </a:p>
        </p:txBody>
      </p:sp>
      <p:sp>
        <p:nvSpPr>
          <p:cNvPr id="867" name="Google Shape;867;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Google Shape;872;p5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873" name="Google Shape;873;p54"/>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Structure-based Testing</a:t>
            </a:r>
            <a:endParaRPr/>
          </a:p>
          <a:p>
            <a:pPr indent="-419100" lvl="0" marL="457200" marR="0" rtl="0" algn="l">
              <a:lnSpc>
                <a:spcPct val="100000"/>
              </a:lnSpc>
              <a:spcBef>
                <a:spcPts val="0"/>
              </a:spcBef>
              <a:spcAft>
                <a:spcPts val="0"/>
              </a:spcAft>
              <a:buSzPts val="3000"/>
              <a:buChar char="●"/>
            </a:pPr>
            <a:r>
              <a:rPr lang="en"/>
              <a:t>Reading:</a:t>
            </a:r>
            <a:endParaRPr/>
          </a:p>
          <a:p>
            <a:pPr indent="-381000" lvl="1" marL="914400" rtl="0" algn="l">
              <a:spcBef>
                <a:spcPts val="0"/>
              </a:spcBef>
              <a:spcAft>
                <a:spcPts val="0"/>
              </a:spcAft>
              <a:buSzPts val="2400"/>
              <a:buChar char="○"/>
            </a:pPr>
            <a:r>
              <a:rPr lang="en"/>
              <a:t>Sommerville, ch. 8</a:t>
            </a:r>
            <a:endParaRPr/>
          </a:p>
          <a:p>
            <a:pPr indent="-419100" lvl="0" marL="457200" marR="0" rtl="0" algn="l">
              <a:lnSpc>
                <a:spcPct val="100000"/>
              </a:lnSpc>
              <a:spcBef>
                <a:spcPts val="0"/>
              </a:spcBef>
              <a:spcAft>
                <a:spcPts val="0"/>
              </a:spcAft>
              <a:buSzPts val="3000"/>
              <a:buChar char="●"/>
            </a:pPr>
            <a:r>
              <a:rPr lang="en"/>
              <a:t>Assignment 4 - Due April 21</a:t>
            </a:r>
            <a:endParaRPr/>
          </a:p>
          <a:p>
            <a:pPr indent="-381000" lvl="1" marL="914400" marR="0" rtl="0" algn="l">
              <a:lnSpc>
                <a:spcPct val="100000"/>
              </a:lnSpc>
              <a:spcBef>
                <a:spcPts val="0"/>
              </a:spcBef>
              <a:spcAft>
                <a:spcPts val="0"/>
              </a:spcAft>
              <a:buSzPts val="2400"/>
              <a:buChar char="○"/>
            </a:pPr>
            <a:r>
              <a:rPr lang="en"/>
              <a:t>Use the lessons from today in implementing the assignment.</a:t>
            </a:r>
            <a:endParaRPr/>
          </a:p>
          <a:p>
            <a:pPr indent="0" lvl="0" marL="457200" marR="0" rtl="0" algn="l">
              <a:lnSpc>
                <a:spcPct val="100000"/>
              </a:lnSpc>
              <a:spcBef>
                <a:spcPts val="600"/>
              </a:spcBef>
              <a:spcAft>
                <a:spcPts val="0"/>
              </a:spcAft>
              <a:buNone/>
            </a:pPr>
            <a:r>
              <a:t/>
            </a:r>
            <a:endParaRPr/>
          </a:p>
        </p:txBody>
      </p:sp>
      <p:sp>
        <p:nvSpPr>
          <p:cNvPr id="874" name="Google Shape;874;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103" name="Google Shape;103;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Static models describe the structure of the classes (attributes, operations) and their relationships.</a:t>
            </a:r>
            <a:endParaRPr/>
          </a:p>
          <a:p>
            <a:pPr indent="-419100" lvl="0" marL="457200" marR="0" rtl="0" algn="l">
              <a:lnSpc>
                <a:spcPct val="100000"/>
              </a:lnSpc>
              <a:spcBef>
                <a:spcPts val="0"/>
              </a:spcBef>
              <a:spcAft>
                <a:spcPts val="0"/>
              </a:spcAft>
              <a:buSzPts val="3000"/>
              <a:buChar char="●"/>
            </a:pPr>
            <a:r>
              <a:rPr lang="en"/>
              <a:t>Dynamic models describe how objects interact and change state, including the ordering of interactions.</a:t>
            </a:r>
            <a:endParaRPr/>
          </a:p>
          <a:p>
            <a:pPr indent="-419100" lvl="0" marL="457200" marR="0" rtl="0" algn="l">
              <a:lnSpc>
                <a:spcPct val="100000"/>
              </a:lnSpc>
              <a:spcBef>
                <a:spcPts val="0"/>
              </a:spcBef>
              <a:spcAft>
                <a:spcPts val="0"/>
              </a:spcAft>
              <a:buSzPts val="3000"/>
              <a:buChar char="●"/>
            </a:pPr>
            <a:r>
              <a:rPr lang="en"/>
              <a:t>To properly implement a system, we should understand both the static and dynamic behavior.</a:t>
            </a:r>
            <a:endParaRPr/>
          </a:p>
        </p:txBody>
      </p:sp>
      <p:sp>
        <p:nvSpPr>
          <p:cNvPr id="104" name="Google Shape;104;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Model Dynamic Behavior?</a:t>
            </a:r>
            <a:endParaRPr/>
          </a:p>
        </p:txBody>
      </p:sp>
      <p:sp>
        <p:nvSpPr>
          <p:cNvPr id="110" name="Google Shape;110;p14"/>
          <p:cNvSpPr txBox="1"/>
          <p:nvPr>
            <p:ph idx="1" type="body"/>
          </p:nvPr>
        </p:nvSpPr>
        <p:spPr>
          <a:xfrm>
            <a:off x="457200" y="1600200"/>
            <a:ext cx="56214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sz="2800"/>
              <a:t>Static models tells us that Rooms request heat from </a:t>
            </a:r>
            <a:br>
              <a:rPr lang="en" sz="2800"/>
            </a:br>
            <a:r>
              <a:rPr lang="en" sz="2800"/>
              <a:t>a Furnace.</a:t>
            </a:r>
            <a:endParaRPr sz="2800"/>
          </a:p>
          <a:p>
            <a:pPr indent="-381000" lvl="1" marL="914400" marR="0" rtl="0" algn="l">
              <a:lnSpc>
                <a:spcPct val="100000"/>
              </a:lnSpc>
              <a:spcBef>
                <a:spcPts val="0"/>
              </a:spcBef>
              <a:spcAft>
                <a:spcPts val="0"/>
              </a:spcAft>
              <a:buSzPts val="2400"/>
              <a:buChar char="○"/>
            </a:pPr>
            <a:r>
              <a:rPr lang="en" sz="2400"/>
              <a:t>But not when</a:t>
            </a:r>
            <a:endParaRPr/>
          </a:p>
          <a:p>
            <a:pPr indent="-381000" lvl="1" marL="914400" marR="0" rtl="0" algn="l">
              <a:lnSpc>
                <a:spcPct val="100000"/>
              </a:lnSpc>
              <a:spcBef>
                <a:spcPts val="0"/>
              </a:spcBef>
              <a:spcAft>
                <a:spcPts val="0"/>
              </a:spcAft>
              <a:buSzPts val="2400"/>
              <a:buChar char="○"/>
            </a:pPr>
            <a:r>
              <a:rPr lang="en" sz="2400"/>
              <a:t>Or how</a:t>
            </a:r>
            <a:endParaRPr/>
          </a:p>
          <a:p>
            <a:pPr indent="-381000" lvl="1" marL="914400" marR="0" rtl="0" algn="l">
              <a:lnSpc>
                <a:spcPct val="100000"/>
              </a:lnSpc>
              <a:spcBef>
                <a:spcPts val="0"/>
              </a:spcBef>
              <a:spcAft>
                <a:spcPts val="0"/>
              </a:spcAft>
              <a:buSzPts val="2400"/>
              <a:buChar char="○"/>
            </a:pPr>
            <a:r>
              <a:rPr lang="en" sz="2400"/>
              <a:t>Or how often</a:t>
            </a:r>
            <a:endParaRPr/>
          </a:p>
          <a:p>
            <a:pPr indent="-406400" lvl="0" marL="457200" marR="0" rtl="0" algn="l">
              <a:lnSpc>
                <a:spcPct val="100000"/>
              </a:lnSpc>
              <a:spcBef>
                <a:spcPts val="0"/>
              </a:spcBef>
              <a:spcAft>
                <a:spcPts val="0"/>
              </a:spcAft>
              <a:buSzPts val="2800"/>
              <a:buChar char="●"/>
            </a:pPr>
            <a:r>
              <a:rPr lang="en" sz="2800"/>
              <a:t>… and that a Furnace can</a:t>
            </a:r>
            <a:br>
              <a:rPr lang="en" sz="2800"/>
            </a:br>
            <a:r>
              <a:rPr lang="en" sz="2800"/>
              <a:t> start a Water Pump</a:t>
            </a:r>
            <a:endParaRPr sz="2800"/>
          </a:p>
          <a:p>
            <a:pPr indent="-381000" lvl="1" marL="914400" marR="0" rtl="0" algn="l">
              <a:lnSpc>
                <a:spcPct val="100000"/>
              </a:lnSpc>
              <a:spcBef>
                <a:spcPts val="0"/>
              </a:spcBef>
              <a:spcAft>
                <a:spcPts val="0"/>
              </a:spcAft>
              <a:buSzPts val="2400"/>
              <a:buChar char="○"/>
            </a:pPr>
            <a:r>
              <a:rPr lang="en" sz="2400"/>
              <a:t>But no</a:t>
            </a:r>
            <a:r>
              <a:rPr lang="en"/>
              <a:t>t under what circumstances</a:t>
            </a:r>
            <a:endParaRPr/>
          </a:p>
          <a:p>
            <a:pPr indent="-406400" lvl="0" marL="457200" marR="0" rtl="0" algn="l">
              <a:lnSpc>
                <a:spcPct val="100000"/>
              </a:lnSpc>
              <a:spcBef>
                <a:spcPts val="0"/>
              </a:spcBef>
              <a:spcAft>
                <a:spcPts val="0"/>
              </a:spcAft>
              <a:buSzPts val="2800"/>
              <a:buChar char="●"/>
            </a:pPr>
            <a:r>
              <a:rPr lang="en" sz="2800"/>
              <a:t>Dynamic models add </a:t>
            </a:r>
            <a:r>
              <a:rPr b="1" lang="en" sz="2800"/>
              <a:t>context.</a:t>
            </a:r>
            <a:endParaRPr b="1" sz="2800"/>
          </a:p>
        </p:txBody>
      </p:sp>
      <p:sp>
        <p:nvSpPr>
          <p:cNvPr id="111" name="Google Shape;111;p14"/>
          <p:cNvSpPr/>
          <p:nvPr/>
        </p:nvSpPr>
        <p:spPr>
          <a:xfrm>
            <a:off x="5557649" y="2357075"/>
            <a:ext cx="5208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Control Panel</a:t>
            </a:r>
            <a:endParaRPr sz="800"/>
          </a:p>
        </p:txBody>
      </p:sp>
      <p:sp>
        <p:nvSpPr>
          <p:cNvPr id="112" name="Google Shape;112;p14"/>
          <p:cNvSpPr/>
          <p:nvPr/>
        </p:nvSpPr>
        <p:spPr>
          <a:xfrm>
            <a:off x="5196750" y="3116584"/>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On-Off Switch</a:t>
            </a:r>
            <a:endParaRPr sz="800"/>
          </a:p>
        </p:txBody>
      </p:sp>
      <p:sp>
        <p:nvSpPr>
          <p:cNvPr id="113" name="Google Shape;113;p14"/>
          <p:cNvSpPr/>
          <p:nvPr/>
        </p:nvSpPr>
        <p:spPr>
          <a:xfrm>
            <a:off x="5802293" y="3116592"/>
            <a:ext cx="5208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Thermostat</a:t>
            </a:r>
            <a:endParaRPr sz="800"/>
          </a:p>
        </p:txBody>
      </p:sp>
      <p:sp>
        <p:nvSpPr>
          <p:cNvPr id="114" name="Google Shape;114;p14"/>
          <p:cNvSpPr/>
          <p:nvPr/>
        </p:nvSpPr>
        <p:spPr>
          <a:xfrm>
            <a:off x="6823579" y="2031075"/>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Room</a:t>
            </a:r>
            <a:endParaRPr sz="800"/>
          </a:p>
        </p:txBody>
      </p:sp>
      <p:sp>
        <p:nvSpPr>
          <p:cNvPr id="115" name="Google Shape;115;p14"/>
          <p:cNvSpPr/>
          <p:nvPr/>
        </p:nvSpPr>
        <p:spPr>
          <a:xfrm>
            <a:off x="5461751" y="3876098"/>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Operator</a:t>
            </a:r>
            <a:endParaRPr sz="800"/>
          </a:p>
        </p:txBody>
      </p:sp>
      <p:sp>
        <p:nvSpPr>
          <p:cNvPr id="116" name="Google Shape;116;p14"/>
          <p:cNvSpPr/>
          <p:nvPr/>
        </p:nvSpPr>
        <p:spPr>
          <a:xfrm>
            <a:off x="8057397" y="2457950"/>
            <a:ext cx="6294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Furnace</a:t>
            </a:r>
            <a:endParaRPr sz="800"/>
          </a:p>
        </p:txBody>
      </p:sp>
      <p:sp>
        <p:nvSpPr>
          <p:cNvPr id="117" name="Google Shape;117;p14"/>
          <p:cNvSpPr/>
          <p:nvPr/>
        </p:nvSpPr>
        <p:spPr>
          <a:xfrm>
            <a:off x="7312424" y="3513241"/>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Water Pump</a:t>
            </a:r>
            <a:endParaRPr sz="800"/>
          </a:p>
        </p:txBody>
      </p:sp>
      <p:sp>
        <p:nvSpPr>
          <p:cNvPr id="118" name="Google Shape;118;p14"/>
          <p:cNvSpPr/>
          <p:nvPr/>
        </p:nvSpPr>
        <p:spPr>
          <a:xfrm>
            <a:off x="8085595" y="3495657"/>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Burner</a:t>
            </a:r>
            <a:endParaRPr sz="800"/>
          </a:p>
        </p:txBody>
      </p:sp>
      <p:sp>
        <p:nvSpPr>
          <p:cNvPr id="119" name="Google Shape;119;p14"/>
          <p:cNvSpPr/>
          <p:nvPr/>
        </p:nvSpPr>
        <p:spPr>
          <a:xfrm>
            <a:off x="7596760" y="4052884"/>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Fuel Valve</a:t>
            </a:r>
            <a:endParaRPr sz="800"/>
          </a:p>
        </p:txBody>
      </p:sp>
      <p:sp>
        <p:nvSpPr>
          <p:cNvPr id="120" name="Google Shape;120;p14"/>
          <p:cNvSpPr/>
          <p:nvPr/>
        </p:nvSpPr>
        <p:spPr>
          <a:xfrm>
            <a:off x="7210250" y="2872775"/>
            <a:ext cx="5208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Temp Sensor</a:t>
            </a:r>
            <a:endParaRPr sz="800"/>
          </a:p>
        </p:txBody>
      </p:sp>
      <p:sp>
        <p:nvSpPr>
          <p:cNvPr id="121" name="Google Shape;121;p14"/>
          <p:cNvSpPr/>
          <p:nvPr/>
        </p:nvSpPr>
        <p:spPr>
          <a:xfrm>
            <a:off x="6488223" y="2884811"/>
            <a:ext cx="488700" cy="450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Water Valve</a:t>
            </a:r>
            <a:endParaRPr sz="800"/>
          </a:p>
        </p:txBody>
      </p:sp>
      <p:cxnSp>
        <p:nvCxnSpPr>
          <p:cNvPr id="122" name="Google Shape;122;p14"/>
          <p:cNvCxnSpPr>
            <a:stCxn id="121" idx="0"/>
            <a:endCxn id="114" idx="2"/>
          </p:cNvCxnSpPr>
          <p:nvPr/>
        </p:nvCxnSpPr>
        <p:spPr>
          <a:xfrm flipH="1" rot="10800000">
            <a:off x="6732573" y="2481911"/>
            <a:ext cx="335400" cy="402900"/>
          </a:xfrm>
          <a:prstGeom prst="straightConnector1">
            <a:avLst/>
          </a:prstGeom>
          <a:noFill/>
          <a:ln cap="flat" cmpd="sng" w="19050">
            <a:solidFill>
              <a:srgbClr val="2388DB"/>
            </a:solidFill>
            <a:prstDash val="solid"/>
            <a:round/>
            <a:headEnd len="med" w="med" type="none"/>
            <a:tailEnd len="med" w="med" type="diamond"/>
          </a:ln>
        </p:spPr>
      </p:cxnSp>
      <p:cxnSp>
        <p:nvCxnSpPr>
          <p:cNvPr id="123" name="Google Shape;123;p14"/>
          <p:cNvCxnSpPr>
            <a:stCxn id="120" idx="0"/>
            <a:endCxn id="114" idx="2"/>
          </p:cNvCxnSpPr>
          <p:nvPr/>
        </p:nvCxnSpPr>
        <p:spPr>
          <a:xfrm rot="10800000">
            <a:off x="7068050" y="2481875"/>
            <a:ext cx="402600" cy="390900"/>
          </a:xfrm>
          <a:prstGeom prst="straightConnector1">
            <a:avLst/>
          </a:prstGeom>
          <a:noFill/>
          <a:ln cap="flat" cmpd="sng" w="19050">
            <a:solidFill>
              <a:srgbClr val="2388DB"/>
            </a:solidFill>
            <a:prstDash val="solid"/>
            <a:round/>
            <a:headEnd len="med" w="med" type="none"/>
            <a:tailEnd len="med" w="med" type="diamond"/>
          </a:ln>
        </p:spPr>
      </p:cxnSp>
      <p:cxnSp>
        <p:nvCxnSpPr>
          <p:cNvPr id="124" name="Google Shape;124;p14"/>
          <p:cNvCxnSpPr>
            <a:stCxn id="119" idx="0"/>
            <a:endCxn id="116" idx="2"/>
          </p:cNvCxnSpPr>
          <p:nvPr/>
        </p:nvCxnSpPr>
        <p:spPr>
          <a:xfrm flipH="1" rot="10800000">
            <a:off x="7841110" y="2908984"/>
            <a:ext cx="531000" cy="1143900"/>
          </a:xfrm>
          <a:prstGeom prst="straightConnector1">
            <a:avLst/>
          </a:prstGeom>
          <a:noFill/>
          <a:ln cap="flat" cmpd="sng" w="19050">
            <a:solidFill>
              <a:srgbClr val="2388DB"/>
            </a:solidFill>
            <a:prstDash val="solid"/>
            <a:round/>
            <a:headEnd len="med" w="med" type="none"/>
            <a:tailEnd len="med" w="med" type="diamond"/>
          </a:ln>
        </p:spPr>
      </p:cxnSp>
      <p:cxnSp>
        <p:nvCxnSpPr>
          <p:cNvPr id="125" name="Google Shape;125;p14"/>
          <p:cNvCxnSpPr>
            <a:stCxn id="118" idx="0"/>
            <a:endCxn id="116" idx="2"/>
          </p:cNvCxnSpPr>
          <p:nvPr/>
        </p:nvCxnSpPr>
        <p:spPr>
          <a:xfrm flipH="1" rot="10800000">
            <a:off x="8329945" y="2908857"/>
            <a:ext cx="42300" cy="586800"/>
          </a:xfrm>
          <a:prstGeom prst="straightConnector1">
            <a:avLst/>
          </a:prstGeom>
          <a:noFill/>
          <a:ln cap="flat" cmpd="sng" w="19050">
            <a:solidFill>
              <a:srgbClr val="2388DB"/>
            </a:solidFill>
            <a:prstDash val="solid"/>
            <a:round/>
            <a:headEnd len="med" w="med" type="none"/>
            <a:tailEnd len="med" w="med" type="diamond"/>
          </a:ln>
        </p:spPr>
      </p:cxnSp>
      <p:cxnSp>
        <p:nvCxnSpPr>
          <p:cNvPr id="126" name="Google Shape;126;p14"/>
          <p:cNvCxnSpPr>
            <a:stCxn id="112" idx="0"/>
            <a:endCxn id="111" idx="2"/>
          </p:cNvCxnSpPr>
          <p:nvPr/>
        </p:nvCxnSpPr>
        <p:spPr>
          <a:xfrm flipH="1" rot="10800000">
            <a:off x="5441100" y="2807884"/>
            <a:ext cx="376800" cy="308700"/>
          </a:xfrm>
          <a:prstGeom prst="straightConnector1">
            <a:avLst/>
          </a:prstGeom>
          <a:noFill/>
          <a:ln cap="flat" cmpd="sng" w="19050">
            <a:solidFill>
              <a:srgbClr val="2388DB"/>
            </a:solidFill>
            <a:prstDash val="solid"/>
            <a:round/>
            <a:headEnd len="med" w="med" type="none"/>
            <a:tailEnd len="med" w="med" type="diamond"/>
          </a:ln>
        </p:spPr>
      </p:cxnSp>
      <p:cxnSp>
        <p:nvCxnSpPr>
          <p:cNvPr id="127" name="Google Shape;127;p14"/>
          <p:cNvCxnSpPr>
            <a:stCxn id="113" idx="0"/>
            <a:endCxn id="111" idx="2"/>
          </p:cNvCxnSpPr>
          <p:nvPr/>
        </p:nvCxnSpPr>
        <p:spPr>
          <a:xfrm rot="10800000">
            <a:off x="5818193" y="2807892"/>
            <a:ext cx="244500" cy="308700"/>
          </a:xfrm>
          <a:prstGeom prst="straightConnector1">
            <a:avLst/>
          </a:prstGeom>
          <a:noFill/>
          <a:ln cap="flat" cmpd="sng" w="19050">
            <a:solidFill>
              <a:srgbClr val="2388DB"/>
            </a:solidFill>
            <a:prstDash val="solid"/>
            <a:round/>
            <a:headEnd len="med" w="med" type="none"/>
            <a:tailEnd len="med" w="med" type="diamond"/>
          </a:ln>
        </p:spPr>
      </p:cxnSp>
      <p:cxnSp>
        <p:nvCxnSpPr>
          <p:cNvPr id="128" name="Google Shape;128;p14"/>
          <p:cNvCxnSpPr>
            <a:stCxn id="115" idx="0"/>
            <a:endCxn id="112" idx="2"/>
          </p:cNvCxnSpPr>
          <p:nvPr/>
        </p:nvCxnSpPr>
        <p:spPr>
          <a:xfrm rot="10800000">
            <a:off x="5441201" y="3567398"/>
            <a:ext cx="264900" cy="308700"/>
          </a:xfrm>
          <a:prstGeom prst="straightConnector1">
            <a:avLst/>
          </a:prstGeom>
          <a:noFill/>
          <a:ln cap="flat" cmpd="sng" w="19050">
            <a:solidFill>
              <a:srgbClr val="2388DB"/>
            </a:solidFill>
            <a:prstDash val="solid"/>
            <a:round/>
            <a:headEnd len="med" w="med" type="none"/>
            <a:tailEnd len="med" w="med" type="none"/>
          </a:ln>
        </p:spPr>
      </p:cxnSp>
      <p:cxnSp>
        <p:nvCxnSpPr>
          <p:cNvPr id="129" name="Google Shape;129;p14"/>
          <p:cNvCxnSpPr>
            <a:stCxn id="115" idx="0"/>
            <a:endCxn id="113" idx="2"/>
          </p:cNvCxnSpPr>
          <p:nvPr/>
        </p:nvCxnSpPr>
        <p:spPr>
          <a:xfrm flipH="1" rot="10800000">
            <a:off x="5706101" y="3567398"/>
            <a:ext cx="356700" cy="308700"/>
          </a:xfrm>
          <a:prstGeom prst="straightConnector1">
            <a:avLst/>
          </a:prstGeom>
          <a:noFill/>
          <a:ln cap="flat" cmpd="sng" w="19050">
            <a:solidFill>
              <a:srgbClr val="2388DB"/>
            </a:solidFill>
            <a:prstDash val="solid"/>
            <a:round/>
            <a:headEnd len="med" w="med" type="none"/>
            <a:tailEnd len="med" w="med" type="none"/>
          </a:ln>
        </p:spPr>
      </p:cxnSp>
      <p:cxnSp>
        <p:nvCxnSpPr>
          <p:cNvPr id="130" name="Google Shape;130;p14"/>
          <p:cNvCxnSpPr>
            <a:stCxn id="111" idx="3"/>
            <a:endCxn id="114" idx="1"/>
          </p:cNvCxnSpPr>
          <p:nvPr/>
        </p:nvCxnSpPr>
        <p:spPr>
          <a:xfrm flipH="1" rot="10800000">
            <a:off x="6078449" y="2256425"/>
            <a:ext cx="745200" cy="326100"/>
          </a:xfrm>
          <a:prstGeom prst="straightConnector1">
            <a:avLst/>
          </a:prstGeom>
          <a:noFill/>
          <a:ln cap="flat" cmpd="sng" w="19050">
            <a:solidFill>
              <a:srgbClr val="2388DB"/>
            </a:solidFill>
            <a:prstDash val="solid"/>
            <a:round/>
            <a:headEnd len="med" w="med" type="none"/>
            <a:tailEnd len="med" w="med" type="none"/>
          </a:ln>
        </p:spPr>
      </p:cxnSp>
      <p:cxnSp>
        <p:nvCxnSpPr>
          <p:cNvPr id="131" name="Google Shape;131;p14"/>
          <p:cNvCxnSpPr>
            <a:stCxn id="114" idx="3"/>
            <a:endCxn id="116" idx="1"/>
          </p:cNvCxnSpPr>
          <p:nvPr/>
        </p:nvCxnSpPr>
        <p:spPr>
          <a:xfrm>
            <a:off x="7312279" y="2256525"/>
            <a:ext cx="745200" cy="426900"/>
          </a:xfrm>
          <a:prstGeom prst="straightConnector1">
            <a:avLst/>
          </a:prstGeom>
          <a:noFill/>
          <a:ln cap="flat" cmpd="sng" w="19050">
            <a:solidFill>
              <a:srgbClr val="2388DB"/>
            </a:solidFill>
            <a:prstDash val="solid"/>
            <a:round/>
            <a:headEnd len="med" w="med" type="none"/>
            <a:tailEnd len="med" w="med" type="none"/>
          </a:ln>
        </p:spPr>
      </p:cxnSp>
      <p:cxnSp>
        <p:nvCxnSpPr>
          <p:cNvPr id="132" name="Google Shape;132;p14"/>
          <p:cNvCxnSpPr>
            <a:stCxn id="117" idx="3"/>
            <a:endCxn id="116" idx="2"/>
          </p:cNvCxnSpPr>
          <p:nvPr/>
        </p:nvCxnSpPr>
        <p:spPr>
          <a:xfrm flipH="1" rot="10800000">
            <a:off x="7801124" y="2908891"/>
            <a:ext cx="570900" cy="829800"/>
          </a:xfrm>
          <a:prstGeom prst="straightConnector1">
            <a:avLst/>
          </a:prstGeom>
          <a:noFill/>
          <a:ln cap="flat" cmpd="sng" w="19050">
            <a:solidFill>
              <a:srgbClr val="2388DB"/>
            </a:solidFill>
            <a:prstDash val="solid"/>
            <a:round/>
            <a:headEnd len="med" w="med" type="none"/>
            <a:tailEnd len="med" w="med" type="none"/>
          </a:ln>
        </p:spPr>
      </p:cxnSp>
      <p:sp>
        <p:nvSpPr>
          <p:cNvPr id="133" name="Google Shape;133;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Start With The Use-Cases</a:t>
            </a:r>
            <a:endParaRPr/>
          </a:p>
        </p:txBody>
      </p:sp>
      <p:sp>
        <p:nvSpPr>
          <p:cNvPr id="139" name="Google Shape;139;p1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Use-cases describe functions the system can accomplish.</a:t>
            </a:r>
            <a:endParaRPr/>
          </a:p>
          <a:p>
            <a:pPr indent="-419100" lvl="0" marL="457200" marR="0" rtl="0" algn="l">
              <a:lnSpc>
                <a:spcPct val="100000"/>
              </a:lnSpc>
              <a:spcBef>
                <a:spcPts val="0"/>
              </a:spcBef>
              <a:spcAft>
                <a:spcPts val="0"/>
              </a:spcAft>
              <a:buSzPts val="3000"/>
              <a:buChar char="●"/>
            </a:pPr>
            <a:r>
              <a:rPr lang="en"/>
              <a:t>Functions can be decomposed into series of actions performed internally by system classes.</a:t>
            </a:r>
            <a:endParaRPr/>
          </a:p>
        </p:txBody>
      </p:sp>
      <p:pic>
        <p:nvPicPr>
          <p:cNvPr descr="usecase.png" id="140" name="Google Shape;140;p15"/>
          <p:cNvPicPr preferRelativeResize="0"/>
          <p:nvPr/>
        </p:nvPicPr>
        <p:blipFill>
          <a:blip r:embed="rId3">
            <a:alphaModFix/>
          </a:blip>
          <a:stretch>
            <a:fillRect/>
          </a:stretch>
        </p:blipFill>
        <p:spPr>
          <a:xfrm>
            <a:off x="4389375" y="2103475"/>
            <a:ext cx="4154074" cy="3724900"/>
          </a:xfrm>
          <a:prstGeom prst="rect">
            <a:avLst/>
          </a:prstGeom>
          <a:noFill/>
          <a:ln>
            <a:noFill/>
          </a:ln>
        </p:spPr>
      </p:pic>
      <p:sp>
        <p:nvSpPr>
          <p:cNvPr id="141" name="Google Shape;141;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Diagrams</a:t>
            </a:r>
            <a:endParaRPr/>
          </a:p>
        </p:txBody>
      </p:sp>
      <p:sp>
        <p:nvSpPr>
          <p:cNvPr id="147" name="Google Shape;147;p1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Capture how the system fulfills a use case.</a:t>
            </a:r>
            <a:endParaRPr/>
          </a:p>
          <a:p>
            <a:pPr indent="-381000" lvl="1" marL="914400" marR="0" rtl="0" algn="l">
              <a:lnSpc>
                <a:spcPct val="100000"/>
              </a:lnSpc>
              <a:spcBef>
                <a:spcPts val="0"/>
              </a:spcBef>
              <a:spcAft>
                <a:spcPts val="0"/>
              </a:spcAft>
              <a:buSzPts val="2400"/>
              <a:buChar char="○"/>
            </a:pPr>
            <a:r>
              <a:rPr lang="en"/>
              <a:t>Sequence of interactions between objects within the system.</a:t>
            </a:r>
            <a:endParaRPr/>
          </a:p>
          <a:p>
            <a:pPr indent="-419100" lvl="0" marL="457200" marR="0" rtl="0" algn="l">
              <a:lnSpc>
                <a:spcPct val="100000"/>
              </a:lnSpc>
              <a:spcBef>
                <a:spcPts val="0"/>
              </a:spcBef>
              <a:spcAft>
                <a:spcPts val="0"/>
              </a:spcAft>
              <a:buSzPts val="3000"/>
              <a:buChar char="●"/>
            </a:pPr>
            <a:r>
              <a:rPr lang="en"/>
              <a:t>Highlight the order and sequencing of interactions.</a:t>
            </a:r>
            <a:endParaRPr/>
          </a:p>
        </p:txBody>
      </p:sp>
      <p:sp>
        <p:nvSpPr>
          <p:cNvPr id="148" name="Google Shape;148;p16"/>
          <p:cNvSpPr/>
          <p:nvPr/>
        </p:nvSpPr>
        <p:spPr>
          <a:xfrm>
            <a:off x="5449400" y="1819875"/>
            <a:ext cx="1398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ord1: Order</a:t>
            </a:r>
            <a:endParaRPr/>
          </a:p>
        </p:txBody>
      </p:sp>
      <p:sp>
        <p:nvSpPr>
          <p:cNvPr id="149" name="Google Shape;149;p16"/>
          <p:cNvSpPr/>
          <p:nvPr/>
        </p:nvSpPr>
        <p:spPr>
          <a:xfrm>
            <a:off x="7002300" y="1819875"/>
            <a:ext cx="1398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items: Catalog</a:t>
            </a:r>
            <a:endParaRPr/>
          </a:p>
        </p:txBody>
      </p:sp>
      <p:cxnSp>
        <p:nvCxnSpPr>
          <p:cNvPr id="150" name="Google Shape;150;p16"/>
          <p:cNvCxnSpPr>
            <a:stCxn id="148" idx="2"/>
            <a:endCxn id="151" idx="0"/>
          </p:cNvCxnSpPr>
          <p:nvPr/>
        </p:nvCxnSpPr>
        <p:spPr>
          <a:xfrm>
            <a:off x="6148550" y="2334075"/>
            <a:ext cx="0" cy="3666000"/>
          </a:xfrm>
          <a:prstGeom prst="straightConnector1">
            <a:avLst/>
          </a:prstGeom>
          <a:noFill/>
          <a:ln cap="flat" cmpd="sng" w="19050">
            <a:solidFill>
              <a:srgbClr val="000000"/>
            </a:solidFill>
            <a:prstDash val="dash"/>
            <a:round/>
            <a:headEnd len="med" w="med" type="none"/>
            <a:tailEnd len="med" w="med" type="none"/>
          </a:ln>
        </p:spPr>
      </p:cxnSp>
      <p:cxnSp>
        <p:nvCxnSpPr>
          <p:cNvPr id="152" name="Google Shape;152;p16"/>
          <p:cNvCxnSpPr>
            <a:endCxn id="153" idx="0"/>
          </p:cNvCxnSpPr>
          <p:nvPr/>
        </p:nvCxnSpPr>
        <p:spPr>
          <a:xfrm>
            <a:off x="7701450" y="2334075"/>
            <a:ext cx="0" cy="3666000"/>
          </a:xfrm>
          <a:prstGeom prst="straightConnector1">
            <a:avLst/>
          </a:prstGeom>
          <a:noFill/>
          <a:ln cap="flat" cmpd="sng" w="19050">
            <a:solidFill>
              <a:srgbClr val="000000"/>
            </a:solidFill>
            <a:prstDash val="dash"/>
            <a:round/>
            <a:headEnd len="med" w="med" type="none"/>
            <a:tailEnd len="med" w="med" type="none"/>
          </a:ln>
        </p:spPr>
      </p:cxnSp>
      <p:sp>
        <p:nvSpPr>
          <p:cNvPr id="154" name="Google Shape;154;p16"/>
          <p:cNvSpPr/>
          <p:nvPr/>
        </p:nvSpPr>
        <p:spPr>
          <a:xfrm>
            <a:off x="5984025" y="2678475"/>
            <a:ext cx="339300" cy="33216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4709100" y="2591025"/>
            <a:ext cx="174900" cy="1749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16"/>
          <p:cNvCxnSpPr>
            <a:stCxn id="155" idx="6"/>
          </p:cNvCxnSpPr>
          <p:nvPr/>
        </p:nvCxnSpPr>
        <p:spPr>
          <a:xfrm>
            <a:off x="4884000" y="2678475"/>
            <a:ext cx="1079400" cy="5100"/>
          </a:xfrm>
          <a:prstGeom prst="straightConnector1">
            <a:avLst/>
          </a:prstGeom>
          <a:noFill/>
          <a:ln cap="flat" cmpd="sng" w="19050">
            <a:solidFill>
              <a:srgbClr val="000000"/>
            </a:solidFill>
            <a:prstDash val="solid"/>
            <a:round/>
            <a:headEnd len="med" w="med" type="none"/>
            <a:tailEnd len="med" w="med" type="triangle"/>
          </a:ln>
        </p:spPr>
      </p:cxnSp>
      <p:sp>
        <p:nvSpPr>
          <p:cNvPr id="157" name="Google Shape;157;p16"/>
          <p:cNvSpPr txBox="1"/>
          <p:nvPr/>
        </p:nvSpPr>
        <p:spPr>
          <a:xfrm>
            <a:off x="4817100" y="2334075"/>
            <a:ext cx="1213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calculatePrice</a:t>
            </a:r>
            <a:endParaRPr sz="1200"/>
          </a:p>
        </p:txBody>
      </p:sp>
      <p:sp>
        <p:nvSpPr>
          <p:cNvPr id="158" name="Google Shape;158;p16"/>
          <p:cNvSpPr/>
          <p:nvPr/>
        </p:nvSpPr>
        <p:spPr>
          <a:xfrm>
            <a:off x="7552275" y="3259275"/>
            <a:ext cx="339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16"/>
          <p:cNvCxnSpPr/>
          <p:nvPr/>
        </p:nvCxnSpPr>
        <p:spPr>
          <a:xfrm>
            <a:off x="6305350" y="3259275"/>
            <a:ext cx="1239300" cy="300"/>
          </a:xfrm>
          <a:prstGeom prst="straightConnector1">
            <a:avLst/>
          </a:prstGeom>
          <a:noFill/>
          <a:ln cap="flat" cmpd="sng" w="19050">
            <a:solidFill>
              <a:srgbClr val="000000"/>
            </a:solidFill>
            <a:prstDash val="solid"/>
            <a:round/>
            <a:headEnd len="med" w="med" type="none"/>
            <a:tailEnd len="med" w="med" type="triangle"/>
          </a:ln>
        </p:spPr>
      </p:cxnSp>
      <p:sp>
        <p:nvSpPr>
          <p:cNvPr id="160" name="Google Shape;160;p16"/>
          <p:cNvSpPr txBox="1"/>
          <p:nvPr/>
        </p:nvSpPr>
        <p:spPr>
          <a:xfrm>
            <a:off x="6318400" y="2908050"/>
            <a:ext cx="1213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calculatePrice</a:t>
            </a:r>
            <a:endParaRPr sz="1200"/>
          </a:p>
        </p:txBody>
      </p:sp>
      <p:sp>
        <p:nvSpPr>
          <p:cNvPr id="161" name="Google Shape;161;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 Syntax</a:t>
            </a:r>
            <a:endParaRPr/>
          </a:p>
        </p:txBody>
      </p:sp>
      <p:sp>
        <p:nvSpPr>
          <p:cNvPr id="167" name="Google Shape;167;p17"/>
          <p:cNvSpPr/>
          <p:nvPr/>
        </p:nvSpPr>
        <p:spPr>
          <a:xfrm>
            <a:off x="1323525" y="1594200"/>
            <a:ext cx="1398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ord1: Order</a:t>
            </a:r>
            <a:endParaRPr/>
          </a:p>
        </p:txBody>
      </p:sp>
      <p:sp>
        <p:nvSpPr>
          <p:cNvPr id="168" name="Google Shape;168;p17"/>
          <p:cNvSpPr/>
          <p:nvPr/>
        </p:nvSpPr>
        <p:spPr>
          <a:xfrm>
            <a:off x="2876525" y="1594200"/>
            <a:ext cx="1398300" cy="514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items: Catalog</a:t>
            </a:r>
            <a:endParaRPr/>
          </a:p>
        </p:txBody>
      </p:sp>
      <p:cxnSp>
        <p:nvCxnSpPr>
          <p:cNvPr id="169" name="Google Shape;169;p17"/>
          <p:cNvCxnSpPr>
            <a:stCxn id="167" idx="2"/>
            <a:endCxn id="170" idx="0"/>
          </p:cNvCxnSpPr>
          <p:nvPr/>
        </p:nvCxnSpPr>
        <p:spPr>
          <a:xfrm>
            <a:off x="2022675" y="2108400"/>
            <a:ext cx="0" cy="3666000"/>
          </a:xfrm>
          <a:prstGeom prst="straightConnector1">
            <a:avLst/>
          </a:prstGeom>
          <a:noFill/>
          <a:ln cap="flat" cmpd="sng" w="19050">
            <a:solidFill>
              <a:srgbClr val="000000"/>
            </a:solidFill>
            <a:prstDash val="dash"/>
            <a:round/>
            <a:headEnd len="med" w="med" type="none"/>
            <a:tailEnd len="med" w="med" type="none"/>
          </a:ln>
        </p:spPr>
      </p:cxnSp>
      <p:cxnSp>
        <p:nvCxnSpPr>
          <p:cNvPr id="171" name="Google Shape;171;p17"/>
          <p:cNvCxnSpPr/>
          <p:nvPr/>
        </p:nvCxnSpPr>
        <p:spPr>
          <a:xfrm>
            <a:off x="3575675" y="2108400"/>
            <a:ext cx="0" cy="3666000"/>
          </a:xfrm>
          <a:prstGeom prst="straightConnector1">
            <a:avLst/>
          </a:prstGeom>
          <a:noFill/>
          <a:ln cap="flat" cmpd="sng" w="19050">
            <a:solidFill>
              <a:srgbClr val="000000"/>
            </a:solidFill>
            <a:prstDash val="dash"/>
            <a:round/>
            <a:headEnd len="med" w="med" type="none"/>
            <a:tailEnd len="med" w="med" type="none"/>
          </a:ln>
        </p:spPr>
      </p:cxnSp>
      <p:sp>
        <p:nvSpPr>
          <p:cNvPr id="172" name="Google Shape;172;p17"/>
          <p:cNvSpPr/>
          <p:nvPr/>
        </p:nvSpPr>
        <p:spPr>
          <a:xfrm>
            <a:off x="1858150" y="2629350"/>
            <a:ext cx="339300" cy="30162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536950" y="2541900"/>
            <a:ext cx="174900" cy="1749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17"/>
          <p:cNvCxnSpPr>
            <a:stCxn id="173" idx="6"/>
          </p:cNvCxnSpPr>
          <p:nvPr/>
        </p:nvCxnSpPr>
        <p:spPr>
          <a:xfrm>
            <a:off x="711850" y="2629350"/>
            <a:ext cx="1079400" cy="5100"/>
          </a:xfrm>
          <a:prstGeom prst="straightConnector1">
            <a:avLst/>
          </a:prstGeom>
          <a:noFill/>
          <a:ln cap="flat" cmpd="sng" w="19050">
            <a:solidFill>
              <a:srgbClr val="000000"/>
            </a:solidFill>
            <a:prstDash val="solid"/>
            <a:round/>
            <a:headEnd len="med" w="med" type="none"/>
            <a:tailEnd len="med" w="med" type="triangle"/>
          </a:ln>
        </p:spPr>
      </p:cxnSp>
      <p:sp>
        <p:nvSpPr>
          <p:cNvPr id="175" name="Google Shape;175;p17"/>
          <p:cNvSpPr/>
          <p:nvPr/>
        </p:nvSpPr>
        <p:spPr>
          <a:xfrm>
            <a:off x="3426500" y="3046075"/>
            <a:ext cx="339300" cy="692100"/>
          </a:xfrm>
          <a:prstGeom prst="rect">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17"/>
          <p:cNvCxnSpPr/>
          <p:nvPr/>
        </p:nvCxnSpPr>
        <p:spPr>
          <a:xfrm>
            <a:off x="2179525" y="3046075"/>
            <a:ext cx="1239300" cy="300"/>
          </a:xfrm>
          <a:prstGeom prst="straightConnector1">
            <a:avLst/>
          </a:prstGeom>
          <a:noFill/>
          <a:ln cap="flat" cmpd="sng" w="19050">
            <a:solidFill>
              <a:srgbClr val="000000"/>
            </a:solidFill>
            <a:prstDash val="solid"/>
            <a:round/>
            <a:headEnd len="med" w="med" type="none"/>
            <a:tailEnd len="med" w="med" type="triangle"/>
          </a:ln>
        </p:spPr>
      </p:cxnSp>
      <p:sp>
        <p:nvSpPr>
          <p:cNvPr id="177" name="Google Shape;177;p17"/>
          <p:cNvSpPr txBox="1"/>
          <p:nvPr/>
        </p:nvSpPr>
        <p:spPr>
          <a:xfrm>
            <a:off x="2192625" y="2682375"/>
            <a:ext cx="1213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lookup(item)</a:t>
            </a:r>
            <a:endParaRPr sz="1200"/>
          </a:p>
        </p:txBody>
      </p:sp>
      <p:sp>
        <p:nvSpPr>
          <p:cNvPr id="178" name="Google Shape;178;p17"/>
          <p:cNvSpPr txBox="1"/>
          <p:nvPr/>
        </p:nvSpPr>
        <p:spPr>
          <a:xfrm>
            <a:off x="4429525" y="1594200"/>
            <a:ext cx="4297800" cy="863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Naming: </a:t>
            </a:r>
            <a:r>
              <a:rPr i="1" lang="en" sz="2200"/>
              <a:t>name : Class</a:t>
            </a:r>
            <a:r>
              <a:rPr lang="en" sz="2200"/>
              <a:t> or, informally, “A Class”.</a:t>
            </a:r>
            <a:endParaRPr sz="2200"/>
          </a:p>
          <a:p>
            <a:pPr indent="-368300" lvl="0" marL="457200" rtl="0" algn="l">
              <a:spcBef>
                <a:spcPts val="0"/>
              </a:spcBef>
              <a:spcAft>
                <a:spcPts val="0"/>
              </a:spcAft>
              <a:buSzPts val="2200"/>
              <a:buChar char="●"/>
            </a:pPr>
            <a:r>
              <a:rPr lang="en" sz="2200"/>
              <a:t>Lifeline: dashed line indicates life of the object.</a:t>
            </a:r>
            <a:endParaRPr sz="2200"/>
          </a:p>
        </p:txBody>
      </p:sp>
      <p:sp>
        <p:nvSpPr>
          <p:cNvPr id="179" name="Google Shape;179;p17"/>
          <p:cNvSpPr txBox="1"/>
          <p:nvPr/>
        </p:nvSpPr>
        <p:spPr>
          <a:xfrm>
            <a:off x="4462325" y="2874350"/>
            <a:ext cx="4297800" cy="863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Found Message: Commands from an unmodeled source.</a:t>
            </a:r>
            <a:endParaRPr sz="2200"/>
          </a:p>
        </p:txBody>
      </p:sp>
      <p:sp>
        <p:nvSpPr>
          <p:cNvPr id="180" name="Google Shape;180;p17"/>
          <p:cNvSpPr txBox="1"/>
          <p:nvPr/>
        </p:nvSpPr>
        <p:spPr>
          <a:xfrm>
            <a:off x="4462325" y="3534063"/>
            <a:ext cx="4297800" cy="863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Activation Box: A method is being executed.</a:t>
            </a:r>
            <a:endParaRPr sz="2200"/>
          </a:p>
        </p:txBody>
      </p:sp>
      <p:sp>
        <p:nvSpPr>
          <p:cNvPr id="181" name="Google Shape;181;p17"/>
          <p:cNvSpPr txBox="1"/>
          <p:nvPr/>
        </p:nvSpPr>
        <p:spPr>
          <a:xfrm>
            <a:off x="4462325" y="4191488"/>
            <a:ext cx="4297800" cy="863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Message: One object calls a method offered by another object.</a:t>
            </a:r>
            <a:endParaRPr sz="2200"/>
          </a:p>
        </p:txBody>
      </p:sp>
      <p:cxnSp>
        <p:nvCxnSpPr>
          <p:cNvPr id="182" name="Google Shape;182;p17"/>
          <p:cNvCxnSpPr/>
          <p:nvPr/>
        </p:nvCxnSpPr>
        <p:spPr>
          <a:xfrm rot="10800000">
            <a:off x="2266400" y="3738050"/>
            <a:ext cx="1157700" cy="0"/>
          </a:xfrm>
          <a:prstGeom prst="straightConnector1">
            <a:avLst/>
          </a:prstGeom>
          <a:noFill/>
          <a:ln cap="flat" cmpd="sng" w="19050">
            <a:solidFill>
              <a:srgbClr val="000000"/>
            </a:solidFill>
            <a:prstDash val="dash"/>
            <a:round/>
            <a:headEnd len="med" w="med" type="none"/>
            <a:tailEnd len="med" w="med" type="triangle"/>
          </a:ln>
        </p:spPr>
      </p:cxnSp>
      <p:sp>
        <p:nvSpPr>
          <p:cNvPr id="183" name="Google Shape;183;p17"/>
          <p:cNvSpPr txBox="1"/>
          <p:nvPr/>
        </p:nvSpPr>
        <p:spPr>
          <a:xfrm>
            <a:off x="2279950" y="3809025"/>
            <a:ext cx="1213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price</a:t>
            </a:r>
            <a:endParaRPr sz="1200"/>
          </a:p>
        </p:txBody>
      </p:sp>
      <p:sp>
        <p:nvSpPr>
          <p:cNvPr id="184" name="Google Shape;184;p17"/>
          <p:cNvSpPr txBox="1"/>
          <p:nvPr/>
        </p:nvSpPr>
        <p:spPr>
          <a:xfrm>
            <a:off x="4462325" y="5194750"/>
            <a:ext cx="4297800" cy="863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Return: Information that the object returns to the calling object.</a:t>
            </a:r>
            <a:endParaRPr sz="2200"/>
          </a:p>
        </p:txBody>
      </p:sp>
      <p:sp>
        <p:nvSpPr>
          <p:cNvPr id="185" name="Google Shape;185;p17"/>
          <p:cNvSpPr txBox="1"/>
          <p:nvPr/>
        </p:nvSpPr>
        <p:spPr>
          <a:xfrm>
            <a:off x="644950" y="2284950"/>
            <a:ext cx="12132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calculatePrice</a:t>
            </a:r>
            <a:endParaRPr sz="1200"/>
          </a:p>
        </p:txBody>
      </p:sp>
      <p:sp>
        <p:nvSpPr>
          <p:cNvPr id="186" name="Google Shape;186;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