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82A664E-674A-4AFE-91D4-2FD567611104}">
  <a:tblStyle styleId="{682A664E-674A-4AFE-91D4-2FD56761110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8755fee3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8755f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start - talk homework.</a:t>
            </a:r>
            <a:endParaRPr/>
          </a:p>
          <a:p>
            <a:pPr indent="0" lvl="0" marL="0" rtl="0" algn="l">
              <a:spcBef>
                <a:spcPts val="0"/>
              </a:spcBef>
              <a:spcAft>
                <a:spcPts val="0"/>
              </a:spcAft>
              <a:buNone/>
            </a:pPr>
            <a:r>
              <a:rPr lang="en"/>
              <a:t>1) Commonly only four classes. Representing data - employee, meeting, vacation, room. </a:t>
            </a:r>
            <a:endParaRPr/>
          </a:p>
          <a:p>
            <a:pPr indent="0" lvl="0" marL="0" rtl="0" algn="l">
              <a:spcBef>
                <a:spcPts val="0"/>
              </a:spcBef>
              <a:spcAft>
                <a:spcPts val="0"/>
              </a:spcAft>
              <a:buNone/>
            </a:pPr>
            <a:r>
              <a:rPr lang="en"/>
              <a:t>2) Can’t represent one item and a collection of items at once</a:t>
            </a:r>
            <a:endParaRPr/>
          </a:p>
          <a:p>
            <a:pPr indent="0" lvl="0" marL="0" rtl="0" algn="l">
              <a:spcBef>
                <a:spcPts val="0"/>
              </a:spcBef>
              <a:spcAft>
                <a:spcPts val="0"/>
              </a:spcAft>
              <a:buNone/>
            </a:pPr>
            <a:r>
              <a:rPr lang="en"/>
              <a:t>3) Don’t put operations with data - see visitor pattern</a:t>
            </a:r>
            <a:endParaRPr/>
          </a:p>
          <a:p>
            <a:pPr indent="0" lvl="0" marL="0" rtl="0" algn="l">
              <a:spcBef>
                <a:spcPts val="0"/>
              </a:spcBef>
              <a:spcAft>
                <a:spcPts val="0"/>
              </a:spcAft>
              <a:buNone/>
            </a:pPr>
            <a:r>
              <a:rPr lang="en"/>
              <a:t>4) interfaces? File IO? </a:t>
            </a:r>
            <a:endParaRPr/>
          </a:p>
          <a:p>
            <a:pPr indent="0" lvl="0" marL="0" rtl="0" algn="l">
              <a:spcBef>
                <a:spcPts val="0"/>
              </a:spcBef>
              <a:spcAft>
                <a:spcPts val="0"/>
              </a:spcAft>
              <a:buNone/>
            </a:pPr>
            <a:r>
              <a:rPr lang="en"/>
              <a:t>5) Cohesion - small classes - i.e., separate schedule from booking</a:t>
            </a:r>
            <a:endParaRPr/>
          </a:p>
          <a:p>
            <a:pPr indent="0" lvl="0" marL="0" rtl="0" algn="l">
              <a:spcBef>
                <a:spcPts val="0"/>
              </a:spcBef>
              <a:spcAft>
                <a:spcPts val="0"/>
              </a:spcAft>
              <a:buNone/>
            </a:pPr>
            <a:r>
              <a:rPr lang="en"/>
              <a:t>6) allowed to have a text-based interface if GUI too hard - main focus is scripting, however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e205b25e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205b25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other reasons too, but the chief one is that (read)\</a:t>
            </a:r>
            <a:endParaRPr/>
          </a:p>
          <a:p>
            <a:pPr indent="0" lvl="0" marL="0" rtl="0" algn="l">
              <a:spcBef>
                <a:spcPts val="0"/>
              </a:spcBef>
              <a:spcAft>
                <a:spcPts val="0"/>
              </a:spcAft>
              <a:buNone/>
            </a:pPr>
            <a:r>
              <a:rPr lang="en"/>
              <a:t>That’s pretty straightforward - if we don’t try the code, we won’t find the faults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98755fee3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8755fee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98755fee3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8755fee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a:t>
            </a:r>
            <a:endParaRPr>
              <a:solidFill>
                <a:schemeClr val="dk1"/>
              </a:solidFill>
            </a:endParaRPr>
          </a:p>
          <a:p>
            <a:pPr indent="0" lvl="0" marL="0" rtl="0" algn="l">
              <a:lnSpc>
                <a:spcPct val="120000"/>
              </a:lnSpc>
              <a:spcBef>
                <a:spcPts val="0"/>
              </a:spcBef>
              <a:spcAft>
                <a:spcPts val="0"/>
              </a:spcAft>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conceptual faults - mistaken understanding about what they are supposed to implement</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98755fee3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8755fee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endParaRPr sz="1000">
              <a:solidFill>
                <a:srgbClr val="222222"/>
              </a:solidFill>
              <a:highlight>
                <a:srgbClr val="FFFFFF"/>
              </a:highlight>
            </a:endParaRPr>
          </a:p>
          <a:p>
            <a:pPr indent="0" lvl="0" marL="0" rtl="0" algn="l">
              <a:lnSpc>
                <a:spcPct val="120000"/>
              </a:lnSpc>
              <a:spcBef>
                <a:spcPts val="0"/>
              </a:spcBef>
              <a:spcAft>
                <a:spcPts val="0"/>
              </a:spcAft>
              <a:buNone/>
            </a:pPr>
            <a:r>
              <a:rPr lang="en" sz="1000">
                <a:solidFill>
                  <a:srgbClr val="222222"/>
                </a:solidFill>
                <a:highlight>
                  <a:srgbClr val="FFFFFF"/>
                </a:highlight>
              </a:rPr>
              <a:t>Then, we can use that set of obligations in one of two ways. </a:t>
            </a:r>
            <a:endParaRPr sz="1000">
              <a:solidFill>
                <a:srgbClr val="222222"/>
              </a:solidFill>
              <a:highlight>
                <a:srgbClr val="FFFFFF"/>
              </a:highlight>
            </a:endParaRPr>
          </a:p>
          <a:p>
            <a:pPr indent="0" lvl="0" marL="0" rtl="0" algn="l">
              <a:lnSpc>
                <a:spcPct val="120000"/>
              </a:lnSpc>
              <a:spcBef>
                <a:spcPts val="0"/>
              </a:spcBef>
              <a:spcAft>
                <a:spcPts val="0"/>
              </a:spcAft>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endParaRPr sz="1000">
              <a:solidFill>
                <a:srgbClr val="222222"/>
              </a:solidFill>
              <a:highlight>
                <a:srgbClr val="FFFFFF"/>
              </a:highlight>
            </a:endParaRPr>
          </a:p>
          <a:p>
            <a:pPr indent="0" lvl="0" marL="0" rtl="0" algn="l">
              <a:lnSpc>
                <a:spcPct val="120000"/>
              </a:lnSpc>
              <a:spcBef>
                <a:spcPts val="0"/>
              </a:spcBef>
              <a:spcAft>
                <a:spcPts val="0"/>
              </a:spcAft>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endParaRPr sz="1000">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98755fee3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8755fee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endParaRPr>
              <a:solidFill>
                <a:schemeClr val="dk1"/>
              </a:solidFill>
            </a:endParaRPr>
          </a:p>
          <a:p>
            <a:pPr indent="0" lvl="0" marL="0" rtl="0" algn="l">
              <a:lnSpc>
                <a:spcPct val="120000"/>
              </a:lnSpc>
              <a:spcBef>
                <a:spcPts val="0"/>
              </a:spcBef>
              <a:spcAft>
                <a:spcPts val="0"/>
              </a:spcAft>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e74fd675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74fd675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When you want to analyze how control or information flow through a program, rather than using the code directly, it often makes sense to construct models whose states are related to locations in the source code, either a single statement, or often - a region of program commands.  So, instead of analyzing the code directly, we can extract a directed graph representing the different ways the program can be executed. For a single method, we can create what we call a control flow graph to model the execution of a program.</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highlight>
                  <a:schemeClr val="lt1"/>
                </a:highlight>
              </a:rPr>
              <a:t>A </a:t>
            </a:r>
            <a:r>
              <a:rPr b="1" lang="en">
                <a:solidFill>
                  <a:schemeClr val="dk1"/>
                </a:solidFill>
                <a:highlight>
                  <a:schemeClr val="lt1"/>
                </a:highlight>
              </a:rPr>
              <a:t>control flow graph</a:t>
            </a:r>
            <a:r>
              <a:rPr lang="en">
                <a:solidFill>
                  <a:schemeClr val="dk1"/>
                </a:solidFill>
                <a:highlight>
                  <a:schemeClr val="lt1"/>
                </a:highlight>
              </a:rPr>
              <a:t> (</a:t>
            </a:r>
            <a:r>
              <a:rPr b="1" lang="en">
                <a:solidFill>
                  <a:schemeClr val="dk1"/>
                </a:solidFill>
                <a:highlight>
                  <a:schemeClr val="lt1"/>
                </a:highlight>
              </a:rPr>
              <a:t>CFG</a:t>
            </a:r>
            <a:r>
              <a:rPr lang="en">
                <a:solidFill>
                  <a:schemeClr val="dk1"/>
                </a:solidFill>
                <a:highlight>
                  <a:schemeClr val="lt1"/>
                </a:highlight>
              </a:rPr>
              <a:t>) in computer science is a</a:t>
            </a:r>
            <a:r>
              <a:rPr lang="en">
                <a:solidFill>
                  <a:schemeClr val="dk1"/>
                </a:solidFill>
                <a:highlight>
                  <a:schemeClr val="lt1"/>
                </a:highlight>
                <a:uFill>
                  <a:noFill/>
                </a:uFill>
                <a:hlinkClick r:id="rId2"/>
              </a:rPr>
              <a:t> </a:t>
            </a:r>
            <a:r>
              <a:rPr lang="en">
                <a:solidFill>
                  <a:srgbClr val="0B0080"/>
                </a:solidFill>
                <a:highlight>
                  <a:schemeClr val="lt1"/>
                </a:highlight>
                <a:uFill>
                  <a:noFill/>
                </a:uFill>
                <a:hlinkClick r:id="rId3"/>
              </a:rPr>
              <a:t>representation</a:t>
            </a:r>
            <a:r>
              <a:rPr lang="en">
                <a:solidFill>
                  <a:schemeClr val="dk1"/>
                </a:solidFill>
                <a:highlight>
                  <a:schemeClr val="lt1"/>
                </a:highlight>
              </a:rPr>
              <a:t>, using</a:t>
            </a:r>
            <a:r>
              <a:rPr lang="en">
                <a:solidFill>
                  <a:schemeClr val="dk1"/>
                </a:solidFill>
                <a:highlight>
                  <a:schemeClr val="lt1"/>
                </a:highlight>
                <a:uFill>
                  <a:noFill/>
                </a:uFill>
                <a:hlinkClick r:id="rId4"/>
              </a:rPr>
              <a:t> a directed </a:t>
            </a:r>
            <a:r>
              <a:rPr lang="en">
                <a:solidFill>
                  <a:srgbClr val="0B0080"/>
                </a:solidFill>
                <a:highlight>
                  <a:schemeClr val="lt1"/>
                </a:highlight>
                <a:uFill>
                  <a:noFill/>
                </a:uFill>
                <a:hlinkClick r:id="rId5"/>
              </a:rPr>
              <a:t>graph</a:t>
            </a:r>
            <a:r>
              <a:rPr lang="en">
                <a:solidFill>
                  <a:schemeClr val="dk1"/>
                </a:solidFill>
                <a:highlight>
                  <a:schemeClr val="lt1"/>
                </a:highlight>
              </a:rPr>
              <a:t>, of all paths that might be traversed through a</a:t>
            </a:r>
            <a:r>
              <a:rPr lang="en">
                <a:solidFill>
                  <a:schemeClr val="dk1"/>
                </a:solidFill>
                <a:highlight>
                  <a:schemeClr val="lt1"/>
                </a:highlight>
                <a:uFill>
                  <a:noFill/>
                </a:uFill>
                <a:hlinkClick r:id="rId6"/>
              </a:rPr>
              <a:t> </a:t>
            </a:r>
            <a:r>
              <a:rPr lang="en">
                <a:solidFill>
                  <a:srgbClr val="0B0080"/>
                </a:solidFill>
                <a:highlight>
                  <a:schemeClr val="lt1"/>
                </a:highlight>
                <a:uFill>
                  <a:noFill/>
                </a:uFill>
                <a:hlinkClick r:id="rId7"/>
              </a:rPr>
              <a:t>program</a:t>
            </a:r>
            <a:r>
              <a:rPr lang="en">
                <a:solidFill>
                  <a:schemeClr val="dk1"/>
                </a:solidFill>
                <a:highlight>
                  <a:schemeClr val="lt1"/>
                </a:highlight>
              </a:rPr>
              <a:t> during its</a:t>
            </a:r>
            <a:r>
              <a:rPr lang="en">
                <a:solidFill>
                  <a:schemeClr val="dk1"/>
                </a:solidFill>
                <a:highlight>
                  <a:schemeClr val="lt1"/>
                </a:highlight>
                <a:uFill>
                  <a:noFill/>
                </a:uFill>
                <a:hlinkClick r:id="rId8"/>
              </a:rPr>
              <a:t> </a:t>
            </a:r>
            <a:r>
              <a:rPr lang="en">
                <a:solidFill>
                  <a:srgbClr val="0B0080"/>
                </a:solidFill>
                <a:highlight>
                  <a:schemeClr val="lt1"/>
                </a:highlight>
                <a:uFill>
                  <a:noFill/>
                </a:uFill>
                <a:hlinkClick r:id="rId9"/>
              </a:rPr>
              <a:t>execution</a:t>
            </a:r>
            <a:r>
              <a:rPr lang="en">
                <a:solidFill>
                  <a:schemeClr val="dk1"/>
                </a:solidFill>
                <a:highlight>
                  <a:schemeClr val="lt1"/>
                </a:highlight>
              </a:rPr>
              <a:t>. the nodes of the</a:t>
            </a:r>
            <a:r>
              <a:rPr lang="en">
                <a:solidFill>
                  <a:schemeClr val="dk1"/>
                </a:solidFill>
                <a:highlight>
                  <a:schemeClr val="lt1"/>
                </a:highlight>
                <a:uFill>
                  <a:noFill/>
                </a:uFill>
                <a:hlinkClick r:id="rId10"/>
              </a:rPr>
              <a:t> </a:t>
            </a:r>
            <a:r>
              <a:rPr lang="en">
                <a:solidFill>
                  <a:srgbClr val="0B0080"/>
                </a:solidFill>
                <a:highlight>
                  <a:schemeClr val="lt1"/>
                </a:highlight>
                <a:uFill>
                  <a:noFill/>
                </a:uFill>
                <a:hlinkClick r:id="rId11"/>
              </a:rPr>
              <a:t>graph</a:t>
            </a:r>
            <a:r>
              <a:rPr lang="en">
                <a:solidFill>
                  <a:schemeClr val="dk1"/>
                </a:solidFill>
                <a:highlight>
                  <a:schemeClr val="lt1"/>
                </a:highlight>
              </a:rPr>
              <a:t> correspond to commands in a program - what we call basic blocks, sets of program statements executed without any possible path branching - and a</a:t>
            </a:r>
            <a:r>
              <a:rPr lang="en">
                <a:solidFill>
                  <a:schemeClr val="dk1"/>
                </a:solidFill>
                <a:highlight>
                  <a:schemeClr val="lt1"/>
                </a:highlight>
                <a:uFill>
                  <a:noFill/>
                </a:uFill>
                <a:hlinkClick r:id="rId12"/>
              </a:rPr>
              <a:t> </a:t>
            </a:r>
            <a:r>
              <a:rPr lang="en">
                <a:solidFill>
                  <a:srgbClr val="0B0080"/>
                </a:solidFill>
                <a:highlight>
                  <a:schemeClr val="lt1"/>
                </a:highlight>
                <a:uFill>
                  <a:noFill/>
                </a:uFill>
                <a:hlinkClick r:id="rId13"/>
              </a:rPr>
              <a:t>directed</a:t>
            </a:r>
            <a:r>
              <a:rPr lang="en">
                <a:solidFill>
                  <a:schemeClr val="dk1"/>
                </a:solidFill>
                <a:highlight>
                  <a:schemeClr val="lt1"/>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highlight>
                <a:schemeClr val="lt1"/>
              </a:highlight>
            </a:endParaRPr>
          </a:p>
          <a:p>
            <a:pPr indent="0" lvl="0" marL="0" rtl="0" algn="l">
              <a:lnSpc>
                <a:spcPct val="120000"/>
              </a:lnSpc>
              <a:spcBef>
                <a:spcPts val="0"/>
              </a:spcBef>
              <a:spcAft>
                <a:spcPts val="0"/>
              </a:spcAft>
              <a:buNone/>
            </a:pPr>
            <a:r>
              <a:rPr lang="en">
                <a:solidFill>
                  <a:schemeClr val="dk1"/>
                </a:solidFill>
                <a:highlight>
                  <a:schemeClr val="lt1"/>
                </a:highlight>
              </a:rPr>
              <a:t>The CFG retains information about the program counter - the address of the next instruction to be executed, but leaves out information about concrete execution such as the current values of variables, So, one thing to watch out for in CFGs is that they depict all paths abstractly defined in the source code. In practice, some of those paths can never be taken - impossible combination of conditions. So, your CFG might show paths that can’t actually be realized in the read system, which can make some forms of analysis harder or imprecise.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15beeb0e91_0_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180" name="Google Shape;180;g15beeb0e91_0_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181" name="Google Shape;181;g15beeb0e91_0_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182" name="Google Shape;182;g15beeb0e91_0_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183" name="Google Shape;183;g15beeb0e91_0_6: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g15beeb0e91_0_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5beeb0e91_0_2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202" name="Google Shape;202;g15beeb0e91_0_2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203" name="Google Shape;203;g15beeb0e91_0_2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204" name="Google Shape;204;g15beeb0e91_0_2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205" name="Google Shape;205;g15beeb0e91_0_27: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g15beeb0e91_0_2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5beeb0e91_0_4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222" name="Google Shape;222;g15beeb0e91_0_4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223" name="Google Shape;223;g15beeb0e91_0_4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224" name="Google Shape;224;g15beeb0e91_0_4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225" name="Google Shape;225;g15beeb0e91_0_46: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g15beeb0e91_0_4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15beeb0e91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beeb0e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(read 2)</a:t>
            </a:r>
            <a:endParaRPr>
              <a:solidFill>
                <a:schemeClr val="dk1"/>
              </a:solidFill>
              <a:highlight>
                <a:srgbClr val="FFFFFF"/>
              </a:highlight>
            </a:endParaRPr>
          </a:p>
          <a:p>
            <a:pPr indent="0" lvl="0" marL="0" rtl="0" algn="l">
              <a:lnSpc>
                <a:spcPct val="120000"/>
              </a:lnSpc>
              <a:spcBef>
                <a:spcPts val="0"/>
              </a:spcBef>
              <a:spcAft>
                <a:spcPts val="0"/>
              </a:spcAft>
              <a:buNone/>
            </a:pPr>
            <a:r>
              <a:rPr lang="en">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1cc42baac2189c9c_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cc42baac2189c9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eventually make a judgement call</a:t>
            </a:r>
            <a:endParaRPr/>
          </a:p>
          <a:p>
            <a:pPr indent="0" lvl="0" marL="0" rtl="0" algn="l">
              <a:spcBef>
                <a:spcPts val="0"/>
              </a:spcBef>
              <a:spcAft>
                <a:spcPts val="0"/>
              </a:spcAft>
              <a:buNone/>
            </a:pPr>
            <a:r>
              <a:rPr lang="en"/>
              <a:t>how do you answer a question like that?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15beeb0e91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beeb0e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highlight>
                  <a:srgbClr val="FFFFFF"/>
                </a:highlight>
              </a:rPr>
              <a:t>go through example</a:t>
            </a:r>
            <a:endParaRPr>
              <a:solidFill>
                <a:schemeClr val="dk1"/>
              </a:solidFill>
              <a:highlight>
                <a:srgbClr val="FFFFFF"/>
              </a:highlight>
            </a:endParaRPr>
          </a:p>
          <a:p>
            <a:pPr indent="0" lvl="0" marL="0" rtl="0" algn="l">
              <a:lnSpc>
                <a:spcPct val="120000"/>
              </a:lnSpc>
              <a:spcBef>
                <a:spcPts val="0"/>
              </a:spcBef>
              <a:spcAft>
                <a:spcPts val="0"/>
              </a:spcAft>
              <a:buNone/>
            </a:pPr>
            <a:r>
              <a:rPr lang="en">
                <a:solidFill>
                  <a:schemeClr val="dk1"/>
                </a:solidFill>
                <a:highlight>
                  <a:srgbClr val="FFFFFF"/>
                </a:highlight>
              </a:rPr>
              <a:t>point out that you can break up the or statement in the if condition into multiple checks</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98755fee3_0_6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8755fee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If that’s the case, well, we can target that missed obligation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98755fee3_0_6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8755fee3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98755fee3_0_64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06" name="Google Shape;306;g98755fee3_0_64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07" name="Google Shape;307;g98755fee3_0_64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08" name="Google Shape;308;g98755fee3_0_64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09" name="Google Shape;309;g98755fee3_0_64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en" sz="1000"/>
              <a:t>Let’s look at an example.</a:t>
            </a:r>
            <a:r>
              <a:rPr lang="en"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endParaRPr sz="1000"/>
          </a:p>
          <a:p>
            <a:pPr indent="0" lvl="0" marL="0" rtl="0" algn="l">
              <a:spcBef>
                <a:spcPts val="0"/>
              </a:spcBef>
              <a:spcAft>
                <a:spcPts val="0"/>
              </a:spcAft>
              <a:buNone/>
            </a:pPr>
            <a:r>
              <a:rPr lang="en" sz="1000"/>
              <a:t>(participate - how many test cases? what is weakness of this? What won’t be revealed? Where would you use statement coverage?)</a:t>
            </a:r>
            <a:endParaRPr sz="1000"/>
          </a:p>
          <a:p>
            <a:pPr indent="0" lvl="0" marL="0" rtl="0" algn="l">
              <a:spcBef>
                <a:spcPts val="0"/>
              </a:spcBef>
              <a:spcAft>
                <a:spcPts val="0"/>
              </a:spcAft>
              <a:buNone/>
            </a:pPr>
            <a:r>
              <a:rPr lang="en" sz="1000"/>
              <a:t>1- </a:t>
            </a:r>
            <a:r>
              <a:rPr b="0" i="0" lang="en" sz="1000" u="none" cap="none" strike="noStrike"/>
              <a:t>For th</a:t>
            </a:r>
            <a:r>
              <a:rPr lang="en" sz="1000"/>
              <a:t>is</a:t>
            </a:r>
            <a:r>
              <a:rPr b="0" i="0" lang="en" sz="1000" u="none" cap="none" strike="noStrike"/>
              <a:t> simple </a:t>
            </a:r>
            <a:r>
              <a:rPr lang="en" sz="1000"/>
              <a:t>method</a:t>
            </a:r>
            <a:r>
              <a:rPr b="0" i="0" lang="en" sz="1000" u="none" cap="none" strike="noStrike"/>
              <a:t>, a single test </a:t>
            </a:r>
            <a:r>
              <a:rPr lang="en" sz="1000"/>
              <a:t>input</a:t>
            </a:r>
            <a:r>
              <a:rPr b="0" i="0" lang="en" sz="1000" u="none" cap="none" strike="noStrike"/>
              <a:t> that executes the loop at least once with a negative array entry satisfies the criterion. </a:t>
            </a:r>
            <a:endParaRPr b="0" i="0" sz="1000" u="none" cap="none" strike="noStrike"/>
          </a:p>
          <a:p>
            <a:pPr indent="0" lvl="0" marL="0" rtl="0" algn="l">
              <a:spcBef>
                <a:spcPts val="0"/>
              </a:spcBef>
              <a:spcAft>
                <a:spcPts val="0"/>
              </a:spcAft>
              <a:buNone/>
            </a:pPr>
            <a:r>
              <a:rPr lang="en" sz="1000"/>
              <a:t>2 - </a:t>
            </a:r>
            <a:r>
              <a:rPr b="0" i="0" lang="en" sz="1000" u="none" cap="none" strike="noStrike"/>
              <a:t>Statement coverage represents the basic coverage criterion.  We just ask that the code be execut</a:t>
            </a:r>
            <a:r>
              <a:rPr lang="en" sz="1000"/>
              <a:t>ed. </a:t>
            </a:r>
            <a:r>
              <a:rPr b="0" i="0" lang="en" sz="1000" u="none" cap="none" strike="noStrike"/>
              <a:t>Many possible faults can remain uncover with tests that satisfy statement coverage.  In the example, the chosen test would not reveal failures that could occur when </a:t>
            </a:r>
            <a:r>
              <a:rPr lang="en" sz="1000"/>
              <a:t>the </a:t>
            </a:r>
            <a:r>
              <a:rPr b="0" i="0" lang="en" sz="1000" u="none" cap="none" strike="noStrike"/>
              <a:t>loop is not executed, failu</a:t>
            </a:r>
            <a:r>
              <a:rPr lang="en" sz="1000"/>
              <a:t>res due to taking the false branch in the a[i]&lt; 0 stepm </a:t>
            </a:r>
            <a:r>
              <a:rPr b="0" i="0" lang="en" sz="1000" u="none" cap="none" strike="noStrike"/>
              <a:t>failures in one of the two conditions of the boolean while expression, failures due to the bad access of elements of the tail of the array.</a:t>
            </a:r>
            <a:endParaRPr sz="1000"/>
          </a:p>
          <a:p>
            <a:pPr indent="0" lvl="0" marL="0" rtl="0" algn="l">
              <a:spcBef>
                <a:spcPts val="0"/>
              </a:spcBef>
              <a:spcAft>
                <a:spcPts val="0"/>
              </a:spcAft>
              <a:buNone/>
            </a:pPr>
            <a:r>
              <a:rPr lang="en" sz="1000"/>
              <a:t>3- Statement coverage is often easy to obtain and, as a result, cheap. It is used </a:t>
            </a:r>
            <a:r>
              <a:rPr b="0" i="0" lang="en" sz="1000" u="none" cap="none" strike="noStrike"/>
              <a:t>where other criteria would require too many test cases, or for programs  with very low reliability criteria, where a good coverage would be too expensive with respect to the requirements.</a:t>
            </a:r>
            <a:endParaRPr sz="1000"/>
          </a:p>
        </p:txBody>
      </p:sp>
      <p:sp>
        <p:nvSpPr>
          <p:cNvPr id="310" name="Google Shape;310;g98755fee3_0_649:notes"/>
          <p:cNvSpPr/>
          <p:nvPr>
            <p:ph idx="3" type="sldImg"/>
          </p:nvPr>
        </p:nvSpPr>
        <p:spPr>
          <a:xfrm>
            <a:off x="1324570" y="798286"/>
            <a:ext cx="42090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1cc42baac2189c9c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cc42baac2189c9c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One thing to note is that (read 1). It’s all in how you write the test - you could write 1, 5, 20 tests - all could achieve the same level of coverage. (read 2)</a:t>
            </a:r>
            <a:endParaRPr>
              <a:solidFill>
                <a:schemeClr val="dk1"/>
              </a:solidFill>
            </a:endParaRPr>
          </a:p>
          <a:p>
            <a:pPr indent="0" lvl="0" marL="0" rtl="0" algn="l">
              <a:lnSpc>
                <a:spcPct val="120000"/>
              </a:lnSpc>
              <a:spcBef>
                <a:spcPts val="0"/>
              </a:spcBef>
              <a:spcAft>
                <a:spcPts val="0"/>
              </a:spcAft>
              <a:buNone/>
            </a:pPr>
            <a:r>
              <a:rPr lang="en">
                <a:solidFill>
                  <a:schemeClr val="dk1"/>
                </a:solidFill>
              </a:rPr>
              <a:t>That said, larger test suites may not achieve more coverage, but (read 3)</a:t>
            </a:r>
            <a:endParaRPr>
              <a:solidFill>
                <a:schemeClr val="dk1"/>
              </a:solidFill>
            </a:endParaRPr>
          </a:p>
          <a:p>
            <a:pPr indent="0" lvl="0" marL="0" rtl="0" algn="l">
              <a:lnSpc>
                <a:spcPct val="120000"/>
              </a:lnSpc>
              <a:spcBef>
                <a:spcPts val="0"/>
              </a:spcBef>
              <a:spcAft>
                <a:spcPts val="0"/>
              </a:spcAft>
              <a:buNone/>
            </a:pPr>
            <a:r>
              <a:rPr lang="en">
                <a:solidFill>
                  <a:schemeClr val="dk1"/>
                </a:solidFill>
              </a:rPr>
              <a:t>The reason is that (read 4). They might run the same code twice, but supply the right values to trigger a fault that had not been seen before.</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hints at a very important truth - (read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cc42baac2189c9c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cc42baac2189c9c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98755fee3_0_7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8755fee3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1cc42baac2189c9c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cc42baac2189c9c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cc42baac2189c9c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cc42baac2189c9c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en">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endParaRPr>
              <a:solidFill>
                <a:schemeClr val="dk1"/>
              </a:solidFill>
            </a:endParaRPr>
          </a:p>
          <a:p>
            <a:pPr indent="0" lvl="0" marL="0" rtl="0" algn="l">
              <a:lnSpc>
                <a:spcPct val="120000"/>
              </a:lnSpc>
              <a:spcBef>
                <a:spcPts val="0"/>
              </a:spcBef>
              <a:spcAft>
                <a:spcPts val="0"/>
              </a:spcAft>
              <a:buNone/>
            </a:pPr>
            <a:r>
              <a:rPr lang="en">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98755fee3_0_77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74" name="Google Shape;374;g98755fee3_0_77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75" name="Google Shape;375;g98755fee3_0_77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76" name="Google Shape;376;g98755fee3_0_77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77" name="Google Shape;377;g98755fee3_0_778: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en" sz="1000"/>
              <a:t>Lets look at this program again</a:t>
            </a:r>
            <a:endParaRPr sz="1000"/>
          </a:p>
          <a:p>
            <a:pPr indent="0" lvl="0" marL="0" rtl="0" algn="l">
              <a:spcBef>
                <a:spcPts val="0"/>
              </a:spcBef>
              <a:spcAft>
                <a:spcPts val="0"/>
              </a:spcAft>
              <a:buNone/>
            </a:pPr>
            <a:r>
              <a:rPr lang="en" sz="1000"/>
              <a:t>(participation - do we need to add any tests? Relation to statement? weaknesses? faults not revealed?)</a:t>
            </a:r>
            <a:endParaRPr sz="1000"/>
          </a:p>
          <a:p>
            <a:pPr indent="0" lvl="0" marL="0" rtl="0" algn="l">
              <a:spcBef>
                <a:spcPts val="0"/>
              </a:spcBef>
              <a:spcAft>
                <a:spcPts val="0"/>
              </a:spcAft>
              <a:buNone/>
            </a:pPr>
            <a:r>
              <a:rPr b="0" i="0" lang="en" sz="1000" u="none" cap="none" strike="noStrike"/>
              <a:t>In the example on the slide, this would require to cover both the </a:t>
            </a:r>
            <a:r>
              <a:rPr b="0" i="1" lang="en" sz="1000" u="none" cap="none" strike="noStrike"/>
              <a:t>True</a:t>
            </a:r>
            <a:r>
              <a:rPr b="0" i="0" lang="en" sz="1000" u="none" cap="none" strike="noStrike"/>
              <a:t> and the </a:t>
            </a:r>
            <a:r>
              <a:rPr b="0" i="1" lang="en" sz="1000" u="none" cap="none" strike="noStrike"/>
              <a:t>False</a:t>
            </a:r>
            <a:r>
              <a:rPr b="0" i="0" lang="en" sz="1000" u="none" cap="none" strike="noStrike"/>
              <a:t> edges exiting the </a:t>
            </a:r>
            <a:r>
              <a:rPr b="0" i="1" lang="en" sz="1000" u="none" cap="none" strike="noStrike"/>
              <a:t>if</a:t>
            </a:r>
            <a:r>
              <a:rPr b="0" i="0" lang="en" sz="1000" u="none" cap="none" strike="noStrike"/>
              <a:t> condition. </a:t>
            </a:r>
            <a:r>
              <a:rPr lang="en" sz="1000"/>
              <a:t>This can still be done in one test that executes the loop twice - once where the array entry is negative and once where it is positive, but it does require a little more though - you need to cover that false branch, which was not required in statement coverage.</a:t>
            </a:r>
            <a:endParaRPr b="0" i="0" sz="1000" u="none" cap="none" strike="noStrike"/>
          </a:p>
          <a:p>
            <a:pPr indent="0" lvl="0" marL="0" rtl="0" algn="l">
              <a:spcBef>
                <a:spcPts val="0"/>
              </a:spcBef>
              <a:spcAft>
                <a:spcPts val="0"/>
              </a:spcAft>
              <a:buNone/>
            </a:pPr>
            <a:r>
              <a:rPr b="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i="0" lang="en" sz="1000" u="none" cap="none" strike="noStrike"/>
              <a:t> the possibility of revealing faults due to </a:t>
            </a:r>
            <a:r>
              <a:rPr lang="en" sz="1000"/>
              <a:t>bad</a:t>
            </a:r>
            <a:r>
              <a:rPr b="0" i="0" lang="en" sz="1000" u="none" cap="none" strike="noStrike"/>
              <a:t> handling of positive elements of the array (that are dealt with by the </a:t>
            </a:r>
            <a:r>
              <a:rPr b="0" i="1" lang="en" sz="1000" u="none" cap="none" strike="noStrike"/>
              <a:t>if-false</a:t>
            </a:r>
            <a:r>
              <a:rPr b="0" i="0" lang="en" sz="1000" u="none" cap="none" strike="noStrike"/>
              <a:t> branch).</a:t>
            </a:r>
            <a:r>
              <a:rPr lang="en" sz="1000"/>
              <a:t> But</a:t>
            </a:r>
            <a:r>
              <a:rPr b="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endParaRPr sz="1000"/>
          </a:p>
          <a:p>
            <a:pPr indent="0" lvl="0" marL="0" rtl="0" algn="l">
              <a:spcBef>
                <a:spcPts val="0"/>
              </a:spcBef>
              <a:spcAft>
                <a:spcPts val="0"/>
              </a:spcAft>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378" name="Google Shape;378;g98755fee3_0_778:notes"/>
          <p:cNvSpPr/>
          <p:nvPr>
            <p:ph idx="3" type="sldImg"/>
          </p:nvPr>
        </p:nvSpPr>
        <p:spPr>
          <a:xfrm>
            <a:off x="1324570" y="798286"/>
            <a:ext cx="42090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c42baac2189c9c_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c42baac2189c9c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FFFFFF"/>
                </a:highlight>
              </a:rPr>
              <a:t>This is actually a really hard question to answer. </a:t>
            </a:r>
            <a:r>
              <a:rPr lang="en"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chemeClr val="lt1"/>
                </a:highlight>
              </a:rPr>
              <a:t>In practice, how this usually turns out is that, either </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chemeClr val="lt1"/>
                </a:highlight>
              </a:rPr>
              <a:t>- (read). Or, you’ve written up a couple of tests, tried some basic usage scenarios, and you settle for that</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000">
                <a:solidFill>
                  <a:schemeClr val="dk1"/>
                </a:solidFill>
                <a:highlight>
                  <a:schemeClr val="lt1"/>
                </a:highlight>
              </a:rPr>
              <a:t>- (read). Ran out of cash for testing, or - commonly - ran out of time. Video games - last year Assassin’s Creed, Battlefield 4. Deadlines are a beast.</a:t>
            </a:r>
            <a:endParaRPr sz="1000">
              <a:solidFill>
                <a:schemeClr val="dk1"/>
              </a:solidFill>
              <a:highlight>
                <a:schemeClr val="lt1"/>
              </a:highlight>
            </a:endParaRPr>
          </a:p>
          <a:p>
            <a:pPr indent="0" lvl="0" marL="0" rtl="0" algn="l">
              <a:spcBef>
                <a:spcPts val="0"/>
              </a:spcBef>
              <a:spcAft>
                <a:spcPts val="0"/>
              </a:spcAft>
              <a:buNone/>
            </a:pPr>
            <a:r>
              <a:rPr lang="en"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98755fee3_0_9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8755fee3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en">
                <a:solidFill>
                  <a:schemeClr val="dk1"/>
                </a:solidFill>
              </a:rPr>
              <a:t>(1 -5). </a:t>
            </a:r>
            <a:endParaRPr>
              <a:solidFill>
                <a:schemeClr val="dk1"/>
              </a:solidFill>
            </a:endParaRPr>
          </a:p>
          <a:p>
            <a:pPr indent="0" lvl="0" marL="0" rtl="0" algn="l">
              <a:lnSpc>
                <a:spcPct val="120000"/>
              </a:lnSpc>
              <a:spcBef>
                <a:spcPts val="0"/>
              </a:spcBef>
              <a:spcAft>
                <a:spcPts val="0"/>
              </a:spcAft>
              <a:buNone/>
            </a:pPr>
            <a:r>
              <a:rPr lang="en">
                <a:solidFill>
                  <a:schemeClr val="dk1"/>
                </a:solidFill>
              </a:rPr>
              <a:t>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en">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rPr lang="en">
                <a:solidFill>
                  <a:schemeClr val="dk1"/>
                </a:solidFill>
              </a:rPr>
              <a:t>Decisions are (6). These conditions are (7 -9)</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fdd8bb9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dd8bb9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(1)</a:t>
            </a:r>
            <a:endParaRPr>
              <a:solidFill>
                <a:schemeClr val="dk1"/>
              </a:solidFill>
            </a:endParaRPr>
          </a:p>
          <a:p>
            <a:pPr indent="0" lvl="0" marL="0" rtl="0" algn="l">
              <a:lnSpc>
                <a:spcPct val="120000"/>
              </a:lnSpc>
              <a:spcBef>
                <a:spcPts val="0"/>
              </a:spcBef>
              <a:spcAft>
                <a:spcPts val="0"/>
              </a:spcAft>
              <a:buNone/>
            </a:pPr>
            <a:r>
              <a:rPr lang="en">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987ee4061_0_0: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22" name="Google Shape;422;g987ee4061_0_0: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23" name="Google Shape;423;g987ee4061_0_0: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24" name="Google Shape;424;g987ee4061_0_0: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25" name="Google Shape;425;g987ee4061_0_0: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g987ee4061_0_0: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987ee4061_0_10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35" name="Google Shape;435;g987ee4061_0_10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36" name="Google Shape;436;g987ee4061_0_10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37" name="Google Shape;437;g987ee4061_0_10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38" name="Google Shape;438;g987ee4061_0_107:notes"/>
          <p:cNvSpPr/>
          <p:nvPr>
            <p:ph idx="3" type="sldImg"/>
          </p:nvPr>
        </p:nvSpPr>
        <p:spPr>
          <a:xfrm>
            <a:off x="1324570" y="798286"/>
            <a:ext cx="42090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439" name="Google Shape;439;g987ee4061_0_107: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b="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endParaRPr sz="1100"/>
          </a:p>
          <a:p>
            <a:pPr indent="0" lvl="0" marL="0" rtl="0" algn="l">
              <a:spcBef>
                <a:spcPts val="0"/>
              </a:spcBef>
              <a:spcAft>
                <a:spcPts val="0"/>
              </a:spcAft>
              <a:buNone/>
            </a:pPr>
            <a:r>
              <a:rPr lang="en" sz="1100"/>
              <a:t>(participation - so, what is new? what do we need to cover now? does this subsume branch? weakness? faults?)</a:t>
            </a:r>
            <a:endParaRPr sz="1100"/>
          </a:p>
          <a:p>
            <a:pPr indent="0" lvl="0" marL="0" rtl="0" algn="l">
              <a:spcBef>
                <a:spcPts val="0"/>
              </a:spcBef>
              <a:spcAft>
                <a:spcPts val="0"/>
              </a:spcAft>
              <a:buNone/>
            </a:pPr>
            <a:r>
              <a:rPr b="0" i="0" lang="en" sz="1100" u="none" cap="none" strike="noStrike"/>
              <a:t>In the example, this results in producing test cases that result in each elementary condition of the while expression to be </a:t>
            </a:r>
            <a:r>
              <a:rPr b="0" i="1" lang="en" sz="1100" u="none" cap="none" strike="noStrike"/>
              <a:t>False</a:t>
            </a:r>
            <a:r>
              <a:rPr b="0" i="0" lang="en" sz="1100" u="none" cap="none" strike="noStrike"/>
              <a:t> and </a:t>
            </a:r>
            <a:r>
              <a:rPr b="0" i="1" lang="en" sz="1100" u="none" cap="none" strike="noStrike"/>
              <a:t>True</a:t>
            </a:r>
            <a:r>
              <a:rPr b="0" i="0" lang="en" sz="1100" u="none" cap="none" strike="noStrike"/>
              <a:t>. this is equivalent to check both ways of exiting the while. We must add tests that ca</a:t>
            </a:r>
            <a:r>
              <a:rPr lang="en" sz="1100"/>
              <a:t>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endParaRPr sz="1100"/>
          </a:p>
          <a:p>
            <a:pPr indent="0" lvl="0" marL="0" rtl="0" algn="l">
              <a:spcBef>
                <a:spcPts val="0"/>
              </a:spcBef>
              <a:spcAft>
                <a:spcPts val="0"/>
              </a:spcAft>
              <a:buNone/>
            </a:pPr>
            <a:r>
              <a:rPr b="0" i="0" lang="en" sz="1100" u="none" cap="none" strike="noStrike"/>
              <a:t>Condition coverage further helps in augmenting the possibility of revealing failures, but still does not help in revealing failures that occur when loops are executed several times.</a:t>
            </a:r>
            <a:endParaRPr b="0" i="0" sz="1100" u="none" cap="none" strike="noStrike"/>
          </a:p>
          <a:p>
            <a:pPr indent="0" lvl="0" marL="0" rtl="0" algn="l">
              <a:spcBef>
                <a:spcPts val="0"/>
              </a:spcBef>
              <a:spcAft>
                <a:spcPts val="0"/>
              </a:spcAft>
              <a:buClr>
                <a:schemeClr val="dk1"/>
              </a:buClr>
              <a:buSzPts val="11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100">
              <a:solidFill>
                <a:schemeClr val="dk1"/>
              </a:solidFill>
            </a:endParaRPr>
          </a:p>
          <a:p>
            <a:pPr indent="0" lvl="0" marL="0" rtl="0" algn="l">
              <a:spcBef>
                <a:spcPts val="0"/>
              </a:spcBef>
              <a:spcAft>
                <a:spcPts val="0"/>
              </a:spcAft>
              <a:buNone/>
            </a:pPr>
            <a:r>
              <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987ee4061_0_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67" name="Google Shape;467;g987ee4061_0_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68" name="Google Shape;468;g987ee4061_0_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69" name="Google Shape;469;g987ee4061_0_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70" name="Google Shape;470;g987ee4061_0_229: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g987ee4061_0_22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300"/>
              <a:t>Compound condition coverage, on the other hand, requires every combination of conditions. </a:t>
            </a:r>
            <a:endParaRPr sz="1300"/>
          </a:p>
          <a:p>
            <a:pPr indent="0" lvl="0" marL="0" rtl="0" algn="l">
              <a:spcBef>
                <a:spcPts val="0"/>
              </a:spcBef>
              <a:spcAft>
                <a:spcPts val="0"/>
              </a:spcAft>
              <a:buNone/>
            </a:pPr>
            <a:r>
              <a:rPr lang="en"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987ee4061_0_33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80" name="Google Shape;480;g987ee4061_0_33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81" name="Google Shape;481;g987ee4061_0_33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82" name="Google Shape;482;g987ee4061_0_33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83" name="Google Shape;483;g987ee4061_0_332: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g987ee4061_0_33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a:solidFill>
                  <a:schemeClr val="dk1"/>
                </a:solidFill>
              </a:rPr>
              <a:t>Explosion of test cases, many of which lead to redundant outcomes.</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33a3386a243d2f40_0: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93" name="Google Shape;493;g33a3386a243d2f40_0: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94" name="Google Shape;494;g33a3386a243d2f40_0: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95" name="Google Shape;495;g33a3386a243d2f40_0: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96" name="Google Shape;496;g33a3386a243d2f40_0: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g33a3386a243d2f40_0: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300"/>
              <a:t>(read)</a:t>
            </a:r>
            <a:endParaRPr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987ee4061_0_345: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506" name="Google Shape;506;g987ee4061_0_345: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507" name="Google Shape;507;g987ee4061_0_345: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508" name="Google Shape;508;g987ee4061_0_345: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509" name="Google Shape;509;g987ee4061_0_345: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g987ee4061_0_345: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endParaRPr sz="1100"/>
          </a:p>
          <a:p>
            <a:pPr indent="0" lvl="0" marL="0" rtl="0" algn="l">
              <a:spcBef>
                <a:spcPts val="0"/>
              </a:spcBef>
              <a:spcAft>
                <a:spcPts val="0"/>
              </a:spcAft>
              <a:buNone/>
            </a:pPr>
            <a:r>
              <a:rPr lang="en" sz="1100"/>
              <a:t>So, take A and B. We have four tests required for compound condition coverage. Let’s look at those. Can you tell me which of these we need and why? (discuss, click through 2,3,1,4)</a:t>
            </a:r>
            <a:endParaRPr sz="1100"/>
          </a:p>
          <a:p>
            <a:pPr indent="0" lvl="0" marL="0" rtl="0" algn="l">
              <a:spcBef>
                <a:spcPts val="0"/>
              </a:spcBef>
              <a:spcAft>
                <a:spcPts val="0"/>
              </a:spcAft>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987ee4061_0_6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987ee4061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987ee4061_0_6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987ee4061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en">
                <a:solidFill>
                  <a:schemeClr val="dk1"/>
                </a:solidFill>
              </a:rPr>
              <a:t>(walk through)</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cc42baac2189c9c_1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c42baac2189c9c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People have attempted to do this. Today’s topic are what are called test adequacy metrics.</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endParaRPr sz="12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987ee4061_0_6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569" name="Google Shape;569;g987ee4061_0_6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570" name="Google Shape;570;g987ee4061_0_6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571" name="Google Shape;571;g987ee4061_0_6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572" name="Google Shape;572;g987ee4061_0_697:notes"/>
          <p:cNvSpPr/>
          <p:nvPr>
            <p:ph idx="3" type="sldImg"/>
          </p:nvPr>
        </p:nvSpPr>
        <p:spPr>
          <a:xfrm>
            <a:off x="1324570" y="798286"/>
            <a:ext cx="42090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573" name="Google Shape;573;g987ee4061_0_697: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en"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en"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en" sz="1100"/>
              <a:t>- So, these four tests give us statement coverage, but what about branch? Right - test 5 gets that last branch. </a:t>
            </a:r>
            <a:endParaRPr sz="1100"/>
          </a:p>
          <a:p>
            <a:pPr indent="0" lvl="0" marL="0" rtl="0" algn="l">
              <a:spcBef>
                <a:spcPts val="0"/>
              </a:spcBef>
              <a:spcAft>
                <a:spcPts val="0"/>
              </a:spcAft>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1cc42baac2189c9c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cc42baac2189c9c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Why? (discuss)</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1cc42baac2189c9c_15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628" name="Google Shape;628;g1cc42baac2189c9c_15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629" name="Google Shape;629;g1cc42baac2189c9c_15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630" name="Google Shape;630;g1cc42baac2189c9c_15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631" name="Google Shape;631;g1cc42baac2189c9c_156:notes"/>
          <p:cNvSpPr/>
          <p:nvPr>
            <p:ph idx="3" type="sldImg"/>
          </p:nvPr>
        </p:nvSpPr>
        <p:spPr>
          <a:xfrm>
            <a:off x="1324570" y="798286"/>
            <a:ext cx="42090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632" name="Google Shape;632;g1cc42baac2189c9c_15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en" sz="1000"/>
              <a:t>(read) </a:t>
            </a:r>
            <a:endParaRPr sz="1000"/>
          </a:p>
          <a:p>
            <a:pPr indent="0" lvl="0" marL="0" rtl="0" algn="l">
              <a:spcBef>
                <a:spcPts val="0"/>
              </a:spcBef>
              <a:spcAft>
                <a:spcPts val="0"/>
              </a:spcAft>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g1cc42baac2189c9c_18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660" name="Google Shape;660;g1cc42baac2189c9c_18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661" name="Google Shape;661;g1cc42baac2189c9c_18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662" name="Google Shape;662;g1cc42baac2189c9c_18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663" name="Google Shape;663;g1cc42baac2189c9c_187: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g1cc42baac2189c9c_18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en" sz="1100"/>
              <a:t>Statement in four, we’ve hit all of the nodes. </a:t>
            </a:r>
            <a:endParaRPr sz="1100"/>
          </a:p>
          <a:p>
            <a:pPr indent="-298450" lvl="0" marL="457200" rtl="0" algn="l">
              <a:spcBef>
                <a:spcPts val="0"/>
              </a:spcBef>
              <a:spcAft>
                <a:spcPts val="0"/>
              </a:spcAft>
              <a:buSzPts val="1100"/>
              <a:buChar char="-"/>
            </a:pPr>
            <a:r>
              <a:rPr lang="en" sz="1100"/>
              <a:t>Branch in another two. </a:t>
            </a:r>
            <a:endParaRPr sz="1100"/>
          </a:p>
          <a:p>
            <a:pPr indent="-298450" lvl="0" marL="457200" rtl="0" algn="l">
              <a:spcBef>
                <a:spcPts val="0"/>
              </a:spcBef>
              <a:spcAft>
                <a:spcPts val="0"/>
              </a:spcAft>
              <a:buSzPts val="1100"/>
              <a:buChar char="-"/>
            </a:pPr>
            <a:r>
              <a:rPr lang="en" sz="1100"/>
              <a:t>Now, what about path? To deal with the infinite problem, we could simply limit the number of loop executions. Let’s say we bound the loop to 20 cycles at most. How many tests do you think that is?</a:t>
            </a:r>
            <a:endParaRPr sz="1100"/>
          </a:p>
          <a:p>
            <a:pPr indent="0" lvl="0" marL="0" rtl="0" algn="l">
              <a:spcBef>
                <a:spcPts val="0"/>
              </a:spcBef>
              <a:spcAft>
                <a:spcPts val="0"/>
              </a:spcAft>
              <a:buNone/>
            </a:pPr>
            <a:r>
              <a:rPr b="0" i="0" lang="en" sz="1100" u="none" cap="none" strike="noStrike"/>
              <a:t>Path coverage 3,656,158,440,062,976</a:t>
            </a:r>
            <a:endParaRPr sz="1100"/>
          </a:p>
          <a:p>
            <a:pPr indent="0" lvl="0" marL="0" rtl="0" algn="l">
              <a:spcBef>
                <a:spcPts val="0"/>
              </a:spcBef>
              <a:spcAft>
                <a:spcPts val="0"/>
              </a:spcAft>
              <a:buNone/>
            </a:pPr>
            <a:r>
              <a:rPr b="0" i="0" lang="en" sz="1100" u="none" cap="none" strike="noStrike"/>
              <a:t>1000 tests per second</a:t>
            </a:r>
            <a:endParaRPr sz="1100"/>
          </a:p>
          <a:p>
            <a:pPr indent="0" lvl="0" marL="0" rtl="0" algn="l">
              <a:spcBef>
                <a:spcPts val="0"/>
              </a:spcBef>
              <a:spcAft>
                <a:spcPts val="0"/>
              </a:spcAft>
              <a:buNone/>
            </a:pPr>
            <a:r>
              <a:rPr b="0" i="0" lang="en" sz="1100" u="none" cap="none" strike="noStrike"/>
              <a:t>116,000 years</a:t>
            </a:r>
            <a:endParaRPr b="0" i="0" sz="1100" u="none" cap="none" strike="noStrike"/>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1cc42baac2189c9c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cc42baac2189c9c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987ee4061_0_8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987ee4061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987ee4061_0_8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987ee4061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cc42baac2189c9c_6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c42baac2189c9c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cc42baac2189c9c_7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c42baac2189c9c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(read 5)</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98755fee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8755fee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98755fee3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755f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e205b25e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205b25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endParaRPr>
              <a:solidFill>
                <a:schemeClr val="dk1"/>
              </a:solidFill>
            </a:endParaRPr>
          </a:p>
          <a:p>
            <a:pPr indent="0" lvl="0" marL="0" rtl="0" algn="l">
              <a:lnSpc>
                <a:spcPct val="120000"/>
              </a:lnSpc>
              <a:spcBef>
                <a:spcPts val="0"/>
              </a:spcBef>
              <a:spcAft>
                <a:spcPts val="0"/>
              </a:spcAft>
              <a:buNone/>
            </a:pPr>
            <a:r>
              <a:rPr lang="en">
                <a:solidFill>
                  <a:schemeClr val="dk1"/>
                </a:solidFill>
              </a:rPr>
              <a:t>Why? (discuss - look for answers like no faults without execution, Corner cases, more thorough testing, requirements don’t necessarily cover things like helper functions, error handling code, etc. Requirements might be incomplete.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Structural Testing</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22 - 04/15/2019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715300" y="1966200"/>
            <a:ext cx="81135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The basic idea:</a:t>
            </a:r>
            <a:endParaRPr b="1" sz="4800">
              <a:solidFill>
                <a:srgbClr val="FFFFFF"/>
              </a:solidFill>
            </a:endParaRPr>
          </a:p>
          <a:p>
            <a:pPr indent="0" lvl="0" marL="0" rtl="0" algn="l">
              <a:spcBef>
                <a:spcPts val="0"/>
              </a:spcBef>
              <a:spcAft>
                <a:spcPts val="0"/>
              </a:spcAft>
              <a:buNone/>
            </a:pPr>
            <a:r>
              <a:rPr b="1" lang="en" sz="4800">
                <a:solidFill>
                  <a:srgbClr val="FFFFFF"/>
                </a:solidFill>
              </a:rPr>
              <a:t>You can’t find all of the faults without exercising all of the code.</a:t>
            </a:r>
            <a:endParaRPr b="1" sz="4800">
              <a:solidFill>
                <a:srgbClr val="FFFFFF"/>
              </a:solidFill>
            </a:endParaRPr>
          </a:p>
        </p:txBody>
      </p:sp>
      <p:sp>
        <p:nvSpPr>
          <p:cNvPr id="113" name="Google Shape;11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Structural Testing - Motivation</a:t>
            </a:r>
            <a:endParaRPr/>
          </a:p>
        </p:txBody>
      </p:sp>
      <p:sp>
        <p:nvSpPr>
          <p:cNvPr id="119" name="Google Shape;11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Requirements-based tests should execute </a:t>
            </a:r>
            <a:r>
              <a:rPr i="1" lang="en"/>
              <a:t>most</a:t>
            </a:r>
            <a:r>
              <a:rPr lang="en"/>
              <a:t> code, but will rarely execute all of it.</a:t>
            </a:r>
            <a:endParaRPr/>
          </a:p>
          <a:p>
            <a:pPr indent="-381000" lvl="1" marL="914400" marR="0" rtl="0" algn="l">
              <a:lnSpc>
                <a:spcPct val="120000"/>
              </a:lnSpc>
              <a:spcBef>
                <a:spcPts val="0"/>
              </a:spcBef>
              <a:spcAft>
                <a:spcPts val="0"/>
              </a:spcAft>
              <a:buSzPts val="2400"/>
              <a:buChar char="○"/>
            </a:pPr>
            <a:r>
              <a:rPr lang="en"/>
              <a:t>Helper functions</a:t>
            </a:r>
            <a:endParaRPr/>
          </a:p>
          <a:p>
            <a:pPr indent="-381000" lvl="1" marL="914400" marR="0" rtl="0" algn="l">
              <a:lnSpc>
                <a:spcPct val="120000"/>
              </a:lnSpc>
              <a:spcBef>
                <a:spcPts val="0"/>
              </a:spcBef>
              <a:spcAft>
                <a:spcPts val="0"/>
              </a:spcAft>
              <a:buSzPts val="2400"/>
              <a:buChar char="○"/>
            </a:pPr>
            <a:r>
              <a:rPr lang="en"/>
              <a:t>Error-handling code</a:t>
            </a:r>
            <a:endParaRPr/>
          </a:p>
          <a:p>
            <a:pPr indent="-381000" lvl="1" marL="914400" marR="0" rtl="0" algn="l">
              <a:lnSpc>
                <a:spcPct val="120000"/>
              </a:lnSpc>
              <a:spcBef>
                <a:spcPts val="0"/>
              </a:spcBef>
              <a:spcAft>
                <a:spcPts val="0"/>
              </a:spcAft>
              <a:buSzPts val="2400"/>
              <a:buChar char="○"/>
            </a:pPr>
            <a:r>
              <a:rPr lang="en"/>
              <a:t>Requirements missing outcomes </a:t>
            </a:r>
            <a:endParaRPr/>
          </a:p>
          <a:p>
            <a:pPr indent="-419100" lvl="0" marL="457200" marR="0" rtl="0" algn="l">
              <a:lnSpc>
                <a:spcPct val="120000"/>
              </a:lnSpc>
              <a:spcBef>
                <a:spcPts val="0"/>
              </a:spcBef>
              <a:spcAft>
                <a:spcPts val="0"/>
              </a:spcAft>
              <a:buSzPts val="3000"/>
              <a:buChar char="●"/>
            </a:pPr>
            <a:r>
              <a:rPr lang="en"/>
              <a:t>Structural testing compliments functional testing by requiring that code elements are exercised in prescribed ways.</a:t>
            </a:r>
            <a:endParaRPr/>
          </a:p>
        </p:txBody>
      </p:sp>
      <p:sp>
        <p:nvSpPr>
          <p:cNvPr id="120" name="Google Shape;12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White Box Does Not </a:t>
            </a:r>
            <a:endParaRPr/>
          </a:p>
          <a:p>
            <a:pPr indent="0" lvl="0" marL="0" rtl="0" algn="l">
              <a:spcBef>
                <a:spcPts val="0"/>
              </a:spcBef>
              <a:spcAft>
                <a:spcPts val="0"/>
              </a:spcAft>
              <a:buNone/>
            </a:pPr>
            <a:r>
              <a:rPr lang="en"/>
              <a:t>Replace Black Box</a:t>
            </a:r>
            <a:endParaRPr/>
          </a:p>
        </p:txBody>
      </p:sp>
      <p:sp>
        <p:nvSpPr>
          <p:cNvPr id="126" name="Google Shape;126;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Structural testing should not be the basis for “How do I choose tests?”</a:t>
            </a:r>
            <a:endParaRPr/>
          </a:p>
          <a:p>
            <a:pPr indent="-381000" lvl="1" marL="914400" marR="0" rtl="0" algn="l">
              <a:lnSpc>
                <a:spcPct val="120000"/>
              </a:lnSpc>
              <a:spcBef>
                <a:spcPts val="0"/>
              </a:spcBef>
              <a:spcAft>
                <a:spcPts val="0"/>
              </a:spcAft>
              <a:buSzPts val="2400"/>
              <a:buChar char="○"/>
            </a:pPr>
            <a:r>
              <a:rPr lang="en"/>
              <a:t>Structure-based tests do not directly make an argument for verification and cannot expose “missing path” faults - where the implementation does not include items in the specification. </a:t>
            </a:r>
            <a:endParaRPr/>
          </a:p>
          <a:p>
            <a:pPr indent="-381000" lvl="1" marL="914400" marR="0" rtl="0" algn="l">
              <a:lnSpc>
                <a:spcPct val="120000"/>
              </a:lnSpc>
              <a:spcBef>
                <a:spcPts val="0"/>
              </a:spcBef>
              <a:spcAft>
                <a:spcPts val="0"/>
              </a:spcAft>
              <a:buSzPts val="2400"/>
              <a:buChar char="○"/>
            </a:pPr>
            <a:r>
              <a:rPr lang="en"/>
              <a:t>Structural testing is useful for supplementing functional tests to help reveal faults.</a:t>
            </a:r>
            <a:endParaRPr/>
          </a:p>
          <a:p>
            <a:pPr indent="-361950" lvl="2" marL="1371600" marR="0" rtl="0" algn="l">
              <a:lnSpc>
                <a:spcPct val="120000"/>
              </a:lnSpc>
              <a:spcBef>
                <a:spcPts val="0"/>
              </a:spcBef>
              <a:spcAft>
                <a:spcPts val="0"/>
              </a:spcAft>
              <a:buSzPts val="2100"/>
              <a:buChar char="■"/>
            </a:pPr>
            <a:r>
              <a:rPr lang="en" sz="2100"/>
              <a:t>Functional tests are good at exposing conceptual faults. White box tests are good at exposing coding mistakes.</a:t>
            </a:r>
            <a:endParaRPr sz="2100"/>
          </a:p>
        </p:txBody>
      </p:sp>
      <p:sp>
        <p:nvSpPr>
          <p:cNvPr id="127" name="Google Shape;12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Structural Testing Usage</a:t>
            </a:r>
            <a:endParaRPr/>
          </a:p>
        </p:txBody>
      </p:sp>
      <p:sp>
        <p:nvSpPr>
          <p:cNvPr id="133" name="Google Shape;133;p21"/>
          <p:cNvSpPr txBox="1"/>
          <p:nvPr>
            <p:ph idx="1" type="body"/>
          </p:nvPr>
        </p:nvSpPr>
        <p:spPr>
          <a:xfrm>
            <a:off x="457200" y="1600200"/>
            <a:ext cx="50451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2400"/>
              <a:t>Take code, derive information about structure, use test obligation information to:</a:t>
            </a:r>
            <a:endParaRPr sz="2400"/>
          </a:p>
          <a:p>
            <a:pPr indent="-381000" lvl="0" marL="457200" rtl="0" algn="l">
              <a:lnSpc>
                <a:spcPct val="120000"/>
              </a:lnSpc>
              <a:spcBef>
                <a:spcPts val="0"/>
              </a:spcBef>
              <a:spcAft>
                <a:spcPts val="0"/>
              </a:spcAft>
              <a:buSzPts val="2400"/>
              <a:buChar char="●"/>
            </a:pPr>
            <a:r>
              <a:rPr lang="en" sz="2400"/>
              <a:t>Create Tests</a:t>
            </a:r>
            <a:endParaRPr sz="2400"/>
          </a:p>
          <a:p>
            <a:pPr indent="-381000" lvl="1" marL="914400" rtl="0" algn="l">
              <a:lnSpc>
                <a:spcPct val="120000"/>
              </a:lnSpc>
              <a:spcBef>
                <a:spcPts val="0"/>
              </a:spcBef>
              <a:spcAft>
                <a:spcPts val="0"/>
              </a:spcAft>
              <a:buSzPts val="2400"/>
              <a:buChar char="○"/>
            </a:pPr>
            <a:r>
              <a:rPr lang="en"/>
              <a:t>Design tests that satisfy obligations.</a:t>
            </a:r>
            <a:endParaRPr sz="2400"/>
          </a:p>
          <a:p>
            <a:pPr indent="-381000" lvl="0" marL="457200" rtl="0" algn="l">
              <a:lnSpc>
                <a:spcPct val="120000"/>
              </a:lnSpc>
              <a:spcBef>
                <a:spcPts val="0"/>
              </a:spcBef>
              <a:spcAft>
                <a:spcPts val="0"/>
              </a:spcAft>
              <a:buSzPts val="2400"/>
              <a:buChar char="●"/>
            </a:pPr>
            <a:r>
              <a:rPr lang="en" sz="2400"/>
              <a:t>Measure Adequacy of Existing Tests</a:t>
            </a:r>
            <a:endParaRPr sz="2400"/>
          </a:p>
          <a:p>
            <a:pPr indent="-381000" lvl="1" marL="914400" rtl="0" algn="l">
              <a:lnSpc>
                <a:spcPct val="120000"/>
              </a:lnSpc>
              <a:spcBef>
                <a:spcPts val="0"/>
              </a:spcBef>
              <a:spcAft>
                <a:spcPts val="0"/>
              </a:spcAft>
              <a:buSzPts val="2400"/>
              <a:buChar char="○"/>
            </a:pPr>
            <a:r>
              <a:rPr lang="en"/>
              <a:t>Measure coverage of existing tests, fill in gaps.</a:t>
            </a:r>
            <a:endParaRPr sz="2400"/>
          </a:p>
        </p:txBody>
      </p:sp>
      <p:sp>
        <p:nvSpPr>
          <p:cNvPr id="134" name="Google Shape;134;p21"/>
          <p:cNvSpPr/>
          <p:nvPr/>
        </p:nvSpPr>
        <p:spPr>
          <a:xfrm>
            <a:off x="6342275" y="3434650"/>
            <a:ext cx="1740000" cy="881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Under Test</a:t>
            </a:r>
            <a:endParaRPr b="1"/>
          </a:p>
        </p:txBody>
      </p:sp>
      <p:sp>
        <p:nvSpPr>
          <p:cNvPr id="135" name="Google Shape;135;p21"/>
          <p:cNvSpPr/>
          <p:nvPr/>
        </p:nvSpPr>
        <p:spPr>
          <a:xfrm>
            <a:off x="6585275" y="2067575"/>
            <a:ext cx="1254000" cy="7908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 Inputs</a:t>
            </a:r>
            <a:endParaRPr b="1"/>
          </a:p>
        </p:txBody>
      </p:sp>
      <p:cxnSp>
        <p:nvCxnSpPr>
          <p:cNvPr id="136" name="Google Shape;136;p21"/>
          <p:cNvCxnSpPr/>
          <p:nvPr/>
        </p:nvCxnSpPr>
        <p:spPr>
          <a:xfrm rot="10800000">
            <a:off x="7562525" y="2858375"/>
            <a:ext cx="0" cy="576300"/>
          </a:xfrm>
          <a:prstGeom prst="straightConnector1">
            <a:avLst/>
          </a:prstGeom>
          <a:noFill/>
          <a:ln cap="flat" cmpd="sng" w="19050">
            <a:solidFill>
              <a:schemeClr val="dk2"/>
            </a:solidFill>
            <a:prstDash val="solid"/>
            <a:round/>
            <a:headEnd len="med" w="med" type="none"/>
            <a:tailEnd len="med" w="med" type="triangle"/>
          </a:ln>
        </p:spPr>
      </p:cxnSp>
      <p:cxnSp>
        <p:nvCxnSpPr>
          <p:cNvPr id="137" name="Google Shape;137;p21"/>
          <p:cNvCxnSpPr/>
          <p:nvPr/>
        </p:nvCxnSpPr>
        <p:spPr>
          <a:xfrm>
            <a:off x="6816825" y="2858375"/>
            <a:ext cx="0" cy="576300"/>
          </a:xfrm>
          <a:prstGeom prst="straightConnector1">
            <a:avLst/>
          </a:prstGeom>
          <a:noFill/>
          <a:ln cap="flat" cmpd="sng" w="19050">
            <a:solidFill>
              <a:schemeClr val="dk2"/>
            </a:solidFill>
            <a:prstDash val="solid"/>
            <a:round/>
            <a:headEnd len="med" w="med" type="none"/>
            <a:tailEnd len="med" w="med" type="triangle"/>
          </a:ln>
        </p:spPr>
      </p:cxnSp>
      <p:sp>
        <p:nvSpPr>
          <p:cNvPr id="138" name="Google Shape;138;p21"/>
          <p:cNvSpPr txBox="1"/>
          <p:nvPr/>
        </p:nvSpPr>
        <p:spPr>
          <a:xfrm>
            <a:off x="7749000" y="2982725"/>
            <a:ext cx="937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Derives</a:t>
            </a:r>
            <a:endParaRPr/>
          </a:p>
        </p:txBody>
      </p:sp>
      <p:sp>
        <p:nvSpPr>
          <p:cNvPr id="139" name="Google Shape;139;p21"/>
          <p:cNvSpPr txBox="1"/>
          <p:nvPr/>
        </p:nvSpPr>
        <p:spPr>
          <a:xfrm>
            <a:off x="5822525" y="3010750"/>
            <a:ext cx="9378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Tests</a:t>
            </a:r>
            <a:endParaRPr/>
          </a:p>
        </p:txBody>
      </p:sp>
      <p:sp>
        <p:nvSpPr>
          <p:cNvPr id="140" name="Google Shape;140;p21"/>
          <p:cNvSpPr/>
          <p:nvPr/>
        </p:nvSpPr>
        <p:spPr>
          <a:xfrm>
            <a:off x="6585275" y="4892325"/>
            <a:ext cx="1254000" cy="7908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 Output</a:t>
            </a:r>
            <a:endParaRPr b="1"/>
          </a:p>
        </p:txBody>
      </p:sp>
      <p:cxnSp>
        <p:nvCxnSpPr>
          <p:cNvPr id="141" name="Google Shape;141;p21"/>
          <p:cNvCxnSpPr>
            <a:stCxn id="134" idx="2"/>
            <a:endCxn id="140" idx="0"/>
          </p:cNvCxnSpPr>
          <p:nvPr/>
        </p:nvCxnSpPr>
        <p:spPr>
          <a:xfrm>
            <a:off x="7212275" y="4316050"/>
            <a:ext cx="0" cy="576300"/>
          </a:xfrm>
          <a:prstGeom prst="straightConnector1">
            <a:avLst/>
          </a:prstGeom>
          <a:noFill/>
          <a:ln cap="flat" cmpd="sng" w="19050">
            <a:solidFill>
              <a:schemeClr val="dk2"/>
            </a:solidFill>
            <a:prstDash val="solid"/>
            <a:round/>
            <a:headEnd len="med" w="med" type="none"/>
            <a:tailEnd len="med" w="med" type="triangle"/>
          </a:ln>
        </p:spPr>
      </p:cxnSp>
      <p:sp>
        <p:nvSpPr>
          <p:cNvPr id="142" name="Google Shape;142;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and Data Flow</a:t>
            </a:r>
            <a:endParaRPr/>
          </a:p>
        </p:txBody>
      </p:sp>
      <p:sp>
        <p:nvSpPr>
          <p:cNvPr id="148" name="Google Shape;148;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We need context on how system executes.</a:t>
            </a:r>
            <a:endParaRPr/>
          </a:p>
          <a:p>
            <a:pPr indent="-419100" lvl="0" marL="457200" marR="0" rtl="0" algn="l">
              <a:lnSpc>
                <a:spcPct val="120000"/>
              </a:lnSpc>
              <a:spcBef>
                <a:spcPts val="0"/>
              </a:spcBef>
              <a:spcAft>
                <a:spcPts val="0"/>
              </a:spcAft>
              <a:buSzPts val="3000"/>
              <a:buChar char="●"/>
            </a:pPr>
            <a:r>
              <a:rPr lang="en"/>
              <a:t>Code is rarely sequential - conditional statements result in branches in execution, jumping between blocks of code.</a:t>
            </a:r>
            <a:endParaRPr/>
          </a:p>
          <a:p>
            <a:pPr indent="-381000" lvl="1" marL="914400" marR="0" rtl="0" algn="l">
              <a:lnSpc>
                <a:spcPct val="120000"/>
              </a:lnSpc>
              <a:spcBef>
                <a:spcPts val="0"/>
              </a:spcBef>
              <a:spcAft>
                <a:spcPts val="0"/>
              </a:spcAft>
              <a:buSzPts val="2400"/>
              <a:buChar char="○"/>
            </a:pPr>
            <a:r>
              <a:rPr lang="en"/>
              <a:t>Control flow is information on how control passes between blocks of code.</a:t>
            </a:r>
            <a:endParaRPr/>
          </a:p>
          <a:p>
            <a:pPr indent="-419100" lvl="0" marL="457200" marR="0" rtl="0" algn="l">
              <a:lnSpc>
                <a:spcPct val="120000"/>
              </a:lnSpc>
              <a:spcBef>
                <a:spcPts val="0"/>
              </a:spcBef>
              <a:spcAft>
                <a:spcPts val="0"/>
              </a:spcAft>
              <a:buSzPts val="3000"/>
              <a:buChar char="●"/>
            </a:pPr>
            <a:r>
              <a:rPr lang="en"/>
              <a:t>Data flow is information on how variables are used in other expressions. </a:t>
            </a:r>
            <a:endParaRPr/>
          </a:p>
        </p:txBody>
      </p:sp>
      <p:sp>
        <p:nvSpPr>
          <p:cNvPr id="149" name="Google Shape;149;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Control-Flow Graphs</a:t>
            </a:r>
            <a:endParaRPr/>
          </a:p>
        </p:txBody>
      </p:sp>
      <p:sp>
        <p:nvSpPr>
          <p:cNvPr id="155" name="Google Shape;155;p2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marR="0" rtl="0" algn="l">
              <a:lnSpc>
                <a:spcPct val="120000"/>
              </a:lnSpc>
              <a:spcBef>
                <a:spcPts val="0"/>
              </a:spcBef>
              <a:spcAft>
                <a:spcPts val="0"/>
              </a:spcAft>
              <a:buClr>
                <a:schemeClr val="dk1"/>
              </a:buClr>
              <a:buSzPts val="2000"/>
              <a:buFont typeface="Arial"/>
              <a:buChar char="●"/>
            </a:pPr>
            <a:r>
              <a:rPr lang="en" sz="2000"/>
              <a:t>A directed graph representing the flow of control through the program.</a:t>
            </a:r>
            <a:endParaRPr sz="2000"/>
          </a:p>
          <a:p>
            <a:pPr indent="-355600" lvl="0" marL="457200" marR="0" rtl="0" algn="l">
              <a:lnSpc>
                <a:spcPct val="120000"/>
              </a:lnSpc>
              <a:spcBef>
                <a:spcPts val="0"/>
              </a:spcBef>
              <a:spcAft>
                <a:spcPts val="0"/>
              </a:spcAft>
              <a:buSzPts val="2000"/>
              <a:buChar char="●"/>
            </a:pPr>
            <a:r>
              <a:rPr lang="en" sz="2000"/>
              <a:t>Nodes represent sequential blocks of program commands. </a:t>
            </a:r>
            <a:endParaRPr sz="2000"/>
          </a:p>
          <a:p>
            <a:pPr indent="-355600" lvl="0" marL="457200" marR="0" rtl="0" algn="l">
              <a:lnSpc>
                <a:spcPct val="120000"/>
              </a:lnSpc>
              <a:spcBef>
                <a:spcPts val="0"/>
              </a:spcBef>
              <a:spcAft>
                <a:spcPts val="0"/>
              </a:spcAft>
              <a:buSzPts val="2000"/>
              <a:buChar char="●"/>
            </a:pPr>
            <a:r>
              <a:rPr lang="en" sz="2000"/>
              <a:t>Edges connect nodes in the sequence they are executed. Multiple edges indicate conditional statements (loops, if statements, switches).</a:t>
            </a:r>
            <a:endParaRPr sz="2000"/>
          </a:p>
        </p:txBody>
      </p:sp>
      <p:sp>
        <p:nvSpPr>
          <p:cNvPr id="156" name="Google Shape;156;p23"/>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cxnSp>
        <p:nvCxnSpPr>
          <p:cNvPr id="157" name="Google Shape;157;p23"/>
          <p:cNvCxnSpPr/>
          <p:nvPr/>
        </p:nvCxnSpPr>
        <p:spPr>
          <a:xfrm>
            <a:off x="6549726" y="3628933"/>
            <a:ext cx="0" cy="352800"/>
          </a:xfrm>
          <a:prstGeom prst="straightConnector1">
            <a:avLst/>
          </a:prstGeom>
          <a:noFill/>
          <a:ln cap="flat" cmpd="sng" w="28575">
            <a:solidFill>
              <a:srgbClr val="000000"/>
            </a:solidFill>
            <a:prstDash val="solid"/>
            <a:round/>
            <a:headEnd len="sm" w="sm" type="none"/>
            <a:tailEnd len="sm" w="sm" type="triangle"/>
          </a:ln>
        </p:spPr>
      </p:cxnSp>
      <p:cxnSp>
        <p:nvCxnSpPr>
          <p:cNvPr id="158" name="Google Shape;158;p23"/>
          <p:cNvCxnSpPr/>
          <p:nvPr/>
        </p:nvCxnSpPr>
        <p:spPr>
          <a:xfrm>
            <a:off x="4575841" y="3628933"/>
            <a:ext cx="0" cy="1358400"/>
          </a:xfrm>
          <a:prstGeom prst="straightConnector1">
            <a:avLst/>
          </a:prstGeom>
          <a:noFill/>
          <a:ln cap="flat" cmpd="sng" w="28575">
            <a:solidFill>
              <a:srgbClr val="000000"/>
            </a:solidFill>
            <a:prstDash val="solid"/>
            <a:round/>
            <a:headEnd len="sm" w="sm" type="none"/>
            <a:tailEnd len="sm" w="sm" type="triangle"/>
          </a:ln>
        </p:spPr>
      </p:cxnSp>
      <p:sp>
        <p:nvSpPr>
          <p:cNvPr id="159" name="Google Shape;159;p23"/>
          <p:cNvSpPr/>
          <p:nvPr/>
        </p:nvSpPr>
        <p:spPr>
          <a:xfrm>
            <a:off x="7359993" y="5375547"/>
            <a:ext cx="645900" cy="434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160" name="Google Shape;160;p23"/>
          <p:cNvSpPr/>
          <p:nvPr/>
        </p:nvSpPr>
        <p:spPr>
          <a:xfrm>
            <a:off x="4240409" y="3319174"/>
            <a:ext cx="2431500" cy="604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161" name="Google Shape;161;p23"/>
          <p:cNvSpPr/>
          <p:nvPr/>
        </p:nvSpPr>
        <p:spPr>
          <a:xfrm>
            <a:off x="5472923" y="3981629"/>
            <a:ext cx="2167200" cy="604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162" name="Google Shape;162;p23"/>
          <p:cNvSpPr/>
          <p:nvPr/>
        </p:nvSpPr>
        <p:spPr>
          <a:xfrm>
            <a:off x="6994459" y="4639485"/>
            <a:ext cx="1303800" cy="434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163" name="Google Shape;163;p23"/>
          <p:cNvSpPr/>
          <p:nvPr/>
        </p:nvSpPr>
        <p:spPr>
          <a:xfrm>
            <a:off x="3922450" y="5007516"/>
            <a:ext cx="1305300" cy="434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164" name="Google Shape;164;p23"/>
          <p:cNvCxnSpPr/>
          <p:nvPr/>
        </p:nvCxnSpPr>
        <p:spPr>
          <a:xfrm>
            <a:off x="5526230" y="2892871"/>
            <a:ext cx="0" cy="401700"/>
          </a:xfrm>
          <a:prstGeom prst="straightConnector1">
            <a:avLst/>
          </a:prstGeom>
          <a:noFill/>
          <a:ln cap="flat" cmpd="sng" w="28575">
            <a:solidFill>
              <a:srgbClr val="000000"/>
            </a:solidFill>
            <a:prstDash val="solid"/>
            <a:round/>
            <a:headEnd len="sm" w="sm" type="none"/>
            <a:tailEnd len="sm" w="sm" type="triangle"/>
          </a:ln>
        </p:spPr>
      </p:cxnSp>
      <p:cxnSp>
        <p:nvCxnSpPr>
          <p:cNvPr id="165" name="Google Shape;165;p23"/>
          <p:cNvCxnSpPr/>
          <p:nvPr/>
        </p:nvCxnSpPr>
        <p:spPr>
          <a:xfrm>
            <a:off x="7646328" y="4291389"/>
            <a:ext cx="0" cy="340500"/>
          </a:xfrm>
          <a:prstGeom prst="straightConnector1">
            <a:avLst/>
          </a:prstGeom>
          <a:noFill/>
          <a:ln cap="flat" cmpd="sng" w="28575">
            <a:solidFill>
              <a:srgbClr val="000000"/>
            </a:solidFill>
            <a:prstDash val="solid"/>
            <a:round/>
            <a:headEnd len="sm" w="sm" type="none"/>
            <a:tailEnd len="sm" w="sm" type="triangle"/>
          </a:ln>
        </p:spPr>
      </p:cxnSp>
      <p:cxnSp>
        <p:nvCxnSpPr>
          <p:cNvPr id="166" name="Google Shape;166;p23"/>
          <p:cNvCxnSpPr/>
          <p:nvPr/>
        </p:nvCxnSpPr>
        <p:spPr>
          <a:xfrm>
            <a:off x="8017955" y="5594832"/>
            <a:ext cx="426600" cy="0"/>
          </a:xfrm>
          <a:prstGeom prst="straightConnector1">
            <a:avLst/>
          </a:prstGeom>
          <a:noFill/>
          <a:ln cap="flat" cmpd="sng" w="28575">
            <a:solidFill>
              <a:srgbClr val="000000"/>
            </a:solidFill>
            <a:prstDash val="solid"/>
            <a:round/>
            <a:headEnd len="sm" w="sm" type="none"/>
            <a:tailEnd len="sm" w="sm" type="none"/>
          </a:ln>
        </p:spPr>
      </p:cxnSp>
      <p:cxnSp>
        <p:nvCxnSpPr>
          <p:cNvPr id="167" name="Google Shape;167;p23"/>
          <p:cNvCxnSpPr/>
          <p:nvPr/>
        </p:nvCxnSpPr>
        <p:spPr>
          <a:xfrm>
            <a:off x="8432106" y="3708601"/>
            <a:ext cx="0" cy="1886100"/>
          </a:xfrm>
          <a:prstGeom prst="straightConnector1">
            <a:avLst/>
          </a:prstGeom>
          <a:noFill/>
          <a:ln cap="flat" cmpd="sng" w="28575">
            <a:solidFill>
              <a:srgbClr val="000000"/>
            </a:solidFill>
            <a:prstDash val="solid"/>
            <a:round/>
            <a:headEnd len="sm" w="sm" type="none"/>
            <a:tailEnd len="sm" w="sm" type="none"/>
          </a:ln>
        </p:spPr>
      </p:cxnSp>
      <p:cxnSp>
        <p:nvCxnSpPr>
          <p:cNvPr id="168" name="Google Shape;168;p23"/>
          <p:cNvCxnSpPr/>
          <p:nvPr/>
        </p:nvCxnSpPr>
        <p:spPr>
          <a:xfrm>
            <a:off x="5547553" y="3040084"/>
            <a:ext cx="2884500" cy="622500"/>
          </a:xfrm>
          <a:prstGeom prst="straightConnector1">
            <a:avLst/>
          </a:prstGeom>
          <a:noFill/>
          <a:ln cap="flat" cmpd="sng" w="28575">
            <a:solidFill>
              <a:srgbClr val="000000"/>
            </a:solidFill>
            <a:prstDash val="solid"/>
            <a:round/>
            <a:headEnd len="sm" w="sm" type="triangle"/>
            <a:tailEnd len="sm" w="sm" type="none"/>
          </a:ln>
        </p:spPr>
      </p:cxnSp>
      <p:sp>
        <p:nvSpPr>
          <p:cNvPr id="169" name="Google Shape;169;p23"/>
          <p:cNvSpPr/>
          <p:nvPr/>
        </p:nvSpPr>
        <p:spPr>
          <a:xfrm>
            <a:off x="6609141" y="3659602"/>
            <a:ext cx="8469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170" name="Google Shape;170;p23"/>
          <p:cNvSpPr/>
          <p:nvPr/>
        </p:nvSpPr>
        <p:spPr>
          <a:xfrm>
            <a:off x="4562122" y="3954025"/>
            <a:ext cx="8469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171" name="Google Shape;171;p23"/>
          <p:cNvSpPr/>
          <p:nvPr/>
        </p:nvSpPr>
        <p:spPr>
          <a:xfrm>
            <a:off x="7741027" y="4200263"/>
            <a:ext cx="8469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172" name="Google Shape;172;p23"/>
          <p:cNvSpPr/>
          <p:nvPr/>
        </p:nvSpPr>
        <p:spPr>
          <a:xfrm>
            <a:off x="5585624" y="4542875"/>
            <a:ext cx="8007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173" name="Google Shape;173;p23"/>
          <p:cNvCxnSpPr/>
          <p:nvPr/>
        </p:nvCxnSpPr>
        <p:spPr>
          <a:xfrm>
            <a:off x="5526230" y="4291389"/>
            <a:ext cx="0" cy="1297500"/>
          </a:xfrm>
          <a:prstGeom prst="straightConnector1">
            <a:avLst/>
          </a:prstGeom>
          <a:noFill/>
          <a:ln cap="flat" cmpd="sng" w="28575">
            <a:solidFill>
              <a:schemeClr val="dk1"/>
            </a:solidFill>
            <a:prstDash val="solid"/>
            <a:round/>
            <a:headEnd len="sm" w="sm" type="none"/>
            <a:tailEnd len="sm" w="sm" type="none"/>
          </a:ln>
        </p:spPr>
      </p:cxnSp>
      <p:cxnSp>
        <p:nvCxnSpPr>
          <p:cNvPr id="174" name="Google Shape;174;p23"/>
          <p:cNvCxnSpPr/>
          <p:nvPr/>
        </p:nvCxnSpPr>
        <p:spPr>
          <a:xfrm>
            <a:off x="5547553" y="5594832"/>
            <a:ext cx="1800300" cy="0"/>
          </a:xfrm>
          <a:prstGeom prst="straightConnector1">
            <a:avLst/>
          </a:prstGeom>
          <a:noFill/>
          <a:ln cap="flat" cmpd="sng" w="28575">
            <a:solidFill>
              <a:schemeClr val="dk1"/>
            </a:solidFill>
            <a:prstDash val="solid"/>
            <a:round/>
            <a:headEnd len="sm" w="sm" type="none"/>
            <a:tailEnd len="sm" w="sm" type="triangle"/>
          </a:ln>
        </p:spPr>
      </p:cxnSp>
      <p:sp>
        <p:nvSpPr>
          <p:cNvPr id="175" name="Google Shape;175;p23"/>
          <p:cNvSpPr/>
          <p:nvPr/>
        </p:nvSpPr>
        <p:spPr>
          <a:xfrm>
            <a:off x="5093681" y="2431300"/>
            <a:ext cx="846900" cy="434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176" name="Google Shape;176;p23"/>
          <p:cNvCxnSpPr/>
          <p:nvPr/>
        </p:nvCxnSpPr>
        <p:spPr>
          <a:xfrm>
            <a:off x="7646328" y="5101057"/>
            <a:ext cx="0" cy="267000"/>
          </a:xfrm>
          <a:prstGeom prst="straightConnector1">
            <a:avLst/>
          </a:prstGeom>
          <a:noFill/>
          <a:ln cap="flat" cmpd="sng" w="28575">
            <a:solidFill>
              <a:srgbClr val="000000"/>
            </a:solidFill>
            <a:prstDash val="solid"/>
            <a:round/>
            <a:headEnd len="sm" w="sm" type="none"/>
            <a:tailEnd len="sm" w="sm" type="triangle"/>
          </a:ln>
        </p:spPr>
      </p:cxnSp>
      <p:sp>
        <p:nvSpPr>
          <p:cNvPr id="177" name="Google Shape;177;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4"/>
          <p:cNvSpPr txBox="1"/>
          <p:nvPr/>
        </p:nvSpPr>
        <p:spPr>
          <a:xfrm>
            <a:off x="457200" y="2057400"/>
            <a:ext cx="4478400" cy="35037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1 if (1==x)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2	    y=45;</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3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4 else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5	    y=23456;</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6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7 /* continue */</a:t>
            </a:r>
            <a:endParaRPr b="0" i="0" sz="1800" u="none" cap="none" strike="noStrike">
              <a:solidFill>
                <a:schemeClr val="dk1"/>
              </a:solidFill>
              <a:latin typeface="Arial"/>
              <a:ea typeface="Arial"/>
              <a:cs typeface="Arial"/>
              <a:sym typeface="Arial"/>
            </a:endParaRPr>
          </a:p>
        </p:txBody>
      </p:sp>
      <p:sp>
        <p:nvSpPr>
          <p:cNvPr id="187" name="Google Shape;187;p24"/>
          <p:cNvSpPr txBox="1"/>
          <p:nvPr>
            <p:ph type="title"/>
          </p:nvPr>
        </p:nvSpPr>
        <p:spPr>
          <a:xfrm>
            <a:off x="457200" y="274650"/>
            <a:ext cx="80163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If-then-else</a:t>
            </a:r>
            <a:endParaRPr b="1" i="0" u="none" cap="none" strike="noStrike">
              <a:solidFill>
                <a:srgbClr val="FFFFFF"/>
              </a:solidFill>
              <a:latin typeface="Arial"/>
              <a:ea typeface="Arial"/>
              <a:cs typeface="Arial"/>
              <a:sym typeface="Arial"/>
            </a:endParaRPr>
          </a:p>
        </p:txBody>
      </p:sp>
      <p:sp>
        <p:nvSpPr>
          <p:cNvPr id="188" name="Google Shape;188;p24"/>
          <p:cNvSpPr/>
          <p:nvPr/>
        </p:nvSpPr>
        <p:spPr>
          <a:xfrm>
            <a:off x="5353400" y="3611400"/>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y=45;</a:t>
            </a:r>
            <a:endParaRPr/>
          </a:p>
        </p:txBody>
      </p:sp>
      <p:sp>
        <p:nvSpPr>
          <p:cNvPr id="189" name="Google Shape;189;p24"/>
          <p:cNvSpPr/>
          <p:nvPr/>
        </p:nvSpPr>
        <p:spPr>
          <a:xfrm>
            <a:off x="7222800" y="3611400"/>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y=23456;</a:t>
            </a:r>
            <a:endParaRPr/>
          </a:p>
        </p:txBody>
      </p:sp>
      <p:sp>
        <p:nvSpPr>
          <p:cNvPr id="190" name="Google Shape;190;p24"/>
          <p:cNvSpPr/>
          <p:nvPr/>
        </p:nvSpPr>
        <p:spPr>
          <a:xfrm>
            <a:off x="6271675" y="4946000"/>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191" name="Google Shape;191;p24"/>
          <p:cNvCxnSpPr>
            <a:stCxn id="188" idx="2"/>
            <a:endCxn id="190" idx="0"/>
          </p:cNvCxnSpPr>
          <p:nvPr/>
        </p:nvCxnSpPr>
        <p:spPr>
          <a:xfrm>
            <a:off x="5978750" y="4340700"/>
            <a:ext cx="918300" cy="6054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24"/>
          <p:cNvCxnSpPr>
            <a:stCxn id="189" idx="2"/>
            <a:endCxn id="190" idx="0"/>
          </p:cNvCxnSpPr>
          <p:nvPr/>
        </p:nvCxnSpPr>
        <p:spPr>
          <a:xfrm flipH="1">
            <a:off x="6897150" y="4340700"/>
            <a:ext cx="951000" cy="60540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24"/>
          <p:cNvSpPr/>
          <p:nvPr/>
        </p:nvSpPr>
        <p:spPr>
          <a:xfrm>
            <a:off x="6245125" y="2225800"/>
            <a:ext cx="1303800" cy="1008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1==x</a:t>
            </a:r>
            <a:endParaRPr/>
          </a:p>
        </p:txBody>
      </p:sp>
      <p:cxnSp>
        <p:nvCxnSpPr>
          <p:cNvPr id="194" name="Google Shape;194;p24"/>
          <p:cNvCxnSpPr>
            <a:endCxn id="188" idx="0"/>
          </p:cNvCxnSpPr>
          <p:nvPr/>
        </p:nvCxnSpPr>
        <p:spPr>
          <a:xfrm flipH="1">
            <a:off x="5978750" y="2961900"/>
            <a:ext cx="579600" cy="6495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4"/>
          <p:cNvCxnSpPr>
            <a:endCxn id="189" idx="0"/>
          </p:cNvCxnSpPr>
          <p:nvPr/>
        </p:nvCxnSpPr>
        <p:spPr>
          <a:xfrm>
            <a:off x="7292550" y="2973000"/>
            <a:ext cx="555600" cy="6384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24"/>
          <p:cNvSpPr txBox="1"/>
          <p:nvPr/>
        </p:nvSpPr>
        <p:spPr>
          <a:xfrm>
            <a:off x="5846375" y="2994875"/>
            <a:ext cx="398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197" name="Google Shape;197;p24"/>
          <p:cNvSpPr txBox="1"/>
          <p:nvPr/>
        </p:nvSpPr>
        <p:spPr>
          <a:xfrm>
            <a:off x="7648800" y="2994875"/>
            <a:ext cx="398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198" name="Google Shape;198;p24"/>
          <p:cNvCxnSpPr>
            <a:endCxn id="193" idx="0"/>
          </p:cNvCxnSpPr>
          <p:nvPr/>
        </p:nvCxnSpPr>
        <p:spPr>
          <a:xfrm flipH="1">
            <a:off x="6897025" y="1943200"/>
            <a:ext cx="23100" cy="2826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5"/>
          <p:cNvSpPr txBox="1"/>
          <p:nvPr/>
        </p:nvSpPr>
        <p:spPr>
          <a:xfrm>
            <a:off x="457200" y="2488675"/>
            <a:ext cx="4714200" cy="2041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1 while (1&lt;x)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2	    x--;</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3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3200" u="none" cap="none" strike="noStrike">
                <a:solidFill>
                  <a:schemeClr val="dk1"/>
                </a:solidFill>
                <a:latin typeface="Courier New"/>
                <a:ea typeface="Courier New"/>
                <a:cs typeface="Courier New"/>
                <a:sym typeface="Courier New"/>
              </a:rPr>
              <a:t>4 /* continue */</a:t>
            </a:r>
            <a:endParaRPr b="0" i="0" sz="1800" u="none" cap="none" strike="noStrike">
              <a:solidFill>
                <a:schemeClr val="dk1"/>
              </a:solidFill>
              <a:latin typeface="Arial"/>
              <a:ea typeface="Arial"/>
              <a:cs typeface="Arial"/>
              <a:sym typeface="Arial"/>
            </a:endParaRPr>
          </a:p>
        </p:txBody>
      </p:sp>
      <p:sp>
        <p:nvSpPr>
          <p:cNvPr id="209" name="Google Shape;209;p25"/>
          <p:cNvSpPr txBox="1"/>
          <p:nvPr>
            <p:ph type="title"/>
          </p:nvPr>
        </p:nvSpPr>
        <p:spPr>
          <a:xfrm>
            <a:off x="457200" y="274650"/>
            <a:ext cx="70560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Loop</a:t>
            </a:r>
            <a:endParaRPr b="1" i="0" u="none" cap="none" strike="noStrike">
              <a:solidFill>
                <a:srgbClr val="FFFFFF"/>
              </a:solidFill>
              <a:latin typeface="Arial"/>
              <a:ea typeface="Arial"/>
              <a:cs typeface="Arial"/>
              <a:sym typeface="Arial"/>
            </a:endParaRPr>
          </a:p>
        </p:txBody>
      </p:sp>
      <p:sp>
        <p:nvSpPr>
          <p:cNvPr id="210" name="Google Shape;210;p25"/>
          <p:cNvSpPr/>
          <p:nvPr/>
        </p:nvSpPr>
        <p:spPr>
          <a:xfrm>
            <a:off x="5193475" y="4371125"/>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11" name="Google Shape;211;p25"/>
          <p:cNvSpPr/>
          <p:nvPr/>
        </p:nvSpPr>
        <p:spPr>
          <a:xfrm>
            <a:off x="7473025" y="4108200"/>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212" name="Google Shape;212;p25"/>
          <p:cNvCxnSpPr>
            <a:endCxn id="211" idx="0"/>
          </p:cNvCxnSpPr>
          <p:nvPr/>
        </p:nvCxnSpPr>
        <p:spPr>
          <a:xfrm>
            <a:off x="7129075" y="3513600"/>
            <a:ext cx="969300" cy="5946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5"/>
          <p:cNvSpPr/>
          <p:nvPr/>
        </p:nvSpPr>
        <p:spPr>
          <a:xfrm>
            <a:off x="6169225" y="2722600"/>
            <a:ext cx="1303800" cy="1008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1&lt;x</a:t>
            </a:r>
            <a:endParaRPr/>
          </a:p>
        </p:txBody>
      </p:sp>
      <p:cxnSp>
        <p:nvCxnSpPr>
          <p:cNvPr id="214" name="Google Shape;214;p25"/>
          <p:cNvCxnSpPr>
            <a:endCxn id="210" idx="0"/>
          </p:cNvCxnSpPr>
          <p:nvPr/>
        </p:nvCxnSpPr>
        <p:spPr>
          <a:xfrm flipH="1">
            <a:off x="5818825" y="3480725"/>
            <a:ext cx="696600" cy="8904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5"/>
          <p:cNvSpPr txBox="1"/>
          <p:nvPr/>
        </p:nvSpPr>
        <p:spPr>
          <a:xfrm>
            <a:off x="5770475" y="3491675"/>
            <a:ext cx="398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16" name="Google Shape;216;p25"/>
          <p:cNvSpPr txBox="1"/>
          <p:nvPr/>
        </p:nvSpPr>
        <p:spPr>
          <a:xfrm>
            <a:off x="7620950" y="3491675"/>
            <a:ext cx="3987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217" name="Google Shape;217;p25"/>
          <p:cNvCxnSpPr>
            <a:endCxn id="213" idx="0"/>
          </p:cNvCxnSpPr>
          <p:nvPr/>
        </p:nvCxnSpPr>
        <p:spPr>
          <a:xfrm flipH="1">
            <a:off x="6821125" y="2297500"/>
            <a:ext cx="12000" cy="4251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5"/>
          <p:cNvSpPr/>
          <p:nvPr/>
        </p:nvSpPr>
        <p:spPr>
          <a:xfrm>
            <a:off x="4807399" y="3210600"/>
            <a:ext cx="1361869" cy="2309829"/>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med" w="med" type="none"/>
            <a:tailEnd len="med" w="med" type="triangle"/>
          </a:ln>
        </p:spPr>
      </p:sp>
      <p:sp>
        <p:nvSpPr>
          <p:cNvPr id="219" name="Google Shape;219;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457200" y="274650"/>
            <a:ext cx="73725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Case </a:t>
            </a:r>
            <a:endParaRPr b="0" i="0" u="none" cap="none" strike="noStrike">
              <a:solidFill>
                <a:srgbClr val="FFFFFF"/>
              </a:solidFill>
              <a:latin typeface="Arial"/>
              <a:ea typeface="Arial"/>
              <a:cs typeface="Arial"/>
              <a:sym typeface="Arial"/>
            </a:endParaRPr>
          </a:p>
        </p:txBody>
      </p:sp>
      <p:sp>
        <p:nvSpPr>
          <p:cNvPr id="229" name="Google Shape;229;p26"/>
          <p:cNvSpPr txBox="1"/>
          <p:nvPr/>
        </p:nvSpPr>
        <p:spPr>
          <a:xfrm>
            <a:off x="457200" y="2447925"/>
            <a:ext cx="4554600" cy="3016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en" sz="2400" u="none" cap="none" strike="noStrike">
                <a:solidFill>
                  <a:schemeClr val="dk1"/>
                </a:solidFill>
                <a:latin typeface="Courier New"/>
                <a:ea typeface="Courier New"/>
                <a:cs typeface="Courier New"/>
                <a:sym typeface="Courier New"/>
              </a:rPr>
              <a:t>1 switch (test)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2400" u="none" cap="none" strike="noStrike">
                <a:solidFill>
                  <a:schemeClr val="dk1"/>
                </a:solidFill>
                <a:latin typeface="Courier New"/>
                <a:ea typeface="Courier New"/>
                <a:cs typeface="Courier New"/>
                <a:sym typeface="Courier New"/>
              </a:rPr>
              <a:t>2	    case 1 :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2400" u="none" cap="none" strike="noStrike">
                <a:solidFill>
                  <a:schemeClr val="dk1"/>
                </a:solidFill>
                <a:latin typeface="Courier New"/>
                <a:ea typeface="Courier New"/>
                <a:cs typeface="Courier New"/>
                <a:sym typeface="Courier New"/>
              </a:rPr>
              <a:t>3	    case 2 :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2400" u="none" cap="none" strike="noStrike">
                <a:solidFill>
                  <a:schemeClr val="dk1"/>
                </a:solidFill>
                <a:latin typeface="Courier New"/>
                <a:ea typeface="Courier New"/>
                <a:cs typeface="Courier New"/>
                <a:sym typeface="Courier New"/>
              </a:rPr>
              <a:t>4 	  case 3 :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2400" u="none" cap="none" strike="noStrike">
                <a:solidFill>
                  <a:schemeClr val="dk1"/>
                </a:solidFill>
                <a:latin typeface="Courier New"/>
                <a:ea typeface="Courier New"/>
                <a:cs typeface="Courier New"/>
                <a:sym typeface="Courier New"/>
              </a:rPr>
              <a:t>5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2400" u="none" cap="none" strike="noStrike">
                <a:solidFill>
                  <a:schemeClr val="dk1"/>
                </a:solidFill>
                <a:latin typeface="Courier New"/>
                <a:ea typeface="Courier New"/>
                <a:cs typeface="Courier New"/>
                <a:sym typeface="Courier New"/>
              </a:rPr>
              <a:t>6 /* continue */</a:t>
            </a:r>
            <a:endParaRPr b="0" i="0" sz="2400" u="none" cap="none" strike="noStrike">
              <a:solidFill>
                <a:schemeClr val="dk1"/>
              </a:solidFill>
              <a:latin typeface="Arial"/>
              <a:ea typeface="Arial"/>
              <a:cs typeface="Arial"/>
              <a:sym typeface="Arial"/>
            </a:endParaRPr>
          </a:p>
        </p:txBody>
      </p:sp>
      <p:sp>
        <p:nvSpPr>
          <p:cNvPr id="230" name="Google Shape;230;p26"/>
          <p:cNvSpPr/>
          <p:nvPr/>
        </p:nvSpPr>
        <p:spPr>
          <a:xfrm>
            <a:off x="4787325" y="3400225"/>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case 1...</a:t>
            </a:r>
            <a:endParaRPr/>
          </a:p>
        </p:txBody>
      </p:sp>
      <p:sp>
        <p:nvSpPr>
          <p:cNvPr id="231" name="Google Shape;231;p26"/>
          <p:cNvSpPr/>
          <p:nvPr/>
        </p:nvSpPr>
        <p:spPr>
          <a:xfrm>
            <a:off x="7415150" y="3400225"/>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case 3...</a:t>
            </a:r>
            <a:endParaRPr/>
          </a:p>
        </p:txBody>
      </p:sp>
      <p:sp>
        <p:nvSpPr>
          <p:cNvPr id="232" name="Google Shape;232;p26"/>
          <p:cNvSpPr/>
          <p:nvPr/>
        </p:nvSpPr>
        <p:spPr>
          <a:xfrm>
            <a:off x="6038025" y="4734825"/>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233" name="Google Shape;233;p26"/>
          <p:cNvCxnSpPr>
            <a:stCxn id="230" idx="2"/>
            <a:endCxn id="232" idx="0"/>
          </p:cNvCxnSpPr>
          <p:nvPr/>
        </p:nvCxnSpPr>
        <p:spPr>
          <a:xfrm>
            <a:off x="5412675" y="4129525"/>
            <a:ext cx="1250700" cy="605400"/>
          </a:xfrm>
          <a:prstGeom prst="straightConnector1">
            <a:avLst/>
          </a:prstGeom>
          <a:noFill/>
          <a:ln cap="flat" cmpd="sng" w="9525">
            <a:solidFill>
              <a:schemeClr val="dk2"/>
            </a:solidFill>
            <a:prstDash val="solid"/>
            <a:round/>
            <a:headEnd len="med" w="med" type="none"/>
            <a:tailEnd len="med" w="med" type="triangle"/>
          </a:ln>
        </p:spPr>
      </p:cxnSp>
      <p:cxnSp>
        <p:nvCxnSpPr>
          <p:cNvPr id="234" name="Google Shape;234;p26"/>
          <p:cNvCxnSpPr>
            <a:stCxn id="231" idx="2"/>
            <a:endCxn id="232" idx="0"/>
          </p:cNvCxnSpPr>
          <p:nvPr/>
        </p:nvCxnSpPr>
        <p:spPr>
          <a:xfrm flipH="1">
            <a:off x="6663500" y="4129525"/>
            <a:ext cx="1377000" cy="605400"/>
          </a:xfrm>
          <a:prstGeom prst="straightConnector1">
            <a:avLst/>
          </a:prstGeom>
          <a:noFill/>
          <a:ln cap="flat" cmpd="sng" w="9525">
            <a:solidFill>
              <a:schemeClr val="dk2"/>
            </a:solidFill>
            <a:prstDash val="solid"/>
            <a:round/>
            <a:headEnd len="med" w="med" type="none"/>
            <a:tailEnd len="med" w="med" type="triangle"/>
          </a:ln>
        </p:spPr>
      </p:cxnSp>
      <p:sp>
        <p:nvSpPr>
          <p:cNvPr id="235" name="Google Shape;235;p26"/>
          <p:cNvSpPr/>
          <p:nvPr/>
        </p:nvSpPr>
        <p:spPr>
          <a:xfrm>
            <a:off x="6011475" y="2014625"/>
            <a:ext cx="1303800" cy="1008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a:t>
            </a:r>
            <a:endParaRPr/>
          </a:p>
        </p:txBody>
      </p:sp>
      <p:cxnSp>
        <p:nvCxnSpPr>
          <p:cNvPr id="236" name="Google Shape;236;p26"/>
          <p:cNvCxnSpPr>
            <a:endCxn id="230" idx="0"/>
          </p:cNvCxnSpPr>
          <p:nvPr/>
        </p:nvCxnSpPr>
        <p:spPr>
          <a:xfrm flipH="1">
            <a:off x="5412675" y="2739925"/>
            <a:ext cx="868200" cy="6603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p26"/>
          <p:cNvCxnSpPr>
            <a:endCxn id="231" idx="0"/>
          </p:cNvCxnSpPr>
          <p:nvPr/>
        </p:nvCxnSpPr>
        <p:spPr>
          <a:xfrm>
            <a:off x="7080800" y="2706925"/>
            <a:ext cx="959700" cy="6933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6"/>
          <p:cNvCxnSpPr>
            <a:endCxn id="235" idx="0"/>
          </p:cNvCxnSpPr>
          <p:nvPr/>
        </p:nvCxnSpPr>
        <p:spPr>
          <a:xfrm flipH="1">
            <a:off x="6663375" y="1732025"/>
            <a:ext cx="23100" cy="2826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6"/>
          <p:cNvSpPr/>
          <p:nvPr/>
        </p:nvSpPr>
        <p:spPr>
          <a:xfrm>
            <a:off x="6101238" y="3400225"/>
            <a:ext cx="1250700" cy="7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case 2...</a:t>
            </a:r>
            <a:endParaRPr/>
          </a:p>
        </p:txBody>
      </p:sp>
      <p:cxnSp>
        <p:nvCxnSpPr>
          <p:cNvPr id="240" name="Google Shape;240;p26"/>
          <p:cNvCxnSpPr>
            <a:stCxn id="235" idx="2"/>
            <a:endCxn id="239" idx="0"/>
          </p:cNvCxnSpPr>
          <p:nvPr/>
        </p:nvCxnSpPr>
        <p:spPr>
          <a:xfrm>
            <a:off x="6663375" y="3022625"/>
            <a:ext cx="63300" cy="37770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p26"/>
          <p:cNvCxnSpPr>
            <a:stCxn id="239" idx="2"/>
            <a:endCxn id="232" idx="0"/>
          </p:cNvCxnSpPr>
          <p:nvPr/>
        </p:nvCxnSpPr>
        <p:spPr>
          <a:xfrm flipH="1">
            <a:off x="6663288" y="4129525"/>
            <a:ext cx="63300" cy="6054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Blocks</a:t>
            </a:r>
            <a:endParaRPr/>
          </a:p>
        </p:txBody>
      </p:sp>
      <p:sp>
        <p:nvSpPr>
          <p:cNvPr id="248" name="Google Shape;248;p2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Clr>
                <a:schemeClr val="dk1"/>
              </a:buClr>
              <a:buSzPts val="2400"/>
              <a:buFont typeface="Arial"/>
              <a:buChar char="●"/>
            </a:pPr>
            <a:r>
              <a:rPr lang="en" sz="2400"/>
              <a:t>Nodes represent basic blocks - a set of sequentially executed instructions with a single entry and exit point.</a:t>
            </a:r>
            <a:endParaRPr sz="2400"/>
          </a:p>
          <a:p>
            <a:pPr indent="-381000" lvl="0" marL="457200" marR="0" rtl="0" algn="l">
              <a:lnSpc>
                <a:spcPct val="120000"/>
              </a:lnSpc>
              <a:spcBef>
                <a:spcPts val="0"/>
              </a:spcBef>
              <a:spcAft>
                <a:spcPts val="0"/>
              </a:spcAft>
              <a:buSzPts val="2400"/>
              <a:buChar char="●"/>
            </a:pPr>
            <a:r>
              <a:rPr lang="en" sz="2400"/>
              <a:t>Typically a set of adjacent statements, but a statement might be broken up into multiple blocks to model control flow in the statement.</a:t>
            </a:r>
            <a:endParaRPr sz="2400"/>
          </a:p>
        </p:txBody>
      </p:sp>
      <p:sp>
        <p:nvSpPr>
          <p:cNvPr id="249" name="Google Shape;249;p27"/>
          <p:cNvSpPr txBox="1"/>
          <p:nvPr>
            <p:ph idx="2" type="body"/>
          </p:nvPr>
        </p:nvSpPr>
        <p:spPr>
          <a:xfrm>
            <a:off x="4692300" y="1774038"/>
            <a:ext cx="3994500" cy="137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urier New"/>
                <a:ea typeface="Courier New"/>
                <a:cs typeface="Courier New"/>
                <a:sym typeface="Courier New"/>
              </a:rPr>
              <a:t>for(int i=0; i &lt; 10; i++){</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sum += i;</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250" name="Google Shape;250;p27"/>
          <p:cNvSpPr/>
          <p:nvPr/>
        </p:nvSpPr>
        <p:spPr>
          <a:xfrm>
            <a:off x="6208200" y="3069125"/>
            <a:ext cx="849900" cy="4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 i = 0;</a:t>
            </a:r>
            <a:endParaRPr/>
          </a:p>
        </p:txBody>
      </p:sp>
      <p:sp>
        <p:nvSpPr>
          <p:cNvPr id="251" name="Google Shape;251;p27"/>
          <p:cNvSpPr/>
          <p:nvPr/>
        </p:nvSpPr>
        <p:spPr>
          <a:xfrm>
            <a:off x="5938350" y="3738900"/>
            <a:ext cx="1389600" cy="589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 &lt; 10</a:t>
            </a:r>
            <a:endParaRPr/>
          </a:p>
        </p:txBody>
      </p:sp>
      <p:cxnSp>
        <p:nvCxnSpPr>
          <p:cNvPr id="252" name="Google Shape;252;p27"/>
          <p:cNvCxnSpPr>
            <a:stCxn id="250" idx="2"/>
            <a:endCxn id="251" idx="0"/>
          </p:cNvCxnSpPr>
          <p:nvPr/>
        </p:nvCxnSpPr>
        <p:spPr>
          <a:xfrm>
            <a:off x="6633150" y="3508925"/>
            <a:ext cx="0" cy="2301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7"/>
          <p:cNvCxnSpPr/>
          <p:nvPr/>
        </p:nvCxnSpPr>
        <p:spPr>
          <a:xfrm>
            <a:off x="6977975" y="4178775"/>
            <a:ext cx="559800" cy="3600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7"/>
          <p:cNvSpPr txBox="1"/>
          <p:nvPr/>
        </p:nvSpPr>
        <p:spPr>
          <a:xfrm>
            <a:off x="7417825" y="4108800"/>
            <a:ext cx="450000" cy="2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55" name="Google Shape;255;p27"/>
          <p:cNvSpPr/>
          <p:nvPr/>
        </p:nvSpPr>
        <p:spPr>
          <a:xfrm>
            <a:off x="6148200" y="4601100"/>
            <a:ext cx="969900" cy="5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sum += i;</a:t>
            </a:r>
            <a:endParaRPr/>
          </a:p>
          <a:p>
            <a:pPr indent="0" lvl="0" marL="0" rtl="0" algn="l">
              <a:spcBef>
                <a:spcPts val="0"/>
              </a:spcBef>
              <a:spcAft>
                <a:spcPts val="0"/>
              </a:spcAft>
              <a:buNone/>
            </a:pPr>
            <a:r>
              <a:rPr lang="en"/>
              <a:t>i++;</a:t>
            </a:r>
            <a:endParaRPr/>
          </a:p>
        </p:txBody>
      </p:sp>
      <p:cxnSp>
        <p:nvCxnSpPr>
          <p:cNvPr id="256" name="Google Shape;256;p27"/>
          <p:cNvCxnSpPr>
            <a:stCxn id="251" idx="2"/>
            <a:endCxn id="255" idx="0"/>
          </p:cNvCxnSpPr>
          <p:nvPr/>
        </p:nvCxnSpPr>
        <p:spPr>
          <a:xfrm>
            <a:off x="6633150" y="4328700"/>
            <a:ext cx="0" cy="2724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7"/>
          <p:cNvSpPr txBox="1"/>
          <p:nvPr/>
        </p:nvSpPr>
        <p:spPr>
          <a:xfrm>
            <a:off x="6248175" y="4278750"/>
            <a:ext cx="2700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58" name="Google Shape;258;p27"/>
          <p:cNvSpPr/>
          <p:nvPr/>
        </p:nvSpPr>
        <p:spPr>
          <a:xfrm>
            <a:off x="5558375" y="4018825"/>
            <a:ext cx="1109675" cy="1499575"/>
          </a:xfrm>
          <a:custGeom>
            <a:rect b="b" l="l" r="r" t="t"/>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med" w="med" type="none"/>
            <a:tailEnd len="med" w="med" type="triangle"/>
          </a:ln>
        </p:spPr>
      </p:sp>
      <p:sp>
        <p:nvSpPr>
          <p:cNvPr id="259" name="Google Shape;259;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idx="4294967295" type="title"/>
          </p:nvPr>
        </p:nvSpPr>
        <p:spPr>
          <a:xfrm>
            <a:off x="692200" y="1467000"/>
            <a:ext cx="7948500" cy="247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Every developer must answer:</a:t>
            </a:r>
            <a:endParaRPr sz="4000"/>
          </a:p>
          <a:p>
            <a:pPr indent="0" lvl="0" marL="0" rtl="0" algn="l">
              <a:spcBef>
                <a:spcPts val="0"/>
              </a:spcBef>
              <a:spcAft>
                <a:spcPts val="0"/>
              </a:spcAft>
              <a:buNone/>
            </a:pPr>
            <a:r>
              <a:rPr lang="en"/>
              <a:t>    Are our tests are any good?</a:t>
            </a:r>
            <a:endParaRPr/>
          </a:p>
          <a:p>
            <a:pPr indent="0" lvl="0" marL="0" rtl="0" algn="l">
              <a:spcBef>
                <a:spcPts val="0"/>
              </a:spcBef>
              <a:spcAft>
                <a:spcPts val="0"/>
              </a:spcAft>
              <a:buNone/>
            </a:pPr>
            <a:r>
              <a:rPr lang="en"/>
              <a:t>	</a:t>
            </a:r>
            <a:r>
              <a:rPr lang="en" sz="3000"/>
              <a:t>More importantly… Are they good </a:t>
            </a:r>
            <a:endParaRPr sz="3000"/>
          </a:p>
          <a:p>
            <a:pPr indent="457200" lvl="0" marL="0" rtl="0" algn="l">
              <a:spcBef>
                <a:spcPts val="0"/>
              </a:spcBef>
              <a:spcAft>
                <a:spcPts val="0"/>
              </a:spcAft>
              <a:buNone/>
            </a:pPr>
            <a:r>
              <a:rPr lang="en" sz="3000"/>
              <a:t>enough to stop writing new tests?</a:t>
            </a:r>
            <a:endParaRPr sz="3000"/>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Flow Graph Example</a:t>
            </a:r>
            <a:endParaRPr/>
          </a:p>
        </p:txBody>
      </p:sp>
      <p:sp>
        <p:nvSpPr>
          <p:cNvPr id="265" name="Google Shape;265;p28"/>
          <p:cNvSpPr txBox="1"/>
          <p:nvPr>
            <p:ph idx="1" type="body"/>
          </p:nvPr>
        </p:nvSpPr>
        <p:spPr>
          <a:xfrm>
            <a:off x="457200" y="1600200"/>
            <a:ext cx="43914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1200">
                <a:latin typeface="Courier New"/>
                <a:ea typeface="Courier New"/>
                <a:cs typeface="Courier New"/>
                <a:sym typeface="Courier New"/>
              </a:rPr>
              <a:t>public static String collapseNewlines(String argSt){</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char last = argStr.charAt(0);</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StringBuffer argBuf = new StringBuffer();</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for(int cldx = 0; cldx &lt; argStr.length(); </a:t>
            </a:r>
            <a:endParaRPr sz="1200">
              <a:latin typeface="Courier New"/>
              <a:ea typeface="Courier New"/>
              <a:cs typeface="Courier New"/>
              <a:sym typeface="Courier New"/>
            </a:endParaRPr>
          </a:p>
          <a:p>
            <a:pPr indent="0" lvl="0" marL="457200" marR="0" rtl="0" algn="l">
              <a:lnSpc>
                <a:spcPct val="120000"/>
              </a:lnSpc>
              <a:spcBef>
                <a:spcPts val="0"/>
              </a:spcBef>
              <a:spcAft>
                <a:spcPts val="0"/>
              </a:spcAft>
              <a:buNone/>
            </a:pPr>
            <a:r>
              <a:rPr lang="en" sz="1200">
                <a:latin typeface="Courier New"/>
                <a:ea typeface="Courier New"/>
                <a:cs typeface="Courier New"/>
                <a:sym typeface="Courier New"/>
              </a:rPr>
              <a:t>cldx++){</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char ch = argStr.charAt(cldx);</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if (ch != ‘\n’ || last != ‘\n’){</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argBuf.append(ch);</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last = ch;</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	return argBuf.toString();</a:t>
            </a:r>
            <a:endParaRPr sz="1200">
              <a:latin typeface="Courier New"/>
              <a:ea typeface="Courier New"/>
              <a:cs typeface="Courier New"/>
              <a:sym typeface="Courier New"/>
            </a:endParaRPr>
          </a:p>
          <a:p>
            <a:pPr indent="0" lvl="0" marL="0" marR="0" rtl="0" algn="l">
              <a:lnSpc>
                <a:spcPct val="120000"/>
              </a:lnSpc>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66" name="Google Shape;266;p28"/>
          <p:cNvSpPr/>
          <p:nvPr/>
        </p:nvSpPr>
        <p:spPr>
          <a:xfrm>
            <a:off x="5388425" y="1759438"/>
            <a:ext cx="2079300" cy="37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collapseNewlines(String argSt)</a:t>
            </a:r>
            <a:endParaRPr sz="800"/>
          </a:p>
        </p:txBody>
      </p:sp>
      <p:sp>
        <p:nvSpPr>
          <p:cNvPr id="267" name="Google Shape;267;p28"/>
          <p:cNvSpPr/>
          <p:nvPr/>
        </p:nvSpPr>
        <p:spPr>
          <a:xfrm>
            <a:off x="5453375" y="2361488"/>
            <a:ext cx="1949400" cy="6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char last = argStr.charAt(0);</a:t>
            </a:r>
            <a:endParaRPr sz="8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StringBuffer argBuf = new StringBuffer();</a:t>
            </a:r>
            <a:endParaRPr sz="8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int cldx = 0;</a:t>
            </a:r>
            <a:endParaRPr sz="800">
              <a:solidFill>
                <a:schemeClr val="dk1"/>
              </a:solidFill>
              <a:latin typeface="Courier New"/>
              <a:ea typeface="Courier New"/>
              <a:cs typeface="Courier New"/>
              <a:sym typeface="Courier New"/>
            </a:endParaRPr>
          </a:p>
        </p:txBody>
      </p:sp>
      <p:cxnSp>
        <p:nvCxnSpPr>
          <p:cNvPr id="268" name="Google Shape;268;p28"/>
          <p:cNvCxnSpPr>
            <a:stCxn id="266" idx="2"/>
            <a:endCxn id="267" idx="0"/>
          </p:cNvCxnSpPr>
          <p:nvPr/>
        </p:nvCxnSpPr>
        <p:spPr>
          <a:xfrm>
            <a:off x="6428075" y="2139238"/>
            <a:ext cx="0" cy="2223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28"/>
          <p:cNvSpPr/>
          <p:nvPr/>
        </p:nvSpPr>
        <p:spPr>
          <a:xfrm>
            <a:off x="5675225" y="3308288"/>
            <a:ext cx="1505700" cy="67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800">
                <a:solidFill>
                  <a:schemeClr val="dk1"/>
                </a:solidFill>
                <a:latin typeface="Courier New"/>
                <a:ea typeface="Courier New"/>
                <a:cs typeface="Courier New"/>
                <a:sym typeface="Courier New"/>
              </a:rPr>
              <a:t>cldx &lt; argStr.length();</a:t>
            </a:r>
            <a:endParaRPr sz="800"/>
          </a:p>
        </p:txBody>
      </p:sp>
      <p:cxnSp>
        <p:nvCxnSpPr>
          <p:cNvPr id="270" name="Google Shape;270;p28"/>
          <p:cNvCxnSpPr>
            <a:stCxn id="267" idx="2"/>
            <a:endCxn id="269" idx="0"/>
          </p:cNvCxnSpPr>
          <p:nvPr/>
        </p:nvCxnSpPr>
        <p:spPr>
          <a:xfrm>
            <a:off x="6428075" y="3037388"/>
            <a:ext cx="0" cy="270900"/>
          </a:xfrm>
          <a:prstGeom prst="straightConnector1">
            <a:avLst/>
          </a:prstGeom>
          <a:noFill/>
          <a:ln cap="flat" cmpd="sng" w="9525">
            <a:solidFill>
              <a:schemeClr val="dk2"/>
            </a:solidFill>
            <a:prstDash val="solid"/>
            <a:round/>
            <a:headEnd len="med" w="med" type="none"/>
            <a:tailEnd len="med" w="med" type="triangle"/>
          </a:ln>
        </p:spPr>
      </p:cxnSp>
      <p:sp>
        <p:nvSpPr>
          <p:cNvPr id="271" name="Google Shape;271;p28"/>
          <p:cNvSpPr/>
          <p:nvPr/>
        </p:nvSpPr>
        <p:spPr>
          <a:xfrm>
            <a:off x="5388425" y="4255088"/>
            <a:ext cx="2079300" cy="37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char ch = argStr.charAt(cldx);</a:t>
            </a:r>
            <a:endParaRPr sz="800"/>
          </a:p>
        </p:txBody>
      </p:sp>
      <p:cxnSp>
        <p:nvCxnSpPr>
          <p:cNvPr id="272" name="Google Shape;272;p28"/>
          <p:cNvCxnSpPr>
            <a:stCxn id="269" idx="2"/>
            <a:endCxn id="271" idx="0"/>
          </p:cNvCxnSpPr>
          <p:nvPr/>
        </p:nvCxnSpPr>
        <p:spPr>
          <a:xfrm>
            <a:off x="6428075" y="3984188"/>
            <a:ext cx="0" cy="2709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8"/>
          <p:cNvSpPr txBox="1"/>
          <p:nvPr/>
        </p:nvSpPr>
        <p:spPr>
          <a:xfrm>
            <a:off x="6558100" y="3944188"/>
            <a:ext cx="3600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74" name="Google Shape;274;p28"/>
          <p:cNvSpPr/>
          <p:nvPr/>
        </p:nvSpPr>
        <p:spPr>
          <a:xfrm>
            <a:off x="3011575" y="4309238"/>
            <a:ext cx="207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return argBuf.toString();</a:t>
            </a:r>
            <a:endParaRPr sz="800">
              <a:solidFill>
                <a:schemeClr val="dk1"/>
              </a:solidFill>
              <a:latin typeface="Courier New"/>
              <a:ea typeface="Courier New"/>
              <a:cs typeface="Courier New"/>
              <a:sym typeface="Courier New"/>
            </a:endParaRPr>
          </a:p>
        </p:txBody>
      </p:sp>
      <p:cxnSp>
        <p:nvCxnSpPr>
          <p:cNvPr id="275" name="Google Shape;275;p28"/>
          <p:cNvCxnSpPr>
            <a:endCxn id="274" idx="0"/>
          </p:cNvCxnSpPr>
          <p:nvPr/>
        </p:nvCxnSpPr>
        <p:spPr>
          <a:xfrm flipH="1">
            <a:off x="4051225" y="3838238"/>
            <a:ext cx="2027100" cy="471000"/>
          </a:xfrm>
          <a:prstGeom prst="straightConnector1">
            <a:avLst/>
          </a:prstGeom>
          <a:noFill/>
          <a:ln cap="flat" cmpd="sng" w="9525">
            <a:solidFill>
              <a:schemeClr val="dk2"/>
            </a:solidFill>
            <a:prstDash val="solid"/>
            <a:round/>
            <a:headEnd len="med" w="med" type="none"/>
            <a:tailEnd len="med" w="med" type="triangle"/>
          </a:ln>
        </p:spPr>
      </p:cxnSp>
      <p:sp>
        <p:nvSpPr>
          <p:cNvPr id="276" name="Google Shape;276;p28"/>
          <p:cNvSpPr txBox="1"/>
          <p:nvPr/>
        </p:nvSpPr>
        <p:spPr>
          <a:xfrm>
            <a:off x="4548675" y="3788188"/>
            <a:ext cx="3600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77" name="Google Shape;277;p28"/>
          <p:cNvSpPr/>
          <p:nvPr/>
        </p:nvSpPr>
        <p:spPr>
          <a:xfrm>
            <a:off x="5388425" y="4905788"/>
            <a:ext cx="2079300" cy="67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(ch != ‘\n’ || last != ‘\n’)</a:t>
            </a:r>
            <a:endParaRPr sz="800"/>
          </a:p>
        </p:txBody>
      </p:sp>
      <p:cxnSp>
        <p:nvCxnSpPr>
          <p:cNvPr id="278" name="Google Shape;278;p28"/>
          <p:cNvCxnSpPr>
            <a:stCxn id="271" idx="2"/>
            <a:endCxn id="277" idx="0"/>
          </p:cNvCxnSpPr>
          <p:nvPr/>
        </p:nvCxnSpPr>
        <p:spPr>
          <a:xfrm>
            <a:off x="6428075" y="4634888"/>
            <a:ext cx="0" cy="2709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28"/>
          <p:cNvSpPr/>
          <p:nvPr/>
        </p:nvSpPr>
        <p:spPr>
          <a:xfrm>
            <a:off x="5746925" y="5792913"/>
            <a:ext cx="1362300" cy="37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argBuf.append(ch);</a:t>
            </a:r>
            <a:endParaRPr sz="8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last = ch;</a:t>
            </a:r>
            <a:endParaRPr sz="800">
              <a:solidFill>
                <a:schemeClr val="dk1"/>
              </a:solidFill>
              <a:latin typeface="Courier New"/>
              <a:ea typeface="Courier New"/>
              <a:cs typeface="Courier New"/>
              <a:sym typeface="Courier New"/>
            </a:endParaRPr>
          </a:p>
        </p:txBody>
      </p:sp>
      <p:cxnSp>
        <p:nvCxnSpPr>
          <p:cNvPr id="280" name="Google Shape;280;p28"/>
          <p:cNvCxnSpPr>
            <a:stCxn id="277" idx="2"/>
            <a:endCxn id="279" idx="0"/>
          </p:cNvCxnSpPr>
          <p:nvPr/>
        </p:nvCxnSpPr>
        <p:spPr>
          <a:xfrm>
            <a:off x="6428075" y="5581688"/>
            <a:ext cx="0" cy="2112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8"/>
          <p:cNvSpPr txBox="1"/>
          <p:nvPr/>
        </p:nvSpPr>
        <p:spPr>
          <a:xfrm>
            <a:off x="6620550" y="5500963"/>
            <a:ext cx="3600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82" name="Google Shape;282;p28"/>
          <p:cNvSpPr/>
          <p:nvPr/>
        </p:nvSpPr>
        <p:spPr>
          <a:xfrm>
            <a:off x="7717650" y="5792925"/>
            <a:ext cx="630000" cy="37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cldx++;</a:t>
            </a:r>
            <a:endParaRPr sz="800">
              <a:solidFill>
                <a:schemeClr val="dk1"/>
              </a:solidFill>
              <a:latin typeface="Courier New"/>
              <a:ea typeface="Courier New"/>
              <a:cs typeface="Courier New"/>
              <a:sym typeface="Courier New"/>
            </a:endParaRPr>
          </a:p>
        </p:txBody>
      </p:sp>
      <p:cxnSp>
        <p:nvCxnSpPr>
          <p:cNvPr id="283" name="Google Shape;283;p28"/>
          <p:cNvCxnSpPr>
            <a:stCxn id="279" idx="3"/>
            <a:endCxn id="282" idx="1"/>
          </p:cNvCxnSpPr>
          <p:nvPr/>
        </p:nvCxnSpPr>
        <p:spPr>
          <a:xfrm>
            <a:off x="7109225" y="5982813"/>
            <a:ext cx="608400" cy="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28"/>
          <p:cNvSpPr/>
          <p:nvPr/>
        </p:nvSpPr>
        <p:spPr>
          <a:xfrm>
            <a:off x="7207900" y="3568950"/>
            <a:ext cx="1478921" cy="2429300"/>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285" name="Google Shape;285;p28"/>
          <p:cNvCxnSpPr>
            <a:endCxn id="282" idx="0"/>
          </p:cNvCxnSpPr>
          <p:nvPr/>
        </p:nvCxnSpPr>
        <p:spPr>
          <a:xfrm>
            <a:off x="7078050" y="5388525"/>
            <a:ext cx="954600" cy="4044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28"/>
          <p:cNvSpPr txBox="1"/>
          <p:nvPr/>
        </p:nvSpPr>
        <p:spPr>
          <a:xfrm>
            <a:off x="7557800" y="5258475"/>
            <a:ext cx="4098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87" name="Google Shape;287;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Structural Coverage Criteria</a:t>
            </a:r>
            <a:endParaRPr/>
          </a:p>
        </p:txBody>
      </p:sp>
      <p:sp>
        <p:nvSpPr>
          <p:cNvPr id="293" name="Google Shape;293;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Criteria based on exercising of:</a:t>
            </a:r>
            <a:endParaRPr/>
          </a:p>
          <a:p>
            <a:pPr indent="-381000" lvl="1" marL="914400" marR="0" rtl="0" algn="l">
              <a:lnSpc>
                <a:spcPct val="120000"/>
              </a:lnSpc>
              <a:spcBef>
                <a:spcPts val="0"/>
              </a:spcBef>
              <a:spcAft>
                <a:spcPts val="0"/>
              </a:spcAft>
              <a:buSzPts val="2400"/>
              <a:buChar char="○"/>
            </a:pPr>
            <a:r>
              <a:rPr lang="en"/>
              <a:t>Statements (nodes of CFG)</a:t>
            </a:r>
            <a:endParaRPr/>
          </a:p>
          <a:p>
            <a:pPr indent="-381000" lvl="1" marL="914400" marR="0" rtl="0" algn="l">
              <a:lnSpc>
                <a:spcPct val="120000"/>
              </a:lnSpc>
              <a:spcBef>
                <a:spcPts val="0"/>
              </a:spcBef>
              <a:spcAft>
                <a:spcPts val="0"/>
              </a:spcAft>
              <a:buSzPts val="2400"/>
              <a:buChar char="○"/>
            </a:pPr>
            <a:r>
              <a:rPr lang="en"/>
              <a:t>Branches (edges of CFG)</a:t>
            </a:r>
            <a:endParaRPr/>
          </a:p>
          <a:p>
            <a:pPr indent="-381000" lvl="1" marL="914400" marR="0" rtl="0" algn="l">
              <a:lnSpc>
                <a:spcPct val="120000"/>
              </a:lnSpc>
              <a:spcBef>
                <a:spcPts val="0"/>
              </a:spcBef>
              <a:spcAft>
                <a:spcPts val="0"/>
              </a:spcAft>
              <a:buSzPts val="2400"/>
              <a:buChar char="○"/>
            </a:pPr>
            <a:r>
              <a:rPr lang="en"/>
              <a:t>Conditions</a:t>
            </a:r>
            <a:endParaRPr/>
          </a:p>
          <a:p>
            <a:pPr indent="-381000" lvl="1" marL="914400" marR="0" rtl="0" algn="l">
              <a:lnSpc>
                <a:spcPct val="120000"/>
              </a:lnSpc>
              <a:spcBef>
                <a:spcPts val="0"/>
              </a:spcBef>
              <a:spcAft>
                <a:spcPts val="0"/>
              </a:spcAft>
              <a:buSzPts val="2400"/>
              <a:buChar char="○"/>
            </a:pPr>
            <a:r>
              <a:rPr lang="en"/>
              <a:t>Paths</a:t>
            </a:r>
            <a:endParaRPr/>
          </a:p>
          <a:p>
            <a:pPr indent="-381000" lvl="1" marL="914400" marR="0" rtl="0" algn="l">
              <a:lnSpc>
                <a:spcPct val="120000"/>
              </a:lnSpc>
              <a:spcBef>
                <a:spcPts val="0"/>
              </a:spcBef>
              <a:spcAft>
                <a:spcPts val="0"/>
              </a:spcAft>
              <a:buSzPts val="2400"/>
              <a:buChar char="○"/>
            </a:pPr>
            <a:r>
              <a:rPr lang="en"/>
              <a:t>… and many more</a:t>
            </a:r>
            <a:endParaRPr/>
          </a:p>
          <a:p>
            <a:pPr indent="-419100" lvl="0" marL="457200" marR="0" rtl="0" algn="l">
              <a:lnSpc>
                <a:spcPct val="120000"/>
              </a:lnSpc>
              <a:spcBef>
                <a:spcPts val="0"/>
              </a:spcBef>
              <a:spcAft>
                <a:spcPts val="0"/>
              </a:spcAft>
              <a:buSzPts val="3000"/>
              <a:buChar char="●"/>
            </a:pPr>
            <a:r>
              <a:rPr lang="en"/>
              <a:t>Measurements used as (in)adequacy criteria</a:t>
            </a:r>
            <a:endParaRPr/>
          </a:p>
          <a:p>
            <a:pPr indent="-381000" lvl="1" marL="914400" marR="0" rtl="0" algn="l">
              <a:lnSpc>
                <a:spcPct val="120000"/>
              </a:lnSpc>
              <a:spcBef>
                <a:spcPts val="0"/>
              </a:spcBef>
              <a:spcAft>
                <a:spcPts val="0"/>
              </a:spcAft>
              <a:buSzPts val="2400"/>
              <a:buChar char="○"/>
            </a:pPr>
            <a:r>
              <a:rPr lang="en"/>
              <a:t>If significant parts of the program are not tested, testing is surely inadequate.</a:t>
            </a:r>
            <a:endParaRPr/>
          </a:p>
        </p:txBody>
      </p:sp>
      <p:sp>
        <p:nvSpPr>
          <p:cNvPr id="294" name="Google Shape;294;p29"/>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5" name="Google Shape;295;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 Coverage</a:t>
            </a:r>
            <a:endParaRPr/>
          </a:p>
        </p:txBody>
      </p:sp>
      <p:sp>
        <p:nvSpPr>
          <p:cNvPr id="301" name="Google Shape;301;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The most intuitive criteria. Did we execute every statement at least once?</a:t>
            </a:r>
            <a:endParaRPr/>
          </a:p>
          <a:p>
            <a:pPr indent="-381000" lvl="1" marL="914400" marR="0" rtl="0" algn="l">
              <a:lnSpc>
                <a:spcPct val="120000"/>
              </a:lnSpc>
              <a:spcBef>
                <a:spcPts val="0"/>
              </a:spcBef>
              <a:spcAft>
                <a:spcPts val="0"/>
              </a:spcAft>
              <a:buSzPts val="2400"/>
              <a:buChar char="○"/>
            </a:pPr>
            <a:r>
              <a:rPr lang="en"/>
              <a:t>Cover each node of the CFG.</a:t>
            </a:r>
            <a:endParaRPr/>
          </a:p>
          <a:p>
            <a:pPr indent="-419100" lvl="0" marL="457200" marR="0" rtl="0" algn="l">
              <a:lnSpc>
                <a:spcPct val="120000"/>
              </a:lnSpc>
              <a:spcBef>
                <a:spcPts val="0"/>
              </a:spcBef>
              <a:spcAft>
                <a:spcPts val="0"/>
              </a:spcAft>
              <a:buSzPts val="3000"/>
              <a:buChar char="●"/>
            </a:pPr>
            <a:r>
              <a:rPr lang="en"/>
              <a:t>The idea: a fault in a statement cannot be revealed unless we execute the statement.</a:t>
            </a:r>
            <a:endParaRPr/>
          </a:p>
          <a:p>
            <a:pPr indent="-419100" lvl="0" marL="457200" marR="0" rtl="0" algn="l">
              <a:lnSpc>
                <a:spcPct val="120000"/>
              </a:lnSpc>
              <a:spcBef>
                <a:spcPts val="0"/>
              </a:spcBef>
              <a:spcAft>
                <a:spcPts val="0"/>
              </a:spcAft>
              <a:buSzPts val="3000"/>
              <a:buChar char="●"/>
            </a:pPr>
            <a:r>
              <a:rPr lang="en"/>
              <a:t>Coverage = Number of Statements Covered</a:t>
            </a:r>
            <a:endParaRPr/>
          </a:p>
          <a:p>
            <a:pPr indent="0" lvl="0" marL="0" marR="0" rtl="0" algn="l">
              <a:lnSpc>
                <a:spcPct val="120000"/>
              </a:lnSpc>
              <a:spcBef>
                <a:spcPts val="0"/>
              </a:spcBef>
              <a:spcAft>
                <a:spcPts val="0"/>
              </a:spcAft>
              <a:buNone/>
            </a:pPr>
            <a:r>
              <a:rPr lang="en"/>
              <a:t>						Number of Total Statements</a:t>
            </a:r>
            <a:endParaRPr/>
          </a:p>
        </p:txBody>
      </p:sp>
      <p:cxnSp>
        <p:nvCxnSpPr>
          <p:cNvPr id="302" name="Google Shape;302;p30"/>
          <p:cNvCxnSpPr/>
          <p:nvPr/>
        </p:nvCxnSpPr>
        <p:spPr>
          <a:xfrm flipH="1" rot="10800000">
            <a:off x="3073100" y="4846525"/>
            <a:ext cx="5389500" cy="11700"/>
          </a:xfrm>
          <a:prstGeom prst="straightConnector1">
            <a:avLst/>
          </a:prstGeom>
          <a:noFill/>
          <a:ln cap="flat" cmpd="sng" w="19050">
            <a:solidFill>
              <a:srgbClr val="000000"/>
            </a:solidFill>
            <a:prstDash val="solid"/>
            <a:round/>
            <a:headEnd len="med" w="med" type="none"/>
            <a:tailEnd len="med" w="med" type="none"/>
          </a:ln>
        </p:spPr>
      </p:cxnSp>
      <p:sp>
        <p:nvSpPr>
          <p:cNvPr id="303" name="Google Shape;303;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452500" y="5280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Statement Coverage</a:t>
            </a:r>
            <a:endParaRPr b="0" i="0" u="none" cap="none" strike="noStrike">
              <a:solidFill>
                <a:srgbClr val="FFFFFF"/>
              </a:solidFill>
              <a:latin typeface="Arial"/>
              <a:ea typeface="Arial"/>
              <a:cs typeface="Arial"/>
              <a:sym typeface="Arial"/>
            </a:endParaRPr>
          </a:p>
        </p:txBody>
      </p:sp>
      <p:sp>
        <p:nvSpPr>
          <p:cNvPr id="313" name="Google Shape;313;p31"/>
          <p:cNvSpPr/>
          <p:nvPr/>
        </p:nvSpPr>
        <p:spPr>
          <a:xfrm>
            <a:off x="452500" y="1765775"/>
            <a:ext cx="45903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cxnSp>
        <p:nvCxnSpPr>
          <p:cNvPr id="314" name="Google Shape;314;p31"/>
          <p:cNvCxnSpPr/>
          <p:nvPr/>
        </p:nvCxnSpPr>
        <p:spPr>
          <a:xfrm>
            <a:off x="6732910" y="2714988"/>
            <a:ext cx="0" cy="348000"/>
          </a:xfrm>
          <a:prstGeom prst="straightConnector1">
            <a:avLst/>
          </a:prstGeom>
          <a:noFill/>
          <a:ln cap="flat" cmpd="sng" w="28575">
            <a:solidFill>
              <a:srgbClr val="000000"/>
            </a:solidFill>
            <a:prstDash val="solid"/>
            <a:round/>
            <a:headEnd len="sm" w="sm" type="none"/>
            <a:tailEnd len="sm" w="sm" type="triangle"/>
          </a:ln>
        </p:spPr>
      </p:cxnSp>
      <p:cxnSp>
        <p:nvCxnSpPr>
          <p:cNvPr id="315" name="Google Shape;315;p31"/>
          <p:cNvCxnSpPr/>
          <p:nvPr/>
        </p:nvCxnSpPr>
        <p:spPr>
          <a:xfrm>
            <a:off x="4824810" y="2714988"/>
            <a:ext cx="0" cy="1340100"/>
          </a:xfrm>
          <a:prstGeom prst="straightConnector1">
            <a:avLst/>
          </a:prstGeom>
          <a:noFill/>
          <a:ln cap="flat" cmpd="sng" w="28575">
            <a:solidFill>
              <a:srgbClr val="000000"/>
            </a:solidFill>
            <a:prstDash val="solid"/>
            <a:round/>
            <a:headEnd len="sm" w="sm" type="none"/>
            <a:tailEnd len="sm" w="sm" type="triangle"/>
          </a:ln>
        </p:spPr>
      </p:cxnSp>
      <p:sp>
        <p:nvSpPr>
          <p:cNvPr id="316" name="Google Shape;316;p31"/>
          <p:cNvSpPr/>
          <p:nvPr/>
        </p:nvSpPr>
        <p:spPr>
          <a:xfrm>
            <a:off x="7516173" y="4437910"/>
            <a:ext cx="624300" cy="428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317" name="Google Shape;317;p31"/>
          <p:cNvSpPr/>
          <p:nvPr/>
        </p:nvSpPr>
        <p:spPr>
          <a:xfrm>
            <a:off x="4146625" y="2409430"/>
            <a:ext cx="3015900" cy="5961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i&lt;N and A[i] &lt;X</a:t>
            </a:r>
            <a:endParaRPr b="0" i="0" sz="1800" u="none" cap="none" strike="noStrike">
              <a:solidFill>
                <a:schemeClr val="dk1"/>
              </a:solidFill>
              <a:latin typeface="Arial"/>
              <a:ea typeface="Arial"/>
              <a:cs typeface="Arial"/>
              <a:sym typeface="Arial"/>
            </a:endParaRPr>
          </a:p>
        </p:txBody>
      </p:sp>
      <p:sp>
        <p:nvSpPr>
          <p:cNvPr id="318" name="Google Shape;318;p31"/>
          <p:cNvSpPr/>
          <p:nvPr/>
        </p:nvSpPr>
        <p:spPr>
          <a:xfrm>
            <a:off x="5691995" y="3062900"/>
            <a:ext cx="2095200" cy="5961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319" name="Google Shape;319;p31"/>
          <p:cNvSpPr/>
          <p:nvPr/>
        </p:nvSpPr>
        <p:spPr>
          <a:xfrm>
            <a:off x="7085150" y="3711825"/>
            <a:ext cx="1338000" cy="428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320" name="Google Shape;320;p31"/>
          <p:cNvSpPr/>
          <p:nvPr/>
        </p:nvSpPr>
        <p:spPr>
          <a:xfrm>
            <a:off x="4193194" y="4074871"/>
            <a:ext cx="1261800" cy="428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321" name="Google Shape;321;p31"/>
          <p:cNvCxnSpPr/>
          <p:nvPr/>
        </p:nvCxnSpPr>
        <p:spPr>
          <a:xfrm>
            <a:off x="5743525" y="1988910"/>
            <a:ext cx="0" cy="396300"/>
          </a:xfrm>
          <a:prstGeom prst="straightConnector1">
            <a:avLst/>
          </a:prstGeom>
          <a:noFill/>
          <a:ln cap="flat" cmpd="sng" w="28575">
            <a:solidFill>
              <a:srgbClr val="000000"/>
            </a:solidFill>
            <a:prstDash val="solid"/>
            <a:round/>
            <a:headEnd len="sm" w="sm" type="none"/>
            <a:tailEnd len="sm" w="sm" type="triangle"/>
          </a:ln>
        </p:spPr>
      </p:cxnSp>
      <p:cxnSp>
        <p:nvCxnSpPr>
          <p:cNvPr id="322" name="Google Shape;322;p31"/>
          <p:cNvCxnSpPr/>
          <p:nvPr/>
        </p:nvCxnSpPr>
        <p:spPr>
          <a:xfrm>
            <a:off x="7792966" y="3368458"/>
            <a:ext cx="0" cy="336000"/>
          </a:xfrm>
          <a:prstGeom prst="straightConnector1">
            <a:avLst/>
          </a:prstGeom>
          <a:noFill/>
          <a:ln cap="flat" cmpd="sng" w="28575">
            <a:solidFill>
              <a:srgbClr val="000000"/>
            </a:solidFill>
            <a:prstDash val="solid"/>
            <a:round/>
            <a:headEnd len="sm" w="sm" type="none"/>
            <a:tailEnd len="sm" w="sm" type="triangle"/>
          </a:ln>
        </p:spPr>
      </p:cxnSp>
      <p:cxnSp>
        <p:nvCxnSpPr>
          <p:cNvPr id="323" name="Google Shape;323;p31"/>
          <p:cNvCxnSpPr/>
          <p:nvPr/>
        </p:nvCxnSpPr>
        <p:spPr>
          <a:xfrm>
            <a:off x="8152206" y="4654220"/>
            <a:ext cx="412200" cy="0"/>
          </a:xfrm>
          <a:prstGeom prst="straightConnector1">
            <a:avLst/>
          </a:prstGeom>
          <a:noFill/>
          <a:ln cap="flat" cmpd="sng" w="28575">
            <a:solidFill>
              <a:srgbClr val="000000"/>
            </a:solidFill>
            <a:prstDash val="solid"/>
            <a:round/>
            <a:headEnd len="sm" w="sm" type="none"/>
            <a:tailEnd len="sm" w="sm" type="none"/>
          </a:ln>
        </p:spPr>
      </p:cxnSp>
      <p:cxnSp>
        <p:nvCxnSpPr>
          <p:cNvPr id="324" name="Google Shape;324;p31"/>
          <p:cNvCxnSpPr/>
          <p:nvPr/>
        </p:nvCxnSpPr>
        <p:spPr>
          <a:xfrm>
            <a:off x="8570339" y="2787596"/>
            <a:ext cx="0" cy="1860600"/>
          </a:xfrm>
          <a:prstGeom prst="straightConnector1">
            <a:avLst/>
          </a:prstGeom>
          <a:noFill/>
          <a:ln cap="flat" cmpd="sng" w="28575">
            <a:solidFill>
              <a:srgbClr val="000000"/>
            </a:solidFill>
            <a:prstDash val="solid"/>
            <a:round/>
            <a:headEnd len="sm" w="sm" type="none"/>
            <a:tailEnd len="sm" w="sm" type="none"/>
          </a:ln>
        </p:spPr>
      </p:cxnSp>
      <p:cxnSp>
        <p:nvCxnSpPr>
          <p:cNvPr id="325" name="Google Shape;325;p31"/>
          <p:cNvCxnSpPr/>
          <p:nvPr/>
        </p:nvCxnSpPr>
        <p:spPr>
          <a:xfrm>
            <a:off x="5764137" y="2134126"/>
            <a:ext cx="2788500" cy="614100"/>
          </a:xfrm>
          <a:prstGeom prst="straightConnector1">
            <a:avLst/>
          </a:prstGeom>
          <a:noFill/>
          <a:ln cap="flat" cmpd="sng" w="28575">
            <a:solidFill>
              <a:srgbClr val="000000"/>
            </a:solidFill>
            <a:prstDash val="solid"/>
            <a:round/>
            <a:headEnd len="sm" w="sm" type="triangle"/>
            <a:tailEnd len="sm" w="sm" type="none"/>
          </a:ln>
        </p:spPr>
      </p:cxnSp>
      <p:sp>
        <p:nvSpPr>
          <p:cNvPr id="326" name="Google Shape;326;p31"/>
          <p:cNvSpPr/>
          <p:nvPr/>
        </p:nvSpPr>
        <p:spPr>
          <a:xfrm>
            <a:off x="6790345" y="2745241"/>
            <a:ext cx="8187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27" name="Google Shape;327;p31"/>
          <p:cNvSpPr/>
          <p:nvPr/>
        </p:nvSpPr>
        <p:spPr>
          <a:xfrm>
            <a:off x="4811548" y="3035675"/>
            <a:ext cx="8187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328" name="Google Shape;328;p31"/>
          <p:cNvSpPr/>
          <p:nvPr/>
        </p:nvSpPr>
        <p:spPr>
          <a:xfrm>
            <a:off x="7863548" y="3326103"/>
            <a:ext cx="8187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29" name="Google Shape;329;p31"/>
          <p:cNvSpPr/>
          <p:nvPr/>
        </p:nvSpPr>
        <p:spPr>
          <a:xfrm>
            <a:off x="5800951" y="3616525"/>
            <a:ext cx="7512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330" name="Google Shape;330;p31"/>
          <p:cNvCxnSpPr/>
          <p:nvPr/>
        </p:nvCxnSpPr>
        <p:spPr>
          <a:xfrm>
            <a:off x="5743525" y="3368458"/>
            <a:ext cx="0" cy="1279800"/>
          </a:xfrm>
          <a:prstGeom prst="straightConnector1">
            <a:avLst/>
          </a:prstGeom>
          <a:noFill/>
          <a:ln cap="flat" cmpd="sng" w="28575">
            <a:solidFill>
              <a:schemeClr val="dk1"/>
            </a:solidFill>
            <a:prstDash val="solid"/>
            <a:round/>
            <a:headEnd len="sm" w="sm" type="none"/>
            <a:tailEnd len="sm" w="sm" type="none"/>
          </a:ln>
        </p:spPr>
      </p:cxnSp>
      <p:cxnSp>
        <p:nvCxnSpPr>
          <p:cNvPr id="331" name="Google Shape;331;p31"/>
          <p:cNvCxnSpPr/>
          <p:nvPr/>
        </p:nvCxnSpPr>
        <p:spPr>
          <a:xfrm>
            <a:off x="5764137" y="4654220"/>
            <a:ext cx="1740300" cy="0"/>
          </a:xfrm>
          <a:prstGeom prst="straightConnector1">
            <a:avLst/>
          </a:prstGeom>
          <a:noFill/>
          <a:ln cap="flat" cmpd="sng" w="28575">
            <a:solidFill>
              <a:schemeClr val="dk1"/>
            </a:solidFill>
            <a:prstDash val="solid"/>
            <a:round/>
            <a:headEnd len="sm" w="sm" type="none"/>
            <a:tailEnd len="sm" w="sm" type="triangle"/>
          </a:ln>
        </p:spPr>
      </p:cxnSp>
      <p:sp>
        <p:nvSpPr>
          <p:cNvPr id="332" name="Google Shape;332;p31"/>
          <p:cNvSpPr/>
          <p:nvPr/>
        </p:nvSpPr>
        <p:spPr>
          <a:xfrm>
            <a:off x="5325392" y="1533599"/>
            <a:ext cx="818700" cy="4281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333" name="Google Shape;333;p31"/>
          <p:cNvCxnSpPr/>
          <p:nvPr/>
        </p:nvCxnSpPr>
        <p:spPr>
          <a:xfrm>
            <a:off x="7792966" y="4167143"/>
            <a:ext cx="0" cy="263400"/>
          </a:xfrm>
          <a:prstGeom prst="straightConnector1">
            <a:avLst/>
          </a:prstGeom>
          <a:noFill/>
          <a:ln cap="flat" cmpd="sng" w="28575">
            <a:solidFill>
              <a:srgbClr val="000000"/>
            </a:solidFill>
            <a:prstDash val="solid"/>
            <a:round/>
            <a:headEnd len="sm" w="sm" type="none"/>
            <a:tailEnd len="sm" w="sm" type="triangle"/>
          </a:ln>
        </p:spPr>
      </p:cxnSp>
      <p:sp>
        <p:nvSpPr>
          <p:cNvPr id="334" name="Google Shape;334;p31"/>
          <p:cNvSpPr txBox="1"/>
          <p:nvPr/>
        </p:nvSpPr>
        <p:spPr>
          <a:xfrm>
            <a:off x="452500" y="4958200"/>
            <a:ext cx="8660100" cy="14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How many tests do we need to provide coverage?</a:t>
            </a:r>
            <a:endParaRPr b="1" sz="2400"/>
          </a:p>
          <a:p>
            <a:pPr indent="0" lvl="0" marL="0" rtl="0" algn="l">
              <a:spcBef>
                <a:spcPts val="0"/>
              </a:spcBef>
              <a:spcAft>
                <a:spcPts val="0"/>
              </a:spcAft>
              <a:buNone/>
            </a:pPr>
            <a:r>
              <a:rPr b="1" lang="en" sz="2400"/>
              <a:t>What kind of faults could we miss?</a:t>
            </a:r>
            <a:endParaRPr b="1" sz="2400"/>
          </a:p>
          <a:p>
            <a:pPr indent="0" lvl="0" marL="0" rtl="0" algn="l">
              <a:spcBef>
                <a:spcPts val="0"/>
              </a:spcBef>
              <a:spcAft>
                <a:spcPts val="0"/>
              </a:spcAft>
              <a:buNone/>
            </a:pPr>
            <a:r>
              <a:rPr b="1" lang="en" sz="2400"/>
              <a:t>Where would we want to use statement coverage?</a:t>
            </a:r>
            <a:endParaRPr b="1" sz="2400"/>
          </a:p>
        </p:txBody>
      </p:sp>
      <p:sp>
        <p:nvSpPr>
          <p:cNvPr id="335" name="Google Shape;335;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on Test Suite Size</a:t>
            </a:r>
            <a:endParaRPr/>
          </a:p>
        </p:txBody>
      </p:sp>
      <p:sp>
        <p:nvSpPr>
          <p:cNvPr id="341" name="Google Shape;341;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Level of coverage is not strictly correlated to test suite size.</a:t>
            </a:r>
            <a:endParaRPr/>
          </a:p>
          <a:p>
            <a:pPr indent="-381000" lvl="1" marL="914400" marR="0" rtl="0" algn="l">
              <a:lnSpc>
                <a:spcPct val="120000"/>
              </a:lnSpc>
              <a:spcBef>
                <a:spcPts val="0"/>
              </a:spcBef>
              <a:spcAft>
                <a:spcPts val="0"/>
              </a:spcAft>
              <a:buSzPts val="2400"/>
              <a:buChar char="○"/>
            </a:pPr>
            <a:r>
              <a:rPr lang="en"/>
              <a:t>Coverage depends on whether obligations are met. Some tests might not cover new code.</a:t>
            </a:r>
            <a:endParaRPr/>
          </a:p>
          <a:p>
            <a:pPr indent="-419100" lvl="0" marL="457200" marR="0" rtl="0" algn="l">
              <a:lnSpc>
                <a:spcPct val="120000"/>
              </a:lnSpc>
              <a:spcBef>
                <a:spcPts val="0"/>
              </a:spcBef>
              <a:spcAft>
                <a:spcPts val="0"/>
              </a:spcAft>
              <a:buSzPts val="3000"/>
              <a:buChar char="●"/>
            </a:pPr>
            <a:r>
              <a:rPr lang="en"/>
              <a:t>However, larger suites often find more faults.</a:t>
            </a:r>
            <a:endParaRPr/>
          </a:p>
          <a:p>
            <a:pPr indent="-381000" lvl="1" marL="914400" marR="0" rtl="0" algn="l">
              <a:lnSpc>
                <a:spcPct val="120000"/>
              </a:lnSpc>
              <a:spcBef>
                <a:spcPts val="0"/>
              </a:spcBef>
              <a:spcAft>
                <a:spcPts val="0"/>
              </a:spcAft>
              <a:buSzPts val="2400"/>
              <a:buChar char="○"/>
            </a:pPr>
            <a:r>
              <a:rPr lang="en"/>
              <a:t>They exercise the code more thoroughly. </a:t>
            </a:r>
            <a:endParaRPr/>
          </a:p>
          <a:p>
            <a:pPr indent="-381000" lvl="1" marL="914400" marR="0" rtl="0" algn="l">
              <a:lnSpc>
                <a:spcPct val="120000"/>
              </a:lnSpc>
              <a:spcBef>
                <a:spcPts val="0"/>
              </a:spcBef>
              <a:spcAft>
                <a:spcPts val="0"/>
              </a:spcAft>
              <a:buSzPts val="2400"/>
              <a:buChar char="○"/>
            </a:pPr>
            <a:r>
              <a:rPr i="1" lang="en"/>
              <a:t>How</a:t>
            </a:r>
            <a:r>
              <a:rPr lang="en"/>
              <a:t> code is executed is often more important than </a:t>
            </a:r>
            <a:r>
              <a:rPr i="1" lang="en"/>
              <a:t>whether</a:t>
            </a:r>
            <a:r>
              <a:rPr lang="en"/>
              <a:t> it was executed.</a:t>
            </a:r>
            <a:endParaRPr/>
          </a:p>
        </p:txBody>
      </p:sp>
      <p:sp>
        <p:nvSpPr>
          <p:cNvPr id="342" name="Google Shape;342;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Suite Size</a:t>
            </a:r>
            <a:endParaRPr/>
          </a:p>
        </p:txBody>
      </p:sp>
      <p:sp>
        <p:nvSpPr>
          <p:cNvPr id="348" name="Google Shape;348;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Generally, we favor a large number of </a:t>
            </a:r>
            <a:r>
              <a:rPr i="1" lang="en"/>
              <a:t>targeted </a:t>
            </a:r>
            <a:r>
              <a:rPr lang="en"/>
              <a:t>tests over a smaller number of tests that exercise a lot of statements.</a:t>
            </a:r>
            <a:endParaRPr/>
          </a:p>
          <a:p>
            <a:pPr indent="-381000" lvl="1" marL="914400" marR="0" rtl="0" algn="l">
              <a:lnSpc>
                <a:spcPct val="120000"/>
              </a:lnSpc>
              <a:spcBef>
                <a:spcPts val="0"/>
              </a:spcBef>
              <a:spcAft>
                <a:spcPts val="0"/>
              </a:spcAft>
              <a:buSzPts val="2400"/>
              <a:buChar char="○"/>
            </a:pPr>
            <a:r>
              <a:rPr lang="en"/>
              <a:t>If a test targets a smaller number of obligations, it is easier to tell where a fault is.</a:t>
            </a:r>
            <a:endParaRPr/>
          </a:p>
          <a:p>
            <a:pPr indent="-381000" lvl="1" marL="914400" marR="0" rtl="0" algn="l">
              <a:lnSpc>
                <a:spcPct val="120000"/>
              </a:lnSpc>
              <a:spcBef>
                <a:spcPts val="0"/>
              </a:spcBef>
              <a:spcAft>
                <a:spcPts val="0"/>
              </a:spcAft>
              <a:buSzPts val="2400"/>
              <a:buChar char="○"/>
            </a:pPr>
            <a:r>
              <a:rPr lang="en"/>
              <a:t>If a test executes everything and covers a large number of obligations, we get higher coverage, but at the cost of being able to identify and fix faults.</a:t>
            </a:r>
            <a:endParaRPr/>
          </a:p>
          <a:p>
            <a:pPr indent="-381000" lvl="1" marL="914400" marR="0" rtl="0" algn="l">
              <a:lnSpc>
                <a:spcPct val="120000"/>
              </a:lnSpc>
              <a:spcBef>
                <a:spcPts val="0"/>
              </a:spcBef>
              <a:spcAft>
                <a:spcPts val="0"/>
              </a:spcAft>
              <a:buSzPts val="2400"/>
              <a:buChar char="○"/>
            </a:pPr>
            <a:r>
              <a:rPr lang="en"/>
              <a:t>The exception - if the cost to execute each test is high.</a:t>
            </a:r>
            <a:endParaRPr/>
          </a:p>
        </p:txBody>
      </p:sp>
      <p:sp>
        <p:nvSpPr>
          <p:cNvPr id="349" name="Google Shape;349;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 Coverage</a:t>
            </a:r>
            <a:endParaRPr/>
          </a:p>
        </p:txBody>
      </p:sp>
      <p:sp>
        <p:nvSpPr>
          <p:cNvPr id="355" name="Google Shape;355;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Do we have tests that take all of the control branches at some point?</a:t>
            </a:r>
            <a:endParaRPr/>
          </a:p>
          <a:p>
            <a:pPr indent="-381000" lvl="1" marL="914400" marR="0" rtl="0" algn="l">
              <a:lnSpc>
                <a:spcPct val="120000"/>
              </a:lnSpc>
              <a:spcBef>
                <a:spcPts val="0"/>
              </a:spcBef>
              <a:spcAft>
                <a:spcPts val="0"/>
              </a:spcAft>
              <a:buSzPts val="2400"/>
              <a:buChar char="○"/>
            </a:pPr>
            <a:r>
              <a:rPr lang="en"/>
              <a:t>Cover each edge of the CFG.</a:t>
            </a:r>
            <a:endParaRPr/>
          </a:p>
          <a:p>
            <a:pPr indent="-419100" lvl="0" marL="457200" marR="0" rtl="0" algn="l">
              <a:lnSpc>
                <a:spcPct val="120000"/>
              </a:lnSpc>
              <a:spcBef>
                <a:spcPts val="0"/>
              </a:spcBef>
              <a:spcAft>
                <a:spcPts val="0"/>
              </a:spcAft>
              <a:buSzPts val="3000"/>
              <a:buChar char="●"/>
            </a:pPr>
            <a:r>
              <a:rPr lang="en"/>
              <a:t>Helps identify faults in decision statements.</a:t>
            </a:r>
            <a:endParaRPr/>
          </a:p>
          <a:p>
            <a:pPr indent="-419100" lvl="0" marL="457200" marR="0" rtl="0" algn="l">
              <a:lnSpc>
                <a:spcPct val="120000"/>
              </a:lnSpc>
              <a:spcBef>
                <a:spcPts val="0"/>
              </a:spcBef>
              <a:spcAft>
                <a:spcPts val="0"/>
              </a:spcAft>
              <a:buSzPts val="3000"/>
              <a:buChar char="●"/>
            </a:pPr>
            <a:r>
              <a:rPr lang="en"/>
              <a:t>Coverage = Number of Branches Covered</a:t>
            </a:r>
            <a:endParaRPr/>
          </a:p>
          <a:p>
            <a:pPr indent="0" lvl="0" marL="0" marR="0" rtl="0" algn="l">
              <a:lnSpc>
                <a:spcPct val="120000"/>
              </a:lnSpc>
              <a:spcBef>
                <a:spcPts val="0"/>
              </a:spcBef>
              <a:spcAft>
                <a:spcPts val="0"/>
              </a:spcAft>
              <a:buNone/>
            </a:pPr>
            <a:r>
              <a:rPr lang="en"/>
              <a:t>						Number of Total Branches</a:t>
            </a:r>
            <a:endParaRPr/>
          </a:p>
        </p:txBody>
      </p:sp>
      <p:cxnSp>
        <p:nvCxnSpPr>
          <p:cNvPr id="356" name="Google Shape;356;p34"/>
          <p:cNvCxnSpPr/>
          <p:nvPr/>
        </p:nvCxnSpPr>
        <p:spPr>
          <a:xfrm flipH="1" rot="10800000">
            <a:off x="2895825" y="4309275"/>
            <a:ext cx="5389500" cy="11700"/>
          </a:xfrm>
          <a:prstGeom prst="straightConnector1">
            <a:avLst/>
          </a:prstGeom>
          <a:noFill/>
          <a:ln cap="flat" cmpd="sng" w="19050">
            <a:solidFill>
              <a:srgbClr val="000000"/>
            </a:solidFill>
            <a:prstDash val="solid"/>
            <a:round/>
            <a:headEnd len="med" w="med" type="none"/>
            <a:tailEnd len="med" w="med" type="none"/>
          </a:ln>
        </p:spPr>
      </p:cxnSp>
      <p:sp>
        <p:nvSpPr>
          <p:cNvPr id="357" name="Google Shape;357;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Subsumption</a:t>
            </a:r>
            <a:endParaRPr/>
          </a:p>
        </p:txBody>
      </p:sp>
      <p:sp>
        <p:nvSpPr>
          <p:cNvPr id="363" name="Google Shape;363;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Clr>
                <a:schemeClr val="dk1"/>
              </a:buClr>
              <a:buSzPts val="2800"/>
              <a:buFont typeface="Arial"/>
              <a:buChar char="●"/>
            </a:pPr>
            <a:r>
              <a:rPr lang="en" sz="2800"/>
              <a:t>Coverage metric (</a:t>
            </a:r>
            <a:r>
              <a:rPr i="1" lang="en" sz="2800"/>
              <a:t>A</a:t>
            </a:r>
            <a:r>
              <a:rPr lang="en" sz="2800"/>
              <a:t>) </a:t>
            </a:r>
            <a:r>
              <a:rPr i="1" lang="en" sz="2800"/>
              <a:t>subsumes</a:t>
            </a:r>
            <a:r>
              <a:rPr lang="en" sz="2800"/>
              <a:t> another metric (</a:t>
            </a:r>
            <a:r>
              <a:rPr i="1" lang="en" sz="2800"/>
              <a:t>B</a:t>
            </a:r>
            <a:r>
              <a:rPr lang="en" sz="2800"/>
              <a:t>) if, for every program </a:t>
            </a:r>
            <a:r>
              <a:rPr i="1" lang="en" sz="2800"/>
              <a:t>P</a:t>
            </a:r>
            <a:r>
              <a:rPr lang="en" sz="2800"/>
              <a:t>, every test suite satisfying </a:t>
            </a:r>
            <a:r>
              <a:rPr i="1" lang="en" sz="2800"/>
              <a:t>A</a:t>
            </a:r>
            <a:r>
              <a:rPr lang="en" sz="2800"/>
              <a:t> also satisfies </a:t>
            </a:r>
            <a:r>
              <a:rPr i="1" lang="en" sz="2800"/>
              <a:t>B</a:t>
            </a:r>
            <a:r>
              <a:rPr lang="en" sz="2800"/>
              <a:t> with respect to </a:t>
            </a:r>
            <a:r>
              <a:rPr i="1" lang="en" sz="2800"/>
              <a:t>P</a:t>
            </a:r>
            <a:r>
              <a:rPr lang="en" sz="2800"/>
              <a:t>.</a:t>
            </a:r>
            <a:endParaRPr sz="2800"/>
          </a:p>
          <a:p>
            <a:pPr indent="-381000" lvl="1" marL="914400" marR="0" rtl="0" algn="l">
              <a:lnSpc>
                <a:spcPct val="120000"/>
              </a:lnSpc>
              <a:spcBef>
                <a:spcPts val="0"/>
              </a:spcBef>
              <a:spcAft>
                <a:spcPts val="0"/>
              </a:spcAft>
              <a:buSzPts val="2400"/>
              <a:buChar char="○"/>
            </a:pPr>
            <a:r>
              <a:rPr lang="en"/>
              <a:t>If we satisfy A, there is no point in measuring B. </a:t>
            </a:r>
            <a:endParaRPr/>
          </a:p>
          <a:p>
            <a:pPr indent="-381000" lvl="1" marL="914400" marR="0" rtl="0" algn="l">
              <a:lnSpc>
                <a:spcPct val="120000"/>
              </a:lnSpc>
              <a:spcBef>
                <a:spcPts val="0"/>
              </a:spcBef>
              <a:spcAft>
                <a:spcPts val="0"/>
              </a:spcAft>
              <a:buSzPts val="2400"/>
              <a:buChar char="○"/>
            </a:pPr>
            <a:r>
              <a:rPr lang="en"/>
              <a:t>Branch coverage subsumes statement coverage.</a:t>
            </a:r>
            <a:endParaRPr/>
          </a:p>
          <a:p>
            <a:pPr indent="-381000" lvl="2" marL="1371600" marR="0" rtl="0" algn="l">
              <a:lnSpc>
                <a:spcPct val="120000"/>
              </a:lnSpc>
              <a:spcBef>
                <a:spcPts val="0"/>
              </a:spcBef>
              <a:spcAft>
                <a:spcPts val="0"/>
              </a:spcAft>
              <a:buSzPts val="2400"/>
              <a:buChar char="■"/>
            </a:pPr>
            <a:r>
              <a:rPr lang="en"/>
              <a:t>Covering all edges requires covering all nodes in a control-flow graph.</a:t>
            </a:r>
            <a:endParaRPr/>
          </a:p>
          <a:p>
            <a:pPr indent="-381000" lvl="1" marL="914400" marR="0" rtl="0" algn="l">
              <a:lnSpc>
                <a:spcPct val="120000"/>
              </a:lnSpc>
              <a:spcBef>
                <a:spcPts val="0"/>
              </a:spcBef>
              <a:spcAft>
                <a:spcPts val="0"/>
              </a:spcAft>
              <a:buSzPts val="2400"/>
              <a:buChar char="○"/>
            </a:pPr>
            <a:r>
              <a:rPr lang="en"/>
              <a:t>Covering all 2-way parameter interactions (combinatorial-interaction testing) subsumes covering all parameter partitions individually.</a:t>
            </a:r>
            <a:endParaRPr/>
          </a:p>
        </p:txBody>
      </p:sp>
      <p:sp>
        <p:nvSpPr>
          <p:cNvPr id="364" name="Google Shape;364;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Subsumption</a:t>
            </a:r>
            <a:endParaRPr/>
          </a:p>
        </p:txBody>
      </p:sp>
      <p:sp>
        <p:nvSpPr>
          <p:cNvPr id="370" name="Google Shape;370;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Shouldn’t we always choose the stronger metric?</a:t>
            </a:r>
            <a:endParaRPr/>
          </a:p>
          <a:p>
            <a:pPr indent="-381000" lvl="1" marL="914400" marR="0" rtl="0" algn="l">
              <a:lnSpc>
                <a:spcPct val="120000"/>
              </a:lnSpc>
              <a:spcBef>
                <a:spcPts val="0"/>
              </a:spcBef>
              <a:spcAft>
                <a:spcPts val="0"/>
              </a:spcAft>
              <a:buSzPts val="2400"/>
              <a:buChar char="○"/>
            </a:pPr>
            <a:r>
              <a:rPr lang="en"/>
              <a:t>Not always…</a:t>
            </a:r>
            <a:endParaRPr/>
          </a:p>
          <a:p>
            <a:pPr indent="-381000" lvl="2" marL="1371600" marR="0" rtl="0" algn="l">
              <a:lnSpc>
                <a:spcPct val="120000"/>
              </a:lnSpc>
              <a:spcBef>
                <a:spcPts val="0"/>
              </a:spcBef>
              <a:spcAft>
                <a:spcPts val="0"/>
              </a:spcAft>
              <a:buSzPts val="2400"/>
              <a:buChar char="■"/>
            </a:pPr>
            <a:r>
              <a:rPr lang="en"/>
              <a:t>Typically require more obligations (so, you have to come up with more tests)</a:t>
            </a:r>
            <a:endParaRPr/>
          </a:p>
          <a:p>
            <a:pPr indent="-342900" lvl="3" marL="1828800" marR="0" rtl="0" algn="l">
              <a:lnSpc>
                <a:spcPct val="120000"/>
              </a:lnSpc>
              <a:spcBef>
                <a:spcPts val="0"/>
              </a:spcBef>
              <a:spcAft>
                <a:spcPts val="0"/>
              </a:spcAft>
              <a:buSzPts val="1800"/>
              <a:buChar char="●"/>
            </a:pPr>
            <a:r>
              <a:rPr lang="en"/>
              <a:t>Or, at least, tougher obligations - making it harder to come up with the test cases.</a:t>
            </a:r>
            <a:endParaRPr/>
          </a:p>
          <a:p>
            <a:pPr indent="-381000" lvl="2" marL="1371600" marR="0" rtl="0" algn="l">
              <a:lnSpc>
                <a:spcPct val="120000"/>
              </a:lnSpc>
              <a:spcBef>
                <a:spcPts val="0"/>
              </a:spcBef>
              <a:spcAft>
                <a:spcPts val="0"/>
              </a:spcAft>
              <a:buSzPts val="2400"/>
              <a:buChar char="■"/>
            </a:pPr>
            <a:r>
              <a:rPr lang="en"/>
              <a:t>May end up with a large number of </a:t>
            </a:r>
            <a:r>
              <a:rPr i="1" lang="en"/>
              <a:t>unsatisfiable</a:t>
            </a:r>
            <a:r>
              <a:rPr lang="en"/>
              <a:t> obligations</a:t>
            </a:r>
            <a:endParaRPr/>
          </a:p>
        </p:txBody>
      </p:sp>
      <p:sp>
        <p:nvSpPr>
          <p:cNvPr id="371" name="Google Shape;371;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37"/>
          <p:cNvSpPr txBox="1"/>
          <p:nvPr>
            <p:ph type="title"/>
          </p:nvPr>
        </p:nvSpPr>
        <p:spPr>
          <a:xfrm>
            <a:off x="457200" y="490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Branch Coverage</a:t>
            </a:r>
            <a:endParaRPr b="0" i="0" u="none" cap="none" strike="noStrike">
              <a:solidFill>
                <a:srgbClr val="FFFFFF"/>
              </a:solidFill>
              <a:latin typeface="Arial"/>
              <a:ea typeface="Arial"/>
              <a:cs typeface="Arial"/>
              <a:sym typeface="Arial"/>
            </a:endParaRPr>
          </a:p>
        </p:txBody>
      </p:sp>
      <p:cxnSp>
        <p:nvCxnSpPr>
          <p:cNvPr id="381" name="Google Shape;381;p37"/>
          <p:cNvCxnSpPr/>
          <p:nvPr/>
        </p:nvCxnSpPr>
        <p:spPr>
          <a:xfrm>
            <a:off x="6835800" y="2684810"/>
            <a:ext cx="0" cy="361200"/>
          </a:xfrm>
          <a:prstGeom prst="straightConnector1">
            <a:avLst/>
          </a:prstGeom>
          <a:noFill/>
          <a:ln cap="flat" cmpd="sng" w="28575">
            <a:solidFill>
              <a:srgbClr val="00279F"/>
            </a:solidFill>
            <a:prstDash val="solid"/>
            <a:round/>
            <a:headEnd len="sm" w="sm" type="none"/>
            <a:tailEnd len="sm" w="sm" type="triangle"/>
          </a:ln>
        </p:spPr>
      </p:cxnSp>
      <p:cxnSp>
        <p:nvCxnSpPr>
          <p:cNvPr id="382" name="Google Shape;382;p37"/>
          <p:cNvCxnSpPr/>
          <p:nvPr/>
        </p:nvCxnSpPr>
        <p:spPr>
          <a:xfrm>
            <a:off x="4913608" y="2684810"/>
            <a:ext cx="0" cy="1391400"/>
          </a:xfrm>
          <a:prstGeom prst="straightConnector1">
            <a:avLst/>
          </a:prstGeom>
          <a:noFill/>
          <a:ln cap="flat" cmpd="sng" w="28575">
            <a:solidFill>
              <a:srgbClr val="00279F"/>
            </a:solidFill>
            <a:prstDash val="solid"/>
            <a:round/>
            <a:headEnd len="sm" w="sm" type="none"/>
            <a:tailEnd len="sm" w="sm" type="triangle"/>
          </a:ln>
        </p:spPr>
      </p:cxnSp>
      <p:sp>
        <p:nvSpPr>
          <p:cNvPr id="383" name="Google Shape;383;p37"/>
          <p:cNvSpPr/>
          <p:nvPr/>
        </p:nvSpPr>
        <p:spPr>
          <a:xfrm>
            <a:off x="5417887" y="1533525"/>
            <a:ext cx="824700" cy="4446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384" name="Google Shape;384;p37"/>
          <p:cNvSpPr/>
          <p:nvPr/>
        </p:nvSpPr>
        <p:spPr>
          <a:xfrm>
            <a:off x="4092050" y="2367527"/>
            <a:ext cx="2808900" cy="6189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i&lt;N and A[i] &lt;X</a:t>
            </a:r>
            <a:endParaRPr b="0" i="0" sz="1800" u="none" cap="none" strike="noStrike">
              <a:solidFill>
                <a:schemeClr val="dk1"/>
              </a:solidFill>
              <a:latin typeface="Arial"/>
              <a:ea typeface="Arial"/>
              <a:cs typeface="Arial"/>
              <a:sym typeface="Arial"/>
            </a:endParaRPr>
          </a:p>
        </p:txBody>
      </p:sp>
      <p:sp>
        <p:nvSpPr>
          <p:cNvPr id="385" name="Google Shape;385;p37"/>
          <p:cNvSpPr/>
          <p:nvPr/>
        </p:nvSpPr>
        <p:spPr>
          <a:xfrm>
            <a:off x="5787197" y="3046059"/>
            <a:ext cx="2110500" cy="6189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386" name="Google Shape;386;p37"/>
          <p:cNvSpPr/>
          <p:nvPr/>
        </p:nvSpPr>
        <p:spPr>
          <a:xfrm>
            <a:off x="7055310" y="3795259"/>
            <a:ext cx="1412100" cy="4446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387" name="Google Shape;387;p37"/>
          <p:cNvSpPr/>
          <p:nvPr/>
        </p:nvSpPr>
        <p:spPr>
          <a:xfrm>
            <a:off x="4277327" y="4096823"/>
            <a:ext cx="1271100" cy="4446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388" name="Google Shape;388;p37"/>
          <p:cNvCxnSpPr/>
          <p:nvPr/>
        </p:nvCxnSpPr>
        <p:spPr>
          <a:xfrm>
            <a:off x="5839108" y="2006290"/>
            <a:ext cx="0" cy="411300"/>
          </a:xfrm>
          <a:prstGeom prst="straightConnector1">
            <a:avLst/>
          </a:prstGeom>
          <a:noFill/>
          <a:ln cap="flat" cmpd="sng" w="28575">
            <a:solidFill>
              <a:srgbClr val="00279F"/>
            </a:solidFill>
            <a:prstDash val="solid"/>
            <a:round/>
            <a:headEnd len="sm" w="sm" type="none"/>
            <a:tailEnd len="sm" w="sm" type="triangle"/>
          </a:ln>
        </p:spPr>
      </p:cxnSp>
      <p:cxnSp>
        <p:nvCxnSpPr>
          <p:cNvPr id="389" name="Google Shape;389;p37"/>
          <p:cNvCxnSpPr/>
          <p:nvPr/>
        </p:nvCxnSpPr>
        <p:spPr>
          <a:xfrm>
            <a:off x="7903685" y="3363330"/>
            <a:ext cx="0" cy="424200"/>
          </a:xfrm>
          <a:prstGeom prst="straightConnector1">
            <a:avLst/>
          </a:prstGeom>
          <a:noFill/>
          <a:ln cap="flat" cmpd="sng" w="28575">
            <a:solidFill>
              <a:srgbClr val="00279F"/>
            </a:solidFill>
            <a:prstDash val="solid"/>
            <a:round/>
            <a:headEnd len="sm" w="sm" type="none"/>
            <a:tailEnd len="sm" w="sm" type="triangle"/>
          </a:ln>
        </p:spPr>
      </p:cxnSp>
      <p:cxnSp>
        <p:nvCxnSpPr>
          <p:cNvPr id="390" name="Google Shape;390;p37"/>
          <p:cNvCxnSpPr/>
          <p:nvPr/>
        </p:nvCxnSpPr>
        <p:spPr>
          <a:xfrm>
            <a:off x="8123195" y="4773773"/>
            <a:ext cx="545700" cy="0"/>
          </a:xfrm>
          <a:prstGeom prst="straightConnector1">
            <a:avLst/>
          </a:prstGeom>
          <a:noFill/>
          <a:ln cap="flat" cmpd="sng" w="28575">
            <a:solidFill>
              <a:srgbClr val="00279F"/>
            </a:solidFill>
            <a:prstDash val="solid"/>
            <a:round/>
            <a:headEnd len="sm" w="sm" type="none"/>
            <a:tailEnd len="sm" w="sm" type="none"/>
          </a:ln>
        </p:spPr>
      </p:cxnSp>
      <p:cxnSp>
        <p:nvCxnSpPr>
          <p:cNvPr id="391" name="Google Shape;391;p37"/>
          <p:cNvCxnSpPr/>
          <p:nvPr/>
        </p:nvCxnSpPr>
        <p:spPr>
          <a:xfrm>
            <a:off x="8686800" y="2835592"/>
            <a:ext cx="0" cy="1932000"/>
          </a:xfrm>
          <a:prstGeom prst="straightConnector1">
            <a:avLst/>
          </a:prstGeom>
          <a:noFill/>
          <a:ln cap="flat" cmpd="sng" w="28575">
            <a:solidFill>
              <a:srgbClr val="00279F"/>
            </a:solidFill>
            <a:prstDash val="solid"/>
            <a:round/>
            <a:headEnd len="sm" w="sm" type="none"/>
            <a:tailEnd len="sm" w="sm" type="none"/>
          </a:ln>
        </p:spPr>
      </p:cxnSp>
      <p:cxnSp>
        <p:nvCxnSpPr>
          <p:cNvPr id="392" name="Google Shape;392;p37"/>
          <p:cNvCxnSpPr/>
          <p:nvPr/>
        </p:nvCxnSpPr>
        <p:spPr>
          <a:xfrm>
            <a:off x="5859872" y="2157072"/>
            <a:ext cx="2808900" cy="637500"/>
          </a:xfrm>
          <a:prstGeom prst="straightConnector1">
            <a:avLst/>
          </a:prstGeom>
          <a:noFill/>
          <a:ln cap="flat" cmpd="sng" w="28575">
            <a:solidFill>
              <a:srgbClr val="00279F"/>
            </a:solidFill>
            <a:prstDash val="solid"/>
            <a:round/>
            <a:headEnd len="sm" w="sm" type="triangle"/>
            <a:tailEnd len="sm" w="sm" type="none"/>
          </a:ln>
        </p:spPr>
      </p:cxnSp>
      <p:sp>
        <p:nvSpPr>
          <p:cNvPr id="393" name="Google Shape;393;p37"/>
          <p:cNvSpPr/>
          <p:nvPr/>
        </p:nvSpPr>
        <p:spPr>
          <a:xfrm>
            <a:off x="6893659" y="2716211"/>
            <a:ext cx="6855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94" name="Google Shape;394;p37"/>
          <p:cNvSpPr/>
          <p:nvPr/>
        </p:nvSpPr>
        <p:spPr>
          <a:xfrm>
            <a:off x="4900274" y="3017776"/>
            <a:ext cx="7239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395" name="Google Shape;395;p37"/>
          <p:cNvSpPr/>
          <p:nvPr/>
        </p:nvSpPr>
        <p:spPr>
          <a:xfrm>
            <a:off x="7890352" y="3319340"/>
            <a:ext cx="7239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96" name="Google Shape;396;p37"/>
          <p:cNvSpPr/>
          <p:nvPr/>
        </p:nvSpPr>
        <p:spPr>
          <a:xfrm>
            <a:off x="5896966" y="3620905"/>
            <a:ext cx="7239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397" name="Google Shape;397;p37"/>
          <p:cNvCxnSpPr/>
          <p:nvPr/>
        </p:nvCxnSpPr>
        <p:spPr>
          <a:xfrm>
            <a:off x="5839108" y="3382178"/>
            <a:ext cx="0" cy="1379100"/>
          </a:xfrm>
          <a:prstGeom prst="straightConnector1">
            <a:avLst/>
          </a:prstGeom>
          <a:noFill/>
          <a:ln cap="flat" cmpd="sng" w="28575">
            <a:solidFill>
              <a:srgbClr val="FC0128"/>
            </a:solidFill>
            <a:prstDash val="solid"/>
            <a:round/>
            <a:headEnd len="sm" w="sm" type="none"/>
            <a:tailEnd len="sm" w="sm" type="none"/>
          </a:ln>
        </p:spPr>
      </p:cxnSp>
      <p:cxnSp>
        <p:nvCxnSpPr>
          <p:cNvPr id="398" name="Google Shape;398;p37"/>
          <p:cNvCxnSpPr/>
          <p:nvPr/>
        </p:nvCxnSpPr>
        <p:spPr>
          <a:xfrm>
            <a:off x="5850973" y="4773773"/>
            <a:ext cx="1613700" cy="0"/>
          </a:xfrm>
          <a:prstGeom prst="straightConnector1">
            <a:avLst/>
          </a:prstGeom>
          <a:noFill/>
          <a:ln cap="flat" cmpd="sng" w="28575">
            <a:solidFill>
              <a:srgbClr val="FC0128"/>
            </a:solidFill>
            <a:prstDash val="solid"/>
            <a:round/>
            <a:headEnd len="sm" w="sm" type="none"/>
            <a:tailEnd len="sm" w="sm" type="triangle"/>
          </a:ln>
        </p:spPr>
      </p:cxnSp>
      <p:sp>
        <p:nvSpPr>
          <p:cNvPr id="399" name="Google Shape;399;p37"/>
          <p:cNvSpPr/>
          <p:nvPr/>
        </p:nvSpPr>
        <p:spPr>
          <a:xfrm>
            <a:off x="457200" y="1800275"/>
            <a:ext cx="48066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400" name="Google Shape;400;p37"/>
          <p:cNvSpPr/>
          <p:nvPr/>
        </p:nvSpPr>
        <p:spPr>
          <a:xfrm>
            <a:off x="7482464" y="4549170"/>
            <a:ext cx="629100" cy="4446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401" name="Google Shape;401;p37"/>
          <p:cNvCxnSpPr/>
          <p:nvPr/>
        </p:nvCxnSpPr>
        <p:spPr>
          <a:xfrm>
            <a:off x="7903685" y="4268024"/>
            <a:ext cx="0" cy="273300"/>
          </a:xfrm>
          <a:prstGeom prst="straightConnector1">
            <a:avLst/>
          </a:prstGeom>
          <a:noFill/>
          <a:ln cap="flat" cmpd="sng" w="28575">
            <a:solidFill>
              <a:srgbClr val="00279F"/>
            </a:solidFill>
            <a:prstDash val="solid"/>
            <a:round/>
            <a:headEnd len="sm" w="sm" type="none"/>
            <a:tailEnd len="sm" w="sm" type="triangle"/>
          </a:ln>
        </p:spPr>
      </p:cxnSp>
      <p:sp>
        <p:nvSpPr>
          <p:cNvPr id="402" name="Google Shape;402;p37"/>
          <p:cNvSpPr txBox="1"/>
          <p:nvPr/>
        </p:nvSpPr>
        <p:spPr>
          <a:xfrm>
            <a:off x="457200" y="5001625"/>
            <a:ext cx="8660100" cy="14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What test obligations must be covered?</a:t>
            </a:r>
            <a:endParaRPr b="1" sz="2400"/>
          </a:p>
          <a:p>
            <a:pPr indent="0" lvl="0" marL="0" rtl="0" algn="l">
              <a:spcBef>
                <a:spcPts val="0"/>
              </a:spcBef>
              <a:spcAft>
                <a:spcPts val="0"/>
              </a:spcAft>
              <a:buNone/>
            </a:pPr>
            <a:r>
              <a:rPr b="1" lang="en" sz="2400"/>
              <a:t>How does fault detection potential change?</a:t>
            </a:r>
            <a:endParaRPr b="1" sz="2400"/>
          </a:p>
          <a:p>
            <a:pPr indent="0" lvl="0" marL="0" rtl="0" algn="l">
              <a:spcBef>
                <a:spcPts val="0"/>
              </a:spcBef>
              <a:spcAft>
                <a:spcPts val="0"/>
              </a:spcAft>
              <a:buNone/>
            </a:pPr>
            <a:r>
              <a:rPr b="1" lang="en" sz="2400"/>
              <a:t>Where would we want to use branch coverage?</a:t>
            </a:r>
            <a:endParaRPr b="1" sz="2400"/>
          </a:p>
        </p:txBody>
      </p:sp>
      <p:sp>
        <p:nvSpPr>
          <p:cNvPr id="403" name="Google Shape;403;p37"/>
          <p:cNvSpPr txBox="1"/>
          <p:nvPr/>
        </p:nvSpPr>
        <p:spPr>
          <a:xfrm>
            <a:off x="226200" y="6514200"/>
            <a:ext cx="86916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Gregory Gay					CSCE 740 - Fall 2016								29</a:t>
            </a:r>
            <a:endParaRPr/>
          </a:p>
        </p:txBody>
      </p:sp>
      <p:sp>
        <p:nvSpPr>
          <p:cNvPr id="404" name="Google Shape;404;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Have We Done a Good Job?</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What we want:</a:t>
            </a:r>
            <a:endParaRPr/>
          </a:p>
          <a:p>
            <a:pPr indent="-419100" lvl="0" marL="457200" rtl="0" algn="l">
              <a:spcBef>
                <a:spcPts val="600"/>
              </a:spcBef>
              <a:spcAft>
                <a:spcPts val="0"/>
              </a:spcAft>
              <a:buSzPts val="3000"/>
              <a:buChar char="●"/>
            </a:pPr>
            <a:r>
              <a:rPr lang="en"/>
              <a:t>We’ve found all the faults.</a:t>
            </a:r>
            <a:endParaRPr/>
          </a:p>
          <a:p>
            <a:pPr indent="-381000" lvl="1" marL="914400" rtl="0" algn="l">
              <a:spcBef>
                <a:spcPts val="0"/>
              </a:spcBef>
              <a:spcAft>
                <a:spcPts val="0"/>
              </a:spcAft>
              <a:buSzPts val="2400"/>
              <a:buChar char="○"/>
            </a:pPr>
            <a:r>
              <a:rPr lang="en"/>
              <a:t>Impossible.</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What we (usually) get:</a:t>
            </a:r>
            <a:endParaRPr/>
          </a:p>
          <a:p>
            <a:pPr indent="-419100" lvl="0" marL="457200" rtl="0" algn="l">
              <a:spcBef>
                <a:spcPts val="600"/>
              </a:spcBef>
              <a:spcAft>
                <a:spcPts val="0"/>
              </a:spcAft>
              <a:buSzPts val="3000"/>
              <a:buChar char="●"/>
            </a:pPr>
            <a:r>
              <a:rPr lang="en"/>
              <a:t>We compiled and it worked.</a:t>
            </a:r>
            <a:endParaRPr/>
          </a:p>
          <a:p>
            <a:pPr indent="-419100" lvl="0" marL="457200" rtl="0" algn="l">
              <a:spcBef>
                <a:spcPts val="0"/>
              </a:spcBef>
              <a:spcAft>
                <a:spcPts val="0"/>
              </a:spcAft>
              <a:buSzPts val="3000"/>
              <a:buChar char="●"/>
            </a:pPr>
            <a:r>
              <a:rPr lang="en"/>
              <a:t>We run out of time or budget.</a:t>
            </a:r>
            <a:endParaRPr/>
          </a:p>
          <a:p>
            <a:pPr indent="-381000" lvl="1" marL="914400" rtl="0" algn="l">
              <a:spcBef>
                <a:spcPts val="0"/>
              </a:spcBef>
              <a:spcAft>
                <a:spcPts val="0"/>
              </a:spcAft>
              <a:buSzPts val="2400"/>
              <a:buChar char="○"/>
            </a:pPr>
            <a:r>
              <a:rPr lang="en"/>
              <a:t>Inadequate.</a:t>
            </a:r>
            <a:endParaRPr/>
          </a:p>
          <a:p>
            <a:pPr indent="0" lvl="0" marL="0" rtl="0" algn="l">
              <a:spcBef>
                <a:spcPts val="600"/>
              </a:spcBef>
              <a:spcAft>
                <a:spcPts val="0"/>
              </a:spcAft>
              <a:buNone/>
            </a:pPr>
            <a:r>
              <a:t/>
            </a:r>
            <a:endParaRPr/>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Decisions and Conditions</a:t>
            </a:r>
            <a:endParaRPr/>
          </a:p>
        </p:txBody>
      </p:sp>
      <p:sp>
        <p:nvSpPr>
          <p:cNvPr id="410" name="Google Shape;410;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A </a:t>
            </a:r>
            <a:r>
              <a:rPr i="1" lang="en"/>
              <a:t>decision</a:t>
            </a:r>
            <a:r>
              <a:rPr lang="en"/>
              <a:t> is a complex Boolean expression.</a:t>
            </a:r>
            <a:endParaRPr/>
          </a:p>
          <a:p>
            <a:pPr indent="-381000" lvl="1" marL="914400" marR="0" rtl="0" algn="l">
              <a:lnSpc>
                <a:spcPct val="120000"/>
              </a:lnSpc>
              <a:spcBef>
                <a:spcPts val="0"/>
              </a:spcBef>
              <a:spcAft>
                <a:spcPts val="0"/>
              </a:spcAft>
              <a:buSzPts val="2400"/>
              <a:buChar char="○"/>
            </a:pPr>
            <a:r>
              <a:rPr lang="en"/>
              <a:t>Often cause control-flow branching:</a:t>
            </a:r>
            <a:endParaRPr/>
          </a:p>
          <a:p>
            <a:pPr indent="-355600" lvl="2" marL="1371600" marR="0" rtl="0" algn="l">
              <a:lnSpc>
                <a:spcPct val="120000"/>
              </a:lnSpc>
              <a:spcBef>
                <a:spcPts val="0"/>
              </a:spcBef>
              <a:spcAft>
                <a:spcPts val="0"/>
              </a:spcAft>
              <a:buSzPts val="2000"/>
              <a:buFont typeface="Courier New"/>
              <a:buChar char="■"/>
            </a:pPr>
            <a:r>
              <a:rPr lang="en" sz="2000">
                <a:latin typeface="Courier New"/>
                <a:ea typeface="Courier New"/>
                <a:cs typeface="Courier New"/>
                <a:sym typeface="Courier New"/>
              </a:rPr>
              <a:t>if ((a &amp;&amp; b) || !c) { ...</a:t>
            </a:r>
            <a:endParaRPr sz="2000">
              <a:latin typeface="Courier New"/>
              <a:ea typeface="Courier New"/>
              <a:cs typeface="Courier New"/>
              <a:sym typeface="Courier New"/>
            </a:endParaRPr>
          </a:p>
          <a:p>
            <a:pPr indent="-381000" lvl="1" marL="914400" marR="0" rtl="0" algn="l">
              <a:lnSpc>
                <a:spcPct val="120000"/>
              </a:lnSpc>
              <a:spcBef>
                <a:spcPts val="0"/>
              </a:spcBef>
              <a:spcAft>
                <a:spcPts val="0"/>
              </a:spcAft>
              <a:buSzPts val="2400"/>
              <a:buChar char="○"/>
            </a:pPr>
            <a:r>
              <a:rPr lang="en"/>
              <a:t>But not always:</a:t>
            </a:r>
            <a:endParaRPr/>
          </a:p>
          <a:p>
            <a:pPr indent="-355600" lvl="2" marL="1371600" marR="0" rtl="0" algn="l">
              <a:lnSpc>
                <a:spcPct val="120000"/>
              </a:lnSpc>
              <a:spcBef>
                <a:spcPts val="0"/>
              </a:spcBef>
              <a:spcAft>
                <a:spcPts val="0"/>
              </a:spcAft>
              <a:buSzPts val="2000"/>
              <a:buFont typeface="Courier New"/>
              <a:buChar char="■"/>
            </a:pPr>
            <a:r>
              <a:rPr lang="en" sz="2000">
                <a:latin typeface="Courier New"/>
                <a:ea typeface="Courier New"/>
                <a:cs typeface="Courier New"/>
                <a:sym typeface="Courier New"/>
              </a:rPr>
              <a:t>Boolean x = ((a &amp;&amp; b) || !c);</a:t>
            </a:r>
            <a:endParaRPr sz="2000">
              <a:latin typeface="Courier New"/>
              <a:ea typeface="Courier New"/>
              <a:cs typeface="Courier New"/>
              <a:sym typeface="Courier New"/>
            </a:endParaRPr>
          </a:p>
          <a:p>
            <a:pPr indent="-381000" lvl="1" marL="914400" marR="0" rtl="0" algn="l">
              <a:lnSpc>
                <a:spcPct val="120000"/>
              </a:lnSpc>
              <a:spcBef>
                <a:spcPts val="0"/>
              </a:spcBef>
              <a:spcAft>
                <a:spcPts val="0"/>
              </a:spcAft>
              <a:buSzPts val="2400"/>
              <a:buChar char="○"/>
            </a:pPr>
            <a:r>
              <a:rPr lang="en"/>
              <a:t>Made up of </a:t>
            </a:r>
            <a:r>
              <a:rPr i="1" lang="en"/>
              <a:t>conditions</a:t>
            </a:r>
            <a:r>
              <a:rPr lang="en"/>
              <a:t> connected with Boolean operators (and, or, xor, not):</a:t>
            </a:r>
            <a:endParaRPr/>
          </a:p>
          <a:p>
            <a:pPr indent="-381000" lvl="2" marL="1371600" marR="0" rtl="0" algn="l">
              <a:lnSpc>
                <a:spcPct val="120000"/>
              </a:lnSpc>
              <a:spcBef>
                <a:spcPts val="0"/>
              </a:spcBef>
              <a:spcAft>
                <a:spcPts val="0"/>
              </a:spcAft>
              <a:buSzPts val="2400"/>
              <a:buChar char="■"/>
            </a:pPr>
            <a:r>
              <a:rPr lang="en"/>
              <a:t>Simple Boolean connectives.</a:t>
            </a:r>
            <a:endParaRPr/>
          </a:p>
          <a:p>
            <a:pPr indent="-342900" lvl="3" marL="1828800" marR="0" rtl="0" algn="l">
              <a:lnSpc>
                <a:spcPct val="120000"/>
              </a:lnSpc>
              <a:spcBef>
                <a:spcPts val="0"/>
              </a:spcBef>
              <a:spcAft>
                <a:spcPts val="0"/>
              </a:spcAft>
              <a:buSzPts val="1800"/>
              <a:buChar char="●"/>
            </a:pPr>
            <a:r>
              <a:rPr lang="en"/>
              <a:t>Boolean variables: </a:t>
            </a:r>
            <a:r>
              <a:rPr lang="en">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3" marL="1828800" marR="0" rtl="0" algn="l">
              <a:lnSpc>
                <a:spcPct val="120000"/>
              </a:lnSpc>
              <a:spcBef>
                <a:spcPts val="0"/>
              </a:spcBef>
              <a:spcAft>
                <a:spcPts val="0"/>
              </a:spcAft>
              <a:buSzPts val="1800"/>
              <a:buChar char="●"/>
            </a:pPr>
            <a:r>
              <a:rPr lang="en"/>
              <a:t>Subexpressions that evaluate to true/false involving (&lt;, &gt;, &lt;=, &gt;=, ==, and !=): </a:t>
            </a:r>
            <a:r>
              <a:rPr lang="en">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411" name="Google Shape;411;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Condition Coverage</a:t>
            </a:r>
            <a:endParaRPr/>
          </a:p>
        </p:txBody>
      </p:sp>
      <p:sp>
        <p:nvSpPr>
          <p:cNvPr id="417" name="Google Shape;417;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Several coverage metrics that examine the individual </a:t>
            </a:r>
            <a:r>
              <a:rPr i="1" lang="en"/>
              <a:t>conditions</a:t>
            </a:r>
            <a:r>
              <a:rPr lang="en"/>
              <a:t> that make up a control-flow </a:t>
            </a:r>
            <a:r>
              <a:rPr i="1" lang="en"/>
              <a:t>decision</a:t>
            </a:r>
            <a:r>
              <a:rPr lang="en"/>
              <a:t>.</a:t>
            </a:r>
            <a:endParaRPr/>
          </a:p>
          <a:p>
            <a:pPr indent="-419100" lvl="0" marL="457200" marR="0" rtl="0" algn="l">
              <a:lnSpc>
                <a:spcPct val="120000"/>
              </a:lnSpc>
              <a:spcBef>
                <a:spcPts val="0"/>
              </a:spcBef>
              <a:spcAft>
                <a:spcPts val="0"/>
              </a:spcAft>
              <a:buSzPts val="3000"/>
              <a:buChar char="●"/>
            </a:pPr>
            <a:r>
              <a:rPr lang="en"/>
              <a:t>Identify faults in decision</a:t>
            </a:r>
            <a:r>
              <a:rPr i="1" lang="en"/>
              <a:t> </a:t>
            </a:r>
            <a:r>
              <a:rPr lang="en"/>
              <a:t>statements.</a:t>
            </a:r>
            <a:endParaRP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endParaRPr sz="1800"/>
          </a:p>
          <a:p>
            <a:pPr indent="-419100" lvl="0" marL="457200" marR="0" rtl="0" algn="l">
              <a:lnSpc>
                <a:spcPct val="120000"/>
              </a:lnSpc>
              <a:spcBef>
                <a:spcPts val="0"/>
              </a:spcBef>
              <a:spcAft>
                <a:spcPts val="0"/>
              </a:spcAft>
              <a:buClr>
                <a:schemeClr val="dk1"/>
              </a:buClr>
              <a:buSzPts val="3000"/>
              <a:buFont typeface="Arial"/>
              <a:buChar char="●"/>
            </a:pPr>
            <a:r>
              <a:rPr lang="en"/>
              <a:t>Most basic form: make each condition T/F.</a:t>
            </a:r>
            <a:endParaRPr/>
          </a:p>
          <a:p>
            <a:pPr indent="-381000" lvl="0" marL="457200" marR="0" rtl="0" algn="l">
              <a:lnSpc>
                <a:spcPct val="120000"/>
              </a:lnSpc>
              <a:spcBef>
                <a:spcPts val="0"/>
              </a:spcBef>
              <a:spcAft>
                <a:spcPts val="0"/>
              </a:spcAft>
              <a:buSzPts val="2400"/>
              <a:buChar char="●"/>
            </a:pPr>
            <a:r>
              <a:rPr lang="en" sz="2400"/>
              <a:t>Coverage = Number of Truth Values for All Conditions</a:t>
            </a:r>
            <a:endParaRPr sz="2400"/>
          </a:p>
          <a:p>
            <a:pPr indent="0" lvl="0" marL="0" marR="0" rtl="0" algn="l">
              <a:lnSpc>
                <a:spcPct val="120000"/>
              </a:lnSpc>
              <a:spcBef>
                <a:spcPts val="0"/>
              </a:spcBef>
              <a:spcAft>
                <a:spcPts val="0"/>
              </a:spcAft>
              <a:buNone/>
            </a:pPr>
            <a:r>
              <a:rPr lang="en" sz="2400"/>
              <a:t>						2x Number of Conditions</a:t>
            </a:r>
            <a:endParaRPr sz="2400"/>
          </a:p>
        </p:txBody>
      </p:sp>
      <p:cxnSp>
        <p:nvCxnSpPr>
          <p:cNvPr id="418" name="Google Shape;418;p39"/>
          <p:cNvCxnSpPr/>
          <p:nvPr/>
        </p:nvCxnSpPr>
        <p:spPr>
          <a:xfrm flipH="1" rot="10800000">
            <a:off x="2756075" y="5399475"/>
            <a:ext cx="5389500" cy="11700"/>
          </a:xfrm>
          <a:prstGeom prst="straightConnector1">
            <a:avLst/>
          </a:prstGeom>
          <a:noFill/>
          <a:ln cap="flat" cmpd="sng" w="19050">
            <a:solidFill>
              <a:srgbClr val="000000"/>
            </a:solidFill>
            <a:prstDash val="solid"/>
            <a:round/>
            <a:headEnd len="med" w="med" type="none"/>
            <a:tailEnd len="med" w="med" type="none"/>
          </a:ln>
        </p:spPr>
      </p:cxnSp>
      <p:sp>
        <p:nvSpPr>
          <p:cNvPr id="419" name="Google Shape;419;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40"/>
          <p:cNvSpPr txBox="1"/>
          <p:nvPr>
            <p:ph type="title"/>
          </p:nvPr>
        </p:nvSpPr>
        <p:spPr>
          <a:xfrm>
            <a:off x="457200" y="375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Basic Condition Coverage</a:t>
            </a:r>
            <a:endParaRPr b="0" i="0" u="none" cap="none" strike="noStrike">
              <a:solidFill>
                <a:srgbClr val="FFFFFF"/>
              </a:solidFill>
              <a:latin typeface="Arial"/>
              <a:ea typeface="Arial"/>
              <a:cs typeface="Arial"/>
              <a:sym typeface="Arial"/>
            </a:endParaRPr>
          </a:p>
        </p:txBody>
      </p:sp>
      <p:sp>
        <p:nvSpPr>
          <p:cNvPr id="429" name="Google Shape;429;p40"/>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chemeClr val="dk1"/>
              </a:buClr>
              <a:buSzPts val="3000"/>
              <a:buFont typeface="Arial"/>
              <a:buChar char="●"/>
            </a:pPr>
            <a:r>
              <a:rPr b="0" i="0" lang="en"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en" sz="3200"/>
              <a:t>Can be satisfied without hitting both branches, so does not subsume branch coverage.</a:t>
            </a:r>
            <a:endParaRPr sz="3200"/>
          </a:p>
          <a:p>
            <a:pPr indent="-381000" lvl="1" marL="914400" marR="0" rtl="0" algn="l">
              <a:spcBef>
                <a:spcPts val="0"/>
              </a:spcBef>
              <a:spcAft>
                <a:spcPts val="0"/>
              </a:spcAft>
              <a:buSzPts val="2400"/>
              <a:buChar char="○"/>
            </a:pPr>
            <a:r>
              <a:rPr lang="en"/>
              <a:t>In this case, false branch is taken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430" name="Google Shape;430;p40"/>
          <p:cNvGraphicFramePr/>
          <p:nvPr/>
        </p:nvGraphicFramePr>
        <p:xfrm>
          <a:off x="3053525" y="2222338"/>
          <a:ext cx="3000000" cy="3000000"/>
        </p:xfrm>
        <a:graphic>
          <a:graphicData uri="http://schemas.openxmlformats.org/drawingml/2006/table">
            <a:tbl>
              <a:tblPr>
                <a:noFill/>
                <a:tableStyleId>{682A664E-674A-4AFE-91D4-2FD567611104}</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2800" u="none" cap="none" strike="noStrike">
                          <a:solidFill>
                            <a:schemeClr val="dk1"/>
                          </a:solidFill>
                          <a:latin typeface="Times New Roman"/>
                          <a:ea typeface="Times New Roman"/>
                          <a:cs typeface="Times New Roman"/>
                          <a:sym typeface="Times New Roman"/>
                        </a:rPr>
                        <a:t>Test Case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rgbClr val="FF0000"/>
                        </a:buClr>
                        <a:buFont typeface="Times New Roman"/>
                        <a:buNone/>
                      </a:pPr>
                      <a:r>
                        <a:rPr b="1" lang="en" sz="2800">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ctr">
                        <a:lnSpc>
                          <a:spcPct val="90000"/>
                        </a:lnSpc>
                        <a:spcBef>
                          <a:spcPts val="0"/>
                        </a:spcBef>
                        <a:spcAft>
                          <a:spcPts val="0"/>
                        </a:spcAft>
                        <a:buClr>
                          <a:srgbClr val="FF0000"/>
                        </a:buClr>
                        <a:buFont typeface="Times New Roman"/>
                        <a:buNone/>
                      </a:pPr>
                      <a:r>
                        <a:rPr b="1" lang="en" sz="2800">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True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False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778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False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True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1" name="Google Shape;431;p40"/>
          <p:cNvSpPr txBox="1"/>
          <p:nvPr/>
        </p:nvSpPr>
        <p:spPr>
          <a:xfrm>
            <a:off x="706025" y="2774513"/>
            <a:ext cx="23475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(A and B)</a:t>
            </a:r>
            <a:endParaRPr b="1" sz="3600"/>
          </a:p>
        </p:txBody>
      </p:sp>
      <p:sp>
        <p:nvSpPr>
          <p:cNvPr id="432" name="Google Shape;432;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457200" y="484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Basic </a:t>
            </a:r>
            <a:r>
              <a:rPr b="1" i="0" lang="en" u="none" cap="none" strike="noStrike">
                <a:solidFill>
                  <a:srgbClr val="FFFFFF"/>
                </a:solidFill>
                <a:latin typeface="Arial"/>
                <a:ea typeface="Arial"/>
                <a:cs typeface="Arial"/>
                <a:sym typeface="Arial"/>
              </a:rPr>
              <a:t>Condition Coverage</a:t>
            </a:r>
            <a:endParaRPr b="0" i="0" u="none" cap="none" strike="noStrike">
              <a:solidFill>
                <a:srgbClr val="FFFFFF"/>
              </a:solidFill>
              <a:latin typeface="Arial"/>
              <a:ea typeface="Arial"/>
              <a:cs typeface="Arial"/>
              <a:sym typeface="Arial"/>
            </a:endParaRPr>
          </a:p>
        </p:txBody>
      </p:sp>
      <p:cxnSp>
        <p:nvCxnSpPr>
          <p:cNvPr id="442" name="Google Shape;442;p41"/>
          <p:cNvCxnSpPr/>
          <p:nvPr/>
        </p:nvCxnSpPr>
        <p:spPr>
          <a:xfrm>
            <a:off x="6927627" y="2652202"/>
            <a:ext cx="0" cy="348600"/>
          </a:xfrm>
          <a:prstGeom prst="straightConnector1">
            <a:avLst/>
          </a:prstGeom>
          <a:noFill/>
          <a:ln cap="flat" cmpd="sng" w="12700">
            <a:solidFill>
              <a:srgbClr val="000000"/>
            </a:solidFill>
            <a:prstDash val="solid"/>
            <a:round/>
            <a:headEnd len="sm" w="sm" type="none"/>
            <a:tailEnd len="sm" w="sm" type="triangle"/>
          </a:ln>
        </p:spPr>
      </p:cxnSp>
      <p:cxnSp>
        <p:nvCxnSpPr>
          <p:cNvPr id="443" name="Google Shape;443;p41"/>
          <p:cNvCxnSpPr/>
          <p:nvPr/>
        </p:nvCxnSpPr>
        <p:spPr>
          <a:xfrm>
            <a:off x="4905668" y="2652202"/>
            <a:ext cx="0" cy="1342500"/>
          </a:xfrm>
          <a:prstGeom prst="straightConnector1">
            <a:avLst/>
          </a:prstGeom>
          <a:noFill/>
          <a:ln cap="flat" cmpd="sng" w="28575">
            <a:solidFill>
              <a:srgbClr val="000000"/>
            </a:solidFill>
            <a:prstDash val="solid"/>
            <a:round/>
            <a:headEnd len="sm" w="sm" type="none"/>
            <a:tailEnd len="sm" w="sm" type="triangle"/>
          </a:ln>
        </p:spPr>
      </p:cxnSp>
      <p:sp>
        <p:nvSpPr>
          <p:cNvPr id="444" name="Google Shape;444;p41"/>
          <p:cNvSpPr/>
          <p:nvPr/>
        </p:nvSpPr>
        <p:spPr>
          <a:xfrm>
            <a:off x="5399537" y="1541500"/>
            <a:ext cx="807600" cy="429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445" name="Google Shape;445;p41"/>
          <p:cNvSpPr/>
          <p:nvPr/>
        </p:nvSpPr>
        <p:spPr>
          <a:xfrm>
            <a:off x="4008400" y="2346103"/>
            <a:ext cx="3053100" cy="715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rgbClr val="FF0000"/>
                </a:solidFill>
                <a:latin typeface="Arial"/>
                <a:ea typeface="Arial"/>
                <a:cs typeface="Arial"/>
                <a:sym typeface="Arial"/>
              </a:rPr>
              <a:t>i&lt;N</a:t>
            </a:r>
            <a:r>
              <a:rPr b="1" i="0" lang="en" sz="1600" u="none" cap="none" strike="noStrike">
                <a:solidFill>
                  <a:schemeClr val="dk1"/>
                </a:solidFill>
                <a:latin typeface="Arial"/>
                <a:ea typeface="Arial"/>
                <a:cs typeface="Arial"/>
                <a:sym typeface="Arial"/>
              </a:rPr>
              <a:t> and </a:t>
            </a:r>
            <a:r>
              <a:rPr b="1" i="0" lang="en" sz="1600" u="none" cap="none" strike="noStrike">
                <a:solidFill>
                  <a:srgbClr val="FF0000"/>
                </a:solidFill>
                <a:latin typeface="Arial"/>
                <a:ea typeface="Arial"/>
                <a:cs typeface="Arial"/>
                <a:sym typeface="Arial"/>
              </a:rPr>
              <a:t>A[i] &lt;X</a:t>
            </a:r>
            <a:endParaRPr b="0" i="0" sz="1800" u="none" cap="none" strike="noStrike">
              <a:solidFill>
                <a:schemeClr val="dk1"/>
              </a:solidFill>
              <a:latin typeface="Arial"/>
              <a:ea typeface="Arial"/>
              <a:cs typeface="Arial"/>
              <a:sym typeface="Arial"/>
            </a:endParaRPr>
          </a:p>
        </p:txBody>
      </p:sp>
      <p:sp>
        <p:nvSpPr>
          <p:cNvPr id="446" name="Google Shape;446;p41"/>
          <p:cNvSpPr/>
          <p:nvPr/>
        </p:nvSpPr>
        <p:spPr>
          <a:xfrm>
            <a:off x="5761224" y="3000717"/>
            <a:ext cx="2067000" cy="59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447" name="Google Shape;447;p41"/>
          <p:cNvSpPr/>
          <p:nvPr/>
        </p:nvSpPr>
        <p:spPr>
          <a:xfrm>
            <a:off x="6863714" y="3723508"/>
            <a:ext cx="1522500" cy="429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8" name="Google Shape;448;p41"/>
          <p:cNvSpPr/>
          <p:nvPr/>
        </p:nvSpPr>
        <p:spPr>
          <a:xfrm>
            <a:off x="4282522" y="4014442"/>
            <a:ext cx="1245000" cy="429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9" name="Google Shape;449;p41"/>
          <p:cNvCxnSpPr/>
          <p:nvPr/>
        </p:nvCxnSpPr>
        <p:spPr>
          <a:xfrm>
            <a:off x="5812063" y="1997600"/>
            <a:ext cx="0" cy="336600"/>
          </a:xfrm>
          <a:prstGeom prst="straightConnector1">
            <a:avLst/>
          </a:prstGeom>
          <a:noFill/>
          <a:ln cap="flat" cmpd="sng" w="28575">
            <a:solidFill>
              <a:srgbClr val="000000"/>
            </a:solidFill>
            <a:prstDash val="solid"/>
            <a:round/>
            <a:headEnd len="sm" w="sm" type="none"/>
            <a:tailEnd len="sm" w="sm" type="triangle"/>
          </a:ln>
        </p:spPr>
      </p:cxnSp>
      <p:cxnSp>
        <p:nvCxnSpPr>
          <p:cNvPr id="450" name="Google Shape;450;p41"/>
          <p:cNvCxnSpPr/>
          <p:nvPr/>
        </p:nvCxnSpPr>
        <p:spPr>
          <a:xfrm>
            <a:off x="7834022" y="3306804"/>
            <a:ext cx="0" cy="409200"/>
          </a:xfrm>
          <a:prstGeom prst="straightConnector1">
            <a:avLst/>
          </a:prstGeom>
          <a:noFill/>
          <a:ln cap="flat" cmpd="sng" w="28575">
            <a:solidFill>
              <a:srgbClr val="000000"/>
            </a:solidFill>
            <a:prstDash val="solid"/>
            <a:round/>
            <a:headEnd len="sm" w="sm" type="none"/>
            <a:tailEnd len="sm" w="sm" type="triangle"/>
          </a:ln>
        </p:spPr>
      </p:cxnSp>
      <p:cxnSp>
        <p:nvCxnSpPr>
          <p:cNvPr id="451" name="Google Shape;451;p41"/>
          <p:cNvCxnSpPr/>
          <p:nvPr/>
        </p:nvCxnSpPr>
        <p:spPr>
          <a:xfrm>
            <a:off x="8118723" y="4667529"/>
            <a:ext cx="464700" cy="0"/>
          </a:xfrm>
          <a:prstGeom prst="straightConnector1">
            <a:avLst/>
          </a:prstGeom>
          <a:noFill/>
          <a:ln cap="flat" cmpd="sng" w="28575">
            <a:solidFill>
              <a:srgbClr val="000000"/>
            </a:solidFill>
            <a:prstDash val="solid"/>
            <a:round/>
            <a:headEnd len="sm" w="sm" type="none"/>
            <a:tailEnd len="sm" w="sm" type="none"/>
          </a:ln>
        </p:spPr>
      </p:cxnSp>
      <p:cxnSp>
        <p:nvCxnSpPr>
          <p:cNvPr id="452" name="Google Shape;452;p41"/>
          <p:cNvCxnSpPr/>
          <p:nvPr/>
        </p:nvCxnSpPr>
        <p:spPr>
          <a:xfrm>
            <a:off x="8600971" y="2724936"/>
            <a:ext cx="0" cy="1936500"/>
          </a:xfrm>
          <a:prstGeom prst="straightConnector1">
            <a:avLst/>
          </a:prstGeom>
          <a:noFill/>
          <a:ln cap="flat" cmpd="sng" w="28575">
            <a:solidFill>
              <a:srgbClr val="000000"/>
            </a:solidFill>
            <a:prstDash val="solid"/>
            <a:round/>
            <a:headEnd len="sm" w="sm" type="none"/>
            <a:tailEnd len="sm" w="sm" type="none"/>
          </a:ln>
        </p:spPr>
      </p:cxnSp>
      <p:cxnSp>
        <p:nvCxnSpPr>
          <p:cNvPr id="453" name="Google Shape;453;p41"/>
          <p:cNvCxnSpPr/>
          <p:nvPr/>
        </p:nvCxnSpPr>
        <p:spPr>
          <a:xfrm>
            <a:off x="5832399" y="2070333"/>
            <a:ext cx="2751000" cy="615000"/>
          </a:xfrm>
          <a:prstGeom prst="straightConnector1">
            <a:avLst/>
          </a:prstGeom>
          <a:noFill/>
          <a:ln cap="flat" cmpd="sng" w="28575">
            <a:solidFill>
              <a:srgbClr val="000000"/>
            </a:solidFill>
            <a:prstDash val="solid"/>
            <a:round/>
            <a:headEnd len="sm" w="sm" type="triangle"/>
            <a:tailEnd len="sm" w="sm" type="none"/>
          </a:ln>
        </p:spPr>
      </p:cxnSp>
      <p:sp>
        <p:nvSpPr>
          <p:cNvPr id="454" name="Google Shape;454;p41"/>
          <p:cNvSpPr/>
          <p:nvPr/>
        </p:nvSpPr>
        <p:spPr>
          <a:xfrm>
            <a:off x="7123735" y="2682496"/>
            <a:ext cx="6714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55" name="Google Shape;455;p41"/>
          <p:cNvSpPr/>
          <p:nvPr/>
        </p:nvSpPr>
        <p:spPr>
          <a:xfrm>
            <a:off x="4892602" y="2973450"/>
            <a:ext cx="8685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56" name="Google Shape;456;p41"/>
          <p:cNvSpPr/>
          <p:nvPr/>
        </p:nvSpPr>
        <p:spPr>
          <a:xfrm>
            <a:off x="8015376" y="3306793"/>
            <a:ext cx="6714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57" name="Google Shape;457;p41"/>
          <p:cNvSpPr/>
          <p:nvPr/>
        </p:nvSpPr>
        <p:spPr>
          <a:xfrm>
            <a:off x="5868728" y="3555300"/>
            <a:ext cx="8076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58" name="Google Shape;458;p41"/>
          <p:cNvCxnSpPr/>
          <p:nvPr/>
        </p:nvCxnSpPr>
        <p:spPr>
          <a:xfrm>
            <a:off x="5812063" y="3324988"/>
            <a:ext cx="0" cy="1330500"/>
          </a:xfrm>
          <a:prstGeom prst="straightConnector1">
            <a:avLst/>
          </a:prstGeom>
          <a:noFill/>
          <a:ln cap="flat" cmpd="sng" w="28575">
            <a:solidFill>
              <a:srgbClr val="000000"/>
            </a:solidFill>
            <a:prstDash val="solid"/>
            <a:round/>
            <a:headEnd len="sm" w="sm" type="none"/>
            <a:tailEnd len="sm" w="sm" type="none"/>
          </a:ln>
        </p:spPr>
      </p:cxnSp>
      <p:cxnSp>
        <p:nvCxnSpPr>
          <p:cNvPr id="459" name="Google Shape;459;p41"/>
          <p:cNvCxnSpPr/>
          <p:nvPr/>
        </p:nvCxnSpPr>
        <p:spPr>
          <a:xfrm>
            <a:off x="5849830" y="4667529"/>
            <a:ext cx="1623900" cy="0"/>
          </a:xfrm>
          <a:prstGeom prst="straightConnector1">
            <a:avLst/>
          </a:prstGeom>
          <a:noFill/>
          <a:ln cap="flat" cmpd="sng" w="28575">
            <a:solidFill>
              <a:srgbClr val="000000"/>
            </a:solidFill>
            <a:prstDash val="solid"/>
            <a:round/>
            <a:headEnd len="sm" w="sm" type="none"/>
            <a:tailEnd len="sm" w="sm" type="triangle"/>
          </a:ln>
        </p:spPr>
      </p:cxnSp>
      <p:sp>
        <p:nvSpPr>
          <p:cNvPr id="460" name="Google Shape;460;p41"/>
          <p:cNvSpPr/>
          <p:nvPr/>
        </p:nvSpPr>
        <p:spPr>
          <a:xfrm>
            <a:off x="457200" y="1880650"/>
            <a:ext cx="45951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461" name="Google Shape;461;p41"/>
          <p:cNvSpPr/>
          <p:nvPr/>
        </p:nvSpPr>
        <p:spPr>
          <a:xfrm>
            <a:off x="7491218" y="4450844"/>
            <a:ext cx="615900" cy="429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462" name="Google Shape;462;p41"/>
          <p:cNvCxnSpPr/>
          <p:nvPr/>
        </p:nvCxnSpPr>
        <p:spPr>
          <a:xfrm>
            <a:off x="7834022" y="4179607"/>
            <a:ext cx="0" cy="263700"/>
          </a:xfrm>
          <a:prstGeom prst="straightConnector1">
            <a:avLst/>
          </a:prstGeom>
          <a:noFill/>
          <a:ln cap="flat" cmpd="sng" w="28575">
            <a:solidFill>
              <a:srgbClr val="000000"/>
            </a:solidFill>
            <a:prstDash val="solid"/>
            <a:round/>
            <a:headEnd len="sm" w="sm" type="none"/>
            <a:tailEnd len="sm" w="sm" type="triangle"/>
          </a:ln>
        </p:spPr>
      </p:cxnSp>
      <p:sp>
        <p:nvSpPr>
          <p:cNvPr id="463" name="Google Shape;463;p41"/>
          <p:cNvSpPr txBox="1"/>
          <p:nvPr/>
        </p:nvSpPr>
        <p:spPr>
          <a:xfrm>
            <a:off x="457200" y="4993825"/>
            <a:ext cx="8660100" cy="14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test obligations must be covered?</a:t>
            </a:r>
            <a:endParaRPr b="1" sz="2400"/>
          </a:p>
          <a:p>
            <a:pPr indent="0" lvl="0" marL="0" rtl="0" algn="l">
              <a:spcBef>
                <a:spcPts val="0"/>
              </a:spcBef>
              <a:spcAft>
                <a:spcPts val="0"/>
              </a:spcAft>
              <a:buNone/>
            </a:pPr>
            <a:r>
              <a:rPr b="1" lang="en" sz="2400"/>
              <a:t>How does fault detection potential change?</a:t>
            </a:r>
            <a:endParaRPr b="1" sz="2400"/>
          </a:p>
          <a:p>
            <a:pPr indent="0" lvl="0" marL="0" rtl="0" algn="l">
              <a:spcBef>
                <a:spcPts val="0"/>
              </a:spcBef>
              <a:spcAft>
                <a:spcPts val="0"/>
              </a:spcAft>
              <a:buNone/>
            </a:pPr>
            <a:r>
              <a:rPr b="1" lang="en" sz="2400"/>
              <a:t>Where would we want to use condition coverage?</a:t>
            </a:r>
            <a:endParaRPr b="1" sz="2400"/>
          </a:p>
        </p:txBody>
      </p:sp>
      <p:sp>
        <p:nvSpPr>
          <p:cNvPr id="464" name="Google Shape;464;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42"/>
          <p:cNvSpPr txBox="1"/>
          <p:nvPr>
            <p:ph type="title"/>
          </p:nvPr>
        </p:nvSpPr>
        <p:spPr>
          <a:xfrm>
            <a:off x="457200" y="457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Compound Condition Coverage</a:t>
            </a:r>
            <a:endParaRPr b="0" i="0" u="none" cap="none" strike="noStrike">
              <a:solidFill>
                <a:srgbClr val="FFFFFF"/>
              </a:solidFill>
              <a:latin typeface="Arial"/>
              <a:ea typeface="Arial"/>
              <a:cs typeface="Arial"/>
              <a:sym typeface="Arial"/>
            </a:endParaRPr>
          </a:p>
        </p:txBody>
      </p:sp>
      <p:sp>
        <p:nvSpPr>
          <p:cNvPr id="474" name="Google Shape;474;p42"/>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chemeClr val="dk1"/>
              </a:buClr>
              <a:buSzPts val="3000"/>
              <a:buFont typeface="Arial"/>
              <a:buChar char="●"/>
            </a:pPr>
            <a:r>
              <a:rPr b="0" i="0" lang="en"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419100" lvl="0" marL="457200" marR="0" rtl="0" algn="l">
              <a:spcBef>
                <a:spcPts val="0"/>
              </a:spcBef>
              <a:spcAft>
                <a:spcPts val="0"/>
              </a:spcAft>
              <a:buSzPts val="3000"/>
              <a:buChar char="●"/>
            </a:pPr>
            <a:r>
              <a:rPr lang="en"/>
              <a:t>Subsumes branch coverage, as all outcomes are now tried.</a:t>
            </a:r>
            <a:endParaRPr/>
          </a:p>
          <a:p>
            <a:pPr indent="-419100" lvl="0" marL="457200" marR="0" rtl="0" algn="l">
              <a:spcBef>
                <a:spcPts val="0"/>
              </a:spcBef>
              <a:spcAft>
                <a:spcPts val="0"/>
              </a:spcAft>
              <a:buSzPts val="3000"/>
              <a:buChar char="●"/>
            </a:pPr>
            <a:r>
              <a:rPr lang="en"/>
              <a:t>Can be expensive in practice. </a:t>
            </a:r>
            <a:endParaRPr/>
          </a:p>
        </p:txBody>
      </p:sp>
      <p:graphicFrame>
        <p:nvGraphicFramePr>
          <p:cNvPr id="475" name="Google Shape;475;p42"/>
          <p:cNvGraphicFramePr/>
          <p:nvPr/>
        </p:nvGraphicFramePr>
        <p:xfrm>
          <a:off x="3276600" y="2328325"/>
          <a:ext cx="3000000" cy="3000000"/>
        </p:xfrm>
        <a:graphic>
          <a:graphicData uri="http://schemas.openxmlformats.org/drawingml/2006/table">
            <a:tbl>
              <a:tblPr>
                <a:noFill/>
                <a:tableStyleId>{682A664E-674A-4AFE-91D4-2FD567611104}</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A</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B</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1</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900">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2</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3</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13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4</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6" name="Google Shape;476;p42"/>
          <p:cNvSpPr txBox="1"/>
          <p:nvPr/>
        </p:nvSpPr>
        <p:spPr>
          <a:xfrm>
            <a:off x="649575" y="2931000"/>
            <a:ext cx="23475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(A and B)</a:t>
            </a:r>
            <a:endParaRPr b="1" sz="3600"/>
          </a:p>
        </p:txBody>
      </p:sp>
      <p:sp>
        <p:nvSpPr>
          <p:cNvPr id="477" name="Google Shape;477;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43"/>
          <p:cNvSpPr txBox="1"/>
          <p:nvPr>
            <p:ph type="title"/>
          </p:nvPr>
        </p:nvSpPr>
        <p:spPr>
          <a:xfrm>
            <a:off x="327200" y="457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Compound Condition Coverage</a:t>
            </a:r>
            <a:endParaRPr b="0" i="0" u="none" cap="none" strike="noStrike">
              <a:solidFill>
                <a:srgbClr val="FFFFFF"/>
              </a:solidFill>
              <a:latin typeface="Arial"/>
              <a:ea typeface="Arial"/>
              <a:cs typeface="Arial"/>
              <a:sym typeface="Arial"/>
            </a:endParaRPr>
          </a:p>
        </p:txBody>
      </p:sp>
      <p:sp>
        <p:nvSpPr>
          <p:cNvPr id="487" name="Google Shape;487;p43"/>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chemeClr val="dk1"/>
              </a:buClr>
              <a:buSzPts val="3000"/>
              <a:buFont typeface="Arial"/>
              <a:buChar char="●"/>
            </a:pPr>
            <a:r>
              <a:rPr lang="en"/>
              <a:t>Requires </a:t>
            </a:r>
            <a:r>
              <a:rPr b="1" lang="en"/>
              <a:t>many</a:t>
            </a:r>
            <a:r>
              <a:rPr lang="en"/>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488" name="Google Shape;488;p43"/>
          <p:cNvSpPr txBox="1"/>
          <p:nvPr/>
        </p:nvSpPr>
        <p:spPr>
          <a:xfrm>
            <a:off x="814525" y="2931000"/>
            <a:ext cx="21021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(A and </a:t>
            </a:r>
            <a:endParaRPr b="1" sz="3600"/>
          </a:p>
          <a:p>
            <a:pPr indent="0" lvl="0" marL="0" rtl="0" algn="l">
              <a:spcBef>
                <a:spcPts val="0"/>
              </a:spcBef>
              <a:spcAft>
                <a:spcPts val="0"/>
              </a:spcAft>
              <a:buNone/>
            </a:pPr>
            <a:r>
              <a:rPr b="1" lang="en" sz="3600"/>
              <a:t>(B and </a:t>
            </a:r>
            <a:endParaRPr b="1" sz="3600"/>
          </a:p>
          <a:p>
            <a:pPr indent="0" lvl="0" marL="0" rtl="0" algn="l">
              <a:spcBef>
                <a:spcPts val="0"/>
              </a:spcBef>
              <a:spcAft>
                <a:spcPts val="0"/>
              </a:spcAft>
              <a:buNone/>
            </a:pPr>
            <a:r>
              <a:rPr b="1" lang="en" sz="3600"/>
              <a:t>(C and D))))</a:t>
            </a:r>
            <a:endParaRPr b="1" sz="3600"/>
          </a:p>
        </p:txBody>
      </p:sp>
      <p:graphicFrame>
        <p:nvGraphicFramePr>
          <p:cNvPr id="489" name="Google Shape;489;p43"/>
          <p:cNvGraphicFramePr/>
          <p:nvPr/>
        </p:nvGraphicFramePr>
        <p:xfrm>
          <a:off x="2841800" y="2254925"/>
          <a:ext cx="3000000" cy="3000000"/>
        </p:xfrm>
        <a:graphic>
          <a:graphicData uri="http://schemas.openxmlformats.org/drawingml/2006/table">
            <a:tbl>
              <a:tblPr>
                <a:noFill/>
                <a:tableStyleId>{682A664E-674A-4AFE-91D4-2FD567611104}</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000" u="none" cap="none" strike="noStrike">
                          <a:solidFill>
                            <a:srgbClr val="000000"/>
                          </a:solidFill>
                          <a:latin typeface="Times New Roman"/>
                          <a:ea typeface="Times New Roman"/>
                          <a:cs typeface="Times New Roman"/>
                          <a:sym typeface="Times New Roman"/>
                        </a:rPr>
                        <a:t>Test Case</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D</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2</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3</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4</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5</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6</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7</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8</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9</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10</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11</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12</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13</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14</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15</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16</a:t>
                      </a:r>
                      <a:endParaRPr/>
                    </a:p>
                  </a:txBody>
                  <a:tcPr marT="45725" marB="45725"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490" name="Google Shape;49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44"/>
          <p:cNvSpPr txBox="1"/>
          <p:nvPr>
            <p:ph type="title"/>
          </p:nvPr>
        </p:nvSpPr>
        <p:spPr>
          <a:xfrm>
            <a:off x="327200" y="457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Short-Circuit Evaluation</a:t>
            </a:r>
            <a:endParaRPr b="0" i="0" u="none" cap="none" strike="noStrike">
              <a:solidFill>
                <a:srgbClr val="FFFFFF"/>
              </a:solidFill>
              <a:latin typeface="Arial"/>
              <a:ea typeface="Arial"/>
              <a:cs typeface="Arial"/>
              <a:sym typeface="Arial"/>
            </a:endParaRPr>
          </a:p>
        </p:txBody>
      </p:sp>
      <p:sp>
        <p:nvSpPr>
          <p:cNvPr id="500" name="Google Shape;500;p44"/>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rgbClr val="000000"/>
              </a:buClr>
              <a:buSzPts val="3000"/>
              <a:buChar char="●"/>
            </a:pPr>
            <a:r>
              <a:rPr lang="en">
                <a:solidFill>
                  <a:srgbClr val="000000"/>
                </a:solidFill>
              </a:rPr>
              <a:t>In many languages, if the first condition determines the result of the entire decision, then fewer tests are required.</a:t>
            </a:r>
            <a:endParaRPr>
              <a:solidFill>
                <a:srgbClr val="000000"/>
              </a:solidFill>
            </a:endParaRPr>
          </a:p>
          <a:p>
            <a:pPr indent="-381000" lvl="1" marL="914400" marR="0" rtl="0" algn="l">
              <a:spcBef>
                <a:spcPts val="0"/>
              </a:spcBef>
              <a:spcAft>
                <a:spcPts val="0"/>
              </a:spcAft>
              <a:buClr>
                <a:srgbClr val="000000"/>
              </a:buClr>
              <a:buSzPts val="2400"/>
              <a:buChar char="○"/>
            </a:pPr>
            <a:r>
              <a:rPr lang="en">
                <a:solidFill>
                  <a:srgbClr val="000000"/>
                </a:solidFill>
              </a:rPr>
              <a:t>If A is false, B is never evaluated.</a:t>
            </a:r>
            <a:endParaRPr>
              <a:solidFill>
                <a:srgbClr val="000000"/>
              </a:solidFill>
            </a:endParaRPr>
          </a:p>
        </p:txBody>
      </p:sp>
      <p:graphicFrame>
        <p:nvGraphicFramePr>
          <p:cNvPr id="501" name="Google Shape;501;p44"/>
          <p:cNvGraphicFramePr/>
          <p:nvPr/>
        </p:nvGraphicFramePr>
        <p:xfrm>
          <a:off x="3146600" y="4020313"/>
          <a:ext cx="3000000" cy="3000000"/>
        </p:xfrm>
        <a:graphic>
          <a:graphicData uri="http://schemas.openxmlformats.org/drawingml/2006/table">
            <a:tbl>
              <a:tblPr>
                <a:noFill/>
                <a:tableStyleId>{682A664E-674A-4AFE-91D4-2FD567611104}</a:tableStyleId>
              </a:tblPr>
              <a:tblGrid>
                <a:gridCol w="1879600"/>
                <a:gridCol w="1778000"/>
                <a:gridCol w="1752600"/>
              </a:tblGrid>
              <a:tr h="56485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A</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B</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1</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900">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2</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3</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342900" lvl="0" marL="457200" marR="0" rtl="0" algn="l">
                        <a:lnSpc>
                          <a:spcPct val="90000"/>
                        </a:lnSpc>
                        <a:spcBef>
                          <a:spcPts val="0"/>
                        </a:spcBef>
                        <a:spcAft>
                          <a:spcPts val="0"/>
                        </a:spcAft>
                        <a:buSzPts val="1800"/>
                        <a:buChar char="-"/>
                      </a:pPr>
                      <a:r>
                        <a:t/>
                      </a:r>
                      <a:endParaRPr sz="1800"/>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02" name="Google Shape;502;p44"/>
          <p:cNvSpPr txBox="1"/>
          <p:nvPr/>
        </p:nvSpPr>
        <p:spPr>
          <a:xfrm>
            <a:off x="857150" y="4458250"/>
            <a:ext cx="2347500" cy="7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t>(A and B)</a:t>
            </a:r>
            <a:endParaRPr b="1" sz="3600"/>
          </a:p>
        </p:txBody>
      </p:sp>
      <p:sp>
        <p:nvSpPr>
          <p:cNvPr id="503" name="Google Shape;503;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Modified Condition/Decision </a:t>
            </a:r>
            <a:r>
              <a:rPr b="1" i="0" lang="en" u="none" cap="none" strike="noStrike">
                <a:solidFill>
                  <a:srgbClr val="FFFFFF"/>
                </a:solidFill>
                <a:latin typeface="Arial"/>
                <a:ea typeface="Arial"/>
                <a:cs typeface="Arial"/>
                <a:sym typeface="Arial"/>
              </a:rPr>
              <a:t>Coverage (MC/DC)</a:t>
            </a:r>
            <a:endParaRPr b="0" i="0" u="none" cap="none" strike="noStrike">
              <a:solidFill>
                <a:srgbClr val="FFFFFF"/>
              </a:solidFill>
              <a:latin typeface="Arial"/>
              <a:ea typeface="Arial"/>
              <a:cs typeface="Arial"/>
              <a:sym typeface="Arial"/>
            </a:endParaRPr>
          </a:p>
        </p:txBody>
      </p:sp>
      <p:sp>
        <p:nvSpPr>
          <p:cNvPr id="513" name="Google Shape;513;p45"/>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SzPts val="3000"/>
              <a:buChar char="●"/>
            </a:pPr>
            <a:r>
              <a:rPr lang="en"/>
              <a:t>Requires:</a:t>
            </a:r>
            <a:endParaRPr/>
          </a:p>
          <a:p>
            <a:pPr indent="-381000" lvl="1" marL="914400" marR="0" rtl="0" algn="l">
              <a:spcBef>
                <a:spcPts val="0"/>
              </a:spcBef>
              <a:spcAft>
                <a:spcPts val="0"/>
              </a:spcAft>
              <a:buSzPts val="2400"/>
              <a:buChar char="○"/>
            </a:pPr>
            <a:r>
              <a:rPr lang="en"/>
              <a:t>Each </a:t>
            </a:r>
            <a:r>
              <a:rPr b="1" lang="en"/>
              <a:t>condition</a:t>
            </a:r>
            <a:r>
              <a:rPr lang="en"/>
              <a:t> evaluates to true/false</a:t>
            </a:r>
            <a:endParaRPr/>
          </a:p>
          <a:p>
            <a:pPr indent="-381000" lvl="1" marL="914400" marR="0" rtl="0" algn="l">
              <a:spcBef>
                <a:spcPts val="0"/>
              </a:spcBef>
              <a:spcAft>
                <a:spcPts val="0"/>
              </a:spcAft>
              <a:buSzPts val="2400"/>
              <a:buChar char="○"/>
            </a:pPr>
            <a:r>
              <a:rPr lang="en"/>
              <a:t>Each </a:t>
            </a:r>
            <a:r>
              <a:rPr b="1" lang="en"/>
              <a:t>decision </a:t>
            </a:r>
            <a:r>
              <a:rPr lang="en"/>
              <a:t>evaluates to true/false</a:t>
            </a:r>
            <a:endParaRPr/>
          </a:p>
          <a:p>
            <a:pPr indent="-381000" lvl="1" marL="914400" marR="0" rtl="0" algn="l">
              <a:spcBef>
                <a:spcPts val="0"/>
              </a:spcBef>
              <a:spcAft>
                <a:spcPts val="0"/>
              </a:spcAft>
              <a:buSzPts val="2400"/>
              <a:buChar char="○"/>
            </a:pPr>
            <a:r>
              <a:rPr lang="en"/>
              <a:t>Each condition shown to</a:t>
            </a:r>
            <a:r>
              <a:rPr b="1" lang="en"/>
              <a:t> independently affect outcome</a:t>
            </a:r>
            <a:r>
              <a:rPr lang="en"/>
              <a:t> of each decision it appears in. </a:t>
            </a:r>
            <a:endParaRPr/>
          </a:p>
        </p:txBody>
      </p:sp>
      <p:graphicFrame>
        <p:nvGraphicFramePr>
          <p:cNvPr id="514" name="Google Shape;514;p45"/>
          <p:cNvGraphicFramePr/>
          <p:nvPr/>
        </p:nvGraphicFramePr>
        <p:xfrm>
          <a:off x="819013" y="4094900"/>
          <a:ext cx="3000000" cy="3000000"/>
        </p:xfrm>
        <a:graphic>
          <a:graphicData uri="http://schemas.openxmlformats.org/drawingml/2006/table">
            <a:tbl>
              <a:tblPr>
                <a:noFill/>
                <a:tableStyleId>{682A664E-674A-4AFE-91D4-2FD567611104}</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endParaRPr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A</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B</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1</a:t>
                      </a:r>
                      <a:endParaRPr b="1"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endParaRPr b="1" i="0" sz="1800" u="none" cap="none" strike="noStrike">
                        <a:solidFill>
                          <a:srgbClr val="0000FF"/>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2</a:t>
                      </a:r>
                      <a:endParaRPr b="1"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endParaRPr b="1" i="0" sz="1800" u="none" cap="none" strike="noStrike">
                        <a:solidFill>
                          <a:srgbClr val="FF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3</a:t>
                      </a:r>
                      <a:endParaRPr b="1" sz="1800"/>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endParaRPr b="1" i="0" sz="1800" u="none" cap="none" strike="noStrike">
                        <a:solidFill>
                          <a:srgbClr val="FF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lang="en" sz="1800" u="none" cap="none" strike="sngStrike">
                          <a:solidFill>
                            <a:schemeClr val="dk1"/>
                          </a:solidFill>
                          <a:latin typeface="Times New Roman"/>
                          <a:ea typeface="Times New Roman"/>
                          <a:cs typeface="Times New Roman"/>
                          <a:sym typeface="Times New Roman"/>
                        </a:rPr>
                        <a:t>4</a:t>
                      </a:r>
                      <a:endParaRPr b="1" sz="1800" strike="sng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endParaRPr b="1" sz="1800" u="none" cap="none">
                        <a:solidFill>
                          <a:srgbClr val="FF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15" name="Google Shape;515;p45"/>
          <p:cNvSpPr/>
          <p:nvPr/>
        </p:nvSpPr>
        <p:spPr>
          <a:xfrm>
            <a:off x="3784700" y="4889675"/>
            <a:ext cx="711300" cy="3984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
          <p:cNvSpPr/>
          <p:nvPr/>
        </p:nvSpPr>
        <p:spPr>
          <a:xfrm>
            <a:off x="2471600" y="5288075"/>
            <a:ext cx="711300" cy="3984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7" name="Google Shape;517;p45"/>
          <p:cNvCxnSpPr/>
          <p:nvPr/>
        </p:nvCxnSpPr>
        <p:spPr>
          <a:xfrm>
            <a:off x="327200" y="5905275"/>
            <a:ext cx="8229600" cy="0"/>
          </a:xfrm>
          <a:prstGeom prst="straightConnector1">
            <a:avLst/>
          </a:prstGeom>
          <a:noFill/>
          <a:ln cap="flat" cmpd="sng" w="38100">
            <a:solidFill>
              <a:srgbClr val="FF0000"/>
            </a:solidFill>
            <a:prstDash val="solid"/>
            <a:round/>
            <a:headEnd len="med" w="med" type="none"/>
            <a:tailEnd len="med" w="med" type="none"/>
          </a:ln>
        </p:spPr>
      </p:cxnSp>
      <p:sp>
        <p:nvSpPr>
          <p:cNvPr id="518" name="Google Shape;518;p45"/>
          <p:cNvSpPr/>
          <p:nvPr/>
        </p:nvSpPr>
        <p:spPr>
          <a:xfrm>
            <a:off x="5038800" y="4491275"/>
            <a:ext cx="711300" cy="3984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
                                        <p:tgtEl>
                                          <p:spTgt spid="5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525" name="Google Shape;525;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Draw the CFG and write tests that provide statement, branch, and basic condition coverage over the following code:</a:t>
            </a:r>
            <a:endParaRPr sz="24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if ((N == 1) &amp;&amp; (A[0] == what)){</a:t>
            </a:r>
            <a:endParaRPr b="1" sz="1400">
              <a:latin typeface="Courier New"/>
              <a:ea typeface="Courier New"/>
              <a:cs typeface="Courier New"/>
              <a:sym typeface="Courier New"/>
            </a:endParaRPr>
          </a:p>
          <a:p>
            <a:pPr indent="457200" lvl="0" marL="45720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return 0; </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 else if (N == 0){</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return -1;</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else</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index++;</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2400"/>
          </a:p>
        </p:txBody>
      </p:sp>
      <p:sp>
        <p:nvSpPr>
          <p:cNvPr id="526" name="Google Shape;526;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a:t>
            </a:r>
            <a:endParaRPr/>
          </a:p>
        </p:txBody>
      </p:sp>
      <p:sp>
        <p:nvSpPr>
          <p:cNvPr id="532" name="Google Shape;532;p47"/>
          <p:cNvSpPr/>
          <p:nvPr/>
        </p:nvSpPr>
        <p:spPr>
          <a:xfrm>
            <a:off x="457075" y="1968975"/>
            <a:ext cx="1009500" cy="4494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533" name="Google Shape;533;p47"/>
          <p:cNvSpPr/>
          <p:nvPr/>
        </p:nvSpPr>
        <p:spPr>
          <a:xfrm>
            <a:off x="457075" y="2768800"/>
            <a:ext cx="2397600" cy="8211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(N==1) &amp;&amp; (A[0] = what)</a:t>
            </a:r>
            <a:endParaRPr b="0" i="0" sz="1800" u="none" cap="none" strike="noStrike">
              <a:solidFill>
                <a:srgbClr val="000000"/>
              </a:solidFill>
              <a:latin typeface="Arial"/>
              <a:ea typeface="Arial"/>
              <a:cs typeface="Arial"/>
              <a:sym typeface="Arial"/>
            </a:endParaRPr>
          </a:p>
        </p:txBody>
      </p:sp>
      <p:sp>
        <p:nvSpPr>
          <p:cNvPr id="534" name="Google Shape;534;p47"/>
          <p:cNvSpPr/>
          <p:nvPr/>
        </p:nvSpPr>
        <p:spPr>
          <a:xfrm>
            <a:off x="1151054" y="4125300"/>
            <a:ext cx="1009500" cy="4494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535" name="Google Shape;535;p47"/>
          <p:cNvCxnSpPr>
            <a:stCxn id="533" idx="2"/>
            <a:endCxn id="534" idx="0"/>
          </p:cNvCxnSpPr>
          <p:nvPr/>
        </p:nvCxnSpPr>
        <p:spPr>
          <a:xfrm>
            <a:off x="1655875" y="3589900"/>
            <a:ext cx="0" cy="535500"/>
          </a:xfrm>
          <a:prstGeom prst="straightConnector1">
            <a:avLst/>
          </a:prstGeom>
          <a:noFill/>
          <a:ln cap="flat" cmpd="sng" w="19050">
            <a:solidFill>
              <a:srgbClr val="646B86"/>
            </a:solidFill>
            <a:prstDash val="solid"/>
            <a:round/>
            <a:headEnd len="med" w="med" type="none"/>
            <a:tailEnd len="med" w="med" type="triangle"/>
          </a:ln>
        </p:spPr>
      </p:cxnSp>
      <p:sp>
        <p:nvSpPr>
          <p:cNvPr id="536" name="Google Shape;536;p47"/>
          <p:cNvSpPr/>
          <p:nvPr/>
        </p:nvSpPr>
        <p:spPr>
          <a:xfrm>
            <a:off x="3057221" y="2768800"/>
            <a:ext cx="1358700" cy="6255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N==0</a:t>
            </a:r>
            <a:endParaRPr b="0" i="0" sz="1800" u="none" cap="none" strike="noStrike">
              <a:solidFill>
                <a:srgbClr val="000000"/>
              </a:solidFill>
              <a:latin typeface="Arial"/>
              <a:ea typeface="Arial"/>
              <a:cs typeface="Arial"/>
              <a:sym typeface="Arial"/>
            </a:endParaRPr>
          </a:p>
        </p:txBody>
      </p:sp>
      <p:sp>
        <p:nvSpPr>
          <p:cNvPr id="537" name="Google Shape;537;p47"/>
          <p:cNvSpPr txBox="1"/>
          <p:nvPr/>
        </p:nvSpPr>
        <p:spPr>
          <a:xfrm>
            <a:off x="2656751" y="2483575"/>
            <a:ext cx="853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38" name="Google Shape;538;p47"/>
          <p:cNvSpPr txBox="1"/>
          <p:nvPr/>
        </p:nvSpPr>
        <p:spPr>
          <a:xfrm>
            <a:off x="1786667" y="3517838"/>
            <a:ext cx="598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39" name="Google Shape;539;p47"/>
          <p:cNvSpPr/>
          <p:nvPr/>
        </p:nvSpPr>
        <p:spPr>
          <a:xfrm>
            <a:off x="3231829" y="4125300"/>
            <a:ext cx="1009500" cy="4494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540" name="Google Shape;540;p47"/>
          <p:cNvCxnSpPr>
            <a:stCxn id="536" idx="2"/>
            <a:endCxn id="539" idx="0"/>
          </p:cNvCxnSpPr>
          <p:nvPr/>
        </p:nvCxnSpPr>
        <p:spPr>
          <a:xfrm>
            <a:off x="3736570" y="3394300"/>
            <a:ext cx="0" cy="731100"/>
          </a:xfrm>
          <a:prstGeom prst="straightConnector1">
            <a:avLst/>
          </a:prstGeom>
          <a:noFill/>
          <a:ln cap="flat" cmpd="sng" w="19050">
            <a:solidFill>
              <a:srgbClr val="646B86"/>
            </a:solidFill>
            <a:prstDash val="solid"/>
            <a:round/>
            <a:headEnd len="med" w="med" type="none"/>
            <a:tailEnd len="med" w="med" type="triangle"/>
          </a:ln>
        </p:spPr>
      </p:cxnSp>
      <p:sp>
        <p:nvSpPr>
          <p:cNvPr id="541" name="Google Shape;541;p47"/>
          <p:cNvSpPr txBox="1"/>
          <p:nvPr/>
        </p:nvSpPr>
        <p:spPr>
          <a:xfrm>
            <a:off x="5407846" y="3299313"/>
            <a:ext cx="598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42" name="Google Shape;542;p47"/>
          <p:cNvSpPr/>
          <p:nvPr/>
        </p:nvSpPr>
        <p:spPr>
          <a:xfrm>
            <a:off x="4682398" y="2768800"/>
            <a:ext cx="1009500" cy="6255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N&gt;1</a:t>
            </a:r>
            <a:endParaRPr b="0" i="0" sz="1800" u="none" cap="none" strike="noStrike">
              <a:solidFill>
                <a:srgbClr val="000000"/>
              </a:solidFill>
              <a:latin typeface="Arial"/>
              <a:ea typeface="Arial"/>
              <a:cs typeface="Arial"/>
              <a:sym typeface="Arial"/>
            </a:endParaRPr>
          </a:p>
        </p:txBody>
      </p:sp>
      <p:cxnSp>
        <p:nvCxnSpPr>
          <p:cNvPr id="543" name="Google Shape;543;p47"/>
          <p:cNvCxnSpPr>
            <a:stCxn id="532" idx="2"/>
            <a:endCxn id="533" idx="0"/>
          </p:cNvCxnSpPr>
          <p:nvPr/>
        </p:nvCxnSpPr>
        <p:spPr>
          <a:xfrm>
            <a:off x="961825" y="2418375"/>
            <a:ext cx="693900" cy="350400"/>
          </a:xfrm>
          <a:prstGeom prst="straightConnector1">
            <a:avLst/>
          </a:prstGeom>
          <a:noFill/>
          <a:ln cap="flat" cmpd="sng" w="19050">
            <a:solidFill>
              <a:srgbClr val="646B86"/>
            </a:solidFill>
            <a:prstDash val="solid"/>
            <a:round/>
            <a:headEnd len="med" w="med" type="none"/>
            <a:tailEnd len="med" w="med" type="triangle"/>
          </a:ln>
        </p:spPr>
      </p:cxnSp>
      <p:cxnSp>
        <p:nvCxnSpPr>
          <p:cNvPr id="544" name="Google Shape;544;p47"/>
          <p:cNvCxnSpPr>
            <a:stCxn id="533" idx="3"/>
            <a:endCxn id="536" idx="1"/>
          </p:cNvCxnSpPr>
          <p:nvPr/>
        </p:nvCxnSpPr>
        <p:spPr>
          <a:xfrm flipH="1" rot="10800000">
            <a:off x="2854675" y="3081550"/>
            <a:ext cx="202500" cy="97800"/>
          </a:xfrm>
          <a:prstGeom prst="straightConnector1">
            <a:avLst/>
          </a:prstGeom>
          <a:noFill/>
          <a:ln cap="flat" cmpd="sng" w="19050">
            <a:solidFill>
              <a:srgbClr val="646B86"/>
            </a:solidFill>
            <a:prstDash val="solid"/>
            <a:round/>
            <a:headEnd len="med" w="med" type="none"/>
            <a:tailEnd len="med" w="med" type="triangle"/>
          </a:ln>
        </p:spPr>
      </p:cxnSp>
      <p:cxnSp>
        <p:nvCxnSpPr>
          <p:cNvPr id="545" name="Google Shape;545;p47"/>
          <p:cNvCxnSpPr>
            <a:stCxn id="536" idx="3"/>
            <a:endCxn id="542" idx="1"/>
          </p:cNvCxnSpPr>
          <p:nvPr/>
        </p:nvCxnSpPr>
        <p:spPr>
          <a:xfrm>
            <a:off x="4415920" y="308155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546" name="Google Shape;546;p47"/>
          <p:cNvSpPr txBox="1"/>
          <p:nvPr/>
        </p:nvSpPr>
        <p:spPr>
          <a:xfrm>
            <a:off x="5599480" y="2624350"/>
            <a:ext cx="935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47" name="Google Shape;547;p47"/>
          <p:cNvSpPr/>
          <p:nvPr/>
        </p:nvSpPr>
        <p:spPr>
          <a:xfrm>
            <a:off x="7677293" y="2856850"/>
            <a:ext cx="1009500" cy="4494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548" name="Google Shape;548;p47"/>
          <p:cNvCxnSpPr>
            <a:stCxn id="542" idx="3"/>
            <a:endCxn id="547" idx="1"/>
          </p:cNvCxnSpPr>
          <p:nvPr/>
        </p:nvCxnSpPr>
        <p:spPr>
          <a:xfrm>
            <a:off x="5691898" y="3081550"/>
            <a:ext cx="1985400" cy="0"/>
          </a:xfrm>
          <a:prstGeom prst="straightConnector1">
            <a:avLst/>
          </a:prstGeom>
          <a:noFill/>
          <a:ln cap="flat" cmpd="sng" w="19050">
            <a:solidFill>
              <a:srgbClr val="646B86"/>
            </a:solidFill>
            <a:prstDash val="solid"/>
            <a:round/>
            <a:headEnd len="med" w="med" type="none"/>
            <a:tailEnd len="med" w="med" type="triangle"/>
          </a:ln>
        </p:spPr>
      </p:cxnSp>
      <p:sp>
        <p:nvSpPr>
          <p:cNvPr id="549" name="Google Shape;549;p47"/>
          <p:cNvSpPr txBox="1"/>
          <p:nvPr/>
        </p:nvSpPr>
        <p:spPr>
          <a:xfrm>
            <a:off x="4255950" y="2624350"/>
            <a:ext cx="853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50" name="Google Shape;550;p47"/>
          <p:cNvSpPr/>
          <p:nvPr/>
        </p:nvSpPr>
        <p:spPr>
          <a:xfrm>
            <a:off x="4733407" y="3661525"/>
            <a:ext cx="1289400" cy="6255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index &lt; N</a:t>
            </a:r>
            <a:endParaRPr b="0" i="0" sz="1800" u="none" cap="none" strike="noStrike">
              <a:solidFill>
                <a:srgbClr val="000000"/>
              </a:solidFill>
              <a:latin typeface="Arial"/>
              <a:ea typeface="Arial"/>
              <a:cs typeface="Arial"/>
              <a:sym typeface="Arial"/>
            </a:endParaRPr>
          </a:p>
        </p:txBody>
      </p:sp>
      <p:cxnSp>
        <p:nvCxnSpPr>
          <p:cNvPr id="551" name="Google Shape;551;p47"/>
          <p:cNvCxnSpPr>
            <a:stCxn id="542" idx="2"/>
            <a:endCxn id="550" idx="0"/>
          </p:cNvCxnSpPr>
          <p:nvPr/>
        </p:nvCxnSpPr>
        <p:spPr>
          <a:xfrm>
            <a:off x="5187148" y="3394300"/>
            <a:ext cx="191100" cy="267300"/>
          </a:xfrm>
          <a:prstGeom prst="straightConnector1">
            <a:avLst/>
          </a:prstGeom>
          <a:noFill/>
          <a:ln cap="flat" cmpd="sng" w="19050">
            <a:solidFill>
              <a:srgbClr val="646B86"/>
            </a:solidFill>
            <a:prstDash val="solid"/>
            <a:round/>
            <a:headEnd len="med" w="med" type="none"/>
            <a:tailEnd len="med" w="med" type="triangle"/>
          </a:ln>
        </p:spPr>
      </p:cxnSp>
      <p:sp>
        <p:nvSpPr>
          <p:cNvPr id="552" name="Google Shape;552;p47"/>
          <p:cNvSpPr txBox="1"/>
          <p:nvPr/>
        </p:nvSpPr>
        <p:spPr>
          <a:xfrm>
            <a:off x="3878048" y="3683600"/>
            <a:ext cx="598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53" name="Google Shape;553;p47"/>
          <p:cNvSpPr/>
          <p:nvPr/>
        </p:nvSpPr>
        <p:spPr>
          <a:xfrm>
            <a:off x="4474279" y="4483625"/>
            <a:ext cx="1807800" cy="6255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A[index] == what</a:t>
            </a:r>
            <a:endParaRPr b="0" i="0" sz="1800" u="none" cap="none" strike="noStrike">
              <a:solidFill>
                <a:srgbClr val="000000"/>
              </a:solidFill>
              <a:latin typeface="Arial"/>
              <a:ea typeface="Arial"/>
              <a:cs typeface="Arial"/>
              <a:sym typeface="Arial"/>
            </a:endParaRPr>
          </a:p>
        </p:txBody>
      </p:sp>
      <p:cxnSp>
        <p:nvCxnSpPr>
          <p:cNvPr id="554" name="Google Shape;554;p47"/>
          <p:cNvCxnSpPr>
            <a:stCxn id="550" idx="2"/>
            <a:endCxn id="553" idx="0"/>
          </p:cNvCxnSpPr>
          <p:nvPr/>
        </p:nvCxnSpPr>
        <p:spPr>
          <a:xfrm>
            <a:off x="5378107" y="4287025"/>
            <a:ext cx="0" cy="196500"/>
          </a:xfrm>
          <a:prstGeom prst="straightConnector1">
            <a:avLst/>
          </a:prstGeom>
          <a:noFill/>
          <a:ln cap="flat" cmpd="sng" w="19050">
            <a:solidFill>
              <a:srgbClr val="646B86"/>
            </a:solidFill>
            <a:prstDash val="solid"/>
            <a:round/>
            <a:headEnd len="med" w="med" type="none"/>
            <a:tailEnd len="med" w="med" type="triangle"/>
          </a:ln>
        </p:spPr>
      </p:cxnSp>
      <p:sp>
        <p:nvSpPr>
          <p:cNvPr id="555" name="Google Shape;555;p47"/>
          <p:cNvSpPr txBox="1"/>
          <p:nvPr/>
        </p:nvSpPr>
        <p:spPr>
          <a:xfrm>
            <a:off x="4682398" y="4156725"/>
            <a:ext cx="546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56" name="Google Shape;556;p47"/>
          <p:cNvSpPr/>
          <p:nvPr/>
        </p:nvSpPr>
        <p:spPr>
          <a:xfrm>
            <a:off x="6006026" y="5082950"/>
            <a:ext cx="1289400" cy="4494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557" name="Google Shape;557;p47"/>
          <p:cNvCxnSpPr>
            <a:stCxn id="553" idx="2"/>
            <a:endCxn id="556" idx="1"/>
          </p:cNvCxnSpPr>
          <p:nvPr/>
        </p:nvCxnSpPr>
        <p:spPr>
          <a:xfrm>
            <a:off x="5378179" y="5109125"/>
            <a:ext cx="627900" cy="198600"/>
          </a:xfrm>
          <a:prstGeom prst="straightConnector1">
            <a:avLst/>
          </a:prstGeom>
          <a:noFill/>
          <a:ln cap="flat" cmpd="sng" w="19050">
            <a:solidFill>
              <a:srgbClr val="646B86"/>
            </a:solidFill>
            <a:prstDash val="solid"/>
            <a:round/>
            <a:headEnd len="med" w="med" type="none"/>
            <a:tailEnd len="med" w="med" type="triangle"/>
          </a:ln>
        </p:spPr>
      </p:cxnSp>
      <p:sp>
        <p:nvSpPr>
          <p:cNvPr id="558" name="Google Shape;558;p47"/>
          <p:cNvSpPr txBox="1"/>
          <p:nvPr/>
        </p:nvSpPr>
        <p:spPr>
          <a:xfrm>
            <a:off x="5187148" y="5109125"/>
            <a:ext cx="546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59" name="Google Shape;559;p47"/>
          <p:cNvSpPr/>
          <p:nvPr/>
        </p:nvSpPr>
        <p:spPr>
          <a:xfrm>
            <a:off x="6673758" y="4571675"/>
            <a:ext cx="935700" cy="4494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560" name="Google Shape;560;p47"/>
          <p:cNvCxnSpPr>
            <a:stCxn id="553" idx="3"/>
            <a:endCxn id="559" idx="1"/>
          </p:cNvCxnSpPr>
          <p:nvPr/>
        </p:nvCxnSpPr>
        <p:spPr>
          <a:xfrm>
            <a:off x="6282079" y="4796375"/>
            <a:ext cx="391800" cy="0"/>
          </a:xfrm>
          <a:prstGeom prst="straightConnector1">
            <a:avLst/>
          </a:prstGeom>
          <a:noFill/>
          <a:ln cap="flat" cmpd="sng" w="19050">
            <a:solidFill>
              <a:srgbClr val="646B86"/>
            </a:solidFill>
            <a:prstDash val="solid"/>
            <a:round/>
            <a:headEnd len="med" w="med" type="none"/>
            <a:tailEnd len="med" w="med" type="triangle"/>
          </a:ln>
        </p:spPr>
      </p:cxnSp>
      <p:sp>
        <p:nvSpPr>
          <p:cNvPr id="561" name="Google Shape;561;p47"/>
          <p:cNvSpPr txBox="1"/>
          <p:nvPr/>
        </p:nvSpPr>
        <p:spPr>
          <a:xfrm>
            <a:off x="6049329" y="4339175"/>
            <a:ext cx="935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cxnSp>
        <p:nvCxnSpPr>
          <p:cNvPr id="562" name="Google Shape;562;p47"/>
          <p:cNvCxnSpPr>
            <a:stCxn id="559" idx="0"/>
          </p:cNvCxnSpPr>
          <p:nvPr/>
        </p:nvCxnSpPr>
        <p:spPr>
          <a:xfrm rot="10800000">
            <a:off x="7131708" y="4000775"/>
            <a:ext cx="9900" cy="570900"/>
          </a:xfrm>
          <a:prstGeom prst="straightConnector1">
            <a:avLst/>
          </a:prstGeom>
          <a:noFill/>
          <a:ln cap="flat" cmpd="sng" w="19050">
            <a:solidFill>
              <a:srgbClr val="646B86"/>
            </a:solidFill>
            <a:prstDash val="solid"/>
            <a:round/>
            <a:headEnd len="med" w="med" type="none"/>
            <a:tailEnd len="med" w="med" type="none"/>
          </a:ln>
        </p:spPr>
      </p:cxnSp>
      <p:cxnSp>
        <p:nvCxnSpPr>
          <p:cNvPr id="563" name="Google Shape;563;p47"/>
          <p:cNvCxnSpPr/>
          <p:nvPr/>
        </p:nvCxnSpPr>
        <p:spPr>
          <a:xfrm flipH="1">
            <a:off x="5777821" y="4012075"/>
            <a:ext cx="1353600" cy="125400"/>
          </a:xfrm>
          <a:prstGeom prst="straightConnector1">
            <a:avLst/>
          </a:prstGeom>
          <a:noFill/>
          <a:ln cap="flat" cmpd="sng" w="19050">
            <a:solidFill>
              <a:srgbClr val="646B86"/>
            </a:solidFill>
            <a:prstDash val="solid"/>
            <a:round/>
            <a:headEnd len="med" w="med" type="none"/>
            <a:tailEnd len="med" w="med" type="triangle"/>
          </a:ln>
        </p:spPr>
      </p:cxnSp>
      <p:cxnSp>
        <p:nvCxnSpPr>
          <p:cNvPr id="564" name="Google Shape;564;p47"/>
          <p:cNvCxnSpPr>
            <a:stCxn id="550" idx="3"/>
            <a:endCxn id="547" idx="1"/>
          </p:cNvCxnSpPr>
          <p:nvPr/>
        </p:nvCxnSpPr>
        <p:spPr>
          <a:xfrm flipH="1" rot="10800000">
            <a:off x="6022807" y="3081475"/>
            <a:ext cx="1654500" cy="892800"/>
          </a:xfrm>
          <a:prstGeom prst="straightConnector1">
            <a:avLst/>
          </a:prstGeom>
          <a:noFill/>
          <a:ln cap="flat" cmpd="sng" w="19050">
            <a:solidFill>
              <a:srgbClr val="646B86"/>
            </a:solidFill>
            <a:prstDash val="solid"/>
            <a:round/>
            <a:headEnd len="med" w="med" type="none"/>
            <a:tailEnd len="med" w="med" type="triangle"/>
          </a:ln>
        </p:spPr>
      </p:cxnSp>
      <p:sp>
        <p:nvSpPr>
          <p:cNvPr id="565" name="Google Shape;565;p47"/>
          <p:cNvSpPr txBox="1"/>
          <p:nvPr/>
        </p:nvSpPr>
        <p:spPr>
          <a:xfrm>
            <a:off x="6049322" y="3299325"/>
            <a:ext cx="935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66" name="Google Shape;566;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Adequacy Metrics</a:t>
            </a:r>
            <a:endParaRPr/>
          </a:p>
        </p:txBody>
      </p:sp>
      <p:sp>
        <p:nvSpPr>
          <p:cNvPr id="70" name="Google Shape;7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Instead - can we </a:t>
            </a:r>
            <a:r>
              <a:rPr b="1" lang="en"/>
              <a:t>compromise between the impossible and the inadequate</a:t>
            </a:r>
            <a:r>
              <a:rPr lang="en"/>
              <a: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Can we measure “good testing”? </a:t>
            </a:r>
            <a:endParaRPr/>
          </a:p>
          <a:p>
            <a:pPr indent="-381000" lvl="1" marL="914400" rtl="0" algn="l">
              <a:spcBef>
                <a:spcPts val="0"/>
              </a:spcBef>
              <a:spcAft>
                <a:spcPts val="0"/>
              </a:spcAft>
              <a:buSzPts val="2400"/>
              <a:buChar char="○"/>
            </a:pPr>
            <a:r>
              <a:rPr lang="en"/>
              <a:t>Test adequacy metrics “score” testing efforts by measuring the completion of a set of </a:t>
            </a:r>
            <a:r>
              <a:rPr b="1" lang="en"/>
              <a:t>test obligations</a:t>
            </a:r>
            <a:r>
              <a:rPr lang="en"/>
              <a:t>.</a:t>
            </a:r>
            <a:endParaRPr/>
          </a:p>
          <a:p>
            <a:pPr indent="-381000" lvl="2" marL="1371600" rtl="0" algn="l">
              <a:spcBef>
                <a:spcPts val="0"/>
              </a:spcBef>
              <a:spcAft>
                <a:spcPts val="0"/>
              </a:spcAft>
              <a:buSzPts val="2400"/>
              <a:buChar char="■"/>
            </a:pPr>
            <a:r>
              <a:rPr lang="en"/>
              <a:t>Properties that must be met by our test cases.</a:t>
            </a:r>
            <a:endParaRPr/>
          </a:p>
          <a:p>
            <a:pPr indent="0" lvl="0" marL="0" rtl="0" algn="l">
              <a:spcBef>
                <a:spcPts val="600"/>
              </a:spcBef>
              <a:spcAft>
                <a:spcPts val="0"/>
              </a:spcAft>
              <a:buNone/>
            </a:pPr>
            <a:r>
              <a:t/>
            </a:r>
            <a:endParaRPr/>
          </a:p>
          <a:p>
            <a:pPr indent="0" lvl="0" marL="0" rtl="0" algn="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48"/>
          <p:cNvSpPr txBox="1"/>
          <p:nvPr>
            <p:ph type="title"/>
          </p:nvPr>
        </p:nvSpPr>
        <p:spPr>
          <a:xfrm>
            <a:off x="276825" y="338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t>Activity - Possible Solution</a:t>
            </a:r>
            <a:endParaRPr b="0" i="0" u="none" cap="none" strike="noStrike">
              <a:solidFill>
                <a:srgbClr val="F34E26"/>
              </a:solidFill>
              <a:latin typeface="Arial"/>
              <a:ea typeface="Arial"/>
              <a:cs typeface="Arial"/>
              <a:sym typeface="Arial"/>
            </a:endParaRPr>
          </a:p>
        </p:txBody>
      </p:sp>
      <p:sp>
        <p:nvSpPr>
          <p:cNvPr id="576" name="Google Shape;576;p48"/>
          <p:cNvSpPr/>
          <p:nvPr/>
        </p:nvSpPr>
        <p:spPr>
          <a:xfrm>
            <a:off x="323418" y="1481400"/>
            <a:ext cx="1054200" cy="4482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577" name="Google Shape;577;p48"/>
          <p:cNvSpPr/>
          <p:nvPr/>
        </p:nvSpPr>
        <p:spPr>
          <a:xfrm>
            <a:off x="323418" y="2609922"/>
            <a:ext cx="2503800" cy="6237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(N==1) &amp;&amp; (A[0] = what)</a:t>
            </a:r>
            <a:endParaRPr b="0" i="0" sz="1800" u="none" cap="none" strike="noStrike">
              <a:solidFill>
                <a:schemeClr val="dk1"/>
              </a:solidFill>
              <a:latin typeface="Arial"/>
              <a:ea typeface="Arial"/>
              <a:cs typeface="Arial"/>
              <a:sym typeface="Arial"/>
            </a:endParaRPr>
          </a:p>
        </p:txBody>
      </p:sp>
      <p:sp>
        <p:nvSpPr>
          <p:cNvPr id="578" name="Google Shape;578;p48"/>
          <p:cNvSpPr/>
          <p:nvPr/>
        </p:nvSpPr>
        <p:spPr>
          <a:xfrm>
            <a:off x="1048160" y="3962672"/>
            <a:ext cx="1054200" cy="4482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579" name="Google Shape;579;p48"/>
          <p:cNvCxnSpPr>
            <a:stCxn id="577" idx="2"/>
            <a:endCxn id="578" idx="0"/>
          </p:cNvCxnSpPr>
          <p:nvPr/>
        </p:nvCxnSpPr>
        <p:spPr>
          <a:xfrm>
            <a:off x="1575318" y="3233622"/>
            <a:ext cx="0" cy="729000"/>
          </a:xfrm>
          <a:prstGeom prst="straightConnector1">
            <a:avLst/>
          </a:prstGeom>
          <a:noFill/>
          <a:ln cap="flat" cmpd="sng" w="19050">
            <a:solidFill>
              <a:schemeClr val="dk2"/>
            </a:solidFill>
            <a:prstDash val="solid"/>
            <a:round/>
            <a:headEnd len="med" w="med" type="none"/>
            <a:tailEnd len="med" w="med" type="triangle"/>
          </a:ln>
        </p:spPr>
      </p:cxnSp>
      <p:sp>
        <p:nvSpPr>
          <p:cNvPr id="580" name="Google Shape;580;p48"/>
          <p:cNvSpPr/>
          <p:nvPr/>
        </p:nvSpPr>
        <p:spPr>
          <a:xfrm>
            <a:off x="3038825" y="2609922"/>
            <a:ext cx="1418700" cy="6237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N==0</a:t>
            </a:r>
            <a:endParaRPr b="0" i="0" sz="1800" u="none" cap="none" strike="noStrike">
              <a:solidFill>
                <a:schemeClr val="dk1"/>
              </a:solidFill>
              <a:latin typeface="Arial"/>
              <a:ea typeface="Arial"/>
              <a:cs typeface="Arial"/>
              <a:sym typeface="Arial"/>
            </a:endParaRPr>
          </a:p>
        </p:txBody>
      </p:sp>
      <p:sp>
        <p:nvSpPr>
          <p:cNvPr id="581" name="Google Shape;581;p48"/>
          <p:cNvSpPr txBox="1"/>
          <p:nvPr/>
        </p:nvSpPr>
        <p:spPr>
          <a:xfrm>
            <a:off x="2620639" y="2465871"/>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82" name="Google Shape;582;p48"/>
          <p:cNvSpPr txBox="1"/>
          <p:nvPr/>
        </p:nvSpPr>
        <p:spPr>
          <a:xfrm>
            <a:off x="1711949" y="3356889"/>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83" name="Google Shape;583;p48"/>
          <p:cNvSpPr/>
          <p:nvPr/>
        </p:nvSpPr>
        <p:spPr>
          <a:xfrm>
            <a:off x="3221173" y="3962672"/>
            <a:ext cx="1054200" cy="4482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584" name="Google Shape;584;p48"/>
          <p:cNvCxnSpPr>
            <a:stCxn id="580" idx="2"/>
            <a:endCxn id="583" idx="0"/>
          </p:cNvCxnSpPr>
          <p:nvPr/>
        </p:nvCxnSpPr>
        <p:spPr>
          <a:xfrm>
            <a:off x="3748175" y="3233622"/>
            <a:ext cx="0" cy="729000"/>
          </a:xfrm>
          <a:prstGeom prst="straightConnector1">
            <a:avLst/>
          </a:prstGeom>
          <a:noFill/>
          <a:ln cap="flat" cmpd="sng" w="19050">
            <a:solidFill>
              <a:schemeClr val="dk2"/>
            </a:solidFill>
            <a:prstDash val="solid"/>
            <a:round/>
            <a:headEnd len="med" w="med" type="none"/>
            <a:tailEnd len="med" w="med" type="triangle"/>
          </a:ln>
        </p:spPr>
      </p:cxnSp>
      <p:sp>
        <p:nvSpPr>
          <p:cNvPr id="585" name="Google Shape;585;p48"/>
          <p:cNvSpPr txBox="1"/>
          <p:nvPr/>
        </p:nvSpPr>
        <p:spPr>
          <a:xfrm>
            <a:off x="5493650" y="3138968"/>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86" name="Google Shape;586;p48"/>
          <p:cNvSpPr/>
          <p:nvPr/>
        </p:nvSpPr>
        <p:spPr>
          <a:xfrm>
            <a:off x="4736045" y="2609922"/>
            <a:ext cx="1054200" cy="6237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587" name="Google Shape;587;p48"/>
          <p:cNvCxnSpPr>
            <a:stCxn id="576" idx="2"/>
            <a:endCxn id="577" idx="0"/>
          </p:cNvCxnSpPr>
          <p:nvPr/>
        </p:nvCxnSpPr>
        <p:spPr>
          <a:xfrm>
            <a:off x="850518" y="1929600"/>
            <a:ext cx="724800" cy="680400"/>
          </a:xfrm>
          <a:prstGeom prst="straightConnector1">
            <a:avLst/>
          </a:prstGeom>
          <a:noFill/>
          <a:ln cap="flat" cmpd="sng" w="19050">
            <a:solidFill>
              <a:schemeClr val="dk2"/>
            </a:solidFill>
            <a:prstDash val="solid"/>
            <a:round/>
            <a:headEnd len="med" w="med" type="none"/>
            <a:tailEnd len="med" w="med" type="triangle"/>
          </a:ln>
        </p:spPr>
      </p:cxnSp>
      <p:cxnSp>
        <p:nvCxnSpPr>
          <p:cNvPr id="588" name="Google Shape;588;p48"/>
          <p:cNvCxnSpPr>
            <a:stCxn id="577" idx="3"/>
            <a:endCxn id="580" idx="1"/>
          </p:cNvCxnSpPr>
          <p:nvPr/>
        </p:nvCxnSpPr>
        <p:spPr>
          <a:xfrm>
            <a:off x="2827218" y="2921772"/>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589" name="Google Shape;589;p48"/>
          <p:cNvCxnSpPr>
            <a:stCxn id="580" idx="3"/>
            <a:endCxn id="586" idx="1"/>
          </p:cNvCxnSpPr>
          <p:nvPr/>
        </p:nvCxnSpPr>
        <p:spPr>
          <a:xfrm>
            <a:off x="4457525" y="2921772"/>
            <a:ext cx="278400" cy="0"/>
          </a:xfrm>
          <a:prstGeom prst="straightConnector1">
            <a:avLst/>
          </a:prstGeom>
          <a:noFill/>
          <a:ln cap="flat" cmpd="sng" w="19050">
            <a:solidFill>
              <a:schemeClr val="dk2"/>
            </a:solidFill>
            <a:prstDash val="solid"/>
            <a:round/>
            <a:headEnd len="med" w="med" type="none"/>
            <a:tailEnd len="med" w="med" type="triangle"/>
          </a:ln>
        </p:spPr>
      </p:cxnSp>
      <p:sp>
        <p:nvSpPr>
          <p:cNvPr id="590" name="Google Shape;590;p48"/>
          <p:cNvSpPr txBox="1"/>
          <p:nvPr/>
        </p:nvSpPr>
        <p:spPr>
          <a:xfrm>
            <a:off x="5693763" y="2465871"/>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91" name="Google Shape;591;p48"/>
          <p:cNvSpPr/>
          <p:nvPr/>
        </p:nvSpPr>
        <p:spPr>
          <a:xfrm>
            <a:off x="7863699" y="2697729"/>
            <a:ext cx="1054200" cy="4482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592" name="Google Shape;592;p48"/>
          <p:cNvCxnSpPr>
            <a:stCxn id="586" idx="3"/>
            <a:endCxn id="591" idx="1"/>
          </p:cNvCxnSpPr>
          <p:nvPr/>
        </p:nvCxnSpPr>
        <p:spPr>
          <a:xfrm>
            <a:off x="5790245" y="2921772"/>
            <a:ext cx="2073600" cy="0"/>
          </a:xfrm>
          <a:prstGeom prst="straightConnector1">
            <a:avLst/>
          </a:prstGeom>
          <a:noFill/>
          <a:ln cap="flat" cmpd="sng" w="19050">
            <a:solidFill>
              <a:schemeClr val="dk2"/>
            </a:solidFill>
            <a:prstDash val="solid"/>
            <a:round/>
            <a:headEnd len="med" w="med" type="none"/>
            <a:tailEnd len="med" w="med" type="triangle"/>
          </a:ln>
        </p:spPr>
      </p:cxnSp>
      <p:sp>
        <p:nvSpPr>
          <p:cNvPr id="593" name="Google Shape;593;p48"/>
          <p:cNvSpPr txBox="1"/>
          <p:nvPr/>
        </p:nvSpPr>
        <p:spPr>
          <a:xfrm>
            <a:off x="4290691" y="2465871"/>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594" name="Google Shape;594;p48"/>
          <p:cNvSpPr/>
          <p:nvPr/>
        </p:nvSpPr>
        <p:spPr>
          <a:xfrm>
            <a:off x="4789315" y="3500179"/>
            <a:ext cx="1347000" cy="6237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595" name="Google Shape;595;p48"/>
          <p:cNvCxnSpPr>
            <a:stCxn id="586" idx="2"/>
            <a:endCxn id="594" idx="0"/>
          </p:cNvCxnSpPr>
          <p:nvPr/>
        </p:nvCxnSpPr>
        <p:spPr>
          <a:xfrm>
            <a:off x="5263145" y="3233622"/>
            <a:ext cx="199800" cy="266700"/>
          </a:xfrm>
          <a:prstGeom prst="straightConnector1">
            <a:avLst/>
          </a:prstGeom>
          <a:noFill/>
          <a:ln cap="flat" cmpd="sng" w="19050">
            <a:solidFill>
              <a:schemeClr val="dk2"/>
            </a:solidFill>
            <a:prstDash val="solid"/>
            <a:round/>
            <a:headEnd len="med" w="med" type="none"/>
            <a:tailEnd len="med" w="med" type="triangle"/>
          </a:ln>
        </p:spPr>
      </p:cxnSp>
      <p:sp>
        <p:nvSpPr>
          <p:cNvPr id="596" name="Google Shape;596;p48"/>
          <p:cNvSpPr txBox="1"/>
          <p:nvPr/>
        </p:nvSpPr>
        <p:spPr>
          <a:xfrm>
            <a:off x="3896038" y="3522193"/>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597" name="Google Shape;597;p48"/>
          <p:cNvSpPr/>
          <p:nvPr/>
        </p:nvSpPr>
        <p:spPr>
          <a:xfrm>
            <a:off x="4518700" y="4320007"/>
            <a:ext cx="1888200" cy="6237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A[index] == what</a:t>
            </a:r>
            <a:endParaRPr b="0" i="0" sz="1800" u="none" cap="none" strike="noStrike">
              <a:solidFill>
                <a:schemeClr val="dk1"/>
              </a:solidFill>
              <a:latin typeface="Arial"/>
              <a:ea typeface="Arial"/>
              <a:cs typeface="Arial"/>
              <a:sym typeface="Arial"/>
            </a:endParaRPr>
          </a:p>
        </p:txBody>
      </p:sp>
      <p:cxnSp>
        <p:nvCxnSpPr>
          <p:cNvPr id="598" name="Google Shape;598;p48"/>
          <p:cNvCxnSpPr>
            <a:stCxn id="594" idx="2"/>
            <a:endCxn id="597" idx="0"/>
          </p:cNvCxnSpPr>
          <p:nvPr/>
        </p:nvCxnSpPr>
        <p:spPr>
          <a:xfrm>
            <a:off x="5462815" y="4123879"/>
            <a:ext cx="0" cy="196200"/>
          </a:xfrm>
          <a:prstGeom prst="straightConnector1">
            <a:avLst/>
          </a:prstGeom>
          <a:noFill/>
          <a:ln cap="flat" cmpd="sng" w="19050">
            <a:solidFill>
              <a:schemeClr val="dk2"/>
            </a:solidFill>
            <a:prstDash val="solid"/>
            <a:round/>
            <a:headEnd len="med" w="med" type="none"/>
            <a:tailEnd len="med" w="med" type="triangle"/>
          </a:ln>
        </p:spPr>
      </p:cxnSp>
      <p:sp>
        <p:nvSpPr>
          <p:cNvPr id="599" name="Google Shape;599;p48"/>
          <p:cNvSpPr txBox="1"/>
          <p:nvPr/>
        </p:nvSpPr>
        <p:spPr>
          <a:xfrm>
            <a:off x="4736045" y="3994011"/>
            <a:ext cx="5709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600" name="Google Shape;600;p48"/>
          <p:cNvSpPr/>
          <p:nvPr/>
        </p:nvSpPr>
        <p:spPr>
          <a:xfrm>
            <a:off x="6118347" y="4917675"/>
            <a:ext cx="1347000" cy="4482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601" name="Google Shape;601;p48"/>
          <p:cNvCxnSpPr>
            <a:stCxn id="597" idx="2"/>
            <a:endCxn id="600" idx="1"/>
          </p:cNvCxnSpPr>
          <p:nvPr/>
        </p:nvCxnSpPr>
        <p:spPr>
          <a:xfrm>
            <a:off x="5462800" y="4943707"/>
            <a:ext cx="655500" cy="19800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48"/>
          <p:cNvSpPr txBox="1"/>
          <p:nvPr/>
        </p:nvSpPr>
        <p:spPr>
          <a:xfrm>
            <a:off x="5263169" y="5065603"/>
            <a:ext cx="5709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p:txBody>
      </p:sp>
      <p:sp>
        <p:nvSpPr>
          <p:cNvPr id="603" name="Google Shape;603;p48"/>
          <p:cNvSpPr/>
          <p:nvPr/>
        </p:nvSpPr>
        <p:spPr>
          <a:xfrm>
            <a:off x="6815679" y="4407814"/>
            <a:ext cx="976800" cy="4482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604" name="Google Shape;604;p48"/>
          <p:cNvCxnSpPr>
            <a:stCxn id="597" idx="3"/>
            <a:endCxn id="603" idx="1"/>
          </p:cNvCxnSpPr>
          <p:nvPr/>
        </p:nvCxnSpPr>
        <p:spPr>
          <a:xfrm>
            <a:off x="6406900" y="4631857"/>
            <a:ext cx="4089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48"/>
          <p:cNvSpPr txBox="1"/>
          <p:nvPr/>
        </p:nvSpPr>
        <p:spPr>
          <a:xfrm>
            <a:off x="6163559" y="4175956"/>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cxnSp>
        <p:nvCxnSpPr>
          <p:cNvPr id="606" name="Google Shape;606;p48"/>
          <p:cNvCxnSpPr>
            <a:stCxn id="603" idx="0"/>
          </p:cNvCxnSpPr>
          <p:nvPr/>
        </p:nvCxnSpPr>
        <p:spPr>
          <a:xfrm rot="10800000">
            <a:off x="7293579" y="3838414"/>
            <a:ext cx="10500" cy="569400"/>
          </a:xfrm>
          <a:prstGeom prst="straightConnector1">
            <a:avLst/>
          </a:prstGeom>
          <a:noFill/>
          <a:ln cap="flat" cmpd="sng" w="19050">
            <a:solidFill>
              <a:schemeClr val="dk2"/>
            </a:solidFill>
            <a:prstDash val="solid"/>
            <a:round/>
            <a:headEnd len="med" w="med" type="none"/>
            <a:tailEnd len="med" w="med" type="none"/>
          </a:ln>
        </p:spPr>
      </p:cxnSp>
      <p:cxnSp>
        <p:nvCxnSpPr>
          <p:cNvPr id="607" name="Google Shape;607;p48"/>
          <p:cNvCxnSpPr/>
          <p:nvPr/>
        </p:nvCxnSpPr>
        <p:spPr>
          <a:xfrm flipH="1">
            <a:off x="5879730" y="3849760"/>
            <a:ext cx="1413900" cy="1251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48"/>
          <p:cNvCxnSpPr>
            <a:stCxn id="594" idx="3"/>
            <a:endCxn id="591" idx="1"/>
          </p:cNvCxnSpPr>
          <p:nvPr/>
        </p:nvCxnSpPr>
        <p:spPr>
          <a:xfrm flipH="1" rot="10800000">
            <a:off x="6136315" y="2921929"/>
            <a:ext cx="1727400" cy="890100"/>
          </a:xfrm>
          <a:prstGeom prst="straightConnector1">
            <a:avLst/>
          </a:prstGeom>
          <a:noFill/>
          <a:ln cap="flat" cmpd="sng" w="19050">
            <a:solidFill>
              <a:schemeClr val="dk2"/>
            </a:solidFill>
            <a:prstDash val="solid"/>
            <a:round/>
            <a:headEnd len="med" w="med" type="none"/>
            <a:tailEnd len="med" w="med" type="triangle"/>
          </a:ln>
        </p:spPr>
      </p:cxnSp>
      <p:sp>
        <p:nvSpPr>
          <p:cNvPr id="609" name="Google Shape;609;p48"/>
          <p:cNvSpPr txBox="1"/>
          <p:nvPr/>
        </p:nvSpPr>
        <p:spPr>
          <a:xfrm>
            <a:off x="6163571" y="3138968"/>
            <a:ext cx="6246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False</a:t>
            </a:r>
            <a:endParaRPr/>
          </a:p>
        </p:txBody>
      </p:sp>
      <p:sp>
        <p:nvSpPr>
          <p:cNvPr id="610" name="Google Shape;610;p48"/>
          <p:cNvSpPr txBox="1"/>
          <p:nvPr/>
        </p:nvSpPr>
        <p:spPr>
          <a:xfrm>
            <a:off x="276837" y="4683100"/>
            <a:ext cx="3721500" cy="9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rPr>
              <a:t>1: A[“Bob”, “Jane”], 2, “Jane”</a:t>
            </a:r>
            <a:endParaRPr b="1">
              <a:solidFill>
                <a:srgbClr val="FF0000"/>
              </a:solidFill>
            </a:endParaRPr>
          </a:p>
          <a:p>
            <a:pPr indent="0" lvl="0" marL="0" rtl="0" algn="l">
              <a:spcBef>
                <a:spcPts val="0"/>
              </a:spcBef>
              <a:spcAft>
                <a:spcPts val="0"/>
              </a:spcAft>
              <a:buNone/>
            </a:pPr>
            <a:r>
              <a:rPr b="1" lang="en">
                <a:solidFill>
                  <a:srgbClr val="0000FF"/>
                </a:solidFill>
              </a:rPr>
              <a:t>2: A[“Bob”, “Jane”], 2, “Spot”</a:t>
            </a:r>
            <a:endParaRPr b="1">
              <a:solidFill>
                <a:srgbClr val="0000FF"/>
              </a:solidFill>
            </a:endParaRPr>
          </a:p>
          <a:p>
            <a:pPr indent="0" lvl="0" marL="0" rtl="0" algn="l">
              <a:spcBef>
                <a:spcPts val="0"/>
              </a:spcBef>
              <a:spcAft>
                <a:spcPts val="0"/>
              </a:spcAft>
              <a:buNone/>
            </a:pPr>
            <a:r>
              <a:rPr b="1" lang="en">
                <a:solidFill>
                  <a:srgbClr val="6AA84F"/>
                </a:solidFill>
              </a:rPr>
              <a:t>3: A[], 0, “Bob”</a:t>
            </a:r>
            <a:endParaRPr b="1">
              <a:solidFill>
                <a:srgbClr val="6AA84F"/>
              </a:solidFill>
            </a:endParaRPr>
          </a:p>
          <a:p>
            <a:pPr indent="0" lvl="0" marL="0" rtl="0" algn="l">
              <a:spcBef>
                <a:spcPts val="0"/>
              </a:spcBef>
              <a:spcAft>
                <a:spcPts val="0"/>
              </a:spcAft>
              <a:buNone/>
            </a:pPr>
            <a:r>
              <a:rPr b="1" lang="en">
                <a:solidFill>
                  <a:srgbClr val="9900FF"/>
                </a:solidFill>
              </a:rPr>
              <a:t>4. A[“Bob”], 1, “Bob”</a:t>
            </a:r>
            <a:endParaRPr b="1">
              <a:solidFill>
                <a:srgbClr val="9900FF"/>
              </a:solidFill>
            </a:endParaRPr>
          </a:p>
        </p:txBody>
      </p:sp>
      <p:sp>
        <p:nvSpPr>
          <p:cNvPr id="611" name="Google Shape;611;p48"/>
          <p:cNvSpPr/>
          <p:nvPr/>
        </p:nvSpPr>
        <p:spPr>
          <a:xfrm>
            <a:off x="1226582" y="1992184"/>
            <a:ext cx="5732120" cy="2999079"/>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612" name="Google Shape;612;p48"/>
          <p:cNvSpPr/>
          <p:nvPr/>
        </p:nvSpPr>
        <p:spPr>
          <a:xfrm>
            <a:off x="1027802" y="2037633"/>
            <a:ext cx="7079556" cy="2669629"/>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613" name="Google Shape;613;p48"/>
          <p:cNvSpPr/>
          <p:nvPr/>
        </p:nvSpPr>
        <p:spPr>
          <a:xfrm>
            <a:off x="729607" y="2003553"/>
            <a:ext cx="3026222" cy="210162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614" name="Google Shape;614;p48"/>
          <p:cNvSpPr/>
          <p:nvPr/>
        </p:nvSpPr>
        <p:spPr>
          <a:xfrm>
            <a:off x="597087" y="2071714"/>
            <a:ext cx="894606" cy="1965307"/>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615" name="Google Shape;615;p48"/>
          <p:cNvSpPr txBox="1"/>
          <p:nvPr/>
        </p:nvSpPr>
        <p:spPr>
          <a:xfrm>
            <a:off x="276825" y="5575103"/>
            <a:ext cx="3721500" cy="9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A86E8"/>
                </a:solidFill>
              </a:rPr>
              <a:t>5. A[“Bob”], 1, “Spot”</a:t>
            </a:r>
            <a:endParaRPr b="1">
              <a:solidFill>
                <a:srgbClr val="4A86E8"/>
              </a:solidFill>
            </a:endParaRPr>
          </a:p>
        </p:txBody>
      </p:sp>
      <p:sp>
        <p:nvSpPr>
          <p:cNvPr id="616" name="Google Shape;616;p48"/>
          <p:cNvSpPr/>
          <p:nvPr/>
        </p:nvSpPr>
        <p:spPr>
          <a:xfrm>
            <a:off x="497696" y="2219404"/>
            <a:ext cx="7896868" cy="692954"/>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617" name="Google Shape;617;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
                                        <p:tgtEl>
                                          <p:spTgt spid="6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
                                        <p:tgtEl>
                                          <p:spTgt spid="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1"/>
                                        <p:tgtEl>
                                          <p:spTgt spid="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 Coverage</a:t>
            </a:r>
            <a:endParaRPr/>
          </a:p>
        </p:txBody>
      </p:sp>
      <p:sp>
        <p:nvSpPr>
          <p:cNvPr id="623" name="Google Shape;623;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Other criteria focus on single elements. </a:t>
            </a:r>
            <a:endParaRPr/>
          </a:p>
          <a:p>
            <a:pPr indent="-419100" lvl="1" marL="914400" marR="0" rtl="0" algn="l">
              <a:lnSpc>
                <a:spcPct val="120000"/>
              </a:lnSpc>
              <a:spcBef>
                <a:spcPts val="0"/>
              </a:spcBef>
              <a:spcAft>
                <a:spcPts val="0"/>
              </a:spcAft>
              <a:buClr>
                <a:schemeClr val="dk1"/>
              </a:buClr>
              <a:buSzPts val="3000"/>
              <a:buFont typeface="Arial"/>
              <a:buChar char="○"/>
            </a:pPr>
            <a:r>
              <a:rPr lang="en"/>
              <a:t>However, all tests execute a sequence of elements - a path through the program.</a:t>
            </a:r>
            <a:endParaRPr/>
          </a:p>
          <a:p>
            <a:pPr indent="-419100" lvl="1" marL="914400" marR="0" rtl="0" algn="l">
              <a:lnSpc>
                <a:spcPct val="120000"/>
              </a:lnSpc>
              <a:spcBef>
                <a:spcPts val="0"/>
              </a:spcBef>
              <a:spcAft>
                <a:spcPts val="0"/>
              </a:spcAft>
              <a:buClr>
                <a:schemeClr val="dk1"/>
              </a:buClr>
              <a:buSzPts val="3000"/>
              <a:buFont typeface="Arial"/>
              <a:buChar char="○"/>
            </a:pPr>
            <a:r>
              <a:rPr lang="en"/>
              <a:t>Combination of elements matters - interaction sequences are the root of many faults.</a:t>
            </a:r>
            <a:endParaRPr/>
          </a:p>
          <a:p>
            <a:pPr indent="-419100" lvl="0" marL="457200" marR="0" rtl="0" algn="l">
              <a:lnSpc>
                <a:spcPct val="120000"/>
              </a:lnSpc>
              <a:spcBef>
                <a:spcPts val="0"/>
              </a:spcBef>
              <a:spcAft>
                <a:spcPts val="0"/>
              </a:spcAft>
              <a:buSzPts val="3000"/>
              <a:buChar char="●"/>
            </a:pPr>
            <a:r>
              <a:rPr lang="en"/>
              <a:t>Path coverage requires that all paths through the CFG are covered.</a:t>
            </a:r>
            <a:endParaRPr/>
          </a:p>
          <a:p>
            <a:pPr indent="-419100" lvl="0" marL="457200" marR="0" rtl="0" algn="l">
              <a:lnSpc>
                <a:spcPct val="120000"/>
              </a:lnSpc>
              <a:spcBef>
                <a:spcPts val="0"/>
              </a:spcBef>
              <a:spcAft>
                <a:spcPts val="0"/>
              </a:spcAft>
              <a:buSzPts val="3000"/>
              <a:buChar char="●"/>
            </a:pPr>
            <a:r>
              <a:rPr lang="en"/>
              <a:t>Coverage = Number of Paths Covered</a:t>
            </a:r>
            <a:endParaRPr/>
          </a:p>
          <a:p>
            <a:pPr indent="0" lvl="0" marL="0" marR="0" rtl="0" algn="l">
              <a:lnSpc>
                <a:spcPct val="120000"/>
              </a:lnSpc>
              <a:spcBef>
                <a:spcPts val="0"/>
              </a:spcBef>
              <a:spcAft>
                <a:spcPts val="0"/>
              </a:spcAft>
              <a:buNone/>
            </a:pPr>
            <a:r>
              <a:rPr lang="en"/>
              <a:t>						Number of Total Paths</a:t>
            </a:r>
            <a:endParaRPr/>
          </a:p>
          <a:p>
            <a:pPr indent="0" lvl="0" marL="0" marR="0" rtl="0" algn="l">
              <a:lnSpc>
                <a:spcPct val="120000"/>
              </a:lnSpc>
              <a:spcBef>
                <a:spcPts val="0"/>
              </a:spcBef>
              <a:spcAft>
                <a:spcPts val="0"/>
              </a:spcAft>
              <a:buNone/>
            </a:pPr>
            <a:r>
              <a:t/>
            </a:r>
            <a:endParaRPr/>
          </a:p>
        </p:txBody>
      </p:sp>
      <p:cxnSp>
        <p:nvCxnSpPr>
          <p:cNvPr id="624" name="Google Shape;624;p49"/>
          <p:cNvCxnSpPr/>
          <p:nvPr/>
        </p:nvCxnSpPr>
        <p:spPr>
          <a:xfrm flipH="1" rot="10800000">
            <a:off x="2840175" y="5815975"/>
            <a:ext cx="5389500" cy="11700"/>
          </a:xfrm>
          <a:prstGeom prst="straightConnector1">
            <a:avLst/>
          </a:prstGeom>
          <a:noFill/>
          <a:ln cap="flat" cmpd="sng" w="19050">
            <a:solidFill>
              <a:srgbClr val="000000"/>
            </a:solidFill>
            <a:prstDash val="solid"/>
            <a:round/>
            <a:headEnd len="med" w="med" type="none"/>
            <a:tailEnd len="med" w="med" type="none"/>
          </a:ln>
        </p:spPr>
      </p:cxnSp>
      <p:sp>
        <p:nvSpPr>
          <p:cNvPr id="625" name="Google Shape;625;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50"/>
          <p:cNvSpPr txBox="1"/>
          <p:nvPr>
            <p:ph type="title"/>
          </p:nvPr>
        </p:nvSpPr>
        <p:spPr>
          <a:xfrm>
            <a:off x="457200" y="484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endParaRPr b="0" i="0" u="none" cap="none" strike="noStrike">
              <a:solidFill>
                <a:srgbClr val="FFFFFF"/>
              </a:solidFill>
              <a:latin typeface="Arial"/>
              <a:ea typeface="Arial"/>
              <a:cs typeface="Arial"/>
              <a:sym typeface="Arial"/>
            </a:endParaRPr>
          </a:p>
        </p:txBody>
      </p:sp>
      <p:cxnSp>
        <p:nvCxnSpPr>
          <p:cNvPr id="635" name="Google Shape;635;p50"/>
          <p:cNvCxnSpPr/>
          <p:nvPr/>
        </p:nvCxnSpPr>
        <p:spPr>
          <a:xfrm>
            <a:off x="6927627" y="2705137"/>
            <a:ext cx="0" cy="365100"/>
          </a:xfrm>
          <a:prstGeom prst="straightConnector1">
            <a:avLst/>
          </a:prstGeom>
          <a:noFill/>
          <a:ln cap="flat" cmpd="sng" w="12700">
            <a:solidFill>
              <a:srgbClr val="000000"/>
            </a:solidFill>
            <a:prstDash val="solid"/>
            <a:round/>
            <a:headEnd len="sm" w="sm" type="none"/>
            <a:tailEnd len="sm" w="sm" type="triangle"/>
          </a:ln>
        </p:spPr>
      </p:cxnSp>
      <p:cxnSp>
        <p:nvCxnSpPr>
          <p:cNvPr id="636" name="Google Shape;636;p50"/>
          <p:cNvCxnSpPr/>
          <p:nvPr/>
        </p:nvCxnSpPr>
        <p:spPr>
          <a:xfrm>
            <a:off x="4905668" y="2705137"/>
            <a:ext cx="0" cy="1406400"/>
          </a:xfrm>
          <a:prstGeom prst="straightConnector1">
            <a:avLst/>
          </a:prstGeom>
          <a:noFill/>
          <a:ln cap="flat" cmpd="sng" w="28575">
            <a:solidFill>
              <a:srgbClr val="000000"/>
            </a:solidFill>
            <a:prstDash val="solid"/>
            <a:round/>
            <a:headEnd len="sm" w="sm" type="none"/>
            <a:tailEnd len="sm" w="sm" type="triangle"/>
          </a:ln>
        </p:spPr>
      </p:cxnSp>
      <p:sp>
        <p:nvSpPr>
          <p:cNvPr id="637" name="Google Shape;637;p50"/>
          <p:cNvSpPr/>
          <p:nvPr/>
        </p:nvSpPr>
        <p:spPr>
          <a:xfrm>
            <a:off x="5399537" y="1541500"/>
            <a:ext cx="807600" cy="4494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638" name="Google Shape;638;p50"/>
          <p:cNvSpPr/>
          <p:nvPr/>
        </p:nvSpPr>
        <p:spPr>
          <a:xfrm>
            <a:off x="4008400" y="2384450"/>
            <a:ext cx="3053100" cy="7494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latin typeface="Arial"/>
                <a:ea typeface="Arial"/>
                <a:cs typeface="Arial"/>
                <a:sym typeface="Arial"/>
              </a:rPr>
              <a:t>i&lt;N and A[i] &lt;X</a:t>
            </a:r>
            <a:endParaRPr b="0" i="0" sz="1800" u="none" cap="none" strike="noStrike">
              <a:latin typeface="Arial"/>
              <a:ea typeface="Arial"/>
              <a:cs typeface="Arial"/>
              <a:sym typeface="Arial"/>
            </a:endParaRPr>
          </a:p>
        </p:txBody>
      </p:sp>
      <p:sp>
        <p:nvSpPr>
          <p:cNvPr id="639" name="Google Shape;639;p50"/>
          <p:cNvSpPr/>
          <p:nvPr/>
        </p:nvSpPr>
        <p:spPr>
          <a:xfrm>
            <a:off x="5761224" y="3070262"/>
            <a:ext cx="2067000" cy="6255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640" name="Google Shape;640;p50"/>
          <p:cNvSpPr/>
          <p:nvPr/>
        </p:nvSpPr>
        <p:spPr>
          <a:xfrm>
            <a:off x="6863714" y="3827500"/>
            <a:ext cx="1522500" cy="4494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641" name="Google Shape;641;p50"/>
          <p:cNvSpPr/>
          <p:nvPr/>
        </p:nvSpPr>
        <p:spPr>
          <a:xfrm>
            <a:off x="4282522" y="4132300"/>
            <a:ext cx="1245000" cy="4494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642" name="Google Shape;642;p50"/>
          <p:cNvCxnSpPr/>
          <p:nvPr/>
        </p:nvCxnSpPr>
        <p:spPr>
          <a:xfrm>
            <a:off x="5812063" y="2019337"/>
            <a:ext cx="0" cy="352500"/>
          </a:xfrm>
          <a:prstGeom prst="straightConnector1">
            <a:avLst/>
          </a:prstGeom>
          <a:noFill/>
          <a:ln cap="flat" cmpd="sng" w="28575">
            <a:solidFill>
              <a:srgbClr val="000000"/>
            </a:solidFill>
            <a:prstDash val="solid"/>
            <a:round/>
            <a:headEnd len="sm" w="sm" type="none"/>
            <a:tailEnd len="sm" w="sm" type="triangle"/>
          </a:ln>
        </p:spPr>
      </p:cxnSp>
      <p:cxnSp>
        <p:nvCxnSpPr>
          <p:cNvPr id="643" name="Google Shape;643;p50"/>
          <p:cNvCxnSpPr/>
          <p:nvPr/>
        </p:nvCxnSpPr>
        <p:spPr>
          <a:xfrm>
            <a:off x="7834022" y="3390937"/>
            <a:ext cx="0" cy="428700"/>
          </a:xfrm>
          <a:prstGeom prst="straightConnector1">
            <a:avLst/>
          </a:prstGeom>
          <a:noFill/>
          <a:ln cap="flat" cmpd="sng" w="28575">
            <a:solidFill>
              <a:srgbClr val="000000"/>
            </a:solidFill>
            <a:prstDash val="solid"/>
            <a:round/>
            <a:headEnd len="sm" w="sm" type="none"/>
            <a:tailEnd len="sm" w="sm" type="triangle"/>
          </a:ln>
        </p:spPr>
      </p:cxnSp>
      <p:cxnSp>
        <p:nvCxnSpPr>
          <p:cNvPr id="644" name="Google Shape;644;p50"/>
          <p:cNvCxnSpPr/>
          <p:nvPr/>
        </p:nvCxnSpPr>
        <p:spPr>
          <a:xfrm>
            <a:off x="8118723" y="4816512"/>
            <a:ext cx="464700" cy="0"/>
          </a:xfrm>
          <a:prstGeom prst="straightConnector1">
            <a:avLst/>
          </a:prstGeom>
          <a:noFill/>
          <a:ln cap="flat" cmpd="sng" w="28575">
            <a:solidFill>
              <a:srgbClr val="000000"/>
            </a:solidFill>
            <a:prstDash val="solid"/>
            <a:round/>
            <a:headEnd len="sm" w="sm" type="none"/>
            <a:tailEnd len="sm" w="sm" type="none"/>
          </a:ln>
        </p:spPr>
      </p:cxnSp>
      <p:cxnSp>
        <p:nvCxnSpPr>
          <p:cNvPr id="645" name="Google Shape;645;p50"/>
          <p:cNvCxnSpPr/>
          <p:nvPr/>
        </p:nvCxnSpPr>
        <p:spPr>
          <a:xfrm>
            <a:off x="8600971" y="2781337"/>
            <a:ext cx="0" cy="2028900"/>
          </a:xfrm>
          <a:prstGeom prst="straightConnector1">
            <a:avLst/>
          </a:prstGeom>
          <a:noFill/>
          <a:ln cap="flat" cmpd="sng" w="28575">
            <a:solidFill>
              <a:srgbClr val="000000"/>
            </a:solidFill>
            <a:prstDash val="solid"/>
            <a:round/>
            <a:headEnd len="sm" w="sm" type="none"/>
            <a:tailEnd len="sm" w="sm" type="none"/>
          </a:ln>
        </p:spPr>
      </p:cxnSp>
      <p:cxnSp>
        <p:nvCxnSpPr>
          <p:cNvPr id="646" name="Google Shape;646;p50"/>
          <p:cNvCxnSpPr/>
          <p:nvPr/>
        </p:nvCxnSpPr>
        <p:spPr>
          <a:xfrm>
            <a:off x="5832399" y="2095537"/>
            <a:ext cx="2751000" cy="644400"/>
          </a:xfrm>
          <a:prstGeom prst="straightConnector1">
            <a:avLst/>
          </a:prstGeom>
          <a:noFill/>
          <a:ln cap="flat" cmpd="sng" w="28575">
            <a:solidFill>
              <a:srgbClr val="000000"/>
            </a:solidFill>
            <a:prstDash val="solid"/>
            <a:round/>
            <a:headEnd len="sm" w="sm" type="triangle"/>
            <a:tailEnd len="sm" w="sm" type="none"/>
          </a:ln>
        </p:spPr>
      </p:cxnSp>
      <p:sp>
        <p:nvSpPr>
          <p:cNvPr id="647" name="Google Shape;647;p50"/>
          <p:cNvSpPr/>
          <p:nvPr/>
        </p:nvSpPr>
        <p:spPr>
          <a:xfrm>
            <a:off x="7123735" y="2736875"/>
            <a:ext cx="6714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648" name="Google Shape;648;p50"/>
          <p:cNvSpPr/>
          <p:nvPr/>
        </p:nvSpPr>
        <p:spPr>
          <a:xfrm>
            <a:off x="4892601" y="3041675"/>
            <a:ext cx="807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649" name="Google Shape;649;p50"/>
          <p:cNvSpPr/>
          <p:nvPr/>
        </p:nvSpPr>
        <p:spPr>
          <a:xfrm>
            <a:off x="8015376" y="3390925"/>
            <a:ext cx="6714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650" name="Google Shape;650;p50"/>
          <p:cNvSpPr/>
          <p:nvPr/>
        </p:nvSpPr>
        <p:spPr>
          <a:xfrm>
            <a:off x="5868728" y="3651275"/>
            <a:ext cx="807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651" name="Google Shape;651;p50"/>
          <p:cNvCxnSpPr/>
          <p:nvPr/>
        </p:nvCxnSpPr>
        <p:spPr>
          <a:xfrm>
            <a:off x="5812063" y="3409987"/>
            <a:ext cx="0" cy="1393800"/>
          </a:xfrm>
          <a:prstGeom prst="straightConnector1">
            <a:avLst/>
          </a:prstGeom>
          <a:noFill/>
          <a:ln cap="flat" cmpd="sng" w="28575">
            <a:solidFill>
              <a:srgbClr val="000000"/>
            </a:solidFill>
            <a:prstDash val="solid"/>
            <a:round/>
            <a:headEnd len="sm" w="sm" type="none"/>
            <a:tailEnd len="sm" w="sm" type="none"/>
          </a:ln>
        </p:spPr>
      </p:cxnSp>
      <p:cxnSp>
        <p:nvCxnSpPr>
          <p:cNvPr id="652" name="Google Shape;652;p50"/>
          <p:cNvCxnSpPr/>
          <p:nvPr/>
        </p:nvCxnSpPr>
        <p:spPr>
          <a:xfrm>
            <a:off x="5849830" y="4816512"/>
            <a:ext cx="1623900" cy="0"/>
          </a:xfrm>
          <a:prstGeom prst="straightConnector1">
            <a:avLst/>
          </a:prstGeom>
          <a:noFill/>
          <a:ln cap="flat" cmpd="sng" w="28575">
            <a:solidFill>
              <a:srgbClr val="000000"/>
            </a:solidFill>
            <a:prstDash val="solid"/>
            <a:round/>
            <a:headEnd len="sm" w="sm" type="none"/>
            <a:tailEnd len="sm" w="sm" type="triangle"/>
          </a:ln>
        </p:spPr>
      </p:cxnSp>
      <p:sp>
        <p:nvSpPr>
          <p:cNvPr id="653" name="Google Shape;653;p50"/>
          <p:cNvSpPr/>
          <p:nvPr/>
        </p:nvSpPr>
        <p:spPr>
          <a:xfrm>
            <a:off x="457200" y="1779725"/>
            <a:ext cx="45951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654" name="Google Shape;654;p50"/>
          <p:cNvSpPr/>
          <p:nvPr/>
        </p:nvSpPr>
        <p:spPr>
          <a:xfrm>
            <a:off x="7491218" y="4589500"/>
            <a:ext cx="615900" cy="4494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655" name="Google Shape;655;p50"/>
          <p:cNvCxnSpPr/>
          <p:nvPr/>
        </p:nvCxnSpPr>
        <p:spPr>
          <a:xfrm>
            <a:off x="7834022" y="4305337"/>
            <a:ext cx="0" cy="276300"/>
          </a:xfrm>
          <a:prstGeom prst="straightConnector1">
            <a:avLst/>
          </a:prstGeom>
          <a:noFill/>
          <a:ln cap="flat" cmpd="sng" w="28575">
            <a:solidFill>
              <a:srgbClr val="000000"/>
            </a:solidFill>
            <a:prstDash val="solid"/>
            <a:round/>
            <a:headEnd len="sm" w="sm" type="none"/>
            <a:tailEnd len="sm" w="sm" type="triangle"/>
          </a:ln>
        </p:spPr>
      </p:cxnSp>
      <p:sp>
        <p:nvSpPr>
          <p:cNvPr id="656" name="Google Shape;656;p50"/>
          <p:cNvSpPr txBox="1"/>
          <p:nvPr/>
        </p:nvSpPr>
        <p:spPr>
          <a:xfrm>
            <a:off x="457200" y="4962150"/>
            <a:ext cx="8356500" cy="14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 theory, path coverage is the ultimate coverage metric.</a:t>
            </a:r>
            <a:endParaRPr b="1" sz="2400"/>
          </a:p>
          <a:p>
            <a:pPr indent="0" lvl="0" marL="0" rtl="0" algn="l">
              <a:spcBef>
                <a:spcPts val="0"/>
              </a:spcBef>
              <a:spcAft>
                <a:spcPts val="0"/>
              </a:spcAft>
              <a:buNone/>
            </a:pPr>
            <a:r>
              <a:rPr b="1" lang="en" sz="2400"/>
              <a:t>In practice, it is impractical.</a:t>
            </a:r>
            <a:endParaRPr b="1" sz="2400"/>
          </a:p>
          <a:p>
            <a:pPr indent="-381000" lvl="0" marL="457200" rtl="0" algn="l">
              <a:spcBef>
                <a:spcPts val="0"/>
              </a:spcBef>
              <a:spcAft>
                <a:spcPts val="0"/>
              </a:spcAft>
              <a:buSzPts val="2400"/>
              <a:buChar char="●"/>
            </a:pPr>
            <a:r>
              <a:rPr b="1" lang="en" sz="2400"/>
              <a:t>How many paths does this program have?</a:t>
            </a:r>
            <a:endParaRPr b="1" sz="2400"/>
          </a:p>
          <a:p>
            <a:pPr indent="0" lvl="0" marL="0" rtl="0" algn="l">
              <a:spcBef>
                <a:spcPts val="0"/>
              </a:spcBef>
              <a:spcAft>
                <a:spcPts val="0"/>
              </a:spcAft>
              <a:buNone/>
            </a:pPr>
            <a:r>
              <a:t/>
            </a:r>
            <a:endParaRPr b="1" sz="2400"/>
          </a:p>
        </p:txBody>
      </p:sp>
      <p:sp>
        <p:nvSpPr>
          <p:cNvPr id="657" name="Google Shape;657;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cxnSp>
        <p:nvCxnSpPr>
          <p:cNvPr id="666" name="Google Shape;666;p51"/>
          <p:cNvCxnSpPr>
            <a:stCxn id="667" idx="1"/>
          </p:cNvCxnSpPr>
          <p:nvPr/>
        </p:nvCxnSpPr>
        <p:spPr>
          <a:xfrm rot="10800000">
            <a:off x="3508638" y="2913869"/>
            <a:ext cx="744300" cy="2100"/>
          </a:xfrm>
          <a:prstGeom prst="straightConnector1">
            <a:avLst/>
          </a:prstGeom>
          <a:noFill/>
          <a:ln cap="flat" cmpd="sng" w="19050">
            <a:solidFill>
              <a:schemeClr val="dk2"/>
            </a:solidFill>
            <a:prstDash val="solid"/>
            <a:round/>
            <a:headEnd len="med" w="med" type="none"/>
            <a:tailEnd len="med" w="med" type="none"/>
          </a:ln>
        </p:spPr>
      </p:cxnSp>
      <p:cxnSp>
        <p:nvCxnSpPr>
          <p:cNvPr id="668" name="Google Shape;668;p51"/>
          <p:cNvCxnSpPr>
            <a:endCxn id="669" idx="0"/>
          </p:cNvCxnSpPr>
          <p:nvPr/>
        </p:nvCxnSpPr>
        <p:spPr>
          <a:xfrm flipH="1">
            <a:off x="3487763" y="2904850"/>
            <a:ext cx="30000" cy="470700"/>
          </a:xfrm>
          <a:prstGeom prst="straightConnector1">
            <a:avLst/>
          </a:prstGeom>
          <a:noFill/>
          <a:ln cap="flat" cmpd="sng" w="19050">
            <a:solidFill>
              <a:schemeClr val="dk2"/>
            </a:solidFill>
            <a:prstDash val="solid"/>
            <a:round/>
            <a:headEnd len="med" w="med" type="none"/>
            <a:tailEnd len="med" w="med" type="triangle"/>
          </a:ln>
        </p:spPr>
      </p:cxnSp>
      <p:sp>
        <p:nvSpPr>
          <p:cNvPr id="670" name="Google Shape;670;p51"/>
          <p:cNvSpPr/>
          <p:nvPr/>
        </p:nvSpPr>
        <p:spPr>
          <a:xfrm>
            <a:off x="4176738" y="1845200"/>
            <a:ext cx="917575" cy="458788"/>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1"/>
          <p:cNvSpPr/>
          <p:nvPr/>
        </p:nvSpPr>
        <p:spPr>
          <a:xfrm>
            <a:off x="3105175" y="3375550"/>
            <a:ext cx="765175" cy="458788"/>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51"/>
          <p:cNvSpPr/>
          <p:nvPr/>
        </p:nvSpPr>
        <p:spPr>
          <a:xfrm>
            <a:off x="6242075" y="3221563"/>
            <a:ext cx="917575" cy="460375"/>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51"/>
          <p:cNvSpPr/>
          <p:nvPr/>
        </p:nvSpPr>
        <p:spPr>
          <a:xfrm>
            <a:off x="3487763" y="4675713"/>
            <a:ext cx="917575" cy="458787"/>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51"/>
          <p:cNvSpPr/>
          <p:nvPr/>
        </p:nvSpPr>
        <p:spPr>
          <a:xfrm>
            <a:off x="2033613" y="4675713"/>
            <a:ext cx="917575" cy="458787"/>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51"/>
          <p:cNvSpPr/>
          <p:nvPr/>
        </p:nvSpPr>
        <p:spPr>
          <a:xfrm>
            <a:off x="809650" y="4675713"/>
            <a:ext cx="917575" cy="458787"/>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51"/>
          <p:cNvSpPr/>
          <p:nvPr/>
        </p:nvSpPr>
        <p:spPr>
          <a:xfrm>
            <a:off x="4252938" y="2686575"/>
            <a:ext cx="765175" cy="458788"/>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51"/>
          <p:cNvSpPr/>
          <p:nvPr/>
        </p:nvSpPr>
        <p:spPr>
          <a:xfrm>
            <a:off x="4405338" y="3910538"/>
            <a:ext cx="765175" cy="458787"/>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51"/>
          <p:cNvSpPr/>
          <p:nvPr/>
        </p:nvSpPr>
        <p:spPr>
          <a:xfrm>
            <a:off x="1498625" y="3986738"/>
            <a:ext cx="765175" cy="458787"/>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51"/>
          <p:cNvSpPr/>
          <p:nvPr/>
        </p:nvSpPr>
        <p:spPr>
          <a:xfrm>
            <a:off x="2874988" y="5669488"/>
            <a:ext cx="765175" cy="458787"/>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8" name="Google Shape;678;p51"/>
          <p:cNvCxnSpPr>
            <a:stCxn id="670" idx="2"/>
            <a:endCxn id="667" idx="0"/>
          </p:cNvCxnSpPr>
          <p:nvPr/>
        </p:nvCxnSpPr>
        <p:spPr>
          <a:xfrm>
            <a:off x="4635525" y="2303988"/>
            <a:ext cx="0" cy="382500"/>
          </a:xfrm>
          <a:prstGeom prst="straightConnector1">
            <a:avLst/>
          </a:prstGeom>
          <a:noFill/>
          <a:ln cap="flat" cmpd="sng" w="12700">
            <a:solidFill>
              <a:schemeClr val="dk1"/>
            </a:solidFill>
            <a:prstDash val="solid"/>
            <a:round/>
            <a:headEnd len="sm" w="sm" type="none"/>
            <a:tailEnd len="sm" w="sm" type="triangle"/>
          </a:ln>
        </p:spPr>
      </p:cxnSp>
      <p:cxnSp>
        <p:nvCxnSpPr>
          <p:cNvPr id="679" name="Google Shape;679;p51"/>
          <p:cNvCxnSpPr>
            <a:stCxn id="677" idx="2"/>
          </p:cNvCxnSpPr>
          <p:nvPr/>
        </p:nvCxnSpPr>
        <p:spPr>
          <a:xfrm>
            <a:off x="3257576" y="6128275"/>
            <a:ext cx="0" cy="304800"/>
          </a:xfrm>
          <a:prstGeom prst="straightConnector1">
            <a:avLst/>
          </a:prstGeom>
          <a:noFill/>
          <a:ln cap="flat" cmpd="sng" w="12700">
            <a:solidFill>
              <a:schemeClr val="dk1"/>
            </a:solidFill>
            <a:prstDash val="solid"/>
            <a:round/>
            <a:headEnd len="sm" w="sm" type="none"/>
            <a:tailEnd len="sm" w="sm" type="triangle"/>
          </a:ln>
        </p:spPr>
      </p:cxnSp>
      <p:cxnSp>
        <p:nvCxnSpPr>
          <p:cNvPr id="680" name="Google Shape;680;p51"/>
          <p:cNvCxnSpPr>
            <a:endCxn id="670" idx="0"/>
          </p:cNvCxnSpPr>
          <p:nvPr/>
        </p:nvCxnSpPr>
        <p:spPr>
          <a:xfrm flipH="1">
            <a:off x="4635525" y="1307000"/>
            <a:ext cx="212700" cy="538200"/>
          </a:xfrm>
          <a:prstGeom prst="straightConnector1">
            <a:avLst/>
          </a:prstGeom>
          <a:noFill/>
          <a:ln cap="flat" cmpd="sng" w="12700">
            <a:solidFill>
              <a:schemeClr val="dk1"/>
            </a:solidFill>
            <a:prstDash val="solid"/>
            <a:miter lim="8000"/>
            <a:headEnd len="sm" w="sm" type="none"/>
            <a:tailEnd len="sm" w="sm" type="triangle"/>
          </a:ln>
        </p:spPr>
      </p:cxnSp>
      <p:sp>
        <p:nvSpPr>
          <p:cNvPr id="681" name="Google Shape;681;p51"/>
          <p:cNvSpPr txBox="1"/>
          <p:nvPr/>
        </p:nvSpPr>
        <p:spPr>
          <a:xfrm>
            <a:off x="349275" y="1457850"/>
            <a:ext cx="2681400" cy="155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How many cases for</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682" name="Google Shape;682;p51"/>
          <p:cNvSpPr/>
          <p:nvPr/>
        </p:nvSpPr>
        <p:spPr>
          <a:xfrm>
            <a:off x="3406013" y="2312338"/>
            <a:ext cx="3365498" cy="4206873"/>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51"/>
          <p:cNvSpPr/>
          <p:nvPr/>
        </p:nvSpPr>
        <p:spPr>
          <a:xfrm>
            <a:off x="943138" y="2349725"/>
            <a:ext cx="3365498" cy="4205289"/>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51"/>
          <p:cNvSpPr txBox="1"/>
          <p:nvPr>
            <p:ph type="title"/>
          </p:nvPr>
        </p:nvSpPr>
        <p:spPr>
          <a:xfrm>
            <a:off x="457200" y="532113"/>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Path Testing</a:t>
            </a:r>
            <a:endParaRPr b="1" i="0" u="none" cap="none" strike="noStrike">
              <a:solidFill>
                <a:srgbClr val="FFFFFF"/>
              </a:solidFill>
              <a:latin typeface="Arial"/>
              <a:ea typeface="Arial"/>
              <a:cs typeface="Arial"/>
              <a:sym typeface="Arial"/>
            </a:endParaRPr>
          </a:p>
        </p:txBody>
      </p:sp>
      <p:sp>
        <p:nvSpPr>
          <p:cNvPr id="685" name="Google Shape;685;p51"/>
          <p:cNvSpPr/>
          <p:nvPr/>
        </p:nvSpPr>
        <p:spPr>
          <a:xfrm>
            <a:off x="1770888" y="2356863"/>
            <a:ext cx="2590800" cy="419100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686" name="Google Shape;686;p51"/>
          <p:cNvCxnSpPr>
            <a:stCxn id="667" idx="3"/>
          </p:cNvCxnSpPr>
          <p:nvPr/>
        </p:nvCxnSpPr>
        <p:spPr>
          <a:xfrm flipH="1" rot="10800000">
            <a:off x="5018113" y="2904869"/>
            <a:ext cx="1695600" cy="11100"/>
          </a:xfrm>
          <a:prstGeom prst="straightConnector1">
            <a:avLst/>
          </a:prstGeom>
          <a:noFill/>
          <a:ln cap="flat" cmpd="sng" w="19050">
            <a:solidFill>
              <a:schemeClr val="dk2"/>
            </a:solidFill>
            <a:prstDash val="solid"/>
            <a:round/>
            <a:headEnd len="med" w="med" type="none"/>
            <a:tailEnd len="med" w="med" type="none"/>
          </a:ln>
        </p:spPr>
      </p:cxnSp>
      <p:cxnSp>
        <p:nvCxnSpPr>
          <p:cNvPr id="687" name="Google Shape;687;p51"/>
          <p:cNvCxnSpPr>
            <a:endCxn id="671" idx="0"/>
          </p:cNvCxnSpPr>
          <p:nvPr/>
        </p:nvCxnSpPr>
        <p:spPr>
          <a:xfrm flipH="1">
            <a:off x="6700863" y="2904763"/>
            <a:ext cx="3900" cy="316800"/>
          </a:xfrm>
          <a:prstGeom prst="straightConnector1">
            <a:avLst/>
          </a:prstGeom>
          <a:noFill/>
          <a:ln cap="flat" cmpd="sng" w="19050">
            <a:solidFill>
              <a:schemeClr val="dk2"/>
            </a:solidFill>
            <a:prstDash val="solid"/>
            <a:round/>
            <a:headEnd len="med" w="med" type="none"/>
            <a:tailEnd len="med" w="med" type="triangle"/>
          </a:ln>
        </p:spPr>
      </p:cxnSp>
      <p:cxnSp>
        <p:nvCxnSpPr>
          <p:cNvPr id="688" name="Google Shape;688;p51"/>
          <p:cNvCxnSpPr>
            <a:stCxn id="677" idx="3"/>
          </p:cNvCxnSpPr>
          <p:nvPr/>
        </p:nvCxnSpPr>
        <p:spPr>
          <a:xfrm>
            <a:off x="3640163" y="5898881"/>
            <a:ext cx="4087200" cy="1200"/>
          </a:xfrm>
          <a:prstGeom prst="straightConnector1">
            <a:avLst/>
          </a:prstGeom>
          <a:noFill/>
          <a:ln cap="flat" cmpd="sng" w="19050">
            <a:solidFill>
              <a:schemeClr val="dk2"/>
            </a:solidFill>
            <a:prstDash val="solid"/>
            <a:round/>
            <a:headEnd len="med" w="med" type="none"/>
            <a:tailEnd len="med" w="med" type="none"/>
          </a:ln>
        </p:spPr>
      </p:cxnSp>
      <p:cxnSp>
        <p:nvCxnSpPr>
          <p:cNvPr id="689" name="Google Shape;689;p51"/>
          <p:cNvCxnSpPr/>
          <p:nvPr/>
        </p:nvCxnSpPr>
        <p:spPr>
          <a:xfrm rot="10800000">
            <a:off x="7736750" y="2092175"/>
            <a:ext cx="9000" cy="3807900"/>
          </a:xfrm>
          <a:prstGeom prst="straightConnector1">
            <a:avLst/>
          </a:prstGeom>
          <a:noFill/>
          <a:ln cap="flat" cmpd="sng" w="19050">
            <a:solidFill>
              <a:schemeClr val="dk2"/>
            </a:solidFill>
            <a:prstDash val="solid"/>
            <a:round/>
            <a:headEnd len="med" w="med" type="none"/>
            <a:tailEnd len="med" w="med" type="none"/>
          </a:ln>
        </p:spPr>
      </p:cxnSp>
      <p:cxnSp>
        <p:nvCxnSpPr>
          <p:cNvPr id="690" name="Google Shape;690;p51"/>
          <p:cNvCxnSpPr>
            <a:endCxn id="670" idx="3"/>
          </p:cNvCxnSpPr>
          <p:nvPr/>
        </p:nvCxnSpPr>
        <p:spPr>
          <a:xfrm rot="10800000">
            <a:off x="5094313" y="2074594"/>
            <a:ext cx="2633100" cy="8400"/>
          </a:xfrm>
          <a:prstGeom prst="straightConnector1">
            <a:avLst/>
          </a:prstGeom>
          <a:noFill/>
          <a:ln cap="flat" cmpd="sng" w="19050">
            <a:solidFill>
              <a:schemeClr val="dk2"/>
            </a:solidFill>
            <a:prstDash val="solid"/>
            <a:round/>
            <a:headEnd len="med" w="med" type="none"/>
            <a:tailEnd len="med" w="med" type="triangle"/>
          </a:ln>
        </p:spPr>
      </p:cxnSp>
      <p:cxnSp>
        <p:nvCxnSpPr>
          <p:cNvPr id="691" name="Google Shape;691;p51"/>
          <p:cNvCxnSpPr>
            <a:stCxn id="671" idx="2"/>
          </p:cNvCxnSpPr>
          <p:nvPr/>
        </p:nvCxnSpPr>
        <p:spPr>
          <a:xfrm>
            <a:off x="6700863" y="3681938"/>
            <a:ext cx="22200" cy="1697700"/>
          </a:xfrm>
          <a:prstGeom prst="straightConnector1">
            <a:avLst/>
          </a:prstGeom>
          <a:noFill/>
          <a:ln cap="flat" cmpd="sng" w="19050">
            <a:solidFill>
              <a:schemeClr val="dk2"/>
            </a:solidFill>
            <a:prstDash val="solid"/>
            <a:round/>
            <a:headEnd len="med" w="med" type="none"/>
            <a:tailEnd len="med" w="med" type="none"/>
          </a:ln>
        </p:spPr>
      </p:cxnSp>
      <p:cxnSp>
        <p:nvCxnSpPr>
          <p:cNvPr id="692" name="Google Shape;692;p51"/>
          <p:cNvCxnSpPr/>
          <p:nvPr/>
        </p:nvCxnSpPr>
        <p:spPr>
          <a:xfrm rot="10800000">
            <a:off x="3271025" y="5388825"/>
            <a:ext cx="3461100" cy="9000"/>
          </a:xfrm>
          <a:prstGeom prst="straightConnector1">
            <a:avLst/>
          </a:prstGeom>
          <a:noFill/>
          <a:ln cap="flat" cmpd="sng" w="19050">
            <a:solidFill>
              <a:schemeClr val="dk2"/>
            </a:solidFill>
            <a:prstDash val="solid"/>
            <a:round/>
            <a:headEnd len="med" w="med" type="none"/>
            <a:tailEnd len="med" w="med" type="none"/>
          </a:ln>
        </p:spPr>
      </p:cxnSp>
      <p:cxnSp>
        <p:nvCxnSpPr>
          <p:cNvPr id="693" name="Google Shape;693;p51"/>
          <p:cNvCxnSpPr/>
          <p:nvPr/>
        </p:nvCxnSpPr>
        <p:spPr>
          <a:xfrm>
            <a:off x="3280275" y="5388700"/>
            <a:ext cx="9300" cy="264900"/>
          </a:xfrm>
          <a:prstGeom prst="straightConnector1">
            <a:avLst/>
          </a:prstGeom>
          <a:noFill/>
          <a:ln cap="flat" cmpd="sng" w="19050">
            <a:solidFill>
              <a:schemeClr val="dk2"/>
            </a:solidFill>
            <a:prstDash val="solid"/>
            <a:round/>
            <a:headEnd len="med" w="med" type="none"/>
            <a:tailEnd len="med" w="med" type="triangle"/>
          </a:ln>
        </p:spPr>
      </p:cxnSp>
      <p:sp>
        <p:nvSpPr>
          <p:cNvPr id="694" name="Google Shape;694;p51"/>
          <p:cNvSpPr/>
          <p:nvPr/>
        </p:nvSpPr>
        <p:spPr>
          <a:xfrm>
            <a:off x="3640175" y="2146825"/>
            <a:ext cx="4114800" cy="403860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1"/>
          <p:cNvSpPr/>
          <p:nvPr/>
        </p:nvSpPr>
        <p:spPr>
          <a:xfrm>
            <a:off x="3718250" y="1976963"/>
            <a:ext cx="4114800" cy="4325938"/>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696" name="Google Shape;696;p51"/>
          <p:cNvCxnSpPr>
            <a:stCxn id="669" idx="3"/>
          </p:cNvCxnSpPr>
          <p:nvPr/>
        </p:nvCxnSpPr>
        <p:spPr>
          <a:xfrm flipH="1" rot="10800000">
            <a:off x="3870350" y="3598944"/>
            <a:ext cx="934800" cy="600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51"/>
          <p:cNvCxnSpPr/>
          <p:nvPr/>
        </p:nvCxnSpPr>
        <p:spPr>
          <a:xfrm>
            <a:off x="4796175" y="3589725"/>
            <a:ext cx="0" cy="328500"/>
          </a:xfrm>
          <a:prstGeom prst="straightConnector1">
            <a:avLst/>
          </a:prstGeom>
          <a:noFill/>
          <a:ln cap="flat" cmpd="sng" w="19050">
            <a:solidFill>
              <a:schemeClr val="dk2"/>
            </a:solidFill>
            <a:prstDash val="solid"/>
            <a:round/>
            <a:headEnd len="med" w="med" type="none"/>
            <a:tailEnd len="med" w="med" type="triangle"/>
          </a:ln>
        </p:spPr>
      </p:cxnSp>
      <p:cxnSp>
        <p:nvCxnSpPr>
          <p:cNvPr id="698" name="Google Shape;698;p51"/>
          <p:cNvCxnSpPr>
            <a:stCxn id="669" idx="1"/>
          </p:cNvCxnSpPr>
          <p:nvPr/>
        </p:nvCxnSpPr>
        <p:spPr>
          <a:xfrm flipH="1">
            <a:off x="1910575" y="3604944"/>
            <a:ext cx="1194600" cy="3000"/>
          </a:xfrm>
          <a:prstGeom prst="straightConnector1">
            <a:avLst/>
          </a:prstGeom>
          <a:noFill/>
          <a:ln cap="flat" cmpd="sng" w="19050">
            <a:solidFill>
              <a:schemeClr val="dk2"/>
            </a:solidFill>
            <a:prstDash val="solid"/>
            <a:round/>
            <a:headEnd len="med" w="med" type="none"/>
            <a:tailEnd len="med" w="med" type="none"/>
          </a:ln>
        </p:spPr>
      </p:cxnSp>
      <p:cxnSp>
        <p:nvCxnSpPr>
          <p:cNvPr id="699" name="Google Shape;699;p51"/>
          <p:cNvCxnSpPr>
            <a:endCxn id="676" idx="0"/>
          </p:cNvCxnSpPr>
          <p:nvPr/>
        </p:nvCxnSpPr>
        <p:spPr>
          <a:xfrm flipH="1">
            <a:off x="1881213" y="3598838"/>
            <a:ext cx="29400" cy="387900"/>
          </a:xfrm>
          <a:prstGeom prst="straightConnector1">
            <a:avLst/>
          </a:prstGeom>
          <a:noFill/>
          <a:ln cap="flat" cmpd="sng" w="19050">
            <a:solidFill>
              <a:schemeClr val="dk2"/>
            </a:solidFill>
            <a:prstDash val="solid"/>
            <a:round/>
            <a:headEnd len="med" w="med" type="none"/>
            <a:tailEnd len="med" w="med" type="triangle"/>
          </a:ln>
        </p:spPr>
      </p:cxnSp>
      <p:cxnSp>
        <p:nvCxnSpPr>
          <p:cNvPr id="700" name="Google Shape;700;p51"/>
          <p:cNvCxnSpPr/>
          <p:nvPr/>
        </p:nvCxnSpPr>
        <p:spPr>
          <a:xfrm>
            <a:off x="4805300" y="4365925"/>
            <a:ext cx="9000" cy="1032000"/>
          </a:xfrm>
          <a:prstGeom prst="straightConnector1">
            <a:avLst/>
          </a:prstGeom>
          <a:noFill/>
          <a:ln cap="flat" cmpd="sng" w="19050">
            <a:solidFill>
              <a:schemeClr val="dk2"/>
            </a:solidFill>
            <a:prstDash val="solid"/>
            <a:round/>
            <a:headEnd len="med" w="med" type="none"/>
            <a:tailEnd len="med" w="med" type="none"/>
          </a:ln>
        </p:spPr>
      </p:cxnSp>
      <p:cxnSp>
        <p:nvCxnSpPr>
          <p:cNvPr id="701" name="Google Shape;701;p51"/>
          <p:cNvCxnSpPr>
            <a:stCxn id="672" idx="0"/>
          </p:cNvCxnSpPr>
          <p:nvPr/>
        </p:nvCxnSpPr>
        <p:spPr>
          <a:xfrm flipH="1" rot="10800000">
            <a:off x="3946550" y="4155813"/>
            <a:ext cx="300" cy="519900"/>
          </a:xfrm>
          <a:prstGeom prst="straightConnector1">
            <a:avLst/>
          </a:prstGeom>
          <a:noFill/>
          <a:ln cap="flat" cmpd="sng" w="19050">
            <a:solidFill>
              <a:schemeClr val="dk2"/>
            </a:solidFill>
            <a:prstDash val="solid"/>
            <a:round/>
            <a:headEnd len="med" w="med" type="triangle"/>
            <a:tailEnd len="med" w="med" type="none"/>
          </a:ln>
        </p:spPr>
      </p:cxnSp>
      <p:cxnSp>
        <p:nvCxnSpPr>
          <p:cNvPr id="702" name="Google Shape;702;p51"/>
          <p:cNvCxnSpPr/>
          <p:nvPr/>
        </p:nvCxnSpPr>
        <p:spPr>
          <a:xfrm>
            <a:off x="3946900" y="4146775"/>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703" name="Google Shape;703;p51"/>
          <p:cNvCxnSpPr/>
          <p:nvPr/>
        </p:nvCxnSpPr>
        <p:spPr>
          <a:xfrm>
            <a:off x="3965175" y="5151275"/>
            <a:ext cx="0" cy="246600"/>
          </a:xfrm>
          <a:prstGeom prst="straightConnector1">
            <a:avLst/>
          </a:prstGeom>
          <a:noFill/>
          <a:ln cap="flat" cmpd="sng" w="19050">
            <a:solidFill>
              <a:schemeClr val="dk2"/>
            </a:solidFill>
            <a:prstDash val="solid"/>
            <a:round/>
            <a:headEnd len="med" w="med" type="none"/>
            <a:tailEnd len="med" w="med" type="none"/>
          </a:ln>
        </p:spPr>
      </p:cxnSp>
      <p:cxnSp>
        <p:nvCxnSpPr>
          <p:cNvPr id="704" name="Google Shape;704;p51"/>
          <p:cNvCxnSpPr/>
          <p:nvPr/>
        </p:nvCxnSpPr>
        <p:spPr>
          <a:xfrm rot="10800000">
            <a:off x="1284412" y="5397850"/>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705" name="Google Shape;705;p51"/>
          <p:cNvCxnSpPr>
            <a:stCxn id="674" idx="2"/>
          </p:cNvCxnSpPr>
          <p:nvPr/>
        </p:nvCxnSpPr>
        <p:spPr>
          <a:xfrm>
            <a:off x="1268438" y="5134500"/>
            <a:ext cx="2700" cy="263400"/>
          </a:xfrm>
          <a:prstGeom prst="straightConnector1">
            <a:avLst/>
          </a:prstGeom>
          <a:noFill/>
          <a:ln cap="flat" cmpd="sng" w="19050">
            <a:solidFill>
              <a:schemeClr val="dk2"/>
            </a:solidFill>
            <a:prstDash val="solid"/>
            <a:round/>
            <a:headEnd len="med" w="med" type="none"/>
            <a:tailEnd len="med" w="med" type="none"/>
          </a:ln>
        </p:spPr>
      </p:cxnSp>
      <p:cxnSp>
        <p:nvCxnSpPr>
          <p:cNvPr id="706" name="Google Shape;706;p51"/>
          <p:cNvCxnSpPr>
            <a:stCxn id="673" idx="2"/>
          </p:cNvCxnSpPr>
          <p:nvPr/>
        </p:nvCxnSpPr>
        <p:spPr>
          <a:xfrm>
            <a:off x="2492401" y="5134500"/>
            <a:ext cx="11700" cy="263400"/>
          </a:xfrm>
          <a:prstGeom prst="straightConnector1">
            <a:avLst/>
          </a:prstGeom>
          <a:noFill/>
          <a:ln cap="flat" cmpd="sng" w="19050">
            <a:solidFill>
              <a:schemeClr val="dk2"/>
            </a:solidFill>
            <a:prstDash val="solid"/>
            <a:round/>
            <a:headEnd len="med" w="med" type="none"/>
            <a:tailEnd len="med" w="med" type="none"/>
          </a:ln>
        </p:spPr>
      </p:cxnSp>
      <p:cxnSp>
        <p:nvCxnSpPr>
          <p:cNvPr id="707" name="Google Shape;707;p51"/>
          <p:cNvCxnSpPr>
            <a:endCxn id="673" idx="0"/>
          </p:cNvCxnSpPr>
          <p:nvPr/>
        </p:nvCxnSpPr>
        <p:spPr>
          <a:xfrm flipH="1">
            <a:off x="2492401" y="4229013"/>
            <a:ext cx="2400" cy="446700"/>
          </a:xfrm>
          <a:prstGeom prst="straightConnector1">
            <a:avLst/>
          </a:prstGeom>
          <a:noFill/>
          <a:ln cap="flat" cmpd="sng" w="19050">
            <a:solidFill>
              <a:schemeClr val="dk2"/>
            </a:solidFill>
            <a:prstDash val="solid"/>
            <a:round/>
            <a:headEnd len="med" w="med" type="none"/>
            <a:tailEnd len="med" w="med" type="triangle"/>
          </a:ln>
        </p:spPr>
      </p:cxnSp>
      <p:cxnSp>
        <p:nvCxnSpPr>
          <p:cNvPr id="708" name="Google Shape;708;p51"/>
          <p:cNvCxnSpPr>
            <a:endCxn id="674" idx="0"/>
          </p:cNvCxnSpPr>
          <p:nvPr/>
        </p:nvCxnSpPr>
        <p:spPr>
          <a:xfrm flipH="1">
            <a:off x="1268438" y="4210713"/>
            <a:ext cx="2700" cy="465000"/>
          </a:xfrm>
          <a:prstGeom prst="straightConnector1">
            <a:avLst/>
          </a:prstGeom>
          <a:noFill/>
          <a:ln cap="flat" cmpd="sng" w="19050">
            <a:solidFill>
              <a:schemeClr val="dk2"/>
            </a:solidFill>
            <a:prstDash val="solid"/>
            <a:round/>
            <a:headEnd len="med" w="med" type="none"/>
            <a:tailEnd len="med" w="med" type="triangle"/>
          </a:ln>
        </p:spPr>
      </p:cxnSp>
      <p:cxnSp>
        <p:nvCxnSpPr>
          <p:cNvPr id="709" name="Google Shape;709;p51"/>
          <p:cNvCxnSpPr>
            <a:stCxn id="676" idx="3"/>
          </p:cNvCxnSpPr>
          <p:nvPr/>
        </p:nvCxnSpPr>
        <p:spPr>
          <a:xfrm flipH="1" rot="10800000">
            <a:off x="2263800" y="4210731"/>
            <a:ext cx="249300" cy="5400"/>
          </a:xfrm>
          <a:prstGeom prst="straightConnector1">
            <a:avLst/>
          </a:prstGeom>
          <a:noFill/>
          <a:ln cap="flat" cmpd="sng" w="19050">
            <a:solidFill>
              <a:schemeClr val="dk2"/>
            </a:solidFill>
            <a:prstDash val="solid"/>
            <a:round/>
            <a:headEnd len="med" w="med" type="none"/>
            <a:tailEnd len="med" w="med" type="none"/>
          </a:ln>
        </p:spPr>
      </p:cxnSp>
      <p:cxnSp>
        <p:nvCxnSpPr>
          <p:cNvPr id="710" name="Google Shape;710;p51"/>
          <p:cNvCxnSpPr>
            <a:stCxn id="676" idx="1"/>
          </p:cNvCxnSpPr>
          <p:nvPr/>
        </p:nvCxnSpPr>
        <p:spPr>
          <a:xfrm flipH="1">
            <a:off x="1280525" y="4216131"/>
            <a:ext cx="218100" cy="3600"/>
          </a:xfrm>
          <a:prstGeom prst="straightConnector1">
            <a:avLst/>
          </a:prstGeom>
          <a:noFill/>
          <a:ln cap="flat" cmpd="sng" w="19050">
            <a:solidFill>
              <a:schemeClr val="dk2"/>
            </a:solidFill>
            <a:prstDash val="solid"/>
            <a:round/>
            <a:headEnd len="med" w="med" type="none"/>
            <a:tailEnd len="med" w="med" type="none"/>
          </a:ln>
        </p:spPr>
      </p:cxnSp>
      <p:sp>
        <p:nvSpPr>
          <p:cNvPr id="711" name="Google Shape;711;p51"/>
          <p:cNvSpPr/>
          <p:nvPr/>
        </p:nvSpPr>
        <p:spPr>
          <a:xfrm>
            <a:off x="3073575" y="2318775"/>
            <a:ext cx="1600200" cy="4190999"/>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51"/>
          <p:cNvSpPr/>
          <p:nvPr/>
        </p:nvSpPr>
        <p:spPr>
          <a:xfrm>
            <a:off x="3151188" y="2304000"/>
            <a:ext cx="2125663" cy="4122738"/>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51"/>
          <p:cNvSpPr txBox="1"/>
          <p:nvPr/>
        </p:nvSpPr>
        <p:spPr>
          <a:xfrm>
            <a:off x="7226327" y="4365925"/>
            <a:ext cx="1746300" cy="4587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714" name="Google Shape;714;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
                                        <p:tgtEl>
                                          <p:spTgt spid="685"/>
                                        </p:tgtEl>
                                      </p:cBhvr>
                                    </p:animEffect>
                                  </p:childTnLst>
                                </p:cTn>
                              </p:par>
                              <p:par>
                                <p:cTn fill="hold" nodeType="with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1"/>
                                        <p:tgtEl>
                                          <p:spTgt spid="7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
                                        <p:tgtEl>
                                          <p:spTgt spid="712"/>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713"/>
                                        </p:tgtEl>
                                        <p:attrNameLst>
                                          <p:attrName>style.visibility</p:attrName>
                                        </p:attrNameLst>
                                      </p:cBhvr>
                                      <p:to>
                                        <p:strVal val="visible"/>
                                      </p:to>
                                    </p:set>
                                    <p:animEffect filter="fade" transition="in">
                                      <p:cBhvr>
                                        <p:cTn dur="1"/>
                                        <p:tgtEl>
                                          <p:spTgt spid="7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of Tests</a:t>
            </a:r>
            <a:endParaRPr/>
          </a:p>
        </p:txBody>
      </p:sp>
      <p:sp>
        <p:nvSpPr>
          <p:cNvPr id="720" name="Google Shape;720;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t/>
            </a:r>
            <a:endParaRPr/>
          </a:p>
          <a:p>
            <a:pPr indent="0" lvl="0" marL="0" rtl="0" algn="l">
              <a:spcBef>
                <a:spcPts val="0"/>
              </a:spcBef>
              <a:spcAft>
                <a:spcPts val="0"/>
              </a:spcAft>
              <a:buClr>
                <a:schemeClr val="dk1"/>
              </a:buClr>
              <a:buFont typeface="Arial"/>
              <a:buNone/>
            </a:pPr>
            <a:r>
              <a:rPr lang="en" sz="3200"/>
              <a:t>Path coverage for that loop bound requires:</a:t>
            </a:r>
            <a:endParaRPr sz="3200"/>
          </a:p>
          <a:p>
            <a:pPr indent="0" lvl="0" marL="0" rtl="0" algn="l">
              <a:spcBef>
                <a:spcPts val="0"/>
              </a:spcBef>
              <a:spcAft>
                <a:spcPts val="0"/>
              </a:spcAft>
              <a:buNone/>
            </a:pPr>
            <a:r>
              <a:rPr b="1" lang="en" sz="3200"/>
              <a:t>3,656,158,440,062,976</a:t>
            </a:r>
            <a:r>
              <a:rPr lang="en" sz="3200"/>
              <a:t> test cases</a:t>
            </a:r>
            <a:endParaRPr sz="3200"/>
          </a:p>
          <a:p>
            <a:pPr indent="0" lvl="0" marL="0" rtl="0" algn="l">
              <a:spcBef>
                <a:spcPts val="0"/>
              </a:spcBef>
              <a:spcAft>
                <a:spcPts val="0"/>
              </a:spcAft>
              <a:buClr>
                <a:schemeClr val="dk1"/>
              </a:buClr>
              <a:buSzPts val="1100"/>
              <a:buFont typeface="Arial"/>
              <a:buNone/>
            </a:pPr>
            <a:br>
              <a:rPr lang="en" sz="3200"/>
            </a:br>
            <a:r>
              <a:rPr lang="en" sz="3200"/>
              <a:t>If you run 1000 tests per second, this will take </a:t>
            </a:r>
            <a:r>
              <a:rPr b="1" lang="en" sz="3200"/>
              <a:t>116,000 years</a:t>
            </a:r>
            <a:r>
              <a:rPr lang="en"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en"/>
              <a:t>However, there are ways to get some of the benefits of path coverage without the cost...</a:t>
            </a:r>
            <a:endParaRPr/>
          </a:p>
        </p:txBody>
      </p:sp>
      <p:sp>
        <p:nvSpPr>
          <p:cNvPr id="721" name="Google Shape;721;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727" name="Google Shape;727;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chemeClr val="dk1"/>
              </a:buClr>
              <a:buSzPts val="3000"/>
              <a:buFont typeface="Arial"/>
              <a:buChar char="●"/>
            </a:pPr>
            <a:r>
              <a:rPr lang="en"/>
              <a:t>Test adequacy metrics let us “measure” how good our testing efforts are.</a:t>
            </a:r>
            <a:endParaRPr/>
          </a:p>
          <a:p>
            <a:pPr indent="-381000" lvl="1" marL="914400" marR="0" rtl="0" algn="l">
              <a:lnSpc>
                <a:spcPct val="100000"/>
              </a:lnSpc>
              <a:spcBef>
                <a:spcPts val="0"/>
              </a:spcBef>
              <a:spcAft>
                <a:spcPts val="0"/>
              </a:spcAft>
              <a:buSzPts val="2400"/>
              <a:buChar char="○"/>
            </a:pPr>
            <a:r>
              <a:rPr lang="en"/>
              <a:t>They prescribe test obligations that can be used to remove inadequacies from test suites.</a:t>
            </a:r>
            <a:endParaRPr/>
          </a:p>
          <a:p>
            <a:pPr indent="-419100" lvl="0" marL="457200" marR="0" rtl="0" algn="l">
              <a:lnSpc>
                <a:spcPct val="100000"/>
              </a:lnSpc>
              <a:spcBef>
                <a:spcPts val="0"/>
              </a:spcBef>
              <a:spcAft>
                <a:spcPts val="0"/>
              </a:spcAft>
              <a:buClr>
                <a:schemeClr val="dk1"/>
              </a:buClr>
              <a:buSzPts val="3000"/>
              <a:buFont typeface="Arial"/>
              <a:buChar char="●"/>
            </a:pPr>
            <a:r>
              <a:rPr lang="en"/>
              <a:t>Code structure is used in many adequacy metrics. Many different criteria, based on:</a:t>
            </a:r>
            <a:endParaRPr/>
          </a:p>
          <a:p>
            <a:pPr indent="-381000" lvl="1" marL="914400" marR="0" rtl="0" algn="l">
              <a:lnSpc>
                <a:spcPct val="100000"/>
              </a:lnSpc>
              <a:spcBef>
                <a:spcPts val="0"/>
              </a:spcBef>
              <a:spcAft>
                <a:spcPts val="0"/>
              </a:spcAft>
              <a:buSzPts val="2400"/>
              <a:buChar char="○"/>
            </a:pPr>
            <a:r>
              <a:rPr lang="en" sz="2400"/>
              <a:t>Statements, branches, conditions, paths, etc.</a:t>
            </a:r>
            <a:endParaRPr/>
          </a:p>
          <a:p>
            <a:pPr indent="-419100" lvl="0" marL="457200" marR="0" rtl="0" algn="l">
              <a:lnSpc>
                <a:spcPct val="100000"/>
              </a:lnSpc>
              <a:spcBef>
                <a:spcPts val="0"/>
              </a:spcBef>
              <a:spcAft>
                <a:spcPts val="0"/>
              </a:spcAft>
              <a:buSzPts val="3000"/>
              <a:buChar char="●"/>
            </a:pPr>
            <a:r>
              <a:rPr lang="en"/>
              <a:t>Coverage metrics tuned towards particular types of faults. Some are theoretically stronger than others, but are also more expensive and difficult to satisfy.</a:t>
            </a:r>
            <a:endParaRPr/>
          </a:p>
        </p:txBody>
      </p:sp>
      <p:sp>
        <p:nvSpPr>
          <p:cNvPr id="728" name="Google Shape;728;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734" name="Google Shape;734;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Next time - more on structural coverage</a:t>
            </a:r>
            <a:endParaRPr/>
          </a:p>
          <a:p>
            <a:pPr indent="-381000" lvl="1" marL="914400" marR="0" rtl="0" algn="l">
              <a:lnSpc>
                <a:spcPct val="100000"/>
              </a:lnSpc>
              <a:spcBef>
                <a:spcPts val="0"/>
              </a:spcBef>
              <a:spcAft>
                <a:spcPts val="0"/>
              </a:spcAft>
              <a:buSzPts val="2400"/>
              <a:buChar char="○"/>
            </a:pPr>
            <a:r>
              <a:rPr lang="en"/>
              <a:t>Path-based Metrics</a:t>
            </a:r>
            <a:endParaRPr/>
          </a:p>
          <a:p>
            <a:pPr indent="-381000" lvl="1" marL="914400" marR="0" rtl="0" algn="l">
              <a:lnSpc>
                <a:spcPct val="100000"/>
              </a:lnSpc>
              <a:spcBef>
                <a:spcPts val="0"/>
              </a:spcBef>
              <a:spcAft>
                <a:spcPts val="0"/>
              </a:spcAft>
              <a:buSzPts val="2400"/>
              <a:buChar char="○"/>
            </a:pPr>
            <a:r>
              <a:rPr lang="en"/>
              <a:t>Procedure Coverage</a:t>
            </a:r>
            <a:endParaRPr/>
          </a:p>
          <a:p>
            <a:pPr indent="-381000" lvl="1" marL="914400" marR="0" rtl="0" algn="l">
              <a:lnSpc>
                <a:spcPct val="100000"/>
              </a:lnSpc>
              <a:spcBef>
                <a:spcPts val="0"/>
              </a:spcBef>
              <a:spcAft>
                <a:spcPts val="0"/>
              </a:spcAft>
              <a:buSzPts val="2400"/>
              <a:buChar char="○"/>
            </a:pPr>
            <a:r>
              <a:rPr lang="en"/>
              <a:t>The Infeasibility Problem</a:t>
            </a:r>
            <a:endParaRPr/>
          </a:p>
          <a:p>
            <a:pPr indent="-381000" lvl="1" marL="914400" marR="0" rtl="0" algn="l">
              <a:lnSpc>
                <a:spcPct val="100000"/>
              </a:lnSpc>
              <a:spcBef>
                <a:spcPts val="0"/>
              </a:spcBef>
              <a:spcAft>
                <a:spcPts val="0"/>
              </a:spcAft>
              <a:buSzPts val="2400"/>
              <a:buChar char="○"/>
            </a:pPr>
            <a:r>
              <a:rPr lang="en"/>
              <a:t>Limitations of Coverage Metrics</a:t>
            </a:r>
            <a:endParaRPr/>
          </a:p>
          <a:p>
            <a:pPr indent="0" lvl="0" marL="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SzPts val="3000"/>
              <a:buChar char="●"/>
            </a:pPr>
            <a:r>
              <a:rPr lang="en"/>
              <a:t>Homework 4</a:t>
            </a:r>
            <a:endParaRPr/>
          </a:p>
          <a:p>
            <a:pPr indent="-381000" lvl="1" marL="914400" marR="0" rtl="0" algn="l">
              <a:lnSpc>
                <a:spcPct val="100000"/>
              </a:lnSpc>
              <a:spcBef>
                <a:spcPts val="0"/>
              </a:spcBef>
              <a:spcAft>
                <a:spcPts val="0"/>
              </a:spcAft>
              <a:buSzPts val="2400"/>
              <a:buChar char="○"/>
            </a:pPr>
            <a:r>
              <a:rPr lang="en"/>
              <a:t>Any questions? </a:t>
            </a:r>
            <a:endParaRPr b="1">
              <a:solidFill>
                <a:srgbClr val="FF0000"/>
              </a:solidFill>
            </a:endParaRPr>
          </a:p>
          <a:p>
            <a:pPr indent="0" lvl="0" marL="0" marR="0" rtl="0" algn="l">
              <a:lnSpc>
                <a:spcPct val="100000"/>
              </a:lnSpc>
              <a:spcBef>
                <a:spcPts val="0"/>
              </a:spcBef>
              <a:spcAft>
                <a:spcPts val="0"/>
              </a:spcAft>
              <a:buNone/>
            </a:pPr>
            <a:r>
              <a:t/>
            </a:r>
            <a:endParaRPr/>
          </a:p>
        </p:txBody>
      </p:sp>
      <p:sp>
        <p:nvSpPr>
          <p:cNvPr id="735" name="Google Shape;735;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(In)Adequacy Metrics</a:t>
            </a:r>
            <a:endParaRPr/>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We do not know what faults exist before testing, so we rely on an approximation of “we found all of the faults”.</a:t>
            </a:r>
            <a:endParaRPr/>
          </a:p>
          <a:p>
            <a:pPr indent="-419100" lvl="0" marL="457200" rtl="0" algn="l">
              <a:spcBef>
                <a:spcPts val="0"/>
              </a:spcBef>
              <a:spcAft>
                <a:spcPts val="0"/>
              </a:spcAft>
              <a:buSzPts val="3000"/>
              <a:buChar char="●"/>
            </a:pPr>
            <a:r>
              <a:rPr lang="en"/>
              <a:t>Criteria identify </a:t>
            </a:r>
            <a:r>
              <a:rPr b="1" lang="en"/>
              <a:t>in</a:t>
            </a:r>
            <a:r>
              <a:rPr lang="en"/>
              <a:t>adequacies in the tests.</a:t>
            </a:r>
            <a:endParaRPr/>
          </a:p>
          <a:p>
            <a:pPr indent="-381000" lvl="1" marL="914400" rtl="0" algn="l">
              <a:spcBef>
                <a:spcPts val="0"/>
              </a:spcBef>
              <a:spcAft>
                <a:spcPts val="0"/>
              </a:spcAft>
              <a:buSzPts val="2400"/>
              <a:buChar char="○"/>
            </a:pPr>
            <a:r>
              <a:rPr lang="en"/>
              <a:t>If the test does reach a statement, it is </a:t>
            </a:r>
            <a:r>
              <a:rPr i="1" lang="en"/>
              <a:t>inadequate </a:t>
            </a:r>
            <a:r>
              <a:rPr lang="en"/>
              <a:t>for finding faults in that statement.</a:t>
            </a:r>
            <a:endParaRPr/>
          </a:p>
          <a:p>
            <a:pPr indent="-381000" lvl="1" marL="914400" rtl="0" algn="l">
              <a:spcBef>
                <a:spcPts val="0"/>
              </a:spcBef>
              <a:spcAft>
                <a:spcPts val="0"/>
              </a:spcAft>
              <a:buSzPts val="2400"/>
              <a:buChar char="○"/>
            </a:pPr>
            <a:r>
              <a:rPr lang="en"/>
              <a:t>If the requirements discuss two outcomes of a function, but the tests only cover one, then the tests are </a:t>
            </a:r>
            <a:r>
              <a:rPr i="1" lang="en"/>
              <a:t>inadequate</a:t>
            </a:r>
            <a:r>
              <a:rPr lang="en"/>
              <a:t> for verifying that requirement.</a:t>
            </a:r>
            <a:endParaRPr/>
          </a:p>
          <a:p>
            <a:pPr indent="0" lvl="0" marL="0" rtl="0" algn="l">
              <a:spcBef>
                <a:spcPts val="600"/>
              </a:spcBef>
              <a:spcAft>
                <a:spcPts val="0"/>
              </a:spcAft>
              <a:buNone/>
            </a:pPr>
            <a:r>
              <a:t/>
            </a:r>
            <a:endParaRPr/>
          </a:p>
          <a:p>
            <a:pPr indent="0" lvl="0" marL="0" rtl="0" algn="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Adequacy Metrics</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Adequacy Metrics based on coverage of factors correlated to finding faults.</a:t>
            </a:r>
            <a:endParaRPr/>
          </a:p>
          <a:p>
            <a:pPr indent="-381000" lvl="1" marL="914400" marR="0" rtl="0" algn="l">
              <a:lnSpc>
                <a:spcPct val="100000"/>
              </a:lnSpc>
              <a:spcBef>
                <a:spcPts val="0"/>
              </a:spcBef>
              <a:spcAft>
                <a:spcPts val="0"/>
              </a:spcAft>
              <a:buSzPts val="2400"/>
              <a:buChar char="○"/>
            </a:pPr>
            <a:r>
              <a:rPr lang="en"/>
              <a:t>(hopefully)</a:t>
            </a:r>
            <a:endParaRPr/>
          </a:p>
          <a:p>
            <a:pPr indent="-381000" lvl="1" marL="914400" marR="0" rtl="0" algn="l">
              <a:lnSpc>
                <a:spcPct val="100000"/>
              </a:lnSpc>
              <a:spcBef>
                <a:spcPts val="0"/>
              </a:spcBef>
              <a:spcAft>
                <a:spcPts val="0"/>
              </a:spcAft>
              <a:buSzPts val="2400"/>
              <a:buChar char="○"/>
            </a:pPr>
            <a:r>
              <a:rPr lang="en"/>
              <a:t>Widely used in industry - easy to understand, cheap to calculate, offer a checklist.</a:t>
            </a:r>
            <a:endParaRPr/>
          </a:p>
          <a:p>
            <a:pPr indent="-381000" lvl="1" marL="914400" marR="0" rtl="0" algn="l">
              <a:lnSpc>
                <a:spcPct val="100000"/>
              </a:lnSpc>
              <a:spcBef>
                <a:spcPts val="0"/>
              </a:spcBef>
              <a:spcAft>
                <a:spcPts val="0"/>
              </a:spcAft>
              <a:buSzPts val="2400"/>
              <a:buChar char="○"/>
            </a:pPr>
            <a:r>
              <a:rPr lang="en"/>
              <a:t>Some metrics based on coverage of requirement statements, used for verification.</a:t>
            </a:r>
            <a:endParaRPr/>
          </a:p>
          <a:p>
            <a:pPr indent="-381000" lvl="1" marL="914400" marR="0" rtl="0" algn="l">
              <a:lnSpc>
                <a:spcPct val="100000"/>
              </a:lnSpc>
              <a:spcBef>
                <a:spcPts val="0"/>
              </a:spcBef>
              <a:spcAft>
                <a:spcPts val="0"/>
              </a:spcAft>
              <a:buSzPts val="2400"/>
              <a:buChar char="○"/>
            </a:pPr>
            <a:r>
              <a:rPr lang="en"/>
              <a:t>Majority based on exercising elements of the source code in ways that might trigger faults.</a:t>
            </a:r>
            <a:endParaRPr/>
          </a:p>
          <a:p>
            <a:pPr indent="-381000" lvl="2" marL="1371600" marR="0" rtl="0" algn="l">
              <a:lnSpc>
                <a:spcPct val="100000"/>
              </a:lnSpc>
              <a:spcBef>
                <a:spcPts val="0"/>
              </a:spcBef>
              <a:spcAft>
                <a:spcPts val="0"/>
              </a:spcAft>
              <a:buSzPts val="2400"/>
              <a:buChar char="■"/>
            </a:pPr>
            <a:r>
              <a:rPr lang="en"/>
              <a:t>This is the basis of </a:t>
            </a:r>
            <a:r>
              <a:rPr i="1" lang="en"/>
              <a:t>structural testing</a:t>
            </a:r>
            <a:r>
              <a:rPr lang="en"/>
              <a:t>.</a:t>
            </a:r>
            <a:endParaRPr/>
          </a:p>
          <a:p>
            <a:pPr indent="0" lvl="0" marL="0" rtl="0" algn="l">
              <a:spcBef>
                <a:spcPts val="600"/>
              </a:spcBef>
              <a:spcAft>
                <a:spcPts val="0"/>
              </a:spcAft>
              <a:buNone/>
            </a:pPr>
            <a:r>
              <a:t/>
            </a:r>
            <a:endParaRPr/>
          </a:p>
          <a:p>
            <a:pPr indent="0" lvl="0" marL="0" rtl="0" algn="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Cover</a:t>
            </a:r>
            <a:endParaRPr/>
          </a:p>
        </p:txBody>
      </p:sp>
      <p:sp>
        <p:nvSpPr>
          <p:cNvPr id="91" name="Google Shape;91;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Structural Testing:</a:t>
            </a:r>
            <a:endParaRPr/>
          </a:p>
          <a:p>
            <a:pPr indent="-381000" lvl="1" marL="914400" rtl="0" algn="l">
              <a:lnSpc>
                <a:spcPct val="120000"/>
              </a:lnSpc>
              <a:spcBef>
                <a:spcPts val="0"/>
              </a:spcBef>
              <a:spcAft>
                <a:spcPts val="0"/>
              </a:spcAft>
              <a:buSzPts val="2400"/>
              <a:buChar char="○"/>
            </a:pPr>
            <a:r>
              <a:rPr lang="en"/>
              <a:t>Derive tests from the program structure, directed by a chosen adequacy metric.</a:t>
            </a:r>
            <a:endParaRPr/>
          </a:p>
          <a:p>
            <a:pPr indent="-419100" lvl="0" marL="457200" rtl="0" algn="l">
              <a:lnSpc>
                <a:spcPct val="120000"/>
              </a:lnSpc>
              <a:spcBef>
                <a:spcPts val="0"/>
              </a:spcBef>
              <a:spcAft>
                <a:spcPts val="0"/>
              </a:spcAft>
              <a:buSzPts val="3000"/>
              <a:buChar char="●"/>
            </a:pPr>
            <a:r>
              <a:rPr lang="en"/>
              <a:t>Common structural coverage metrics:</a:t>
            </a:r>
            <a:endParaRPr/>
          </a:p>
          <a:p>
            <a:pPr indent="-381000" lvl="1" marL="914400" rtl="0" algn="l">
              <a:lnSpc>
                <a:spcPct val="120000"/>
              </a:lnSpc>
              <a:spcBef>
                <a:spcPts val="0"/>
              </a:spcBef>
              <a:spcAft>
                <a:spcPts val="0"/>
              </a:spcAft>
              <a:buSzPts val="2400"/>
              <a:buChar char="○"/>
            </a:pPr>
            <a:r>
              <a:rPr lang="en"/>
              <a:t>Statement coverage</a:t>
            </a:r>
            <a:endParaRPr/>
          </a:p>
          <a:p>
            <a:pPr indent="-381000" lvl="1" marL="914400" rtl="0" algn="l">
              <a:lnSpc>
                <a:spcPct val="120000"/>
              </a:lnSpc>
              <a:spcBef>
                <a:spcPts val="0"/>
              </a:spcBef>
              <a:spcAft>
                <a:spcPts val="0"/>
              </a:spcAft>
              <a:buSzPts val="2400"/>
              <a:buChar char="○"/>
            </a:pPr>
            <a:r>
              <a:rPr lang="en"/>
              <a:t>Branch coverage</a:t>
            </a:r>
            <a:endParaRPr/>
          </a:p>
          <a:p>
            <a:pPr indent="-381000" lvl="1" marL="914400" rtl="0" algn="l">
              <a:lnSpc>
                <a:spcPct val="120000"/>
              </a:lnSpc>
              <a:spcBef>
                <a:spcPts val="0"/>
              </a:spcBef>
              <a:spcAft>
                <a:spcPts val="0"/>
              </a:spcAft>
              <a:buSzPts val="2400"/>
              <a:buChar char="○"/>
            </a:pPr>
            <a:r>
              <a:rPr lang="en"/>
              <a:t>Condition coverage</a:t>
            </a:r>
            <a:endParaRPr/>
          </a:p>
          <a:p>
            <a:pPr indent="-381000" lvl="1" marL="914400" rtl="0" algn="l">
              <a:lnSpc>
                <a:spcPct val="120000"/>
              </a:lnSpc>
              <a:spcBef>
                <a:spcPts val="0"/>
              </a:spcBef>
              <a:spcAft>
                <a:spcPts val="0"/>
              </a:spcAft>
              <a:buSzPts val="2400"/>
              <a:buChar char="○"/>
            </a:pPr>
            <a:r>
              <a:rPr lang="en"/>
              <a:t>Path coverage</a:t>
            </a:r>
            <a:endParaRPr/>
          </a:p>
        </p:txBody>
      </p:sp>
      <p:sp>
        <p:nvSpPr>
          <p:cNvPr id="92" name="Google Shape;9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Structural Testing</a:t>
            </a:r>
            <a:endParaRPr/>
          </a:p>
        </p:txBody>
      </p:sp>
      <p:sp>
        <p:nvSpPr>
          <p:cNvPr id="98" name="Google Shape;98;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The structure of the software itself is a valuable source of information.</a:t>
            </a:r>
            <a:endParaRPr/>
          </a:p>
          <a:p>
            <a:pPr indent="-419100" lvl="0" marL="457200" rtl="0" algn="l">
              <a:lnSpc>
                <a:spcPct val="120000"/>
              </a:lnSpc>
              <a:spcBef>
                <a:spcPts val="0"/>
              </a:spcBef>
              <a:spcAft>
                <a:spcPts val="0"/>
              </a:spcAft>
              <a:buSzPts val="3000"/>
              <a:buChar char="●"/>
            </a:pPr>
            <a:r>
              <a:rPr lang="en"/>
              <a:t>Structural testing is the practice of using that structure to derive test cases.</a:t>
            </a:r>
            <a:endParaRPr/>
          </a:p>
          <a:p>
            <a:pPr indent="-419100" lvl="0" marL="457200" rtl="0" algn="l">
              <a:lnSpc>
                <a:spcPct val="120000"/>
              </a:lnSpc>
              <a:spcBef>
                <a:spcPts val="0"/>
              </a:spcBef>
              <a:spcAft>
                <a:spcPts val="0"/>
              </a:spcAft>
              <a:buSzPts val="3000"/>
              <a:buChar char="●"/>
            </a:pPr>
            <a:r>
              <a:rPr lang="en"/>
              <a:t>Sometime called white-box testing</a:t>
            </a:r>
            <a:endParaRPr/>
          </a:p>
          <a:p>
            <a:pPr indent="-381000" lvl="1" marL="914400" rtl="0" algn="l">
              <a:lnSpc>
                <a:spcPct val="120000"/>
              </a:lnSpc>
              <a:spcBef>
                <a:spcPts val="0"/>
              </a:spcBef>
              <a:spcAft>
                <a:spcPts val="0"/>
              </a:spcAft>
              <a:buSzPts val="2400"/>
              <a:buChar char="○"/>
            </a:pPr>
            <a:r>
              <a:rPr lang="en"/>
              <a:t>Functional = black-box.</a:t>
            </a:r>
            <a:endParaRPr/>
          </a:p>
        </p:txBody>
      </p:sp>
      <p:sp>
        <p:nvSpPr>
          <p:cNvPr id="99" name="Google Shape;99;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Structural Testing</a:t>
            </a:r>
            <a:endParaRPr/>
          </a:p>
        </p:txBody>
      </p:sp>
      <p:sp>
        <p:nvSpPr>
          <p:cNvPr id="105" name="Google Shape;105;p1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lnSpc>
                <a:spcPct val="120000"/>
              </a:lnSpc>
              <a:spcBef>
                <a:spcPts val="0"/>
              </a:spcBef>
              <a:spcAft>
                <a:spcPts val="0"/>
              </a:spcAft>
              <a:buSzPts val="2400"/>
              <a:buChar char="●"/>
            </a:pPr>
            <a:r>
              <a:rPr lang="en" sz="2400"/>
              <a:t>Uses a family of metrics that define how and what code is to be executed. </a:t>
            </a:r>
            <a:endParaRPr sz="2400"/>
          </a:p>
          <a:p>
            <a:pPr indent="-381000" lvl="0" marL="457200" rtl="0" algn="l">
              <a:lnSpc>
                <a:spcPct val="120000"/>
              </a:lnSpc>
              <a:spcBef>
                <a:spcPts val="0"/>
              </a:spcBef>
              <a:spcAft>
                <a:spcPts val="0"/>
              </a:spcAft>
              <a:buSzPts val="2400"/>
              <a:buChar char="●"/>
            </a:pPr>
            <a:r>
              <a:rPr lang="en" sz="2400"/>
              <a:t>Goal is to exercise a certain percentage of the code.</a:t>
            </a:r>
            <a:endParaRPr sz="2400"/>
          </a:p>
          <a:p>
            <a:pPr indent="-381000" lvl="1" marL="914400" rtl="0" algn="l">
              <a:lnSpc>
                <a:spcPct val="120000"/>
              </a:lnSpc>
              <a:spcBef>
                <a:spcPts val="0"/>
              </a:spcBef>
              <a:spcAft>
                <a:spcPts val="0"/>
              </a:spcAft>
              <a:buSzPts val="2400"/>
              <a:buChar char="○"/>
            </a:pPr>
            <a:r>
              <a:rPr lang="en"/>
              <a:t>Why??</a:t>
            </a:r>
            <a:endParaRPr/>
          </a:p>
        </p:txBody>
      </p:sp>
      <p:sp>
        <p:nvSpPr>
          <p:cNvPr id="106" name="Google Shape;106;p1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Courier New"/>
                <a:ea typeface="Courier New"/>
                <a:cs typeface="Courier New"/>
                <a:sym typeface="Courier New"/>
              </a:rPr>
              <a:t>while (*eptr){</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char c;</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c = *eptr;</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if(c == ‘+’){</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*dptr = ‘ ‘;</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 else{</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*dptr = *eptr;</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