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250728-3B8D-4CD9-8867-D2C8D659EB8E}">
  <a:tblStyle styleId="{C0250728-3B8D-4CD9-8867-D2C8D659EB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af6baf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af6ba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98af6baf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98af6baf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98af6bafc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8af6baf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98af6bafc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8af6baf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98af6bafc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8af6baf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It is easy enough to define a bunch of loop iteration values, but why do these make sense? Running the loop zero, one, and more than once? Why are these more likely to reveal faults? (discuss)</a:t>
            </a:r>
            <a:endParaRPr>
              <a:solidFill>
                <a:schemeClr val="dk1"/>
              </a:solidFill>
            </a:endParaRPr>
          </a:p>
          <a:p>
            <a:pPr indent="0" lvl="0" marL="0" rtl="0" algn="l">
              <a:lnSpc>
                <a:spcPct val="120000"/>
              </a:lnSpc>
              <a:spcBef>
                <a:spcPts val="0"/>
              </a:spcBef>
              <a:spcAft>
                <a:spcPts val="0"/>
              </a:spcAft>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gn="l">
              <a:lnSpc>
                <a:spcPct val="120000"/>
              </a:lnSpc>
              <a:spcBef>
                <a:spcPts val="0"/>
              </a:spcBef>
              <a:spcAft>
                <a:spcPts val="0"/>
              </a:spcAft>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c88cd64d16c4381_3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c88cd64d16c438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highlight>
                  <a:schemeClr val="lt1"/>
                </a:highlight>
              </a:rPr>
              <a:t>Earlier, I mentioned the idea of linear code sequences and jumps. The basic idea is (read)</a:t>
            </a:r>
            <a:endParaRPr>
              <a:solidFill>
                <a:schemeClr val="dk1"/>
              </a:solidFill>
              <a:highlight>
                <a:schemeClr val="lt1"/>
              </a:highlight>
            </a:endParaRPr>
          </a:p>
          <a:p>
            <a:pPr indent="0" lvl="0" marL="0" rtl="0" algn="l">
              <a:lnSpc>
                <a:spcPct val="120000"/>
              </a:lnSpc>
              <a:spcBef>
                <a:spcPts val="0"/>
              </a:spcBef>
              <a:spcAft>
                <a:spcPts val="0"/>
              </a:spcAft>
              <a:buNone/>
            </a:pPr>
            <a:r>
              <a:rPr lang="en">
                <a:solidFill>
                  <a:schemeClr val="dk1"/>
                </a:solidFill>
                <a:highlight>
                  <a:srgbClr val="FFFFFF"/>
                </a:highlight>
              </a:rPr>
              <a:t>Jump = false branch, or forced movement (return, back to loop condition, goto)</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98af6baf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8af6baf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 That is, (read 2). </a:t>
            </a:r>
            <a:endParaRPr>
              <a:solidFill>
                <a:schemeClr val="dk1"/>
              </a:solidFill>
            </a:endParaRPr>
          </a:p>
          <a:p>
            <a:pPr indent="0" lvl="0" marL="0" rtl="0" algn="l">
              <a:lnSpc>
                <a:spcPct val="120000"/>
              </a:lnSpc>
              <a:spcBef>
                <a:spcPts val="0"/>
              </a:spcBef>
              <a:spcAft>
                <a:spcPts val="0"/>
              </a:spcAft>
              <a:buNone/>
            </a:pPr>
            <a:r>
              <a:rPr lang="en">
                <a:solidFill>
                  <a:schemeClr val="dk1"/>
                </a:solidFill>
              </a:rPr>
              <a:t>So, (read 3) - we cover all individual LCSAJs, all linear sequences of statements.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4) That is, we cover all connections between individual LCSAJs.</a:t>
            </a:r>
            <a:endParaRPr>
              <a:solidFill>
                <a:schemeClr val="dk1"/>
              </a:solidFill>
            </a:endParaRPr>
          </a:p>
          <a:p>
            <a:pPr indent="0" lvl="0" marL="0" rtl="0" algn="l">
              <a:lnSpc>
                <a:spcPct val="120000"/>
              </a:lnSpc>
              <a:spcBef>
                <a:spcPts val="0"/>
              </a:spcBef>
              <a:spcAft>
                <a:spcPts val="0"/>
              </a:spcAft>
              <a:buNone/>
            </a:pPr>
            <a:r>
              <a:rPr lang="en">
                <a:solidFill>
                  <a:schemeClr val="dk1"/>
                </a:solidFill>
              </a:rPr>
              <a:t>It follow then, that (read 5) - we cover longer and longer subpaths (and more and more of the possible subpaths)</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c88cd64d16c4381_5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c88cd64d16c4381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5c88cd64d16c4381_6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c88cd64d16c4381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a:t>
            </a:r>
            <a:endParaRPr>
              <a:solidFill>
                <a:schemeClr val="dk1"/>
              </a:solidFill>
            </a:endParaRPr>
          </a:p>
          <a:p>
            <a:pPr indent="0" lvl="0" marL="0" rtl="0" algn="l">
              <a:spcBef>
                <a:spcPts val="0"/>
              </a:spcBef>
              <a:spcAft>
                <a:spcPts val="0"/>
              </a:spcAft>
              <a:buNone/>
            </a:pPr>
            <a:r>
              <a:rPr lang="en">
                <a:solidFill>
                  <a:schemeClr val="dk1"/>
                </a:solidFill>
              </a:rPr>
              <a:t>The first is pretty uncommon now, but older languages often used goto statements to jump to labeled points. This means that a procedure could have multiple entry points, defined using labels. </a:t>
            </a:r>
            <a:endParaRPr>
              <a:solidFill>
                <a:schemeClr val="dk1"/>
              </a:solidFill>
            </a:endParaRPr>
          </a:p>
          <a:p>
            <a:pPr indent="0" lvl="0" marL="0" rtl="0" algn="l">
              <a:spcBef>
                <a:spcPts val="0"/>
              </a:spcBef>
              <a:spcAft>
                <a:spcPts val="0"/>
              </a:spcAft>
              <a:buNone/>
            </a:pPr>
            <a:r>
              <a:rPr lang="en">
                <a:solidFill>
                  <a:schemeClr val="dk1"/>
                </a:solidFill>
              </a:rPr>
              <a:t>More common are multuple exits, like the code on the right, which has multiple return statements. </a:t>
            </a:r>
            <a:endParaRPr>
              <a:solidFill>
                <a:schemeClr val="dk1"/>
              </a:solidFill>
            </a:endParaRPr>
          </a:p>
          <a:p>
            <a:pPr indent="0" lvl="0" marL="0" rtl="0" algn="l">
              <a:spcBef>
                <a:spcPts val="0"/>
              </a:spcBef>
              <a:spcAft>
                <a:spcPts val="0"/>
              </a:spcAft>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c88cd64d16c4381_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c88cd64d16c4381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 In the code on the right, addTopping is called multiple times.</a:t>
            </a:r>
            <a:endParaRPr>
              <a:solidFill>
                <a:schemeClr val="dk1"/>
              </a:solidFill>
            </a:endParaRPr>
          </a:p>
          <a:p>
            <a:pPr indent="0" lvl="0" marL="0" rtl="0" algn="l">
              <a:spcBef>
                <a:spcPts val="0"/>
              </a:spcBef>
              <a:spcAft>
                <a:spcPts val="0"/>
              </a:spcAft>
              <a:buNone/>
            </a:pPr>
            <a:r>
              <a:rPr lang="en">
                <a:solidFill>
                  <a:schemeClr val="dk1"/>
                </a:solidFill>
              </a:rPr>
              <a:t>(read 2) </a:t>
            </a:r>
            <a:endParaRPr>
              <a:solidFill>
                <a:schemeClr val="dk1"/>
              </a:solidFill>
            </a:endParaRPr>
          </a:p>
          <a:p>
            <a:pPr indent="0" lvl="0" marL="0" rtl="0" algn="l">
              <a:spcBef>
                <a:spcPts val="0"/>
              </a:spcBef>
              <a:spcAft>
                <a:spcPts val="0"/>
              </a:spcAft>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endParaRPr>
              <a:solidFill>
                <a:schemeClr val="dk1"/>
              </a:solidFill>
            </a:endParaRPr>
          </a:p>
          <a:p>
            <a:pPr indent="0" lvl="0" marL="0" rtl="0" algn="l">
              <a:spcBef>
                <a:spcPts val="0"/>
              </a:spcBef>
              <a:spcAft>
                <a:spcPts val="0"/>
              </a:spcAft>
              <a:buNone/>
            </a:pPr>
            <a:r>
              <a:rPr lang="en">
                <a:solidFill>
                  <a:schemeClr val="dk1"/>
                </a:solidFill>
              </a:rPr>
              <a:t>(read 4) - due to ploymorphism. We’ll talk more about testing of OO systems in a couple of weeks.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98af6bafc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98af6bafc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8af6baf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8af6ba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You’ve got the basics down, but today we’re going to cover a couple of additional structural testing topics (read)</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98af6bafc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98af6bafc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CFG</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5c88cd64d16c4381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5c88cd64d16c4381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en">
                <a:solidFill>
                  <a:schemeClr val="dk1"/>
                </a:solidFill>
              </a:rPr>
              <a:t>1 - subpaths through the loop (go over)</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5c88cd64d16c4381_5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5c88cd64d16c4381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point out alterations to CFG - not much here, we’re basically just removing the loop and looking at all of the ways one loop cycle could execute (go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5c88cd64d16c4381_6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5c88cd64d16c4381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en">
                <a:solidFill>
                  <a:schemeClr val="dk1"/>
                </a:solidFill>
              </a:rPr>
              <a:t>1 - subpaths through the loop (go over)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5c88cd64d16c4381_6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5c88cd64d16c4381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en">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en">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en">
                <a:solidFill>
                  <a:schemeClr val="dk1"/>
                </a:solidFill>
              </a:rPr>
              <a:t>Similarly, (read)</a:t>
            </a:r>
            <a:endParaRPr>
              <a:solidFill>
                <a:schemeClr val="dk1"/>
              </a:solidFill>
            </a:endParaRPr>
          </a:p>
          <a:p>
            <a:pPr indent="0" lvl="0" marL="0" rtl="0" algn="l">
              <a:spcBef>
                <a:spcPts val="0"/>
              </a:spcBef>
              <a:spcAft>
                <a:spcPts val="0"/>
              </a:spcAft>
              <a:buNone/>
            </a:pPr>
            <a:r>
              <a:rPr lang="en">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5c88cd64d16c4381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c88cd64d16c438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 metrics like MCDC</a:t>
            </a:r>
            <a:endParaRPr>
              <a:solidFill>
                <a:schemeClr val="dk1"/>
              </a:solidFill>
            </a:endParaRPr>
          </a:p>
          <a:p>
            <a:pPr indent="0" lvl="0" marL="0" rtl="0" algn="l">
              <a:spcBef>
                <a:spcPts val="0"/>
              </a:spcBef>
              <a:spcAft>
                <a:spcPts val="0"/>
              </a:spcAft>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c88cd64d16c4381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5c88cd64d16c438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c88cd64d16c4381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c88cd64d16c438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endParaRPr>
              <a:solidFill>
                <a:schemeClr val="dk1"/>
              </a:solidFill>
            </a:endParaRPr>
          </a:p>
          <a:p>
            <a:pPr indent="0" lvl="0" marL="0" rtl="0" algn="l">
              <a:spcBef>
                <a:spcPts val="0"/>
              </a:spcBef>
              <a:spcAft>
                <a:spcPts val="0"/>
              </a:spcAft>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98af6bafc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98af6ba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gn="l">
              <a:lnSpc>
                <a:spcPct val="120000"/>
              </a:lnSpc>
              <a:spcBef>
                <a:spcPts val="0"/>
              </a:spcBef>
              <a:spcAft>
                <a:spcPts val="0"/>
              </a:spcAft>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gn="l">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5c88cd64d16c4381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5c88cd64d16c438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feb110ae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feb110ae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Why? (discuss)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e2c3f0248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2c3f02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Coverage metrics shouldn’t be relied on as a crutch for “good testing”. A recent study found that:</a:t>
            </a:r>
            <a:endParaRPr>
              <a:solidFill>
                <a:schemeClr val="dk1"/>
              </a:solidFill>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a:t>
            </a:r>
            <a:endParaRPr/>
          </a:p>
          <a:p>
            <a:pPr indent="0" lvl="0" marL="0" rtl="0" algn="l">
              <a:spcBef>
                <a:spcPts val="0"/>
              </a:spcBef>
              <a:spcAft>
                <a:spcPts val="0"/>
              </a:spcAft>
              <a:buClr>
                <a:schemeClr val="dk1"/>
              </a:buClr>
              <a:buSzPts val="11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endParaRPr/>
          </a:p>
          <a:p>
            <a:pPr indent="0" lvl="0" marL="0" rtl="0" algn="l">
              <a:spcBef>
                <a:spcPts val="0"/>
              </a:spcBef>
              <a:spcAft>
                <a:spcPts val="0"/>
              </a:spcAft>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e2c3f0248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e2c3f02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endParaRPr/>
          </a:p>
          <a:p>
            <a:pPr indent="0" lvl="0" marL="0" rtl="0" algn="l">
              <a:spcBef>
                <a:spcPts val="0"/>
              </a:spcBef>
              <a:spcAft>
                <a:spcPts val="0"/>
              </a:spcAft>
              <a:buClr>
                <a:schemeClr val="dk1"/>
              </a:buClr>
              <a:buSzPts val="1100"/>
              <a:buFont typeface="Arial"/>
              <a:buNone/>
            </a:pPr>
            <a:r>
              <a:rPr lang="en"/>
              <a:t>So, here, these two program fragments have different structures but are functionally equivalent. Version 1 is written with an intermediate variable</a:t>
            </a:r>
            <a:endParaRPr/>
          </a:p>
          <a:p>
            <a:pPr indent="0" lvl="0" marL="0" rtl="0" algn="l">
              <a:spcBef>
                <a:spcPts val="0"/>
              </a:spcBef>
              <a:spcAft>
                <a:spcPts val="0"/>
              </a:spcAft>
              <a:buClr>
                <a:schemeClr val="dk1"/>
              </a:buClr>
              <a:buSzPts val="1100"/>
              <a:buFont typeface="Arial"/>
              <a:buNone/>
            </a:pPr>
            <a:r>
              <a:rPr lang="en"/>
              <a:t>\texttt{expr\_1}, and Version 2 inlines this variable. To give a masking example, given a decision like {in\_1 or in\_2}, the truth value of \texttt{in\_1} is irrelevant if \texttt{in\_2} is true, so we state that \texttt{in\_1} is masked out.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Based on the form of coverage we’re working with, we will get different test goals and, as a result, different tests from these two fragments.</a:t>
            </a:r>
            <a:endParaRPr/>
          </a:p>
          <a:p>
            <a:pPr indent="0" lvl="0" marL="0" rtl="0" algn="l">
              <a:spcBef>
                <a:spcPts val="0"/>
              </a:spcBef>
              <a:spcAft>
                <a:spcPts val="0"/>
              </a:spcAft>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Restructuring the program with additional intermediate variables makes it significantly easier to achieve the desired coverage (\mcdc\ tests are easier to find</a:t>
            </a:r>
            <a:endParaRPr/>
          </a:p>
          <a:p>
            <a:pPr indent="0" lvl="0" marL="0" rtl="0" algn="l">
              <a:spcBef>
                <a:spcPts val="0"/>
              </a:spcBef>
              <a:spcAft>
                <a:spcPts val="0"/>
              </a:spcAft>
              <a:buNone/>
            </a:pPr>
            <a:r>
              <a:rPr lang="en"/>
              <a:t>if the decisions are simple). This restructuring can significantly impact the number and quality of the tests required to satisfy the coverage goals.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e2c3f0248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e2c3f02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endParaRPr/>
          </a:p>
          <a:p>
            <a:pPr indent="0" lvl="0" marL="0" rtl="0" algn="l">
              <a:spcBef>
                <a:spcPts val="0"/>
              </a:spcBef>
              <a:spcAft>
                <a:spcPts val="0"/>
              </a:spcAft>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endParaRPr>
              <a:solidFill>
                <a:schemeClr val="dk1"/>
              </a:solidFill>
            </a:endParaRPr>
          </a:p>
          <a:p>
            <a:pPr indent="0" lvl="0" marL="0" rtl="0" algn="l">
              <a:spcBef>
                <a:spcPts val="0"/>
              </a:spcBef>
              <a:spcAft>
                <a:spcPts val="0"/>
              </a:spcAft>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e2c3f0248_0_3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e2c3f024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How bad is it? Well, here we go. Here we plot the fault finding effectiveness  against the test suite size of test suites for one system where we vary the program structure and oracle.</a:t>
            </a:r>
            <a:endParaRPr sz="1200">
              <a:solidFill>
                <a:schemeClr val="dk1"/>
              </a:solidFill>
            </a:endParaRPr>
          </a:p>
          <a:p>
            <a:pPr indent="0" lvl="0" marL="0" rtl="0" algn="l">
              <a:spcBef>
                <a:spcPts val="0"/>
              </a:spcBef>
              <a:spcAft>
                <a:spcPts val="0"/>
              </a:spcAft>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endParaRPr sz="1200">
              <a:solidFill>
                <a:schemeClr val="dk1"/>
              </a:solidFill>
            </a:endParaRPr>
          </a:p>
          <a:p>
            <a:pPr indent="0" lvl="0" marL="0" rtl="0" algn="l">
              <a:spcBef>
                <a:spcPts val="0"/>
              </a:spcBef>
              <a:spcAft>
                <a:spcPts val="0"/>
              </a:spcAft>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endParaRPr sz="1200">
              <a:solidFill>
                <a:schemeClr val="dk1"/>
              </a:solidFill>
            </a:endParaRPr>
          </a:p>
          <a:p>
            <a:pPr indent="0" lvl="0" marL="0" rtl="0" algn="l">
              <a:spcBef>
                <a:spcPts val="0"/>
              </a:spcBef>
              <a:spcAft>
                <a:spcPts val="0"/>
              </a:spcAft>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endParaRPr sz="1200">
              <a:solidFill>
                <a:schemeClr val="dk1"/>
              </a:solidFill>
            </a:endParaRPr>
          </a:p>
          <a:p>
            <a:pPr indent="0" lvl="0" marL="0" rtl="0" algn="l">
              <a:spcBef>
                <a:spcPts val="0"/>
              </a:spcBef>
              <a:spcAft>
                <a:spcPts val="0"/>
              </a:spcAft>
              <a:buNone/>
            </a:pPr>
            <a:r>
              <a:rPr lang="en" sz="1200">
                <a:solidFill>
                  <a:schemeClr val="dk1"/>
                </a:solidFill>
              </a:rPr>
              <a:t>4) despite this restructuring, there are still propagation issues. Effects of faults masked out.</a:t>
            </a:r>
            <a:endParaRPr sz="1200">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ge859eba3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e859eb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If the effect of that fault is masked, then we’re still getting the right output, right?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(read). It’ll bite us in the butt eventually.</a:t>
            </a:r>
            <a:endParaRPr/>
          </a:p>
          <a:p>
            <a:pPr indent="0" lvl="0" marL="0" rtl="0" algn="l">
              <a:spcBef>
                <a:spcPts val="0"/>
              </a:spcBef>
              <a:spcAft>
                <a:spcPts val="0"/>
              </a:spcAft>
              <a:buNone/>
            </a:pPr>
            <a:r>
              <a:rPr lang="en"/>
              <a:t>(read)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5c88cd64d16c4381_78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5c88cd64d16c4381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Masking can be addressed by checking behavior of all internal variables w oracle - that’s one way to make sure we notice everything - but too expensive - monitoring all of those variables and  specifying expected values for them is inconcievably expensive.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If you view a program as a transformer from inputs to outputs.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Observability is a measure of how well internal statements of a system can be inferred from available data</a:t>
            </a:r>
            <a:endParaRPr sz="1200">
              <a:solidFill>
                <a:schemeClr val="dk1"/>
              </a:solidFill>
            </a:endParaRPr>
          </a:p>
          <a:p>
            <a:pPr indent="0" lvl="0" marL="0" rtl="0" algn="l">
              <a:spcBef>
                <a:spcPts val="0"/>
              </a:spcBef>
              <a:spcAft>
                <a:spcPts val="0"/>
              </a:spcAft>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(last)</a:t>
            </a:r>
            <a:endParaRPr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6" name="Shape 626"/>
        <p:cNvGrpSpPr/>
        <p:nvPr/>
      </p:nvGrpSpPr>
      <p:grpSpPr>
        <a:xfrm>
          <a:off x="0" y="0"/>
          <a:ext cx="0" cy="0"/>
          <a:chOff x="0" y="0"/>
          <a:chExt cx="0" cy="0"/>
        </a:xfrm>
      </p:grpSpPr>
      <p:sp>
        <p:nvSpPr>
          <p:cNvPr id="627" name="Google Shape;627;g5c88cd64d16c4381_80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5c88cd64d16c4381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If you remember last class, MC/DC requires that we show the independent impact of condition values at the decision level. For each condition in a decision, we observe the independent impact of setting a condition to true and false. </a:t>
            </a:r>
            <a:endParaRPr sz="1200">
              <a:solidFill>
                <a:schemeClr val="dk1"/>
              </a:solidFill>
            </a:endParaRPr>
          </a:p>
          <a:p>
            <a:pPr indent="0" lvl="0" marL="0" rtl="0" algn="l">
              <a:spcBef>
                <a:spcPts val="0"/>
              </a:spcBef>
              <a:spcAft>
                <a:spcPts val="0"/>
              </a:spcAft>
              <a:buNone/>
            </a:pPr>
            <a:r>
              <a:rPr lang="en" sz="1200">
                <a:solidFill>
                  <a:schemeClr val="dk1"/>
                </a:solidFill>
              </a:rPr>
              <a:t>- We can define a variant of MCDC - called Observable MCDC - that solves the sensitivity issues we saw by lifting that definition to the program level.</a:t>
            </a:r>
            <a:endParaRPr sz="1200">
              <a:solidFill>
                <a:schemeClr val="dk1"/>
              </a:solidFill>
            </a:endParaRPr>
          </a:p>
          <a:p>
            <a:pPr indent="0" lvl="0" marL="0" rtl="0" algn="l">
              <a:spcBef>
                <a:spcPts val="0"/>
              </a:spcBef>
              <a:spcAft>
                <a:spcPts val="0"/>
              </a:spcAft>
              <a:buNone/>
            </a:pPr>
            <a:r>
              <a:rPr lang="en" sz="1200">
                <a:solidFill>
                  <a:schemeClr val="dk1"/>
                </a:solidFill>
              </a:rPr>
              <a:t>For all conditions, we want a test where we can observe the independent impact of setting a condition to true and a test where we can observe the independent impact of setting a condition to false.</a:t>
            </a:r>
            <a:endParaRPr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5c88cd64d16c4381_81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5c88cd64d16c4381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This is implemented </a:t>
            </a:r>
            <a:r>
              <a:rPr lang="en" sz="1200">
                <a:solidFill>
                  <a:schemeClr val="dk1"/>
                </a:solidFill>
              </a:rPr>
              <a:t>using tagging.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endParaRPr sz="1200">
              <a:solidFill>
                <a:schemeClr val="dk1"/>
              </a:solidFill>
            </a:endParaRPr>
          </a:p>
          <a:p>
            <a:pPr indent="0" lvl="0" marL="0" rtl="0" algn="l">
              <a:spcBef>
                <a:spcPts val="0"/>
              </a:spcBef>
              <a:spcAft>
                <a:spcPts val="0"/>
              </a:spcAft>
              <a:buNone/>
            </a:pPr>
            <a:r>
              <a:rPr lang="en" sz="1200">
                <a:solidFill>
                  <a:schemeClr val="dk1"/>
                </a:solidFill>
              </a:rPr>
              <a:t>- If c2 is false, then c1’s tag is masked out. </a:t>
            </a:r>
            <a:endParaRPr sz="1200">
              <a:solidFill>
                <a:schemeClr val="dk1"/>
              </a:solidFill>
            </a:endParaRPr>
          </a:p>
          <a:p>
            <a:pPr indent="0" lvl="0" marL="0" rtl="0" algn="l">
              <a:spcBef>
                <a:spcPts val="0"/>
              </a:spcBef>
              <a:spcAft>
                <a:spcPts val="0"/>
              </a:spcAft>
              <a:buNone/>
            </a:pPr>
            <a:r>
              <a:rPr lang="en" sz="1200">
                <a:solidFill>
                  <a:schemeClr val="dk1"/>
                </a:solidFill>
              </a:rPr>
              <a:t>- But, the tag for c2 has a chance to continue propagation. </a:t>
            </a:r>
            <a:endParaRPr sz="1200">
              <a:solidFill>
                <a:schemeClr val="dk1"/>
              </a:solidFill>
            </a:endParaRPr>
          </a:p>
          <a:p>
            <a:pPr indent="0" lvl="0" marL="0" rtl="0" algn="l">
              <a:spcBef>
                <a:spcPts val="0"/>
              </a:spcBef>
              <a:spcAft>
                <a:spcPts val="0"/>
              </a:spcAft>
              <a:buNone/>
            </a:pPr>
            <a:r>
              <a:rPr lang="en" sz="1200">
                <a:solidFill>
                  <a:schemeClr val="dk1"/>
                </a:solidFill>
              </a:rPr>
              <a:t>- Now, this is an or decision, so if c3 is true, then c4 is masked. </a:t>
            </a:r>
            <a:endParaRPr sz="1200">
              <a:solidFill>
                <a:schemeClr val="dk1"/>
              </a:solidFill>
            </a:endParaRPr>
          </a:p>
          <a:p>
            <a:pPr indent="0" lvl="0" marL="0" rtl="0" algn="l">
              <a:spcBef>
                <a:spcPts val="0"/>
              </a:spcBef>
              <a:spcAft>
                <a:spcPts val="0"/>
              </a:spcAft>
              <a:buNone/>
            </a:pPr>
            <a:r>
              <a:rPr lang="en" sz="1200">
                <a:solidFill>
                  <a:schemeClr val="dk1"/>
                </a:solidFill>
              </a:rPr>
              <a:t>- Since c4 is false, c3 propagates on.</a:t>
            </a:r>
            <a:endParaRPr sz="1200">
              <a:solidFill>
                <a:schemeClr val="dk1"/>
              </a:solidFill>
            </a:endParaRPr>
          </a:p>
          <a:p>
            <a:pPr indent="0" lvl="0" marL="0" rtl="0" algn="l">
              <a:spcBef>
                <a:spcPts val="0"/>
              </a:spcBef>
              <a:spcAft>
                <a:spcPts val="0"/>
              </a:spcAft>
              <a:buNone/>
            </a:pPr>
            <a:r>
              <a:rPr lang="en" sz="1200">
                <a:solidFill>
                  <a:schemeClr val="dk1"/>
                </a:solidFill>
              </a:rPr>
              <a:t>-Now, we have a variable observed by the oracle. The condition c5 will get a tag, then we look at it’s value to see what propagates from earlier expressions. </a:t>
            </a:r>
            <a:endParaRPr sz="1200">
              <a:solidFill>
                <a:schemeClr val="dk1"/>
              </a:solidFill>
            </a:endParaRPr>
          </a:p>
          <a:p>
            <a:pPr indent="0" lvl="0" marL="0" rtl="0" algn="l">
              <a:spcBef>
                <a:spcPts val="0"/>
              </a:spcBef>
              <a:spcAft>
                <a:spcPts val="0"/>
              </a:spcAft>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endParaRPr sz="1200">
              <a:solidFill>
                <a:schemeClr val="dk1"/>
              </a:solidFill>
            </a:endParaRPr>
          </a:p>
          <a:p>
            <a:pPr indent="0" lvl="0" marL="0" rtl="0" algn="l">
              <a:spcBef>
                <a:spcPts val="0"/>
              </a:spcBef>
              <a:spcAft>
                <a:spcPts val="0"/>
              </a:spcAft>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ff69a9b01_13_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ff69a9b0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5c88cd64d16c4381_87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5c88cd64d16c4381_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(explain plot - axis, suite, program structure, oracle, why many dots)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endParaRPr sz="1200"/>
          </a:p>
          <a:p>
            <a:pPr indent="0" lvl="0" marL="0" rtl="0" algn="l">
              <a:spcBef>
                <a:spcPts val="0"/>
              </a:spcBef>
              <a:spcAft>
                <a:spcPts val="0"/>
              </a:spcAft>
              <a:buNone/>
            </a:pPr>
            <a:r>
              <a:rPr lang="en"/>
              <a:t>2) Up to an 11% improvement in the exact situations where MC/DC thrives - code is structured specifically to aid mc/dc observability and monitoring all variables</a:t>
            </a:r>
            <a:endParaRPr/>
          </a:p>
          <a:p>
            <a:pPr indent="0" lvl="0" marL="0" rtl="0" algn="l">
              <a:spcBef>
                <a:spcPts val="0"/>
              </a:spcBef>
              <a:spcAft>
                <a:spcPts val="0"/>
              </a:spcAft>
              <a:buNone/>
            </a:pPr>
            <a:r>
              <a:rPr lang="en"/>
              <a:t>3) and at times, as much as an 88% improvement in fault finding in the far more common situation where statements are not aggressively inlined and we only monitor a small number of output variables.</a:t>
            </a:r>
            <a:endParaRPr/>
          </a:p>
          <a:p>
            <a:pPr indent="0" lvl="0" marL="0" rtl="0" algn="l">
              <a:spcBef>
                <a:spcPts val="0"/>
              </a:spcBef>
              <a:spcAft>
                <a:spcPts val="0"/>
              </a:spcAft>
              <a:buNone/>
            </a:pPr>
            <a:r>
              <a:rPr lang="en"/>
              <a:t>4) We also see that while MC/DC is sensitive to the choice or oracle</a:t>
            </a:r>
            <a:endParaRPr/>
          </a:p>
          <a:p>
            <a:pPr indent="0" lvl="0" marL="0" rtl="0" algn="l">
              <a:spcBef>
                <a:spcPts val="0"/>
              </a:spcBef>
              <a:spcAft>
                <a:spcPts val="0"/>
              </a:spcAft>
              <a:buNone/>
            </a:pPr>
            <a:r>
              <a:rPr lang="en"/>
              <a:t>and 5) the choice of program structuring</a:t>
            </a:r>
            <a:endParaRPr/>
          </a:p>
          <a:p>
            <a:pPr indent="0" lvl="0" marL="0" rtl="0" algn="l">
              <a:spcBef>
                <a:spcPts val="0"/>
              </a:spcBef>
              <a:spcAft>
                <a:spcPts val="0"/>
              </a:spcAft>
              <a:buNone/>
            </a:pPr>
            <a:r>
              <a:rPr lang="en"/>
              <a:t>6) omcdc is not. Showing no improvement from code structuring, and only a small improvement from increasing the oracle size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feb110ae9_0_3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69" name="Google Shape;69;gfeb110ae9_0_3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70" name="Google Shape;70;gfeb110ae9_0_3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71" name="Google Shape;71;gfeb110ae9_0_3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72" name="Google Shape;72;gfeb110ae9_0_38:notes"/>
          <p:cNvSpPr/>
          <p:nvPr>
            <p:ph idx="3" type="sldImg"/>
          </p:nvPr>
        </p:nvSpPr>
        <p:spPr>
          <a:xfrm>
            <a:off x="1178719"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feb110ae9_0_3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en" sz="1100"/>
              <a:t>Statement in four, we’ve hit all of the nodes. </a:t>
            </a:r>
            <a:endParaRPr sz="1100"/>
          </a:p>
          <a:p>
            <a:pPr indent="-298450" lvl="0" marL="457200" rtl="0" algn="l">
              <a:spcBef>
                <a:spcPts val="0"/>
              </a:spcBef>
              <a:spcAft>
                <a:spcPts val="0"/>
              </a:spcAft>
              <a:buSzPts val="1100"/>
              <a:buChar char="-"/>
            </a:pPr>
            <a:r>
              <a:rPr lang="en" sz="1100"/>
              <a:t>Branch in another two. </a:t>
            </a:r>
            <a:endParaRPr sz="1100"/>
          </a:p>
          <a:p>
            <a:pPr indent="-298450" lvl="0" marL="457200" rtl="0" algn="l">
              <a:spcBef>
                <a:spcPts val="0"/>
              </a:spcBef>
              <a:spcAft>
                <a:spcPts val="0"/>
              </a:spcAft>
              <a:buSzPts val="1100"/>
              <a:buChar char="-"/>
            </a:pPr>
            <a:r>
              <a:rPr lang="en" sz="1100"/>
              <a:t>Now, what about path? To deal with the infinite problem, we could simply limit the number of loop executions. Let’s say we bound the loop to 20 cycles at most. How many tests do you think that is?</a:t>
            </a:r>
            <a:endParaRPr sz="1100"/>
          </a:p>
          <a:p>
            <a:pPr indent="0" lvl="0" marL="0" rtl="0" algn="l">
              <a:spcBef>
                <a:spcPts val="0"/>
              </a:spcBef>
              <a:spcAft>
                <a:spcPts val="0"/>
              </a:spcAft>
              <a:buNone/>
            </a:pPr>
            <a:r>
              <a:rPr b="0" i="0" lang="en" sz="1100" u="none" cap="none" strike="noStrike"/>
              <a:t>Path coverage 3,656,158,440,062,976</a:t>
            </a:r>
            <a:endParaRPr sz="1100"/>
          </a:p>
          <a:p>
            <a:pPr indent="0" lvl="0" marL="0" rtl="0" algn="l">
              <a:spcBef>
                <a:spcPts val="0"/>
              </a:spcBef>
              <a:spcAft>
                <a:spcPts val="0"/>
              </a:spcAft>
              <a:buNone/>
            </a:pPr>
            <a:r>
              <a:rPr b="0" i="0" lang="en" sz="1100" u="none" cap="none" strike="noStrike"/>
              <a:t>1000 tests per second</a:t>
            </a:r>
            <a:endParaRPr sz="1100"/>
          </a:p>
          <a:p>
            <a:pPr indent="0" lvl="0" marL="0" rtl="0" algn="l">
              <a:spcBef>
                <a:spcPts val="0"/>
              </a:spcBef>
              <a:spcAft>
                <a:spcPts val="0"/>
              </a:spcAft>
              <a:buNone/>
            </a:pPr>
            <a:r>
              <a:rPr b="0" i="0" lang="en" sz="1100" u="none" cap="none" strike="noStrike"/>
              <a:t>116,000 years</a:t>
            </a:r>
            <a:endParaRPr b="0" i="0" sz="1100" u="none" cap="none" strike="noStrike"/>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7" name="Shape 677"/>
        <p:cNvGrpSpPr/>
        <p:nvPr/>
      </p:nvGrpSpPr>
      <p:grpSpPr>
        <a:xfrm>
          <a:off x="0" y="0"/>
          <a:ext cx="0" cy="0"/>
          <a:chOff x="0" y="0"/>
          <a:chExt cx="0" cy="0"/>
        </a:xfrm>
      </p:grpSpPr>
      <p:sp>
        <p:nvSpPr>
          <p:cNvPr id="678" name="Google Shape;678;ge859eba3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e859eba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 this is basically something you can only do through automated generation, or with generous tool support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98e14799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98e1479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98e14799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98e14799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(similar to OMCDC)</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feb110ae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eb110ae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98af6bafc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8af6baf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endParaRPr>
              <a:solidFill>
                <a:schemeClr val="dk1"/>
              </a:solidFill>
            </a:endParaRPr>
          </a:p>
          <a:p>
            <a:pPr indent="0" lvl="0" marL="0" rtl="0" algn="l">
              <a:lnSpc>
                <a:spcPct val="120000"/>
              </a:lnSpc>
              <a:spcBef>
                <a:spcPts val="0"/>
              </a:spcBef>
              <a:spcAft>
                <a:spcPts val="0"/>
              </a:spcAft>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c88cd64d16c4381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c88cd64d16c438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So, in practice, full path coverage isn’t happening. It would be the ideal, but it just isn’t practical. The nice thing is that there are some smarter approaches that give you most of the effect. </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Just like we did with category-partition testing and combinatorial interaction testing, we can (read 1)</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c88cd64d16c4381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c88cd64d16c438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en"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98af6bafc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8af6ba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Structural Testing: Path-Based Coverage</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23 - 04/17/2019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Loop Boundary Coverage</a:t>
            </a:r>
            <a:endParaRPr/>
          </a:p>
        </p:txBody>
      </p:sp>
      <p:sp>
        <p:nvSpPr>
          <p:cNvPr id="225" name="Google Shape;225;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rtl="0" algn="l">
              <a:lnSpc>
                <a:spcPct val="120000"/>
              </a:lnSpc>
              <a:spcBef>
                <a:spcPts val="0"/>
              </a:spcBef>
              <a:spcAft>
                <a:spcPts val="0"/>
              </a:spcAft>
              <a:buSzPts val="2600"/>
              <a:buChar char="●"/>
            </a:pPr>
            <a:r>
              <a:rPr lang="en" sz="2600"/>
              <a:t>Focus on problems related to loops.</a:t>
            </a:r>
            <a:endParaRPr sz="2600"/>
          </a:p>
          <a:p>
            <a:pPr indent="-393700" lvl="0" marL="457200" rtl="0" algn="l">
              <a:lnSpc>
                <a:spcPct val="120000"/>
              </a:lnSpc>
              <a:spcBef>
                <a:spcPts val="0"/>
              </a:spcBef>
              <a:spcAft>
                <a:spcPts val="0"/>
              </a:spcAft>
              <a:buSzPts val="2600"/>
              <a:buChar char="●"/>
            </a:pPr>
            <a:r>
              <a:rPr lang="en" sz="2600"/>
              <a:t>Cover </a:t>
            </a:r>
            <a:r>
              <a:rPr i="1" lang="en" sz="2600"/>
              <a:t>scenarios representative of how loops might be executed</a:t>
            </a:r>
            <a:r>
              <a:rPr lang="en" sz="2600"/>
              <a:t>.</a:t>
            </a:r>
            <a:endParaRPr sz="2600"/>
          </a:p>
          <a:p>
            <a:pPr indent="-393700" lvl="0" marL="457200" rtl="0" algn="l">
              <a:lnSpc>
                <a:spcPct val="120000"/>
              </a:lnSpc>
              <a:spcBef>
                <a:spcPts val="0"/>
              </a:spcBef>
              <a:spcAft>
                <a:spcPts val="0"/>
              </a:spcAft>
              <a:buSzPts val="2600"/>
              <a:buChar char="●"/>
            </a:pPr>
            <a:r>
              <a:rPr lang="en" sz="2600"/>
              <a:t>For simple loops, write tests that:</a:t>
            </a:r>
            <a:endParaRPr sz="2600"/>
          </a:p>
          <a:p>
            <a:pPr indent="-368300" lvl="1" marL="914400" rtl="0" algn="l">
              <a:lnSpc>
                <a:spcPct val="120000"/>
              </a:lnSpc>
              <a:spcBef>
                <a:spcPts val="0"/>
              </a:spcBef>
              <a:spcAft>
                <a:spcPts val="0"/>
              </a:spcAft>
              <a:buSzPts val="2200"/>
              <a:buChar char="○"/>
            </a:pPr>
            <a:r>
              <a:rPr lang="en" sz="2200"/>
              <a:t>Skip the loop entirely.</a:t>
            </a:r>
            <a:endParaRPr sz="2200"/>
          </a:p>
          <a:p>
            <a:pPr indent="-368300" lvl="1" marL="914400" rtl="0" algn="l">
              <a:lnSpc>
                <a:spcPct val="120000"/>
              </a:lnSpc>
              <a:spcBef>
                <a:spcPts val="0"/>
              </a:spcBef>
              <a:spcAft>
                <a:spcPts val="0"/>
              </a:spcAft>
              <a:buSzPts val="2200"/>
              <a:buChar char="○"/>
            </a:pPr>
            <a:r>
              <a:rPr lang="en" sz="2200"/>
              <a:t>Take exactly one pass through the loop. </a:t>
            </a:r>
            <a:endParaRPr sz="2200"/>
          </a:p>
          <a:p>
            <a:pPr indent="-368300" lvl="1" marL="914400" rtl="0" algn="l">
              <a:lnSpc>
                <a:spcPct val="120000"/>
              </a:lnSpc>
              <a:spcBef>
                <a:spcPts val="0"/>
              </a:spcBef>
              <a:spcAft>
                <a:spcPts val="0"/>
              </a:spcAft>
              <a:buSzPts val="2200"/>
              <a:buChar char="○"/>
            </a:pPr>
            <a:r>
              <a:rPr lang="en" sz="2200"/>
              <a:t>Take two or more passes through the loop.</a:t>
            </a:r>
            <a:endParaRPr sz="2200"/>
          </a:p>
          <a:p>
            <a:pPr indent="-368300" lvl="1" marL="914400" rtl="0" algn="l">
              <a:lnSpc>
                <a:spcPct val="120000"/>
              </a:lnSpc>
              <a:spcBef>
                <a:spcPts val="0"/>
              </a:spcBef>
              <a:spcAft>
                <a:spcPts val="0"/>
              </a:spcAft>
              <a:buSzPts val="2200"/>
              <a:buChar char="○"/>
            </a:pPr>
            <a:r>
              <a:rPr lang="en" sz="2200"/>
              <a:t>(optional) Choose an upper bound N, and:</a:t>
            </a:r>
            <a:endParaRPr sz="2200"/>
          </a:p>
          <a:p>
            <a:pPr indent="-368300" lvl="2" marL="1371600" rtl="0" algn="l">
              <a:lnSpc>
                <a:spcPct val="120000"/>
              </a:lnSpc>
              <a:spcBef>
                <a:spcPts val="0"/>
              </a:spcBef>
              <a:spcAft>
                <a:spcPts val="0"/>
              </a:spcAft>
              <a:buSzPts val="2200"/>
              <a:buChar char="■"/>
            </a:pPr>
            <a:r>
              <a:rPr lang="en" sz="2200"/>
              <a:t>M passes, where 2 &lt; M &lt; N</a:t>
            </a:r>
            <a:endParaRPr sz="2200"/>
          </a:p>
          <a:p>
            <a:pPr indent="-368300" lvl="2" marL="1371600" rtl="0" algn="l">
              <a:lnSpc>
                <a:spcPct val="120000"/>
              </a:lnSpc>
              <a:spcBef>
                <a:spcPts val="0"/>
              </a:spcBef>
              <a:spcAft>
                <a:spcPts val="0"/>
              </a:spcAft>
              <a:buSzPts val="2200"/>
              <a:buChar char="■"/>
            </a:pPr>
            <a:r>
              <a:rPr lang="en" sz="2200"/>
              <a:t>(N-1), N, and (N+1) passes</a:t>
            </a:r>
            <a:endParaRPr sz="2200"/>
          </a:p>
        </p:txBody>
      </p:sp>
      <p:sp>
        <p:nvSpPr>
          <p:cNvPr id="226" name="Google Shape;226;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pic>
        <p:nvPicPr>
          <p:cNvPr id="231" name="Google Shape;231;p19"/>
          <p:cNvPicPr preferRelativeResize="0"/>
          <p:nvPr/>
        </p:nvPicPr>
        <p:blipFill>
          <a:blip r:embed="rId3">
            <a:alphaModFix/>
          </a:blip>
          <a:stretch>
            <a:fillRect/>
          </a:stretch>
        </p:blipFill>
        <p:spPr>
          <a:xfrm>
            <a:off x="5173588" y="2326688"/>
            <a:ext cx="3838575" cy="3514725"/>
          </a:xfrm>
          <a:prstGeom prst="rect">
            <a:avLst/>
          </a:prstGeom>
          <a:noFill/>
          <a:ln>
            <a:noFill/>
          </a:ln>
        </p:spPr>
      </p:pic>
      <p:sp>
        <p:nvSpPr>
          <p:cNvPr id="232" name="Google Shape;232;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Loops</a:t>
            </a:r>
            <a:endParaRPr/>
          </a:p>
        </p:txBody>
      </p:sp>
      <p:sp>
        <p:nvSpPr>
          <p:cNvPr id="233" name="Google Shape;233;p19"/>
          <p:cNvSpPr txBox="1"/>
          <p:nvPr>
            <p:ph idx="1" type="body"/>
          </p:nvPr>
        </p:nvSpPr>
        <p:spPr>
          <a:xfrm>
            <a:off x="457200" y="1600200"/>
            <a:ext cx="6400800" cy="4967700"/>
          </a:xfrm>
          <a:prstGeom prst="rect">
            <a:avLst/>
          </a:prstGeom>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SzPts val="2400"/>
              <a:buChar char="●"/>
            </a:pPr>
            <a:r>
              <a:rPr lang="en" sz="2400"/>
              <a:t>Often, loops are nested within other loops.</a:t>
            </a:r>
            <a:endParaRPr sz="2400"/>
          </a:p>
          <a:p>
            <a:pPr indent="-381000" lvl="0" marL="457200" rtl="0" algn="l">
              <a:lnSpc>
                <a:spcPct val="120000"/>
              </a:lnSpc>
              <a:spcBef>
                <a:spcPts val="0"/>
              </a:spcBef>
              <a:spcAft>
                <a:spcPts val="0"/>
              </a:spcAft>
              <a:buSzPts val="2400"/>
              <a:buChar char="●"/>
            </a:pPr>
            <a:r>
              <a:rPr lang="en" sz="2400"/>
              <a:t>For each level, you should execute similar strategies to simple loops.</a:t>
            </a:r>
            <a:endParaRPr sz="2400"/>
          </a:p>
          <a:p>
            <a:pPr indent="-381000" lvl="0" marL="457200" rtl="0" algn="l">
              <a:lnSpc>
                <a:spcPct val="120000"/>
              </a:lnSpc>
              <a:spcBef>
                <a:spcPts val="0"/>
              </a:spcBef>
              <a:spcAft>
                <a:spcPts val="0"/>
              </a:spcAft>
              <a:buSzPts val="2400"/>
              <a:buChar char="●"/>
            </a:pPr>
            <a:r>
              <a:rPr lang="en" sz="2400"/>
              <a:t>In addition:</a:t>
            </a:r>
            <a:endParaRPr sz="2400"/>
          </a:p>
          <a:p>
            <a:pPr indent="-368300" lvl="1" marL="914400" rtl="0" algn="l">
              <a:lnSpc>
                <a:spcPct val="120000"/>
              </a:lnSpc>
              <a:spcBef>
                <a:spcPts val="0"/>
              </a:spcBef>
              <a:spcAft>
                <a:spcPts val="0"/>
              </a:spcAft>
              <a:buSzPts val="2200"/>
              <a:buChar char="○"/>
            </a:pPr>
            <a:r>
              <a:rPr lang="en" sz="2200"/>
              <a:t>Test innermost loop first with outer loops executed minimum number of times.</a:t>
            </a:r>
            <a:endParaRPr sz="2200"/>
          </a:p>
          <a:p>
            <a:pPr indent="-368300" lvl="1" marL="914400" rtl="0" algn="l">
              <a:lnSpc>
                <a:spcPct val="120000"/>
              </a:lnSpc>
              <a:spcBef>
                <a:spcPts val="0"/>
              </a:spcBef>
              <a:spcAft>
                <a:spcPts val="0"/>
              </a:spcAft>
              <a:buSzPts val="2200"/>
              <a:buChar char="○"/>
            </a:pPr>
            <a:r>
              <a:rPr lang="en" sz="2200"/>
              <a:t>Move one loops out, keep the inner loop at “typical” iteration numbers, and test this layer as you did the previous layer.</a:t>
            </a:r>
            <a:endParaRPr sz="2200"/>
          </a:p>
          <a:p>
            <a:pPr indent="-368300" lvl="1" marL="914400" rtl="0" algn="l">
              <a:lnSpc>
                <a:spcPct val="120000"/>
              </a:lnSpc>
              <a:spcBef>
                <a:spcPts val="0"/>
              </a:spcBef>
              <a:spcAft>
                <a:spcPts val="0"/>
              </a:spcAft>
              <a:buSzPts val="2200"/>
              <a:buChar char="○"/>
            </a:pPr>
            <a:r>
              <a:rPr lang="en" sz="2200"/>
              <a:t>Continue until the outermost loop tested.</a:t>
            </a:r>
            <a:endParaRPr sz="2200"/>
          </a:p>
        </p:txBody>
      </p:sp>
      <p:sp>
        <p:nvSpPr>
          <p:cNvPr id="234" name="Google Shape;234;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Concatenated Loops</a:t>
            </a:r>
            <a:endParaRPr/>
          </a:p>
        </p:txBody>
      </p:sp>
      <p:sp>
        <p:nvSpPr>
          <p:cNvPr id="240" name="Google Shape;240;p20"/>
          <p:cNvSpPr txBox="1"/>
          <p:nvPr>
            <p:ph idx="1" type="body"/>
          </p:nvPr>
        </p:nvSpPr>
        <p:spPr>
          <a:xfrm>
            <a:off x="457200" y="1600200"/>
            <a:ext cx="6575400" cy="4967700"/>
          </a:xfrm>
          <a:prstGeom prst="rect">
            <a:avLst/>
          </a:prstGeom>
        </p:spPr>
        <p:txBody>
          <a:bodyPr anchorCtr="0" anchor="t" bIns="91425" lIns="91425" spcFirstLastPara="1" rIns="91425" wrap="square" tIns="91425">
            <a:noAutofit/>
          </a:bodyPr>
          <a:lstStyle/>
          <a:p>
            <a:pPr indent="-381000" lvl="0" marL="457200" rtl="0" algn="l">
              <a:lnSpc>
                <a:spcPct val="120000"/>
              </a:lnSpc>
              <a:spcBef>
                <a:spcPts val="0"/>
              </a:spcBef>
              <a:spcAft>
                <a:spcPts val="0"/>
              </a:spcAft>
              <a:buSzPts val="2400"/>
              <a:buChar char="●"/>
            </a:pPr>
            <a:r>
              <a:rPr lang="en" sz="2400"/>
              <a:t>One loop executes. The next line of code starts a new loop.</a:t>
            </a:r>
            <a:endParaRPr sz="2400"/>
          </a:p>
          <a:p>
            <a:pPr indent="-381000" lvl="0" marL="457200" marR="0" rtl="0" algn="l">
              <a:lnSpc>
                <a:spcPct val="120000"/>
              </a:lnSpc>
              <a:spcBef>
                <a:spcPts val="0"/>
              </a:spcBef>
              <a:spcAft>
                <a:spcPts val="0"/>
              </a:spcAft>
              <a:buClr>
                <a:schemeClr val="dk1"/>
              </a:buClr>
              <a:buSzPts val="2400"/>
              <a:buFont typeface="Arial"/>
              <a:buChar char="●"/>
            </a:pPr>
            <a:r>
              <a:rPr lang="en" sz="2400"/>
              <a:t>These are generally independent.</a:t>
            </a:r>
            <a:endParaRPr sz="2400"/>
          </a:p>
          <a:p>
            <a:pPr indent="-381000" lvl="1" marL="914400" marR="0" rtl="0" algn="l">
              <a:lnSpc>
                <a:spcPct val="120000"/>
              </a:lnSpc>
              <a:spcBef>
                <a:spcPts val="0"/>
              </a:spcBef>
              <a:spcAft>
                <a:spcPts val="0"/>
              </a:spcAft>
              <a:buClr>
                <a:schemeClr val="dk1"/>
              </a:buClr>
              <a:buSzPts val="2400"/>
              <a:buFont typeface="Arial"/>
              <a:buChar char="○"/>
            </a:pPr>
            <a:r>
              <a:rPr lang="en"/>
              <a:t>Most of the time...</a:t>
            </a:r>
            <a:endParaRPr sz="2400"/>
          </a:p>
          <a:p>
            <a:pPr indent="-381000" lvl="0" marL="457200" marR="0" rtl="0" algn="l">
              <a:lnSpc>
                <a:spcPct val="120000"/>
              </a:lnSpc>
              <a:spcBef>
                <a:spcPts val="0"/>
              </a:spcBef>
              <a:spcAft>
                <a:spcPts val="0"/>
              </a:spcAft>
              <a:buClr>
                <a:schemeClr val="dk1"/>
              </a:buClr>
              <a:buSzPts val="2400"/>
              <a:buFont typeface="Arial"/>
              <a:buChar char="●"/>
            </a:pPr>
            <a:r>
              <a:rPr lang="en" sz="2400"/>
              <a:t>If not, follow a similar strategy to nested loops.</a:t>
            </a:r>
            <a:endParaRPr sz="2400"/>
          </a:p>
          <a:p>
            <a:pPr indent="-381000" lvl="1" marL="914400" marR="0" rtl="0" algn="l">
              <a:lnSpc>
                <a:spcPct val="120000"/>
              </a:lnSpc>
              <a:spcBef>
                <a:spcPts val="0"/>
              </a:spcBef>
              <a:spcAft>
                <a:spcPts val="0"/>
              </a:spcAft>
              <a:buSzPts val="2400"/>
              <a:buChar char="○"/>
            </a:pPr>
            <a:r>
              <a:rPr lang="en"/>
              <a:t>Start with bottom loop, hold higher loops at minimal iteration numbers.</a:t>
            </a:r>
            <a:endParaRPr/>
          </a:p>
          <a:p>
            <a:pPr indent="-381000" lvl="1" marL="914400" marR="0" rtl="0" algn="l">
              <a:lnSpc>
                <a:spcPct val="120000"/>
              </a:lnSpc>
              <a:spcBef>
                <a:spcPts val="0"/>
              </a:spcBef>
              <a:spcAft>
                <a:spcPts val="0"/>
              </a:spcAft>
              <a:buSzPts val="2400"/>
              <a:buChar char="○"/>
            </a:pPr>
            <a:r>
              <a:rPr lang="en"/>
              <a:t>Work up towards the top, holding lower loops at “typical” iteration numbers.</a:t>
            </a:r>
            <a:endParaRPr/>
          </a:p>
        </p:txBody>
      </p:sp>
      <p:pic>
        <p:nvPicPr>
          <p:cNvPr id="241" name="Google Shape;241;p20"/>
          <p:cNvPicPr preferRelativeResize="0"/>
          <p:nvPr/>
        </p:nvPicPr>
        <p:blipFill>
          <a:blip r:embed="rId3">
            <a:alphaModFix/>
          </a:blip>
          <a:stretch>
            <a:fillRect/>
          </a:stretch>
        </p:blipFill>
        <p:spPr>
          <a:xfrm>
            <a:off x="6981825" y="2215213"/>
            <a:ext cx="1466850" cy="3324225"/>
          </a:xfrm>
          <a:prstGeom prst="rect">
            <a:avLst/>
          </a:prstGeom>
          <a:noFill/>
          <a:ln>
            <a:noFill/>
          </a:ln>
        </p:spPr>
      </p:pic>
      <p:sp>
        <p:nvSpPr>
          <p:cNvPr id="242" name="Google Shape;24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These Loop Strategies?</a:t>
            </a:r>
            <a:endParaRPr/>
          </a:p>
        </p:txBody>
      </p:sp>
      <p:sp>
        <p:nvSpPr>
          <p:cNvPr id="248" name="Google Shape;248;p21"/>
          <p:cNvSpPr txBox="1"/>
          <p:nvPr>
            <p:ph idx="1" type="body"/>
          </p:nvPr>
        </p:nvSpPr>
        <p:spPr>
          <a:xfrm>
            <a:off x="457200" y="2358800"/>
            <a:ext cx="8229600" cy="42093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0"/>
              </a:spcBef>
              <a:spcAft>
                <a:spcPts val="0"/>
              </a:spcAft>
              <a:buSzPts val="2200"/>
              <a:buChar char="●"/>
            </a:pPr>
            <a:r>
              <a:rPr lang="en" sz="2200"/>
              <a:t>In proving formal correctness of a loop, we would establish preconditions, postconditions, and invariants that are true on each execution of the loop, then prove that these hold.</a:t>
            </a:r>
            <a:endParaRPr sz="2200"/>
          </a:p>
          <a:p>
            <a:pPr indent="-368300" lvl="1" marL="914400" rtl="0" algn="l">
              <a:lnSpc>
                <a:spcPct val="120000"/>
              </a:lnSpc>
              <a:spcBef>
                <a:spcPts val="0"/>
              </a:spcBef>
              <a:spcAft>
                <a:spcPts val="0"/>
              </a:spcAft>
              <a:buSzPts val="2200"/>
              <a:buChar char="○"/>
            </a:pPr>
            <a:r>
              <a:rPr lang="en" sz="2200"/>
              <a:t>The loop executes </a:t>
            </a:r>
            <a:r>
              <a:rPr b="1" lang="en" sz="2200"/>
              <a:t>zero</a:t>
            </a:r>
            <a:r>
              <a:rPr lang="en" sz="2200"/>
              <a:t> times when the postconditions are true in advance.</a:t>
            </a:r>
            <a:endParaRPr sz="2200"/>
          </a:p>
          <a:p>
            <a:pPr indent="-368300" lvl="1" marL="914400" rtl="0" algn="l">
              <a:lnSpc>
                <a:spcPct val="120000"/>
              </a:lnSpc>
              <a:spcBef>
                <a:spcPts val="0"/>
              </a:spcBef>
              <a:spcAft>
                <a:spcPts val="0"/>
              </a:spcAft>
              <a:buSzPts val="2200"/>
              <a:buChar char="○"/>
            </a:pPr>
            <a:r>
              <a:rPr lang="en" sz="2200"/>
              <a:t>The loop invariant is true on loop entry (</a:t>
            </a:r>
            <a:r>
              <a:rPr b="1" lang="en" sz="2200"/>
              <a:t>one</a:t>
            </a:r>
            <a:r>
              <a:rPr lang="en" sz="2200"/>
              <a:t>), then each loop iteration maintains the invariant (</a:t>
            </a:r>
            <a:r>
              <a:rPr b="1" lang="en" sz="2200"/>
              <a:t>many</a:t>
            </a:r>
            <a:r>
              <a:rPr lang="en" sz="2200"/>
              <a:t>). </a:t>
            </a:r>
            <a:endParaRPr sz="2200"/>
          </a:p>
          <a:p>
            <a:pPr indent="-368300" lvl="2" marL="1371600" rtl="0" algn="l">
              <a:lnSpc>
                <a:spcPct val="120000"/>
              </a:lnSpc>
              <a:spcBef>
                <a:spcPts val="0"/>
              </a:spcBef>
              <a:spcAft>
                <a:spcPts val="0"/>
              </a:spcAft>
              <a:buSzPts val="2200"/>
              <a:buChar char="■"/>
            </a:pPr>
            <a:r>
              <a:rPr lang="en" sz="2200"/>
              <a:t>(invariant and !(loop condition) implies postconditions)</a:t>
            </a:r>
            <a:endParaRPr sz="2200"/>
          </a:p>
          <a:p>
            <a:pPr indent="-368300" lvl="0" marL="457200" rtl="0" algn="l">
              <a:lnSpc>
                <a:spcPct val="120000"/>
              </a:lnSpc>
              <a:spcBef>
                <a:spcPts val="0"/>
              </a:spcBef>
              <a:spcAft>
                <a:spcPts val="0"/>
              </a:spcAft>
              <a:buSzPts val="2200"/>
              <a:buChar char="●"/>
            </a:pPr>
            <a:r>
              <a:rPr lang="en" sz="2200"/>
              <a:t>Loop testing strategies echo these cases.</a:t>
            </a:r>
            <a:endParaRPr sz="2200"/>
          </a:p>
          <a:p>
            <a:pPr indent="0" lvl="0" marL="0" rtl="0" algn="l">
              <a:lnSpc>
                <a:spcPct val="120000"/>
              </a:lnSpc>
              <a:spcBef>
                <a:spcPts val="0"/>
              </a:spcBef>
              <a:spcAft>
                <a:spcPts val="0"/>
              </a:spcAft>
              <a:buNone/>
            </a:pPr>
            <a:r>
              <a:t/>
            </a:r>
            <a:endParaRPr sz="2200"/>
          </a:p>
        </p:txBody>
      </p:sp>
      <p:sp>
        <p:nvSpPr>
          <p:cNvPr id="249" name="Google Shape;249;p21"/>
          <p:cNvSpPr txBox="1"/>
          <p:nvPr>
            <p:ph idx="1" type="body"/>
          </p:nvPr>
        </p:nvSpPr>
        <p:spPr>
          <a:xfrm>
            <a:off x="457200" y="1626800"/>
            <a:ext cx="8538600" cy="8958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b="1" lang="en"/>
              <a:t>Why do these loop values make sense?</a:t>
            </a:r>
            <a:endParaRPr b="1"/>
          </a:p>
        </p:txBody>
      </p:sp>
      <p:sp>
        <p:nvSpPr>
          <p:cNvPr id="250" name="Google Shape;25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Linear Code Sequences and Jumps</a:t>
            </a:r>
            <a:endParaRPr/>
          </a:p>
        </p:txBody>
      </p:sp>
      <p:sp>
        <p:nvSpPr>
          <p:cNvPr id="256" name="Google Shape;256;p22"/>
          <p:cNvSpPr txBox="1"/>
          <p:nvPr>
            <p:ph idx="1" type="body"/>
          </p:nvPr>
        </p:nvSpPr>
        <p:spPr>
          <a:xfrm>
            <a:off x="299600" y="1600200"/>
            <a:ext cx="4622400" cy="4967700"/>
          </a:xfrm>
          <a:prstGeom prst="rect">
            <a:avLst/>
          </a:prstGeom>
        </p:spPr>
        <p:txBody>
          <a:bodyPr anchorCtr="0" anchor="t" bIns="91425" lIns="91425" spcFirstLastPara="1" rIns="91425" wrap="square" tIns="91425">
            <a:noAutofit/>
          </a:bodyPr>
          <a:lstStyle/>
          <a:p>
            <a:pPr indent="-342900" lvl="0" marL="457200" marR="0" rtl="0" algn="l">
              <a:lnSpc>
                <a:spcPct val="120000"/>
              </a:lnSpc>
              <a:spcBef>
                <a:spcPts val="0"/>
              </a:spcBef>
              <a:spcAft>
                <a:spcPts val="0"/>
              </a:spcAft>
              <a:buSzPts val="1800"/>
              <a:buChar char="●"/>
            </a:pPr>
            <a:r>
              <a:rPr lang="en" sz="1800"/>
              <a:t>Often, we want to reason about the subpaths that execution can take. </a:t>
            </a:r>
            <a:endParaRPr sz="1800"/>
          </a:p>
          <a:p>
            <a:pPr indent="-342900" lvl="0" marL="457200" marR="0" rtl="0" algn="l">
              <a:lnSpc>
                <a:spcPct val="120000"/>
              </a:lnSpc>
              <a:spcBef>
                <a:spcPts val="0"/>
              </a:spcBef>
              <a:spcAft>
                <a:spcPts val="0"/>
              </a:spcAft>
              <a:buSzPts val="1800"/>
              <a:buChar char="●"/>
            </a:pPr>
            <a:r>
              <a:rPr lang="en" sz="1800"/>
              <a:t>A subpath from one branch of control to another is called a LCSAJ.</a:t>
            </a:r>
            <a:endParaRPr sz="1800"/>
          </a:p>
          <a:p>
            <a:pPr indent="-342900" lvl="0" marL="457200" marR="0" rtl="0" algn="l">
              <a:lnSpc>
                <a:spcPct val="120000"/>
              </a:lnSpc>
              <a:spcBef>
                <a:spcPts val="0"/>
              </a:spcBef>
              <a:spcAft>
                <a:spcPts val="0"/>
              </a:spcAft>
              <a:buSzPts val="1800"/>
              <a:buChar char="●"/>
            </a:pPr>
            <a:r>
              <a:rPr lang="en" sz="1800"/>
              <a:t>The LCSAJs for this example:</a:t>
            </a:r>
            <a:endParaRPr sz="1800"/>
          </a:p>
        </p:txBody>
      </p:sp>
      <p:graphicFrame>
        <p:nvGraphicFramePr>
          <p:cNvPr id="257" name="Google Shape;257;p22"/>
          <p:cNvGraphicFramePr/>
          <p:nvPr/>
        </p:nvGraphicFramePr>
        <p:xfrm>
          <a:off x="513350" y="3469000"/>
          <a:ext cx="3000000" cy="3000000"/>
        </p:xfrm>
        <a:graphic>
          <a:graphicData uri="http://schemas.openxmlformats.org/drawingml/2006/table">
            <a:tbl>
              <a:tblPr>
                <a:noFill/>
                <a:tableStyleId>{C0250728-3B8D-4CD9-8867-D2C8D659EB8E}</a:tableStyleId>
              </a:tblPr>
              <a:tblGrid>
                <a:gridCol w="568550"/>
                <a:gridCol w="668525"/>
                <a:gridCol w="2957825"/>
              </a:tblGrid>
              <a:tr h="465775">
                <a:tc>
                  <a:txBody>
                    <a:bodyPr>
                      <a:noAutofit/>
                    </a:bodyPr>
                    <a:lstStyle/>
                    <a:p>
                      <a:pPr indent="0" lvl="0" marL="0" rtl="0" algn="l">
                        <a:spcBef>
                          <a:spcPts val="0"/>
                        </a:spcBef>
                        <a:spcAft>
                          <a:spcPts val="0"/>
                        </a:spcAft>
                        <a:buNone/>
                      </a:pPr>
                      <a:r>
                        <a:rPr b="1" lang="en" sz="800"/>
                        <a:t>From</a:t>
                      </a:r>
                      <a:endParaRPr b="1" sz="800"/>
                    </a:p>
                  </a:txBody>
                  <a:tcPr marT="91425" marB="91425" marR="91425" marL="91425"/>
                </a:tc>
                <a:tc>
                  <a:txBody>
                    <a:bodyPr>
                      <a:noAutofit/>
                    </a:bodyPr>
                    <a:lstStyle/>
                    <a:p>
                      <a:pPr indent="0" lvl="0" marL="0" rtl="0" algn="l">
                        <a:spcBef>
                          <a:spcPts val="0"/>
                        </a:spcBef>
                        <a:spcAft>
                          <a:spcPts val="0"/>
                        </a:spcAft>
                        <a:buNone/>
                      </a:pPr>
                      <a:r>
                        <a:rPr b="1" lang="en" sz="800"/>
                        <a:t>To</a:t>
                      </a:r>
                      <a:endParaRPr b="1" sz="800"/>
                    </a:p>
                  </a:txBody>
                  <a:tcPr marT="91425" marB="91425" marR="91425" marL="91425"/>
                </a:tc>
                <a:tc>
                  <a:txBody>
                    <a:bodyPr>
                      <a:noAutofit/>
                    </a:bodyPr>
                    <a:lstStyle/>
                    <a:p>
                      <a:pPr indent="0" lvl="0" marL="0" rtl="0" algn="l">
                        <a:spcBef>
                          <a:spcPts val="0"/>
                        </a:spcBef>
                        <a:spcAft>
                          <a:spcPts val="0"/>
                        </a:spcAft>
                        <a:buNone/>
                      </a:pPr>
                      <a:r>
                        <a:rPr b="1" lang="en" sz="800"/>
                        <a:t>Sequence of Basic Blocks</a:t>
                      </a:r>
                      <a:endParaRPr b="1" sz="800"/>
                    </a:p>
                  </a:txBody>
                  <a:tcPr marT="91425" marB="91425" marR="91425" marL="91425"/>
                </a:tc>
              </a:tr>
              <a:tr h="220525">
                <a:tc>
                  <a:txBody>
                    <a:bodyPr>
                      <a:noAutofit/>
                    </a:bodyPr>
                    <a:lstStyle/>
                    <a:p>
                      <a:pPr indent="0" lvl="0" marL="0" rtl="0" algn="l">
                        <a:spcBef>
                          <a:spcPts val="0"/>
                        </a:spcBef>
                        <a:spcAft>
                          <a:spcPts val="0"/>
                        </a:spcAft>
                        <a:buNone/>
                      </a:pPr>
                      <a:r>
                        <a:rPr lang="en" sz="800"/>
                        <a:t>entry</a:t>
                      </a:r>
                      <a:endParaRPr sz="800"/>
                    </a:p>
                  </a:txBody>
                  <a:tcPr marT="91425" marB="91425" marR="91425" marL="91425"/>
                </a:tc>
                <a:tc>
                  <a:txBody>
                    <a:bodyPr>
                      <a:noAutofit/>
                    </a:bodyPr>
                    <a:lstStyle/>
                    <a:p>
                      <a:pPr indent="0" lvl="0" marL="0" rtl="0" algn="l">
                        <a:spcBef>
                          <a:spcPts val="0"/>
                        </a:spcBef>
                        <a:spcAft>
                          <a:spcPts val="0"/>
                        </a:spcAft>
                        <a:buNone/>
                      </a:pPr>
                      <a:r>
                        <a:rPr lang="en" sz="800"/>
                        <a:t>j1</a:t>
                      </a:r>
                      <a:endParaRPr sz="800"/>
                    </a:p>
                  </a:txBody>
                  <a:tcPr marT="91425" marB="91425" marR="91425" marL="91425"/>
                </a:tc>
                <a:tc>
                  <a:txBody>
                    <a:bodyPr>
                      <a:noAutofit/>
                    </a:bodyPr>
                    <a:lstStyle/>
                    <a:p>
                      <a:pPr indent="0" lvl="0" marL="0" rtl="0" algn="l">
                        <a:spcBef>
                          <a:spcPts val="0"/>
                        </a:spcBef>
                        <a:spcAft>
                          <a:spcPts val="0"/>
                        </a:spcAft>
                        <a:buNone/>
                      </a:pPr>
                      <a:r>
                        <a:rPr lang="en" sz="800"/>
                        <a:t>b1, b2, b3</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entry</a:t>
                      </a:r>
                      <a:endParaRPr sz="800"/>
                    </a:p>
                  </a:txBody>
                  <a:tcPr marT="91425" marB="91425" marR="91425" marL="91425"/>
                </a:tc>
                <a:tc>
                  <a:txBody>
                    <a:bodyPr>
                      <a:noAutofit/>
                    </a:bodyPr>
                    <a:lstStyle/>
                    <a:p>
                      <a:pPr indent="0" lvl="0" marL="0" rtl="0" algn="l">
                        <a:spcBef>
                          <a:spcPts val="0"/>
                        </a:spcBef>
                        <a:spcAft>
                          <a:spcPts val="0"/>
                        </a:spcAft>
                        <a:buNone/>
                      </a:pPr>
                      <a:r>
                        <a:rPr lang="en" sz="800"/>
                        <a:t>j2</a:t>
                      </a:r>
                      <a:endParaRPr sz="800"/>
                    </a:p>
                  </a:txBody>
                  <a:tcPr marT="91425" marB="91425" marR="91425" marL="91425"/>
                </a:tc>
                <a:tc>
                  <a:txBody>
                    <a:bodyPr>
                      <a:noAutofit/>
                    </a:bodyPr>
                    <a:lstStyle/>
                    <a:p>
                      <a:pPr indent="0" lvl="0" marL="0" rtl="0" algn="l">
                        <a:spcBef>
                          <a:spcPts val="0"/>
                        </a:spcBef>
                        <a:spcAft>
                          <a:spcPts val="0"/>
                        </a:spcAft>
                        <a:buNone/>
                      </a:pPr>
                      <a:r>
                        <a:rPr lang="en" sz="800"/>
                        <a:t>b1, b2, b3, b4, b5</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entry</a:t>
                      </a:r>
                      <a:endParaRPr sz="800"/>
                    </a:p>
                  </a:txBody>
                  <a:tcPr marT="91425" marB="91425" marR="91425" marL="91425"/>
                </a:tc>
                <a:tc>
                  <a:txBody>
                    <a:bodyPr>
                      <a:noAutofit/>
                    </a:bodyPr>
                    <a:lstStyle/>
                    <a:p>
                      <a:pPr indent="0" lvl="0" marL="0" rtl="0" algn="l">
                        <a:spcBef>
                          <a:spcPts val="0"/>
                        </a:spcBef>
                        <a:spcAft>
                          <a:spcPts val="0"/>
                        </a:spcAft>
                        <a:buNone/>
                      </a:pPr>
                      <a:r>
                        <a:rPr lang="en" sz="800"/>
                        <a:t>j3</a:t>
                      </a:r>
                      <a:endParaRPr sz="800"/>
                    </a:p>
                  </a:txBody>
                  <a:tcPr marT="91425" marB="91425" marR="91425" marL="91425"/>
                </a:tc>
                <a:tc>
                  <a:txBody>
                    <a:bodyPr>
                      <a:noAutofit/>
                    </a:bodyPr>
                    <a:lstStyle/>
                    <a:p>
                      <a:pPr indent="0" lvl="0" marL="0" rtl="0" algn="l">
                        <a:spcBef>
                          <a:spcPts val="0"/>
                        </a:spcBef>
                        <a:spcAft>
                          <a:spcPts val="0"/>
                        </a:spcAft>
                        <a:buNone/>
                      </a:pPr>
                      <a:r>
                        <a:rPr lang="en" sz="800"/>
                        <a:t>b1, b2, b3, b4, b5, b6, b7</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j1</a:t>
                      </a:r>
                      <a:endParaRPr sz="800"/>
                    </a:p>
                  </a:txBody>
                  <a:tcPr marT="91425" marB="91425" marR="91425" marL="91425"/>
                </a:tc>
                <a:tc>
                  <a:txBody>
                    <a:bodyPr>
                      <a:noAutofit/>
                    </a:bodyPr>
                    <a:lstStyle/>
                    <a:p>
                      <a:pPr indent="0" lvl="0" marL="0" rtl="0" algn="l">
                        <a:spcBef>
                          <a:spcPts val="0"/>
                        </a:spcBef>
                        <a:spcAft>
                          <a:spcPts val="0"/>
                        </a:spcAft>
                        <a:buNone/>
                      </a:pPr>
                      <a:r>
                        <a:rPr lang="en" sz="800"/>
                        <a:t>return</a:t>
                      </a:r>
                      <a:endParaRPr sz="800"/>
                    </a:p>
                  </a:txBody>
                  <a:tcPr marT="91425" marB="91425" marR="91425" marL="91425"/>
                </a:tc>
                <a:tc>
                  <a:txBody>
                    <a:bodyPr>
                      <a:noAutofit/>
                    </a:bodyPr>
                    <a:lstStyle/>
                    <a:p>
                      <a:pPr indent="0" lvl="0" marL="0" rtl="0" algn="l">
                        <a:spcBef>
                          <a:spcPts val="0"/>
                        </a:spcBef>
                        <a:spcAft>
                          <a:spcPts val="0"/>
                        </a:spcAft>
                        <a:buNone/>
                      </a:pPr>
                      <a:r>
                        <a:rPr lang="en" sz="800"/>
                        <a:t>b8</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j2</a:t>
                      </a:r>
                      <a:endParaRPr sz="800"/>
                    </a:p>
                  </a:txBody>
                  <a:tcPr marT="91425" marB="91425" marR="91425" marL="91425"/>
                </a:tc>
                <a:tc>
                  <a:txBody>
                    <a:bodyPr>
                      <a:noAutofit/>
                    </a:bodyPr>
                    <a:lstStyle/>
                    <a:p>
                      <a:pPr indent="0" lvl="0" marL="0" rtl="0" algn="l">
                        <a:spcBef>
                          <a:spcPts val="0"/>
                        </a:spcBef>
                        <a:spcAft>
                          <a:spcPts val="0"/>
                        </a:spcAft>
                        <a:buNone/>
                      </a:pPr>
                      <a:r>
                        <a:rPr lang="en" sz="800"/>
                        <a:t>j3</a:t>
                      </a:r>
                      <a:endParaRPr sz="800"/>
                    </a:p>
                  </a:txBody>
                  <a:tcPr marT="91425" marB="91425" marR="91425" marL="91425"/>
                </a:tc>
                <a:tc>
                  <a:txBody>
                    <a:bodyPr>
                      <a:noAutofit/>
                    </a:bodyPr>
                    <a:lstStyle/>
                    <a:p>
                      <a:pPr indent="0" lvl="0" marL="0" rtl="0" algn="l">
                        <a:spcBef>
                          <a:spcPts val="0"/>
                        </a:spcBef>
                        <a:spcAft>
                          <a:spcPts val="0"/>
                        </a:spcAft>
                        <a:buNone/>
                      </a:pPr>
                      <a:r>
                        <a:rPr lang="en" sz="800"/>
                        <a:t>b7</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j3</a:t>
                      </a:r>
                      <a:endParaRPr sz="800"/>
                    </a:p>
                  </a:txBody>
                  <a:tcPr marT="91425" marB="91425" marR="91425" marL="91425"/>
                </a:tc>
                <a:tc>
                  <a:txBody>
                    <a:bodyPr>
                      <a:noAutofit/>
                    </a:bodyPr>
                    <a:lstStyle/>
                    <a:p>
                      <a:pPr indent="0" lvl="0" marL="0" rtl="0" algn="l">
                        <a:spcBef>
                          <a:spcPts val="0"/>
                        </a:spcBef>
                        <a:spcAft>
                          <a:spcPts val="0"/>
                        </a:spcAft>
                        <a:buNone/>
                      </a:pPr>
                      <a:r>
                        <a:rPr lang="en" sz="800"/>
                        <a:t>j2</a:t>
                      </a:r>
                      <a:endParaRPr sz="800"/>
                    </a:p>
                  </a:txBody>
                  <a:tcPr marT="91425" marB="91425" marR="91425" marL="91425"/>
                </a:tc>
                <a:tc>
                  <a:txBody>
                    <a:bodyPr>
                      <a:noAutofit/>
                    </a:bodyPr>
                    <a:lstStyle/>
                    <a:p>
                      <a:pPr indent="0" lvl="0" marL="0" rtl="0" algn="l">
                        <a:spcBef>
                          <a:spcPts val="0"/>
                        </a:spcBef>
                        <a:spcAft>
                          <a:spcPts val="0"/>
                        </a:spcAft>
                        <a:buNone/>
                      </a:pPr>
                      <a:r>
                        <a:rPr lang="en" sz="800"/>
                        <a:t>b3, b4, b5</a:t>
                      </a:r>
                      <a:endParaRPr sz="800"/>
                    </a:p>
                  </a:txBody>
                  <a:tcPr marT="91425" marB="91425" marR="91425" marL="91425"/>
                </a:tc>
              </a:tr>
              <a:tr h="265775">
                <a:tc>
                  <a:txBody>
                    <a:bodyPr>
                      <a:noAutofit/>
                    </a:bodyPr>
                    <a:lstStyle/>
                    <a:p>
                      <a:pPr indent="0" lvl="0" marL="0" rtl="0" algn="l">
                        <a:spcBef>
                          <a:spcPts val="0"/>
                        </a:spcBef>
                        <a:spcAft>
                          <a:spcPts val="0"/>
                        </a:spcAft>
                        <a:buNone/>
                      </a:pPr>
                      <a:r>
                        <a:rPr lang="en" sz="800"/>
                        <a:t>j3</a:t>
                      </a:r>
                      <a:endParaRPr sz="800"/>
                    </a:p>
                  </a:txBody>
                  <a:tcPr marT="91425" marB="91425" marR="91425" marL="91425"/>
                </a:tc>
                <a:tc>
                  <a:txBody>
                    <a:bodyPr>
                      <a:noAutofit/>
                    </a:bodyPr>
                    <a:lstStyle/>
                    <a:p>
                      <a:pPr indent="0" lvl="0" marL="0" rtl="0" algn="l">
                        <a:spcBef>
                          <a:spcPts val="0"/>
                        </a:spcBef>
                        <a:spcAft>
                          <a:spcPts val="0"/>
                        </a:spcAft>
                        <a:buNone/>
                      </a:pPr>
                      <a:r>
                        <a:rPr lang="en" sz="800"/>
                        <a:t>j3</a:t>
                      </a:r>
                      <a:endParaRPr sz="800"/>
                    </a:p>
                  </a:txBody>
                  <a:tcPr marT="91425" marB="91425" marR="91425" marL="91425"/>
                </a:tc>
                <a:tc>
                  <a:txBody>
                    <a:bodyPr>
                      <a:noAutofit/>
                    </a:bodyPr>
                    <a:lstStyle/>
                    <a:p>
                      <a:pPr indent="0" lvl="0" marL="0" rtl="0" algn="l">
                        <a:spcBef>
                          <a:spcPts val="0"/>
                        </a:spcBef>
                        <a:spcAft>
                          <a:spcPts val="0"/>
                        </a:spcAft>
                        <a:buNone/>
                      </a:pPr>
                      <a:r>
                        <a:rPr lang="en" sz="800"/>
                        <a:t>b3, b4, b5, b6, b7</a:t>
                      </a:r>
                      <a:endParaRPr sz="800"/>
                    </a:p>
                  </a:txBody>
                  <a:tcPr marT="91425" marB="91425" marR="91425" marL="91425"/>
                </a:tc>
              </a:tr>
            </a:tbl>
          </a:graphicData>
        </a:graphic>
      </p:graphicFrame>
      <p:sp>
        <p:nvSpPr>
          <p:cNvPr id="258" name="Google Shape;258;p22"/>
          <p:cNvSpPr/>
          <p:nvPr/>
        </p:nvSpPr>
        <p:spPr>
          <a:xfrm>
            <a:off x="5562109" y="1597829"/>
            <a:ext cx="1813800" cy="3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collapseNewlines(String argSt)</a:t>
            </a:r>
            <a:endParaRPr sz="800"/>
          </a:p>
        </p:txBody>
      </p:sp>
      <p:sp>
        <p:nvSpPr>
          <p:cNvPr id="259" name="Google Shape;259;p22"/>
          <p:cNvSpPr/>
          <p:nvPr/>
        </p:nvSpPr>
        <p:spPr>
          <a:xfrm>
            <a:off x="5618761" y="2144129"/>
            <a:ext cx="2041500" cy="61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char last = argStr.charAt(0);</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StringBuffer argBuf = new StringBuffer();</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int cldx = 0;</a:t>
            </a:r>
            <a:endParaRPr sz="800">
              <a:solidFill>
                <a:schemeClr val="dk1"/>
              </a:solidFill>
              <a:latin typeface="Courier New"/>
              <a:ea typeface="Courier New"/>
              <a:cs typeface="Courier New"/>
              <a:sym typeface="Courier New"/>
            </a:endParaRPr>
          </a:p>
        </p:txBody>
      </p:sp>
      <p:cxnSp>
        <p:nvCxnSpPr>
          <p:cNvPr id="260" name="Google Shape;260;p22"/>
          <p:cNvCxnSpPr>
            <a:stCxn id="258" idx="2"/>
            <a:endCxn id="259" idx="0"/>
          </p:cNvCxnSpPr>
          <p:nvPr/>
        </p:nvCxnSpPr>
        <p:spPr>
          <a:xfrm>
            <a:off x="6469009" y="1942229"/>
            <a:ext cx="170400" cy="2019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22"/>
          <p:cNvSpPr/>
          <p:nvPr/>
        </p:nvSpPr>
        <p:spPr>
          <a:xfrm>
            <a:off x="5812276" y="3003250"/>
            <a:ext cx="1425900" cy="613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cldx &lt; argStr.length();</a:t>
            </a:r>
            <a:endParaRPr sz="800"/>
          </a:p>
        </p:txBody>
      </p:sp>
      <p:cxnSp>
        <p:nvCxnSpPr>
          <p:cNvPr id="262" name="Google Shape;262;p22"/>
          <p:cNvCxnSpPr>
            <a:stCxn id="259" idx="2"/>
            <a:endCxn id="261" idx="0"/>
          </p:cNvCxnSpPr>
          <p:nvPr/>
        </p:nvCxnSpPr>
        <p:spPr>
          <a:xfrm flipH="1">
            <a:off x="6525211" y="2757329"/>
            <a:ext cx="114300" cy="2460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22"/>
          <p:cNvSpPr/>
          <p:nvPr/>
        </p:nvSpPr>
        <p:spPr>
          <a:xfrm>
            <a:off x="5562109" y="3862355"/>
            <a:ext cx="1813800" cy="3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char ch = argStr.charAt(cldx);</a:t>
            </a:r>
            <a:endParaRPr sz="800"/>
          </a:p>
        </p:txBody>
      </p:sp>
      <p:cxnSp>
        <p:nvCxnSpPr>
          <p:cNvPr id="264" name="Google Shape;264;p22"/>
          <p:cNvCxnSpPr>
            <a:stCxn id="261" idx="2"/>
            <a:endCxn id="263" idx="0"/>
          </p:cNvCxnSpPr>
          <p:nvPr/>
        </p:nvCxnSpPr>
        <p:spPr>
          <a:xfrm flipH="1">
            <a:off x="6469126" y="3616450"/>
            <a:ext cx="56100" cy="2460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22"/>
          <p:cNvSpPr txBox="1"/>
          <p:nvPr/>
        </p:nvSpPr>
        <p:spPr>
          <a:xfrm>
            <a:off x="6582344" y="3580248"/>
            <a:ext cx="3138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66" name="Google Shape;266;p22"/>
          <p:cNvSpPr/>
          <p:nvPr/>
        </p:nvSpPr>
        <p:spPr>
          <a:xfrm>
            <a:off x="4768700" y="5752322"/>
            <a:ext cx="1813800" cy="24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return argBuf.toString();</a:t>
            </a:r>
            <a:endParaRPr sz="800">
              <a:solidFill>
                <a:schemeClr val="dk1"/>
              </a:solidFill>
              <a:latin typeface="Courier New"/>
              <a:ea typeface="Courier New"/>
              <a:cs typeface="Courier New"/>
              <a:sym typeface="Courier New"/>
            </a:endParaRPr>
          </a:p>
        </p:txBody>
      </p:sp>
      <p:sp>
        <p:nvSpPr>
          <p:cNvPr id="267" name="Google Shape;267;p22"/>
          <p:cNvSpPr txBox="1"/>
          <p:nvPr/>
        </p:nvSpPr>
        <p:spPr>
          <a:xfrm>
            <a:off x="5075106" y="3293546"/>
            <a:ext cx="313800" cy="2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68" name="Google Shape;268;p22"/>
          <p:cNvSpPr/>
          <p:nvPr/>
        </p:nvSpPr>
        <p:spPr>
          <a:xfrm>
            <a:off x="5562109" y="4452793"/>
            <a:ext cx="1813800" cy="613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(ch != ‘\n’ || last != ‘\n’)</a:t>
            </a:r>
            <a:endParaRPr sz="800"/>
          </a:p>
        </p:txBody>
      </p:sp>
      <p:cxnSp>
        <p:nvCxnSpPr>
          <p:cNvPr id="269" name="Google Shape;269;p22"/>
          <p:cNvCxnSpPr>
            <a:stCxn id="263" idx="2"/>
            <a:endCxn id="268" idx="0"/>
          </p:cNvCxnSpPr>
          <p:nvPr/>
        </p:nvCxnSpPr>
        <p:spPr>
          <a:xfrm>
            <a:off x="6469009" y="4206755"/>
            <a:ext cx="0" cy="246000"/>
          </a:xfrm>
          <a:prstGeom prst="straightConnector1">
            <a:avLst/>
          </a:prstGeom>
          <a:noFill/>
          <a:ln cap="flat" cmpd="sng" w="9525">
            <a:solidFill>
              <a:schemeClr val="dk2"/>
            </a:solidFill>
            <a:prstDash val="solid"/>
            <a:round/>
            <a:headEnd len="med" w="med" type="none"/>
            <a:tailEnd len="med" w="med" type="triangle"/>
          </a:ln>
        </p:spPr>
      </p:cxnSp>
      <p:sp>
        <p:nvSpPr>
          <p:cNvPr id="270" name="Google Shape;270;p22"/>
          <p:cNvSpPr/>
          <p:nvPr/>
        </p:nvSpPr>
        <p:spPr>
          <a:xfrm>
            <a:off x="5667803" y="5257751"/>
            <a:ext cx="1395300" cy="3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argBuf.append(ch);</a:t>
            </a:r>
            <a:endParaRPr sz="800">
              <a:solidFill>
                <a:schemeClr val="dk1"/>
              </a:solidFill>
              <a:latin typeface="Courier New"/>
              <a:ea typeface="Courier New"/>
              <a:cs typeface="Courier New"/>
              <a:sym typeface="Courier New"/>
            </a:endParaRPr>
          </a:p>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last = ch;</a:t>
            </a:r>
            <a:endParaRPr sz="800">
              <a:solidFill>
                <a:schemeClr val="dk1"/>
              </a:solidFill>
              <a:latin typeface="Courier New"/>
              <a:ea typeface="Courier New"/>
              <a:cs typeface="Courier New"/>
              <a:sym typeface="Courier New"/>
            </a:endParaRPr>
          </a:p>
        </p:txBody>
      </p:sp>
      <p:cxnSp>
        <p:nvCxnSpPr>
          <p:cNvPr id="271" name="Google Shape;271;p22"/>
          <p:cNvCxnSpPr>
            <a:stCxn id="268" idx="2"/>
            <a:endCxn id="270" idx="0"/>
          </p:cNvCxnSpPr>
          <p:nvPr/>
        </p:nvCxnSpPr>
        <p:spPr>
          <a:xfrm flipH="1">
            <a:off x="6365509" y="5065993"/>
            <a:ext cx="103500" cy="191700"/>
          </a:xfrm>
          <a:prstGeom prst="straightConnector1">
            <a:avLst/>
          </a:prstGeom>
          <a:noFill/>
          <a:ln cap="flat" cmpd="sng" w="9525">
            <a:solidFill>
              <a:schemeClr val="dk2"/>
            </a:solidFill>
            <a:prstDash val="solid"/>
            <a:round/>
            <a:headEnd len="med" w="med" type="none"/>
            <a:tailEnd len="med" w="med" type="triangle"/>
          </a:ln>
        </p:spPr>
      </p:cxnSp>
      <p:sp>
        <p:nvSpPr>
          <p:cNvPr id="272" name="Google Shape;272;p22"/>
          <p:cNvSpPr txBox="1"/>
          <p:nvPr/>
        </p:nvSpPr>
        <p:spPr>
          <a:xfrm>
            <a:off x="6636815" y="4992848"/>
            <a:ext cx="313800" cy="1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273" name="Google Shape;273;p22"/>
          <p:cNvSpPr/>
          <p:nvPr/>
        </p:nvSpPr>
        <p:spPr>
          <a:xfrm>
            <a:off x="7593739" y="5257776"/>
            <a:ext cx="654000" cy="344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en" sz="800">
                <a:solidFill>
                  <a:schemeClr val="dk1"/>
                </a:solidFill>
                <a:latin typeface="Courier New"/>
                <a:ea typeface="Courier New"/>
                <a:cs typeface="Courier New"/>
                <a:sym typeface="Courier New"/>
              </a:rPr>
              <a:t>cldx++;</a:t>
            </a:r>
            <a:endParaRPr sz="800">
              <a:solidFill>
                <a:schemeClr val="dk1"/>
              </a:solidFill>
              <a:latin typeface="Courier New"/>
              <a:ea typeface="Courier New"/>
              <a:cs typeface="Courier New"/>
              <a:sym typeface="Courier New"/>
            </a:endParaRPr>
          </a:p>
        </p:txBody>
      </p:sp>
      <p:cxnSp>
        <p:nvCxnSpPr>
          <p:cNvPr id="274" name="Google Shape;274;p22"/>
          <p:cNvCxnSpPr>
            <a:stCxn id="270" idx="3"/>
            <a:endCxn id="273" idx="1"/>
          </p:cNvCxnSpPr>
          <p:nvPr/>
        </p:nvCxnSpPr>
        <p:spPr>
          <a:xfrm>
            <a:off x="7063103" y="5429951"/>
            <a:ext cx="530700" cy="0"/>
          </a:xfrm>
          <a:prstGeom prst="straightConnector1">
            <a:avLst/>
          </a:prstGeom>
          <a:noFill/>
          <a:ln cap="flat" cmpd="sng" w="9525">
            <a:solidFill>
              <a:schemeClr val="dk2"/>
            </a:solidFill>
            <a:prstDash val="solid"/>
            <a:round/>
            <a:headEnd len="med" w="med" type="none"/>
            <a:tailEnd len="med" w="med" type="triangle"/>
          </a:ln>
        </p:spPr>
      </p:cxnSp>
      <p:sp>
        <p:nvSpPr>
          <p:cNvPr id="275" name="Google Shape;275;p22"/>
          <p:cNvSpPr/>
          <p:nvPr/>
        </p:nvSpPr>
        <p:spPr>
          <a:xfrm>
            <a:off x="7149123" y="3239761"/>
            <a:ext cx="1395106" cy="2204347"/>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276" name="Google Shape;276;p22"/>
          <p:cNvCxnSpPr>
            <a:endCxn id="273" idx="0"/>
          </p:cNvCxnSpPr>
          <p:nvPr/>
        </p:nvCxnSpPr>
        <p:spPr>
          <a:xfrm>
            <a:off x="7087939" y="4891176"/>
            <a:ext cx="832800" cy="366600"/>
          </a:xfrm>
          <a:prstGeom prst="straightConnector1">
            <a:avLst/>
          </a:prstGeom>
          <a:noFill/>
          <a:ln cap="flat" cmpd="sng" w="9525">
            <a:solidFill>
              <a:schemeClr val="dk2"/>
            </a:solidFill>
            <a:prstDash val="solid"/>
            <a:round/>
            <a:headEnd len="med" w="med" type="none"/>
            <a:tailEnd len="med" w="med" type="triangle"/>
          </a:ln>
        </p:spPr>
      </p:cxnSp>
      <p:sp>
        <p:nvSpPr>
          <p:cNvPr id="277" name="Google Shape;277;p22"/>
          <p:cNvSpPr txBox="1"/>
          <p:nvPr/>
        </p:nvSpPr>
        <p:spPr>
          <a:xfrm>
            <a:off x="7375753" y="4758458"/>
            <a:ext cx="3573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78" name="Google Shape;278;p22"/>
          <p:cNvSpPr/>
          <p:nvPr/>
        </p:nvSpPr>
        <p:spPr>
          <a:xfrm>
            <a:off x="5178455" y="3293558"/>
            <a:ext cx="653954" cy="2431106"/>
          </a:xfrm>
          <a:custGeom>
            <a:rect b="b" l="l" r="r" t="t"/>
            <a:pathLst>
              <a:path extrusionOk="0" h="107168" w="29991">
                <a:moveTo>
                  <a:pt x="29991" y="0"/>
                </a:moveTo>
                <a:lnTo>
                  <a:pt x="0" y="27991"/>
                </a:lnTo>
                <a:lnTo>
                  <a:pt x="1200" y="107168"/>
                </a:lnTo>
              </a:path>
            </a:pathLst>
          </a:custGeom>
          <a:noFill/>
          <a:ln cap="flat" cmpd="sng" w="9525">
            <a:solidFill>
              <a:schemeClr val="dk2"/>
            </a:solidFill>
            <a:prstDash val="solid"/>
            <a:round/>
            <a:headEnd len="med" w="med" type="none"/>
            <a:tailEnd len="med" w="med" type="triangle"/>
          </a:ln>
        </p:spPr>
      </p:sp>
      <p:sp>
        <p:nvSpPr>
          <p:cNvPr id="279" name="Google Shape;279;p22"/>
          <p:cNvSpPr/>
          <p:nvPr/>
        </p:nvSpPr>
        <p:spPr>
          <a:xfrm>
            <a:off x="5445033" y="3239772"/>
            <a:ext cx="530700" cy="427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J1</a:t>
            </a:r>
            <a:endParaRPr b="1" sz="1200"/>
          </a:p>
        </p:txBody>
      </p:sp>
      <p:sp>
        <p:nvSpPr>
          <p:cNvPr id="280" name="Google Shape;280;p22"/>
          <p:cNvSpPr/>
          <p:nvPr/>
        </p:nvSpPr>
        <p:spPr>
          <a:xfrm>
            <a:off x="7420106" y="4452782"/>
            <a:ext cx="530700" cy="427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J2</a:t>
            </a:r>
            <a:endParaRPr b="1" sz="1200"/>
          </a:p>
        </p:txBody>
      </p:sp>
      <p:sp>
        <p:nvSpPr>
          <p:cNvPr id="281" name="Google Shape;281;p22"/>
          <p:cNvSpPr/>
          <p:nvPr/>
        </p:nvSpPr>
        <p:spPr>
          <a:xfrm>
            <a:off x="8099470" y="3460200"/>
            <a:ext cx="530700" cy="4275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J3</a:t>
            </a:r>
            <a:endParaRPr b="1" sz="1200"/>
          </a:p>
        </p:txBody>
      </p:sp>
      <p:sp>
        <p:nvSpPr>
          <p:cNvPr id="282" name="Google Shape;282;p22"/>
          <p:cNvSpPr/>
          <p:nvPr/>
        </p:nvSpPr>
        <p:spPr>
          <a:xfrm>
            <a:off x="5069925" y="1574600"/>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B1</a:t>
            </a:r>
            <a:endParaRPr b="1" sz="1200"/>
          </a:p>
        </p:txBody>
      </p:sp>
      <p:sp>
        <p:nvSpPr>
          <p:cNvPr id="283" name="Google Shape;283;p22"/>
          <p:cNvSpPr/>
          <p:nvPr/>
        </p:nvSpPr>
        <p:spPr>
          <a:xfrm>
            <a:off x="5069925" y="2237075"/>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B2</a:t>
            </a:r>
            <a:endParaRPr b="1" sz="1200"/>
          </a:p>
        </p:txBody>
      </p:sp>
      <p:sp>
        <p:nvSpPr>
          <p:cNvPr id="284" name="Google Shape;284;p22"/>
          <p:cNvSpPr/>
          <p:nvPr/>
        </p:nvSpPr>
        <p:spPr>
          <a:xfrm>
            <a:off x="6739626" y="2812275"/>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B3</a:t>
            </a:r>
            <a:endParaRPr b="1" sz="1200"/>
          </a:p>
        </p:txBody>
      </p:sp>
      <p:sp>
        <p:nvSpPr>
          <p:cNvPr id="285" name="Google Shape;285;p22"/>
          <p:cNvSpPr/>
          <p:nvPr/>
        </p:nvSpPr>
        <p:spPr>
          <a:xfrm>
            <a:off x="6962148" y="3544250"/>
            <a:ext cx="6540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B4</a:t>
            </a:r>
            <a:endParaRPr b="1" sz="1200"/>
          </a:p>
        </p:txBody>
      </p:sp>
      <p:sp>
        <p:nvSpPr>
          <p:cNvPr id="286" name="Google Shape;286;p22"/>
          <p:cNvSpPr/>
          <p:nvPr/>
        </p:nvSpPr>
        <p:spPr>
          <a:xfrm>
            <a:off x="5507499" y="4376025"/>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B5</a:t>
            </a:r>
            <a:endParaRPr b="1" sz="1200"/>
          </a:p>
        </p:txBody>
      </p:sp>
      <p:sp>
        <p:nvSpPr>
          <p:cNvPr id="287" name="Google Shape;287;p22"/>
          <p:cNvSpPr/>
          <p:nvPr/>
        </p:nvSpPr>
        <p:spPr>
          <a:xfrm>
            <a:off x="6636826" y="5443575"/>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B6</a:t>
            </a:r>
            <a:endParaRPr b="1" sz="1200"/>
          </a:p>
        </p:txBody>
      </p:sp>
      <p:sp>
        <p:nvSpPr>
          <p:cNvPr id="288" name="Google Shape;288;p22"/>
          <p:cNvSpPr/>
          <p:nvPr/>
        </p:nvSpPr>
        <p:spPr>
          <a:xfrm>
            <a:off x="7581376" y="5529725"/>
            <a:ext cx="6540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B7</a:t>
            </a:r>
            <a:endParaRPr b="1" sz="1200"/>
          </a:p>
        </p:txBody>
      </p:sp>
      <p:sp>
        <p:nvSpPr>
          <p:cNvPr id="289" name="Google Shape;289;p22"/>
          <p:cNvSpPr/>
          <p:nvPr/>
        </p:nvSpPr>
        <p:spPr>
          <a:xfrm>
            <a:off x="5618749" y="5902350"/>
            <a:ext cx="585300" cy="427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B8</a:t>
            </a:r>
            <a:endParaRPr b="1" sz="1200"/>
          </a:p>
        </p:txBody>
      </p:sp>
      <p:sp>
        <p:nvSpPr>
          <p:cNvPr id="290" name="Google Shape;290;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LCSAJ Coverage</a:t>
            </a:r>
            <a:endParaRPr/>
          </a:p>
        </p:txBody>
      </p:sp>
      <p:sp>
        <p:nvSpPr>
          <p:cNvPr id="296" name="Google Shape;296;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We can require coverage of all sequences of LCSAJs of length </a:t>
            </a:r>
            <a:r>
              <a:rPr i="1" lang="en" sz="2400"/>
              <a:t>N</a:t>
            </a:r>
            <a:r>
              <a:rPr lang="en" sz="2400"/>
              <a:t>.</a:t>
            </a:r>
            <a:endParaRPr sz="2400"/>
          </a:p>
          <a:p>
            <a:pPr indent="-355600" lvl="1" marL="914400" marR="0" rtl="0" algn="l">
              <a:lnSpc>
                <a:spcPct val="120000"/>
              </a:lnSpc>
              <a:spcBef>
                <a:spcPts val="0"/>
              </a:spcBef>
              <a:spcAft>
                <a:spcPts val="0"/>
              </a:spcAft>
              <a:buSzPts val="2000"/>
              <a:buChar char="○"/>
            </a:pPr>
            <a:r>
              <a:rPr lang="en" sz="2000"/>
              <a:t>We can string subpaths into paths that connect </a:t>
            </a:r>
            <a:r>
              <a:rPr i="1" lang="en" sz="2000"/>
              <a:t>N</a:t>
            </a:r>
            <a:r>
              <a:rPr lang="en" sz="2000"/>
              <a:t> subpaths.</a:t>
            </a:r>
            <a:endParaRPr sz="2000"/>
          </a:p>
          <a:p>
            <a:pPr indent="-355600" lvl="1" marL="914400" marR="0" rtl="0" algn="l">
              <a:lnSpc>
                <a:spcPct val="120000"/>
              </a:lnSpc>
              <a:spcBef>
                <a:spcPts val="0"/>
              </a:spcBef>
              <a:spcAft>
                <a:spcPts val="0"/>
              </a:spcAft>
              <a:buSzPts val="2000"/>
              <a:buChar char="○"/>
            </a:pPr>
            <a:r>
              <a:rPr lang="en" sz="2000"/>
              <a:t>LCSAJ Coverage (N=1) is equivalent to statement coverage. </a:t>
            </a:r>
            <a:endParaRPr sz="2000"/>
          </a:p>
          <a:p>
            <a:pPr indent="-355600" lvl="1" marL="914400" marR="0" rtl="0" algn="l">
              <a:lnSpc>
                <a:spcPct val="120000"/>
              </a:lnSpc>
              <a:spcBef>
                <a:spcPts val="0"/>
              </a:spcBef>
              <a:spcAft>
                <a:spcPts val="0"/>
              </a:spcAft>
              <a:buSzPts val="2000"/>
              <a:buChar char="○"/>
            </a:pPr>
            <a:r>
              <a:rPr lang="en" sz="2000"/>
              <a:t>LCSAJ Coverage (N=2) is equivalent to branch coverage</a:t>
            </a:r>
            <a:endParaRPr sz="2000"/>
          </a:p>
          <a:p>
            <a:pPr indent="-381000" lvl="0" marL="457200" marR="0" rtl="0" algn="l">
              <a:lnSpc>
                <a:spcPct val="120000"/>
              </a:lnSpc>
              <a:spcBef>
                <a:spcPts val="0"/>
              </a:spcBef>
              <a:spcAft>
                <a:spcPts val="0"/>
              </a:spcAft>
              <a:buSzPts val="2400"/>
              <a:buChar char="●"/>
            </a:pPr>
            <a:r>
              <a:rPr lang="en" sz="2400"/>
              <a:t>Higher values of N achieve stronger levels of path coverage.</a:t>
            </a:r>
            <a:endParaRPr sz="2400"/>
          </a:p>
          <a:p>
            <a:pPr indent="-381000" lvl="0" marL="457200" marR="0" rtl="0" algn="l">
              <a:lnSpc>
                <a:spcPct val="120000"/>
              </a:lnSpc>
              <a:spcBef>
                <a:spcPts val="0"/>
              </a:spcBef>
              <a:spcAft>
                <a:spcPts val="0"/>
              </a:spcAft>
              <a:buSzPts val="2400"/>
              <a:buChar char="●"/>
            </a:pPr>
            <a:r>
              <a:rPr lang="en" sz="2400"/>
              <a:t>Can define a threshold that offers stronger tests while remaining affordable.</a:t>
            </a:r>
            <a:endParaRPr sz="2400"/>
          </a:p>
        </p:txBody>
      </p:sp>
      <p:sp>
        <p:nvSpPr>
          <p:cNvPr id="297" name="Google Shape;297;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Procedure Call Testing</a:t>
            </a:r>
            <a:endParaRPr/>
          </a:p>
        </p:txBody>
      </p:sp>
      <p:sp>
        <p:nvSpPr>
          <p:cNvPr id="303" name="Google Shape;303;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Metrics covered to this point all look at code </a:t>
            </a:r>
            <a:r>
              <a:rPr i="1" lang="en"/>
              <a:t>within</a:t>
            </a:r>
            <a:r>
              <a:rPr lang="en"/>
              <a:t> a procedure.</a:t>
            </a:r>
            <a:endParaRPr/>
          </a:p>
          <a:p>
            <a:pPr indent="-419100" lvl="0" marL="457200" marR="0" rtl="0" algn="l">
              <a:lnSpc>
                <a:spcPct val="100000"/>
              </a:lnSpc>
              <a:spcBef>
                <a:spcPts val="0"/>
              </a:spcBef>
              <a:spcAft>
                <a:spcPts val="0"/>
              </a:spcAft>
              <a:buSzPts val="3000"/>
              <a:buChar char="●"/>
            </a:pPr>
            <a:r>
              <a:rPr lang="en"/>
              <a:t>Good for testing individual units of code, but not well-suited for integration testing.</a:t>
            </a:r>
            <a:endParaRPr/>
          </a:p>
          <a:p>
            <a:pPr indent="-381000" lvl="1" marL="914400" marR="0" rtl="0" algn="l">
              <a:lnSpc>
                <a:spcPct val="100000"/>
              </a:lnSpc>
              <a:spcBef>
                <a:spcPts val="0"/>
              </a:spcBef>
              <a:spcAft>
                <a:spcPts val="0"/>
              </a:spcAft>
              <a:buSzPts val="2400"/>
              <a:buChar char="○"/>
            </a:pPr>
            <a:r>
              <a:rPr lang="en"/>
              <a:t>i.e., subsystem or system testing, where we bring together units of code and test their combination.</a:t>
            </a:r>
            <a:endParaRPr/>
          </a:p>
          <a:p>
            <a:pPr indent="-419100" lvl="0" marL="457200" marR="0" rtl="0" algn="l">
              <a:lnSpc>
                <a:spcPct val="100000"/>
              </a:lnSpc>
              <a:spcBef>
                <a:spcPts val="0"/>
              </a:spcBef>
              <a:spcAft>
                <a:spcPts val="0"/>
              </a:spcAft>
              <a:buSzPts val="3000"/>
              <a:buChar char="●"/>
            </a:pPr>
            <a:r>
              <a:rPr lang="en"/>
              <a:t>Should also cover connections between procedures:</a:t>
            </a:r>
            <a:endParaRPr/>
          </a:p>
          <a:p>
            <a:pPr indent="-381000" lvl="1" marL="914400" marR="0" rtl="0" algn="l">
              <a:lnSpc>
                <a:spcPct val="100000"/>
              </a:lnSpc>
              <a:spcBef>
                <a:spcPts val="0"/>
              </a:spcBef>
              <a:spcAft>
                <a:spcPts val="0"/>
              </a:spcAft>
              <a:buSzPts val="2400"/>
              <a:buChar char="○"/>
            </a:pPr>
            <a:r>
              <a:rPr b="1" lang="en"/>
              <a:t>calls</a:t>
            </a:r>
            <a:r>
              <a:rPr lang="en"/>
              <a:t> and </a:t>
            </a:r>
            <a:r>
              <a:rPr b="1" lang="en"/>
              <a:t>returns</a:t>
            </a:r>
            <a:r>
              <a:rPr lang="en"/>
              <a:t>.</a:t>
            </a:r>
            <a:endParaRPr/>
          </a:p>
          <a:p>
            <a:pPr indent="0" lvl="0" marL="0" marR="0" rtl="0" algn="l">
              <a:lnSpc>
                <a:spcPct val="100000"/>
              </a:lnSpc>
              <a:spcBef>
                <a:spcPts val="0"/>
              </a:spcBef>
              <a:spcAft>
                <a:spcPts val="0"/>
              </a:spcAft>
              <a:buNone/>
            </a:pPr>
            <a:r>
              <a:t/>
            </a:r>
            <a:endParaRPr/>
          </a:p>
        </p:txBody>
      </p:sp>
      <p:sp>
        <p:nvSpPr>
          <p:cNvPr id="304" name="Google Shape;304;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Entry and Exit Testing</a:t>
            </a:r>
            <a:endParaRPr/>
          </a:p>
        </p:txBody>
      </p:sp>
      <p:sp>
        <p:nvSpPr>
          <p:cNvPr id="310" name="Google Shape;310;p2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A single procedure may have several entry and exit points.</a:t>
            </a:r>
            <a:endParaRPr sz="2400"/>
          </a:p>
          <a:p>
            <a:pPr indent="-355600" lvl="1" marL="914400" marR="0" rtl="0" algn="l">
              <a:lnSpc>
                <a:spcPct val="100000"/>
              </a:lnSpc>
              <a:spcBef>
                <a:spcPts val="0"/>
              </a:spcBef>
              <a:spcAft>
                <a:spcPts val="0"/>
              </a:spcAft>
              <a:buSzPts val="2000"/>
              <a:buChar char="○"/>
            </a:pPr>
            <a:r>
              <a:rPr lang="en" sz="2000"/>
              <a:t>In languages with goto statements, labels allow multiple entry points.</a:t>
            </a:r>
            <a:endParaRPr sz="2000"/>
          </a:p>
          <a:p>
            <a:pPr indent="-355600" lvl="1" marL="914400" marR="0" rtl="0" algn="l">
              <a:lnSpc>
                <a:spcPct val="100000"/>
              </a:lnSpc>
              <a:spcBef>
                <a:spcPts val="0"/>
              </a:spcBef>
              <a:spcAft>
                <a:spcPts val="0"/>
              </a:spcAft>
              <a:buSzPts val="2000"/>
              <a:buChar char="○"/>
            </a:pPr>
            <a:r>
              <a:rPr lang="en" sz="2000"/>
              <a:t>Multiple returns mean multiple exit points.</a:t>
            </a:r>
            <a:endParaRPr sz="2000"/>
          </a:p>
          <a:p>
            <a:pPr indent="-381000" lvl="0" marL="457200" marR="0" rtl="0" algn="l">
              <a:lnSpc>
                <a:spcPct val="100000"/>
              </a:lnSpc>
              <a:spcBef>
                <a:spcPts val="0"/>
              </a:spcBef>
              <a:spcAft>
                <a:spcPts val="0"/>
              </a:spcAft>
              <a:buSzPts val="2400"/>
              <a:buChar char="●"/>
            </a:pPr>
            <a:r>
              <a:rPr lang="en" sz="2400"/>
              <a:t>Write tests to ensure these entry/exit points are entered and exited in the context they are intended to be used.</a:t>
            </a:r>
            <a:endParaRPr sz="2400"/>
          </a:p>
        </p:txBody>
      </p:sp>
      <p:sp>
        <p:nvSpPr>
          <p:cNvPr id="311" name="Google Shape;311;p2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urier New"/>
                <a:ea typeface="Courier New"/>
                <a:cs typeface="Courier New"/>
                <a:sym typeface="Courier New"/>
              </a:rPr>
              <a:t>int status (String str){</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if(str.equals(”panic”))</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return 0;</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else if(str.contains(“+”))</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return 1;</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else if(str.contains(“-”))</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return 2;</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else</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return 3;</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None/>
            </a:pPr>
            <a:r>
              <a:t/>
            </a:r>
            <a:endParaRPr sz="1400">
              <a:latin typeface="Courier New"/>
              <a:ea typeface="Courier New"/>
              <a:cs typeface="Courier New"/>
              <a:sym typeface="Courier New"/>
            </a:endParaRPr>
          </a:p>
          <a:p>
            <a:pPr indent="-381000" lvl="0" marL="457200" rtl="0" algn="l">
              <a:spcBef>
                <a:spcPts val="600"/>
              </a:spcBef>
              <a:spcAft>
                <a:spcPts val="0"/>
              </a:spcAft>
              <a:buSzPts val="2400"/>
              <a:buChar char="●"/>
            </a:pPr>
            <a:r>
              <a:rPr lang="en" sz="2400"/>
              <a:t>Finds interface errors that statement coverage would not find.</a:t>
            </a:r>
            <a:endParaRPr sz="2400"/>
          </a:p>
        </p:txBody>
      </p:sp>
      <p:sp>
        <p:nvSpPr>
          <p:cNvPr id="312" name="Google Shape;31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Call Coverage</a:t>
            </a:r>
            <a:endParaRPr/>
          </a:p>
        </p:txBody>
      </p:sp>
      <p:sp>
        <p:nvSpPr>
          <p:cNvPr id="318" name="Google Shape;318;p2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A procedure might be called from multiple locations.</a:t>
            </a:r>
            <a:endParaRPr sz="2400"/>
          </a:p>
          <a:p>
            <a:pPr indent="-381000" lvl="0" marL="457200" marR="0" rtl="0" algn="l">
              <a:lnSpc>
                <a:spcPct val="100000"/>
              </a:lnSpc>
              <a:spcBef>
                <a:spcPts val="0"/>
              </a:spcBef>
              <a:spcAft>
                <a:spcPts val="0"/>
              </a:spcAft>
              <a:buSzPts val="2400"/>
              <a:buChar char="●"/>
            </a:pPr>
            <a:r>
              <a:rPr lang="en" sz="2400"/>
              <a:t>Call coverage requires that a test suite executes all possible method calls.</a:t>
            </a:r>
            <a:endParaRPr sz="2400"/>
          </a:p>
          <a:p>
            <a:pPr indent="-381000" lvl="0" marL="457200" rtl="0" algn="l">
              <a:spcBef>
                <a:spcPts val="0"/>
              </a:spcBef>
              <a:spcAft>
                <a:spcPts val="0"/>
              </a:spcAft>
              <a:buSzPts val="2400"/>
              <a:buChar char="●"/>
            </a:pPr>
            <a:r>
              <a:rPr lang="en" sz="2400"/>
              <a:t>Also finds interface errors that statement/branch coverage would not find.</a:t>
            </a:r>
            <a:endParaRPr sz="2400"/>
          </a:p>
        </p:txBody>
      </p:sp>
      <p:sp>
        <p:nvSpPr>
          <p:cNvPr id="319" name="Google Shape;319;p2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latin typeface="Courier New"/>
                <a:ea typeface="Courier New"/>
                <a:cs typeface="Courier New"/>
                <a:sym typeface="Courier New"/>
              </a:rPr>
              <a:t>void orderPizza (String str){</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if(str.contains(”pepperoni”))</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addTopping(“pepperoni”);</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if(str.contains(“onions”))</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addTopping(“onions”);</a:t>
            </a:r>
            <a:endParaRPr sz="1400">
              <a:latin typeface="Courier New"/>
              <a:ea typeface="Courier New"/>
              <a:cs typeface="Courier New"/>
              <a:sym typeface="Courier New"/>
            </a:endParaRPr>
          </a:p>
          <a:p>
            <a:pPr indent="457200" lvl="0" marL="0" rtl="0" algn="l">
              <a:spcBef>
                <a:spcPts val="600"/>
              </a:spcBef>
              <a:spcAft>
                <a:spcPts val="0"/>
              </a:spcAft>
              <a:buNone/>
            </a:pPr>
            <a:r>
              <a:rPr lang="en" sz="1400">
                <a:latin typeface="Courier New"/>
                <a:ea typeface="Courier New"/>
                <a:cs typeface="Courier New"/>
                <a:sym typeface="Courier New"/>
              </a:rPr>
              <a:t>if(str.contains(“mushroom”))</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		addTopping(“mushroom”)</a:t>
            </a:r>
            <a:endParaRPr sz="1400">
              <a:latin typeface="Courier New"/>
              <a:ea typeface="Courier New"/>
              <a:cs typeface="Courier New"/>
              <a:sym typeface="Courier New"/>
            </a:endParaRPr>
          </a:p>
          <a:p>
            <a:pPr indent="0" lvl="0" marL="0" rtl="0" algn="l">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600"/>
              </a:spcBef>
              <a:spcAft>
                <a:spcPts val="0"/>
              </a:spcAft>
              <a:buNone/>
            </a:pPr>
            <a:r>
              <a:t/>
            </a:r>
            <a:endParaRPr sz="1400">
              <a:latin typeface="Courier New"/>
              <a:ea typeface="Courier New"/>
              <a:cs typeface="Courier New"/>
              <a:sym typeface="Courier New"/>
            </a:endParaRPr>
          </a:p>
          <a:p>
            <a:pPr indent="-381000" lvl="0" marL="457200" rtl="0" algn="l">
              <a:spcBef>
                <a:spcPts val="600"/>
              </a:spcBef>
              <a:spcAft>
                <a:spcPts val="0"/>
              </a:spcAft>
              <a:buSzPts val="2400"/>
              <a:buChar char="●"/>
            </a:pPr>
            <a:r>
              <a:rPr lang="en" sz="2400"/>
              <a:t>Challenging for OO systems, where a method call might be bound to different objects at runtime.</a:t>
            </a:r>
            <a:endParaRPr sz="2400"/>
          </a:p>
        </p:txBody>
      </p:sp>
      <p:sp>
        <p:nvSpPr>
          <p:cNvPr id="320" name="Google Shape;320;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a:t>
            </a:r>
            <a:br>
              <a:rPr lang="en"/>
            </a:br>
            <a:r>
              <a:rPr lang="en"/>
              <a:t>Writing Loop-Covering Tests</a:t>
            </a:r>
            <a:endParaRPr/>
          </a:p>
        </p:txBody>
      </p:sp>
      <p:sp>
        <p:nvSpPr>
          <p:cNvPr id="326" name="Google Shape;326;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For the binary-search code:</a:t>
            </a:r>
            <a:endParaRPr/>
          </a:p>
          <a:p>
            <a:pPr indent="-419100" lvl="0" marL="457200" marR="0" rtl="0" algn="l">
              <a:lnSpc>
                <a:spcPct val="120000"/>
              </a:lnSpc>
              <a:spcBef>
                <a:spcPts val="0"/>
              </a:spcBef>
              <a:spcAft>
                <a:spcPts val="0"/>
              </a:spcAft>
              <a:buSzPts val="3000"/>
              <a:buAutoNum type="arabicPeriod"/>
            </a:pPr>
            <a:r>
              <a:rPr lang="en"/>
              <a:t>Draw the control-flow graph for the method.</a:t>
            </a:r>
            <a:endParaRPr/>
          </a:p>
          <a:p>
            <a:pPr indent="-419100" lvl="0" marL="457200" marR="0" rtl="0" algn="l">
              <a:lnSpc>
                <a:spcPct val="120000"/>
              </a:lnSpc>
              <a:spcBef>
                <a:spcPts val="0"/>
              </a:spcBef>
              <a:spcAft>
                <a:spcPts val="0"/>
              </a:spcAft>
              <a:buSzPts val="3000"/>
              <a:buAutoNum type="arabicPeriod"/>
            </a:pPr>
            <a:r>
              <a:rPr lang="en"/>
              <a:t>Identify the subpaths through the loop and draw the unfolded CFG for boundary interior testing.</a:t>
            </a:r>
            <a:endParaRPr/>
          </a:p>
          <a:p>
            <a:pPr indent="-419100" lvl="0" marL="457200" marR="0" rtl="0" algn="l">
              <a:lnSpc>
                <a:spcPct val="120000"/>
              </a:lnSpc>
              <a:spcBef>
                <a:spcPts val="0"/>
              </a:spcBef>
              <a:spcAft>
                <a:spcPts val="0"/>
              </a:spcAft>
              <a:buSzPts val="3000"/>
              <a:buAutoNum type="arabicPeriod"/>
            </a:pPr>
            <a:r>
              <a:rPr lang="en"/>
              <a:t>Develop a test suite that achieves loop boundary coverage.</a:t>
            </a:r>
            <a:endParaRPr/>
          </a:p>
        </p:txBody>
      </p:sp>
      <p:sp>
        <p:nvSpPr>
          <p:cNvPr id="327" name="Google Shape;327;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Additional structural testing strategies</a:t>
            </a:r>
            <a:endParaRPr/>
          </a:p>
          <a:p>
            <a:pPr indent="-381000" lvl="1" marL="914400" rtl="0" algn="l">
              <a:lnSpc>
                <a:spcPct val="120000"/>
              </a:lnSpc>
              <a:spcBef>
                <a:spcPts val="0"/>
              </a:spcBef>
              <a:spcAft>
                <a:spcPts val="0"/>
              </a:spcAft>
              <a:buSzPts val="2400"/>
              <a:buChar char="○"/>
            </a:pPr>
            <a:r>
              <a:rPr lang="en"/>
              <a:t>Path-based testing strategies</a:t>
            </a:r>
            <a:endParaRPr/>
          </a:p>
          <a:p>
            <a:pPr indent="-381000" lvl="1" marL="914400" rtl="0" algn="l">
              <a:lnSpc>
                <a:spcPct val="120000"/>
              </a:lnSpc>
              <a:spcBef>
                <a:spcPts val="0"/>
              </a:spcBef>
              <a:spcAft>
                <a:spcPts val="0"/>
              </a:spcAft>
              <a:buSzPts val="2400"/>
              <a:buChar char="○"/>
            </a:pPr>
            <a:r>
              <a:rPr lang="en"/>
              <a:t>Procedure coverage</a:t>
            </a:r>
            <a:endParaRPr/>
          </a:p>
          <a:p>
            <a:pPr indent="-419100" lvl="0" marL="457200" rtl="0" algn="l">
              <a:lnSpc>
                <a:spcPct val="120000"/>
              </a:lnSpc>
              <a:spcBef>
                <a:spcPts val="0"/>
              </a:spcBef>
              <a:spcAft>
                <a:spcPts val="0"/>
              </a:spcAft>
              <a:buSzPts val="3000"/>
              <a:buChar char="●"/>
            </a:pPr>
            <a:r>
              <a:rPr lang="en"/>
              <a:t>Challenges of structural testing</a:t>
            </a:r>
            <a:endParaRPr/>
          </a:p>
          <a:p>
            <a:pPr indent="-381000" lvl="1" marL="914400" rtl="0" algn="l">
              <a:lnSpc>
                <a:spcPct val="120000"/>
              </a:lnSpc>
              <a:spcBef>
                <a:spcPts val="0"/>
              </a:spcBef>
              <a:spcAft>
                <a:spcPts val="0"/>
              </a:spcAft>
              <a:buSzPts val="2400"/>
              <a:buChar char="○"/>
            </a:pPr>
            <a:r>
              <a:rPr lang="en"/>
              <a:t>Infeasibility problem</a:t>
            </a:r>
            <a:endParaRPr/>
          </a:p>
          <a:p>
            <a:pPr indent="-381000" lvl="1" marL="914400" rtl="0" algn="l">
              <a:lnSpc>
                <a:spcPct val="120000"/>
              </a:lnSpc>
              <a:spcBef>
                <a:spcPts val="0"/>
              </a:spcBef>
              <a:spcAft>
                <a:spcPts val="0"/>
              </a:spcAft>
              <a:buSzPts val="2400"/>
              <a:buChar char="○"/>
            </a:pPr>
            <a:r>
              <a:rPr lang="en"/>
              <a:t>Sensitivity to structure and oracle</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28"/>
          <p:cNvSpPr/>
          <p:nvPr/>
        </p:nvSpPr>
        <p:spPr>
          <a:xfrm>
            <a:off x="996308" y="2729565"/>
            <a:ext cx="2901788" cy="3375857"/>
          </a:xfrm>
          <a:custGeom>
            <a:rect b="b" l="l" r="r" t="t"/>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med" w="med" type="none"/>
            <a:tailEnd len="med" w="med" type="triangle"/>
          </a:ln>
        </p:spPr>
      </p:sp>
      <p:sp>
        <p:nvSpPr>
          <p:cNvPr id="333" name="Google Shape;333;p28"/>
          <p:cNvSpPr/>
          <p:nvPr/>
        </p:nvSpPr>
        <p:spPr>
          <a:xfrm>
            <a:off x="4212513" y="3009238"/>
            <a:ext cx="4474453" cy="3285975"/>
          </a:xfrm>
          <a:custGeom>
            <a:rect b="b" l="l" r="r" t="t"/>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med" w="med" type="none"/>
            <a:tailEnd len="med" w="med" type="triangle"/>
          </a:ln>
        </p:spPr>
      </p:sp>
      <p:sp>
        <p:nvSpPr>
          <p:cNvPr id="334" name="Google Shape;334;p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CFG</a:t>
            </a:r>
            <a:endParaRPr/>
          </a:p>
        </p:txBody>
      </p:sp>
      <p:sp>
        <p:nvSpPr>
          <p:cNvPr id="335" name="Google Shape;335;p28"/>
          <p:cNvSpPr/>
          <p:nvPr/>
        </p:nvSpPr>
        <p:spPr>
          <a:xfrm>
            <a:off x="704882" y="1824600"/>
            <a:ext cx="1701600" cy="7035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int bott, top, mid;</a:t>
            </a:r>
            <a:endParaRPr/>
          </a:p>
          <a:p>
            <a:pPr indent="0" lvl="0" marL="0" rtl="0" algn="l">
              <a:spcBef>
                <a:spcPts val="0"/>
              </a:spcBef>
              <a:spcAft>
                <a:spcPts val="0"/>
              </a:spcAft>
              <a:buNone/>
            </a:pPr>
            <a:r>
              <a:rPr lang="en">
                <a:solidFill>
                  <a:schemeClr val="dk1"/>
                </a:solidFill>
              </a:rPr>
              <a:t>bott=0; top=size-1;</a:t>
            </a:r>
            <a:endParaRPr>
              <a:solidFill>
                <a:schemeClr val="dk1"/>
              </a:solidFill>
            </a:endParaRPr>
          </a:p>
          <a:p>
            <a:pPr indent="0" lvl="0" marL="0" rtl="0" algn="l">
              <a:spcBef>
                <a:spcPts val="0"/>
              </a:spcBef>
              <a:spcAft>
                <a:spcPts val="0"/>
              </a:spcAft>
              <a:buNone/>
            </a:pPr>
            <a:r>
              <a:rPr lang="en">
                <a:solidFill>
                  <a:schemeClr val="dk1"/>
                </a:solidFill>
              </a:rPr>
              <a:t>L = 0;</a:t>
            </a:r>
            <a:endParaRPr/>
          </a:p>
        </p:txBody>
      </p:sp>
      <p:sp>
        <p:nvSpPr>
          <p:cNvPr id="336" name="Google Shape;336;p28"/>
          <p:cNvSpPr/>
          <p:nvPr/>
        </p:nvSpPr>
        <p:spPr>
          <a:xfrm>
            <a:off x="809147" y="3256807"/>
            <a:ext cx="1300500" cy="921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T[L] == key</a:t>
            </a:r>
            <a:endParaRPr/>
          </a:p>
        </p:txBody>
      </p:sp>
      <p:sp>
        <p:nvSpPr>
          <p:cNvPr id="337" name="Google Shape;337;p28"/>
          <p:cNvSpPr/>
          <p:nvPr/>
        </p:nvSpPr>
        <p:spPr>
          <a:xfrm>
            <a:off x="1664876" y="4726425"/>
            <a:ext cx="11817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found=false;</a:t>
            </a:r>
            <a:endParaRPr/>
          </a:p>
        </p:txBody>
      </p:sp>
      <p:sp>
        <p:nvSpPr>
          <p:cNvPr id="338" name="Google Shape;338;p28"/>
          <p:cNvSpPr/>
          <p:nvPr/>
        </p:nvSpPr>
        <p:spPr>
          <a:xfrm>
            <a:off x="362925" y="4726400"/>
            <a:ext cx="11391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found=true;</a:t>
            </a:r>
            <a:endParaRPr/>
          </a:p>
        </p:txBody>
      </p:sp>
      <p:sp>
        <p:nvSpPr>
          <p:cNvPr id="339" name="Google Shape;339;p28"/>
          <p:cNvSpPr txBox="1"/>
          <p:nvPr/>
        </p:nvSpPr>
        <p:spPr>
          <a:xfrm>
            <a:off x="1920685" y="4095117"/>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40" name="Google Shape;340;p28"/>
          <p:cNvSpPr txBox="1"/>
          <p:nvPr/>
        </p:nvSpPr>
        <p:spPr>
          <a:xfrm>
            <a:off x="822828" y="4178212"/>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41" name="Google Shape;341;p28"/>
          <p:cNvSpPr/>
          <p:nvPr/>
        </p:nvSpPr>
        <p:spPr>
          <a:xfrm>
            <a:off x="3910193" y="2116529"/>
            <a:ext cx="1838700" cy="1186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bott&lt;=top &amp;&amp; !found</a:t>
            </a:r>
            <a:endParaRPr/>
          </a:p>
        </p:txBody>
      </p:sp>
      <p:sp>
        <p:nvSpPr>
          <p:cNvPr id="342" name="Google Shape;342;p28"/>
          <p:cNvSpPr/>
          <p:nvPr/>
        </p:nvSpPr>
        <p:spPr>
          <a:xfrm>
            <a:off x="7589702" y="2476393"/>
            <a:ext cx="5964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EXIT</a:t>
            </a:r>
            <a:endParaRPr/>
          </a:p>
        </p:txBody>
      </p:sp>
      <p:cxnSp>
        <p:nvCxnSpPr>
          <p:cNvPr id="343" name="Google Shape;343;p28"/>
          <p:cNvCxnSpPr>
            <a:stCxn id="341" idx="3"/>
            <a:endCxn id="342" idx="1"/>
          </p:cNvCxnSpPr>
          <p:nvPr/>
        </p:nvCxnSpPr>
        <p:spPr>
          <a:xfrm>
            <a:off x="5748893" y="2709929"/>
            <a:ext cx="1840800" cy="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28"/>
          <p:cNvSpPr txBox="1"/>
          <p:nvPr/>
        </p:nvSpPr>
        <p:spPr>
          <a:xfrm>
            <a:off x="5748914" y="2294038"/>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45" name="Google Shape;345;p28"/>
          <p:cNvSpPr/>
          <p:nvPr/>
        </p:nvSpPr>
        <p:spPr>
          <a:xfrm>
            <a:off x="4110733" y="3465676"/>
            <a:ext cx="14376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mid=round(top+bott/2);</a:t>
            </a:r>
            <a:endParaRPr/>
          </a:p>
        </p:txBody>
      </p:sp>
      <p:sp>
        <p:nvSpPr>
          <p:cNvPr id="346" name="Google Shape;346;p28"/>
          <p:cNvSpPr txBox="1"/>
          <p:nvPr/>
        </p:nvSpPr>
        <p:spPr>
          <a:xfrm>
            <a:off x="4374867" y="3117439"/>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47" name="Google Shape;347;p28"/>
          <p:cNvSpPr/>
          <p:nvPr/>
        </p:nvSpPr>
        <p:spPr>
          <a:xfrm>
            <a:off x="4179300" y="4095125"/>
            <a:ext cx="1437600" cy="921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T[mid] == key</a:t>
            </a:r>
            <a:endParaRPr/>
          </a:p>
        </p:txBody>
      </p:sp>
      <p:cxnSp>
        <p:nvCxnSpPr>
          <p:cNvPr id="348" name="Google Shape;348;p28"/>
          <p:cNvCxnSpPr>
            <a:stCxn id="345" idx="2"/>
            <a:endCxn id="347" idx="0"/>
          </p:cNvCxnSpPr>
          <p:nvPr/>
        </p:nvCxnSpPr>
        <p:spPr>
          <a:xfrm>
            <a:off x="4829533" y="3932776"/>
            <a:ext cx="68700" cy="162300"/>
          </a:xfrm>
          <a:prstGeom prst="straightConnector1">
            <a:avLst/>
          </a:prstGeom>
          <a:noFill/>
          <a:ln cap="flat" cmpd="sng" w="19050">
            <a:solidFill>
              <a:schemeClr val="dk2"/>
            </a:solidFill>
            <a:prstDash val="solid"/>
            <a:round/>
            <a:headEnd len="med" w="med" type="none"/>
            <a:tailEnd len="med" w="med" type="triangle"/>
          </a:ln>
        </p:spPr>
      </p:cxnSp>
      <p:sp>
        <p:nvSpPr>
          <p:cNvPr id="349" name="Google Shape;349;p28"/>
          <p:cNvSpPr/>
          <p:nvPr/>
        </p:nvSpPr>
        <p:spPr>
          <a:xfrm>
            <a:off x="3644048" y="5492575"/>
            <a:ext cx="11817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found=true; </a:t>
            </a:r>
            <a:endParaRPr/>
          </a:p>
          <a:p>
            <a:pPr indent="0" lvl="0" marL="0" rtl="0" algn="l">
              <a:spcBef>
                <a:spcPts val="0"/>
              </a:spcBef>
              <a:spcAft>
                <a:spcPts val="0"/>
              </a:spcAft>
              <a:buNone/>
            </a:pPr>
            <a:r>
              <a:rPr lang="en">
                <a:solidFill>
                  <a:schemeClr val="dk1"/>
                </a:solidFill>
              </a:rPr>
              <a:t>L= mid;</a:t>
            </a:r>
            <a:endParaRPr/>
          </a:p>
        </p:txBody>
      </p:sp>
      <p:cxnSp>
        <p:nvCxnSpPr>
          <p:cNvPr id="350" name="Google Shape;350;p28"/>
          <p:cNvCxnSpPr>
            <a:endCxn id="349" idx="0"/>
          </p:cNvCxnSpPr>
          <p:nvPr/>
        </p:nvCxnSpPr>
        <p:spPr>
          <a:xfrm flipH="1">
            <a:off x="4234898" y="4769275"/>
            <a:ext cx="286800" cy="723300"/>
          </a:xfrm>
          <a:prstGeom prst="straightConnector1">
            <a:avLst/>
          </a:prstGeom>
          <a:noFill/>
          <a:ln cap="flat" cmpd="sng" w="19050">
            <a:solidFill>
              <a:schemeClr val="dk2"/>
            </a:solidFill>
            <a:prstDash val="solid"/>
            <a:round/>
            <a:headEnd len="med" w="med" type="none"/>
            <a:tailEnd len="med" w="med" type="triangle"/>
          </a:ln>
        </p:spPr>
      </p:cxnSp>
      <p:sp>
        <p:nvSpPr>
          <p:cNvPr id="351" name="Google Shape;351;p28"/>
          <p:cNvSpPr txBox="1"/>
          <p:nvPr/>
        </p:nvSpPr>
        <p:spPr>
          <a:xfrm>
            <a:off x="3828877" y="4783404"/>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52" name="Google Shape;352;p28"/>
          <p:cNvSpPr/>
          <p:nvPr/>
        </p:nvSpPr>
        <p:spPr>
          <a:xfrm>
            <a:off x="4967175" y="4951750"/>
            <a:ext cx="1353600" cy="921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T[mid] &lt; key</a:t>
            </a:r>
            <a:endParaRPr/>
          </a:p>
        </p:txBody>
      </p:sp>
      <p:cxnSp>
        <p:nvCxnSpPr>
          <p:cNvPr id="353" name="Google Shape;353;p28"/>
          <p:cNvCxnSpPr>
            <a:endCxn id="352" idx="0"/>
          </p:cNvCxnSpPr>
          <p:nvPr/>
        </p:nvCxnSpPr>
        <p:spPr>
          <a:xfrm>
            <a:off x="5140875" y="4759450"/>
            <a:ext cx="503100" cy="192300"/>
          </a:xfrm>
          <a:prstGeom prst="straightConnector1">
            <a:avLst/>
          </a:prstGeom>
          <a:noFill/>
          <a:ln cap="flat" cmpd="sng" w="19050">
            <a:solidFill>
              <a:schemeClr val="dk2"/>
            </a:solidFill>
            <a:prstDash val="solid"/>
            <a:round/>
            <a:headEnd len="med" w="med" type="none"/>
            <a:tailEnd len="med" w="med" type="triangle"/>
          </a:ln>
        </p:spPr>
      </p:cxnSp>
      <p:sp>
        <p:nvSpPr>
          <p:cNvPr id="354" name="Google Shape;354;p28"/>
          <p:cNvSpPr txBox="1"/>
          <p:nvPr/>
        </p:nvSpPr>
        <p:spPr>
          <a:xfrm>
            <a:off x="5356846" y="4550823"/>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55" name="Google Shape;355;p28"/>
          <p:cNvSpPr/>
          <p:nvPr/>
        </p:nvSpPr>
        <p:spPr>
          <a:xfrm>
            <a:off x="6469523" y="4951743"/>
            <a:ext cx="11817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bott=mid+1;</a:t>
            </a:r>
            <a:endParaRPr/>
          </a:p>
        </p:txBody>
      </p:sp>
      <p:sp>
        <p:nvSpPr>
          <p:cNvPr id="356" name="Google Shape;356;p28"/>
          <p:cNvSpPr/>
          <p:nvPr/>
        </p:nvSpPr>
        <p:spPr>
          <a:xfrm>
            <a:off x="6469523" y="5494100"/>
            <a:ext cx="1044600" cy="4671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top=mid-1;</a:t>
            </a:r>
            <a:endParaRPr/>
          </a:p>
        </p:txBody>
      </p:sp>
      <p:cxnSp>
        <p:nvCxnSpPr>
          <p:cNvPr id="357" name="Google Shape;357;p28"/>
          <p:cNvCxnSpPr>
            <a:endCxn id="355" idx="1"/>
          </p:cNvCxnSpPr>
          <p:nvPr/>
        </p:nvCxnSpPr>
        <p:spPr>
          <a:xfrm flipH="1" rot="10800000">
            <a:off x="6112523" y="5185293"/>
            <a:ext cx="357000" cy="67500"/>
          </a:xfrm>
          <a:prstGeom prst="straightConnector1">
            <a:avLst/>
          </a:prstGeom>
          <a:noFill/>
          <a:ln cap="flat" cmpd="sng" w="19050">
            <a:solidFill>
              <a:schemeClr val="dk2"/>
            </a:solidFill>
            <a:prstDash val="solid"/>
            <a:round/>
            <a:headEnd len="med" w="med" type="none"/>
            <a:tailEnd len="med" w="med" type="triangle"/>
          </a:ln>
        </p:spPr>
      </p:cxnSp>
      <p:cxnSp>
        <p:nvCxnSpPr>
          <p:cNvPr id="358" name="Google Shape;358;p28"/>
          <p:cNvCxnSpPr>
            <a:endCxn id="356" idx="1"/>
          </p:cNvCxnSpPr>
          <p:nvPr/>
        </p:nvCxnSpPr>
        <p:spPr>
          <a:xfrm>
            <a:off x="6037223" y="5634350"/>
            <a:ext cx="432300" cy="93300"/>
          </a:xfrm>
          <a:prstGeom prst="straightConnector1">
            <a:avLst/>
          </a:prstGeom>
          <a:noFill/>
          <a:ln cap="flat" cmpd="sng" w="19050">
            <a:solidFill>
              <a:schemeClr val="dk2"/>
            </a:solidFill>
            <a:prstDash val="solid"/>
            <a:round/>
            <a:headEnd len="med" w="med" type="none"/>
            <a:tailEnd len="med" w="med" type="triangle"/>
          </a:ln>
        </p:spPr>
      </p:cxnSp>
      <p:sp>
        <p:nvSpPr>
          <p:cNvPr id="359" name="Google Shape;359;p28"/>
          <p:cNvSpPr txBox="1"/>
          <p:nvPr/>
        </p:nvSpPr>
        <p:spPr>
          <a:xfrm>
            <a:off x="6096455" y="4843359"/>
            <a:ext cx="3138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60" name="Google Shape;360;p28"/>
          <p:cNvSpPr txBox="1"/>
          <p:nvPr/>
        </p:nvSpPr>
        <p:spPr>
          <a:xfrm>
            <a:off x="6037227" y="5645952"/>
            <a:ext cx="313800" cy="4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361" name="Google Shape;361;p28"/>
          <p:cNvCxnSpPr>
            <a:stCxn id="335" idx="2"/>
            <a:endCxn id="336" idx="0"/>
          </p:cNvCxnSpPr>
          <p:nvPr/>
        </p:nvCxnSpPr>
        <p:spPr>
          <a:xfrm flipH="1">
            <a:off x="1459382" y="2528100"/>
            <a:ext cx="96300" cy="728700"/>
          </a:xfrm>
          <a:prstGeom prst="straightConnector1">
            <a:avLst/>
          </a:prstGeom>
          <a:noFill/>
          <a:ln cap="flat" cmpd="sng" w="19050">
            <a:solidFill>
              <a:schemeClr val="dk2"/>
            </a:solidFill>
            <a:prstDash val="solid"/>
            <a:round/>
            <a:headEnd len="med" w="med" type="none"/>
            <a:tailEnd len="med" w="med" type="triangle"/>
          </a:ln>
        </p:spPr>
      </p:cxnSp>
      <p:cxnSp>
        <p:nvCxnSpPr>
          <p:cNvPr id="362" name="Google Shape;362;p28"/>
          <p:cNvCxnSpPr>
            <a:stCxn id="336" idx="2"/>
          </p:cNvCxnSpPr>
          <p:nvPr/>
        </p:nvCxnSpPr>
        <p:spPr>
          <a:xfrm flipH="1">
            <a:off x="976097" y="4178107"/>
            <a:ext cx="483300" cy="569100"/>
          </a:xfrm>
          <a:prstGeom prst="straightConnector1">
            <a:avLst/>
          </a:prstGeom>
          <a:noFill/>
          <a:ln cap="flat" cmpd="sng" w="19050">
            <a:solidFill>
              <a:schemeClr val="dk2"/>
            </a:solidFill>
            <a:prstDash val="solid"/>
            <a:round/>
            <a:headEnd len="med" w="med" type="none"/>
            <a:tailEnd len="med" w="med" type="triangle"/>
          </a:ln>
        </p:spPr>
      </p:cxnSp>
      <p:cxnSp>
        <p:nvCxnSpPr>
          <p:cNvPr id="363" name="Google Shape;363;p28"/>
          <p:cNvCxnSpPr>
            <a:stCxn id="336" idx="2"/>
            <a:endCxn id="337" idx="0"/>
          </p:cNvCxnSpPr>
          <p:nvPr/>
        </p:nvCxnSpPr>
        <p:spPr>
          <a:xfrm>
            <a:off x="1459397" y="4178107"/>
            <a:ext cx="796200" cy="548400"/>
          </a:xfrm>
          <a:prstGeom prst="straightConnector1">
            <a:avLst/>
          </a:prstGeom>
          <a:noFill/>
          <a:ln cap="flat" cmpd="sng" w="19050">
            <a:solidFill>
              <a:schemeClr val="dk2"/>
            </a:solidFill>
            <a:prstDash val="solid"/>
            <a:round/>
            <a:headEnd len="med" w="med" type="none"/>
            <a:tailEnd len="med" w="med" type="triangle"/>
          </a:ln>
        </p:spPr>
      </p:cxnSp>
      <p:sp>
        <p:nvSpPr>
          <p:cNvPr id="364" name="Google Shape;364;p28"/>
          <p:cNvSpPr/>
          <p:nvPr/>
        </p:nvSpPr>
        <p:spPr>
          <a:xfrm>
            <a:off x="2264534" y="2469876"/>
            <a:ext cx="1724851" cy="3236038"/>
          </a:xfrm>
          <a:custGeom>
            <a:rect b="b" l="l" r="r" t="t"/>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med" w="med" type="none"/>
            <a:tailEnd len="med" w="med" type="triangle"/>
          </a:ln>
        </p:spPr>
      </p:sp>
      <p:cxnSp>
        <p:nvCxnSpPr>
          <p:cNvPr id="365" name="Google Shape;365;p28"/>
          <p:cNvCxnSpPr>
            <a:stCxn id="341" idx="2"/>
            <a:endCxn id="345" idx="0"/>
          </p:cNvCxnSpPr>
          <p:nvPr/>
        </p:nvCxnSpPr>
        <p:spPr>
          <a:xfrm>
            <a:off x="4829543" y="3303329"/>
            <a:ext cx="0" cy="162300"/>
          </a:xfrm>
          <a:prstGeom prst="straightConnector1">
            <a:avLst/>
          </a:prstGeom>
          <a:noFill/>
          <a:ln cap="flat" cmpd="sng" w="19050">
            <a:solidFill>
              <a:schemeClr val="dk2"/>
            </a:solidFill>
            <a:prstDash val="solid"/>
            <a:round/>
            <a:headEnd len="med" w="med" type="none"/>
            <a:tailEnd len="med" w="med" type="triangle"/>
          </a:ln>
        </p:spPr>
      </p:cxnSp>
      <p:sp>
        <p:nvSpPr>
          <p:cNvPr id="366" name="Google Shape;366;p28"/>
          <p:cNvSpPr/>
          <p:nvPr/>
        </p:nvSpPr>
        <p:spPr>
          <a:xfrm>
            <a:off x="5196675" y="3139070"/>
            <a:ext cx="3287342" cy="2566871"/>
          </a:xfrm>
          <a:custGeom>
            <a:rect b="b" l="l" r="r" t="t"/>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med" w="med" type="none"/>
            <a:tailEnd len="med" w="med" type="triangle"/>
          </a:ln>
        </p:spPr>
      </p:sp>
      <p:sp>
        <p:nvSpPr>
          <p:cNvPr id="367" name="Google Shape;367;p28"/>
          <p:cNvSpPr/>
          <p:nvPr/>
        </p:nvSpPr>
        <p:spPr>
          <a:xfrm>
            <a:off x="5135798" y="3218987"/>
            <a:ext cx="3114854" cy="1937626"/>
          </a:xfrm>
          <a:custGeom>
            <a:rect b="b" l="l" r="r" t="t"/>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med" w="med" type="none"/>
            <a:tailEnd len="med" w="med" type="triangle"/>
          </a:ln>
        </p:spPr>
      </p:sp>
      <p:sp>
        <p:nvSpPr>
          <p:cNvPr id="368" name="Google Shape;368;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CFG</a:t>
            </a:r>
            <a:endParaRPr/>
          </a:p>
        </p:txBody>
      </p:sp>
      <p:sp>
        <p:nvSpPr>
          <p:cNvPr id="374" name="Google Shape;374;p29"/>
          <p:cNvSpPr/>
          <p:nvPr/>
        </p:nvSpPr>
        <p:spPr>
          <a:xfrm>
            <a:off x="2209450" y="1878800"/>
            <a:ext cx="337800" cy="4572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375" name="Google Shape;375;p29"/>
          <p:cNvSpPr/>
          <p:nvPr/>
        </p:nvSpPr>
        <p:spPr>
          <a:xfrm>
            <a:off x="2028400" y="2706200"/>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376" name="Google Shape;376;p29"/>
          <p:cNvSpPr/>
          <p:nvPr/>
        </p:nvSpPr>
        <p:spPr>
          <a:xfrm>
            <a:off x="2445975"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77" name="Google Shape;377;p29"/>
          <p:cNvSpPr/>
          <p:nvPr/>
        </p:nvSpPr>
        <p:spPr>
          <a:xfrm>
            <a:off x="1858150"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378" name="Google Shape;378;p29"/>
          <p:cNvSpPr txBox="1"/>
          <p:nvPr/>
        </p:nvSpPr>
        <p:spPr>
          <a:xfrm>
            <a:off x="26427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79" name="Google Shape;379;p29"/>
          <p:cNvSpPr txBox="1"/>
          <p:nvPr/>
        </p:nvSpPr>
        <p:spPr>
          <a:xfrm>
            <a:off x="16731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80" name="Google Shape;380;p29"/>
          <p:cNvSpPr/>
          <p:nvPr/>
        </p:nvSpPr>
        <p:spPr>
          <a:xfrm>
            <a:off x="604188" y="4401725"/>
            <a:ext cx="642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EXIT</a:t>
            </a:r>
            <a:endParaRPr/>
          </a:p>
        </p:txBody>
      </p:sp>
      <p:cxnSp>
        <p:nvCxnSpPr>
          <p:cNvPr id="381" name="Google Shape;381;p29"/>
          <p:cNvCxnSpPr>
            <a:stCxn id="382" idx="1"/>
            <a:endCxn id="380" idx="3"/>
          </p:cNvCxnSpPr>
          <p:nvPr/>
        </p:nvCxnSpPr>
        <p:spPr>
          <a:xfrm rot="10800000">
            <a:off x="1246300" y="4657025"/>
            <a:ext cx="782100" cy="0"/>
          </a:xfrm>
          <a:prstGeom prst="straightConnector1">
            <a:avLst/>
          </a:prstGeom>
          <a:noFill/>
          <a:ln cap="flat" cmpd="sng" w="19050">
            <a:solidFill>
              <a:schemeClr val="dk2"/>
            </a:solidFill>
            <a:prstDash val="solid"/>
            <a:round/>
            <a:headEnd len="med" w="med" type="none"/>
            <a:tailEnd len="med" w="med" type="triangle"/>
          </a:ln>
        </p:spPr>
      </p:cxnSp>
      <p:sp>
        <p:nvSpPr>
          <p:cNvPr id="383" name="Google Shape;383;p29"/>
          <p:cNvSpPr txBox="1"/>
          <p:nvPr/>
        </p:nvSpPr>
        <p:spPr>
          <a:xfrm>
            <a:off x="1034188" y="40540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84" name="Google Shape;384;p29"/>
          <p:cNvSpPr/>
          <p:nvPr/>
        </p:nvSpPr>
        <p:spPr>
          <a:xfrm>
            <a:off x="2145700" y="5205725"/>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85" name="Google Shape;385;p29"/>
          <p:cNvSpPr txBox="1"/>
          <p:nvPr/>
        </p:nvSpPr>
        <p:spPr>
          <a:xfrm>
            <a:off x="1742050" y="475897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86" name="Google Shape;386;p29"/>
          <p:cNvSpPr/>
          <p:nvPr/>
        </p:nvSpPr>
        <p:spPr>
          <a:xfrm>
            <a:off x="3172200" y="5176538"/>
            <a:ext cx="741900" cy="636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387" name="Google Shape;387;p29"/>
          <p:cNvCxnSpPr>
            <a:stCxn id="384" idx="3"/>
            <a:endCxn id="386" idx="1"/>
          </p:cNvCxnSpPr>
          <p:nvPr/>
        </p:nvCxnSpPr>
        <p:spPr>
          <a:xfrm>
            <a:off x="2611000" y="5461025"/>
            <a:ext cx="561300" cy="33600"/>
          </a:xfrm>
          <a:prstGeom prst="straightConnector1">
            <a:avLst/>
          </a:prstGeom>
          <a:noFill/>
          <a:ln cap="flat" cmpd="sng" w="19050">
            <a:solidFill>
              <a:schemeClr val="dk2"/>
            </a:solidFill>
            <a:prstDash val="solid"/>
            <a:round/>
            <a:headEnd len="med" w="med" type="none"/>
            <a:tailEnd len="med" w="med" type="triangle"/>
          </a:ln>
        </p:spPr>
      </p:cxnSp>
      <p:sp>
        <p:nvSpPr>
          <p:cNvPr id="388" name="Google Shape;388;p29"/>
          <p:cNvSpPr/>
          <p:nvPr/>
        </p:nvSpPr>
        <p:spPr>
          <a:xfrm>
            <a:off x="4648425" y="581285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cxnSp>
        <p:nvCxnSpPr>
          <p:cNvPr id="389" name="Google Shape;389;p29"/>
          <p:cNvCxnSpPr>
            <a:stCxn id="386" idx="2"/>
            <a:endCxn id="388" idx="1"/>
          </p:cNvCxnSpPr>
          <p:nvPr/>
        </p:nvCxnSpPr>
        <p:spPr>
          <a:xfrm>
            <a:off x="3543150" y="5812837"/>
            <a:ext cx="1105200" cy="255300"/>
          </a:xfrm>
          <a:prstGeom prst="straightConnector1">
            <a:avLst/>
          </a:prstGeom>
          <a:noFill/>
          <a:ln cap="flat" cmpd="sng" w="19050">
            <a:solidFill>
              <a:schemeClr val="dk2"/>
            </a:solidFill>
            <a:prstDash val="solid"/>
            <a:round/>
            <a:headEnd len="med" w="med" type="none"/>
            <a:tailEnd len="med" w="med" type="triangle"/>
          </a:ln>
        </p:spPr>
      </p:cxnSp>
      <p:sp>
        <p:nvSpPr>
          <p:cNvPr id="390" name="Google Shape;390;p29"/>
          <p:cNvSpPr txBox="1"/>
          <p:nvPr/>
        </p:nvSpPr>
        <p:spPr>
          <a:xfrm>
            <a:off x="3926850" y="605700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1" name="Google Shape;391;p29"/>
          <p:cNvSpPr/>
          <p:nvPr/>
        </p:nvSpPr>
        <p:spPr>
          <a:xfrm>
            <a:off x="4551825" y="5000500"/>
            <a:ext cx="642000" cy="5931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392" name="Google Shape;392;p29"/>
          <p:cNvCxnSpPr>
            <a:stCxn id="386" idx="0"/>
            <a:endCxn id="391" idx="1"/>
          </p:cNvCxnSpPr>
          <p:nvPr/>
        </p:nvCxnSpPr>
        <p:spPr>
          <a:xfrm>
            <a:off x="3543150" y="5176538"/>
            <a:ext cx="1008600" cy="120600"/>
          </a:xfrm>
          <a:prstGeom prst="straightConnector1">
            <a:avLst/>
          </a:prstGeom>
          <a:noFill/>
          <a:ln cap="flat" cmpd="sng" w="19050">
            <a:solidFill>
              <a:schemeClr val="dk2"/>
            </a:solidFill>
            <a:prstDash val="solid"/>
            <a:round/>
            <a:headEnd len="med" w="med" type="none"/>
            <a:tailEnd len="med" w="med" type="triangle"/>
          </a:ln>
        </p:spPr>
      </p:cxnSp>
      <p:sp>
        <p:nvSpPr>
          <p:cNvPr id="393" name="Google Shape;393;p29"/>
          <p:cNvSpPr txBox="1"/>
          <p:nvPr/>
        </p:nvSpPr>
        <p:spPr>
          <a:xfrm>
            <a:off x="3926850" y="46924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94" name="Google Shape;394;p29"/>
          <p:cNvSpPr/>
          <p:nvPr/>
        </p:nvSpPr>
        <p:spPr>
          <a:xfrm>
            <a:off x="5569775" y="4732275"/>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t>
            </a:r>
            <a:endParaRPr/>
          </a:p>
        </p:txBody>
      </p:sp>
      <p:sp>
        <p:nvSpPr>
          <p:cNvPr id="395" name="Google Shape;395;p29"/>
          <p:cNvSpPr/>
          <p:nvPr/>
        </p:nvSpPr>
        <p:spPr>
          <a:xfrm>
            <a:off x="5462150" y="5297150"/>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t>
            </a:r>
            <a:endParaRPr/>
          </a:p>
        </p:txBody>
      </p:sp>
      <p:cxnSp>
        <p:nvCxnSpPr>
          <p:cNvPr id="396" name="Google Shape;396;p29"/>
          <p:cNvCxnSpPr>
            <a:stCxn id="391" idx="0"/>
            <a:endCxn id="394"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29"/>
          <p:cNvCxnSpPr>
            <a:stCxn id="391" idx="2"/>
            <a:endCxn id="395" idx="1"/>
          </p:cNvCxnSpPr>
          <p:nvPr/>
        </p:nvCxnSpPr>
        <p:spPr>
          <a:xfrm flipH="1" rot="10800000">
            <a:off x="4872825" y="5552500"/>
            <a:ext cx="589200" cy="41100"/>
          </a:xfrm>
          <a:prstGeom prst="straightConnector1">
            <a:avLst/>
          </a:prstGeom>
          <a:noFill/>
          <a:ln cap="flat" cmpd="sng" w="19050">
            <a:solidFill>
              <a:schemeClr val="dk2"/>
            </a:solidFill>
            <a:prstDash val="solid"/>
            <a:round/>
            <a:headEnd len="med" w="med" type="none"/>
            <a:tailEnd len="med" w="med" type="triangle"/>
          </a:ln>
        </p:spPr>
      </p:cxnSp>
      <p:sp>
        <p:nvSpPr>
          <p:cNvPr id="398" name="Google Shape;398;p29"/>
          <p:cNvSpPr txBox="1"/>
          <p:nvPr/>
        </p:nvSpPr>
        <p:spPr>
          <a:xfrm>
            <a:off x="4991863" y="4657025"/>
            <a:ext cx="337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399" name="Google Shape;399;p29"/>
          <p:cNvSpPr txBox="1"/>
          <p:nvPr/>
        </p:nvSpPr>
        <p:spPr>
          <a:xfrm>
            <a:off x="5124350" y="51765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400" name="Google Shape;400;p29"/>
          <p:cNvCxnSpPr>
            <a:stCxn id="374" idx="2"/>
            <a:endCxn id="375" idx="0"/>
          </p:cNvCxnSpPr>
          <p:nvPr/>
        </p:nvCxnSpPr>
        <p:spPr>
          <a:xfrm>
            <a:off x="2378350" y="2336000"/>
            <a:ext cx="0" cy="370200"/>
          </a:xfrm>
          <a:prstGeom prst="straightConnector1">
            <a:avLst/>
          </a:prstGeom>
          <a:noFill/>
          <a:ln cap="flat" cmpd="sng" w="19050">
            <a:solidFill>
              <a:schemeClr val="dk2"/>
            </a:solidFill>
            <a:prstDash val="solid"/>
            <a:round/>
            <a:headEnd len="med" w="med" type="none"/>
            <a:tailEnd len="med" w="med" type="triangle"/>
          </a:ln>
        </p:spPr>
      </p:cxnSp>
      <p:cxnSp>
        <p:nvCxnSpPr>
          <p:cNvPr id="401" name="Google Shape;401;p29"/>
          <p:cNvCxnSpPr>
            <a:stCxn id="375" idx="2"/>
          </p:cNvCxnSpPr>
          <p:nvPr/>
        </p:nvCxnSpPr>
        <p:spPr>
          <a:xfrm flipH="1">
            <a:off x="2079850" y="3216800"/>
            <a:ext cx="298500" cy="422100"/>
          </a:xfrm>
          <a:prstGeom prst="straightConnector1">
            <a:avLst/>
          </a:prstGeom>
          <a:noFill/>
          <a:ln cap="flat" cmpd="sng" w="19050">
            <a:solidFill>
              <a:schemeClr val="dk2"/>
            </a:solidFill>
            <a:prstDash val="solid"/>
            <a:round/>
            <a:headEnd len="med" w="med" type="none"/>
            <a:tailEnd len="med" w="med" type="triangle"/>
          </a:ln>
        </p:spPr>
      </p:cxnSp>
      <p:cxnSp>
        <p:nvCxnSpPr>
          <p:cNvPr id="402" name="Google Shape;402;p29"/>
          <p:cNvCxnSpPr>
            <a:stCxn id="375" idx="2"/>
            <a:endCxn id="376" idx="0"/>
          </p:cNvCxnSpPr>
          <p:nvPr/>
        </p:nvCxnSpPr>
        <p:spPr>
          <a:xfrm>
            <a:off x="2378350" y="3216800"/>
            <a:ext cx="259500" cy="436200"/>
          </a:xfrm>
          <a:prstGeom prst="straightConnector1">
            <a:avLst/>
          </a:prstGeom>
          <a:noFill/>
          <a:ln cap="flat" cmpd="sng" w="19050">
            <a:solidFill>
              <a:schemeClr val="dk2"/>
            </a:solidFill>
            <a:prstDash val="solid"/>
            <a:round/>
            <a:headEnd len="med" w="med" type="none"/>
            <a:tailEnd len="med" w="med" type="triangle"/>
          </a:ln>
        </p:spPr>
      </p:cxnSp>
      <p:cxnSp>
        <p:nvCxnSpPr>
          <p:cNvPr id="403" name="Google Shape;403;p29"/>
          <p:cNvCxnSpPr>
            <a:stCxn id="382" idx="2"/>
            <a:endCxn id="384" idx="0"/>
          </p:cNvCxnSpPr>
          <p:nvPr/>
        </p:nvCxnSpPr>
        <p:spPr>
          <a:xfrm>
            <a:off x="2378350" y="4912325"/>
            <a:ext cx="0" cy="293400"/>
          </a:xfrm>
          <a:prstGeom prst="straightConnector1">
            <a:avLst/>
          </a:prstGeom>
          <a:noFill/>
          <a:ln cap="flat" cmpd="sng" w="19050">
            <a:solidFill>
              <a:schemeClr val="dk2"/>
            </a:solidFill>
            <a:prstDash val="solid"/>
            <a:round/>
            <a:headEnd len="med" w="med" type="none"/>
            <a:tailEnd len="med" w="med" type="triangle"/>
          </a:ln>
        </p:spPr>
      </p:cxnSp>
      <p:sp>
        <p:nvSpPr>
          <p:cNvPr id="382" name="Google Shape;382;p29"/>
          <p:cNvSpPr/>
          <p:nvPr/>
        </p:nvSpPr>
        <p:spPr>
          <a:xfrm>
            <a:off x="2028400" y="4401725"/>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04" name="Google Shape;404;p29"/>
          <p:cNvCxnSpPr>
            <a:stCxn id="377" idx="2"/>
            <a:endCxn id="382" idx="0"/>
          </p:cNvCxnSpPr>
          <p:nvPr/>
        </p:nvCxnSpPr>
        <p:spPr>
          <a:xfrm>
            <a:off x="2050150" y="4163700"/>
            <a:ext cx="328200" cy="237900"/>
          </a:xfrm>
          <a:prstGeom prst="straightConnector1">
            <a:avLst/>
          </a:prstGeom>
          <a:noFill/>
          <a:ln cap="flat" cmpd="sng" w="19050">
            <a:solidFill>
              <a:schemeClr val="dk2"/>
            </a:solidFill>
            <a:prstDash val="solid"/>
            <a:round/>
            <a:headEnd len="med" w="med" type="none"/>
            <a:tailEnd len="med" w="med" type="triangle"/>
          </a:ln>
        </p:spPr>
      </p:cxnSp>
      <p:cxnSp>
        <p:nvCxnSpPr>
          <p:cNvPr id="405" name="Google Shape;405;p29"/>
          <p:cNvCxnSpPr>
            <a:stCxn id="376" idx="2"/>
            <a:endCxn id="382" idx="0"/>
          </p:cNvCxnSpPr>
          <p:nvPr/>
        </p:nvCxnSpPr>
        <p:spPr>
          <a:xfrm flipH="1">
            <a:off x="2378475" y="4163700"/>
            <a:ext cx="259500" cy="237900"/>
          </a:xfrm>
          <a:prstGeom prst="straightConnector1">
            <a:avLst/>
          </a:prstGeom>
          <a:noFill/>
          <a:ln cap="flat" cmpd="sng" w="19050">
            <a:solidFill>
              <a:schemeClr val="dk2"/>
            </a:solidFill>
            <a:prstDash val="solid"/>
            <a:round/>
            <a:headEnd len="med" w="med" type="none"/>
            <a:tailEnd len="med" w="med" type="triangle"/>
          </a:ln>
        </p:spPr>
      </p:cxnSp>
      <p:sp>
        <p:nvSpPr>
          <p:cNvPr id="406" name="Google Shape;406;p29"/>
          <p:cNvSpPr/>
          <p:nvPr/>
        </p:nvSpPr>
        <p:spPr>
          <a:xfrm>
            <a:off x="2745150" y="4583925"/>
            <a:ext cx="3482800" cy="322850"/>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407" name="Google Shape;407;p29"/>
          <p:cNvSpPr/>
          <p:nvPr/>
        </p:nvSpPr>
        <p:spPr>
          <a:xfrm>
            <a:off x="2676675" y="4378500"/>
            <a:ext cx="3727375" cy="1134825"/>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408" name="Google Shape;408;p29"/>
          <p:cNvSpPr/>
          <p:nvPr/>
        </p:nvSpPr>
        <p:spPr>
          <a:xfrm>
            <a:off x="2559275" y="4094775"/>
            <a:ext cx="4060000" cy="2083825"/>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graphicFrame>
        <p:nvGraphicFramePr>
          <p:cNvPr id="409" name="Google Shape;409;p29"/>
          <p:cNvGraphicFramePr/>
          <p:nvPr/>
        </p:nvGraphicFramePr>
        <p:xfrm>
          <a:off x="4759150" y="2113413"/>
          <a:ext cx="3000000" cy="3000000"/>
        </p:xfrm>
        <a:graphic>
          <a:graphicData uri="http://schemas.openxmlformats.org/drawingml/2006/table">
            <a:tbl>
              <a:tblPr>
                <a:noFill/>
                <a:tableStyleId>{C0250728-3B8D-4CD9-8867-D2C8D659EB8E}</a:tableStyleId>
              </a:tblPr>
              <a:tblGrid>
                <a:gridCol w="3780650"/>
              </a:tblGrid>
              <a:tr h="353300">
                <a:tc>
                  <a:txBody>
                    <a:bodyPr>
                      <a:noAutofit/>
                    </a:bodyPr>
                    <a:lstStyle/>
                    <a:p>
                      <a:pPr indent="0" lvl="0" marL="0" rtl="0" algn="l">
                        <a:spcBef>
                          <a:spcPts val="0"/>
                        </a:spcBef>
                        <a:spcAft>
                          <a:spcPts val="0"/>
                        </a:spcAft>
                        <a:buNone/>
                      </a:pPr>
                      <a:r>
                        <a:rPr lang="en">
                          <a:solidFill>
                            <a:srgbClr val="FF0000"/>
                          </a:solidFill>
                        </a:rPr>
                        <a:t>E </a:t>
                      </a:r>
                      <a:r>
                        <a:rPr lang="en"/>
                        <a:t>-&gt; EXIT</a:t>
                      </a:r>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None/>
                      </a:pPr>
                      <a:r>
                        <a:rPr lang="en">
                          <a:solidFill>
                            <a:srgbClr val="FF0000"/>
                          </a:solidFill>
                        </a:rPr>
                        <a:t>E</a:t>
                      </a:r>
                      <a:r>
                        <a:rPr lang="en"/>
                        <a:t> -&gt; F -&gt; G -&gt; H -&gt; </a:t>
                      </a:r>
                      <a:r>
                        <a:rPr lang="en">
                          <a:solidFill>
                            <a:srgbClr val="FF0000"/>
                          </a:solidFill>
                        </a:rPr>
                        <a:t>E</a:t>
                      </a:r>
                      <a:endParaRPr>
                        <a:solidFill>
                          <a:srgbClr val="FF0000"/>
                        </a:solidFill>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Clr>
                          <a:schemeClr val="dk1"/>
                        </a:buClr>
                        <a:buSzPts val="1100"/>
                        <a:buFont typeface="Arial"/>
                        <a:buNone/>
                      </a:pPr>
                      <a:r>
                        <a:rPr lang="en">
                          <a:solidFill>
                            <a:srgbClr val="FF0000"/>
                          </a:solidFill>
                        </a:rPr>
                        <a:t>E</a:t>
                      </a:r>
                      <a:r>
                        <a:rPr lang="en">
                          <a:solidFill>
                            <a:schemeClr val="dk1"/>
                          </a:solidFill>
                        </a:rPr>
                        <a:t> -&gt; F -&gt; G -&gt; I -&gt; J -&gt; </a:t>
                      </a:r>
                      <a:r>
                        <a:rPr lang="en">
                          <a:solidFill>
                            <a:srgbClr val="FF0000"/>
                          </a:solidFill>
                        </a:rPr>
                        <a:t>E</a:t>
                      </a:r>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Clr>
                          <a:schemeClr val="dk1"/>
                        </a:buClr>
                        <a:buSzPts val="1100"/>
                        <a:buFont typeface="Arial"/>
                        <a:buNone/>
                      </a:pPr>
                      <a:r>
                        <a:rPr lang="en">
                          <a:solidFill>
                            <a:srgbClr val="FF0000"/>
                          </a:solidFill>
                        </a:rPr>
                        <a:t>E</a:t>
                      </a:r>
                      <a:r>
                        <a:rPr lang="en">
                          <a:solidFill>
                            <a:schemeClr val="dk1"/>
                          </a:solidFill>
                        </a:rPr>
                        <a:t> -&gt; F -&gt; G -&gt; I -&gt; K -&gt; </a:t>
                      </a:r>
                      <a:r>
                        <a:rPr lang="en">
                          <a:solidFill>
                            <a:srgbClr val="FF0000"/>
                          </a:solidFill>
                        </a:rPr>
                        <a:t>E</a:t>
                      </a:r>
                      <a:endParaRPr/>
                    </a:p>
                  </a:txBody>
                  <a:tcPr marT="91425" marB="91425" marR="91425" marL="91425">
                    <a:solidFill>
                      <a:srgbClr val="FFFFFF"/>
                    </a:solidFill>
                  </a:tcPr>
                </a:tc>
              </a:tr>
            </a:tbl>
          </a:graphicData>
        </a:graphic>
      </p:graphicFrame>
      <p:sp>
        <p:nvSpPr>
          <p:cNvPr id="410" name="Google Shape;410;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CFG</a:t>
            </a:r>
            <a:endParaRPr/>
          </a:p>
        </p:txBody>
      </p:sp>
      <p:sp>
        <p:nvSpPr>
          <p:cNvPr id="416" name="Google Shape;416;p30"/>
          <p:cNvSpPr/>
          <p:nvPr/>
        </p:nvSpPr>
        <p:spPr>
          <a:xfrm>
            <a:off x="2062450" y="1878800"/>
            <a:ext cx="337800" cy="4572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417" name="Google Shape;417;p30"/>
          <p:cNvSpPr/>
          <p:nvPr/>
        </p:nvSpPr>
        <p:spPr>
          <a:xfrm>
            <a:off x="1881400" y="2706200"/>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418" name="Google Shape;418;p30"/>
          <p:cNvSpPr/>
          <p:nvPr/>
        </p:nvSpPr>
        <p:spPr>
          <a:xfrm>
            <a:off x="2298975"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19" name="Google Shape;419;p30"/>
          <p:cNvSpPr/>
          <p:nvPr/>
        </p:nvSpPr>
        <p:spPr>
          <a:xfrm>
            <a:off x="1711150"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420" name="Google Shape;420;p30"/>
          <p:cNvSpPr txBox="1"/>
          <p:nvPr/>
        </p:nvSpPr>
        <p:spPr>
          <a:xfrm>
            <a:off x="24957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21" name="Google Shape;421;p30"/>
          <p:cNvSpPr txBox="1"/>
          <p:nvPr/>
        </p:nvSpPr>
        <p:spPr>
          <a:xfrm>
            <a:off x="15261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22" name="Google Shape;422;p30"/>
          <p:cNvSpPr/>
          <p:nvPr/>
        </p:nvSpPr>
        <p:spPr>
          <a:xfrm>
            <a:off x="457188" y="4401725"/>
            <a:ext cx="642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EXIT</a:t>
            </a:r>
            <a:endParaRPr/>
          </a:p>
        </p:txBody>
      </p:sp>
      <p:cxnSp>
        <p:nvCxnSpPr>
          <p:cNvPr id="423" name="Google Shape;423;p30"/>
          <p:cNvCxnSpPr>
            <a:stCxn id="424" idx="1"/>
            <a:endCxn id="422" idx="3"/>
          </p:cNvCxnSpPr>
          <p:nvPr/>
        </p:nvCxnSpPr>
        <p:spPr>
          <a:xfrm rot="10800000">
            <a:off x="1099300" y="4657025"/>
            <a:ext cx="782100" cy="0"/>
          </a:xfrm>
          <a:prstGeom prst="straightConnector1">
            <a:avLst/>
          </a:prstGeom>
          <a:noFill/>
          <a:ln cap="flat" cmpd="sng" w="19050">
            <a:solidFill>
              <a:schemeClr val="dk2"/>
            </a:solidFill>
            <a:prstDash val="solid"/>
            <a:round/>
            <a:headEnd len="med" w="med" type="none"/>
            <a:tailEnd len="med" w="med" type="triangle"/>
          </a:ln>
        </p:spPr>
      </p:cxnSp>
      <p:sp>
        <p:nvSpPr>
          <p:cNvPr id="425" name="Google Shape;425;p30"/>
          <p:cNvSpPr txBox="1"/>
          <p:nvPr/>
        </p:nvSpPr>
        <p:spPr>
          <a:xfrm>
            <a:off x="887188" y="40540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26" name="Google Shape;426;p30"/>
          <p:cNvSpPr/>
          <p:nvPr/>
        </p:nvSpPr>
        <p:spPr>
          <a:xfrm>
            <a:off x="1998700" y="5205725"/>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27" name="Google Shape;427;p30"/>
          <p:cNvSpPr txBox="1"/>
          <p:nvPr/>
        </p:nvSpPr>
        <p:spPr>
          <a:xfrm>
            <a:off x="1595050" y="475897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28" name="Google Shape;428;p30"/>
          <p:cNvSpPr/>
          <p:nvPr/>
        </p:nvSpPr>
        <p:spPr>
          <a:xfrm>
            <a:off x="3025200" y="5176538"/>
            <a:ext cx="741900" cy="636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429" name="Google Shape;429;p30"/>
          <p:cNvCxnSpPr>
            <a:stCxn id="426" idx="3"/>
            <a:endCxn id="428" idx="1"/>
          </p:cNvCxnSpPr>
          <p:nvPr/>
        </p:nvCxnSpPr>
        <p:spPr>
          <a:xfrm>
            <a:off x="2464000" y="5461025"/>
            <a:ext cx="561300" cy="33600"/>
          </a:xfrm>
          <a:prstGeom prst="straightConnector1">
            <a:avLst/>
          </a:prstGeom>
          <a:noFill/>
          <a:ln cap="flat" cmpd="sng" w="19050">
            <a:solidFill>
              <a:schemeClr val="dk2"/>
            </a:solidFill>
            <a:prstDash val="solid"/>
            <a:round/>
            <a:headEnd len="med" w="med" type="none"/>
            <a:tailEnd len="med" w="med" type="triangle"/>
          </a:ln>
        </p:spPr>
      </p:cxnSp>
      <p:sp>
        <p:nvSpPr>
          <p:cNvPr id="430" name="Google Shape;430;p30"/>
          <p:cNvSpPr/>
          <p:nvPr/>
        </p:nvSpPr>
        <p:spPr>
          <a:xfrm>
            <a:off x="4501425" y="581285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cxnSp>
        <p:nvCxnSpPr>
          <p:cNvPr id="431" name="Google Shape;431;p30"/>
          <p:cNvCxnSpPr>
            <a:stCxn id="428" idx="2"/>
            <a:endCxn id="430" idx="1"/>
          </p:cNvCxnSpPr>
          <p:nvPr/>
        </p:nvCxnSpPr>
        <p:spPr>
          <a:xfrm>
            <a:off x="3396150" y="5812837"/>
            <a:ext cx="1105200" cy="255300"/>
          </a:xfrm>
          <a:prstGeom prst="straightConnector1">
            <a:avLst/>
          </a:prstGeom>
          <a:noFill/>
          <a:ln cap="flat" cmpd="sng" w="19050">
            <a:solidFill>
              <a:schemeClr val="dk2"/>
            </a:solidFill>
            <a:prstDash val="solid"/>
            <a:round/>
            <a:headEnd len="med" w="med" type="none"/>
            <a:tailEnd len="med" w="med" type="triangle"/>
          </a:ln>
        </p:spPr>
      </p:cxnSp>
      <p:sp>
        <p:nvSpPr>
          <p:cNvPr id="432" name="Google Shape;432;p30"/>
          <p:cNvSpPr txBox="1"/>
          <p:nvPr/>
        </p:nvSpPr>
        <p:spPr>
          <a:xfrm>
            <a:off x="3779850" y="605700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33" name="Google Shape;433;p30"/>
          <p:cNvSpPr/>
          <p:nvPr/>
        </p:nvSpPr>
        <p:spPr>
          <a:xfrm>
            <a:off x="4404825" y="5000500"/>
            <a:ext cx="642000" cy="5931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434" name="Google Shape;434;p30"/>
          <p:cNvCxnSpPr>
            <a:stCxn id="428" idx="0"/>
            <a:endCxn id="433" idx="1"/>
          </p:cNvCxnSpPr>
          <p:nvPr/>
        </p:nvCxnSpPr>
        <p:spPr>
          <a:xfrm>
            <a:off x="3396150" y="5176538"/>
            <a:ext cx="1008600" cy="120600"/>
          </a:xfrm>
          <a:prstGeom prst="straightConnector1">
            <a:avLst/>
          </a:prstGeom>
          <a:noFill/>
          <a:ln cap="flat" cmpd="sng" w="19050">
            <a:solidFill>
              <a:schemeClr val="dk2"/>
            </a:solidFill>
            <a:prstDash val="solid"/>
            <a:round/>
            <a:headEnd len="med" w="med" type="none"/>
            <a:tailEnd len="med" w="med" type="triangle"/>
          </a:ln>
        </p:spPr>
      </p:cxnSp>
      <p:sp>
        <p:nvSpPr>
          <p:cNvPr id="435" name="Google Shape;435;p30"/>
          <p:cNvSpPr txBox="1"/>
          <p:nvPr/>
        </p:nvSpPr>
        <p:spPr>
          <a:xfrm>
            <a:off x="3779850" y="46924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36" name="Google Shape;436;p30"/>
          <p:cNvSpPr/>
          <p:nvPr/>
        </p:nvSpPr>
        <p:spPr>
          <a:xfrm>
            <a:off x="5422775" y="4732275"/>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t>
            </a:r>
            <a:endParaRPr/>
          </a:p>
        </p:txBody>
      </p:sp>
      <p:sp>
        <p:nvSpPr>
          <p:cNvPr id="437" name="Google Shape;437;p30"/>
          <p:cNvSpPr/>
          <p:nvPr/>
        </p:nvSpPr>
        <p:spPr>
          <a:xfrm>
            <a:off x="5315150" y="5297150"/>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t>
            </a:r>
            <a:endParaRPr/>
          </a:p>
        </p:txBody>
      </p:sp>
      <p:cxnSp>
        <p:nvCxnSpPr>
          <p:cNvPr id="438" name="Google Shape;438;p30"/>
          <p:cNvCxnSpPr>
            <a:stCxn id="433" idx="0"/>
            <a:endCxn id="436"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med" w="med" type="none"/>
            <a:tailEnd len="med" w="med" type="triangle"/>
          </a:ln>
        </p:spPr>
      </p:cxnSp>
      <p:cxnSp>
        <p:nvCxnSpPr>
          <p:cNvPr id="439" name="Google Shape;439;p30"/>
          <p:cNvCxnSpPr>
            <a:stCxn id="433" idx="2"/>
            <a:endCxn id="437"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med" w="med" type="none"/>
            <a:tailEnd len="med" w="med" type="triangle"/>
          </a:ln>
        </p:spPr>
      </p:cxnSp>
      <p:sp>
        <p:nvSpPr>
          <p:cNvPr id="440" name="Google Shape;440;p30"/>
          <p:cNvSpPr txBox="1"/>
          <p:nvPr/>
        </p:nvSpPr>
        <p:spPr>
          <a:xfrm>
            <a:off x="4844863" y="4657025"/>
            <a:ext cx="337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41" name="Google Shape;441;p30"/>
          <p:cNvSpPr txBox="1"/>
          <p:nvPr/>
        </p:nvSpPr>
        <p:spPr>
          <a:xfrm>
            <a:off x="4977350" y="51765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442" name="Google Shape;442;p30"/>
          <p:cNvCxnSpPr>
            <a:stCxn id="416" idx="2"/>
            <a:endCxn id="417" idx="0"/>
          </p:cNvCxnSpPr>
          <p:nvPr/>
        </p:nvCxnSpPr>
        <p:spPr>
          <a:xfrm>
            <a:off x="2231350" y="2336000"/>
            <a:ext cx="0" cy="370200"/>
          </a:xfrm>
          <a:prstGeom prst="straightConnector1">
            <a:avLst/>
          </a:prstGeom>
          <a:noFill/>
          <a:ln cap="flat" cmpd="sng" w="19050">
            <a:solidFill>
              <a:schemeClr val="dk2"/>
            </a:solidFill>
            <a:prstDash val="solid"/>
            <a:round/>
            <a:headEnd len="med" w="med" type="none"/>
            <a:tailEnd len="med" w="med" type="triangle"/>
          </a:ln>
        </p:spPr>
      </p:cxnSp>
      <p:cxnSp>
        <p:nvCxnSpPr>
          <p:cNvPr id="443" name="Google Shape;443;p30"/>
          <p:cNvCxnSpPr>
            <a:stCxn id="417" idx="2"/>
          </p:cNvCxnSpPr>
          <p:nvPr/>
        </p:nvCxnSpPr>
        <p:spPr>
          <a:xfrm flipH="1">
            <a:off x="1932850" y="3216800"/>
            <a:ext cx="298500" cy="422100"/>
          </a:xfrm>
          <a:prstGeom prst="straightConnector1">
            <a:avLst/>
          </a:prstGeom>
          <a:noFill/>
          <a:ln cap="flat" cmpd="sng" w="19050">
            <a:solidFill>
              <a:schemeClr val="dk2"/>
            </a:solidFill>
            <a:prstDash val="solid"/>
            <a:round/>
            <a:headEnd len="med" w="med" type="none"/>
            <a:tailEnd len="med" w="med" type="triangle"/>
          </a:ln>
        </p:spPr>
      </p:cxnSp>
      <p:cxnSp>
        <p:nvCxnSpPr>
          <p:cNvPr id="444" name="Google Shape;444;p30"/>
          <p:cNvCxnSpPr>
            <a:stCxn id="417" idx="2"/>
            <a:endCxn id="418" idx="0"/>
          </p:cNvCxnSpPr>
          <p:nvPr/>
        </p:nvCxnSpPr>
        <p:spPr>
          <a:xfrm>
            <a:off x="2231350" y="3216800"/>
            <a:ext cx="259500" cy="4362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30"/>
          <p:cNvCxnSpPr>
            <a:stCxn id="424" idx="2"/>
            <a:endCxn id="426" idx="0"/>
          </p:cNvCxnSpPr>
          <p:nvPr/>
        </p:nvCxnSpPr>
        <p:spPr>
          <a:xfrm>
            <a:off x="2231350" y="4912325"/>
            <a:ext cx="0" cy="293400"/>
          </a:xfrm>
          <a:prstGeom prst="straightConnector1">
            <a:avLst/>
          </a:prstGeom>
          <a:noFill/>
          <a:ln cap="flat" cmpd="sng" w="19050">
            <a:solidFill>
              <a:schemeClr val="dk2"/>
            </a:solidFill>
            <a:prstDash val="solid"/>
            <a:round/>
            <a:headEnd len="med" w="med" type="none"/>
            <a:tailEnd len="med" w="med" type="triangle"/>
          </a:ln>
        </p:spPr>
      </p:cxnSp>
      <p:sp>
        <p:nvSpPr>
          <p:cNvPr id="424" name="Google Shape;424;p30"/>
          <p:cNvSpPr/>
          <p:nvPr/>
        </p:nvSpPr>
        <p:spPr>
          <a:xfrm>
            <a:off x="1881400" y="4401725"/>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46" name="Google Shape;446;p30"/>
          <p:cNvCxnSpPr>
            <a:stCxn id="419" idx="2"/>
            <a:endCxn id="424" idx="0"/>
          </p:cNvCxnSpPr>
          <p:nvPr/>
        </p:nvCxnSpPr>
        <p:spPr>
          <a:xfrm>
            <a:off x="1903150" y="4163700"/>
            <a:ext cx="328200" cy="237900"/>
          </a:xfrm>
          <a:prstGeom prst="straightConnector1">
            <a:avLst/>
          </a:prstGeom>
          <a:noFill/>
          <a:ln cap="flat" cmpd="sng" w="19050">
            <a:solidFill>
              <a:schemeClr val="dk2"/>
            </a:solidFill>
            <a:prstDash val="solid"/>
            <a:round/>
            <a:headEnd len="med" w="med" type="none"/>
            <a:tailEnd len="med" w="med" type="triangle"/>
          </a:ln>
        </p:spPr>
      </p:cxnSp>
      <p:cxnSp>
        <p:nvCxnSpPr>
          <p:cNvPr id="447" name="Google Shape;447;p30"/>
          <p:cNvCxnSpPr>
            <a:stCxn id="418" idx="2"/>
            <a:endCxn id="424" idx="0"/>
          </p:cNvCxnSpPr>
          <p:nvPr/>
        </p:nvCxnSpPr>
        <p:spPr>
          <a:xfrm flipH="1">
            <a:off x="2231475" y="4163700"/>
            <a:ext cx="259500" cy="237900"/>
          </a:xfrm>
          <a:prstGeom prst="straightConnector1">
            <a:avLst/>
          </a:prstGeom>
          <a:noFill/>
          <a:ln cap="flat" cmpd="sng" w="19050">
            <a:solidFill>
              <a:schemeClr val="dk2"/>
            </a:solidFill>
            <a:prstDash val="solid"/>
            <a:round/>
            <a:headEnd len="med" w="med" type="none"/>
            <a:tailEnd len="med" w="med" type="triangle"/>
          </a:ln>
        </p:spPr>
      </p:cxnSp>
      <p:graphicFrame>
        <p:nvGraphicFramePr>
          <p:cNvPr id="448" name="Google Shape;448;p30"/>
          <p:cNvGraphicFramePr/>
          <p:nvPr/>
        </p:nvGraphicFramePr>
        <p:xfrm>
          <a:off x="4251500" y="2176700"/>
          <a:ext cx="3000000" cy="3000000"/>
        </p:xfrm>
        <a:graphic>
          <a:graphicData uri="http://schemas.openxmlformats.org/drawingml/2006/table">
            <a:tbl>
              <a:tblPr>
                <a:noFill/>
                <a:tableStyleId>{C0250728-3B8D-4CD9-8867-D2C8D659EB8E}</a:tableStyleId>
              </a:tblPr>
              <a:tblGrid>
                <a:gridCol w="3780650"/>
              </a:tblGrid>
              <a:tr h="353300">
                <a:tc>
                  <a:txBody>
                    <a:bodyPr>
                      <a:noAutofit/>
                    </a:bodyPr>
                    <a:lstStyle/>
                    <a:p>
                      <a:pPr indent="0" lvl="0" marL="0" rtl="0" algn="l">
                        <a:spcBef>
                          <a:spcPts val="0"/>
                        </a:spcBef>
                        <a:spcAft>
                          <a:spcPts val="0"/>
                        </a:spcAft>
                        <a:buNone/>
                      </a:pPr>
                      <a:r>
                        <a:rPr lang="en">
                          <a:solidFill>
                            <a:srgbClr val="FF0000"/>
                          </a:solidFill>
                        </a:rPr>
                        <a:t>E </a:t>
                      </a:r>
                      <a:r>
                        <a:rPr lang="en"/>
                        <a:t>-&gt; EXIT</a:t>
                      </a:r>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None/>
                      </a:pPr>
                      <a:r>
                        <a:rPr lang="en">
                          <a:solidFill>
                            <a:srgbClr val="FF0000"/>
                          </a:solidFill>
                        </a:rPr>
                        <a:t>E</a:t>
                      </a:r>
                      <a:r>
                        <a:rPr lang="en"/>
                        <a:t> -&gt; F -&gt; G -&gt; H -&gt; </a:t>
                      </a:r>
                      <a:r>
                        <a:rPr lang="en">
                          <a:solidFill>
                            <a:srgbClr val="FF0000"/>
                          </a:solidFill>
                        </a:rPr>
                        <a:t>E</a:t>
                      </a:r>
                      <a:endParaRPr>
                        <a:solidFill>
                          <a:srgbClr val="FF0000"/>
                        </a:solidFill>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None/>
                      </a:pPr>
                      <a:r>
                        <a:rPr lang="en">
                          <a:solidFill>
                            <a:srgbClr val="FF0000"/>
                          </a:solidFill>
                        </a:rPr>
                        <a:t>E</a:t>
                      </a:r>
                      <a:r>
                        <a:rPr lang="en">
                          <a:solidFill>
                            <a:schemeClr val="dk1"/>
                          </a:solidFill>
                        </a:rPr>
                        <a:t> -&gt; F -&gt; G -&gt; I -&gt; J -&gt; </a:t>
                      </a:r>
                      <a:r>
                        <a:rPr lang="en">
                          <a:solidFill>
                            <a:srgbClr val="FF0000"/>
                          </a:solidFill>
                        </a:rPr>
                        <a:t>E</a:t>
                      </a:r>
                      <a:endParaRPr/>
                    </a:p>
                  </a:txBody>
                  <a:tcPr marT="91425" marB="91425" marR="91425" marL="91425">
                    <a:solidFill>
                      <a:srgbClr val="FFFFFF"/>
                    </a:solidFill>
                  </a:tcPr>
                </a:tc>
              </a:tr>
              <a:tr h="353300">
                <a:tc>
                  <a:txBody>
                    <a:bodyPr>
                      <a:noAutofit/>
                    </a:bodyPr>
                    <a:lstStyle/>
                    <a:p>
                      <a:pPr indent="0" lvl="0" marL="0" rtl="0" algn="l">
                        <a:spcBef>
                          <a:spcPts val="0"/>
                        </a:spcBef>
                        <a:spcAft>
                          <a:spcPts val="0"/>
                        </a:spcAft>
                        <a:buNone/>
                      </a:pPr>
                      <a:r>
                        <a:rPr lang="en">
                          <a:solidFill>
                            <a:srgbClr val="FF0000"/>
                          </a:solidFill>
                        </a:rPr>
                        <a:t>E</a:t>
                      </a:r>
                      <a:r>
                        <a:rPr lang="en">
                          <a:solidFill>
                            <a:schemeClr val="dk1"/>
                          </a:solidFill>
                        </a:rPr>
                        <a:t> -&gt; F -&gt; G -&gt; I -&gt; K -&gt; </a:t>
                      </a:r>
                      <a:r>
                        <a:rPr lang="en">
                          <a:solidFill>
                            <a:srgbClr val="FF0000"/>
                          </a:solidFill>
                        </a:rPr>
                        <a:t>E</a:t>
                      </a:r>
                      <a:endParaRPr/>
                    </a:p>
                  </a:txBody>
                  <a:tcPr marT="91425" marB="91425" marR="91425" marL="91425">
                    <a:solidFill>
                      <a:srgbClr val="FFFFFF"/>
                    </a:solidFill>
                  </a:tcPr>
                </a:tc>
              </a:tr>
            </a:tbl>
          </a:graphicData>
        </a:graphic>
      </p:graphicFrame>
      <p:sp>
        <p:nvSpPr>
          <p:cNvPr id="449" name="Google Shape;449;p30"/>
          <p:cNvSpPr/>
          <p:nvPr/>
        </p:nvSpPr>
        <p:spPr>
          <a:xfrm>
            <a:off x="5269200" y="5905675"/>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50" name="Google Shape;450;p30"/>
          <p:cNvCxnSpPr>
            <a:stCxn id="430" idx="3"/>
            <a:endCxn id="449" idx="1"/>
          </p:cNvCxnSpPr>
          <p:nvPr/>
        </p:nvCxnSpPr>
        <p:spPr>
          <a:xfrm>
            <a:off x="4885425" y="6068150"/>
            <a:ext cx="383700" cy="92700"/>
          </a:xfrm>
          <a:prstGeom prst="straightConnector1">
            <a:avLst/>
          </a:prstGeom>
          <a:noFill/>
          <a:ln cap="flat" cmpd="sng" w="19050">
            <a:solidFill>
              <a:schemeClr val="dk2"/>
            </a:solidFill>
            <a:prstDash val="solid"/>
            <a:round/>
            <a:headEnd len="med" w="med" type="none"/>
            <a:tailEnd len="med" w="med" type="triangle"/>
          </a:ln>
        </p:spPr>
      </p:cxnSp>
      <p:sp>
        <p:nvSpPr>
          <p:cNvPr id="451" name="Google Shape;451;p30"/>
          <p:cNvSpPr/>
          <p:nvPr/>
        </p:nvSpPr>
        <p:spPr>
          <a:xfrm>
            <a:off x="6115375" y="4732275"/>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52" name="Google Shape;452;p30"/>
          <p:cNvCxnSpPr>
            <a:stCxn id="436" idx="3"/>
            <a:endCxn id="451" idx="1"/>
          </p:cNvCxnSpPr>
          <p:nvPr/>
        </p:nvCxnSpPr>
        <p:spPr>
          <a:xfrm>
            <a:off x="5806775" y="4987575"/>
            <a:ext cx="308700" cy="0"/>
          </a:xfrm>
          <a:prstGeom prst="straightConnector1">
            <a:avLst/>
          </a:prstGeom>
          <a:noFill/>
          <a:ln cap="flat" cmpd="sng" w="19050">
            <a:solidFill>
              <a:schemeClr val="dk2"/>
            </a:solidFill>
            <a:prstDash val="solid"/>
            <a:round/>
            <a:headEnd len="med" w="med" type="none"/>
            <a:tailEnd len="med" w="med" type="triangle"/>
          </a:ln>
        </p:spPr>
      </p:cxnSp>
      <p:sp>
        <p:nvSpPr>
          <p:cNvPr id="453" name="Google Shape;453;p30"/>
          <p:cNvSpPr/>
          <p:nvPr/>
        </p:nvSpPr>
        <p:spPr>
          <a:xfrm>
            <a:off x="6115375" y="5317750"/>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54" name="Google Shape;454;p30"/>
          <p:cNvCxnSpPr>
            <a:stCxn id="437" idx="3"/>
            <a:endCxn id="453" idx="1"/>
          </p:cNvCxnSpPr>
          <p:nvPr/>
        </p:nvCxnSpPr>
        <p:spPr>
          <a:xfrm>
            <a:off x="5780450" y="5552450"/>
            <a:ext cx="334800" cy="20700"/>
          </a:xfrm>
          <a:prstGeom prst="straightConnector1">
            <a:avLst/>
          </a:prstGeom>
          <a:noFill/>
          <a:ln cap="flat" cmpd="sng" w="19050">
            <a:solidFill>
              <a:schemeClr val="dk2"/>
            </a:solidFill>
            <a:prstDash val="solid"/>
            <a:round/>
            <a:headEnd len="med" w="med" type="none"/>
            <a:tailEnd len="med" w="med" type="triangle"/>
          </a:ln>
        </p:spPr>
      </p:cxnSp>
      <p:sp>
        <p:nvSpPr>
          <p:cNvPr id="455" name="Google Shape;455;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CFG</a:t>
            </a:r>
            <a:endParaRPr/>
          </a:p>
        </p:txBody>
      </p:sp>
      <p:sp>
        <p:nvSpPr>
          <p:cNvPr id="461" name="Google Shape;461;p31"/>
          <p:cNvSpPr/>
          <p:nvPr/>
        </p:nvSpPr>
        <p:spPr>
          <a:xfrm>
            <a:off x="2062450" y="1878800"/>
            <a:ext cx="337800" cy="4572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a:t>
            </a:r>
            <a:endParaRPr/>
          </a:p>
        </p:txBody>
      </p:sp>
      <p:sp>
        <p:nvSpPr>
          <p:cNvPr id="462" name="Google Shape;462;p31"/>
          <p:cNvSpPr/>
          <p:nvPr/>
        </p:nvSpPr>
        <p:spPr>
          <a:xfrm>
            <a:off x="1881400" y="2706200"/>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463" name="Google Shape;463;p31"/>
          <p:cNvSpPr/>
          <p:nvPr/>
        </p:nvSpPr>
        <p:spPr>
          <a:xfrm>
            <a:off x="2298975"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64" name="Google Shape;464;p31"/>
          <p:cNvSpPr/>
          <p:nvPr/>
        </p:nvSpPr>
        <p:spPr>
          <a:xfrm>
            <a:off x="1711150" y="365310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465" name="Google Shape;465;p31"/>
          <p:cNvSpPr txBox="1"/>
          <p:nvPr/>
        </p:nvSpPr>
        <p:spPr>
          <a:xfrm>
            <a:off x="24957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66" name="Google Shape;466;p31"/>
          <p:cNvSpPr txBox="1"/>
          <p:nvPr/>
        </p:nvSpPr>
        <p:spPr>
          <a:xfrm>
            <a:off x="1526150" y="314842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67" name="Google Shape;467;p31"/>
          <p:cNvSpPr/>
          <p:nvPr/>
        </p:nvSpPr>
        <p:spPr>
          <a:xfrm>
            <a:off x="457188" y="4401725"/>
            <a:ext cx="642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EXIT</a:t>
            </a:r>
            <a:endParaRPr/>
          </a:p>
        </p:txBody>
      </p:sp>
      <p:cxnSp>
        <p:nvCxnSpPr>
          <p:cNvPr id="468" name="Google Shape;468;p31"/>
          <p:cNvCxnSpPr>
            <a:stCxn id="469" idx="1"/>
            <a:endCxn id="467" idx="3"/>
          </p:cNvCxnSpPr>
          <p:nvPr/>
        </p:nvCxnSpPr>
        <p:spPr>
          <a:xfrm rot="10800000">
            <a:off x="1099300" y="4657025"/>
            <a:ext cx="782100" cy="0"/>
          </a:xfrm>
          <a:prstGeom prst="straightConnector1">
            <a:avLst/>
          </a:prstGeom>
          <a:noFill/>
          <a:ln cap="flat" cmpd="sng" w="19050">
            <a:solidFill>
              <a:schemeClr val="dk2"/>
            </a:solidFill>
            <a:prstDash val="solid"/>
            <a:round/>
            <a:headEnd len="med" w="med" type="none"/>
            <a:tailEnd len="med" w="med" type="triangle"/>
          </a:ln>
        </p:spPr>
      </p:cxnSp>
      <p:sp>
        <p:nvSpPr>
          <p:cNvPr id="470" name="Google Shape;470;p31"/>
          <p:cNvSpPr txBox="1"/>
          <p:nvPr/>
        </p:nvSpPr>
        <p:spPr>
          <a:xfrm>
            <a:off x="887188" y="40540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71" name="Google Shape;471;p31"/>
          <p:cNvSpPr/>
          <p:nvPr/>
        </p:nvSpPr>
        <p:spPr>
          <a:xfrm>
            <a:off x="1998700" y="5205725"/>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72" name="Google Shape;472;p31"/>
          <p:cNvSpPr txBox="1"/>
          <p:nvPr/>
        </p:nvSpPr>
        <p:spPr>
          <a:xfrm>
            <a:off x="1595050" y="4758975"/>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73" name="Google Shape;473;p31"/>
          <p:cNvSpPr/>
          <p:nvPr/>
        </p:nvSpPr>
        <p:spPr>
          <a:xfrm>
            <a:off x="3025200" y="5176538"/>
            <a:ext cx="741900" cy="636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474" name="Google Shape;474;p31"/>
          <p:cNvCxnSpPr>
            <a:stCxn id="471" idx="3"/>
            <a:endCxn id="473" idx="1"/>
          </p:cNvCxnSpPr>
          <p:nvPr/>
        </p:nvCxnSpPr>
        <p:spPr>
          <a:xfrm>
            <a:off x="2464000" y="5461025"/>
            <a:ext cx="561300" cy="33600"/>
          </a:xfrm>
          <a:prstGeom prst="straightConnector1">
            <a:avLst/>
          </a:prstGeom>
          <a:noFill/>
          <a:ln cap="flat" cmpd="sng" w="19050">
            <a:solidFill>
              <a:schemeClr val="dk2"/>
            </a:solidFill>
            <a:prstDash val="solid"/>
            <a:round/>
            <a:headEnd len="med" w="med" type="none"/>
            <a:tailEnd len="med" w="med" type="triangle"/>
          </a:ln>
        </p:spPr>
      </p:cxnSp>
      <p:sp>
        <p:nvSpPr>
          <p:cNvPr id="475" name="Google Shape;475;p31"/>
          <p:cNvSpPr/>
          <p:nvPr/>
        </p:nvSpPr>
        <p:spPr>
          <a:xfrm>
            <a:off x="4501425" y="5812850"/>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a:t>
            </a:r>
            <a:endParaRPr/>
          </a:p>
        </p:txBody>
      </p:sp>
      <p:cxnSp>
        <p:nvCxnSpPr>
          <p:cNvPr id="476" name="Google Shape;476;p31"/>
          <p:cNvCxnSpPr>
            <a:stCxn id="473" idx="2"/>
            <a:endCxn id="475" idx="1"/>
          </p:cNvCxnSpPr>
          <p:nvPr/>
        </p:nvCxnSpPr>
        <p:spPr>
          <a:xfrm>
            <a:off x="3396150" y="5812837"/>
            <a:ext cx="1105200" cy="255300"/>
          </a:xfrm>
          <a:prstGeom prst="straightConnector1">
            <a:avLst/>
          </a:prstGeom>
          <a:noFill/>
          <a:ln cap="flat" cmpd="sng" w="19050">
            <a:solidFill>
              <a:schemeClr val="dk2"/>
            </a:solidFill>
            <a:prstDash val="solid"/>
            <a:round/>
            <a:headEnd len="med" w="med" type="none"/>
            <a:tailEnd len="med" w="med" type="triangle"/>
          </a:ln>
        </p:spPr>
      </p:cxnSp>
      <p:sp>
        <p:nvSpPr>
          <p:cNvPr id="477" name="Google Shape;477;p31"/>
          <p:cNvSpPr txBox="1"/>
          <p:nvPr/>
        </p:nvSpPr>
        <p:spPr>
          <a:xfrm>
            <a:off x="3779850" y="605700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78" name="Google Shape;478;p31"/>
          <p:cNvSpPr/>
          <p:nvPr/>
        </p:nvSpPr>
        <p:spPr>
          <a:xfrm>
            <a:off x="4404825" y="5000500"/>
            <a:ext cx="642000" cy="5931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a:t>
            </a:r>
            <a:endParaRPr/>
          </a:p>
        </p:txBody>
      </p:sp>
      <p:cxnSp>
        <p:nvCxnSpPr>
          <p:cNvPr id="479" name="Google Shape;479;p31"/>
          <p:cNvCxnSpPr>
            <a:stCxn id="473" idx="0"/>
            <a:endCxn id="478" idx="1"/>
          </p:cNvCxnSpPr>
          <p:nvPr/>
        </p:nvCxnSpPr>
        <p:spPr>
          <a:xfrm>
            <a:off x="3396150" y="5176538"/>
            <a:ext cx="1008600" cy="12060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31"/>
          <p:cNvSpPr txBox="1"/>
          <p:nvPr/>
        </p:nvSpPr>
        <p:spPr>
          <a:xfrm>
            <a:off x="3779850" y="46924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81" name="Google Shape;481;p31"/>
          <p:cNvSpPr/>
          <p:nvPr/>
        </p:nvSpPr>
        <p:spPr>
          <a:xfrm>
            <a:off x="5422775" y="4732275"/>
            <a:ext cx="3840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t>
            </a:r>
            <a:endParaRPr/>
          </a:p>
        </p:txBody>
      </p:sp>
      <p:sp>
        <p:nvSpPr>
          <p:cNvPr id="482" name="Google Shape;482;p31"/>
          <p:cNvSpPr/>
          <p:nvPr/>
        </p:nvSpPr>
        <p:spPr>
          <a:xfrm>
            <a:off x="5315150" y="5297150"/>
            <a:ext cx="465300" cy="5106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K</a:t>
            </a:r>
            <a:endParaRPr/>
          </a:p>
        </p:txBody>
      </p:sp>
      <p:cxnSp>
        <p:nvCxnSpPr>
          <p:cNvPr id="483" name="Google Shape;483;p31"/>
          <p:cNvCxnSpPr>
            <a:stCxn id="478" idx="0"/>
            <a:endCxn id="481"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med" w="med" type="none"/>
            <a:tailEnd len="med" w="med" type="triangle"/>
          </a:ln>
        </p:spPr>
      </p:cxnSp>
      <p:cxnSp>
        <p:nvCxnSpPr>
          <p:cNvPr id="484" name="Google Shape;484;p31"/>
          <p:cNvCxnSpPr>
            <a:stCxn id="478" idx="2"/>
            <a:endCxn id="482"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31"/>
          <p:cNvSpPr txBox="1"/>
          <p:nvPr/>
        </p:nvSpPr>
        <p:spPr>
          <a:xfrm>
            <a:off x="4844863" y="4657025"/>
            <a:ext cx="3378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
        <p:nvSpPr>
          <p:cNvPr id="486" name="Google Shape;486;p31"/>
          <p:cNvSpPr txBox="1"/>
          <p:nvPr/>
        </p:nvSpPr>
        <p:spPr>
          <a:xfrm>
            <a:off x="4977350" y="5176550"/>
            <a:ext cx="33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endParaRPr/>
          </a:p>
        </p:txBody>
      </p:sp>
      <p:cxnSp>
        <p:nvCxnSpPr>
          <p:cNvPr id="487" name="Google Shape;487;p31"/>
          <p:cNvCxnSpPr>
            <a:stCxn id="461" idx="2"/>
            <a:endCxn id="462" idx="0"/>
          </p:cNvCxnSpPr>
          <p:nvPr/>
        </p:nvCxnSpPr>
        <p:spPr>
          <a:xfrm>
            <a:off x="2231350" y="2336000"/>
            <a:ext cx="0" cy="3702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31"/>
          <p:cNvCxnSpPr>
            <a:stCxn id="462" idx="2"/>
          </p:cNvCxnSpPr>
          <p:nvPr/>
        </p:nvCxnSpPr>
        <p:spPr>
          <a:xfrm flipH="1">
            <a:off x="1932850" y="3216800"/>
            <a:ext cx="298500" cy="4221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31"/>
          <p:cNvCxnSpPr>
            <a:stCxn id="462" idx="2"/>
            <a:endCxn id="463" idx="0"/>
          </p:cNvCxnSpPr>
          <p:nvPr/>
        </p:nvCxnSpPr>
        <p:spPr>
          <a:xfrm>
            <a:off x="2231350" y="3216800"/>
            <a:ext cx="259500" cy="436200"/>
          </a:xfrm>
          <a:prstGeom prst="straightConnector1">
            <a:avLst/>
          </a:prstGeom>
          <a:noFill/>
          <a:ln cap="flat" cmpd="sng" w="19050">
            <a:solidFill>
              <a:schemeClr val="dk2"/>
            </a:solidFill>
            <a:prstDash val="solid"/>
            <a:round/>
            <a:headEnd len="med" w="med" type="none"/>
            <a:tailEnd len="med" w="med" type="triangle"/>
          </a:ln>
        </p:spPr>
      </p:cxnSp>
      <p:cxnSp>
        <p:nvCxnSpPr>
          <p:cNvPr id="490" name="Google Shape;490;p31"/>
          <p:cNvCxnSpPr>
            <a:stCxn id="469" idx="2"/>
            <a:endCxn id="471" idx="0"/>
          </p:cNvCxnSpPr>
          <p:nvPr/>
        </p:nvCxnSpPr>
        <p:spPr>
          <a:xfrm>
            <a:off x="2231350" y="4912325"/>
            <a:ext cx="0" cy="293400"/>
          </a:xfrm>
          <a:prstGeom prst="straightConnector1">
            <a:avLst/>
          </a:prstGeom>
          <a:noFill/>
          <a:ln cap="flat" cmpd="sng" w="19050">
            <a:solidFill>
              <a:schemeClr val="dk2"/>
            </a:solidFill>
            <a:prstDash val="solid"/>
            <a:round/>
            <a:headEnd len="med" w="med" type="none"/>
            <a:tailEnd len="med" w="med" type="triangle"/>
          </a:ln>
        </p:spPr>
      </p:cxnSp>
      <p:sp>
        <p:nvSpPr>
          <p:cNvPr id="469" name="Google Shape;469;p31"/>
          <p:cNvSpPr/>
          <p:nvPr/>
        </p:nvSpPr>
        <p:spPr>
          <a:xfrm>
            <a:off x="1881400" y="4401725"/>
            <a:ext cx="699900" cy="5106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91" name="Google Shape;491;p31"/>
          <p:cNvCxnSpPr>
            <a:stCxn id="464" idx="2"/>
            <a:endCxn id="469" idx="0"/>
          </p:cNvCxnSpPr>
          <p:nvPr/>
        </p:nvCxnSpPr>
        <p:spPr>
          <a:xfrm>
            <a:off x="1903150" y="4163700"/>
            <a:ext cx="328200" cy="237900"/>
          </a:xfrm>
          <a:prstGeom prst="straightConnector1">
            <a:avLst/>
          </a:prstGeom>
          <a:noFill/>
          <a:ln cap="flat" cmpd="sng" w="19050">
            <a:solidFill>
              <a:schemeClr val="dk2"/>
            </a:solidFill>
            <a:prstDash val="solid"/>
            <a:round/>
            <a:headEnd len="med" w="med" type="none"/>
            <a:tailEnd len="med" w="med" type="triangle"/>
          </a:ln>
        </p:spPr>
      </p:cxnSp>
      <p:cxnSp>
        <p:nvCxnSpPr>
          <p:cNvPr id="492" name="Google Shape;492;p31"/>
          <p:cNvCxnSpPr>
            <a:stCxn id="463" idx="2"/>
            <a:endCxn id="469" idx="0"/>
          </p:cNvCxnSpPr>
          <p:nvPr/>
        </p:nvCxnSpPr>
        <p:spPr>
          <a:xfrm flipH="1">
            <a:off x="2231475" y="4163700"/>
            <a:ext cx="259500" cy="237900"/>
          </a:xfrm>
          <a:prstGeom prst="straightConnector1">
            <a:avLst/>
          </a:prstGeom>
          <a:noFill/>
          <a:ln cap="flat" cmpd="sng" w="19050">
            <a:solidFill>
              <a:schemeClr val="dk2"/>
            </a:solidFill>
            <a:prstDash val="solid"/>
            <a:round/>
            <a:headEnd len="med" w="med" type="none"/>
            <a:tailEnd len="med" w="med" type="triangle"/>
          </a:ln>
        </p:spPr>
      </p:cxnSp>
      <p:sp>
        <p:nvSpPr>
          <p:cNvPr id="493" name="Google Shape;493;p31"/>
          <p:cNvSpPr/>
          <p:nvPr/>
        </p:nvSpPr>
        <p:spPr>
          <a:xfrm>
            <a:off x="2598150" y="4583925"/>
            <a:ext cx="3482800" cy="322850"/>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494" name="Google Shape;494;p31"/>
          <p:cNvSpPr/>
          <p:nvPr/>
        </p:nvSpPr>
        <p:spPr>
          <a:xfrm>
            <a:off x="2529675" y="4378500"/>
            <a:ext cx="3727375" cy="1134825"/>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495" name="Google Shape;495;p31"/>
          <p:cNvSpPr/>
          <p:nvPr/>
        </p:nvSpPr>
        <p:spPr>
          <a:xfrm>
            <a:off x="2412275" y="4094775"/>
            <a:ext cx="4060000" cy="2083825"/>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496" name="Google Shape;496;p31"/>
          <p:cNvSpPr txBox="1"/>
          <p:nvPr/>
        </p:nvSpPr>
        <p:spPr>
          <a:xfrm>
            <a:off x="3841875" y="1809300"/>
            <a:ext cx="51441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Tests that execute the loop:</a:t>
            </a:r>
            <a:endParaRPr b="1"/>
          </a:p>
          <a:p>
            <a:pPr indent="-317500" lvl="0" marL="457200" rtl="0" algn="l">
              <a:spcBef>
                <a:spcPts val="0"/>
              </a:spcBef>
              <a:spcAft>
                <a:spcPts val="0"/>
              </a:spcAft>
              <a:buSzPts val="1400"/>
              <a:buChar char="●"/>
            </a:pPr>
            <a:r>
              <a:rPr b="1" lang="en"/>
              <a:t>0 times</a:t>
            </a:r>
            <a:endParaRPr b="1"/>
          </a:p>
          <a:p>
            <a:pPr indent="-317500" lvl="0" marL="457200" rtl="0" algn="l">
              <a:spcBef>
                <a:spcPts val="0"/>
              </a:spcBef>
              <a:spcAft>
                <a:spcPts val="0"/>
              </a:spcAft>
              <a:buSzPts val="1400"/>
              <a:buChar char="●"/>
            </a:pPr>
            <a:r>
              <a:rPr b="1" lang="en"/>
              <a:t>1 time</a:t>
            </a:r>
            <a:endParaRPr b="1"/>
          </a:p>
          <a:p>
            <a:pPr indent="-317500" lvl="0" marL="457200" rtl="0" algn="l">
              <a:spcBef>
                <a:spcPts val="0"/>
              </a:spcBef>
              <a:spcAft>
                <a:spcPts val="0"/>
              </a:spcAft>
              <a:buSzPts val="1400"/>
              <a:buChar char="●"/>
            </a:pPr>
            <a:r>
              <a:rPr b="1" lang="en"/>
              <a:t>2+ times</a:t>
            </a:r>
            <a:endParaRPr b="1"/>
          </a:p>
        </p:txBody>
      </p:sp>
      <p:sp>
        <p:nvSpPr>
          <p:cNvPr id="497" name="Google Shape;497;p31"/>
          <p:cNvSpPr txBox="1"/>
          <p:nvPr/>
        </p:nvSpPr>
        <p:spPr>
          <a:xfrm>
            <a:off x="5249425" y="2002400"/>
            <a:ext cx="21342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rPr>
              <a:t>key = 1, T = [1], size = 1</a:t>
            </a:r>
            <a:endParaRPr>
              <a:solidFill>
                <a:srgbClr val="38761D"/>
              </a:solidFill>
            </a:endParaRPr>
          </a:p>
        </p:txBody>
      </p:sp>
      <p:sp>
        <p:nvSpPr>
          <p:cNvPr id="498" name="Google Shape;498;p31"/>
          <p:cNvSpPr/>
          <p:nvPr/>
        </p:nvSpPr>
        <p:spPr>
          <a:xfrm>
            <a:off x="970850" y="2036825"/>
            <a:ext cx="1267575" cy="2535175"/>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499" name="Google Shape;499;p31"/>
          <p:cNvSpPr txBox="1"/>
          <p:nvPr/>
        </p:nvSpPr>
        <p:spPr>
          <a:xfrm>
            <a:off x="5249425" y="2213550"/>
            <a:ext cx="24387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rPr>
              <a:t>key = 2, T = [1, 2], size = 2</a:t>
            </a:r>
            <a:endParaRPr>
              <a:solidFill>
                <a:srgbClr val="0000FF"/>
              </a:solidFill>
            </a:endParaRPr>
          </a:p>
        </p:txBody>
      </p:sp>
      <p:sp>
        <p:nvSpPr>
          <p:cNvPr id="500" name="Google Shape;500;p31"/>
          <p:cNvSpPr/>
          <p:nvPr/>
        </p:nvSpPr>
        <p:spPr>
          <a:xfrm>
            <a:off x="884175" y="2090975"/>
            <a:ext cx="5882925" cy="4008625"/>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501" name="Google Shape;501;p31"/>
          <p:cNvSpPr txBox="1"/>
          <p:nvPr/>
        </p:nvSpPr>
        <p:spPr>
          <a:xfrm>
            <a:off x="5249425" y="2416100"/>
            <a:ext cx="26010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key = 3, T = [1, 2, 3], size = 3</a:t>
            </a:r>
            <a:endParaRPr>
              <a:solidFill>
                <a:srgbClr val="9900FF"/>
              </a:solidFill>
            </a:endParaRPr>
          </a:p>
        </p:txBody>
      </p:sp>
      <p:sp>
        <p:nvSpPr>
          <p:cNvPr id="502" name="Google Shape;502;p31"/>
          <p:cNvSpPr/>
          <p:nvPr/>
        </p:nvSpPr>
        <p:spPr>
          <a:xfrm>
            <a:off x="743325" y="2090975"/>
            <a:ext cx="6316300" cy="3846125"/>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503" name="Google Shape;503;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Infeasibility Problem</a:t>
            </a:r>
            <a:endParaRPr/>
          </a:p>
        </p:txBody>
      </p:sp>
      <p:sp>
        <p:nvSpPr>
          <p:cNvPr id="509" name="Google Shape;509;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Sometimes, </a:t>
            </a:r>
            <a:r>
              <a:rPr b="1" lang="en"/>
              <a:t>no </a:t>
            </a:r>
            <a:r>
              <a:rPr lang="en"/>
              <a:t>test can satisfy an obligation.</a:t>
            </a:r>
            <a:endParaRPr/>
          </a:p>
          <a:p>
            <a:pPr indent="-419100" lvl="0" marL="457200" marR="0" rtl="0" algn="l">
              <a:lnSpc>
                <a:spcPct val="100000"/>
              </a:lnSpc>
              <a:spcBef>
                <a:spcPts val="0"/>
              </a:spcBef>
              <a:spcAft>
                <a:spcPts val="0"/>
              </a:spcAft>
              <a:buSzPts val="3000"/>
              <a:buChar char="●"/>
            </a:pPr>
            <a:r>
              <a:rPr lang="en"/>
              <a:t>Impossible combinations of conditions.</a:t>
            </a:r>
            <a:endParaRPr/>
          </a:p>
          <a:p>
            <a:pPr indent="-419100" lvl="0" marL="457200" marR="0" rtl="0" algn="l">
              <a:lnSpc>
                <a:spcPct val="100000"/>
              </a:lnSpc>
              <a:spcBef>
                <a:spcPts val="0"/>
              </a:spcBef>
              <a:spcAft>
                <a:spcPts val="0"/>
              </a:spcAft>
              <a:buSzPts val="3000"/>
              <a:buChar char="●"/>
            </a:pPr>
            <a:r>
              <a:rPr lang="en"/>
              <a:t>Unreachable statements as part of defensive programming.</a:t>
            </a:r>
            <a:endParaRPr/>
          </a:p>
          <a:p>
            <a:pPr indent="-381000" lvl="1" marL="914400" marR="0" rtl="0" algn="l">
              <a:lnSpc>
                <a:spcPct val="100000"/>
              </a:lnSpc>
              <a:spcBef>
                <a:spcPts val="0"/>
              </a:spcBef>
              <a:spcAft>
                <a:spcPts val="0"/>
              </a:spcAft>
              <a:buSzPts val="2400"/>
              <a:buChar char="○"/>
            </a:pPr>
            <a:r>
              <a:rPr lang="en"/>
              <a:t>Error-handling code for conditions that can’t actually occur in practice.</a:t>
            </a:r>
            <a:endParaRPr/>
          </a:p>
          <a:p>
            <a:pPr indent="-419100" lvl="0" marL="457200" marR="0" rtl="0" algn="l">
              <a:lnSpc>
                <a:spcPct val="100000"/>
              </a:lnSpc>
              <a:spcBef>
                <a:spcPts val="0"/>
              </a:spcBef>
              <a:spcAft>
                <a:spcPts val="0"/>
              </a:spcAft>
              <a:buSzPts val="3000"/>
              <a:buChar char="●"/>
            </a:pPr>
            <a:r>
              <a:rPr lang="en"/>
              <a:t>Dead code in legacy applications.</a:t>
            </a:r>
            <a:endParaRPr/>
          </a:p>
          <a:p>
            <a:pPr indent="-419100" lvl="0" marL="457200" marR="0" rtl="0" algn="l">
              <a:lnSpc>
                <a:spcPct val="100000"/>
              </a:lnSpc>
              <a:spcBef>
                <a:spcPts val="0"/>
              </a:spcBef>
              <a:spcAft>
                <a:spcPts val="0"/>
              </a:spcAft>
              <a:buSzPts val="3000"/>
              <a:buChar char="●"/>
            </a:pPr>
            <a:r>
              <a:rPr lang="en"/>
              <a:t>Inaccessible portions of off-the-shelf systems.</a:t>
            </a:r>
            <a:endParaRPr/>
          </a:p>
          <a:p>
            <a:pPr indent="0" lvl="0" marL="0" marR="0" rtl="0" algn="l">
              <a:lnSpc>
                <a:spcPct val="100000"/>
              </a:lnSpc>
              <a:spcBef>
                <a:spcPts val="0"/>
              </a:spcBef>
              <a:spcAft>
                <a:spcPts val="0"/>
              </a:spcAft>
              <a:buNone/>
            </a:pPr>
            <a:r>
              <a:t/>
            </a:r>
            <a:endParaRPr/>
          </a:p>
        </p:txBody>
      </p:sp>
      <p:sp>
        <p:nvSpPr>
          <p:cNvPr id="510" name="Google Shape;510;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Infeasibility Problem</a:t>
            </a:r>
            <a:endParaRPr/>
          </a:p>
        </p:txBody>
      </p:sp>
      <p:sp>
        <p:nvSpPr>
          <p:cNvPr id="516" name="Google Shape;516;p33"/>
          <p:cNvSpPr txBox="1"/>
          <p:nvPr>
            <p:ph idx="1" type="body"/>
          </p:nvPr>
        </p:nvSpPr>
        <p:spPr>
          <a:xfrm>
            <a:off x="457200" y="3770400"/>
            <a:ext cx="4225800" cy="2797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Problem compounded for path-based coverage criteria.</a:t>
            </a:r>
            <a:endParaRPr sz="2400"/>
          </a:p>
          <a:p>
            <a:pPr indent="0" lvl="0" marL="0" rtl="0" algn="l">
              <a:spcBef>
                <a:spcPts val="600"/>
              </a:spcBef>
              <a:spcAft>
                <a:spcPts val="0"/>
              </a:spcAft>
              <a:buNone/>
            </a:pPr>
            <a:r>
              <a:rPr lang="en" sz="2400"/>
              <a:t>Not possible to traverse the path where both if-statements evaluate to true.</a:t>
            </a:r>
            <a:endParaRPr sz="2400"/>
          </a:p>
        </p:txBody>
      </p:sp>
      <p:sp>
        <p:nvSpPr>
          <p:cNvPr id="517" name="Google Shape;517;p33"/>
          <p:cNvSpPr txBox="1"/>
          <p:nvPr>
            <p:ph idx="2" type="body"/>
          </p:nvPr>
        </p:nvSpPr>
        <p:spPr>
          <a:xfrm>
            <a:off x="4692275" y="3770400"/>
            <a:ext cx="4303500" cy="2645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600">
              <a:latin typeface="Courier New"/>
              <a:ea typeface="Courier New"/>
              <a:cs typeface="Courier New"/>
              <a:sym typeface="Courier New"/>
            </a:endParaRPr>
          </a:p>
          <a:p>
            <a:pPr indent="0" lvl="0" marL="0" rtl="0" algn="l">
              <a:spcBef>
                <a:spcPts val="600"/>
              </a:spcBef>
              <a:spcAft>
                <a:spcPts val="0"/>
              </a:spcAft>
              <a:buNone/>
            </a:pPr>
            <a:r>
              <a:rPr lang="en" sz="2600">
                <a:latin typeface="Courier New"/>
                <a:ea typeface="Courier New"/>
                <a:cs typeface="Courier New"/>
                <a:sym typeface="Courier New"/>
              </a:rPr>
              <a:t>if (a &lt; 0)	a = 0;</a:t>
            </a:r>
            <a:endParaRPr sz="2600">
              <a:latin typeface="Courier New"/>
              <a:ea typeface="Courier New"/>
              <a:cs typeface="Courier New"/>
              <a:sym typeface="Courier New"/>
            </a:endParaRPr>
          </a:p>
          <a:p>
            <a:pPr indent="0" lvl="0" marL="0" rtl="0" algn="l">
              <a:spcBef>
                <a:spcPts val="600"/>
              </a:spcBef>
              <a:spcAft>
                <a:spcPts val="0"/>
              </a:spcAft>
              <a:buNone/>
            </a:pPr>
            <a:r>
              <a:rPr lang="en" sz="2600">
                <a:latin typeface="Courier New"/>
                <a:ea typeface="Courier New"/>
                <a:cs typeface="Courier New"/>
                <a:sym typeface="Courier New"/>
              </a:rPr>
              <a:t>if (a &gt; 10)	a = 10;</a:t>
            </a:r>
            <a:endParaRPr sz="2600">
              <a:latin typeface="Courier New"/>
              <a:ea typeface="Courier New"/>
              <a:cs typeface="Courier New"/>
              <a:sym typeface="Courier New"/>
            </a:endParaRPr>
          </a:p>
        </p:txBody>
      </p:sp>
      <p:sp>
        <p:nvSpPr>
          <p:cNvPr id="518" name="Google Shape;518;p33"/>
          <p:cNvSpPr txBox="1"/>
          <p:nvPr>
            <p:ph idx="1" type="body"/>
          </p:nvPr>
        </p:nvSpPr>
        <p:spPr>
          <a:xfrm>
            <a:off x="457200" y="1600200"/>
            <a:ext cx="8460600" cy="205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Stronger criteria call for potentially infeasible combinations of elements.</a:t>
            </a:r>
            <a:endParaRPr/>
          </a:p>
          <a:p>
            <a:pPr indent="0" lvl="0" marL="0" marR="0" rtl="0" algn="ctr">
              <a:lnSpc>
                <a:spcPct val="100000"/>
              </a:lnSpc>
              <a:spcBef>
                <a:spcPts val="0"/>
              </a:spcBef>
              <a:spcAft>
                <a:spcPts val="0"/>
              </a:spcAft>
              <a:buNone/>
            </a:pPr>
            <a:r>
              <a:rPr lang="en">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t>It is not possible for both conditions to be false.</a:t>
            </a:r>
            <a:endParaRPr/>
          </a:p>
          <a:p>
            <a:pPr indent="0" lvl="0" marL="0" marR="0" rtl="0" algn="l">
              <a:lnSpc>
                <a:spcPct val="100000"/>
              </a:lnSpc>
              <a:spcBef>
                <a:spcPts val="0"/>
              </a:spcBef>
              <a:spcAft>
                <a:spcPts val="0"/>
              </a:spcAft>
              <a:buNone/>
            </a:pPr>
            <a:r>
              <a:t/>
            </a:r>
            <a:endParaRPr/>
          </a:p>
        </p:txBody>
      </p:sp>
      <p:sp>
        <p:nvSpPr>
          <p:cNvPr id="519" name="Google Shape;519;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Infeasibility Problem</a:t>
            </a:r>
            <a:endParaRPr/>
          </a:p>
        </p:txBody>
      </p:sp>
      <p:sp>
        <p:nvSpPr>
          <p:cNvPr id="525" name="Google Shape;525;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a:t>How this is usually addressed:</a:t>
            </a:r>
            <a:endParaRPr/>
          </a:p>
          <a:p>
            <a:pPr indent="-419100" lvl="0" marL="457200" rtl="0" algn="l">
              <a:lnSpc>
                <a:spcPct val="90000"/>
              </a:lnSpc>
              <a:spcBef>
                <a:spcPts val="520"/>
              </a:spcBef>
              <a:spcAft>
                <a:spcPts val="0"/>
              </a:spcAft>
              <a:buSzPts val="3000"/>
              <a:buChar char="●"/>
            </a:pPr>
            <a:r>
              <a:rPr lang="en"/>
              <a:t>Adequacy “scores” based on coverage.</a:t>
            </a:r>
            <a:endParaRPr/>
          </a:p>
          <a:p>
            <a:pPr indent="-381000" lvl="1" marL="914400" rtl="0" algn="l">
              <a:lnSpc>
                <a:spcPct val="90000"/>
              </a:lnSpc>
              <a:spcBef>
                <a:spcPts val="0"/>
              </a:spcBef>
              <a:spcAft>
                <a:spcPts val="0"/>
              </a:spcAft>
              <a:buSzPts val="2400"/>
              <a:buChar char="○"/>
            </a:pPr>
            <a:r>
              <a:rPr lang="en"/>
              <a:t>95% branch coverage, 80% MC/DC coverage, etc.</a:t>
            </a:r>
            <a:endParaRPr/>
          </a:p>
          <a:p>
            <a:pPr indent="-381000" lvl="1" marL="914400" rtl="0" algn="l">
              <a:lnSpc>
                <a:spcPct val="90000"/>
              </a:lnSpc>
              <a:spcBef>
                <a:spcPts val="0"/>
              </a:spcBef>
              <a:spcAft>
                <a:spcPts val="0"/>
              </a:spcAft>
              <a:buSzPts val="2400"/>
              <a:buChar char="○"/>
            </a:pPr>
            <a:r>
              <a:rPr lang="en"/>
              <a:t>Decide to stop once a threshold is reached.</a:t>
            </a:r>
            <a:endParaRPr/>
          </a:p>
          <a:p>
            <a:pPr indent="-381000" lvl="1" marL="914400" rtl="0" algn="l">
              <a:lnSpc>
                <a:spcPct val="90000"/>
              </a:lnSpc>
              <a:spcBef>
                <a:spcPts val="0"/>
              </a:spcBef>
              <a:spcAft>
                <a:spcPts val="0"/>
              </a:spcAft>
              <a:buSzPts val="2400"/>
              <a:buChar char="○"/>
            </a:pPr>
            <a:r>
              <a:rPr lang="en"/>
              <a:t>Unsatisfactory solution - elements are not equally important for fault-finding.</a:t>
            </a:r>
            <a:endParaRPr/>
          </a:p>
          <a:p>
            <a:pPr indent="-419100" lvl="0" marL="457200" marR="0" rtl="0" algn="l">
              <a:lnSpc>
                <a:spcPct val="90000"/>
              </a:lnSpc>
              <a:spcBef>
                <a:spcPts val="0"/>
              </a:spcBef>
              <a:spcAft>
                <a:spcPts val="0"/>
              </a:spcAft>
              <a:buClr>
                <a:schemeClr val="dk1"/>
              </a:buClr>
              <a:buSzPts val="3000"/>
              <a:buFont typeface="Arial"/>
              <a:buChar char="●"/>
            </a:pPr>
            <a:r>
              <a:rPr lang="en" sz="3000"/>
              <a:t>Manual justification for omitting each impossible test</a:t>
            </a:r>
            <a:r>
              <a:rPr lang="en"/>
              <a:t> obligation.</a:t>
            </a:r>
            <a:endParaRPr/>
          </a:p>
          <a:p>
            <a:pPr indent="-381000" lvl="1" marL="914400" marR="0" rtl="0" algn="l">
              <a:lnSpc>
                <a:spcPct val="90000"/>
              </a:lnSpc>
              <a:spcBef>
                <a:spcPts val="0"/>
              </a:spcBef>
              <a:spcAft>
                <a:spcPts val="0"/>
              </a:spcAft>
              <a:buSzPts val="2400"/>
              <a:buChar char="○"/>
            </a:pPr>
            <a:r>
              <a:rPr lang="en"/>
              <a:t>Required for safety certification in avionic systems.</a:t>
            </a:r>
            <a:endParaRPr/>
          </a:p>
          <a:p>
            <a:pPr indent="-381000" lvl="1" marL="914400" marR="0" rtl="0" algn="l">
              <a:lnSpc>
                <a:spcPct val="90000"/>
              </a:lnSpc>
              <a:spcBef>
                <a:spcPts val="0"/>
              </a:spcBef>
              <a:spcAft>
                <a:spcPts val="0"/>
              </a:spcAft>
              <a:buSzPts val="2400"/>
              <a:buChar char="○"/>
            </a:pPr>
            <a:r>
              <a:rPr lang="en"/>
              <a:t>Helps refine code and testing efforts.</a:t>
            </a:r>
            <a:endParaRPr/>
          </a:p>
          <a:p>
            <a:pPr indent="-381000" lvl="1" marL="914400" marR="0" rtl="0" algn="l">
              <a:lnSpc>
                <a:spcPct val="90000"/>
              </a:lnSpc>
              <a:spcBef>
                <a:spcPts val="0"/>
              </a:spcBef>
              <a:spcAft>
                <a:spcPts val="0"/>
              </a:spcAft>
              <a:buSzPts val="2400"/>
              <a:buChar char="○"/>
            </a:pPr>
            <a:r>
              <a:rPr lang="en"/>
              <a:t>… but </a:t>
            </a:r>
            <a:r>
              <a:rPr b="1" lang="en"/>
              <a:t>very</a:t>
            </a:r>
            <a:r>
              <a:rPr lang="en"/>
              <a:t> time-consuming.</a:t>
            </a:r>
            <a:endParaRPr/>
          </a:p>
          <a:p>
            <a:pPr indent="0" lvl="0" marL="0" marR="0" rtl="0" algn="l">
              <a:lnSpc>
                <a:spcPct val="100000"/>
              </a:lnSpc>
              <a:spcBef>
                <a:spcPts val="0"/>
              </a:spcBef>
              <a:spcAft>
                <a:spcPts val="0"/>
              </a:spcAft>
              <a:buNone/>
            </a:pPr>
            <a:r>
              <a:t/>
            </a:r>
            <a:endParaRPr/>
          </a:p>
        </p:txBody>
      </p:sp>
      <p:sp>
        <p:nvSpPr>
          <p:cNvPr id="526" name="Google Shape;52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 Practice.. The Budget Coverage Criterion</a:t>
            </a:r>
            <a:endParaRPr/>
          </a:p>
        </p:txBody>
      </p:sp>
      <p:sp>
        <p:nvSpPr>
          <p:cNvPr id="532" name="Google Shape;532;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a:t>Industry’s answer to “when is testing done”</a:t>
            </a:r>
            <a:endParaRPr/>
          </a:p>
          <a:p>
            <a:pPr indent="-381000" lvl="1" marL="914400" rtl="0" algn="l">
              <a:spcBef>
                <a:spcPts val="0"/>
              </a:spcBef>
              <a:spcAft>
                <a:spcPts val="0"/>
              </a:spcAft>
              <a:buSzPts val="2400"/>
              <a:buChar char="○"/>
            </a:pPr>
            <a:r>
              <a:rPr lang="en"/>
              <a:t>When the money is used up</a:t>
            </a:r>
            <a:endParaRPr/>
          </a:p>
          <a:p>
            <a:pPr indent="-381000" lvl="1" marL="914400" rtl="0" algn="l">
              <a:spcBef>
                <a:spcPts val="0"/>
              </a:spcBef>
              <a:spcAft>
                <a:spcPts val="0"/>
              </a:spcAft>
              <a:buSzPts val="2400"/>
              <a:buChar char="○"/>
            </a:pPr>
            <a:r>
              <a:rPr lang="en"/>
              <a:t>When the deadline is reached</a:t>
            </a:r>
            <a:endParaRPr/>
          </a:p>
          <a:p>
            <a:pPr indent="-419100" lvl="0" marL="457200" rtl="0" algn="l">
              <a:spcBef>
                <a:spcPts val="0"/>
              </a:spcBef>
              <a:spcAft>
                <a:spcPts val="0"/>
              </a:spcAft>
              <a:buSzPts val="3000"/>
              <a:buChar char="●"/>
            </a:pPr>
            <a:r>
              <a:rPr lang="en"/>
              <a:t>This is sometimes a rational approach!</a:t>
            </a:r>
            <a:endParaRPr/>
          </a:p>
          <a:p>
            <a:pPr indent="-381000" lvl="1" marL="914400" rtl="0" algn="l">
              <a:spcBef>
                <a:spcPts val="0"/>
              </a:spcBef>
              <a:spcAft>
                <a:spcPts val="0"/>
              </a:spcAft>
              <a:buSzPts val="2400"/>
              <a:buChar char="○"/>
            </a:pPr>
            <a:r>
              <a:rPr lang="en" sz="3000"/>
              <a:t>Implication 1:</a:t>
            </a:r>
            <a:endParaRPr/>
          </a:p>
          <a:p>
            <a:pPr indent="-381000" lvl="2" marL="1371600" rtl="0" algn="l">
              <a:spcBef>
                <a:spcPts val="0"/>
              </a:spcBef>
              <a:spcAft>
                <a:spcPts val="0"/>
              </a:spcAft>
              <a:buSzPts val="2400"/>
              <a:buChar char="■"/>
            </a:pPr>
            <a:r>
              <a:rPr lang="en"/>
              <a:t>Adequacy criteria answer the wrong question.  Selection is more important.</a:t>
            </a:r>
            <a:endParaRPr/>
          </a:p>
          <a:p>
            <a:pPr indent="-381000" lvl="1" marL="914400" rtl="0" algn="l">
              <a:spcBef>
                <a:spcPts val="0"/>
              </a:spcBef>
              <a:spcAft>
                <a:spcPts val="0"/>
              </a:spcAft>
              <a:buSzPts val="2400"/>
              <a:buChar char="○"/>
            </a:pPr>
            <a:r>
              <a:rPr lang="en" sz="3000"/>
              <a:t>Implication 2: </a:t>
            </a:r>
            <a:endParaRPr/>
          </a:p>
          <a:p>
            <a:pPr indent="-381000" lvl="2" marL="1371600" rtl="0" algn="l">
              <a:spcBef>
                <a:spcPts val="0"/>
              </a:spcBef>
              <a:spcAft>
                <a:spcPts val="0"/>
              </a:spcAft>
              <a:buSzPts val="2400"/>
              <a:buChar char="■"/>
            </a:pPr>
            <a:r>
              <a:rPr lang="en"/>
              <a:t>Practical comparison of approaches must consider the cost of test case selection</a:t>
            </a:r>
            <a:endParaRPr/>
          </a:p>
        </p:txBody>
      </p:sp>
      <p:sp>
        <p:nvSpPr>
          <p:cNvPr id="533" name="Google Shape;53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36"/>
          <p:cNvSpPr txBox="1"/>
          <p:nvPr>
            <p:ph type="title"/>
          </p:nvPr>
        </p:nvSpPr>
        <p:spPr>
          <a:xfrm>
            <a:off x="457200" y="274650"/>
            <a:ext cx="83991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Coverage Metric Should I Use?</a:t>
            </a:r>
            <a:endParaRPr/>
          </a:p>
        </p:txBody>
      </p:sp>
      <p:sp>
        <p:nvSpPr>
          <p:cNvPr id="539" name="Google Shape;539;p36"/>
          <p:cNvSpPr/>
          <p:nvPr/>
        </p:nvSpPr>
        <p:spPr>
          <a:xfrm>
            <a:off x="3635700" y="5652075"/>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Statement Coverage</a:t>
            </a:r>
            <a:endParaRPr/>
          </a:p>
        </p:txBody>
      </p:sp>
      <p:sp>
        <p:nvSpPr>
          <p:cNvPr id="540" name="Google Shape;540;p36"/>
          <p:cNvSpPr/>
          <p:nvPr/>
        </p:nvSpPr>
        <p:spPr>
          <a:xfrm>
            <a:off x="3635700" y="4864388"/>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Branch Coverage</a:t>
            </a:r>
            <a:endParaRPr/>
          </a:p>
        </p:txBody>
      </p:sp>
      <p:sp>
        <p:nvSpPr>
          <p:cNvPr id="541" name="Google Shape;541;p36"/>
          <p:cNvSpPr/>
          <p:nvPr/>
        </p:nvSpPr>
        <p:spPr>
          <a:xfrm>
            <a:off x="6168750" y="4866150"/>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Basic Condition Coverage</a:t>
            </a:r>
            <a:endParaRPr/>
          </a:p>
        </p:txBody>
      </p:sp>
      <p:cxnSp>
        <p:nvCxnSpPr>
          <p:cNvPr id="542" name="Google Shape;542;p36"/>
          <p:cNvCxnSpPr>
            <a:stCxn id="539" idx="0"/>
            <a:endCxn id="540" idx="2"/>
          </p:cNvCxnSpPr>
          <p:nvPr/>
        </p:nvCxnSpPr>
        <p:spPr>
          <a:xfrm rot="10800000">
            <a:off x="4656750" y="5442975"/>
            <a:ext cx="0" cy="209100"/>
          </a:xfrm>
          <a:prstGeom prst="straightConnector1">
            <a:avLst/>
          </a:prstGeom>
          <a:noFill/>
          <a:ln cap="flat" cmpd="sng" w="19050">
            <a:solidFill>
              <a:schemeClr val="dk2"/>
            </a:solidFill>
            <a:prstDash val="solid"/>
            <a:round/>
            <a:headEnd len="med" w="med" type="none"/>
            <a:tailEnd len="med" w="med" type="none"/>
          </a:ln>
        </p:spPr>
      </p:cxnSp>
      <p:cxnSp>
        <p:nvCxnSpPr>
          <p:cNvPr id="543" name="Google Shape;543;p36"/>
          <p:cNvCxnSpPr>
            <a:stCxn id="539" idx="0"/>
            <a:endCxn id="541"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med" w="med" type="none"/>
            <a:tailEnd len="med" w="med" type="none"/>
          </a:ln>
        </p:spPr>
      </p:cxnSp>
      <p:sp>
        <p:nvSpPr>
          <p:cNvPr id="544" name="Google Shape;544;p36"/>
          <p:cNvSpPr/>
          <p:nvPr/>
        </p:nvSpPr>
        <p:spPr>
          <a:xfrm>
            <a:off x="6168750" y="4022325"/>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Branch and Condition Coverage</a:t>
            </a:r>
            <a:endParaRPr/>
          </a:p>
        </p:txBody>
      </p:sp>
      <p:cxnSp>
        <p:nvCxnSpPr>
          <p:cNvPr id="545" name="Google Shape;545;p36"/>
          <p:cNvCxnSpPr>
            <a:stCxn id="544" idx="2"/>
            <a:endCxn id="541" idx="0"/>
          </p:cNvCxnSpPr>
          <p:nvPr/>
        </p:nvCxnSpPr>
        <p:spPr>
          <a:xfrm>
            <a:off x="7189800" y="4601025"/>
            <a:ext cx="0" cy="265200"/>
          </a:xfrm>
          <a:prstGeom prst="straightConnector1">
            <a:avLst/>
          </a:prstGeom>
          <a:noFill/>
          <a:ln cap="flat" cmpd="sng" w="19050">
            <a:solidFill>
              <a:schemeClr val="dk2"/>
            </a:solidFill>
            <a:prstDash val="solid"/>
            <a:round/>
            <a:headEnd len="med" w="med" type="none"/>
            <a:tailEnd len="med" w="med" type="none"/>
          </a:ln>
        </p:spPr>
      </p:cxnSp>
      <p:sp>
        <p:nvSpPr>
          <p:cNvPr id="546" name="Google Shape;546;p36"/>
          <p:cNvSpPr/>
          <p:nvPr/>
        </p:nvSpPr>
        <p:spPr>
          <a:xfrm>
            <a:off x="6168750" y="3178500"/>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MC/DC Coverage</a:t>
            </a:r>
            <a:endParaRPr/>
          </a:p>
        </p:txBody>
      </p:sp>
      <p:cxnSp>
        <p:nvCxnSpPr>
          <p:cNvPr id="547" name="Google Shape;547;p36"/>
          <p:cNvCxnSpPr>
            <a:stCxn id="546" idx="2"/>
            <a:endCxn id="544" idx="0"/>
          </p:cNvCxnSpPr>
          <p:nvPr/>
        </p:nvCxnSpPr>
        <p:spPr>
          <a:xfrm>
            <a:off x="7189800" y="3757200"/>
            <a:ext cx="0" cy="265200"/>
          </a:xfrm>
          <a:prstGeom prst="straightConnector1">
            <a:avLst/>
          </a:prstGeom>
          <a:noFill/>
          <a:ln cap="flat" cmpd="sng" w="19050">
            <a:solidFill>
              <a:schemeClr val="dk2"/>
            </a:solidFill>
            <a:prstDash val="solid"/>
            <a:round/>
            <a:headEnd len="med" w="med" type="none"/>
            <a:tailEnd len="med" w="med" type="none"/>
          </a:ln>
        </p:spPr>
      </p:cxnSp>
      <p:sp>
        <p:nvSpPr>
          <p:cNvPr id="548" name="Google Shape;548;p36"/>
          <p:cNvSpPr/>
          <p:nvPr/>
        </p:nvSpPr>
        <p:spPr>
          <a:xfrm>
            <a:off x="6168750" y="2334675"/>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Compound Condition Coverage</a:t>
            </a:r>
            <a:endParaRPr/>
          </a:p>
        </p:txBody>
      </p:sp>
      <p:cxnSp>
        <p:nvCxnSpPr>
          <p:cNvPr id="549" name="Google Shape;549;p36"/>
          <p:cNvCxnSpPr>
            <a:stCxn id="548" idx="2"/>
            <a:endCxn id="546" idx="0"/>
          </p:cNvCxnSpPr>
          <p:nvPr/>
        </p:nvCxnSpPr>
        <p:spPr>
          <a:xfrm>
            <a:off x="7189800" y="2913375"/>
            <a:ext cx="0" cy="265200"/>
          </a:xfrm>
          <a:prstGeom prst="straightConnector1">
            <a:avLst/>
          </a:prstGeom>
          <a:noFill/>
          <a:ln cap="flat" cmpd="sng" w="19050">
            <a:solidFill>
              <a:schemeClr val="dk2"/>
            </a:solidFill>
            <a:prstDash val="solid"/>
            <a:round/>
            <a:headEnd len="med" w="med" type="none"/>
            <a:tailEnd len="med" w="med" type="none"/>
          </a:ln>
        </p:spPr>
      </p:cxnSp>
      <p:cxnSp>
        <p:nvCxnSpPr>
          <p:cNvPr id="550" name="Google Shape;550;p36"/>
          <p:cNvCxnSpPr>
            <a:stCxn id="551" idx="2"/>
            <a:endCxn id="540" idx="0"/>
          </p:cNvCxnSpPr>
          <p:nvPr/>
        </p:nvCxnSpPr>
        <p:spPr>
          <a:xfrm>
            <a:off x="4656750" y="3729788"/>
            <a:ext cx="0" cy="1134600"/>
          </a:xfrm>
          <a:prstGeom prst="straightConnector1">
            <a:avLst/>
          </a:prstGeom>
          <a:noFill/>
          <a:ln cap="flat" cmpd="sng" w="19050">
            <a:solidFill>
              <a:schemeClr val="dk2"/>
            </a:solidFill>
            <a:prstDash val="solid"/>
            <a:round/>
            <a:headEnd len="med" w="med" type="none"/>
            <a:tailEnd len="med" w="med" type="none"/>
          </a:ln>
        </p:spPr>
      </p:cxnSp>
      <p:sp>
        <p:nvSpPr>
          <p:cNvPr id="552" name="Google Shape;552;p36"/>
          <p:cNvSpPr/>
          <p:nvPr/>
        </p:nvSpPr>
        <p:spPr>
          <a:xfrm>
            <a:off x="3635700" y="1701375"/>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Path Coverage</a:t>
            </a:r>
            <a:endParaRPr/>
          </a:p>
        </p:txBody>
      </p:sp>
      <p:cxnSp>
        <p:nvCxnSpPr>
          <p:cNvPr id="553" name="Google Shape;553;p36"/>
          <p:cNvCxnSpPr>
            <a:stCxn id="552" idx="2"/>
            <a:endCxn id="551" idx="0"/>
          </p:cNvCxnSpPr>
          <p:nvPr/>
        </p:nvCxnSpPr>
        <p:spPr>
          <a:xfrm>
            <a:off x="4656750" y="2280075"/>
            <a:ext cx="0" cy="871200"/>
          </a:xfrm>
          <a:prstGeom prst="straightConnector1">
            <a:avLst/>
          </a:prstGeom>
          <a:noFill/>
          <a:ln cap="flat" cmpd="sng" w="19050">
            <a:solidFill>
              <a:schemeClr val="dk2"/>
            </a:solidFill>
            <a:prstDash val="solid"/>
            <a:round/>
            <a:headEnd len="med" w="med" type="none"/>
            <a:tailEnd len="med" w="med" type="none"/>
          </a:ln>
        </p:spPr>
      </p:cxnSp>
      <p:cxnSp>
        <p:nvCxnSpPr>
          <p:cNvPr id="554" name="Google Shape;554;p36"/>
          <p:cNvCxnSpPr/>
          <p:nvPr/>
        </p:nvCxnSpPr>
        <p:spPr>
          <a:xfrm rot="10800000">
            <a:off x="1361825" y="3023075"/>
            <a:ext cx="6849000" cy="0"/>
          </a:xfrm>
          <a:prstGeom prst="straightConnector1">
            <a:avLst/>
          </a:prstGeom>
          <a:noFill/>
          <a:ln cap="flat" cmpd="sng" w="38100">
            <a:solidFill>
              <a:srgbClr val="FF0000"/>
            </a:solidFill>
            <a:prstDash val="solid"/>
            <a:round/>
            <a:headEnd len="med" w="med" type="none"/>
            <a:tailEnd len="med" w="med" type="none"/>
          </a:ln>
        </p:spPr>
      </p:cxnSp>
      <p:cxnSp>
        <p:nvCxnSpPr>
          <p:cNvPr id="555" name="Google Shape;555;p36"/>
          <p:cNvCxnSpPr/>
          <p:nvPr/>
        </p:nvCxnSpPr>
        <p:spPr>
          <a:xfrm rot="10800000">
            <a:off x="605275" y="3483225"/>
            <a:ext cx="0" cy="2500800"/>
          </a:xfrm>
          <a:prstGeom prst="straightConnector1">
            <a:avLst/>
          </a:prstGeom>
          <a:noFill/>
          <a:ln cap="flat" cmpd="sng" w="19050">
            <a:solidFill>
              <a:srgbClr val="FF0000"/>
            </a:solidFill>
            <a:prstDash val="solid"/>
            <a:round/>
            <a:headEnd len="med" w="med" type="none"/>
            <a:tailEnd len="med" w="med" type="triangle"/>
          </a:ln>
        </p:spPr>
      </p:cxnSp>
      <p:sp>
        <p:nvSpPr>
          <p:cNvPr id="556" name="Google Shape;556;p36"/>
          <p:cNvSpPr txBox="1"/>
          <p:nvPr/>
        </p:nvSpPr>
        <p:spPr>
          <a:xfrm>
            <a:off x="688000" y="5442975"/>
            <a:ext cx="1059300" cy="37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Power, Cost</a:t>
            </a:r>
            <a:endParaRPr/>
          </a:p>
        </p:txBody>
      </p:sp>
      <p:sp>
        <p:nvSpPr>
          <p:cNvPr id="557" name="Google Shape;557;p36"/>
          <p:cNvSpPr txBox="1"/>
          <p:nvPr/>
        </p:nvSpPr>
        <p:spPr>
          <a:xfrm>
            <a:off x="457200" y="2577200"/>
            <a:ext cx="23493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Generally Impractical</a:t>
            </a:r>
            <a:endParaRPr/>
          </a:p>
        </p:txBody>
      </p:sp>
      <p:sp>
        <p:nvSpPr>
          <p:cNvPr id="558" name="Google Shape;558;p36"/>
          <p:cNvSpPr/>
          <p:nvPr/>
        </p:nvSpPr>
        <p:spPr>
          <a:xfrm>
            <a:off x="3635700" y="2362225"/>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Boundary Interior Testing</a:t>
            </a:r>
            <a:endParaRPr/>
          </a:p>
        </p:txBody>
      </p:sp>
      <p:sp>
        <p:nvSpPr>
          <p:cNvPr id="559" name="Google Shape;559;p36"/>
          <p:cNvSpPr/>
          <p:nvPr/>
        </p:nvSpPr>
        <p:spPr>
          <a:xfrm>
            <a:off x="3635700" y="4007800"/>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LCSAJ Testing</a:t>
            </a:r>
            <a:endParaRPr/>
          </a:p>
        </p:txBody>
      </p:sp>
      <p:cxnSp>
        <p:nvCxnSpPr>
          <p:cNvPr id="560" name="Google Shape;560;p36"/>
          <p:cNvCxnSpPr>
            <a:stCxn id="544" idx="2"/>
            <a:endCxn id="540" idx="0"/>
          </p:cNvCxnSpPr>
          <p:nvPr/>
        </p:nvCxnSpPr>
        <p:spPr>
          <a:xfrm flipH="1">
            <a:off x="4656900" y="4601025"/>
            <a:ext cx="2532900" cy="263400"/>
          </a:xfrm>
          <a:prstGeom prst="straightConnector1">
            <a:avLst/>
          </a:prstGeom>
          <a:noFill/>
          <a:ln cap="flat" cmpd="sng" w="19050">
            <a:solidFill>
              <a:schemeClr val="dk2"/>
            </a:solidFill>
            <a:prstDash val="solid"/>
            <a:round/>
            <a:headEnd len="med" w="med" type="none"/>
            <a:tailEnd len="med" w="med" type="none"/>
          </a:ln>
        </p:spPr>
      </p:cxnSp>
      <p:sp>
        <p:nvSpPr>
          <p:cNvPr id="561" name="Google Shape;561;p36"/>
          <p:cNvSpPr/>
          <p:nvPr/>
        </p:nvSpPr>
        <p:spPr>
          <a:xfrm>
            <a:off x="3635700" y="3151200"/>
            <a:ext cx="2042100" cy="57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Loop Boundary Testing</a:t>
            </a:r>
            <a:endParaRPr/>
          </a:p>
        </p:txBody>
      </p:sp>
      <p:sp>
        <p:nvSpPr>
          <p:cNvPr id="562" name="Google Shape;562;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Coverage Goes Wrong...</a:t>
            </a:r>
            <a:endParaRPr/>
          </a:p>
        </p:txBody>
      </p:sp>
      <p:sp>
        <p:nvSpPr>
          <p:cNvPr id="568" name="Google Shape;568;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Testing can only reveal a fault when execution of the faulty element causes a failure, but…</a:t>
            </a:r>
            <a:endParaRPr/>
          </a:p>
          <a:p>
            <a:pPr indent="-419100" lvl="0" marL="457200" rtl="0" algn="l">
              <a:lnSpc>
                <a:spcPct val="120000"/>
              </a:lnSpc>
              <a:spcBef>
                <a:spcPts val="0"/>
              </a:spcBef>
              <a:spcAft>
                <a:spcPts val="0"/>
              </a:spcAft>
              <a:buSzPts val="3000"/>
              <a:buChar char="●"/>
            </a:pPr>
            <a:r>
              <a:rPr lang="en"/>
              <a:t>Execution of a line containing a fault does not guarantee a failure.</a:t>
            </a:r>
            <a:endParaRPr/>
          </a:p>
          <a:p>
            <a:pPr indent="-381000" lvl="1" marL="914400" rtl="0" algn="l">
              <a:lnSpc>
                <a:spcPct val="120000"/>
              </a:lnSpc>
              <a:spcBef>
                <a:spcPts val="0"/>
              </a:spcBef>
              <a:spcAft>
                <a:spcPts val="0"/>
              </a:spcAft>
              <a:buClr>
                <a:srgbClr val="000000"/>
              </a:buClr>
              <a:buSzPts val="2400"/>
              <a:buChar cha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endParaRPr>
              <a:solidFill>
                <a:srgbClr val="000000"/>
              </a:solidFill>
            </a:endParaRPr>
          </a:p>
          <a:p>
            <a:pPr indent="-419100" lvl="0" marL="457200" rtl="0" algn="l">
              <a:lnSpc>
                <a:spcPct val="120000"/>
              </a:lnSpc>
              <a:spcBef>
                <a:spcPts val="0"/>
              </a:spcBef>
              <a:spcAft>
                <a:spcPts val="0"/>
              </a:spcAft>
              <a:buSzPts val="3000"/>
              <a:buChar char="●"/>
            </a:pPr>
            <a:r>
              <a:rPr lang="en"/>
              <a:t>Merely executing code does not guarantee that we will find all faults.</a:t>
            </a:r>
            <a:endParaRPr/>
          </a:p>
        </p:txBody>
      </p:sp>
      <p:sp>
        <p:nvSpPr>
          <p:cNvPr id="569" name="Google Shape;569;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 Coverage</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Other criteria focus on single elements. </a:t>
            </a:r>
            <a:endParaRPr/>
          </a:p>
          <a:p>
            <a:pPr indent="-419100" lvl="1" marL="914400" marR="0" rtl="0" algn="l">
              <a:lnSpc>
                <a:spcPct val="120000"/>
              </a:lnSpc>
              <a:spcBef>
                <a:spcPts val="0"/>
              </a:spcBef>
              <a:spcAft>
                <a:spcPts val="0"/>
              </a:spcAft>
              <a:buClr>
                <a:schemeClr val="dk1"/>
              </a:buClr>
              <a:buSzPts val="3000"/>
              <a:buFont typeface="Arial"/>
              <a:buChar char="○"/>
            </a:pPr>
            <a:r>
              <a:rPr lang="en"/>
              <a:t>However, all tests execute a sequence of elements - a path through the program.</a:t>
            </a:r>
            <a:endParaRPr/>
          </a:p>
          <a:p>
            <a:pPr indent="-419100" lvl="1" marL="914400" marR="0" rtl="0" algn="l">
              <a:lnSpc>
                <a:spcPct val="120000"/>
              </a:lnSpc>
              <a:spcBef>
                <a:spcPts val="0"/>
              </a:spcBef>
              <a:spcAft>
                <a:spcPts val="0"/>
              </a:spcAft>
              <a:buClr>
                <a:schemeClr val="dk1"/>
              </a:buClr>
              <a:buSzPts val="3000"/>
              <a:buFont typeface="Arial"/>
              <a:buChar char="○"/>
            </a:pPr>
            <a:r>
              <a:rPr lang="en"/>
              <a:t>Combination of elements matters - interaction sequences are the root of many faults.</a:t>
            </a:r>
            <a:endParaRPr/>
          </a:p>
          <a:p>
            <a:pPr indent="-419100" lvl="0" marL="457200" marR="0" rtl="0" algn="l">
              <a:lnSpc>
                <a:spcPct val="120000"/>
              </a:lnSpc>
              <a:spcBef>
                <a:spcPts val="0"/>
              </a:spcBef>
              <a:spcAft>
                <a:spcPts val="0"/>
              </a:spcAft>
              <a:buSzPts val="3000"/>
              <a:buChar char="●"/>
            </a:pPr>
            <a:r>
              <a:rPr lang="en"/>
              <a:t>Path coverage requires that all paths through the CFG are covered.</a:t>
            </a:r>
            <a:endParaRPr/>
          </a:p>
          <a:p>
            <a:pPr indent="-419100" lvl="0" marL="457200" marR="0" rtl="0" algn="l">
              <a:lnSpc>
                <a:spcPct val="120000"/>
              </a:lnSpc>
              <a:spcBef>
                <a:spcPts val="0"/>
              </a:spcBef>
              <a:spcAft>
                <a:spcPts val="0"/>
              </a:spcAft>
              <a:buSzPts val="3000"/>
              <a:buChar char="●"/>
            </a:pPr>
            <a:r>
              <a:rPr lang="en"/>
              <a:t>Coverage = Number of Paths Covered</a:t>
            </a:r>
            <a:endParaRPr/>
          </a:p>
          <a:p>
            <a:pPr indent="0" lvl="0" marL="0" marR="0" rtl="0" algn="l">
              <a:lnSpc>
                <a:spcPct val="120000"/>
              </a:lnSpc>
              <a:spcBef>
                <a:spcPts val="0"/>
              </a:spcBef>
              <a:spcAft>
                <a:spcPts val="0"/>
              </a:spcAft>
              <a:buNone/>
            </a:pPr>
            <a:r>
              <a:rPr lang="en"/>
              <a:t>						Number of Total Paths</a:t>
            </a:r>
            <a:endParaRPr/>
          </a:p>
          <a:p>
            <a:pPr indent="0" lvl="0" marL="0" marR="0" rtl="0" algn="l">
              <a:lnSpc>
                <a:spcPct val="120000"/>
              </a:lnSpc>
              <a:spcBef>
                <a:spcPts val="0"/>
              </a:spcBef>
              <a:spcAft>
                <a:spcPts val="0"/>
              </a:spcAft>
              <a:buNone/>
            </a:pPr>
            <a:r>
              <a:t/>
            </a:r>
            <a:endParaRPr/>
          </a:p>
        </p:txBody>
      </p:sp>
      <p:cxnSp>
        <p:nvCxnSpPr>
          <p:cNvPr id="65" name="Google Shape;65;p11"/>
          <p:cNvCxnSpPr/>
          <p:nvPr/>
        </p:nvCxnSpPr>
        <p:spPr>
          <a:xfrm flipH="1" rot="10800000">
            <a:off x="2840175" y="5815975"/>
            <a:ext cx="5389500" cy="11700"/>
          </a:xfrm>
          <a:prstGeom prst="straightConnector1">
            <a:avLst/>
          </a:prstGeom>
          <a:noFill/>
          <a:ln cap="flat" cmpd="sng" w="19050">
            <a:solidFill>
              <a:srgbClr val="000000"/>
            </a:solidFill>
            <a:prstDash val="solid"/>
            <a:round/>
            <a:headEnd len="med" w="med" type="none"/>
            <a:tailEnd len="med" w="med" type="none"/>
          </a:ln>
        </p:spPr>
      </p:cxnSp>
      <p:sp>
        <p:nvSpPr>
          <p:cNvPr id="66" name="Google Shape;66;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Don’t Rely on Metrics</a:t>
            </a:r>
            <a:endParaRPr/>
          </a:p>
        </p:txBody>
      </p:sp>
      <p:sp>
        <p:nvSpPr>
          <p:cNvPr id="575" name="Google Shape;575;p38"/>
          <p:cNvSpPr txBox="1"/>
          <p:nvPr>
            <p:ph idx="1" type="body"/>
          </p:nvPr>
        </p:nvSpPr>
        <p:spPr>
          <a:xfrm>
            <a:off x="457200" y="3991975"/>
            <a:ext cx="8229600" cy="25761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There is a </a:t>
            </a:r>
            <a:r>
              <a:rPr i="1" lang="en" sz="2400"/>
              <a:t>small</a:t>
            </a:r>
            <a:r>
              <a:rPr lang="en" sz="2400"/>
              <a:t> benefit from using coverage as a stopping criterion.</a:t>
            </a:r>
            <a:endParaRPr sz="2400"/>
          </a:p>
          <a:p>
            <a:pPr indent="-381000" lvl="0" marL="457200" marR="0" rtl="0" algn="l">
              <a:lnSpc>
                <a:spcPct val="100000"/>
              </a:lnSpc>
              <a:spcBef>
                <a:spcPts val="0"/>
              </a:spcBef>
              <a:spcAft>
                <a:spcPts val="0"/>
              </a:spcAft>
              <a:buSzPts val="2400"/>
              <a:buChar char="●"/>
            </a:pPr>
            <a:r>
              <a:rPr lang="en" sz="2400"/>
              <a:t>But, auto-generating tests with coverage as the goal produces poor tests.</a:t>
            </a:r>
            <a:endParaRPr sz="2400"/>
          </a:p>
          <a:p>
            <a:pPr indent="-381000" lvl="0" marL="457200" marR="0" rtl="0" algn="l">
              <a:lnSpc>
                <a:spcPct val="100000"/>
              </a:lnSpc>
              <a:spcBef>
                <a:spcPts val="0"/>
              </a:spcBef>
              <a:spcAft>
                <a:spcPts val="0"/>
              </a:spcAft>
              <a:buSzPts val="2400"/>
              <a:buChar char="●"/>
            </a:pPr>
            <a:r>
              <a:rPr lang="en" sz="2400"/>
              <a:t>Two key problems - sensitivity to how code is written, and whether infected program state is noticed by oracle.</a:t>
            </a:r>
            <a:endParaRPr sz="2400"/>
          </a:p>
        </p:txBody>
      </p:sp>
      <p:pic>
        <p:nvPicPr>
          <p:cNvPr id="576" name="Google Shape;576;p38"/>
          <p:cNvPicPr preferRelativeResize="0"/>
          <p:nvPr/>
        </p:nvPicPr>
        <p:blipFill>
          <a:blip r:embed="rId3">
            <a:alphaModFix/>
          </a:blip>
          <a:stretch>
            <a:fillRect/>
          </a:stretch>
        </p:blipFill>
        <p:spPr>
          <a:xfrm>
            <a:off x="765800" y="1715125"/>
            <a:ext cx="7677974" cy="2327375"/>
          </a:xfrm>
          <a:prstGeom prst="rect">
            <a:avLst/>
          </a:prstGeom>
          <a:noFill/>
          <a:ln>
            <a:noFill/>
          </a:ln>
        </p:spPr>
      </p:pic>
      <p:sp>
        <p:nvSpPr>
          <p:cNvPr id="577" name="Google Shape;577;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Sensitivity to Structure</a:t>
            </a:r>
            <a:endParaRPr/>
          </a:p>
        </p:txBody>
      </p:sp>
      <p:sp>
        <p:nvSpPr>
          <p:cNvPr id="583" name="Google Shape;583;p39"/>
          <p:cNvSpPr txBox="1"/>
          <p:nvPr>
            <p:ph idx="1" type="body"/>
          </p:nvPr>
        </p:nvSpPr>
        <p:spPr>
          <a:xfrm>
            <a:off x="457200" y="1600200"/>
            <a:ext cx="8229600" cy="249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expr_1 = in_1 || in_2;     </a:t>
            </a:r>
            <a:endParaRPr sz="2400"/>
          </a:p>
          <a:p>
            <a:pPr indent="0" lvl="0" marL="0" marR="0" rtl="0" algn="l">
              <a:lnSpc>
                <a:spcPct val="100000"/>
              </a:lnSpc>
              <a:spcBef>
                <a:spcPts val="600"/>
              </a:spcBef>
              <a:spcAft>
                <a:spcPts val="0"/>
              </a:spcAft>
              <a:buClr>
                <a:schemeClr val="dk1"/>
              </a:buClr>
              <a:buSzPts val="1100"/>
              <a:buFont typeface="Arial"/>
              <a:buNone/>
            </a:pPr>
            <a:r>
              <a:rPr lang="en" sz="2400"/>
              <a:t>out_1 = expr_1 &amp;&amp; in_3;   </a:t>
            </a:r>
            <a:endParaRPr sz="2400"/>
          </a:p>
          <a:p>
            <a:pPr indent="0" lvl="0" marL="0" marR="0" rtl="0" algn="l">
              <a:lnSpc>
                <a:spcPct val="100000"/>
              </a:lnSpc>
              <a:spcBef>
                <a:spcPts val="600"/>
              </a:spcBef>
              <a:spcAft>
                <a:spcPts val="0"/>
              </a:spcAft>
              <a:buClr>
                <a:schemeClr val="dk1"/>
              </a:buClr>
              <a:buSzPts val="1100"/>
              <a:buFont typeface="Arial"/>
              <a:buNone/>
            </a:pPr>
            <a:r>
              <a:t/>
            </a:r>
            <a:endParaRPr sz="2400"/>
          </a:p>
          <a:p>
            <a:pPr indent="0" lvl="0" marL="0" marR="0" rtl="0" algn="l">
              <a:lnSpc>
                <a:spcPct val="100000"/>
              </a:lnSpc>
              <a:spcBef>
                <a:spcPts val="600"/>
              </a:spcBef>
              <a:spcAft>
                <a:spcPts val="0"/>
              </a:spcAft>
              <a:buClr>
                <a:schemeClr val="dk1"/>
              </a:buClr>
              <a:buSzPts val="1100"/>
              <a:buFont typeface="Arial"/>
              <a:buNone/>
            </a:pPr>
            <a:r>
              <a:rPr lang="en" sz="2400"/>
              <a:t>out_1 = (in_1 || in_2) &amp;&amp; in_3;</a:t>
            </a:r>
            <a:endParaRPr sz="2400"/>
          </a:p>
          <a:p>
            <a:pPr indent="0" lvl="0" marL="0" marR="0" rtl="0" algn="l">
              <a:lnSpc>
                <a:spcPct val="100000"/>
              </a:lnSpc>
              <a:spcBef>
                <a:spcPts val="600"/>
              </a:spcBef>
              <a:spcAft>
                <a:spcPts val="0"/>
              </a:spcAft>
              <a:buClr>
                <a:schemeClr val="dk1"/>
              </a:buClr>
              <a:buSzPts val="1100"/>
              <a:buFont typeface="Arial"/>
              <a:buNone/>
            </a:pPr>
            <a:r>
              <a:t/>
            </a:r>
            <a:endParaRPr sz="2400"/>
          </a:p>
          <a:p>
            <a:pPr indent="0" lvl="0" marL="0" marR="0" rtl="0" algn="l">
              <a:lnSpc>
                <a:spcPct val="100000"/>
              </a:lnSpc>
              <a:spcBef>
                <a:spcPts val="600"/>
              </a:spcBef>
              <a:spcAft>
                <a:spcPts val="0"/>
              </a:spcAft>
              <a:buNone/>
            </a:pPr>
            <a:r>
              <a:t/>
            </a:r>
            <a:endParaRPr sz="2400"/>
          </a:p>
        </p:txBody>
      </p:sp>
      <p:sp>
        <p:nvSpPr>
          <p:cNvPr id="584" name="Google Shape;584;p39"/>
          <p:cNvSpPr txBox="1"/>
          <p:nvPr>
            <p:ph idx="2" type="body"/>
          </p:nvPr>
        </p:nvSpPr>
        <p:spPr>
          <a:xfrm>
            <a:off x="552600" y="4094975"/>
            <a:ext cx="8134200" cy="21795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Both pieces of code do the same thing.</a:t>
            </a:r>
            <a:endParaRPr/>
          </a:p>
          <a:p>
            <a:pPr indent="-419100" lvl="0" marL="457200" rtl="0" algn="l">
              <a:spcBef>
                <a:spcPts val="0"/>
              </a:spcBef>
              <a:spcAft>
                <a:spcPts val="0"/>
              </a:spcAft>
              <a:buSzPts val="3000"/>
              <a:buChar char="●"/>
            </a:pPr>
            <a:r>
              <a:rPr lang="en"/>
              <a:t>How code is written impacts the number and type of tests needed.</a:t>
            </a:r>
            <a:endParaRPr/>
          </a:p>
          <a:p>
            <a:pPr indent="-419100" lvl="0" marL="457200" rtl="0" algn="l">
              <a:spcBef>
                <a:spcPts val="0"/>
              </a:spcBef>
              <a:spcAft>
                <a:spcPts val="0"/>
              </a:spcAft>
              <a:buSzPts val="3000"/>
              <a:buChar char="●"/>
            </a:pPr>
            <a:r>
              <a:rPr lang="en"/>
              <a:t>Simpler statements result in simpler tests.</a:t>
            </a:r>
            <a:endParaRPr/>
          </a:p>
        </p:txBody>
      </p:sp>
      <p:sp>
        <p:nvSpPr>
          <p:cNvPr id="585" name="Google Shape;585;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9" name="Shape 589"/>
        <p:cNvGrpSpPr/>
        <p:nvPr/>
      </p:nvGrpSpPr>
      <p:grpSpPr>
        <a:xfrm>
          <a:off x="0" y="0"/>
          <a:ext cx="0" cy="0"/>
          <a:chOff x="0" y="0"/>
          <a:chExt cx="0" cy="0"/>
        </a:xfrm>
      </p:grpSpPr>
      <p:sp>
        <p:nvSpPr>
          <p:cNvPr id="590" name="Google Shape;590;p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Sensitivity to Oracle</a:t>
            </a:r>
            <a:endParaRPr/>
          </a:p>
        </p:txBody>
      </p:sp>
      <p:sp>
        <p:nvSpPr>
          <p:cNvPr id="591" name="Google Shape;591;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oracle judges test correctness.</a:t>
            </a:r>
            <a:endParaRPr/>
          </a:p>
          <a:p>
            <a:pPr indent="-381000" lvl="1" marL="914400" marR="0" rtl="0" algn="l">
              <a:lnSpc>
                <a:spcPct val="100000"/>
              </a:lnSpc>
              <a:spcBef>
                <a:spcPts val="0"/>
              </a:spcBef>
              <a:spcAft>
                <a:spcPts val="0"/>
              </a:spcAft>
              <a:buSzPts val="2400"/>
              <a:buChar char="○"/>
            </a:pPr>
            <a:r>
              <a:rPr lang="en"/>
              <a:t>We need to choose what results we check when writing an oracle.</a:t>
            </a:r>
            <a:endParaRPr/>
          </a:p>
          <a:p>
            <a:pPr indent="-419100" lvl="0" marL="457200" marR="0" rtl="0" algn="l">
              <a:lnSpc>
                <a:spcPct val="100000"/>
              </a:lnSpc>
              <a:spcBef>
                <a:spcPts val="0"/>
              </a:spcBef>
              <a:spcAft>
                <a:spcPts val="0"/>
              </a:spcAft>
              <a:buSzPts val="3000"/>
              <a:buChar char="●"/>
            </a:pPr>
            <a:r>
              <a:rPr lang="en"/>
              <a:t>Typically, we check certain output variables.</a:t>
            </a:r>
            <a:endParaRPr/>
          </a:p>
          <a:p>
            <a:pPr indent="-381000" lvl="1" marL="914400" marR="0" rtl="0" algn="l">
              <a:lnSpc>
                <a:spcPct val="100000"/>
              </a:lnSpc>
              <a:spcBef>
                <a:spcPts val="0"/>
              </a:spcBef>
              <a:spcAft>
                <a:spcPts val="0"/>
              </a:spcAft>
              <a:buSzPts val="2400"/>
              <a:buChar char="○"/>
            </a:pPr>
            <a:r>
              <a:rPr lang="en"/>
              <a:t>However, masking can prevent us from noticing a fault if we do not check the right variables.</a:t>
            </a:r>
            <a:endParaRPr/>
          </a:p>
          <a:p>
            <a:pPr indent="-381000" lvl="1" marL="914400" marR="0" rtl="0" algn="l">
              <a:lnSpc>
                <a:spcPct val="100000"/>
              </a:lnSpc>
              <a:spcBef>
                <a:spcPts val="0"/>
              </a:spcBef>
              <a:spcAft>
                <a:spcPts val="0"/>
              </a:spcAft>
              <a:buSzPts val="2400"/>
              <a:buChar char="○"/>
            </a:pPr>
            <a:r>
              <a:rPr lang="en"/>
              <a:t>We can’t monitor and check all variables.</a:t>
            </a:r>
            <a:endParaRPr/>
          </a:p>
          <a:p>
            <a:pPr indent="-381000" lvl="1" marL="914400" marR="0" rtl="0" algn="l">
              <a:lnSpc>
                <a:spcPct val="100000"/>
              </a:lnSpc>
              <a:spcBef>
                <a:spcPts val="0"/>
              </a:spcBef>
              <a:spcAft>
                <a:spcPts val="0"/>
              </a:spcAft>
              <a:buSzPts val="2400"/>
              <a:buChar char="○"/>
            </a:pPr>
            <a:r>
              <a:rPr lang="en"/>
              <a:t>But, we can carefully choose a small number of bottleneck points and check those.</a:t>
            </a:r>
            <a:endParaRPr/>
          </a:p>
          <a:p>
            <a:pPr indent="-381000" lvl="2" marL="1371600" marR="0" rtl="0" algn="l">
              <a:lnSpc>
                <a:spcPct val="100000"/>
              </a:lnSpc>
              <a:spcBef>
                <a:spcPts val="0"/>
              </a:spcBef>
              <a:spcAft>
                <a:spcPts val="0"/>
              </a:spcAft>
              <a:buSzPts val="2400"/>
              <a:buChar char="■"/>
            </a:pPr>
            <a:r>
              <a:rPr lang="en"/>
              <a:t>Some techniques for choosing these, but still more research to be done.</a:t>
            </a:r>
            <a:endParaRPr/>
          </a:p>
        </p:txBody>
      </p:sp>
      <p:sp>
        <p:nvSpPr>
          <p:cNvPr id="592" name="Google Shape;592;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Coverage Effectiveness</a:t>
            </a:r>
            <a:endParaRPr/>
          </a:p>
        </p:txBody>
      </p:sp>
      <p:pic>
        <p:nvPicPr>
          <p:cNvPr id="598" name="Google Shape;598;p41"/>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599" name="Google Shape;599;p41"/>
          <p:cNvSpPr/>
          <p:nvPr/>
        </p:nvSpPr>
        <p:spPr>
          <a:xfrm>
            <a:off x="2296675" y="5415900"/>
            <a:ext cx="692100" cy="694200"/>
          </a:xfrm>
          <a:prstGeom prst="ellipse">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1"/>
          <p:cNvSpPr/>
          <p:nvPr/>
        </p:nvSpPr>
        <p:spPr>
          <a:xfrm>
            <a:off x="5394525" y="3642650"/>
            <a:ext cx="1762500" cy="10362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1"/>
          <p:cNvSpPr/>
          <p:nvPr/>
        </p:nvSpPr>
        <p:spPr>
          <a:xfrm>
            <a:off x="2296675" y="2214075"/>
            <a:ext cx="692100" cy="694200"/>
          </a:xfrm>
          <a:prstGeom prst="ellipse">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2" name="Google Shape;602;p41"/>
          <p:cNvCxnSpPr>
            <a:stCxn id="599" idx="0"/>
            <a:endCxn id="601" idx="4"/>
          </p:cNvCxnSpPr>
          <p:nvPr/>
        </p:nvCxnSpPr>
        <p:spPr>
          <a:xfrm rot="10800000">
            <a:off x="2642725" y="2908200"/>
            <a:ext cx="0" cy="2507700"/>
          </a:xfrm>
          <a:prstGeom prst="straightConnector1">
            <a:avLst/>
          </a:prstGeom>
          <a:noFill/>
          <a:ln cap="flat" cmpd="sng" w="38100">
            <a:solidFill>
              <a:srgbClr val="9900FF"/>
            </a:solidFill>
            <a:prstDash val="solid"/>
            <a:round/>
            <a:headEnd len="med" w="med" type="none"/>
            <a:tailEnd len="med" w="med" type="triangle"/>
          </a:ln>
        </p:spPr>
      </p:cxnSp>
      <p:sp>
        <p:nvSpPr>
          <p:cNvPr id="603" name="Google Shape;603;p41"/>
          <p:cNvSpPr txBox="1"/>
          <p:nvPr/>
        </p:nvSpPr>
        <p:spPr>
          <a:xfrm>
            <a:off x="2820100" y="3375600"/>
            <a:ext cx="1837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00FF"/>
                </a:solidFill>
              </a:rPr>
              <a:t>Sensitive to choice of </a:t>
            </a:r>
            <a:r>
              <a:rPr b="1" lang="en" sz="1800">
                <a:solidFill>
                  <a:srgbClr val="9900FF"/>
                </a:solidFill>
              </a:rPr>
              <a:t>oracle</a:t>
            </a:r>
            <a:r>
              <a:rPr lang="en" sz="1800">
                <a:solidFill>
                  <a:srgbClr val="9900FF"/>
                </a:solidFill>
              </a:rPr>
              <a:t>.</a:t>
            </a:r>
            <a:endParaRPr sz="1800">
              <a:solidFill>
                <a:srgbClr val="9900FF"/>
              </a:solidFill>
            </a:endParaRPr>
          </a:p>
        </p:txBody>
      </p:sp>
      <p:sp>
        <p:nvSpPr>
          <p:cNvPr id="604" name="Google Shape;604;p41"/>
          <p:cNvSpPr/>
          <p:nvPr/>
        </p:nvSpPr>
        <p:spPr>
          <a:xfrm>
            <a:off x="6842350" y="2442050"/>
            <a:ext cx="692100" cy="694200"/>
          </a:xfrm>
          <a:prstGeom prst="ellipse">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5" name="Google Shape;605;p41"/>
          <p:cNvCxnSpPr>
            <a:stCxn id="599" idx="6"/>
            <a:endCxn id="604" idx="3"/>
          </p:cNvCxnSpPr>
          <p:nvPr/>
        </p:nvCxnSpPr>
        <p:spPr>
          <a:xfrm flipH="1" rot="10800000">
            <a:off x="2988775" y="3034500"/>
            <a:ext cx="3954900" cy="2728500"/>
          </a:xfrm>
          <a:prstGeom prst="straightConnector1">
            <a:avLst/>
          </a:prstGeom>
          <a:noFill/>
          <a:ln cap="flat" cmpd="sng" w="38100">
            <a:solidFill>
              <a:srgbClr val="9900FF"/>
            </a:solidFill>
            <a:prstDash val="solid"/>
            <a:round/>
            <a:headEnd len="med" w="med" type="none"/>
            <a:tailEnd len="med" w="med" type="triangle"/>
          </a:ln>
        </p:spPr>
      </p:cxnSp>
      <p:sp>
        <p:nvSpPr>
          <p:cNvPr id="606" name="Google Shape;606;p41"/>
          <p:cNvSpPr txBox="1"/>
          <p:nvPr/>
        </p:nvSpPr>
        <p:spPr>
          <a:xfrm>
            <a:off x="5357175" y="4014188"/>
            <a:ext cx="18372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00FF"/>
                </a:solidFill>
              </a:rPr>
              <a:t>Sensitive to </a:t>
            </a:r>
            <a:r>
              <a:rPr b="1" lang="en" sz="1800">
                <a:solidFill>
                  <a:srgbClr val="9900FF"/>
                </a:solidFill>
              </a:rPr>
              <a:t>structuring of the system.</a:t>
            </a:r>
            <a:endParaRPr b="1" sz="1800">
              <a:solidFill>
                <a:srgbClr val="9900FF"/>
              </a:solidFill>
            </a:endParaRPr>
          </a:p>
        </p:txBody>
      </p:sp>
      <p:sp>
        <p:nvSpPr>
          <p:cNvPr id="607" name="Google Shape;607;p41"/>
          <p:cNvSpPr/>
          <p:nvPr/>
        </p:nvSpPr>
        <p:spPr>
          <a:xfrm>
            <a:off x="6842350" y="1582900"/>
            <a:ext cx="692100" cy="694200"/>
          </a:xfrm>
          <a:prstGeom prst="ellipse">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41"/>
          <p:cNvCxnSpPr>
            <a:stCxn id="604" idx="0"/>
            <a:endCxn id="607" idx="4"/>
          </p:cNvCxnSpPr>
          <p:nvPr/>
        </p:nvCxnSpPr>
        <p:spPr>
          <a:xfrm rot="10800000">
            <a:off x="7188400" y="2277050"/>
            <a:ext cx="0" cy="165000"/>
          </a:xfrm>
          <a:prstGeom prst="straightConnector1">
            <a:avLst/>
          </a:prstGeom>
          <a:noFill/>
          <a:ln cap="flat" cmpd="sng" w="19050">
            <a:solidFill>
              <a:srgbClr val="9900FF"/>
            </a:solidFill>
            <a:prstDash val="solid"/>
            <a:round/>
            <a:headEnd len="med" w="med" type="none"/>
            <a:tailEnd len="med" w="med" type="triangle"/>
          </a:ln>
        </p:spPr>
      </p:cxnSp>
      <p:sp>
        <p:nvSpPr>
          <p:cNvPr id="609" name="Google Shape;609;p41"/>
          <p:cNvSpPr txBox="1"/>
          <p:nvPr/>
        </p:nvSpPr>
        <p:spPr>
          <a:xfrm>
            <a:off x="5244575" y="1636975"/>
            <a:ext cx="1526400" cy="76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endParaRPr sz="1800">
              <a:solidFill>
                <a:srgbClr val="9900FF"/>
              </a:solidFill>
            </a:endParaRPr>
          </a:p>
        </p:txBody>
      </p:sp>
      <p:sp>
        <p:nvSpPr>
          <p:cNvPr id="610" name="Google Shape;610;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
                                        <p:tgtEl>
                                          <p:spTgt spid="5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
                                        <p:tgtEl>
                                          <p:spTgt spid="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par>
                                <p:cTn fill="hold" nodeType="with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par>
                                <p:cTn fill="hold" nodeType="with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Masking</a:t>
            </a:r>
            <a:endParaRPr/>
          </a:p>
        </p:txBody>
      </p:sp>
      <p:sp>
        <p:nvSpPr>
          <p:cNvPr id="616" name="Google Shape;616;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Why do we care about faults in masked expressions?</a:t>
            </a:r>
            <a:endParaRPr b="1"/>
          </a:p>
        </p:txBody>
      </p:sp>
      <p:sp>
        <p:nvSpPr>
          <p:cNvPr id="617" name="Google Shape;617;p42"/>
          <p:cNvSpPr txBox="1"/>
          <p:nvPr>
            <p:ph idx="1" type="body"/>
          </p:nvPr>
        </p:nvSpPr>
        <p:spPr>
          <a:xfrm>
            <a:off x="457200" y="2656175"/>
            <a:ext cx="8229600" cy="36921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Effect of fault is only masked out for </a:t>
            </a:r>
            <a:r>
              <a:rPr i="1" lang="en"/>
              <a:t>this</a:t>
            </a:r>
            <a:r>
              <a:rPr lang="en"/>
              <a:t> test. It is still a fault. In another execution scenario, it might not be masked.</a:t>
            </a:r>
            <a:endParaRPr/>
          </a:p>
          <a:p>
            <a:pPr indent="-419100" lvl="0" marL="457200" marR="0" rtl="0" algn="l">
              <a:lnSpc>
                <a:spcPct val="100000"/>
              </a:lnSpc>
              <a:spcBef>
                <a:spcPts val="0"/>
              </a:spcBef>
              <a:spcAft>
                <a:spcPts val="0"/>
              </a:spcAft>
              <a:buSzPts val="3000"/>
              <a:buChar char="●"/>
            </a:pPr>
            <a:r>
              <a:rPr lang="en"/>
              <a:t>We just haven’t noticed it yet.</a:t>
            </a:r>
            <a:endParaRPr/>
          </a:p>
          <a:p>
            <a:pPr indent="-381000" lvl="1" marL="914400" rtl="0" algn="l">
              <a:spcBef>
                <a:spcPts val="0"/>
              </a:spcBef>
              <a:spcAft>
                <a:spcPts val="0"/>
              </a:spcAft>
              <a:buSzPts val="2400"/>
              <a:buChar char="○"/>
            </a:pPr>
            <a:r>
              <a:rPr lang="en"/>
              <a:t>The fault isn’t gone, we just have bad tests.</a:t>
            </a:r>
            <a:endParaRPr/>
          </a:p>
          <a:p>
            <a:pPr indent="-419100" lvl="0" marL="457200" marR="0" rtl="0" algn="l">
              <a:lnSpc>
                <a:spcPct val="100000"/>
              </a:lnSpc>
              <a:spcBef>
                <a:spcPts val="0"/>
              </a:spcBef>
              <a:spcAft>
                <a:spcPts val="0"/>
              </a:spcAft>
              <a:buSzPts val="3000"/>
              <a:buChar char="●"/>
            </a:pPr>
            <a:r>
              <a:rPr lang="en"/>
              <a:t>One solution - ensure that there is a path from assignment to output where we will </a:t>
            </a:r>
            <a:r>
              <a:rPr b="1" lang="en"/>
              <a:t>notice the fault</a:t>
            </a:r>
            <a:r>
              <a:rPr lang="en"/>
              <a:t>.</a:t>
            </a:r>
            <a:endParaRPr/>
          </a:p>
        </p:txBody>
      </p:sp>
      <p:sp>
        <p:nvSpPr>
          <p:cNvPr id="618" name="Google Shape;61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
                                        <p:tgtEl>
                                          <p:spTgt spid="6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One Solution - Observability</a:t>
            </a:r>
            <a:endParaRPr/>
          </a:p>
        </p:txBody>
      </p:sp>
      <p:sp>
        <p:nvSpPr>
          <p:cNvPr id="624" name="Google Shape;624;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how well internal program state can be inferred from the output.</a:t>
            </a:r>
            <a:endParaRPr/>
          </a:p>
          <a:p>
            <a:pPr indent="-419100" lvl="0" marL="457200" rtl="0" algn="l">
              <a:spcBef>
                <a:spcPts val="0"/>
              </a:spcBef>
              <a:spcAft>
                <a:spcPts val="0"/>
              </a:spcAft>
              <a:buSzPts val="3000"/>
              <a:buChar char="●"/>
            </a:pPr>
            <a:r>
              <a:rPr lang="en"/>
              <a:t>The execution of an expression can be observed if we can modify its value and observe a change in the program output.</a:t>
            </a:r>
            <a:endParaRPr/>
          </a:p>
          <a:p>
            <a:pPr indent="-419100" lvl="0" marL="457200" rtl="0" algn="l">
              <a:spcBef>
                <a:spcPts val="0"/>
              </a:spcBef>
              <a:spcAft>
                <a:spcPts val="0"/>
              </a:spcAft>
              <a:buSzPts val="3000"/>
              <a:buChar char="●"/>
            </a:pPr>
            <a:r>
              <a:rPr lang="en"/>
              <a:t>Adds path constraints to existing coverage obligations </a:t>
            </a:r>
            <a:r>
              <a:rPr lang="en"/>
              <a:t>requiring</a:t>
            </a:r>
            <a:r>
              <a:rPr lang="en"/>
              <a:t> a path from expression to output free of masking.</a:t>
            </a:r>
            <a:endParaRPr/>
          </a:p>
        </p:txBody>
      </p:sp>
      <p:sp>
        <p:nvSpPr>
          <p:cNvPr id="625" name="Google Shape;625;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9" name="Shape 629"/>
        <p:cNvGrpSpPr/>
        <p:nvPr/>
      </p:nvGrpSpPr>
      <p:grpSpPr>
        <a:xfrm>
          <a:off x="0" y="0"/>
          <a:ext cx="0" cy="0"/>
          <a:chOff x="0" y="0"/>
          <a:chExt cx="0" cy="0"/>
        </a:xfrm>
      </p:grpSpPr>
      <p:sp>
        <p:nvSpPr>
          <p:cNvPr id="630" name="Google Shape;630;p44"/>
          <p:cNvSpPr txBox="1"/>
          <p:nvPr>
            <p:ph type="title"/>
          </p:nvPr>
        </p:nvSpPr>
        <p:spPr>
          <a:xfrm>
            <a:off x="457200" y="274650"/>
            <a:ext cx="59565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Observable MC/DC</a:t>
            </a:r>
            <a:endParaRPr/>
          </a:p>
        </p:txBody>
      </p:sp>
      <p:sp>
        <p:nvSpPr>
          <p:cNvPr id="631" name="Google Shape;631;p44"/>
          <p:cNvSpPr txBox="1"/>
          <p:nvPr>
            <p:ph idx="1" type="body"/>
          </p:nvPr>
        </p:nvSpPr>
        <p:spPr>
          <a:xfrm>
            <a:off x="457200" y="1600200"/>
            <a:ext cx="8415900" cy="290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MC/DC + </a:t>
            </a:r>
            <a:r>
              <a:rPr b="1" lang="en"/>
              <a:t>observability</a:t>
            </a:r>
            <a:r>
              <a:rPr lang="en"/>
              <a:t> = Observable MC/DC</a:t>
            </a:r>
            <a:endParaRPr/>
          </a:p>
          <a:p>
            <a:pPr indent="-419100" lvl="0" marL="457200" rtl="0" algn="l">
              <a:spcBef>
                <a:spcPts val="600"/>
              </a:spcBef>
              <a:spcAft>
                <a:spcPts val="0"/>
              </a:spcAft>
              <a:buSzPts val="3000"/>
              <a:buChar char="●"/>
            </a:pPr>
            <a:r>
              <a:rPr lang="en"/>
              <a:t>MC/DC requires that conditions impact the outcome of a decision.</a:t>
            </a:r>
            <a:endParaRPr/>
          </a:p>
          <a:p>
            <a:pPr indent="-419100" lvl="0" marL="457200" rtl="0" algn="l">
              <a:spcBef>
                <a:spcPts val="0"/>
              </a:spcBef>
              <a:spcAft>
                <a:spcPts val="0"/>
              </a:spcAft>
              <a:buSzPts val="3000"/>
              <a:buChar char="●"/>
            </a:pPr>
            <a:r>
              <a:rPr lang="en"/>
              <a:t>OMC/DC requires that conditions impact the outcome of the </a:t>
            </a:r>
            <a:r>
              <a:rPr b="1" lang="en"/>
              <a:t>program</a:t>
            </a:r>
            <a:r>
              <a:rPr lang="en"/>
              <a:t>.</a:t>
            </a:r>
            <a:endParaRPr/>
          </a:p>
          <a:p>
            <a:pPr indent="0" lvl="0" marL="0" rtl="0" algn="l">
              <a:spcBef>
                <a:spcPts val="600"/>
              </a:spcBef>
              <a:spcAft>
                <a:spcPts val="0"/>
              </a:spcAft>
              <a:buNone/>
            </a:pPr>
            <a:r>
              <a:t/>
            </a:r>
            <a:endParaRPr/>
          </a:p>
          <a:p>
            <a:pPr indent="457200" lvl="0" marL="0" rtl="0" algn="l">
              <a:lnSpc>
                <a:spcPct val="115000"/>
              </a:lnSpc>
              <a:spcBef>
                <a:spcPts val="0"/>
              </a:spcBef>
              <a:spcAft>
                <a:spcPts val="0"/>
              </a:spcAft>
              <a:buNone/>
            </a:pPr>
            <a:r>
              <a:t/>
            </a:r>
            <a:endParaRPr>
              <a:latin typeface="Courier New"/>
              <a:ea typeface="Courier New"/>
              <a:cs typeface="Courier New"/>
              <a:sym typeface="Courier New"/>
            </a:endParaRPr>
          </a:p>
        </p:txBody>
      </p:sp>
      <p:sp>
        <p:nvSpPr>
          <p:cNvPr id="632" name="Google Shape;632;p44"/>
          <p:cNvSpPr/>
          <p:nvPr/>
        </p:nvSpPr>
        <p:spPr>
          <a:xfrm>
            <a:off x="272700" y="4684050"/>
            <a:ext cx="8598600" cy="95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Idea: Lift observability from decision level to program level.</a:t>
            </a:r>
            <a:endParaRPr b="1" sz="3000"/>
          </a:p>
        </p:txBody>
      </p:sp>
      <p:sp>
        <p:nvSpPr>
          <p:cNvPr id="633" name="Google Shape;633;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
                                        <p:tgtEl>
                                          <p:spTgt spid="6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45"/>
          <p:cNvSpPr txBox="1"/>
          <p:nvPr>
            <p:ph type="title"/>
          </p:nvPr>
        </p:nvSpPr>
        <p:spPr>
          <a:xfrm>
            <a:off x="457200" y="274650"/>
            <a:ext cx="64008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Tagging Semantics</a:t>
            </a:r>
            <a:endParaRPr/>
          </a:p>
        </p:txBody>
      </p:sp>
      <p:sp>
        <p:nvSpPr>
          <p:cNvPr id="639" name="Google Shape;639;p45"/>
          <p:cNvSpPr txBox="1"/>
          <p:nvPr>
            <p:ph idx="1" type="body"/>
          </p:nvPr>
        </p:nvSpPr>
        <p:spPr>
          <a:xfrm>
            <a:off x="457200" y="1600200"/>
            <a:ext cx="8352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Assign each condition a </a:t>
            </a:r>
            <a:r>
              <a:rPr b="1" lang="en"/>
              <a:t>tag set</a:t>
            </a:r>
            <a:r>
              <a:rPr lang="en"/>
              <a:t>:</a:t>
            </a:r>
            <a:endParaRPr/>
          </a:p>
          <a:p>
            <a:pPr indent="0" lvl="0" marL="0" rtl="0" algn="l">
              <a:spcBef>
                <a:spcPts val="600"/>
              </a:spcBef>
              <a:spcAft>
                <a:spcPts val="0"/>
              </a:spcAft>
              <a:buNone/>
            </a:pPr>
            <a:r>
              <a:rPr lang="en">
                <a:latin typeface="Courier New"/>
                <a:ea typeface="Courier New"/>
                <a:cs typeface="Courier New"/>
                <a:sym typeface="Courier New"/>
              </a:rPr>
              <a:t>(ID, Boolean Outcome)</a:t>
            </a:r>
            <a:endParaRPr/>
          </a:p>
          <a:p>
            <a:pPr indent="0" lvl="0" marL="0" rtl="0" algn="l">
              <a:spcBef>
                <a:spcPts val="600"/>
              </a:spcBef>
              <a:spcAft>
                <a:spcPts val="0"/>
              </a:spcAft>
              <a:buNone/>
            </a:pPr>
            <a:r>
              <a:rPr lang="en"/>
              <a:t>Evaluation determines tag propagation:</a:t>
            </a:r>
            <a:endParaRPr/>
          </a:p>
          <a:p>
            <a:pPr indent="0" lvl="0" marL="0" rtl="0" algn="l">
              <a:spcBef>
                <a:spcPts val="600"/>
              </a:spcBef>
              <a:spcAft>
                <a:spcPts val="0"/>
              </a:spcAft>
              <a:buNone/>
            </a:pPr>
            <a:r>
              <a:rPr lang="en">
                <a:latin typeface="Courier New"/>
                <a:ea typeface="Courier New"/>
                <a:cs typeface="Courier New"/>
                <a:sym typeface="Courier New"/>
              </a:rPr>
              <a:t>exp1=c1 &amp;&amp; c2;</a:t>
            </a:r>
            <a:endParaRPr/>
          </a:p>
          <a:p>
            <a:pPr indent="0" lvl="0" marL="0" rtl="0" algn="l">
              <a:spcBef>
                <a:spcPts val="600"/>
              </a:spcBef>
              <a:spcAft>
                <a:spcPts val="0"/>
              </a:spcAft>
              <a:buNone/>
            </a:pPr>
            <a:r>
              <a:rPr lang="en">
                <a:latin typeface="Courier New"/>
                <a:ea typeface="Courier New"/>
                <a:cs typeface="Courier New"/>
                <a:sym typeface="Courier New"/>
              </a:rPr>
              <a:t>exp2=c3 || c4;</a:t>
            </a:r>
            <a:r>
              <a:rPr lang="en"/>
              <a:t> </a:t>
            </a:r>
            <a:endParaRPr/>
          </a:p>
          <a:p>
            <a:pPr indent="0" lvl="0" marL="0" rtl="0" algn="l">
              <a:spcBef>
                <a:spcPts val="600"/>
              </a:spcBef>
              <a:spcAft>
                <a:spcPts val="0"/>
              </a:spcAft>
              <a:buNone/>
            </a:pPr>
            <a:r>
              <a:rPr lang="en">
                <a:latin typeface="Courier New"/>
                <a:ea typeface="Courier New"/>
                <a:cs typeface="Courier New"/>
                <a:sym typeface="Courier New"/>
              </a:rPr>
              <a:t>out=if (c5) then </a:t>
            </a:r>
            <a:endParaRPr>
              <a:latin typeface="Courier New"/>
              <a:ea typeface="Courier New"/>
              <a:cs typeface="Courier New"/>
              <a:sym typeface="Courier New"/>
            </a:endParaRPr>
          </a:p>
          <a:p>
            <a:pPr indent="457200" lvl="0" marL="0" rtl="0" algn="l">
              <a:spcBef>
                <a:spcPts val="600"/>
              </a:spcBef>
              <a:spcAft>
                <a:spcPts val="0"/>
              </a:spcAft>
              <a:buNone/>
            </a:pPr>
            <a:r>
              <a:rPr lang="en">
                <a:latin typeface="Courier New"/>
                <a:ea typeface="Courier New"/>
                <a:cs typeface="Courier New"/>
                <a:sym typeface="Courier New"/>
              </a:rPr>
              <a:t>exp1 else exp2;</a:t>
            </a:r>
            <a:endParaRPr>
              <a:latin typeface="Courier New"/>
              <a:ea typeface="Courier New"/>
              <a:cs typeface="Courier New"/>
              <a:sym typeface="Courier Ne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40" name="Google Shape;640;p45"/>
          <p:cNvSpPr txBox="1"/>
          <p:nvPr/>
        </p:nvSpPr>
        <p:spPr>
          <a:xfrm>
            <a:off x="4466400" y="330240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[(c1,true), (c2,false)]</a:t>
            </a:r>
            <a:endParaRPr sz="3000"/>
          </a:p>
        </p:txBody>
      </p:sp>
      <p:sp>
        <p:nvSpPr>
          <p:cNvPr id="641" name="Google Shape;641;p45"/>
          <p:cNvSpPr txBox="1"/>
          <p:nvPr/>
        </p:nvSpPr>
        <p:spPr>
          <a:xfrm>
            <a:off x="4466400" y="3302400"/>
            <a:ext cx="3887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a:t>
            </a:r>
            <a:r>
              <a:rPr lang="en" sz="3000" strike="sngStrike">
                <a:solidFill>
                  <a:srgbClr val="FF0000"/>
                </a:solidFill>
              </a:rPr>
              <a:t>(c1,true)</a:t>
            </a:r>
            <a:r>
              <a:rPr lang="en" sz="3000"/>
              <a:t>, (c2,false)]</a:t>
            </a:r>
            <a:endParaRPr sz="3000"/>
          </a:p>
        </p:txBody>
      </p:sp>
      <p:sp>
        <p:nvSpPr>
          <p:cNvPr id="642" name="Google Shape;642;p45"/>
          <p:cNvSpPr txBox="1"/>
          <p:nvPr/>
        </p:nvSpPr>
        <p:spPr>
          <a:xfrm>
            <a:off x="4466400" y="385545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[(c3,true), (c4,false)]</a:t>
            </a:r>
            <a:endParaRPr sz="3000"/>
          </a:p>
        </p:txBody>
      </p:sp>
      <p:sp>
        <p:nvSpPr>
          <p:cNvPr id="643" name="Google Shape;643;p45"/>
          <p:cNvSpPr txBox="1"/>
          <p:nvPr/>
        </p:nvSpPr>
        <p:spPr>
          <a:xfrm>
            <a:off x="4466400" y="3855450"/>
            <a:ext cx="3887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[(c3,true), </a:t>
            </a:r>
            <a:r>
              <a:rPr b="1" lang="en" sz="3000" strike="sngStrike">
                <a:solidFill>
                  <a:srgbClr val="FF0000"/>
                </a:solidFill>
              </a:rPr>
              <a:t>(c4,false)</a:t>
            </a:r>
            <a:r>
              <a:rPr lang="en" sz="3000"/>
              <a:t>]</a:t>
            </a:r>
            <a:endParaRPr sz="3000"/>
          </a:p>
        </p:txBody>
      </p:sp>
      <p:sp>
        <p:nvSpPr>
          <p:cNvPr id="644" name="Google Shape;644;p45"/>
          <p:cNvSpPr txBox="1"/>
          <p:nvPr/>
        </p:nvSpPr>
        <p:spPr>
          <a:xfrm>
            <a:off x="4194600" y="4408500"/>
            <a:ext cx="4723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[(c5,true), &lt;exp1&gt;,&lt;exp2&gt;]</a:t>
            </a:r>
            <a:endParaRPr sz="3000"/>
          </a:p>
        </p:txBody>
      </p:sp>
      <p:sp>
        <p:nvSpPr>
          <p:cNvPr id="645" name="Google Shape;645;p45"/>
          <p:cNvSpPr txBox="1"/>
          <p:nvPr/>
        </p:nvSpPr>
        <p:spPr>
          <a:xfrm>
            <a:off x="4329250" y="4408500"/>
            <a:ext cx="434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[(c5,true),(c2, false),</a:t>
            </a:r>
            <a:endParaRPr sz="3000"/>
          </a:p>
          <a:p>
            <a:pPr indent="0" lvl="0" marL="0" rtl="0" algn="l">
              <a:spcBef>
                <a:spcPts val="0"/>
              </a:spcBef>
              <a:spcAft>
                <a:spcPts val="0"/>
              </a:spcAft>
              <a:buNone/>
            </a:pPr>
            <a:r>
              <a:rPr b="1" lang="en" sz="3000" strike="sngStrike">
                <a:solidFill>
                  <a:srgbClr val="FF0000"/>
                </a:solidFill>
              </a:rPr>
              <a:t>&lt;exp2&gt;</a:t>
            </a:r>
            <a:r>
              <a:rPr lang="en" sz="3000"/>
              <a:t>]</a:t>
            </a:r>
            <a:endParaRPr sz="3000"/>
          </a:p>
        </p:txBody>
      </p:sp>
      <p:sp>
        <p:nvSpPr>
          <p:cNvPr id="646" name="Google Shape;646;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40"/>
                                        </p:tgtEl>
                                      </p:cBhvr>
                                    </p:animEffect>
                                    <p:set>
                                      <p:cBhvr>
                                        <p:cTn dur="1" fill="hold">
                                          <p:stCondLst>
                                            <p:cond delay="0"/>
                                          </p:stCondLst>
                                        </p:cTn>
                                        <p:tgtEl>
                                          <p:spTgt spid="6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42"/>
                                        </p:tgtEl>
                                      </p:cBhvr>
                                    </p:animEffect>
                                    <p:set>
                                      <p:cBhvr>
                                        <p:cTn dur="1" fill="hold">
                                          <p:stCondLst>
                                            <p:cond delay="0"/>
                                          </p:stCondLst>
                                        </p:cTn>
                                        <p:tgtEl>
                                          <p:spTgt spid="6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44"/>
                                        </p:tgtEl>
                                      </p:cBhvr>
                                    </p:animEffect>
                                    <p:set>
                                      <p:cBhvr>
                                        <p:cTn dur="1" fill="hold">
                                          <p:stCondLst>
                                            <p:cond delay="0"/>
                                          </p:stCondLst>
                                        </p:cTn>
                                        <p:tgtEl>
                                          <p:spTgt spid="6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
                                        <p:tgtEl>
                                          <p:spTgt spid="6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Observability</a:t>
            </a:r>
            <a:endParaRPr/>
          </a:p>
        </p:txBody>
      </p:sp>
      <p:sp>
        <p:nvSpPr>
          <p:cNvPr id="652" name="Google Shape;652;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OMC/DC should improve test effectiveness by accounting for </a:t>
            </a:r>
            <a:r>
              <a:rPr b="1" lang="en"/>
              <a:t>program structure</a:t>
            </a:r>
            <a:r>
              <a:rPr lang="en"/>
              <a:t> and </a:t>
            </a:r>
            <a:r>
              <a:rPr b="1" lang="en"/>
              <a:t>oracle composition</a:t>
            </a:r>
            <a:r>
              <a:rPr lang="en"/>
              <a:t>:</a:t>
            </a:r>
            <a:endParaRPr/>
          </a:p>
          <a:p>
            <a:pPr indent="-419100" lvl="0" marL="457200" rtl="0" algn="l">
              <a:spcBef>
                <a:spcPts val="600"/>
              </a:spcBef>
              <a:spcAft>
                <a:spcPts val="0"/>
              </a:spcAft>
              <a:buSzPts val="3000"/>
              <a:buChar char="●"/>
            </a:pPr>
            <a:r>
              <a:rPr lang="en"/>
              <a:t>We select what points the oracle monitors, OMC/DC requires propagation path to those points. </a:t>
            </a:r>
            <a:endParaRPr/>
          </a:p>
          <a:p>
            <a:pPr indent="-419100" lvl="0" marL="457200" rtl="0" algn="l">
              <a:spcBef>
                <a:spcPts val="0"/>
              </a:spcBef>
              <a:spcAft>
                <a:spcPts val="0"/>
              </a:spcAft>
              <a:buSzPts val="3000"/>
              <a:buChar char="●"/>
            </a:pPr>
            <a:r>
              <a:rPr lang="en"/>
              <a:t>No sensitivity to structure because impact must be propagated at monitoring points.</a:t>
            </a:r>
            <a:endParaRPr/>
          </a:p>
          <a:p>
            <a:pPr indent="-381000" lvl="1" marL="914400" rtl="0" algn="l">
              <a:spcBef>
                <a:spcPts val="0"/>
              </a:spcBef>
              <a:spcAft>
                <a:spcPts val="0"/>
              </a:spcAft>
              <a:buSzPts val="2400"/>
              <a:buChar char="○"/>
            </a:pPr>
            <a:r>
              <a:rPr lang="en"/>
              <a:t>i.e., we place conditions on the path taken.</a:t>
            </a:r>
            <a:endParaRPr/>
          </a:p>
        </p:txBody>
      </p:sp>
      <p:sp>
        <p:nvSpPr>
          <p:cNvPr id="653" name="Google Shape;653;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47"/>
          <p:cNvSpPr txBox="1"/>
          <p:nvPr>
            <p:ph type="title"/>
          </p:nvPr>
        </p:nvSpPr>
        <p:spPr>
          <a:xfrm>
            <a:off x="457200" y="274650"/>
            <a:ext cx="61950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Evaluation - Results</a:t>
            </a:r>
            <a:endParaRPr/>
          </a:p>
        </p:txBody>
      </p:sp>
      <p:pic>
        <p:nvPicPr>
          <p:cNvPr id="659" name="Google Shape;659;p47"/>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660" name="Google Shape;660;p47"/>
          <p:cNvSpPr/>
          <p:nvPr/>
        </p:nvSpPr>
        <p:spPr>
          <a:xfrm>
            <a:off x="2188463" y="5471050"/>
            <a:ext cx="692100" cy="5766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4487038" y="1753000"/>
            <a:ext cx="955500" cy="9105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p:nvPr/>
        </p:nvSpPr>
        <p:spPr>
          <a:xfrm>
            <a:off x="2188463" y="2224050"/>
            <a:ext cx="692100" cy="5766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3" name="Google Shape;663;p47"/>
          <p:cNvCxnSpPr>
            <a:stCxn id="660" idx="7"/>
            <a:endCxn id="661" idx="3"/>
          </p:cNvCxnSpPr>
          <p:nvPr/>
        </p:nvCxnSpPr>
        <p:spPr>
          <a:xfrm flipH="1" rot="10800000">
            <a:off x="2779207" y="2530291"/>
            <a:ext cx="1847700" cy="3025200"/>
          </a:xfrm>
          <a:prstGeom prst="straightConnector1">
            <a:avLst/>
          </a:prstGeom>
          <a:noFill/>
          <a:ln cap="flat" cmpd="sng" w="19050">
            <a:solidFill>
              <a:schemeClr val="dk2"/>
            </a:solidFill>
            <a:prstDash val="solid"/>
            <a:round/>
            <a:headEnd len="med" w="med" type="none"/>
            <a:tailEnd len="med" w="med" type="triangle"/>
          </a:ln>
        </p:spPr>
      </p:cxnSp>
      <p:sp>
        <p:nvSpPr>
          <p:cNvPr id="664" name="Google Shape;664;p47"/>
          <p:cNvSpPr/>
          <p:nvPr/>
        </p:nvSpPr>
        <p:spPr>
          <a:xfrm>
            <a:off x="6865988" y="2449500"/>
            <a:ext cx="692100" cy="5766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7"/>
          <p:cNvSpPr/>
          <p:nvPr/>
        </p:nvSpPr>
        <p:spPr>
          <a:xfrm>
            <a:off x="6785663" y="1753000"/>
            <a:ext cx="692100" cy="5766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6" name="Google Shape;666;p47"/>
          <p:cNvCxnSpPr>
            <a:stCxn id="662" idx="6"/>
            <a:endCxn id="661" idx="2"/>
          </p:cNvCxnSpPr>
          <p:nvPr/>
        </p:nvCxnSpPr>
        <p:spPr>
          <a:xfrm flipH="1" rot="10800000">
            <a:off x="2880563" y="2208150"/>
            <a:ext cx="1606500" cy="304200"/>
          </a:xfrm>
          <a:prstGeom prst="straightConnector1">
            <a:avLst/>
          </a:prstGeom>
          <a:noFill/>
          <a:ln cap="flat" cmpd="sng" w="19050">
            <a:solidFill>
              <a:schemeClr val="dk2"/>
            </a:solidFill>
            <a:prstDash val="solid"/>
            <a:round/>
            <a:headEnd len="med" w="med" type="none"/>
            <a:tailEnd len="med" w="med" type="triangle"/>
          </a:ln>
        </p:spPr>
      </p:cxnSp>
      <p:cxnSp>
        <p:nvCxnSpPr>
          <p:cNvPr id="667" name="Google Shape;667;p47"/>
          <p:cNvCxnSpPr>
            <a:stCxn id="665" idx="2"/>
            <a:endCxn id="661" idx="7"/>
          </p:cNvCxnSpPr>
          <p:nvPr/>
        </p:nvCxnSpPr>
        <p:spPr>
          <a:xfrm rot="10800000">
            <a:off x="5302463" y="1886200"/>
            <a:ext cx="1483200" cy="155100"/>
          </a:xfrm>
          <a:prstGeom prst="straightConnector1">
            <a:avLst/>
          </a:prstGeom>
          <a:noFill/>
          <a:ln cap="flat" cmpd="sng" w="19050">
            <a:solidFill>
              <a:schemeClr val="dk2"/>
            </a:solidFill>
            <a:prstDash val="solid"/>
            <a:round/>
            <a:headEnd len="med" w="med" type="none"/>
            <a:tailEnd len="med" w="med" type="triangle"/>
          </a:ln>
        </p:spPr>
      </p:cxnSp>
      <p:cxnSp>
        <p:nvCxnSpPr>
          <p:cNvPr id="668" name="Google Shape;668;p47"/>
          <p:cNvCxnSpPr>
            <a:stCxn id="664" idx="2"/>
            <a:endCxn id="661" idx="5"/>
          </p:cNvCxnSpPr>
          <p:nvPr/>
        </p:nvCxnSpPr>
        <p:spPr>
          <a:xfrm rot="10800000">
            <a:off x="5302688" y="2530200"/>
            <a:ext cx="1563300" cy="207600"/>
          </a:xfrm>
          <a:prstGeom prst="straightConnector1">
            <a:avLst/>
          </a:prstGeom>
          <a:noFill/>
          <a:ln cap="flat" cmpd="sng" w="19050">
            <a:solidFill>
              <a:schemeClr val="dk2"/>
            </a:solidFill>
            <a:prstDash val="solid"/>
            <a:round/>
            <a:headEnd len="med" w="med" type="none"/>
            <a:tailEnd len="med" w="med" type="triangle"/>
          </a:ln>
        </p:spPr>
      </p:cxnSp>
      <p:cxnSp>
        <p:nvCxnSpPr>
          <p:cNvPr id="669" name="Google Shape;669;p47"/>
          <p:cNvCxnSpPr>
            <a:stCxn id="660" idx="0"/>
            <a:endCxn id="662" idx="4"/>
          </p:cNvCxnSpPr>
          <p:nvPr/>
        </p:nvCxnSpPr>
        <p:spPr>
          <a:xfrm rot="10800000">
            <a:off x="2534513" y="2800750"/>
            <a:ext cx="0" cy="2670300"/>
          </a:xfrm>
          <a:prstGeom prst="straightConnector1">
            <a:avLst/>
          </a:prstGeom>
          <a:noFill/>
          <a:ln cap="flat" cmpd="sng" w="19050">
            <a:solidFill>
              <a:schemeClr val="dk2"/>
            </a:solidFill>
            <a:prstDash val="solid"/>
            <a:round/>
            <a:headEnd len="med" w="med" type="none"/>
            <a:tailEnd len="med" w="med" type="triangle"/>
          </a:ln>
        </p:spPr>
      </p:cxnSp>
      <p:cxnSp>
        <p:nvCxnSpPr>
          <p:cNvPr id="670" name="Google Shape;670;p47"/>
          <p:cNvCxnSpPr>
            <a:stCxn id="664" idx="1"/>
            <a:endCxn id="665" idx="3"/>
          </p:cNvCxnSpPr>
          <p:nvPr/>
        </p:nvCxnSpPr>
        <p:spPr>
          <a:xfrm rot="10800000">
            <a:off x="6886943" y="2245041"/>
            <a:ext cx="80400" cy="288900"/>
          </a:xfrm>
          <a:prstGeom prst="straightConnector1">
            <a:avLst/>
          </a:prstGeom>
          <a:noFill/>
          <a:ln cap="flat" cmpd="sng" w="19050">
            <a:solidFill>
              <a:schemeClr val="dk2"/>
            </a:solidFill>
            <a:prstDash val="solid"/>
            <a:round/>
            <a:headEnd len="med" w="med" type="none"/>
            <a:tailEnd len="med" w="med" type="triangle"/>
          </a:ln>
        </p:spPr>
      </p:cxnSp>
      <p:cxnSp>
        <p:nvCxnSpPr>
          <p:cNvPr id="671" name="Google Shape;671;p47"/>
          <p:cNvCxnSpPr>
            <a:stCxn id="662" idx="7"/>
            <a:endCxn id="665" idx="2"/>
          </p:cNvCxnSpPr>
          <p:nvPr/>
        </p:nvCxnSpPr>
        <p:spPr>
          <a:xfrm flipH="1" rot="10800000">
            <a:off x="2779207" y="2041191"/>
            <a:ext cx="4006500" cy="267300"/>
          </a:xfrm>
          <a:prstGeom prst="straightConnector1">
            <a:avLst/>
          </a:prstGeom>
          <a:noFill/>
          <a:ln cap="flat" cmpd="sng" w="19050">
            <a:solidFill>
              <a:schemeClr val="dk2"/>
            </a:solidFill>
            <a:prstDash val="solid"/>
            <a:round/>
            <a:headEnd len="med" w="med" type="none"/>
            <a:tailEnd len="med" w="med" type="triangle"/>
          </a:ln>
        </p:spPr>
      </p:cxnSp>
      <p:cxnSp>
        <p:nvCxnSpPr>
          <p:cNvPr id="672" name="Google Shape;672;p47"/>
          <p:cNvCxnSpPr>
            <a:stCxn id="660" idx="6"/>
            <a:endCxn id="664" idx="3"/>
          </p:cNvCxnSpPr>
          <p:nvPr/>
        </p:nvCxnSpPr>
        <p:spPr>
          <a:xfrm flipH="1" rot="10800000">
            <a:off x="2880563" y="2941750"/>
            <a:ext cx="4086900" cy="2817600"/>
          </a:xfrm>
          <a:prstGeom prst="straightConnector1">
            <a:avLst/>
          </a:prstGeom>
          <a:noFill/>
          <a:ln cap="flat" cmpd="sng" w="19050">
            <a:solidFill>
              <a:schemeClr val="dk2"/>
            </a:solidFill>
            <a:prstDash val="solid"/>
            <a:round/>
            <a:headEnd len="med" w="med" type="none"/>
            <a:tailEnd len="med" w="med" type="triangle"/>
          </a:ln>
        </p:spPr>
      </p:cxnSp>
      <p:sp>
        <p:nvSpPr>
          <p:cNvPr id="673" name="Google Shape;673;p47"/>
          <p:cNvSpPr/>
          <p:nvPr/>
        </p:nvSpPr>
        <p:spPr>
          <a:xfrm>
            <a:off x="4626625" y="2109800"/>
            <a:ext cx="536400" cy="501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7"/>
          <p:cNvSpPr/>
          <p:nvPr/>
        </p:nvSpPr>
        <p:spPr>
          <a:xfrm>
            <a:off x="4514225" y="1570038"/>
            <a:ext cx="536400" cy="5010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47"/>
          <p:cNvSpPr txBox="1"/>
          <p:nvPr/>
        </p:nvSpPr>
        <p:spPr>
          <a:xfrm>
            <a:off x="1656525" y="6118000"/>
            <a:ext cx="3083700" cy="28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DWM_1 System</a:t>
            </a:r>
            <a:endParaRPr b="1" sz="2400"/>
          </a:p>
        </p:txBody>
      </p:sp>
      <p:sp>
        <p:nvSpPr>
          <p:cNvPr id="676" name="Google Shape;676;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0"/>
                                        </p:tgtEl>
                                      </p:cBhvr>
                                    </p:animEffect>
                                    <p:set>
                                      <p:cBhvr>
                                        <p:cTn dur="1" fill="hold">
                                          <p:stCondLst>
                                            <p:cond delay="0"/>
                                          </p:stCondLst>
                                        </p:cTn>
                                        <p:tgtEl>
                                          <p:spTgt spid="6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2"/>
                                        </p:tgtEl>
                                      </p:cBhvr>
                                    </p:animEffect>
                                    <p:set>
                                      <p:cBhvr>
                                        <p:cTn dur="1" fill="hold">
                                          <p:stCondLst>
                                            <p:cond delay="0"/>
                                          </p:stCondLst>
                                        </p:cTn>
                                        <p:tgtEl>
                                          <p:spTgt spid="6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3"/>
                                        </p:tgtEl>
                                      </p:cBhvr>
                                    </p:animEffect>
                                    <p:set>
                                      <p:cBhvr>
                                        <p:cTn dur="1" fill="hold">
                                          <p:stCondLst>
                                            <p:cond delay="0"/>
                                          </p:stCondLst>
                                        </p:cTn>
                                        <p:tgtEl>
                                          <p:spTgt spid="6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4"/>
                                        </p:tgtEl>
                                      </p:cBhvr>
                                    </p:animEffect>
                                    <p:set>
                                      <p:cBhvr>
                                        <p:cTn dur="1" fill="hold">
                                          <p:stCondLst>
                                            <p:cond delay="0"/>
                                          </p:stCondLst>
                                        </p:cTn>
                                        <p:tgtEl>
                                          <p:spTgt spid="6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8"/>
                                        </p:tgtEl>
                                      </p:cBhvr>
                                    </p:animEffect>
                                    <p:set>
                                      <p:cBhvr>
                                        <p:cTn dur="1" fill="hold">
                                          <p:stCondLst>
                                            <p:cond delay="0"/>
                                          </p:stCondLst>
                                        </p:cTn>
                                        <p:tgtEl>
                                          <p:spTgt spid="6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6"/>
                                        </p:tgtEl>
                                      </p:cBhvr>
                                    </p:animEffect>
                                    <p:set>
                                      <p:cBhvr>
                                        <p:cTn dur="1" fill="hold">
                                          <p:stCondLst>
                                            <p:cond delay="0"/>
                                          </p:stCondLst>
                                        </p:cTn>
                                        <p:tgtEl>
                                          <p:spTgt spid="6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5"/>
                                        </p:tgtEl>
                                      </p:cBhvr>
                                    </p:animEffect>
                                    <p:set>
                                      <p:cBhvr>
                                        <p:cTn dur="1" fill="hold">
                                          <p:stCondLst>
                                            <p:cond delay="0"/>
                                          </p:stCondLst>
                                        </p:cTn>
                                        <p:tgtEl>
                                          <p:spTgt spid="6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7"/>
                                        </p:tgtEl>
                                      </p:cBhvr>
                                    </p:animEffect>
                                    <p:set>
                                      <p:cBhvr>
                                        <p:cTn dur="1" fill="hold">
                                          <p:stCondLst>
                                            <p:cond delay="0"/>
                                          </p:stCondLst>
                                        </p:cTn>
                                        <p:tgtEl>
                                          <p:spTgt spid="6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1"/>
                                        </p:tgtEl>
                                      </p:cBhvr>
                                    </p:animEffect>
                                    <p:set>
                                      <p:cBhvr>
                                        <p:cTn dur="1" fill="hold">
                                          <p:stCondLst>
                                            <p:cond delay="0"/>
                                          </p:stCondLst>
                                        </p:cTn>
                                        <p:tgtEl>
                                          <p:spTgt spid="6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3"/>
                                        </p:tgtEl>
                                      </p:cBhvr>
                                    </p:animEffect>
                                    <p:set>
                                      <p:cBhvr>
                                        <p:cTn dur="1" fill="hold">
                                          <p:stCondLst>
                                            <p:cond delay="0"/>
                                          </p:stCondLst>
                                        </p:cTn>
                                        <p:tgtEl>
                                          <p:spTgt spid="6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0"/>
                                        </p:tgtEl>
                                      </p:cBhvr>
                                    </p:animEffect>
                                    <p:set>
                                      <p:cBhvr>
                                        <p:cTn dur="1" fill="hold">
                                          <p:stCondLst>
                                            <p:cond delay="0"/>
                                          </p:stCondLst>
                                        </p:cTn>
                                        <p:tgtEl>
                                          <p:spTgt spid="6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0"/>
                                        </p:tgtEl>
                                      </p:cBhvr>
                                    </p:animEffect>
                                    <p:set>
                                      <p:cBhvr>
                                        <p:cTn dur="1" fill="hold">
                                          <p:stCondLst>
                                            <p:cond delay="0"/>
                                          </p:stCondLst>
                                        </p:cTn>
                                        <p:tgtEl>
                                          <p:spTgt spid="6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9"/>
                                        </p:tgtEl>
                                      </p:cBhvr>
                                    </p:animEffect>
                                    <p:set>
                                      <p:cBhvr>
                                        <p:cTn dur="1" fill="hold">
                                          <p:stCondLst>
                                            <p:cond delay="0"/>
                                          </p:stCondLst>
                                        </p:cTn>
                                        <p:tgtEl>
                                          <p:spTgt spid="6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71"/>
                                        </p:tgtEl>
                                      </p:cBhvr>
                                    </p:animEffect>
                                    <p:set>
                                      <p:cBhvr>
                                        <p:cTn dur="1" fill="hold">
                                          <p:stCondLst>
                                            <p:cond delay="0"/>
                                          </p:stCondLst>
                                        </p:cTn>
                                        <p:tgtEl>
                                          <p:spTgt spid="6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2"/>
                                        </p:tgtEl>
                                      </p:cBhvr>
                                    </p:animEffect>
                                    <p:set>
                                      <p:cBhvr>
                                        <p:cTn dur="1" fill="hold">
                                          <p:stCondLst>
                                            <p:cond delay="0"/>
                                          </p:stCondLst>
                                        </p:cTn>
                                        <p:tgtEl>
                                          <p:spTgt spid="6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par>
                                <p:cTn fill="hold" nodeType="withEffect" presetClass="entr" presetID="10" presetSubtype="0">
                                  <p:stCondLst>
                                    <p:cond delay="0"/>
                                  </p:stCondLst>
                                  <p:childTnLst>
                                    <p:set>
                                      <p:cBhvr>
                                        <p:cTn dur="1" fill="hold">
                                          <p:stCondLst>
                                            <p:cond delay="0"/>
                                          </p:stCondLst>
                                        </p:cTn>
                                        <p:tgtEl>
                                          <p:spTgt spid="673"/>
                                        </p:tgtEl>
                                        <p:attrNameLst>
                                          <p:attrName>style.visibility</p:attrName>
                                        </p:attrNameLst>
                                      </p:cBhvr>
                                      <p:to>
                                        <p:strVal val="visible"/>
                                      </p:to>
                                    </p:set>
                                    <p:animEffect filter="fade" transition="in">
                                      <p:cBhvr>
                                        <p:cTn dur="1"/>
                                        <p:tgtEl>
                                          <p:spTgt spid="673"/>
                                        </p:tgtEl>
                                      </p:cBhvr>
                                    </p:animEffect>
                                  </p:childTnLst>
                                </p:cTn>
                              </p:par>
                              <p:par>
                                <p:cTn fill="hold" nodeType="withEffect" presetClass="exit" presetID="10" presetSubtype="0">
                                  <p:stCondLst>
                                    <p:cond delay="0"/>
                                  </p:stCondLst>
                                  <p:childTnLst>
                                    <p:animEffect filter="fade" transition="out">
                                      <p:cBhvr>
                                        <p:cTn dur="1"/>
                                        <p:tgtEl>
                                          <p:spTgt spid="660"/>
                                        </p:tgtEl>
                                      </p:cBhvr>
                                    </p:animEffect>
                                    <p:set>
                                      <p:cBhvr>
                                        <p:cTn dur="1" fill="hold">
                                          <p:stCondLst>
                                            <p:cond delay="0"/>
                                          </p:stCondLst>
                                        </p:cTn>
                                        <p:tgtEl>
                                          <p:spTgt spid="6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2"/>
                                        </p:tgtEl>
                                      </p:cBhvr>
                                    </p:animEffect>
                                    <p:set>
                                      <p:cBhvr>
                                        <p:cTn dur="1" fill="hold">
                                          <p:stCondLst>
                                            <p:cond delay="0"/>
                                          </p:stCondLst>
                                        </p:cTn>
                                        <p:tgtEl>
                                          <p:spTgt spid="6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5"/>
                                        </p:tgtEl>
                                      </p:cBhvr>
                                    </p:animEffect>
                                    <p:set>
                                      <p:cBhvr>
                                        <p:cTn dur="1" fill="hold">
                                          <p:stCondLst>
                                            <p:cond delay="0"/>
                                          </p:stCondLst>
                                        </p:cTn>
                                        <p:tgtEl>
                                          <p:spTgt spid="6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4"/>
                                        </p:tgtEl>
                                      </p:cBhvr>
                                    </p:animEffect>
                                    <p:set>
                                      <p:cBhvr>
                                        <p:cTn dur="1" fill="hold">
                                          <p:stCondLst>
                                            <p:cond delay="0"/>
                                          </p:stCondLst>
                                        </p:cTn>
                                        <p:tgtEl>
                                          <p:spTgt spid="6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cxnSp>
        <p:nvCxnSpPr>
          <p:cNvPr id="75" name="Google Shape;75;p12"/>
          <p:cNvCxnSpPr>
            <a:stCxn id="76" idx="1"/>
          </p:cNvCxnSpPr>
          <p:nvPr/>
        </p:nvCxnSpPr>
        <p:spPr>
          <a:xfrm rot="10800000">
            <a:off x="3508638" y="2913869"/>
            <a:ext cx="744300" cy="2100"/>
          </a:xfrm>
          <a:prstGeom prst="straightConnector1">
            <a:avLst/>
          </a:prstGeom>
          <a:noFill/>
          <a:ln cap="flat" cmpd="sng" w="19050">
            <a:solidFill>
              <a:schemeClr val="dk2"/>
            </a:solidFill>
            <a:prstDash val="solid"/>
            <a:round/>
            <a:headEnd len="med" w="med" type="none"/>
            <a:tailEnd len="med" w="med" type="none"/>
          </a:ln>
        </p:spPr>
      </p:cxnSp>
      <p:cxnSp>
        <p:nvCxnSpPr>
          <p:cNvPr id="77" name="Google Shape;77;p12"/>
          <p:cNvCxnSpPr>
            <a:endCxn id="78" idx="0"/>
          </p:cNvCxnSpPr>
          <p:nvPr/>
        </p:nvCxnSpPr>
        <p:spPr>
          <a:xfrm flipH="1">
            <a:off x="3487763" y="2904850"/>
            <a:ext cx="30000" cy="470700"/>
          </a:xfrm>
          <a:prstGeom prst="straightConnector1">
            <a:avLst/>
          </a:prstGeom>
          <a:noFill/>
          <a:ln cap="flat" cmpd="sng" w="19050">
            <a:solidFill>
              <a:schemeClr val="dk2"/>
            </a:solidFill>
            <a:prstDash val="solid"/>
            <a:round/>
            <a:headEnd len="med" w="med" type="none"/>
            <a:tailEnd len="med" w="med" type="triangle"/>
          </a:ln>
        </p:spPr>
      </p:cxnSp>
      <p:sp>
        <p:nvSpPr>
          <p:cNvPr id="79" name="Google Shape;79;p12"/>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2"/>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2"/>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2"/>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2"/>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2"/>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2"/>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12"/>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2"/>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2"/>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7" name="Google Shape;87;p12"/>
          <p:cNvCxnSpPr>
            <a:stCxn id="79" idx="2"/>
            <a:endCxn id="76" idx="0"/>
          </p:cNvCxnSpPr>
          <p:nvPr/>
        </p:nvCxnSpPr>
        <p:spPr>
          <a:xfrm>
            <a:off x="4635525" y="2303988"/>
            <a:ext cx="0" cy="382500"/>
          </a:xfrm>
          <a:prstGeom prst="straightConnector1">
            <a:avLst/>
          </a:prstGeom>
          <a:noFill/>
          <a:ln cap="flat" cmpd="sng" w="12700">
            <a:solidFill>
              <a:schemeClr val="dk1"/>
            </a:solidFill>
            <a:prstDash val="solid"/>
            <a:round/>
            <a:headEnd len="sm" w="sm" type="none"/>
            <a:tailEnd len="sm" w="sm" type="triangle"/>
          </a:ln>
        </p:spPr>
      </p:cxnSp>
      <p:cxnSp>
        <p:nvCxnSpPr>
          <p:cNvPr id="88" name="Google Shape;88;p12"/>
          <p:cNvCxnSpPr>
            <a:stCxn id="86" idx="2"/>
          </p:cNvCxnSpPr>
          <p:nvPr/>
        </p:nvCxnSpPr>
        <p:spPr>
          <a:xfrm>
            <a:off x="3257576" y="6128275"/>
            <a:ext cx="0" cy="304800"/>
          </a:xfrm>
          <a:prstGeom prst="straightConnector1">
            <a:avLst/>
          </a:prstGeom>
          <a:noFill/>
          <a:ln cap="flat" cmpd="sng" w="12700">
            <a:solidFill>
              <a:schemeClr val="dk1"/>
            </a:solidFill>
            <a:prstDash val="solid"/>
            <a:round/>
            <a:headEnd len="sm" w="sm" type="none"/>
            <a:tailEnd len="sm" w="sm" type="triangle"/>
          </a:ln>
        </p:spPr>
      </p:cxnSp>
      <p:cxnSp>
        <p:nvCxnSpPr>
          <p:cNvPr id="89" name="Google Shape;89;p12"/>
          <p:cNvCxnSpPr>
            <a:endCxn id="79" idx="0"/>
          </p:cNvCxnSpPr>
          <p:nvPr/>
        </p:nvCxnSpPr>
        <p:spPr>
          <a:xfrm flipH="1">
            <a:off x="4635525" y="1307000"/>
            <a:ext cx="212700" cy="538200"/>
          </a:xfrm>
          <a:prstGeom prst="straightConnector1">
            <a:avLst/>
          </a:prstGeom>
          <a:noFill/>
          <a:ln cap="flat" cmpd="sng" w="12700">
            <a:solidFill>
              <a:schemeClr val="dk1"/>
            </a:solidFill>
            <a:prstDash val="solid"/>
            <a:miter lim="8000"/>
            <a:headEnd len="sm" w="sm" type="none"/>
            <a:tailEnd len="sm" w="sm" type="triangle"/>
          </a:ln>
        </p:spPr>
      </p:cxnSp>
      <p:sp>
        <p:nvSpPr>
          <p:cNvPr id="90" name="Google Shape;90;p12"/>
          <p:cNvSpPr txBox="1"/>
          <p:nvPr/>
        </p:nvSpPr>
        <p:spPr>
          <a:xfrm>
            <a:off x="349275" y="1457850"/>
            <a:ext cx="2681400" cy="155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How many cases for</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91" name="Google Shape;91;p12"/>
          <p:cNvSpPr/>
          <p:nvPr/>
        </p:nvSpPr>
        <p:spPr>
          <a:xfrm>
            <a:off x="3406013" y="2312338"/>
            <a:ext cx="3365498" cy="4206873"/>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2"/>
          <p:cNvSpPr/>
          <p:nvPr/>
        </p:nvSpPr>
        <p:spPr>
          <a:xfrm>
            <a:off x="943138" y="2349725"/>
            <a:ext cx="3365498" cy="4205289"/>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2"/>
          <p:cNvSpPr txBox="1"/>
          <p:nvPr>
            <p:ph type="title"/>
          </p:nvPr>
        </p:nvSpPr>
        <p:spPr>
          <a:xfrm>
            <a:off x="457200" y="532113"/>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Path Testing</a:t>
            </a:r>
            <a:endParaRPr b="1" i="0" u="none" cap="none" strike="noStrike">
              <a:solidFill>
                <a:srgbClr val="FFFFFF"/>
              </a:solidFill>
              <a:latin typeface="Arial"/>
              <a:ea typeface="Arial"/>
              <a:cs typeface="Arial"/>
              <a:sym typeface="Arial"/>
            </a:endParaRPr>
          </a:p>
        </p:txBody>
      </p:sp>
      <p:sp>
        <p:nvSpPr>
          <p:cNvPr id="94" name="Google Shape;94;p12"/>
          <p:cNvSpPr/>
          <p:nvPr/>
        </p:nvSpPr>
        <p:spPr>
          <a:xfrm>
            <a:off x="1770888" y="2356863"/>
            <a:ext cx="2590800" cy="419100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95" name="Google Shape;95;p12"/>
          <p:cNvCxnSpPr>
            <a:stCxn id="76"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med" w="med" type="none"/>
            <a:tailEnd len="med" w="med" type="none"/>
          </a:ln>
        </p:spPr>
      </p:cxnSp>
      <p:cxnSp>
        <p:nvCxnSpPr>
          <p:cNvPr id="96" name="Google Shape;96;p12"/>
          <p:cNvCxnSpPr>
            <a:endCxn id="80" idx="0"/>
          </p:cNvCxnSpPr>
          <p:nvPr/>
        </p:nvCxnSpPr>
        <p:spPr>
          <a:xfrm flipH="1">
            <a:off x="6700863" y="2904763"/>
            <a:ext cx="3900" cy="316800"/>
          </a:xfrm>
          <a:prstGeom prst="straightConnector1">
            <a:avLst/>
          </a:prstGeom>
          <a:noFill/>
          <a:ln cap="flat" cmpd="sng" w="19050">
            <a:solidFill>
              <a:schemeClr val="dk2"/>
            </a:solidFill>
            <a:prstDash val="solid"/>
            <a:round/>
            <a:headEnd len="med" w="med" type="none"/>
            <a:tailEnd len="med" w="med" type="triangle"/>
          </a:ln>
        </p:spPr>
      </p:cxnSp>
      <p:cxnSp>
        <p:nvCxnSpPr>
          <p:cNvPr id="97" name="Google Shape;97;p12"/>
          <p:cNvCxnSpPr>
            <a:stCxn id="86" idx="3"/>
          </p:cNvCxnSpPr>
          <p:nvPr/>
        </p:nvCxnSpPr>
        <p:spPr>
          <a:xfrm>
            <a:off x="3640163" y="5898881"/>
            <a:ext cx="4087200" cy="1200"/>
          </a:xfrm>
          <a:prstGeom prst="straightConnector1">
            <a:avLst/>
          </a:prstGeom>
          <a:noFill/>
          <a:ln cap="flat" cmpd="sng" w="19050">
            <a:solidFill>
              <a:schemeClr val="dk2"/>
            </a:solidFill>
            <a:prstDash val="solid"/>
            <a:round/>
            <a:headEnd len="med" w="med" type="none"/>
            <a:tailEnd len="med" w="med" type="none"/>
          </a:ln>
        </p:spPr>
      </p:cxnSp>
      <p:cxnSp>
        <p:nvCxnSpPr>
          <p:cNvPr id="98" name="Google Shape;98;p12"/>
          <p:cNvCxnSpPr/>
          <p:nvPr/>
        </p:nvCxnSpPr>
        <p:spPr>
          <a:xfrm rot="10800000">
            <a:off x="7736750" y="2092175"/>
            <a:ext cx="9000" cy="3807900"/>
          </a:xfrm>
          <a:prstGeom prst="straightConnector1">
            <a:avLst/>
          </a:prstGeom>
          <a:noFill/>
          <a:ln cap="flat" cmpd="sng" w="19050">
            <a:solidFill>
              <a:schemeClr val="dk2"/>
            </a:solidFill>
            <a:prstDash val="solid"/>
            <a:round/>
            <a:headEnd len="med" w="med" type="none"/>
            <a:tailEnd len="med" w="med" type="none"/>
          </a:ln>
        </p:spPr>
      </p:cxnSp>
      <p:cxnSp>
        <p:nvCxnSpPr>
          <p:cNvPr id="99" name="Google Shape;99;p12"/>
          <p:cNvCxnSpPr>
            <a:endCxn id="79" idx="3"/>
          </p:cNvCxnSpPr>
          <p:nvPr/>
        </p:nvCxnSpPr>
        <p:spPr>
          <a:xfrm rot="10800000">
            <a:off x="5094313" y="2074594"/>
            <a:ext cx="2633100" cy="84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2"/>
          <p:cNvCxnSpPr>
            <a:stCxn id="80" idx="2"/>
          </p:cNvCxnSpPr>
          <p:nvPr/>
        </p:nvCxnSpPr>
        <p:spPr>
          <a:xfrm>
            <a:off x="6700863" y="3681938"/>
            <a:ext cx="22200" cy="1697700"/>
          </a:xfrm>
          <a:prstGeom prst="straightConnector1">
            <a:avLst/>
          </a:prstGeom>
          <a:noFill/>
          <a:ln cap="flat" cmpd="sng" w="19050">
            <a:solidFill>
              <a:schemeClr val="dk2"/>
            </a:solidFill>
            <a:prstDash val="solid"/>
            <a:round/>
            <a:headEnd len="med" w="med" type="none"/>
            <a:tailEnd len="med" w="med" type="none"/>
          </a:ln>
        </p:spPr>
      </p:cxnSp>
      <p:cxnSp>
        <p:nvCxnSpPr>
          <p:cNvPr id="101" name="Google Shape;101;p12"/>
          <p:cNvCxnSpPr/>
          <p:nvPr/>
        </p:nvCxnSpPr>
        <p:spPr>
          <a:xfrm rot="10800000">
            <a:off x="3271025" y="5388825"/>
            <a:ext cx="3461100" cy="9000"/>
          </a:xfrm>
          <a:prstGeom prst="straightConnector1">
            <a:avLst/>
          </a:prstGeom>
          <a:noFill/>
          <a:ln cap="flat" cmpd="sng" w="19050">
            <a:solidFill>
              <a:schemeClr val="dk2"/>
            </a:solidFill>
            <a:prstDash val="solid"/>
            <a:round/>
            <a:headEnd len="med" w="med" type="none"/>
            <a:tailEnd len="med" w="med" type="none"/>
          </a:ln>
        </p:spPr>
      </p:cxnSp>
      <p:cxnSp>
        <p:nvCxnSpPr>
          <p:cNvPr id="102" name="Google Shape;102;p12"/>
          <p:cNvCxnSpPr/>
          <p:nvPr/>
        </p:nvCxnSpPr>
        <p:spPr>
          <a:xfrm>
            <a:off x="3280275" y="5388700"/>
            <a:ext cx="9300" cy="264900"/>
          </a:xfrm>
          <a:prstGeom prst="straightConnector1">
            <a:avLst/>
          </a:prstGeom>
          <a:noFill/>
          <a:ln cap="flat" cmpd="sng" w="19050">
            <a:solidFill>
              <a:schemeClr val="dk2"/>
            </a:solidFill>
            <a:prstDash val="solid"/>
            <a:round/>
            <a:headEnd len="med" w="med" type="none"/>
            <a:tailEnd len="med" w="med" type="triangle"/>
          </a:ln>
        </p:spPr>
      </p:cxnSp>
      <p:sp>
        <p:nvSpPr>
          <p:cNvPr id="103" name="Google Shape;103;p12"/>
          <p:cNvSpPr/>
          <p:nvPr/>
        </p:nvSpPr>
        <p:spPr>
          <a:xfrm>
            <a:off x="3640175" y="2146825"/>
            <a:ext cx="4114800" cy="403860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2"/>
          <p:cNvSpPr/>
          <p:nvPr/>
        </p:nvSpPr>
        <p:spPr>
          <a:xfrm>
            <a:off x="3718250" y="1976963"/>
            <a:ext cx="4114800" cy="4325938"/>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105" name="Google Shape;105;p12"/>
          <p:cNvCxnSpPr>
            <a:stCxn id="78" idx="3"/>
          </p:cNvCxnSpPr>
          <p:nvPr/>
        </p:nvCxnSpPr>
        <p:spPr>
          <a:xfrm flipH="1" rot="10800000">
            <a:off x="3870350" y="3598944"/>
            <a:ext cx="934800" cy="6000"/>
          </a:xfrm>
          <a:prstGeom prst="straightConnector1">
            <a:avLst/>
          </a:prstGeom>
          <a:noFill/>
          <a:ln cap="flat" cmpd="sng" w="19050">
            <a:solidFill>
              <a:schemeClr val="dk2"/>
            </a:solidFill>
            <a:prstDash val="solid"/>
            <a:round/>
            <a:headEnd len="med" w="med" type="none"/>
            <a:tailEnd len="med" w="med" type="none"/>
          </a:ln>
        </p:spPr>
      </p:cxnSp>
      <p:cxnSp>
        <p:nvCxnSpPr>
          <p:cNvPr id="106" name="Google Shape;106;p12"/>
          <p:cNvCxnSpPr/>
          <p:nvPr/>
        </p:nvCxnSpPr>
        <p:spPr>
          <a:xfrm>
            <a:off x="4796175" y="3589725"/>
            <a:ext cx="0" cy="3285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2"/>
          <p:cNvCxnSpPr>
            <a:stCxn id="78" idx="1"/>
          </p:cNvCxnSpPr>
          <p:nvPr/>
        </p:nvCxnSpPr>
        <p:spPr>
          <a:xfrm flipH="1">
            <a:off x="1910575" y="3604944"/>
            <a:ext cx="1194600" cy="3000"/>
          </a:xfrm>
          <a:prstGeom prst="straightConnector1">
            <a:avLst/>
          </a:prstGeom>
          <a:noFill/>
          <a:ln cap="flat" cmpd="sng" w="19050">
            <a:solidFill>
              <a:schemeClr val="dk2"/>
            </a:solidFill>
            <a:prstDash val="solid"/>
            <a:round/>
            <a:headEnd len="med" w="med" type="none"/>
            <a:tailEnd len="med" w="med" type="none"/>
          </a:ln>
        </p:spPr>
      </p:cxnSp>
      <p:cxnSp>
        <p:nvCxnSpPr>
          <p:cNvPr id="108" name="Google Shape;108;p12"/>
          <p:cNvCxnSpPr>
            <a:endCxn id="85" idx="0"/>
          </p:cNvCxnSpPr>
          <p:nvPr/>
        </p:nvCxnSpPr>
        <p:spPr>
          <a:xfrm flipH="1">
            <a:off x="1881213" y="3598838"/>
            <a:ext cx="29400" cy="38790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2"/>
          <p:cNvCxnSpPr/>
          <p:nvPr/>
        </p:nvCxnSpPr>
        <p:spPr>
          <a:xfrm>
            <a:off x="4805300" y="4365925"/>
            <a:ext cx="9000" cy="1032000"/>
          </a:xfrm>
          <a:prstGeom prst="straightConnector1">
            <a:avLst/>
          </a:prstGeom>
          <a:noFill/>
          <a:ln cap="flat" cmpd="sng" w="19050">
            <a:solidFill>
              <a:schemeClr val="dk2"/>
            </a:solidFill>
            <a:prstDash val="solid"/>
            <a:round/>
            <a:headEnd len="med" w="med" type="none"/>
            <a:tailEnd len="med" w="med" type="none"/>
          </a:ln>
        </p:spPr>
      </p:cxnSp>
      <p:cxnSp>
        <p:nvCxnSpPr>
          <p:cNvPr id="110" name="Google Shape;110;p12"/>
          <p:cNvCxnSpPr>
            <a:stCxn id="81" idx="0"/>
          </p:cNvCxnSpPr>
          <p:nvPr/>
        </p:nvCxnSpPr>
        <p:spPr>
          <a:xfrm flipH="1" rot="10800000">
            <a:off x="3946550" y="4155813"/>
            <a:ext cx="300" cy="519900"/>
          </a:xfrm>
          <a:prstGeom prst="straightConnector1">
            <a:avLst/>
          </a:prstGeom>
          <a:noFill/>
          <a:ln cap="flat" cmpd="sng" w="19050">
            <a:solidFill>
              <a:schemeClr val="dk2"/>
            </a:solidFill>
            <a:prstDash val="solid"/>
            <a:round/>
            <a:headEnd len="med" w="med" type="triangle"/>
            <a:tailEnd len="med" w="med" type="none"/>
          </a:ln>
        </p:spPr>
      </p:cxnSp>
      <p:cxnSp>
        <p:nvCxnSpPr>
          <p:cNvPr id="111" name="Google Shape;111;p12"/>
          <p:cNvCxnSpPr/>
          <p:nvPr/>
        </p:nvCxnSpPr>
        <p:spPr>
          <a:xfrm>
            <a:off x="3946900" y="4146775"/>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112" name="Google Shape;112;p12"/>
          <p:cNvCxnSpPr/>
          <p:nvPr/>
        </p:nvCxnSpPr>
        <p:spPr>
          <a:xfrm>
            <a:off x="3965175" y="5151275"/>
            <a:ext cx="0" cy="246600"/>
          </a:xfrm>
          <a:prstGeom prst="straightConnector1">
            <a:avLst/>
          </a:prstGeom>
          <a:noFill/>
          <a:ln cap="flat" cmpd="sng" w="19050">
            <a:solidFill>
              <a:schemeClr val="dk2"/>
            </a:solidFill>
            <a:prstDash val="solid"/>
            <a:round/>
            <a:headEnd len="med" w="med" type="none"/>
            <a:tailEnd len="med" w="med" type="none"/>
          </a:ln>
        </p:spPr>
      </p:cxnSp>
      <p:cxnSp>
        <p:nvCxnSpPr>
          <p:cNvPr id="113" name="Google Shape;113;p12"/>
          <p:cNvCxnSpPr/>
          <p:nvPr/>
        </p:nvCxnSpPr>
        <p:spPr>
          <a:xfrm rot="10800000">
            <a:off x="1284412" y="5397850"/>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114" name="Google Shape;114;p12"/>
          <p:cNvCxnSpPr>
            <a:stCxn id="83" idx="2"/>
          </p:cNvCxnSpPr>
          <p:nvPr/>
        </p:nvCxnSpPr>
        <p:spPr>
          <a:xfrm>
            <a:off x="1268438" y="5134500"/>
            <a:ext cx="2700" cy="263400"/>
          </a:xfrm>
          <a:prstGeom prst="straightConnector1">
            <a:avLst/>
          </a:prstGeom>
          <a:noFill/>
          <a:ln cap="flat" cmpd="sng" w="19050">
            <a:solidFill>
              <a:schemeClr val="dk2"/>
            </a:solidFill>
            <a:prstDash val="solid"/>
            <a:round/>
            <a:headEnd len="med" w="med" type="none"/>
            <a:tailEnd len="med" w="med" type="none"/>
          </a:ln>
        </p:spPr>
      </p:cxnSp>
      <p:cxnSp>
        <p:nvCxnSpPr>
          <p:cNvPr id="115" name="Google Shape;115;p12"/>
          <p:cNvCxnSpPr>
            <a:stCxn id="82" idx="2"/>
          </p:cNvCxnSpPr>
          <p:nvPr/>
        </p:nvCxnSpPr>
        <p:spPr>
          <a:xfrm>
            <a:off x="2492401" y="5134500"/>
            <a:ext cx="11700" cy="263400"/>
          </a:xfrm>
          <a:prstGeom prst="straightConnector1">
            <a:avLst/>
          </a:prstGeom>
          <a:noFill/>
          <a:ln cap="flat" cmpd="sng" w="19050">
            <a:solidFill>
              <a:schemeClr val="dk2"/>
            </a:solidFill>
            <a:prstDash val="solid"/>
            <a:round/>
            <a:headEnd len="med" w="med" type="none"/>
            <a:tailEnd len="med" w="med" type="none"/>
          </a:ln>
        </p:spPr>
      </p:cxnSp>
      <p:cxnSp>
        <p:nvCxnSpPr>
          <p:cNvPr id="116" name="Google Shape;116;p12"/>
          <p:cNvCxnSpPr>
            <a:endCxn id="82" idx="0"/>
          </p:cNvCxnSpPr>
          <p:nvPr/>
        </p:nvCxnSpPr>
        <p:spPr>
          <a:xfrm flipH="1">
            <a:off x="2492401" y="4229013"/>
            <a:ext cx="2400" cy="4467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2"/>
          <p:cNvCxnSpPr>
            <a:endCxn id="83" idx="0"/>
          </p:cNvCxnSpPr>
          <p:nvPr/>
        </p:nvCxnSpPr>
        <p:spPr>
          <a:xfrm flipH="1">
            <a:off x="1268438" y="4210713"/>
            <a:ext cx="2700" cy="4650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2"/>
          <p:cNvCxnSpPr>
            <a:stCxn id="85" idx="3"/>
          </p:cNvCxnSpPr>
          <p:nvPr/>
        </p:nvCxnSpPr>
        <p:spPr>
          <a:xfrm flipH="1" rot="10800000">
            <a:off x="2263800" y="4210731"/>
            <a:ext cx="249300" cy="5400"/>
          </a:xfrm>
          <a:prstGeom prst="straightConnector1">
            <a:avLst/>
          </a:prstGeom>
          <a:noFill/>
          <a:ln cap="flat" cmpd="sng" w="19050">
            <a:solidFill>
              <a:schemeClr val="dk2"/>
            </a:solidFill>
            <a:prstDash val="solid"/>
            <a:round/>
            <a:headEnd len="med" w="med" type="none"/>
            <a:tailEnd len="med" w="med" type="none"/>
          </a:ln>
        </p:spPr>
      </p:cxnSp>
      <p:cxnSp>
        <p:nvCxnSpPr>
          <p:cNvPr id="119" name="Google Shape;119;p12"/>
          <p:cNvCxnSpPr>
            <a:stCxn id="85" idx="1"/>
          </p:cNvCxnSpPr>
          <p:nvPr/>
        </p:nvCxnSpPr>
        <p:spPr>
          <a:xfrm flipH="1">
            <a:off x="1280525" y="4216131"/>
            <a:ext cx="218100" cy="3600"/>
          </a:xfrm>
          <a:prstGeom prst="straightConnector1">
            <a:avLst/>
          </a:prstGeom>
          <a:noFill/>
          <a:ln cap="flat" cmpd="sng" w="19050">
            <a:solidFill>
              <a:schemeClr val="dk2"/>
            </a:solidFill>
            <a:prstDash val="solid"/>
            <a:round/>
            <a:headEnd len="med" w="med" type="none"/>
            <a:tailEnd len="med" w="med" type="none"/>
          </a:ln>
        </p:spPr>
      </p:cxnSp>
      <p:sp>
        <p:nvSpPr>
          <p:cNvPr id="120" name="Google Shape;120;p12"/>
          <p:cNvSpPr/>
          <p:nvPr/>
        </p:nvSpPr>
        <p:spPr>
          <a:xfrm>
            <a:off x="3073575" y="2318775"/>
            <a:ext cx="1600200" cy="4190999"/>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2"/>
          <p:cNvSpPr/>
          <p:nvPr/>
        </p:nvSpPr>
        <p:spPr>
          <a:xfrm>
            <a:off x="3151188" y="2304000"/>
            <a:ext cx="2125663" cy="4122738"/>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2"/>
          <p:cNvSpPr txBox="1"/>
          <p:nvPr/>
        </p:nvSpPr>
        <p:spPr>
          <a:xfrm>
            <a:off x="7226327" y="4365925"/>
            <a:ext cx="1746300" cy="4587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123" name="Google Shape;12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0" name="Shape 680"/>
        <p:cNvGrpSpPr/>
        <p:nvPr/>
      </p:nvGrpSpPr>
      <p:grpSpPr>
        <a:xfrm>
          <a:off x="0" y="0"/>
          <a:ext cx="0" cy="0"/>
          <a:chOff x="0" y="0"/>
          <a:chExt cx="0" cy="0"/>
        </a:xfrm>
      </p:grpSpPr>
      <p:sp>
        <p:nvSpPr>
          <p:cNvPr id="681" name="Google Shape;681;p4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Still Not a Solved Problem</a:t>
            </a:r>
            <a:endParaRPr/>
          </a:p>
        </p:txBody>
      </p:sp>
      <p:sp>
        <p:nvSpPr>
          <p:cNvPr id="682" name="Google Shape;682;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OMC/DC often prescribes a large number of infeasible obligations.</a:t>
            </a:r>
            <a:endParaRPr/>
          </a:p>
          <a:p>
            <a:pPr indent="-419100" lvl="0" marL="457200" marR="0" rtl="0" algn="l">
              <a:lnSpc>
                <a:spcPct val="100000"/>
              </a:lnSpc>
              <a:spcBef>
                <a:spcPts val="0"/>
              </a:spcBef>
              <a:spcAft>
                <a:spcPts val="0"/>
              </a:spcAft>
              <a:buSzPts val="3000"/>
              <a:buChar char="●"/>
            </a:pPr>
            <a:r>
              <a:rPr lang="en"/>
              <a:t>Tests can be difficult to derive.</a:t>
            </a:r>
            <a:endParaRPr/>
          </a:p>
          <a:p>
            <a:pPr indent="-419100" lvl="0" marL="457200" marR="0" rtl="0" algn="l">
              <a:lnSpc>
                <a:spcPct val="100000"/>
              </a:lnSpc>
              <a:spcBef>
                <a:spcPts val="0"/>
              </a:spcBef>
              <a:spcAft>
                <a:spcPts val="0"/>
              </a:spcAft>
              <a:buSzPts val="3000"/>
              <a:buChar char="●"/>
            </a:pPr>
            <a:r>
              <a:rPr lang="en"/>
              <a:t>Often results in better fault-finding, but not 100% fault-finding (especially in complex systems).</a:t>
            </a:r>
            <a:endParaRPr/>
          </a:p>
          <a:p>
            <a:pPr indent="-419100" lvl="0" marL="457200" marR="0" rtl="0" algn="l">
              <a:lnSpc>
                <a:spcPct val="100000"/>
              </a:lnSpc>
              <a:spcBef>
                <a:spcPts val="0"/>
              </a:spcBef>
              <a:spcAft>
                <a:spcPts val="0"/>
              </a:spcAft>
              <a:buSzPts val="3000"/>
              <a:buChar char="●"/>
            </a:pPr>
            <a:r>
              <a:rPr lang="en"/>
              <a:t>New coverage metrics and structural coverage methods are being formulated.</a:t>
            </a:r>
            <a:endParaRPr/>
          </a:p>
        </p:txBody>
      </p:sp>
      <p:sp>
        <p:nvSpPr>
          <p:cNvPr id="683" name="Google Shape;683;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689" name="Google Shape;689;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Strategies to get the benefits of path coverage without the cost.</a:t>
            </a:r>
            <a:endParaRPr/>
          </a:p>
          <a:p>
            <a:pPr indent="-419100" lvl="0" marL="457200" marR="0" rtl="0" algn="l">
              <a:lnSpc>
                <a:spcPct val="120000"/>
              </a:lnSpc>
              <a:spcBef>
                <a:spcPts val="0"/>
              </a:spcBef>
              <a:spcAft>
                <a:spcPts val="0"/>
              </a:spcAft>
              <a:buSzPts val="3000"/>
              <a:buChar char="●"/>
            </a:pPr>
            <a:r>
              <a:rPr lang="en"/>
              <a:t>Procedure coverage metrics. </a:t>
            </a:r>
            <a:endParaRPr/>
          </a:p>
          <a:p>
            <a:pPr indent="-419100" lvl="0" marL="457200" marR="0" rtl="0" algn="l">
              <a:lnSpc>
                <a:spcPct val="120000"/>
              </a:lnSpc>
              <a:spcBef>
                <a:spcPts val="0"/>
              </a:spcBef>
              <a:spcAft>
                <a:spcPts val="0"/>
              </a:spcAft>
              <a:buSzPts val="3000"/>
              <a:buChar char="●"/>
            </a:pPr>
            <a:r>
              <a:rPr lang="en"/>
              <a:t>How coverage criteria relate in terms of cost and power.</a:t>
            </a:r>
            <a:endParaRPr/>
          </a:p>
          <a:p>
            <a:pPr indent="-419100" lvl="0" marL="457200" marR="0" rtl="0" algn="l">
              <a:lnSpc>
                <a:spcPct val="120000"/>
              </a:lnSpc>
              <a:spcBef>
                <a:spcPts val="0"/>
              </a:spcBef>
              <a:spcAft>
                <a:spcPts val="0"/>
              </a:spcAft>
              <a:buSzPts val="3000"/>
              <a:buChar char="●"/>
            </a:pPr>
            <a:r>
              <a:rPr lang="en"/>
              <a:t>Weaknesses of structural testing.</a:t>
            </a:r>
            <a:endParaRPr/>
          </a:p>
        </p:txBody>
      </p:sp>
      <p:sp>
        <p:nvSpPr>
          <p:cNvPr id="690" name="Google Shape;690;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696" name="Google Shape;696;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Dependability and When to Stop Testing</a:t>
            </a:r>
            <a:endParaRPr/>
          </a:p>
          <a:p>
            <a:pPr indent="-419100" lvl="1" marL="914400" rtl="0" algn="l">
              <a:spcBef>
                <a:spcPts val="0"/>
              </a:spcBef>
              <a:spcAft>
                <a:spcPts val="0"/>
              </a:spcAft>
              <a:buSzPts val="3000"/>
              <a:buChar char="○"/>
            </a:pPr>
            <a:r>
              <a:rPr lang="en"/>
              <a:t>Statistical testing and reliability measurement.</a:t>
            </a:r>
            <a:endParaRPr/>
          </a:p>
          <a:p>
            <a:pPr indent="-419100" lvl="1" marL="914400" rtl="0" algn="l">
              <a:spcBef>
                <a:spcPts val="0"/>
              </a:spcBef>
              <a:spcAft>
                <a:spcPts val="0"/>
              </a:spcAft>
              <a:buSzPts val="3000"/>
              <a:buChar char="○"/>
            </a:pPr>
            <a:r>
              <a:rPr lang="en"/>
              <a:t>Reading: Sommerville, ch. 11</a:t>
            </a:r>
            <a:endParaRPr/>
          </a:p>
          <a:p>
            <a:pPr indent="-419100" lvl="0" marL="457200" marR="0" rtl="0" algn="l">
              <a:lnSpc>
                <a:spcPct val="120000"/>
              </a:lnSpc>
              <a:spcBef>
                <a:spcPts val="0"/>
              </a:spcBef>
              <a:spcAft>
                <a:spcPts val="0"/>
              </a:spcAft>
              <a:buSzPts val="3000"/>
              <a:buChar char="●"/>
            </a:pPr>
            <a:r>
              <a:rPr lang="en"/>
              <a:t>Homework 4.</a:t>
            </a:r>
            <a:endParaRPr/>
          </a:p>
          <a:p>
            <a:pPr indent="-381000" lvl="1" marL="914400" rtl="0" algn="l">
              <a:lnSpc>
                <a:spcPct val="120000"/>
              </a:lnSpc>
              <a:spcBef>
                <a:spcPts val="0"/>
              </a:spcBef>
              <a:spcAft>
                <a:spcPts val="0"/>
              </a:spcAft>
              <a:buSzPts val="2400"/>
              <a:buChar char="○"/>
            </a:pPr>
            <a:r>
              <a:rPr lang="en"/>
              <a:t>Due April 21</a:t>
            </a:r>
            <a:endParaRPr/>
          </a:p>
          <a:p>
            <a:pPr indent="-381000" lvl="1" marL="914400" rtl="0" algn="l">
              <a:lnSpc>
                <a:spcPct val="120000"/>
              </a:lnSpc>
              <a:spcBef>
                <a:spcPts val="0"/>
              </a:spcBef>
              <a:spcAft>
                <a:spcPts val="0"/>
              </a:spcAft>
              <a:buSzPts val="2400"/>
              <a:buChar char="○"/>
            </a:pPr>
            <a:r>
              <a:rPr lang="en"/>
              <a:t>Questions?</a:t>
            </a:r>
            <a:endParaRPr/>
          </a:p>
        </p:txBody>
      </p:sp>
      <p:sp>
        <p:nvSpPr>
          <p:cNvPr id="697" name="Google Shape;697;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of Tests</a:t>
            </a:r>
            <a:endParaRPr/>
          </a:p>
        </p:txBody>
      </p:sp>
      <p:sp>
        <p:nvSpPr>
          <p:cNvPr id="129" name="Google Shape;129;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t/>
            </a:r>
            <a:endParaRPr/>
          </a:p>
          <a:p>
            <a:pPr indent="0" lvl="0" marL="0" rtl="0" algn="l">
              <a:spcBef>
                <a:spcPts val="0"/>
              </a:spcBef>
              <a:spcAft>
                <a:spcPts val="0"/>
              </a:spcAft>
              <a:buClr>
                <a:schemeClr val="dk1"/>
              </a:buClr>
              <a:buFont typeface="Arial"/>
              <a:buNone/>
            </a:pPr>
            <a:r>
              <a:rPr lang="en" sz="3200"/>
              <a:t>Path coverage for that loop bound requires:</a:t>
            </a:r>
            <a:endParaRPr sz="3200"/>
          </a:p>
          <a:p>
            <a:pPr indent="0" lvl="0" marL="0" rtl="0" algn="l">
              <a:spcBef>
                <a:spcPts val="0"/>
              </a:spcBef>
              <a:spcAft>
                <a:spcPts val="0"/>
              </a:spcAft>
              <a:buNone/>
            </a:pPr>
            <a:r>
              <a:rPr b="1" lang="en" sz="3200"/>
              <a:t>3,656,158,440,062,976</a:t>
            </a:r>
            <a:r>
              <a:rPr lang="en" sz="3200"/>
              <a:t> test cases</a:t>
            </a:r>
            <a:endParaRPr sz="3200"/>
          </a:p>
          <a:p>
            <a:pPr indent="0" lvl="0" marL="0" rtl="0" algn="l">
              <a:spcBef>
                <a:spcPts val="0"/>
              </a:spcBef>
              <a:spcAft>
                <a:spcPts val="0"/>
              </a:spcAft>
              <a:buClr>
                <a:schemeClr val="dk1"/>
              </a:buClr>
              <a:buSzPts val="1100"/>
              <a:buFont typeface="Arial"/>
              <a:buNone/>
            </a:pPr>
            <a:br>
              <a:rPr lang="en" sz="3200"/>
            </a:br>
            <a:r>
              <a:rPr lang="en" sz="3200"/>
              <a:t>If you run 1000 tests per second, this will take </a:t>
            </a:r>
            <a:r>
              <a:rPr b="1" lang="en" sz="3200"/>
              <a:t>116,000 years</a:t>
            </a:r>
            <a:r>
              <a:rPr lang="en"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en"/>
              <a:t>However, there are ways to get some of the benefits of path coverage without the cost...</a:t>
            </a:r>
            <a:endParaRPr/>
          </a:p>
        </p:txBody>
      </p:sp>
      <p:sp>
        <p:nvSpPr>
          <p:cNvPr id="130" name="Google Shape;130;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Path Coverage</a:t>
            </a:r>
            <a:endParaRPr/>
          </a:p>
        </p:txBody>
      </p:sp>
      <p:sp>
        <p:nvSpPr>
          <p:cNvPr id="136" name="Google Shape;136;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Theoretically, the strongest coverage metric.</a:t>
            </a:r>
            <a:endParaRPr/>
          </a:p>
          <a:p>
            <a:pPr indent="-381000" lvl="1" marL="914400" rtl="0" algn="l">
              <a:lnSpc>
                <a:spcPct val="120000"/>
              </a:lnSpc>
              <a:spcBef>
                <a:spcPts val="0"/>
              </a:spcBef>
              <a:spcAft>
                <a:spcPts val="0"/>
              </a:spcAft>
              <a:buSzPts val="2400"/>
              <a:buChar char="○"/>
            </a:pPr>
            <a:r>
              <a:rPr lang="en"/>
              <a:t>Many faults emerge through sequences of interactions.</a:t>
            </a:r>
            <a:endParaRPr/>
          </a:p>
          <a:p>
            <a:pPr indent="-419100" lvl="0" marL="457200" rtl="0" algn="l">
              <a:lnSpc>
                <a:spcPct val="120000"/>
              </a:lnSpc>
              <a:spcBef>
                <a:spcPts val="0"/>
              </a:spcBef>
              <a:spcAft>
                <a:spcPts val="0"/>
              </a:spcAft>
              <a:buSzPts val="3000"/>
              <a:buChar char="●"/>
            </a:pPr>
            <a:r>
              <a:rPr lang="en"/>
              <a:t>But… Generally impossible to achieve. </a:t>
            </a:r>
            <a:endParaRPr/>
          </a:p>
          <a:p>
            <a:pPr indent="-381000" lvl="1" marL="914400" rtl="0" algn="l">
              <a:lnSpc>
                <a:spcPct val="120000"/>
              </a:lnSpc>
              <a:spcBef>
                <a:spcPts val="0"/>
              </a:spcBef>
              <a:spcAft>
                <a:spcPts val="0"/>
              </a:spcAft>
              <a:buSzPts val="2400"/>
              <a:buChar char="○"/>
            </a:pPr>
            <a:r>
              <a:rPr lang="en"/>
              <a:t>Loops result in an infinite number of path variations.</a:t>
            </a:r>
            <a:endParaRPr/>
          </a:p>
          <a:p>
            <a:pPr indent="-381000" lvl="1" marL="914400" rtl="0" algn="l">
              <a:lnSpc>
                <a:spcPct val="120000"/>
              </a:lnSpc>
              <a:spcBef>
                <a:spcPts val="0"/>
              </a:spcBef>
              <a:spcAft>
                <a:spcPts val="0"/>
              </a:spcAft>
              <a:buSzPts val="2400"/>
              <a:buChar char="○"/>
            </a:pPr>
            <a:r>
              <a:rPr lang="en"/>
              <a:t>Even bounding number of loop executions leaves an infeasible number of tests.</a:t>
            </a:r>
            <a:endParaRPr/>
          </a:p>
        </p:txBody>
      </p:sp>
      <p:sp>
        <p:nvSpPr>
          <p:cNvPr id="137" name="Google Shape;137;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Boundary Interior Coverage</a:t>
            </a:r>
            <a:endParaRPr/>
          </a:p>
        </p:txBody>
      </p:sp>
      <p:sp>
        <p:nvSpPr>
          <p:cNvPr id="143" name="Google Shape;143;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Need to partition the infinite set of paths into a finite number of classes.</a:t>
            </a:r>
            <a:endParaRPr/>
          </a:p>
          <a:p>
            <a:pPr indent="-419100" lvl="0" marL="457200" marR="0" rtl="0" algn="l">
              <a:lnSpc>
                <a:spcPct val="120000"/>
              </a:lnSpc>
              <a:spcBef>
                <a:spcPts val="0"/>
              </a:spcBef>
              <a:spcAft>
                <a:spcPts val="0"/>
              </a:spcAft>
              <a:buSzPts val="3000"/>
              <a:buChar char="●"/>
            </a:pPr>
            <a:r>
              <a:rPr b="1" lang="en"/>
              <a:t>Boundary Interior Coverage</a:t>
            </a:r>
            <a:r>
              <a:rPr lang="en"/>
              <a:t> groups paths that differ only in the subpath they follow when repeating the body of a loop.</a:t>
            </a:r>
            <a:endParaRPr/>
          </a:p>
          <a:p>
            <a:pPr indent="-381000" lvl="1" marL="914400" marR="0" rtl="0" algn="l">
              <a:lnSpc>
                <a:spcPct val="120000"/>
              </a:lnSpc>
              <a:spcBef>
                <a:spcPts val="0"/>
              </a:spcBef>
              <a:spcAft>
                <a:spcPts val="0"/>
              </a:spcAft>
              <a:buSzPts val="2400"/>
              <a:buChar char="○"/>
            </a:pPr>
            <a:r>
              <a:rPr lang="en"/>
              <a:t>Executing a loop 20 times is a different path than executing it twice, but the same </a:t>
            </a:r>
            <a:r>
              <a:rPr i="1" lang="en"/>
              <a:t>subsequences</a:t>
            </a:r>
            <a:r>
              <a:rPr lang="en"/>
              <a:t> of statements repeat over and over.</a:t>
            </a:r>
            <a:endParaRPr/>
          </a:p>
        </p:txBody>
      </p:sp>
      <p:sp>
        <p:nvSpPr>
          <p:cNvPr id="144" name="Google Shape;14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Boundary Interior Coverage</a:t>
            </a:r>
            <a:endParaRPr/>
          </a:p>
        </p:txBody>
      </p:sp>
      <p:sp>
        <p:nvSpPr>
          <p:cNvPr id="150" name="Google Shape;150;p16"/>
          <p:cNvSpPr/>
          <p:nvPr/>
        </p:nvSpPr>
        <p:spPr>
          <a:xfrm>
            <a:off x="1458550" y="181130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51" name="Google Shape;151;p16"/>
          <p:cNvSpPr/>
          <p:nvPr/>
        </p:nvSpPr>
        <p:spPr>
          <a:xfrm>
            <a:off x="1375300" y="2329700"/>
            <a:ext cx="538200" cy="4893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152" name="Google Shape;152;p16"/>
          <p:cNvCxnSpPr>
            <a:stCxn id="150" idx="2"/>
            <a:endCxn id="151" idx="0"/>
          </p:cNvCxnSpPr>
          <p:nvPr/>
        </p:nvCxnSpPr>
        <p:spPr>
          <a:xfrm>
            <a:off x="1644400" y="2173400"/>
            <a:ext cx="0" cy="156300"/>
          </a:xfrm>
          <a:prstGeom prst="straightConnector1">
            <a:avLst/>
          </a:prstGeom>
          <a:noFill/>
          <a:ln cap="flat" cmpd="sng" w="9525">
            <a:solidFill>
              <a:schemeClr val="dk2"/>
            </a:solidFill>
            <a:prstDash val="solid"/>
            <a:round/>
            <a:headEnd len="med" w="med" type="none"/>
            <a:tailEnd len="med" w="med" type="triangle"/>
          </a:ln>
        </p:spPr>
      </p:cxnSp>
      <p:sp>
        <p:nvSpPr>
          <p:cNvPr id="153" name="Google Shape;153;p16"/>
          <p:cNvSpPr/>
          <p:nvPr/>
        </p:nvSpPr>
        <p:spPr>
          <a:xfrm>
            <a:off x="1003600" y="311235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cxnSp>
        <p:nvCxnSpPr>
          <p:cNvPr id="154" name="Google Shape;154;p16"/>
          <p:cNvCxnSpPr>
            <a:stCxn id="151" idx="2"/>
            <a:endCxn id="153" idx="0"/>
          </p:cNvCxnSpPr>
          <p:nvPr/>
        </p:nvCxnSpPr>
        <p:spPr>
          <a:xfrm flipH="1">
            <a:off x="1189300" y="2819000"/>
            <a:ext cx="455100" cy="293400"/>
          </a:xfrm>
          <a:prstGeom prst="straightConnector1">
            <a:avLst/>
          </a:prstGeom>
          <a:noFill/>
          <a:ln cap="flat" cmpd="sng" w="9525">
            <a:solidFill>
              <a:schemeClr val="dk2"/>
            </a:solidFill>
            <a:prstDash val="solid"/>
            <a:round/>
            <a:headEnd len="med" w="med" type="none"/>
            <a:tailEnd len="med" w="med" type="triangle"/>
          </a:ln>
        </p:spPr>
      </p:cxnSp>
      <p:sp>
        <p:nvSpPr>
          <p:cNvPr id="155" name="Google Shape;155;p16"/>
          <p:cNvSpPr/>
          <p:nvPr/>
        </p:nvSpPr>
        <p:spPr>
          <a:xfrm>
            <a:off x="1761775" y="3048750"/>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56" name="Google Shape;156;p16"/>
          <p:cNvCxnSpPr>
            <a:stCxn id="151" idx="2"/>
            <a:endCxn id="155" idx="0"/>
          </p:cNvCxnSpPr>
          <p:nvPr/>
        </p:nvCxnSpPr>
        <p:spPr>
          <a:xfrm>
            <a:off x="1644400" y="2819000"/>
            <a:ext cx="386400" cy="2298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16"/>
          <p:cNvSpPr/>
          <p:nvPr/>
        </p:nvSpPr>
        <p:spPr>
          <a:xfrm>
            <a:off x="1458550" y="3742400"/>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58" name="Google Shape;158;p16"/>
          <p:cNvCxnSpPr>
            <a:stCxn id="155" idx="2"/>
            <a:endCxn id="157" idx="0"/>
          </p:cNvCxnSpPr>
          <p:nvPr/>
        </p:nvCxnSpPr>
        <p:spPr>
          <a:xfrm flipH="1">
            <a:off x="1727575" y="3538050"/>
            <a:ext cx="303300" cy="2043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6"/>
          <p:cNvSpPr/>
          <p:nvPr/>
        </p:nvSpPr>
        <p:spPr>
          <a:xfrm>
            <a:off x="2193025" y="374240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160" name="Google Shape;160;p16"/>
          <p:cNvCxnSpPr>
            <a:stCxn id="155" idx="2"/>
            <a:endCxn id="159" idx="0"/>
          </p:cNvCxnSpPr>
          <p:nvPr/>
        </p:nvCxnSpPr>
        <p:spPr>
          <a:xfrm>
            <a:off x="2030875" y="3538050"/>
            <a:ext cx="348000" cy="204300"/>
          </a:xfrm>
          <a:prstGeom prst="straightConnector1">
            <a:avLst/>
          </a:prstGeom>
          <a:noFill/>
          <a:ln cap="flat" cmpd="sng" w="9525">
            <a:solidFill>
              <a:schemeClr val="dk2"/>
            </a:solidFill>
            <a:prstDash val="solid"/>
            <a:round/>
            <a:headEnd len="med" w="med" type="none"/>
            <a:tailEnd len="med" w="med" type="triangle"/>
          </a:ln>
        </p:spPr>
      </p:cxnSp>
      <p:sp>
        <p:nvSpPr>
          <p:cNvPr id="161" name="Google Shape;161;p16"/>
          <p:cNvSpPr/>
          <p:nvPr/>
        </p:nvSpPr>
        <p:spPr>
          <a:xfrm>
            <a:off x="1086850" y="442480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62" name="Google Shape;162;p16"/>
          <p:cNvSpPr/>
          <p:nvPr/>
        </p:nvSpPr>
        <p:spPr>
          <a:xfrm>
            <a:off x="1830250" y="4413400"/>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63" name="Google Shape;163;p16"/>
          <p:cNvCxnSpPr>
            <a:stCxn id="157" idx="2"/>
            <a:endCxn id="161" idx="0"/>
          </p:cNvCxnSpPr>
          <p:nvPr/>
        </p:nvCxnSpPr>
        <p:spPr>
          <a:xfrm flipH="1">
            <a:off x="1272550" y="4231700"/>
            <a:ext cx="455100" cy="1932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16"/>
          <p:cNvCxnSpPr>
            <a:stCxn id="157" idx="2"/>
            <a:endCxn id="162" idx="0"/>
          </p:cNvCxnSpPr>
          <p:nvPr/>
        </p:nvCxnSpPr>
        <p:spPr>
          <a:xfrm>
            <a:off x="1727650" y="4231700"/>
            <a:ext cx="371700" cy="181800"/>
          </a:xfrm>
          <a:prstGeom prst="straightConnector1">
            <a:avLst/>
          </a:prstGeom>
          <a:noFill/>
          <a:ln cap="flat" cmpd="sng" w="9525">
            <a:solidFill>
              <a:schemeClr val="dk2"/>
            </a:solidFill>
            <a:prstDash val="solid"/>
            <a:round/>
            <a:headEnd len="med" w="med" type="none"/>
            <a:tailEnd len="med" w="med" type="triangle"/>
          </a:ln>
        </p:spPr>
      </p:cxnSp>
      <p:sp>
        <p:nvSpPr>
          <p:cNvPr id="165" name="Google Shape;165;p16"/>
          <p:cNvSpPr/>
          <p:nvPr/>
        </p:nvSpPr>
        <p:spPr>
          <a:xfrm>
            <a:off x="1644400" y="501745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endParaRPr/>
          </a:p>
        </p:txBody>
      </p:sp>
      <p:sp>
        <p:nvSpPr>
          <p:cNvPr id="166" name="Google Shape;166;p16"/>
          <p:cNvSpPr/>
          <p:nvPr/>
        </p:nvSpPr>
        <p:spPr>
          <a:xfrm>
            <a:off x="2193025" y="501745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167" name="Google Shape;167;p16"/>
          <p:cNvCxnSpPr>
            <a:stCxn id="162" idx="2"/>
            <a:endCxn id="165" idx="0"/>
          </p:cNvCxnSpPr>
          <p:nvPr/>
        </p:nvCxnSpPr>
        <p:spPr>
          <a:xfrm flipH="1">
            <a:off x="1830250" y="4902700"/>
            <a:ext cx="269100" cy="11460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16"/>
          <p:cNvCxnSpPr>
            <a:stCxn id="162" idx="2"/>
            <a:endCxn id="166" idx="0"/>
          </p:cNvCxnSpPr>
          <p:nvPr/>
        </p:nvCxnSpPr>
        <p:spPr>
          <a:xfrm>
            <a:off x="2099350" y="4902700"/>
            <a:ext cx="279600" cy="1146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16"/>
          <p:cNvSpPr/>
          <p:nvPr/>
        </p:nvSpPr>
        <p:spPr>
          <a:xfrm>
            <a:off x="1913500" y="559518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cxnSp>
        <p:nvCxnSpPr>
          <p:cNvPr id="170" name="Google Shape;170;p16"/>
          <p:cNvCxnSpPr>
            <a:stCxn id="165" idx="2"/>
            <a:endCxn id="169" idx="0"/>
          </p:cNvCxnSpPr>
          <p:nvPr/>
        </p:nvCxnSpPr>
        <p:spPr>
          <a:xfrm>
            <a:off x="1830250" y="5379550"/>
            <a:ext cx="269100" cy="2157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16"/>
          <p:cNvCxnSpPr>
            <a:stCxn id="166" idx="2"/>
            <a:endCxn id="169" idx="0"/>
          </p:cNvCxnSpPr>
          <p:nvPr/>
        </p:nvCxnSpPr>
        <p:spPr>
          <a:xfrm flipH="1">
            <a:off x="2099275" y="5379550"/>
            <a:ext cx="279600" cy="2157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16"/>
          <p:cNvSpPr/>
          <p:nvPr/>
        </p:nvSpPr>
        <p:spPr>
          <a:xfrm>
            <a:off x="1262900" y="4795150"/>
            <a:ext cx="635900" cy="92940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173" name="Google Shape;173;p16"/>
          <p:cNvSpPr/>
          <p:nvPr/>
        </p:nvSpPr>
        <p:spPr>
          <a:xfrm>
            <a:off x="2319475" y="3963600"/>
            <a:ext cx="704400" cy="1809875"/>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174" name="Google Shape;174;p16"/>
          <p:cNvSpPr/>
          <p:nvPr/>
        </p:nvSpPr>
        <p:spPr>
          <a:xfrm>
            <a:off x="1810750" y="2251525"/>
            <a:ext cx="1418575" cy="3981750"/>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175" name="Google Shape;175;p16"/>
          <p:cNvSpPr/>
          <p:nvPr/>
        </p:nvSpPr>
        <p:spPr>
          <a:xfrm>
            <a:off x="5405925" y="170678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176" name="Google Shape;176;p16"/>
          <p:cNvSpPr/>
          <p:nvPr/>
        </p:nvSpPr>
        <p:spPr>
          <a:xfrm>
            <a:off x="5322675" y="2225188"/>
            <a:ext cx="538200" cy="4893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177" name="Google Shape;177;p16"/>
          <p:cNvCxnSpPr>
            <a:stCxn id="175" idx="2"/>
            <a:endCxn id="176" idx="0"/>
          </p:cNvCxnSpPr>
          <p:nvPr/>
        </p:nvCxnSpPr>
        <p:spPr>
          <a:xfrm>
            <a:off x="5591775" y="2068888"/>
            <a:ext cx="0" cy="156300"/>
          </a:xfrm>
          <a:prstGeom prst="straightConnector1">
            <a:avLst/>
          </a:prstGeom>
          <a:noFill/>
          <a:ln cap="flat" cmpd="sng" w="9525">
            <a:solidFill>
              <a:schemeClr val="dk2"/>
            </a:solidFill>
            <a:prstDash val="solid"/>
            <a:round/>
            <a:headEnd len="med" w="med" type="none"/>
            <a:tailEnd len="med" w="med" type="triangle"/>
          </a:ln>
        </p:spPr>
      </p:cxnSp>
      <p:sp>
        <p:nvSpPr>
          <p:cNvPr id="178" name="Google Shape;178;p16"/>
          <p:cNvSpPr/>
          <p:nvPr/>
        </p:nvSpPr>
        <p:spPr>
          <a:xfrm>
            <a:off x="4950975" y="300783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cxnSp>
        <p:nvCxnSpPr>
          <p:cNvPr id="179" name="Google Shape;179;p16"/>
          <p:cNvCxnSpPr>
            <a:stCxn id="176" idx="2"/>
            <a:endCxn id="178" idx="0"/>
          </p:cNvCxnSpPr>
          <p:nvPr/>
        </p:nvCxnSpPr>
        <p:spPr>
          <a:xfrm flipH="1">
            <a:off x="5136675" y="2714488"/>
            <a:ext cx="455100" cy="2934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16"/>
          <p:cNvSpPr/>
          <p:nvPr/>
        </p:nvSpPr>
        <p:spPr>
          <a:xfrm>
            <a:off x="5709150" y="2944238"/>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81" name="Google Shape;181;p16"/>
          <p:cNvCxnSpPr>
            <a:stCxn id="176" idx="2"/>
            <a:endCxn id="180" idx="0"/>
          </p:cNvCxnSpPr>
          <p:nvPr/>
        </p:nvCxnSpPr>
        <p:spPr>
          <a:xfrm>
            <a:off x="5591775" y="2714488"/>
            <a:ext cx="386400" cy="2298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16"/>
          <p:cNvSpPr/>
          <p:nvPr/>
        </p:nvSpPr>
        <p:spPr>
          <a:xfrm>
            <a:off x="5405925" y="3637888"/>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83" name="Google Shape;183;p16"/>
          <p:cNvCxnSpPr>
            <a:stCxn id="180" idx="2"/>
            <a:endCxn id="182" idx="0"/>
          </p:cNvCxnSpPr>
          <p:nvPr/>
        </p:nvCxnSpPr>
        <p:spPr>
          <a:xfrm flipH="1">
            <a:off x="5674950" y="3433538"/>
            <a:ext cx="303300" cy="204300"/>
          </a:xfrm>
          <a:prstGeom prst="straightConnector1">
            <a:avLst/>
          </a:prstGeom>
          <a:noFill/>
          <a:ln cap="flat" cmpd="sng" w="9525">
            <a:solidFill>
              <a:schemeClr val="dk2"/>
            </a:solidFill>
            <a:prstDash val="solid"/>
            <a:round/>
            <a:headEnd len="med" w="med" type="none"/>
            <a:tailEnd len="med" w="med" type="triangle"/>
          </a:ln>
        </p:spPr>
      </p:cxnSp>
      <p:sp>
        <p:nvSpPr>
          <p:cNvPr id="184" name="Google Shape;184;p16"/>
          <p:cNvSpPr/>
          <p:nvPr/>
        </p:nvSpPr>
        <p:spPr>
          <a:xfrm>
            <a:off x="6639325" y="370148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185" name="Google Shape;185;p16"/>
          <p:cNvCxnSpPr>
            <a:stCxn id="180" idx="2"/>
            <a:endCxn id="184" idx="0"/>
          </p:cNvCxnSpPr>
          <p:nvPr/>
        </p:nvCxnSpPr>
        <p:spPr>
          <a:xfrm>
            <a:off x="5978250" y="3433538"/>
            <a:ext cx="846900" cy="2679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16"/>
          <p:cNvSpPr/>
          <p:nvPr/>
        </p:nvSpPr>
        <p:spPr>
          <a:xfrm>
            <a:off x="5034225" y="432028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87" name="Google Shape;187;p16"/>
          <p:cNvSpPr/>
          <p:nvPr/>
        </p:nvSpPr>
        <p:spPr>
          <a:xfrm>
            <a:off x="5777625" y="4308888"/>
            <a:ext cx="538200" cy="489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88" name="Google Shape;188;p16"/>
          <p:cNvCxnSpPr>
            <a:stCxn id="182" idx="2"/>
            <a:endCxn id="186" idx="0"/>
          </p:cNvCxnSpPr>
          <p:nvPr/>
        </p:nvCxnSpPr>
        <p:spPr>
          <a:xfrm flipH="1">
            <a:off x="5219925" y="4127188"/>
            <a:ext cx="455100" cy="1932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16"/>
          <p:cNvCxnSpPr>
            <a:stCxn id="182" idx="2"/>
            <a:endCxn id="187" idx="0"/>
          </p:cNvCxnSpPr>
          <p:nvPr/>
        </p:nvCxnSpPr>
        <p:spPr>
          <a:xfrm>
            <a:off x="5675025" y="4127188"/>
            <a:ext cx="371700" cy="1818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16"/>
          <p:cNvSpPr/>
          <p:nvPr/>
        </p:nvSpPr>
        <p:spPr>
          <a:xfrm>
            <a:off x="5591775" y="491293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endParaRPr/>
          </a:p>
        </p:txBody>
      </p:sp>
      <p:sp>
        <p:nvSpPr>
          <p:cNvPr id="191" name="Google Shape;191;p16"/>
          <p:cNvSpPr/>
          <p:nvPr/>
        </p:nvSpPr>
        <p:spPr>
          <a:xfrm>
            <a:off x="6140400" y="4912938"/>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192" name="Google Shape;192;p16"/>
          <p:cNvCxnSpPr>
            <a:stCxn id="187" idx="2"/>
            <a:endCxn id="190" idx="0"/>
          </p:cNvCxnSpPr>
          <p:nvPr/>
        </p:nvCxnSpPr>
        <p:spPr>
          <a:xfrm flipH="1">
            <a:off x="5777625" y="4798188"/>
            <a:ext cx="269100" cy="114600"/>
          </a:xfrm>
          <a:prstGeom prst="straightConnector1">
            <a:avLst/>
          </a:prstGeom>
          <a:noFill/>
          <a:ln cap="flat" cmpd="sng" w="9525">
            <a:solidFill>
              <a:schemeClr val="dk2"/>
            </a:solidFill>
            <a:prstDash val="solid"/>
            <a:round/>
            <a:headEnd len="med" w="med" type="none"/>
            <a:tailEnd len="med" w="med" type="triangle"/>
          </a:ln>
        </p:spPr>
      </p:cxnSp>
      <p:cxnSp>
        <p:nvCxnSpPr>
          <p:cNvPr id="193" name="Google Shape;193;p16"/>
          <p:cNvCxnSpPr>
            <a:stCxn id="187" idx="2"/>
            <a:endCxn id="191" idx="0"/>
          </p:cNvCxnSpPr>
          <p:nvPr/>
        </p:nvCxnSpPr>
        <p:spPr>
          <a:xfrm>
            <a:off x="6046725" y="4798188"/>
            <a:ext cx="279600" cy="114600"/>
          </a:xfrm>
          <a:prstGeom prst="straightConnector1">
            <a:avLst/>
          </a:prstGeom>
          <a:noFill/>
          <a:ln cap="flat" cmpd="sng" w="9525">
            <a:solidFill>
              <a:schemeClr val="dk2"/>
            </a:solidFill>
            <a:prstDash val="solid"/>
            <a:round/>
            <a:headEnd len="med" w="med" type="none"/>
            <a:tailEnd len="med" w="med" type="triangle"/>
          </a:ln>
        </p:spPr>
      </p:cxnSp>
      <p:sp>
        <p:nvSpPr>
          <p:cNvPr id="194" name="Google Shape;194;p16"/>
          <p:cNvSpPr/>
          <p:nvPr/>
        </p:nvSpPr>
        <p:spPr>
          <a:xfrm>
            <a:off x="5599125" y="548280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195" name="Google Shape;195;p16"/>
          <p:cNvSpPr/>
          <p:nvPr/>
        </p:nvSpPr>
        <p:spPr>
          <a:xfrm>
            <a:off x="6189375" y="548280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196" name="Google Shape;196;p16"/>
          <p:cNvSpPr/>
          <p:nvPr/>
        </p:nvSpPr>
        <p:spPr>
          <a:xfrm>
            <a:off x="5034225" y="4912950"/>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197" name="Google Shape;197;p16"/>
          <p:cNvSpPr/>
          <p:nvPr/>
        </p:nvSpPr>
        <p:spPr>
          <a:xfrm>
            <a:off x="6639325" y="4226025"/>
            <a:ext cx="371700" cy="36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198" name="Google Shape;198;p16"/>
          <p:cNvSpPr/>
          <p:nvPr/>
        </p:nvSpPr>
        <p:spPr>
          <a:xfrm>
            <a:off x="6566025" y="4750538"/>
            <a:ext cx="538200" cy="4893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199" name="Google Shape;199;p16"/>
          <p:cNvSpPr/>
          <p:nvPr/>
        </p:nvSpPr>
        <p:spPr>
          <a:xfrm>
            <a:off x="6132600" y="6009538"/>
            <a:ext cx="538200" cy="4893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0" name="Google Shape;200;p16"/>
          <p:cNvSpPr/>
          <p:nvPr/>
        </p:nvSpPr>
        <p:spPr>
          <a:xfrm>
            <a:off x="5508513" y="6024888"/>
            <a:ext cx="538200" cy="4893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01" name="Google Shape;201;p16"/>
          <p:cNvSpPr/>
          <p:nvPr/>
        </p:nvSpPr>
        <p:spPr>
          <a:xfrm>
            <a:off x="4950975" y="5439688"/>
            <a:ext cx="538200" cy="4893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202" name="Google Shape;202;p16"/>
          <p:cNvCxnSpPr>
            <a:stCxn id="196" idx="2"/>
            <a:endCxn id="201" idx="0"/>
          </p:cNvCxnSpPr>
          <p:nvPr/>
        </p:nvCxnSpPr>
        <p:spPr>
          <a:xfrm>
            <a:off x="5220075" y="5275050"/>
            <a:ext cx="0" cy="164700"/>
          </a:xfrm>
          <a:prstGeom prst="straightConnector1">
            <a:avLst/>
          </a:prstGeom>
          <a:noFill/>
          <a:ln cap="flat" cmpd="sng" w="9525">
            <a:solidFill>
              <a:schemeClr val="dk2"/>
            </a:solidFill>
            <a:prstDash val="solid"/>
            <a:round/>
            <a:headEnd len="med" w="med" type="none"/>
            <a:tailEnd len="med" w="med" type="triangle"/>
          </a:ln>
        </p:spPr>
      </p:cxnSp>
      <p:cxnSp>
        <p:nvCxnSpPr>
          <p:cNvPr id="203" name="Google Shape;203;p16"/>
          <p:cNvCxnSpPr>
            <a:stCxn id="194" idx="2"/>
            <a:endCxn id="200" idx="0"/>
          </p:cNvCxnSpPr>
          <p:nvPr/>
        </p:nvCxnSpPr>
        <p:spPr>
          <a:xfrm flipH="1">
            <a:off x="5777475" y="5844900"/>
            <a:ext cx="7500" cy="1800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16"/>
          <p:cNvCxnSpPr>
            <a:endCxn id="199" idx="0"/>
          </p:cNvCxnSpPr>
          <p:nvPr/>
        </p:nvCxnSpPr>
        <p:spPr>
          <a:xfrm>
            <a:off x="6375300" y="5844838"/>
            <a:ext cx="26400" cy="1647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16"/>
          <p:cNvCxnSpPr>
            <a:stCxn id="184" idx="2"/>
            <a:endCxn id="197" idx="0"/>
          </p:cNvCxnSpPr>
          <p:nvPr/>
        </p:nvCxnSpPr>
        <p:spPr>
          <a:xfrm>
            <a:off x="6825175" y="4063588"/>
            <a:ext cx="0" cy="1623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16"/>
          <p:cNvCxnSpPr>
            <a:stCxn id="190" idx="2"/>
            <a:endCxn id="194" idx="0"/>
          </p:cNvCxnSpPr>
          <p:nvPr/>
        </p:nvCxnSpPr>
        <p:spPr>
          <a:xfrm>
            <a:off x="5777625" y="5275038"/>
            <a:ext cx="7500" cy="2079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16"/>
          <p:cNvCxnSpPr>
            <a:stCxn id="186" idx="2"/>
            <a:endCxn id="196" idx="0"/>
          </p:cNvCxnSpPr>
          <p:nvPr/>
        </p:nvCxnSpPr>
        <p:spPr>
          <a:xfrm>
            <a:off x="5220075" y="4682388"/>
            <a:ext cx="0" cy="23070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16"/>
          <p:cNvCxnSpPr>
            <a:endCxn id="195" idx="0"/>
          </p:cNvCxnSpPr>
          <p:nvPr/>
        </p:nvCxnSpPr>
        <p:spPr>
          <a:xfrm>
            <a:off x="6326325" y="5274900"/>
            <a:ext cx="48900" cy="207900"/>
          </a:xfrm>
          <a:prstGeom prst="straightConnector1">
            <a:avLst/>
          </a:prstGeom>
          <a:noFill/>
          <a:ln cap="flat" cmpd="sng" w="9525">
            <a:solidFill>
              <a:schemeClr val="dk2"/>
            </a:solidFill>
            <a:prstDash val="solid"/>
            <a:round/>
            <a:headEnd len="med" w="med" type="none"/>
            <a:tailEnd len="med" w="med" type="triangle"/>
          </a:ln>
        </p:spPr>
      </p:cxnSp>
      <p:cxnSp>
        <p:nvCxnSpPr>
          <p:cNvPr id="209" name="Google Shape;209;p16"/>
          <p:cNvCxnSpPr>
            <a:endCxn id="198" idx="0"/>
          </p:cNvCxnSpPr>
          <p:nvPr/>
        </p:nvCxnSpPr>
        <p:spPr>
          <a:xfrm>
            <a:off x="6825225" y="4588238"/>
            <a:ext cx="9900" cy="1623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210" name="Google Shape;210;p16"/>
          <p:cNvGraphicFramePr/>
          <p:nvPr/>
        </p:nvGraphicFramePr>
        <p:xfrm>
          <a:off x="3623213" y="1706800"/>
          <a:ext cx="3000000" cy="3000000"/>
        </p:xfrm>
        <a:graphic>
          <a:graphicData uri="http://schemas.openxmlformats.org/drawingml/2006/table">
            <a:tbl>
              <a:tblPr>
                <a:noFill/>
                <a:tableStyleId>{C0250728-3B8D-4CD9-8867-D2C8D659EB8E}</a:tableStyleId>
              </a:tblPr>
              <a:tblGrid>
                <a:gridCol w="4377425"/>
              </a:tblGrid>
              <a:tr h="962775">
                <a:tc>
                  <a:txBody>
                    <a:bodyPr>
                      <a:noAutofit/>
                    </a:bodyPr>
                    <a:lstStyle/>
                    <a:p>
                      <a:pPr indent="0" lvl="0" marL="0" rtl="0" algn="l">
                        <a:spcBef>
                          <a:spcPts val="0"/>
                        </a:spcBef>
                        <a:spcAft>
                          <a:spcPts val="0"/>
                        </a:spcAft>
                        <a:buNone/>
                      </a:pPr>
                      <a:r>
                        <a:rPr lang="en" sz="2400">
                          <a:solidFill>
                            <a:srgbClr val="FF0000"/>
                          </a:solidFill>
                        </a:rPr>
                        <a:t>B</a:t>
                      </a:r>
                      <a:r>
                        <a:rPr lang="en" sz="2400"/>
                        <a:t> -&gt; M</a:t>
                      </a:r>
                      <a:endParaRPr sz="2400"/>
                    </a:p>
                  </a:txBody>
                  <a:tcPr marT="91425" marB="91425" marR="91425" marL="91425">
                    <a:solidFill>
                      <a:srgbClr val="FFFFFF"/>
                    </a:solidFill>
                  </a:tcPr>
                </a:tc>
              </a:tr>
              <a:tr h="962775">
                <a:tc>
                  <a:txBody>
                    <a:bodyPr>
                      <a:noAutofit/>
                    </a:bodyPr>
                    <a:lstStyle/>
                    <a:p>
                      <a:pPr indent="0" lvl="0" marL="0" rtl="0" algn="l">
                        <a:spcBef>
                          <a:spcPts val="0"/>
                        </a:spcBef>
                        <a:spcAft>
                          <a:spcPts val="0"/>
                        </a:spcAft>
                        <a:buNone/>
                      </a:pPr>
                      <a:r>
                        <a:rPr lang="en" sz="2400">
                          <a:solidFill>
                            <a:srgbClr val="FF0000"/>
                          </a:solidFill>
                        </a:rPr>
                        <a:t>B</a:t>
                      </a:r>
                      <a:r>
                        <a:rPr lang="en" sz="2400"/>
                        <a:t> -&gt; C -&gt; E -&gt; L -&gt; </a:t>
                      </a:r>
                      <a:r>
                        <a:rPr lang="en" sz="2400">
                          <a:solidFill>
                            <a:srgbClr val="FF0000"/>
                          </a:solidFill>
                        </a:rPr>
                        <a:t>B</a:t>
                      </a:r>
                      <a:endParaRPr sz="2400">
                        <a:solidFill>
                          <a:srgbClr val="FF0000"/>
                        </a:solidFill>
                      </a:endParaRPr>
                    </a:p>
                  </a:txBody>
                  <a:tcPr marT="91425" marB="91425" marR="91425" marL="91425">
                    <a:solidFill>
                      <a:srgbClr val="FFFFFF"/>
                    </a:solidFill>
                  </a:tcPr>
                </a:tc>
              </a:tr>
              <a:tr h="962775">
                <a:tc>
                  <a:txBody>
                    <a:bodyPr>
                      <a:noAutofit/>
                    </a:bodyPr>
                    <a:lstStyle/>
                    <a:p>
                      <a:pPr indent="0" lvl="0" marL="0" rtl="0" algn="l">
                        <a:spcBef>
                          <a:spcPts val="0"/>
                        </a:spcBef>
                        <a:spcAft>
                          <a:spcPts val="0"/>
                        </a:spcAft>
                        <a:buNone/>
                      </a:pPr>
                      <a:r>
                        <a:rPr lang="en" sz="2400">
                          <a:solidFill>
                            <a:srgbClr val="FF0000"/>
                          </a:solidFill>
                        </a:rPr>
                        <a:t>B</a:t>
                      </a:r>
                      <a:r>
                        <a:rPr lang="en" sz="2400">
                          <a:solidFill>
                            <a:schemeClr val="dk1"/>
                          </a:solidFill>
                        </a:rPr>
                        <a:t> -&gt; C -&gt; D -&gt; F -&gt; L -&gt; </a:t>
                      </a:r>
                      <a:r>
                        <a:rPr lang="en" sz="2400">
                          <a:solidFill>
                            <a:srgbClr val="FF0000"/>
                          </a:solidFill>
                        </a:rPr>
                        <a:t>B</a:t>
                      </a:r>
                      <a:endParaRPr sz="2400"/>
                    </a:p>
                  </a:txBody>
                  <a:tcPr marT="91425" marB="91425" marR="91425" marL="91425">
                    <a:solidFill>
                      <a:srgbClr val="FFFFFF"/>
                    </a:solidFill>
                  </a:tcPr>
                </a:tc>
              </a:tr>
              <a:tr h="962775">
                <a:tc>
                  <a:txBody>
                    <a:bodyPr>
                      <a:noAutofit/>
                    </a:bodyPr>
                    <a:lstStyle/>
                    <a:p>
                      <a:pPr indent="0" lvl="0" marL="0" rtl="0" algn="l">
                        <a:spcBef>
                          <a:spcPts val="0"/>
                        </a:spcBef>
                        <a:spcAft>
                          <a:spcPts val="0"/>
                        </a:spcAft>
                        <a:buClr>
                          <a:schemeClr val="dk1"/>
                        </a:buClr>
                        <a:buSzPts val="1100"/>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endParaRPr sz="2400"/>
                    </a:p>
                  </a:txBody>
                  <a:tcPr marT="91425" marB="91425" marR="91425" marL="91425">
                    <a:solidFill>
                      <a:srgbClr val="FFFFFF"/>
                    </a:solidFill>
                  </a:tcPr>
                </a:tc>
              </a:tr>
              <a:tr h="962775">
                <a:tc>
                  <a:txBody>
                    <a:bodyPr>
                      <a:noAutofit/>
                    </a:bodyPr>
                    <a:lstStyle/>
                    <a:p>
                      <a:pPr indent="0" lvl="0" marL="0" rtl="0" algn="l">
                        <a:spcBef>
                          <a:spcPts val="0"/>
                        </a:spcBef>
                        <a:spcAft>
                          <a:spcPts val="0"/>
                        </a:spcAft>
                        <a:buClr>
                          <a:schemeClr val="dk1"/>
                        </a:buClr>
                        <a:buSzPts val="1100"/>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endParaRPr sz="2400"/>
                    </a:p>
                  </a:txBody>
                  <a:tcPr marT="91425" marB="91425" marR="91425" marL="91425">
                    <a:solidFill>
                      <a:srgbClr val="FFFFFF"/>
                    </a:solidFill>
                  </a:tcPr>
                </a:tc>
              </a:tr>
            </a:tbl>
          </a:graphicData>
        </a:graphic>
      </p:graphicFrame>
      <p:sp>
        <p:nvSpPr>
          <p:cNvPr id="211" name="Google Shape;21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Number of Paths</a:t>
            </a:r>
            <a:endParaRPr/>
          </a:p>
        </p:txBody>
      </p:sp>
      <p:sp>
        <p:nvSpPr>
          <p:cNvPr id="217" name="Google Shape;217;p1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marR="0" rtl="0" algn="l">
              <a:lnSpc>
                <a:spcPct val="120000"/>
              </a:lnSpc>
              <a:spcBef>
                <a:spcPts val="0"/>
              </a:spcBef>
              <a:spcAft>
                <a:spcPts val="0"/>
              </a:spcAft>
              <a:buClr>
                <a:schemeClr val="dk1"/>
              </a:buClr>
              <a:buSzPts val="2000"/>
              <a:buFont typeface="Arial"/>
              <a:buChar char="●"/>
            </a:pPr>
            <a:r>
              <a:rPr lang="en" sz="2000"/>
              <a:t>Boundary Interior Coverage removes the problem of infinite loop-based paths.</a:t>
            </a:r>
            <a:endParaRPr sz="2000"/>
          </a:p>
          <a:p>
            <a:pPr indent="-355600" lvl="0" marL="457200" marR="0" rtl="0" algn="l">
              <a:lnSpc>
                <a:spcPct val="120000"/>
              </a:lnSpc>
              <a:spcBef>
                <a:spcPts val="0"/>
              </a:spcBef>
              <a:spcAft>
                <a:spcPts val="0"/>
              </a:spcAft>
              <a:buClr>
                <a:schemeClr val="dk1"/>
              </a:buClr>
              <a:buSzPts val="2000"/>
              <a:buFont typeface="Arial"/>
              <a:buChar char="●"/>
            </a:pPr>
            <a:r>
              <a:rPr lang="en" sz="2000"/>
              <a:t>However, the number of paths through this code can still be exponential.</a:t>
            </a:r>
            <a:endParaRPr sz="2000"/>
          </a:p>
          <a:p>
            <a:pPr indent="-342900" lvl="1" marL="914400" marR="0" rtl="0" algn="l">
              <a:lnSpc>
                <a:spcPct val="120000"/>
              </a:lnSpc>
              <a:spcBef>
                <a:spcPts val="0"/>
              </a:spcBef>
              <a:spcAft>
                <a:spcPts val="0"/>
              </a:spcAft>
              <a:buClr>
                <a:schemeClr val="dk1"/>
              </a:buClr>
              <a:buSzPts val="1800"/>
              <a:buFont typeface="Arial"/>
              <a:buChar char="○"/>
            </a:pPr>
            <a:r>
              <a:rPr lang="en" sz="1800"/>
              <a:t>N non-loop branches results in 2</a:t>
            </a:r>
            <a:r>
              <a:rPr baseline="30000" lang="en" sz="1800"/>
              <a:t>N</a:t>
            </a:r>
            <a:r>
              <a:rPr lang="en" sz="1800"/>
              <a:t> paths.</a:t>
            </a:r>
            <a:endParaRPr sz="1800"/>
          </a:p>
          <a:p>
            <a:pPr indent="-355600" lvl="0" marL="457200" marR="0" rtl="0" algn="l">
              <a:lnSpc>
                <a:spcPct val="120000"/>
              </a:lnSpc>
              <a:spcBef>
                <a:spcPts val="0"/>
              </a:spcBef>
              <a:spcAft>
                <a:spcPts val="0"/>
              </a:spcAft>
              <a:buSzPts val="2000"/>
              <a:buChar char="●"/>
            </a:pPr>
            <a:r>
              <a:rPr lang="en" sz="2000"/>
              <a:t>Additional limitations may need to be imposed on the paths tested.</a:t>
            </a:r>
            <a:endParaRPr sz="2000"/>
          </a:p>
        </p:txBody>
      </p:sp>
      <p:sp>
        <p:nvSpPr>
          <p:cNvPr id="218" name="Google Shape;218;p1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600"/>
              </a:spcBef>
              <a:spcAft>
                <a:spcPts val="0"/>
              </a:spcAft>
              <a:buNone/>
            </a:pPr>
            <a:r>
              <a:rPr lang="en"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600"/>
              </a:spcBef>
              <a:spcAft>
                <a:spcPts val="0"/>
              </a:spcAft>
              <a:buNone/>
            </a:pPr>
            <a:r>
              <a:rPr lang="en"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60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600"/>
              </a:spcBef>
              <a:spcAft>
                <a:spcPts val="0"/>
              </a:spcAft>
              <a:buNone/>
            </a:pPr>
            <a:r>
              <a:rPr lang="en"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219" name="Google Shape;219;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