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D877A32-7711-47D4-A311-D341617EC515}">
  <a:tblStyle styleId="{ED877A32-7711-47D4-A311-D341617EC51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These are (2</a:t>
            </a:r>
            <a:r>
              <a:rPr lang="sv-SE"/>
              <a:t>-3). operators, and/or/not/implication</a:t>
            </a:r>
            <a:endParaRPr>
              <a:solidFill>
                <a:schemeClr val="dk1"/>
              </a:solidFill>
            </a:endParaRPr>
          </a:p>
          <a:p>
            <a:pPr indent="0" lvl="0" marL="0" rtl="0" algn="l">
              <a:spcBef>
                <a:spcPts val="0"/>
              </a:spcBef>
              <a:spcAft>
                <a:spcPts val="0"/>
              </a:spcAft>
              <a:buNone/>
            </a:pPr>
            <a:r>
              <a:rPr lang="sv-SE"/>
              <a:t>I</a:t>
            </a:r>
            <a:r>
              <a:rPr lang="sv-SE">
                <a:solidFill>
                  <a:schemeClr val="dk1"/>
                </a:solidFill>
              </a:rPr>
              <a:t>f we just write out a property as an </a:t>
            </a:r>
            <a:r>
              <a:rPr lang="sv-SE"/>
              <a:t>simple boolean </a:t>
            </a:r>
            <a:r>
              <a:rPr lang="sv-SE">
                <a:solidFill>
                  <a:schemeClr val="dk1"/>
                </a:solidFill>
              </a:rPr>
              <a:t>expression, we can check whether </a:t>
            </a:r>
            <a:r>
              <a:rPr lang="sv-SE"/>
              <a:t>that property </a:t>
            </a:r>
            <a:r>
              <a:rPr lang="sv-SE">
                <a:solidFill>
                  <a:schemeClr val="dk1"/>
                </a:solidFill>
              </a:rPr>
              <a:t>holds at</a:t>
            </a:r>
            <a:r>
              <a:rPr lang="sv-SE"/>
              <a:t> </a:t>
            </a:r>
            <a:r>
              <a:rPr lang="sv-SE">
                <a:solidFill>
                  <a:schemeClr val="dk1"/>
                </a:solidFill>
              </a:rPr>
              <a:t>a particular single point in time - over a model, we could check whether something is true </a:t>
            </a:r>
            <a:r>
              <a:rPr lang="sv-SE"/>
              <a:t>or false at any one state, over all states</a:t>
            </a:r>
            <a:r>
              <a:rPr lang="sv-SE">
                <a:solidFill>
                  <a:schemeClr val="dk1"/>
                </a:solidFill>
              </a:rPr>
              <a:t>, but that’s usually not quite expressive enough - many requirements are properties over paths of execution. So typically, we use a form of what is called temporal logic. Temporal logics contain a set of temporal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139473d70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139473d70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Typically, we can break down these properties into two forms - safety properties and liveness properties. Safey properties </a:t>
            </a:r>
            <a:r>
              <a:rPr lang="sv-SE"/>
              <a:t>(2).</a:t>
            </a:r>
            <a:r>
              <a:rPr lang="sv-SE">
                <a:solidFill>
                  <a:schemeClr val="dk1"/>
                </a:solidFill>
              </a:rPr>
              <a:t> Most properties are written this way - we say that the system never will do something or that it will always do something specific.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a:t>
            </a:r>
            <a:r>
              <a:rPr lang="sv-SE"/>
              <a:t>two points)</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a:t>
            </a:r>
            <a:r>
              <a:rPr lang="sv-SE"/>
              <a:t>s</a:t>
            </a:r>
            <a:r>
              <a:rPr lang="sv-SE">
                <a:solidFill>
                  <a:schemeClr val="dk1"/>
                </a:solidFill>
              </a:rPr>
              <a:t>omething bad will never happen- the light will always turn green</a:t>
            </a:r>
            <a:r>
              <a:rPr lang="sv-SE"/>
              <a:t> in exactly </a:t>
            </a:r>
            <a:r>
              <a:rPr lang="sv-SE">
                <a:solidFill>
                  <a:schemeClr val="dk1"/>
                </a:solidFill>
              </a:rPr>
              <a:t>five seconds - while liveness properties say that something will eventually happen - if the light is red, it will eventually be green but </a:t>
            </a:r>
            <a:r>
              <a:rPr lang="sv-SE"/>
              <a:t>it doesn’t matter when</a:t>
            </a:r>
            <a:r>
              <a:rPr lang="sv-SE">
                <a:solidFill>
                  <a:schemeClr val="dk1"/>
                </a:solidFill>
              </a:rPr>
              <a:t>. Liveness properties are used to reason over paths of unknown length. (</a:t>
            </a:r>
            <a:r>
              <a:rPr lang="sv-SE"/>
              <a:t>examples)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logics are systems of rules and symbolism for representing, and reasoning about, propositions qualified in terms of </a:t>
            </a:r>
            <a:r>
              <a:rPr lang="sv-SE" u="sng">
                <a:solidFill>
                  <a:schemeClr val="hlink"/>
                </a:solidFill>
                <a:hlinkClick r:id="rId2"/>
              </a:rPr>
              <a:t>time</a:t>
            </a:r>
            <a:r>
              <a:rPr lang="sv-SE"/>
              <a:t>. Consider the statement: "I am hungry." The truth value of the statement can vary in time. Sometimes the statement is true, and sometimes the statement is false. In traditional logic, you can only discuss statements whose truth value is constant in time. We can only assert that something is always true or always false. That limits severly in what we could verify over a program - and many requirements actually ask for sequences of events over types of paths. We can address this in temporal logic, where statements can have a truth value which can vary in time. In a temporal logic we can then express statements like "I am always hungry", "I will eventually be hungry", or "I will be hungry until I eat something". Typically, two types of temporal logic are used to express properties. Linear time logic, or LTL, has the ability to reason about a single time line. One can encode formulae about the future of </a:t>
            </a:r>
            <a:r>
              <a:rPr lang="sv-SE" u="sng">
                <a:solidFill>
                  <a:schemeClr val="hlink"/>
                </a:solidFill>
                <a:hlinkClick r:id="rId3"/>
              </a:rPr>
              <a:t>paths</a:t>
            </a:r>
            <a:r>
              <a:rPr lang="sv-SE"/>
              <a:t>, for instance, that a condition will eventually be true or that a condition will be true until another fact becomes true. We could say - there are clouds now, and as a result, it will rain later. Branching logics, such as computation tree logic or CTL, however, can reason about multiple timelines, making them more complicated to understand but also more robust in what they can encode. In a branching logic we may state that "there is some timeline in which that I will stay hungry forever." Or, "there is a possibility that eventually I am no longer hungry." Or, if there are clouds now, we can talk about what will definitely happen in all futures or could happen a subset of futures. Maybe in one future, it will rain, and in another it will snow. CTL can discuss probabilities, while LTL cannot.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 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5c940fc46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5c940fc46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5c940fc46_0_1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5c940fc46_0_1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b5c940fc46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b5c940fc46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Back in the first lecture, we brought in our friends the rationalists and the empiricists and asked them the question </a:t>
            </a:r>
            <a:r>
              <a:rPr lang="sv-SE"/>
              <a:t>(title) The rationalist would say that (read), while the empiricists would suggest (read). These two sides lead to the two primary families of verification techniques - what we call static and dynamic verification. </a:t>
            </a:r>
            <a:endParaRPr/>
          </a:p>
        </p:txBody>
      </p:sp>
      <p:sp>
        <p:nvSpPr>
          <p:cNvPr id="152" name="Google Shape;152;g2b5c940fc46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f2925e58f0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f2925e58f0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050">
                <a:solidFill>
                  <a:srgbClr val="252525"/>
                </a:solidFill>
                <a:highlight>
                  <a:schemeClr val="lt1"/>
                </a:highlight>
              </a:rPr>
              <a:t>note - g whole expression means that if at any point the first item happens, the F half must happen too. Without the G, we are only talking about the present moment.</a:t>
            </a:r>
            <a:endParaRPr sz="1050">
              <a:solidFill>
                <a:srgbClr val="252525"/>
              </a:solidFill>
              <a:highlight>
                <a:schemeClr val="lt1"/>
              </a:highlight>
            </a:endParaRPr>
          </a:p>
          <a:p>
            <a:pPr indent="0" lvl="0" marL="0" rtl="0" algn="l">
              <a:spcBef>
                <a:spcPts val="0"/>
              </a:spcBef>
              <a:spcAft>
                <a:spcPts val="0"/>
              </a:spcAft>
              <a:buNone/>
            </a:pPr>
            <a:r>
              <a:rPr lang="sv-SE" sz="1050">
                <a:solidFill>
                  <a:srgbClr val="252525"/>
                </a:solidFill>
                <a:highlight>
                  <a:srgbClr val="FFFFFF"/>
                </a:highlight>
              </a:rPr>
              <a:t>purpose of this slide is to contrast G and X</a:t>
            </a:r>
            <a:endParaRPr sz="1050">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branching paths, not just over a specific path, there quantifiers get a little more complex. Rather than just using X, G, F, and U, we combine those with a quantifier (A or E) describing whether we are talking about all possible branching paths from this point or a subset of them (E). A for all- for certainties-, E for probabilities that we donä’t know will happen for certain, but we know can happen. (go over) 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b5c940fc46_0_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b5c940fc46_0_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now and from now on, no matter what happens." All paths branching from present state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.P"There is a certain probability that I will like chocolate someday" E = at least one timeline, but </a:t>
            </a:r>
            <a:r>
              <a:rPr lang="sv-SE" sz="1050">
                <a:solidFill>
                  <a:srgbClr val="252525"/>
                </a:solidFill>
                <a:highlight>
                  <a:srgbClr val="FFFFFF"/>
                </a:highlight>
              </a:rPr>
              <a:t>potential</a:t>
            </a:r>
            <a:r>
              <a:rPr lang="sv-SE" sz="1050">
                <a:solidFill>
                  <a:srgbClr val="252525"/>
                </a:solidFill>
                <a:highlight>
                  <a:srgbClr val="FFFFFF"/>
                </a:highlight>
              </a:rPr>
              <a:t> not all. F = eventually, don’t know when</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that in the future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20f07618f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320f07618f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0"/>
              </a:spcAft>
              <a:buNone/>
            </a:pPr>
            <a:r>
              <a:rPr b="1" lang="sv-SE" sz="1050">
                <a:solidFill>
                  <a:srgbClr val="252525"/>
                </a:solidFill>
                <a:highlight>
                  <a:schemeClr val="lt1"/>
                </a:highlight>
              </a:rPr>
              <a:t>EG</a:t>
            </a:r>
            <a:r>
              <a:rPr lang="sv-SE" sz="1050">
                <a:solidFill>
                  <a:srgbClr val="252525"/>
                </a:solidFill>
                <a:highlight>
                  <a:schemeClr val="lt1"/>
                </a:highlight>
              </a:rPr>
              <a:t>.</a:t>
            </a:r>
            <a:r>
              <a:rPr b="1" lang="sv-SE" sz="1050">
                <a:solidFill>
                  <a:srgbClr val="252525"/>
                </a:solidFill>
                <a:highlight>
                  <a:schemeClr val="lt1"/>
                </a:highlight>
              </a:rPr>
              <a:t>AF</a:t>
            </a:r>
            <a:r>
              <a:rPr lang="sv-SE" sz="1050">
                <a:solidFill>
                  <a:srgbClr val="252525"/>
                </a:solidFill>
                <a:highlight>
                  <a:schemeClr val="lt1"/>
                </a:highlight>
              </a:rPr>
              <a:t>.P "This is a critical time in my life. At a certain probability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chemeClr val="lt1"/>
              </a:highlight>
            </a:endParaRPr>
          </a:p>
          <a:p>
            <a:pPr indent="0" lvl="0" marL="0" rtl="0" algn="l">
              <a:lnSpc>
                <a:spcPct val="160000"/>
              </a:lnSpc>
              <a:spcBef>
                <a:spcPts val="300"/>
              </a:spcBef>
              <a:spcAft>
                <a:spcPts val="0"/>
              </a:spcAft>
              <a:buClr>
                <a:schemeClr val="dk1"/>
              </a:buClr>
              <a:buSzPts val="1100"/>
              <a:buFont typeface="Arial"/>
              <a:buNone/>
            </a:pPr>
            <a:r>
              <a:rPr lang="sv-SE" sz="1050">
                <a:solidFill>
                  <a:srgbClr val="252525"/>
                </a:solidFill>
                <a:highlight>
                  <a:schemeClr val="lt1"/>
                </a:highlight>
              </a:rPr>
              <a:t>(one of these paths, I never do like chocolate, but on this timeline, all paths branching from this timeline, I eventually like chocolate)</a:t>
            </a:r>
            <a:endParaRPr sz="1050">
              <a:solidFill>
                <a:srgbClr val="252525"/>
              </a:solidFill>
              <a:highlight>
                <a:schemeClr val="lt1"/>
              </a:highlight>
            </a:endParaRPr>
          </a:p>
          <a:p>
            <a:pPr indent="0" lvl="0" marL="0" rtl="0" algn="l">
              <a:lnSpc>
                <a:spcPct val="160000"/>
              </a:lnSpc>
              <a:spcBef>
                <a:spcPts val="300"/>
              </a:spcBef>
              <a:spcAft>
                <a:spcPts val="100"/>
              </a:spcAft>
              <a:buNone/>
            </a:pPr>
            <a:r>
              <a:rPr b="1" lang="sv-SE" sz="1050">
                <a:solidFill>
                  <a:srgbClr val="252525"/>
                </a:solidFill>
                <a:highlight>
                  <a:schemeClr val="lt1"/>
                </a:highlight>
              </a:rPr>
              <a:t>AG</a:t>
            </a:r>
            <a:r>
              <a:rPr lang="sv-SE" sz="1050">
                <a:solidFill>
                  <a:srgbClr val="252525"/>
                </a:solidFill>
                <a:highlight>
                  <a:schemeClr val="lt1"/>
                </a:highlight>
              </a:rPr>
              <a:t>(P</a:t>
            </a:r>
            <a:r>
              <a:rPr b="1" lang="sv-SE" sz="1050">
                <a:solidFill>
                  <a:srgbClr val="252525"/>
                </a:solidFill>
                <a:highlight>
                  <a:schemeClr val="lt1"/>
                </a:highlight>
              </a:rPr>
              <a:t>U</a:t>
            </a:r>
            <a:r>
              <a:rPr lang="sv-SE" sz="1050">
                <a:solidFill>
                  <a:srgbClr val="252525"/>
                </a:solidFill>
                <a:highlight>
                  <a:schemeClr val="lt1"/>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2925e58f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f2925e58f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g1f2925e58f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f2925e58f0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f2925e58f0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4" name="Google Shape;504;g1f2925e58f0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13" name="Google Shape;513;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520" name="Google Shape;520;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We’ve spent a lot of time on the empiricist point of view. Today, the rationalist wants to have their opinion heard </a:t>
            </a: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11708724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117087246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is a command-line tool. It is available for all major operating systems. To check your properties, you can simply run from the command line:</a:t>
            </a:r>
            <a:endParaRPr/>
          </a:p>
          <a:p>
            <a:pPr indent="0" lvl="0" marL="0" rtl="0" algn="l">
              <a:spcBef>
                <a:spcPts val="0"/>
              </a:spcBef>
              <a:spcAft>
                <a:spcPts val="0"/>
              </a:spcAft>
              <a:buNone/>
            </a:pPr>
            <a:r>
              <a:rPr lang="sv-SE"/>
              <a:t>NuSMV &lt;model filename&gt; (2-3). Let’s look at one of those.</a:t>
            </a:r>
            <a:endParaRPr/>
          </a:p>
          <a:p>
            <a:pPr indent="0" lvl="0" marL="0" rtl="0" algn="l">
              <a:spcBef>
                <a:spcPts val="0"/>
              </a:spcBef>
              <a:spcAft>
                <a:spcPts val="0"/>
              </a:spcAft>
              <a:buNone/>
            </a:pPr>
            <a:r>
              <a:t/>
            </a:r>
            <a:endParaRPr/>
          </a:p>
        </p:txBody>
      </p:sp>
      <p:sp>
        <p:nvSpPr>
          <p:cNvPr id="553" name="Google Shape;553;g117087246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17087246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17087246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property states that the value of </a:t>
            </a:r>
            <a:r>
              <a:rPr b="1" lang="sv-SE" sz="1100">
                <a:latin typeface="Consolas"/>
                <a:ea typeface="Consolas"/>
                <a:cs typeface="Consolas"/>
                <a:sym typeface="Consolas"/>
              </a:rPr>
              <a:t>state</a:t>
            </a:r>
            <a:r>
              <a:rPr lang="sv-SE" sz="1100">
                <a:latin typeface="Consolas"/>
                <a:ea typeface="Consolas"/>
                <a:cs typeface="Consolas"/>
                <a:sym typeface="Consolas"/>
              </a:rPr>
              <a:t> </a:t>
            </a:r>
            <a:r>
              <a:rPr lang="sv-SE" sz="1100">
                <a:latin typeface="Arial"/>
                <a:ea typeface="Arial"/>
                <a:cs typeface="Arial"/>
                <a:sym typeface="Arial"/>
              </a:rPr>
              <a:t>is always “ready”, and will always remain “ready”. This is absolutely not going to be the case. Therefore, when we run NuSMV, we get a counterexample illustrating a situation where the property is violated (the value of </a:t>
            </a:r>
            <a:r>
              <a:rPr b="1" lang="sv-SE" sz="1100">
                <a:latin typeface="Arial"/>
                <a:ea typeface="Arial"/>
                <a:cs typeface="Arial"/>
                <a:sym typeface="Arial"/>
              </a:rPr>
              <a:t>state</a:t>
            </a:r>
            <a:r>
              <a:rPr lang="sv-SE" sz="1100">
                <a:latin typeface="Arial"/>
                <a:ea typeface="Arial"/>
                <a:cs typeface="Arial"/>
                <a:sym typeface="Arial"/>
              </a:rPr>
              <a:t> becomes “busy”): Because we set the value randomly in the absence of a request, it will eventually become “busy” no matter what we do, as is the case in this example. The counterexample consists of two steps (two state transitions). In the first, </a:t>
            </a:r>
            <a:r>
              <a:rPr b="1" lang="sv-SE" sz="1100">
                <a:latin typeface="Consolas"/>
                <a:ea typeface="Consolas"/>
                <a:cs typeface="Consolas"/>
                <a:sym typeface="Consolas"/>
              </a:rPr>
              <a:t>request</a:t>
            </a:r>
            <a:r>
              <a:rPr lang="sv-SE" sz="1100">
                <a:latin typeface="Arial"/>
                <a:ea typeface="Arial"/>
                <a:cs typeface="Arial"/>
                <a:sym typeface="Arial"/>
              </a:rPr>
              <a:t> is “false”, and </a:t>
            </a:r>
            <a:r>
              <a:rPr b="1" lang="sv-SE" sz="1100">
                <a:latin typeface="Consolas"/>
                <a:ea typeface="Consolas"/>
                <a:cs typeface="Consolas"/>
                <a:sym typeface="Consolas"/>
              </a:rPr>
              <a:t>state</a:t>
            </a:r>
            <a:r>
              <a:rPr lang="sv-SE" sz="1100">
                <a:latin typeface="Arial"/>
                <a:ea typeface="Arial"/>
                <a:cs typeface="Arial"/>
                <a:sym typeface="Arial"/>
              </a:rPr>
              <a:t> is “ready”. Because </a:t>
            </a:r>
            <a:r>
              <a:rPr b="1" lang="sv-SE" sz="1100">
                <a:latin typeface="Consolas"/>
                <a:ea typeface="Consolas"/>
                <a:cs typeface="Consolas"/>
                <a:sym typeface="Consolas"/>
              </a:rPr>
              <a:t>request</a:t>
            </a:r>
            <a:r>
              <a:rPr lang="sv-SE" sz="1100">
                <a:latin typeface="Arial"/>
                <a:ea typeface="Arial"/>
                <a:cs typeface="Arial"/>
                <a:sym typeface="Arial"/>
              </a:rPr>
              <a:t> is “false”, we set the next value of </a:t>
            </a:r>
            <a:r>
              <a:rPr b="1" lang="sv-SE" sz="1100">
                <a:latin typeface="Consolas"/>
                <a:ea typeface="Consolas"/>
                <a:cs typeface="Consolas"/>
                <a:sym typeface="Consolas"/>
              </a:rPr>
              <a:t>state</a:t>
            </a:r>
            <a:r>
              <a:rPr lang="sv-SE" sz="1100">
                <a:latin typeface="Arial"/>
                <a:ea typeface="Arial"/>
                <a:cs typeface="Arial"/>
                <a:sym typeface="Arial"/>
              </a:rPr>
              <a:t> randomly. As a result, in the second step,</a:t>
            </a:r>
            <a:r>
              <a:rPr b="1" lang="sv-SE" sz="1100">
                <a:latin typeface="Consolas"/>
                <a:ea typeface="Consolas"/>
                <a:cs typeface="Consolas"/>
                <a:sym typeface="Consolas"/>
              </a:rPr>
              <a:t> state</a:t>
            </a:r>
            <a:r>
              <a:rPr lang="sv-SE" sz="1100">
                <a:latin typeface="Arial"/>
                <a:ea typeface="Arial"/>
                <a:cs typeface="Arial"/>
                <a:sym typeface="Arial"/>
              </a:rPr>
              <a:t> becomes “busy” (</a:t>
            </a:r>
            <a:r>
              <a:rPr b="1" lang="sv-SE" sz="1100">
                <a:latin typeface="Consolas"/>
                <a:ea typeface="Consolas"/>
                <a:cs typeface="Consolas"/>
                <a:sym typeface="Consolas"/>
              </a:rPr>
              <a:t>request</a:t>
            </a:r>
            <a:r>
              <a:rPr lang="sv-SE" sz="1100">
                <a:latin typeface="Arial"/>
                <a:ea typeface="Arial"/>
                <a:cs typeface="Arial"/>
                <a:sym typeface="Arial"/>
              </a:rPr>
              <a:t> is not printed, as its value is not relevant). </a:t>
            </a:r>
            <a:endParaRPr sz="1100">
              <a:latin typeface="Arial"/>
              <a:ea typeface="Arial"/>
              <a:cs typeface="Arial"/>
              <a:sym typeface="Arial"/>
            </a:endParaRPr>
          </a:p>
        </p:txBody>
      </p:sp>
      <p:sp>
        <p:nvSpPr>
          <p:cNvPr id="562" name="Google Shape;562;g117087246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Let’s do two examples to get started (animate by paragraph, do it together - answer on last line)</a:t>
            </a:r>
            <a:endParaRPr sz="1050">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0"/>
              </a:spcAft>
              <a:buClr>
                <a:schemeClr val="dk1"/>
              </a:buClr>
              <a:buSzPts val="1100"/>
              <a:buFont typeface="Arial"/>
              <a:buNone/>
            </a:pPr>
            <a:r>
              <a:rPr lang="sv-SE" sz="1050">
                <a:solidFill>
                  <a:srgbClr val="252525"/>
                </a:solidFill>
                <a:highlight>
                  <a:schemeClr val="lt1"/>
                </a:highlight>
              </a:rPr>
              <a:t>Let’s do another example to get started </a:t>
            </a:r>
            <a:r>
              <a:rPr lang="sv-SE" sz="1050">
                <a:solidFill>
                  <a:srgbClr val="252525"/>
                </a:solidFill>
                <a:highlight>
                  <a:schemeClr val="lt1"/>
                </a:highlight>
              </a:rPr>
              <a:t>(animate by paragraph, do it together - answer on last line)</a:t>
            </a:r>
            <a:endParaRPr sz="1050">
              <a:solidFill>
                <a:srgbClr val="252525"/>
              </a:solidFill>
              <a:highlight>
                <a:schemeClr val="lt1"/>
              </a:highlight>
            </a:endParaRPr>
          </a:p>
          <a:p>
            <a:pPr indent="0" lvl="0" marL="0" rtl="0" algn="l">
              <a:lnSpc>
                <a:spcPct val="160000"/>
              </a:lnSpc>
              <a:spcBef>
                <a:spcPts val="300"/>
              </a:spcBef>
              <a:spcAft>
                <a:spcPts val="100"/>
              </a:spcAft>
              <a:buClr>
                <a:schemeClr val="dk1"/>
              </a:buClr>
              <a:buSzPts val="1100"/>
              <a:buFont typeface="Arial"/>
              <a:buNone/>
            </a:pPr>
            <a:r>
              <a:rPr lang="sv-SE" sz="1050">
                <a:solidFill>
                  <a:srgbClr val="252525"/>
                </a:solidFill>
                <a:highlight>
                  <a:schemeClr val="lt1"/>
                </a:highlight>
              </a:rPr>
              <a:t>(open other doc and do together)</a:t>
            </a:r>
            <a:endParaRPr sz="1050">
              <a:solidFill>
                <a:srgbClr val="252525"/>
              </a:solidFill>
              <a:highlight>
                <a:schemeClr val="lt1"/>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600" name="Google Shape;600;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 (3)</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636" name="Google Shape;636;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644" name="Google Shape;644;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 By abstracting away unnecessary details, we can learn important insights. (3-4)</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690" name="Google Shape;690;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1" name="Google Shape;7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r>
              <a:rPr lang="sv-SE"/>
              <a:t> </a:t>
            </a: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r>
              <a:rPr lang="sv-SE"/>
              <a:t> Express specification as a set of logical properties, written as Boolean formulae. 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20" name="Google Shape;220;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5.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a:t>
            </a:r>
            <a:endParaRPr sz="3000"/>
          </a:p>
          <a:p>
            <a:pPr indent="0" lvl="0" marL="0" rtl="0" algn="l">
              <a:spcBef>
                <a:spcPts val="0"/>
              </a:spcBef>
              <a:spcAft>
                <a:spcPts val="0"/>
              </a:spcAft>
              <a:buClr>
                <a:schemeClr val="lt1"/>
              </a:buClr>
              <a:buSzPts val="4000"/>
              <a:buNone/>
            </a:pPr>
            <a:r>
              <a:rPr lang="sv-SE" sz="3000"/>
              <a:t>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5, 2025</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9" name="Google Shape;229;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Boolean expressions, representing facts we asset over execution paths.</a:t>
            </a:r>
            <a:endParaRPr/>
          </a:p>
          <a:p>
            <a:pPr indent="-368300" lvl="1" marL="914400" rtl="0" algn="l">
              <a:spcBef>
                <a:spcPts val="500"/>
              </a:spcBef>
              <a:spcAft>
                <a:spcPts val="0"/>
              </a:spcAft>
              <a:buSzPts val="2200"/>
              <a:buChar char="•"/>
            </a:pPr>
            <a:r>
              <a:rPr lang="sv-SE"/>
              <a:t>Expressions contain boolean variables, subexpressions, and operators… as well as </a:t>
            </a:r>
            <a:r>
              <a:rPr b="1" lang="sv-SE">
                <a:solidFill>
                  <a:schemeClr val="accent3"/>
                </a:solidFill>
              </a:rPr>
              <a:t>temporal operators</a:t>
            </a:r>
            <a:r>
              <a:rPr lang="sv-SE"/>
              <a:t>. </a:t>
            </a:r>
            <a:endParaRPr/>
          </a:p>
          <a:p>
            <a:pPr indent="-393700" lvl="0" marL="457200" rtl="0" algn="l">
              <a:spcBef>
                <a:spcPts val="1000"/>
              </a:spcBef>
              <a:spcAft>
                <a:spcPts val="0"/>
              </a:spcAft>
              <a:buSzPts val="2600"/>
              <a:buChar char="•"/>
            </a:pPr>
            <a:r>
              <a:rPr lang="sv-SE"/>
              <a:t>Ensures that </a:t>
            </a:r>
            <a:r>
              <a:rPr b="1" lang="sv-SE">
                <a:solidFill>
                  <a:schemeClr val="accent3"/>
                </a:solidFill>
              </a:rPr>
              <a:t>properties hold over execution paths</a:t>
            </a:r>
            <a:r>
              <a:rPr lang="sv-SE"/>
              <a:t>, not just at a single point in time.</a:t>
            </a:r>
            <a:endParaRPr/>
          </a:p>
        </p:txBody>
      </p:sp>
      <p:sp>
        <p:nvSpPr>
          <p:cNvPr id="230" name="Google Shape;23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36" name="Google Shape;236;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Safety Properties</a:t>
            </a:r>
            <a:endParaRPr b="1">
              <a:solidFill>
                <a:schemeClr val="accent3"/>
              </a:solidFill>
            </a:endParaRPr>
          </a:p>
          <a:p>
            <a:pPr indent="-368300" lvl="1" marL="914400" rtl="0" algn="l">
              <a:spcBef>
                <a:spcPts val="500"/>
              </a:spcBef>
              <a:spcAft>
                <a:spcPts val="0"/>
              </a:spcAft>
              <a:buSzPts val="2200"/>
              <a:buChar char="•"/>
            </a:pPr>
            <a:r>
              <a:rPr lang="sv-SE"/>
              <a:t>Check that a specific event or sequence happens </a:t>
            </a:r>
            <a:r>
              <a:rPr b="1" lang="sv-SE">
                <a:solidFill>
                  <a:schemeClr val="accent3"/>
                </a:solidFill>
              </a:rPr>
              <a:t>exactly as specified</a:t>
            </a:r>
            <a:r>
              <a:rPr lang="sv-SE"/>
              <a:t>.</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37" name="Google Shape;237;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43" name="Google Shape;243;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Liveness Properties</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Eventually</a:t>
            </a:r>
            <a:r>
              <a:rPr lang="sv-SE"/>
              <a:t> something specific happens.</a:t>
            </a:r>
            <a:endParaRPr/>
          </a:p>
          <a:p>
            <a:pPr indent="-368300" lvl="1" marL="914400" rtl="0" algn="l">
              <a:spcBef>
                <a:spcPts val="500"/>
              </a:spcBef>
              <a:spcAft>
                <a:spcPts val="0"/>
              </a:spcAft>
              <a:buSzPts val="2200"/>
              <a:buChar char="•"/>
            </a:pPr>
            <a:r>
              <a:rPr b="1" lang="sv-SE">
                <a:solidFill>
                  <a:schemeClr val="accent3"/>
                </a:solidFill>
              </a:rPr>
              <a:t>Fairness</a:t>
            </a:r>
            <a:r>
              <a:rPr b="1" lang="sv-SE"/>
              <a:t> </a:t>
            </a:r>
            <a:r>
              <a:rPr lang="sv-SE"/>
              <a:t>criteria.</a:t>
            </a:r>
            <a:endParaRPr/>
          </a:p>
          <a:p>
            <a:pPr indent="-368300" lvl="1" marL="914400" rtl="0" algn="l">
              <a:spcBef>
                <a:spcPts val="500"/>
              </a:spcBef>
              <a:spcAft>
                <a:spcPts val="0"/>
              </a:spcAft>
              <a:buSzPts val="2200"/>
              <a:buChar char="•"/>
            </a:pPr>
            <a:r>
              <a:rPr lang="sv-SE"/>
              <a:t>Reason over paths of </a:t>
            </a:r>
            <a:r>
              <a:rPr b="1" lang="sv-SE">
                <a:solidFill>
                  <a:schemeClr val="accent3"/>
                </a:solidFill>
              </a:rPr>
              <a:t>unknown length</a:t>
            </a:r>
            <a:r>
              <a:rPr lang="sv-SE"/>
              <a:t>.</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44" name="Google Shape;244;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single timeline.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0" lvl="0" marL="0" rtl="0" algn="l">
              <a:spcBef>
                <a:spcPts val="1000"/>
              </a:spcBef>
              <a:spcAft>
                <a:spcPts val="0"/>
              </a:spcAft>
              <a:buNone/>
            </a:pPr>
            <a:r>
              <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252" name="Google Shape;252;p37"/>
          <p:cNvCxnSpPr/>
          <p:nvPr/>
        </p:nvCxnSpPr>
        <p:spPr>
          <a:xfrm>
            <a:off x="1078650" y="26232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53" name="Google Shape;253;p37"/>
          <p:cNvSpPr/>
          <p:nvPr/>
        </p:nvSpPr>
        <p:spPr>
          <a:xfrm>
            <a:off x="1424075" y="2356200"/>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sp>
        <p:nvSpPr>
          <p:cNvPr id="254" name="Google Shape;254;p37"/>
          <p:cNvSpPr/>
          <p:nvPr/>
        </p:nvSpPr>
        <p:spPr>
          <a:xfrm>
            <a:off x="4874325" y="2356200"/>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cxnSp>
        <p:nvCxnSpPr>
          <p:cNvPr id="255" name="Google Shape;255;p37"/>
          <p:cNvCxnSpPr/>
          <p:nvPr/>
        </p:nvCxnSpPr>
        <p:spPr>
          <a:xfrm>
            <a:off x="1137375" y="4396425"/>
            <a:ext cx="6998400" cy="28200"/>
          </a:xfrm>
          <a:prstGeom prst="straightConnector1">
            <a:avLst/>
          </a:prstGeom>
          <a:noFill/>
          <a:ln cap="flat" cmpd="sng" w="19050">
            <a:solidFill>
              <a:schemeClr val="dk2"/>
            </a:solidFill>
            <a:prstDash val="solid"/>
            <a:round/>
            <a:headEnd len="med" w="med" type="none"/>
            <a:tailEnd len="med" w="med" type="triangle"/>
          </a:ln>
        </p:spPr>
      </p:cxnSp>
      <p:sp>
        <p:nvSpPr>
          <p:cNvPr id="256" name="Google Shape;256;p37"/>
          <p:cNvSpPr/>
          <p:nvPr/>
        </p:nvSpPr>
        <p:spPr>
          <a:xfrm>
            <a:off x="1370375" y="4194975"/>
            <a:ext cx="12930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There are clouds now.</a:t>
            </a:r>
            <a:endParaRPr/>
          </a:p>
        </p:txBody>
      </p:sp>
      <p:cxnSp>
        <p:nvCxnSpPr>
          <p:cNvPr id="257" name="Google Shape;257;p37"/>
          <p:cNvCxnSpPr>
            <a:stCxn id="256" idx="3"/>
          </p:cNvCxnSpPr>
          <p:nvPr/>
        </p:nvCxnSpPr>
        <p:spPr>
          <a:xfrm flipH="1" rot="10800000">
            <a:off x="2663375" y="3888225"/>
            <a:ext cx="5019000" cy="5223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p37"/>
          <p:cNvCxnSpPr>
            <a:stCxn id="256" idx="3"/>
          </p:cNvCxnSpPr>
          <p:nvPr/>
        </p:nvCxnSpPr>
        <p:spPr>
          <a:xfrm>
            <a:off x="2663375" y="4410525"/>
            <a:ext cx="4953600" cy="3489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7"/>
          <p:cNvSpPr/>
          <p:nvPr/>
        </p:nvSpPr>
        <p:spPr>
          <a:xfrm>
            <a:off x="5710650" y="37638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rain now.</a:t>
            </a:r>
            <a:endParaRPr/>
          </a:p>
        </p:txBody>
      </p:sp>
      <p:sp>
        <p:nvSpPr>
          <p:cNvPr id="260" name="Google Shape;260;p37"/>
          <p:cNvSpPr/>
          <p:nvPr/>
        </p:nvSpPr>
        <p:spPr>
          <a:xfrm>
            <a:off x="5909900" y="4194975"/>
            <a:ext cx="14589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It will snow now.</a:t>
            </a:r>
            <a:endParaRPr/>
          </a:p>
        </p:txBody>
      </p:sp>
      <p:sp>
        <p:nvSpPr>
          <p:cNvPr id="261" name="Google Shape;261;p37"/>
          <p:cNvSpPr/>
          <p:nvPr/>
        </p:nvSpPr>
        <p:spPr>
          <a:xfrm>
            <a:off x="4775100" y="4560750"/>
            <a:ext cx="1778100" cy="431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sun is out</a:t>
            </a:r>
            <a:r>
              <a:rPr lang="sv-SE"/>
              <a:t> now.</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67" name="Google Shape;267;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sp>
        <p:nvSpPr>
          <p:cNvPr id="268" name="Google Shape;26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269" name="Google Shape;269;p38"/>
          <p:cNvGraphicFramePr/>
          <p:nvPr/>
        </p:nvGraphicFramePr>
        <p:xfrm>
          <a:off x="571600" y="2723156"/>
          <a:ext cx="3000000" cy="3000000"/>
        </p:xfrm>
        <a:graphic>
          <a:graphicData uri="http://schemas.openxmlformats.org/drawingml/2006/table">
            <a:tbl>
              <a:tblPr>
                <a:noFill/>
                <a:tableStyleId>{ED877A32-7711-47D4-A311-D341617EC515}</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(weather == rain)</a:t>
                      </a:r>
                      <a:endParaRPr sz="1100"/>
                    </a:p>
                  </a:txBody>
                  <a:tcPr marT="68575" marB="68575" marR="91425" marL="91425"/>
                </a:tc>
                <a:tc>
                  <a:txBody>
                    <a:bodyPr/>
                    <a:lstStyle/>
                    <a:p>
                      <a:pPr indent="0" lvl="0" marL="0" rtl="0" algn="l">
                        <a:spcBef>
                          <a:spcPts val="0"/>
                        </a:spcBef>
                        <a:spcAft>
                          <a:spcPts val="0"/>
                        </a:spcAft>
                        <a:buNone/>
                      </a:pPr>
                      <a:r>
                        <a:rPr lang="sv-SE" sz="1100"/>
                        <a:t>In the next state,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(weather == rain)</a:t>
                      </a:r>
                      <a:endParaRPr sz="1100"/>
                    </a:p>
                  </a:txBody>
                  <a:tcPr marT="68575" marB="68575" marR="91425" marL="91425"/>
                </a:tc>
                <a:tc>
                  <a:txBody>
                    <a:bodyPr/>
                    <a:lstStyle/>
                    <a:p>
                      <a:pPr indent="0" lvl="0" marL="0" rtl="0" algn="l">
                        <a:spcBef>
                          <a:spcPts val="0"/>
                        </a:spcBef>
                        <a:spcAft>
                          <a:spcPts val="0"/>
                        </a:spcAft>
                        <a:buNone/>
                      </a:pPr>
                      <a:r>
                        <a:rPr lang="sv-SE" sz="1100"/>
                        <a:t>Now and in all future states,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(weather == rain)</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it is raining.</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(weather == rain) U (temperature &lt; 0)</a:t>
                      </a:r>
                      <a:endParaRPr sz="1100"/>
                    </a:p>
                  </a:txBody>
                  <a:tcPr marT="68575" marB="68575" marR="91425" marL="91425"/>
                </a:tc>
                <a:tc>
                  <a:txBody>
                    <a:bodyPr/>
                    <a:lstStyle/>
                    <a:p>
                      <a:pPr indent="0" lvl="0" marL="0" rtl="0" algn="l">
                        <a:spcBef>
                          <a:spcPts val="0"/>
                        </a:spcBef>
                        <a:spcAft>
                          <a:spcPts val="0"/>
                        </a:spcAft>
                        <a:buNone/>
                      </a:pPr>
                      <a:r>
                        <a:rPr lang="sv-SE" sz="1100"/>
                        <a:t>It will rain until the temperature drops below 0. </a:t>
                      </a:r>
                      <a:endParaRPr sz="1100"/>
                    </a:p>
                    <a:p>
                      <a:pPr indent="0" lvl="0" marL="0" rtl="0" algn="l">
                        <a:spcBef>
                          <a:spcPts val="0"/>
                        </a:spcBef>
                        <a:spcAft>
                          <a:spcPts val="0"/>
                        </a:spcAft>
                        <a:buNone/>
                      </a:pPr>
                      <a:r>
                        <a:rPr lang="sv-SE" sz="1100"/>
                        <a:t>(The value of “weather” can change once temperature is less than 0)</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weather == rain) R (temperature &lt; 0)</a:t>
                      </a:r>
                      <a:endParaRPr sz="1100"/>
                    </a:p>
                  </a:txBody>
                  <a:tcPr marT="68575" marB="68575" marR="91425" marL="91425"/>
                </a:tc>
                <a:tc>
                  <a:txBody>
                    <a:bodyPr/>
                    <a:lstStyle/>
                    <a:p>
                      <a:pPr indent="0" lvl="0" marL="0" rtl="0" algn="l">
                        <a:spcBef>
                          <a:spcPts val="0"/>
                        </a:spcBef>
                        <a:spcAft>
                          <a:spcPts val="0"/>
                        </a:spcAft>
                        <a:buNone/>
                      </a:pPr>
                      <a:r>
                        <a:rPr lang="sv-SE" sz="1100"/>
                        <a:t>It will cease to rain after the temperature drops below 0. </a:t>
                      </a:r>
                      <a:endParaRPr sz="1100"/>
                    </a:p>
                    <a:p>
                      <a:pPr indent="0" lvl="0" marL="0" rtl="0" algn="l">
                        <a:spcBef>
                          <a:spcPts val="0"/>
                        </a:spcBef>
                        <a:spcAft>
                          <a:spcPts val="0"/>
                        </a:spcAft>
                        <a:buNone/>
                      </a:pPr>
                      <a:r>
                        <a:rPr lang="sv-SE" sz="1100"/>
                        <a:t>(Both operands must be true at the same time for at least one state before the value of “weather” can change)</a:t>
                      </a:r>
                      <a:endParaRPr sz="1100"/>
                    </a:p>
                  </a:txBody>
                  <a:tcPr marT="68575" marB="6857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75" name="Google Shape;275;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X (next)</a:t>
            </a:r>
            <a:r>
              <a:rPr b="1" lang="sv-SE"/>
              <a:t> </a:t>
            </a:r>
            <a:r>
              <a:rPr lang="sv-SE"/>
              <a:t>- This operator provides a constraint on the next moment in time.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((emotion == sad) &amp;&amp; (money == 0)) </a:t>
            </a:r>
            <a:br>
              <a:rPr lang="sv-SE">
                <a:latin typeface="Consolas"/>
                <a:ea typeface="Consolas"/>
                <a:cs typeface="Consolas"/>
                <a:sym typeface="Consolas"/>
              </a:rPr>
            </a:br>
            <a:r>
              <a:rPr lang="sv-SE">
                <a:latin typeface="Consolas"/>
                <a:ea typeface="Consolas"/>
                <a:cs typeface="Consolas"/>
                <a:sym typeface="Consolas"/>
              </a:rPr>
              <a:t>-&gt; X(emotion == sad)</a:t>
            </a:r>
            <a:endParaRPr>
              <a:latin typeface="Consolas"/>
              <a:ea typeface="Consolas"/>
              <a:cs typeface="Consolas"/>
              <a:sym typeface="Consolas"/>
            </a:endParaRPr>
          </a:p>
          <a:p>
            <a:pPr indent="0" lvl="0" marL="0" rtl="0" algn="l">
              <a:spcBef>
                <a:spcPts val="1000"/>
              </a:spcBef>
              <a:spcAft>
                <a:spcPts val="0"/>
              </a:spcAft>
              <a:buNone/>
            </a:pPr>
            <a:r>
              <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((emotion == hungry) &amp;&amp; (money &gt; 0)) </a:t>
            </a:r>
            <a:br>
              <a:rPr lang="sv-SE">
                <a:latin typeface="Consolas"/>
                <a:ea typeface="Consolas"/>
                <a:cs typeface="Consolas"/>
                <a:sym typeface="Consolas"/>
              </a:rPr>
            </a:br>
            <a:r>
              <a:rPr lang="sv-SE">
                <a:latin typeface="Consolas"/>
                <a:ea typeface="Consolas"/>
                <a:cs typeface="Consolas"/>
                <a:sym typeface="Consolas"/>
              </a:rPr>
              <a:t>-&gt; X(pizza == ordered) </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76" name="Google Shape;27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7" name="Google Shape;277;p39"/>
          <p:cNvSpPr/>
          <p:nvPr/>
        </p:nvSpPr>
        <p:spPr>
          <a:xfrm>
            <a:off x="5751900" y="2683850"/>
            <a:ext cx="1077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a:p>
            <a:pPr indent="0" lvl="0" marL="0" rtl="0" algn="ctr">
              <a:spcBef>
                <a:spcPts val="0"/>
              </a:spcBef>
              <a:spcAft>
                <a:spcPts val="0"/>
              </a:spcAft>
              <a:buNone/>
            </a:pPr>
            <a:r>
              <a:rPr lang="sv-SE"/>
              <a:t>money = 0</a:t>
            </a:r>
            <a:endParaRPr/>
          </a:p>
        </p:txBody>
      </p:sp>
      <p:sp>
        <p:nvSpPr>
          <p:cNvPr id="278" name="Google Shape;278;p39"/>
          <p:cNvSpPr/>
          <p:nvPr/>
        </p:nvSpPr>
        <p:spPr>
          <a:xfrm>
            <a:off x="7496025" y="26838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cxnSp>
        <p:nvCxnSpPr>
          <p:cNvPr id="279" name="Google Shape;279;p39"/>
          <p:cNvCxnSpPr>
            <a:stCxn id="277" idx="3"/>
            <a:endCxn id="278" idx="1"/>
          </p:cNvCxnSpPr>
          <p:nvPr/>
        </p:nvCxnSpPr>
        <p:spPr>
          <a:xfrm>
            <a:off x="6828900" y="2932700"/>
            <a:ext cx="667200" cy="0"/>
          </a:xfrm>
          <a:prstGeom prst="straightConnector1">
            <a:avLst/>
          </a:prstGeom>
          <a:noFill/>
          <a:ln cap="flat" cmpd="sng" w="19050">
            <a:solidFill>
              <a:schemeClr val="dk2"/>
            </a:solidFill>
            <a:prstDash val="solid"/>
            <a:round/>
            <a:headEnd len="med" w="med" type="none"/>
            <a:tailEnd len="med" w="med" type="triangle"/>
          </a:ln>
        </p:spPr>
      </p:cxnSp>
      <p:sp>
        <p:nvSpPr>
          <p:cNvPr id="280" name="Google Shape;280;p39"/>
          <p:cNvSpPr/>
          <p:nvPr/>
        </p:nvSpPr>
        <p:spPr>
          <a:xfrm>
            <a:off x="3055475" y="4107350"/>
            <a:ext cx="13134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hungry</a:t>
            </a:r>
            <a:endParaRPr/>
          </a:p>
          <a:p>
            <a:pPr indent="0" lvl="0" marL="0" rtl="0" algn="ctr">
              <a:spcBef>
                <a:spcPts val="0"/>
              </a:spcBef>
              <a:spcAft>
                <a:spcPts val="0"/>
              </a:spcAft>
              <a:buNone/>
            </a:pPr>
            <a:r>
              <a:rPr lang="sv-SE"/>
              <a:t>money &gt; 0</a:t>
            </a:r>
            <a:endParaRPr/>
          </a:p>
        </p:txBody>
      </p:sp>
      <p:sp>
        <p:nvSpPr>
          <p:cNvPr id="281" name="Google Shape;281;p39"/>
          <p:cNvSpPr/>
          <p:nvPr/>
        </p:nvSpPr>
        <p:spPr>
          <a:xfrm>
            <a:off x="5060400" y="41073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pizza == ordered</a:t>
            </a:r>
            <a:endParaRPr/>
          </a:p>
        </p:txBody>
      </p:sp>
      <p:cxnSp>
        <p:nvCxnSpPr>
          <p:cNvPr id="282" name="Google Shape;282;p39"/>
          <p:cNvCxnSpPr>
            <a:stCxn id="280" idx="3"/>
            <a:endCxn id="281" idx="1"/>
          </p:cNvCxnSpPr>
          <p:nvPr/>
        </p:nvCxnSpPr>
        <p:spPr>
          <a:xfrm>
            <a:off x="4368875" y="4356200"/>
            <a:ext cx="6915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88" name="Google Shape;288;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F (finally)</a:t>
            </a:r>
            <a:r>
              <a:rPr lang="sv-SE"/>
              <a:t> - At some unknown point in the future, this property will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((status == funny) &amp;&amp; ownCamera) </a:t>
            </a:r>
            <a:br>
              <a:rPr lang="sv-SE">
                <a:latin typeface="Consolas"/>
                <a:ea typeface="Consolas"/>
                <a:cs typeface="Consolas"/>
                <a:sym typeface="Consolas"/>
              </a:rPr>
            </a:br>
            <a:r>
              <a:rPr lang="sv-SE">
                <a:latin typeface="Consolas"/>
                <a:ea typeface="Consolas"/>
                <a:cs typeface="Consolas"/>
                <a:sym typeface="Consolas"/>
              </a:rPr>
              <a:t>-&gt; F(status == famous)</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(emotion == sad) -&gt; F(emotion == happy)</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(letter == sent) -&gt; F(letter == received)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89" name="Google Shape;28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90" name="Google Shape;290;p40"/>
          <p:cNvSpPr/>
          <p:nvPr/>
        </p:nvSpPr>
        <p:spPr>
          <a:xfrm>
            <a:off x="1438000"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sp>
        <p:nvSpPr>
          <p:cNvPr id="291" name="Google Shape;291;p40"/>
          <p:cNvSpPr/>
          <p:nvPr/>
        </p:nvSpPr>
        <p:spPr>
          <a:xfrm>
            <a:off x="3083675"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sad</a:t>
            </a:r>
            <a:endParaRPr/>
          </a:p>
        </p:txBody>
      </p:sp>
      <p:cxnSp>
        <p:nvCxnSpPr>
          <p:cNvPr id="292" name="Google Shape;292;p40"/>
          <p:cNvCxnSpPr>
            <a:stCxn id="290" idx="3"/>
            <a:endCxn id="291" idx="1"/>
          </p:cNvCxnSpPr>
          <p:nvPr/>
        </p:nvCxnSpPr>
        <p:spPr>
          <a:xfrm>
            <a:off x="2392000" y="4065025"/>
            <a:ext cx="691800" cy="0"/>
          </a:xfrm>
          <a:prstGeom prst="straightConnector1">
            <a:avLst/>
          </a:prstGeom>
          <a:noFill/>
          <a:ln cap="flat" cmpd="sng" w="19050">
            <a:solidFill>
              <a:schemeClr val="dk2"/>
            </a:solidFill>
            <a:prstDash val="solid"/>
            <a:round/>
            <a:headEnd len="med" w="med" type="none"/>
            <a:tailEnd len="med" w="med" type="triangle"/>
          </a:ln>
        </p:spPr>
      </p:cxnSp>
      <p:sp>
        <p:nvSpPr>
          <p:cNvPr id="293" name="Google Shape;293;p40"/>
          <p:cNvSpPr/>
          <p:nvPr/>
        </p:nvSpPr>
        <p:spPr>
          <a:xfrm>
            <a:off x="6375025" y="38161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happy</a:t>
            </a:r>
            <a:endParaRPr/>
          </a:p>
        </p:txBody>
      </p:sp>
      <p:cxnSp>
        <p:nvCxnSpPr>
          <p:cNvPr id="294" name="Google Shape;294;p40"/>
          <p:cNvCxnSpPr>
            <a:stCxn id="295" idx="3"/>
            <a:endCxn id="293" idx="1"/>
          </p:cNvCxnSpPr>
          <p:nvPr/>
        </p:nvCxnSpPr>
        <p:spPr>
          <a:xfrm>
            <a:off x="5683225" y="4065025"/>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40"/>
          <p:cNvCxnSpPr>
            <a:stCxn id="291" idx="3"/>
            <a:endCxn id="295" idx="1"/>
          </p:cNvCxnSpPr>
          <p:nvPr/>
        </p:nvCxnSpPr>
        <p:spPr>
          <a:xfrm>
            <a:off x="4037675" y="4065025"/>
            <a:ext cx="691800" cy="0"/>
          </a:xfrm>
          <a:prstGeom prst="straightConnector1">
            <a:avLst/>
          </a:prstGeom>
          <a:noFill/>
          <a:ln cap="flat" cmpd="sng" w="19050">
            <a:solidFill>
              <a:schemeClr val="dk2"/>
            </a:solidFill>
            <a:prstDash val="solid"/>
            <a:round/>
            <a:headEnd len="med" w="med" type="none"/>
            <a:tailEnd len="med" w="med" type="triangle"/>
          </a:ln>
        </p:spPr>
      </p:cxnSp>
      <p:sp>
        <p:nvSpPr>
          <p:cNvPr id="297" name="Google Shape;297;p40"/>
          <p:cNvSpPr txBox="1"/>
          <p:nvPr/>
        </p:nvSpPr>
        <p:spPr>
          <a:xfrm>
            <a:off x="5046725" y="3857125"/>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303" name="Google Shape;303;p41"/>
          <p:cNvSpPr txBox="1"/>
          <p:nvPr>
            <p:ph idx="1" type="body"/>
          </p:nvPr>
        </p:nvSpPr>
        <p:spPr>
          <a:xfrm>
            <a:off x="468900" y="1282400"/>
            <a:ext cx="85056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G (globally)</a:t>
            </a:r>
            <a:r>
              <a:rPr lang="sv-SE"/>
              <a:t> - Property must be true now and forever.</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G(winLottery -&gt; G(rich))</a:t>
            </a:r>
            <a:endParaRPr>
              <a:latin typeface="Consolas"/>
              <a:ea typeface="Consolas"/>
              <a:cs typeface="Consolas"/>
              <a:sym typeface="Consolas"/>
            </a:endParaRPr>
          </a:p>
          <a:p>
            <a:pPr indent="0" lvl="0" marL="914400" rtl="0" algn="l">
              <a:spcBef>
                <a:spcPts val="1000"/>
              </a:spcBef>
              <a:spcAft>
                <a:spcPts val="0"/>
              </a:spcAft>
              <a:buNone/>
            </a:pPr>
            <a:r>
              <a:t/>
            </a:r>
            <a:endParaRPr>
              <a:latin typeface="Consolas"/>
              <a:ea typeface="Consolas"/>
              <a:cs typeface="Consolas"/>
              <a:sym typeface="Consolas"/>
            </a:endParaRPr>
          </a:p>
          <a:p>
            <a:pPr indent="0" lvl="0" marL="914400" rtl="0" algn="l">
              <a:spcBef>
                <a:spcPts val="1000"/>
              </a:spcBef>
              <a:spcAft>
                <a:spcPts val="0"/>
              </a:spcAft>
              <a:buNone/>
            </a:pPr>
            <a:r>
              <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G((light==green) -&gt; F(light==red))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304" name="Google Shape;30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5" name="Google Shape;305;p41"/>
          <p:cNvSpPr/>
          <p:nvPr/>
        </p:nvSpPr>
        <p:spPr>
          <a:xfrm>
            <a:off x="1972325"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!rich</a:t>
            </a:r>
            <a:endParaRPr b="1"/>
          </a:p>
        </p:txBody>
      </p:sp>
      <p:sp>
        <p:nvSpPr>
          <p:cNvPr id="306" name="Google Shape;306;p41"/>
          <p:cNvSpPr/>
          <p:nvPr/>
        </p:nvSpPr>
        <p:spPr>
          <a:xfrm>
            <a:off x="3618000" y="2322900"/>
            <a:ext cx="1083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winLottery</a:t>
            </a:r>
            <a:endParaRPr/>
          </a:p>
          <a:p>
            <a:pPr indent="0" lvl="0" marL="0" rtl="0" algn="ctr">
              <a:spcBef>
                <a:spcPts val="0"/>
              </a:spcBef>
              <a:spcAft>
                <a:spcPts val="0"/>
              </a:spcAft>
              <a:buNone/>
            </a:pPr>
            <a:r>
              <a:rPr lang="sv-SE"/>
              <a:t>rich</a:t>
            </a:r>
            <a:endParaRPr/>
          </a:p>
        </p:txBody>
      </p:sp>
      <p:cxnSp>
        <p:nvCxnSpPr>
          <p:cNvPr id="307" name="Google Shape;307;p41"/>
          <p:cNvCxnSpPr>
            <a:stCxn id="305" idx="3"/>
            <a:endCxn id="306" idx="1"/>
          </p:cNvCxnSpPr>
          <p:nvPr/>
        </p:nvCxnSpPr>
        <p:spPr>
          <a:xfrm>
            <a:off x="2926325" y="257175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08" name="Google Shape;308;p41"/>
          <p:cNvSpPr/>
          <p:nvPr/>
        </p:nvSpPr>
        <p:spPr>
          <a:xfrm>
            <a:off x="5263675"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rich</a:t>
            </a:r>
            <a:endParaRPr/>
          </a:p>
        </p:txBody>
      </p:sp>
      <p:sp>
        <p:nvSpPr>
          <p:cNvPr id="309" name="Google Shape;309;p41"/>
          <p:cNvSpPr/>
          <p:nvPr/>
        </p:nvSpPr>
        <p:spPr>
          <a:xfrm>
            <a:off x="6909350" y="23229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rich</a:t>
            </a:r>
            <a:endParaRPr/>
          </a:p>
        </p:txBody>
      </p:sp>
      <p:cxnSp>
        <p:nvCxnSpPr>
          <p:cNvPr id="310" name="Google Shape;310;p41"/>
          <p:cNvCxnSpPr>
            <a:stCxn id="308" idx="3"/>
            <a:endCxn id="309" idx="1"/>
          </p:cNvCxnSpPr>
          <p:nvPr/>
        </p:nvCxnSpPr>
        <p:spPr>
          <a:xfrm>
            <a:off x="6217675" y="257175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41"/>
          <p:cNvCxnSpPr>
            <a:stCxn id="306" idx="3"/>
            <a:endCxn id="308" idx="1"/>
          </p:cNvCxnSpPr>
          <p:nvPr/>
        </p:nvCxnSpPr>
        <p:spPr>
          <a:xfrm>
            <a:off x="4701000" y="2571750"/>
            <a:ext cx="562800" cy="0"/>
          </a:xfrm>
          <a:prstGeom prst="straightConnector1">
            <a:avLst/>
          </a:prstGeom>
          <a:noFill/>
          <a:ln cap="flat" cmpd="sng" w="9525">
            <a:solidFill>
              <a:schemeClr val="dk2"/>
            </a:solidFill>
            <a:prstDash val="solid"/>
            <a:round/>
            <a:headEnd len="med" w="med" type="none"/>
            <a:tailEnd len="med" w="med" type="triangle"/>
          </a:ln>
        </p:spPr>
      </p:cxnSp>
      <p:sp>
        <p:nvSpPr>
          <p:cNvPr id="312" name="Google Shape;312;p41"/>
          <p:cNvSpPr/>
          <p:nvPr/>
        </p:nvSpPr>
        <p:spPr>
          <a:xfrm>
            <a:off x="3618000" y="3861100"/>
            <a:ext cx="1083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green</a:t>
            </a:r>
            <a:endParaRPr/>
          </a:p>
        </p:txBody>
      </p:sp>
      <p:sp>
        <p:nvSpPr>
          <p:cNvPr id="313" name="Google Shape;313;p41"/>
          <p:cNvSpPr/>
          <p:nvPr/>
        </p:nvSpPr>
        <p:spPr>
          <a:xfrm>
            <a:off x="6909350" y="38611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red</a:t>
            </a:r>
            <a:endParaRPr/>
          </a:p>
        </p:txBody>
      </p:sp>
      <p:cxnSp>
        <p:nvCxnSpPr>
          <p:cNvPr id="314" name="Google Shape;314;p41"/>
          <p:cNvCxnSpPr>
            <a:stCxn id="315" idx="3"/>
            <a:endCxn id="313" idx="1"/>
          </p:cNvCxnSpPr>
          <p:nvPr/>
        </p:nvCxnSpPr>
        <p:spPr>
          <a:xfrm>
            <a:off x="6217550" y="410995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16" name="Google Shape;316;p41"/>
          <p:cNvCxnSpPr>
            <a:stCxn id="312" idx="3"/>
            <a:endCxn id="315" idx="1"/>
          </p:cNvCxnSpPr>
          <p:nvPr/>
        </p:nvCxnSpPr>
        <p:spPr>
          <a:xfrm>
            <a:off x="4701000" y="4109950"/>
            <a:ext cx="562800" cy="0"/>
          </a:xfrm>
          <a:prstGeom prst="straightConnector1">
            <a:avLst/>
          </a:prstGeom>
          <a:noFill/>
          <a:ln cap="flat" cmpd="sng" w="9525">
            <a:solidFill>
              <a:schemeClr val="dk2"/>
            </a:solidFill>
            <a:prstDash val="solid"/>
            <a:round/>
            <a:headEnd len="med" w="med" type="none"/>
            <a:tailEnd len="med" w="med" type="triangle"/>
          </a:ln>
        </p:spPr>
      </p:cxnSp>
      <p:sp>
        <p:nvSpPr>
          <p:cNvPr id="317" name="Google Shape;317;p41"/>
          <p:cNvSpPr/>
          <p:nvPr/>
        </p:nvSpPr>
        <p:spPr>
          <a:xfrm>
            <a:off x="1972325" y="386110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red</a:t>
            </a:r>
            <a:endParaRPr/>
          </a:p>
        </p:txBody>
      </p:sp>
      <p:cxnSp>
        <p:nvCxnSpPr>
          <p:cNvPr id="318" name="Google Shape;318;p41"/>
          <p:cNvCxnSpPr>
            <a:stCxn id="317" idx="3"/>
            <a:endCxn id="312" idx="1"/>
          </p:cNvCxnSpPr>
          <p:nvPr/>
        </p:nvCxnSpPr>
        <p:spPr>
          <a:xfrm>
            <a:off x="2926325" y="410995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19" name="Google Shape;319;p41"/>
          <p:cNvSpPr txBox="1"/>
          <p:nvPr/>
        </p:nvSpPr>
        <p:spPr>
          <a:xfrm>
            <a:off x="5530950" y="38611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325" name="Google Shape;325;p42"/>
          <p:cNvSpPr txBox="1"/>
          <p:nvPr>
            <p:ph idx="1" type="body"/>
          </p:nvPr>
        </p:nvSpPr>
        <p:spPr>
          <a:xfrm>
            <a:off x="468900" y="1282400"/>
            <a:ext cx="838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U (until)</a:t>
            </a:r>
            <a:r>
              <a:rPr lang="sv-SE"/>
              <a:t> - One property must be true until the second becomes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(lecture==started)</a:t>
            </a:r>
            <a:r>
              <a:rPr lang="sv-SE">
                <a:latin typeface="Consolas"/>
                <a:ea typeface="Consolas"/>
                <a:cs typeface="Consolas"/>
                <a:sym typeface="Consolas"/>
              </a:rPr>
              <a:t> -&gt; </a:t>
            </a:r>
            <a:br>
              <a:rPr lang="sv-SE">
                <a:latin typeface="Consolas"/>
                <a:ea typeface="Consolas"/>
                <a:cs typeface="Consolas"/>
                <a:sym typeface="Consolas"/>
              </a:rPr>
            </a:br>
            <a:r>
              <a:rPr lang="sv-SE">
                <a:latin typeface="Consolas"/>
                <a:ea typeface="Consolas"/>
                <a:cs typeface="Consolas"/>
                <a:sym typeface="Consolas"/>
              </a:rPr>
              <a:t>((teacher==talking) U (lecture==ended))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born -&gt; (alive U dead)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requested -&gt; (!replied U acknowledged)</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326" name="Google Shape;32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7" name="Google Shape;327;p42"/>
          <p:cNvSpPr/>
          <p:nvPr/>
        </p:nvSpPr>
        <p:spPr>
          <a:xfrm>
            <a:off x="2005225" y="3847275"/>
            <a:ext cx="16638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lecture == started</a:t>
            </a:r>
            <a:endParaRPr/>
          </a:p>
          <a:p>
            <a:pPr indent="0" lvl="0" marL="0" rtl="0" algn="ctr">
              <a:spcBef>
                <a:spcPts val="0"/>
              </a:spcBef>
              <a:spcAft>
                <a:spcPts val="0"/>
              </a:spcAft>
              <a:buNone/>
            </a:pPr>
            <a:r>
              <a:rPr lang="sv-SE"/>
              <a:t>teacher == talking</a:t>
            </a:r>
            <a:endParaRPr/>
          </a:p>
        </p:txBody>
      </p:sp>
      <p:cxnSp>
        <p:nvCxnSpPr>
          <p:cNvPr id="328" name="Google Shape;328;p42"/>
          <p:cNvCxnSpPr>
            <a:stCxn id="329" idx="3"/>
            <a:endCxn id="330" idx="1"/>
          </p:cNvCxnSpPr>
          <p:nvPr/>
        </p:nvCxnSpPr>
        <p:spPr>
          <a:xfrm>
            <a:off x="5330750" y="4096125"/>
            <a:ext cx="582300" cy="5400"/>
          </a:xfrm>
          <a:prstGeom prst="straightConnector1">
            <a:avLst/>
          </a:prstGeom>
          <a:noFill/>
          <a:ln cap="flat" cmpd="sng" w="19050">
            <a:solidFill>
              <a:schemeClr val="dk2"/>
            </a:solidFill>
            <a:prstDash val="solid"/>
            <a:round/>
            <a:headEnd len="med" w="med" type="none"/>
            <a:tailEnd len="med" w="med" type="triangle"/>
          </a:ln>
        </p:spPr>
      </p:cxnSp>
      <p:sp>
        <p:nvSpPr>
          <p:cNvPr id="331" name="Google Shape;331;p42"/>
          <p:cNvSpPr/>
          <p:nvPr/>
        </p:nvSpPr>
        <p:spPr>
          <a:xfrm>
            <a:off x="468900" y="3847275"/>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!talk</a:t>
            </a:r>
            <a:endParaRPr b="1"/>
          </a:p>
        </p:txBody>
      </p:sp>
      <p:sp>
        <p:nvSpPr>
          <p:cNvPr id="332" name="Google Shape;332;p42"/>
          <p:cNvSpPr txBox="1"/>
          <p:nvPr/>
        </p:nvSpPr>
        <p:spPr>
          <a:xfrm>
            <a:off x="5944725" y="3847275"/>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33" name="Google Shape;333;p42"/>
          <p:cNvCxnSpPr>
            <a:stCxn id="331" idx="3"/>
            <a:endCxn id="327" idx="1"/>
          </p:cNvCxnSpPr>
          <p:nvPr/>
        </p:nvCxnSpPr>
        <p:spPr>
          <a:xfrm>
            <a:off x="1422900" y="4096125"/>
            <a:ext cx="582300" cy="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42"/>
          <p:cNvSpPr/>
          <p:nvPr/>
        </p:nvSpPr>
        <p:spPr>
          <a:xfrm>
            <a:off x="4251350" y="3847275"/>
            <a:ext cx="10794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teacher == talking</a:t>
            </a:r>
            <a:endParaRPr/>
          </a:p>
        </p:txBody>
      </p:sp>
      <p:cxnSp>
        <p:nvCxnSpPr>
          <p:cNvPr id="334" name="Google Shape;334;p42"/>
          <p:cNvCxnSpPr>
            <a:stCxn id="327" idx="3"/>
            <a:endCxn id="329" idx="1"/>
          </p:cNvCxnSpPr>
          <p:nvPr/>
        </p:nvCxnSpPr>
        <p:spPr>
          <a:xfrm>
            <a:off x="3669025" y="4096125"/>
            <a:ext cx="582300" cy="0"/>
          </a:xfrm>
          <a:prstGeom prst="straightConnector1">
            <a:avLst/>
          </a:prstGeom>
          <a:noFill/>
          <a:ln cap="flat" cmpd="sng" w="19050">
            <a:solidFill>
              <a:schemeClr val="dk2"/>
            </a:solidFill>
            <a:prstDash val="solid"/>
            <a:round/>
            <a:headEnd len="med" w="med" type="none"/>
            <a:tailEnd len="med" w="med" type="triangle"/>
          </a:ln>
        </p:spPr>
      </p:cxnSp>
      <p:sp>
        <p:nvSpPr>
          <p:cNvPr id="335" name="Google Shape;335;p42"/>
          <p:cNvSpPr/>
          <p:nvPr/>
        </p:nvSpPr>
        <p:spPr>
          <a:xfrm>
            <a:off x="7191400" y="3852525"/>
            <a:ext cx="17832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lecture==ended</a:t>
            </a:r>
            <a:endParaRPr/>
          </a:p>
          <a:p>
            <a:pPr indent="0" lvl="0" marL="0" rtl="0" algn="ctr">
              <a:spcBef>
                <a:spcPts val="0"/>
              </a:spcBef>
              <a:spcAft>
                <a:spcPts val="0"/>
              </a:spcAft>
              <a:buNone/>
            </a:pPr>
            <a:r>
              <a:rPr b="1" lang="sv-SE"/>
              <a:t>teacher != talking</a:t>
            </a:r>
            <a:endParaRPr b="1"/>
          </a:p>
        </p:txBody>
      </p:sp>
      <p:cxnSp>
        <p:nvCxnSpPr>
          <p:cNvPr id="336" name="Google Shape;336;p42"/>
          <p:cNvCxnSpPr>
            <a:stCxn id="330" idx="3"/>
            <a:endCxn id="335" idx="1"/>
          </p:cNvCxnSpPr>
          <p:nvPr/>
        </p:nvCxnSpPr>
        <p:spPr>
          <a:xfrm>
            <a:off x="6609100" y="4101375"/>
            <a:ext cx="5823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342" name="Google Shape;342;p43"/>
          <p:cNvSpPr txBox="1"/>
          <p:nvPr>
            <p:ph idx="1" type="body"/>
          </p:nvPr>
        </p:nvSpPr>
        <p:spPr>
          <a:xfrm>
            <a:off x="172275" y="1282400"/>
            <a:ext cx="8971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(requested -&gt; F (received))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(received -&gt; X (processed))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(processed -&gt; F (G (done)))</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latin typeface="Consolas"/>
                <a:ea typeface="Consolas"/>
                <a:cs typeface="Consolas"/>
                <a:sym typeface="Consolas"/>
              </a:rPr>
              <a:t>G (requested -&gt; G (!done)) </a:t>
            </a:r>
            <a:r>
              <a:rPr lang="sv-SE"/>
              <a:t>not possible, based on above.</a:t>
            </a:r>
            <a:endParaRPr/>
          </a:p>
          <a:p>
            <a:pPr indent="0" lvl="0" marL="0" rtl="0" algn="l">
              <a:spcBef>
                <a:spcPts val="1000"/>
              </a:spcBef>
              <a:spcAft>
                <a:spcPts val="0"/>
              </a:spcAft>
              <a:buNone/>
            </a:pPr>
            <a:r>
              <a:t/>
            </a:r>
            <a:endParaRPr/>
          </a:p>
        </p:txBody>
      </p:sp>
      <p:sp>
        <p:nvSpPr>
          <p:cNvPr id="343" name="Google Shape;34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4" name="Google Shape;344;p43"/>
          <p:cNvSpPr txBox="1"/>
          <p:nvPr/>
        </p:nvSpPr>
        <p:spPr>
          <a:xfrm>
            <a:off x="6244500" y="507425"/>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
        <p:nvSpPr>
          <p:cNvPr id="345" name="Google Shape;345;p43"/>
          <p:cNvSpPr/>
          <p:nvPr/>
        </p:nvSpPr>
        <p:spPr>
          <a:xfrm>
            <a:off x="359500" y="35949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346" name="Google Shape;346;p43"/>
          <p:cNvSpPr/>
          <p:nvPr/>
        </p:nvSpPr>
        <p:spPr>
          <a:xfrm>
            <a:off x="2114575" y="35949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t>
            </a:r>
            <a:r>
              <a:rPr lang="sv-SE"/>
              <a:t>received</a:t>
            </a:r>
            <a:endParaRPr/>
          </a:p>
        </p:txBody>
      </p:sp>
      <p:cxnSp>
        <p:nvCxnSpPr>
          <p:cNvPr id="347" name="Google Shape;347;p43"/>
          <p:cNvCxnSpPr>
            <a:stCxn id="345" idx="3"/>
            <a:endCxn id="346" idx="1"/>
          </p:cNvCxnSpPr>
          <p:nvPr/>
        </p:nvCxnSpPr>
        <p:spPr>
          <a:xfrm>
            <a:off x="1423000" y="3843800"/>
            <a:ext cx="691500" cy="0"/>
          </a:xfrm>
          <a:prstGeom prst="straightConnector1">
            <a:avLst/>
          </a:prstGeom>
          <a:noFill/>
          <a:ln cap="flat" cmpd="sng" w="19050">
            <a:solidFill>
              <a:schemeClr val="dk2"/>
            </a:solidFill>
            <a:prstDash val="solid"/>
            <a:round/>
            <a:headEnd len="med" w="med" type="none"/>
            <a:tailEnd len="med" w="med" type="triangle"/>
          </a:ln>
        </p:spPr>
      </p:cxnSp>
      <p:sp>
        <p:nvSpPr>
          <p:cNvPr id="348" name="Google Shape;348;p43"/>
          <p:cNvSpPr/>
          <p:nvPr/>
        </p:nvSpPr>
        <p:spPr>
          <a:xfrm>
            <a:off x="5405925" y="3594950"/>
            <a:ext cx="9540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received</a:t>
            </a:r>
            <a:endParaRPr/>
          </a:p>
        </p:txBody>
      </p:sp>
      <p:cxnSp>
        <p:nvCxnSpPr>
          <p:cNvPr id="349" name="Google Shape;349;p43"/>
          <p:cNvCxnSpPr>
            <a:endCxn id="348" idx="1"/>
          </p:cNvCxnSpPr>
          <p:nvPr/>
        </p:nvCxnSpPr>
        <p:spPr>
          <a:xfrm>
            <a:off x="4714125" y="3843800"/>
            <a:ext cx="691800" cy="0"/>
          </a:xfrm>
          <a:prstGeom prst="straightConnector1">
            <a:avLst/>
          </a:prstGeom>
          <a:noFill/>
          <a:ln cap="flat" cmpd="sng" w="19050">
            <a:solidFill>
              <a:schemeClr val="dk2"/>
            </a:solidFill>
            <a:prstDash val="solid"/>
            <a:round/>
            <a:headEnd len="med" w="med" type="none"/>
            <a:tailEnd len="med" w="med" type="triangle"/>
          </a:ln>
        </p:spPr>
      </p:cxnSp>
      <p:cxnSp>
        <p:nvCxnSpPr>
          <p:cNvPr id="350" name="Google Shape;350;p43"/>
          <p:cNvCxnSpPr>
            <a:stCxn id="346" idx="3"/>
          </p:cNvCxnSpPr>
          <p:nvPr/>
        </p:nvCxnSpPr>
        <p:spPr>
          <a:xfrm>
            <a:off x="3068575" y="3843800"/>
            <a:ext cx="691800" cy="0"/>
          </a:xfrm>
          <a:prstGeom prst="straightConnector1">
            <a:avLst/>
          </a:prstGeom>
          <a:noFill/>
          <a:ln cap="flat" cmpd="sng" w="19050">
            <a:solidFill>
              <a:schemeClr val="dk2"/>
            </a:solidFill>
            <a:prstDash val="solid"/>
            <a:round/>
            <a:headEnd len="med" w="med" type="none"/>
            <a:tailEnd len="med" w="med" type="triangle"/>
          </a:ln>
        </p:spPr>
      </p:cxnSp>
      <p:sp>
        <p:nvSpPr>
          <p:cNvPr id="351" name="Google Shape;351;p43"/>
          <p:cNvSpPr txBox="1"/>
          <p:nvPr/>
        </p:nvSpPr>
        <p:spPr>
          <a:xfrm>
            <a:off x="4077625" y="36359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sp>
        <p:nvSpPr>
          <p:cNvPr id="352" name="Google Shape;352;p43"/>
          <p:cNvSpPr/>
          <p:nvPr/>
        </p:nvSpPr>
        <p:spPr>
          <a:xfrm>
            <a:off x="6940925" y="35949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processed</a:t>
            </a:r>
            <a:endParaRPr/>
          </a:p>
        </p:txBody>
      </p:sp>
      <p:cxnSp>
        <p:nvCxnSpPr>
          <p:cNvPr id="353" name="Google Shape;353;p43"/>
          <p:cNvCxnSpPr>
            <a:stCxn id="348" idx="3"/>
            <a:endCxn id="352" idx="1"/>
          </p:cNvCxnSpPr>
          <p:nvPr/>
        </p:nvCxnSpPr>
        <p:spPr>
          <a:xfrm>
            <a:off x="6359925" y="3843800"/>
            <a:ext cx="581100" cy="0"/>
          </a:xfrm>
          <a:prstGeom prst="straightConnector1">
            <a:avLst/>
          </a:prstGeom>
          <a:noFill/>
          <a:ln cap="flat" cmpd="sng" w="19050">
            <a:solidFill>
              <a:schemeClr val="dk2"/>
            </a:solidFill>
            <a:prstDash val="solid"/>
            <a:round/>
            <a:headEnd len="med" w="med" type="none"/>
            <a:tailEnd len="med" w="med" type="triangle"/>
          </a:ln>
        </p:spPr>
      </p:cxnSp>
      <p:sp>
        <p:nvSpPr>
          <p:cNvPr id="354" name="Google Shape;354;p43"/>
          <p:cNvSpPr/>
          <p:nvPr/>
        </p:nvSpPr>
        <p:spPr>
          <a:xfrm>
            <a:off x="6940925"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cxnSp>
        <p:nvCxnSpPr>
          <p:cNvPr id="355" name="Google Shape;355;p43"/>
          <p:cNvCxnSpPr>
            <a:stCxn id="352" idx="2"/>
            <a:endCxn id="354" idx="0"/>
          </p:cNvCxnSpPr>
          <p:nvPr/>
        </p:nvCxnSpPr>
        <p:spPr>
          <a:xfrm>
            <a:off x="7472675" y="4092650"/>
            <a:ext cx="0" cy="172500"/>
          </a:xfrm>
          <a:prstGeom prst="straightConnector1">
            <a:avLst/>
          </a:prstGeom>
          <a:noFill/>
          <a:ln cap="flat" cmpd="sng" w="19050">
            <a:solidFill>
              <a:schemeClr val="dk2"/>
            </a:solidFill>
            <a:prstDash val="solid"/>
            <a:round/>
            <a:headEnd len="med" w="med" type="none"/>
            <a:tailEnd len="med" w="med" type="triangle"/>
          </a:ln>
        </p:spPr>
      </p:cxnSp>
      <p:sp>
        <p:nvSpPr>
          <p:cNvPr id="356" name="Google Shape;356;p43"/>
          <p:cNvSpPr/>
          <p:nvPr/>
        </p:nvSpPr>
        <p:spPr>
          <a:xfrm>
            <a:off x="4046100"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sp>
        <p:nvSpPr>
          <p:cNvPr id="357" name="Google Shape;357;p43"/>
          <p:cNvSpPr txBox="1"/>
          <p:nvPr/>
        </p:nvSpPr>
        <p:spPr>
          <a:xfrm>
            <a:off x="5612625" y="4410200"/>
            <a:ext cx="7473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58" name="Google Shape;358;p43"/>
          <p:cNvCxnSpPr>
            <a:stCxn id="354" idx="1"/>
            <a:endCxn id="357" idx="3"/>
          </p:cNvCxnSpPr>
          <p:nvPr/>
        </p:nvCxnSpPr>
        <p:spPr>
          <a:xfrm rot="10800000">
            <a:off x="6359825" y="4514138"/>
            <a:ext cx="581100" cy="0"/>
          </a:xfrm>
          <a:prstGeom prst="straightConnector1">
            <a:avLst/>
          </a:prstGeom>
          <a:noFill/>
          <a:ln cap="flat" cmpd="sng" w="19050">
            <a:solidFill>
              <a:schemeClr val="dk2"/>
            </a:solidFill>
            <a:prstDash val="solid"/>
            <a:round/>
            <a:headEnd len="med" w="med" type="none"/>
            <a:tailEnd len="med" w="med" type="triangle"/>
          </a:ln>
        </p:spPr>
      </p:cxnSp>
      <p:cxnSp>
        <p:nvCxnSpPr>
          <p:cNvPr id="359" name="Google Shape;359;p43"/>
          <p:cNvCxnSpPr>
            <a:stCxn id="357" idx="1"/>
            <a:endCxn id="356" idx="3"/>
          </p:cNvCxnSpPr>
          <p:nvPr/>
        </p:nvCxnSpPr>
        <p:spPr>
          <a:xfrm rot="10800000">
            <a:off x="5109525" y="4514150"/>
            <a:ext cx="503100" cy="0"/>
          </a:xfrm>
          <a:prstGeom prst="straightConnector1">
            <a:avLst/>
          </a:prstGeom>
          <a:noFill/>
          <a:ln cap="flat" cmpd="sng" w="19050">
            <a:solidFill>
              <a:schemeClr val="dk2"/>
            </a:solidFill>
            <a:prstDash val="solid"/>
            <a:round/>
            <a:headEnd len="med" w="med" type="none"/>
            <a:tailEnd len="med" w="med" type="triangle"/>
          </a:ln>
        </p:spPr>
      </p:cxnSp>
      <p:sp>
        <p:nvSpPr>
          <p:cNvPr id="360" name="Google Shape;360;p43"/>
          <p:cNvSpPr/>
          <p:nvPr/>
        </p:nvSpPr>
        <p:spPr>
          <a:xfrm>
            <a:off x="2479575" y="4265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done</a:t>
            </a:r>
            <a:endParaRPr/>
          </a:p>
        </p:txBody>
      </p:sp>
      <p:cxnSp>
        <p:nvCxnSpPr>
          <p:cNvPr id="361" name="Google Shape;361;p43"/>
          <p:cNvCxnSpPr>
            <a:stCxn id="356" idx="1"/>
            <a:endCxn id="360" idx="3"/>
          </p:cNvCxnSpPr>
          <p:nvPr/>
        </p:nvCxnSpPr>
        <p:spPr>
          <a:xfrm rot="10800000">
            <a:off x="3543000" y="4514138"/>
            <a:ext cx="503100" cy="0"/>
          </a:xfrm>
          <a:prstGeom prst="straightConnector1">
            <a:avLst/>
          </a:prstGeom>
          <a:noFill/>
          <a:ln cap="flat" cmpd="sng" w="19050">
            <a:solidFill>
              <a:schemeClr val="dk2"/>
            </a:solidFill>
            <a:prstDash val="solid"/>
            <a:round/>
            <a:headEnd len="med" w="med" type="none"/>
            <a:tailEnd len="med" w="med" type="triangle"/>
          </a:ln>
        </p:spPr>
      </p:cxnSp>
      <p:sp>
        <p:nvSpPr>
          <p:cNvPr id="362" name="Google Shape;362;p43"/>
          <p:cNvSpPr txBox="1"/>
          <p:nvPr/>
        </p:nvSpPr>
        <p:spPr>
          <a:xfrm>
            <a:off x="1120650" y="4410200"/>
            <a:ext cx="8559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t>…</a:t>
            </a:r>
            <a:endParaRPr b="1" sz="1900"/>
          </a:p>
        </p:txBody>
      </p:sp>
      <p:cxnSp>
        <p:nvCxnSpPr>
          <p:cNvPr id="363" name="Google Shape;363;p43"/>
          <p:cNvCxnSpPr>
            <a:stCxn id="360" idx="1"/>
            <a:endCxn id="362" idx="3"/>
          </p:cNvCxnSpPr>
          <p:nvPr/>
        </p:nvCxnSpPr>
        <p:spPr>
          <a:xfrm rot="10800000">
            <a:off x="1976475" y="4514138"/>
            <a:ext cx="5031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5" name="Google Shape;15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How do we know a system is correct?</a:t>
            </a:r>
            <a:endParaRPr sz="3500"/>
          </a:p>
        </p:txBody>
      </p:sp>
      <p:sp>
        <p:nvSpPr>
          <p:cNvPr id="156" name="Google Shape;156;p26"/>
          <p:cNvSpPr txBox="1"/>
          <p:nvPr>
            <p:ph idx="1" type="body"/>
          </p:nvPr>
        </p:nvSpPr>
        <p:spPr>
          <a:xfrm>
            <a:off x="1301800" y="3913325"/>
            <a:ext cx="29751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“It is correct because I </a:t>
            </a:r>
            <a:r>
              <a:rPr b="1" lang="sv-SE" sz="1800">
                <a:solidFill>
                  <a:schemeClr val="accent3"/>
                </a:solidFill>
              </a:rPr>
              <a:t>proved</a:t>
            </a:r>
            <a:r>
              <a:rPr lang="sv-SE" sz="1800"/>
              <a:t> that certain errors do not exist in the system.”</a:t>
            </a:r>
            <a:endParaRPr sz="1800"/>
          </a:p>
        </p:txBody>
      </p:sp>
      <p:pic>
        <p:nvPicPr>
          <p:cNvPr id="157" name="Google Shape;157;p26"/>
          <p:cNvPicPr preferRelativeResize="0"/>
          <p:nvPr/>
        </p:nvPicPr>
        <p:blipFill>
          <a:blip r:embed="rId3">
            <a:alphaModFix/>
          </a:blip>
          <a:stretch>
            <a:fillRect/>
          </a:stretch>
        </p:blipFill>
        <p:spPr>
          <a:xfrm>
            <a:off x="1789438" y="1546875"/>
            <a:ext cx="5576823" cy="2556899"/>
          </a:xfrm>
          <a:prstGeom prst="rect">
            <a:avLst/>
          </a:prstGeom>
          <a:noFill/>
          <a:ln>
            <a:noFill/>
          </a:ln>
        </p:spPr>
      </p:pic>
      <p:sp>
        <p:nvSpPr>
          <p:cNvPr id="158" name="Google Shape;158;p26"/>
          <p:cNvSpPr txBox="1"/>
          <p:nvPr>
            <p:ph idx="1" type="body"/>
          </p:nvPr>
        </p:nvSpPr>
        <p:spPr>
          <a:xfrm>
            <a:off x="4813775" y="3913325"/>
            <a:ext cx="29751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“It is correct because I never </a:t>
            </a:r>
            <a:r>
              <a:rPr b="1" lang="sv-SE" sz="1800">
                <a:solidFill>
                  <a:schemeClr val="accent3"/>
                </a:solidFill>
              </a:rPr>
              <a:t>observed</a:t>
            </a:r>
            <a:r>
              <a:rPr lang="sv-SE" sz="1800"/>
              <a:t> incorrect behaviors.”</a:t>
            </a:r>
            <a:endParaRPr sz="1800"/>
          </a:p>
        </p:txBody>
      </p:sp>
      <p:sp>
        <p:nvSpPr>
          <p:cNvPr id="159" name="Google Shape;159;p26"/>
          <p:cNvSpPr txBox="1"/>
          <p:nvPr>
            <p:ph idx="1" type="body"/>
          </p:nvPr>
        </p:nvSpPr>
        <p:spPr>
          <a:xfrm>
            <a:off x="2208300" y="1151375"/>
            <a:ext cx="13989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Rationalists</a:t>
            </a:r>
            <a:endParaRPr sz="1800"/>
          </a:p>
        </p:txBody>
      </p:sp>
      <p:sp>
        <p:nvSpPr>
          <p:cNvPr id="160" name="Google Shape;160;p26"/>
          <p:cNvSpPr txBox="1"/>
          <p:nvPr>
            <p:ph idx="1" type="body"/>
          </p:nvPr>
        </p:nvSpPr>
        <p:spPr>
          <a:xfrm>
            <a:off x="5601875" y="1151375"/>
            <a:ext cx="1398900" cy="5679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sz="1800"/>
              <a:t>Empiricists</a:t>
            </a:r>
            <a:endParaRPr sz="1800"/>
          </a:p>
        </p:txBody>
      </p:sp>
      <p:sp>
        <p:nvSpPr>
          <p:cNvPr id="161" name="Google Shape;161;p26"/>
          <p:cNvSpPr txBox="1"/>
          <p:nvPr/>
        </p:nvSpPr>
        <p:spPr>
          <a:xfrm>
            <a:off x="213825" y="4873375"/>
            <a:ext cx="1994400" cy="1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chemeClr val="lt1"/>
                </a:solidFill>
              </a:rPr>
              <a:t>Adapted from Shin Yoo (KAIST)</a:t>
            </a:r>
            <a:endParaRPr sz="10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369" name="Google Shape;369;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G (requested -&gt; F (received))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solidFill>
                  <a:schemeClr val="accent3"/>
                </a:solidFill>
              </a:rPr>
              <a:t>At any point in this timeline</a:t>
            </a:r>
            <a:r>
              <a:rPr lang="sv-SE" sz="2300"/>
              <a:t>, i</a:t>
            </a:r>
            <a:r>
              <a:rPr lang="sv-SE" sz="2300"/>
              <a:t>f the action is requested, the request must </a:t>
            </a:r>
            <a:r>
              <a:rPr lang="sv-SE" sz="2300"/>
              <a:t>eventually</a:t>
            </a:r>
            <a:r>
              <a:rPr lang="sv-SE" sz="2300"/>
              <a:t> be </a:t>
            </a:r>
            <a:r>
              <a:rPr lang="sv-SE" sz="2300"/>
              <a:t>received</a:t>
            </a:r>
            <a:r>
              <a:rPr lang="sv-SE" sz="2300"/>
              <a:t>. </a:t>
            </a:r>
            <a:endParaRPr sz="2300"/>
          </a:p>
          <a:p>
            <a:pPr indent="-374650" lvl="0" marL="457200" rtl="0" algn="l">
              <a:spcBef>
                <a:spcPts val="1000"/>
              </a:spcBef>
              <a:spcAft>
                <a:spcPts val="0"/>
              </a:spcAft>
              <a:buSzPts val="2300"/>
              <a:buFont typeface="Consolas"/>
              <a:buChar char="•"/>
            </a:pPr>
            <a:r>
              <a:rPr lang="sv-SE" sz="2300">
                <a:latin typeface="Consolas"/>
                <a:ea typeface="Consolas"/>
                <a:cs typeface="Consolas"/>
                <a:sym typeface="Consolas"/>
              </a:rPr>
              <a:t>X (requested -&gt; F (recieved))</a:t>
            </a:r>
            <a:endParaRPr sz="2300">
              <a:latin typeface="Consolas"/>
              <a:ea typeface="Consolas"/>
              <a:cs typeface="Consolas"/>
              <a:sym typeface="Consolas"/>
            </a:endParaRPr>
          </a:p>
          <a:p>
            <a:pPr indent="-374650" lvl="1" marL="914400" rtl="0" algn="l">
              <a:spcBef>
                <a:spcPts val="500"/>
              </a:spcBef>
              <a:spcAft>
                <a:spcPts val="0"/>
              </a:spcAft>
              <a:buSzPts val="2300"/>
              <a:buChar char="•"/>
            </a:pPr>
            <a:r>
              <a:rPr b="1" lang="sv-SE" sz="2300">
                <a:solidFill>
                  <a:schemeClr val="accent3"/>
                </a:solidFill>
              </a:rPr>
              <a:t>If a request is made in the next step</a:t>
            </a:r>
            <a:r>
              <a:rPr lang="sv-SE" sz="2300"/>
              <a:t>, it must eventually be received.</a:t>
            </a:r>
            <a:endParaRPr sz="2300"/>
          </a:p>
          <a:p>
            <a:pPr indent="-374650" lvl="1" marL="914400" rtl="0" algn="l">
              <a:spcBef>
                <a:spcPts val="500"/>
              </a:spcBef>
              <a:spcAft>
                <a:spcPts val="0"/>
              </a:spcAft>
              <a:buSzPts val="2300"/>
              <a:buChar char="•"/>
            </a:pPr>
            <a:r>
              <a:rPr lang="sv-SE" sz="2300"/>
              <a:t>A request made </a:t>
            </a:r>
            <a:r>
              <a:rPr b="1" lang="sv-SE" sz="2300">
                <a:solidFill>
                  <a:schemeClr val="accent3"/>
                </a:solidFill>
              </a:rPr>
              <a:t>now</a:t>
            </a:r>
            <a:r>
              <a:rPr lang="sv-SE" sz="2300"/>
              <a:t> or </a:t>
            </a:r>
            <a:r>
              <a:rPr b="1" lang="sv-SE" sz="2300">
                <a:solidFill>
                  <a:schemeClr val="accent3"/>
                </a:solidFill>
              </a:rPr>
              <a:t>after the next step</a:t>
            </a:r>
            <a:r>
              <a:rPr lang="sv-SE" sz="2300"/>
              <a:t> does not have this guarantee.</a:t>
            </a:r>
            <a:endParaRPr sz="2300"/>
          </a:p>
          <a:p>
            <a:pPr indent="0" lvl="0" marL="0" rtl="0" algn="l">
              <a:spcBef>
                <a:spcPts val="1000"/>
              </a:spcBef>
              <a:spcAft>
                <a:spcPts val="0"/>
              </a:spcAft>
              <a:buNone/>
            </a:pPr>
            <a:r>
              <a:t/>
            </a:r>
            <a:endParaRPr sz="2500"/>
          </a:p>
        </p:txBody>
      </p:sp>
      <p:sp>
        <p:nvSpPr>
          <p:cNvPr id="370" name="Google Shape;370;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71" name="Google Shape;371;p44"/>
          <p:cNvSpPr txBox="1"/>
          <p:nvPr/>
        </p:nvSpPr>
        <p:spPr>
          <a:xfrm>
            <a:off x="6244500" y="507425"/>
            <a:ext cx="2899500" cy="118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 = request received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377" name="Google Shape;377;p45"/>
          <p:cNvSpPr txBox="1"/>
          <p:nvPr>
            <p:ph idx="1" type="body"/>
          </p:nvPr>
        </p:nvSpPr>
        <p:spPr>
          <a:xfrm>
            <a:off x="0" y="1234100"/>
            <a:ext cx="90288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300"/>
              <a:t>Combines multi-path quantifiers (A,E) with path-specific quantifiers:</a:t>
            </a:r>
            <a:endParaRPr sz="2300"/>
          </a:p>
          <a:p>
            <a:pPr indent="0" lvl="0" marL="0" marR="0" rtl="0" algn="l">
              <a:lnSpc>
                <a:spcPct val="100000"/>
              </a:lnSpc>
              <a:spcBef>
                <a:spcPts val="600"/>
              </a:spcBef>
              <a:spcAft>
                <a:spcPts val="0"/>
              </a:spcAft>
              <a:buNone/>
            </a:pPr>
            <a:r>
              <a:t/>
            </a:r>
            <a:endParaRPr sz="2400"/>
          </a:p>
        </p:txBody>
      </p:sp>
      <p:sp>
        <p:nvSpPr>
          <p:cNvPr id="378" name="Google Shape;37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379" name="Google Shape;379;p45"/>
          <p:cNvGraphicFramePr/>
          <p:nvPr/>
        </p:nvGraphicFramePr>
        <p:xfrm>
          <a:off x="1769438" y="1892250"/>
          <a:ext cx="3000000" cy="3000000"/>
        </p:xfrm>
        <a:graphic>
          <a:graphicData uri="http://schemas.openxmlformats.org/drawingml/2006/table">
            <a:tbl>
              <a:tblPr>
                <a:noFill/>
                <a:tableStyleId>{ED877A32-7711-47D4-A311-D341617EC515}</a:tableStyleId>
              </a:tblPr>
              <a:tblGrid>
                <a:gridCol w="1264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Affects </a:t>
                      </a:r>
                      <a:r>
                        <a:rPr b="1" lang="sv-SE" sz="1100"/>
                        <a:t>all paths</a:t>
                      </a:r>
                      <a:r>
                        <a:rPr lang="sv-SE" sz="1100"/>
                        <a:t> branching out from the current state.</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Affects </a:t>
                      </a:r>
                      <a:r>
                        <a:rPr b="1" lang="sv-SE" sz="1100"/>
                        <a:t>at least one path</a:t>
                      </a:r>
                      <a:r>
                        <a:rPr lang="sv-SE" sz="1100"/>
                        <a:t> branching out from the current state.</a:t>
                      </a:r>
                      <a:endParaRPr sz="1100"/>
                    </a:p>
                  </a:txBody>
                  <a:tcPr marT="68575" marB="68575" marR="91425" marL="91425"/>
                </a:tc>
              </a:tr>
            </a:tbl>
          </a:graphicData>
        </a:graphic>
      </p:graphicFrame>
      <p:graphicFrame>
        <p:nvGraphicFramePr>
          <p:cNvPr id="380" name="Google Shape;380;p45"/>
          <p:cNvGraphicFramePr/>
          <p:nvPr/>
        </p:nvGraphicFramePr>
        <p:xfrm>
          <a:off x="622400" y="2840456"/>
          <a:ext cx="3000000" cy="3000000"/>
        </p:xfrm>
        <a:graphic>
          <a:graphicData uri="http://schemas.openxmlformats.org/drawingml/2006/table">
            <a:tbl>
              <a:tblPr>
                <a:noFill/>
                <a:tableStyleId>{ED877A32-7711-47D4-A311-D341617EC515}</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(weather == rain)</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(weather == rain)</a:t>
                      </a:r>
                      <a:endParaRPr sz="1100"/>
                    </a:p>
                  </a:txBody>
                  <a:tcPr marT="68575" marB="68575" marR="91425" marL="91425"/>
                </a:tc>
                <a:tc>
                  <a:txBody>
                    <a:bodyPr/>
                    <a:lstStyle/>
                    <a:p>
                      <a:pPr indent="0" lvl="0" marL="0" rtl="0" algn="l">
                        <a:spcBef>
                          <a:spcPts val="0"/>
                        </a:spcBef>
                        <a:spcAft>
                          <a:spcPts val="0"/>
                        </a:spcAft>
                        <a:buNone/>
                      </a:pPr>
                      <a:r>
                        <a:rPr lang="sv-SE" sz="1100"/>
                        <a:t>Now and in all future states on this path, it will be raining.</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(weather == rain)</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it is raining.</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(weather == rain) U (temperature &lt; 0)</a:t>
                      </a:r>
                      <a:endParaRPr sz="1100"/>
                    </a:p>
                  </a:txBody>
                  <a:tcPr marT="68575" marB="68575" marR="91425" marL="91425"/>
                </a:tc>
                <a:tc>
                  <a:txBody>
                    <a:bodyPr/>
                    <a:lstStyle/>
                    <a:p>
                      <a:pPr indent="0" lvl="0" marL="0" rtl="0" algn="l">
                        <a:spcBef>
                          <a:spcPts val="0"/>
                        </a:spcBef>
                        <a:spcAft>
                          <a:spcPts val="0"/>
                        </a:spcAft>
                        <a:buNone/>
                      </a:pPr>
                      <a:r>
                        <a:rPr lang="sv-SE" sz="1100"/>
                        <a:t>On this path, it will rain until the temperature drops below 0. </a:t>
                      </a:r>
                      <a:endParaRPr sz="1100"/>
                    </a:p>
                    <a:p>
                      <a:pPr indent="0" lvl="0" marL="0" rtl="0" algn="l">
                        <a:spcBef>
                          <a:spcPts val="0"/>
                        </a:spcBef>
                        <a:spcAft>
                          <a:spcPts val="0"/>
                        </a:spcAft>
                        <a:buNone/>
                      </a:pPr>
                      <a:r>
                        <a:rPr lang="sv-SE" sz="1100"/>
                        <a:t>(The temperature must eventually be less than 0)</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weather == rain) W (temperature &lt; 0)</a:t>
                      </a:r>
                      <a:endParaRPr sz="1100"/>
                    </a:p>
                  </a:txBody>
                  <a:tcPr marT="68575" marB="68575" marR="91425" marL="91425"/>
                </a:tc>
                <a:tc>
                  <a:txBody>
                    <a:bodyPr/>
                    <a:lstStyle/>
                    <a:p>
                      <a:pPr indent="0" lvl="0" marL="0" rtl="0" algn="l">
                        <a:spcBef>
                          <a:spcPts val="0"/>
                        </a:spcBef>
                        <a:spcAft>
                          <a:spcPts val="0"/>
                        </a:spcAft>
                        <a:buNone/>
                      </a:pPr>
                      <a:r>
                        <a:rPr lang="sv-SE" sz="1100"/>
                        <a:t>On this path, it will rain until the temperature drops below 0. </a:t>
                      </a:r>
                      <a:endParaRPr sz="1100"/>
                    </a:p>
                    <a:p>
                      <a:pPr indent="0" lvl="0" marL="0" rtl="0" algn="l">
                        <a:spcBef>
                          <a:spcPts val="0"/>
                        </a:spcBef>
                        <a:spcAft>
                          <a:spcPts val="0"/>
                        </a:spcAft>
                        <a:buNone/>
                      </a:pPr>
                      <a:r>
                        <a:rPr lang="sv-SE" sz="1100"/>
                        <a:t>(The temperature could remain above 0 forever)</a:t>
                      </a:r>
                      <a:endParaRPr sz="1100"/>
                    </a:p>
                  </a:txBody>
                  <a:tcPr marT="68575" marB="6857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a:t>
            </a:r>
            <a:r>
              <a:rPr lang="sv-SE"/>
              <a:t>Examples</a:t>
            </a:r>
            <a:endParaRPr/>
          </a:p>
        </p:txBody>
      </p:sp>
      <p:sp>
        <p:nvSpPr>
          <p:cNvPr id="386" name="Google Shape;386;p46"/>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a:highlight>
                <a:srgbClr val="FFFFFF"/>
              </a:highlight>
            </a:endParaRPr>
          </a:p>
          <a:p>
            <a:pPr indent="-419100" lvl="1" marL="914400" marR="0" rtl="0" algn="l">
              <a:lnSpc>
                <a:spcPct val="100000"/>
              </a:lnSpc>
              <a:spcBef>
                <a:spcPts val="0"/>
              </a:spcBef>
              <a:spcAft>
                <a:spcPts val="0"/>
              </a:spcAft>
              <a:buSzPts val="3000"/>
              <a:buFont typeface="Arial"/>
              <a:buChar char="•"/>
            </a:pPr>
            <a:r>
              <a:rPr lang="sv-SE">
                <a:latin typeface="Consolas"/>
                <a:ea typeface="Consolas"/>
                <a:cs typeface="Consolas"/>
                <a:sym typeface="Consolas"/>
              </a:rPr>
              <a:t>AG (requested -&gt; </a:t>
            </a:r>
            <a:r>
              <a:rPr b="1" lang="sv-SE">
                <a:solidFill>
                  <a:srgbClr val="0000FF"/>
                </a:solidFill>
                <a:latin typeface="Consolas"/>
                <a:ea typeface="Consolas"/>
                <a:cs typeface="Consolas"/>
                <a:sym typeface="Consolas"/>
              </a:rPr>
              <a:t>AF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at every state in the path (AG)</a:t>
            </a:r>
            <a:endParaRPr b="1"/>
          </a:p>
          <a:p>
            <a:pPr indent="-342900" lvl="2" marL="1371600" marR="0" rtl="0" algn="l">
              <a:lnSpc>
                <a:spcPct val="100000"/>
              </a:lnSpc>
              <a:spcBef>
                <a:spcPts val="0"/>
              </a:spcBef>
              <a:spcAft>
                <a:spcPts val="0"/>
              </a:spcAft>
              <a:buSzPts val="1800"/>
              <a:buChar char="•"/>
            </a:pPr>
            <a:r>
              <a:rPr b="1" lang="sv-SE"/>
              <a:t>I</a:t>
            </a:r>
            <a:r>
              <a:rPr b="1" lang="sv-SE" sz="1800"/>
              <a:t>f</a:t>
            </a:r>
            <a:r>
              <a:rPr b="1" lang="sv-SE" sz="1800"/>
              <a:t> </a:t>
            </a:r>
            <a:r>
              <a:rPr lang="sv-SE" sz="1800"/>
              <a:t>a</a:t>
            </a:r>
            <a:r>
              <a:rPr lang="sv-SE"/>
              <a:t> </a:t>
            </a:r>
            <a:r>
              <a:rPr i="1" lang="sv-SE" sz="1800"/>
              <a:t>request</a:t>
            </a:r>
            <a:r>
              <a:rPr lang="sv-SE" sz="1800"/>
              <a:t> </a:t>
            </a:r>
            <a:r>
              <a:rPr lang="sv-SE"/>
              <a:t>is made</a:t>
            </a:r>
            <a:r>
              <a:rPr lang="sv-SE" sz="1800"/>
              <a:t>, then for </a:t>
            </a:r>
            <a:r>
              <a:rPr b="1" lang="sv-SE" sz="1800">
                <a:solidFill>
                  <a:srgbClr val="0000FF"/>
                </a:solidFill>
              </a:rPr>
              <a:t>all paths</a:t>
            </a:r>
            <a:r>
              <a:rPr lang="sv-SE" sz="1800">
                <a:solidFill>
                  <a:srgbClr val="0000FF"/>
                </a:solidFill>
              </a:rPr>
              <a:t> </a:t>
            </a:r>
            <a:r>
              <a:rPr b="1" lang="sv-SE">
                <a:solidFill>
                  <a:srgbClr val="0000FF"/>
                </a:solidFill>
              </a:rPr>
              <a:t>starting at that point</a:t>
            </a:r>
            <a:r>
              <a:rPr lang="sv-SE" sz="1800"/>
              <a:t>, eventually (AF), it must be </a:t>
            </a:r>
            <a:r>
              <a:rPr i="1" lang="sv-SE" sz="1800"/>
              <a:t>acknowledg</a:t>
            </a:r>
            <a:r>
              <a:rPr i="1" lang="sv-SE"/>
              <a:t>ed</a:t>
            </a:r>
            <a:r>
              <a:rPr lang="sv-SE" sz="1800"/>
              <a:t>.</a:t>
            </a:r>
            <a:endParaRPr/>
          </a:p>
          <a:p>
            <a:pPr indent="0" lvl="0" marL="0" marR="0" rtl="0" algn="l">
              <a:lnSpc>
                <a:spcPct val="100000"/>
              </a:lnSpc>
              <a:spcBef>
                <a:spcPts val="600"/>
              </a:spcBef>
              <a:spcAft>
                <a:spcPts val="0"/>
              </a:spcAft>
              <a:buNone/>
            </a:pPr>
            <a:r>
              <a:t/>
            </a:r>
            <a:endParaRPr sz="2400"/>
          </a:p>
        </p:txBody>
      </p:sp>
      <p:sp>
        <p:nvSpPr>
          <p:cNvPr id="387" name="Google Shape;387;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88" name="Google Shape;388;p46"/>
          <p:cNvSpPr/>
          <p:nvPr/>
        </p:nvSpPr>
        <p:spPr>
          <a:xfrm>
            <a:off x="1037000" y="3912925"/>
            <a:ext cx="10647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389" name="Google Shape;389;p46"/>
          <p:cNvSpPr/>
          <p:nvPr/>
        </p:nvSpPr>
        <p:spPr>
          <a:xfrm>
            <a:off x="29592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t>
            </a:r>
            <a:r>
              <a:rPr b="1" lang="sv-SE"/>
              <a:t>acknowledged</a:t>
            </a:r>
            <a:endParaRPr b="1"/>
          </a:p>
        </p:txBody>
      </p:sp>
      <p:sp>
        <p:nvSpPr>
          <p:cNvPr id="390" name="Google Shape;390;p46"/>
          <p:cNvSpPr/>
          <p:nvPr/>
        </p:nvSpPr>
        <p:spPr>
          <a:xfrm>
            <a:off x="50463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391" name="Google Shape;391;p46"/>
          <p:cNvSpPr/>
          <p:nvPr/>
        </p:nvSpPr>
        <p:spPr>
          <a:xfrm>
            <a:off x="6927025"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sp>
        <p:nvSpPr>
          <p:cNvPr id="392" name="Google Shape;392;p46"/>
          <p:cNvSpPr/>
          <p:nvPr/>
        </p:nvSpPr>
        <p:spPr>
          <a:xfrm>
            <a:off x="2959200" y="4237225"/>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cxnSp>
        <p:nvCxnSpPr>
          <p:cNvPr id="393" name="Google Shape;393;p46"/>
          <p:cNvCxnSpPr>
            <a:stCxn id="388" idx="3"/>
            <a:endCxn id="392" idx="1"/>
          </p:cNvCxnSpPr>
          <p:nvPr/>
        </p:nvCxnSpPr>
        <p:spPr>
          <a:xfrm>
            <a:off x="2101700" y="4175575"/>
            <a:ext cx="857400" cy="324300"/>
          </a:xfrm>
          <a:prstGeom prst="straightConnector1">
            <a:avLst/>
          </a:prstGeom>
          <a:noFill/>
          <a:ln cap="flat" cmpd="sng" w="19050">
            <a:solidFill>
              <a:srgbClr val="0000FF"/>
            </a:solidFill>
            <a:prstDash val="solid"/>
            <a:round/>
            <a:headEnd len="med" w="med" type="none"/>
            <a:tailEnd len="med" w="med" type="triangle"/>
          </a:ln>
        </p:spPr>
      </p:cxnSp>
      <p:cxnSp>
        <p:nvCxnSpPr>
          <p:cNvPr id="394" name="Google Shape;394;p46"/>
          <p:cNvCxnSpPr>
            <a:stCxn id="388" idx="3"/>
            <a:endCxn id="389" idx="1"/>
          </p:cNvCxnSpPr>
          <p:nvPr/>
        </p:nvCxnSpPr>
        <p:spPr>
          <a:xfrm flipH="1" rot="10800000">
            <a:off x="2101700" y="3719575"/>
            <a:ext cx="857400" cy="456000"/>
          </a:xfrm>
          <a:prstGeom prst="straightConnector1">
            <a:avLst/>
          </a:prstGeom>
          <a:noFill/>
          <a:ln cap="flat" cmpd="sng" w="19050">
            <a:solidFill>
              <a:srgbClr val="0000FF"/>
            </a:solidFill>
            <a:prstDash val="solid"/>
            <a:round/>
            <a:headEnd len="med" w="med" type="none"/>
            <a:tailEnd len="med" w="med" type="triangle"/>
          </a:ln>
        </p:spPr>
      </p:cxnSp>
      <p:cxnSp>
        <p:nvCxnSpPr>
          <p:cNvPr id="395" name="Google Shape;395;p46"/>
          <p:cNvCxnSpPr>
            <a:stCxn id="389" idx="3"/>
            <a:endCxn id="390" idx="1"/>
          </p:cNvCxnSpPr>
          <p:nvPr/>
        </p:nvCxnSpPr>
        <p:spPr>
          <a:xfrm>
            <a:off x="4466100" y="3719600"/>
            <a:ext cx="580200" cy="0"/>
          </a:xfrm>
          <a:prstGeom prst="straightConnector1">
            <a:avLst/>
          </a:prstGeom>
          <a:noFill/>
          <a:ln cap="flat" cmpd="sng" w="19050">
            <a:solidFill>
              <a:srgbClr val="0000FF"/>
            </a:solidFill>
            <a:prstDash val="solid"/>
            <a:round/>
            <a:headEnd len="med" w="med" type="none"/>
            <a:tailEnd len="med" w="med" type="triangle"/>
          </a:ln>
        </p:spPr>
      </p:cxnSp>
      <p:cxnSp>
        <p:nvCxnSpPr>
          <p:cNvPr id="396" name="Google Shape;396;p46"/>
          <p:cNvCxnSpPr>
            <a:stCxn id="390" idx="3"/>
            <a:endCxn id="391" idx="1"/>
          </p:cNvCxnSpPr>
          <p:nvPr/>
        </p:nvCxnSpPr>
        <p:spPr>
          <a:xfrm>
            <a:off x="6553200" y="3719600"/>
            <a:ext cx="373800" cy="0"/>
          </a:xfrm>
          <a:prstGeom prst="straightConnector1">
            <a:avLst/>
          </a:prstGeom>
          <a:noFill/>
          <a:ln cap="flat" cmpd="sng" w="19050">
            <a:solidFill>
              <a:srgbClr val="0000FF"/>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402" name="Google Shape;402;p47"/>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Font typeface="Arial"/>
              <a:buChar char="•"/>
            </a:pPr>
            <a:r>
              <a:rPr b="1" lang="sv-SE">
                <a:highlight>
                  <a:srgbClr val="FFFFFF"/>
                </a:highlight>
              </a:rPr>
              <a:t>requested</a:t>
            </a:r>
            <a:r>
              <a:rPr lang="sv-SE">
                <a:highlight>
                  <a:srgbClr val="FFFFFF"/>
                </a:highlight>
              </a:rPr>
              <a:t>: a request has been made</a:t>
            </a:r>
            <a:endParaRPr>
              <a:highlight>
                <a:srgbClr val="FFFFFF"/>
              </a:highlight>
            </a:endParaRPr>
          </a:p>
          <a:p>
            <a:pPr indent="-393700" lvl="0" marL="457200" marR="0" rtl="0" algn="l">
              <a:lnSpc>
                <a:spcPct val="100000"/>
              </a:lnSpc>
              <a:spcBef>
                <a:spcPts val="0"/>
              </a:spcBef>
              <a:spcAft>
                <a:spcPts val="0"/>
              </a:spcAft>
              <a:buSzPts val="2600"/>
              <a:buChar char="•"/>
            </a:pPr>
            <a:r>
              <a:rPr b="1" lang="sv-SE">
                <a:highlight>
                  <a:srgbClr val="FFFFFF"/>
                </a:highlight>
              </a:rPr>
              <a:t>acknowledged</a:t>
            </a:r>
            <a:r>
              <a:rPr lang="sv-SE">
                <a:highlight>
                  <a:srgbClr val="FFFFFF"/>
                </a:highlight>
              </a:rPr>
              <a:t>: request has been acknowledged.</a:t>
            </a:r>
            <a:endParaRPr sz="1800"/>
          </a:p>
          <a:p>
            <a:pPr indent="-419100" lvl="1" marL="914400" rtl="0" algn="l">
              <a:lnSpc>
                <a:spcPct val="100000"/>
              </a:lnSpc>
              <a:spcBef>
                <a:spcPts val="0"/>
              </a:spcBef>
              <a:spcAft>
                <a:spcPts val="0"/>
              </a:spcAft>
              <a:buSzPts val="3000"/>
              <a:buChar char="•"/>
            </a:pPr>
            <a:r>
              <a:rPr lang="sv-SE">
                <a:latin typeface="Consolas"/>
                <a:ea typeface="Consolas"/>
                <a:cs typeface="Consolas"/>
                <a:sym typeface="Consolas"/>
              </a:rPr>
              <a:t>AG (requested -&gt; </a:t>
            </a:r>
            <a:r>
              <a:rPr b="1" lang="sv-SE">
                <a:solidFill>
                  <a:srgbClr val="9900FF"/>
                </a:solidFill>
                <a:latin typeface="Consolas"/>
                <a:ea typeface="Consolas"/>
                <a:cs typeface="Consolas"/>
                <a:sym typeface="Consolas"/>
              </a:rPr>
              <a:t>EF</a:t>
            </a:r>
            <a:r>
              <a:rPr lang="sv-SE">
                <a:latin typeface="Consolas"/>
                <a:ea typeface="Consolas"/>
                <a:cs typeface="Consolas"/>
                <a:sym typeface="Consolas"/>
              </a:rPr>
              <a:t> acknowledged)</a:t>
            </a:r>
            <a:endParaRPr>
              <a:latin typeface="Consolas"/>
              <a:ea typeface="Consolas"/>
              <a:cs typeface="Consolas"/>
              <a:sym typeface="Consolas"/>
            </a:endParaRPr>
          </a:p>
          <a:p>
            <a:pPr indent="-342900" lvl="2" marL="1371600" rtl="0" algn="l">
              <a:lnSpc>
                <a:spcPct val="100000"/>
              </a:lnSpc>
              <a:spcBef>
                <a:spcPts val="0"/>
              </a:spcBef>
              <a:spcAft>
                <a:spcPts val="0"/>
              </a:spcAft>
              <a:buSzPts val="1800"/>
              <a:buChar char="•"/>
            </a:pPr>
            <a:r>
              <a:rPr lang="sv-SE"/>
              <a:t>On all paths, at every state in the path (AG)</a:t>
            </a:r>
            <a:endParaRPr b="1"/>
          </a:p>
          <a:p>
            <a:pPr indent="-342900" lvl="2" marL="1371600" rtl="0" algn="l">
              <a:lnSpc>
                <a:spcPct val="100000"/>
              </a:lnSpc>
              <a:spcBef>
                <a:spcPts val="0"/>
              </a:spcBef>
              <a:spcAft>
                <a:spcPts val="0"/>
              </a:spcAft>
              <a:buSzPts val="1800"/>
              <a:buChar char="•"/>
            </a:pPr>
            <a:r>
              <a:rPr lang="sv-SE"/>
              <a:t>If a </a:t>
            </a:r>
            <a:r>
              <a:rPr i="1" lang="sv-SE"/>
              <a:t>request</a:t>
            </a:r>
            <a:r>
              <a:rPr lang="sv-SE"/>
              <a:t> is made, then for </a:t>
            </a:r>
            <a:r>
              <a:rPr b="1" lang="sv-SE">
                <a:solidFill>
                  <a:srgbClr val="9900FF"/>
                </a:solidFill>
              </a:rPr>
              <a:t>a subset of paths</a:t>
            </a:r>
            <a:r>
              <a:rPr lang="sv-SE">
                <a:solidFill>
                  <a:srgbClr val="9900FF"/>
                </a:solidFill>
              </a:rPr>
              <a:t> </a:t>
            </a:r>
            <a:r>
              <a:rPr b="1" lang="sv-SE">
                <a:solidFill>
                  <a:srgbClr val="9900FF"/>
                </a:solidFill>
              </a:rPr>
              <a:t>starting at that point</a:t>
            </a:r>
            <a:r>
              <a:rPr lang="sv-SE"/>
              <a:t>, eventually (EF), it must be </a:t>
            </a:r>
            <a:r>
              <a:rPr i="1" lang="sv-SE"/>
              <a:t>acknowledged</a:t>
            </a:r>
            <a:r>
              <a:rPr lang="sv-SE"/>
              <a:t>.</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403" name="Google Shape;40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04" name="Google Shape;404;p47"/>
          <p:cNvSpPr/>
          <p:nvPr/>
        </p:nvSpPr>
        <p:spPr>
          <a:xfrm>
            <a:off x="1037000" y="3912925"/>
            <a:ext cx="10647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requested</a:t>
            </a:r>
            <a:endParaRPr/>
          </a:p>
        </p:txBody>
      </p:sp>
      <p:sp>
        <p:nvSpPr>
          <p:cNvPr id="405" name="Google Shape;405;p47"/>
          <p:cNvSpPr/>
          <p:nvPr/>
        </p:nvSpPr>
        <p:spPr>
          <a:xfrm>
            <a:off x="29592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406" name="Google Shape;406;p47"/>
          <p:cNvSpPr/>
          <p:nvPr/>
        </p:nvSpPr>
        <p:spPr>
          <a:xfrm>
            <a:off x="5046300"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!acknowledged</a:t>
            </a:r>
            <a:endParaRPr b="1"/>
          </a:p>
        </p:txBody>
      </p:sp>
      <p:sp>
        <p:nvSpPr>
          <p:cNvPr id="407" name="Google Shape;407;p47"/>
          <p:cNvSpPr/>
          <p:nvPr/>
        </p:nvSpPr>
        <p:spPr>
          <a:xfrm>
            <a:off x="6927025" y="3456950"/>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acknowledged</a:t>
            </a:r>
            <a:endParaRPr/>
          </a:p>
        </p:txBody>
      </p:sp>
      <p:sp>
        <p:nvSpPr>
          <p:cNvPr id="408" name="Google Shape;408;p47"/>
          <p:cNvSpPr/>
          <p:nvPr/>
        </p:nvSpPr>
        <p:spPr>
          <a:xfrm>
            <a:off x="2959200" y="4237225"/>
            <a:ext cx="1506900" cy="525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t>
            </a:r>
            <a:r>
              <a:rPr b="1" lang="sv-SE"/>
              <a:t>acknowledged</a:t>
            </a:r>
            <a:endParaRPr b="1"/>
          </a:p>
        </p:txBody>
      </p:sp>
      <p:cxnSp>
        <p:nvCxnSpPr>
          <p:cNvPr id="409" name="Google Shape;409;p47"/>
          <p:cNvCxnSpPr>
            <a:stCxn id="404" idx="3"/>
            <a:endCxn id="408" idx="1"/>
          </p:cNvCxnSpPr>
          <p:nvPr/>
        </p:nvCxnSpPr>
        <p:spPr>
          <a:xfrm>
            <a:off x="2101700" y="4175575"/>
            <a:ext cx="857400" cy="324300"/>
          </a:xfrm>
          <a:prstGeom prst="straightConnector1">
            <a:avLst/>
          </a:prstGeom>
          <a:noFill/>
          <a:ln cap="flat" cmpd="sng" w="19050">
            <a:solidFill>
              <a:srgbClr val="FF0000"/>
            </a:solidFill>
            <a:prstDash val="solid"/>
            <a:round/>
            <a:headEnd len="med" w="med" type="none"/>
            <a:tailEnd len="med" w="med" type="triangle"/>
          </a:ln>
        </p:spPr>
      </p:cxnSp>
      <p:cxnSp>
        <p:nvCxnSpPr>
          <p:cNvPr id="410" name="Google Shape;410;p47"/>
          <p:cNvCxnSpPr>
            <a:stCxn id="404" idx="3"/>
            <a:endCxn id="405" idx="1"/>
          </p:cNvCxnSpPr>
          <p:nvPr/>
        </p:nvCxnSpPr>
        <p:spPr>
          <a:xfrm flipH="1" rot="10800000">
            <a:off x="2101700" y="3719575"/>
            <a:ext cx="857400" cy="456000"/>
          </a:xfrm>
          <a:prstGeom prst="straightConnector1">
            <a:avLst/>
          </a:prstGeom>
          <a:noFill/>
          <a:ln cap="flat" cmpd="sng" w="19050">
            <a:solidFill>
              <a:srgbClr val="9900FF"/>
            </a:solidFill>
            <a:prstDash val="solid"/>
            <a:round/>
            <a:headEnd len="med" w="med" type="none"/>
            <a:tailEnd len="med" w="med" type="triangle"/>
          </a:ln>
        </p:spPr>
      </p:cxnSp>
      <p:cxnSp>
        <p:nvCxnSpPr>
          <p:cNvPr id="411" name="Google Shape;411;p47"/>
          <p:cNvCxnSpPr>
            <a:stCxn id="405" idx="3"/>
            <a:endCxn id="406" idx="1"/>
          </p:cNvCxnSpPr>
          <p:nvPr/>
        </p:nvCxnSpPr>
        <p:spPr>
          <a:xfrm>
            <a:off x="4466100" y="3719600"/>
            <a:ext cx="580200" cy="0"/>
          </a:xfrm>
          <a:prstGeom prst="straightConnector1">
            <a:avLst/>
          </a:prstGeom>
          <a:noFill/>
          <a:ln cap="flat" cmpd="sng" w="19050">
            <a:solidFill>
              <a:srgbClr val="9900FF"/>
            </a:solidFill>
            <a:prstDash val="solid"/>
            <a:round/>
            <a:headEnd len="med" w="med" type="none"/>
            <a:tailEnd len="med" w="med" type="triangle"/>
          </a:ln>
        </p:spPr>
      </p:cxnSp>
      <p:cxnSp>
        <p:nvCxnSpPr>
          <p:cNvPr id="412" name="Google Shape;412;p47"/>
          <p:cNvCxnSpPr>
            <a:stCxn id="406" idx="3"/>
            <a:endCxn id="407" idx="1"/>
          </p:cNvCxnSpPr>
          <p:nvPr/>
        </p:nvCxnSpPr>
        <p:spPr>
          <a:xfrm>
            <a:off x="6553200" y="3719600"/>
            <a:ext cx="373800" cy="0"/>
          </a:xfrm>
          <a:prstGeom prst="straightConnector1">
            <a:avLst/>
          </a:prstGeom>
          <a:noFill/>
          <a:ln cap="flat" cmpd="sng" w="19050">
            <a:solidFill>
              <a:srgbClr val="9900FF"/>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418" name="Google Shape;418;p48"/>
          <p:cNvSpPr txBox="1"/>
          <p:nvPr>
            <p:ph idx="1" type="body"/>
          </p:nvPr>
        </p:nvSpPr>
        <p:spPr>
          <a:xfrm>
            <a:off x="468900" y="1282400"/>
            <a:ext cx="4625400" cy="714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chocolate</a:t>
            </a:r>
            <a:r>
              <a:rPr lang="sv-SE"/>
              <a:t> = “I like chocolate.”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419" name="Google Shape;419;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20" name="Google Shape;420;p48"/>
          <p:cNvSpPr/>
          <p:nvPr/>
        </p:nvSpPr>
        <p:spPr>
          <a:xfrm>
            <a:off x="5954200" y="1443325"/>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21" name="Google Shape;421;p48"/>
          <p:cNvSpPr/>
          <p:nvPr/>
        </p:nvSpPr>
        <p:spPr>
          <a:xfrm>
            <a:off x="7312475" y="114060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22" name="Google Shape;422;p48"/>
          <p:cNvSpPr/>
          <p:nvPr/>
        </p:nvSpPr>
        <p:spPr>
          <a:xfrm>
            <a:off x="7312475" y="172350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cxnSp>
        <p:nvCxnSpPr>
          <p:cNvPr id="423" name="Google Shape;423;p48"/>
          <p:cNvCxnSpPr>
            <a:stCxn id="420" idx="3"/>
            <a:endCxn id="421" idx="1"/>
          </p:cNvCxnSpPr>
          <p:nvPr/>
        </p:nvCxnSpPr>
        <p:spPr>
          <a:xfrm flipH="1" rot="10800000">
            <a:off x="7017700" y="1389475"/>
            <a:ext cx="294900" cy="30270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48"/>
          <p:cNvCxnSpPr>
            <a:stCxn id="420" idx="3"/>
            <a:endCxn id="422" idx="1"/>
          </p:cNvCxnSpPr>
          <p:nvPr/>
        </p:nvCxnSpPr>
        <p:spPr>
          <a:xfrm>
            <a:off x="7017700" y="1692175"/>
            <a:ext cx="294900" cy="280200"/>
          </a:xfrm>
          <a:prstGeom prst="straightConnector1">
            <a:avLst/>
          </a:prstGeom>
          <a:noFill/>
          <a:ln cap="flat" cmpd="sng" w="9525">
            <a:solidFill>
              <a:schemeClr val="dk2"/>
            </a:solidFill>
            <a:prstDash val="solid"/>
            <a:round/>
            <a:headEnd len="med" w="med" type="none"/>
            <a:tailEnd len="med" w="med" type="triangle"/>
          </a:ln>
        </p:spPr>
      </p:cxnSp>
      <p:sp>
        <p:nvSpPr>
          <p:cNvPr id="425" name="Google Shape;425;p48"/>
          <p:cNvSpPr/>
          <p:nvPr/>
        </p:nvSpPr>
        <p:spPr>
          <a:xfrm>
            <a:off x="5314388" y="37573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26" name="Google Shape;426;p48"/>
          <p:cNvSpPr/>
          <p:nvPr/>
        </p:nvSpPr>
        <p:spPr>
          <a:xfrm>
            <a:off x="6672663" y="345466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27" name="Google Shape;427;p48"/>
          <p:cNvSpPr/>
          <p:nvPr/>
        </p:nvSpPr>
        <p:spPr>
          <a:xfrm>
            <a:off x="6672663" y="43260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cxnSp>
        <p:nvCxnSpPr>
          <p:cNvPr id="428" name="Google Shape;428;p48"/>
          <p:cNvCxnSpPr>
            <a:stCxn id="425" idx="3"/>
            <a:endCxn id="426" idx="1"/>
          </p:cNvCxnSpPr>
          <p:nvPr/>
        </p:nvCxnSpPr>
        <p:spPr>
          <a:xfrm flipH="1" rot="10800000">
            <a:off x="6377888" y="3703538"/>
            <a:ext cx="294900" cy="3027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48"/>
          <p:cNvCxnSpPr>
            <a:stCxn id="425" idx="3"/>
            <a:endCxn id="427" idx="1"/>
          </p:cNvCxnSpPr>
          <p:nvPr/>
        </p:nvCxnSpPr>
        <p:spPr>
          <a:xfrm>
            <a:off x="6377888" y="4006238"/>
            <a:ext cx="294900" cy="56850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48"/>
          <p:cNvSpPr txBox="1"/>
          <p:nvPr/>
        </p:nvSpPr>
        <p:spPr>
          <a:xfrm>
            <a:off x="5561875" y="525025"/>
            <a:ext cx="2977800" cy="7140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1000"/>
              </a:spcBef>
              <a:spcAft>
                <a:spcPts val="0"/>
              </a:spcAft>
              <a:buClr>
                <a:schemeClr val="dk1"/>
              </a:buClr>
              <a:buSzPts val="2600"/>
              <a:buFont typeface="Consolas"/>
              <a:buChar char="•"/>
            </a:pPr>
            <a:r>
              <a:rPr lang="sv-SE" sz="2600">
                <a:solidFill>
                  <a:schemeClr val="dk1"/>
                </a:solidFill>
                <a:latin typeface="Consolas"/>
                <a:ea typeface="Consolas"/>
                <a:cs typeface="Consolas"/>
                <a:sym typeface="Consolas"/>
              </a:rPr>
              <a:t>AG chocolate</a:t>
            </a:r>
            <a:endParaRPr sz="26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31" name="Google Shape;431;p48"/>
          <p:cNvSpPr txBox="1"/>
          <p:nvPr/>
        </p:nvSpPr>
        <p:spPr>
          <a:xfrm>
            <a:off x="5561875" y="2425525"/>
            <a:ext cx="2977800" cy="7140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1000"/>
              </a:spcBef>
              <a:spcAft>
                <a:spcPts val="0"/>
              </a:spcAft>
              <a:buClr>
                <a:schemeClr val="dk1"/>
              </a:buClr>
              <a:buSzPts val="2600"/>
              <a:buFont typeface="Consolas"/>
              <a:buChar char="•"/>
            </a:pPr>
            <a:r>
              <a:rPr lang="sv-SE" sz="2600">
                <a:solidFill>
                  <a:schemeClr val="dk1"/>
                </a:solidFill>
                <a:latin typeface="Consolas"/>
                <a:ea typeface="Consolas"/>
                <a:cs typeface="Consolas"/>
                <a:sym typeface="Consolas"/>
              </a:rPr>
              <a:t>EF</a:t>
            </a:r>
            <a:r>
              <a:rPr lang="sv-SE" sz="2600">
                <a:solidFill>
                  <a:schemeClr val="dk1"/>
                </a:solidFill>
                <a:latin typeface="Consolas"/>
                <a:ea typeface="Consolas"/>
                <a:cs typeface="Consolas"/>
                <a:sym typeface="Consolas"/>
              </a:rPr>
              <a:t> chocolate</a:t>
            </a:r>
            <a:endParaRPr sz="26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32" name="Google Shape;432;p48"/>
          <p:cNvSpPr txBox="1"/>
          <p:nvPr/>
        </p:nvSpPr>
        <p:spPr>
          <a:xfrm>
            <a:off x="386850" y="2132725"/>
            <a:ext cx="4059300" cy="7140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1000"/>
              </a:spcBef>
              <a:spcAft>
                <a:spcPts val="0"/>
              </a:spcAft>
              <a:buClr>
                <a:schemeClr val="dk1"/>
              </a:buClr>
              <a:buSzPts val="2600"/>
              <a:buFont typeface="Consolas"/>
              <a:buChar char="•"/>
            </a:pPr>
            <a:r>
              <a:rPr lang="sv-SE" sz="2600">
                <a:solidFill>
                  <a:schemeClr val="dk1"/>
                </a:solidFill>
                <a:latin typeface="Consolas"/>
                <a:ea typeface="Consolas"/>
                <a:cs typeface="Consolas"/>
                <a:sym typeface="Consolas"/>
              </a:rPr>
              <a:t>AF (EG chocolate)</a:t>
            </a:r>
            <a:endParaRPr sz="26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33" name="Google Shape;433;p48"/>
          <p:cNvSpPr/>
          <p:nvPr/>
        </p:nvSpPr>
        <p:spPr>
          <a:xfrm>
            <a:off x="8039188" y="3103725"/>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34" name="Google Shape;434;p48"/>
          <p:cNvCxnSpPr>
            <a:stCxn id="426" idx="3"/>
            <a:endCxn id="433" idx="1"/>
          </p:cNvCxnSpPr>
          <p:nvPr/>
        </p:nvCxnSpPr>
        <p:spPr>
          <a:xfrm flipH="1" rot="10800000">
            <a:off x="7736163" y="3352513"/>
            <a:ext cx="303000" cy="351000"/>
          </a:xfrm>
          <a:prstGeom prst="straightConnector1">
            <a:avLst/>
          </a:prstGeom>
          <a:noFill/>
          <a:ln cap="flat" cmpd="sng" w="9525">
            <a:solidFill>
              <a:schemeClr val="dk2"/>
            </a:solidFill>
            <a:prstDash val="solid"/>
            <a:round/>
            <a:headEnd len="med" w="med" type="none"/>
            <a:tailEnd len="med" w="med" type="triangle"/>
          </a:ln>
        </p:spPr>
      </p:cxnSp>
      <p:sp>
        <p:nvSpPr>
          <p:cNvPr id="435" name="Google Shape;435;p48"/>
          <p:cNvSpPr/>
          <p:nvPr/>
        </p:nvSpPr>
        <p:spPr>
          <a:xfrm>
            <a:off x="8030938" y="37035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36" name="Google Shape;436;p48"/>
          <p:cNvSpPr/>
          <p:nvPr/>
        </p:nvSpPr>
        <p:spPr>
          <a:xfrm>
            <a:off x="8030938" y="43260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cxnSp>
        <p:nvCxnSpPr>
          <p:cNvPr id="437" name="Google Shape;437;p48"/>
          <p:cNvCxnSpPr>
            <a:stCxn id="426" idx="3"/>
            <a:endCxn id="435" idx="1"/>
          </p:cNvCxnSpPr>
          <p:nvPr/>
        </p:nvCxnSpPr>
        <p:spPr>
          <a:xfrm>
            <a:off x="7736163" y="3703513"/>
            <a:ext cx="294900" cy="249000"/>
          </a:xfrm>
          <a:prstGeom prst="straightConnector1">
            <a:avLst/>
          </a:prstGeom>
          <a:noFill/>
          <a:ln cap="flat" cmpd="sng" w="9525">
            <a:solidFill>
              <a:schemeClr val="dk2"/>
            </a:solidFill>
            <a:prstDash val="solid"/>
            <a:round/>
            <a:headEnd len="med" w="med" type="none"/>
            <a:tailEnd len="med" w="med" type="triangle"/>
          </a:ln>
        </p:spPr>
      </p:cxnSp>
      <p:cxnSp>
        <p:nvCxnSpPr>
          <p:cNvPr id="438" name="Google Shape;438;p48"/>
          <p:cNvCxnSpPr>
            <a:stCxn id="427" idx="3"/>
            <a:endCxn id="436" idx="1"/>
          </p:cNvCxnSpPr>
          <p:nvPr/>
        </p:nvCxnSpPr>
        <p:spPr>
          <a:xfrm>
            <a:off x="7736163" y="4574863"/>
            <a:ext cx="294900" cy="0"/>
          </a:xfrm>
          <a:prstGeom prst="straightConnector1">
            <a:avLst/>
          </a:prstGeom>
          <a:noFill/>
          <a:ln cap="flat" cmpd="sng" w="9525">
            <a:solidFill>
              <a:schemeClr val="dk2"/>
            </a:solidFill>
            <a:prstDash val="solid"/>
            <a:round/>
            <a:headEnd len="med" w="med" type="none"/>
            <a:tailEnd len="med" w="med" type="triangle"/>
          </a:ln>
        </p:spPr>
      </p:cxnSp>
      <p:sp>
        <p:nvSpPr>
          <p:cNvPr id="439" name="Google Shape;439;p48"/>
          <p:cNvSpPr/>
          <p:nvPr/>
        </p:nvSpPr>
        <p:spPr>
          <a:xfrm>
            <a:off x="50488" y="33249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40" name="Google Shape;440;p48"/>
          <p:cNvSpPr/>
          <p:nvPr/>
        </p:nvSpPr>
        <p:spPr>
          <a:xfrm>
            <a:off x="1408763" y="30221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41" name="Google Shape;441;p48"/>
          <p:cNvSpPr/>
          <p:nvPr/>
        </p:nvSpPr>
        <p:spPr>
          <a:xfrm>
            <a:off x="1408763" y="38870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42" name="Google Shape;442;p48"/>
          <p:cNvCxnSpPr>
            <a:stCxn id="439" idx="3"/>
            <a:endCxn id="440" idx="1"/>
          </p:cNvCxnSpPr>
          <p:nvPr/>
        </p:nvCxnSpPr>
        <p:spPr>
          <a:xfrm flipH="1" rot="10800000">
            <a:off x="1113988" y="3271063"/>
            <a:ext cx="294900" cy="3027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48"/>
          <p:cNvCxnSpPr>
            <a:stCxn id="439" idx="3"/>
            <a:endCxn id="441" idx="1"/>
          </p:cNvCxnSpPr>
          <p:nvPr/>
        </p:nvCxnSpPr>
        <p:spPr>
          <a:xfrm>
            <a:off x="1113988" y="3573763"/>
            <a:ext cx="294900" cy="5622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48"/>
          <p:cNvSpPr/>
          <p:nvPr/>
        </p:nvSpPr>
        <p:spPr>
          <a:xfrm>
            <a:off x="2775288" y="26712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45" name="Google Shape;445;p48"/>
          <p:cNvCxnSpPr>
            <a:stCxn id="440" idx="3"/>
            <a:endCxn id="444" idx="1"/>
          </p:cNvCxnSpPr>
          <p:nvPr/>
        </p:nvCxnSpPr>
        <p:spPr>
          <a:xfrm flipH="1" rot="10800000">
            <a:off x="2472263" y="2920038"/>
            <a:ext cx="303000" cy="351000"/>
          </a:xfrm>
          <a:prstGeom prst="straightConnector1">
            <a:avLst/>
          </a:prstGeom>
          <a:noFill/>
          <a:ln cap="flat" cmpd="sng" w="9525">
            <a:solidFill>
              <a:schemeClr val="dk2"/>
            </a:solidFill>
            <a:prstDash val="solid"/>
            <a:round/>
            <a:headEnd len="med" w="med" type="none"/>
            <a:tailEnd len="med" w="med" type="triangle"/>
          </a:ln>
        </p:spPr>
      </p:cxnSp>
      <p:sp>
        <p:nvSpPr>
          <p:cNvPr id="446" name="Google Shape;446;p48"/>
          <p:cNvSpPr/>
          <p:nvPr/>
        </p:nvSpPr>
        <p:spPr>
          <a:xfrm>
            <a:off x="2767038" y="327103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47" name="Google Shape;447;p48"/>
          <p:cNvSpPr/>
          <p:nvPr/>
        </p:nvSpPr>
        <p:spPr>
          <a:xfrm>
            <a:off x="2767038" y="38870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48" name="Google Shape;448;p48"/>
          <p:cNvCxnSpPr>
            <a:stCxn id="440" idx="3"/>
            <a:endCxn id="446" idx="1"/>
          </p:cNvCxnSpPr>
          <p:nvPr/>
        </p:nvCxnSpPr>
        <p:spPr>
          <a:xfrm>
            <a:off x="2472263" y="3271038"/>
            <a:ext cx="294900" cy="249000"/>
          </a:xfrm>
          <a:prstGeom prst="straightConnector1">
            <a:avLst/>
          </a:prstGeom>
          <a:noFill/>
          <a:ln cap="flat" cmpd="sng" w="9525">
            <a:solidFill>
              <a:schemeClr val="dk2"/>
            </a:solidFill>
            <a:prstDash val="solid"/>
            <a:round/>
            <a:headEnd len="med" w="med" type="none"/>
            <a:tailEnd len="med" w="med" type="triangle"/>
          </a:ln>
        </p:spPr>
      </p:cxnSp>
      <p:cxnSp>
        <p:nvCxnSpPr>
          <p:cNvPr id="449" name="Google Shape;449;p48"/>
          <p:cNvCxnSpPr>
            <a:stCxn id="441" idx="3"/>
            <a:endCxn id="447" idx="1"/>
          </p:cNvCxnSpPr>
          <p:nvPr/>
        </p:nvCxnSpPr>
        <p:spPr>
          <a:xfrm>
            <a:off x="2472263" y="4135938"/>
            <a:ext cx="294900" cy="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48"/>
          <p:cNvSpPr/>
          <p:nvPr/>
        </p:nvSpPr>
        <p:spPr>
          <a:xfrm>
            <a:off x="4102700" y="26712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51" name="Google Shape;451;p48"/>
          <p:cNvCxnSpPr>
            <a:stCxn id="444" idx="3"/>
            <a:endCxn id="450" idx="1"/>
          </p:cNvCxnSpPr>
          <p:nvPr/>
        </p:nvCxnSpPr>
        <p:spPr>
          <a:xfrm>
            <a:off x="3838788" y="2920100"/>
            <a:ext cx="2640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48"/>
          <p:cNvSpPr/>
          <p:nvPr/>
        </p:nvSpPr>
        <p:spPr>
          <a:xfrm>
            <a:off x="4125325" y="32710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cxnSp>
        <p:nvCxnSpPr>
          <p:cNvPr id="453" name="Google Shape;453;p48"/>
          <p:cNvCxnSpPr>
            <a:stCxn id="446" idx="3"/>
            <a:endCxn id="452" idx="1"/>
          </p:cNvCxnSpPr>
          <p:nvPr/>
        </p:nvCxnSpPr>
        <p:spPr>
          <a:xfrm>
            <a:off x="3830538" y="3519888"/>
            <a:ext cx="294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459" name="Google Shape;459;p49"/>
          <p:cNvSpPr txBox="1"/>
          <p:nvPr>
            <p:ph idx="1" type="body"/>
          </p:nvPr>
        </p:nvSpPr>
        <p:spPr>
          <a:xfrm>
            <a:off x="148975" y="1140600"/>
            <a:ext cx="4625400" cy="714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chocolate</a:t>
            </a:r>
            <a:r>
              <a:rPr lang="sv-SE"/>
              <a:t> = “I like chocolate.”</a:t>
            </a:r>
            <a:endParaRPr/>
          </a:p>
          <a:p>
            <a:pPr indent="0" lvl="0" marL="0" rtl="0" algn="l">
              <a:spcBef>
                <a:spcPts val="1000"/>
              </a:spcBef>
              <a:spcAft>
                <a:spcPts val="0"/>
              </a:spcAft>
              <a:buNone/>
            </a:pPr>
            <a:r>
              <a:rPr b="1" lang="sv-SE"/>
              <a:t>warm</a:t>
            </a:r>
            <a:r>
              <a:rPr lang="sv-SE"/>
              <a:t> = “it is warm”</a:t>
            </a:r>
            <a:r>
              <a:rPr lang="sv-SE"/>
              <a:t> </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460" name="Google Shape;460;p49"/>
          <p:cNvSpPr/>
          <p:nvPr/>
        </p:nvSpPr>
        <p:spPr>
          <a:xfrm>
            <a:off x="6881488" y="9830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61" name="Google Shape;461;p49"/>
          <p:cNvSpPr txBox="1"/>
          <p:nvPr/>
        </p:nvSpPr>
        <p:spPr>
          <a:xfrm>
            <a:off x="5188825" y="532200"/>
            <a:ext cx="3744600" cy="7140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1000"/>
              </a:spcBef>
              <a:spcAft>
                <a:spcPts val="0"/>
              </a:spcAft>
              <a:buClr>
                <a:schemeClr val="dk1"/>
              </a:buClr>
              <a:buSzPts val="2600"/>
              <a:buFont typeface="Consolas"/>
              <a:buChar char="•"/>
            </a:pPr>
            <a:r>
              <a:rPr lang="sv-SE" sz="2600">
                <a:solidFill>
                  <a:schemeClr val="dk1"/>
                </a:solidFill>
                <a:latin typeface="Consolas"/>
                <a:ea typeface="Consolas"/>
                <a:cs typeface="Consolas"/>
                <a:sym typeface="Consolas"/>
              </a:rPr>
              <a:t>EG (AF chocolate)</a:t>
            </a:r>
            <a:endParaRPr sz="26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62" name="Google Shape;462;p49"/>
          <p:cNvSpPr txBox="1"/>
          <p:nvPr/>
        </p:nvSpPr>
        <p:spPr>
          <a:xfrm>
            <a:off x="403275" y="2328875"/>
            <a:ext cx="4625400" cy="714000"/>
          </a:xfrm>
          <a:prstGeom prst="rect">
            <a:avLst/>
          </a:prstGeom>
          <a:noFill/>
          <a:ln>
            <a:noFill/>
          </a:ln>
        </p:spPr>
        <p:txBody>
          <a:bodyPr anchorCtr="0" anchor="t" bIns="91425" lIns="91425" spcFirstLastPara="1" rIns="91425" wrap="square" tIns="91425">
            <a:noAutofit/>
          </a:bodyPr>
          <a:lstStyle/>
          <a:p>
            <a:pPr indent="-393700" lvl="0" marL="457200" rtl="0" algn="l">
              <a:lnSpc>
                <a:spcPct val="90000"/>
              </a:lnSpc>
              <a:spcBef>
                <a:spcPts val="1000"/>
              </a:spcBef>
              <a:spcAft>
                <a:spcPts val="0"/>
              </a:spcAft>
              <a:buClr>
                <a:schemeClr val="dk1"/>
              </a:buClr>
              <a:buSzPts val="2600"/>
              <a:buFont typeface="Consolas"/>
              <a:buChar char="•"/>
            </a:pPr>
            <a:r>
              <a:rPr lang="sv-SE" sz="2600">
                <a:solidFill>
                  <a:schemeClr val="dk1"/>
                </a:solidFill>
                <a:latin typeface="Consolas"/>
                <a:ea typeface="Consolas"/>
                <a:cs typeface="Consolas"/>
                <a:sym typeface="Consolas"/>
              </a:rPr>
              <a:t>AG (chocolate U warm)</a:t>
            </a:r>
            <a:endParaRPr sz="2600">
              <a:solidFill>
                <a:schemeClr val="dk1"/>
              </a:solidFill>
              <a:latin typeface="Consolas"/>
              <a:ea typeface="Consolas"/>
              <a:cs typeface="Consolas"/>
              <a:sym typeface="Consolas"/>
            </a:endParaRPr>
          </a:p>
          <a:p>
            <a:pPr indent="0" lvl="0" marL="0" rtl="0" algn="l">
              <a:spcBef>
                <a:spcPts val="0"/>
              </a:spcBef>
              <a:spcAft>
                <a:spcPts val="0"/>
              </a:spcAft>
              <a:buNone/>
            </a:pPr>
            <a:r>
              <a:t/>
            </a:r>
            <a:endParaRPr/>
          </a:p>
        </p:txBody>
      </p:sp>
      <p:sp>
        <p:nvSpPr>
          <p:cNvPr id="463" name="Google Shape;463;p49"/>
          <p:cNvSpPr/>
          <p:nvPr/>
        </p:nvSpPr>
        <p:spPr>
          <a:xfrm>
            <a:off x="8031263" y="3076075"/>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sp>
        <p:nvSpPr>
          <p:cNvPr id="464" name="Google Shape;464;p49"/>
          <p:cNvSpPr/>
          <p:nvPr/>
        </p:nvSpPr>
        <p:spPr>
          <a:xfrm>
            <a:off x="75088" y="35710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lang="sv-SE"/>
              <a:t>!warm</a:t>
            </a:r>
            <a:endParaRPr/>
          </a:p>
        </p:txBody>
      </p:sp>
      <p:sp>
        <p:nvSpPr>
          <p:cNvPr id="465" name="Google Shape;465;p49"/>
          <p:cNvSpPr/>
          <p:nvPr/>
        </p:nvSpPr>
        <p:spPr>
          <a:xfrm>
            <a:off x="1433363" y="32682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lang="sv-SE"/>
              <a:t>!warm</a:t>
            </a:r>
            <a:endParaRPr/>
          </a:p>
        </p:txBody>
      </p:sp>
      <p:sp>
        <p:nvSpPr>
          <p:cNvPr id="466" name="Google Shape;466;p49"/>
          <p:cNvSpPr/>
          <p:nvPr/>
        </p:nvSpPr>
        <p:spPr>
          <a:xfrm>
            <a:off x="1433363" y="41331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b="1" lang="sv-SE"/>
              <a:t>warm</a:t>
            </a:r>
            <a:endParaRPr b="1"/>
          </a:p>
        </p:txBody>
      </p:sp>
      <p:cxnSp>
        <p:nvCxnSpPr>
          <p:cNvPr id="467" name="Google Shape;467;p49"/>
          <p:cNvCxnSpPr>
            <a:stCxn id="464" idx="3"/>
            <a:endCxn id="465" idx="1"/>
          </p:cNvCxnSpPr>
          <p:nvPr/>
        </p:nvCxnSpPr>
        <p:spPr>
          <a:xfrm flipH="1" rot="10800000">
            <a:off x="1138588" y="3517163"/>
            <a:ext cx="294900" cy="3027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49"/>
          <p:cNvCxnSpPr>
            <a:stCxn id="464" idx="3"/>
            <a:endCxn id="466" idx="1"/>
          </p:cNvCxnSpPr>
          <p:nvPr/>
        </p:nvCxnSpPr>
        <p:spPr>
          <a:xfrm>
            <a:off x="1138588" y="3819863"/>
            <a:ext cx="294900" cy="562200"/>
          </a:xfrm>
          <a:prstGeom prst="straightConnector1">
            <a:avLst/>
          </a:prstGeom>
          <a:noFill/>
          <a:ln cap="flat" cmpd="sng" w="9525">
            <a:solidFill>
              <a:schemeClr val="dk2"/>
            </a:solidFill>
            <a:prstDash val="solid"/>
            <a:round/>
            <a:headEnd len="med" w="med" type="none"/>
            <a:tailEnd len="med" w="med" type="triangle"/>
          </a:ln>
        </p:spPr>
      </p:cxnSp>
      <p:sp>
        <p:nvSpPr>
          <p:cNvPr id="469" name="Google Shape;469;p49"/>
          <p:cNvSpPr/>
          <p:nvPr/>
        </p:nvSpPr>
        <p:spPr>
          <a:xfrm>
            <a:off x="2799888" y="29173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b="1" lang="sv-SE"/>
              <a:t>warm</a:t>
            </a:r>
            <a:endParaRPr b="1"/>
          </a:p>
        </p:txBody>
      </p:sp>
      <p:cxnSp>
        <p:nvCxnSpPr>
          <p:cNvPr id="470" name="Google Shape;470;p49"/>
          <p:cNvCxnSpPr>
            <a:stCxn id="465" idx="3"/>
            <a:endCxn id="469" idx="1"/>
          </p:cNvCxnSpPr>
          <p:nvPr/>
        </p:nvCxnSpPr>
        <p:spPr>
          <a:xfrm flipH="1" rot="10800000">
            <a:off x="2496863" y="3166138"/>
            <a:ext cx="303000" cy="351000"/>
          </a:xfrm>
          <a:prstGeom prst="straightConnector1">
            <a:avLst/>
          </a:prstGeom>
          <a:noFill/>
          <a:ln cap="flat" cmpd="sng" w="9525">
            <a:solidFill>
              <a:schemeClr val="dk2"/>
            </a:solidFill>
            <a:prstDash val="solid"/>
            <a:round/>
            <a:headEnd len="med" w="med" type="none"/>
            <a:tailEnd len="med" w="med" type="triangle"/>
          </a:ln>
        </p:spPr>
      </p:cxnSp>
      <p:sp>
        <p:nvSpPr>
          <p:cNvPr id="471" name="Google Shape;471;p49"/>
          <p:cNvSpPr/>
          <p:nvPr/>
        </p:nvSpPr>
        <p:spPr>
          <a:xfrm>
            <a:off x="2791638" y="351713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a:p>
            <a:pPr indent="0" lvl="0" marL="0" rtl="0" algn="ctr">
              <a:spcBef>
                <a:spcPts val="0"/>
              </a:spcBef>
              <a:spcAft>
                <a:spcPts val="0"/>
              </a:spcAft>
              <a:buNone/>
            </a:pPr>
            <a:r>
              <a:rPr lang="sv-SE"/>
              <a:t>!warm</a:t>
            </a:r>
            <a:endParaRPr/>
          </a:p>
        </p:txBody>
      </p:sp>
      <p:sp>
        <p:nvSpPr>
          <p:cNvPr id="472" name="Google Shape;472;p49"/>
          <p:cNvSpPr/>
          <p:nvPr/>
        </p:nvSpPr>
        <p:spPr>
          <a:xfrm>
            <a:off x="2791638" y="413318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a:p>
            <a:pPr indent="0" lvl="0" marL="0" rtl="0" algn="ctr">
              <a:spcBef>
                <a:spcPts val="0"/>
              </a:spcBef>
              <a:spcAft>
                <a:spcPts val="0"/>
              </a:spcAft>
              <a:buNone/>
            </a:pPr>
            <a:r>
              <a:rPr b="1" lang="sv-SE"/>
              <a:t>warm</a:t>
            </a:r>
            <a:endParaRPr b="1"/>
          </a:p>
        </p:txBody>
      </p:sp>
      <p:cxnSp>
        <p:nvCxnSpPr>
          <p:cNvPr id="473" name="Google Shape;473;p49"/>
          <p:cNvCxnSpPr>
            <a:stCxn id="465" idx="3"/>
            <a:endCxn id="471" idx="1"/>
          </p:cNvCxnSpPr>
          <p:nvPr/>
        </p:nvCxnSpPr>
        <p:spPr>
          <a:xfrm>
            <a:off x="2496863" y="3517138"/>
            <a:ext cx="294900" cy="249000"/>
          </a:xfrm>
          <a:prstGeom prst="straightConnector1">
            <a:avLst/>
          </a:prstGeom>
          <a:noFill/>
          <a:ln cap="flat" cmpd="sng" w="9525">
            <a:solidFill>
              <a:schemeClr val="dk2"/>
            </a:solidFill>
            <a:prstDash val="solid"/>
            <a:round/>
            <a:headEnd len="med" w="med" type="none"/>
            <a:tailEnd len="med" w="med" type="triangle"/>
          </a:ln>
        </p:spPr>
      </p:cxnSp>
      <p:cxnSp>
        <p:nvCxnSpPr>
          <p:cNvPr id="474" name="Google Shape;474;p49"/>
          <p:cNvCxnSpPr>
            <a:stCxn id="466" idx="3"/>
            <a:endCxn id="472" idx="1"/>
          </p:cNvCxnSpPr>
          <p:nvPr/>
        </p:nvCxnSpPr>
        <p:spPr>
          <a:xfrm>
            <a:off x="2496863" y="4382038"/>
            <a:ext cx="294900" cy="0"/>
          </a:xfrm>
          <a:prstGeom prst="straightConnector1">
            <a:avLst/>
          </a:prstGeom>
          <a:noFill/>
          <a:ln cap="flat" cmpd="sng" w="9525">
            <a:solidFill>
              <a:schemeClr val="dk2"/>
            </a:solidFill>
            <a:prstDash val="solid"/>
            <a:round/>
            <a:headEnd len="med" w="med" type="none"/>
            <a:tailEnd len="med" w="med" type="triangle"/>
          </a:ln>
        </p:spPr>
      </p:cxnSp>
      <p:sp>
        <p:nvSpPr>
          <p:cNvPr id="475" name="Google Shape;475;p49"/>
          <p:cNvSpPr/>
          <p:nvPr/>
        </p:nvSpPr>
        <p:spPr>
          <a:xfrm>
            <a:off x="4127300" y="29173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t>
            </a:r>
            <a:r>
              <a:rPr lang="sv-SE"/>
              <a:t>chocolate</a:t>
            </a:r>
            <a:endParaRPr/>
          </a:p>
          <a:p>
            <a:pPr indent="0" lvl="0" marL="0" rtl="0" algn="ctr">
              <a:spcBef>
                <a:spcPts val="0"/>
              </a:spcBef>
              <a:spcAft>
                <a:spcPts val="0"/>
              </a:spcAft>
              <a:buNone/>
            </a:pPr>
            <a:r>
              <a:rPr lang="sv-SE"/>
              <a:t>!warm</a:t>
            </a:r>
            <a:endParaRPr/>
          </a:p>
        </p:txBody>
      </p:sp>
      <p:cxnSp>
        <p:nvCxnSpPr>
          <p:cNvPr id="476" name="Google Shape;476;p49"/>
          <p:cNvCxnSpPr>
            <a:stCxn id="469" idx="3"/>
            <a:endCxn id="475" idx="1"/>
          </p:cNvCxnSpPr>
          <p:nvPr/>
        </p:nvCxnSpPr>
        <p:spPr>
          <a:xfrm>
            <a:off x="3863388" y="3166200"/>
            <a:ext cx="264000" cy="0"/>
          </a:xfrm>
          <a:prstGeom prst="straightConnector1">
            <a:avLst/>
          </a:prstGeom>
          <a:noFill/>
          <a:ln cap="flat" cmpd="sng" w="9525">
            <a:solidFill>
              <a:schemeClr val="dk2"/>
            </a:solidFill>
            <a:prstDash val="solid"/>
            <a:round/>
            <a:headEnd len="med" w="med" type="none"/>
            <a:tailEnd len="med" w="med" type="triangle"/>
          </a:ln>
        </p:spPr>
      </p:cxnSp>
      <p:sp>
        <p:nvSpPr>
          <p:cNvPr id="477" name="Google Shape;477;p49"/>
          <p:cNvSpPr/>
          <p:nvPr/>
        </p:nvSpPr>
        <p:spPr>
          <a:xfrm>
            <a:off x="4149925" y="35171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b="1" lang="sv-SE"/>
              <a:t>warm</a:t>
            </a:r>
            <a:endParaRPr b="1"/>
          </a:p>
        </p:txBody>
      </p:sp>
      <p:cxnSp>
        <p:nvCxnSpPr>
          <p:cNvPr id="478" name="Google Shape;478;p49"/>
          <p:cNvCxnSpPr>
            <a:stCxn id="471" idx="3"/>
            <a:endCxn id="477" idx="1"/>
          </p:cNvCxnSpPr>
          <p:nvPr/>
        </p:nvCxnSpPr>
        <p:spPr>
          <a:xfrm>
            <a:off x="3855138" y="3765988"/>
            <a:ext cx="294900" cy="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49"/>
          <p:cNvSpPr/>
          <p:nvPr/>
        </p:nvSpPr>
        <p:spPr>
          <a:xfrm>
            <a:off x="6295613" y="16678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80" name="Google Shape;480;p49"/>
          <p:cNvSpPr/>
          <p:nvPr/>
        </p:nvSpPr>
        <p:spPr>
          <a:xfrm>
            <a:off x="7639963" y="1667813"/>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cxnSp>
        <p:nvCxnSpPr>
          <p:cNvPr id="481" name="Google Shape;481;p49"/>
          <p:cNvCxnSpPr>
            <a:stCxn id="460" idx="2"/>
            <a:endCxn id="479" idx="0"/>
          </p:cNvCxnSpPr>
          <p:nvPr/>
        </p:nvCxnSpPr>
        <p:spPr>
          <a:xfrm flipH="1">
            <a:off x="6827338" y="1480788"/>
            <a:ext cx="585900" cy="186900"/>
          </a:xfrm>
          <a:prstGeom prst="straightConnector1">
            <a:avLst/>
          </a:prstGeom>
          <a:noFill/>
          <a:ln cap="flat" cmpd="sng" w="9525">
            <a:solidFill>
              <a:schemeClr val="dk2"/>
            </a:solidFill>
            <a:prstDash val="solid"/>
            <a:round/>
            <a:headEnd len="med" w="med" type="none"/>
            <a:tailEnd len="med" w="med" type="triangle"/>
          </a:ln>
        </p:spPr>
      </p:cxnSp>
      <p:cxnSp>
        <p:nvCxnSpPr>
          <p:cNvPr id="482" name="Google Shape;482;p49"/>
          <p:cNvCxnSpPr>
            <a:stCxn id="460" idx="2"/>
            <a:endCxn id="480" idx="0"/>
          </p:cNvCxnSpPr>
          <p:nvPr/>
        </p:nvCxnSpPr>
        <p:spPr>
          <a:xfrm>
            <a:off x="7413238" y="1480788"/>
            <a:ext cx="758400" cy="186900"/>
          </a:xfrm>
          <a:prstGeom prst="straightConnector1">
            <a:avLst/>
          </a:prstGeom>
          <a:noFill/>
          <a:ln cap="flat" cmpd="sng" w="9525">
            <a:solidFill>
              <a:schemeClr val="dk2"/>
            </a:solidFill>
            <a:prstDash val="solid"/>
            <a:round/>
            <a:headEnd len="med" w="med" type="none"/>
            <a:tailEnd len="med" w="med" type="triangle"/>
          </a:ln>
        </p:spPr>
      </p:cxnSp>
      <p:sp>
        <p:nvSpPr>
          <p:cNvPr id="483" name="Google Shape;483;p49"/>
          <p:cNvSpPr/>
          <p:nvPr/>
        </p:nvSpPr>
        <p:spPr>
          <a:xfrm>
            <a:off x="8031263" y="237193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sp>
        <p:nvSpPr>
          <p:cNvPr id="484" name="Google Shape;484;p49"/>
          <p:cNvSpPr/>
          <p:nvPr/>
        </p:nvSpPr>
        <p:spPr>
          <a:xfrm>
            <a:off x="6858825" y="235253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p:txBody>
      </p:sp>
      <p:sp>
        <p:nvSpPr>
          <p:cNvPr id="485" name="Google Shape;485;p49"/>
          <p:cNvSpPr/>
          <p:nvPr/>
        </p:nvSpPr>
        <p:spPr>
          <a:xfrm>
            <a:off x="5686388" y="2371938"/>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!chocolate</a:t>
            </a:r>
            <a:endParaRPr/>
          </a:p>
        </p:txBody>
      </p:sp>
      <p:cxnSp>
        <p:nvCxnSpPr>
          <p:cNvPr id="486" name="Google Shape;486;p49"/>
          <p:cNvCxnSpPr>
            <a:stCxn id="480" idx="2"/>
            <a:endCxn id="484" idx="0"/>
          </p:cNvCxnSpPr>
          <p:nvPr/>
        </p:nvCxnSpPr>
        <p:spPr>
          <a:xfrm flipH="1">
            <a:off x="7390513" y="2165513"/>
            <a:ext cx="781200" cy="186900"/>
          </a:xfrm>
          <a:prstGeom prst="straightConnector1">
            <a:avLst/>
          </a:prstGeom>
          <a:noFill/>
          <a:ln cap="flat" cmpd="sng" w="9525">
            <a:solidFill>
              <a:schemeClr val="dk2"/>
            </a:solidFill>
            <a:prstDash val="solid"/>
            <a:round/>
            <a:headEnd len="med" w="med" type="none"/>
            <a:tailEnd len="med" w="med" type="triangle"/>
          </a:ln>
        </p:spPr>
      </p:cxnSp>
      <p:cxnSp>
        <p:nvCxnSpPr>
          <p:cNvPr id="487" name="Google Shape;487;p49"/>
          <p:cNvCxnSpPr>
            <a:stCxn id="480" idx="2"/>
            <a:endCxn id="483" idx="0"/>
          </p:cNvCxnSpPr>
          <p:nvPr/>
        </p:nvCxnSpPr>
        <p:spPr>
          <a:xfrm>
            <a:off x="8171713" y="2165513"/>
            <a:ext cx="391200" cy="2064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49"/>
          <p:cNvCxnSpPr>
            <a:stCxn id="479" idx="2"/>
            <a:endCxn id="485" idx="0"/>
          </p:cNvCxnSpPr>
          <p:nvPr/>
        </p:nvCxnSpPr>
        <p:spPr>
          <a:xfrm flipH="1">
            <a:off x="6218063" y="2165513"/>
            <a:ext cx="609300" cy="206400"/>
          </a:xfrm>
          <a:prstGeom prst="straightConnector1">
            <a:avLst/>
          </a:prstGeom>
          <a:noFill/>
          <a:ln cap="flat" cmpd="sng" w="9525">
            <a:solidFill>
              <a:schemeClr val="dk2"/>
            </a:solidFill>
            <a:prstDash val="solid"/>
            <a:round/>
            <a:headEnd len="med" w="med" type="none"/>
            <a:tailEnd len="med" w="med" type="triangle"/>
          </a:ln>
        </p:spPr>
      </p:cxnSp>
      <p:cxnSp>
        <p:nvCxnSpPr>
          <p:cNvPr id="489" name="Google Shape;489;p49"/>
          <p:cNvCxnSpPr>
            <a:stCxn id="483" idx="2"/>
            <a:endCxn id="463" idx="0"/>
          </p:cNvCxnSpPr>
          <p:nvPr/>
        </p:nvCxnSpPr>
        <p:spPr>
          <a:xfrm>
            <a:off x="8563013" y="2869638"/>
            <a:ext cx="0" cy="206400"/>
          </a:xfrm>
          <a:prstGeom prst="straightConnector1">
            <a:avLst/>
          </a:prstGeom>
          <a:noFill/>
          <a:ln cap="flat" cmpd="sng" w="9525">
            <a:solidFill>
              <a:schemeClr val="dk2"/>
            </a:solidFill>
            <a:prstDash val="solid"/>
            <a:round/>
            <a:headEnd len="med" w="med" type="none"/>
            <a:tailEnd len="med" w="med" type="triangle"/>
          </a:ln>
        </p:spPr>
      </p:cxnSp>
      <p:sp>
        <p:nvSpPr>
          <p:cNvPr id="490" name="Google Shape;490;p49"/>
          <p:cNvSpPr/>
          <p:nvPr/>
        </p:nvSpPr>
        <p:spPr>
          <a:xfrm>
            <a:off x="5415425" y="3517150"/>
            <a:ext cx="1063500" cy="497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chocolate</a:t>
            </a:r>
            <a:endParaRPr b="1"/>
          </a:p>
          <a:p>
            <a:pPr indent="0" lvl="0" marL="0" rtl="0" algn="ctr">
              <a:spcBef>
                <a:spcPts val="0"/>
              </a:spcBef>
              <a:spcAft>
                <a:spcPts val="0"/>
              </a:spcAft>
              <a:buNone/>
            </a:pPr>
            <a:r>
              <a:rPr b="1" lang="sv-SE"/>
              <a:t>warm</a:t>
            </a:r>
            <a:endParaRPr b="1"/>
          </a:p>
        </p:txBody>
      </p:sp>
      <p:cxnSp>
        <p:nvCxnSpPr>
          <p:cNvPr id="491" name="Google Shape;491;p49"/>
          <p:cNvCxnSpPr>
            <a:stCxn id="477" idx="3"/>
            <a:endCxn id="490" idx="1"/>
          </p:cNvCxnSpPr>
          <p:nvPr/>
        </p:nvCxnSpPr>
        <p:spPr>
          <a:xfrm>
            <a:off x="5213425" y="3766000"/>
            <a:ext cx="201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8" name="Google Shape;498;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499" name="Google Shape;499;p50"/>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cabin is moving, the direction is up, and it is on floor 3, then it will be at floor 4 next.</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(((floor==3) &amp;&amp; (status==moving) &amp;&amp; (direction==up)) -&gt; X (floor==4))</a:t>
            </a:r>
            <a:endParaRPr sz="1700">
              <a:latin typeface="Consolas"/>
              <a:ea typeface="Consolas"/>
              <a:cs typeface="Consolas"/>
              <a:sym typeface="Consolas"/>
            </a:endParaRPr>
          </a:p>
          <a:p>
            <a:pPr indent="0" lvl="0" marL="914400" rtl="0" algn="l">
              <a:spcBef>
                <a:spcPts val="1000"/>
              </a:spcBef>
              <a:spcAft>
                <a:spcPts val="0"/>
              </a:spcAft>
              <a:buNone/>
            </a:pPr>
            <a:r>
              <a:t/>
            </a:r>
            <a:endParaRPr sz="1700">
              <a:latin typeface="Consolas"/>
              <a:ea typeface="Consolas"/>
              <a:cs typeface="Consolas"/>
              <a:sym typeface="Consolas"/>
            </a:endParaRPr>
          </a:p>
          <a:p>
            <a:pPr indent="-361950" lvl="0" marL="457200" rtl="0" algn="l">
              <a:spcBef>
                <a:spcPts val="1000"/>
              </a:spcBef>
              <a:spcAft>
                <a:spcPts val="0"/>
              </a:spcAft>
              <a:buSzPts val="2100"/>
              <a:buChar char="•"/>
            </a:pPr>
            <a:r>
              <a:rPr lang="sv-SE" sz="2100"/>
              <a:t>If I request the elevator on floor 1, and the </a:t>
            </a:r>
            <a:r>
              <a:rPr lang="sv-SE" sz="2100"/>
              <a:t>cabin is not at that floor, it must eventually reach me (or be broken).</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AG ((request_floor1 &amp;&amp; floor!=1) -&gt; AF (floor==1 || status==broken))</a:t>
            </a:r>
            <a:endParaRPr sz="1700">
              <a:latin typeface="Consolas"/>
              <a:ea typeface="Consolas"/>
              <a:cs typeface="Consolas"/>
              <a:sym typeface="Consolas"/>
            </a:endParaRPr>
          </a:p>
        </p:txBody>
      </p:sp>
      <p:pic>
        <p:nvPicPr>
          <p:cNvPr id="500" name="Google Shape;500;p50"/>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07" name="Google Shape;50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Elevator</a:t>
            </a:r>
            <a:endParaRPr/>
          </a:p>
        </p:txBody>
      </p:sp>
      <p:sp>
        <p:nvSpPr>
          <p:cNvPr id="508" name="Google Shape;508;p51"/>
          <p:cNvSpPr txBox="1"/>
          <p:nvPr>
            <p:ph idx="1" type="body"/>
          </p:nvPr>
        </p:nvSpPr>
        <p:spPr>
          <a:xfrm>
            <a:off x="468900" y="1282400"/>
            <a:ext cx="6360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If the elevator is requested on floor 1, and the cabin is at floor 4, it </a:t>
            </a:r>
            <a:r>
              <a:rPr b="1" i="1" lang="sv-SE" sz="2100">
                <a:solidFill>
                  <a:schemeClr val="accent3"/>
                </a:solidFill>
              </a:rPr>
              <a:t>could</a:t>
            </a:r>
            <a:r>
              <a:rPr lang="sv-SE" sz="2100"/>
              <a:t> stop at floor 3 along the way to let passengers in.</a:t>
            </a:r>
            <a:endParaRPr sz="4000"/>
          </a:p>
          <a:p>
            <a:pPr indent="-336550" lvl="1" marL="914400" rtl="0" algn="l">
              <a:spcBef>
                <a:spcPts val="0"/>
              </a:spcBef>
              <a:spcAft>
                <a:spcPts val="0"/>
              </a:spcAft>
              <a:buSzPts val="1700"/>
              <a:buChar char="•"/>
            </a:pPr>
            <a:r>
              <a:rPr lang="sv-SE" sz="1700">
                <a:latin typeface="Consolas"/>
                <a:ea typeface="Consolas"/>
                <a:cs typeface="Consolas"/>
                <a:sym typeface="Consolas"/>
              </a:rPr>
              <a:t>AG ((request_floor1 &amp;&amp; floor==4) -&gt; </a:t>
            </a:r>
            <a:r>
              <a:rPr b="1" lang="sv-SE" sz="1700">
                <a:solidFill>
                  <a:schemeClr val="accent3"/>
                </a:solidFill>
                <a:latin typeface="Consolas"/>
                <a:ea typeface="Consolas"/>
                <a:cs typeface="Consolas"/>
                <a:sym typeface="Consolas"/>
              </a:rPr>
              <a:t>EX</a:t>
            </a:r>
            <a:r>
              <a:rPr lang="sv-SE" sz="1700">
                <a:latin typeface="Consolas"/>
                <a:ea typeface="Consolas"/>
                <a:cs typeface="Consolas"/>
                <a:sym typeface="Consolas"/>
              </a:rPr>
              <a:t> (floor==3 &amp;&amp; door==open))</a:t>
            </a:r>
            <a:endParaRPr sz="1700">
              <a:latin typeface="Consolas"/>
              <a:ea typeface="Consolas"/>
              <a:cs typeface="Consolas"/>
              <a:sym typeface="Consolas"/>
            </a:endParaRPr>
          </a:p>
          <a:p>
            <a:pPr indent="-336550" lvl="1" marL="914400" rtl="0" algn="l">
              <a:spcBef>
                <a:spcPts val="0"/>
              </a:spcBef>
              <a:spcAft>
                <a:spcPts val="0"/>
              </a:spcAft>
              <a:buSzPts val="1700"/>
              <a:buChar char="•"/>
            </a:pPr>
            <a:r>
              <a:rPr lang="sv-SE" sz="1700"/>
              <a:t>Leaves open possibility that the cabin is moving up, could break, could remain at floor 4 longer, no one requested it on floor 3, …</a:t>
            </a:r>
            <a:endParaRPr sz="1700"/>
          </a:p>
          <a:p>
            <a:pPr indent="0" lvl="0" marL="914400" rtl="0" algn="l">
              <a:spcBef>
                <a:spcPts val="1000"/>
              </a:spcBef>
              <a:spcAft>
                <a:spcPts val="0"/>
              </a:spcAft>
              <a:buNone/>
            </a:pPr>
            <a:r>
              <a:t/>
            </a:r>
            <a:endParaRPr sz="1700"/>
          </a:p>
          <a:p>
            <a:pPr indent="-361950" lvl="0" marL="457200" rtl="0" algn="l">
              <a:spcBef>
                <a:spcPts val="1000"/>
              </a:spcBef>
              <a:spcAft>
                <a:spcPts val="0"/>
              </a:spcAft>
              <a:buSzPts val="2100"/>
              <a:buChar char="•"/>
            </a:pPr>
            <a:r>
              <a:rPr lang="sv-SE" sz="2100"/>
              <a:t>The door must not be open while cabin moving.</a:t>
            </a:r>
            <a:endParaRPr sz="2100"/>
          </a:p>
          <a:p>
            <a:pPr indent="-336550" lvl="1" marL="914400" rtl="0" algn="l">
              <a:spcBef>
                <a:spcPts val="0"/>
              </a:spcBef>
              <a:spcAft>
                <a:spcPts val="0"/>
              </a:spcAft>
              <a:buSzPts val="1700"/>
              <a:buFont typeface="Consolas"/>
              <a:buChar char="•"/>
            </a:pPr>
            <a:r>
              <a:rPr lang="sv-SE" sz="1700">
                <a:latin typeface="Consolas"/>
                <a:ea typeface="Consolas"/>
                <a:cs typeface="Consolas"/>
                <a:sym typeface="Consolas"/>
              </a:rPr>
              <a:t>G (status==moving -&gt; door==closed)</a:t>
            </a:r>
            <a:endParaRPr sz="1700">
              <a:latin typeface="Consolas"/>
              <a:ea typeface="Consolas"/>
              <a:cs typeface="Consolas"/>
              <a:sym typeface="Consolas"/>
            </a:endParaRPr>
          </a:p>
        </p:txBody>
      </p:sp>
      <p:pic>
        <p:nvPicPr>
          <p:cNvPr id="509" name="Google Shape;509;p51"/>
          <p:cNvPicPr preferRelativeResize="0"/>
          <p:nvPr/>
        </p:nvPicPr>
        <p:blipFill>
          <a:blip r:embed="rId3">
            <a:alphaModFix/>
          </a:blip>
          <a:stretch>
            <a:fillRect/>
          </a:stretch>
        </p:blipFill>
        <p:spPr>
          <a:xfrm>
            <a:off x="6982200" y="1434803"/>
            <a:ext cx="2009400" cy="20094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6" name="Google Shape;516;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3" name="Google Shape;523;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67" name="Google Shape;167;p27"/>
          <p:cNvSpPr txBox="1"/>
          <p:nvPr>
            <p:ph idx="1" type="body"/>
          </p:nvPr>
        </p:nvSpPr>
        <p:spPr>
          <a:xfrm>
            <a:off x="468897" y="1282400"/>
            <a:ext cx="6084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Does testing prove the requirement is met?</a:t>
            </a:r>
            <a:endParaRPr>
              <a:solidFill>
                <a:schemeClr val="accent3"/>
              </a:solidFill>
            </a:endParaRPr>
          </a:p>
        </p:txBody>
      </p:sp>
      <p:sp>
        <p:nvSpPr>
          <p:cNvPr id="168" name="Google Shape;168;p27"/>
          <p:cNvSpPr txBox="1"/>
          <p:nvPr/>
        </p:nvSpPr>
        <p:spPr>
          <a:xfrm>
            <a:off x="636025" y="3514788"/>
            <a:ext cx="61806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accent3"/>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69" name="Google Shape;169;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70" name="Google Shape;170;p27"/>
          <p:cNvPicPr preferRelativeResize="0"/>
          <p:nvPr/>
        </p:nvPicPr>
        <p:blipFill>
          <a:blip r:embed="rId3">
            <a:alphaModFix/>
          </a:blip>
          <a:stretch>
            <a:fillRect/>
          </a:stretch>
        </p:blipFill>
        <p:spPr>
          <a:xfrm>
            <a:off x="6698513" y="1125601"/>
            <a:ext cx="2064175" cy="2355850"/>
          </a:xfrm>
          <a:prstGeom prst="rect">
            <a:avLst/>
          </a:prstGeom>
          <a:noFill/>
          <a:ln>
            <a:noFill/>
          </a:ln>
        </p:spPr>
      </p:pic>
      <p:sp>
        <p:nvSpPr>
          <p:cNvPr id="171" name="Google Shape;171;p27"/>
          <p:cNvSpPr txBox="1"/>
          <p:nvPr/>
        </p:nvSpPr>
        <p:spPr>
          <a:xfrm>
            <a:off x="6350750" y="3337385"/>
            <a:ext cx="2870100" cy="4611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None/>
            </a:pPr>
            <a:r>
              <a:rPr lang="sv-SE" sz="1600">
                <a:solidFill>
                  <a:srgbClr val="4F4F4F"/>
                </a:solidFill>
              </a:rPr>
              <a:t>“It is correct because I </a:t>
            </a:r>
            <a:r>
              <a:rPr b="1" lang="sv-SE" sz="1600">
                <a:solidFill>
                  <a:srgbClr val="006C5C"/>
                </a:solidFill>
              </a:rPr>
              <a:t>proved</a:t>
            </a:r>
            <a:r>
              <a:rPr lang="sv-SE" sz="1600">
                <a:solidFill>
                  <a:srgbClr val="4F4F4F"/>
                </a:solidFill>
              </a:rPr>
              <a:t> that certain errors do not exist in the system.”</a:t>
            </a:r>
            <a:endParaRPr sz="1600">
              <a:solidFill>
                <a:srgbClr val="4F4F4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529" name="Google Shape;52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list of variables.</a:t>
            </a:r>
            <a:endParaRPr/>
          </a:p>
          <a:p>
            <a:pPr indent="-368300" lvl="1" marL="914400" rtl="0" algn="l">
              <a:spcBef>
                <a:spcPts val="500"/>
              </a:spcBef>
              <a:spcAft>
                <a:spcPts val="0"/>
              </a:spcAft>
              <a:buSzPts val="2200"/>
              <a:buChar char="•"/>
            </a:pPr>
            <a:r>
              <a:rPr lang="sv-SE"/>
              <a:t>Describe how values are calculated.</a:t>
            </a:r>
            <a:endParaRPr/>
          </a:p>
          <a:p>
            <a:pPr indent="-368300" lvl="1" marL="914400" rtl="0" algn="l">
              <a:spcBef>
                <a:spcPts val="500"/>
              </a:spcBef>
              <a:spcAft>
                <a:spcPts val="0"/>
              </a:spcAft>
              <a:buSzPts val="2200"/>
              <a:buChar char="•"/>
            </a:pPr>
            <a:r>
              <a:rPr lang="sv-SE"/>
              <a:t>Each “time step”, recalculate values of these variables.</a:t>
            </a:r>
            <a:endParaRPr/>
          </a:p>
          <a:p>
            <a:pPr indent="-368300" lvl="1" marL="914400" rtl="0" algn="l">
              <a:spcBef>
                <a:spcPts val="500"/>
              </a:spcBef>
              <a:spcAft>
                <a:spcPts val="0"/>
              </a:spcAft>
              <a:buSzPts val="2200"/>
              <a:buChar char="•"/>
            </a:pPr>
            <a:r>
              <a:rPr lang="sv-SE"/>
              <a:t>State is the current values of all variables. </a:t>
            </a:r>
            <a:endParaRPr/>
          </a:p>
          <a:p>
            <a:pPr indent="0" lvl="0" marL="0" rtl="0" algn="l">
              <a:spcBef>
                <a:spcPts val="1000"/>
              </a:spcBef>
              <a:spcAft>
                <a:spcPts val="0"/>
              </a:spcAft>
              <a:buNone/>
            </a:pPr>
            <a:r>
              <a:t/>
            </a:r>
            <a:endParaRPr/>
          </a:p>
        </p:txBody>
      </p:sp>
      <p:sp>
        <p:nvSpPr>
          <p:cNvPr id="530" name="Google Shape;53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536" name="Google Shape;53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537" name="Google Shape;53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543" name="Google Shape;543;p56"/>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544" name="Google Shape;54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5" name="Google Shape;545;p56"/>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546" name="Google Shape;546;p56"/>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547" name="Google Shape;547;p56"/>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548" name="Google Shape;548;p56"/>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549" name="Google Shape;549;p56"/>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1"/>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1"/>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1"/>
                                        <p:tgtEl>
                                          <p:spTgt spid="5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6" name="Google Shape;55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557" name="Google Shape;557;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Execute from command line: </a:t>
            </a:r>
            <a:br>
              <a:rPr lang="sv-SE"/>
            </a:br>
            <a:r>
              <a:rPr lang="sv-SE">
                <a:latin typeface="Consolas"/>
                <a:ea typeface="Consolas"/>
                <a:cs typeface="Consolas"/>
                <a:sym typeface="Consolas"/>
              </a:rPr>
              <a:t>NuSVM &lt;model name&gt;</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Properties that are true</a:t>
            </a:r>
            <a:br>
              <a:rPr lang="sv-SE"/>
            </a:br>
            <a:r>
              <a:rPr lang="sv-SE"/>
              <a:t>are indicated as true.</a:t>
            </a:r>
            <a:endParaRPr/>
          </a:p>
          <a:p>
            <a:pPr indent="-393700" lvl="0" marL="457200" rtl="0" algn="l">
              <a:spcBef>
                <a:spcPts val="1000"/>
              </a:spcBef>
              <a:spcAft>
                <a:spcPts val="0"/>
              </a:spcAft>
              <a:buSzPts val="2600"/>
              <a:buChar char="•"/>
            </a:pPr>
            <a:r>
              <a:rPr lang="sv-SE"/>
              <a:t>If property is false, a</a:t>
            </a:r>
            <a:br>
              <a:rPr lang="sv-SE"/>
            </a:br>
            <a:r>
              <a:rPr lang="sv-SE"/>
              <a:t>counter-example is </a:t>
            </a:r>
            <a:br>
              <a:rPr lang="sv-SE"/>
            </a:br>
            <a:r>
              <a:rPr lang="sv-SE"/>
              <a:t>shown (input violating</a:t>
            </a:r>
            <a:br>
              <a:rPr lang="sv-SE"/>
            </a:br>
            <a:r>
              <a:rPr lang="sv-SE"/>
              <a:t>the property).</a:t>
            </a:r>
            <a:endParaRPr/>
          </a:p>
        </p:txBody>
      </p:sp>
      <p:pic>
        <p:nvPicPr>
          <p:cNvPr id="558" name="Google Shape;558;p57"/>
          <p:cNvPicPr preferRelativeResize="0"/>
          <p:nvPr/>
        </p:nvPicPr>
        <p:blipFill>
          <a:blip r:embed="rId3">
            <a:alphaModFix/>
          </a:blip>
          <a:stretch>
            <a:fillRect/>
          </a:stretch>
        </p:blipFill>
        <p:spPr>
          <a:xfrm>
            <a:off x="4616450" y="1908863"/>
            <a:ext cx="4171950" cy="2400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5" name="Google Shape;565;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566" name="Google Shape;566;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New property: </a:t>
            </a:r>
            <a:r>
              <a:rPr lang="sv-SE">
                <a:latin typeface="Consolas"/>
                <a:ea typeface="Consolas"/>
                <a:cs typeface="Consolas"/>
                <a:sym typeface="Consolas"/>
              </a:rPr>
              <a:t>AG (status = ready)</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(Obviously not true -</a:t>
            </a:r>
            <a:br>
              <a:rPr lang="sv-SE"/>
            </a:br>
            <a:r>
              <a:rPr lang="sv-SE"/>
              <a:t>we set it randomly in the</a:t>
            </a:r>
            <a:br>
              <a:rPr lang="sv-SE"/>
            </a:br>
            <a:r>
              <a:rPr lang="sv-SE"/>
              <a:t>absence</a:t>
            </a:r>
            <a:r>
              <a:rPr lang="sv-SE"/>
              <a:t> of a request)</a:t>
            </a:r>
            <a:endParaRPr/>
          </a:p>
          <a:p>
            <a:pPr indent="-393700" lvl="0" marL="457200" rtl="0" algn="l">
              <a:spcBef>
                <a:spcPts val="1000"/>
              </a:spcBef>
              <a:spcAft>
                <a:spcPts val="0"/>
              </a:spcAft>
              <a:buSzPts val="2600"/>
              <a:buChar char="•"/>
            </a:pPr>
            <a:r>
              <a:rPr lang="sv-SE"/>
              <a:t>Counterexample:</a:t>
            </a:r>
            <a:endParaRPr/>
          </a:p>
          <a:p>
            <a:pPr indent="-368300" lvl="1" marL="914400" rtl="0" algn="l">
              <a:spcBef>
                <a:spcPts val="500"/>
              </a:spcBef>
              <a:spcAft>
                <a:spcPts val="0"/>
              </a:spcAft>
              <a:buSzPts val="2200"/>
              <a:buChar char="•"/>
            </a:pPr>
            <a:r>
              <a:rPr lang="sv-SE"/>
              <a:t>In first state, request = false, status = ready. </a:t>
            </a:r>
            <a:endParaRPr/>
          </a:p>
          <a:p>
            <a:pPr indent="-368300" lvl="1" marL="914400" rtl="0" algn="l">
              <a:spcBef>
                <a:spcPts val="500"/>
              </a:spcBef>
              <a:spcAft>
                <a:spcPts val="0"/>
              </a:spcAft>
              <a:buSzPts val="2200"/>
              <a:buChar char="•"/>
            </a:pPr>
            <a:r>
              <a:rPr lang="sv-SE"/>
              <a:t>We set status randomly for second state (because request was false). It is set to busy, violating property.  </a:t>
            </a:r>
            <a:endParaRPr/>
          </a:p>
        </p:txBody>
      </p:sp>
      <p:pic>
        <p:nvPicPr>
          <p:cNvPr id="567" name="Google Shape;567;p58"/>
          <p:cNvPicPr preferRelativeResize="0"/>
          <p:nvPr/>
        </p:nvPicPr>
        <p:blipFill>
          <a:blip r:embed="rId3">
            <a:alphaModFix/>
          </a:blip>
          <a:stretch>
            <a:fillRect/>
          </a:stretch>
        </p:blipFill>
        <p:spPr>
          <a:xfrm>
            <a:off x="4669125" y="1878325"/>
            <a:ext cx="4429075" cy="1612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9"/>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573" name="Google Shape;573;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74" name="Google Shape;574;p59"/>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60"/>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580" name="Google Shape;580;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81" name="Google Shape;581;p60"/>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582" name="Google Shape;582;p60"/>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588" name="Google Shape;588;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specific event/sequence happens as specified.</a:t>
            </a:r>
            <a:endParaRPr/>
          </a:p>
          <a:p>
            <a:pPr indent="-393700" lvl="0" marL="457200" marR="0" rtl="0" algn="l">
              <a:lnSpc>
                <a:spcPct val="100000"/>
              </a:lnSpc>
              <a:spcBef>
                <a:spcPts val="0"/>
              </a:spcBef>
              <a:spcAft>
                <a:spcPts val="0"/>
              </a:spcAft>
              <a:buSzPts val="2600"/>
              <a:buFont typeface="Consolas"/>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endParaRPr/>
          </a:p>
          <a:p>
            <a:pPr indent="-393700" lvl="1" marL="914400" rtl="0" algn="l">
              <a:lnSpc>
                <a:spcPct val="100000"/>
              </a:lnSpc>
              <a:spcBef>
                <a:spcPts val="0"/>
              </a:spcBef>
              <a:spcAft>
                <a:spcPts val="0"/>
              </a:spcAft>
              <a:buSzPts val="2600"/>
              <a:buFont typeface="Consolas"/>
              <a:buChar char="•"/>
            </a:pPr>
            <a:r>
              <a:rPr lang="sv-SE">
                <a:latin typeface="Consolas"/>
                <a:ea typeface="Consolas"/>
                <a:cs typeface="Consolas"/>
                <a:sym typeface="Consolas"/>
              </a:rPr>
              <a:t>AG (pedestrian_light = walk -&gt; traffic_light != green)</a:t>
            </a:r>
            <a:br>
              <a:rPr lang="sv-SE"/>
            </a:br>
            <a:br>
              <a:rPr lang="sv-SE"/>
            </a:br>
            <a:br>
              <a:rPr lang="sv-SE"/>
            </a:br>
            <a:endParaRPr/>
          </a:p>
          <a:p>
            <a:pPr indent="0" lvl="0" marL="0" rtl="0" algn="l">
              <a:spcBef>
                <a:spcPts val="1000"/>
              </a:spcBef>
              <a:spcAft>
                <a:spcPts val="0"/>
              </a:spcAft>
              <a:buNone/>
            </a:pPr>
            <a:r>
              <a:t/>
            </a:r>
            <a:endParaRPr/>
          </a:p>
        </p:txBody>
      </p:sp>
      <p:sp>
        <p:nvSpPr>
          <p:cNvPr id="589" name="Google Shape;589;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Example</a:t>
            </a:r>
            <a:endParaRPr/>
          </a:p>
        </p:txBody>
      </p:sp>
      <p:sp>
        <p:nvSpPr>
          <p:cNvPr id="595" name="Google Shape;595;p62"/>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solidFill>
                  <a:schemeClr val="accent3"/>
                </a:solidFill>
              </a:rPr>
              <a:t>Eventually</a:t>
            </a:r>
            <a:r>
              <a:rPr lang="sv-SE"/>
              <a:t> something of interest happens.</a:t>
            </a:r>
            <a:endParaRPr/>
          </a:p>
          <a:p>
            <a:pPr indent="-393700" lvl="0" marL="457200" marR="0" rtl="0" algn="l">
              <a:lnSpc>
                <a:spcPct val="100000"/>
              </a:lnSpc>
              <a:spcBef>
                <a:spcPts val="0"/>
              </a:spcBef>
              <a:spcAft>
                <a:spcPts val="0"/>
              </a:spcAft>
              <a:buClr>
                <a:schemeClr val="dk1"/>
              </a:buClr>
              <a:buSzPts val="2600"/>
              <a:buFont typeface="Consolas"/>
              <a:buChar char="•"/>
            </a:pPr>
            <a:r>
              <a:rPr lang="sv-SE">
                <a:latin typeface="Consolas"/>
                <a:ea typeface="Consolas"/>
                <a:cs typeface="Consolas"/>
                <a:sym typeface="Consolas"/>
              </a:rPr>
              <a:t>G (traffic_light = RED &amp; button = RESET -&gt; F (traffic_light = green))</a:t>
            </a:r>
            <a:endParaRPr>
              <a:latin typeface="Consolas"/>
              <a:ea typeface="Consolas"/>
              <a:cs typeface="Consolas"/>
              <a:sym typeface="Consolas"/>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596" name="Google Shape;59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03" name="Google Shape;603;p6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77" name="Google Shape;177;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very specific input.</a:t>
            </a:r>
            <a:endParaRPr/>
          </a:p>
          <a:p>
            <a:pPr indent="-393700" lvl="0" marL="457200" rtl="0" algn="l">
              <a:spcBef>
                <a:spcPts val="1000"/>
              </a:spcBef>
              <a:spcAft>
                <a:spcPts val="0"/>
              </a:spcAft>
              <a:buSzPts val="2600"/>
              <a:buChar char="•"/>
            </a:pPr>
            <a:r>
              <a:rPr lang="sv-SE"/>
              <a:t>How can we </a:t>
            </a:r>
            <a:r>
              <a:rPr b="1" i="1" lang="sv-SE">
                <a:solidFill>
                  <a:schemeClr val="accent3"/>
                </a:solidFill>
              </a:rPr>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78" name="Google Shape;178;p28"/>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609" name="Google Shape;609;p64"/>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610" name="Google Shape;61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616" name="Google Shape;61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a:t>
            </a:r>
            <a:r>
              <a:rPr b="1" lang="sv-SE">
                <a:solidFill>
                  <a:schemeClr val="accent3"/>
                </a:solidFill>
              </a:rPr>
              <a:t>properties we know to be true</a:t>
            </a:r>
            <a:r>
              <a:rPr lang="sv-SE"/>
              <a:t> and </a:t>
            </a:r>
            <a:r>
              <a:rPr b="1" lang="sv-SE">
                <a:solidFill>
                  <a:schemeClr val="accent3"/>
                </a:solidFill>
              </a:rPr>
              <a:t>negate</a:t>
            </a:r>
            <a:r>
              <a:rPr lang="sv-SE"/>
              <a:t> them.</a:t>
            </a:r>
            <a:endParaRPr/>
          </a:p>
          <a:p>
            <a:pPr indent="-368300" lvl="1" marL="914400" rtl="0" algn="l">
              <a:spcBef>
                <a:spcPts val="500"/>
              </a:spcBef>
              <a:spcAft>
                <a:spcPts val="0"/>
              </a:spcAft>
              <a:buSzPts val="2200"/>
              <a:buChar char="•"/>
            </a:pPr>
            <a:r>
              <a:rPr lang="sv-SE"/>
              <a:t>Called a “</a:t>
            </a:r>
            <a:r>
              <a:rPr b="1" lang="sv-SE">
                <a:solidFill>
                  <a:schemeClr val="accent3"/>
                </a:solidFill>
              </a:rPr>
              <a:t>trap property</a:t>
            </a:r>
            <a:r>
              <a:rPr lang="sv-SE"/>
              <a:t>” - we assert that a known property can never be met.</a:t>
            </a:r>
            <a:endParaRPr/>
          </a:p>
          <a:p>
            <a:pPr indent="-393700" lvl="0" marL="457200" rtl="0" algn="l">
              <a:spcBef>
                <a:spcPts val="1000"/>
              </a:spcBef>
              <a:spcAft>
                <a:spcPts val="0"/>
              </a:spcAft>
              <a:buSzPts val="2600"/>
              <a:buChar char="•"/>
            </a:pPr>
            <a:r>
              <a:rPr lang="sv-SE"/>
              <a:t>Produces a counterexample showing the property can be met.</a:t>
            </a:r>
            <a:endParaRPr/>
          </a:p>
          <a:p>
            <a:pPr indent="-368300" lvl="1" marL="914400" rtl="0" algn="l">
              <a:spcBef>
                <a:spcPts val="500"/>
              </a:spcBef>
              <a:spcAft>
                <a:spcPts val="0"/>
              </a:spcAft>
              <a:buSzPts val="2200"/>
              <a:buChar char="•"/>
            </a:pPr>
            <a:r>
              <a:rPr lang="sv-SE"/>
              <a:t>Can be used as a test for the real system.</a:t>
            </a:r>
            <a:endParaRPr/>
          </a:p>
          <a:p>
            <a:pPr indent="-368300" lvl="1" marL="914400" rtl="0" algn="l">
              <a:spcBef>
                <a:spcPts val="500"/>
              </a:spcBef>
              <a:spcAft>
                <a:spcPts val="0"/>
              </a:spcAft>
              <a:buSzPts val="2200"/>
              <a:buChar char="•"/>
            </a:pPr>
            <a:r>
              <a:rPr lang="sv-SE"/>
              <a:t>Demonstrates that final system meets specification.</a:t>
            </a:r>
            <a:endParaRPr/>
          </a:p>
        </p:txBody>
      </p:sp>
      <p:sp>
        <p:nvSpPr>
          <p:cNvPr id="617" name="Google Shape;617;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623" name="Google Shape;623;p66"/>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624" name="Google Shape;624;p66"/>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625" name="Google Shape;625;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631" name="Google Shape;63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solidFill>
                  <a:schemeClr val="accent3"/>
                </a:solidFill>
              </a:rPr>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632" name="Google Shape;63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9" name="Google Shape;639;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640" name="Google Shape;640;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solidFill>
                  <a:schemeClr val="accent3"/>
                </a:solidFill>
              </a:rPr>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solidFill>
                  <a:schemeClr val="accent3"/>
                </a:solidFill>
              </a:rPr>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7" name="Google Shape;647;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648" name="Google Shape;648;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654" name="Google Shape;654;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655" name="Google Shape;655;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661" name="Google Shape;661;p71"/>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662" name="Google Shape;662;p71"/>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accent3"/>
                </a:solidFill>
              </a:rPr>
              <a:t>Set x1 to false</a:t>
            </a:r>
            <a:r>
              <a:rPr b="1" lang="sv-SE" sz="2100">
                <a:solidFill>
                  <a:schemeClr val="dk1"/>
                </a:solidFill>
              </a:rPr>
              <a:t>.</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accent3"/>
                </a:solidFill>
              </a:rPr>
              <a:t>Set x2 to false</a:t>
            </a:r>
            <a:r>
              <a:rPr b="1" lang="sv-SE" sz="2100">
                <a:solidFill>
                  <a:schemeClr val="dk1"/>
                </a:solidFill>
              </a:rPr>
              <a:t>.</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accent3"/>
                </a:solidFill>
              </a:rPr>
              <a:t>Backtrack and set x2 to true</a:t>
            </a:r>
            <a:r>
              <a:rPr b="1" lang="sv-SE" sz="2100">
                <a:solidFill>
                  <a:schemeClr val="dk1"/>
                </a:solidFill>
              </a:rPr>
              <a:t>.</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663" name="Google Shape;663;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0" st="0"/>
                                            </p:txEl>
                                          </p:spTgt>
                                        </p:tgtEl>
                                        <p:attrNameLst>
                                          <p:attrName>style.visibility</p:attrName>
                                        </p:attrNameLst>
                                      </p:cBhvr>
                                      <p:to>
                                        <p:strVal val="visible"/>
                                      </p:to>
                                    </p:set>
                                    <p:animEffect filter="fade" transition="in">
                                      <p:cBhvr>
                                        <p:cTn dur="1"/>
                                        <p:tgtEl>
                                          <p:spTgt spid="6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1" st="1"/>
                                            </p:txEl>
                                          </p:spTgt>
                                        </p:tgtEl>
                                        <p:attrNameLst>
                                          <p:attrName>style.visibility</p:attrName>
                                        </p:attrNameLst>
                                      </p:cBhvr>
                                      <p:to>
                                        <p:strVal val="visible"/>
                                      </p:to>
                                    </p:set>
                                    <p:animEffect filter="fade" transition="in">
                                      <p:cBhvr>
                                        <p:cTn dur="1"/>
                                        <p:tgtEl>
                                          <p:spTgt spid="6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xEl>
                                              <p:pRg end="2" st="2"/>
                                            </p:txEl>
                                          </p:spTgt>
                                        </p:tgtEl>
                                        <p:attrNameLst>
                                          <p:attrName>style.visibility</p:attrName>
                                        </p:attrNameLst>
                                      </p:cBhvr>
                                      <p:to>
                                        <p:strVal val="visible"/>
                                      </p:to>
                                    </p:set>
                                    <p:animEffect filter="fade" transition="in">
                                      <p:cBhvr>
                                        <p:cTn dur="1"/>
                                        <p:tgtEl>
                                          <p:spTgt spid="6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669" name="Google Shape;669;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solidFill>
                  <a:schemeClr val="accent3"/>
                </a:solidFill>
              </a:rPr>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670" name="Google Shape;670;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676" name="Google Shape;676;p73"/>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677" name="Google Shape;677;p73"/>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accent3"/>
                </a:solidFill>
              </a:rPr>
              <a:t>Set x2 to false</a:t>
            </a:r>
            <a:r>
              <a:rPr b="1" lang="sv-SE" sz="2000">
                <a:solidFill>
                  <a:schemeClr val="dk1"/>
                </a:solidFill>
              </a:rPr>
              <a:t>.</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accent3"/>
                </a:solidFill>
              </a:rPr>
              <a:t>Set x1 to true</a:t>
            </a:r>
            <a:r>
              <a:rPr b="1" lang="sv-SE" sz="2000">
                <a:solidFill>
                  <a:schemeClr val="dk1"/>
                </a:solidFill>
              </a:rPr>
              <a:t>.</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accent3"/>
                </a:solidFill>
              </a:rPr>
              <a:t>Set x4 to false, then x5 to false</a:t>
            </a:r>
            <a:r>
              <a:rPr b="1" lang="sv-SE" sz="2000">
                <a:solidFill>
                  <a:schemeClr val="dk1"/>
                </a:solidFill>
              </a:rPr>
              <a:t>.</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678" name="Google Shape;678;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0" st="0"/>
                                            </p:txEl>
                                          </p:spTgt>
                                        </p:tgtEl>
                                        <p:attrNameLst>
                                          <p:attrName>style.visibility</p:attrName>
                                        </p:attrNameLst>
                                      </p:cBhvr>
                                      <p:to>
                                        <p:strVal val="visible"/>
                                      </p:to>
                                    </p:set>
                                    <p:animEffect filter="fade" transition="in">
                                      <p:cBhvr>
                                        <p:cTn dur="1"/>
                                        <p:tgtEl>
                                          <p:spTgt spid="6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1" st="1"/>
                                            </p:txEl>
                                          </p:spTgt>
                                        </p:tgtEl>
                                        <p:attrNameLst>
                                          <p:attrName>style.visibility</p:attrName>
                                        </p:attrNameLst>
                                      </p:cBhvr>
                                      <p:to>
                                        <p:strVal val="visible"/>
                                      </p:to>
                                    </p:set>
                                    <p:animEffect filter="fade" transition="in">
                                      <p:cBhvr>
                                        <p:cTn dur="1"/>
                                        <p:tgtEl>
                                          <p:spTgt spid="6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7">
                                            <p:txEl>
                                              <p:pRg end="2" st="2"/>
                                            </p:txEl>
                                          </p:spTgt>
                                        </p:tgtEl>
                                        <p:attrNameLst>
                                          <p:attrName>style.visibility</p:attrName>
                                        </p:attrNameLst>
                                      </p:cBhvr>
                                      <p:to>
                                        <p:strVal val="visible"/>
                                      </p:to>
                                    </p:set>
                                    <p:animEffect filter="fade" transition="in">
                                      <p:cBhvr>
                                        <p:cTn dur="1"/>
                                        <p:tgtEl>
                                          <p:spTgt spid="67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85" name="Google Shape;185;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a:p>
            <a:pPr indent="0" lvl="0" marL="914400" rtl="0" algn="l">
              <a:spcBef>
                <a:spcPts val="1000"/>
              </a:spcBef>
              <a:spcAft>
                <a:spcPts val="0"/>
              </a:spcAft>
              <a:buNone/>
            </a:pPr>
            <a:r>
              <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684" name="Google Shape;684;p74"/>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685" name="Google Shape;685;p74"/>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686" name="Google Shape;686;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3" name="Google Shape;693;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694" name="Google Shape;694;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solidFill>
                  <a:schemeClr val="accent3"/>
                </a:solidFill>
              </a:rPr>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a:t>
            </a:r>
            <a:endParaRPr/>
          </a:p>
          <a:p>
            <a:pPr indent="-393700" lvl="0" marL="457200" rtl="0" algn="l">
              <a:spcBef>
                <a:spcPts val="1000"/>
              </a:spcBef>
              <a:spcAft>
                <a:spcPts val="0"/>
              </a:spcAft>
              <a:buClr>
                <a:schemeClr val="accent3"/>
              </a:buClr>
              <a:buSzPts val="2600"/>
              <a:buChar char="•"/>
            </a:pPr>
            <a:r>
              <a:rPr b="1" lang="sv-SE">
                <a:solidFill>
                  <a:schemeClr val="accent3"/>
                </a:solidFill>
              </a:rPr>
              <a:t>Amazon Web Services</a:t>
            </a:r>
            <a:endParaRPr b="1">
              <a:solidFill>
                <a:schemeClr val="accent3"/>
              </a:solidFill>
            </a:endParaRPr>
          </a:p>
          <a:p>
            <a:pPr indent="-368300" lvl="1" marL="914400" rtl="0" algn="l">
              <a:spcBef>
                <a:spcPts val="500"/>
              </a:spcBef>
              <a:spcAft>
                <a:spcPts val="0"/>
              </a:spcAft>
              <a:buSzPts val="2200"/>
              <a:buChar char="•"/>
            </a:pPr>
            <a:r>
              <a:rPr lang="sv-SE"/>
              <a:t>Used to verify security policies, stateful behaviors.</a:t>
            </a:r>
            <a:endParaRPr/>
          </a:p>
          <a:p>
            <a:pPr indent="-368300" lvl="1" marL="914400" rtl="0" algn="l">
              <a:spcBef>
                <a:spcPts val="500"/>
              </a:spcBef>
              <a:spcAft>
                <a:spcPts val="0"/>
              </a:spcAft>
              <a:buSzPts val="2200"/>
              <a:buChar char="•"/>
            </a:pPr>
            <a:r>
              <a:rPr lang="sv-SE"/>
              <a:t>Used to verify LLM correctness.</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00" name="Google Shape;700;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701" name="Google Shape;70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07" name="Google Shape;707;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708" name="Google Shape;708;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14" name="Google Shape;714;p7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15" name="Google Shape;715;p7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6" name="Google Shape;716;p78"/>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717" name="Google Shape;717;p78"/>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Lec 15: Automated Test Generation</a:t>
            </a:r>
            <a:endParaRPr/>
          </a:p>
          <a:p>
            <a:pPr indent="-393700" lvl="0" marL="457200" rtl="0" algn="l">
              <a:spcBef>
                <a:spcPts val="1000"/>
              </a:spcBef>
              <a:spcAft>
                <a:spcPts val="0"/>
              </a:spcAft>
              <a:buSzPts val="2600"/>
              <a:buChar char="•"/>
            </a:pPr>
            <a:r>
              <a:rPr lang="sv-SE"/>
              <a:t>Lec 16: Course Review (Practice Exam)</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4 - Questions?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a:t>
            </a:r>
            <a:r>
              <a:rPr b="1" lang="sv-SE" sz="2400">
                <a:solidFill>
                  <a:schemeClr val="accent3"/>
                </a:solidFill>
              </a:rPr>
              <a:t>prove</a:t>
            </a:r>
            <a:r>
              <a:rPr lang="sv-SE" sz="2400"/>
              <a:t> that the model satisfies the requirement, then we can </a:t>
            </a:r>
            <a:r>
              <a:rPr b="1" lang="sv-SE" sz="2400">
                <a:solidFill>
                  <a:schemeClr val="accent3"/>
                </a:solidFill>
              </a:rPr>
              <a:t>argue</a:t>
            </a:r>
            <a:r>
              <a:rPr lang="sv-SE" sz="2400"/>
              <a:t> that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93" name="Google Shape;193;p30"/>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94" name="Google Shape;194;p30"/>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95" name="Google Shape;195;p30"/>
          <p:cNvCxnSpPr>
            <a:stCxn id="194" idx="0"/>
            <a:endCxn id="193"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96" name="Google Shape;196;p30"/>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97" name="Google Shape;197;p30"/>
          <p:cNvCxnSpPr>
            <a:stCxn id="193" idx="3"/>
            <a:endCxn id="196"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98" name="Google Shape;198;p30"/>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99" name="Google Shape;199;p30"/>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200" name="Google Shape;200;p30"/>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201" name="Google Shape;20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207" name="Google Shape;20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b="1" lang="sv-SE">
                <a:solidFill>
                  <a:schemeClr val="accent3"/>
                </a:solidFill>
              </a:rPr>
              <a:t>If the property holds - proof of correctness</a:t>
            </a:r>
            <a:r>
              <a:rPr lang="sv-SE"/>
              <a:t>.</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208" name="Google Shape;208;p31"/>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209" name="Google Shape;209;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15" name="Google Shape;215;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16" name="Google Shape;21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3" name="Google Shape;223;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