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66ac90cdc_0_4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66ac90cdc_0_4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can divide the scenarios for a system into two groups: those concerned with what the system does and those concerned with how it does it. In other words, just as with requirements, scenarios can be divided into functional scenarios and non-functional, or quality, scenarios. </a:t>
            </a:r>
            <a:endParaRPr/>
          </a:p>
          <a:p>
            <a:pPr indent="0" lvl="0" marL="0" rtl="0" algn="l">
              <a:spcBef>
                <a:spcPts val="0"/>
              </a:spcBef>
              <a:spcAft>
                <a:spcPts val="0"/>
              </a:spcAft>
              <a:buClr>
                <a:schemeClr val="dk1"/>
              </a:buClr>
              <a:buSzPts val="1100"/>
              <a:buFont typeface="Arial"/>
              <a:buNone/>
            </a:pPr>
            <a:r>
              <a:rPr lang="sv-SE"/>
              <a:t>Functional scenarios are defined in terms of a sequence of external events (normally derived from a system use case) to which the system must respond in a particular way. Examples include users initiating</a:t>
            </a:r>
            <a:endParaRPr/>
          </a:p>
          <a:p>
            <a:pPr indent="0" lvl="0" marL="0" rtl="0" algn="l">
              <a:spcBef>
                <a:spcPts val="0"/>
              </a:spcBef>
              <a:spcAft>
                <a:spcPts val="0"/>
              </a:spcAft>
              <a:buNone/>
            </a:pPr>
            <a:r>
              <a:rPr lang="sv-SE"/>
              <a:t>transactions, data arriving at external interfaces, temporal events (such as the end of the day) occurring, and so on.</a:t>
            </a:r>
            <a:endParaRPr/>
          </a:p>
          <a:p>
            <a:pPr indent="0" lvl="0" marL="0" rtl="0" algn="l">
              <a:spcBef>
                <a:spcPts val="0"/>
              </a:spcBef>
              <a:spcAft>
                <a:spcPts val="0"/>
              </a:spcAft>
              <a:buNone/>
            </a:pPr>
            <a:r>
              <a:rPr lang="sv-SE"/>
              <a:t>The new wrinkle that we don’t tend to see in use cases or user stories are system quality scenarios. In contrast, system quality scenarios are defined in terms of how the system should react to a change in its environment in order to exhibit one or more quality properties. How does the system handle events that would impact security, performance, availability, and evolution? Examples of system quality scenarios include the ability of the system to be modified to provide a new function, to cope with a particular type of peak load, to protect critical information even under a denial of service attack, and so 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66ac90cdc_0_4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66ac90cdc_0_4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 can use scenarios in a number of ways within the architecture definition process.</a:t>
            </a:r>
            <a:endParaRPr/>
          </a:p>
          <a:p>
            <a:pPr indent="0" lvl="0" marL="0" rtl="0" algn="l">
              <a:spcBef>
                <a:spcPts val="0"/>
              </a:spcBef>
              <a:spcAft>
                <a:spcPts val="0"/>
              </a:spcAft>
              <a:buNone/>
            </a:pPr>
            <a:r>
              <a:rPr lang="sv-SE"/>
              <a:t>(1) Scenarios can provide part of this input and keep the process grounded in reality by challenging you to design solutions to specific problems the scenarios pose. it is common for scope and requirements to be ill defined in the early stages of development, and scenarios (2) Considering how the system behaves in one scenario often leads stakeholders to realize that another situation they hadn’t previously considered was omitted from the requirements analysis.</a:t>
            </a:r>
            <a:endParaRPr/>
          </a:p>
          <a:p>
            <a:pPr indent="0" lvl="0" marL="0" rtl="0" algn="l">
              <a:spcBef>
                <a:spcPts val="0"/>
              </a:spcBef>
              <a:spcAft>
                <a:spcPts val="0"/>
              </a:spcAft>
              <a:buNone/>
            </a:pPr>
            <a:r>
              <a:rPr lang="sv-SE"/>
              <a:t>(3) Scenarios are a primary input into almost any process of architectural evaluation, which can range from simple credibility checks to heavyweight reviews using a formal process like the Architecture Tradeoff Analysis Method (ATAM). Scenarios force you to consider how well the system can respond to a specific situation, (4-5)</a:t>
            </a:r>
            <a:endParaRPr/>
          </a:p>
          <a:p>
            <a:pPr indent="0" lvl="0" marL="0" rtl="0" algn="l">
              <a:spcBef>
                <a:spcPts val="0"/>
              </a:spcBef>
              <a:spcAft>
                <a:spcPts val="0"/>
              </a:spcAft>
              <a:buNone/>
            </a:pPr>
            <a:r>
              <a:rPr lang="sv-SE"/>
              <a:t>(6) Scenarios are (7). Discussion of a scenario, and how the system will respond to the situation described in it, is a very useful vehicle for communicating with stakeholders and is often much more effective than using traditional design documentation, particularly for less technical stakeholders. Indeed, for nontechnical stakeholders, scenarios may be the only way to communicate the implications of the proposed architecture in a way that they really understand.</a:t>
            </a:r>
            <a:endParaRPr/>
          </a:p>
          <a:p>
            <a:pPr indent="0" lvl="0" marL="0" rtl="0" algn="l">
              <a:spcBef>
                <a:spcPts val="0"/>
              </a:spcBef>
              <a:spcAft>
                <a:spcPts val="0"/>
              </a:spcAft>
              <a:buNone/>
            </a:pPr>
            <a:r>
              <a:rPr lang="sv-SE"/>
              <a:t>(8) Scenarios help highlight the things that are important to your stakeholders, providing a useful guide for where to focus testing activity. After identifying your scenarios, use them to plan the sort of testing you will require, and make sure that the system’s testers have a copy of the scenarios as a basis for their initial test plans.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66ac90cdc_0_8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66ac90cdc_0_8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164" name="Google Shape;164;g766ac90cdc_0_8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66ac90cdc_0_4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66ac90cdc_0_4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 a functional scenario, you usually need to define five pieces of information: (1-2) (3) the state of the system before the scenario occurs (if</a:t>
            </a:r>
            <a:endParaRPr/>
          </a:p>
          <a:p>
            <a:pPr indent="0" lvl="0" marL="0" rtl="0" algn="l">
              <a:spcBef>
                <a:spcPts val="0"/>
              </a:spcBef>
              <a:spcAft>
                <a:spcPts val="0"/>
              </a:spcAft>
              <a:buNone/>
            </a:pPr>
            <a:r>
              <a:rPr lang="sv-SE"/>
              <a:t>significant). This is usually an explanation of any information that should already be stored in the system for the scenario to be meaningful. For instance, we might already have a user logged in and a database connection established.</a:t>
            </a:r>
            <a:endParaRPr/>
          </a:p>
          <a:p>
            <a:pPr indent="0" lvl="0" marL="0" rtl="0" algn="l">
              <a:spcBef>
                <a:spcPts val="0"/>
              </a:spcBef>
              <a:spcAft>
                <a:spcPts val="0"/>
              </a:spcAft>
              <a:buNone/>
            </a:pPr>
            <a:r>
              <a:rPr lang="sv-SE"/>
              <a:t>(5) any significant observations about the environment that the system is running in, such as the unavailability of external systems, particular infrastructure behavior, time-based constraints, and so on.</a:t>
            </a:r>
            <a:endParaRPr/>
          </a:p>
          <a:p>
            <a:pPr indent="0" lvl="0" marL="0" rtl="0" algn="l">
              <a:spcBef>
                <a:spcPts val="0"/>
              </a:spcBef>
              <a:spcAft>
                <a:spcPts val="0"/>
              </a:spcAft>
              <a:buNone/>
            </a:pPr>
            <a:r>
              <a:rPr lang="sv-SE"/>
              <a:t>(7) a definition of what causes the scenario to occur, such as data arriving at an interface, user input, the passage of time, or any other event of significance to the system.</a:t>
            </a:r>
            <a:endParaRPr/>
          </a:p>
          <a:p>
            <a:pPr indent="0" lvl="0" marL="0" rtl="0" algn="l">
              <a:spcBef>
                <a:spcPts val="0"/>
              </a:spcBef>
              <a:spcAft>
                <a:spcPts val="0"/>
              </a:spcAft>
              <a:buNone/>
            </a:pPr>
            <a:r>
              <a:rPr lang="sv-SE"/>
              <a:t>(9) an explanation, from an external observer’s point of view, of how the system should respond to the scenario.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66ac90cdc_0_4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66ac90cdc_0_4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66ac90cdc_0_4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66ac90cdc_0_4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talk over an example. We have a statistics processing application. (go over)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66ac90cdc_0_5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66ac90cdc_0_5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functional scenario for a system that summarizes incoming data - the incremental statistics update - in other words, as laid out in the overview (2). </a:t>
            </a:r>
            <a:endParaRPr/>
          </a:p>
          <a:p>
            <a:pPr indent="0" lvl="0" marL="0" rtl="0" algn="l">
              <a:spcBef>
                <a:spcPts val="0"/>
              </a:spcBef>
              <a:spcAft>
                <a:spcPts val="0"/>
              </a:spcAft>
              <a:buNone/>
            </a:pPr>
            <a:r>
              <a:rPr lang="sv-SE"/>
              <a:t>Go over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66ac90cdc_0_8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66ac90cdc_0_8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206" name="Google Shape;206;g766ac90cdc_0_8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66ac90cdc_0_5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66ac90cdc_0_5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stimulus–response approach works less well when trying to capture system quality scenarios. Quality scenarios try to illustrate characteristics that vary widely; in general, they try to show how the system</a:t>
            </a:r>
            <a:endParaRPr/>
          </a:p>
          <a:p>
            <a:pPr indent="0" lvl="0" marL="0" rtl="0" algn="l">
              <a:spcBef>
                <a:spcPts val="0"/>
              </a:spcBef>
              <a:spcAft>
                <a:spcPts val="0"/>
              </a:spcAft>
              <a:buNone/>
            </a:pPr>
            <a:r>
              <a:rPr lang="sv-SE"/>
              <a:t>responds to a change it its environment. Sometimes this change can be seen as a stimulus (e.g., being attacked), whereas in other cases (e.g., an external system slowing down or data volume increasing), viewing the change as a stimulus is rather artificial. And so, we change our approach just slightly when establishing system quality scenarios. You usually need to define five pieces of information for a system quality scenario.</a:t>
            </a:r>
            <a:endParaRPr/>
          </a:p>
          <a:p>
            <a:pPr indent="0" lvl="0" marL="0" rtl="0" algn="l">
              <a:spcBef>
                <a:spcPts val="0"/>
              </a:spcBef>
              <a:spcAft>
                <a:spcPts val="0"/>
              </a:spcAft>
              <a:buNone/>
            </a:pPr>
            <a:r>
              <a:rPr lang="sv-SE">
                <a:solidFill>
                  <a:schemeClr val="dk1"/>
                </a:solidFill>
              </a:rPr>
              <a:t> (1-2) (3) the state of the system before the scenario occurs (if</a:t>
            </a:r>
            <a:endParaRPr>
              <a:solidFill>
                <a:schemeClr val="dk1"/>
              </a:solidFill>
            </a:endParaRPr>
          </a:p>
          <a:p>
            <a:pPr indent="0" lvl="0" marL="0" rtl="0" algn="l">
              <a:spcBef>
                <a:spcPts val="0"/>
              </a:spcBef>
              <a:spcAft>
                <a:spcPts val="0"/>
              </a:spcAft>
              <a:buNone/>
            </a:pPr>
            <a:r>
              <a:rPr lang="sv-SE">
                <a:solidFill>
                  <a:schemeClr val="dk1"/>
                </a:solidFill>
              </a:rPr>
              <a:t>significant). For quality scenarios, this may need to define aspects of the system-wide state (such as a level of load across the system) rather than the information stored in the system</a:t>
            </a:r>
            <a:endParaRPr>
              <a:solidFill>
                <a:schemeClr val="dk1"/>
              </a:solidFill>
            </a:endParaRPr>
          </a:p>
          <a:p>
            <a:pPr indent="0" lvl="0" marL="0" rtl="0" algn="l">
              <a:spcBef>
                <a:spcPts val="0"/>
              </a:spcBef>
              <a:spcAft>
                <a:spcPts val="0"/>
              </a:spcAft>
              <a:buNone/>
            </a:pPr>
            <a:r>
              <a:rPr lang="sv-SE">
                <a:solidFill>
                  <a:schemeClr val="dk1"/>
                </a:solidFill>
              </a:rPr>
              <a:t>(5) - same as before - any significant observations about the environment that the system is running in, such as the unavailability of external systems, particular infrastructure behavior, time-based constraints, and so on.</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66ac90cdc_0_8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66ac90cdc_0_8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(7) an explanation of what has changed in the system’s environment that causes the scenario to occur. This could be infrastructure changes or failures, changes in external system behavior, security attacks, required modifications, or any of the other environment changes that require the system to possess a particular quality property in order to deal with them.</a:t>
            </a:r>
            <a:endParaRPr>
              <a:solidFill>
                <a:schemeClr val="dk1"/>
              </a:solidFill>
            </a:endParaRPr>
          </a:p>
          <a:p>
            <a:pPr indent="0" lvl="0" marL="0" rtl="0" algn="l">
              <a:spcBef>
                <a:spcPts val="0"/>
              </a:spcBef>
              <a:spcAft>
                <a:spcPts val="0"/>
              </a:spcAft>
              <a:buNone/>
            </a:pPr>
            <a:r>
              <a:rPr lang="sv-SE">
                <a:solidFill>
                  <a:schemeClr val="dk1"/>
                </a:solidFill>
              </a:rPr>
              <a:t>(9) a definition of how the system must behave in response to the change in its environment (e.g., how the system should respond, from a quantifiable performance point of view, to a defined increase in the number of requests arriving per minute).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66ac90cdc_0_5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66ac90cdc_0_5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do a couple of examples based on our statistics summarization system.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66ac90cdc_0_5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66ac90cdc_0_5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do a couple of examples based on our statistics summarization system.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66ac90cdc_0_5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66ac90cdc_0_5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1-2, </a:t>
            </a:r>
            <a:r>
              <a:rPr lang="sv-SE"/>
              <a:t>A performance scenario begins with an event arriving at the system. Responding correctly to the event requires resources (including time) to be consumed. While this is happening, the system may be simultaneously servicing other events. Events can arrive in predictable patterns or mathematical distributions, or be unpredictable. An arrival pattern for events is characterized as periodic, stochastic, or sporadic:</a:t>
            </a:r>
            <a:endParaRPr/>
          </a:p>
          <a:p>
            <a:pPr indent="0" lvl="0" marL="0" rtl="0" algn="l">
              <a:spcBef>
                <a:spcPts val="0"/>
              </a:spcBef>
              <a:spcAft>
                <a:spcPts val="0"/>
              </a:spcAft>
              <a:buNone/>
            </a:pPr>
            <a:r>
              <a:rPr lang="sv-SE"/>
              <a:t>Periodic events arrive predictably at regular time intervals. For instance, an event may arrive every 10 milliseconds. Periodic event arrival is most often seen in real-time systems.</a:t>
            </a:r>
            <a:endParaRPr/>
          </a:p>
          <a:p>
            <a:pPr indent="0" lvl="0" marL="0" rtl="0" algn="l">
              <a:spcBef>
                <a:spcPts val="0"/>
              </a:spcBef>
              <a:spcAft>
                <a:spcPts val="0"/>
              </a:spcAft>
              <a:buNone/>
            </a:pPr>
            <a:r>
              <a:rPr lang="sv-SE"/>
              <a:t>Stochastic arrival means that events arrive according to some probabilistic distribution.</a:t>
            </a:r>
            <a:endParaRPr/>
          </a:p>
          <a:p>
            <a:pPr indent="0" lvl="0" marL="0" rtl="0" algn="l">
              <a:spcBef>
                <a:spcPts val="0"/>
              </a:spcBef>
              <a:spcAft>
                <a:spcPts val="0"/>
              </a:spcAft>
              <a:buNone/>
            </a:pPr>
            <a:r>
              <a:rPr lang="sv-SE"/>
              <a:t>Sporadic events arrive according to a pattern that is neither periodic nor stochastic. Even these can be characterized, however, in certain circumstances. For example, we might know that at most 600 events will occur in a minute, or that there will be at least 200 milliseconds between the arrival of any two events. (This might describe a system in which events correspond to keyboard strokes from a human user.) These are helpful characterizations, even though we don’t know when any single event will arrive.</a:t>
            </a:r>
            <a:endParaRPr/>
          </a:p>
          <a:p>
            <a:pPr indent="0" lvl="0" marL="0" rtl="0" algn="l">
              <a:spcBef>
                <a:spcPts val="0"/>
              </a:spcBef>
              <a:spcAft>
                <a:spcPts val="0"/>
              </a:spcAft>
              <a:buNone/>
            </a:pPr>
            <a:r>
              <a:rPr lang="sv-SE"/>
              <a:t>(4) Response measurements include Latency: The time between the arrival of the stimulus and the system’s response to it. Deadlines in processing: Points where processing must have reached a particular stage. Throughput: Usually number of transactions the system can process in a unit of time. Response Jitter: The allowable variation in latency. Number of events not processed because the system was too busy to respond.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66ac90cdc_0_5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66ac90cdc_0_5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66ac90cdc_0_5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66ac90cdc_0_5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 discuss. )</a:t>
            </a:r>
            <a:endParaRPr/>
          </a:p>
          <a:p>
            <a:pPr indent="0" lvl="0" marL="0" rtl="0" algn="l">
              <a:spcBef>
                <a:spcPts val="0"/>
              </a:spcBef>
              <a:spcAft>
                <a:spcPts val="0"/>
              </a:spcAft>
              <a:buNone/>
            </a:pPr>
            <a:r>
              <a:rPr lang="sv-SE"/>
              <a:t>It is specific; it talks about response under a specific user action. It gives enough context</a:t>
            </a:r>
            <a:endParaRPr/>
          </a:p>
          <a:p>
            <a:pPr indent="0" lvl="0" marL="0" rtl="0" algn="l">
              <a:spcBef>
                <a:spcPts val="0"/>
              </a:spcBef>
              <a:spcAft>
                <a:spcPts val="0"/>
              </a:spcAft>
              <a:buNone/>
            </a:pPr>
            <a:r>
              <a:rPr lang="sv-SE"/>
              <a:t>information to be reasonable (granted, some of it is defined elsewhere in a glossary). Also, it gives a</a:t>
            </a:r>
            <a:endParaRPr/>
          </a:p>
          <a:p>
            <a:pPr indent="0" lvl="0" marL="0" rtl="0" algn="l">
              <a:spcBef>
                <a:spcPts val="0"/>
              </a:spcBef>
              <a:spcAft>
                <a:spcPts val="0"/>
              </a:spcAft>
              <a:buNone/>
            </a:pPr>
            <a:r>
              <a:rPr lang="sv-SE"/>
              <a:t>probabilistic guarantee, which is usually the correct way to talk about performance for non-real-</a:t>
            </a:r>
            <a:endParaRPr/>
          </a:p>
          <a:p>
            <a:pPr indent="0" lvl="0" marL="0" rtl="0" algn="l">
              <a:spcBef>
                <a:spcPts val="0"/>
              </a:spcBef>
              <a:spcAft>
                <a:spcPts val="0"/>
              </a:spcAft>
              <a:buNone/>
            </a:pPr>
            <a:r>
              <a:rPr lang="sv-SE"/>
              <a:t>time systems, and provides a testable bound for the scenario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66ac90cdc_0_6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66ac90cdc_0_6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is t</a:t>
            </a:r>
            <a:r>
              <a:rPr lang="sv-SE"/>
              <a:t>he ability of the system to mask or repair faults such that the outage period does not exceed a required value over a time period. Availability scenarios Measure how the system responds to failure. When the system breaks, how long does it take to resume normal operation? (1-2) Stimuli should always be a failure. (3)</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66ac90cdc_0_6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66ac90cdc_0_6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(1-2) </a:t>
            </a:r>
            <a:r>
              <a:rPr lang="sv-SE"/>
              <a:t>Response measures should always include a measure of availability: availability percentage, time to detect or repair fault, time system in degraded mode, no down time, etc.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66ac90cdc_0_6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66ac90cdc_0_6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66ac90cdc_0_8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66ac90cdc_0_8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is this a good examples? specific and has a reasonable and testable response measure.</a:t>
            </a:r>
            <a:endParaRPr/>
          </a:p>
          <a:p>
            <a:pPr indent="0" lvl="0" marL="0" rtl="0" algn="l">
              <a:spcBef>
                <a:spcPts val="0"/>
              </a:spcBef>
              <a:spcAft>
                <a:spcPts val="0"/>
              </a:spcAft>
              <a:buNone/>
            </a:pPr>
            <a:r>
              <a:rPr lang="sv-SE"/>
              <a:t>A possible critique is that this has aspects of both availability and performance, but that occurs</a:t>
            </a:r>
            <a:endParaRPr/>
          </a:p>
          <a:p>
            <a:pPr indent="0" lvl="0" marL="0" rtl="0" algn="l">
              <a:spcBef>
                <a:spcPts val="0"/>
              </a:spcBef>
              <a:spcAft>
                <a:spcPts val="0"/>
              </a:spcAft>
              <a:buNone/>
            </a:pPr>
            <a:r>
              <a:rPr lang="sv-SE"/>
              <a:t>fairly often. There is not a neat clean break point between quality metrics </a:t>
            </a:r>
            <a:endParaRPr/>
          </a:p>
          <a:p>
            <a:pPr indent="0" lvl="0" marL="0" rtl="0" algn="l">
              <a:spcBef>
                <a:spcPts val="0"/>
              </a:spcBef>
              <a:spcAft>
                <a:spcPts val="0"/>
              </a:spcAft>
              <a:buNone/>
            </a:pPr>
            <a:r>
              <a:rPr lang="sv-SE"/>
              <a:t>Note that we have combined the system state and environment; essentially stating that everything is normal.</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66ac90cdc_0_7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66ac90cdc_0_7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Makes a Good Scenario? what qualities should we aim for? Key ones are</a:t>
            </a:r>
            <a:endParaRPr/>
          </a:p>
          <a:p>
            <a:pPr indent="0" lvl="0" marL="0" rtl="0" algn="l">
              <a:spcBef>
                <a:spcPts val="0"/>
              </a:spcBef>
              <a:spcAft>
                <a:spcPts val="0"/>
              </a:spcAft>
              <a:buClr>
                <a:schemeClr val="dk1"/>
              </a:buClr>
              <a:buSzPts val="1100"/>
              <a:buFont typeface="Arial"/>
              <a:buNone/>
            </a:pPr>
            <a:r>
              <a:rPr lang="sv-SE"/>
              <a:t>Credible: A scenario should describe a realistic situation that could credibly occur, and it should include enough realistic detail for the reader to accept the scenario as a valid situation that the system could encounter.</a:t>
            </a:r>
            <a:endParaRPr/>
          </a:p>
          <a:p>
            <a:pPr indent="0" lvl="0" marL="0" rtl="0" algn="l">
              <a:spcBef>
                <a:spcPts val="0"/>
              </a:spcBef>
              <a:spcAft>
                <a:spcPts val="0"/>
              </a:spcAft>
              <a:buClr>
                <a:schemeClr val="dk1"/>
              </a:buClr>
              <a:buSzPts val="1100"/>
              <a:buFont typeface="Arial"/>
              <a:buNone/>
            </a:pPr>
            <a:r>
              <a:rPr lang="sv-SE"/>
              <a:t>• Valuable: While it seems self-evident, a scenario should be of direct use somewhere in the architectural process, whether that is explaining the architecture to a stakeholder, convincing an assessor that the architecture is sound, or illustrating how the architecture works to a development team. It is easy to get carried away with defining scenarios that don’t really address the concerns of any stakeholder, so consider this when creating new scenarios.</a:t>
            </a:r>
            <a:endParaRPr/>
          </a:p>
          <a:p>
            <a:pPr indent="0" lvl="0" marL="0" rtl="0" algn="l">
              <a:spcBef>
                <a:spcPts val="0"/>
              </a:spcBef>
              <a:spcAft>
                <a:spcPts val="0"/>
              </a:spcAft>
              <a:buClr>
                <a:schemeClr val="dk1"/>
              </a:buClr>
              <a:buSzPts val="1100"/>
              <a:buFont typeface="Arial"/>
              <a:buNone/>
            </a:pPr>
            <a:r>
              <a:rPr lang="sv-SE"/>
              <a:t>• Specific: A good scenario describes a particular situation accurately, rather than trying to generalize the system’s behavior over a whole class of situations. The danger in trying to generalize scenarios is that it becomes difficult to describe them succinctly, so they are difficult to use since they address so many different concrete situations, each with its own variations.</a:t>
            </a:r>
            <a:endParaRPr/>
          </a:p>
          <a:p>
            <a:pPr indent="0" lvl="0" marL="0" rtl="0" algn="l">
              <a:spcBef>
                <a:spcPts val="0"/>
              </a:spcBef>
              <a:spcAft>
                <a:spcPts val="0"/>
              </a:spcAft>
              <a:buClr>
                <a:schemeClr val="dk1"/>
              </a:buClr>
              <a:buSzPts val="1100"/>
              <a:buFont typeface="Arial"/>
              <a:buNone/>
            </a:pPr>
            <a:r>
              <a:rPr lang="sv-SE"/>
              <a:t>• Precise: The definition of the scenario should be precise enough for the intended user of the scenario to be quite clear about what situation the scenario is describing and the required response of the system.</a:t>
            </a:r>
            <a:endParaRPr/>
          </a:p>
          <a:p>
            <a:pPr indent="0" lvl="0" marL="0" rtl="0" algn="l">
              <a:spcBef>
                <a:spcPts val="0"/>
              </a:spcBef>
              <a:spcAft>
                <a:spcPts val="0"/>
              </a:spcAft>
              <a:buClr>
                <a:schemeClr val="dk1"/>
              </a:buClr>
              <a:buSzPts val="1100"/>
              <a:buFont typeface="Arial"/>
              <a:buNone/>
            </a:pPr>
            <a:r>
              <a:rPr lang="sv-SE"/>
              <a:t>• Comprehensible: Like all architectural deliverables, scenarios should be comprehensible by those stakeholders who need to use them. This means writing them clearly, using widely understood terms, and avoiding acronyms and jargon that stakeholders are likely to misunderstand or find confusing.</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66ac90cdc_0_3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766ac90cdc_0_3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review from last class… </a:t>
            </a:r>
            <a:r>
              <a:rPr lang="sv-SE"/>
              <a:t>We all want high-quality software, we all agree that quality is necessary. However, we don’t all agree on what quality means. Ask ten people, and they may describe ten things. Why? (3) </a:t>
            </a:r>
            <a:r>
              <a:rPr lang="sv-SE" sz="1100">
                <a:solidFill>
                  <a:srgbClr val="000000"/>
                </a:solidFill>
                <a:latin typeface="Arial"/>
                <a:ea typeface="Arial"/>
                <a:cs typeface="Arial"/>
                <a:sym typeface="Arial"/>
              </a:rPr>
              <a:t>what a system does is only part of the story and that how the system provides its services often has a huge impact on the perceptions that stakeholders have of it. (rest) </a:t>
            </a:r>
            <a:endParaRPr/>
          </a:p>
          <a:p>
            <a:pPr indent="0" lvl="0" marL="0" rtl="0" algn="l">
              <a:spcBef>
                <a:spcPts val="0"/>
              </a:spcBef>
              <a:spcAft>
                <a:spcPts val="0"/>
              </a:spcAft>
              <a:buNone/>
            </a:pPr>
            <a:r>
              <a:t/>
            </a:r>
            <a:endParaRPr/>
          </a:p>
        </p:txBody>
      </p:sp>
      <p:sp>
        <p:nvSpPr>
          <p:cNvPr id="99" name="Google Shape;99;g766ac90cdc_0_3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66ac90cdc_0_7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66ac90cdc_0_7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Scenarios are a straightforward technique. However, here are a few general practices that are helpful in applying scenarios effectively.</a:t>
            </a:r>
            <a:endParaRPr/>
          </a:p>
          <a:p>
            <a:pPr indent="0" lvl="0" marL="0" rtl="0" algn="l">
              <a:spcBef>
                <a:spcPts val="0"/>
              </a:spcBef>
              <a:spcAft>
                <a:spcPts val="0"/>
              </a:spcAft>
              <a:buNone/>
            </a:pPr>
            <a:r>
              <a:rPr lang="sv-SE"/>
              <a:t>(1) Although scenarios are very effective, it isn’t often useful to end up with dozens and dozens of them. If you consider too many at once, the net result is a lack of focus that prevents them from providing guidance. It is difficult to be prescriptive about the precise number of scenarios you need because it depends on the scale and complexity of the system. However, more than 15 or 20 important scenarios is likely to be too many to use effectively for most systems, so work with your stakeholders to prioritize the set you end up with and focus on the riskiest and most important ones to guide decision making.</a:t>
            </a:r>
            <a:endParaRPr/>
          </a:p>
          <a:p>
            <a:pPr indent="0" lvl="0" marL="0" rtl="0" algn="l">
              <a:spcBef>
                <a:spcPts val="0"/>
              </a:spcBef>
              <a:spcAft>
                <a:spcPts val="0"/>
              </a:spcAft>
              <a:buNone/>
            </a:pPr>
            <a:r>
              <a:rPr lang="sv-SE"/>
              <a:t>(4) It is easy to create a number of scenarios that, although they seem different initially, are really very similar in terms of the requirements they place on the</a:t>
            </a:r>
            <a:endParaRPr/>
          </a:p>
          <a:p>
            <a:pPr indent="0" lvl="0" marL="0" rtl="0" algn="l">
              <a:spcBef>
                <a:spcPts val="0"/>
              </a:spcBef>
              <a:spcAft>
                <a:spcPts val="0"/>
              </a:spcAft>
              <a:buNone/>
            </a:pPr>
            <a:r>
              <a:rPr lang="sv-SE"/>
              <a:t>system. This leads to a situation where the cost of applying the technique increases (due to the number of scenarios that need to be created and considered) with only a marginal increase in benefits. In order to avoid this situation, revisit the scenarios you identify and consider what demands each places on the system. Where you find duplicates, remove them; they are unlikely to provide additional significant insights into your architecture.</a:t>
            </a:r>
            <a:endParaRPr/>
          </a:p>
          <a:p>
            <a:pPr indent="0" lvl="0" marL="0" rtl="0" algn="l">
              <a:spcBef>
                <a:spcPts val="0"/>
              </a:spcBef>
              <a:spcAft>
                <a:spcPts val="0"/>
              </a:spcAft>
              <a:buNone/>
            </a:pPr>
            <a:r>
              <a:rPr lang="sv-SE"/>
              <a:t>(7) scenarios can be used throughout the software development lifecycle, but they have the most impact when applied early, when the design of the system is taking shape. If you don’t consider scenarios at an early stage but leave</a:t>
            </a:r>
            <a:endParaRPr/>
          </a:p>
          <a:p>
            <a:pPr indent="0" lvl="0" marL="0" rtl="0" algn="l">
              <a:spcBef>
                <a:spcPts val="0"/>
              </a:spcBef>
              <a:spcAft>
                <a:spcPts val="0"/>
              </a:spcAft>
              <a:buNone/>
            </a:pPr>
            <a:r>
              <a:rPr lang="sv-SE"/>
              <a:t>them until, say, they are needed for system testing, much of their potential benefit is likely to be lost. Of course, you may identify additional scenarios as development progresses ( for testing purposes). Still, the biggest role these have to play is to help you focus design activities on the most important aspects of the system. Later, we will use these as the basis for creating test cases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766ac90cdc_0_7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66ac90cdc_0_7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Scenarios are often thought of in terms of input, process, and output, focusing on functional scenarios derived from the use cases in the functional requirements. However, this ignores the potential that scenarios have for investigating, validating, and understanding the quality properties of the system. As you identify the scenarios you are to work with, ensure that all of the system’s critical quality properties are reflected in them. You will often need to augment the scenarios obtained from your stakeholders with scenarios reflecting the required quality properties.</a:t>
            </a:r>
            <a:endParaRPr/>
          </a:p>
          <a:p>
            <a:pPr indent="0" lvl="0" marL="0" rtl="0" algn="l">
              <a:spcBef>
                <a:spcPts val="0"/>
              </a:spcBef>
              <a:spcAft>
                <a:spcPts val="0"/>
              </a:spcAft>
              <a:buNone/>
            </a:pPr>
            <a:r>
              <a:rPr lang="sv-SE"/>
              <a:t>(4) A common pitfall is that all of the scenarios you identify are positive ones that do not consider problems like missing information, overload situations, security failures, and so on. This has the effect of focusing attention on</a:t>
            </a:r>
            <a:endParaRPr/>
          </a:p>
          <a:p>
            <a:pPr indent="0" lvl="0" marL="0" rtl="0" algn="l">
              <a:spcBef>
                <a:spcPts val="0"/>
              </a:spcBef>
              <a:spcAft>
                <a:spcPts val="0"/>
              </a:spcAft>
              <a:buClr>
                <a:schemeClr val="dk1"/>
              </a:buClr>
              <a:buSzPts val="1100"/>
              <a:buFont typeface="Arial"/>
              <a:buNone/>
            </a:pPr>
            <a:r>
              <a:rPr lang="sv-SE"/>
              <a:t>situations where everything is working and ignoring cases where things go wrong. This is often particularly dangerous when considering quality properties,where system behavior is particularly critical in failure situations. When</a:t>
            </a:r>
            <a:endParaRPr/>
          </a:p>
          <a:p>
            <a:pPr indent="0" lvl="0" marL="0" rtl="0" algn="l">
              <a:spcBef>
                <a:spcPts val="0"/>
              </a:spcBef>
              <a:spcAft>
                <a:spcPts val="0"/>
              </a:spcAft>
              <a:buClr>
                <a:schemeClr val="dk1"/>
              </a:buClr>
              <a:buSzPts val="1100"/>
              <a:buFont typeface="Arial"/>
              <a:buNone/>
            </a:pPr>
            <a:r>
              <a:rPr lang="sv-SE"/>
              <a:t>identifying your scenarios, ensure that you consider the important failure cases and that corresponding scenarios are identified to address these.</a:t>
            </a:r>
            <a:endParaRPr/>
          </a:p>
          <a:p>
            <a:pPr indent="0" lvl="0" marL="0" rtl="0" algn="l">
              <a:spcBef>
                <a:spcPts val="0"/>
              </a:spcBef>
              <a:spcAft>
                <a:spcPts val="0"/>
              </a:spcAft>
              <a:buNone/>
            </a:pPr>
            <a:r>
              <a:rPr lang="sv-SE"/>
              <a:t>(6) As the architect for your system, you are in a good position to identify representative scenarios yourself. Stakeholders, while providing lots of input, will complicate the process.. However,</a:t>
            </a:r>
            <a:endParaRPr/>
          </a:p>
          <a:p>
            <a:pPr indent="0" lvl="0" marL="0" rtl="0" algn="l">
              <a:spcBef>
                <a:spcPts val="0"/>
              </a:spcBef>
              <a:spcAft>
                <a:spcPts val="0"/>
              </a:spcAft>
              <a:buClr>
                <a:schemeClr val="dk1"/>
              </a:buClr>
              <a:buSzPts val="1100"/>
              <a:buFont typeface="Arial"/>
              <a:buNone/>
            </a:pPr>
            <a:r>
              <a:rPr lang="sv-SE"/>
              <a:t>excluding your stakeholders from scenario identification is a dangerous decision. the ones your stakeholders provide and the priorities they place on each may surprise you, revealing aspects of the system of which you were unaware or whose importance you hadn’t realized. Make sure that stakeholders are asked to identify candidate scenarios for your system and that they have a say (as a group) in their prioritization.</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66ac90cdc_0_8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66ac90cdc_0_8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311" name="Google Shape;311;g766ac90cdc_0_8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66ac90cdc_0_8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66ac90cdc_0_8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318" name="Google Shape;318;g766ac90cdc_0_8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66ac90cdc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66ac90cdc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(title) </a:t>
            </a:r>
            <a:r>
              <a:rPr lang="sv-SE">
                <a:solidFill>
                  <a:schemeClr val="dk1"/>
                </a:solidFill>
              </a:rPr>
              <a:t>The answer - we need evidence. </a:t>
            </a:r>
            <a:r>
              <a:rPr lang="sv-SE"/>
              <a:t>(1) Often, this actually boils down to (2). Dependability is a sort of meta-quality. It actiually means four things - (go over)</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66ac90cdc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66ac90cdc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simplest of these properties is correctness - (read 1). By definition, a specification divides all system behaviors into two classes - sucessful or correct executions and failures, or incorrect executions. All possible behaviors of a correct system result successful executions. </a:t>
            </a:r>
            <a:endParaRPr/>
          </a:p>
          <a:p>
            <a:pPr indent="0" lvl="0" marL="0" rtl="0" algn="l">
              <a:spcBef>
                <a:spcPts val="0"/>
              </a:spcBef>
              <a:spcAft>
                <a:spcPts val="0"/>
              </a:spcAft>
              <a:buNone/>
            </a:pPr>
            <a:r>
              <a:rPr lang="sv-SE"/>
              <a:t>(read rest)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66ac90cdc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66ac90cdc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Instead, we often aim for reliability as an approximation of acceptable correctness. </a:t>
            </a:r>
            <a:endParaRPr/>
          </a:p>
          <a:p>
            <a:pPr indent="0" lvl="0" marL="0" rtl="0" algn="l">
              <a:spcBef>
                <a:spcPts val="0"/>
              </a:spcBef>
              <a:spcAft>
                <a:spcPts val="0"/>
              </a:spcAft>
              <a:buNone/>
            </a:pPr>
            <a:r>
              <a:rPr lang="sv-SE"/>
              <a:t>(read 2-5)</a:t>
            </a:r>
            <a:endParaRPr/>
          </a:p>
          <a:p>
            <a:pPr indent="0" lvl="0" marL="0" rtl="0" algn="l">
              <a:spcBef>
                <a:spcPts val="0"/>
              </a:spcBef>
              <a:spcAft>
                <a:spcPts val="0"/>
              </a:spcAft>
              <a:buNone/>
            </a:pPr>
            <a:r>
              <a:rPr lang="sv-SE"/>
              <a:t>Some users might never trigger a crash, while some might see crashes all the time. That’s why it’s important to consider how the system is interacted with in measuring reliability. You cannot establish a general level of reliability, but you can establish reliability levels for certain types of users and use that as an approximation of correctness.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66ac90cdc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66ac90cdc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Those definitions of correctness and reliability have two weaknesses - first, success or failure is relative to a specification, they are only as strong as the specification. If you have a badly-written spec, then it’s easy to say you are correct and reliable. It’s all relative. Second, they make no distinction between failures that are minorly annoying and failures that are life-threatening. Not all faults are equal in the effect they have when a failure occurs. For some kinds of systems, it is really important to consider the severity of a fault. Our last two properties - safety and robustness - do just that.</a:t>
            </a:r>
            <a:endParaRPr/>
          </a:p>
          <a:p>
            <a:pPr indent="0" lvl="0" marL="0" rtl="0" algn="l">
              <a:spcBef>
                <a:spcPts val="0"/>
              </a:spcBef>
              <a:spcAft>
                <a:spcPts val="0"/>
              </a:spcAft>
              <a:buNone/>
            </a:pPr>
            <a:r>
              <a:rPr lang="sv-SE"/>
              <a:t>(read 3), where, by hazard, I mean any undesirable situation. It might be annoying any time your word processor crashes, but it it corrupts your document - preventing recovery - then that is a hazard you want to avoid. In an infusion pump or a respirator, you basically want to avoid anything that could crash the system at all. </a:t>
            </a:r>
            <a:endParaRPr/>
          </a:p>
          <a:p>
            <a:pPr indent="0" lvl="0" marL="0" rtl="0" algn="l">
              <a:spcBef>
                <a:spcPts val="0"/>
              </a:spcBef>
              <a:spcAft>
                <a:spcPts val="0"/>
              </a:spcAft>
              <a:buNone/>
            </a:pPr>
            <a:r>
              <a:rPr lang="sv-SE"/>
              <a:t>(read 6-7)</a:t>
            </a:r>
            <a:endParaRPr/>
          </a:p>
          <a:p>
            <a:pPr indent="0" lvl="0" marL="0" rtl="0" algn="l">
              <a:spcBef>
                <a:spcPts val="0"/>
              </a:spcBef>
              <a:spcAft>
                <a:spcPts val="0"/>
              </a:spcAft>
              <a:buNone/>
            </a:pPr>
            <a:r>
              <a:rPr lang="sv-SE"/>
              <a:t>By ignoring other elements, a safety specification is often easier to analyze. And, by looking at it in isolation, you can better think through hazards and how to avoid them.</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766ac90cdc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766ac90cdc_0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But, it’s not reasonable to expect file changes to save when there’s no harddrive space, or money to be dispensed by an atm when there is none in the machine, or a sale to take place when there’s no network connection or too many server connections. Software that is “correct” might still fail. When you design software ,when you write a specification, you make assumptions on how the software will operate and be used. When those assumptions are violated, the software will fail. In those situations, how it fails becomes important.</a:t>
            </a:r>
            <a:endParaRPr/>
          </a:p>
          <a:p>
            <a:pPr indent="0" lvl="0" marL="0" rtl="0" algn="l">
              <a:spcBef>
                <a:spcPts val="0"/>
              </a:spcBef>
              <a:spcAft>
                <a:spcPts val="0"/>
              </a:spcAft>
              <a:buNone/>
            </a:pPr>
            <a:r>
              <a:rPr lang="sv-SE"/>
              <a:t>(read 3)</a:t>
            </a:r>
            <a:endParaRPr/>
          </a:p>
          <a:p>
            <a:pPr indent="0" lvl="0" marL="0" rtl="0" algn="l">
              <a:spcBef>
                <a:spcPts val="0"/>
              </a:spcBef>
              <a:spcAft>
                <a:spcPts val="0"/>
              </a:spcAft>
              <a:buNone/>
            </a:pPr>
            <a:r>
              <a:rPr lang="sv-SE"/>
              <a:t>Safety is a form of robustness, but in safety, you try to avoid situations where you would f ail altogether. When designing software to be robust, you accept that failure might occur. Instead, you try to control how it fails. You can design software to be able to recover some portion of a document after the power is cut, or a webpage that will turn away users when load is too high.</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766ac90cdc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66ac90cdc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66ac90cdc_0_3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66ac90cdc_0_3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do we describe quality? We use quality attributes to (1) </a:t>
            </a:r>
            <a:endParaRPr/>
          </a:p>
        </p:txBody>
      </p:sp>
      <p:sp>
        <p:nvSpPr>
          <p:cNvPr id="107" name="Google Shape;107;g766ac90cdc_0_3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766ac90cdc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766ac90cdc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Analysis and testing are there to reveal faults so they can be removed. Identifying and removing as many faults as possible is a useful goal, but finding all faults is nearly impossible in any complex system, and is definitely not cost-effective.</a:t>
            </a:r>
            <a:endParaRPr/>
          </a:p>
          <a:p>
            <a:pPr indent="0" lvl="0" marL="0" rtl="0" algn="l">
              <a:spcBef>
                <a:spcPts val="0"/>
              </a:spcBef>
              <a:spcAft>
                <a:spcPts val="0"/>
              </a:spcAft>
              <a:buNone/>
            </a:pPr>
            <a:r>
              <a:rPr lang="sv-SE"/>
              <a:t>(2). Testing cannot go on forever. Products must be delivered at some point, and to do so, we need to establish criteria for when we are done - when we can claim to be dependable enough.</a:t>
            </a:r>
            <a:endParaRPr/>
          </a:p>
          <a:p>
            <a:pPr indent="0" lvl="0" marL="0" rtl="0" algn="l">
              <a:spcBef>
                <a:spcPts val="0"/>
              </a:spcBef>
              <a:spcAft>
                <a:spcPts val="0"/>
              </a:spcAft>
              <a:buNone/>
            </a:pPr>
            <a:r>
              <a:rPr lang="sv-SE"/>
              <a:t>Correctness is not a good basis for this, your software is either correct or not, and it’s unlikely to ever be provably correct. That’s an aim, but not realistically 100% achieveable. </a:t>
            </a:r>
            <a:endParaRPr/>
          </a:p>
          <a:p>
            <a:pPr indent="0" lvl="0" marL="0" rtl="0" algn="l">
              <a:spcBef>
                <a:spcPts val="0"/>
              </a:spcBef>
              <a:spcAft>
                <a:spcPts val="0"/>
              </a:spcAft>
              <a:buNone/>
            </a:pPr>
            <a:r>
              <a:rPr lang="sv-SE"/>
              <a:t>Robustness and Safety are important, but hard to measure, and not necessarily the best grounds to base your release on - you could be safe, but the rest of your software could be an incorrect mess. </a:t>
            </a:r>
            <a:endParaRPr/>
          </a:p>
          <a:p>
            <a:pPr indent="0" lvl="0" marL="0" rtl="0" algn="l">
              <a:spcBef>
                <a:spcPts val="0"/>
              </a:spcBef>
              <a:spcAft>
                <a:spcPts val="0"/>
              </a:spcAft>
              <a:buNone/>
            </a:pPr>
            <a:r>
              <a:rPr lang="sv-SE"/>
              <a:t>Reliability is the best basis for establishing the level of dependability of your software.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766ac90cdc_0_8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766ac90cdc_0_8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390" name="Google Shape;390;g766ac90cdc_0_8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766ac90cdc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766ac90cdc_0_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I know we already defined it, but what is reliability, really?</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 - now, notice the qualifiers there. That’s because (read)</a:t>
            </a:r>
            <a:endParaRPr>
              <a:solidFill>
                <a:schemeClr val="dk1"/>
              </a:solidFill>
            </a:endParaRPr>
          </a:p>
          <a:p>
            <a:pPr indent="0" lvl="0" marL="0" rtl="0" algn="l">
              <a:lnSpc>
                <a:spcPct val="120000"/>
              </a:lnSpc>
              <a:spcBef>
                <a:spcPts val="0"/>
              </a:spcBef>
              <a:spcAft>
                <a:spcPts val="0"/>
              </a:spcAft>
              <a:buNone/>
            </a:pPr>
            <a:r>
              <a:rPr lang="sv-SE">
                <a:solidFill>
                  <a:schemeClr val="dk1"/>
                </a:solidFill>
              </a:rPr>
              <a:t>But, in general, reliability is (read)</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766ac90cdc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766ac90cdc_0_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Now, there is some subjectivity in what constitutes reliability, but still - reliability is fundamentally something that can be measured. We can set conditions, and measure reliability for those scenarios. </a:t>
            </a:r>
            <a:endParaRPr>
              <a:solidFill>
                <a:schemeClr val="dk1"/>
              </a:solidFill>
            </a:endParaRPr>
          </a:p>
          <a:p>
            <a:pPr indent="0" lvl="0" marL="0" rtl="0" algn="l">
              <a:lnSpc>
                <a:spcPct val="120000"/>
              </a:lnSpc>
              <a:spcBef>
                <a:spcPts val="0"/>
              </a:spcBef>
              <a:spcAft>
                <a:spcPts val="0"/>
              </a:spcAft>
              <a:buNone/>
            </a:pPr>
            <a:r>
              <a:rPr lang="sv-SE">
                <a:solidFill>
                  <a:schemeClr val="dk1"/>
                </a:solidFill>
              </a:rPr>
              <a:t>- Reliability  -once defined -is something you can measure and argue for. It can be divided into levels, and you can specify a level of required reliability. </a:t>
            </a:r>
            <a:endParaRPr>
              <a:solidFill>
                <a:schemeClr val="dk1"/>
              </a:solidFill>
            </a:endParaRPr>
          </a:p>
          <a:p>
            <a:pPr indent="0" lvl="0" marL="0" rtl="0" algn="l">
              <a:lnSpc>
                <a:spcPct val="120000"/>
              </a:lnSpc>
              <a:spcBef>
                <a:spcPts val="0"/>
              </a:spcBef>
              <a:spcAft>
                <a:spcPts val="0"/>
              </a:spcAft>
              <a:buNone/>
            </a:pPr>
            <a:r>
              <a:rPr lang="sv-SE">
                <a:solidFill>
                  <a:schemeClr val="dk1"/>
                </a:solidFill>
              </a:rPr>
              <a:t>- This starts with the system requirements. (read3-4)</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 non-functional requirements can define how we judge reliability, and what the system does to be more reliable. We can check these requirements to make sure they are met. We can make measurements and establish a level of reliability. The functional requirements then can be tested and verified.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766ac90cdc_0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66ac90cdc_0_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 We find and fix faults, and as we do so, we track the improvement in reliability.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That said, not all faults impact reliability equally - some faults are rarer than others, and (read 2-3). Not all faults are equal and often don’t affect the system in the same way.</a:t>
            </a:r>
            <a:endParaRPr>
              <a:solidFill>
                <a:schemeClr val="dk1"/>
              </a:solidFill>
            </a:endParaRPr>
          </a:p>
          <a:p>
            <a:pPr indent="0" lvl="0" marL="0" rtl="0" algn="l">
              <a:lnSpc>
                <a:spcPct val="120000"/>
              </a:lnSpc>
              <a:spcBef>
                <a:spcPts val="0"/>
              </a:spcBef>
              <a:spcAft>
                <a:spcPts val="0"/>
              </a:spcAft>
              <a:buNone/>
            </a:pPr>
            <a:r>
              <a:rPr lang="sv-SE">
                <a:solidFill>
                  <a:schemeClr val="dk1"/>
                </a:solidFill>
              </a:rPr>
              <a:t>So, (read), as those have the biggest impact on perceived reliability.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766ac90cdc_0_1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66ac90cdc_0_1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Unfortunately, reliability depends on how users work with the system. Not all users will see a particular fault. Each user will use the system in all sorts of different ways. Different users access different functions, have different security settings, and use the system in different environments. So, reliability depends on the user. Some of them might experience all sorts of faults. Others may never trigger a single fault. </a:t>
            </a:r>
            <a:endParaRPr>
              <a:solidFill>
                <a:schemeClr val="dk1"/>
              </a:solidFill>
            </a:endParaRPr>
          </a:p>
          <a:p>
            <a:pPr indent="0" lvl="0" marL="0" rtl="0" algn="l">
              <a:lnSpc>
                <a:spcPct val="120000"/>
              </a:lnSpc>
              <a:spcBef>
                <a:spcPts val="0"/>
              </a:spcBef>
              <a:spcAft>
                <a:spcPts val="0"/>
              </a:spcAft>
              <a:buNone/>
            </a:pPr>
            <a:r>
              <a:rPr lang="sv-SE">
                <a:solidFill>
                  <a:schemeClr val="dk1"/>
                </a:solidFill>
              </a:rPr>
              <a:t>So, measuring reliability requires setting the context. It requires all of those qualifications we mentioned earlier. You want to establish different scenarios, different operational profiles of the users you think will interact with the system, so that you can measure reliability for the different types of users.</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766ac90cdc_0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766ac90cdc_0_1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20000"/>
              </a:lnSpc>
              <a:spcBef>
                <a:spcPts val="0"/>
              </a:spcBef>
              <a:spcAft>
                <a:spcPts val="0"/>
              </a:spcAft>
              <a:buNone/>
            </a:pPr>
            <a:r>
              <a:rPr lang="sv-SE">
                <a:solidFill>
                  <a:schemeClr val="dk1"/>
                </a:solidFill>
              </a:rPr>
              <a:t>-  If someone tells you how reliable their system is without any sort of qualifications is full of crap. Measurements out of context, not defined for a particular user type of using a particular measurement - anything not pulled from a large enough sample population is meaningless and should never be believed.</a:t>
            </a:r>
            <a:endParaRPr>
              <a:solidFill>
                <a:schemeClr val="dk1"/>
              </a:solidFill>
            </a:endParaRPr>
          </a:p>
          <a:p>
            <a:pPr indent="0" lvl="0" marL="0" rtl="0" algn="l">
              <a:lnSpc>
                <a:spcPct val="120000"/>
              </a:lnSpc>
              <a:spcBef>
                <a:spcPts val="0"/>
              </a:spcBef>
              <a:spcAft>
                <a:spcPts val="0"/>
              </a:spcAft>
              <a:buNone/>
            </a:pPr>
            <a:r>
              <a:rPr lang="sv-SE">
                <a:solidFill>
                  <a:schemeClr val="dk1"/>
                </a:solidFill>
              </a:rPr>
              <a:t>- Measuring reliability (read 3, 4)</a:t>
            </a:r>
            <a:endParaRPr>
              <a:solidFill>
                <a:schemeClr val="dk1"/>
              </a:solidFill>
            </a:endParaRPr>
          </a:p>
          <a:p>
            <a:pPr indent="0" lvl="0" marL="0" rtl="0" algn="l">
              <a:lnSpc>
                <a:spcPct val="120000"/>
              </a:lnSpc>
              <a:spcBef>
                <a:spcPts val="0"/>
              </a:spcBef>
              <a:spcAft>
                <a:spcPts val="0"/>
              </a:spcAft>
              <a:buNone/>
            </a:pPr>
            <a:r>
              <a:rPr lang="sv-SE">
                <a:solidFill>
                  <a:schemeClr val="dk1"/>
                </a:solidFill>
              </a:rPr>
              <a:t>- (read 5-7). So, you must consider how users are affected by faults.</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766ac90cdc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766ac90cdc_0_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So, that said, given an operational profile, how do we measure reliability? </a:t>
            </a:r>
            <a:endParaRPr>
              <a:solidFill>
                <a:schemeClr val="dk1"/>
              </a:solidFill>
            </a:endParaRPr>
          </a:p>
          <a:p>
            <a:pPr indent="0" lvl="0" marL="0" rtl="0" algn="l">
              <a:lnSpc>
                <a:spcPct val="120000"/>
              </a:lnSpc>
              <a:spcBef>
                <a:spcPts val="0"/>
              </a:spcBef>
              <a:spcAft>
                <a:spcPts val="0"/>
              </a:spcAft>
              <a:buNone/>
            </a:pPr>
            <a:r>
              <a:rPr lang="sv-SE">
                <a:solidFill>
                  <a:schemeClr val="dk1"/>
                </a:solidFill>
              </a:rPr>
              <a:t>- (read 1). In physical engineering. Some of these metrics are tempting to use, but (read rest) - need to consider the differences between software and hardware.</a:t>
            </a:r>
            <a:endParaRPr>
              <a:solidFill>
                <a:schemeClr val="dk1"/>
              </a:solidFill>
            </a:endParaRPr>
          </a:p>
          <a:p>
            <a:pPr indent="0" lvl="0" marL="0" rtl="0" algn="l">
              <a:lnSpc>
                <a:spcPct val="120000"/>
              </a:lnSpc>
              <a:spcBef>
                <a:spcPts val="0"/>
              </a:spcBef>
              <a:spcAft>
                <a:spcPts val="0"/>
              </a:spcAft>
              <a:buNone/>
            </a:pPr>
            <a:r>
              <a:rPr lang="sv-SE">
                <a:solidFill>
                  <a:schemeClr val="dk1"/>
                </a:solidFill>
              </a:rPr>
              <a:t>- (read 3) - once the hardware fails, it has failed until you replace the part. How it failed didn’t really matter. It’s working or not. Software isn’t quite so binary. In software, failure can be more easily recovered from, and may only be partial. You can fail in degrees. </a:t>
            </a:r>
            <a:endParaRPr>
              <a:solidFill>
                <a:schemeClr val="dk1"/>
              </a:solidFill>
            </a:endParaRPr>
          </a:p>
          <a:p>
            <a:pPr indent="0" lvl="0" marL="0" rtl="0" algn="l">
              <a:lnSpc>
                <a:spcPct val="120000"/>
              </a:lnSpc>
              <a:spcBef>
                <a:spcPts val="0"/>
              </a:spcBef>
              <a:spcAft>
                <a:spcPts val="0"/>
              </a:spcAft>
              <a:buNone/>
            </a:pPr>
            <a:r>
              <a:rPr lang="sv-SE">
                <a:solidFill>
                  <a:schemeClr val="dk1"/>
                </a:solidFill>
              </a:rPr>
              <a:t>- the thing is, with hardware, the design is assumed to be correct - you just had a component wear out or go bad. in software, parts don’t fail - there’s no hardware degradation. (read 5 -6)</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766ac90cdc_0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766ac90cdc_0_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One measurement that originated from hardware is still works as a good starting place to talk about how you measure reliability in software is the availability.</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 1-2)</a:t>
            </a:r>
            <a:endParaRPr>
              <a:solidFill>
                <a:schemeClr val="dk1"/>
              </a:solidFill>
            </a:endParaRPr>
          </a:p>
          <a:p>
            <a:pPr indent="0" lvl="0" marL="0" rtl="0" algn="l">
              <a:lnSpc>
                <a:spcPct val="120000"/>
              </a:lnSpc>
              <a:spcBef>
                <a:spcPts val="0"/>
              </a:spcBef>
              <a:spcAft>
                <a:spcPts val="0"/>
              </a:spcAft>
              <a:buNone/>
            </a:pPr>
            <a:r>
              <a:rPr lang="sv-SE">
                <a:solidFill>
                  <a:schemeClr val="dk1"/>
                </a:solidFill>
              </a:rPr>
              <a:t>Not perfect - (read 3) - but useful for looking at the uptime of a system. </a:t>
            </a:r>
            <a:endParaRPr>
              <a:solidFill>
                <a:schemeClr val="dk1"/>
              </a:solidFill>
            </a:endParaRPr>
          </a:p>
          <a:p>
            <a:pPr indent="0" lvl="0" marL="0" rtl="0" algn="l">
              <a:lnSpc>
                <a:spcPct val="120000"/>
              </a:lnSpc>
              <a:spcBef>
                <a:spcPts val="0"/>
              </a:spcBef>
              <a:spcAft>
                <a:spcPts val="0"/>
              </a:spcAft>
              <a:buNone/>
            </a:pPr>
            <a:r>
              <a:rPr lang="sv-SE">
                <a:solidFill>
                  <a:schemeClr val="dk1"/>
                </a:solidFill>
              </a:rPr>
              <a:t>Availability is the uptime divided by the total time examined. (read 4) </a:t>
            </a:r>
            <a:endParaRPr>
              <a:solidFill>
                <a:schemeClr val="dk1"/>
              </a:solidFill>
            </a:endParaRPr>
          </a:p>
          <a:p>
            <a:pPr indent="0" lvl="0" marL="0" rtl="0" algn="l">
              <a:lnSpc>
                <a:spcPct val="120000"/>
              </a:lnSpc>
              <a:spcBef>
                <a:spcPts val="0"/>
              </a:spcBef>
              <a:spcAft>
                <a:spcPts val="0"/>
              </a:spcAft>
              <a:buNone/>
            </a:pPr>
            <a:r>
              <a:rPr lang="sv-SE">
                <a:solidFill>
                  <a:schemeClr val="dk1"/>
                </a:solidFill>
              </a:rPr>
              <a:t>(on last point - now, be careful when looking at availability figures. One decimal point makes a huge difference.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766ac90cdc_0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766ac90cdc_0_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1-3)</a:t>
            </a:r>
            <a:endParaRPr>
              <a:solidFill>
                <a:schemeClr val="dk1"/>
              </a:solidFill>
            </a:endParaRPr>
          </a:p>
          <a:p>
            <a:pPr indent="0" lvl="0" marL="0" rtl="0" algn="l">
              <a:lnSpc>
                <a:spcPct val="120000"/>
              </a:lnSpc>
              <a:spcBef>
                <a:spcPts val="0"/>
              </a:spcBef>
              <a:spcAft>
                <a:spcPts val="0"/>
              </a:spcAft>
              <a:buNone/>
            </a:pPr>
            <a:r>
              <a:rPr lang="sv-SE">
                <a:solidFill>
                  <a:schemeClr val="dk1"/>
                </a:solidFill>
              </a:rPr>
              <a:t>- This is measured independently of the frequency of requests, which is something you should consider. Often, a system that monitors a chemical reactor and shuts down the reaction if it is overheating should have reliability measured using POFOD. Generally, requests will be infrequent - will be a last line of defense - but any failures on that request would result in terrible consequences.</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 5)</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66ac90cdc_0_3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66ac90cdc_0_3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are other ways we assess quality</a:t>
            </a:r>
            <a:endParaRPr/>
          </a:p>
          <a:p>
            <a:pPr indent="0" lvl="0" marL="0" rtl="0" algn="l">
              <a:spcBef>
                <a:spcPts val="0"/>
              </a:spcBef>
              <a:spcAft>
                <a:spcPts val="0"/>
              </a:spcAft>
              <a:buNone/>
            </a:pPr>
            <a:r>
              <a:rPr lang="sv-SE"/>
              <a:t>- (2) How components are structured and communicate influences performance. One of your biggest bottlenecks is often in communication between subsystems, especially over a network. So, performance can often be improved by localizing critical operations into fewer, but larger, components. Install more of your system locally, rather than on a remote server, so that computation doesn’t depend on network latency. Consider how to execute components of the system in parallel, for more efficiency.</a:t>
            </a:r>
            <a:endParaRPr/>
          </a:p>
          <a:p>
            <a:pPr indent="0" lvl="0" marL="0" rtl="0" algn="l">
              <a:spcBef>
                <a:spcPts val="0"/>
              </a:spcBef>
              <a:spcAft>
                <a:spcPts val="0"/>
              </a:spcAft>
              <a:buNone/>
            </a:pPr>
            <a:r>
              <a:rPr lang="sv-SE"/>
              <a:t>- (4) If security is a concern, you might want to layer the architecture, with the critical components protected in innermost layers , with a high level of security validation applied to the higher layers. Architect the system to trap attackers with multiple layers of gates between them and critical assets.</a:t>
            </a:r>
            <a:endParaRPr/>
          </a:p>
          <a:p>
            <a:pPr indent="0" lvl="0" marL="0" rtl="0" algn="l">
              <a:spcBef>
                <a:spcPts val="0"/>
              </a:spcBef>
              <a:spcAft>
                <a:spcPts val="0"/>
              </a:spcAft>
              <a:buNone/>
            </a:pPr>
            <a:r>
              <a:rPr lang="sv-SE"/>
              <a:t>- (5)</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766ac90cdc_0_1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766ac90cdc_0_1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Another factor to consider is how often failures occur, which you can do through ROCOF. (read 1-4). </a:t>
            </a:r>
            <a:endParaRPr>
              <a:solidFill>
                <a:schemeClr val="dk1"/>
              </a:solidFill>
            </a:endParaRPr>
          </a:p>
          <a:p>
            <a:pPr indent="0" lvl="0" marL="0" rtl="0" algn="l">
              <a:lnSpc>
                <a:spcPct val="120000"/>
              </a:lnSpc>
              <a:spcBef>
                <a:spcPts val="0"/>
              </a:spcBef>
              <a:spcAft>
                <a:spcPts val="0"/>
              </a:spcAft>
              <a:buNone/>
            </a:pPr>
            <a:r>
              <a:rPr lang="sv-SE">
                <a:solidFill>
                  <a:schemeClr val="dk1"/>
                </a:solidFill>
              </a:rPr>
              <a:t>So, in a online store, you might want to set a ROCOF of 10 transactions per day that fail. You’re willing to accept 10 failed transactions per day. Or, you could accept 10 failed transactions out of every 1000.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766ac90cdc_0_1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766ac90cdc_0_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1-3)</a:t>
            </a:r>
            <a:endParaRPr>
              <a:solidFill>
                <a:schemeClr val="dk1"/>
              </a:solidFill>
            </a:endParaRPr>
          </a:p>
          <a:p>
            <a:pPr indent="0" lvl="0" marL="0" rtl="0" algn="l">
              <a:lnSpc>
                <a:spcPct val="120000"/>
              </a:lnSpc>
              <a:spcBef>
                <a:spcPts val="0"/>
              </a:spcBef>
              <a:spcAft>
                <a:spcPts val="0"/>
              </a:spcAft>
              <a:buNone/>
            </a:pPr>
            <a:r>
              <a:rPr lang="sv-SE">
                <a:solidFill>
                  <a:schemeClr val="dk1"/>
                </a:solidFill>
              </a:rPr>
              <a:t>For instance, in a CAD system, an architect might spend the whole day on a design. Saving work takes rendering time and might take up a lot of storage space, so you might now save often. So, you want a MTTF that is higher than the average time a user spends working on their design model. You want it to be unlikely that they lose their work before saving.</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766ac90cdc_0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766ac90cdc_0_1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766ac90cdc_0_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766ac90cdc_0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lnSpc>
                <a:spcPct val="120000"/>
              </a:lnSpc>
              <a:spcBef>
                <a:spcPts val="0"/>
              </a:spcBef>
              <a:spcAft>
                <a:spcPts val="0"/>
              </a:spcAft>
              <a:buClr>
                <a:schemeClr val="dk1"/>
              </a:buClr>
              <a:buSzPts val="1400"/>
              <a:buChar char="-"/>
            </a:pPr>
            <a:r>
              <a:rPr lang="sv-SE">
                <a:solidFill>
                  <a:schemeClr val="dk1"/>
                </a:solidFill>
              </a:rPr>
              <a:t>ask</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answer</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ask</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answer</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766ac90cdc_0_1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766ac90cdc_0_1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lnSpc>
                <a:spcPct val="120000"/>
              </a:lnSpc>
              <a:spcBef>
                <a:spcPts val="0"/>
              </a:spcBef>
              <a:spcAft>
                <a:spcPts val="0"/>
              </a:spcAft>
              <a:buClr>
                <a:schemeClr val="dk1"/>
              </a:buClr>
              <a:buSzPts val="1400"/>
              <a:buChar char="-"/>
            </a:pPr>
            <a:r>
              <a:rPr lang="sv-SE">
                <a:solidFill>
                  <a:schemeClr val="dk1"/>
                </a:solidFill>
              </a:rPr>
              <a:t>ask, so, how would we go about figuring this out. Availability is uptime over a period of time. So, we need a period of time. How about a year. Figure out failure per year. WE can use that to calculate the uptime. </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answer</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766ac90cdc_0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766ac90cdc_0_1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766ac90cdc_0_1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766ac90cdc_0_1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20000"/>
              </a:lnSpc>
              <a:spcBef>
                <a:spcPts val="0"/>
              </a:spcBef>
              <a:spcAft>
                <a:spcPts val="0"/>
              </a:spcAft>
              <a:buNone/>
            </a:pPr>
            <a:r>
              <a:rPr lang="sv-SE">
                <a:solidFill>
                  <a:schemeClr val="dk1"/>
                </a:solidFill>
              </a:rPr>
              <a:t>check my math on this</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766ac90cdc_0_2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766ac90cdc_0_2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20000"/>
              </a:lnSpc>
              <a:spcBef>
                <a:spcPts val="0"/>
              </a:spcBef>
              <a:spcAft>
                <a:spcPts val="0"/>
              </a:spcAft>
              <a:buNone/>
            </a:pPr>
            <a:r>
              <a:rPr lang="sv-SE">
                <a:solidFill>
                  <a:schemeClr val="dk1"/>
                </a:solidFill>
              </a:rPr>
              <a:t>check my math on this</a:t>
            </a: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766ac90cdc_0_2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766ac90cdc_0_2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 this is an optimization problem. How do we balance reliability improvement over accepting liability. We should improve reliability, but there is a tipping point.</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 the rest)</a:t>
            </a: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766ac90cdc_0_2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766ac90cdc_0_2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a:t>
            </a:r>
            <a:r>
              <a:rPr lang="sv-SE"/>
              <a:t>- a process called “statistical testing”</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 - We want to approximate the experience of a user playing with the system, so we need to figure out what that looks like and come up with test input to match.</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66ac90cdc_0_3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66ac90cdc_0_3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(2) If availability is a critical requirement, the architecture should be designed with redundancy in mind - always make it possible to replace components in case of trouble and update components without stopping the system. This is called a “fault-tolerant” system. You’ll see terms like triple reudndancy, where things like spacecraft systems will have three copies of software or hardware running at once, and makre sure they agree, or ensure that there is always a backup if something goes wrong.</a:t>
            </a:r>
            <a:endParaRPr/>
          </a:p>
          <a:p>
            <a:pPr indent="0" lvl="0" marL="0" rtl="0" algn="l">
              <a:spcBef>
                <a:spcPts val="0"/>
              </a:spcBef>
              <a:spcAft>
                <a:spcPts val="0"/>
              </a:spcAft>
              <a:buNone/>
            </a:pPr>
            <a:r>
              <a:rPr lang="sv-SE"/>
              <a:t>-</a:t>
            </a:r>
            <a:r>
              <a:rPr lang="sv-SE"/>
              <a:t>(4-5) Naturally, this most centrally relates to user interfaces, but impacts the entire architecture and how users work with it.</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766ac90cdc_0_2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766ac90cdc_0_2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The first step in statistical testing is coming up with an operational profile for the software.</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 read)</a:t>
            </a:r>
            <a:endParaRPr>
              <a:solidFill>
                <a:schemeClr val="dk1"/>
              </a:solidFill>
            </a:endParaRPr>
          </a:p>
          <a:p>
            <a:pPr indent="0" lvl="0" marL="0" rtl="0" algn="l">
              <a:lnSpc>
                <a:spcPct val="120000"/>
              </a:lnSpc>
              <a:spcBef>
                <a:spcPts val="0"/>
              </a:spcBef>
              <a:spcAft>
                <a:spcPts val="0"/>
              </a:spcAft>
              <a:buNone/>
            </a:pPr>
            <a:r>
              <a:rPr lang="sv-SE">
                <a:solidFill>
                  <a:schemeClr val="dk1"/>
                </a:solidFill>
              </a:rPr>
              <a:t>If there are similar existing systems, or if you’re releasing a new version of a system, coming up with this profile is relatively easy. Look at what users of those systems did, and make some guesses about new functionality. If you’re building a telephone switching system, for instance, you have generations of experience with how those are used for making calls. </a:t>
            </a:r>
            <a:endParaRPr>
              <a:solidFill>
                <a:schemeClr val="dk1"/>
              </a:solidFill>
            </a:endParaRPr>
          </a:p>
          <a:p>
            <a:pPr indent="0" lvl="0" marL="0" rtl="0" algn="l">
              <a:lnSpc>
                <a:spcPct val="120000"/>
              </a:lnSpc>
              <a:spcBef>
                <a:spcPts val="0"/>
              </a:spcBef>
              <a:spcAft>
                <a:spcPts val="0"/>
              </a:spcAft>
              <a:buNone/>
            </a:pPr>
            <a:r>
              <a:rPr lang="sv-SE">
                <a:solidFill>
                  <a:schemeClr val="dk1"/>
                </a:solidFill>
              </a:rPr>
              <a:t>If your system is brand new, this is harder. It’s practically impossible to create an accurate operational profile by yourself. You need some data. Users will have different expectations, technical backgrounds, and will use the system for varying periods of time. </a:t>
            </a:r>
            <a:endParaRPr>
              <a:solidFill>
                <a:schemeClr val="dk1"/>
              </a:solidFill>
            </a:endParaRPr>
          </a:p>
          <a:p>
            <a:pPr indent="0" lvl="0" marL="0" rtl="0" algn="l">
              <a:lnSpc>
                <a:spcPct val="120000"/>
              </a:lnSpc>
              <a:spcBef>
                <a:spcPts val="0"/>
              </a:spcBef>
              <a:spcAft>
                <a:spcPts val="0"/>
              </a:spcAft>
              <a:buNone/>
            </a:pPr>
            <a:r>
              <a:rPr lang="sv-SE">
                <a:solidFill>
                  <a:schemeClr val="dk1"/>
                </a:solidFill>
              </a:rPr>
              <a:t>You’ll need to conduct some beta testing, and see what the users do. However, don’t put too much trust in this either. Usage changes over time. First, you’ll add many more users. The first set tend to be excited customers with better knowledge of the domain or technical background. New users might lack both. Also, how the users already interacting with the system use the system will change as well as they gather more experience and learn the ins and outs of the system.</a:t>
            </a:r>
            <a:endParaRPr>
              <a:solidFill>
                <a:schemeClr val="dk1"/>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766ac90cdc_0_2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766ac90cdc_0_2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 So, you’ll want to study existing systems and form an operational profile. This is essential for the fiurst step since you want to approximate how users work with the system in your controlled testing environment. </a:t>
            </a:r>
            <a:endParaRPr>
              <a:solidFill>
                <a:schemeClr val="dk1"/>
              </a:solidFill>
            </a:endParaRPr>
          </a:p>
          <a:p>
            <a:pPr indent="0" lvl="0" marL="0" rtl="0" algn="l">
              <a:lnSpc>
                <a:spcPct val="120000"/>
              </a:lnSpc>
              <a:spcBef>
                <a:spcPts val="0"/>
              </a:spcBef>
              <a:spcAft>
                <a:spcPts val="0"/>
              </a:spcAft>
              <a:buNone/>
            </a:pPr>
            <a:r>
              <a:rPr lang="sv-SE">
                <a:solidFill>
                  <a:schemeClr val="dk1"/>
                </a:solidFill>
              </a:rPr>
              <a:t>- (read). This means the inputs will follow the same probability distribution as the test data for the systems you’ve studied to form the operational profile. This can be time consuming given the volume of data needed, so automated test generation techniques will come in handy here - you have actions and their probability, you don’t care about an oracle -not checking for correctness - so this is easy to automate, just generate a script to follow - a set of actions based on that profile.</a:t>
            </a:r>
            <a:endParaRPr>
              <a:solidFill>
                <a:schemeClr val="dk1"/>
              </a:solidFill>
            </a:endParaRPr>
          </a:p>
          <a:p>
            <a:pPr indent="0" lvl="0" marL="0" rtl="0" algn="l">
              <a:lnSpc>
                <a:spcPct val="120000"/>
              </a:lnSpc>
              <a:spcBef>
                <a:spcPts val="0"/>
              </a:spcBef>
              <a:spcAft>
                <a:spcPts val="0"/>
              </a:spcAft>
              <a:buNone/>
            </a:pPr>
            <a:r>
              <a:rPr lang="sv-SE">
                <a:solidFill>
                  <a:schemeClr val="dk1"/>
                </a:solidFill>
              </a:rPr>
              <a:t>- (read) These will allow you to calculate reliability measurements.</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766ac90cdc_0_2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766ac90cdc_0_2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The idea of statistical testing is enticing - we can measure reliability and use that as evidence that our prior testing efforts have paid off. It also comes with several distinct challenges too.</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766ac90cdc_0_8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766ac90cdc_0_8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 It can also help reveal omissions and errors in the requirements and is useful when it comes to testing the system. We defined two classes of scenarios: functional scenarios, which are nearly</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always defined in terms of a sequence of external events the system must respond to in a particular way; and system quality scenarios, which are defined in terms of how the system should react to a change in its environment, as a</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consequence of one of the quality properties it is meant to exhibit. (4)</a:t>
            </a:r>
            <a:endParaRPr/>
          </a:p>
        </p:txBody>
      </p:sp>
      <p:sp>
        <p:nvSpPr>
          <p:cNvPr id="552" name="Google Shape;552;g766ac90cdc_0_8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766ac90cdc_0_2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766ac90cdc_0_2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766ac90cdc_0_2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766ac90cdc_0_2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766ac90cd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766ac90cd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g766ac90cd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66ac90cdc_0_7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66ac90cdc_0_7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129" name="Google Shape;129;g766ac90cdc_0_7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66ac90cdc_0_4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66ac90cdc_0_4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most important goal of any developer is that the project meets the needs of your stakeholders. In practical terms, this means that the system built must be able to perform certain tasks while exhibiting the specific quality attributes - performance and such - that are important to the stakeholders. A good way to stay grounded when developing your system is to continually consider how the ideas you are developing will actually work in practice. We can do this by defining and applying scenarios to your system, both as a brainstorming exercise during design and in practice when building it. (1-4) These often get translated later into detailed test cases to apply while testing the system.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66ac90cdc_0_4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66ac90cdc_0_4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Architectural scenarios can be used to capture a wide range of requirements, such as:</a:t>
            </a:r>
            <a:endParaRPr/>
          </a:p>
          <a:p>
            <a:pPr indent="0" lvl="0" marL="0" rtl="0" algn="l">
              <a:spcBef>
                <a:spcPts val="0"/>
              </a:spcBef>
              <a:spcAft>
                <a:spcPts val="0"/>
              </a:spcAft>
              <a:buClr>
                <a:schemeClr val="dk1"/>
              </a:buClr>
              <a:buSzPts val="1100"/>
              <a:buFont typeface="Arial"/>
              <a:buNone/>
            </a:pPr>
            <a:r>
              <a:rPr lang="sv-SE"/>
              <a:t>• A particular set of interactions with its users to which the system must be</a:t>
            </a:r>
            <a:endParaRPr/>
          </a:p>
          <a:p>
            <a:pPr indent="0" lvl="0" marL="0" rtl="0" algn="l">
              <a:spcBef>
                <a:spcPts val="0"/>
              </a:spcBef>
              <a:spcAft>
                <a:spcPts val="0"/>
              </a:spcAft>
              <a:buClr>
                <a:schemeClr val="dk1"/>
              </a:buClr>
              <a:buSzPts val="1100"/>
              <a:buFont typeface="Arial"/>
              <a:buNone/>
            </a:pPr>
            <a:r>
              <a:rPr lang="sv-SE"/>
              <a:t>able to respond</a:t>
            </a:r>
            <a:endParaRPr/>
          </a:p>
          <a:p>
            <a:pPr indent="0" lvl="0" marL="0" rtl="0" algn="l">
              <a:spcBef>
                <a:spcPts val="0"/>
              </a:spcBef>
              <a:spcAft>
                <a:spcPts val="0"/>
              </a:spcAft>
              <a:buClr>
                <a:schemeClr val="dk1"/>
              </a:buClr>
              <a:buSzPts val="1100"/>
              <a:buFont typeface="Arial"/>
              <a:buNone/>
            </a:pPr>
            <a:r>
              <a:rPr lang="sv-SE"/>
              <a:t>• The processing that must happen automatically at a particular point in time,</a:t>
            </a:r>
            <a:endParaRPr/>
          </a:p>
          <a:p>
            <a:pPr indent="0" lvl="0" marL="0" rtl="0" algn="l">
              <a:spcBef>
                <a:spcPts val="0"/>
              </a:spcBef>
              <a:spcAft>
                <a:spcPts val="0"/>
              </a:spcAft>
              <a:buClr>
                <a:schemeClr val="dk1"/>
              </a:buClr>
              <a:buSzPts val="1100"/>
              <a:buFont typeface="Arial"/>
              <a:buNone/>
            </a:pPr>
            <a:r>
              <a:rPr lang="sv-SE"/>
              <a:t>such as month end</a:t>
            </a:r>
            <a:endParaRPr/>
          </a:p>
          <a:p>
            <a:pPr indent="0" lvl="0" marL="0" rtl="0" algn="l">
              <a:spcBef>
                <a:spcPts val="0"/>
              </a:spcBef>
              <a:spcAft>
                <a:spcPts val="0"/>
              </a:spcAft>
              <a:buClr>
                <a:schemeClr val="dk1"/>
              </a:buClr>
              <a:buSzPts val="1100"/>
              <a:buFont typeface="Arial"/>
              <a:buNone/>
            </a:pPr>
            <a:r>
              <a:rPr lang="sv-SE"/>
              <a:t>• A particular peak load situation that could occur</a:t>
            </a:r>
            <a:endParaRPr/>
          </a:p>
          <a:p>
            <a:pPr indent="0" lvl="0" marL="0" rtl="0" algn="l">
              <a:spcBef>
                <a:spcPts val="0"/>
              </a:spcBef>
              <a:spcAft>
                <a:spcPts val="0"/>
              </a:spcAft>
              <a:buClr>
                <a:schemeClr val="dk1"/>
              </a:buClr>
              <a:buSzPts val="1100"/>
              <a:buFont typeface="Arial"/>
              <a:buNone/>
            </a:pPr>
            <a:r>
              <a:rPr lang="sv-SE"/>
              <a:t>• A demand that an external regulator might make of a system</a:t>
            </a:r>
            <a:endParaRPr/>
          </a:p>
          <a:p>
            <a:pPr indent="0" lvl="0" marL="0" rtl="0" algn="l">
              <a:spcBef>
                <a:spcPts val="0"/>
              </a:spcBef>
              <a:spcAft>
                <a:spcPts val="0"/>
              </a:spcAft>
              <a:buClr>
                <a:schemeClr val="dk1"/>
              </a:buClr>
              <a:buSzPts val="1100"/>
              <a:buFont typeface="Arial"/>
              <a:buNone/>
            </a:pPr>
            <a:r>
              <a:rPr lang="sv-SE"/>
              <a:t>• How the system must respond to a particular type of failure</a:t>
            </a:r>
            <a:endParaRPr/>
          </a:p>
          <a:p>
            <a:pPr indent="0" lvl="0" marL="0" rtl="0" algn="l">
              <a:spcBef>
                <a:spcPts val="0"/>
              </a:spcBef>
              <a:spcAft>
                <a:spcPts val="0"/>
              </a:spcAft>
              <a:buClr>
                <a:schemeClr val="dk1"/>
              </a:buClr>
              <a:buSzPts val="1100"/>
              <a:buFont typeface="Arial"/>
              <a:buNone/>
            </a:pPr>
            <a:r>
              <a:rPr lang="sv-SE"/>
              <a:t>• A change that a maintainer might need to be made to the system</a:t>
            </a:r>
            <a:endParaRPr/>
          </a:p>
          <a:p>
            <a:pPr indent="0" lvl="0" marL="0" rtl="0" algn="l">
              <a:spcBef>
                <a:spcPts val="0"/>
              </a:spcBef>
              <a:spcAft>
                <a:spcPts val="0"/>
              </a:spcAft>
              <a:buClr>
                <a:schemeClr val="dk1"/>
              </a:buClr>
              <a:buSzPts val="1100"/>
              <a:buFont typeface="Arial"/>
              <a:buNone/>
            </a:pPr>
            <a:r>
              <a:rPr lang="sv-SE"/>
              <a:t>• Any other situation with which the design of the system must be able to cope</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63" name="Shape 63"/>
        <p:cNvGrpSpPr/>
        <p:nvPr/>
      </p:nvGrpSpPr>
      <p:grpSpPr>
        <a:xfrm>
          <a:off x="0" y="0"/>
          <a:ext cx="0" cy="0"/>
          <a:chOff x="0" y="0"/>
          <a:chExt cx="0" cy="0"/>
        </a:xfrm>
      </p:grpSpPr>
      <p:sp>
        <p:nvSpPr>
          <p:cNvPr id="64" name="Google Shape;64;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5" name="Shape 65"/>
        <p:cNvGrpSpPr/>
        <p:nvPr/>
      </p:nvGrpSpPr>
      <p:grpSpPr>
        <a:xfrm>
          <a:off x="0" y="0"/>
          <a:ext cx="0" cy="0"/>
          <a:chOff x="0" y="0"/>
          <a:chExt cx="0" cy="0"/>
        </a:xfrm>
      </p:grpSpPr>
      <p:sp>
        <p:nvSpPr>
          <p:cNvPr id="66" name="Google Shape;66;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7" name="Google Shape;67;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8" name="Google Shape;68;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9" name="Google Shape;69;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hyperlink" Target="mailto:ggay@chalmers.se"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2: Quality - Dependability</a:t>
            </a:r>
            <a:endParaRPr sz="3000"/>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January 24,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Types</a:t>
            </a:r>
            <a:endParaRPr/>
          </a:p>
        </p:txBody>
      </p:sp>
      <p:sp>
        <p:nvSpPr>
          <p:cNvPr id="152" name="Google Shape;152;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Functional Scenarios</a:t>
            </a:r>
            <a:r>
              <a:rPr lang="sv-SE"/>
              <a:t> define how the system responds to external stimuli. </a:t>
            </a:r>
            <a:endParaRPr/>
          </a:p>
          <a:p>
            <a:pPr indent="-368300" lvl="1" marL="914400" rtl="0" algn="l">
              <a:spcBef>
                <a:spcPts val="500"/>
              </a:spcBef>
              <a:spcAft>
                <a:spcPts val="0"/>
              </a:spcAft>
              <a:buSzPts val="2200"/>
              <a:buChar char="•"/>
            </a:pPr>
            <a:r>
              <a:rPr lang="sv-SE"/>
              <a:t>Users initiate transactions, AIR call or data sent through an interface, timed events.</a:t>
            </a:r>
            <a:endParaRPr/>
          </a:p>
          <a:p>
            <a:pPr indent="-393700" lvl="0" marL="457200" rtl="0" algn="l">
              <a:spcBef>
                <a:spcPts val="1000"/>
              </a:spcBef>
              <a:spcAft>
                <a:spcPts val="0"/>
              </a:spcAft>
              <a:buSzPts val="2600"/>
              <a:buChar char="•"/>
            </a:pPr>
            <a:r>
              <a:rPr b="1" lang="sv-SE"/>
              <a:t>System Quality Scenarios</a:t>
            </a:r>
            <a:r>
              <a:rPr lang="sv-SE"/>
              <a:t> define how the system should react in order to exhibit quality properties.</a:t>
            </a:r>
            <a:endParaRPr/>
          </a:p>
          <a:p>
            <a:pPr indent="-368300" lvl="1" marL="914400" rtl="0" algn="l">
              <a:spcBef>
                <a:spcPts val="500"/>
              </a:spcBef>
              <a:spcAft>
                <a:spcPts val="0"/>
              </a:spcAft>
              <a:buSzPts val="2200"/>
              <a:buChar char="•"/>
            </a:pPr>
            <a:r>
              <a:rPr lang="sv-SE"/>
              <a:t>Ability to be modified to provide new functionality, to cope with peak load, to protect critical information.</a:t>
            </a:r>
            <a:endParaRPr/>
          </a:p>
        </p:txBody>
      </p:sp>
      <p:sp>
        <p:nvSpPr>
          <p:cNvPr id="153" name="Google Shape;153;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Usage</a:t>
            </a:r>
            <a:endParaRPr/>
          </a:p>
        </p:txBody>
      </p:sp>
      <p:sp>
        <p:nvSpPr>
          <p:cNvPr id="159" name="Google Shape;159;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Char char="•"/>
            </a:pPr>
            <a:r>
              <a:rPr lang="sv-SE"/>
              <a:t>Provide input to architecture definition.</a:t>
            </a:r>
            <a:endParaRPr/>
          </a:p>
          <a:p>
            <a:pPr indent="-368300" lvl="1" marL="914400" marR="0" rtl="0" algn="l">
              <a:lnSpc>
                <a:spcPct val="100000"/>
              </a:lnSpc>
              <a:spcBef>
                <a:spcPts val="0"/>
              </a:spcBef>
              <a:spcAft>
                <a:spcPts val="0"/>
              </a:spcAft>
              <a:buSzPts val="2200"/>
              <a:buChar char="•"/>
            </a:pPr>
            <a:r>
              <a:rPr lang="sv-SE"/>
              <a:t>Help flesh out and find missing requirements.</a:t>
            </a:r>
            <a:endParaRPr/>
          </a:p>
          <a:p>
            <a:pPr indent="-393700" lvl="0" marL="457200" marR="0" rtl="0" algn="l">
              <a:lnSpc>
                <a:spcPct val="100000"/>
              </a:lnSpc>
              <a:spcBef>
                <a:spcPts val="0"/>
              </a:spcBef>
              <a:spcAft>
                <a:spcPts val="0"/>
              </a:spcAft>
              <a:buSzPts val="2600"/>
              <a:buChar char="•"/>
            </a:pPr>
            <a:r>
              <a:rPr lang="sv-SE"/>
              <a:t>Evaluate the architecture</a:t>
            </a:r>
            <a:endParaRPr/>
          </a:p>
          <a:p>
            <a:pPr indent="-368300" lvl="1" marL="914400" marR="0" rtl="0" algn="l">
              <a:lnSpc>
                <a:spcPct val="100000"/>
              </a:lnSpc>
              <a:spcBef>
                <a:spcPts val="0"/>
              </a:spcBef>
              <a:spcAft>
                <a:spcPts val="0"/>
              </a:spcAft>
              <a:buSzPts val="2200"/>
              <a:buChar char="•"/>
            </a:pPr>
            <a:r>
              <a:rPr lang="sv-SE"/>
              <a:t>Force description of execution paths through system</a:t>
            </a:r>
            <a:endParaRPr/>
          </a:p>
          <a:p>
            <a:pPr indent="-368300" lvl="1" marL="914400" marR="0" rtl="0" algn="l">
              <a:lnSpc>
                <a:spcPct val="100000"/>
              </a:lnSpc>
              <a:spcBef>
                <a:spcPts val="0"/>
              </a:spcBef>
              <a:spcAft>
                <a:spcPts val="0"/>
              </a:spcAft>
              <a:buSzPts val="2200"/>
              <a:buChar char="•"/>
            </a:pPr>
            <a:r>
              <a:rPr lang="sv-SE"/>
              <a:t>Find missing/incompatible interfaces.</a:t>
            </a:r>
            <a:endParaRPr/>
          </a:p>
          <a:p>
            <a:pPr indent="-393700" lvl="0" marL="457200" marR="0" rtl="0" algn="l">
              <a:lnSpc>
                <a:spcPct val="100000"/>
              </a:lnSpc>
              <a:spcBef>
                <a:spcPts val="0"/>
              </a:spcBef>
              <a:spcAft>
                <a:spcPts val="0"/>
              </a:spcAft>
              <a:buSzPts val="2600"/>
              <a:buChar char="•"/>
            </a:pPr>
            <a:r>
              <a:rPr lang="sv-SE"/>
              <a:t>Communicate with stakeholders</a:t>
            </a:r>
            <a:endParaRPr/>
          </a:p>
          <a:p>
            <a:pPr indent="-368300" lvl="1" marL="914400" marR="0" rtl="0" algn="l">
              <a:lnSpc>
                <a:spcPct val="100000"/>
              </a:lnSpc>
              <a:spcBef>
                <a:spcPts val="0"/>
              </a:spcBef>
              <a:spcAft>
                <a:spcPts val="0"/>
              </a:spcAft>
              <a:buSzPts val="2200"/>
              <a:buChar char="•"/>
            </a:pPr>
            <a:r>
              <a:rPr lang="sv-SE"/>
              <a:t>Concrete, easy to understand.</a:t>
            </a:r>
            <a:endParaRPr/>
          </a:p>
          <a:p>
            <a:pPr indent="-393700" lvl="0" marL="457200" marR="0" rtl="0" algn="l">
              <a:lnSpc>
                <a:spcPct val="100000"/>
              </a:lnSpc>
              <a:spcBef>
                <a:spcPts val="0"/>
              </a:spcBef>
              <a:spcAft>
                <a:spcPts val="0"/>
              </a:spcAft>
              <a:buSzPts val="2600"/>
              <a:buChar char="•"/>
            </a:pPr>
            <a:r>
              <a:rPr lang="sv-SE"/>
              <a:t>Drive the testing process</a:t>
            </a:r>
            <a:endParaRPr/>
          </a:p>
          <a:p>
            <a:pPr indent="-368300" lvl="1" marL="914400" marR="0" rtl="0" algn="l">
              <a:lnSpc>
                <a:spcPct val="100000"/>
              </a:lnSpc>
              <a:spcBef>
                <a:spcPts val="0"/>
              </a:spcBef>
              <a:spcAft>
                <a:spcPts val="0"/>
              </a:spcAft>
              <a:buSzPts val="2200"/>
              <a:buChar char="•"/>
            </a:pPr>
            <a:r>
              <a:rPr lang="sv-SE"/>
              <a:t>Help prioritize testing efforts.</a:t>
            </a:r>
            <a:endParaRPr/>
          </a:p>
        </p:txBody>
      </p:sp>
      <p:sp>
        <p:nvSpPr>
          <p:cNvPr id="160" name="Google Shape;160;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67" name="Google Shape;167;p2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Functional Scenarios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Functional Scenario Format</a:t>
            </a:r>
            <a:endParaRPr/>
          </a:p>
        </p:txBody>
      </p:sp>
      <p:sp>
        <p:nvSpPr>
          <p:cNvPr id="173" name="Google Shape;173;p27"/>
          <p:cNvSpPr txBox="1"/>
          <p:nvPr>
            <p:ph idx="1" type="body"/>
          </p:nvPr>
        </p:nvSpPr>
        <p:spPr>
          <a:xfrm>
            <a:off x="468900" y="1157500"/>
            <a:ext cx="8217900" cy="36051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Overview</a:t>
            </a:r>
            <a:endParaRPr b="1" sz="1800"/>
          </a:p>
          <a:p>
            <a:pPr indent="-342900" lvl="1" marL="914400" rtl="0" algn="l">
              <a:spcBef>
                <a:spcPts val="500"/>
              </a:spcBef>
              <a:spcAft>
                <a:spcPts val="0"/>
              </a:spcAft>
              <a:buSzPts val="1800"/>
              <a:buChar char="•"/>
            </a:pPr>
            <a:r>
              <a:rPr lang="sv-SE" sz="1800"/>
              <a:t>Brief description of what the scenario illustrates.</a:t>
            </a:r>
            <a:endParaRPr sz="1800"/>
          </a:p>
          <a:p>
            <a:pPr indent="-342900" lvl="0" marL="457200" rtl="0" algn="l">
              <a:spcBef>
                <a:spcPts val="1000"/>
              </a:spcBef>
              <a:spcAft>
                <a:spcPts val="0"/>
              </a:spcAft>
              <a:buSzPts val="1800"/>
              <a:buChar char="•"/>
            </a:pPr>
            <a:r>
              <a:rPr b="1" lang="sv-SE" sz="1800"/>
              <a:t>System State</a:t>
            </a:r>
            <a:endParaRPr b="1" sz="1800"/>
          </a:p>
          <a:p>
            <a:pPr indent="-342900" lvl="1" marL="914400" rtl="0" algn="l">
              <a:spcBef>
                <a:spcPts val="500"/>
              </a:spcBef>
              <a:spcAft>
                <a:spcPts val="0"/>
              </a:spcAft>
              <a:buSzPts val="1800"/>
              <a:buChar char="•"/>
            </a:pPr>
            <a:r>
              <a:rPr lang="sv-SE" sz="1800"/>
              <a:t>State of system before the scenario starts.</a:t>
            </a:r>
            <a:endParaRPr sz="1800"/>
          </a:p>
          <a:p>
            <a:pPr indent="-342900" lvl="0" marL="457200" rtl="0" algn="l">
              <a:spcBef>
                <a:spcPts val="1000"/>
              </a:spcBef>
              <a:spcAft>
                <a:spcPts val="0"/>
              </a:spcAft>
              <a:buSzPts val="1800"/>
              <a:buChar char="•"/>
            </a:pPr>
            <a:r>
              <a:rPr b="1" lang="sv-SE" sz="1800"/>
              <a:t>System Environment</a:t>
            </a:r>
            <a:endParaRPr b="1" sz="1800"/>
          </a:p>
          <a:p>
            <a:pPr indent="-342900" lvl="1" marL="914400" rtl="0" algn="l">
              <a:spcBef>
                <a:spcPts val="500"/>
              </a:spcBef>
              <a:spcAft>
                <a:spcPts val="0"/>
              </a:spcAft>
              <a:buSzPts val="1800"/>
              <a:buChar char="•"/>
            </a:pPr>
            <a:r>
              <a:rPr lang="sv-SE" sz="1800"/>
              <a:t>Significant observations about the environment that the system is running in.</a:t>
            </a:r>
            <a:endParaRPr sz="1800"/>
          </a:p>
          <a:p>
            <a:pPr indent="-342900" lvl="0" marL="457200" rtl="0" algn="l">
              <a:spcBef>
                <a:spcPts val="1000"/>
              </a:spcBef>
              <a:spcAft>
                <a:spcPts val="0"/>
              </a:spcAft>
              <a:buSzPts val="1800"/>
              <a:buChar char="•"/>
            </a:pPr>
            <a:r>
              <a:rPr b="1" lang="sv-SE" sz="1800"/>
              <a:t>External Stimulus</a:t>
            </a:r>
            <a:endParaRPr b="1" sz="1800"/>
          </a:p>
          <a:p>
            <a:pPr indent="-342900" lvl="1" marL="914400" rtl="0" algn="l">
              <a:spcBef>
                <a:spcPts val="500"/>
              </a:spcBef>
              <a:spcAft>
                <a:spcPts val="0"/>
              </a:spcAft>
              <a:buSzPts val="1800"/>
              <a:buChar char="•"/>
            </a:pPr>
            <a:r>
              <a:rPr lang="sv-SE" sz="1800"/>
              <a:t>The event that sets off the scenario.</a:t>
            </a:r>
            <a:endParaRPr sz="1800"/>
          </a:p>
          <a:p>
            <a:pPr indent="-342900" lvl="0" marL="457200" rtl="0" algn="l">
              <a:spcBef>
                <a:spcPts val="1000"/>
              </a:spcBef>
              <a:spcAft>
                <a:spcPts val="0"/>
              </a:spcAft>
              <a:buSzPts val="1800"/>
              <a:buChar char="•"/>
            </a:pPr>
            <a:r>
              <a:rPr b="1" lang="sv-SE" sz="1800"/>
              <a:t>Required System Response</a:t>
            </a:r>
            <a:endParaRPr b="1" sz="1800"/>
          </a:p>
          <a:p>
            <a:pPr indent="-342900" lvl="1" marL="914400" rtl="0" algn="l">
              <a:spcBef>
                <a:spcPts val="500"/>
              </a:spcBef>
              <a:spcAft>
                <a:spcPts val="0"/>
              </a:spcAft>
              <a:buSzPts val="1800"/>
              <a:buChar char="•"/>
            </a:pPr>
            <a:r>
              <a:rPr lang="sv-SE" sz="1800"/>
              <a:t>How should the system respond?</a:t>
            </a:r>
            <a:endParaRPr sz="1800"/>
          </a:p>
        </p:txBody>
      </p:sp>
      <p:sp>
        <p:nvSpPr>
          <p:cNvPr id="174" name="Google Shape;174;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Functional Scenario Format</a:t>
            </a:r>
            <a:endParaRPr/>
          </a:p>
        </p:txBody>
      </p:sp>
      <p:sp>
        <p:nvSpPr>
          <p:cNvPr id="180" name="Google Shape;180;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External stimulus should describe both the </a:t>
            </a:r>
            <a:r>
              <a:rPr b="1" lang="sv-SE"/>
              <a:t>actor</a:t>
            </a:r>
            <a:r>
              <a:rPr lang="sv-SE"/>
              <a:t> making a request and </a:t>
            </a:r>
            <a:r>
              <a:rPr b="1" lang="sv-SE"/>
              <a:t>action</a:t>
            </a:r>
            <a:r>
              <a:rPr lang="sv-SE"/>
              <a:t>.</a:t>
            </a:r>
            <a:endParaRPr/>
          </a:p>
          <a:p>
            <a:pPr indent="-368300" lvl="1" marL="914400" rtl="0" algn="l">
              <a:spcBef>
                <a:spcPts val="500"/>
              </a:spcBef>
              <a:spcAft>
                <a:spcPts val="0"/>
              </a:spcAft>
              <a:buSzPts val="2200"/>
              <a:buChar char="•"/>
            </a:pPr>
            <a:r>
              <a:rPr lang="sv-SE"/>
              <a:t>Actor: the user, environmental stimulus such as a failure or timer, or external system.</a:t>
            </a:r>
            <a:endParaRPr/>
          </a:p>
          <a:p>
            <a:pPr indent="-368300" lvl="1" marL="914400" rtl="0" algn="l">
              <a:spcBef>
                <a:spcPts val="500"/>
              </a:spcBef>
              <a:spcAft>
                <a:spcPts val="0"/>
              </a:spcAft>
              <a:buSzPts val="2200"/>
              <a:buChar char="•"/>
            </a:pPr>
            <a:r>
              <a:rPr lang="sv-SE"/>
              <a:t>Action: the request, event, or activity.</a:t>
            </a:r>
            <a:endParaRPr/>
          </a:p>
          <a:p>
            <a:pPr indent="-393700" lvl="0" marL="457200" rtl="0" algn="l">
              <a:spcBef>
                <a:spcPts val="1000"/>
              </a:spcBef>
              <a:spcAft>
                <a:spcPts val="0"/>
              </a:spcAft>
              <a:buSzPts val="2600"/>
              <a:buChar char="•"/>
            </a:pPr>
            <a:r>
              <a:rPr lang="sv-SE"/>
              <a:t>Required system response should describe both how the system responds and a </a:t>
            </a:r>
            <a:r>
              <a:rPr b="1" lang="sv-SE"/>
              <a:t>response measure</a:t>
            </a:r>
            <a:r>
              <a:rPr lang="sv-SE"/>
              <a:t>.</a:t>
            </a:r>
            <a:endParaRPr/>
          </a:p>
          <a:p>
            <a:pPr indent="-368300" lvl="1" marL="914400" rtl="0" algn="l">
              <a:spcBef>
                <a:spcPts val="500"/>
              </a:spcBef>
              <a:spcAft>
                <a:spcPts val="0"/>
              </a:spcAft>
              <a:buSzPts val="2200"/>
              <a:buChar char="•"/>
            </a:pPr>
            <a:r>
              <a:rPr lang="sv-SE"/>
              <a:t>Success or failure criterion for the response.</a:t>
            </a:r>
            <a:endParaRPr/>
          </a:p>
        </p:txBody>
      </p:sp>
      <p:sp>
        <p:nvSpPr>
          <p:cNvPr id="181" name="Google Shape;181;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Statistics Processing</a:t>
            </a:r>
            <a:endParaRPr/>
          </a:p>
        </p:txBody>
      </p:sp>
      <p:sp>
        <p:nvSpPr>
          <p:cNvPr id="187" name="Google Shape;187;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Raw data is loaded into </a:t>
            </a:r>
            <a:br>
              <a:rPr lang="sv-SE"/>
            </a:br>
            <a:r>
              <a:rPr lang="sv-SE"/>
              <a:t>a database.</a:t>
            </a:r>
            <a:endParaRPr/>
          </a:p>
          <a:p>
            <a:pPr indent="-393700" lvl="0" marL="457200" marR="0" rtl="0" algn="l">
              <a:lnSpc>
                <a:spcPct val="100000"/>
              </a:lnSpc>
              <a:spcBef>
                <a:spcPts val="600"/>
              </a:spcBef>
              <a:spcAft>
                <a:spcPts val="0"/>
              </a:spcAft>
              <a:buSzPts val="2600"/>
              <a:buChar char="•"/>
            </a:pPr>
            <a:r>
              <a:rPr lang="sv-SE"/>
              <a:t>Derived statistics are </a:t>
            </a:r>
            <a:br>
              <a:rPr lang="sv-SE"/>
            </a:br>
            <a:r>
              <a:rPr lang="sv-SE"/>
              <a:t>calculated automatically </a:t>
            </a:r>
            <a:br>
              <a:rPr lang="sv-SE"/>
            </a:br>
            <a:r>
              <a:rPr lang="sv-SE"/>
              <a:t>based on the data.</a:t>
            </a:r>
            <a:endParaRPr/>
          </a:p>
          <a:p>
            <a:pPr indent="-393700" lvl="0" marL="457200" marR="0" rtl="0" algn="l">
              <a:lnSpc>
                <a:spcPct val="100000"/>
              </a:lnSpc>
              <a:spcBef>
                <a:spcPts val="600"/>
              </a:spcBef>
              <a:spcAft>
                <a:spcPts val="0"/>
              </a:spcAft>
              <a:buSzPts val="2600"/>
              <a:buChar char="•"/>
            </a:pPr>
            <a:r>
              <a:rPr lang="sv-SE"/>
              <a:t>Statisticians view the data and make reports.</a:t>
            </a:r>
            <a:endParaRPr/>
          </a:p>
          <a:p>
            <a:pPr indent="-393700" lvl="0" marL="457200" marR="0" rtl="0" algn="l">
              <a:lnSpc>
                <a:spcPct val="100000"/>
              </a:lnSpc>
              <a:spcBef>
                <a:spcPts val="600"/>
              </a:spcBef>
              <a:spcAft>
                <a:spcPts val="0"/>
              </a:spcAft>
              <a:buSzPts val="2600"/>
              <a:buChar char="•"/>
            </a:pPr>
            <a:r>
              <a:rPr lang="sv-SE"/>
              <a:t>Clients access statistics and make deductions that are checked manually.</a:t>
            </a:r>
            <a:endParaRPr/>
          </a:p>
        </p:txBody>
      </p:sp>
      <p:sp>
        <p:nvSpPr>
          <p:cNvPr id="188" name="Google Shape;188;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89" name="Google Shape;189;p29"/>
          <p:cNvPicPr preferRelativeResize="0"/>
          <p:nvPr/>
        </p:nvPicPr>
        <p:blipFill>
          <a:blip r:embed="rId3">
            <a:alphaModFix/>
          </a:blip>
          <a:stretch>
            <a:fillRect/>
          </a:stretch>
        </p:blipFill>
        <p:spPr>
          <a:xfrm>
            <a:off x="4812800" y="1344225"/>
            <a:ext cx="4099125" cy="2194825"/>
          </a:xfrm>
          <a:prstGeom prst="rect">
            <a:avLst/>
          </a:prstGeom>
          <a:noFill/>
          <a:ln>
            <a:noFill/>
          </a:ln>
        </p:spPr>
      </p:pic>
      <p:sp>
        <p:nvSpPr>
          <p:cNvPr id="190" name="Google Shape;190;p29"/>
          <p:cNvSpPr/>
          <p:nvPr/>
        </p:nvSpPr>
        <p:spPr>
          <a:xfrm>
            <a:off x="5047775" y="1310350"/>
            <a:ext cx="1244400" cy="618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a:off x="6000550" y="1514950"/>
            <a:ext cx="256800" cy="618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a:off x="4886850" y="2402675"/>
            <a:ext cx="1244400" cy="668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p:nvPr/>
        </p:nvSpPr>
        <p:spPr>
          <a:xfrm>
            <a:off x="6000550" y="1344225"/>
            <a:ext cx="1244400" cy="618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9"/>
          <p:cNvSpPr/>
          <p:nvPr/>
        </p:nvSpPr>
        <p:spPr>
          <a:xfrm>
            <a:off x="6553200" y="1344225"/>
            <a:ext cx="1244400" cy="444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9"/>
          <p:cNvSpPr/>
          <p:nvPr/>
        </p:nvSpPr>
        <p:spPr>
          <a:xfrm>
            <a:off x="6841000" y="2921050"/>
            <a:ext cx="1244400" cy="618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Functional Scenario: </a:t>
            </a:r>
            <a:r>
              <a:rPr lang="sv-SE" sz="2400"/>
              <a:t>Incremental Statistics Update</a:t>
            </a:r>
            <a:endParaRPr sz="2400"/>
          </a:p>
          <a:p>
            <a:pPr indent="0" lvl="0" marL="0" rtl="0" algn="l">
              <a:spcBef>
                <a:spcPts val="0"/>
              </a:spcBef>
              <a:spcAft>
                <a:spcPts val="0"/>
              </a:spcAft>
              <a:buNone/>
            </a:pPr>
            <a:r>
              <a:t/>
            </a:r>
            <a:endParaRPr/>
          </a:p>
        </p:txBody>
      </p:sp>
      <p:sp>
        <p:nvSpPr>
          <p:cNvPr id="201" name="Google Shape;201;p30"/>
          <p:cNvSpPr txBox="1"/>
          <p:nvPr>
            <p:ph idx="1" type="body"/>
          </p:nvPr>
        </p:nvSpPr>
        <p:spPr>
          <a:xfrm>
            <a:off x="468900" y="1118875"/>
            <a:ext cx="8217900" cy="36438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Overview:</a:t>
            </a:r>
            <a:r>
              <a:rPr lang="sv-SE" sz="1800"/>
              <a:t> How the system deals with a change to the existing base data.</a:t>
            </a:r>
            <a:endParaRPr sz="1800"/>
          </a:p>
          <a:p>
            <a:pPr indent="-342900" lvl="0" marL="457200" rtl="0" algn="l">
              <a:spcBef>
                <a:spcPts val="1000"/>
              </a:spcBef>
              <a:spcAft>
                <a:spcPts val="0"/>
              </a:spcAft>
              <a:buSzPts val="1800"/>
              <a:buChar char="•"/>
            </a:pPr>
            <a:r>
              <a:rPr b="1" lang="sv-SE" sz="1800"/>
              <a:t>System State:</a:t>
            </a:r>
            <a:r>
              <a:rPr lang="sv-SE" sz="1800"/>
              <a:t> Summary statistics already exist for the sales quarter that the incremental statistics refer to. The system’s databases have enough space to cope with the processing required for this update.</a:t>
            </a:r>
            <a:endParaRPr sz="1800"/>
          </a:p>
          <a:p>
            <a:pPr indent="-342900" lvl="0" marL="457200" rtl="0" algn="l">
              <a:spcBef>
                <a:spcPts val="1000"/>
              </a:spcBef>
              <a:spcAft>
                <a:spcPts val="0"/>
              </a:spcAft>
              <a:buSzPts val="1800"/>
              <a:buChar char="•"/>
            </a:pPr>
            <a:r>
              <a:rPr b="1" lang="sv-SE" sz="1800"/>
              <a:t>System Environment:</a:t>
            </a:r>
            <a:r>
              <a:rPr lang="sv-SE" sz="1800"/>
              <a:t> The deployment environment is operating normally, without problems.</a:t>
            </a:r>
            <a:endParaRPr sz="1800"/>
          </a:p>
          <a:p>
            <a:pPr indent="-342900" lvl="0" marL="457200" rtl="0" algn="l">
              <a:spcBef>
                <a:spcPts val="1000"/>
              </a:spcBef>
              <a:spcAft>
                <a:spcPts val="0"/>
              </a:spcAft>
              <a:buSzPts val="1800"/>
              <a:buChar char="•"/>
            </a:pPr>
            <a:r>
              <a:rPr b="1" lang="sv-SE" sz="1800"/>
              <a:t>External Stimulus: </a:t>
            </a:r>
            <a:r>
              <a:rPr lang="sv-SE" sz="1800"/>
              <a:t>Update to sales transactions for the previous quarter arrives via the Bulk Data Load external interface.</a:t>
            </a:r>
            <a:endParaRPr sz="1800"/>
          </a:p>
          <a:p>
            <a:pPr indent="-342900" lvl="0" marL="457200" rtl="0" algn="l">
              <a:spcBef>
                <a:spcPts val="1000"/>
              </a:spcBef>
              <a:spcAft>
                <a:spcPts val="0"/>
              </a:spcAft>
              <a:buSzPts val="1800"/>
              <a:buChar char="•"/>
            </a:pPr>
            <a:r>
              <a:rPr b="1" lang="sv-SE" sz="1800"/>
              <a:t>Required System Response:</a:t>
            </a:r>
            <a:r>
              <a:rPr lang="sv-SE" sz="1800"/>
              <a:t> The incoming data should automatically trigger background statistical processing to update the summary statistics for the affected quarter to reflect the updated sales transaction data. The old summary statistics should stay available until the new ones are ready.</a:t>
            </a:r>
            <a:endParaRPr sz="1800"/>
          </a:p>
        </p:txBody>
      </p:sp>
      <p:sp>
        <p:nvSpPr>
          <p:cNvPr id="202" name="Google Shape;202;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09" name="Google Shape;209;p3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Quality Scenarios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Scenario Format</a:t>
            </a:r>
            <a:endParaRPr/>
          </a:p>
        </p:txBody>
      </p:sp>
      <p:sp>
        <p:nvSpPr>
          <p:cNvPr id="215" name="Google Shape;215;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Overview</a:t>
            </a:r>
            <a:endParaRPr sz="2400"/>
          </a:p>
          <a:p>
            <a:pPr indent="-355600" lvl="1" marL="914400" rtl="0" algn="l">
              <a:spcBef>
                <a:spcPts val="500"/>
              </a:spcBef>
              <a:spcAft>
                <a:spcPts val="0"/>
              </a:spcAft>
              <a:buSzPts val="2000"/>
              <a:buChar char="•"/>
            </a:pPr>
            <a:r>
              <a:rPr lang="sv-SE" sz="2000"/>
              <a:t>Brief description of what the scenario illustrates.</a:t>
            </a:r>
            <a:endParaRPr sz="2000"/>
          </a:p>
          <a:p>
            <a:pPr indent="-381000" lvl="0" marL="457200" rtl="0" algn="l">
              <a:spcBef>
                <a:spcPts val="1000"/>
              </a:spcBef>
              <a:spcAft>
                <a:spcPts val="0"/>
              </a:spcAft>
              <a:buSzPts val="2400"/>
              <a:buChar char="•"/>
            </a:pPr>
            <a:r>
              <a:rPr lang="sv-SE" sz="2400"/>
              <a:t>System State</a:t>
            </a:r>
            <a:endParaRPr sz="2400"/>
          </a:p>
          <a:p>
            <a:pPr indent="-355600" lvl="1" marL="914400" rtl="0" algn="l">
              <a:spcBef>
                <a:spcPts val="500"/>
              </a:spcBef>
              <a:spcAft>
                <a:spcPts val="0"/>
              </a:spcAft>
              <a:buSzPts val="2000"/>
              <a:buChar char="•"/>
            </a:pPr>
            <a:r>
              <a:rPr lang="sv-SE" sz="2000"/>
              <a:t>Aspects of the state that affect quality </a:t>
            </a:r>
            <a:endParaRPr sz="2000"/>
          </a:p>
          <a:p>
            <a:pPr indent="-355600" lvl="1" marL="914400" rtl="0" algn="l">
              <a:spcBef>
                <a:spcPts val="500"/>
              </a:spcBef>
              <a:spcAft>
                <a:spcPts val="0"/>
              </a:spcAft>
              <a:buSzPts val="2000"/>
              <a:buChar char="•"/>
            </a:pPr>
            <a:r>
              <a:rPr lang="sv-SE" sz="2000"/>
              <a:t>(i.e., information stored in the system)</a:t>
            </a:r>
            <a:endParaRPr sz="2000"/>
          </a:p>
          <a:p>
            <a:pPr indent="-381000" lvl="0" marL="457200" rtl="0" algn="l">
              <a:spcBef>
                <a:spcPts val="1000"/>
              </a:spcBef>
              <a:spcAft>
                <a:spcPts val="0"/>
              </a:spcAft>
              <a:buSzPts val="2400"/>
              <a:buChar char="•"/>
            </a:pPr>
            <a:r>
              <a:rPr lang="sv-SE" sz="2400"/>
              <a:t>System Environment</a:t>
            </a:r>
            <a:endParaRPr sz="2400"/>
          </a:p>
          <a:p>
            <a:pPr indent="-355600" lvl="1" marL="914400" rtl="0" algn="l">
              <a:spcBef>
                <a:spcPts val="500"/>
              </a:spcBef>
              <a:spcAft>
                <a:spcPts val="0"/>
              </a:spcAft>
              <a:buSzPts val="2000"/>
              <a:buChar char="•"/>
            </a:pPr>
            <a:r>
              <a:rPr lang="sv-SE" sz="2000"/>
              <a:t>Significant observations about the environment that the system is running in.</a:t>
            </a:r>
            <a:endParaRPr sz="2000"/>
          </a:p>
        </p:txBody>
      </p:sp>
      <p:sp>
        <p:nvSpPr>
          <p:cNvPr id="216" name="Google Shape;216;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Scenario Format</a:t>
            </a:r>
            <a:endParaRPr/>
          </a:p>
        </p:txBody>
      </p:sp>
      <p:sp>
        <p:nvSpPr>
          <p:cNvPr id="222" name="Google Shape;222;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t/>
            </a:r>
            <a:endParaRPr sz="2000"/>
          </a:p>
          <a:p>
            <a:pPr indent="-381000" lvl="0" marL="457200" rtl="0" algn="l">
              <a:spcBef>
                <a:spcPts val="1000"/>
              </a:spcBef>
              <a:spcAft>
                <a:spcPts val="0"/>
              </a:spcAft>
              <a:buSzPts val="2400"/>
              <a:buChar char="•"/>
            </a:pPr>
            <a:r>
              <a:rPr lang="sv-SE" sz="2400"/>
              <a:t>External Stimulus</a:t>
            </a:r>
            <a:endParaRPr sz="2400"/>
          </a:p>
          <a:p>
            <a:pPr indent="-355600" lvl="1" marL="914400" rtl="0" algn="l">
              <a:spcBef>
                <a:spcPts val="500"/>
              </a:spcBef>
              <a:spcAft>
                <a:spcPts val="0"/>
              </a:spcAft>
              <a:buSzPts val="2000"/>
              <a:buChar char="•"/>
            </a:pPr>
            <a:r>
              <a:rPr lang="sv-SE" sz="2000"/>
              <a:t>Environmental factors that initiate the scenario.</a:t>
            </a:r>
            <a:endParaRPr sz="2000"/>
          </a:p>
          <a:p>
            <a:pPr indent="-355600" lvl="1" marL="914400" rtl="0" algn="l">
              <a:spcBef>
                <a:spcPts val="500"/>
              </a:spcBef>
              <a:spcAft>
                <a:spcPts val="0"/>
              </a:spcAft>
              <a:buSzPts val="2000"/>
              <a:buChar char="•"/>
            </a:pPr>
            <a:r>
              <a:rPr lang="sv-SE" sz="2000"/>
              <a:t>(i.e., infrastructure changes or failures, security attacks, etc.)</a:t>
            </a:r>
            <a:endParaRPr sz="2000"/>
          </a:p>
          <a:p>
            <a:pPr indent="-381000" lvl="0" marL="457200" rtl="0" algn="l">
              <a:spcBef>
                <a:spcPts val="1000"/>
              </a:spcBef>
              <a:spcAft>
                <a:spcPts val="0"/>
              </a:spcAft>
              <a:buSzPts val="2400"/>
              <a:buChar char="•"/>
            </a:pPr>
            <a:r>
              <a:rPr lang="sv-SE" sz="2400"/>
              <a:t>Required System Response</a:t>
            </a:r>
            <a:endParaRPr sz="2400"/>
          </a:p>
          <a:p>
            <a:pPr indent="-355600" lvl="1" marL="914400" rtl="0" algn="l">
              <a:spcBef>
                <a:spcPts val="500"/>
              </a:spcBef>
              <a:spcAft>
                <a:spcPts val="0"/>
              </a:spcAft>
              <a:buSzPts val="2000"/>
              <a:buChar char="•"/>
            </a:pPr>
            <a:r>
              <a:rPr lang="sv-SE" sz="2000"/>
              <a:t>How should it respond (from a quantifiable point of view)?</a:t>
            </a:r>
            <a:endParaRPr sz="2000"/>
          </a:p>
          <a:p>
            <a:pPr indent="-355600" lvl="1" marL="914400" rtl="0" algn="l">
              <a:spcBef>
                <a:spcPts val="500"/>
              </a:spcBef>
              <a:spcAft>
                <a:spcPts val="0"/>
              </a:spcAft>
              <a:buSzPts val="2000"/>
              <a:buChar char="•"/>
            </a:pPr>
            <a:r>
              <a:rPr lang="sv-SE" sz="2000"/>
              <a:t>(i.e., how should it handle a defined increase in requests)?</a:t>
            </a:r>
            <a:endParaRPr sz="2000"/>
          </a:p>
        </p:txBody>
      </p:sp>
      <p:sp>
        <p:nvSpPr>
          <p:cNvPr id="223" name="Google Shape;223;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92" name="Google Shape;92;p1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93" name="Google Shape;93;p1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94" name="Google Shape;94;p1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95" name="Google Shape;95;p1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Discuss software quality in more detail.</a:t>
            </a:r>
            <a:endParaRPr/>
          </a:p>
          <a:p>
            <a:pPr indent="-393700" lvl="0" marL="457200" rtl="0" algn="l">
              <a:lnSpc>
                <a:spcPct val="90000"/>
              </a:lnSpc>
              <a:spcBef>
                <a:spcPts val="0"/>
              </a:spcBef>
              <a:spcAft>
                <a:spcPts val="0"/>
              </a:spcAft>
              <a:buSzPts val="2600"/>
              <a:buChar char="•"/>
            </a:pPr>
            <a:r>
              <a:rPr lang="sv-SE"/>
              <a:t>Introduce Scenarios</a:t>
            </a:r>
            <a:endParaRPr/>
          </a:p>
          <a:p>
            <a:pPr indent="-368300" lvl="1" marL="914400" rtl="0" algn="l">
              <a:lnSpc>
                <a:spcPct val="90000"/>
              </a:lnSpc>
              <a:spcBef>
                <a:spcPts val="0"/>
              </a:spcBef>
              <a:spcAft>
                <a:spcPts val="0"/>
              </a:spcAft>
              <a:buSzPts val="2200"/>
              <a:buChar char="•"/>
            </a:pPr>
            <a:r>
              <a:rPr lang="sv-SE"/>
              <a:t>High-level “test cases” used to assess quality.</a:t>
            </a:r>
            <a:endParaRPr/>
          </a:p>
          <a:p>
            <a:pPr indent="-393700" lvl="0" marL="457200" rtl="0" algn="l">
              <a:lnSpc>
                <a:spcPct val="90000"/>
              </a:lnSpc>
              <a:spcBef>
                <a:spcPts val="0"/>
              </a:spcBef>
              <a:spcAft>
                <a:spcPts val="0"/>
              </a:spcAft>
              <a:buSzPts val="2600"/>
              <a:buChar char="•"/>
            </a:pPr>
            <a:r>
              <a:rPr lang="sv-SE"/>
              <a:t>Discuss Dependability</a:t>
            </a:r>
            <a:endParaRPr/>
          </a:p>
          <a:p>
            <a:pPr indent="-368300" lvl="1" marL="914400" rtl="0" algn="l">
              <a:lnSpc>
                <a:spcPct val="90000"/>
              </a:lnSpc>
              <a:spcBef>
                <a:spcPts val="0"/>
              </a:spcBef>
              <a:spcAft>
                <a:spcPts val="0"/>
              </a:spcAft>
              <a:buSzPts val="2200"/>
              <a:buChar char="•"/>
            </a:pPr>
            <a:r>
              <a:rPr lang="sv-SE"/>
              <a:t>How we build evidence that the system is good enough to release.</a:t>
            </a:r>
            <a:endParaRPr/>
          </a:p>
          <a:p>
            <a:pPr indent="-368300" lvl="1" marL="914400" rtl="0" algn="l">
              <a:lnSpc>
                <a:spcPct val="90000"/>
              </a:lnSpc>
              <a:spcBef>
                <a:spcPts val="0"/>
              </a:spcBef>
              <a:spcAft>
                <a:spcPts val="0"/>
              </a:spcAft>
              <a:buSzPts val="2200"/>
              <a:buChar char="•"/>
            </a:pPr>
            <a:r>
              <a:rPr lang="sv-SE"/>
              <a:t>Encompasses correctness, reliability, safety, and robustness</a:t>
            </a:r>
            <a:endParaRPr/>
          </a:p>
          <a:p>
            <a:pPr indent="-368300" lvl="1" marL="914400" rtl="0" algn="l">
              <a:lnSpc>
                <a:spcPct val="90000"/>
              </a:lnSpc>
              <a:spcBef>
                <a:spcPts val="0"/>
              </a:spcBef>
              <a:spcAft>
                <a:spcPts val="0"/>
              </a:spcAft>
              <a:buSzPts val="2200"/>
              <a:buChar char="•"/>
            </a:pPr>
            <a:r>
              <a:rPr lang="sv-SE"/>
              <a:t>How we can measure and assess reliability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Example - </a:t>
            </a:r>
            <a:r>
              <a:rPr lang="sv-SE" sz="2400"/>
              <a:t>Failure in Summary Database Instance</a:t>
            </a:r>
            <a:endParaRPr sz="2400"/>
          </a:p>
        </p:txBody>
      </p:sp>
      <p:sp>
        <p:nvSpPr>
          <p:cNvPr id="229" name="Google Shape;229;p34"/>
          <p:cNvSpPr txBox="1"/>
          <p:nvPr>
            <p:ph idx="1" type="body"/>
          </p:nvPr>
        </p:nvSpPr>
        <p:spPr>
          <a:xfrm>
            <a:off x="468900" y="1136300"/>
            <a:ext cx="8217900" cy="36264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Overview:</a:t>
            </a:r>
            <a:r>
              <a:rPr lang="sv-SE" sz="1800"/>
              <a:t> How system behaves when database writes fail.</a:t>
            </a:r>
            <a:endParaRPr sz="1800"/>
          </a:p>
          <a:p>
            <a:pPr indent="-342900" lvl="0" marL="457200" rtl="0" algn="l">
              <a:spcBef>
                <a:spcPts val="1000"/>
              </a:spcBef>
              <a:spcAft>
                <a:spcPts val="0"/>
              </a:spcAft>
              <a:buSzPts val="1800"/>
              <a:buChar char="•"/>
            </a:pPr>
            <a:r>
              <a:rPr b="1" lang="sv-SE" sz="1800"/>
              <a:t>System state:</a:t>
            </a:r>
            <a:r>
              <a:rPr lang="sv-SE" sz="1800"/>
              <a:t> N/A</a:t>
            </a:r>
            <a:endParaRPr sz="1800"/>
          </a:p>
          <a:p>
            <a:pPr indent="-342900" lvl="0" marL="457200" rtl="0" algn="l">
              <a:spcBef>
                <a:spcPts val="1000"/>
              </a:spcBef>
              <a:spcAft>
                <a:spcPts val="0"/>
              </a:spcAft>
              <a:buSzPts val="1800"/>
              <a:buChar char="•"/>
            </a:pPr>
            <a:r>
              <a:rPr b="1" lang="sv-SE" sz="1800"/>
              <a:t>System environment: </a:t>
            </a:r>
            <a:r>
              <a:rPr lang="sv-SE" sz="1800"/>
              <a:t>The deployment environment is working correctly.</a:t>
            </a:r>
            <a:endParaRPr sz="1800"/>
          </a:p>
          <a:p>
            <a:pPr indent="-342900" lvl="0" marL="457200" rtl="0" algn="l">
              <a:spcBef>
                <a:spcPts val="1000"/>
              </a:spcBef>
              <a:spcAft>
                <a:spcPts val="0"/>
              </a:spcAft>
              <a:buSzPts val="1800"/>
              <a:buChar char="•"/>
            </a:pPr>
            <a:r>
              <a:rPr b="1" lang="sv-SE" sz="1800"/>
              <a:t>External Stimulus: </a:t>
            </a:r>
            <a:r>
              <a:rPr lang="sv-SE" sz="1800"/>
              <a:t>While writing summary statistics to the database, the system receives an exception indicating that the write failed (e.g., the database is full).</a:t>
            </a:r>
            <a:endParaRPr sz="1800"/>
          </a:p>
          <a:p>
            <a:pPr indent="-342900" lvl="0" marL="457200" rtl="0" algn="l">
              <a:spcBef>
                <a:spcPts val="1000"/>
              </a:spcBef>
              <a:spcAft>
                <a:spcPts val="0"/>
              </a:spcAft>
              <a:buSzPts val="1800"/>
              <a:buChar char="•"/>
            </a:pPr>
            <a:r>
              <a:rPr b="1" lang="sv-SE" sz="1800"/>
              <a:t>Required system behavior: </a:t>
            </a:r>
            <a:r>
              <a:rPr lang="sv-SE" sz="1800"/>
              <a:t>The system should immediately stop processing the statistics set it is working on and leave any work in progress behind. The system should log a fatal message to the operational console monitoring system and shut down.</a:t>
            </a:r>
            <a:endParaRPr sz="1800"/>
          </a:p>
        </p:txBody>
      </p:sp>
      <p:sp>
        <p:nvSpPr>
          <p:cNvPr id="230" name="Google Shape;230;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Examples - </a:t>
            </a:r>
            <a:r>
              <a:rPr lang="sv-SE" sz="2400"/>
              <a:t>Daily Data Update Increases in Size</a:t>
            </a:r>
            <a:endParaRPr sz="2400"/>
          </a:p>
        </p:txBody>
      </p:sp>
      <p:sp>
        <p:nvSpPr>
          <p:cNvPr id="236" name="Google Shape;236;p35"/>
          <p:cNvSpPr txBox="1"/>
          <p:nvPr>
            <p:ph idx="1" type="body"/>
          </p:nvPr>
        </p:nvSpPr>
        <p:spPr>
          <a:xfrm>
            <a:off x="468900" y="936125"/>
            <a:ext cx="8217900" cy="38265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b="1" lang="sv-SE" sz="1600"/>
              <a:t>Overview:</a:t>
            </a:r>
            <a:r>
              <a:rPr lang="sv-SE" sz="1600"/>
              <a:t> How the system’s end-of-day processing behaves when regular data volumes are suddenly greatly exceeded.</a:t>
            </a:r>
            <a:endParaRPr sz="1600"/>
          </a:p>
          <a:p>
            <a:pPr indent="-330200" lvl="0" marL="457200" rtl="0" algn="l">
              <a:spcBef>
                <a:spcPts val="1000"/>
              </a:spcBef>
              <a:spcAft>
                <a:spcPts val="0"/>
              </a:spcAft>
              <a:buSzPts val="1600"/>
              <a:buChar char="•"/>
            </a:pPr>
            <a:r>
              <a:rPr b="1" lang="sv-SE" sz="1600"/>
              <a:t>System state:</a:t>
            </a:r>
            <a:r>
              <a:rPr lang="sv-SE" sz="1600"/>
              <a:t> The system has summary statistics in its database for data that has been processed, and the system’s processing elements are lightly loaded at the current rate of system load.</a:t>
            </a:r>
            <a:endParaRPr sz="1600"/>
          </a:p>
          <a:p>
            <a:pPr indent="-330200" lvl="0" marL="457200" rtl="0" algn="l">
              <a:spcBef>
                <a:spcPts val="1000"/>
              </a:spcBef>
              <a:spcAft>
                <a:spcPts val="0"/>
              </a:spcAft>
              <a:buSzPts val="1600"/>
              <a:buChar char="•"/>
            </a:pPr>
            <a:r>
              <a:rPr b="1" lang="sv-SE" sz="1600"/>
              <a:t>System environment: </a:t>
            </a:r>
            <a:r>
              <a:rPr lang="sv-SE" sz="1600"/>
              <a:t>The deployment environment is working correctly, and data is arriving at a steady rate of 1,000 to 1,500 items per hour.</a:t>
            </a:r>
            <a:endParaRPr sz="1600"/>
          </a:p>
          <a:p>
            <a:pPr indent="-330200" lvl="0" marL="457200" rtl="0" algn="l">
              <a:spcBef>
                <a:spcPts val="1000"/>
              </a:spcBef>
              <a:spcAft>
                <a:spcPts val="0"/>
              </a:spcAft>
              <a:buSzPts val="1600"/>
              <a:buChar char="•"/>
            </a:pPr>
            <a:r>
              <a:rPr b="1" lang="sv-SE" sz="1600"/>
              <a:t>External Stimulus: </a:t>
            </a:r>
            <a:r>
              <a:rPr lang="sv-SE" sz="1600"/>
              <a:t>The data update rate on a particular day suddenly increases to 4,000 items per hour.</a:t>
            </a:r>
            <a:endParaRPr sz="1600"/>
          </a:p>
          <a:p>
            <a:pPr indent="-330200" lvl="0" marL="457200" rtl="0" algn="l">
              <a:spcBef>
                <a:spcPts val="1000"/>
              </a:spcBef>
              <a:spcAft>
                <a:spcPts val="0"/>
              </a:spcAft>
              <a:buSzPts val="1600"/>
              <a:buChar char="•"/>
            </a:pPr>
            <a:r>
              <a:rPr b="1" lang="sv-SE" sz="1600"/>
              <a:t>Required system behavior: </a:t>
            </a:r>
            <a:r>
              <a:rPr lang="sv-SE" sz="1600"/>
              <a:t>When the end-of-day processing starts, the system should process that day’s data set for a period until the processing time exceeds a system-configurable limit. At that point, the system should stop processing the data set, discard work in process, leave the previous set of summary statistics in place, and log a diagnostic message (including cause and action taken) to the operational console monitoring system.</a:t>
            </a:r>
            <a:endParaRPr sz="1600"/>
          </a:p>
        </p:txBody>
      </p:sp>
      <p:sp>
        <p:nvSpPr>
          <p:cNvPr id="237" name="Google Shape;237;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243" name="Google Shape;243;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b="1" lang="sv-SE" sz="1600"/>
              <a:t>Overview:</a:t>
            </a:r>
            <a:r>
              <a:rPr lang="sv-SE" sz="1600"/>
              <a:t> Description of the scenario.</a:t>
            </a:r>
            <a:endParaRPr sz="1600"/>
          </a:p>
          <a:p>
            <a:pPr indent="-330200" lvl="0" marL="457200" rtl="0" algn="l">
              <a:spcBef>
                <a:spcPts val="1000"/>
              </a:spcBef>
              <a:spcAft>
                <a:spcPts val="0"/>
              </a:spcAft>
              <a:buSzPts val="1600"/>
              <a:buChar char="•"/>
            </a:pPr>
            <a:r>
              <a:rPr b="1" lang="sv-SE" sz="1600"/>
              <a:t>System/environment state:</a:t>
            </a:r>
            <a:r>
              <a:rPr lang="sv-SE" sz="1600"/>
              <a:t> The system can be in various operational modes, such as normal, emergency, peak load, or overload.</a:t>
            </a:r>
            <a:endParaRPr sz="1600"/>
          </a:p>
          <a:p>
            <a:pPr indent="-330200" lvl="0" marL="457200" rtl="0" algn="l">
              <a:spcBef>
                <a:spcPts val="1000"/>
              </a:spcBef>
              <a:spcAft>
                <a:spcPts val="0"/>
              </a:spcAft>
              <a:buSzPts val="1600"/>
              <a:buChar char="•"/>
            </a:pPr>
            <a:r>
              <a:rPr b="1" lang="sv-SE" sz="1600"/>
              <a:t>External Stimulus: </a:t>
            </a:r>
            <a:r>
              <a:rPr lang="sv-SE" sz="1600"/>
              <a:t>Stimuli arrive from external or internal sources. The stimuli are event arrivals. The arrival pattern can be periodic, stochastic, or sporadic, characterized by numeric parameters.</a:t>
            </a:r>
            <a:endParaRPr sz="1600"/>
          </a:p>
          <a:p>
            <a:pPr indent="-330200" lvl="0" marL="457200" rtl="0" algn="l">
              <a:spcBef>
                <a:spcPts val="1000"/>
              </a:spcBef>
              <a:spcAft>
                <a:spcPts val="0"/>
              </a:spcAft>
              <a:buSzPts val="1600"/>
              <a:buChar char="•"/>
            </a:pPr>
            <a:r>
              <a:rPr b="1" lang="sv-SE" sz="1600"/>
              <a:t>Required system behavior: </a:t>
            </a:r>
            <a:r>
              <a:rPr lang="sv-SE" sz="1600"/>
              <a:t>The system must process the arriving events. This may cause a change in the system environment (e.g., from normal to overload mode). </a:t>
            </a:r>
            <a:endParaRPr sz="1600"/>
          </a:p>
          <a:p>
            <a:pPr indent="-330200" lvl="0" marL="457200" rtl="0" algn="l">
              <a:spcBef>
                <a:spcPts val="1000"/>
              </a:spcBef>
              <a:spcAft>
                <a:spcPts val="0"/>
              </a:spcAft>
              <a:buSzPts val="1600"/>
              <a:buChar char="•"/>
            </a:pPr>
            <a:r>
              <a:rPr b="1" lang="sv-SE" sz="1600"/>
              <a:t>Response measure: </a:t>
            </a:r>
            <a:r>
              <a:rPr lang="sv-SE" sz="1600"/>
              <a:t>The response measures are the time it takes to process the arriving events (latency or a deadline), the variation in this time (jitter), the number of events that can be processed within a particular time interval (throughput), or a characterization of the events that cannot be processed (miss rate).</a:t>
            </a:r>
            <a:endParaRPr sz="1600"/>
          </a:p>
        </p:txBody>
      </p:sp>
      <p:sp>
        <p:nvSpPr>
          <p:cNvPr id="244" name="Google Shape;244;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250" name="Google Shape;250;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For real-time systems (i.e., embedded devices), measurements are absolute.</a:t>
            </a:r>
            <a:endParaRPr/>
          </a:p>
          <a:p>
            <a:pPr indent="-368300" lvl="1" marL="914400" rtl="0" algn="l">
              <a:spcBef>
                <a:spcPts val="500"/>
              </a:spcBef>
              <a:spcAft>
                <a:spcPts val="0"/>
              </a:spcAft>
              <a:buSzPts val="2200"/>
              <a:buChar char="•"/>
            </a:pPr>
            <a:r>
              <a:rPr lang="sv-SE"/>
              <a:t>Look at worst-case scenario.</a:t>
            </a:r>
            <a:endParaRPr/>
          </a:p>
          <a:p>
            <a:pPr indent="-393700" lvl="0" marL="457200" rtl="0" algn="l">
              <a:spcBef>
                <a:spcPts val="1000"/>
              </a:spcBef>
              <a:spcAft>
                <a:spcPts val="0"/>
              </a:spcAft>
              <a:buSzPts val="2600"/>
              <a:buChar char="•"/>
            </a:pPr>
            <a:r>
              <a:rPr lang="sv-SE"/>
              <a:t>For non-real-time systems, measurements should be probabilistic.</a:t>
            </a:r>
            <a:endParaRPr/>
          </a:p>
          <a:p>
            <a:pPr indent="-368300" lvl="1" marL="914400" rtl="0" algn="l">
              <a:spcBef>
                <a:spcPts val="500"/>
              </a:spcBef>
              <a:spcAft>
                <a:spcPts val="0"/>
              </a:spcAft>
              <a:buSzPts val="2200"/>
              <a:buChar char="•"/>
            </a:pPr>
            <a:r>
              <a:rPr lang="sv-SE"/>
              <a:t>95% of the time, the response should be N.</a:t>
            </a:r>
            <a:endParaRPr/>
          </a:p>
          <a:p>
            <a:pPr indent="-368300" lvl="1" marL="914400" rtl="0" algn="l">
              <a:spcBef>
                <a:spcPts val="500"/>
              </a:spcBef>
              <a:spcAft>
                <a:spcPts val="0"/>
              </a:spcAft>
              <a:buSzPts val="2200"/>
              <a:buChar char="•"/>
            </a:pPr>
            <a:r>
              <a:rPr lang="sv-SE"/>
              <a:t>99% of the time, the response should be M.</a:t>
            </a:r>
            <a:endParaRPr/>
          </a:p>
        </p:txBody>
      </p:sp>
      <p:sp>
        <p:nvSpPr>
          <p:cNvPr id="251" name="Google Shape;25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r>
              <a:rPr lang="sv-SE"/>
              <a:t> Performance Scenario</a:t>
            </a:r>
            <a:endParaRPr/>
          </a:p>
        </p:txBody>
      </p:sp>
      <p:sp>
        <p:nvSpPr>
          <p:cNvPr id="257" name="Google Shape;257;p38"/>
          <p:cNvSpPr txBox="1"/>
          <p:nvPr>
            <p:ph idx="1" type="body"/>
          </p:nvPr>
        </p:nvSpPr>
        <p:spPr>
          <a:xfrm>
            <a:off x="468900" y="1066675"/>
            <a:ext cx="8217900" cy="36960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Overview:</a:t>
            </a:r>
            <a:r>
              <a:rPr lang="sv-SE" sz="1800"/>
              <a:t> Check system responsiveness for adding items to shopping cart under normal operating conditions.</a:t>
            </a:r>
            <a:endParaRPr sz="1800"/>
          </a:p>
          <a:p>
            <a:pPr indent="-342900" lvl="0" marL="457200" rtl="0" algn="l">
              <a:spcBef>
                <a:spcPts val="1000"/>
              </a:spcBef>
              <a:spcAft>
                <a:spcPts val="0"/>
              </a:spcAft>
              <a:buSzPts val="1800"/>
              <a:buChar char="•"/>
            </a:pPr>
            <a:r>
              <a:rPr b="1" lang="sv-SE" sz="1800"/>
              <a:t>System/environment state:</a:t>
            </a:r>
            <a:r>
              <a:rPr lang="sv-SE" sz="1800"/>
              <a:t> Normal load is defined as deployment environment with no failures and less than 20 customer requests per second. System is communicating over good internet connection to acceptable client (see glossary for expected internet / client specifications).</a:t>
            </a:r>
            <a:endParaRPr sz="1800"/>
          </a:p>
          <a:p>
            <a:pPr indent="-342900" lvl="0" marL="457200" rtl="0" algn="l">
              <a:spcBef>
                <a:spcPts val="1000"/>
              </a:spcBef>
              <a:spcAft>
                <a:spcPts val="0"/>
              </a:spcAft>
              <a:buSzPts val="1800"/>
              <a:buChar char="•"/>
            </a:pPr>
            <a:r>
              <a:rPr b="1" lang="sv-SE" sz="1800"/>
              <a:t>External Stimulus: </a:t>
            </a:r>
            <a:r>
              <a:rPr lang="sv-SE" sz="1800"/>
              <a:t>Customer adds product to shopping cart.</a:t>
            </a:r>
            <a:endParaRPr sz="1800"/>
          </a:p>
          <a:p>
            <a:pPr indent="-342900" lvl="0" marL="457200" rtl="0" algn="l">
              <a:spcBef>
                <a:spcPts val="1000"/>
              </a:spcBef>
              <a:spcAft>
                <a:spcPts val="0"/>
              </a:spcAft>
              <a:buSzPts val="1800"/>
              <a:buChar char="•"/>
            </a:pPr>
            <a:r>
              <a:rPr b="1" lang="sv-SE" sz="1800"/>
              <a:t>Required system behavior: </a:t>
            </a:r>
            <a:r>
              <a:rPr lang="sv-SE" sz="1800"/>
              <a:t>Web page refreshes. Icon on right side of web page displays last item added to cart. If item is out of stock, cart icon has exclamation point overlay on top of cart icon.</a:t>
            </a:r>
            <a:endParaRPr sz="1800"/>
          </a:p>
          <a:p>
            <a:pPr indent="-342900" lvl="0" marL="457200" rtl="0" algn="l">
              <a:spcBef>
                <a:spcPts val="1000"/>
              </a:spcBef>
              <a:spcAft>
                <a:spcPts val="0"/>
              </a:spcAft>
              <a:buSzPts val="1800"/>
              <a:buChar char="•"/>
            </a:pPr>
            <a:r>
              <a:rPr b="1" lang="sv-SE" sz="1800"/>
              <a:t>Response measure: </a:t>
            </a:r>
            <a:r>
              <a:rPr lang="sv-SE" sz="1800"/>
              <a:t>In 95% of requests, web page is loaded and displayed to user within 1 second. In 99.9% of requests, web page is loaded and displayed to user within 5 seconds.</a:t>
            </a:r>
            <a:endParaRPr sz="1800"/>
          </a:p>
        </p:txBody>
      </p:sp>
      <p:sp>
        <p:nvSpPr>
          <p:cNvPr id="258" name="Google Shape;258;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264" name="Google Shape;264;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Overview:</a:t>
            </a:r>
            <a:r>
              <a:rPr lang="sv-SE" sz="1800"/>
              <a:t> Description of the scenario.</a:t>
            </a:r>
            <a:endParaRPr sz="1800"/>
          </a:p>
          <a:p>
            <a:pPr indent="-342900" lvl="0" marL="457200" rtl="0" algn="l">
              <a:spcBef>
                <a:spcPts val="1000"/>
              </a:spcBef>
              <a:spcAft>
                <a:spcPts val="0"/>
              </a:spcAft>
              <a:buSzPts val="1800"/>
              <a:buChar char="•"/>
            </a:pPr>
            <a:r>
              <a:rPr b="1" lang="sv-SE" sz="1800"/>
              <a:t>System/environment state:</a:t>
            </a:r>
            <a:r>
              <a:rPr lang="sv-SE" sz="1800"/>
              <a:t> The state of the system when the fault or failure occurs may also affect the desired system response. If the system has already failed and is not in normal mode, it may be desirable to shut it down. If this is the first failure, degradation of response time or functions may be preferred.</a:t>
            </a:r>
            <a:endParaRPr sz="1800"/>
          </a:p>
          <a:p>
            <a:pPr indent="-342900" lvl="0" marL="457200" rtl="0" algn="l">
              <a:spcBef>
                <a:spcPts val="1000"/>
              </a:spcBef>
              <a:spcAft>
                <a:spcPts val="0"/>
              </a:spcAft>
              <a:buSzPts val="1800"/>
              <a:buChar char="•"/>
            </a:pPr>
            <a:r>
              <a:rPr b="1" lang="sv-SE" sz="1800"/>
              <a:t>External Stimulus: </a:t>
            </a:r>
            <a:r>
              <a:rPr lang="sv-SE" sz="1800"/>
              <a:t>Differentiate between internal and external origins of failure because desired system response may be different. Stimuli is an </a:t>
            </a:r>
            <a:r>
              <a:rPr i="1" lang="sv-SE" sz="1800"/>
              <a:t>omission</a:t>
            </a:r>
            <a:r>
              <a:rPr lang="sv-SE" sz="1800"/>
              <a:t> (a component fails to respond to an input), a </a:t>
            </a:r>
            <a:r>
              <a:rPr i="1" lang="sv-SE" sz="1800"/>
              <a:t>crash</a:t>
            </a:r>
            <a:r>
              <a:rPr lang="sv-SE" sz="1800"/>
              <a:t> (component repeatedly suffers omission faults), </a:t>
            </a:r>
            <a:r>
              <a:rPr i="1" lang="sv-SE" sz="1800"/>
              <a:t>timing </a:t>
            </a:r>
            <a:r>
              <a:rPr lang="sv-SE" sz="1800"/>
              <a:t>(a component responds but the response is early or late) or </a:t>
            </a:r>
            <a:r>
              <a:rPr i="1" lang="sv-SE" sz="1800"/>
              <a:t>response</a:t>
            </a:r>
            <a:r>
              <a:rPr lang="sv-SE" sz="1800"/>
              <a:t> (a component responds with an incorrect value).</a:t>
            </a:r>
            <a:endParaRPr sz="1800"/>
          </a:p>
        </p:txBody>
      </p:sp>
      <p:sp>
        <p:nvSpPr>
          <p:cNvPr id="265" name="Google Shape;265;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271" name="Google Shape;271;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Required system behavior: </a:t>
            </a:r>
            <a:r>
              <a:rPr lang="sv-SE" sz="1800"/>
              <a:t>There are a number of possible reactions to a failure. Fault must be detected and isolated before any other response is possible. After the fault is detected, the system must recover from it. Actions include logging the failure, notifying selected users or other systems, taking actions to limit the damage caused by the fault, switching to a degraded mode with either less capacity or less function, shutting down external systems, or becoming unavailable during repair.</a:t>
            </a:r>
            <a:endParaRPr sz="1800"/>
          </a:p>
          <a:p>
            <a:pPr indent="-342900" lvl="0" marL="457200" rtl="0" algn="l">
              <a:spcBef>
                <a:spcPts val="1000"/>
              </a:spcBef>
              <a:spcAft>
                <a:spcPts val="0"/>
              </a:spcAft>
              <a:buSzPts val="1800"/>
              <a:buChar char="•"/>
            </a:pPr>
            <a:r>
              <a:rPr b="1" lang="sv-SE" sz="1800"/>
              <a:t>Response measure: </a:t>
            </a:r>
            <a:r>
              <a:rPr lang="sv-SE" sz="1800"/>
              <a:t>Can specify an availability percentage, or it can specify a time to detect the fault, time to repair the fault, times or time intervals where system must be available, or duration for which the system must be available.</a:t>
            </a:r>
            <a:endParaRPr sz="1800"/>
          </a:p>
        </p:txBody>
      </p:sp>
      <p:sp>
        <p:nvSpPr>
          <p:cNvPr id="272" name="Google Shape;272;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t>
            </a:r>
            <a:r>
              <a:rPr lang="sv-SE"/>
              <a:t>Availability Scenario</a:t>
            </a:r>
            <a:endParaRPr/>
          </a:p>
        </p:txBody>
      </p:sp>
      <p:sp>
        <p:nvSpPr>
          <p:cNvPr id="278" name="Google Shape;278;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Overview:</a:t>
            </a:r>
            <a:r>
              <a:rPr lang="sv-SE" sz="2400"/>
              <a:t> One of the client-facing web servers fails during transmission of client page update.</a:t>
            </a:r>
            <a:endParaRPr sz="2400"/>
          </a:p>
          <a:p>
            <a:pPr indent="-381000" lvl="0" marL="457200" rtl="0" algn="l">
              <a:spcBef>
                <a:spcPts val="1000"/>
              </a:spcBef>
              <a:spcAft>
                <a:spcPts val="0"/>
              </a:spcAft>
              <a:buSzPts val="2400"/>
              <a:buChar char="•"/>
            </a:pPr>
            <a:r>
              <a:rPr b="1" lang="sv-SE" sz="2400"/>
              <a:t>System/environment state: </a:t>
            </a:r>
            <a:r>
              <a:rPr lang="sv-SE" sz="2400"/>
              <a:t>System is working correctly under normal load. Customer has generated a “add item to shopping cart” post, which was routed to web server &lt;X&gt; in transaction pool.</a:t>
            </a:r>
            <a:endParaRPr sz="2400"/>
          </a:p>
          <a:p>
            <a:pPr indent="-381000" lvl="0" marL="457200" rtl="0" algn="l">
              <a:spcBef>
                <a:spcPts val="1000"/>
              </a:spcBef>
              <a:spcAft>
                <a:spcPts val="0"/>
              </a:spcAft>
              <a:buSzPts val="2400"/>
              <a:buChar char="•"/>
            </a:pPr>
            <a:r>
              <a:rPr b="1" lang="sv-SE" sz="2400"/>
              <a:t>External Stimulus: </a:t>
            </a:r>
            <a:r>
              <a:rPr lang="sv-SE" sz="2400"/>
              <a:t>Web server &lt;X&gt; crashes during response generation.</a:t>
            </a:r>
            <a:endParaRPr sz="2400"/>
          </a:p>
        </p:txBody>
      </p:sp>
      <p:sp>
        <p:nvSpPr>
          <p:cNvPr id="279" name="Google Shape;279;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Availability Scenario</a:t>
            </a:r>
            <a:endParaRPr/>
          </a:p>
        </p:txBody>
      </p:sp>
      <p:sp>
        <p:nvSpPr>
          <p:cNvPr id="285" name="Google Shape;285;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Required system behavior: </a:t>
            </a:r>
            <a:r>
              <a:rPr lang="sv-SE" sz="1800"/>
              <a:t>Response page may be corrupted on client browser. Load balancer component no longer receives heartbeat message from web server and so removes it from the pool of available servers after 2s of missed messages, or upon next request sent to the server. Load balancer will remove the server from the pool of available servers. From client’s perspective, a page reload will be automatically routed to alternate server by load balancer and page will be correctly displayed.</a:t>
            </a:r>
            <a:endParaRPr sz="1800"/>
          </a:p>
          <a:p>
            <a:pPr indent="-342900" lvl="0" marL="457200" rtl="0" algn="l">
              <a:spcBef>
                <a:spcPts val="1000"/>
              </a:spcBef>
              <a:spcAft>
                <a:spcPts val="0"/>
              </a:spcAft>
              <a:buSzPts val="1800"/>
              <a:buChar char="•"/>
            </a:pPr>
            <a:r>
              <a:rPr b="1" lang="sv-SE" sz="1800"/>
              <a:t>Response measure:</a:t>
            </a:r>
            <a:r>
              <a:rPr lang="sv-SE" sz="1800"/>
              <a:t> Upon client-side page refresh, client state and display contains state after last transaction. Time for re-routed refresh is equivalent to “standard” refresh (&lt;1 second 95% of the time).</a:t>
            </a:r>
            <a:endParaRPr sz="1800"/>
          </a:p>
        </p:txBody>
      </p:sp>
      <p:sp>
        <p:nvSpPr>
          <p:cNvPr id="286" name="Google Shape;286;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“Good” Scenarios</a:t>
            </a:r>
            <a:endParaRPr/>
          </a:p>
        </p:txBody>
      </p:sp>
      <p:sp>
        <p:nvSpPr>
          <p:cNvPr id="292" name="Google Shape;292;p43"/>
          <p:cNvSpPr txBox="1"/>
          <p:nvPr>
            <p:ph idx="1" type="body"/>
          </p:nvPr>
        </p:nvSpPr>
        <p:spPr>
          <a:xfrm>
            <a:off x="468900" y="1188500"/>
            <a:ext cx="8217900" cy="3574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sv-SE" sz="1800"/>
              <a:t>Credible</a:t>
            </a:r>
            <a:endParaRPr sz="1800"/>
          </a:p>
          <a:p>
            <a:pPr indent="-342900" lvl="1" marL="914400" rtl="0" algn="l">
              <a:spcBef>
                <a:spcPts val="500"/>
              </a:spcBef>
              <a:spcAft>
                <a:spcPts val="0"/>
              </a:spcAft>
              <a:buSzPts val="1800"/>
              <a:buChar char="•"/>
            </a:pPr>
            <a:r>
              <a:rPr lang="sv-SE" sz="1800"/>
              <a:t>Describes a realistic scenario.</a:t>
            </a:r>
            <a:endParaRPr sz="1800"/>
          </a:p>
          <a:p>
            <a:pPr indent="-342900" lvl="0" marL="457200" rtl="0" algn="l">
              <a:spcBef>
                <a:spcPts val="1000"/>
              </a:spcBef>
              <a:spcAft>
                <a:spcPts val="0"/>
              </a:spcAft>
              <a:buSzPts val="1800"/>
              <a:buChar char="•"/>
            </a:pPr>
            <a:r>
              <a:rPr lang="sv-SE" sz="1800"/>
              <a:t>Valuable</a:t>
            </a:r>
            <a:endParaRPr sz="1800"/>
          </a:p>
          <a:p>
            <a:pPr indent="-342900" lvl="1" marL="914400" rtl="0" algn="l">
              <a:spcBef>
                <a:spcPts val="500"/>
              </a:spcBef>
              <a:spcAft>
                <a:spcPts val="0"/>
              </a:spcAft>
              <a:buSzPts val="1800"/>
              <a:buChar char="•"/>
            </a:pPr>
            <a:r>
              <a:rPr lang="sv-SE" sz="1800"/>
              <a:t>Can be directly used during architectural definition.</a:t>
            </a:r>
            <a:endParaRPr sz="1800"/>
          </a:p>
          <a:p>
            <a:pPr indent="-342900" lvl="0" marL="457200" rtl="0" algn="l">
              <a:spcBef>
                <a:spcPts val="1000"/>
              </a:spcBef>
              <a:spcAft>
                <a:spcPts val="0"/>
              </a:spcAft>
              <a:buSzPts val="1800"/>
              <a:buChar char="•"/>
            </a:pPr>
            <a:r>
              <a:rPr lang="sv-SE" sz="1800"/>
              <a:t>Specific</a:t>
            </a:r>
            <a:endParaRPr sz="1800"/>
          </a:p>
          <a:p>
            <a:pPr indent="-342900" lvl="1" marL="914400" rtl="0" algn="l">
              <a:spcBef>
                <a:spcPts val="500"/>
              </a:spcBef>
              <a:spcAft>
                <a:spcPts val="0"/>
              </a:spcAft>
              <a:buSzPts val="1800"/>
              <a:buChar char="•"/>
            </a:pPr>
            <a:r>
              <a:rPr lang="sv-SE" sz="1800"/>
              <a:t>Addresses a single, concrete situation.</a:t>
            </a:r>
            <a:endParaRPr sz="1800"/>
          </a:p>
          <a:p>
            <a:pPr indent="-342900" lvl="0" marL="457200" rtl="0" algn="l">
              <a:spcBef>
                <a:spcPts val="1000"/>
              </a:spcBef>
              <a:spcAft>
                <a:spcPts val="0"/>
              </a:spcAft>
              <a:buSzPts val="1800"/>
              <a:buChar char="•"/>
            </a:pPr>
            <a:r>
              <a:rPr lang="sv-SE" sz="1800"/>
              <a:t>Precise</a:t>
            </a:r>
            <a:endParaRPr sz="1800"/>
          </a:p>
          <a:p>
            <a:pPr indent="-342900" lvl="1" marL="914400" rtl="0" algn="l">
              <a:spcBef>
                <a:spcPts val="500"/>
              </a:spcBef>
              <a:spcAft>
                <a:spcPts val="0"/>
              </a:spcAft>
              <a:buSzPts val="1800"/>
              <a:buChar char="•"/>
            </a:pPr>
            <a:r>
              <a:rPr lang="sv-SE" sz="1800"/>
              <a:t>Intended user of scenario should be clear about the described situation and response.</a:t>
            </a:r>
            <a:endParaRPr sz="1800"/>
          </a:p>
          <a:p>
            <a:pPr indent="-342900" lvl="0" marL="457200" rtl="0" algn="l">
              <a:spcBef>
                <a:spcPts val="1000"/>
              </a:spcBef>
              <a:spcAft>
                <a:spcPts val="0"/>
              </a:spcAft>
              <a:buSzPts val="1800"/>
              <a:buChar char="•"/>
            </a:pPr>
            <a:r>
              <a:rPr lang="sv-SE" sz="1800"/>
              <a:t>Comprehensible</a:t>
            </a:r>
            <a:endParaRPr sz="1800"/>
          </a:p>
          <a:p>
            <a:pPr indent="-342900" lvl="1" marL="914400" rtl="0" algn="l">
              <a:spcBef>
                <a:spcPts val="500"/>
              </a:spcBef>
              <a:spcAft>
                <a:spcPts val="0"/>
              </a:spcAft>
              <a:buSzPts val="1800"/>
              <a:buChar char="•"/>
            </a:pPr>
            <a:r>
              <a:rPr lang="sv-SE" sz="1800"/>
              <a:t>Writing should be unambiguous and free of jargon.</a:t>
            </a:r>
            <a:endParaRPr sz="1800"/>
          </a:p>
        </p:txBody>
      </p:sp>
      <p:sp>
        <p:nvSpPr>
          <p:cNvPr id="293" name="Google Shape;293;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2" name="Google Shape;102;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Quality</a:t>
            </a:r>
            <a:endParaRPr/>
          </a:p>
        </p:txBody>
      </p:sp>
      <p:sp>
        <p:nvSpPr>
          <p:cNvPr id="103" name="Google Shape;103;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all want </a:t>
            </a:r>
            <a:r>
              <a:rPr b="1" lang="sv-SE"/>
              <a:t>high-quality</a:t>
            </a:r>
            <a:r>
              <a:rPr lang="sv-SE"/>
              <a:t> software.</a:t>
            </a:r>
            <a:endParaRPr/>
          </a:p>
          <a:p>
            <a:pPr indent="-393700" lvl="0" marL="457200" rtl="0" algn="l">
              <a:spcBef>
                <a:spcPts val="0"/>
              </a:spcBef>
              <a:spcAft>
                <a:spcPts val="0"/>
              </a:spcAft>
              <a:buSzPts val="2600"/>
              <a:buChar char="•"/>
            </a:pPr>
            <a:r>
              <a:rPr lang="sv-SE"/>
              <a:t>We don’t all agree on the definition of quality.</a:t>
            </a:r>
            <a:endParaRPr/>
          </a:p>
          <a:p>
            <a:pPr indent="-393700" lvl="0" marL="457200" rtl="0" algn="l">
              <a:spcBef>
                <a:spcPts val="0"/>
              </a:spcBef>
              <a:spcAft>
                <a:spcPts val="0"/>
              </a:spcAft>
              <a:buSzPts val="2600"/>
              <a:buChar char="•"/>
            </a:pPr>
            <a:r>
              <a:rPr lang="sv-SE"/>
              <a:t>Quality encompasses both </a:t>
            </a:r>
            <a:r>
              <a:rPr b="1" lang="sv-SE"/>
              <a:t>what</a:t>
            </a:r>
            <a:r>
              <a:rPr lang="sv-SE"/>
              <a:t> the system does and </a:t>
            </a:r>
            <a:r>
              <a:rPr b="1" lang="sv-SE"/>
              <a:t>how</a:t>
            </a:r>
            <a:r>
              <a:rPr lang="sv-SE"/>
              <a:t> it does it.</a:t>
            </a:r>
            <a:endParaRPr/>
          </a:p>
          <a:p>
            <a:pPr indent="-368300" lvl="1" marL="914400" rtl="0" algn="l">
              <a:spcBef>
                <a:spcPts val="0"/>
              </a:spcBef>
              <a:spcAft>
                <a:spcPts val="0"/>
              </a:spcAft>
              <a:buSzPts val="2200"/>
              <a:buChar char="•"/>
            </a:pPr>
            <a:r>
              <a:rPr lang="sv-SE"/>
              <a:t>How </a:t>
            </a:r>
            <a:r>
              <a:rPr i="1" lang="sv-SE"/>
              <a:t>quickly</a:t>
            </a:r>
            <a:r>
              <a:rPr lang="sv-SE"/>
              <a:t> it runs.</a:t>
            </a:r>
            <a:endParaRPr/>
          </a:p>
          <a:p>
            <a:pPr indent="-368300" lvl="1" marL="914400" rtl="0" algn="l">
              <a:spcBef>
                <a:spcPts val="0"/>
              </a:spcBef>
              <a:spcAft>
                <a:spcPts val="0"/>
              </a:spcAft>
              <a:buSzPts val="2200"/>
              <a:buChar char="•"/>
            </a:pPr>
            <a:r>
              <a:rPr lang="sv-SE"/>
              <a:t>How </a:t>
            </a:r>
            <a:r>
              <a:rPr i="1" lang="sv-SE"/>
              <a:t>secure</a:t>
            </a:r>
            <a:r>
              <a:rPr lang="sv-SE"/>
              <a:t> it is.</a:t>
            </a:r>
            <a:endParaRPr/>
          </a:p>
          <a:p>
            <a:pPr indent="-368300" lvl="1" marL="914400" rtl="0" algn="l">
              <a:spcBef>
                <a:spcPts val="0"/>
              </a:spcBef>
              <a:spcAft>
                <a:spcPts val="0"/>
              </a:spcAft>
              <a:buSzPts val="2200"/>
              <a:buChar char="•"/>
            </a:pPr>
            <a:r>
              <a:rPr lang="sv-SE"/>
              <a:t>How </a:t>
            </a:r>
            <a:r>
              <a:rPr i="1" lang="sv-SE"/>
              <a:t>available </a:t>
            </a:r>
            <a:r>
              <a:rPr lang="sv-SE"/>
              <a:t>its services are.</a:t>
            </a:r>
            <a:endParaRPr/>
          </a:p>
          <a:p>
            <a:pPr indent="-368300" lvl="1" marL="914400" rtl="0" algn="l">
              <a:spcBef>
                <a:spcPts val="0"/>
              </a:spcBef>
              <a:spcAft>
                <a:spcPts val="0"/>
              </a:spcAft>
              <a:buSzPts val="2200"/>
              <a:buChar char="•"/>
            </a:pPr>
            <a:r>
              <a:rPr lang="sv-SE"/>
              <a:t>How easy it is to </a:t>
            </a:r>
            <a:r>
              <a:rPr i="1" lang="sv-SE"/>
              <a:t>modify</a:t>
            </a:r>
            <a:r>
              <a:rPr lang="sv-SE"/>
              <a:t>.</a:t>
            </a:r>
            <a:endParaRPr/>
          </a:p>
          <a:p>
            <a:pPr indent="-393700" lvl="0" marL="457200" rtl="0" algn="l">
              <a:spcBef>
                <a:spcPts val="0"/>
              </a:spcBef>
              <a:spcAft>
                <a:spcPts val="0"/>
              </a:spcAft>
              <a:buSzPts val="2600"/>
              <a:buChar char="•"/>
            </a:pPr>
            <a:r>
              <a:rPr lang="sv-SE"/>
              <a:t>Quality is hard to measure and assess objectively.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Effective Scenario Use</a:t>
            </a:r>
            <a:endParaRPr/>
          </a:p>
        </p:txBody>
      </p:sp>
      <p:sp>
        <p:nvSpPr>
          <p:cNvPr id="299" name="Google Shape;299;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Identify a focused scenario set</a:t>
            </a:r>
            <a:endParaRPr b="1" sz="1800"/>
          </a:p>
          <a:p>
            <a:pPr indent="-342900" lvl="1" marL="914400" rtl="0" algn="l">
              <a:spcBef>
                <a:spcPts val="500"/>
              </a:spcBef>
              <a:spcAft>
                <a:spcPts val="0"/>
              </a:spcAft>
              <a:buSzPts val="1800"/>
              <a:buChar char="•"/>
            </a:pPr>
            <a:r>
              <a:rPr lang="sv-SE" sz="1800"/>
              <a:t>Too many scenarios can be distracting.</a:t>
            </a:r>
            <a:endParaRPr sz="1800"/>
          </a:p>
          <a:p>
            <a:pPr indent="-342900" lvl="1" marL="914400" rtl="0" algn="l">
              <a:spcBef>
                <a:spcPts val="500"/>
              </a:spcBef>
              <a:spcAft>
                <a:spcPts val="0"/>
              </a:spcAft>
              <a:buSzPts val="1800"/>
              <a:buChar char="•"/>
            </a:pPr>
            <a:r>
              <a:rPr lang="sv-SE" sz="1800"/>
              <a:t>Prioritize no more than 15-20.</a:t>
            </a:r>
            <a:endParaRPr sz="1800"/>
          </a:p>
          <a:p>
            <a:pPr indent="-342900" lvl="0" marL="457200" rtl="0" algn="l">
              <a:spcBef>
                <a:spcPts val="1000"/>
              </a:spcBef>
              <a:spcAft>
                <a:spcPts val="0"/>
              </a:spcAft>
              <a:buSzPts val="1800"/>
              <a:buChar char="•"/>
            </a:pPr>
            <a:r>
              <a:rPr b="1" lang="sv-SE" sz="1800"/>
              <a:t>Use distinct scenarios</a:t>
            </a:r>
            <a:endParaRPr b="1" sz="1800"/>
          </a:p>
          <a:p>
            <a:pPr indent="-342900" lvl="1" marL="914400" rtl="0" algn="l">
              <a:spcBef>
                <a:spcPts val="500"/>
              </a:spcBef>
              <a:spcAft>
                <a:spcPts val="0"/>
              </a:spcAft>
              <a:buSzPts val="1800"/>
              <a:buChar char="•"/>
            </a:pPr>
            <a:r>
              <a:rPr lang="sv-SE" sz="1800"/>
              <a:t>Avoid having multiple scenarios centered around near-identical events. They are redundant.</a:t>
            </a:r>
            <a:endParaRPr sz="1800"/>
          </a:p>
          <a:p>
            <a:pPr indent="-342900" lvl="1" marL="914400" rtl="0" algn="l">
              <a:spcBef>
                <a:spcPts val="500"/>
              </a:spcBef>
              <a:spcAft>
                <a:spcPts val="0"/>
              </a:spcAft>
              <a:buSzPts val="1800"/>
              <a:buChar char="•"/>
            </a:pPr>
            <a:r>
              <a:rPr lang="sv-SE" sz="1800"/>
              <a:t>Consider demands placed on the system.</a:t>
            </a:r>
            <a:endParaRPr sz="1800"/>
          </a:p>
          <a:p>
            <a:pPr indent="-342900" lvl="0" marL="457200" rtl="0" algn="l">
              <a:spcBef>
                <a:spcPts val="1000"/>
              </a:spcBef>
              <a:spcAft>
                <a:spcPts val="0"/>
              </a:spcAft>
              <a:buSzPts val="1800"/>
              <a:buChar char="•"/>
            </a:pPr>
            <a:r>
              <a:rPr b="1" lang="sv-SE" sz="1800"/>
              <a:t>Use scenarios early</a:t>
            </a:r>
            <a:endParaRPr b="1" sz="1800"/>
          </a:p>
          <a:p>
            <a:pPr indent="-342900" lvl="1" marL="914400" rtl="0" algn="l">
              <a:spcBef>
                <a:spcPts val="500"/>
              </a:spcBef>
              <a:spcAft>
                <a:spcPts val="0"/>
              </a:spcAft>
              <a:buSzPts val="1800"/>
              <a:buChar char="•"/>
            </a:pPr>
            <a:r>
              <a:rPr lang="sv-SE" sz="1800"/>
              <a:t>Most impactful early in development to focus design activities on most important aspects of the system.</a:t>
            </a:r>
            <a:endParaRPr sz="1800"/>
          </a:p>
        </p:txBody>
      </p:sp>
      <p:sp>
        <p:nvSpPr>
          <p:cNvPr id="300" name="Google Shape;300;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Effective Scenario Use</a:t>
            </a:r>
            <a:endParaRPr/>
          </a:p>
        </p:txBody>
      </p:sp>
      <p:sp>
        <p:nvSpPr>
          <p:cNvPr id="306" name="Google Shape;306;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Include system quality scenarios!</a:t>
            </a:r>
            <a:endParaRPr/>
          </a:p>
          <a:p>
            <a:pPr indent="-342900" lvl="1" marL="914400" rtl="0" algn="l">
              <a:spcBef>
                <a:spcPts val="500"/>
              </a:spcBef>
              <a:spcAft>
                <a:spcPts val="0"/>
              </a:spcAft>
              <a:buSzPts val="1800"/>
              <a:buChar char="•"/>
            </a:pPr>
            <a:r>
              <a:rPr lang="sv-SE" sz="1800"/>
              <a:t>Great potential for investigating, validating, and understanding quality properties.</a:t>
            </a:r>
            <a:endParaRPr sz="1800"/>
          </a:p>
          <a:p>
            <a:pPr indent="-342900" lvl="1" marL="914400" rtl="0" algn="l">
              <a:spcBef>
                <a:spcPts val="500"/>
              </a:spcBef>
              <a:spcAft>
                <a:spcPts val="0"/>
              </a:spcAft>
              <a:buSzPts val="1800"/>
              <a:buChar char="•"/>
            </a:pPr>
            <a:r>
              <a:rPr lang="sv-SE" sz="1800"/>
              <a:t>You will augment stakeholder-provided scenarios to consider quality.</a:t>
            </a:r>
            <a:endParaRPr sz="1800"/>
          </a:p>
          <a:p>
            <a:pPr indent="-393700" lvl="0" marL="457200" rtl="0" algn="l">
              <a:spcBef>
                <a:spcPts val="1000"/>
              </a:spcBef>
              <a:spcAft>
                <a:spcPts val="0"/>
              </a:spcAft>
              <a:buSzPts val="2600"/>
              <a:buChar char="•"/>
            </a:pPr>
            <a:r>
              <a:rPr lang="sv-SE"/>
              <a:t>Include failure scenarios!</a:t>
            </a:r>
            <a:endParaRPr/>
          </a:p>
          <a:p>
            <a:pPr indent="-342900" lvl="1" marL="914400" rtl="0" algn="l">
              <a:spcBef>
                <a:spcPts val="500"/>
              </a:spcBef>
              <a:spcAft>
                <a:spcPts val="0"/>
              </a:spcAft>
              <a:buSzPts val="1800"/>
              <a:buChar char="•"/>
            </a:pPr>
            <a:r>
              <a:rPr lang="sv-SE" sz="1800"/>
              <a:t>Consider important failure cases and use scenarios to address them.</a:t>
            </a:r>
            <a:endParaRPr sz="1800"/>
          </a:p>
          <a:p>
            <a:pPr indent="-393700" lvl="0" marL="457200" rtl="0" algn="l">
              <a:spcBef>
                <a:spcPts val="1000"/>
              </a:spcBef>
              <a:spcAft>
                <a:spcPts val="0"/>
              </a:spcAft>
              <a:buSzPts val="2600"/>
              <a:buChar char="•"/>
            </a:pPr>
            <a:r>
              <a:rPr lang="sv-SE"/>
              <a:t>Involve stakeholders closely</a:t>
            </a:r>
            <a:endParaRPr/>
          </a:p>
          <a:p>
            <a:pPr indent="-342900" lvl="1" marL="914400" rtl="0" algn="l">
              <a:spcBef>
                <a:spcPts val="500"/>
              </a:spcBef>
              <a:spcAft>
                <a:spcPts val="0"/>
              </a:spcAft>
              <a:buSzPts val="1800"/>
              <a:buChar char="•"/>
            </a:pPr>
            <a:r>
              <a:rPr lang="sv-SE" sz="1800"/>
              <a:t>Stakeholders may reveal scenarios you didn’t consider and have differing priorities than you do.</a:t>
            </a:r>
            <a:endParaRPr sz="1800"/>
          </a:p>
        </p:txBody>
      </p:sp>
      <p:sp>
        <p:nvSpPr>
          <p:cNvPr id="307" name="Google Shape;307;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14" name="Google Shape;314;p4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21" name="Google Shape;321;p4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Dependability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When is Software Ready for Release?</a:t>
            </a:r>
            <a:endParaRPr sz="3000"/>
          </a:p>
        </p:txBody>
      </p:sp>
      <p:sp>
        <p:nvSpPr>
          <p:cNvPr id="327" name="Google Shape;327;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Can we can argue that we’ve done enough?</a:t>
            </a:r>
            <a:endParaRPr/>
          </a:p>
          <a:p>
            <a:pPr indent="-393700" lvl="0" marL="457200" rtl="0" algn="l">
              <a:lnSpc>
                <a:spcPct val="120000"/>
              </a:lnSpc>
              <a:spcBef>
                <a:spcPts val="0"/>
              </a:spcBef>
              <a:spcAft>
                <a:spcPts val="0"/>
              </a:spcAft>
              <a:buSzPts val="2600"/>
              <a:buChar char="•"/>
            </a:pPr>
            <a:r>
              <a:rPr lang="sv-SE"/>
              <a:t>Provide evidence that the system is </a:t>
            </a:r>
            <a:r>
              <a:rPr i="1" lang="sv-SE"/>
              <a:t>dependable</a:t>
            </a:r>
            <a:r>
              <a:rPr lang="sv-SE"/>
              <a:t>.</a:t>
            </a:r>
            <a:endParaRPr/>
          </a:p>
          <a:p>
            <a:pPr indent="-393700" lvl="0" marL="457200" rtl="0" algn="l">
              <a:spcBef>
                <a:spcPts val="1000"/>
              </a:spcBef>
              <a:spcAft>
                <a:spcPts val="0"/>
              </a:spcAft>
              <a:buSzPts val="2600"/>
              <a:buChar char="•"/>
            </a:pPr>
            <a:r>
              <a:rPr lang="sv-SE"/>
              <a:t>The goal of dependability is to establish four things about the system:</a:t>
            </a:r>
            <a:endParaRPr/>
          </a:p>
          <a:p>
            <a:pPr indent="-368300" lvl="1" marL="914400" rtl="0" algn="l">
              <a:spcBef>
                <a:spcPts val="600"/>
              </a:spcBef>
              <a:spcAft>
                <a:spcPts val="0"/>
              </a:spcAft>
              <a:buSzPts val="2200"/>
              <a:buChar char="•"/>
            </a:pPr>
            <a:r>
              <a:rPr lang="sv-SE"/>
              <a:t>That it is </a:t>
            </a:r>
            <a:r>
              <a:rPr b="1" lang="sv-SE"/>
              <a:t>correct</a:t>
            </a:r>
            <a:r>
              <a:rPr lang="sv-SE"/>
              <a:t>.</a:t>
            </a:r>
            <a:endParaRPr/>
          </a:p>
          <a:p>
            <a:pPr indent="-368300" lvl="1" marL="914400" rtl="0" algn="l">
              <a:spcBef>
                <a:spcPts val="600"/>
              </a:spcBef>
              <a:spcAft>
                <a:spcPts val="0"/>
              </a:spcAft>
              <a:buSzPts val="2200"/>
              <a:buChar char="•"/>
            </a:pPr>
            <a:r>
              <a:rPr lang="sv-SE"/>
              <a:t>That it is </a:t>
            </a:r>
            <a:r>
              <a:rPr b="1" lang="sv-SE"/>
              <a:t>reliable</a:t>
            </a:r>
            <a:r>
              <a:rPr lang="sv-SE"/>
              <a:t>.</a:t>
            </a:r>
            <a:endParaRPr/>
          </a:p>
          <a:p>
            <a:pPr indent="-368300" lvl="1" marL="914400" rtl="0" algn="l">
              <a:spcBef>
                <a:spcPts val="600"/>
              </a:spcBef>
              <a:spcAft>
                <a:spcPts val="0"/>
              </a:spcAft>
              <a:buSzPts val="2200"/>
              <a:buChar char="•"/>
            </a:pPr>
            <a:r>
              <a:rPr lang="sv-SE"/>
              <a:t>That it is </a:t>
            </a:r>
            <a:r>
              <a:rPr b="1" lang="sv-SE"/>
              <a:t>safe</a:t>
            </a:r>
            <a:r>
              <a:rPr lang="sv-SE"/>
              <a:t>.</a:t>
            </a:r>
            <a:endParaRPr/>
          </a:p>
          <a:p>
            <a:pPr indent="-368300" lvl="1" marL="914400" rtl="0" algn="l">
              <a:spcBef>
                <a:spcPts val="600"/>
              </a:spcBef>
              <a:spcAft>
                <a:spcPts val="0"/>
              </a:spcAft>
              <a:buSzPts val="2200"/>
              <a:buChar char="•"/>
            </a:pPr>
            <a:r>
              <a:rPr lang="sv-SE"/>
              <a:t>That is is </a:t>
            </a:r>
            <a:r>
              <a:rPr b="1" lang="sv-SE"/>
              <a:t>robust</a:t>
            </a:r>
            <a:r>
              <a:rPr lang="sv-SE"/>
              <a:t>.</a:t>
            </a:r>
            <a:endParaRPr/>
          </a:p>
        </p:txBody>
      </p:sp>
      <p:sp>
        <p:nvSpPr>
          <p:cNvPr id="328" name="Google Shape;328;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Correctness</a:t>
            </a:r>
            <a:endParaRPr/>
          </a:p>
        </p:txBody>
      </p:sp>
      <p:sp>
        <p:nvSpPr>
          <p:cNvPr id="334" name="Google Shape;334;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 program is </a:t>
            </a:r>
            <a:r>
              <a:rPr b="1" lang="sv-SE"/>
              <a:t>correct</a:t>
            </a:r>
            <a:r>
              <a:rPr lang="sv-SE"/>
              <a:t> if it is consistent with its specifications.</a:t>
            </a:r>
            <a:endParaRPr/>
          </a:p>
          <a:p>
            <a:pPr indent="-368300" lvl="1" marL="914400" marR="0" rtl="0" algn="l">
              <a:lnSpc>
                <a:spcPct val="100000"/>
              </a:lnSpc>
              <a:spcBef>
                <a:spcPts val="0"/>
              </a:spcBef>
              <a:spcAft>
                <a:spcPts val="0"/>
              </a:spcAft>
              <a:buSzPts val="2200"/>
              <a:buChar char="•"/>
            </a:pPr>
            <a:r>
              <a:rPr lang="sv-SE"/>
              <a:t>A program cannot be 30% correct. It is either correct or not correct.</a:t>
            </a:r>
            <a:endParaRPr/>
          </a:p>
          <a:p>
            <a:pPr indent="-368300" lvl="1" marL="914400" marR="0" rtl="0" algn="l">
              <a:lnSpc>
                <a:spcPct val="100000"/>
              </a:lnSpc>
              <a:spcBef>
                <a:spcPts val="0"/>
              </a:spcBef>
              <a:spcAft>
                <a:spcPts val="0"/>
              </a:spcAft>
              <a:buSzPts val="2200"/>
              <a:buChar char="•"/>
            </a:pPr>
            <a:r>
              <a:rPr lang="sv-SE"/>
              <a:t>A program can easily be shown to be correct with respect to a bad specification. However, it is often impossible to prove correctness with a good, detailed specification.</a:t>
            </a:r>
            <a:endParaRPr/>
          </a:p>
          <a:p>
            <a:pPr indent="-368300" lvl="1" marL="914400" marR="0" rtl="0" algn="l">
              <a:lnSpc>
                <a:spcPct val="100000"/>
              </a:lnSpc>
              <a:spcBef>
                <a:spcPts val="0"/>
              </a:spcBef>
              <a:spcAft>
                <a:spcPts val="0"/>
              </a:spcAft>
              <a:buSzPts val="2200"/>
              <a:buChar char="•"/>
            </a:pPr>
            <a:r>
              <a:rPr lang="sv-SE"/>
              <a:t>Correctness is a goal to aim for, but is rarely provably achieved.</a:t>
            </a:r>
            <a:endParaRPr/>
          </a:p>
        </p:txBody>
      </p:sp>
      <p:sp>
        <p:nvSpPr>
          <p:cNvPr id="335" name="Google Shape;335;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a:t>
            </a:r>
            <a:endParaRPr/>
          </a:p>
        </p:txBody>
      </p:sp>
      <p:sp>
        <p:nvSpPr>
          <p:cNvPr id="341" name="Google Shape;341;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 statistical approximation of correctness. </a:t>
            </a:r>
            <a:endParaRPr/>
          </a:p>
          <a:p>
            <a:pPr indent="-393700" lvl="0" marL="457200" marR="0" rtl="0" algn="l">
              <a:lnSpc>
                <a:spcPct val="100000"/>
              </a:lnSpc>
              <a:spcBef>
                <a:spcPts val="0"/>
              </a:spcBef>
              <a:spcAft>
                <a:spcPts val="0"/>
              </a:spcAft>
              <a:buSzPts val="2600"/>
              <a:buChar char="•"/>
            </a:pPr>
            <a:r>
              <a:rPr lang="sv-SE"/>
              <a:t>Reliability is a measure of the likelihood of correct behavior from some period of observed behavior. </a:t>
            </a:r>
            <a:endParaRPr/>
          </a:p>
          <a:p>
            <a:pPr indent="-368300" lvl="1" marL="914400" marR="0" rtl="0" algn="l">
              <a:lnSpc>
                <a:spcPct val="100000"/>
              </a:lnSpc>
              <a:spcBef>
                <a:spcPts val="0"/>
              </a:spcBef>
              <a:spcAft>
                <a:spcPts val="0"/>
              </a:spcAft>
              <a:buSzPts val="2200"/>
              <a:buChar char="•"/>
            </a:pPr>
            <a:r>
              <a:rPr lang="sv-SE"/>
              <a:t>Time period, number of system executions</a:t>
            </a:r>
            <a:endParaRPr/>
          </a:p>
          <a:p>
            <a:pPr indent="-368300" lvl="1" marL="914400" marR="0" rtl="0" algn="l">
              <a:lnSpc>
                <a:spcPct val="100000"/>
              </a:lnSpc>
              <a:spcBef>
                <a:spcPts val="0"/>
              </a:spcBef>
              <a:spcAft>
                <a:spcPts val="0"/>
              </a:spcAft>
              <a:buSzPts val="2200"/>
              <a:buChar char="•"/>
            </a:pPr>
            <a:r>
              <a:rPr lang="sv-SE"/>
              <a:t>Measured relative to a specification and a usage profile (expected pattern of interaction).</a:t>
            </a:r>
            <a:endParaRPr/>
          </a:p>
          <a:p>
            <a:pPr indent="-342900" lvl="2" marL="1371600" marR="0" rtl="0" algn="l">
              <a:lnSpc>
                <a:spcPct val="100000"/>
              </a:lnSpc>
              <a:spcBef>
                <a:spcPts val="0"/>
              </a:spcBef>
              <a:spcAft>
                <a:spcPts val="0"/>
              </a:spcAft>
              <a:buSzPts val="1800"/>
              <a:buChar char="•"/>
            </a:pPr>
            <a:r>
              <a:rPr lang="sv-SE"/>
              <a:t>Reliability is dependent on how the system is interacted with by a user.</a:t>
            </a:r>
            <a:endParaRPr/>
          </a:p>
        </p:txBody>
      </p:sp>
      <p:sp>
        <p:nvSpPr>
          <p:cNvPr id="342" name="Google Shape;342;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Safety</a:t>
            </a:r>
            <a:endParaRPr/>
          </a:p>
        </p:txBody>
      </p:sp>
      <p:sp>
        <p:nvSpPr>
          <p:cNvPr id="348" name="Google Shape;348;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Two flaws with correctness/reliability:</a:t>
            </a:r>
            <a:endParaRPr/>
          </a:p>
          <a:p>
            <a:pPr indent="-368300" lvl="1" marL="914400" marR="0" rtl="0" algn="l">
              <a:lnSpc>
                <a:spcPct val="100000"/>
              </a:lnSpc>
              <a:spcBef>
                <a:spcPts val="0"/>
              </a:spcBef>
              <a:spcAft>
                <a:spcPts val="0"/>
              </a:spcAft>
              <a:buSzPts val="2200"/>
              <a:buChar char="•"/>
            </a:pPr>
            <a:r>
              <a:rPr lang="sv-SE"/>
              <a:t>Success is relative to the strength of the specification.</a:t>
            </a:r>
            <a:endParaRPr/>
          </a:p>
          <a:p>
            <a:pPr indent="-368300" lvl="1" marL="914400" marR="0" rtl="0" algn="l">
              <a:lnSpc>
                <a:spcPct val="100000"/>
              </a:lnSpc>
              <a:spcBef>
                <a:spcPts val="0"/>
              </a:spcBef>
              <a:spcAft>
                <a:spcPts val="0"/>
              </a:spcAft>
              <a:buSzPts val="2200"/>
              <a:buChar char="•"/>
            </a:pPr>
            <a:r>
              <a:rPr lang="sv-SE"/>
              <a:t>Severity of a failure is not considered. Some failures are worse than others.</a:t>
            </a:r>
            <a:endParaRPr/>
          </a:p>
          <a:p>
            <a:pPr indent="-393700" lvl="0" marL="457200" marR="0" rtl="0" algn="l">
              <a:lnSpc>
                <a:spcPct val="100000"/>
              </a:lnSpc>
              <a:spcBef>
                <a:spcPts val="0"/>
              </a:spcBef>
              <a:spcAft>
                <a:spcPts val="0"/>
              </a:spcAft>
              <a:buSzPts val="2600"/>
              <a:buChar char="•"/>
            </a:pPr>
            <a:r>
              <a:rPr b="1" lang="sv-SE"/>
              <a:t>Safety</a:t>
            </a:r>
            <a:r>
              <a:rPr lang="sv-SE"/>
              <a:t> is the ability of the software to avoid </a:t>
            </a:r>
            <a:r>
              <a:rPr i="1" lang="sv-SE"/>
              <a:t>hazards</a:t>
            </a:r>
            <a:r>
              <a:rPr lang="sv-SE"/>
              <a:t>. </a:t>
            </a:r>
            <a:endParaRPr/>
          </a:p>
          <a:p>
            <a:pPr indent="-368300" lvl="1" marL="914400" marR="0" rtl="0" algn="l">
              <a:lnSpc>
                <a:spcPct val="100000"/>
              </a:lnSpc>
              <a:spcBef>
                <a:spcPts val="0"/>
              </a:spcBef>
              <a:spcAft>
                <a:spcPts val="0"/>
              </a:spcAft>
              <a:buSzPts val="2200"/>
              <a:buChar char="•"/>
            </a:pPr>
            <a:r>
              <a:rPr lang="sv-SE"/>
              <a:t>Hazard = any undesirable situation.</a:t>
            </a:r>
            <a:endParaRPr/>
          </a:p>
          <a:p>
            <a:pPr indent="-368300" lvl="1" marL="914400" marR="0" rtl="0" algn="l">
              <a:lnSpc>
                <a:spcPct val="100000"/>
              </a:lnSpc>
              <a:spcBef>
                <a:spcPts val="0"/>
              </a:spcBef>
              <a:spcAft>
                <a:spcPts val="0"/>
              </a:spcAft>
              <a:buSzPts val="2200"/>
              <a:buChar char="•"/>
            </a:pPr>
            <a:r>
              <a:rPr lang="sv-SE"/>
              <a:t>Relies on a specification of hazards.</a:t>
            </a:r>
            <a:endParaRPr/>
          </a:p>
          <a:p>
            <a:pPr indent="-342900" lvl="2" marL="1371600" marR="0" rtl="0" algn="l">
              <a:lnSpc>
                <a:spcPct val="100000"/>
              </a:lnSpc>
              <a:spcBef>
                <a:spcPts val="0"/>
              </a:spcBef>
              <a:spcAft>
                <a:spcPts val="0"/>
              </a:spcAft>
              <a:buSzPts val="1800"/>
              <a:buChar char="•"/>
            </a:pPr>
            <a:r>
              <a:rPr lang="sv-SE"/>
              <a:t>But is only concerned with avoiding hazards, not other aspects of correctness.</a:t>
            </a:r>
            <a:endParaRPr/>
          </a:p>
        </p:txBody>
      </p:sp>
      <p:sp>
        <p:nvSpPr>
          <p:cNvPr id="349" name="Google Shape;349;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Robustness</a:t>
            </a:r>
            <a:endParaRPr/>
          </a:p>
        </p:txBody>
      </p:sp>
      <p:sp>
        <p:nvSpPr>
          <p:cNvPr id="355" name="Google Shape;355;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Correctness and reliability are contingent on normal operating conditions.</a:t>
            </a:r>
            <a:endParaRPr/>
          </a:p>
          <a:p>
            <a:pPr indent="-393700" lvl="0" marL="457200" marR="0" rtl="0" algn="l">
              <a:lnSpc>
                <a:spcPct val="100000"/>
              </a:lnSpc>
              <a:spcBef>
                <a:spcPts val="0"/>
              </a:spcBef>
              <a:spcAft>
                <a:spcPts val="0"/>
              </a:spcAft>
              <a:buSzPts val="2600"/>
              <a:buChar char="•"/>
            </a:pPr>
            <a:r>
              <a:rPr lang="sv-SE"/>
              <a:t>Software that is “correct” may still fail when the assumptions of its design are violated. </a:t>
            </a:r>
            <a:r>
              <a:rPr i="1" lang="sv-SE"/>
              <a:t>How</a:t>
            </a:r>
            <a:r>
              <a:rPr lang="sv-SE"/>
              <a:t> it fails matters.</a:t>
            </a:r>
            <a:endParaRPr/>
          </a:p>
          <a:p>
            <a:pPr indent="-393700" lvl="0" marL="457200" marR="0" rtl="0" algn="l">
              <a:lnSpc>
                <a:spcPct val="100000"/>
              </a:lnSpc>
              <a:spcBef>
                <a:spcPts val="0"/>
              </a:spcBef>
              <a:spcAft>
                <a:spcPts val="0"/>
              </a:spcAft>
              <a:buSzPts val="2600"/>
              <a:buChar char="•"/>
            </a:pPr>
            <a:r>
              <a:rPr lang="sv-SE"/>
              <a:t>Software that “gracefully” fails is </a:t>
            </a:r>
            <a:r>
              <a:rPr b="1" lang="sv-SE"/>
              <a:t>robust</a:t>
            </a:r>
            <a:r>
              <a:rPr lang="sv-SE"/>
              <a:t>. </a:t>
            </a:r>
            <a:endParaRPr/>
          </a:p>
          <a:p>
            <a:pPr indent="-368300" lvl="1" marL="914400" marR="0" rtl="0" algn="l">
              <a:lnSpc>
                <a:spcPct val="100000"/>
              </a:lnSpc>
              <a:spcBef>
                <a:spcPts val="0"/>
              </a:spcBef>
              <a:spcAft>
                <a:spcPts val="0"/>
              </a:spcAft>
              <a:buSzPts val="2200"/>
              <a:buChar char="•"/>
            </a:pPr>
            <a:r>
              <a:rPr lang="sv-SE"/>
              <a:t>Consider events that could cause system failure.</a:t>
            </a:r>
            <a:endParaRPr/>
          </a:p>
          <a:p>
            <a:pPr indent="-368300" lvl="1" marL="914400" marR="0" rtl="0" algn="l">
              <a:lnSpc>
                <a:spcPct val="100000"/>
              </a:lnSpc>
              <a:spcBef>
                <a:spcPts val="0"/>
              </a:spcBef>
              <a:spcAft>
                <a:spcPts val="0"/>
              </a:spcAft>
              <a:buSzPts val="2200"/>
              <a:buChar char="•"/>
            </a:pPr>
            <a:r>
              <a:rPr lang="sv-SE"/>
              <a:t>Decide on an appropriate counter-measure to ensure graceful degradation of services.</a:t>
            </a:r>
            <a:endParaRPr/>
          </a:p>
        </p:txBody>
      </p:sp>
      <p:sp>
        <p:nvSpPr>
          <p:cNvPr id="356" name="Google Shape;356;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Dependability Property Relations</a:t>
            </a:r>
            <a:endParaRPr/>
          </a:p>
        </p:txBody>
      </p:sp>
      <p:sp>
        <p:nvSpPr>
          <p:cNvPr id="362" name="Google Shape;362;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63" name="Google Shape;363;p53"/>
          <p:cNvSpPr/>
          <p:nvPr/>
        </p:nvSpPr>
        <p:spPr>
          <a:xfrm>
            <a:off x="1472175" y="2072606"/>
            <a:ext cx="3889500" cy="1597800"/>
          </a:xfrm>
          <a:prstGeom prst="ellipse">
            <a:avLst/>
          </a:prstGeom>
          <a:no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3"/>
          <p:cNvSpPr/>
          <p:nvPr/>
        </p:nvSpPr>
        <p:spPr>
          <a:xfrm>
            <a:off x="3782325" y="2072606"/>
            <a:ext cx="3889500" cy="15978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3"/>
          <p:cNvSpPr/>
          <p:nvPr/>
        </p:nvSpPr>
        <p:spPr>
          <a:xfrm>
            <a:off x="2502925" y="2226431"/>
            <a:ext cx="2858700" cy="1319400"/>
          </a:xfrm>
          <a:prstGeom prst="ellipse">
            <a:avLst/>
          </a:prstGeom>
          <a:no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3"/>
          <p:cNvSpPr/>
          <p:nvPr/>
        </p:nvSpPr>
        <p:spPr>
          <a:xfrm>
            <a:off x="3782325" y="2211769"/>
            <a:ext cx="2858700" cy="1319400"/>
          </a:xfrm>
          <a:prstGeom prst="ellipse">
            <a:avLst/>
          </a:prstGeom>
          <a:no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3"/>
          <p:cNvSpPr txBox="1"/>
          <p:nvPr/>
        </p:nvSpPr>
        <p:spPr>
          <a:xfrm>
            <a:off x="1472175" y="2733694"/>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Reliable</a:t>
            </a:r>
            <a:endParaRPr b="1"/>
          </a:p>
        </p:txBody>
      </p:sp>
      <p:sp>
        <p:nvSpPr>
          <p:cNvPr id="368" name="Google Shape;368;p53"/>
          <p:cNvSpPr txBox="1"/>
          <p:nvPr/>
        </p:nvSpPr>
        <p:spPr>
          <a:xfrm>
            <a:off x="2737350" y="2733694"/>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Correct</a:t>
            </a:r>
            <a:endParaRPr b="1"/>
          </a:p>
        </p:txBody>
      </p:sp>
      <p:sp>
        <p:nvSpPr>
          <p:cNvPr id="369" name="Google Shape;369;p53"/>
          <p:cNvSpPr txBox="1"/>
          <p:nvPr/>
        </p:nvSpPr>
        <p:spPr>
          <a:xfrm>
            <a:off x="5498975" y="2733694"/>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Safe</a:t>
            </a:r>
            <a:endParaRPr b="1"/>
          </a:p>
        </p:txBody>
      </p:sp>
      <p:sp>
        <p:nvSpPr>
          <p:cNvPr id="370" name="Google Shape;370;p53"/>
          <p:cNvSpPr txBox="1"/>
          <p:nvPr/>
        </p:nvSpPr>
        <p:spPr>
          <a:xfrm>
            <a:off x="6712100" y="2719031"/>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Robust</a:t>
            </a:r>
            <a:endParaRPr b="1"/>
          </a:p>
        </p:txBody>
      </p:sp>
      <p:sp>
        <p:nvSpPr>
          <p:cNvPr id="371" name="Google Shape;371;p53"/>
          <p:cNvSpPr/>
          <p:nvPr/>
        </p:nvSpPr>
        <p:spPr>
          <a:xfrm>
            <a:off x="2502925" y="3793200"/>
            <a:ext cx="25821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Correct, but not safe. Specification is inadequate</a:t>
            </a:r>
            <a:endParaRPr b="1"/>
          </a:p>
        </p:txBody>
      </p:sp>
      <p:cxnSp>
        <p:nvCxnSpPr>
          <p:cNvPr id="372" name="Google Shape;372;p53"/>
          <p:cNvCxnSpPr>
            <a:stCxn id="371" idx="0"/>
          </p:cNvCxnSpPr>
          <p:nvPr/>
        </p:nvCxnSpPr>
        <p:spPr>
          <a:xfrm rot="10800000">
            <a:off x="3463375" y="3154200"/>
            <a:ext cx="330600" cy="639000"/>
          </a:xfrm>
          <a:prstGeom prst="straightConnector1">
            <a:avLst/>
          </a:prstGeom>
          <a:noFill/>
          <a:ln cap="flat" cmpd="sng" w="19050">
            <a:solidFill>
              <a:srgbClr val="2388DB"/>
            </a:solidFill>
            <a:prstDash val="solid"/>
            <a:round/>
            <a:headEnd len="med" w="med" type="none"/>
            <a:tailEnd len="med" w="med" type="triangle"/>
          </a:ln>
        </p:spPr>
      </p:cxnSp>
      <p:sp>
        <p:nvSpPr>
          <p:cNvPr id="373" name="Google Shape;373;p53"/>
          <p:cNvSpPr/>
          <p:nvPr/>
        </p:nvSpPr>
        <p:spPr>
          <a:xfrm>
            <a:off x="5239100" y="3793200"/>
            <a:ext cx="27870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Safe, but not correct. Annoying failures can occur.</a:t>
            </a:r>
            <a:endParaRPr b="1"/>
          </a:p>
        </p:txBody>
      </p:sp>
      <p:cxnSp>
        <p:nvCxnSpPr>
          <p:cNvPr id="374" name="Google Shape;374;p53"/>
          <p:cNvCxnSpPr>
            <a:stCxn id="373" idx="0"/>
            <a:endCxn id="369" idx="2"/>
          </p:cNvCxnSpPr>
          <p:nvPr/>
        </p:nvCxnSpPr>
        <p:spPr>
          <a:xfrm rot="10800000">
            <a:off x="5945600" y="3038400"/>
            <a:ext cx="687000" cy="754800"/>
          </a:xfrm>
          <a:prstGeom prst="straightConnector1">
            <a:avLst/>
          </a:prstGeom>
          <a:noFill/>
          <a:ln cap="flat" cmpd="sng" w="19050">
            <a:solidFill>
              <a:srgbClr val="2388DB"/>
            </a:solidFill>
            <a:prstDash val="solid"/>
            <a:round/>
            <a:headEnd len="med" w="med" type="none"/>
            <a:tailEnd len="med" w="med" type="triangle"/>
          </a:ln>
        </p:spPr>
      </p:cxnSp>
      <p:sp>
        <p:nvSpPr>
          <p:cNvPr id="375" name="Google Shape;375;p53"/>
          <p:cNvSpPr/>
          <p:nvPr/>
        </p:nvSpPr>
        <p:spPr>
          <a:xfrm>
            <a:off x="4466625" y="1197506"/>
            <a:ext cx="31134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Robust, but not safe. Catastrophic failures can occur.</a:t>
            </a:r>
            <a:endParaRPr b="1"/>
          </a:p>
        </p:txBody>
      </p:sp>
      <p:cxnSp>
        <p:nvCxnSpPr>
          <p:cNvPr id="376" name="Google Shape;376;p53"/>
          <p:cNvCxnSpPr>
            <a:stCxn id="375" idx="2"/>
            <a:endCxn id="370" idx="0"/>
          </p:cNvCxnSpPr>
          <p:nvPr/>
        </p:nvCxnSpPr>
        <p:spPr>
          <a:xfrm>
            <a:off x="6023325" y="1826006"/>
            <a:ext cx="1135500" cy="893100"/>
          </a:xfrm>
          <a:prstGeom prst="straightConnector1">
            <a:avLst/>
          </a:prstGeom>
          <a:noFill/>
          <a:ln cap="flat" cmpd="sng" w="19050">
            <a:solidFill>
              <a:srgbClr val="2388DB"/>
            </a:solidFill>
            <a:prstDash val="solid"/>
            <a:round/>
            <a:headEnd len="med" w="med" type="none"/>
            <a:tailEnd len="med" w="med" type="triangle"/>
          </a:ln>
        </p:spPr>
      </p:cxnSp>
      <p:sp>
        <p:nvSpPr>
          <p:cNvPr id="377" name="Google Shape;377;p53"/>
          <p:cNvSpPr/>
          <p:nvPr/>
        </p:nvSpPr>
        <p:spPr>
          <a:xfrm>
            <a:off x="881275" y="1253719"/>
            <a:ext cx="31134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Reliable, but not correct. Catastrophic failures can occur.</a:t>
            </a:r>
            <a:endParaRPr b="1"/>
          </a:p>
        </p:txBody>
      </p:sp>
      <p:cxnSp>
        <p:nvCxnSpPr>
          <p:cNvPr id="378" name="Google Shape;378;p53"/>
          <p:cNvCxnSpPr>
            <a:stCxn id="377" idx="2"/>
            <a:endCxn id="367" idx="0"/>
          </p:cNvCxnSpPr>
          <p:nvPr/>
        </p:nvCxnSpPr>
        <p:spPr>
          <a:xfrm flipH="1">
            <a:off x="1918975" y="1882219"/>
            <a:ext cx="519000" cy="851400"/>
          </a:xfrm>
          <a:prstGeom prst="straightConnector1">
            <a:avLst/>
          </a:prstGeom>
          <a:noFill/>
          <a:ln cap="flat" cmpd="sng" w="19050">
            <a:solidFill>
              <a:srgbClr val="2388DB"/>
            </a:solidFill>
            <a:prstDash val="solid"/>
            <a:round/>
            <a:headEnd len="med" w="med" type="none"/>
            <a:tailEnd len="med" w="med" type="triangle"/>
          </a:ln>
        </p:spPr>
      </p:cxnSp>
      <p:sp>
        <p:nvSpPr>
          <p:cNvPr id="379" name="Google Shape;379;p53"/>
          <p:cNvSpPr/>
          <p:nvPr/>
        </p:nvSpPr>
        <p:spPr>
          <a:xfrm>
            <a:off x="4360225" y="2663125"/>
            <a:ext cx="400500" cy="375600"/>
          </a:xfrm>
          <a:prstGeom prst="smileyFace">
            <a:avLst>
              <a:gd fmla="val 4653"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0" name="Google Shape;110;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111" name="Google Shape;111;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Quality attributes describe desired properties of the system under development. </a:t>
            </a:r>
            <a:endParaRPr/>
          </a:p>
          <a:p>
            <a:pPr indent="-393700" lvl="0" marL="457200" rtl="0" algn="l">
              <a:spcBef>
                <a:spcPts val="0"/>
              </a:spcBef>
              <a:spcAft>
                <a:spcPts val="0"/>
              </a:spcAft>
              <a:buSzPts val="2600"/>
              <a:buChar char="•"/>
            </a:pPr>
            <a:r>
              <a:rPr lang="sv-SE"/>
              <a:t>Developers must prioritize quality attributes and design a system that meets chosen thresholds.</a:t>
            </a:r>
            <a:endParaRPr/>
          </a:p>
          <a:p>
            <a:pPr indent="-393700" lvl="0" marL="457200" rtl="0" algn="l">
              <a:spcBef>
                <a:spcPts val="0"/>
              </a:spcBef>
              <a:spcAft>
                <a:spcPts val="0"/>
              </a:spcAft>
              <a:buSzPts val="2600"/>
              <a:buChar char="•"/>
            </a:pPr>
            <a:r>
              <a:rPr lang="sv-SE"/>
              <a:t>Most relevant for this course: </a:t>
            </a:r>
            <a:r>
              <a:rPr b="1" lang="sv-SE"/>
              <a:t>dependability</a:t>
            </a:r>
            <a:endParaRPr/>
          </a:p>
          <a:p>
            <a:pPr indent="-368300" lvl="1" marL="914400" rtl="0" algn="l">
              <a:spcBef>
                <a:spcPts val="0"/>
              </a:spcBef>
              <a:spcAft>
                <a:spcPts val="0"/>
              </a:spcAft>
              <a:buSzPts val="2200"/>
              <a:buChar char="•"/>
            </a:pPr>
            <a:r>
              <a:rPr lang="sv-SE"/>
              <a:t>The ability of the system to </a:t>
            </a:r>
            <a:r>
              <a:rPr i="1" lang="sv-SE"/>
              <a:t>consistently</a:t>
            </a:r>
            <a:r>
              <a:rPr lang="sv-SE"/>
              <a:t> offer correct functionality, even under </a:t>
            </a:r>
            <a:r>
              <a:rPr i="1" lang="sv-SE"/>
              <a:t>unforeseen</a:t>
            </a:r>
            <a:r>
              <a:rPr lang="sv-SE"/>
              <a:t> or </a:t>
            </a:r>
            <a:r>
              <a:rPr i="1" lang="sv-SE"/>
              <a:t>unsafe</a:t>
            </a:r>
            <a:r>
              <a:rPr lang="sv-SE"/>
              <a:t> conditions.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Measuring Dependability</a:t>
            </a:r>
            <a:endParaRPr/>
          </a:p>
        </p:txBody>
      </p:sp>
      <p:sp>
        <p:nvSpPr>
          <p:cNvPr id="385" name="Google Shape;385;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Finding all faults is nearly impossible, and always expensive.</a:t>
            </a:r>
            <a:endParaRPr/>
          </a:p>
          <a:p>
            <a:pPr indent="-393700" lvl="0" marL="457200" marR="0" rtl="0" algn="l">
              <a:lnSpc>
                <a:spcPct val="100000"/>
              </a:lnSpc>
              <a:spcBef>
                <a:spcPts val="0"/>
              </a:spcBef>
              <a:spcAft>
                <a:spcPts val="0"/>
              </a:spcAft>
              <a:buSzPts val="2600"/>
              <a:buChar char="•"/>
            </a:pPr>
            <a:r>
              <a:rPr lang="sv-SE"/>
              <a:t>We can </a:t>
            </a:r>
            <a:r>
              <a:rPr i="1" lang="sv-SE"/>
              <a:t>always</a:t>
            </a:r>
            <a:r>
              <a:rPr lang="sv-SE"/>
              <a:t> test more.</a:t>
            </a:r>
            <a:endParaRPr/>
          </a:p>
          <a:p>
            <a:pPr indent="-393700" lvl="0" marL="457200" marR="0" rtl="0" algn="l">
              <a:lnSpc>
                <a:spcPct val="100000"/>
              </a:lnSpc>
              <a:spcBef>
                <a:spcPts val="0"/>
              </a:spcBef>
              <a:spcAft>
                <a:spcPts val="0"/>
              </a:spcAft>
              <a:buSzPts val="2600"/>
              <a:buChar char="•"/>
            </a:pPr>
            <a:r>
              <a:rPr lang="sv-SE"/>
              <a:t>Must establish criteria for when the system is dependable </a:t>
            </a:r>
            <a:r>
              <a:rPr i="1" lang="sv-SE"/>
              <a:t>enough</a:t>
            </a:r>
            <a:r>
              <a:rPr lang="sv-SE"/>
              <a:t> to release.</a:t>
            </a:r>
            <a:endParaRPr/>
          </a:p>
          <a:p>
            <a:pPr indent="-368300" lvl="1" marL="914400" marR="0" rtl="0" algn="l">
              <a:lnSpc>
                <a:spcPct val="100000"/>
              </a:lnSpc>
              <a:spcBef>
                <a:spcPts val="0"/>
              </a:spcBef>
              <a:spcAft>
                <a:spcPts val="0"/>
              </a:spcAft>
              <a:buSzPts val="2200"/>
              <a:buChar char="•"/>
            </a:pPr>
            <a:r>
              <a:rPr lang="sv-SE"/>
              <a:t>Correctness hard to prove conclusively.</a:t>
            </a:r>
            <a:endParaRPr/>
          </a:p>
          <a:p>
            <a:pPr indent="-368300" lvl="1" marL="914400" marR="0" rtl="0" algn="l">
              <a:lnSpc>
                <a:spcPct val="100000"/>
              </a:lnSpc>
              <a:spcBef>
                <a:spcPts val="0"/>
              </a:spcBef>
              <a:spcAft>
                <a:spcPts val="0"/>
              </a:spcAft>
              <a:buSzPts val="2200"/>
              <a:buChar char="•"/>
            </a:pPr>
            <a:r>
              <a:rPr lang="sv-SE"/>
              <a:t>Robustness/Safety important, but not enough.</a:t>
            </a:r>
            <a:endParaRPr/>
          </a:p>
          <a:p>
            <a:pPr indent="-368300" lvl="1" marL="914400" marR="0" rtl="0" algn="l">
              <a:lnSpc>
                <a:spcPct val="100000"/>
              </a:lnSpc>
              <a:spcBef>
                <a:spcPts val="0"/>
              </a:spcBef>
              <a:spcAft>
                <a:spcPts val="0"/>
              </a:spcAft>
              <a:buSzPts val="2200"/>
              <a:buChar char="•"/>
            </a:pPr>
            <a:r>
              <a:rPr b="1" lang="sv-SE"/>
              <a:t>Reliability</a:t>
            </a:r>
            <a:r>
              <a:rPr lang="sv-SE"/>
              <a:t> is the basis for arguing dependability.</a:t>
            </a:r>
            <a:endParaRPr/>
          </a:p>
        </p:txBody>
      </p:sp>
      <p:sp>
        <p:nvSpPr>
          <p:cNvPr id="386" name="Google Shape;386;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93" name="Google Shape;393;p5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Analyzing Reliability</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is Reliability?</a:t>
            </a:r>
            <a:endParaRPr/>
          </a:p>
        </p:txBody>
      </p:sp>
      <p:sp>
        <p:nvSpPr>
          <p:cNvPr id="399" name="Google Shape;399;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Reliability is the probability of failure-free operation for a specified time in a specified environment for a given purpose.</a:t>
            </a:r>
            <a:endParaRPr/>
          </a:p>
          <a:p>
            <a:pPr indent="-393700" lvl="0" marL="457200" rtl="0" algn="l">
              <a:spcBef>
                <a:spcPts val="1000"/>
              </a:spcBef>
              <a:spcAft>
                <a:spcPts val="0"/>
              </a:spcAft>
              <a:buSzPts val="2600"/>
              <a:buChar char="•"/>
            </a:pPr>
            <a:r>
              <a:rPr lang="sv-SE"/>
              <a:t>This means different things depending on the system and the users of that system.</a:t>
            </a:r>
            <a:endParaRPr/>
          </a:p>
          <a:p>
            <a:pPr indent="-393700" lvl="0" marL="457200" rtl="0" algn="l">
              <a:spcBef>
                <a:spcPts val="1000"/>
              </a:spcBef>
              <a:spcAft>
                <a:spcPts val="0"/>
              </a:spcAft>
              <a:buSzPts val="2600"/>
              <a:buChar char="•"/>
            </a:pPr>
            <a:r>
              <a:rPr lang="sv-SE"/>
              <a:t>Informally, reliability is a measure of how well users think the system provides the services they require.</a:t>
            </a:r>
            <a:endParaRPr/>
          </a:p>
        </p:txBody>
      </p:sp>
      <p:sp>
        <p:nvSpPr>
          <p:cNvPr id="400" name="Google Shape;400;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is Measurable</a:t>
            </a:r>
            <a:endParaRPr/>
          </a:p>
        </p:txBody>
      </p:sp>
      <p:sp>
        <p:nvSpPr>
          <p:cNvPr id="406" name="Google Shape;406;p57"/>
          <p:cNvSpPr txBox="1"/>
          <p:nvPr>
            <p:ph idx="1" type="body"/>
          </p:nvPr>
        </p:nvSpPr>
        <p:spPr>
          <a:xfrm>
            <a:off x="468900" y="1183625"/>
            <a:ext cx="8217900" cy="35790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Reliability can be defined and measured.</a:t>
            </a:r>
            <a:endParaRPr/>
          </a:p>
          <a:p>
            <a:pPr indent="-393700" lvl="0" marL="457200" rtl="0" algn="l">
              <a:spcBef>
                <a:spcPts val="1000"/>
              </a:spcBef>
              <a:spcAft>
                <a:spcPts val="0"/>
              </a:spcAft>
              <a:buSzPts val="2600"/>
              <a:buChar char="•"/>
            </a:pPr>
            <a:r>
              <a:rPr lang="sv-SE"/>
              <a:t>Reliability requirements can be specified:</a:t>
            </a:r>
            <a:endParaRPr/>
          </a:p>
          <a:p>
            <a:pPr indent="-368300" lvl="1" marL="914400" rtl="0" algn="l">
              <a:spcBef>
                <a:spcPts val="500"/>
              </a:spcBef>
              <a:spcAft>
                <a:spcPts val="0"/>
              </a:spcAft>
              <a:buSzPts val="2200"/>
              <a:buChar char="•"/>
            </a:pPr>
            <a:r>
              <a:rPr lang="sv-SE"/>
              <a:t>Non-functional requirements can define the number of failures that are acceptable during normal use of the system, or the time in which the system is allowed to be unavailable for use.</a:t>
            </a:r>
            <a:endParaRPr/>
          </a:p>
          <a:p>
            <a:pPr indent="-368300" lvl="1" marL="914400" rtl="0" algn="l">
              <a:spcBef>
                <a:spcPts val="500"/>
              </a:spcBef>
              <a:spcAft>
                <a:spcPts val="0"/>
              </a:spcAft>
              <a:buSzPts val="2200"/>
              <a:buChar char="•"/>
            </a:pPr>
            <a:r>
              <a:rPr lang="sv-SE"/>
              <a:t>Functional requirements can define how the software avoids, detects, and tolerates faults to ensure they don’t lead to failures. </a:t>
            </a:r>
            <a:endParaRPr/>
          </a:p>
          <a:p>
            <a:pPr indent="-368300" lvl="1" marL="914400" rtl="0" algn="l">
              <a:spcBef>
                <a:spcPts val="500"/>
              </a:spcBef>
              <a:spcAft>
                <a:spcPts val="0"/>
              </a:spcAft>
              <a:buSzPts val="2200"/>
              <a:buChar char="•"/>
            </a:pPr>
            <a:r>
              <a:rPr b="1" lang="sv-SE"/>
              <a:t>Scenarios should be written for both.</a:t>
            </a:r>
            <a:endParaRPr b="1"/>
          </a:p>
        </p:txBody>
      </p:sp>
      <p:sp>
        <p:nvSpPr>
          <p:cNvPr id="407" name="Google Shape;407;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Improving Reliability</a:t>
            </a:r>
            <a:endParaRPr/>
          </a:p>
        </p:txBody>
      </p:sp>
      <p:sp>
        <p:nvSpPr>
          <p:cNvPr id="413" name="Google Shape;413;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Reliability is improved when software faults that occur in the most frequently-used parts of the software are removed.</a:t>
            </a:r>
            <a:endParaRPr/>
          </a:p>
          <a:p>
            <a:pPr indent="-368300" lvl="1" marL="914400" rtl="0" algn="l">
              <a:spcBef>
                <a:spcPts val="500"/>
              </a:spcBef>
              <a:spcAft>
                <a:spcPts val="0"/>
              </a:spcAft>
              <a:buSzPts val="2200"/>
              <a:buChar char="•"/>
            </a:pPr>
            <a:r>
              <a:rPr lang="sv-SE"/>
              <a:t>Removing X% of the faults will not necessarily lead to an X% improvement in reliability.</a:t>
            </a:r>
            <a:endParaRPr/>
          </a:p>
          <a:p>
            <a:pPr indent="-342900" lvl="2" marL="1371600" rtl="0" algn="l">
              <a:spcBef>
                <a:spcPts val="500"/>
              </a:spcBef>
              <a:spcAft>
                <a:spcPts val="0"/>
              </a:spcAft>
              <a:buSzPts val="1800"/>
              <a:buChar char="•"/>
            </a:pPr>
            <a:r>
              <a:rPr lang="sv-SE"/>
              <a:t>In a study, removing 60% of the faults actually led to a 3% reliability improvement. </a:t>
            </a:r>
            <a:endParaRPr/>
          </a:p>
          <a:p>
            <a:pPr indent="-393700" lvl="0" marL="457200" rtl="0" algn="l">
              <a:spcBef>
                <a:spcPts val="1000"/>
              </a:spcBef>
              <a:spcAft>
                <a:spcPts val="0"/>
              </a:spcAft>
              <a:buSzPts val="2600"/>
              <a:buChar char="•"/>
            </a:pPr>
            <a:r>
              <a:rPr lang="sv-SE"/>
              <a:t>Removing faults with serious consequences is the top priority.</a:t>
            </a:r>
            <a:endParaRPr/>
          </a:p>
        </p:txBody>
      </p:sp>
      <p:sp>
        <p:nvSpPr>
          <p:cNvPr id="414" name="Google Shape;414;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Perception</a:t>
            </a:r>
            <a:endParaRPr/>
          </a:p>
        </p:txBody>
      </p:sp>
      <p:sp>
        <p:nvSpPr>
          <p:cNvPr id="420" name="Google Shape;420;p59"/>
          <p:cNvSpPr/>
          <p:nvPr/>
        </p:nvSpPr>
        <p:spPr>
          <a:xfrm>
            <a:off x="1420300" y="1433756"/>
            <a:ext cx="6462300" cy="30816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9"/>
          <p:cNvSpPr/>
          <p:nvPr/>
        </p:nvSpPr>
        <p:spPr>
          <a:xfrm>
            <a:off x="2942300" y="3051263"/>
            <a:ext cx="2272200" cy="1065000"/>
          </a:xfrm>
          <a:prstGeom prst="ellipse">
            <a:avLst/>
          </a:prstGeom>
          <a:solidFill>
            <a:srgbClr val="A64D7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User 2</a:t>
            </a:r>
            <a:endParaRPr b="1" sz="1800"/>
          </a:p>
        </p:txBody>
      </p:sp>
      <p:sp>
        <p:nvSpPr>
          <p:cNvPr id="422" name="Google Shape;422;p59"/>
          <p:cNvSpPr/>
          <p:nvPr/>
        </p:nvSpPr>
        <p:spPr>
          <a:xfrm>
            <a:off x="2495675" y="2183700"/>
            <a:ext cx="1531800" cy="10650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User 1</a:t>
            </a:r>
            <a:endParaRPr b="1" sz="1800"/>
          </a:p>
        </p:txBody>
      </p:sp>
      <p:sp>
        <p:nvSpPr>
          <p:cNvPr id="423" name="Google Shape;423;p59"/>
          <p:cNvSpPr/>
          <p:nvPr/>
        </p:nvSpPr>
        <p:spPr>
          <a:xfrm>
            <a:off x="5001925" y="2320669"/>
            <a:ext cx="1947300" cy="1727400"/>
          </a:xfrm>
          <a:prstGeom prst="ellipse">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User 3</a:t>
            </a:r>
            <a:endParaRPr b="1" sz="1800"/>
          </a:p>
        </p:txBody>
      </p:sp>
      <p:sp>
        <p:nvSpPr>
          <p:cNvPr id="424" name="Google Shape;424;p59"/>
          <p:cNvSpPr/>
          <p:nvPr/>
        </p:nvSpPr>
        <p:spPr>
          <a:xfrm>
            <a:off x="4960725" y="1803275"/>
            <a:ext cx="2039400" cy="768600"/>
          </a:xfrm>
          <a:prstGeom prst="ellipse">
            <a:avLst/>
          </a:prstGeom>
          <a:solidFill>
            <a:srgbClr val="FF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Input Causing Failure</a:t>
            </a:r>
            <a:endParaRPr b="1" sz="1800"/>
          </a:p>
        </p:txBody>
      </p:sp>
      <p:sp>
        <p:nvSpPr>
          <p:cNvPr id="425" name="Google Shape;425;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Reliability</a:t>
            </a:r>
            <a:endParaRPr/>
          </a:p>
        </p:txBody>
      </p:sp>
      <p:sp>
        <p:nvSpPr>
          <p:cNvPr id="431" name="Google Shape;431;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t>
            </a:r>
            <a:r>
              <a:rPr lang="sv-SE"/>
              <a:t>annot be defined objectively for all situations.</a:t>
            </a:r>
            <a:endParaRPr/>
          </a:p>
          <a:p>
            <a:pPr indent="-368300" lvl="1" marL="914400" rtl="0" algn="l">
              <a:spcBef>
                <a:spcPts val="500"/>
              </a:spcBef>
              <a:spcAft>
                <a:spcPts val="0"/>
              </a:spcAft>
              <a:buSzPts val="2200"/>
              <a:buChar char="•"/>
            </a:pPr>
            <a:r>
              <a:rPr lang="sv-SE"/>
              <a:t>Reliability measurements quoted out of context are meaningless.</a:t>
            </a:r>
            <a:endParaRPr/>
          </a:p>
          <a:p>
            <a:pPr indent="-393700" lvl="0" marL="457200" rtl="0" algn="l">
              <a:spcBef>
                <a:spcPts val="1000"/>
              </a:spcBef>
              <a:spcAft>
                <a:spcPts val="0"/>
              </a:spcAft>
              <a:buSzPts val="2600"/>
              <a:buChar char="•"/>
            </a:pPr>
            <a:r>
              <a:rPr lang="sv-SE"/>
              <a:t>Requires operational profile for its definition.</a:t>
            </a:r>
            <a:endParaRPr/>
          </a:p>
          <a:p>
            <a:pPr indent="-368300" lvl="1" marL="914400" rtl="0" algn="l">
              <a:spcBef>
                <a:spcPts val="500"/>
              </a:spcBef>
              <a:spcAft>
                <a:spcPts val="0"/>
              </a:spcAft>
              <a:buSzPts val="2200"/>
              <a:buChar char="•"/>
            </a:pPr>
            <a:r>
              <a:rPr lang="sv-SE"/>
              <a:t>A profile of the expected pattern of software usage.</a:t>
            </a:r>
            <a:endParaRPr/>
          </a:p>
          <a:p>
            <a:pPr indent="-393700" lvl="0" marL="457200" rtl="0" algn="l">
              <a:spcBef>
                <a:spcPts val="1000"/>
              </a:spcBef>
              <a:spcAft>
                <a:spcPts val="0"/>
              </a:spcAft>
              <a:buSzPts val="2600"/>
              <a:buChar char="•"/>
            </a:pPr>
            <a:r>
              <a:rPr lang="sv-SE"/>
              <a:t>Must consider fault consequences.</a:t>
            </a:r>
            <a:endParaRPr/>
          </a:p>
          <a:p>
            <a:pPr indent="-368300" lvl="1" marL="914400" rtl="0" algn="l">
              <a:spcBef>
                <a:spcPts val="500"/>
              </a:spcBef>
              <a:spcAft>
                <a:spcPts val="0"/>
              </a:spcAft>
              <a:buSzPts val="2200"/>
              <a:buChar char="•"/>
            </a:pPr>
            <a:r>
              <a:rPr lang="sv-SE"/>
              <a:t>Not all faults are equally serious.</a:t>
            </a:r>
            <a:endParaRPr/>
          </a:p>
          <a:p>
            <a:pPr indent="-368300" lvl="1" marL="914400" rtl="0" algn="l">
              <a:spcBef>
                <a:spcPts val="500"/>
              </a:spcBef>
              <a:spcAft>
                <a:spcPts val="0"/>
              </a:spcAft>
              <a:buSzPts val="2200"/>
              <a:buChar char="•"/>
            </a:pPr>
            <a:r>
              <a:rPr lang="sv-SE"/>
              <a:t>System is perceived as unreliable if there are more serious faults.</a:t>
            </a:r>
            <a:endParaRPr/>
          </a:p>
        </p:txBody>
      </p:sp>
      <p:sp>
        <p:nvSpPr>
          <p:cNvPr id="432" name="Google Shape;432;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to Measure Reliability</a:t>
            </a:r>
            <a:endParaRPr/>
          </a:p>
        </p:txBody>
      </p:sp>
      <p:sp>
        <p:nvSpPr>
          <p:cNvPr id="438" name="Google Shape;438;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Measuring reliability is normal when building hardware, but hardware metrics often aren’t suitable for software. </a:t>
            </a:r>
            <a:endParaRPr/>
          </a:p>
          <a:p>
            <a:pPr indent="-368300" lvl="1" marL="914400" rtl="0" algn="l">
              <a:spcBef>
                <a:spcPts val="500"/>
              </a:spcBef>
              <a:spcAft>
                <a:spcPts val="0"/>
              </a:spcAft>
              <a:buSzPts val="2200"/>
              <a:buChar char="•"/>
            </a:pPr>
            <a:r>
              <a:rPr lang="sv-SE"/>
              <a:t>Based on component failures and the need to repair or replace a component once it has failed.</a:t>
            </a:r>
            <a:endParaRPr/>
          </a:p>
          <a:p>
            <a:pPr indent="-368300" lvl="1" marL="914400" rtl="0" algn="l">
              <a:spcBef>
                <a:spcPts val="500"/>
              </a:spcBef>
              <a:spcAft>
                <a:spcPts val="0"/>
              </a:spcAft>
              <a:buSzPts val="2200"/>
              <a:buChar char="•"/>
            </a:pPr>
            <a:r>
              <a:rPr lang="sv-SE"/>
              <a:t>In hardware, the design is assumed to be correct.</a:t>
            </a:r>
            <a:endParaRPr/>
          </a:p>
          <a:p>
            <a:pPr indent="-393700" lvl="0" marL="457200" rtl="0" algn="l">
              <a:spcBef>
                <a:spcPts val="1000"/>
              </a:spcBef>
              <a:spcAft>
                <a:spcPts val="0"/>
              </a:spcAft>
              <a:buSzPts val="2600"/>
              <a:buChar char="•"/>
            </a:pPr>
            <a:r>
              <a:rPr lang="sv-SE"/>
              <a:t>Software failures are always design failures.</a:t>
            </a:r>
            <a:endParaRPr/>
          </a:p>
          <a:p>
            <a:pPr indent="-368300" lvl="1" marL="914400" rtl="0" algn="l">
              <a:spcBef>
                <a:spcPts val="500"/>
              </a:spcBef>
              <a:spcAft>
                <a:spcPts val="0"/>
              </a:spcAft>
              <a:buSzPts val="2200"/>
              <a:buChar char="•"/>
            </a:pPr>
            <a:r>
              <a:rPr lang="sv-SE"/>
              <a:t>Often, the system is available even though a failure has occurred. </a:t>
            </a:r>
            <a:endParaRPr/>
          </a:p>
        </p:txBody>
      </p:sp>
      <p:sp>
        <p:nvSpPr>
          <p:cNvPr id="439" name="Google Shape;439;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a:t>
            </a:r>
            <a:endParaRPr/>
          </a:p>
        </p:txBody>
      </p:sp>
      <p:sp>
        <p:nvSpPr>
          <p:cNvPr id="445" name="Google Shape;445;p62"/>
          <p:cNvSpPr txBox="1"/>
          <p:nvPr>
            <p:ph idx="1" type="body"/>
          </p:nvPr>
        </p:nvSpPr>
        <p:spPr>
          <a:xfrm>
            <a:off x="468900" y="1122700"/>
            <a:ext cx="8217900" cy="3639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availability of a system reflects its ability to deliver services when available (uptime/total time).</a:t>
            </a:r>
            <a:endParaRPr/>
          </a:p>
          <a:p>
            <a:pPr indent="-368300" lvl="1" marL="914400" rtl="0" algn="l">
              <a:spcBef>
                <a:spcPts val="500"/>
              </a:spcBef>
              <a:spcAft>
                <a:spcPts val="0"/>
              </a:spcAft>
              <a:buSzPts val="2200"/>
              <a:buChar char="•"/>
            </a:pPr>
            <a:r>
              <a:rPr lang="sv-SE"/>
              <a:t>Takes repair and restart time into account.</a:t>
            </a:r>
            <a:endParaRPr/>
          </a:p>
          <a:p>
            <a:pPr indent="-368300" lvl="1" marL="914400" rtl="0" algn="l">
              <a:spcBef>
                <a:spcPts val="500"/>
              </a:spcBef>
              <a:spcAft>
                <a:spcPts val="0"/>
              </a:spcAft>
              <a:buSzPts val="2200"/>
              <a:buChar char="•"/>
            </a:pPr>
            <a:r>
              <a:rPr lang="sv-SE"/>
              <a:t>Does not tend to take incorrect computations (partial failures) into account.</a:t>
            </a:r>
            <a:endParaRPr/>
          </a:p>
          <a:p>
            <a:pPr indent="-393700" lvl="0" marL="457200" rtl="0" algn="l">
              <a:spcBef>
                <a:spcPts val="1000"/>
              </a:spcBef>
              <a:spcAft>
                <a:spcPts val="0"/>
              </a:spcAft>
              <a:buSzPts val="2600"/>
              <a:buChar char="•"/>
            </a:pPr>
            <a:r>
              <a:rPr lang="sv-SE"/>
              <a:t>Availability of 0.9999 means the system is available 99.99% of the time. </a:t>
            </a:r>
            <a:endParaRPr/>
          </a:p>
          <a:p>
            <a:pPr indent="-368300" lvl="1" marL="914400" rtl="0" algn="l">
              <a:spcBef>
                <a:spcPts val="500"/>
              </a:spcBef>
              <a:spcAft>
                <a:spcPts val="0"/>
              </a:spcAft>
              <a:buSzPts val="2200"/>
              <a:buChar char="•"/>
            </a:pPr>
            <a:r>
              <a:rPr lang="sv-SE"/>
              <a:t>0.9 = down for 144 minutes a day, 0.99 = down for 14.4 minutes, 0.999 = down for 84 seconds, 0.9999 = down for 8.4 seconds.</a:t>
            </a:r>
            <a:endParaRPr/>
          </a:p>
        </p:txBody>
      </p:sp>
      <p:sp>
        <p:nvSpPr>
          <p:cNvPr id="446" name="Google Shape;446;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Probability of Failure on Demand (POFOD)</a:t>
            </a:r>
            <a:endParaRPr sz="3000"/>
          </a:p>
        </p:txBody>
      </p:sp>
      <p:sp>
        <p:nvSpPr>
          <p:cNvPr id="452" name="Google Shape;452;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likelihood that a service request will result in a system failure (failures/requests over a period).</a:t>
            </a:r>
            <a:endParaRPr/>
          </a:p>
          <a:p>
            <a:pPr indent="-393700" lvl="0" marL="457200" rtl="0" algn="l">
              <a:spcBef>
                <a:spcPts val="1000"/>
              </a:spcBef>
              <a:spcAft>
                <a:spcPts val="0"/>
              </a:spcAft>
              <a:buSzPts val="2600"/>
              <a:buChar char="•"/>
            </a:pPr>
            <a:r>
              <a:rPr lang="sv-SE"/>
              <a:t>POFOD = 0.001 means that 1 out of 1000 service requests result in a failure. </a:t>
            </a:r>
            <a:endParaRPr/>
          </a:p>
          <a:p>
            <a:pPr indent="-393700" lvl="0" marL="457200" rtl="0" algn="l">
              <a:spcBef>
                <a:spcPts val="1000"/>
              </a:spcBef>
              <a:spcAft>
                <a:spcPts val="0"/>
              </a:spcAft>
              <a:buSzPts val="2600"/>
              <a:buChar char="•"/>
            </a:pPr>
            <a:r>
              <a:rPr lang="sv-SE"/>
              <a:t>Should be used in situations where a failure on request is serious. </a:t>
            </a:r>
            <a:endParaRPr/>
          </a:p>
          <a:p>
            <a:pPr indent="-368300" lvl="1" marL="914400" rtl="0" algn="l">
              <a:spcBef>
                <a:spcPts val="500"/>
              </a:spcBef>
              <a:spcAft>
                <a:spcPts val="0"/>
              </a:spcAft>
              <a:buSzPts val="2200"/>
              <a:buChar char="•"/>
            </a:pPr>
            <a:r>
              <a:rPr lang="sv-SE"/>
              <a:t>Independent of the frequency of requests.</a:t>
            </a:r>
            <a:endParaRPr/>
          </a:p>
          <a:p>
            <a:pPr indent="-368300" lvl="1" marL="914400" rtl="0" algn="l">
              <a:spcBef>
                <a:spcPts val="500"/>
              </a:spcBef>
              <a:spcAft>
                <a:spcPts val="0"/>
              </a:spcAft>
              <a:buSzPts val="2200"/>
              <a:buChar char="•"/>
            </a:pPr>
            <a:r>
              <a:rPr lang="sv-SE"/>
              <a:t>1/1000 failure rate sounds risky, but if one failure per lifetime, it is good.</a:t>
            </a:r>
            <a:endParaRPr/>
          </a:p>
        </p:txBody>
      </p:sp>
      <p:sp>
        <p:nvSpPr>
          <p:cNvPr id="453" name="Google Shape;453;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117" name="Google Shape;117;p19"/>
          <p:cNvSpPr txBox="1"/>
          <p:nvPr>
            <p:ph idx="1" type="body"/>
          </p:nvPr>
        </p:nvSpPr>
        <p:spPr>
          <a:xfrm>
            <a:off x="468900" y="1212825"/>
            <a:ext cx="8217900" cy="35499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Performance</a:t>
            </a:r>
            <a:endParaRPr/>
          </a:p>
          <a:p>
            <a:pPr indent="-368300" lvl="1" marL="914400" marR="0" rtl="0" algn="l">
              <a:lnSpc>
                <a:spcPct val="100000"/>
              </a:lnSpc>
              <a:spcBef>
                <a:spcPts val="0"/>
              </a:spcBef>
              <a:spcAft>
                <a:spcPts val="0"/>
              </a:spcAft>
              <a:buSzPts val="2200"/>
              <a:buChar char="•"/>
            </a:pPr>
            <a:r>
              <a:rPr lang="sv-SE"/>
              <a:t>The ability of a system to meet timing requirements. When events occur, the system must respond quickly.</a:t>
            </a:r>
            <a:endParaRPr/>
          </a:p>
          <a:p>
            <a:pPr indent="-393700" lvl="0" marL="457200" marR="0" rtl="0" algn="l">
              <a:lnSpc>
                <a:spcPct val="100000"/>
              </a:lnSpc>
              <a:spcBef>
                <a:spcPts val="0"/>
              </a:spcBef>
              <a:spcAft>
                <a:spcPts val="0"/>
              </a:spcAft>
              <a:buSzPts val="2600"/>
              <a:buChar char="•"/>
            </a:pPr>
            <a:r>
              <a:rPr lang="sv-SE"/>
              <a:t>Security</a:t>
            </a:r>
            <a:endParaRPr/>
          </a:p>
          <a:p>
            <a:pPr indent="-368300" lvl="1" marL="914400" marR="0" rtl="0" algn="l">
              <a:lnSpc>
                <a:spcPct val="100000"/>
              </a:lnSpc>
              <a:spcBef>
                <a:spcPts val="0"/>
              </a:spcBef>
              <a:spcAft>
                <a:spcPts val="0"/>
              </a:spcAft>
              <a:buSzPts val="2200"/>
              <a:buChar char="•"/>
            </a:pPr>
            <a:r>
              <a:rPr lang="sv-SE"/>
              <a:t>The ability of a system to protect information from unauthorized access while providing service to authorized users.</a:t>
            </a:r>
            <a:endParaRPr/>
          </a:p>
          <a:p>
            <a:pPr indent="-393700" lvl="0" marL="457200" marR="0" rtl="0" algn="l">
              <a:lnSpc>
                <a:spcPct val="100000"/>
              </a:lnSpc>
              <a:spcBef>
                <a:spcPts val="0"/>
              </a:spcBef>
              <a:spcAft>
                <a:spcPts val="0"/>
              </a:spcAft>
              <a:buSzPts val="2600"/>
              <a:buChar char="•"/>
            </a:pPr>
            <a:r>
              <a:rPr lang="sv-SE"/>
              <a:t>Scalability</a:t>
            </a:r>
            <a:endParaRPr/>
          </a:p>
          <a:p>
            <a:pPr indent="-368300" lvl="1" marL="914400" marR="0" rtl="0" algn="l">
              <a:lnSpc>
                <a:spcPct val="100000"/>
              </a:lnSpc>
              <a:spcBef>
                <a:spcPts val="0"/>
              </a:spcBef>
              <a:spcAft>
                <a:spcPts val="0"/>
              </a:spcAft>
              <a:buSzPts val="2200"/>
              <a:buChar char="•"/>
            </a:pPr>
            <a:r>
              <a:rPr lang="sv-SE"/>
              <a:t>The ability to “grow” the system to process an increasing number of concurrent requests.</a:t>
            </a:r>
            <a:endParaRPr/>
          </a:p>
        </p:txBody>
      </p:sp>
      <p:sp>
        <p:nvSpPr>
          <p:cNvPr id="118" name="Google Shape;118;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Rate of Occurrence of Fault (ROCOF)</a:t>
            </a:r>
            <a:endParaRPr sz="3000"/>
          </a:p>
        </p:txBody>
      </p:sp>
      <p:sp>
        <p:nvSpPr>
          <p:cNvPr id="459" name="Google Shape;459;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Frequency of the occurrence of unexpected behavior.</a:t>
            </a:r>
            <a:endParaRPr/>
          </a:p>
          <a:p>
            <a:pPr indent="-368300" lvl="1" marL="914400" rtl="0" algn="l">
              <a:spcBef>
                <a:spcPts val="500"/>
              </a:spcBef>
              <a:spcAft>
                <a:spcPts val="0"/>
              </a:spcAft>
              <a:buSzPts val="2200"/>
              <a:buChar char="•"/>
            </a:pPr>
            <a:r>
              <a:rPr lang="sv-SE"/>
              <a:t>Probable number of failures over a period of time or number of system executions.</a:t>
            </a:r>
            <a:endParaRPr/>
          </a:p>
          <a:p>
            <a:pPr indent="-393700" lvl="0" marL="457200" rtl="0" algn="l">
              <a:spcBef>
                <a:spcPts val="1000"/>
              </a:spcBef>
              <a:spcAft>
                <a:spcPts val="0"/>
              </a:spcAft>
              <a:buSzPts val="2600"/>
              <a:buChar char="•"/>
            </a:pPr>
            <a:r>
              <a:rPr lang="sv-SE"/>
              <a:t>ROCOF of 0.02 means that 2 failures are likely per 100 time units.</a:t>
            </a:r>
            <a:endParaRPr/>
          </a:p>
          <a:p>
            <a:pPr indent="-393700" lvl="0" marL="457200" rtl="0" algn="l">
              <a:spcBef>
                <a:spcPts val="1000"/>
              </a:spcBef>
              <a:spcAft>
                <a:spcPts val="0"/>
              </a:spcAft>
              <a:buSzPts val="2600"/>
              <a:buChar char="•"/>
            </a:pPr>
            <a:r>
              <a:rPr lang="sv-SE"/>
              <a:t>Most appropriate metric when requests are made on a regular basis (such as a shop).</a:t>
            </a:r>
            <a:endParaRPr/>
          </a:p>
        </p:txBody>
      </p:sp>
      <p:sp>
        <p:nvSpPr>
          <p:cNvPr id="460" name="Google Shape;460;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Mean Time Between Failures (MTBF)</a:t>
            </a:r>
            <a:endParaRPr/>
          </a:p>
        </p:txBody>
      </p:sp>
      <p:sp>
        <p:nvSpPr>
          <p:cNvPr id="466" name="Google Shape;466;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Measures the average length of time between observed failures.</a:t>
            </a:r>
            <a:endParaRPr/>
          </a:p>
          <a:p>
            <a:pPr indent="-368300" lvl="1" marL="914400" rtl="0" algn="l">
              <a:spcBef>
                <a:spcPts val="500"/>
              </a:spcBef>
              <a:spcAft>
                <a:spcPts val="0"/>
              </a:spcAft>
              <a:buSzPts val="2200"/>
              <a:buChar char="•"/>
            </a:pPr>
            <a:r>
              <a:rPr lang="sv-SE"/>
              <a:t>Requires the timestamp of each failure and the timestamp of when the system resumed service.</a:t>
            </a:r>
            <a:endParaRPr/>
          </a:p>
          <a:p>
            <a:pPr indent="-393700" lvl="0" marL="457200" rtl="0" algn="l">
              <a:spcBef>
                <a:spcPts val="1000"/>
              </a:spcBef>
              <a:spcAft>
                <a:spcPts val="0"/>
              </a:spcAft>
              <a:buSzPts val="2600"/>
              <a:buChar char="•"/>
            </a:pPr>
            <a:r>
              <a:rPr lang="sv-SE"/>
              <a:t>MTBF of 500 means that the time between failures is, on average, 500 time units (or requests).</a:t>
            </a:r>
            <a:endParaRPr/>
          </a:p>
          <a:p>
            <a:pPr indent="-393700" lvl="0" marL="457200" rtl="0" algn="l">
              <a:spcBef>
                <a:spcPts val="1000"/>
              </a:spcBef>
              <a:spcAft>
                <a:spcPts val="0"/>
              </a:spcAft>
              <a:buSzPts val="2600"/>
              <a:buChar char="•"/>
            </a:pPr>
            <a:r>
              <a:rPr lang="sv-SE"/>
              <a:t>For systems with long user sessions, you want to require a long MTBF.</a:t>
            </a:r>
            <a:endParaRPr/>
          </a:p>
        </p:txBody>
      </p:sp>
      <p:sp>
        <p:nvSpPr>
          <p:cNvPr id="467" name="Google Shape;467;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Needed for Measurements</a:t>
            </a:r>
            <a:endParaRPr/>
          </a:p>
        </p:txBody>
      </p:sp>
      <p:sp>
        <p:nvSpPr>
          <p:cNvPr id="473" name="Google Shape;473;p66"/>
          <p:cNvSpPr txBox="1"/>
          <p:nvPr>
            <p:ph idx="1" type="body"/>
          </p:nvPr>
        </p:nvSpPr>
        <p:spPr>
          <a:xfrm>
            <a:off x="468900" y="1157500"/>
            <a:ext cx="8217900" cy="3605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To assess reliability, data must be captured from users’ sessions with the system:</a:t>
            </a:r>
            <a:endParaRPr/>
          </a:p>
          <a:p>
            <a:pPr indent="-381000" lvl="0" marL="457200" rtl="0" algn="l">
              <a:spcBef>
                <a:spcPts val="1000"/>
              </a:spcBef>
              <a:spcAft>
                <a:spcPts val="0"/>
              </a:spcAft>
              <a:buSzPts val="2400"/>
              <a:buChar char="•"/>
            </a:pPr>
            <a:r>
              <a:rPr lang="sv-SE" sz="2400"/>
              <a:t>Measure the number of failures per a given number of requests (used for POFOD).</a:t>
            </a:r>
            <a:endParaRPr sz="2400"/>
          </a:p>
          <a:p>
            <a:pPr indent="-381000" lvl="0" marL="457200" rtl="0" algn="l">
              <a:spcBef>
                <a:spcPts val="1000"/>
              </a:spcBef>
              <a:spcAft>
                <a:spcPts val="0"/>
              </a:spcAft>
              <a:buSzPts val="2400"/>
              <a:buChar char="•"/>
            </a:pPr>
            <a:r>
              <a:rPr lang="sv-SE" sz="2400"/>
              <a:t>Measure the number of failures, plus total elapsed time or request number (ROCOF).</a:t>
            </a:r>
            <a:endParaRPr sz="2400"/>
          </a:p>
          <a:p>
            <a:pPr indent="-381000" lvl="0" marL="457200" rtl="0" algn="l">
              <a:spcBef>
                <a:spcPts val="1000"/>
              </a:spcBef>
              <a:spcAft>
                <a:spcPts val="0"/>
              </a:spcAft>
              <a:buSzPts val="2400"/>
              <a:buChar char="•"/>
            </a:pPr>
            <a:r>
              <a:rPr lang="sv-SE" sz="2400"/>
              <a:t>Requires the timestamp of each failure and the timestamp of when service is resumed (MTBF).</a:t>
            </a:r>
            <a:endParaRPr sz="2400"/>
          </a:p>
          <a:p>
            <a:pPr indent="-381000" lvl="0" marL="457200" rtl="0" algn="l">
              <a:spcBef>
                <a:spcPts val="1000"/>
              </a:spcBef>
              <a:spcAft>
                <a:spcPts val="0"/>
              </a:spcAft>
              <a:buSzPts val="2400"/>
              <a:buChar char="•"/>
            </a:pPr>
            <a:r>
              <a:rPr lang="sv-SE" sz="2400"/>
              <a:t>Measure the time to restart after a failure (availability).</a:t>
            </a:r>
            <a:endParaRPr sz="2400"/>
          </a:p>
        </p:txBody>
      </p:sp>
      <p:sp>
        <p:nvSpPr>
          <p:cNvPr id="474" name="Google Shape;474;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Examples</a:t>
            </a:r>
            <a:endParaRPr/>
          </a:p>
        </p:txBody>
      </p:sp>
      <p:sp>
        <p:nvSpPr>
          <p:cNvPr id="480" name="Google Shape;480;p67"/>
          <p:cNvSpPr txBox="1"/>
          <p:nvPr>
            <p:ph idx="1" type="body"/>
          </p:nvPr>
        </p:nvSpPr>
        <p:spPr>
          <a:xfrm>
            <a:off x="468900" y="1218425"/>
            <a:ext cx="8217900" cy="35442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Provide software with 10000 requests.</a:t>
            </a:r>
            <a:endParaRPr/>
          </a:p>
          <a:p>
            <a:pPr indent="-368300" lvl="1" marL="914400" rtl="0" algn="l">
              <a:spcBef>
                <a:spcPts val="500"/>
              </a:spcBef>
              <a:spcAft>
                <a:spcPts val="0"/>
              </a:spcAft>
              <a:buSzPts val="2200"/>
              <a:buChar char="•"/>
            </a:pPr>
            <a:r>
              <a:rPr lang="sv-SE"/>
              <a:t>Wrong result on 35 requests, crash on 5 requests.</a:t>
            </a:r>
            <a:endParaRPr/>
          </a:p>
          <a:p>
            <a:pPr indent="-368300" lvl="1" marL="914400" rtl="0" algn="l">
              <a:spcBef>
                <a:spcPts val="500"/>
              </a:spcBef>
              <a:spcAft>
                <a:spcPts val="0"/>
              </a:spcAft>
              <a:buSzPts val="2200"/>
              <a:buChar char="•"/>
            </a:pPr>
            <a:r>
              <a:rPr lang="sv-SE"/>
              <a:t>What is the POFOD?</a:t>
            </a:r>
            <a:endParaRPr/>
          </a:p>
        </p:txBody>
      </p:sp>
      <p:sp>
        <p:nvSpPr>
          <p:cNvPr id="481" name="Google Shape;481;p67"/>
          <p:cNvSpPr txBox="1"/>
          <p:nvPr>
            <p:ph idx="1" type="body"/>
          </p:nvPr>
        </p:nvSpPr>
        <p:spPr>
          <a:xfrm>
            <a:off x="457200" y="2360981"/>
            <a:ext cx="8538600" cy="462000"/>
          </a:xfrm>
          <a:prstGeom prst="rect">
            <a:avLst/>
          </a:prstGeom>
        </p:spPr>
        <p:txBody>
          <a:bodyPr anchorCtr="0" anchor="t" bIns="45700" lIns="91425" spcFirstLastPara="1" rIns="91425" wrap="square" tIns="45700">
            <a:noAutofit/>
          </a:bodyPr>
          <a:lstStyle/>
          <a:p>
            <a:pPr indent="-419100" lvl="0" marL="457200" marR="0" rtl="0" algn="l">
              <a:lnSpc>
                <a:spcPct val="120000"/>
              </a:lnSpc>
              <a:spcBef>
                <a:spcPts val="0"/>
              </a:spcBef>
              <a:spcAft>
                <a:spcPts val="0"/>
              </a:spcAft>
              <a:buClr>
                <a:srgbClr val="FF0000"/>
              </a:buClr>
              <a:buSzPts val="3000"/>
              <a:buFont typeface="Arial"/>
              <a:buChar char="•"/>
            </a:pPr>
            <a:r>
              <a:rPr lang="sv-SE">
                <a:solidFill>
                  <a:srgbClr val="FF0000"/>
                </a:solidFill>
              </a:rPr>
              <a:t>40 / 10000 = 0.0004</a:t>
            </a:r>
            <a:endParaRPr>
              <a:solidFill>
                <a:srgbClr val="FF0000"/>
              </a:solidFill>
            </a:endParaRPr>
          </a:p>
        </p:txBody>
      </p:sp>
      <p:sp>
        <p:nvSpPr>
          <p:cNvPr id="482" name="Google Shape;482;p67"/>
          <p:cNvSpPr txBox="1"/>
          <p:nvPr>
            <p:ph idx="1" type="body"/>
          </p:nvPr>
        </p:nvSpPr>
        <p:spPr>
          <a:xfrm>
            <a:off x="457200" y="2822906"/>
            <a:ext cx="8538600" cy="1227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Run the software for 144 hours </a:t>
            </a:r>
            <a:endParaRPr/>
          </a:p>
          <a:p>
            <a:pPr indent="-368300" lvl="1" marL="914400" rtl="0" algn="l">
              <a:spcBef>
                <a:spcPts val="500"/>
              </a:spcBef>
              <a:spcAft>
                <a:spcPts val="0"/>
              </a:spcAft>
              <a:buSzPts val="2200"/>
              <a:buChar char="•"/>
            </a:pPr>
            <a:r>
              <a:rPr lang="sv-SE"/>
              <a:t>(6 million requests). Software failed on 6 requests.</a:t>
            </a:r>
            <a:endParaRPr/>
          </a:p>
          <a:p>
            <a:pPr indent="-368300" lvl="1" marL="914400" rtl="0" algn="l">
              <a:spcBef>
                <a:spcPts val="500"/>
              </a:spcBef>
              <a:spcAft>
                <a:spcPts val="0"/>
              </a:spcAft>
              <a:buSzPts val="2200"/>
              <a:buChar char="•"/>
            </a:pPr>
            <a:r>
              <a:rPr lang="sv-SE"/>
              <a:t>What is the ROCOF? The POFOD?</a:t>
            </a:r>
            <a:endParaRPr/>
          </a:p>
        </p:txBody>
      </p:sp>
      <p:sp>
        <p:nvSpPr>
          <p:cNvPr id="483" name="Google Shape;483;p67"/>
          <p:cNvSpPr txBox="1"/>
          <p:nvPr>
            <p:ph idx="1" type="body"/>
          </p:nvPr>
        </p:nvSpPr>
        <p:spPr>
          <a:xfrm>
            <a:off x="457200" y="3958663"/>
            <a:ext cx="8538600" cy="8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rgbClr val="FF0000"/>
              </a:buClr>
              <a:buSzPts val="2600"/>
              <a:buChar char="•"/>
            </a:pPr>
            <a:r>
              <a:rPr lang="sv-SE">
                <a:solidFill>
                  <a:srgbClr val="FF0000"/>
                </a:solidFill>
              </a:rPr>
              <a:t>ROCOF = 6/144 = 1/24 = 0.04 </a:t>
            </a:r>
            <a:endParaRPr>
              <a:solidFill>
                <a:srgbClr val="FF0000"/>
              </a:solidFill>
            </a:endParaRPr>
          </a:p>
          <a:p>
            <a:pPr indent="-393700" lvl="0" marL="457200" rtl="0" algn="l">
              <a:spcBef>
                <a:spcPts val="1000"/>
              </a:spcBef>
              <a:spcAft>
                <a:spcPts val="0"/>
              </a:spcAft>
              <a:buClr>
                <a:srgbClr val="FF0000"/>
              </a:buClr>
              <a:buSzPts val="2600"/>
              <a:buChar char="•"/>
            </a:pPr>
            <a:r>
              <a:rPr lang="sv-SE">
                <a:solidFill>
                  <a:srgbClr val="FF0000"/>
                </a:solidFill>
              </a:rPr>
              <a:t>POFOD = 6/6000000 = (10</a:t>
            </a:r>
            <a:r>
              <a:rPr baseline="30000" lang="sv-SE">
                <a:solidFill>
                  <a:srgbClr val="FF0000"/>
                </a:solidFill>
              </a:rPr>
              <a:t>-6</a:t>
            </a:r>
            <a:r>
              <a:rPr lang="sv-SE">
                <a:solidFill>
                  <a:srgbClr val="FF0000"/>
                </a:solidFill>
              </a:rPr>
              <a:t>)</a:t>
            </a:r>
            <a:endParaRPr>
              <a:solidFill>
                <a:srgbClr val="FF0000"/>
              </a:solidFill>
            </a:endParaRPr>
          </a:p>
        </p:txBody>
      </p:sp>
      <p:sp>
        <p:nvSpPr>
          <p:cNvPr id="484" name="Google Shape;484;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
                                        <p:tgtEl>
                                          <p:spTgt spid="4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
                                        <p:tgtEl>
                                          <p:spTgt spid="4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
                                        <p:tgtEl>
                                          <p:spTgt spid="4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Examples</a:t>
            </a:r>
            <a:endParaRPr/>
          </a:p>
        </p:txBody>
      </p:sp>
      <p:sp>
        <p:nvSpPr>
          <p:cNvPr id="490" name="Google Shape;490;p68"/>
          <p:cNvSpPr txBox="1"/>
          <p:nvPr>
            <p:ph idx="1" type="body"/>
          </p:nvPr>
        </p:nvSpPr>
        <p:spPr>
          <a:xfrm>
            <a:off x="468900" y="1218425"/>
            <a:ext cx="4256700" cy="35442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You advertise a piece of software with a ROCOF of 0.001 failures per hour.</a:t>
            </a:r>
            <a:endParaRPr sz="2400"/>
          </a:p>
          <a:p>
            <a:pPr indent="-342900" lvl="1" marL="914400" rtl="0" algn="l">
              <a:spcBef>
                <a:spcPts val="500"/>
              </a:spcBef>
              <a:spcAft>
                <a:spcPts val="0"/>
              </a:spcAft>
              <a:buSzPts val="1800"/>
              <a:buChar char="•"/>
            </a:pPr>
            <a:r>
              <a:rPr lang="sv-SE" sz="1800"/>
              <a:t>However, it takes 3 hours (on average) to get the system up again after a failure.</a:t>
            </a:r>
            <a:endParaRPr sz="1800"/>
          </a:p>
          <a:p>
            <a:pPr indent="-342900" lvl="1" marL="914400" rtl="0" algn="l">
              <a:spcBef>
                <a:spcPts val="500"/>
              </a:spcBef>
              <a:spcAft>
                <a:spcPts val="0"/>
              </a:spcAft>
              <a:buSzPts val="1800"/>
              <a:buChar char="•"/>
            </a:pPr>
            <a:r>
              <a:rPr lang="sv-SE" sz="1800"/>
              <a:t>What is the availability per year?</a:t>
            </a:r>
            <a:endParaRPr sz="1800"/>
          </a:p>
        </p:txBody>
      </p:sp>
      <p:sp>
        <p:nvSpPr>
          <p:cNvPr id="491" name="Google Shape;491;p68"/>
          <p:cNvSpPr txBox="1"/>
          <p:nvPr>
            <p:ph idx="1" type="body"/>
          </p:nvPr>
        </p:nvSpPr>
        <p:spPr>
          <a:xfrm>
            <a:off x="4739100" y="1127600"/>
            <a:ext cx="4256700" cy="2174700"/>
          </a:xfrm>
          <a:prstGeom prst="rect">
            <a:avLst/>
          </a:prstGeom>
        </p:spPr>
        <p:txBody>
          <a:bodyPr anchorCtr="0" anchor="t" bIns="45700" lIns="91425" spcFirstLastPara="1" rIns="91425" wrap="square" tIns="45700">
            <a:noAutofit/>
          </a:bodyPr>
          <a:lstStyle/>
          <a:p>
            <a:pPr indent="-381000" lvl="0" marL="457200" marR="0" rtl="0" algn="l">
              <a:lnSpc>
                <a:spcPct val="120000"/>
              </a:lnSpc>
              <a:spcBef>
                <a:spcPts val="0"/>
              </a:spcBef>
              <a:spcAft>
                <a:spcPts val="0"/>
              </a:spcAft>
              <a:buClr>
                <a:srgbClr val="FF0000"/>
              </a:buClr>
              <a:buSzPts val="2400"/>
              <a:buFont typeface="Arial"/>
              <a:buChar char="•"/>
            </a:pPr>
            <a:r>
              <a:rPr lang="sv-SE" sz="2400">
                <a:solidFill>
                  <a:srgbClr val="FF0000"/>
                </a:solidFill>
              </a:rPr>
              <a:t>Failures per year:</a:t>
            </a:r>
            <a:endParaRPr sz="2400">
              <a:solidFill>
                <a:srgbClr val="FF0000"/>
              </a:solidFill>
            </a:endParaRPr>
          </a:p>
          <a:p>
            <a:pPr indent="-342900" lvl="1" marL="914400" marR="0" rtl="0" algn="l">
              <a:lnSpc>
                <a:spcPct val="120000"/>
              </a:lnSpc>
              <a:spcBef>
                <a:spcPts val="0"/>
              </a:spcBef>
              <a:spcAft>
                <a:spcPts val="0"/>
              </a:spcAft>
              <a:buClr>
                <a:srgbClr val="FF0000"/>
              </a:buClr>
              <a:buSzPts val="1800"/>
              <a:buFont typeface="Arial"/>
              <a:buChar char="•"/>
            </a:pPr>
            <a:r>
              <a:rPr lang="sv-SE" sz="1800">
                <a:solidFill>
                  <a:srgbClr val="FF0000"/>
                </a:solidFill>
              </a:rPr>
              <a:t>approximately 8760 hours per year (24*365)</a:t>
            </a:r>
            <a:endParaRPr sz="1800">
              <a:solidFill>
                <a:srgbClr val="FF0000"/>
              </a:solidFill>
            </a:endParaRPr>
          </a:p>
          <a:p>
            <a:pPr indent="-381000" lvl="1" marL="914400" marR="0" rtl="0" algn="l">
              <a:lnSpc>
                <a:spcPct val="120000"/>
              </a:lnSpc>
              <a:spcBef>
                <a:spcPts val="0"/>
              </a:spcBef>
              <a:spcAft>
                <a:spcPts val="0"/>
              </a:spcAft>
              <a:buClr>
                <a:srgbClr val="FF0000"/>
              </a:buClr>
              <a:buSzPts val="2400"/>
              <a:buFont typeface="Arial"/>
              <a:buChar char="•"/>
            </a:pPr>
            <a:r>
              <a:rPr lang="sv-SE" sz="1800">
                <a:solidFill>
                  <a:srgbClr val="FF0000"/>
                </a:solidFill>
              </a:rPr>
              <a:t>0.001 * 8760 = 8.76 failures per year</a:t>
            </a:r>
            <a:r>
              <a:rPr lang="sv-SE" sz="2400">
                <a:solidFill>
                  <a:srgbClr val="FF0000"/>
                </a:solidFill>
              </a:rPr>
              <a:t> </a:t>
            </a:r>
            <a:endParaRPr sz="2400">
              <a:solidFill>
                <a:srgbClr val="FF0000"/>
              </a:solidFill>
            </a:endParaRPr>
          </a:p>
          <a:p>
            <a:pPr indent="-381000" lvl="0" marL="457200" marR="0" rtl="0" algn="l">
              <a:lnSpc>
                <a:spcPct val="120000"/>
              </a:lnSpc>
              <a:spcBef>
                <a:spcPts val="0"/>
              </a:spcBef>
              <a:spcAft>
                <a:spcPts val="0"/>
              </a:spcAft>
              <a:buClr>
                <a:srgbClr val="FF0000"/>
              </a:buClr>
              <a:buSzPts val="2400"/>
              <a:buChar char="•"/>
            </a:pPr>
            <a:r>
              <a:rPr lang="sv-SE" sz="2400">
                <a:solidFill>
                  <a:srgbClr val="FF0000"/>
                </a:solidFill>
              </a:rPr>
              <a:t>Availability</a:t>
            </a:r>
            <a:endParaRPr sz="2400">
              <a:solidFill>
                <a:srgbClr val="FF0000"/>
              </a:solidFill>
            </a:endParaRPr>
          </a:p>
          <a:p>
            <a:pPr indent="-342900" lvl="1" marL="914400" marR="0" rtl="0" algn="l">
              <a:lnSpc>
                <a:spcPct val="120000"/>
              </a:lnSpc>
              <a:spcBef>
                <a:spcPts val="0"/>
              </a:spcBef>
              <a:spcAft>
                <a:spcPts val="0"/>
              </a:spcAft>
              <a:buClr>
                <a:srgbClr val="FF0000"/>
              </a:buClr>
              <a:buSzPts val="1800"/>
              <a:buFont typeface="Arial"/>
              <a:buChar char="•"/>
            </a:pPr>
            <a:r>
              <a:rPr lang="sv-SE" sz="1800">
                <a:solidFill>
                  <a:srgbClr val="FF0000"/>
                </a:solidFill>
              </a:rPr>
              <a:t>8.76 * 3 = 26.28 hours of downtime per year.</a:t>
            </a:r>
            <a:endParaRPr sz="1800">
              <a:solidFill>
                <a:srgbClr val="FF0000"/>
              </a:solidFill>
            </a:endParaRPr>
          </a:p>
          <a:p>
            <a:pPr indent="-342900" lvl="1" marL="914400" marR="0" rtl="0" algn="l">
              <a:lnSpc>
                <a:spcPct val="120000"/>
              </a:lnSpc>
              <a:spcBef>
                <a:spcPts val="0"/>
              </a:spcBef>
              <a:spcAft>
                <a:spcPts val="0"/>
              </a:spcAft>
              <a:buClr>
                <a:srgbClr val="FF0000"/>
              </a:buClr>
              <a:buSzPts val="1800"/>
              <a:buChar char="•"/>
            </a:pPr>
            <a:r>
              <a:rPr lang="sv-SE" sz="1800">
                <a:solidFill>
                  <a:srgbClr val="FF0000"/>
                </a:solidFill>
              </a:rPr>
              <a:t>Availability = 0.997 ((8760 - 26.28)/8760)</a:t>
            </a:r>
            <a:endParaRPr sz="1800">
              <a:solidFill>
                <a:srgbClr val="FF0000"/>
              </a:solidFill>
            </a:endParaRPr>
          </a:p>
        </p:txBody>
      </p:sp>
      <p:sp>
        <p:nvSpPr>
          <p:cNvPr id="492" name="Google Shape;492;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
                                        <p:tgtEl>
                                          <p:spTgt spid="4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Availability</a:t>
            </a:r>
            <a:endParaRPr/>
          </a:p>
        </p:txBody>
      </p:sp>
      <p:sp>
        <p:nvSpPr>
          <p:cNvPr id="498" name="Google Shape;498;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sv-SE" sz="1800"/>
              <a:t>Your customers want an availability of at least 99%, a POFOD of less than 0.1, and ROCOF of less than 2 failures per 8 hour work period. </a:t>
            </a:r>
            <a:endParaRPr sz="1800"/>
          </a:p>
          <a:p>
            <a:pPr indent="-342900" lvl="0" marL="457200" rtl="0" algn="l">
              <a:spcBef>
                <a:spcPts val="1000"/>
              </a:spcBef>
              <a:spcAft>
                <a:spcPts val="0"/>
              </a:spcAft>
              <a:buSzPts val="1800"/>
              <a:buChar char="•"/>
            </a:pPr>
            <a:r>
              <a:rPr lang="sv-SE" sz="1800"/>
              <a:t>After testing your code for 7 full days, 972 requests were made. The product failed 64 times (37 system crashes, 27 bad calculations) and it took an average of 2 minutes to restart after each failure. </a:t>
            </a:r>
            <a:endParaRPr sz="1800"/>
          </a:p>
          <a:p>
            <a:pPr indent="-342900" lvl="1" marL="914400" rtl="0" algn="l">
              <a:spcBef>
                <a:spcPts val="500"/>
              </a:spcBef>
              <a:spcAft>
                <a:spcPts val="0"/>
              </a:spcAft>
              <a:buSzPts val="1800"/>
              <a:buChar char="•"/>
            </a:pPr>
            <a:r>
              <a:rPr lang="sv-SE" sz="1800"/>
              <a:t>What is the availability, POFOD, and ROCOF? </a:t>
            </a:r>
            <a:endParaRPr sz="1800"/>
          </a:p>
          <a:p>
            <a:pPr indent="-342900" lvl="1" marL="914400" rtl="0" algn="l">
              <a:spcBef>
                <a:spcPts val="500"/>
              </a:spcBef>
              <a:spcAft>
                <a:spcPts val="0"/>
              </a:spcAft>
              <a:buSzPts val="1800"/>
              <a:buChar char="•"/>
            </a:pPr>
            <a:r>
              <a:rPr lang="sv-SE" sz="1800"/>
              <a:t>Can we calculate MTBF?</a:t>
            </a:r>
            <a:endParaRPr sz="1800"/>
          </a:p>
          <a:p>
            <a:pPr indent="-342900" lvl="1" marL="914400" rtl="0" algn="l">
              <a:spcBef>
                <a:spcPts val="500"/>
              </a:spcBef>
              <a:spcAft>
                <a:spcPts val="0"/>
              </a:spcAft>
              <a:buSzPts val="1800"/>
              <a:buChar char="•"/>
            </a:pPr>
            <a:r>
              <a:rPr lang="sv-SE" sz="1800"/>
              <a:t>Is the product ready to ship?</a:t>
            </a:r>
            <a:endParaRPr sz="1800"/>
          </a:p>
          <a:p>
            <a:pPr indent="-342900" lvl="1" marL="914400" rtl="0" algn="l">
              <a:spcBef>
                <a:spcPts val="500"/>
              </a:spcBef>
              <a:spcAft>
                <a:spcPts val="0"/>
              </a:spcAft>
              <a:buSzPts val="1800"/>
              <a:buChar char="•"/>
            </a:pPr>
            <a:r>
              <a:rPr lang="sv-SE" sz="1800"/>
              <a:t>If not, why not?</a:t>
            </a:r>
            <a:endParaRPr sz="1800"/>
          </a:p>
        </p:txBody>
      </p:sp>
      <p:sp>
        <p:nvSpPr>
          <p:cNvPr id="499" name="Google Shape;499;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Solution</a:t>
            </a:r>
            <a:endParaRPr/>
          </a:p>
        </p:txBody>
      </p:sp>
      <p:sp>
        <p:nvSpPr>
          <p:cNvPr id="505" name="Google Shape;505;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What is the rate of fault occurrence?</a:t>
            </a:r>
            <a:endParaRPr/>
          </a:p>
          <a:p>
            <a:pPr indent="-368300" lvl="1" marL="914400" rtl="0" algn="l">
              <a:spcBef>
                <a:spcPts val="500"/>
              </a:spcBef>
              <a:spcAft>
                <a:spcPts val="0"/>
              </a:spcAft>
              <a:buSzPts val="2200"/>
              <a:buChar char="•"/>
            </a:pPr>
            <a:r>
              <a:rPr lang="sv-SE"/>
              <a:t>64/168 hours = 0.38/hour = 3.04/8 hour work day</a:t>
            </a:r>
            <a:endParaRPr/>
          </a:p>
          <a:p>
            <a:pPr indent="-393700" lvl="0" marL="457200" rtl="0" algn="l">
              <a:spcBef>
                <a:spcPts val="1000"/>
              </a:spcBef>
              <a:spcAft>
                <a:spcPts val="0"/>
              </a:spcAft>
              <a:buSzPts val="2600"/>
              <a:buChar char="•"/>
            </a:pPr>
            <a:r>
              <a:rPr lang="sv-SE"/>
              <a:t>What is the POFOD?</a:t>
            </a:r>
            <a:endParaRPr/>
          </a:p>
          <a:p>
            <a:pPr indent="-368300" lvl="1" marL="914400" rtl="0" algn="l">
              <a:spcBef>
                <a:spcPts val="500"/>
              </a:spcBef>
              <a:spcAft>
                <a:spcPts val="0"/>
              </a:spcAft>
              <a:buSzPts val="2200"/>
              <a:buChar char="•"/>
            </a:pPr>
            <a:r>
              <a:rPr lang="sv-SE"/>
              <a:t>64/972 = 0.066</a:t>
            </a:r>
            <a:endParaRPr/>
          </a:p>
          <a:p>
            <a:pPr indent="-393700" lvl="0" marL="457200" rtl="0" algn="l">
              <a:spcBef>
                <a:spcPts val="1000"/>
              </a:spcBef>
              <a:spcAft>
                <a:spcPts val="0"/>
              </a:spcAft>
              <a:buSzPts val="2600"/>
              <a:buChar char="•"/>
            </a:pPr>
            <a:r>
              <a:rPr lang="sv-SE"/>
              <a:t>What is the availability?</a:t>
            </a:r>
            <a:endParaRPr/>
          </a:p>
          <a:p>
            <a:pPr indent="-368300" lvl="1" marL="914400" rtl="0" algn="l">
              <a:spcBef>
                <a:spcPts val="500"/>
              </a:spcBef>
              <a:spcAft>
                <a:spcPts val="0"/>
              </a:spcAft>
              <a:buSzPts val="2200"/>
              <a:buChar char="•"/>
            </a:pPr>
            <a:r>
              <a:rPr lang="sv-SE"/>
              <a:t>Was down for (37*2) = 74 minutes out of 168 hours = 74/10089 minutes = 0.7% of the time. </a:t>
            </a:r>
            <a:endParaRPr/>
          </a:p>
          <a:p>
            <a:pPr indent="-368300" lvl="1" marL="914400" rtl="0" algn="l">
              <a:spcBef>
                <a:spcPts val="500"/>
              </a:spcBef>
              <a:spcAft>
                <a:spcPts val="0"/>
              </a:spcAft>
              <a:buSzPts val="2200"/>
              <a:buChar char="•"/>
            </a:pPr>
            <a:r>
              <a:rPr lang="sv-SE"/>
              <a:t>Availability is 0.993.</a:t>
            </a:r>
            <a:endParaRPr/>
          </a:p>
        </p:txBody>
      </p:sp>
      <p:sp>
        <p:nvSpPr>
          <p:cNvPr id="506" name="Google Shape;506;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Solution</a:t>
            </a:r>
            <a:endParaRPr/>
          </a:p>
        </p:txBody>
      </p:sp>
      <p:sp>
        <p:nvSpPr>
          <p:cNvPr id="512" name="Google Shape;512;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Can we calculate MTBF?</a:t>
            </a:r>
            <a:endParaRPr/>
          </a:p>
          <a:p>
            <a:pPr indent="-368300" lvl="1" marL="914400" rtl="0" algn="l">
              <a:spcBef>
                <a:spcPts val="500"/>
              </a:spcBef>
              <a:spcAft>
                <a:spcPts val="0"/>
              </a:spcAft>
              <a:buSzPts val="2200"/>
              <a:buChar char="•"/>
            </a:pPr>
            <a:r>
              <a:rPr lang="sv-SE"/>
              <a:t>No - need timestamps. We know how long they were down (on average), but not when each crash occurred.</a:t>
            </a:r>
            <a:endParaRPr/>
          </a:p>
          <a:p>
            <a:pPr indent="-393700" lvl="0" marL="457200" rtl="0" algn="l">
              <a:spcBef>
                <a:spcPts val="1000"/>
              </a:spcBef>
              <a:spcAft>
                <a:spcPts val="0"/>
              </a:spcAft>
              <a:buSzPts val="2600"/>
              <a:buChar char="•"/>
            </a:pPr>
            <a:r>
              <a:rPr lang="sv-SE"/>
              <a:t>Is the product ready to ship?</a:t>
            </a:r>
            <a:endParaRPr/>
          </a:p>
          <a:p>
            <a:pPr indent="-368300" lvl="1" marL="914400" rtl="0" algn="l">
              <a:spcBef>
                <a:spcPts val="500"/>
              </a:spcBef>
              <a:spcAft>
                <a:spcPts val="0"/>
              </a:spcAft>
              <a:buSzPts val="2200"/>
              <a:buChar char="•"/>
            </a:pPr>
            <a:r>
              <a:rPr lang="sv-SE"/>
              <a:t>No. Availability/POFOD are good, but ROCOF is too low.</a:t>
            </a:r>
            <a:endParaRPr/>
          </a:p>
          <a:p>
            <a:pPr indent="-368300" lvl="1" marL="914400" rtl="0" algn="l">
              <a:spcBef>
                <a:spcPts val="500"/>
              </a:spcBef>
              <a:spcAft>
                <a:spcPts val="0"/>
              </a:spcAft>
              <a:buSzPts val="2200"/>
              <a:buChar char="•"/>
            </a:pPr>
            <a:r>
              <a:rPr lang="sv-SE"/>
              <a:t>Suggestions for improvement?</a:t>
            </a:r>
            <a:endParaRPr/>
          </a:p>
        </p:txBody>
      </p:sp>
      <p:sp>
        <p:nvSpPr>
          <p:cNvPr id="513" name="Google Shape;513;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Economics</a:t>
            </a:r>
            <a:endParaRPr/>
          </a:p>
        </p:txBody>
      </p:sp>
      <p:sp>
        <p:nvSpPr>
          <p:cNvPr id="519" name="Google Shape;519;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Raising reliability is expensive. It may be cheaper to accept unreliability and pay for failure costs.</a:t>
            </a:r>
            <a:endParaRPr/>
          </a:p>
          <a:p>
            <a:pPr indent="-393700" lvl="0" marL="457200" rtl="0" algn="l">
              <a:spcBef>
                <a:spcPts val="1000"/>
              </a:spcBef>
              <a:spcAft>
                <a:spcPts val="0"/>
              </a:spcAft>
              <a:buSzPts val="2600"/>
              <a:buChar char="•"/>
            </a:pPr>
            <a:r>
              <a:rPr lang="sv-SE"/>
              <a:t>The balancing point depends on social and political factors and the system type.</a:t>
            </a:r>
            <a:endParaRPr/>
          </a:p>
          <a:p>
            <a:pPr indent="-368300" lvl="1" marL="914400" rtl="0" algn="l">
              <a:spcBef>
                <a:spcPts val="500"/>
              </a:spcBef>
              <a:spcAft>
                <a:spcPts val="0"/>
              </a:spcAft>
              <a:buSzPts val="2200"/>
              <a:buChar char="•"/>
            </a:pPr>
            <a:r>
              <a:rPr lang="sv-SE"/>
              <a:t>A reputation for unreliable products may hurt more than the cost of improving reliability.</a:t>
            </a:r>
            <a:endParaRPr/>
          </a:p>
          <a:p>
            <a:pPr indent="-368300" lvl="1" marL="914400" rtl="0" algn="l">
              <a:spcBef>
                <a:spcPts val="500"/>
              </a:spcBef>
              <a:spcAft>
                <a:spcPts val="0"/>
              </a:spcAft>
              <a:buSzPts val="2200"/>
              <a:buChar char="•"/>
            </a:pPr>
            <a:r>
              <a:rPr lang="sv-SE"/>
              <a:t>Cost of failure depends on risks of failure. For business systems, modest reliability may be fine.</a:t>
            </a:r>
            <a:endParaRPr/>
          </a:p>
        </p:txBody>
      </p:sp>
      <p:sp>
        <p:nvSpPr>
          <p:cNvPr id="520" name="Google Shape;520;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Assessing Reliability</a:t>
            </a:r>
            <a:endParaRPr/>
          </a:p>
        </p:txBody>
      </p:sp>
      <p:sp>
        <p:nvSpPr>
          <p:cNvPr id="526" name="Google Shape;526;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Rather than using tests to trigger faults, we can use tests (or scenarios) to measure reliability.</a:t>
            </a:r>
            <a:endParaRPr/>
          </a:p>
          <a:p>
            <a:pPr indent="-368300" lvl="1" marL="914400" rtl="0" algn="l">
              <a:spcBef>
                <a:spcPts val="500"/>
              </a:spcBef>
              <a:spcAft>
                <a:spcPts val="0"/>
              </a:spcAft>
              <a:buSzPts val="2200"/>
              <a:buChar char="•"/>
            </a:pPr>
            <a:r>
              <a:rPr lang="sv-SE"/>
              <a:t>Test inputs should match the predicted usage profile of a user.</a:t>
            </a:r>
            <a:endParaRPr/>
          </a:p>
          <a:p>
            <a:pPr indent="-368300" lvl="1" marL="914400" rtl="0" algn="l">
              <a:spcBef>
                <a:spcPts val="500"/>
              </a:spcBef>
              <a:spcAft>
                <a:spcPts val="0"/>
              </a:spcAft>
              <a:buSzPts val="2200"/>
              <a:buChar char="•"/>
            </a:pPr>
            <a:r>
              <a:rPr lang="sv-SE"/>
              <a:t>By recording errors and other measurements, we can calculate ROCOF, POFOD, etc.</a:t>
            </a:r>
            <a:endParaRPr/>
          </a:p>
          <a:p>
            <a:pPr indent="-368300" lvl="1" marL="914400" rtl="0" algn="l">
              <a:spcBef>
                <a:spcPts val="500"/>
              </a:spcBef>
              <a:spcAft>
                <a:spcPts val="0"/>
              </a:spcAft>
              <a:buSzPts val="2200"/>
              <a:buChar char="•"/>
            </a:pPr>
            <a:r>
              <a:rPr lang="sv-SE"/>
              <a:t>An acceptable level of reliability should be specified and the software tested until that level is reached.</a:t>
            </a:r>
            <a:endParaRPr/>
          </a:p>
          <a:p>
            <a:pPr indent="-368300" lvl="1" marL="914400" rtl="0" algn="l">
              <a:spcBef>
                <a:spcPts val="500"/>
              </a:spcBef>
              <a:spcAft>
                <a:spcPts val="0"/>
              </a:spcAft>
              <a:buSzPts val="2200"/>
              <a:buChar char="•"/>
            </a:pPr>
            <a:r>
              <a:rPr lang="sv-SE"/>
              <a:t>Scenarios should be repeatedly executed.</a:t>
            </a:r>
            <a:endParaRPr/>
          </a:p>
        </p:txBody>
      </p:sp>
      <p:sp>
        <p:nvSpPr>
          <p:cNvPr id="527" name="Google Shape;527;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124" name="Google Shape;124;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Clr>
                <a:schemeClr val="dk1"/>
              </a:buClr>
              <a:buSzPts val="2600"/>
              <a:buFont typeface="Arial"/>
              <a:buChar char="•"/>
            </a:pPr>
            <a:r>
              <a:rPr lang="sv-SE"/>
              <a:t>Availability</a:t>
            </a:r>
            <a:endParaRPr/>
          </a:p>
          <a:p>
            <a:pPr indent="-368300" lvl="1" marL="914400" marR="0" rtl="0" algn="l">
              <a:lnSpc>
                <a:spcPct val="100000"/>
              </a:lnSpc>
              <a:spcBef>
                <a:spcPts val="0"/>
              </a:spcBef>
              <a:spcAft>
                <a:spcPts val="0"/>
              </a:spcAft>
              <a:buSzPts val="2200"/>
              <a:buChar char="•"/>
            </a:pPr>
            <a:r>
              <a:rPr lang="sv-SE"/>
              <a:t>The ability to carry out a task when needed, to minimize “downtime”, and to recover from failures.</a:t>
            </a:r>
            <a:endParaRPr/>
          </a:p>
          <a:p>
            <a:pPr indent="-393700" lvl="0" marL="457200" rtl="0" algn="l">
              <a:lnSpc>
                <a:spcPct val="100000"/>
              </a:lnSpc>
              <a:spcBef>
                <a:spcPts val="0"/>
              </a:spcBef>
              <a:spcAft>
                <a:spcPts val="0"/>
              </a:spcAft>
              <a:buSzPts val="2600"/>
              <a:buChar char="•"/>
            </a:pPr>
            <a:r>
              <a:rPr lang="sv-SE"/>
              <a:t>Usability</a:t>
            </a:r>
            <a:endParaRPr/>
          </a:p>
          <a:p>
            <a:pPr indent="-368300" lvl="1" marL="914400" rtl="0" algn="l">
              <a:lnSpc>
                <a:spcPct val="100000"/>
              </a:lnSpc>
              <a:spcBef>
                <a:spcPts val="0"/>
              </a:spcBef>
              <a:spcAft>
                <a:spcPts val="0"/>
              </a:spcAft>
              <a:buSzPts val="2200"/>
              <a:buChar char="•"/>
            </a:pPr>
            <a:r>
              <a:rPr lang="sv-SE"/>
              <a:t>The ability of the software to enable users to perform desired tasks and provide support to users. </a:t>
            </a:r>
            <a:endParaRPr/>
          </a:p>
          <a:p>
            <a:pPr indent="-368300" lvl="1" marL="914400" rtl="0" algn="l">
              <a:lnSpc>
                <a:spcPct val="100000"/>
              </a:lnSpc>
              <a:spcBef>
                <a:spcPts val="0"/>
              </a:spcBef>
              <a:spcAft>
                <a:spcPts val="0"/>
              </a:spcAft>
              <a:buSzPts val="2200"/>
              <a:buChar char="•"/>
            </a:pPr>
            <a:r>
              <a:rPr lang="sv-SE"/>
              <a:t>How easy is it to use the system, learn its features, adapt the system to meet user needs, and increase confidence and satisfaction in system use?</a:t>
            </a:r>
            <a:endParaRPr/>
          </a:p>
          <a:p>
            <a:pPr indent="0" lvl="0" marL="0" marR="0" rtl="0" algn="l">
              <a:lnSpc>
                <a:spcPct val="100000"/>
              </a:lnSpc>
              <a:spcBef>
                <a:spcPts val="600"/>
              </a:spcBef>
              <a:spcAft>
                <a:spcPts val="0"/>
              </a:spcAft>
              <a:buNone/>
            </a:pPr>
            <a:r>
              <a:t/>
            </a:r>
            <a:endParaRPr sz="2800"/>
          </a:p>
        </p:txBody>
      </p:sp>
      <p:sp>
        <p:nvSpPr>
          <p:cNvPr id="125" name="Google Shape;125;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Operational Profiles</a:t>
            </a:r>
            <a:endParaRPr/>
          </a:p>
        </p:txBody>
      </p:sp>
      <p:sp>
        <p:nvSpPr>
          <p:cNvPr id="533" name="Google Shape;533;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Reflects how the software is used.</a:t>
            </a:r>
            <a:endParaRPr/>
          </a:p>
          <a:p>
            <a:pPr indent="-393700" lvl="0" marL="457200" rtl="0" algn="l">
              <a:spcBef>
                <a:spcPts val="1000"/>
              </a:spcBef>
              <a:spcAft>
                <a:spcPts val="0"/>
              </a:spcAft>
              <a:buSzPts val="2600"/>
              <a:buChar char="•"/>
            </a:pPr>
            <a:r>
              <a:rPr lang="sv-SE"/>
              <a:t>Consists of classes of input and the probability of their occurrence. </a:t>
            </a:r>
            <a:endParaRPr/>
          </a:p>
          <a:p>
            <a:pPr indent="-393700" lvl="0" marL="457200" rtl="0" algn="l">
              <a:spcBef>
                <a:spcPts val="1000"/>
              </a:spcBef>
              <a:spcAft>
                <a:spcPts val="0"/>
              </a:spcAft>
              <a:buSzPts val="2600"/>
              <a:buChar char="•"/>
            </a:pPr>
            <a:r>
              <a:rPr lang="sv-SE"/>
              <a:t>Can be specified in advance if other systems exist that perform similar actions.</a:t>
            </a:r>
            <a:endParaRPr/>
          </a:p>
          <a:p>
            <a:pPr indent="-393700" lvl="0" marL="457200" rtl="0" algn="l">
              <a:spcBef>
                <a:spcPts val="1000"/>
              </a:spcBef>
              <a:spcAft>
                <a:spcPts val="0"/>
              </a:spcAft>
              <a:buSzPts val="2600"/>
              <a:buChar char="•"/>
            </a:pPr>
            <a:r>
              <a:rPr lang="sv-SE"/>
              <a:t>For new systems, it is harder to specify.</a:t>
            </a:r>
            <a:endParaRPr/>
          </a:p>
          <a:p>
            <a:pPr indent="-368300" lvl="1" marL="914400" rtl="0" algn="l">
              <a:spcBef>
                <a:spcPts val="500"/>
              </a:spcBef>
              <a:spcAft>
                <a:spcPts val="0"/>
              </a:spcAft>
              <a:buSzPts val="2200"/>
              <a:buChar char="•"/>
            </a:pPr>
            <a:r>
              <a:rPr lang="sv-SE"/>
              <a:t>Conduct beta testing to gather initial usage data.</a:t>
            </a:r>
            <a:endParaRPr/>
          </a:p>
          <a:p>
            <a:pPr indent="-368300" lvl="1" marL="914400" rtl="0" algn="l">
              <a:spcBef>
                <a:spcPts val="500"/>
              </a:spcBef>
              <a:spcAft>
                <a:spcPts val="0"/>
              </a:spcAft>
              <a:buSzPts val="2200"/>
              <a:buChar char="•"/>
            </a:pPr>
            <a:r>
              <a:rPr lang="sv-SE"/>
              <a:t>Remember that usage changes over time.</a:t>
            </a:r>
            <a:endParaRPr/>
          </a:p>
        </p:txBody>
      </p:sp>
      <p:sp>
        <p:nvSpPr>
          <p:cNvPr id="534" name="Google Shape;534;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Statistical Testing Procedure</a:t>
            </a:r>
            <a:endParaRPr/>
          </a:p>
        </p:txBody>
      </p:sp>
      <p:sp>
        <p:nvSpPr>
          <p:cNvPr id="540" name="Google Shape;540;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a:t>
            </a:r>
            <a:r>
              <a:rPr lang="sv-SE"/>
              <a:t>orm an operational profile. </a:t>
            </a:r>
            <a:endParaRPr/>
          </a:p>
          <a:p>
            <a:pPr indent="-393700" lvl="0" marL="457200" rtl="0" algn="l">
              <a:spcBef>
                <a:spcPts val="1000"/>
              </a:spcBef>
              <a:spcAft>
                <a:spcPts val="0"/>
              </a:spcAft>
              <a:buSzPts val="2600"/>
              <a:buChar char="•"/>
            </a:pPr>
            <a:r>
              <a:rPr lang="sv-SE"/>
              <a:t>Construct test input that reflects the profile.</a:t>
            </a:r>
            <a:endParaRPr/>
          </a:p>
          <a:p>
            <a:pPr indent="-368300" lvl="1" marL="914400" rtl="0" algn="l">
              <a:spcBef>
                <a:spcPts val="500"/>
              </a:spcBef>
              <a:spcAft>
                <a:spcPts val="0"/>
              </a:spcAft>
              <a:buSzPts val="2200"/>
              <a:buChar char="•"/>
            </a:pPr>
            <a:r>
              <a:rPr lang="sv-SE"/>
              <a:t>Using scenarios can help.</a:t>
            </a:r>
            <a:endParaRPr/>
          </a:p>
          <a:p>
            <a:pPr indent="-393700" lvl="0" marL="457200" rtl="0" algn="l">
              <a:spcBef>
                <a:spcPts val="1000"/>
              </a:spcBef>
              <a:spcAft>
                <a:spcPts val="0"/>
              </a:spcAft>
              <a:buSzPts val="2600"/>
              <a:buChar char="•"/>
            </a:pPr>
            <a:r>
              <a:rPr lang="sv-SE"/>
              <a:t>Apply inputs and count the frequency and type of failures that occur, along with the time between failures.</a:t>
            </a:r>
            <a:endParaRPr/>
          </a:p>
          <a:p>
            <a:pPr indent="-393700" lvl="0" marL="457200" rtl="0" algn="l">
              <a:spcBef>
                <a:spcPts val="1000"/>
              </a:spcBef>
              <a:spcAft>
                <a:spcPts val="0"/>
              </a:spcAft>
              <a:buSzPts val="2600"/>
              <a:buChar char="•"/>
            </a:pPr>
            <a:r>
              <a:rPr lang="sv-SE"/>
              <a:t>After observing a statistically significant number of failures, compute the reliability.</a:t>
            </a:r>
            <a:endParaRPr/>
          </a:p>
        </p:txBody>
      </p:sp>
      <p:sp>
        <p:nvSpPr>
          <p:cNvPr id="541" name="Google Shape;541;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Statistical Testing Challenges</a:t>
            </a:r>
            <a:endParaRPr/>
          </a:p>
        </p:txBody>
      </p:sp>
      <p:sp>
        <p:nvSpPr>
          <p:cNvPr id="547" name="Google Shape;547;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Operation profile uncertainty</a:t>
            </a:r>
            <a:endParaRPr/>
          </a:p>
          <a:p>
            <a:pPr indent="-368300" lvl="1" marL="914400" rtl="0" algn="l">
              <a:spcBef>
                <a:spcPts val="500"/>
              </a:spcBef>
              <a:spcAft>
                <a:spcPts val="0"/>
              </a:spcAft>
              <a:buSzPts val="2200"/>
              <a:buChar char="•"/>
            </a:pPr>
            <a:r>
              <a:rPr lang="sv-SE"/>
              <a:t>A profile based on other systems may not be valid for your system.</a:t>
            </a:r>
            <a:endParaRPr/>
          </a:p>
          <a:p>
            <a:pPr indent="-393700" lvl="0" marL="457200" rtl="0" algn="l">
              <a:spcBef>
                <a:spcPts val="1000"/>
              </a:spcBef>
              <a:spcAft>
                <a:spcPts val="0"/>
              </a:spcAft>
              <a:buSzPts val="2600"/>
              <a:buChar char="•"/>
            </a:pPr>
            <a:r>
              <a:rPr lang="sv-SE"/>
              <a:t>High cost of test input generation</a:t>
            </a:r>
            <a:endParaRPr/>
          </a:p>
          <a:p>
            <a:pPr indent="-368300" lvl="1" marL="914400" rtl="0" algn="l">
              <a:spcBef>
                <a:spcPts val="500"/>
              </a:spcBef>
              <a:spcAft>
                <a:spcPts val="0"/>
              </a:spcAft>
              <a:buSzPts val="2200"/>
              <a:buChar char="•"/>
            </a:pPr>
            <a:r>
              <a:rPr lang="sv-SE"/>
              <a:t>Large volume of inputs needed. Can be expensive.</a:t>
            </a:r>
            <a:endParaRPr/>
          </a:p>
          <a:p>
            <a:pPr indent="-393700" lvl="0" marL="457200" rtl="0" algn="l">
              <a:spcBef>
                <a:spcPts val="1000"/>
              </a:spcBef>
              <a:spcAft>
                <a:spcPts val="0"/>
              </a:spcAft>
              <a:buSzPts val="2600"/>
              <a:buChar char="•"/>
            </a:pPr>
            <a:r>
              <a:rPr lang="sv-SE"/>
              <a:t>Statistical uncertainty </a:t>
            </a:r>
            <a:endParaRPr/>
          </a:p>
          <a:p>
            <a:pPr indent="-368300" lvl="1" marL="914400" rtl="0" algn="l">
              <a:spcBef>
                <a:spcPts val="500"/>
              </a:spcBef>
              <a:spcAft>
                <a:spcPts val="0"/>
              </a:spcAft>
              <a:buSzPts val="2200"/>
              <a:buChar char="•"/>
            </a:pPr>
            <a:r>
              <a:rPr lang="sv-SE"/>
              <a:t>Need to generate enough failures to estimate reliability. This is hard when the system is already reliable. </a:t>
            </a:r>
            <a:endParaRPr/>
          </a:p>
          <a:p>
            <a:pPr indent="-368300" lvl="1" marL="914400" rtl="0" algn="l">
              <a:spcBef>
                <a:spcPts val="500"/>
              </a:spcBef>
              <a:spcAft>
                <a:spcPts val="0"/>
              </a:spcAft>
              <a:buSzPts val="2200"/>
              <a:buChar char="•"/>
            </a:pPr>
            <a:r>
              <a:rPr lang="sv-SE"/>
              <a:t>Hard to estimate confidence in operational profile.</a:t>
            </a:r>
            <a:endParaRPr/>
          </a:p>
        </p:txBody>
      </p:sp>
      <p:sp>
        <p:nvSpPr>
          <p:cNvPr id="548" name="Google Shape;548;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55" name="Google Shape;555;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556" name="Google Shape;556;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Defining and applying scenarios ensures that desired quality attributes are shown. </a:t>
            </a:r>
            <a:endParaRPr/>
          </a:p>
          <a:p>
            <a:pPr indent="-368300" lvl="1" marL="914400" rtl="0" algn="l">
              <a:spcBef>
                <a:spcPts val="500"/>
              </a:spcBef>
              <a:spcAft>
                <a:spcPts val="0"/>
              </a:spcAft>
              <a:buSzPts val="2200"/>
              <a:buChar char="•"/>
            </a:pPr>
            <a:r>
              <a:rPr b="1" lang="sv-SE"/>
              <a:t>Functional scenarios</a:t>
            </a:r>
            <a:r>
              <a:rPr lang="sv-SE"/>
              <a:t> define how the system responds to external stimuli. </a:t>
            </a:r>
            <a:endParaRPr/>
          </a:p>
          <a:p>
            <a:pPr indent="-368300" lvl="1" marL="914400" rtl="0" algn="l">
              <a:spcBef>
                <a:spcPts val="500"/>
              </a:spcBef>
              <a:spcAft>
                <a:spcPts val="0"/>
              </a:spcAft>
              <a:buSzPts val="2200"/>
              <a:buChar char="•"/>
            </a:pPr>
            <a:r>
              <a:rPr b="1" lang="sv-SE"/>
              <a:t>System quality scenarios</a:t>
            </a:r>
            <a:r>
              <a:rPr lang="sv-SE"/>
              <a:t> define how the system responds to environmental factors that affect quality properties.</a:t>
            </a:r>
            <a:endParaRPr/>
          </a:p>
          <a:p>
            <a:pPr indent="-368300" lvl="1" marL="914400" rtl="0" algn="l">
              <a:spcBef>
                <a:spcPts val="500"/>
              </a:spcBef>
              <a:spcAft>
                <a:spcPts val="0"/>
              </a:spcAft>
              <a:buSzPts val="2200"/>
              <a:buChar char="•"/>
            </a:pPr>
            <a:r>
              <a:rPr lang="sv-SE"/>
              <a:t>Should include the initial system state and environment, external stimulus or environment changes, and the required system response (and how to measure it).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562" name="Google Shape;562;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Dependability</a:t>
            </a:r>
            <a:r>
              <a:rPr lang="sv-SE"/>
              <a:t> is one of the most important software characteristics.</a:t>
            </a:r>
            <a:endParaRPr/>
          </a:p>
          <a:p>
            <a:pPr indent="-368300" lvl="1" marL="914400" rtl="0" algn="l">
              <a:spcBef>
                <a:spcPts val="500"/>
              </a:spcBef>
              <a:spcAft>
                <a:spcPts val="0"/>
              </a:spcAft>
              <a:buSzPts val="2200"/>
              <a:buChar char="•"/>
            </a:pPr>
            <a:r>
              <a:rPr lang="sv-SE"/>
              <a:t>Aim for correctness, reliability, safety, robustness.</a:t>
            </a:r>
            <a:endParaRPr/>
          </a:p>
          <a:p>
            <a:pPr indent="-368300" lvl="1" marL="914400" rtl="0" algn="l">
              <a:spcBef>
                <a:spcPts val="500"/>
              </a:spcBef>
              <a:spcAft>
                <a:spcPts val="0"/>
              </a:spcAft>
              <a:buSzPts val="2200"/>
              <a:buChar char="•"/>
            </a:pPr>
            <a:r>
              <a:rPr lang="sv-SE"/>
              <a:t>Often assessed using reliability.</a:t>
            </a:r>
            <a:endParaRPr/>
          </a:p>
          <a:p>
            <a:pPr indent="-393700" lvl="0" marL="457200" rtl="0" algn="l">
              <a:spcBef>
                <a:spcPts val="1000"/>
              </a:spcBef>
              <a:spcAft>
                <a:spcPts val="0"/>
              </a:spcAft>
              <a:buSzPts val="2600"/>
              <a:buChar char="•"/>
            </a:pPr>
            <a:r>
              <a:rPr lang="sv-SE"/>
              <a:t>Reliability depends on the pattern of usage of the software. Different users will interact differently.</a:t>
            </a:r>
            <a:endParaRPr/>
          </a:p>
          <a:p>
            <a:pPr indent="-368300" lvl="1" marL="914400" rtl="0" algn="l">
              <a:spcBef>
                <a:spcPts val="500"/>
              </a:spcBef>
              <a:spcAft>
                <a:spcPts val="0"/>
              </a:spcAft>
              <a:buSzPts val="2200"/>
              <a:buChar char="•"/>
            </a:pPr>
            <a:r>
              <a:rPr lang="sv-SE"/>
              <a:t>Faulty software can be reliable for some users.</a:t>
            </a:r>
            <a:endParaRPr/>
          </a:p>
        </p:txBody>
      </p:sp>
      <p:sp>
        <p:nvSpPr>
          <p:cNvPr id="563" name="Google Shape;563;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569" name="Google Shape;569;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Reliability can be measured quantitatively.</a:t>
            </a:r>
            <a:endParaRPr/>
          </a:p>
          <a:p>
            <a:pPr indent="-368300" lvl="1" marL="914400" rtl="0" algn="l">
              <a:spcBef>
                <a:spcPts val="500"/>
              </a:spcBef>
              <a:spcAft>
                <a:spcPts val="0"/>
              </a:spcAft>
              <a:buSzPts val="2200"/>
              <a:buChar char="•"/>
            </a:pPr>
            <a:r>
              <a:rPr lang="sv-SE"/>
              <a:t>ROCOF, POFOD, Availability, MTBF</a:t>
            </a:r>
            <a:endParaRPr/>
          </a:p>
          <a:p>
            <a:pPr indent="-393700" lvl="0" marL="457200" rtl="0" algn="l">
              <a:spcBef>
                <a:spcPts val="1000"/>
              </a:spcBef>
              <a:spcAft>
                <a:spcPts val="0"/>
              </a:spcAft>
              <a:buSzPts val="2600"/>
              <a:buChar char="•"/>
            </a:pPr>
            <a:r>
              <a:rPr lang="sv-SE"/>
              <a:t>Statistical testing is used to estimate reliability.</a:t>
            </a:r>
            <a:endParaRPr/>
          </a:p>
          <a:p>
            <a:pPr indent="-368300" lvl="1" marL="914400" rtl="0" algn="l">
              <a:spcBef>
                <a:spcPts val="500"/>
              </a:spcBef>
              <a:spcAft>
                <a:spcPts val="0"/>
              </a:spcAft>
              <a:buSzPts val="2200"/>
              <a:buChar char="•"/>
            </a:pPr>
            <a:r>
              <a:rPr lang="sv-SE"/>
              <a:t>Construct and execute scenarios (or concrete tests) multiple times.</a:t>
            </a:r>
            <a:endParaRPr/>
          </a:p>
        </p:txBody>
      </p:sp>
      <p:sp>
        <p:nvSpPr>
          <p:cNvPr id="570" name="Google Shape;570;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77" name="Google Shape;577;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578" name="Google Shape;578;p8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Quality - Non-functional Attributes</a:t>
            </a:r>
            <a:endParaRPr/>
          </a:p>
          <a:p>
            <a:pPr indent="-368300" lvl="1" marL="914400" rtl="0" algn="l">
              <a:spcBef>
                <a:spcPts val="0"/>
              </a:spcBef>
              <a:spcAft>
                <a:spcPts val="0"/>
              </a:spcAft>
              <a:buSzPts val="2200"/>
              <a:buChar char="•"/>
            </a:pPr>
            <a:r>
              <a:rPr lang="sv-SE"/>
              <a:t>Performance, Scalability, Availability, Security</a:t>
            </a:r>
            <a:endParaRPr/>
          </a:p>
          <a:p>
            <a:pPr indent="-393700" lvl="0" marL="457200" rtl="0" algn="l">
              <a:spcBef>
                <a:spcPts val="0"/>
              </a:spcBef>
              <a:spcAft>
                <a:spcPts val="0"/>
              </a:spcAft>
              <a:buSzPts val="2600"/>
              <a:buChar char="•"/>
            </a:pPr>
            <a:r>
              <a:rPr lang="sv-SE"/>
              <a:t>No exercise session today!</a:t>
            </a:r>
            <a:endParaRPr/>
          </a:p>
          <a:p>
            <a:pPr indent="0" lvl="0" marL="457200" rtl="0" algn="l">
              <a:spcBef>
                <a:spcPts val="1000"/>
              </a:spcBef>
              <a:spcAft>
                <a:spcPts val="0"/>
              </a:spcAft>
              <a:buNone/>
            </a:pPr>
            <a:r>
              <a:t/>
            </a:r>
            <a:endParaRPr/>
          </a:p>
          <a:p>
            <a:pPr indent="-393700" lvl="0" marL="457200" rtl="0" algn="l">
              <a:spcBef>
                <a:spcPts val="1000"/>
              </a:spcBef>
              <a:spcAft>
                <a:spcPts val="0"/>
              </a:spcAft>
              <a:buSzPts val="2600"/>
              <a:buChar char="•"/>
            </a:pPr>
            <a:r>
              <a:rPr b="1" lang="sv-SE"/>
              <a:t>Form your teams!</a:t>
            </a:r>
            <a:endParaRPr b="1"/>
          </a:p>
          <a:p>
            <a:pPr indent="-368300" lvl="1" marL="914400" rtl="0" algn="l">
              <a:spcBef>
                <a:spcPts val="0"/>
              </a:spcBef>
              <a:spcAft>
                <a:spcPts val="0"/>
              </a:spcAft>
              <a:buSzPts val="2200"/>
              <a:buChar char="•"/>
            </a:pPr>
            <a:r>
              <a:rPr lang="sv-SE"/>
              <a:t>Deadline: Thursday, January 30</a:t>
            </a:r>
            <a:endParaRPr/>
          </a:p>
          <a:p>
            <a:pPr indent="-368300" lvl="1" marL="914400" rtl="0" algn="l">
              <a:spcBef>
                <a:spcPts val="0"/>
              </a:spcBef>
              <a:spcAft>
                <a:spcPts val="0"/>
              </a:spcAft>
              <a:buSzPts val="2200"/>
              <a:buChar char="•"/>
            </a:pPr>
            <a:r>
              <a:rPr lang="sv-SE"/>
              <a:t>E-mail me (</a:t>
            </a:r>
            <a:r>
              <a:rPr lang="sv-SE" u="sng">
                <a:solidFill>
                  <a:schemeClr val="hlink"/>
                </a:solidFill>
                <a:hlinkClick r:id="rId3"/>
              </a:rPr>
              <a:t>ggay@chalmers.se</a:t>
            </a:r>
            <a:r>
              <a:rPr lang="sv-SE"/>
              <a:t>) with list of team members, e-mail addresses, and a team name.</a:t>
            </a:r>
            <a:endParaRPr/>
          </a:p>
          <a:p>
            <a:pPr indent="-342900" lvl="2" marL="1371600" rtl="0" algn="l">
              <a:spcBef>
                <a:spcPts val="0"/>
              </a:spcBef>
              <a:spcAft>
                <a:spcPts val="0"/>
              </a:spcAft>
              <a:buSzPts val="1800"/>
              <a:buChar char="•"/>
            </a:pPr>
            <a:r>
              <a:rPr lang="sv-SE"/>
              <a:t>Or e-mail if you want to be assigned to a team</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2" name="Google Shape;132;p2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Scenarios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Scenarios</a:t>
            </a:r>
            <a:endParaRPr/>
          </a:p>
        </p:txBody>
      </p:sp>
      <p:sp>
        <p:nvSpPr>
          <p:cNvPr id="138" name="Google Shape;138;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a:t>
            </a:r>
            <a:r>
              <a:rPr b="1" lang="sv-SE"/>
              <a:t>scenario</a:t>
            </a:r>
            <a:r>
              <a:rPr lang="sv-SE"/>
              <a:t> is a well-defined description of an interaction between an external entity and the system. </a:t>
            </a:r>
            <a:endParaRPr/>
          </a:p>
          <a:p>
            <a:pPr indent="-368300" lvl="1" marL="914400" rtl="0" algn="l">
              <a:spcBef>
                <a:spcPts val="500"/>
              </a:spcBef>
              <a:spcAft>
                <a:spcPts val="0"/>
              </a:spcAft>
              <a:buSzPts val="2200"/>
              <a:buChar char="•"/>
            </a:pPr>
            <a:r>
              <a:rPr lang="sv-SE"/>
              <a:t>It defines the event that triggers the scenario, the interaction initiated by the external entity, and the response required of the system.</a:t>
            </a:r>
            <a:endParaRPr/>
          </a:p>
          <a:p>
            <a:pPr indent="-368300" lvl="1" marL="914400" rtl="0" algn="l">
              <a:spcBef>
                <a:spcPts val="500"/>
              </a:spcBef>
              <a:spcAft>
                <a:spcPts val="0"/>
              </a:spcAft>
              <a:buSzPts val="2200"/>
              <a:buChar char="•"/>
            </a:pPr>
            <a:r>
              <a:rPr lang="sv-SE"/>
              <a:t>Similar to use cases or user stories, but examines both quality and functionality.</a:t>
            </a:r>
            <a:endParaRPr/>
          </a:p>
          <a:p>
            <a:pPr indent="-368300" lvl="1" marL="914400" rtl="0" algn="l">
              <a:spcBef>
                <a:spcPts val="500"/>
              </a:spcBef>
              <a:spcAft>
                <a:spcPts val="0"/>
              </a:spcAft>
              <a:buSzPts val="2200"/>
              <a:buChar char="•"/>
            </a:pPr>
            <a:r>
              <a:rPr lang="sv-SE"/>
              <a:t>A sort of “high-level” test case of the system.</a:t>
            </a:r>
            <a:endParaRPr/>
          </a:p>
        </p:txBody>
      </p:sp>
      <p:sp>
        <p:nvSpPr>
          <p:cNvPr id="139" name="Google Shape;139;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Scenarios</a:t>
            </a:r>
            <a:endParaRPr/>
          </a:p>
        </p:txBody>
      </p:sp>
      <p:sp>
        <p:nvSpPr>
          <p:cNvPr id="145" name="Google Shape;145;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Capture a range of requirements:</a:t>
            </a:r>
            <a:endParaRPr/>
          </a:p>
          <a:p>
            <a:pPr indent="-342900" lvl="0" marL="457200" rtl="0" algn="l">
              <a:spcBef>
                <a:spcPts val="1000"/>
              </a:spcBef>
              <a:spcAft>
                <a:spcPts val="0"/>
              </a:spcAft>
              <a:buSzPts val="1800"/>
              <a:buChar char="•"/>
            </a:pPr>
            <a:r>
              <a:rPr lang="sv-SE" sz="1800"/>
              <a:t>A set of interactions with users to which a system must respond.</a:t>
            </a:r>
            <a:endParaRPr sz="1800"/>
          </a:p>
          <a:p>
            <a:pPr indent="-342900" lvl="0" marL="457200" rtl="0" algn="l">
              <a:spcBef>
                <a:spcPts val="1000"/>
              </a:spcBef>
              <a:spcAft>
                <a:spcPts val="0"/>
              </a:spcAft>
              <a:buSzPts val="1800"/>
              <a:buChar char="•"/>
            </a:pPr>
            <a:r>
              <a:rPr lang="sv-SE" sz="1800"/>
              <a:t>Processing in response to timed events.</a:t>
            </a:r>
            <a:endParaRPr sz="1800"/>
          </a:p>
          <a:p>
            <a:pPr indent="-342900" lvl="0" marL="457200" rtl="0" algn="l">
              <a:spcBef>
                <a:spcPts val="1000"/>
              </a:spcBef>
              <a:spcAft>
                <a:spcPts val="0"/>
              </a:spcAft>
              <a:buSzPts val="1800"/>
              <a:buChar char="•"/>
            </a:pPr>
            <a:r>
              <a:rPr lang="sv-SE" sz="1800"/>
              <a:t>Peak load situations that could occur.</a:t>
            </a:r>
            <a:endParaRPr sz="1800"/>
          </a:p>
          <a:p>
            <a:pPr indent="-342900" lvl="0" marL="457200" rtl="0" algn="l">
              <a:spcBef>
                <a:spcPts val="1000"/>
              </a:spcBef>
              <a:spcAft>
                <a:spcPts val="0"/>
              </a:spcAft>
              <a:buSzPts val="1800"/>
              <a:buChar char="•"/>
            </a:pPr>
            <a:r>
              <a:rPr lang="sv-SE" sz="1800"/>
              <a:t>Regulator demands.</a:t>
            </a:r>
            <a:endParaRPr sz="1800"/>
          </a:p>
          <a:p>
            <a:pPr indent="-342900" lvl="0" marL="457200" rtl="0" algn="l">
              <a:spcBef>
                <a:spcPts val="1000"/>
              </a:spcBef>
              <a:spcAft>
                <a:spcPts val="0"/>
              </a:spcAft>
              <a:buSzPts val="1800"/>
              <a:buChar char="•"/>
            </a:pPr>
            <a:r>
              <a:rPr lang="sv-SE" sz="1800"/>
              <a:t>Failure response.</a:t>
            </a:r>
            <a:endParaRPr sz="1800"/>
          </a:p>
          <a:p>
            <a:pPr indent="-342900" lvl="0" marL="457200" rtl="0" algn="l">
              <a:spcBef>
                <a:spcPts val="1000"/>
              </a:spcBef>
              <a:spcAft>
                <a:spcPts val="0"/>
              </a:spcAft>
              <a:buSzPts val="1800"/>
              <a:buChar char="•"/>
            </a:pPr>
            <a:r>
              <a:rPr lang="sv-SE" sz="1800"/>
              <a:t>A change that a maintainer might make.</a:t>
            </a:r>
            <a:endParaRPr sz="1800"/>
          </a:p>
          <a:p>
            <a:pPr indent="-342900" lvl="0" marL="457200" rtl="0" algn="l">
              <a:spcBef>
                <a:spcPts val="1000"/>
              </a:spcBef>
              <a:spcAft>
                <a:spcPts val="0"/>
              </a:spcAft>
              <a:buSzPts val="1800"/>
              <a:buChar char="•"/>
            </a:pPr>
            <a:r>
              <a:rPr lang="sv-SE" sz="1800"/>
              <a:t>Any situation that the design must handle.</a:t>
            </a:r>
            <a:endParaRPr sz="1800"/>
          </a:p>
        </p:txBody>
      </p:sp>
      <p:sp>
        <p:nvSpPr>
          <p:cNvPr id="146" name="Google Shape;146;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