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56cd651f5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56cd651f5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b56cd651f5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56cd651f5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56cd651f5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b56cd651f5_0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b56cd651f5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b56cd651f5_0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b56cd651f5_0_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56cd651f5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56cd651f5_0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b56cd651f5_0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56cd651f5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56cd651f5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b56cd651f5_0_1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56cd651f5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56cd651f5_0_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b56cd651f5_0_1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6911151f1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6911151f1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76911151f1_0_1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0f1d84c06b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0f1d84c06b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g10f1d84c06b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0f1d84c06b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0f1d84c06b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10f1d84c06b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(breakout rooms - just ask me or a TA)</a:t>
            </a:r>
            <a:endParaRPr/>
          </a:p>
        </p:txBody>
      </p:sp>
      <p:sp>
        <p:nvSpPr>
          <p:cNvPr id="74" name="Google Shape;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6911151f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 name="Google Shape;83;g76911151f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sz="1100">
                <a:solidFill>
                  <a:srgbClr val="000000"/>
                </a:solidFill>
                <a:latin typeface="Arial"/>
                <a:ea typeface="Arial"/>
                <a:cs typeface="Arial"/>
                <a:sym typeface="Arial"/>
              </a:rPr>
              <a:t>You have been asked to develop a new automated parking system at the GOT airport. </a:t>
            </a:r>
            <a:endParaRPr sz="1100">
              <a:solidFill>
                <a:srgbClr val="000000"/>
              </a:solidFill>
              <a:latin typeface="Arial"/>
              <a:ea typeface="Arial"/>
              <a:cs typeface="Arial"/>
              <a:sym typeface="Arial"/>
            </a:endParaRPr>
          </a:p>
          <a:p>
            <a:pPr indent="0" lvl="0" marL="0" rtl="0" algn="l">
              <a:spcBef>
                <a:spcPts val="600"/>
              </a:spcBef>
              <a:spcAft>
                <a:spcPts val="0"/>
              </a:spcAft>
              <a:buNone/>
            </a:pPr>
            <a:r>
              <a:rPr lang="sv-SE" sz="1100">
                <a:solidFill>
                  <a:srgbClr val="000000"/>
                </a:solidFill>
                <a:latin typeface="Arial"/>
                <a:ea typeface="Arial"/>
                <a:cs typeface="Arial"/>
                <a:sym typeface="Arial"/>
              </a:rPr>
              <a:t>In this new system, a user can simply insert their credit or debit card into the card reader at the ramp entrance. This will record the time they entered airport parking. They then can use the same credit or debit card to pay at an exit lane. The system should be fully automated; there is no waiting in line for a cashier. The system should also support ticketed parking: where the user receives a ticket and pays either by credit card or cash on exiting.</a:t>
            </a:r>
            <a:endParaRPr sz="1100">
              <a:solidFill>
                <a:srgbClr val="000000"/>
              </a:solidFill>
              <a:latin typeface="Arial"/>
              <a:ea typeface="Arial"/>
              <a:cs typeface="Arial"/>
              <a:sym typeface="Arial"/>
            </a:endParaRPr>
          </a:p>
          <a:p>
            <a:pPr indent="0" lvl="0" marL="0" rtl="0" algn="l">
              <a:spcBef>
                <a:spcPts val="600"/>
              </a:spcBef>
              <a:spcAft>
                <a:spcPts val="0"/>
              </a:spcAft>
              <a:buNone/>
            </a:pPr>
            <a:r>
              <a:rPr lang="sv-SE" sz="1100">
                <a:solidFill>
                  <a:srgbClr val="000000"/>
                </a:solidFill>
                <a:latin typeface="Arial"/>
                <a:ea typeface="Arial"/>
                <a:cs typeface="Arial"/>
                <a:sym typeface="Arial"/>
              </a:rPr>
              <a:t>The system needs to interact with a number of entities and systems, including:</a:t>
            </a:r>
            <a:endParaRPr sz="1100">
              <a:solidFill>
                <a:srgbClr val="000000"/>
              </a:solidFill>
              <a:latin typeface="Arial"/>
              <a:ea typeface="Arial"/>
              <a:cs typeface="Arial"/>
              <a:sym typeface="Arial"/>
            </a:endParaRPr>
          </a:p>
          <a:p>
            <a:pPr indent="-298450" lvl="0" marL="457200" rtl="0" algn="l">
              <a:spcBef>
                <a:spcPts val="600"/>
              </a:spcBef>
              <a:spcAft>
                <a:spcPts val="0"/>
              </a:spcAft>
              <a:buSzPts val="1100"/>
              <a:buChar char="●"/>
            </a:pPr>
            <a:r>
              <a:rPr lang="sv-SE" sz="1100">
                <a:solidFill>
                  <a:srgbClr val="000000"/>
                </a:solidFill>
                <a:latin typeface="Arial"/>
                <a:ea typeface="Arial"/>
                <a:cs typeface="Arial"/>
                <a:sym typeface="Arial"/>
              </a:rPr>
              <a:t>Customers parking in the ramp</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Airport police and emergency responders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Ramp managers</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External systems for validating credit card details and submitting payments</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The airport’s accounting system</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External physical gate systems with basic controllers (raise / lower)</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External physical systems for signage</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An existing personnel system for staffing exit kiosks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84" name="Google Shape;84;g76911151f1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6911151f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 name="Google Shape;92;g76911151f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76911151f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b56cd651f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b56cd651f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creating a scenario, you define six pieces of information. (click) First, you give a brief overview, desribing the goal of the scenario. What do you hope to show about the system using a scenario? (click)</a:t>
            </a:r>
            <a:r>
              <a:rPr lang="sv-SE">
                <a:solidFill>
                  <a:srgbClr val="4F4F4F"/>
                </a:solidFill>
              </a:rPr>
              <a:t> then, we define the stimulus. All scenarios start with a stimulus. This can be a request made to the system by a user or exernal system, or some change in the system’s environment that forces it to act. This is some kind of interaction with the system that causes the scenario to occur. This could be a user request, infrastructure changes or failures, changes in external system behavior, security attacks, required modifications, or any of the other factor that requires the system to act and to possess a particular quality property in order to deal with the stimulus successfully.</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56cd651f5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56cd651f5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(click)</a:t>
            </a:r>
            <a:r>
              <a:rPr lang="sv-SE">
                <a:solidFill>
                  <a:schemeClr val="dk1"/>
                </a:solidFill>
              </a:rPr>
              <a:t> the internal state of the system </a:t>
            </a:r>
            <a:r>
              <a:rPr lang="sv-SE"/>
              <a:t>when</a:t>
            </a:r>
            <a:r>
              <a:rPr lang="sv-SE">
                <a:solidFill>
                  <a:schemeClr val="dk1"/>
                </a:solidFill>
              </a:rPr>
              <a:t> the </a:t>
            </a:r>
            <a:r>
              <a:rPr lang="sv-SE"/>
              <a:t>stimulus </a:t>
            </a:r>
            <a:r>
              <a:rPr lang="sv-SE">
                <a:solidFill>
                  <a:schemeClr val="dk1"/>
                </a:solidFill>
              </a:rPr>
              <a:t>occurs (if</a:t>
            </a:r>
            <a:r>
              <a:rPr lang="sv-SE"/>
              <a:t> </a:t>
            </a:r>
            <a:r>
              <a:rPr lang="sv-SE">
                <a:solidFill>
                  <a:schemeClr val="dk1"/>
                </a:solidFill>
              </a:rPr>
              <a:t>significant). </a:t>
            </a:r>
            <a:r>
              <a:rPr lang="sv-SE"/>
              <a:t>What internal factors could influence the result. This may revolve around information stored in the system, current number of concurrent users, number of waiting tasks in a queue, contents of a database, remaining storage space, and such that could influence the resulting quality with regard to the attribute we care about. (click) we then look at the relevant factors in the system’s external environment - </a:t>
            </a:r>
            <a:r>
              <a:rPr lang="sv-SE">
                <a:solidFill>
                  <a:schemeClr val="dk1"/>
                </a:solidFill>
              </a:rPr>
              <a:t>any significant observations about the environment that the system is running in, such as the unavailability of external systems, current network cond</a:t>
            </a:r>
            <a:r>
              <a:rPr lang="sv-SE"/>
              <a:t>itions, </a:t>
            </a:r>
            <a:r>
              <a:rPr lang="sv-SE">
                <a:solidFill>
                  <a:schemeClr val="dk1"/>
                </a:solidFill>
              </a:rPr>
              <a:t>particular infrastructure behavior</a:t>
            </a:r>
            <a:r>
              <a:rPr lang="sv-SE"/>
              <a:t>, whether we can access sensors,</a:t>
            </a:r>
            <a:r>
              <a:rPr lang="sv-SE">
                <a:solidFill>
                  <a:schemeClr val="dk1"/>
                </a:solidFill>
              </a:rPr>
              <a:t> time-based constraints, and so on.</a:t>
            </a:r>
            <a:r>
              <a:rPr lang="sv-SE"/>
              <a:t> Is there any special external factor that might influence system quality beyond the direct stimulus.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56cd651f5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56cd651f5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4F4F4F"/>
                </a:solidFill>
              </a:rPr>
              <a:t>Finally, the last two items. (click) The required system response is a definition of how the system must behave in response to the stimulus. This is the functional response - what does it do when faced with this stimulus in this environment and state? This should include specifically how the system meets the quality goal -  for instance, how does the system respond, from a functional point of view, to a defined increase in the number of requests arriving per minute (click) the response measure - this is how we judge whether the sysgtem met the quality goal. This should include a measurement - throuhput, timing, availability, mean time to repair, time to detect an intruder, etc - and a threshold that must be met. This is how we prove the system met our quality goal successfullly.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6911151f1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6911151f1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rgbClr val="4F4F4F"/>
                </a:solidFill>
              </a:rPr>
              <a:t>let’s do some examples together. Then, you can spend the rest of the time working on your own scenarios.</a:t>
            </a:r>
            <a:endParaRPr>
              <a:solidFill>
                <a:srgbClr val="4F4F4F"/>
              </a:solidFill>
            </a:endParaRPr>
          </a:p>
          <a:p>
            <a:pPr indent="0" lvl="0" marL="0" rtl="0" algn="l">
              <a:spcBef>
                <a:spcPts val="0"/>
              </a:spcBef>
              <a:spcAft>
                <a:spcPts val="0"/>
              </a:spcAft>
              <a:buNone/>
            </a:pPr>
            <a:r>
              <a:t/>
            </a:r>
            <a:endParaRPr/>
          </a:p>
        </p:txBody>
      </p:sp>
      <p:sp>
        <p:nvSpPr>
          <p:cNvPr id="130" name="Google Shape;130;g76911151f1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b56cd651f5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b56cd651f5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b56cd651f5_0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bit.ly/3rCBkAq"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bit.ly/3rCBkAq"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bit.ly/3rCBkAq"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bit.ly/3rCBkAq"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bit.ly/3rCBkAq"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bit.ly/3rCBkAq"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bit.ly/3rCBkAq"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bit.ly/3rCBkAq"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bit.ly/3rCBkAq"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bit.ly/3rCBkAq"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bit.ly/3rCBkAq"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bit.ly/3rCBkAq"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bit.ly/3rCBkAq"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Session 1: </a:t>
            </a:r>
            <a:br>
              <a:rPr lang="sv-SE" sz="3000"/>
            </a:br>
            <a:r>
              <a:rPr lang="sv-SE" sz="3000"/>
              <a:t>Quality Scenarios</a:t>
            </a:r>
            <a:endParaRPr/>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January 28,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1" name="Google Shape;151;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Example</a:t>
            </a:r>
            <a:endParaRPr/>
          </a:p>
        </p:txBody>
      </p:sp>
      <p:sp>
        <p:nvSpPr>
          <p:cNvPr id="152" name="Google Shape;152;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Overview:</a:t>
            </a:r>
            <a:r>
              <a:rPr lang="sv-SE"/>
              <a:t> System recovery when connection to entry gate is disrupted.</a:t>
            </a:r>
            <a:endParaRPr/>
          </a:p>
          <a:p>
            <a:pPr indent="-393700" lvl="0" marL="457200" rtl="0" algn="l">
              <a:spcBef>
                <a:spcPts val="0"/>
              </a:spcBef>
              <a:spcAft>
                <a:spcPts val="0"/>
              </a:spcAft>
              <a:buSzPts val="2600"/>
              <a:buChar char="•"/>
            </a:pPr>
            <a:r>
              <a:rPr b="1" lang="sv-SE"/>
              <a:t>System State:</a:t>
            </a:r>
            <a:r>
              <a:rPr lang="sv-SE"/>
              <a:t> System is operating normally.</a:t>
            </a:r>
            <a:endParaRPr/>
          </a:p>
          <a:p>
            <a:pPr indent="-393700" lvl="0" marL="457200" rtl="0" algn="l">
              <a:spcBef>
                <a:spcPts val="0"/>
              </a:spcBef>
              <a:spcAft>
                <a:spcPts val="0"/>
              </a:spcAft>
              <a:buSzPts val="2600"/>
              <a:buChar char="•"/>
            </a:pPr>
            <a:r>
              <a:rPr b="1" lang="sv-SE"/>
              <a:t>Environment State:</a:t>
            </a:r>
            <a:r>
              <a:rPr lang="sv-SE"/>
              <a:t> Connectivity is normal. Garage is not empty or full (0 &lt; N &lt; 100). All physical equipment is functioning.</a:t>
            </a:r>
            <a:endParaRPr/>
          </a:p>
          <a:p>
            <a:pPr indent="-393700" lvl="0" marL="457200" rtl="0" algn="l">
              <a:spcBef>
                <a:spcPts val="0"/>
              </a:spcBef>
              <a:spcAft>
                <a:spcPts val="0"/>
              </a:spcAft>
              <a:buSzPts val="2600"/>
              <a:buChar char="•"/>
            </a:pPr>
            <a:r>
              <a:rPr b="1" lang="sv-SE"/>
              <a:t>External Stimulus:</a:t>
            </a:r>
            <a:r>
              <a:rPr lang="sv-SE"/>
              <a:t> The system fails to connect to an entry gate for a sustained length of time (over two minutes, or 100 missed heartbeat messages). </a:t>
            </a:r>
            <a:endParaRPr/>
          </a:p>
        </p:txBody>
      </p:sp>
      <p:sp>
        <p:nvSpPr>
          <p:cNvPr id="153" name="Google Shape;153;p21"/>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https://bit.ly/3rCBkAq</a:t>
            </a:r>
            <a:r>
              <a:rPr b="1" lang="sv-SE" sz="1700"/>
              <a:t> </a:t>
            </a:r>
            <a:endParaRPr b="1"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0" name="Google Shape;160;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Example</a:t>
            </a:r>
            <a:endParaRPr/>
          </a:p>
        </p:txBody>
      </p:sp>
      <p:sp>
        <p:nvSpPr>
          <p:cNvPr id="161" name="Google Shape;161;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Required Response:</a:t>
            </a:r>
            <a:r>
              <a:rPr lang="sv-SE" sz="1800"/>
              <a:t> </a:t>
            </a:r>
            <a:endParaRPr sz="1800"/>
          </a:p>
          <a:p>
            <a:pPr indent="-342900" lvl="1" marL="914400" rtl="0" algn="l">
              <a:spcBef>
                <a:spcPts val="0"/>
              </a:spcBef>
              <a:spcAft>
                <a:spcPts val="0"/>
              </a:spcAft>
              <a:buSzPts val="1800"/>
              <a:buChar char="•"/>
            </a:pPr>
            <a:r>
              <a:rPr lang="sv-SE" sz="1800"/>
              <a:t>The system will update the sign to CLOSED for that kiosk. The screen at the kiosk will display an error message, and no credit cards will be accepted or tickets dispensed. The system will send a </a:t>
            </a:r>
            <a:r>
              <a:rPr lang="sv-SE" sz="1800"/>
              <a:t>notification</a:t>
            </a:r>
            <a:r>
              <a:rPr lang="sv-SE" sz="1800"/>
              <a:t> to managers and personnel. </a:t>
            </a:r>
            <a:endParaRPr sz="1800"/>
          </a:p>
          <a:p>
            <a:pPr indent="-342900" lvl="1" marL="914400" rtl="0" algn="l">
              <a:spcBef>
                <a:spcPts val="0"/>
              </a:spcBef>
              <a:spcAft>
                <a:spcPts val="0"/>
              </a:spcAft>
              <a:buSzPts val="1800"/>
              <a:buChar char="•"/>
            </a:pPr>
            <a:r>
              <a:rPr lang="sv-SE" sz="1800"/>
              <a:t>The system will continue to send heartbeat messages until a sustained connection is </a:t>
            </a:r>
            <a:r>
              <a:rPr lang="sv-SE" sz="1800"/>
              <a:t>established</a:t>
            </a:r>
            <a:r>
              <a:rPr lang="sv-SE" sz="1800"/>
              <a:t>.  </a:t>
            </a:r>
            <a:endParaRPr sz="1800"/>
          </a:p>
          <a:p>
            <a:pPr indent="-342900" lvl="1" marL="914400" rtl="0" algn="l">
              <a:spcBef>
                <a:spcPts val="0"/>
              </a:spcBef>
              <a:spcAft>
                <a:spcPts val="0"/>
              </a:spcAft>
              <a:buSzPts val="1800"/>
              <a:buChar char="•"/>
            </a:pPr>
            <a:r>
              <a:rPr lang="sv-SE" sz="1800"/>
              <a:t>When a connection is established, the entrance will be reopened and resume normal operations.</a:t>
            </a:r>
            <a:endParaRPr sz="1800"/>
          </a:p>
          <a:p>
            <a:pPr indent="-342900" lvl="0" marL="457200" rtl="0" algn="l">
              <a:spcBef>
                <a:spcPts val="0"/>
              </a:spcBef>
              <a:spcAft>
                <a:spcPts val="0"/>
              </a:spcAft>
              <a:buSzPts val="1800"/>
              <a:buChar char="•"/>
            </a:pPr>
            <a:r>
              <a:rPr b="1" lang="sv-SE" sz="1800"/>
              <a:t>Response Measure:</a:t>
            </a:r>
            <a:r>
              <a:rPr lang="sv-SE" sz="1800"/>
              <a:t> The entrance must be closed within 30 seconds of detecting the loss of connection (95% of the time), within 45 seconds 99% of the time. On establishing a connection again, it must be reopened within 30/45 seconds (95/99% of the time). </a:t>
            </a:r>
            <a:endParaRPr sz="1800"/>
          </a:p>
        </p:txBody>
      </p:sp>
      <p:sp>
        <p:nvSpPr>
          <p:cNvPr id="162" name="Google Shape;162;p22"/>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https://bit.ly/3rCBkAq</a:t>
            </a:r>
            <a:r>
              <a:rPr b="1" lang="sv-SE" sz="1700"/>
              <a:t> </a:t>
            </a:r>
            <a:endParaRPr b="1"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9" name="Google Shape;169;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Example</a:t>
            </a:r>
            <a:endParaRPr/>
          </a:p>
        </p:txBody>
      </p:sp>
      <p:sp>
        <p:nvSpPr>
          <p:cNvPr id="170" name="Google Shape;170;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b="1" lang="sv-SE" sz="2500"/>
              <a:t>Overview:</a:t>
            </a:r>
            <a:r>
              <a:rPr lang="sv-SE" sz="2500"/>
              <a:t> Ensure that system can handle cars exiting garage at rush hour (high throughput).</a:t>
            </a:r>
            <a:endParaRPr sz="2500"/>
          </a:p>
          <a:p>
            <a:pPr indent="-387350" lvl="0" marL="457200" rtl="0" algn="l">
              <a:spcBef>
                <a:spcPts val="0"/>
              </a:spcBef>
              <a:spcAft>
                <a:spcPts val="0"/>
              </a:spcAft>
              <a:buSzPts val="2500"/>
              <a:buChar char="•"/>
            </a:pPr>
            <a:r>
              <a:rPr b="1" lang="sv-SE" sz="2500"/>
              <a:t>System State:</a:t>
            </a:r>
            <a:r>
              <a:rPr lang="sv-SE" sz="2500"/>
              <a:t> System is operating under heavy load (&gt; 1000 exit requests per hour).</a:t>
            </a:r>
            <a:endParaRPr sz="2500"/>
          </a:p>
          <a:p>
            <a:pPr indent="-387350" lvl="0" marL="457200" rtl="0" algn="l">
              <a:spcBef>
                <a:spcPts val="0"/>
              </a:spcBef>
              <a:spcAft>
                <a:spcPts val="0"/>
              </a:spcAft>
              <a:buSzPts val="2500"/>
              <a:buChar char="•"/>
            </a:pPr>
            <a:r>
              <a:rPr b="1" lang="sv-SE" sz="2500"/>
              <a:t>Environment State: </a:t>
            </a:r>
            <a:r>
              <a:rPr lang="sv-SE" sz="2500"/>
              <a:t>All 10 exit kiosks are occupied, with additional cars waiting to exit at each.</a:t>
            </a:r>
            <a:endParaRPr sz="2500"/>
          </a:p>
          <a:p>
            <a:pPr indent="-387350" lvl="0" marL="457200" rtl="0" algn="l">
              <a:spcBef>
                <a:spcPts val="0"/>
              </a:spcBef>
              <a:spcAft>
                <a:spcPts val="0"/>
              </a:spcAft>
              <a:buSzPts val="2500"/>
              <a:buChar char="•"/>
            </a:pPr>
            <a:r>
              <a:rPr b="1" lang="sv-SE" sz="2500"/>
              <a:t>External Stimulus: </a:t>
            </a:r>
            <a:r>
              <a:rPr lang="sv-SE" sz="2500"/>
              <a:t>A large number of card processing/exit requests come within a short window of time (10 within a one minute window).</a:t>
            </a:r>
            <a:endParaRPr sz="2500"/>
          </a:p>
        </p:txBody>
      </p:sp>
      <p:sp>
        <p:nvSpPr>
          <p:cNvPr id="171" name="Google Shape;171;p23"/>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https://bit.ly/3rCBkAq</a:t>
            </a:r>
            <a:r>
              <a:rPr b="1" lang="sv-SE" sz="1700"/>
              <a:t> </a:t>
            </a:r>
            <a:endParaRPr b="1"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8" name="Google Shape;178;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Example</a:t>
            </a:r>
            <a:endParaRPr/>
          </a:p>
        </p:txBody>
      </p:sp>
      <p:sp>
        <p:nvSpPr>
          <p:cNvPr id="179" name="Google Shape;179;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Required Response:</a:t>
            </a:r>
            <a:r>
              <a:rPr lang="sv-SE"/>
              <a:t> All card payments are posted successfully (unless a card is invalid). All cars are released (system lifts gate and recloses it once car leaves). </a:t>
            </a:r>
            <a:endParaRPr/>
          </a:p>
          <a:p>
            <a:pPr indent="-393700" lvl="0" marL="457200" rtl="0" algn="l">
              <a:spcBef>
                <a:spcPts val="0"/>
              </a:spcBef>
              <a:spcAft>
                <a:spcPts val="0"/>
              </a:spcAft>
              <a:buSzPts val="2600"/>
              <a:buChar char="•"/>
            </a:pPr>
            <a:r>
              <a:rPr b="1" lang="sv-SE"/>
              <a:t>Response Measure:</a:t>
            </a:r>
            <a:r>
              <a:rPr lang="sv-SE"/>
              <a:t> 95% of the time, all 10 kiosks release the waiting car within 30 seconds of the request. 99% of the time, all kiosks release within 45 seconds of the request. </a:t>
            </a:r>
            <a:endParaRPr/>
          </a:p>
        </p:txBody>
      </p:sp>
      <p:sp>
        <p:nvSpPr>
          <p:cNvPr id="180" name="Google Shape;180;p24"/>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https://bit.ly/3rCBkAq</a:t>
            </a:r>
            <a:r>
              <a:rPr b="1" lang="sv-SE" sz="1700"/>
              <a:t> </a:t>
            </a:r>
            <a:endParaRPr b="1"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7" name="Google Shape;187;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Example</a:t>
            </a:r>
            <a:endParaRPr/>
          </a:p>
        </p:txBody>
      </p:sp>
      <p:sp>
        <p:nvSpPr>
          <p:cNvPr id="188" name="Google Shape;188;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Overview: </a:t>
            </a:r>
            <a:r>
              <a:rPr lang="sv-SE"/>
              <a:t>An attacker disrupts the security cameras of the garage.</a:t>
            </a:r>
            <a:endParaRPr/>
          </a:p>
          <a:p>
            <a:pPr indent="-393700" lvl="0" marL="457200" rtl="0" algn="l">
              <a:spcBef>
                <a:spcPts val="0"/>
              </a:spcBef>
              <a:spcAft>
                <a:spcPts val="0"/>
              </a:spcAft>
              <a:buSzPts val="2600"/>
              <a:buChar char="•"/>
            </a:pPr>
            <a:r>
              <a:rPr b="1" lang="sv-SE"/>
              <a:t>System State:</a:t>
            </a:r>
            <a:r>
              <a:rPr lang="sv-SE"/>
              <a:t> The system is operating normally.</a:t>
            </a:r>
            <a:endParaRPr/>
          </a:p>
          <a:p>
            <a:pPr indent="-393700" lvl="0" marL="457200" rtl="0" algn="l">
              <a:spcBef>
                <a:spcPts val="0"/>
              </a:spcBef>
              <a:spcAft>
                <a:spcPts val="0"/>
              </a:spcAft>
              <a:buSzPts val="2600"/>
              <a:buChar char="•"/>
            </a:pPr>
            <a:r>
              <a:rPr b="1" lang="sv-SE"/>
              <a:t>Environment State: </a:t>
            </a:r>
            <a:r>
              <a:rPr lang="sv-SE"/>
              <a:t>The environment is operating normally. All hardware is functioning. The garage is not empty or full (0 &lt; N &lt; 100). </a:t>
            </a:r>
            <a:endParaRPr/>
          </a:p>
          <a:p>
            <a:pPr indent="-393700" lvl="0" marL="457200" rtl="0" algn="l">
              <a:spcBef>
                <a:spcPts val="0"/>
              </a:spcBef>
              <a:spcAft>
                <a:spcPts val="0"/>
              </a:spcAft>
              <a:buSzPts val="2600"/>
              <a:buChar char="•"/>
            </a:pPr>
            <a:r>
              <a:rPr b="1" lang="sv-SE"/>
              <a:t>External Stimulus:</a:t>
            </a:r>
            <a:r>
              <a:rPr lang="sv-SE"/>
              <a:t> An attacker disrupts the network connection to the security cameras (either a physical or software-based attack). </a:t>
            </a:r>
            <a:endParaRPr/>
          </a:p>
        </p:txBody>
      </p:sp>
      <p:sp>
        <p:nvSpPr>
          <p:cNvPr id="189" name="Google Shape;189;p25"/>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https://bit.ly/3rCBkAq</a:t>
            </a:r>
            <a:r>
              <a:rPr b="1" lang="sv-SE" sz="1700"/>
              <a:t> </a:t>
            </a:r>
            <a:endParaRPr b="1" sz="1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6" name="Google Shape;196;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Example</a:t>
            </a:r>
            <a:endParaRPr/>
          </a:p>
        </p:txBody>
      </p:sp>
      <p:sp>
        <p:nvSpPr>
          <p:cNvPr id="197" name="Google Shape;197;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Required Response: </a:t>
            </a:r>
            <a:endParaRPr b="1" sz="2400"/>
          </a:p>
          <a:p>
            <a:pPr indent="-355600" lvl="1" marL="914400" rtl="0" algn="l">
              <a:spcBef>
                <a:spcPts val="0"/>
              </a:spcBef>
              <a:spcAft>
                <a:spcPts val="0"/>
              </a:spcAft>
              <a:buSzPts val="2000"/>
              <a:buChar char="•"/>
            </a:pPr>
            <a:r>
              <a:rPr lang="sv-SE" sz="2000"/>
              <a:t>The system will detect the loss of connection to the cameras (sustained missed heartbeat messages, &gt; 15 missed messages or &gt; 30 seconds). </a:t>
            </a:r>
            <a:endParaRPr sz="2000"/>
          </a:p>
          <a:p>
            <a:pPr indent="-355600" lvl="1" marL="914400" rtl="0" algn="l">
              <a:spcBef>
                <a:spcPts val="0"/>
              </a:spcBef>
              <a:spcAft>
                <a:spcPts val="0"/>
              </a:spcAft>
              <a:buSzPts val="2000"/>
              <a:buChar char="•"/>
            </a:pPr>
            <a:r>
              <a:rPr lang="sv-SE" sz="2000"/>
              <a:t>All entrance and exit kiosks will be closed (gates will not raise, signs switch to closed, error message displayed), except to security personnel. </a:t>
            </a:r>
            <a:endParaRPr sz="2000"/>
          </a:p>
          <a:p>
            <a:pPr indent="-355600" lvl="1" marL="914400" rtl="0" algn="l">
              <a:spcBef>
                <a:spcPts val="0"/>
              </a:spcBef>
              <a:spcAft>
                <a:spcPts val="0"/>
              </a:spcAft>
              <a:buSzPts val="2000"/>
              <a:buChar char="•"/>
            </a:pPr>
            <a:r>
              <a:rPr lang="sv-SE" sz="2000"/>
              <a:t>Security personnel will be notified, and must send “OK” message to the system to resume normal operations.</a:t>
            </a:r>
            <a:endParaRPr sz="2000"/>
          </a:p>
          <a:p>
            <a:pPr indent="-381000" lvl="0" marL="457200" rtl="0" algn="l">
              <a:spcBef>
                <a:spcPts val="0"/>
              </a:spcBef>
              <a:spcAft>
                <a:spcPts val="0"/>
              </a:spcAft>
              <a:buSzPts val="2400"/>
              <a:buChar char="•"/>
            </a:pPr>
            <a:r>
              <a:rPr b="1" lang="sv-SE" sz="2400"/>
              <a:t>Response Measure:</a:t>
            </a:r>
            <a:r>
              <a:rPr lang="sv-SE" sz="2400"/>
              <a:t> </a:t>
            </a:r>
            <a:r>
              <a:rPr lang="sv-SE" sz="2000"/>
              <a:t>All kiosks are closed within 30 seconds of detection. Notifications are sent within 45 seconds of detection.</a:t>
            </a:r>
            <a:endParaRPr sz="2000"/>
          </a:p>
        </p:txBody>
      </p:sp>
      <p:sp>
        <p:nvSpPr>
          <p:cNvPr id="198" name="Google Shape;198;p26"/>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https://bit.ly/3rCBkAq</a:t>
            </a:r>
            <a:r>
              <a:rPr b="1" lang="sv-SE" sz="1700"/>
              <a:t> </a:t>
            </a:r>
            <a:endParaRPr b="1"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5" name="Google Shape;205;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Some Starting Ideas</a:t>
            </a:r>
            <a:endParaRPr/>
          </a:p>
        </p:txBody>
      </p:sp>
      <p:sp>
        <p:nvSpPr>
          <p:cNvPr id="206" name="Google Shape;206;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Performance</a:t>
            </a:r>
            <a:endParaRPr/>
          </a:p>
          <a:p>
            <a:pPr indent="-368300" lvl="1" marL="914400" rtl="0" algn="l">
              <a:spcBef>
                <a:spcPts val="0"/>
              </a:spcBef>
              <a:spcAft>
                <a:spcPts val="0"/>
              </a:spcAft>
              <a:buSzPts val="2200"/>
              <a:buChar char="•"/>
            </a:pPr>
            <a:r>
              <a:rPr lang="sv-SE"/>
              <a:t>Time to exit ramp</a:t>
            </a:r>
            <a:endParaRPr/>
          </a:p>
          <a:p>
            <a:pPr indent="-393700" lvl="0" marL="457200" rtl="0" algn="l">
              <a:spcBef>
                <a:spcPts val="0"/>
              </a:spcBef>
              <a:spcAft>
                <a:spcPts val="0"/>
              </a:spcAft>
              <a:buSzPts val="2600"/>
              <a:buChar char="•"/>
            </a:pPr>
            <a:r>
              <a:rPr lang="sv-SE"/>
              <a:t>Availability</a:t>
            </a:r>
            <a:endParaRPr/>
          </a:p>
          <a:p>
            <a:pPr indent="-368300" lvl="1" marL="914400" rtl="0" algn="l">
              <a:spcBef>
                <a:spcPts val="0"/>
              </a:spcBef>
              <a:spcAft>
                <a:spcPts val="0"/>
              </a:spcAft>
              <a:buSzPts val="2200"/>
              <a:buChar char="•"/>
            </a:pPr>
            <a:r>
              <a:rPr lang="sv-SE"/>
              <a:t>Exit Kiosk Malfunction</a:t>
            </a:r>
            <a:endParaRPr/>
          </a:p>
          <a:p>
            <a:pPr indent="-368300" lvl="1" marL="914400" rtl="0" algn="l">
              <a:spcBef>
                <a:spcPts val="0"/>
              </a:spcBef>
              <a:spcAft>
                <a:spcPts val="0"/>
              </a:spcAft>
              <a:buSzPts val="2200"/>
              <a:buChar char="•"/>
            </a:pPr>
            <a:r>
              <a:rPr lang="sv-SE"/>
              <a:t>Loss of Connection to Credit Card Processing</a:t>
            </a:r>
            <a:endParaRPr/>
          </a:p>
          <a:p>
            <a:pPr indent="-393700" lvl="0" marL="457200" rtl="0" algn="l">
              <a:spcBef>
                <a:spcPts val="0"/>
              </a:spcBef>
              <a:spcAft>
                <a:spcPts val="0"/>
              </a:spcAft>
              <a:buSzPts val="2600"/>
              <a:buChar char="•"/>
            </a:pPr>
            <a:r>
              <a:rPr lang="sv-SE"/>
              <a:t>Scalability</a:t>
            </a:r>
            <a:endParaRPr/>
          </a:p>
          <a:p>
            <a:pPr indent="-368300" lvl="1" marL="914400" rtl="0" algn="l">
              <a:spcBef>
                <a:spcPts val="0"/>
              </a:spcBef>
              <a:spcAft>
                <a:spcPts val="0"/>
              </a:spcAft>
              <a:buSzPts val="2200"/>
              <a:buChar char="•"/>
            </a:pPr>
            <a:r>
              <a:rPr lang="sv-SE"/>
              <a:t>Addition of more entrance/exit kiosks.</a:t>
            </a:r>
            <a:endParaRPr/>
          </a:p>
          <a:p>
            <a:pPr indent="-393700" lvl="0" marL="457200" rtl="0" algn="l">
              <a:spcBef>
                <a:spcPts val="0"/>
              </a:spcBef>
              <a:spcAft>
                <a:spcPts val="0"/>
              </a:spcAft>
              <a:buSzPts val="2600"/>
              <a:buChar char="•"/>
            </a:pPr>
            <a:r>
              <a:rPr lang="sv-SE"/>
              <a:t>Security</a:t>
            </a:r>
            <a:endParaRPr/>
          </a:p>
          <a:p>
            <a:pPr indent="-368300" lvl="1" marL="914400" rtl="0" algn="l">
              <a:spcBef>
                <a:spcPts val="0"/>
              </a:spcBef>
              <a:spcAft>
                <a:spcPts val="0"/>
              </a:spcAft>
              <a:buSzPts val="2200"/>
              <a:buChar char="•"/>
            </a:pPr>
            <a:r>
              <a:rPr lang="sv-SE"/>
              <a:t>DDOS attack on a public API of the parking system (does one exist?) or external dependencies (payment systems)</a:t>
            </a:r>
            <a:endParaRPr/>
          </a:p>
          <a:p>
            <a:pPr indent="0" lvl="0" marL="0" rtl="0" algn="l">
              <a:spcBef>
                <a:spcPts val="1000"/>
              </a:spcBef>
              <a:spcAft>
                <a:spcPts val="0"/>
              </a:spcAft>
              <a:buNone/>
            </a:pPr>
            <a:r>
              <a:t/>
            </a:r>
            <a:endParaRPr/>
          </a:p>
        </p:txBody>
      </p:sp>
      <p:sp>
        <p:nvSpPr>
          <p:cNvPr id="207" name="Google Shape;207;p27"/>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https://bit.ly/3rCBkAq</a:t>
            </a:r>
            <a:r>
              <a:rPr b="1" lang="sv-SE" sz="1700"/>
              <a:t> </a:t>
            </a:r>
            <a:endParaRPr b="1"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14" name="Google Shape;214;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Current Status</a:t>
            </a:r>
            <a:endParaRPr/>
          </a:p>
        </p:txBody>
      </p:sp>
      <p:sp>
        <p:nvSpPr>
          <p:cNvPr id="215" name="Google Shape;215;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I am available to answer questions.</a:t>
            </a:r>
            <a:endParaRPr b="1"/>
          </a:p>
        </p:txBody>
      </p:sp>
      <p:sp>
        <p:nvSpPr>
          <p:cNvPr id="216" name="Google Shape;216;p28"/>
          <p:cNvSpPr/>
          <p:nvPr/>
        </p:nvSpPr>
        <p:spPr>
          <a:xfrm>
            <a:off x="6598300" y="437225"/>
            <a:ext cx="2488200" cy="11445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200"/>
              <a:t>Activity:</a:t>
            </a:r>
            <a:br>
              <a:rPr lang="sv-SE"/>
            </a:br>
            <a:r>
              <a:rPr b="1" lang="sv-SE" sz="1700" u="sng">
                <a:solidFill>
                  <a:schemeClr val="hlink"/>
                </a:solidFill>
                <a:hlinkClick r:id="rId3"/>
              </a:rPr>
              <a:t>https://bit.ly/3rCBkAq</a:t>
            </a:r>
            <a:r>
              <a:rPr b="1" lang="sv-SE" sz="1700"/>
              <a:t> </a:t>
            </a:r>
            <a:endParaRPr b="1" sz="17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23" name="Google Shape;223;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Current Status</a:t>
            </a:r>
            <a:endParaRPr/>
          </a:p>
        </p:txBody>
      </p:sp>
      <p:sp>
        <p:nvSpPr>
          <p:cNvPr id="224" name="Google Shape;224;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I am in a breakout room. </a:t>
            </a:r>
            <a:endParaRPr b="1"/>
          </a:p>
          <a:p>
            <a:pPr indent="0" lvl="0" marL="0" rtl="0" algn="l">
              <a:spcBef>
                <a:spcPts val="1000"/>
              </a:spcBef>
              <a:spcAft>
                <a:spcPts val="0"/>
              </a:spcAft>
              <a:buNone/>
            </a:pPr>
            <a:r>
              <a:rPr b="1" lang="sv-SE"/>
              <a:t>Please wait, or check with one of the TAs for help:</a:t>
            </a:r>
            <a:endParaRPr b="1"/>
          </a:p>
          <a:p>
            <a:pPr indent="-393700" lvl="0" marL="457200" rtl="0" algn="l">
              <a:spcBef>
                <a:spcPts val="1000"/>
              </a:spcBef>
              <a:spcAft>
                <a:spcPts val="0"/>
              </a:spcAft>
              <a:buSzPts val="2600"/>
              <a:buChar char="•"/>
            </a:pPr>
            <a:r>
              <a:rPr b="1" lang="sv-SE"/>
              <a:t>Afonso Fontes</a:t>
            </a:r>
            <a:endParaRPr b="1"/>
          </a:p>
          <a:p>
            <a:pPr indent="-393700" lvl="0" marL="457200" rtl="0" algn="l">
              <a:spcBef>
                <a:spcPts val="0"/>
              </a:spcBef>
              <a:spcAft>
                <a:spcPts val="0"/>
              </a:spcAft>
              <a:buSzPts val="2600"/>
              <a:buChar char="•"/>
            </a:pPr>
            <a:r>
              <a:rPr b="1" lang="sv-SE"/>
              <a:t>Sandra Eisenberg</a:t>
            </a:r>
            <a:endParaRPr b="1"/>
          </a:p>
          <a:p>
            <a:pPr indent="-393700" lvl="0" marL="457200" rtl="0" algn="l">
              <a:spcBef>
                <a:spcPts val="0"/>
              </a:spcBef>
              <a:spcAft>
                <a:spcPts val="0"/>
              </a:spcAft>
              <a:buSzPts val="2600"/>
              <a:buChar char="•"/>
            </a:pPr>
            <a:r>
              <a:rPr b="1" lang="sv-SE"/>
              <a:t>Chaneli Silva</a:t>
            </a:r>
            <a:endParaRPr b="1"/>
          </a:p>
        </p:txBody>
      </p:sp>
      <p:sp>
        <p:nvSpPr>
          <p:cNvPr id="225" name="Google Shape;225;p29"/>
          <p:cNvSpPr/>
          <p:nvPr/>
        </p:nvSpPr>
        <p:spPr>
          <a:xfrm>
            <a:off x="6598300" y="437225"/>
            <a:ext cx="2488200" cy="11445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200"/>
              <a:t>Activity:</a:t>
            </a:r>
            <a:br>
              <a:rPr lang="sv-SE"/>
            </a:br>
            <a:r>
              <a:rPr b="1" lang="sv-SE" sz="1700" u="sng">
                <a:solidFill>
                  <a:schemeClr val="hlink"/>
                </a:solidFill>
                <a:hlinkClick r:id="rId3"/>
              </a:rPr>
              <a:t>https://bit.ly/3rCBkAq</a:t>
            </a:r>
            <a:r>
              <a:rPr b="1" lang="sv-SE" sz="1700"/>
              <a:t> </a:t>
            </a:r>
            <a:endParaRPr b="1"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77" name="Google Shape;77;p13"/>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78" name="Google Shape;78;p13"/>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9" name="Google Shape;79;p13"/>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Exercise Sessions</a:t>
            </a:r>
            <a:endParaRPr/>
          </a:p>
        </p:txBody>
      </p:sp>
      <p:sp>
        <p:nvSpPr>
          <p:cNvPr id="80" name="Google Shape;80;p13"/>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Every Friday, 13:15 - 15:00</a:t>
            </a:r>
            <a:endParaRPr/>
          </a:p>
          <a:p>
            <a:pPr indent="-393700" lvl="0" marL="457200" rtl="0" algn="l">
              <a:lnSpc>
                <a:spcPct val="90000"/>
              </a:lnSpc>
              <a:spcBef>
                <a:spcPts val="0"/>
              </a:spcBef>
              <a:spcAft>
                <a:spcPts val="0"/>
              </a:spcAft>
              <a:buSzPts val="2600"/>
              <a:buChar char="•"/>
            </a:pPr>
            <a:r>
              <a:rPr lang="sv-SE"/>
              <a:t>Builds on the lectures with interactive activities.</a:t>
            </a:r>
            <a:endParaRPr/>
          </a:p>
          <a:p>
            <a:pPr indent="-368300" lvl="1" marL="914400" rtl="0" algn="l">
              <a:lnSpc>
                <a:spcPct val="90000"/>
              </a:lnSpc>
              <a:spcBef>
                <a:spcPts val="0"/>
              </a:spcBef>
              <a:spcAft>
                <a:spcPts val="0"/>
              </a:spcAft>
              <a:buSzPts val="2200"/>
              <a:buChar char="•"/>
            </a:pPr>
            <a:r>
              <a:rPr lang="sv-SE"/>
              <a:t>This week: </a:t>
            </a:r>
            <a:r>
              <a:rPr b="1" lang="sv-SE"/>
              <a:t>quality scenarios</a:t>
            </a:r>
            <a:endParaRPr/>
          </a:p>
          <a:p>
            <a:pPr indent="-368300" lvl="1" marL="914400" rtl="0" algn="l">
              <a:lnSpc>
                <a:spcPct val="90000"/>
              </a:lnSpc>
              <a:spcBef>
                <a:spcPts val="0"/>
              </a:spcBef>
              <a:spcAft>
                <a:spcPts val="0"/>
              </a:spcAft>
              <a:buSzPts val="2200"/>
              <a:buChar char="•"/>
            </a:pPr>
            <a:r>
              <a:rPr lang="sv-SE"/>
              <a:t>We give introduction and an activity.</a:t>
            </a:r>
            <a:endParaRPr/>
          </a:p>
          <a:p>
            <a:pPr indent="-368300" lvl="1" marL="914400" rtl="0" algn="l">
              <a:lnSpc>
                <a:spcPct val="90000"/>
              </a:lnSpc>
              <a:spcBef>
                <a:spcPts val="0"/>
              </a:spcBef>
              <a:spcAft>
                <a:spcPts val="0"/>
              </a:spcAft>
              <a:buSzPts val="2200"/>
              <a:buChar char="•"/>
            </a:pPr>
            <a:r>
              <a:rPr lang="sv-SE"/>
              <a:t>You work in groups.</a:t>
            </a:r>
            <a:endParaRPr/>
          </a:p>
          <a:p>
            <a:pPr indent="-368300" lvl="1" marL="914400" rtl="0" algn="l">
              <a:lnSpc>
                <a:spcPct val="90000"/>
              </a:lnSpc>
              <a:spcBef>
                <a:spcPts val="0"/>
              </a:spcBef>
              <a:spcAft>
                <a:spcPts val="0"/>
              </a:spcAft>
              <a:buSzPts val="2200"/>
              <a:buChar char="•"/>
            </a:pPr>
            <a:r>
              <a:rPr lang="sv-SE"/>
              <a:t>Feel free to come and go, split off into breakout rooms.</a:t>
            </a:r>
            <a:endParaRPr/>
          </a:p>
          <a:p>
            <a:pPr indent="-393700" lvl="0" marL="457200" rtl="0" algn="l">
              <a:lnSpc>
                <a:spcPct val="90000"/>
              </a:lnSpc>
              <a:spcBef>
                <a:spcPts val="0"/>
              </a:spcBef>
              <a:spcAft>
                <a:spcPts val="0"/>
              </a:spcAft>
              <a:buSzPts val="2600"/>
              <a:buChar char="•"/>
            </a:pPr>
            <a:r>
              <a:rPr lang="sv-SE"/>
              <a:t>Professor + TAs will be here to answer questions.</a:t>
            </a:r>
            <a:endParaRPr/>
          </a:p>
          <a:p>
            <a:pPr indent="-368300" lvl="1" marL="914400" rtl="0" algn="l">
              <a:lnSpc>
                <a:spcPct val="90000"/>
              </a:lnSpc>
              <a:spcBef>
                <a:spcPts val="0"/>
              </a:spcBef>
              <a:spcAft>
                <a:spcPts val="0"/>
              </a:spcAft>
              <a:buSzPts val="2200"/>
              <a:buChar char="•"/>
            </a:pPr>
            <a:r>
              <a:rPr lang="sv-SE"/>
              <a:t>Not graded - intended to build skills that will be helpful on assignments and in the future.</a:t>
            </a:r>
            <a:endParaRPr/>
          </a:p>
          <a:p>
            <a:pPr indent="-368300" lvl="1" marL="914400" rtl="0" algn="l">
              <a:lnSpc>
                <a:spcPct val="90000"/>
              </a:lnSpc>
              <a:spcBef>
                <a:spcPts val="0"/>
              </a:spcBef>
              <a:spcAft>
                <a:spcPts val="0"/>
              </a:spcAft>
              <a:buSzPts val="2200"/>
              <a:buChar char="•"/>
            </a:pPr>
            <a:r>
              <a:rPr b="1" lang="sv-SE"/>
              <a:t>This is also a good time to ask us homework questions too!</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7" name="Google Shape;87;p1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Exercise - Airport Parking</a:t>
            </a:r>
            <a:endParaRPr/>
          </a:p>
        </p:txBody>
      </p:sp>
      <p:sp>
        <p:nvSpPr>
          <p:cNvPr id="88" name="Google Shape;88;p1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Fully automated parking system.</a:t>
            </a:r>
            <a:endParaRPr/>
          </a:p>
          <a:p>
            <a:pPr indent="-368300" lvl="1" marL="914400" rtl="0" algn="l">
              <a:spcBef>
                <a:spcPts val="0"/>
              </a:spcBef>
              <a:spcAft>
                <a:spcPts val="0"/>
              </a:spcAft>
              <a:buSzPts val="2200"/>
              <a:buChar char="•"/>
            </a:pPr>
            <a:r>
              <a:rPr lang="sv-SE"/>
              <a:t>User can insert credit card into a reader at parking ramp entrance. Records time of entry.</a:t>
            </a:r>
            <a:endParaRPr/>
          </a:p>
          <a:p>
            <a:pPr indent="-368300" lvl="1" marL="914400" rtl="0" algn="l">
              <a:spcBef>
                <a:spcPts val="0"/>
              </a:spcBef>
              <a:spcAft>
                <a:spcPts val="0"/>
              </a:spcAft>
              <a:buSzPts val="2200"/>
              <a:buChar char="•"/>
            </a:pPr>
            <a:r>
              <a:rPr lang="sv-SE"/>
              <a:t>User presents same card on exit.</a:t>
            </a:r>
            <a:endParaRPr/>
          </a:p>
          <a:p>
            <a:pPr indent="-368300" lvl="1" marL="914400" rtl="0" algn="l">
              <a:spcBef>
                <a:spcPts val="0"/>
              </a:spcBef>
              <a:spcAft>
                <a:spcPts val="0"/>
              </a:spcAft>
              <a:buSzPts val="2200"/>
              <a:buChar char="•"/>
            </a:pPr>
            <a:r>
              <a:rPr lang="sv-SE"/>
              <a:t>User can also get a ticket on entry (with time of entrance) and pay by credit card or cash on exit.</a:t>
            </a:r>
            <a:endParaRPr/>
          </a:p>
          <a:p>
            <a:pPr indent="-393700" lvl="0" marL="457200" rtl="0" algn="l">
              <a:spcBef>
                <a:spcPts val="0"/>
              </a:spcBef>
              <a:spcAft>
                <a:spcPts val="0"/>
              </a:spcAft>
              <a:buSzPts val="2600"/>
              <a:buChar char="•"/>
            </a:pPr>
            <a:r>
              <a:rPr lang="sv-SE"/>
              <a:t>Interacts with: customers, police, </a:t>
            </a:r>
            <a:r>
              <a:rPr lang="sv-SE"/>
              <a:t>emergency</a:t>
            </a:r>
            <a:r>
              <a:rPr lang="sv-SE"/>
              <a:t> responders, managers, external card validation and payment systems, accounting system, physical gate and signage, </a:t>
            </a:r>
            <a:r>
              <a:rPr lang="sv-SE"/>
              <a:t>personnel</a:t>
            </a:r>
            <a:r>
              <a:rPr lang="sv-SE"/>
              <a:t> system</a:t>
            </a:r>
            <a:endParaRPr/>
          </a:p>
        </p:txBody>
      </p:sp>
      <p:sp>
        <p:nvSpPr>
          <p:cNvPr id="89" name="Google Shape;89;p14"/>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https://bit.ly/3rCBkAq</a:t>
            </a:r>
            <a:r>
              <a:rPr b="1" lang="sv-SE" sz="1700"/>
              <a:t> </a:t>
            </a:r>
            <a:endParaRPr b="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6" name="Google Shape;96;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Exercise - Airport Parking</a:t>
            </a:r>
            <a:endParaRPr/>
          </a:p>
        </p:txBody>
      </p:sp>
      <p:sp>
        <p:nvSpPr>
          <p:cNvPr id="97" name="Google Shape;97;p15"/>
          <p:cNvSpPr txBox="1"/>
          <p:nvPr/>
        </p:nvSpPr>
        <p:spPr>
          <a:xfrm>
            <a:off x="468900" y="1282400"/>
            <a:ext cx="4103100" cy="3352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sv-SE" sz="1800">
                <a:solidFill>
                  <a:schemeClr val="dk1"/>
                </a:solidFill>
              </a:rPr>
              <a:t>The system will be deployed within the physical architecture of the airport parking garage, incorporating:</a:t>
            </a:r>
            <a:endParaRPr sz="1800">
              <a:solidFill>
                <a:schemeClr val="dk1"/>
              </a:solidFill>
            </a:endParaRPr>
          </a:p>
          <a:p>
            <a:pPr indent="-342900" lvl="0" marL="457200" rtl="0" algn="l">
              <a:spcBef>
                <a:spcPts val="600"/>
              </a:spcBef>
              <a:spcAft>
                <a:spcPts val="0"/>
              </a:spcAft>
              <a:buClr>
                <a:schemeClr val="dk1"/>
              </a:buClr>
              <a:buSzPts val="1800"/>
              <a:buChar char="●"/>
            </a:pPr>
            <a:r>
              <a:rPr lang="sv-SE" sz="1800">
                <a:solidFill>
                  <a:schemeClr val="dk1"/>
                </a:solidFill>
              </a:rPr>
              <a:t>Entrance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Card dispensers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Credit card reader for e-park</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Card reader for contract parking</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Entry gate</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Parking entrance</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Signage {FULL / NOT FULL} </a:t>
            </a:r>
            <a:endParaRPr sz="1800">
              <a:solidFill>
                <a:schemeClr val="dk1"/>
              </a:solidFill>
            </a:endParaRPr>
          </a:p>
        </p:txBody>
      </p:sp>
      <p:sp>
        <p:nvSpPr>
          <p:cNvPr id="98" name="Google Shape;98;p15"/>
          <p:cNvSpPr txBox="1"/>
          <p:nvPr/>
        </p:nvSpPr>
        <p:spPr>
          <a:xfrm>
            <a:off x="4692300" y="1325225"/>
            <a:ext cx="3994500" cy="33924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Char char="●"/>
            </a:pPr>
            <a:r>
              <a:rPr lang="sv-SE" sz="1800">
                <a:solidFill>
                  <a:schemeClr val="dk1"/>
                </a:solidFill>
              </a:rPr>
              <a:t>Exit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Signage: {OPEN / CLOSED}</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Staffed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Automated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Exit gate</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Security Cameras</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Hardware for Parking System</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Dual server w/failover (can switch in event of failure)</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Clustered DB</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Storage area network</a:t>
            </a:r>
            <a:endParaRPr sz="1800">
              <a:solidFill>
                <a:schemeClr val="dk1"/>
              </a:solidFill>
            </a:endParaRPr>
          </a:p>
          <a:p>
            <a:pPr indent="0" lvl="0" marL="0" rtl="0" algn="l">
              <a:spcBef>
                <a:spcPts val="600"/>
              </a:spcBef>
              <a:spcAft>
                <a:spcPts val="0"/>
              </a:spcAft>
              <a:buNone/>
            </a:pPr>
            <a:r>
              <a:t/>
            </a:r>
            <a:endParaRPr sz="1800">
              <a:solidFill>
                <a:schemeClr val="dk1"/>
              </a:solidFill>
            </a:endParaRPr>
          </a:p>
        </p:txBody>
      </p:sp>
      <p:sp>
        <p:nvSpPr>
          <p:cNvPr id="99" name="Google Shape;99;p15"/>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https://bit.ly/3rCBkAq</a:t>
            </a:r>
            <a:r>
              <a:rPr b="1" lang="sv-SE" sz="1700"/>
              <a:t> </a:t>
            </a:r>
            <a:endParaRPr b="1"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05" name="Google Shape;105;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06" name="Google Shape;106;p16"/>
          <p:cNvPicPr preferRelativeResize="0"/>
          <p:nvPr/>
        </p:nvPicPr>
        <p:blipFill>
          <a:blip r:embed="rId3">
            <a:alphaModFix/>
          </a:blip>
          <a:stretch>
            <a:fillRect/>
          </a:stretch>
        </p:blipFill>
        <p:spPr>
          <a:xfrm>
            <a:off x="4572000" y="1552575"/>
            <a:ext cx="4562475" cy="2038350"/>
          </a:xfrm>
          <a:prstGeom prst="rect">
            <a:avLst/>
          </a:prstGeom>
          <a:noFill/>
          <a:ln>
            <a:noFill/>
          </a:ln>
        </p:spPr>
      </p:pic>
      <p:sp>
        <p:nvSpPr>
          <p:cNvPr id="107" name="Google Shape;107;p16"/>
          <p:cNvSpPr/>
          <p:nvPr/>
        </p:nvSpPr>
        <p:spPr>
          <a:xfrm>
            <a:off x="468900" y="1282400"/>
            <a:ext cx="3983700" cy="9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Overview:</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Brief description of the scenario.</a:t>
            </a:r>
            <a:endParaRPr/>
          </a:p>
        </p:txBody>
      </p:sp>
      <p:sp>
        <p:nvSpPr>
          <p:cNvPr id="108" name="Google Shape;108;p16"/>
          <p:cNvSpPr/>
          <p:nvPr/>
        </p:nvSpPr>
        <p:spPr>
          <a:xfrm>
            <a:off x="468900" y="2312225"/>
            <a:ext cx="3983700" cy="23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External Stimulus:</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Input or environmental factors that initiate the scenario.</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user request, infrastructure changes or failures, security attacks)</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14" name="Google Shape;114;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15" name="Google Shape;115;p17"/>
          <p:cNvPicPr preferRelativeResize="0"/>
          <p:nvPr/>
        </p:nvPicPr>
        <p:blipFill>
          <a:blip r:embed="rId3">
            <a:alphaModFix/>
          </a:blip>
          <a:stretch>
            <a:fillRect/>
          </a:stretch>
        </p:blipFill>
        <p:spPr>
          <a:xfrm>
            <a:off x="2290763" y="2769675"/>
            <a:ext cx="4562475" cy="2038350"/>
          </a:xfrm>
          <a:prstGeom prst="rect">
            <a:avLst/>
          </a:prstGeom>
          <a:noFill/>
          <a:ln>
            <a:noFill/>
          </a:ln>
        </p:spPr>
      </p:pic>
      <p:sp>
        <p:nvSpPr>
          <p:cNvPr id="116" name="Google Shape;116;p17"/>
          <p:cNvSpPr/>
          <p:nvPr/>
        </p:nvSpPr>
        <p:spPr>
          <a:xfrm>
            <a:off x="196600" y="1240500"/>
            <a:ext cx="4375500" cy="15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System State:</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Aspects of internal state that affect quality (e,g., information stored in the system or database, current load)</a:t>
            </a:r>
            <a:endParaRPr sz="2000">
              <a:solidFill>
                <a:schemeClr val="dk1"/>
              </a:solidFill>
            </a:endParaRPr>
          </a:p>
        </p:txBody>
      </p:sp>
      <p:sp>
        <p:nvSpPr>
          <p:cNvPr id="117" name="Google Shape;117;p17"/>
          <p:cNvSpPr/>
          <p:nvPr/>
        </p:nvSpPr>
        <p:spPr>
          <a:xfrm>
            <a:off x="4800600" y="1240475"/>
            <a:ext cx="4104600" cy="17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System Environment: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Significant observations about the external environment (e.g., network connection, external system availability).</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23" name="Google Shape;123;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24" name="Google Shape;124;p18"/>
          <p:cNvPicPr preferRelativeResize="0"/>
          <p:nvPr/>
        </p:nvPicPr>
        <p:blipFill>
          <a:blip r:embed="rId3">
            <a:alphaModFix/>
          </a:blip>
          <a:stretch>
            <a:fillRect/>
          </a:stretch>
        </p:blipFill>
        <p:spPr>
          <a:xfrm>
            <a:off x="51813" y="1720825"/>
            <a:ext cx="4562475" cy="2038350"/>
          </a:xfrm>
          <a:prstGeom prst="rect">
            <a:avLst/>
          </a:prstGeom>
          <a:noFill/>
          <a:ln>
            <a:noFill/>
          </a:ln>
        </p:spPr>
      </p:pic>
      <p:sp>
        <p:nvSpPr>
          <p:cNvPr id="125" name="Google Shape;125;p18"/>
          <p:cNvSpPr/>
          <p:nvPr/>
        </p:nvSpPr>
        <p:spPr>
          <a:xfrm>
            <a:off x="5022500" y="56865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Required System Response:</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does the system respond and meet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how should it handle a defined increase in requests?)</a:t>
            </a:r>
            <a:endParaRPr sz="2000">
              <a:solidFill>
                <a:schemeClr val="dk1"/>
              </a:solidFill>
            </a:endParaRPr>
          </a:p>
        </p:txBody>
      </p:sp>
      <p:sp>
        <p:nvSpPr>
          <p:cNvPr id="126" name="Google Shape;126;p18"/>
          <p:cNvSpPr/>
          <p:nvPr/>
        </p:nvSpPr>
        <p:spPr>
          <a:xfrm>
            <a:off x="5022500" y="273310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Response Measure:</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we judge whether the system meets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throughput, timing, availability)</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3" name="Google Shape;133;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134" name="Google Shape;134;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Scenarios centered around the following:</a:t>
            </a:r>
            <a:endParaRPr/>
          </a:p>
          <a:p>
            <a:pPr indent="-368300" lvl="1" marL="914400" rtl="0" algn="l">
              <a:spcBef>
                <a:spcPts val="0"/>
              </a:spcBef>
              <a:spcAft>
                <a:spcPts val="0"/>
              </a:spcAft>
              <a:buSzPts val="2200"/>
              <a:buChar char="•"/>
            </a:pPr>
            <a:r>
              <a:rPr lang="sv-SE"/>
              <a:t>Reliability (POFOD, ROCOF, MTBF)</a:t>
            </a:r>
            <a:endParaRPr/>
          </a:p>
          <a:p>
            <a:pPr indent="-368300" lvl="1" marL="914400" rtl="0" algn="l">
              <a:spcBef>
                <a:spcPts val="0"/>
              </a:spcBef>
              <a:spcAft>
                <a:spcPts val="0"/>
              </a:spcAft>
              <a:buSzPts val="2200"/>
              <a:buChar char="•"/>
            </a:pPr>
            <a:r>
              <a:rPr lang="sv-SE"/>
              <a:t>Availability</a:t>
            </a:r>
            <a:endParaRPr/>
          </a:p>
          <a:p>
            <a:pPr indent="-368300" lvl="1" marL="914400" rtl="0" algn="l">
              <a:spcBef>
                <a:spcPts val="0"/>
              </a:spcBef>
              <a:spcAft>
                <a:spcPts val="0"/>
              </a:spcAft>
              <a:buSzPts val="2200"/>
              <a:buChar char="•"/>
            </a:pPr>
            <a:r>
              <a:rPr lang="sv-SE"/>
              <a:t>Performance</a:t>
            </a:r>
            <a:endParaRPr/>
          </a:p>
          <a:p>
            <a:pPr indent="-368300" lvl="1" marL="914400" rtl="0" algn="l">
              <a:spcBef>
                <a:spcPts val="0"/>
              </a:spcBef>
              <a:spcAft>
                <a:spcPts val="0"/>
              </a:spcAft>
              <a:buSzPts val="2200"/>
              <a:buChar char="•"/>
            </a:pPr>
            <a:r>
              <a:rPr lang="sv-SE"/>
              <a:t>Scalability</a:t>
            </a:r>
            <a:endParaRPr/>
          </a:p>
          <a:p>
            <a:pPr indent="-368300" lvl="1" marL="914400" rtl="0" algn="l">
              <a:spcBef>
                <a:spcPts val="0"/>
              </a:spcBef>
              <a:spcAft>
                <a:spcPts val="0"/>
              </a:spcAft>
              <a:buSzPts val="2200"/>
              <a:buChar char="•"/>
            </a:pPr>
            <a:r>
              <a:rPr lang="sv-SE"/>
              <a:t>Security</a:t>
            </a:r>
            <a:endParaRPr/>
          </a:p>
          <a:p>
            <a:pPr indent="-393700" lvl="0" marL="457200" rtl="0" algn="l">
              <a:spcBef>
                <a:spcPts val="0"/>
              </a:spcBef>
              <a:spcAft>
                <a:spcPts val="0"/>
              </a:spcAft>
              <a:buSzPts val="2600"/>
              <a:buChar char="•"/>
            </a:pPr>
            <a:r>
              <a:rPr lang="sv-SE"/>
              <a:t>Remember to include both a response and a response measure (with acceptable threshold)! </a:t>
            </a:r>
            <a:endParaRPr/>
          </a:p>
        </p:txBody>
      </p:sp>
      <p:sp>
        <p:nvSpPr>
          <p:cNvPr id="135" name="Google Shape;135;p19"/>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https://bit.ly/3rCBkAq</a:t>
            </a:r>
            <a:r>
              <a:rPr b="1" lang="sv-SE" sz="1700"/>
              <a:t> </a:t>
            </a:r>
            <a:endParaRPr b="1"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2" name="Google Shape;142;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Example</a:t>
            </a:r>
            <a:endParaRPr/>
          </a:p>
        </p:txBody>
      </p:sp>
      <p:sp>
        <p:nvSpPr>
          <p:cNvPr id="143" name="Google Shape;143;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t>Overview:</a:t>
            </a:r>
            <a:r>
              <a:rPr lang="sv-SE" sz="2000"/>
              <a:t> A user attempts to enter the ramp, using the credit card option.</a:t>
            </a:r>
            <a:endParaRPr sz="2000"/>
          </a:p>
          <a:p>
            <a:pPr indent="-355600" lvl="0" marL="457200" rtl="0" algn="l">
              <a:spcBef>
                <a:spcPts val="0"/>
              </a:spcBef>
              <a:spcAft>
                <a:spcPts val="0"/>
              </a:spcAft>
              <a:buSzPts val="2000"/>
              <a:buChar char="•"/>
            </a:pPr>
            <a:r>
              <a:rPr b="1" lang="sv-SE" sz="2000"/>
              <a:t>System State: </a:t>
            </a:r>
            <a:r>
              <a:rPr lang="sv-SE" sz="2000"/>
              <a:t>System is operating normally. </a:t>
            </a:r>
            <a:endParaRPr sz="2000"/>
          </a:p>
          <a:p>
            <a:pPr indent="-355600" lvl="0" marL="457200" rtl="0" algn="l">
              <a:spcBef>
                <a:spcPts val="0"/>
              </a:spcBef>
              <a:spcAft>
                <a:spcPts val="0"/>
              </a:spcAft>
              <a:buSzPts val="2000"/>
              <a:buChar char="•"/>
            </a:pPr>
            <a:r>
              <a:rPr b="1" lang="sv-SE" sz="2000"/>
              <a:t>Environment State:</a:t>
            </a:r>
            <a:r>
              <a:rPr lang="sv-SE" sz="2000"/>
              <a:t> The garage is not empty or full (0 &lt; N &lt; 100). All physical devices are functioning properly.</a:t>
            </a:r>
            <a:endParaRPr sz="2000"/>
          </a:p>
          <a:p>
            <a:pPr indent="-355600" lvl="0" marL="457200" rtl="0" algn="l">
              <a:spcBef>
                <a:spcPts val="0"/>
              </a:spcBef>
              <a:spcAft>
                <a:spcPts val="0"/>
              </a:spcAft>
              <a:buSzPts val="2000"/>
              <a:buChar char="•"/>
            </a:pPr>
            <a:r>
              <a:rPr b="1" lang="sv-SE" sz="2000"/>
              <a:t>External Stimulus: </a:t>
            </a:r>
            <a:r>
              <a:rPr lang="sv-SE" sz="2000"/>
              <a:t>The user inserts their credit card into the reader at an entrance kiosk.</a:t>
            </a:r>
            <a:endParaRPr sz="2000"/>
          </a:p>
          <a:p>
            <a:pPr indent="-355600" lvl="0" marL="457200" rtl="0" algn="l">
              <a:spcBef>
                <a:spcPts val="0"/>
              </a:spcBef>
              <a:spcAft>
                <a:spcPts val="0"/>
              </a:spcAft>
              <a:buSzPts val="2000"/>
              <a:buChar char="•"/>
            </a:pPr>
            <a:r>
              <a:rPr b="1" lang="sv-SE" sz="2000"/>
              <a:t>Required Response:</a:t>
            </a:r>
            <a:r>
              <a:rPr lang="sv-SE" sz="2000"/>
              <a:t> The system authenticates the card. If accepted, the system sends the command to raise the physical gate. If the garage is now full, the ramp sign is updated to FULL.</a:t>
            </a:r>
            <a:endParaRPr sz="2000"/>
          </a:p>
          <a:p>
            <a:pPr indent="-355600" lvl="0" marL="457200" rtl="0" algn="l">
              <a:spcBef>
                <a:spcPts val="0"/>
              </a:spcBef>
              <a:spcAft>
                <a:spcPts val="0"/>
              </a:spcAft>
              <a:buSzPts val="2000"/>
              <a:buChar char="•"/>
            </a:pPr>
            <a:r>
              <a:rPr b="1" lang="sv-SE" sz="2000"/>
              <a:t>Response Measure:</a:t>
            </a:r>
            <a:r>
              <a:rPr lang="sv-SE" sz="2000"/>
              <a:t> The ROCOF must be less than 2/day on average, with MTBF of at least 16 hours. </a:t>
            </a:r>
            <a:endParaRPr sz="2000"/>
          </a:p>
        </p:txBody>
      </p:sp>
      <p:sp>
        <p:nvSpPr>
          <p:cNvPr id="144" name="Google Shape;144;p20"/>
          <p:cNvSpPr/>
          <p:nvPr/>
        </p:nvSpPr>
        <p:spPr>
          <a:xfrm>
            <a:off x="6598300" y="437225"/>
            <a:ext cx="2488200" cy="6282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https://bit.ly/3rCBkAq</a:t>
            </a:r>
            <a:r>
              <a:rPr b="1" lang="sv-SE" sz="1700"/>
              <a:t> </a:t>
            </a:r>
            <a:endParaRPr b="1" sz="1700"/>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