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4f9f9bc3d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4f9f9bc3d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Performance, availability, scalability especially-</a:t>
            </a:r>
            <a:r>
              <a:rPr lang="sv-SE"/>
              <a:t> Due to a variety of factors, you won’t always get the same exact measurement back. This is especially true with time bounds, like those you see in performance measurements. If you have a time measurement - you will do something within 2 seconds, you can complete 10 jobs in 10 minutes, etc., you should present the response measure probabilistically. Give a standard case, then give a worst-case scenario - (3-4). Now, if working with a real-time system like an embedded device, where you have stricter time requirements, you instead want to present absolute bounds - the worst case you will accept. (last point). Security, reliability measures like POFOD or ROCOF, those you give as absolute. I will accept a ROCOF of 2 per hour.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4f9f9bc3d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4f9f9bc3d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based on our statistics summarization system.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4f9f9bc3d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4f9f9bc3d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over an example. We’ll talk more about availability specifically later, but as a quick example. (go over)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4f9f9bc3d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4f9f9bc3d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bdecb459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bdecb459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(title). They are used at multiple stages of development. Often, these are used as a design brainstorming tool. We design them when we design the system architecture and perform mental exercises to see if we think the designed the system will meet our goals. This often leads to architecture redesign and additional requirements - both functional and non-functional. They are also used to communicate and negotiate with stakeholders. We can persent them and see if the stakeholders have feedback - do they agree with your views on quality? will they accept a system behavior that reduces attainment of one quality for gains in another - for example, performance and security are often at odds with each other. Third, we can assess them during exploratory testing - when human users interact with the system - either internal or an alpha/beta test. We can execute these scenarios in multiple ways and see if the quality goals are met. Foruth, we can translate these into one or more formal test cases by assigning specific input and including calculations of the response measure.</a:t>
            </a:r>
            <a:endParaRPr/>
          </a:p>
        </p:txBody>
      </p:sp>
      <p:sp>
        <p:nvSpPr>
          <p:cNvPr id="245" name="Google Shape;245;gabdecb459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4f9f9bc3d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4f9f9bc3d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sv-SE"/>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sv-SE"/>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a:t>
            </a:r>
            <a:endParaRPr/>
          </a:p>
          <a:p>
            <a:pPr indent="0" lvl="0" marL="0" rtl="0" algn="l">
              <a:spcBef>
                <a:spcPts val="0"/>
              </a:spcBef>
              <a:spcAft>
                <a:spcPts val="0"/>
              </a:spcAft>
              <a:buClr>
                <a:schemeClr val="dk1"/>
              </a:buClr>
              <a:buSzPts val="1100"/>
              <a:buFont typeface="Arial"/>
              <a:buNone/>
            </a:pPr>
            <a:r>
              <a:rPr lang="sv-SE"/>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sv-SE"/>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sv-SE"/>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4f9f9bc3d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4f9f9bc3d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a:t>
            </a:r>
            <a:endParaRPr/>
          </a:p>
          <a:p>
            <a:pPr indent="0" lvl="0" marL="0" rtl="0" algn="l">
              <a:spcBef>
                <a:spcPts val="0"/>
              </a:spcBef>
              <a:spcAft>
                <a:spcPts val="0"/>
              </a:spcAft>
              <a:buNone/>
            </a:pPr>
            <a:r>
              <a:rPr lang="sv-SE"/>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across ALL quality attributes, not just one,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sv-SE"/>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sv-SE"/>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sv-SE"/>
              <a:t>(7) scenarios can be used throughout the software development lifecycle, but they have the most impact when applied early, when the design of the system is taking shape. If you don’t consider scenarios at an early stage but leave 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will use these as the basis for creating test cases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68786388c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68786388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71" name="Google Shape;271;g768786388c_0_7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549c681d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549c681d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a statistical approximation of correctness. Over an observed period, how likely is the system to fail in an observable manner. As a quality, reliability is the ability of the system to function correctly. This is something that cannot be stated universally, but is instead dependent on the functionality accessed or the type of user, and that context must be given when we write scenarios. We must specify a specific user-level function of the system or small set of functions, and if we can, may even want to give context about the type of user - what frequency and ordering of functions do they use. Functionlity is accessede by an user or external system through a defined interface.</a:t>
            </a:r>
            <a:endParaRPr/>
          </a:p>
        </p:txBody>
      </p:sp>
      <p:sp>
        <p:nvSpPr>
          <p:cNvPr id="279" name="Google Shape;279;gb549c681d9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549c681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549c681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b549c681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f239e485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f239e485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0f239e485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68786388c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68786388c_0_5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You might want to examine reliability in specific scenarios, like following a specific type of failure, and the impact that leaves on reliability after the face. Same for environment state (3) - available disc space, memory, CPU capacity, networking environment - all of these can have a major impact on the reliability. If the network connection is flaky, requests to certain services might fail, leading to a visible system failure. Likewise, if the disc can’t be written to, we might see additional failures. These factors can be examined when we write scenarios, noting the expected outcome in resource-restricted environments.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549c681d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549c681d9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through a system interface. The user or system is external and wants to use your system. In general, we do NOT state reliability universally, but contextualize it based on the functionality we are examining.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549c681d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549c681d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549c681d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549c681d9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fairly basic, we’ll do more complicated, but gives you a good starting place.</a:t>
            </a:r>
            <a:endParaRPr/>
          </a:p>
        </p:txBody>
      </p:sp>
      <p:sp>
        <p:nvSpPr>
          <p:cNvPr id="322" name="Google Shape;322;gb549c681d9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549c681d9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549c681d9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30" name="Google Shape;330;gb549c681d9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549c681d9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549c681d9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38" name="Google Shape;338;gb549c681d9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68786388c_0_1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68786388c_0_1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46" name="Google Shape;346;g768786388c_0_1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76878638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6878638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availability is (1). Availability scenarios (rest)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68786388c_0_1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68786388c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68786388c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68786388c_0_5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sv-SE"/>
              <a:t>The kinds of scenarios that are managed by availability fall into three types: failure of an existing physical or logical component or external system that is used by the software, reconfiguration of the physical system (e.g., adding or removing additional hardware resources), or maintenance or reconfiguration of the software: for example, loading new versions of the software onto hardware, especially if it requires restarting different processes that are part of the system, or entering a “maintenance mode” that 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549c681d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549c681d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We need to specify the resource or element of the system that is required to be highly available, such as a subsystem, a processor, acommunication channel, process, or storage.</a:t>
            </a:r>
            <a:endParaRPr/>
          </a:p>
          <a:p>
            <a:pPr indent="0" lvl="0" marL="0" rtl="0" algn="l">
              <a:spcBef>
                <a:spcPts val="0"/>
              </a:spcBef>
              <a:spcAft>
                <a:spcPts val="0"/>
              </a:spcAft>
              <a:buNone/>
            </a:pPr>
            <a:r>
              <a:rPr lang="sv-SE"/>
              <a:t> ■ State and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768786388c_0_1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68786388c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sv-SE"/>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68786388c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68786388c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There are a number of possible reactions to a system fault. First, the failure must be detected and isolated (correlated) before any other response is possible. (One exception to this is when the failure is prevented before it occurs.) After the failureis detected, the system must recover from it. Actions associated with these possibilities include logging the failure, notifying selected users or other systems, taking actions to limit the damage caused by the failure, switching to a degraded mode with either less capacity or less function, shutting down external systems, or becoming unavailable during repair.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68786388c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68786388c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68786388c_0_5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68786388c_0_5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a beer inventory management system)</a:t>
            </a:r>
            <a:endParaRPr/>
          </a:p>
          <a:p>
            <a:pPr indent="0" lvl="0" marL="0" rtl="0" algn="l">
              <a:spcBef>
                <a:spcPts val="0"/>
              </a:spcBef>
              <a:spcAft>
                <a:spcPts val="0"/>
              </a:spcAft>
              <a:buClr>
                <a:schemeClr val="dk1"/>
              </a:buClr>
              <a:buSzPts val="1100"/>
              <a:buFont typeface="Arial"/>
              <a:buNone/>
            </a:pPr>
            <a:r>
              <a:rPr lang="sv-SE"/>
              <a:t>Why are these good examples? They are specific and have a reasonable and testable response measure.</a:t>
            </a:r>
            <a:endParaRPr/>
          </a:p>
          <a:p>
            <a:pPr indent="0" lvl="0" marL="0" rtl="0" algn="l">
              <a:spcBef>
                <a:spcPts val="0"/>
              </a:spcBef>
              <a:spcAft>
                <a:spcPts val="0"/>
              </a:spcAft>
              <a:buClr>
                <a:schemeClr val="dk1"/>
              </a:buClr>
              <a:buSzPts val="1100"/>
              <a:buFont typeface="Arial"/>
              <a:buNone/>
            </a:pPr>
            <a:r>
              <a:rPr lang="sv-SE"/>
              <a:t>A possible critique is that both scenarios have aspects of both availability and performance, but occurs</a:t>
            </a:r>
            <a:endParaRPr/>
          </a:p>
          <a:p>
            <a:pPr indent="0" lvl="0" marL="0" rtl="0" algn="l">
              <a:spcBef>
                <a:spcPts val="0"/>
              </a:spcBef>
              <a:spcAft>
                <a:spcPts val="0"/>
              </a:spcAft>
              <a:buClr>
                <a:schemeClr val="dk1"/>
              </a:buClr>
              <a:buSzPts val="1100"/>
              <a:buFont typeface="Arial"/>
              <a:buNone/>
            </a:pPr>
            <a:r>
              <a:rPr lang="sv-SE"/>
              <a:t>fairly often. Note that we have combined the system state and environment; for both of these “good”</a:t>
            </a:r>
            <a:endParaRPr/>
          </a:p>
          <a:p>
            <a:pPr indent="0" lvl="0" marL="0" rtl="0" algn="l">
              <a:spcBef>
                <a:spcPts val="0"/>
              </a:spcBef>
              <a:spcAft>
                <a:spcPts val="0"/>
              </a:spcAft>
              <a:buClr>
                <a:schemeClr val="dk1"/>
              </a:buClr>
              <a:buSzPts val="1100"/>
              <a:buFont typeface="Arial"/>
              <a:buNone/>
            </a:pPr>
            <a:r>
              <a:rPr lang="sv-SE"/>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68786388c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68786388c_0_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we stay available, when an external dependency goes down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68786388c_0_1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68786388c_0_1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point out probabilistic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68786388c_0_1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68786388c_0_1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431" name="Google Shape;431;g768786388c_0_1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bdecb459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bdecb459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38" name="Google Shape;438;gabdecb459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50594d30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50594d30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f9f9bc3d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f9f9bc3d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most important goal of any developer is that the project meets the needs of your stakeholders. In practical terms, this means that the system built must be able to perform certain tasks while exhibiting the specific quality attributes - performance and such - that are important to the stakeholders. A good way to stay grounded when developing your system is to continually consider how the ideas you are developing will actually work in practice. We can do this by defining and applying scenarios to your system, both as a brainstorming exercise during design and in practice - as our first quality assurance practice - when building it.A scenario is a well-defined description of an interaction between an external entity and the system.  It defines the event that triggers the scenario, the interaction initiated by the external entity, and the response required of the system, defined in terms of a measurement based on an appropriate quality attribute - for instance, if we are interested in performance, we might define a task and the current load, and measure the performance of the system against a threshold - number of jobs completed in a time frame, average speed of a job, and so on. Similar to use cases or user stories, but examines both quality and functionality. A sort of “high-level” test case of the system. These often get translated later into detailed test cases to apply while testing the system.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50594d30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50594d30b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 we went over these last class, but to reiterate: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768786388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6878638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 This is why it is so important to specify these probabilitiies - 95% 99% etc.</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68786388c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68786388c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be clear about what aspect of performance you care about and what elements of the system you are focusing 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bdecb4597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bdecb459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68786388c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68786388c_0_7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bdecb4597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bdecb4597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768786388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68786388c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bdecb459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bdecb4597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bdecb459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bdecb459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bdecb459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bdecb459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4f9f9bc3d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4f9f9bc3d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a:t>
            </a:r>
            <a:r>
              <a:rPr lang="sv-SE"/>
              <a:t>cenarios can be used to capture a wide range of requirements, such as:</a:t>
            </a:r>
            <a:endParaRPr/>
          </a:p>
          <a:p>
            <a:pPr indent="0" lvl="0" marL="0" rtl="0" algn="l">
              <a:spcBef>
                <a:spcPts val="0"/>
              </a:spcBef>
              <a:spcAft>
                <a:spcPts val="0"/>
              </a:spcAft>
              <a:buClr>
                <a:schemeClr val="dk1"/>
              </a:buClr>
              <a:buSzPts val="1100"/>
              <a:buFont typeface="Arial"/>
              <a:buNone/>
            </a:pPr>
            <a:r>
              <a:rPr lang="sv-SE"/>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a:t>
            </a:r>
            <a:endParaRPr/>
          </a:p>
          <a:p>
            <a:pPr indent="0" lvl="0" marL="0" rtl="0" algn="l">
              <a:spcBef>
                <a:spcPts val="0"/>
              </a:spcBef>
              <a:spcAft>
                <a:spcPts val="0"/>
              </a:spcAft>
              <a:buClr>
                <a:schemeClr val="dk1"/>
              </a:buClr>
              <a:buSzPts val="1100"/>
              <a:buFont typeface="Arial"/>
              <a:buNone/>
            </a:pPr>
            <a:r>
              <a:rPr lang="sv-SE"/>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a:t>
            </a:r>
            <a:endParaRPr/>
          </a:p>
          <a:p>
            <a:pPr indent="0" lvl="0" marL="0" rtl="0" algn="l">
              <a:spcBef>
                <a:spcPts val="0"/>
              </a:spcBef>
              <a:spcAft>
                <a:spcPts val="0"/>
              </a:spcAft>
              <a:buClr>
                <a:schemeClr val="dk1"/>
              </a:buClr>
              <a:buSzPts val="1100"/>
              <a:buFont typeface="Arial"/>
              <a:buNone/>
            </a:pPr>
            <a:r>
              <a:rPr lang="sv-SE"/>
              <a:t>• A particular peak load situation that could occur</a:t>
            </a:r>
            <a:endParaRPr/>
          </a:p>
          <a:p>
            <a:pPr indent="0" lvl="0" marL="0" rtl="0" algn="l">
              <a:spcBef>
                <a:spcPts val="0"/>
              </a:spcBef>
              <a:spcAft>
                <a:spcPts val="0"/>
              </a:spcAft>
              <a:buClr>
                <a:schemeClr val="dk1"/>
              </a:buClr>
              <a:buSzPts val="1100"/>
              <a:buFont typeface="Arial"/>
              <a:buNone/>
            </a:pPr>
            <a:r>
              <a:rPr lang="sv-SE"/>
              <a:t>• A demand that an external regulator might make of a system</a:t>
            </a:r>
            <a:endParaRPr/>
          </a:p>
          <a:p>
            <a:pPr indent="0" lvl="0" marL="0" rtl="0" algn="l">
              <a:spcBef>
                <a:spcPts val="0"/>
              </a:spcBef>
              <a:spcAft>
                <a:spcPts val="0"/>
              </a:spcAft>
              <a:buClr>
                <a:schemeClr val="dk1"/>
              </a:buClr>
              <a:buSzPts val="1100"/>
              <a:buFont typeface="Arial"/>
              <a:buNone/>
            </a:pPr>
            <a:r>
              <a:rPr lang="sv-SE"/>
              <a:t>• How the system must respond to a particular type of failure</a:t>
            </a:r>
            <a:endParaRPr/>
          </a:p>
          <a:p>
            <a:pPr indent="0" lvl="0" marL="0" rtl="0" algn="l">
              <a:spcBef>
                <a:spcPts val="0"/>
              </a:spcBef>
              <a:spcAft>
                <a:spcPts val="0"/>
              </a:spcAft>
              <a:buClr>
                <a:schemeClr val="dk1"/>
              </a:buClr>
              <a:buSzPts val="1100"/>
              <a:buFont typeface="Arial"/>
              <a:buNone/>
            </a:pPr>
            <a:r>
              <a:rPr lang="sv-SE"/>
              <a:t>• A change that a maintainer might need to be made to the system</a:t>
            </a:r>
            <a:endParaRPr/>
          </a:p>
          <a:p>
            <a:pPr indent="0" lvl="0" marL="0" rtl="0" algn="l">
              <a:spcBef>
                <a:spcPts val="0"/>
              </a:spcBef>
              <a:spcAft>
                <a:spcPts val="0"/>
              </a:spcAft>
              <a:buClr>
                <a:schemeClr val="dk1"/>
              </a:buClr>
              <a:buSzPts val="1100"/>
              <a:buFont typeface="Arial"/>
              <a:buNone/>
            </a:pPr>
            <a:r>
              <a:rPr lang="sv-SE"/>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68786388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68786388c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Ability to address more and more requests are often part of performance scenarios. Scenarios assessing scalability directly (the ability to adjust available resources to the system) deal with the impact of adding or removing resources and what that does to the system.</a:t>
            </a:r>
            <a:endParaRPr/>
          </a:p>
          <a:p>
            <a:pPr indent="0" lvl="0" marL="0" rtl="0" algn="l">
              <a:spcBef>
                <a:spcPts val="0"/>
              </a:spcBef>
              <a:spcAft>
                <a:spcPts val="0"/>
              </a:spcAft>
              <a:buNone/>
            </a:pPr>
            <a:r>
              <a:rPr lang="sv-SE"/>
              <a:t>Response measures reflect: Changes to performance after you add more resources to one unit or add more logical units to a pool - more servers to a server pool. Look at performance before and after and either quantify the improvement that should happen from adding resources or the worst allowable decrease in performance as you remove resources</a:t>
            </a:r>
            <a:endParaRPr/>
          </a:p>
          <a:p>
            <a:pPr indent="0" lvl="0" marL="0" rtl="0" algn="l">
              <a:spcBef>
                <a:spcPts val="0"/>
              </a:spcBef>
              <a:spcAft>
                <a:spcPts val="0"/>
              </a:spcAft>
              <a:buNone/>
            </a:pPr>
            <a:r>
              <a:rPr lang="sv-SE"/>
              <a:t>Changes to availability after adding or removing resources. Look at availablility before and after</a:t>
            </a:r>
            <a:endParaRPr/>
          </a:p>
          <a:p>
            <a:pPr indent="0" lvl="0" marL="0" rtl="0" algn="l">
              <a:spcBef>
                <a:spcPts val="0"/>
              </a:spcBef>
              <a:spcAft>
                <a:spcPts val="0"/>
              </a:spcAft>
              <a:buNone/>
            </a:pPr>
            <a:r>
              <a:rPr lang="sv-SE"/>
              <a:t>Load assigned to existing and new resources - look at how evenly load is spread among units.</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68786388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6878638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68786388c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68786388c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looking at change in performance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bdecb459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bdecb4597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b549c681d9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b549c681d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68786388c_0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68786388c_0_13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566" name="Google Shape;566;g768786388c_0_13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68786388c_0_1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68786388c_0_1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An attack is an attempt to break CIA - confidentiality, integrity, or availability. The response to the attack is to preserve CIA or deter attackers through monitoring of their activities.Scenarios assess response to attack.</a:t>
            </a:r>
            <a:endParaRPr/>
          </a:p>
          <a:p>
            <a:pPr indent="0" lvl="0" marL="0" rtl="0" algn="l">
              <a:spcBef>
                <a:spcPts val="0"/>
              </a:spcBef>
              <a:spcAft>
                <a:spcPts val="0"/>
              </a:spcAft>
              <a:buNone/>
            </a:pPr>
            <a:r>
              <a:rPr lang="sv-SE"/>
              <a:t> (rest)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0594d30b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0594d30b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b50594d30b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768786388c_0_9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68786388c_0_9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 what is the goal of this scenario?</a:t>
            </a:r>
            <a:endParaRPr/>
          </a:p>
          <a:p>
            <a:pPr indent="0" lvl="0" marL="0" rtl="0" algn="l">
              <a:spcBef>
                <a:spcPts val="0"/>
              </a:spcBef>
              <a:spcAft>
                <a:spcPts val="0"/>
              </a:spcAft>
              <a:buNone/>
            </a:pPr>
            <a:r>
              <a:rPr lang="sv-SE"/>
              <a:t>Environment. The attack can come when the system is either online or offline, either connected to or disconnected from a network, either behind a firewall or open to a network, fully operational, partially operational, or not operational.</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768786388c_0_1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68786388c_0_1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The source of the attack may be either a human or another system. It may have been previously identified (either correctly or incorrectly) or may be currently unknown. A human attacker may be from outside the organization or from inside the organization.</a:t>
            </a:r>
            <a:endParaRPr/>
          </a:p>
          <a:p>
            <a:pPr indent="0" lvl="0" marL="0" rtl="0" algn="l">
              <a:spcBef>
                <a:spcPts val="0"/>
              </a:spcBef>
              <a:spcAft>
                <a:spcPts val="0"/>
              </a:spcAft>
              <a:buNone/>
            </a:pPr>
            <a:r>
              <a:rPr lang="sv-SE"/>
              <a:t> ■ Stimulus. The stimulus is an attack. We characterize this as an unauthorized attempt to display data, change or delete data, access system services, change the system’s behavior, or reduce availability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4f9f9bc3d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4f9f9bc3d_0_2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use scenarios in a number of ways within the development process.</a:t>
            </a:r>
            <a:endParaRPr/>
          </a:p>
          <a:p>
            <a:pPr indent="0" lvl="0" marL="0" rtl="0" algn="l">
              <a:spcBef>
                <a:spcPts val="0"/>
              </a:spcBef>
              <a:spcAft>
                <a:spcPts val="0"/>
              </a:spcAft>
              <a:buNone/>
            </a:pPr>
            <a:r>
              <a:rPr lang="sv-SE"/>
              <a:t>(1) Scenarios can provide part of this input and keep the process grounded in reality by challenging you to design solutions to specific problems the scenarios pose. it is common for scope and requirements to be ill defined in the early stages of development, and scenarios (2) Considering how the system behaves in one scenario often leads stakeholders to realize that another situation they hadn’t previously considered was omitted from the requirements analysis.</a:t>
            </a:r>
            <a:endParaRPr/>
          </a:p>
          <a:p>
            <a:pPr indent="0" lvl="0" marL="0" rtl="0" algn="l">
              <a:spcBef>
                <a:spcPts val="0"/>
              </a:spcBef>
              <a:spcAft>
                <a:spcPts val="0"/>
              </a:spcAft>
              <a:buNone/>
            </a:pPr>
            <a:r>
              <a:rPr lang="sv-SE"/>
              <a:t>(3) Scenarios are a primary input into almost any process of architectural evaluation, which can range from simple credibility checks to heavyweight reviews using a formal process like the Architecture Tradeoff Analysis Method (ATAM). Scenarios force you to consider how well the system can respond to a specific situation, (4-5)</a:t>
            </a:r>
            <a:endParaRPr/>
          </a:p>
          <a:p>
            <a:pPr indent="0" lvl="0" marL="0" rtl="0" algn="l">
              <a:spcBef>
                <a:spcPts val="0"/>
              </a:spcBef>
              <a:spcAft>
                <a:spcPts val="0"/>
              </a:spcAft>
              <a:buNone/>
            </a:pPr>
            <a:r>
              <a:rPr lang="sv-SE"/>
              <a:t>(6) Scenarios are (7). Discussion of a scenario, and how the system will respond to the situation described in it, is a very useful vehicle for communicating with stakeholders and is often much more effective than using traditional design documentation, particularly for less technical stakeholders. Indeed, for nontechnical stakeholders, scenarios may be the only way to communicate the implications of the proposed architecture in a way that they really understand.</a:t>
            </a:r>
            <a:endParaRPr/>
          </a:p>
          <a:p>
            <a:pPr indent="0" lvl="0" marL="0" rtl="0" algn="l">
              <a:spcBef>
                <a:spcPts val="0"/>
              </a:spcBef>
              <a:spcAft>
                <a:spcPts val="0"/>
              </a:spcAft>
              <a:buNone/>
            </a:pPr>
            <a:r>
              <a:rPr lang="sv-SE"/>
              <a:t>(8) Scenarios help highlight the things that are important to your stakeholders, providing a useful guide for where to focus testing activity. After identifying your scenarios, use them to plan the sort of testing you will require, and make sure that the system’s testers have a copy of the scenarios as a basis for their initial test plans.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768786388c_0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68786388c_0_9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The system should ensure that transactions are carried out in a fashion such that data or services are protected from unauthorized access; data or services are not being manipulated without authorization; parties to a transaction are identified with assurance; the parties to the transaction cannot repudiate their involvements; and the data, resources, and system services will be available for legitimate use.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68786388c_0_14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68786388c_0_14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system should also track activities within it by recording access or modification; attempts to access data, resources, or services; and notifying appropriate entities (people or systems) when an apparent attack is occurring.</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768786388c_0_9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68786388c_0_9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 Measures of a system’s response include how much of a system is compromised when a particular component or data value is compromised, how much time passed before an attack was detected, how many attacks were resisted, how long it took to recover from a successful attack, and how much data was vulnerable to a particular attack. (last)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68786388c_0_9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68786388c_0_9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768786388c_0_1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768786388c_0_1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8786388c_0_9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8786388c_0_9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demonstration of policy, ratehr than an active attack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8786388c_0_1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8786388c_0_1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a:t>
            </a:r>
            <a:endParaRPr/>
          </a:p>
          <a:p>
            <a:pPr indent="0" lvl="0" marL="0" rtl="0" algn="l">
              <a:spcBef>
                <a:spcPts val="0"/>
              </a:spcBef>
              <a:spcAft>
                <a:spcPts val="0"/>
              </a:spcAft>
              <a:buNone/>
            </a:pPr>
            <a:r>
              <a:rPr lang="sv-SE"/>
              <a:t>They are specific and they describe both reasonable system responses and reasonable measures that</a:t>
            </a:r>
            <a:endParaRPr/>
          </a:p>
          <a:p>
            <a:pPr indent="0" lvl="0" marL="0" rtl="0" algn="l">
              <a:spcBef>
                <a:spcPts val="0"/>
              </a:spcBef>
              <a:spcAft>
                <a:spcPts val="0"/>
              </a:spcAft>
              <a:buNone/>
            </a:pPr>
            <a:r>
              <a:rPr lang="sv-SE"/>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b4f9f9bc3d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b4f9f9bc3d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662" name="Google Shape;662;gb4f9f9bc3d_0_5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768786388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768786388c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g768786388c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4f9f9bc3d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4f9f9bc3d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can be a request made to the system by a user or exernal system, or some change in the system’s environment that forces it to act. This is some kind of interaction with the system </a:t>
            </a:r>
            <a:r>
              <a:rPr lang="sv-SE">
                <a:solidFill>
                  <a:srgbClr val="4F4F4F"/>
                </a:solidFill>
              </a:rPr>
              <a:t>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bdecb459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bdecb459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a:t>
            </a:r>
            <a:r>
              <a:rPr lang="sv-SE">
                <a:solidFill>
                  <a:schemeClr val="dk1"/>
                </a:solidFill>
              </a:rPr>
              <a:t> the internal state of the system </a:t>
            </a:r>
            <a:r>
              <a:rPr lang="sv-SE"/>
              <a:t>when</a:t>
            </a:r>
            <a:r>
              <a:rPr lang="sv-SE">
                <a:solidFill>
                  <a:schemeClr val="dk1"/>
                </a:solidFill>
              </a:rPr>
              <a:t> the </a:t>
            </a:r>
            <a:r>
              <a:rPr lang="sv-SE"/>
              <a:t>stimulus </a:t>
            </a:r>
            <a:r>
              <a:rPr lang="sv-SE">
                <a:solidFill>
                  <a:schemeClr val="dk1"/>
                </a:solidFill>
              </a:rPr>
              <a:t>occurs (if</a:t>
            </a:r>
            <a:r>
              <a:rPr lang="sv-SE"/>
              <a:t> </a:t>
            </a:r>
            <a:r>
              <a:rPr lang="sv-SE">
                <a:solidFill>
                  <a:schemeClr val="dk1"/>
                </a:solidFill>
              </a:rPr>
              <a:t>significant). </a:t>
            </a:r>
            <a:r>
              <a:rPr lang="sv-SE"/>
              <a:t>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t>
            </a:r>
            <a:r>
              <a:rPr lang="sv-SE">
                <a:solidFill>
                  <a:schemeClr val="dk1"/>
                </a:solidFill>
              </a:rPr>
              <a:t>any significant observations about the environment that the system is running in, such as the unavailability of external systems, current network cond</a:t>
            </a:r>
            <a:r>
              <a:rPr lang="sv-SE"/>
              <a:t>itions, </a:t>
            </a:r>
            <a:r>
              <a:rPr lang="sv-SE">
                <a:solidFill>
                  <a:schemeClr val="dk1"/>
                </a:solidFill>
              </a:rPr>
              <a:t>particular infrastructure behavior</a:t>
            </a:r>
            <a:r>
              <a:rPr lang="sv-SE"/>
              <a:t>, whether we can access sensors,</a:t>
            </a:r>
            <a:r>
              <a:rPr lang="sv-SE">
                <a:solidFill>
                  <a:schemeClr val="dk1"/>
                </a:solidFill>
              </a:rPr>
              <a:t> time-based constraints, and so on.</a:t>
            </a:r>
            <a:r>
              <a:rPr lang="sv-SE"/>
              <a:t> Is there any special external factor that might influence system quality beyond the direct stimulus.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bdecb4597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bdecb459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the last two items. (click) The required system response is</a:t>
            </a:r>
            <a:r>
              <a:rPr lang="sv-SE">
                <a:solidFill>
                  <a:srgbClr val="4F4F4F"/>
                </a:solidFill>
              </a:rPr>
              <a:t>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Quality Scenarios</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26,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Measures</a:t>
            </a:r>
            <a:endParaRPr/>
          </a:p>
        </p:txBody>
      </p:sp>
      <p:sp>
        <p:nvSpPr>
          <p:cNvPr id="219" name="Google Shape;219;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quality measurements are non-deterministic.</a:t>
            </a:r>
            <a:endParaRPr/>
          </a:p>
          <a:p>
            <a:pPr indent="-368300" lvl="1" marL="914400" rtl="0" algn="l">
              <a:spcBef>
                <a:spcPts val="500"/>
              </a:spcBef>
              <a:spcAft>
                <a:spcPts val="0"/>
              </a:spcAft>
              <a:buSzPts val="2200"/>
              <a:buChar char="•"/>
            </a:pPr>
            <a:r>
              <a:rPr b="1" lang="sv-SE"/>
              <a:t>Time-based measures </a:t>
            </a:r>
            <a:r>
              <a:rPr b="1" lang="sv-SE"/>
              <a:t>should be probabilistic.</a:t>
            </a:r>
            <a:endParaRPr b="1"/>
          </a:p>
          <a:p>
            <a:pPr indent="-342900" lvl="2" marL="1371600" rtl="0" algn="l">
              <a:spcBef>
                <a:spcPts val="500"/>
              </a:spcBef>
              <a:spcAft>
                <a:spcPts val="0"/>
              </a:spcAft>
              <a:buSzPts val="1800"/>
              <a:buChar char="•"/>
            </a:pPr>
            <a:r>
              <a:rPr lang="sv-SE"/>
              <a:t>95% of the time, the response should be N. </a:t>
            </a:r>
            <a:r>
              <a:rPr b="1" lang="sv-SE"/>
              <a:t>(common case)</a:t>
            </a:r>
            <a:endParaRPr b="1"/>
          </a:p>
          <a:p>
            <a:pPr indent="-342900" lvl="2" marL="1371600" rtl="0" algn="l">
              <a:spcBef>
                <a:spcPts val="500"/>
              </a:spcBef>
              <a:spcAft>
                <a:spcPts val="0"/>
              </a:spcAft>
              <a:buSzPts val="1800"/>
              <a:buChar char="•"/>
            </a:pPr>
            <a:r>
              <a:rPr lang="sv-SE"/>
              <a:t>99% of the time, the response should be M. </a:t>
            </a:r>
            <a:r>
              <a:rPr b="1" lang="sv-SE"/>
              <a:t>(worst case)</a:t>
            </a:r>
            <a:endParaRPr b="1"/>
          </a:p>
          <a:p>
            <a:pPr indent="-368300" lvl="1" marL="914400" rtl="0" algn="l">
              <a:spcBef>
                <a:spcPts val="500"/>
              </a:spcBef>
              <a:spcAft>
                <a:spcPts val="0"/>
              </a:spcAft>
              <a:buSzPts val="2200"/>
              <a:buChar char="•"/>
            </a:pPr>
            <a:r>
              <a:rPr lang="sv-SE"/>
              <a:t>For real-time systems (e.g., embedded devices), time measurements should give </a:t>
            </a:r>
            <a:r>
              <a:rPr b="1" lang="sv-SE"/>
              <a:t>worst-case bound</a:t>
            </a:r>
            <a:r>
              <a:rPr lang="sv-SE"/>
              <a:t>.</a:t>
            </a:r>
            <a:endParaRPr/>
          </a:p>
          <a:p>
            <a:pPr indent="-368300" lvl="1" marL="914400" rtl="0" algn="l">
              <a:spcBef>
                <a:spcPts val="500"/>
              </a:spcBef>
              <a:spcAft>
                <a:spcPts val="0"/>
              </a:spcAft>
              <a:buSzPts val="2200"/>
              <a:buChar char="•"/>
            </a:pPr>
            <a:r>
              <a:rPr lang="sv-SE"/>
              <a:t>For other measures, give an absolute threshold.</a:t>
            </a:r>
            <a:endParaRPr/>
          </a:p>
        </p:txBody>
      </p:sp>
      <p:sp>
        <p:nvSpPr>
          <p:cNvPr id="220" name="Google Shape;22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 Daily Data Update Increases in Size</a:t>
            </a:r>
            <a:endParaRPr sz="2400"/>
          </a:p>
        </p:txBody>
      </p:sp>
      <p:sp>
        <p:nvSpPr>
          <p:cNvPr id="226" name="Google Shape;226;p35"/>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t>System state:</a:t>
            </a:r>
            <a:r>
              <a:rPr lang="sv-SE" sz="1600"/>
              <a:t> The system has summary statistics in its database for data that has been processed, and the system’s processing elements are lightly loaded at the current rate of system load.</a:t>
            </a:r>
            <a:endParaRPr sz="1600"/>
          </a:p>
          <a:p>
            <a:pPr indent="-330200" lvl="0" marL="457200" rtl="0" algn="l">
              <a:spcBef>
                <a:spcPts val="1000"/>
              </a:spcBef>
              <a:spcAft>
                <a:spcPts val="0"/>
              </a:spcAft>
              <a:buSzPts val="1600"/>
              <a:buChar char="•"/>
            </a:pPr>
            <a:r>
              <a:rPr b="1" lang="sv-SE" sz="1600"/>
              <a:t>System environment: </a:t>
            </a:r>
            <a:r>
              <a:rPr lang="sv-SE" sz="1600"/>
              <a:t>The deployment environment is working correctly, and data is arriving at a steady rate of 1,000 to 1,500 items per hour.</a:t>
            </a:r>
            <a:endParaRPr sz="1600"/>
          </a:p>
          <a:p>
            <a:pPr indent="-330200" lvl="0" marL="457200" rtl="0" algn="l">
              <a:spcBef>
                <a:spcPts val="1000"/>
              </a:spcBef>
              <a:spcAft>
                <a:spcPts val="0"/>
              </a:spcAft>
              <a:buSzPts val="1600"/>
              <a:buChar char="•"/>
            </a:pPr>
            <a:r>
              <a:rPr b="1" lang="sv-SE" sz="1600"/>
              <a:t>External Stimulus: </a:t>
            </a:r>
            <a:r>
              <a:rPr lang="sv-SE" sz="1600"/>
              <a:t>The data update rate on a particular day suddenly increases to 4,000 items per hour.</a:t>
            </a:r>
            <a:endParaRPr sz="1600"/>
          </a:p>
          <a:p>
            <a:pPr indent="-330200" lvl="0" marL="457200" rtl="0" algn="l">
              <a:spcBef>
                <a:spcPts val="1000"/>
              </a:spcBef>
              <a:spcAft>
                <a:spcPts val="0"/>
              </a:spcAft>
              <a:buSzPts val="1600"/>
              <a:buChar char="•"/>
            </a:pPr>
            <a:r>
              <a:rPr b="1" lang="sv-SE" sz="1600"/>
              <a:t>Required system behavior: </a:t>
            </a:r>
            <a:r>
              <a:rPr lang="sv-SE" sz="1600"/>
              <a:t>When the end-of-day processing starts, the system should process that day’s data set for a period until the processing time exceeds a system-configurable limit. At that point, the system should stop processing the data set, discard work in process, leave the previous set of summary statistics in place, and log a diagnostic message (including cause and action taken) to the operational console monitoring system.</a:t>
            </a:r>
            <a:endParaRPr sz="1600"/>
          </a:p>
        </p:txBody>
      </p:sp>
      <p:sp>
        <p:nvSpPr>
          <p:cNvPr id="227" name="Google Shape;22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Availability Scenario</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One client-facing web server fails during transmission of page update.</a:t>
            </a:r>
            <a:endParaRPr sz="2400"/>
          </a:p>
          <a:p>
            <a:pPr indent="-381000" lvl="0" marL="457200" rtl="0" algn="l">
              <a:spcBef>
                <a:spcPts val="1000"/>
              </a:spcBef>
              <a:spcAft>
                <a:spcPts val="0"/>
              </a:spcAft>
              <a:buSzPts val="2400"/>
              <a:buChar char="•"/>
            </a:pPr>
            <a:r>
              <a:rPr b="1" lang="sv-SE" sz="2400"/>
              <a:t>System State: </a:t>
            </a:r>
            <a:r>
              <a:rPr lang="sv-SE" sz="2400"/>
              <a:t>System is working correctly under normal load. </a:t>
            </a:r>
            <a:endParaRPr sz="2400"/>
          </a:p>
          <a:p>
            <a:pPr indent="-381000" lvl="0" marL="457200" rtl="0" algn="l">
              <a:spcBef>
                <a:spcPts val="1000"/>
              </a:spcBef>
              <a:spcAft>
                <a:spcPts val="0"/>
              </a:spcAft>
              <a:buSzPts val="2400"/>
              <a:buChar char="•"/>
            </a:pPr>
            <a:r>
              <a:rPr b="1" lang="sv-SE" sz="2400"/>
              <a:t>Environment State:</a:t>
            </a:r>
            <a:r>
              <a:rPr lang="sv-SE" sz="2400"/>
              <a:t> Environment is operating normally.</a:t>
            </a:r>
            <a:endParaRPr sz="2400"/>
          </a:p>
          <a:p>
            <a:pPr indent="-381000" lvl="0" marL="457200" rtl="0" algn="l">
              <a:spcBef>
                <a:spcPts val="1000"/>
              </a:spcBef>
              <a:spcAft>
                <a:spcPts val="0"/>
              </a:spcAft>
              <a:buSzPts val="2400"/>
              <a:buChar char="•"/>
            </a:pPr>
            <a:r>
              <a:rPr b="1" lang="sv-SE" sz="2400"/>
              <a:t>External Stimulus: </a:t>
            </a:r>
            <a:r>
              <a:rPr lang="sv-SE" sz="2400"/>
              <a:t>Customer has generated a “add item to cart” post, which was routed to Server &lt;X&gt; in transaction pool. </a:t>
            </a:r>
            <a:r>
              <a:rPr lang="sv-SE" sz="2400"/>
              <a:t>&lt;X&gt; crashes during response generation.</a:t>
            </a:r>
            <a:endParaRPr sz="2400"/>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Availability Scenario</a:t>
            </a:r>
            <a:endParaRPr/>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Required system behavior: </a:t>
            </a:r>
            <a:r>
              <a:rPr lang="sv-SE" sz="2100"/>
              <a:t>Response page may be corrupted on client. Load balancer no longer receives heartbeat message from server and removes it from the pool of available servers after 2s of missed messages, or on next request sent to the server. A page reload will be routed to alternate server by load balancer and page will be correctly displayed on client.</a:t>
            </a:r>
            <a:endParaRPr sz="2100"/>
          </a:p>
          <a:p>
            <a:pPr indent="-361950" lvl="0" marL="457200" rtl="0" algn="l">
              <a:spcBef>
                <a:spcPts val="1000"/>
              </a:spcBef>
              <a:spcAft>
                <a:spcPts val="0"/>
              </a:spcAft>
              <a:buSzPts val="2100"/>
              <a:buChar char="•"/>
            </a:pPr>
            <a:r>
              <a:rPr b="1" lang="sv-SE" sz="2100"/>
              <a:t>Response measure:</a:t>
            </a:r>
            <a:r>
              <a:rPr lang="sv-SE" sz="2100"/>
              <a:t> On client-side page refresh, client state and display contains state after last transaction. Time for re-routed refresh is equivalent to “standard” refresh (&lt;1 second 95% of the time, &lt;3 seconds 99% of the time).</a:t>
            </a:r>
            <a:endParaRPr sz="2100"/>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8" name="Google Shape;248;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 we do with Scenarios?</a:t>
            </a:r>
            <a:endParaRPr/>
          </a:p>
        </p:txBody>
      </p:sp>
      <p:sp>
        <p:nvSpPr>
          <p:cNvPr id="249" name="Google Shape;249;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Design</a:t>
            </a:r>
            <a:endParaRPr/>
          </a:p>
          <a:p>
            <a:pPr indent="-393700" lvl="0" marL="457200" rtl="0" algn="l">
              <a:spcBef>
                <a:spcPts val="1000"/>
              </a:spcBef>
              <a:spcAft>
                <a:spcPts val="0"/>
              </a:spcAft>
              <a:buSzPts val="2600"/>
              <a:buChar char="•"/>
            </a:pPr>
            <a:r>
              <a:rPr lang="sv-SE"/>
              <a:t>Stakeholder Negotiation</a:t>
            </a:r>
            <a:endParaRPr/>
          </a:p>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Human experiments with app.</a:t>
            </a:r>
            <a:endParaRPr/>
          </a:p>
          <a:p>
            <a:pPr indent="-393700" lvl="0" marL="457200" rtl="0" algn="l">
              <a:spcBef>
                <a:spcPts val="1000"/>
              </a:spcBef>
              <a:spcAft>
                <a:spcPts val="0"/>
              </a:spcAft>
              <a:buSzPts val="2600"/>
              <a:buChar char="•"/>
            </a:pPr>
            <a:r>
              <a:rPr lang="sv-SE"/>
              <a:t>Formal Test Cases</a:t>
            </a:r>
            <a:endParaRPr/>
          </a:p>
          <a:p>
            <a:pPr indent="-368300" lvl="1" marL="914400" rtl="0" algn="l">
              <a:spcBef>
                <a:spcPts val="500"/>
              </a:spcBef>
              <a:spcAft>
                <a:spcPts val="0"/>
              </a:spcAft>
              <a:buSzPts val="2200"/>
              <a:buChar char="•"/>
            </a:pPr>
            <a:r>
              <a:rPr lang="sv-SE"/>
              <a:t>Assign specific input and check response.</a:t>
            </a:r>
            <a:endParaRPr/>
          </a:p>
        </p:txBody>
      </p:sp>
      <p:pic>
        <p:nvPicPr>
          <p:cNvPr id="250" name="Google Shape;250;p38"/>
          <p:cNvPicPr preferRelativeResize="0"/>
          <p:nvPr/>
        </p:nvPicPr>
        <p:blipFill>
          <a:blip r:embed="rId3">
            <a:alphaModFix/>
          </a:blip>
          <a:stretch>
            <a:fillRect/>
          </a:stretch>
        </p:blipFill>
        <p:spPr>
          <a:xfrm>
            <a:off x="5665674" y="1149675"/>
            <a:ext cx="1054850" cy="1301000"/>
          </a:xfrm>
          <a:prstGeom prst="rect">
            <a:avLst/>
          </a:prstGeom>
          <a:noFill/>
          <a:ln>
            <a:noFill/>
          </a:ln>
        </p:spPr>
      </p:pic>
      <p:pic>
        <p:nvPicPr>
          <p:cNvPr id="251" name="Google Shape;251;p38"/>
          <p:cNvPicPr preferRelativeResize="0"/>
          <p:nvPr/>
        </p:nvPicPr>
        <p:blipFill>
          <a:blip r:embed="rId4">
            <a:alphaModFix/>
          </a:blip>
          <a:stretch>
            <a:fillRect/>
          </a:stretch>
        </p:blipFill>
        <p:spPr>
          <a:xfrm>
            <a:off x="6938675" y="1811988"/>
            <a:ext cx="1543051" cy="867974"/>
          </a:xfrm>
          <a:prstGeom prst="rect">
            <a:avLst/>
          </a:prstGeom>
          <a:noFill/>
          <a:ln>
            <a:noFill/>
          </a:ln>
        </p:spPr>
      </p:pic>
      <p:pic>
        <p:nvPicPr>
          <p:cNvPr id="252" name="Google Shape;252;p38"/>
          <p:cNvPicPr preferRelativeResize="0"/>
          <p:nvPr/>
        </p:nvPicPr>
        <p:blipFill>
          <a:blip r:embed="rId5">
            <a:alphaModFix/>
          </a:blip>
          <a:stretch>
            <a:fillRect/>
          </a:stretch>
        </p:blipFill>
        <p:spPr>
          <a:xfrm>
            <a:off x="5600699" y="2628324"/>
            <a:ext cx="1184825" cy="788450"/>
          </a:xfrm>
          <a:prstGeom prst="rect">
            <a:avLst/>
          </a:prstGeom>
          <a:noFill/>
          <a:ln>
            <a:noFill/>
          </a:ln>
        </p:spPr>
      </p:pic>
      <p:pic>
        <p:nvPicPr>
          <p:cNvPr id="253" name="Google Shape;253;p38"/>
          <p:cNvPicPr preferRelativeResize="0"/>
          <p:nvPr/>
        </p:nvPicPr>
        <p:blipFill>
          <a:blip r:embed="rId6">
            <a:alphaModFix/>
          </a:blip>
          <a:stretch>
            <a:fillRect/>
          </a:stretch>
        </p:blipFill>
        <p:spPr>
          <a:xfrm>
            <a:off x="6932124" y="3043625"/>
            <a:ext cx="1556162" cy="1403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59" name="Google Shape;259;p39"/>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during architectural definition.</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Intended user of scenario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60" name="Google Shape;260;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66" name="Google Shape;26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Identify a focused scenario set</a:t>
            </a:r>
            <a:endParaRPr b="1" sz="1800"/>
          </a:p>
          <a:p>
            <a:pPr indent="-342900" lvl="1" marL="914400" rtl="0" algn="l">
              <a:spcBef>
                <a:spcPts val="500"/>
              </a:spcBef>
              <a:spcAft>
                <a:spcPts val="0"/>
              </a:spcAft>
              <a:buSzPts val="1800"/>
              <a:buChar char="•"/>
            </a:pPr>
            <a:r>
              <a:rPr lang="sv-SE" sz="1800"/>
              <a:t>Too many scenarios can be distracting.</a:t>
            </a:r>
            <a:endParaRPr sz="1800"/>
          </a:p>
          <a:p>
            <a:pPr indent="-342900" lvl="1" marL="914400" rtl="0" algn="l">
              <a:spcBef>
                <a:spcPts val="500"/>
              </a:spcBef>
              <a:spcAft>
                <a:spcPts val="0"/>
              </a:spcAft>
              <a:buSzPts val="1800"/>
              <a:buChar char="•"/>
            </a:pPr>
            <a:r>
              <a:rPr lang="sv-SE" sz="1800"/>
              <a:t>Prioritize no more than 15-20.</a:t>
            </a:r>
            <a:endParaRPr sz="1800"/>
          </a:p>
          <a:p>
            <a:pPr indent="-342900" lvl="0" marL="457200" rtl="0" algn="l">
              <a:spcBef>
                <a:spcPts val="1000"/>
              </a:spcBef>
              <a:spcAft>
                <a:spcPts val="0"/>
              </a:spcAft>
              <a:buSzPts val="1800"/>
              <a:buChar char="•"/>
            </a:pPr>
            <a:r>
              <a:rPr b="1" lang="sv-SE" sz="1800"/>
              <a:t>Use distinct scenarios</a:t>
            </a:r>
            <a:endParaRPr b="1" sz="1800"/>
          </a:p>
          <a:p>
            <a:pPr indent="-342900" lvl="1" marL="914400" rtl="0" algn="l">
              <a:spcBef>
                <a:spcPts val="500"/>
              </a:spcBef>
              <a:spcAft>
                <a:spcPts val="0"/>
              </a:spcAft>
              <a:buSzPts val="1800"/>
              <a:buChar char="•"/>
            </a:pPr>
            <a:r>
              <a:rPr lang="sv-SE" sz="1800"/>
              <a:t>Avoid having multiple scenarios centered around near-identical events. They are redundant.</a:t>
            </a:r>
            <a:endParaRPr sz="1800"/>
          </a:p>
          <a:p>
            <a:pPr indent="-342900" lvl="1" marL="914400" rtl="0" algn="l">
              <a:spcBef>
                <a:spcPts val="500"/>
              </a:spcBef>
              <a:spcAft>
                <a:spcPts val="0"/>
              </a:spcAft>
              <a:buSzPts val="1800"/>
              <a:buChar char="•"/>
            </a:pPr>
            <a:r>
              <a:rPr lang="sv-SE" sz="1800"/>
              <a:t>Consider demands placed on the system.</a:t>
            </a:r>
            <a:endParaRPr sz="1800"/>
          </a:p>
          <a:p>
            <a:pPr indent="-342900" lvl="0" marL="457200" rtl="0" algn="l">
              <a:spcBef>
                <a:spcPts val="1000"/>
              </a:spcBef>
              <a:spcAft>
                <a:spcPts val="0"/>
              </a:spcAft>
              <a:buSzPts val="1800"/>
              <a:buChar char="•"/>
            </a:pPr>
            <a:r>
              <a:rPr b="1" lang="sv-SE" sz="1800"/>
              <a:t>Use scenarios early</a:t>
            </a:r>
            <a:endParaRPr b="1" sz="1800"/>
          </a:p>
          <a:p>
            <a:pPr indent="-342900" lvl="1" marL="914400" rtl="0" algn="l">
              <a:spcBef>
                <a:spcPts val="500"/>
              </a:spcBef>
              <a:spcAft>
                <a:spcPts val="0"/>
              </a:spcAft>
              <a:buSzPts val="1800"/>
              <a:buChar char="•"/>
            </a:pPr>
            <a:r>
              <a:rPr lang="sv-SE" sz="1800"/>
              <a:t>Most impactful early in development to focus design activities on most important aspects of the system.</a:t>
            </a:r>
            <a:endParaRPr sz="1800"/>
          </a:p>
        </p:txBody>
      </p:sp>
      <p:sp>
        <p:nvSpPr>
          <p:cNvPr id="267" name="Google Shape;26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4" name="Google Shape;274;p41"/>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Reliability </a:t>
            </a:r>
            <a:endParaRPr/>
          </a:p>
          <a:p>
            <a:pPr indent="0" lvl="0" marL="0" rtl="0" algn="l">
              <a:spcBef>
                <a:spcPts val="0"/>
              </a:spcBef>
              <a:spcAft>
                <a:spcPts val="0"/>
              </a:spcAft>
              <a:buNone/>
            </a:pPr>
            <a:r>
              <a:rPr lang="sv-SE"/>
              <a:t>Scenarios</a:t>
            </a:r>
            <a:endParaRPr/>
          </a:p>
        </p:txBody>
      </p:sp>
      <p:pic>
        <p:nvPicPr>
          <p:cNvPr id="275" name="Google Shape;275;p41"/>
          <p:cNvPicPr preferRelativeResize="0"/>
          <p:nvPr/>
        </p:nvPicPr>
        <p:blipFill>
          <a:blip r:embed="rId3">
            <a:alphaModFix/>
          </a:blip>
          <a:stretch>
            <a:fillRect/>
          </a:stretch>
        </p:blipFill>
        <p:spPr>
          <a:xfrm>
            <a:off x="3930625" y="1292433"/>
            <a:ext cx="4756176" cy="2990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2" name="Google Shape;28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83" name="Google Shape;283;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The ability to minimize the number of observed failures</a:t>
            </a:r>
            <a:r>
              <a:rPr lang="sv-SE"/>
              <a:t> (AKA: a statistical approximation of correctness).</a:t>
            </a:r>
            <a:endParaRPr/>
          </a:p>
          <a:p>
            <a:pPr indent="-393700" lvl="0" marL="457200" rtl="0" algn="l">
              <a:spcBef>
                <a:spcPts val="1000"/>
              </a:spcBef>
              <a:spcAft>
                <a:spcPts val="0"/>
              </a:spcAft>
              <a:buSzPts val="2600"/>
              <a:buChar char="•"/>
            </a:pPr>
            <a:r>
              <a:rPr lang="sv-SE"/>
              <a:t>Scenarios revolve around one function (or a small set) accessed through an interface.</a:t>
            </a:r>
            <a:endParaRPr/>
          </a:p>
          <a:p>
            <a:pPr indent="-368300" lvl="1" marL="914400" rtl="0" algn="l">
              <a:spcBef>
                <a:spcPts val="500"/>
              </a:spcBef>
              <a:spcAft>
                <a:spcPts val="0"/>
              </a:spcAft>
              <a:buSzPts val="2200"/>
              <a:buChar char="•"/>
            </a:pPr>
            <a:r>
              <a:rPr lang="sv-SE"/>
              <a:t>Give context on type of user if it impacts system execution or </a:t>
            </a:r>
            <a:r>
              <a:rPr lang="sv-SE"/>
              <a:t>perceived</a:t>
            </a:r>
            <a:r>
              <a:rPr lang="sv-SE"/>
              <a:t> reliability.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0" name="Google Shape;290;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291" name="Google Shape;291;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MTBF: </a:t>
            </a:r>
            <a:r>
              <a:rPr b="1" lang="sv-SE"/>
              <a:t>Average time between observed failures.</a:t>
            </a:r>
            <a:endParaRPr b="1"/>
          </a:p>
          <a:p>
            <a:pPr indent="-393700" lvl="0" marL="457200" rtl="0" algn="l">
              <a:spcBef>
                <a:spcPts val="1000"/>
              </a:spcBef>
              <a:spcAft>
                <a:spcPts val="0"/>
              </a:spcAft>
              <a:buSzPts val="2600"/>
              <a:buChar char="•"/>
            </a:pPr>
            <a:r>
              <a:rPr b="1" lang="sv-SE"/>
              <a:t>Availability is a quality attribute of its own.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5" name="Google Shape;15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We Begin</a:t>
            </a:r>
            <a:endParaRPr/>
          </a:p>
        </p:txBody>
      </p:sp>
      <p:sp>
        <p:nvSpPr>
          <p:cNvPr id="156" name="Google Shape;15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Any questions on Lecture 2?</a:t>
            </a:r>
            <a:endParaRPr/>
          </a:p>
          <a:p>
            <a:pPr indent="-368300" lvl="1" marL="914400" rtl="0" algn="l">
              <a:spcBef>
                <a:spcPts val="500"/>
              </a:spcBef>
              <a:spcAft>
                <a:spcPts val="0"/>
              </a:spcAft>
              <a:buSzPts val="2200"/>
              <a:buChar char="•"/>
            </a:pPr>
            <a:r>
              <a:rPr lang="sv-SE"/>
              <a:t>If you missed Lecture 2 - watch the video! </a:t>
            </a:r>
            <a:endParaRPr/>
          </a:p>
          <a:p>
            <a:pPr indent="-393700" lvl="0" marL="457200" rtl="0" algn="l">
              <a:spcBef>
                <a:spcPts val="1000"/>
              </a:spcBef>
              <a:spcAft>
                <a:spcPts val="0"/>
              </a:spcAft>
              <a:buSzPts val="2600"/>
              <a:buChar char="•"/>
            </a:pPr>
            <a:r>
              <a:rPr lang="sv-SE"/>
              <a:t>Team assignments</a:t>
            </a:r>
            <a:endParaRPr/>
          </a:p>
          <a:p>
            <a:pPr indent="-368300" lvl="1" marL="914400" rtl="0" algn="l">
              <a:spcBef>
                <a:spcPts val="500"/>
              </a:spcBef>
              <a:spcAft>
                <a:spcPts val="0"/>
              </a:spcAft>
              <a:buSzPts val="2200"/>
              <a:buChar char="•"/>
            </a:pPr>
            <a:r>
              <a:rPr lang="sv-SE"/>
              <a:t>You should be in a team now. </a:t>
            </a:r>
            <a:endParaRPr/>
          </a:p>
          <a:p>
            <a:pPr indent="-368300" lvl="1" marL="914400" rtl="0" algn="l">
              <a:spcBef>
                <a:spcPts val="500"/>
              </a:spcBef>
              <a:spcAft>
                <a:spcPts val="0"/>
              </a:spcAft>
              <a:buSzPts val="2200"/>
              <a:buChar char="•"/>
            </a:pPr>
            <a:r>
              <a:rPr lang="sv-SE"/>
              <a:t>Let us know if you have problems.</a:t>
            </a:r>
            <a:endParaRPr/>
          </a:p>
          <a:p>
            <a:pPr indent="-393700" lvl="0" marL="457200" rtl="0" algn="l">
              <a:spcBef>
                <a:spcPts val="1000"/>
              </a:spcBef>
              <a:spcAft>
                <a:spcPts val="0"/>
              </a:spcAft>
              <a:buSzPts val="2600"/>
              <a:buChar char="•"/>
            </a:pPr>
            <a:r>
              <a:rPr lang="sv-SE"/>
              <a:t>Student Representatives</a:t>
            </a:r>
            <a:endParaRPr/>
          </a:p>
          <a:p>
            <a:pPr indent="-368300" lvl="1" marL="914400" rtl="0" algn="l">
              <a:spcBef>
                <a:spcPts val="500"/>
              </a:spcBef>
              <a:spcAft>
                <a:spcPts val="0"/>
              </a:spcAft>
              <a:buSzPts val="2200"/>
              <a:buChar char="•"/>
            </a:pPr>
            <a:r>
              <a:rPr lang="sv-SE"/>
              <a:t>Volunteers needed!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r>
              <a:rPr lang="sv-SE"/>
              <a:t> Scenarios</a:t>
            </a:r>
            <a:endParaRPr/>
          </a:p>
        </p:txBody>
      </p:sp>
      <p:sp>
        <p:nvSpPr>
          <p:cNvPr id="297" name="Google Shape;29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Highlight the function(s)</a:t>
            </a:r>
            <a:br>
              <a:rPr lang="sv-SE" sz="2400"/>
            </a:br>
            <a:r>
              <a:rPr lang="sv-SE" sz="2400"/>
              <a:t>being used and the context used in. </a:t>
            </a:r>
            <a:br>
              <a:rPr lang="sv-SE" sz="2400"/>
            </a:br>
            <a:r>
              <a:rPr lang="sv-SE" sz="2400"/>
              <a:t>Explain the type of user, if relevant.</a:t>
            </a:r>
            <a:endParaRPr sz="2400"/>
          </a:p>
          <a:p>
            <a:pPr indent="-381000" lvl="0" marL="457200" rtl="0" algn="l">
              <a:spcBef>
                <a:spcPts val="1000"/>
              </a:spcBef>
              <a:spcAft>
                <a:spcPts val="0"/>
              </a:spcAft>
              <a:buSzPts val="2400"/>
              <a:buChar char="•"/>
            </a:pPr>
            <a:r>
              <a:rPr b="1" lang="sv-SE" sz="2400"/>
              <a:t>System state: </a:t>
            </a:r>
            <a:r>
              <a:rPr lang="sv-SE" sz="2400"/>
              <a:t>Data stored in system or past events may impact reliability (multiple failures may leave system vulnerable)</a:t>
            </a:r>
            <a:endParaRPr sz="2400"/>
          </a:p>
          <a:p>
            <a:pPr indent="-381000" lvl="0" marL="457200" rtl="0" algn="l">
              <a:spcBef>
                <a:spcPts val="1000"/>
              </a:spcBef>
              <a:spcAft>
                <a:spcPts val="0"/>
              </a:spcAft>
              <a:buSzPts val="2400"/>
              <a:buChar char="•"/>
            </a:pPr>
            <a:r>
              <a:rPr b="1" lang="sv-SE" sz="2400"/>
              <a:t>Environment state:</a:t>
            </a:r>
            <a:r>
              <a:rPr lang="sv-SE" sz="2400"/>
              <a:t> Available resources may impact reliability (resources, networking).</a:t>
            </a:r>
            <a:endParaRPr sz="2400"/>
          </a:p>
        </p:txBody>
      </p:sp>
      <p:sp>
        <p:nvSpPr>
          <p:cNvPr id="298" name="Google Shape;29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99" name="Google Shape;299;p4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00" name="Google Shape;300;p44"/>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06" name="Google Shape;306;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External Stimulus: </a:t>
            </a:r>
            <a:endParaRPr b="1"/>
          </a:p>
          <a:p>
            <a:pPr indent="-368300" lvl="1" marL="914400" rtl="0" algn="l">
              <a:spcBef>
                <a:spcPts val="500"/>
              </a:spcBef>
              <a:spcAft>
                <a:spcPts val="0"/>
              </a:spcAft>
              <a:buSzPts val="2200"/>
              <a:buChar char="•"/>
            </a:pPr>
            <a:r>
              <a:rPr lang="sv-SE"/>
              <a:t>User or system performs one or more functions.</a:t>
            </a:r>
            <a:endParaRPr/>
          </a:p>
          <a:p>
            <a:pPr indent="-368300" lvl="1" marL="914400" rtl="0" algn="l">
              <a:spcBef>
                <a:spcPts val="500"/>
              </a:spcBef>
              <a:spcAft>
                <a:spcPts val="0"/>
              </a:spcAft>
              <a:buSzPts val="2200"/>
              <a:buChar char="•"/>
            </a:pPr>
            <a:r>
              <a:rPr lang="sv-SE"/>
              <a:t>State specific action or sequence of actions performed.</a:t>
            </a:r>
            <a:endParaRPr/>
          </a:p>
          <a:p>
            <a:pPr indent="-368300" lvl="1" marL="914400" rtl="0" algn="l">
              <a:spcBef>
                <a:spcPts val="500"/>
              </a:spcBef>
              <a:spcAft>
                <a:spcPts val="0"/>
              </a:spcAft>
              <a:buSzPts val="2200"/>
              <a:buChar char="•"/>
            </a:pPr>
            <a:r>
              <a:rPr lang="sv-SE"/>
              <a:t>If relevant, explain the type of user and reason they would </a:t>
            </a:r>
            <a:r>
              <a:rPr lang="sv-SE"/>
              <a:t>perceive</a:t>
            </a:r>
            <a:r>
              <a:rPr lang="sv-SE"/>
              <a:t> reliability differently. </a:t>
            </a:r>
            <a:endParaRPr/>
          </a:p>
        </p:txBody>
      </p:sp>
      <p:sp>
        <p:nvSpPr>
          <p:cNvPr id="307" name="Google Shape;30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08" name="Google Shape;308;p4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09" name="Google Shape;309;p45"/>
          <p:cNvSpPr/>
          <p:nvPr/>
        </p:nvSpPr>
        <p:spPr>
          <a:xfrm>
            <a:off x="6437750" y="590150"/>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15" name="Google Shape;31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endParaRPr b="1"/>
          </a:p>
          <a:p>
            <a:pPr indent="-368300" lvl="1" marL="914400" rtl="0" algn="l">
              <a:spcBef>
                <a:spcPts val="500"/>
              </a:spcBef>
              <a:spcAft>
                <a:spcPts val="0"/>
              </a:spcAft>
              <a:buSzPts val="2200"/>
              <a:buChar char="•"/>
            </a:pPr>
            <a:r>
              <a:rPr lang="sv-SE"/>
              <a:t>The functional response of the system.</a:t>
            </a:r>
            <a:endParaRPr/>
          </a:p>
          <a:p>
            <a:pPr indent="-368300" lvl="1" marL="914400" rtl="0" algn="l">
              <a:spcBef>
                <a:spcPts val="500"/>
              </a:spcBef>
              <a:spcAft>
                <a:spcPts val="0"/>
              </a:spcAft>
              <a:buSzPts val="2200"/>
              <a:buChar char="•"/>
            </a:pPr>
            <a:r>
              <a:rPr lang="sv-SE"/>
              <a:t>Generally, the normal operation of that function.</a:t>
            </a:r>
            <a:endParaRPr/>
          </a:p>
          <a:p>
            <a:pPr indent="-393700" lvl="0" marL="457200" rtl="0" algn="l">
              <a:spcBef>
                <a:spcPts val="1000"/>
              </a:spcBef>
              <a:spcAft>
                <a:spcPts val="0"/>
              </a:spcAft>
              <a:buSzPts val="2600"/>
              <a:buChar char="•"/>
            </a:pPr>
            <a:r>
              <a:rPr b="1" lang="sv-SE"/>
              <a:t>Reliability Measure:</a:t>
            </a:r>
            <a:endParaRPr b="1"/>
          </a:p>
          <a:p>
            <a:pPr indent="-368300" lvl="1" marL="914400" rtl="0" algn="l">
              <a:spcBef>
                <a:spcPts val="500"/>
              </a:spcBef>
              <a:spcAft>
                <a:spcPts val="0"/>
              </a:spcAft>
              <a:buSzPts val="2200"/>
              <a:buChar char="•"/>
            </a:pPr>
            <a:r>
              <a:rPr lang="sv-SE"/>
              <a:t>ROCOF, POFOD, MTBF</a:t>
            </a:r>
            <a:endParaRPr/>
          </a:p>
          <a:p>
            <a:pPr indent="-368300" lvl="1" marL="914400" rtl="0" algn="l">
              <a:spcBef>
                <a:spcPts val="500"/>
              </a:spcBef>
              <a:spcAft>
                <a:spcPts val="0"/>
              </a:spcAft>
              <a:buSzPts val="2200"/>
              <a:buChar char="•"/>
            </a:pPr>
            <a:r>
              <a:rPr lang="sv-SE"/>
              <a:t>State probabilistically (generally given as an average)</a:t>
            </a:r>
            <a:endParaRPr/>
          </a:p>
          <a:p>
            <a:pPr indent="-342900" lvl="2" marL="1371600" rtl="0" algn="l">
              <a:spcBef>
                <a:spcPts val="500"/>
              </a:spcBef>
              <a:spcAft>
                <a:spcPts val="0"/>
              </a:spcAft>
              <a:buSzPts val="1800"/>
              <a:buChar char="•"/>
            </a:pPr>
            <a:r>
              <a:rPr lang="sv-SE"/>
              <a:t>“The average ROCOF will be at most 97 out of 1000 requests.”</a:t>
            </a:r>
            <a:endParaRPr/>
          </a:p>
          <a:p>
            <a:pPr indent="-342900" lvl="2" marL="1371600" rtl="0" algn="l">
              <a:spcBef>
                <a:spcPts val="500"/>
              </a:spcBef>
              <a:spcAft>
                <a:spcPts val="0"/>
              </a:spcAft>
              <a:buSzPts val="1800"/>
              <a:buChar char="•"/>
            </a:pPr>
            <a:r>
              <a:rPr lang="sv-SE"/>
              <a:t>MTBF already an average.</a:t>
            </a:r>
            <a:endParaRPr/>
          </a:p>
        </p:txBody>
      </p:sp>
      <p:sp>
        <p:nvSpPr>
          <p:cNvPr id="316" name="Google Shape;31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17" name="Google Shape;317;p4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18" name="Google Shape;318;p46"/>
          <p:cNvSpPr/>
          <p:nvPr/>
        </p:nvSpPr>
        <p:spPr>
          <a:xfrm>
            <a:off x="7921175" y="661488"/>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5" name="Google Shape;32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a:t>
            </a:r>
            <a:endParaRPr/>
          </a:p>
        </p:txBody>
      </p:sp>
      <p:sp>
        <p:nvSpPr>
          <p:cNvPr id="326" name="Google Shape;32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Overview:</a:t>
            </a:r>
            <a:r>
              <a:rPr lang="sv-SE" sz="2100"/>
              <a:t> A user adds an item to the shopping cart.</a:t>
            </a:r>
            <a:endParaRPr sz="2100"/>
          </a:p>
          <a:p>
            <a:pPr indent="-361950" lvl="0" marL="457200" rtl="0" algn="l">
              <a:spcBef>
                <a:spcPts val="0"/>
              </a:spcBef>
              <a:spcAft>
                <a:spcPts val="0"/>
              </a:spcAft>
              <a:buSzPts val="2100"/>
              <a:buChar char="•"/>
            </a:pPr>
            <a:r>
              <a:rPr b="1" lang="sv-SE" sz="2100"/>
              <a:t>System State:</a:t>
            </a:r>
            <a:r>
              <a:rPr lang="sv-SE" sz="2100"/>
              <a:t> The system is operating normally, under normal load (500 concurrent users). The shopping cart is empty.</a:t>
            </a:r>
            <a:endParaRPr sz="2100"/>
          </a:p>
          <a:p>
            <a:pPr indent="-361950" lvl="0" marL="457200" rtl="0" algn="l">
              <a:spcBef>
                <a:spcPts val="0"/>
              </a:spcBef>
              <a:spcAft>
                <a:spcPts val="0"/>
              </a:spcAft>
              <a:buSzPts val="2100"/>
              <a:buChar char="•"/>
            </a:pPr>
            <a:r>
              <a:rPr b="1" lang="sv-SE" sz="2100"/>
              <a:t>Environment State:</a:t>
            </a:r>
            <a:r>
              <a:rPr lang="sv-SE" sz="2100"/>
              <a:t> The environment is operating normally, with standard connectivity.</a:t>
            </a:r>
            <a:endParaRPr sz="2100"/>
          </a:p>
          <a:p>
            <a:pPr indent="-361950" lvl="0" marL="457200" rtl="0" algn="l">
              <a:spcBef>
                <a:spcPts val="0"/>
              </a:spcBef>
              <a:spcAft>
                <a:spcPts val="0"/>
              </a:spcAft>
              <a:buSzPts val="2100"/>
              <a:buChar char="•"/>
            </a:pPr>
            <a:r>
              <a:rPr b="1" lang="sv-SE" sz="2100"/>
              <a:t>External Stimulus:</a:t>
            </a:r>
            <a:r>
              <a:rPr lang="sv-SE" sz="2100"/>
              <a:t> A user selects the “add to cart button” with the quantity set to “1”.</a:t>
            </a:r>
            <a:endParaRPr sz="2100"/>
          </a:p>
          <a:p>
            <a:pPr indent="-361950" lvl="0" marL="457200" rtl="0" algn="l">
              <a:spcBef>
                <a:spcPts val="0"/>
              </a:spcBef>
              <a:spcAft>
                <a:spcPts val="0"/>
              </a:spcAft>
              <a:buSzPts val="2100"/>
              <a:buChar char="•"/>
            </a:pPr>
            <a:r>
              <a:rPr b="1" lang="sv-SE" sz="2100"/>
              <a:t>Required Response: </a:t>
            </a:r>
            <a:r>
              <a:rPr lang="sv-SE" sz="2100"/>
              <a:t>The item is successfully added to the shopping cart. The number of items displayed on the cart icon is incremented by one.</a:t>
            </a:r>
            <a:endParaRPr sz="2100"/>
          </a:p>
          <a:p>
            <a:pPr indent="-361950" lvl="0" marL="457200" rtl="0" algn="l">
              <a:spcBef>
                <a:spcPts val="0"/>
              </a:spcBef>
              <a:spcAft>
                <a:spcPts val="0"/>
              </a:spcAft>
              <a:buSzPts val="2100"/>
              <a:buChar char="•"/>
            </a:pPr>
            <a:r>
              <a:rPr b="1" lang="sv-SE" sz="2100"/>
              <a:t>Response Measure:</a:t>
            </a:r>
            <a:r>
              <a:rPr lang="sv-SE" sz="2100"/>
              <a:t> Average ROCOF for this function is 15/1000 requests.</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3" name="Google Shape;333;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34" name="Google Shape;334;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A “power user” requests summary statistics for data in the spreadsheet.</a:t>
            </a:r>
            <a:endParaRPr/>
          </a:p>
          <a:p>
            <a:pPr indent="-393700" lvl="0" marL="457200" rtl="0" algn="l">
              <a:spcBef>
                <a:spcPts val="0"/>
              </a:spcBef>
              <a:spcAft>
                <a:spcPts val="0"/>
              </a:spcAft>
              <a:buSzPts val="2600"/>
              <a:buChar char="•"/>
            </a:pPr>
            <a:r>
              <a:rPr b="1" lang="sv-SE"/>
              <a:t>System/Environment State:</a:t>
            </a:r>
            <a:r>
              <a:rPr lang="sv-SE"/>
              <a:t> The system and environment are operating normally.</a:t>
            </a:r>
            <a:endParaRPr/>
          </a:p>
          <a:p>
            <a:pPr indent="-393700" lvl="0" marL="457200" rtl="0" algn="l">
              <a:spcBef>
                <a:spcPts val="0"/>
              </a:spcBef>
              <a:spcAft>
                <a:spcPts val="0"/>
              </a:spcAft>
              <a:buSzPts val="2600"/>
              <a:buChar char="•"/>
            </a:pPr>
            <a:r>
              <a:rPr b="1" lang="sv-SE"/>
              <a:t>External Stimulus:</a:t>
            </a:r>
            <a:r>
              <a:rPr lang="sv-SE"/>
              <a:t> A “power user” clicks the data summary button. </a:t>
            </a:r>
            <a:endParaRPr/>
          </a:p>
          <a:p>
            <a:pPr indent="-368300" lvl="1" marL="914400" rtl="0" algn="l">
              <a:spcBef>
                <a:spcPts val="0"/>
              </a:spcBef>
              <a:spcAft>
                <a:spcPts val="0"/>
              </a:spcAft>
              <a:buSzPts val="2200"/>
              <a:buChar char="•"/>
            </a:pPr>
            <a:r>
              <a:rPr lang="sv-SE"/>
              <a:t>A power user is defined as one who manages a large volume of data (&gt; 20000 rows), and accesses this function at least once per hour.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1" name="Google Shape;34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42" name="Google Shape;342;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endParaRPr b="1"/>
          </a:p>
          <a:p>
            <a:pPr indent="-368300" lvl="1" marL="914400" rtl="0" algn="l">
              <a:spcBef>
                <a:spcPts val="500"/>
              </a:spcBef>
              <a:spcAft>
                <a:spcPts val="0"/>
              </a:spcAft>
              <a:buSzPts val="2200"/>
              <a:buChar char="•"/>
            </a:pPr>
            <a:r>
              <a:rPr lang="sv-SE"/>
              <a:t>The summary statistics are calculated and displayed to the screen. The statistics are also written to a CSV file (appended to the file if it already exists).</a:t>
            </a:r>
            <a:endParaRPr/>
          </a:p>
          <a:p>
            <a:pPr indent="-393700" lvl="0" marL="457200" rtl="0" algn="l">
              <a:spcBef>
                <a:spcPts val="1000"/>
              </a:spcBef>
              <a:spcAft>
                <a:spcPts val="0"/>
              </a:spcAft>
              <a:buSzPts val="2600"/>
              <a:buChar char="•"/>
            </a:pPr>
            <a:r>
              <a:rPr b="1" lang="sv-SE"/>
              <a:t>Response Measure:</a:t>
            </a:r>
            <a:endParaRPr b="1"/>
          </a:p>
          <a:p>
            <a:pPr indent="-368300" lvl="1" marL="914400" rtl="0" algn="l">
              <a:spcBef>
                <a:spcPts val="500"/>
              </a:spcBef>
              <a:spcAft>
                <a:spcPts val="0"/>
              </a:spcAft>
              <a:buSzPts val="2200"/>
              <a:buChar char="•"/>
            </a:pPr>
            <a:r>
              <a:rPr lang="sv-SE"/>
              <a:t>The MTBF for this function must be at least 8 hours. </a:t>
            </a:r>
            <a:endParaRPr/>
          </a:p>
          <a:p>
            <a:pPr indent="-342900" lvl="2" marL="1371600" rtl="0" algn="l">
              <a:spcBef>
                <a:spcPts val="500"/>
              </a:spcBef>
              <a:spcAft>
                <a:spcPts val="0"/>
              </a:spcAft>
              <a:buSzPts val="1800"/>
              <a:buChar char="•"/>
            </a:pPr>
            <a:r>
              <a:rPr lang="sv-SE"/>
              <a:t>Power uses expect long, uninterrupted sessions, and expect accurate results on a regular basis.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9" name="Google Shape;349;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Availability Scenarios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55" name="Google Shape;355;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of the system to mask or repair failures such that the outage period does not exceed a required value over a time period.</a:t>
            </a:r>
            <a:endParaRPr/>
          </a:p>
          <a:p>
            <a:pPr indent="-393700" lvl="0" marL="457200" rtl="0" algn="l">
              <a:spcBef>
                <a:spcPts val="1000"/>
              </a:spcBef>
              <a:spcAft>
                <a:spcPts val="0"/>
              </a:spcAft>
              <a:buSzPts val="2600"/>
              <a:buChar char="•"/>
            </a:pPr>
            <a:r>
              <a:rPr b="1" lang="sv-SE"/>
              <a:t>Measure how the system responds to failure.</a:t>
            </a:r>
            <a:endParaRPr b="1"/>
          </a:p>
          <a:p>
            <a:pPr indent="-368300" lvl="1" marL="914400" rtl="0" algn="l">
              <a:spcBef>
                <a:spcPts val="500"/>
              </a:spcBef>
              <a:spcAft>
                <a:spcPts val="0"/>
              </a:spcAft>
              <a:buSzPts val="2200"/>
              <a:buChar char="•"/>
            </a:pPr>
            <a:r>
              <a:rPr lang="sv-SE"/>
              <a:t>What does the system do to return to normal?</a:t>
            </a:r>
            <a:endParaRPr/>
          </a:p>
          <a:p>
            <a:pPr indent="-368300" lvl="1" marL="914400" rtl="0" algn="l">
              <a:spcBef>
                <a:spcPts val="500"/>
              </a:spcBef>
              <a:spcAft>
                <a:spcPts val="0"/>
              </a:spcAft>
              <a:buSzPts val="2200"/>
              <a:buChar char="•"/>
            </a:pPr>
            <a:r>
              <a:rPr lang="sv-SE"/>
              <a:t>How long does it take?</a:t>
            </a:r>
            <a:endParaRPr/>
          </a:p>
          <a:p>
            <a:pPr indent="-393700" lvl="0" marL="457200" rtl="0" algn="l">
              <a:spcBef>
                <a:spcPts val="1000"/>
              </a:spcBef>
              <a:spcAft>
                <a:spcPts val="0"/>
              </a:spcAft>
              <a:buSzPts val="2600"/>
              <a:buChar char="•"/>
            </a:pPr>
            <a:r>
              <a:rPr b="1" lang="sv-SE"/>
              <a:t>Stimuli should always be a failure.</a:t>
            </a:r>
            <a:endParaRPr b="1"/>
          </a:p>
        </p:txBody>
      </p:sp>
      <p:sp>
        <p:nvSpPr>
          <p:cNvPr id="356" name="Google Shape;35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2" name="Google Shape;362;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measures should always include a measure of availability:</a:t>
            </a:r>
            <a:endParaRPr/>
          </a:p>
          <a:p>
            <a:pPr indent="-368300" lvl="1" marL="914400" rtl="0" algn="l">
              <a:spcBef>
                <a:spcPts val="500"/>
              </a:spcBef>
              <a:spcAft>
                <a:spcPts val="0"/>
              </a:spcAft>
              <a:buSzPts val="2200"/>
              <a:buChar char="•"/>
            </a:pPr>
            <a:r>
              <a:rPr lang="sv-SE"/>
              <a:t>availability threshold </a:t>
            </a:r>
            <a:endParaRPr/>
          </a:p>
          <a:p>
            <a:pPr indent="-342900" lvl="2" marL="1371600" rtl="0" algn="l">
              <a:spcBef>
                <a:spcPts val="500"/>
              </a:spcBef>
              <a:spcAft>
                <a:spcPts val="0"/>
              </a:spcAft>
              <a:buSzPts val="1800"/>
              <a:buChar char="•"/>
            </a:pPr>
            <a:r>
              <a:rPr lang="sv-SE"/>
              <a:t>(“Availability must be at least 0.9999”)</a:t>
            </a:r>
            <a:endParaRPr/>
          </a:p>
          <a:p>
            <a:pPr indent="-368300" lvl="1" marL="914400" rtl="0" algn="l">
              <a:spcBef>
                <a:spcPts val="500"/>
              </a:spcBef>
              <a:spcAft>
                <a:spcPts val="0"/>
              </a:spcAft>
              <a:buSzPts val="2200"/>
              <a:buChar char="•"/>
            </a:pPr>
            <a:r>
              <a:rPr lang="sv-SE"/>
              <a:t>time to detect or repair fault</a:t>
            </a:r>
            <a:endParaRPr/>
          </a:p>
          <a:p>
            <a:pPr indent="-342900" lvl="2" marL="1371600" rtl="0" algn="l">
              <a:spcBef>
                <a:spcPts val="500"/>
              </a:spcBef>
              <a:spcAft>
                <a:spcPts val="0"/>
              </a:spcAft>
              <a:buSzPts val="1800"/>
              <a:buChar char="•"/>
            </a:pPr>
            <a:r>
              <a:rPr lang="sv-SE"/>
              <a:t>(“95% of the time, the failure is detected within 5ms”)</a:t>
            </a:r>
            <a:endParaRPr/>
          </a:p>
          <a:p>
            <a:pPr indent="-368300" lvl="1" marL="914400" rtl="0" algn="l">
              <a:spcBef>
                <a:spcPts val="500"/>
              </a:spcBef>
              <a:spcAft>
                <a:spcPts val="0"/>
              </a:spcAft>
              <a:buSzPts val="2200"/>
              <a:buChar char="•"/>
            </a:pPr>
            <a:r>
              <a:rPr lang="sv-SE"/>
              <a:t>time system in degraded mode </a:t>
            </a:r>
            <a:endParaRPr/>
          </a:p>
          <a:p>
            <a:pPr indent="-342900" lvl="2" marL="1371600" rtl="0" algn="l">
              <a:spcBef>
                <a:spcPts val="500"/>
              </a:spcBef>
              <a:spcAft>
                <a:spcPts val="0"/>
              </a:spcAft>
              <a:buSzPts val="1800"/>
              <a:buChar char="•"/>
            </a:pPr>
            <a:r>
              <a:rPr lang="sv-SE"/>
              <a:t>(“95% of the time, must be back online within 10 minutes”)</a:t>
            </a:r>
            <a:endParaRPr/>
          </a:p>
        </p:txBody>
      </p:sp>
      <p:sp>
        <p:nvSpPr>
          <p:cNvPr id="363" name="Google Shape;36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9" name="Google Shape;369;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must distinguish physical failures in the system and the software’s perception of the failure.</a:t>
            </a:r>
            <a:endParaRPr/>
          </a:p>
          <a:p>
            <a:pPr indent="-368300" lvl="1" marL="914400" rtl="0" algn="l">
              <a:spcBef>
                <a:spcPts val="500"/>
              </a:spcBef>
              <a:spcAft>
                <a:spcPts val="0"/>
              </a:spcAft>
              <a:buSzPts val="2200"/>
              <a:buChar char="•"/>
            </a:pPr>
            <a:r>
              <a:rPr lang="sv-SE"/>
              <a:t>Do not assume software is omniscient. </a:t>
            </a:r>
            <a:endParaRPr/>
          </a:p>
          <a:p>
            <a:pPr indent="-393700" lvl="0" marL="457200" rtl="0" algn="l">
              <a:spcBef>
                <a:spcPts val="1000"/>
              </a:spcBef>
              <a:spcAft>
                <a:spcPts val="0"/>
              </a:spcAft>
              <a:buSzPts val="2600"/>
              <a:buChar char="•"/>
            </a:pPr>
            <a:r>
              <a:rPr lang="sv-SE"/>
              <a:t>Scenarios tend to deal with:</a:t>
            </a:r>
            <a:endParaRPr/>
          </a:p>
          <a:p>
            <a:pPr indent="-368300" lvl="1" marL="914400" rtl="0" algn="l">
              <a:spcBef>
                <a:spcPts val="500"/>
              </a:spcBef>
              <a:spcAft>
                <a:spcPts val="0"/>
              </a:spcAft>
              <a:buSzPts val="2200"/>
              <a:buChar char="•"/>
            </a:pPr>
            <a:r>
              <a:rPr lang="sv-SE"/>
              <a:t>Failure of internal component or external system.</a:t>
            </a:r>
            <a:endParaRPr/>
          </a:p>
          <a:p>
            <a:pPr indent="-368300" lvl="1" marL="914400" rtl="0" algn="l">
              <a:spcBef>
                <a:spcPts val="500"/>
              </a:spcBef>
              <a:spcAft>
                <a:spcPts val="0"/>
              </a:spcAft>
              <a:buSzPts val="2200"/>
              <a:buChar char="•"/>
            </a:pPr>
            <a:r>
              <a:rPr lang="sv-SE"/>
              <a:t>Reconfiguration of physical system.</a:t>
            </a:r>
            <a:endParaRPr/>
          </a:p>
          <a:p>
            <a:pPr indent="-368300" lvl="1" marL="914400" rtl="0" algn="l">
              <a:spcBef>
                <a:spcPts val="500"/>
              </a:spcBef>
              <a:spcAft>
                <a:spcPts val="0"/>
              </a:spcAft>
              <a:buSzPts val="2200"/>
              <a:buChar char="•"/>
            </a:pPr>
            <a:r>
              <a:rPr lang="sv-SE"/>
              <a:t>Maintenance or reconfiguration.</a:t>
            </a:r>
            <a:br>
              <a:rPr lang="sv-SE"/>
            </a:br>
            <a:endParaRPr/>
          </a:p>
        </p:txBody>
      </p:sp>
      <p:sp>
        <p:nvSpPr>
          <p:cNvPr id="370" name="Google Shape;370;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62" name="Google Shape;162;p2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63" name="Google Shape;163;p2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4" name="Google Shape;164;p2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65" name="Google Shape;165;p2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Examine quality attributes.</a:t>
            </a:r>
            <a:endParaRPr/>
          </a:p>
          <a:p>
            <a:pPr indent="-368300" lvl="1" marL="914400" rtl="0" algn="l">
              <a:lnSpc>
                <a:spcPct val="90000"/>
              </a:lnSpc>
              <a:spcBef>
                <a:spcPts val="0"/>
              </a:spcBef>
              <a:spcAft>
                <a:spcPts val="0"/>
              </a:spcAft>
              <a:buSzPts val="2200"/>
              <a:buChar char="•"/>
            </a:pPr>
            <a:r>
              <a:rPr b="1" lang="sv-SE"/>
              <a:t>Reliability:</a:t>
            </a:r>
            <a:r>
              <a:rPr lang="sv-SE"/>
              <a:t> </a:t>
            </a:r>
            <a:r>
              <a:rPr lang="sv-SE"/>
              <a:t>Ability</a:t>
            </a:r>
            <a:r>
              <a:rPr lang="sv-SE"/>
              <a:t> to minimize number of visible failures.</a:t>
            </a:r>
            <a:endParaRPr/>
          </a:p>
          <a:p>
            <a:pPr indent="-342900" lvl="2" marL="1371600" rtl="0" algn="l">
              <a:spcBef>
                <a:spcPts val="0"/>
              </a:spcBef>
              <a:spcAft>
                <a:spcPts val="0"/>
              </a:spcAft>
              <a:buSzPts val="1800"/>
              <a:buChar char="•"/>
            </a:pPr>
            <a:r>
              <a:rPr b="1" lang="sv-SE"/>
              <a:t>Availability: </a:t>
            </a:r>
            <a:r>
              <a:rPr lang="sv-SE"/>
              <a:t>Ability to mask or repair failures so cumulative service outage is not excessive.</a:t>
            </a:r>
            <a:endParaRPr/>
          </a:p>
          <a:p>
            <a:pPr indent="-368300" lvl="1" marL="914400" rtl="0" algn="l">
              <a:lnSpc>
                <a:spcPct val="90000"/>
              </a:lnSpc>
              <a:spcBef>
                <a:spcPts val="0"/>
              </a:spcBef>
              <a:spcAft>
                <a:spcPts val="0"/>
              </a:spcAft>
              <a:buSzPts val="2200"/>
              <a:buChar char="•"/>
            </a:pPr>
            <a:r>
              <a:rPr b="1" lang="sv-SE"/>
              <a:t>Performance: </a:t>
            </a:r>
            <a:r>
              <a:rPr lang="sv-SE"/>
              <a:t>Ability to meet timing requirements.</a:t>
            </a:r>
            <a:endParaRPr/>
          </a:p>
          <a:p>
            <a:pPr indent="-342900" lvl="2" marL="1371600" rtl="0" algn="l">
              <a:lnSpc>
                <a:spcPct val="90000"/>
              </a:lnSpc>
              <a:spcBef>
                <a:spcPts val="0"/>
              </a:spcBef>
              <a:spcAft>
                <a:spcPts val="0"/>
              </a:spcAft>
              <a:buSzPts val="1800"/>
              <a:buChar char="•"/>
            </a:pPr>
            <a:r>
              <a:rPr b="1" lang="sv-SE"/>
              <a:t>Scalability:</a:t>
            </a:r>
            <a:r>
              <a:rPr lang="sv-SE"/>
              <a:t> Ability to “grow” the system to process increasing number of requests.</a:t>
            </a:r>
            <a:endParaRPr/>
          </a:p>
          <a:p>
            <a:pPr indent="-368300" lvl="1" marL="914400" rtl="0" algn="l">
              <a:lnSpc>
                <a:spcPct val="90000"/>
              </a:lnSpc>
              <a:spcBef>
                <a:spcPts val="0"/>
              </a:spcBef>
              <a:spcAft>
                <a:spcPts val="0"/>
              </a:spcAft>
              <a:buSzPts val="2200"/>
              <a:buChar char="•"/>
            </a:pPr>
            <a:r>
              <a:rPr b="1" lang="sv-SE"/>
              <a:t>Security:</a:t>
            </a:r>
            <a:r>
              <a:rPr lang="sv-SE"/>
              <a:t> Ability to protect data and information from unauthorized access</a:t>
            </a:r>
            <a:endParaRPr/>
          </a:p>
          <a:p>
            <a:pPr indent="-393700" lvl="0" marL="457200" rtl="0" algn="l">
              <a:lnSpc>
                <a:spcPct val="90000"/>
              </a:lnSpc>
              <a:spcBef>
                <a:spcPts val="0"/>
              </a:spcBef>
              <a:spcAft>
                <a:spcPts val="0"/>
              </a:spcAft>
              <a:buSzPts val="2600"/>
              <a:buChar char="•"/>
            </a:pPr>
            <a:r>
              <a:rPr lang="sv-SE"/>
              <a:t>How to assess each using </a:t>
            </a:r>
            <a:r>
              <a:rPr b="1" lang="sv-SE"/>
              <a:t>scenarios</a:t>
            </a:r>
            <a:r>
              <a:rPr lang="sv-SE"/>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76" name="Google Shape;376;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Be clear about what needs </a:t>
            </a:r>
            <a:br>
              <a:rPr lang="sv-SE" sz="2400"/>
            </a:br>
            <a:r>
              <a:rPr lang="sv-SE" sz="2400"/>
              <a:t>to be available.</a:t>
            </a:r>
            <a:endParaRPr sz="2400"/>
          </a:p>
          <a:p>
            <a:pPr indent="-381000" lvl="0" marL="457200" rtl="0" algn="l">
              <a:spcBef>
                <a:spcPts val="1000"/>
              </a:spcBef>
              <a:spcAft>
                <a:spcPts val="0"/>
              </a:spcAft>
              <a:buSzPts val="2400"/>
              <a:buChar char="•"/>
            </a:pPr>
            <a:r>
              <a:rPr b="1" lang="sv-SE" sz="2400"/>
              <a:t>System/environment state:</a:t>
            </a:r>
            <a:r>
              <a:rPr lang="sv-SE" sz="2400"/>
              <a:t> The state of the system when the fault or failure occurs may also affect the desired system response. </a:t>
            </a:r>
            <a:endParaRPr sz="2400"/>
          </a:p>
          <a:p>
            <a:pPr indent="-381000" lvl="1" marL="914400" rtl="0" algn="l">
              <a:spcBef>
                <a:spcPts val="500"/>
              </a:spcBef>
              <a:spcAft>
                <a:spcPts val="0"/>
              </a:spcAft>
              <a:buSzPts val="2400"/>
              <a:buChar char="•"/>
            </a:pPr>
            <a:r>
              <a:rPr lang="sv-SE" sz="2400"/>
              <a:t>If the system has already failed and is not in normal mode, it may be desirable to shut it down. </a:t>
            </a:r>
            <a:endParaRPr sz="2400"/>
          </a:p>
          <a:p>
            <a:pPr indent="-381000" lvl="1" marL="914400" rtl="0" algn="l">
              <a:spcBef>
                <a:spcPts val="500"/>
              </a:spcBef>
              <a:spcAft>
                <a:spcPts val="0"/>
              </a:spcAft>
              <a:buSzPts val="2400"/>
              <a:buChar char="•"/>
            </a:pPr>
            <a:r>
              <a:rPr lang="sv-SE" sz="2400"/>
              <a:t>If this is the first failure, degradation of response time or functions may be preferred.</a:t>
            </a:r>
            <a:endParaRPr sz="2400"/>
          </a:p>
        </p:txBody>
      </p:sp>
      <p:sp>
        <p:nvSpPr>
          <p:cNvPr id="377" name="Google Shape;377;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78" name="Google Shape;378;p5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79" name="Google Shape;379;p54"/>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85" name="Google Shape;38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Differentiate </a:t>
            </a:r>
            <a:br>
              <a:rPr lang="sv-SE" sz="2400"/>
            </a:br>
            <a:r>
              <a:rPr lang="sv-SE" sz="2400"/>
              <a:t>internal/external failure - desired </a:t>
            </a:r>
            <a:br>
              <a:rPr lang="sv-SE" sz="2400"/>
            </a:br>
            <a:r>
              <a:rPr lang="sv-SE" sz="2400"/>
              <a:t>response may differ. </a:t>
            </a:r>
            <a:endParaRPr sz="2400"/>
          </a:p>
          <a:p>
            <a:pPr indent="-381000" lvl="0" marL="457200" rtl="0" algn="l">
              <a:spcBef>
                <a:spcPts val="1000"/>
              </a:spcBef>
              <a:spcAft>
                <a:spcPts val="0"/>
              </a:spcAft>
              <a:buSzPts val="2400"/>
              <a:buChar char="•"/>
            </a:pPr>
            <a:r>
              <a:rPr lang="sv-SE" sz="2400"/>
              <a:t>Stimuli is: </a:t>
            </a:r>
            <a:endParaRPr sz="2400"/>
          </a:p>
          <a:p>
            <a:pPr indent="-368300" lvl="1" marL="914400" rtl="0" algn="l">
              <a:spcBef>
                <a:spcPts val="500"/>
              </a:spcBef>
              <a:spcAft>
                <a:spcPts val="0"/>
              </a:spcAft>
              <a:buSzPts val="2200"/>
              <a:buChar char="•"/>
            </a:pPr>
            <a:r>
              <a:rPr lang="sv-SE"/>
              <a:t>An </a:t>
            </a:r>
            <a:r>
              <a:rPr b="1" i="1" lang="sv-SE"/>
              <a:t>omission</a:t>
            </a:r>
            <a:r>
              <a:rPr lang="sv-SE"/>
              <a:t> (a component fails to respond to an input), </a:t>
            </a:r>
            <a:endParaRPr/>
          </a:p>
          <a:p>
            <a:pPr indent="-368300" lvl="1" marL="914400" rtl="0" algn="l">
              <a:spcBef>
                <a:spcPts val="500"/>
              </a:spcBef>
              <a:spcAft>
                <a:spcPts val="0"/>
              </a:spcAft>
              <a:buSzPts val="2200"/>
              <a:buChar char="•"/>
            </a:pPr>
            <a:r>
              <a:rPr lang="sv-SE"/>
              <a:t>A </a:t>
            </a:r>
            <a:r>
              <a:rPr b="1" i="1" lang="sv-SE"/>
              <a:t>crash</a:t>
            </a:r>
            <a:r>
              <a:rPr lang="sv-SE"/>
              <a:t> (component repeatedly suffers omission faults)</a:t>
            </a:r>
            <a:endParaRPr/>
          </a:p>
          <a:p>
            <a:pPr indent="-368300" lvl="1" marL="914400" rtl="0" algn="l">
              <a:spcBef>
                <a:spcPts val="500"/>
              </a:spcBef>
              <a:spcAft>
                <a:spcPts val="0"/>
              </a:spcAft>
              <a:buSzPts val="2200"/>
              <a:buChar char="•"/>
            </a:pPr>
            <a:r>
              <a:rPr b="1" i="1" lang="sv-SE"/>
              <a:t>timing</a:t>
            </a:r>
            <a:r>
              <a:rPr i="1" lang="sv-SE"/>
              <a:t> </a:t>
            </a:r>
            <a:r>
              <a:rPr lang="sv-SE"/>
              <a:t>(component responds but response is early/late)</a:t>
            </a:r>
            <a:endParaRPr/>
          </a:p>
          <a:p>
            <a:pPr indent="-368300" lvl="1" marL="914400" rtl="0" algn="l">
              <a:spcBef>
                <a:spcPts val="500"/>
              </a:spcBef>
              <a:spcAft>
                <a:spcPts val="0"/>
              </a:spcAft>
              <a:buSzPts val="2200"/>
              <a:buChar char="•"/>
            </a:pPr>
            <a:r>
              <a:rPr b="1" i="1" lang="sv-SE"/>
              <a:t>response</a:t>
            </a:r>
            <a:r>
              <a:rPr lang="sv-SE"/>
              <a:t> (component responds with incorrect value).</a:t>
            </a:r>
            <a:endParaRPr/>
          </a:p>
        </p:txBody>
      </p:sp>
      <p:sp>
        <p:nvSpPr>
          <p:cNvPr id="386" name="Google Shape;38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387" name="Google Shape;387;p5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88" name="Google Shape;388;p55"/>
          <p:cNvSpPr/>
          <p:nvPr/>
        </p:nvSpPr>
        <p:spPr>
          <a:xfrm>
            <a:off x="6440009" y="518783"/>
            <a:ext cx="882000" cy="118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94" name="Google Shape;394;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br>
              <a:rPr b="1" lang="sv-SE" sz="2200"/>
            </a:br>
            <a:r>
              <a:rPr lang="sv-SE" sz="2200"/>
              <a:t>Many</a:t>
            </a:r>
            <a:r>
              <a:rPr lang="sv-SE" sz="2200"/>
              <a:t> possible reactions. Failure must be </a:t>
            </a:r>
            <a:br>
              <a:rPr lang="sv-SE" sz="2200"/>
            </a:br>
            <a:r>
              <a:rPr lang="sv-SE" sz="2200"/>
              <a:t>detected and isolated before recovery. Actions include: </a:t>
            </a:r>
            <a:endParaRPr sz="2200"/>
          </a:p>
          <a:p>
            <a:pPr indent="-342900" lvl="1" marL="914400" rtl="0" algn="l">
              <a:spcBef>
                <a:spcPts val="500"/>
              </a:spcBef>
              <a:spcAft>
                <a:spcPts val="0"/>
              </a:spcAft>
              <a:buSzPts val="1800"/>
              <a:buChar char="•"/>
            </a:pPr>
            <a:r>
              <a:rPr lang="sv-SE" sz="1800"/>
              <a:t>L</a:t>
            </a:r>
            <a:r>
              <a:rPr lang="sv-SE" sz="1800"/>
              <a:t>ogging the failure</a:t>
            </a:r>
            <a:endParaRPr sz="1800"/>
          </a:p>
          <a:p>
            <a:pPr indent="-342900" lvl="1" marL="914400" rtl="0" algn="l">
              <a:spcBef>
                <a:spcPts val="500"/>
              </a:spcBef>
              <a:spcAft>
                <a:spcPts val="0"/>
              </a:spcAft>
              <a:buSzPts val="1800"/>
              <a:buChar char="•"/>
            </a:pPr>
            <a:r>
              <a:rPr lang="sv-SE" sz="1800"/>
              <a:t>N</a:t>
            </a:r>
            <a:r>
              <a:rPr lang="sv-SE" sz="1800"/>
              <a:t>otifying users or systems</a:t>
            </a:r>
            <a:endParaRPr sz="1800"/>
          </a:p>
          <a:p>
            <a:pPr indent="-342900" lvl="1" marL="914400" rtl="0" algn="l">
              <a:spcBef>
                <a:spcPts val="500"/>
              </a:spcBef>
              <a:spcAft>
                <a:spcPts val="0"/>
              </a:spcAft>
              <a:buSzPts val="1800"/>
              <a:buChar char="•"/>
            </a:pPr>
            <a:r>
              <a:rPr lang="sv-SE" sz="1800"/>
              <a:t>T</a:t>
            </a:r>
            <a:r>
              <a:rPr lang="sv-SE" sz="1800"/>
              <a:t>aking actions to limit the damage </a:t>
            </a:r>
            <a:endParaRPr sz="1800"/>
          </a:p>
          <a:p>
            <a:pPr indent="-342900" lvl="1" marL="914400" rtl="0" algn="l">
              <a:spcBef>
                <a:spcPts val="500"/>
              </a:spcBef>
              <a:spcAft>
                <a:spcPts val="0"/>
              </a:spcAft>
              <a:buSzPts val="1800"/>
              <a:buChar char="•"/>
            </a:pPr>
            <a:r>
              <a:rPr lang="sv-SE" sz="1800"/>
              <a:t>S</a:t>
            </a:r>
            <a:r>
              <a:rPr lang="sv-SE" sz="1800"/>
              <a:t>witching to a degraded mode</a:t>
            </a:r>
            <a:endParaRPr sz="1800"/>
          </a:p>
          <a:p>
            <a:pPr indent="-342900" lvl="1" marL="914400" rtl="0" algn="l">
              <a:spcBef>
                <a:spcPts val="500"/>
              </a:spcBef>
              <a:spcAft>
                <a:spcPts val="0"/>
              </a:spcAft>
              <a:buSzPts val="1800"/>
              <a:buChar char="•"/>
            </a:pPr>
            <a:r>
              <a:rPr lang="sv-SE" sz="1800"/>
              <a:t>S</a:t>
            </a:r>
            <a:r>
              <a:rPr lang="sv-SE" sz="1800"/>
              <a:t>hutting down external systems</a:t>
            </a:r>
            <a:endParaRPr sz="1800"/>
          </a:p>
          <a:p>
            <a:pPr indent="-342900" lvl="1" marL="914400" rtl="0" algn="l">
              <a:spcBef>
                <a:spcPts val="500"/>
              </a:spcBef>
              <a:spcAft>
                <a:spcPts val="0"/>
              </a:spcAft>
              <a:buSzPts val="1800"/>
              <a:buChar char="•"/>
            </a:pPr>
            <a:r>
              <a:rPr lang="sv-SE" sz="1800"/>
              <a:t>Becoming unavailable during repair.</a:t>
            </a:r>
            <a:endParaRPr sz="1800"/>
          </a:p>
        </p:txBody>
      </p:sp>
      <p:sp>
        <p:nvSpPr>
          <p:cNvPr id="395" name="Google Shape;39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96" name="Google Shape;396;p5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97" name="Google Shape;397;p56"/>
          <p:cNvSpPr/>
          <p:nvPr/>
        </p:nvSpPr>
        <p:spPr>
          <a:xfrm>
            <a:off x="7902375" y="985525"/>
            <a:ext cx="448200" cy="58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03" name="Google Shape;403;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endParaRPr b="1"/>
          </a:p>
          <a:p>
            <a:pPr indent="-368300" lvl="1" marL="914400" rtl="0" algn="l">
              <a:spcBef>
                <a:spcPts val="500"/>
              </a:spcBef>
              <a:spcAft>
                <a:spcPts val="0"/>
              </a:spcAft>
              <a:buSzPts val="2200"/>
              <a:buChar char="•"/>
            </a:pPr>
            <a:r>
              <a:rPr lang="sv-SE"/>
              <a:t>Can specify an availability percentage</a:t>
            </a:r>
            <a:endParaRPr/>
          </a:p>
          <a:p>
            <a:pPr indent="-368300" lvl="1" marL="914400" rtl="0" algn="l">
              <a:spcBef>
                <a:spcPts val="500"/>
              </a:spcBef>
              <a:spcAft>
                <a:spcPts val="0"/>
              </a:spcAft>
              <a:buSzPts val="2200"/>
              <a:buChar char="•"/>
            </a:pPr>
            <a:r>
              <a:rPr lang="sv-SE"/>
              <a:t>Can specify a time:</a:t>
            </a:r>
            <a:endParaRPr/>
          </a:p>
          <a:p>
            <a:pPr indent="-342900" lvl="2" marL="1371600" rtl="0" algn="l">
              <a:spcBef>
                <a:spcPts val="500"/>
              </a:spcBef>
              <a:spcAft>
                <a:spcPts val="0"/>
              </a:spcAft>
              <a:buSzPts val="1800"/>
              <a:buChar char="•"/>
            </a:pPr>
            <a:r>
              <a:rPr lang="sv-SE"/>
              <a:t>to detect the fault</a:t>
            </a:r>
            <a:endParaRPr/>
          </a:p>
          <a:p>
            <a:pPr indent="-342900" lvl="2" marL="1371600" rtl="0" algn="l">
              <a:spcBef>
                <a:spcPts val="500"/>
              </a:spcBef>
              <a:spcAft>
                <a:spcPts val="0"/>
              </a:spcAft>
              <a:buSzPts val="1800"/>
              <a:buChar char="•"/>
            </a:pPr>
            <a:r>
              <a:rPr lang="sv-SE"/>
              <a:t>to repair the fault</a:t>
            </a:r>
            <a:endParaRPr/>
          </a:p>
          <a:p>
            <a:pPr indent="-342900" lvl="2" marL="1371600" rtl="0" algn="l">
              <a:spcBef>
                <a:spcPts val="500"/>
              </a:spcBef>
              <a:spcAft>
                <a:spcPts val="0"/>
              </a:spcAft>
              <a:buSzPts val="1800"/>
              <a:buChar char="•"/>
            </a:pPr>
            <a:r>
              <a:rPr lang="sv-SE"/>
              <a:t>times where system must be available</a:t>
            </a:r>
            <a:endParaRPr/>
          </a:p>
          <a:p>
            <a:pPr indent="-342900" lvl="2" marL="1371600" rtl="0" algn="l">
              <a:spcBef>
                <a:spcPts val="500"/>
              </a:spcBef>
              <a:spcAft>
                <a:spcPts val="0"/>
              </a:spcAft>
              <a:buSzPts val="1800"/>
              <a:buChar char="•"/>
            </a:pPr>
            <a:r>
              <a:rPr lang="sv-SE"/>
              <a:t>duration system must be available</a:t>
            </a:r>
            <a:endParaRPr/>
          </a:p>
        </p:txBody>
      </p:sp>
      <p:sp>
        <p:nvSpPr>
          <p:cNvPr id="404" name="Google Shape;404;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405" name="Google Shape;405;p57"/>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06" name="Google Shape;406;p57"/>
          <p:cNvSpPr/>
          <p:nvPr/>
        </p:nvSpPr>
        <p:spPr>
          <a:xfrm>
            <a:off x="8406638" y="942363"/>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a:t>
            </a:r>
            <a:r>
              <a:rPr lang="sv-SE"/>
              <a:t>vailability Scenario</a:t>
            </a:r>
            <a:endParaRPr/>
          </a:p>
        </p:txBody>
      </p:sp>
      <p:sp>
        <p:nvSpPr>
          <p:cNvPr id="412" name="Google Shape;412;p58"/>
          <p:cNvSpPr txBox="1"/>
          <p:nvPr>
            <p:ph idx="1" type="body"/>
          </p:nvPr>
        </p:nvSpPr>
        <p:spPr>
          <a:xfrm>
            <a:off x="468900" y="1178075"/>
            <a:ext cx="8217900" cy="3584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the system handles additional beer taps being added to the dispensing system.</a:t>
            </a:r>
            <a:endParaRPr sz="1800"/>
          </a:p>
          <a:p>
            <a:pPr indent="-342900" lvl="0" marL="457200" rtl="0" algn="l">
              <a:spcBef>
                <a:spcPts val="1000"/>
              </a:spcBef>
              <a:spcAft>
                <a:spcPts val="0"/>
              </a:spcAft>
              <a:buSzPts val="1800"/>
              <a:buChar char="•"/>
            </a:pPr>
            <a:r>
              <a:rPr b="1" lang="sv-SE" sz="1800"/>
              <a:t>System/environment state: </a:t>
            </a:r>
            <a:r>
              <a:rPr lang="sv-SE" sz="1800"/>
              <a:t>S</a:t>
            </a:r>
            <a:r>
              <a:rPr lang="sv-SE" sz="1800"/>
              <a:t>ystem and environment operating normally.</a:t>
            </a:r>
            <a:endParaRPr sz="1800"/>
          </a:p>
          <a:p>
            <a:pPr indent="-342900" lvl="0" marL="457200" rtl="0" algn="l">
              <a:spcBef>
                <a:spcPts val="1000"/>
              </a:spcBef>
              <a:spcAft>
                <a:spcPts val="0"/>
              </a:spcAft>
              <a:buSzPts val="1800"/>
              <a:buChar char="•"/>
            </a:pPr>
            <a:r>
              <a:rPr b="1" lang="sv-SE" sz="1800"/>
              <a:t>External Stimulus: </a:t>
            </a:r>
            <a:r>
              <a:rPr lang="sv-SE" sz="1800"/>
              <a:t>A user powers up a new Kegboard on the network with six additional taps.</a:t>
            </a:r>
            <a:endParaRPr sz="1800"/>
          </a:p>
          <a:p>
            <a:pPr indent="-342900" lvl="0" marL="457200" rtl="0" algn="l">
              <a:spcBef>
                <a:spcPts val="1000"/>
              </a:spcBef>
              <a:spcAft>
                <a:spcPts val="0"/>
              </a:spcAft>
              <a:buSzPts val="1800"/>
              <a:buChar char="•"/>
            </a:pPr>
            <a:r>
              <a:rPr b="1" lang="sv-SE" sz="1800"/>
              <a:t>Required system behavior: </a:t>
            </a:r>
            <a:r>
              <a:rPr lang="sv-SE" sz="1800"/>
              <a:t>The kegboards send init messages to the central Kegbot server. The server interrogates the kegboards and adds the additional taps to the inventory of taps. The system continues to service the existing taps without interruption.</a:t>
            </a:r>
            <a:endParaRPr sz="1800"/>
          </a:p>
          <a:p>
            <a:pPr indent="-342900" lvl="0" marL="457200" rtl="0" algn="l">
              <a:spcBef>
                <a:spcPts val="1000"/>
              </a:spcBef>
              <a:spcAft>
                <a:spcPts val="0"/>
              </a:spcAft>
              <a:buSzPts val="1800"/>
              <a:buChar char="•"/>
            </a:pPr>
            <a:r>
              <a:rPr b="1" lang="sv-SE" sz="1800"/>
              <a:t>Response measure:</a:t>
            </a:r>
            <a:r>
              <a:rPr lang="sv-SE" sz="1800"/>
              <a:t> There is no interruption of service to existing taps. Within 1 second, the new kegboard is added to the administrative interface on the KegBot web server for </a:t>
            </a:r>
            <a:r>
              <a:rPr lang="sv-SE" sz="1800"/>
              <a:t>administration</a:t>
            </a:r>
            <a:r>
              <a:rPr lang="sv-SE" sz="1800"/>
              <a:t> configuration.</a:t>
            </a:r>
            <a:endParaRPr sz="1800"/>
          </a:p>
        </p:txBody>
      </p:sp>
      <p:sp>
        <p:nvSpPr>
          <p:cNvPr id="413" name="Google Shape;41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 2</a:t>
            </a:r>
            <a:endParaRPr/>
          </a:p>
        </p:txBody>
      </p:sp>
      <p:sp>
        <p:nvSpPr>
          <p:cNvPr id="419" name="Google Shape;419;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How the server-side components handle non-response from external payment system.</a:t>
            </a:r>
            <a:endParaRPr sz="2400"/>
          </a:p>
          <a:p>
            <a:pPr indent="-381000" lvl="0" marL="457200" rtl="0" algn="l">
              <a:spcBef>
                <a:spcPts val="1000"/>
              </a:spcBef>
              <a:spcAft>
                <a:spcPts val="0"/>
              </a:spcAft>
              <a:buSzPts val="2400"/>
              <a:buChar char="•"/>
            </a:pPr>
            <a:r>
              <a:rPr b="1" lang="sv-SE" sz="2400"/>
              <a:t>System state: </a:t>
            </a:r>
            <a:r>
              <a:rPr lang="sv-SE" sz="2400"/>
              <a:t>System is operating under heavy load (&gt;10000 concurrent users). </a:t>
            </a:r>
            <a:endParaRPr sz="2400"/>
          </a:p>
          <a:p>
            <a:pPr indent="-381000" lvl="0" marL="457200" rtl="0" algn="l">
              <a:spcBef>
                <a:spcPts val="1000"/>
              </a:spcBef>
              <a:spcAft>
                <a:spcPts val="0"/>
              </a:spcAft>
              <a:buSzPts val="2400"/>
              <a:buChar char="•"/>
            </a:pPr>
            <a:r>
              <a:rPr b="1" lang="sv-SE" sz="2400"/>
              <a:t>Environment state:</a:t>
            </a:r>
            <a:r>
              <a:rPr lang="sv-SE" sz="2400"/>
              <a:t> External payment processing system has exceeded load limits.</a:t>
            </a:r>
            <a:endParaRPr sz="2400"/>
          </a:p>
          <a:p>
            <a:pPr indent="-381000" lvl="0" marL="457200" rtl="0" algn="l">
              <a:spcBef>
                <a:spcPts val="1000"/>
              </a:spcBef>
              <a:spcAft>
                <a:spcPts val="0"/>
              </a:spcAft>
              <a:buSzPts val="2400"/>
              <a:buChar char="•"/>
            </a:pPr>
            <a:r>
              <a:rPr b="1" lang="sv-SE" sz="2400"/>
              <a:t>External Stimulus: </a:t>
            </a:r>
            <a:r>
              <a:rPr lang="sv-SE" sz="2400"/>
              <a:t>Multiple (5+) queries to the external system have gone without response without any successful responses between.</a:t>
            </a:r>
            <a:endParaRPr sz="2400"/>
          </a:p>
        </p:txBody>
      </p:sp>
      <p:sp>
        <p:nvSpPr>
          <p:cNvPr id="420" name="Google Shape;42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 2</a:t>
            </a:r>
            <a:endParaRPr/>
          </a:p>
        </p:txBody>
      </p:sp>
      <p:sp>
        <p:nvSpPr>
          <p:cNvPr id="426" name="Google Shape;426;p60"/>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Required system behavior: </a:t>
            </a:r>
            <a:r>
              <a:rPr lang="sv-SE" sz="2000"/>
              <a:t>The system will cease to allow any further orders until the external system responds to a heartbeat message. An error page will be displayed to all clients to prevent further order attempts. Once the external system has returned for sufficient time (100 responses over at least a five minute period), normal operations will be resumed.</a:t>
            </a:r>
            <a:endParaRPr sz="2000"/>
          </a:p>
          <a:p>
            <a:pPr indent="-355600" lvl="0" marL="457200" rtl="0" algn="l">
              <a:spcBef>
                <a:spcPts val="1000"/>
              </a:spcBef>
              <a:spcAft>
                <a:spcPts val="0"/>
              </a:spcAft>
              <a:buSzPts val="2000"/>
              <a:buChar char="•"/>
            </a:pPr>
            <a:r>
              <a:rPr b="1" lang="sv-SE" sz="2000"/>
              <a:t>Response measure:</a:t>
            </a:r>
            <a:r>
              <a:rPr lang="sv-SE" sz="2000"/>
              <a:t> Following detection of the failure, all order attempts will be stopped within one minute (90% of the time) and two minutes (99% of the time). Once the failure is resolved, normal operations will be resumed within one minute (following the five minutes of successful responses) 90% of the time and three minutes 99% of the time.</a:t>
            </a:r>
            <a:endParaRPr sz="2000"/>
          </a:p>
        </p:txBody>
      </p:sp>
      <p:sp>
        <p:nvSpPr>
          <p:cNvPr id="427" name="Google Shape;42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4" name="Google Shape;434;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41" name="Google Shape;441;p62"/>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Performance and </a:t>
            </a:r>
            <a:endParaRPr/>
          </a:p>
          <a:p>
            <a:pPr indent="0" lvl="0" marL="0" rtl="0" algn="l">
              <a:spcBef>
                <a:spcPts val="0"/>
              </a:spcBef>
              <a:spcAft>
                <a:spcPts val="0"/>
              </a:spcAft>
              <a:buNone/>
            </a:pPr>
            <a:r>
              <a:rPr lang="sv-SE"/>
              <a:t>Scalability Scenarios</a:t>
            </a:r>
            <a:endParaRPr/>
          </a:p>
        </p:txBody>
      </p:sp>
      <p:pic>
        <p:nvPicPr>
          <p:cNvPr id="442" name="Google Shape;442;p62"/>
          <p:cNvPicPr preferRelativeResize="0"/>
          <p:nvPr/>
        </p:nvPicPr>
        <p:blipFill>
          <a:blip r:embed="rId3">
            <a:alphaModFix/>
          </a:blip>
          <a:stretch>
            <a:fillRect/>
          </a:stretch>
        </p:blipFill>
        <p:spPr>
          <a:xfrm>
            <a:off x="6242787" y="2034400"/>
            <a:ext cx="2901224" cy="2901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48" name="Google Shape;448;p63"/>
          <p:cNvSpPr txBox="1"/>
          <p:nvPr>
            <p:ph idx="1" type="body"/>
          </p:nvPr>
        </p:nvSpPr>
        <p:spPr>
          <a:xfrm>
            <a:off x="468900" y="1164475"/>
            <a:ext cx="8217900" cy="3598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system performance (not user).</a:t>
            </a:r>
            <a:endParaRPr/>
          </a:p>
          <a:p>
            <a:pPr indent="-393700" lvl="0" marL="457200" rtl="0" algn="l">
              <a:spcBef>
                <a:spcPts val="1000"/>
              </a:spcBef>
              <a:spcAft>
                <a:spcPts val="0"/>
              </a:spcAft>
              <a:buSzPts val="2600"/>
              <a:buChar char="•"/>
            </a:pPr>
            <a:r>
              <a:rPr lang="sv-SE"/>
              <a:t>Begin with an event arriving at the system.</a:t>
            </a:r>
            <a:endParaRPr/>
          </a:p>
          <a:p>
            <a:pPr indent="-368300" lvl="1" marL="914400" rtl="0" algn="l">
              <a:spcBef>
                <a:spcPts val="500"/>
              </a:spcBef>
              <a:spcAft>
                <a:spcPts val="0"/>
              </a:spcAft>
              <a:buSzPts val="2200"/>
              <a:buChar char="•"/>
            </a:pPr>
            <a:r>
              <a:rPr lang="sv-SE"/>
              <a:t>Responding requires resources to be consumed.</a:t>
            </a:r>
            <a:endParaRPr/>
          </a:p>
          <a:p>
            <a:pPr indent="-393700" lvl="0" marL="457200" rtl="0" algn="l">
              <a:spcBef>
                <a:spcPts val="1000"/>
              </a:spcBef>
              <a:spcAft>
                <a:spcPts val="0"/>
              </a:spcAft>
              <a:buSzPts val="2600"/>
              <a:buChar char="•"/>
            </a:pPr>
            <a:r>
              <a:rPr lang="sv-SE"/>
              <a:t>Arrival pattern for events can be:</a:t>
            </a:r>
            <a:endParaRPr/>
          </a:p>
          <a:p>
            <a:pPr indent="-368300" lvl="1" marL="914400" rtl="0" algn="l">
              <a:spcBef>
                <a:spcPts val="500"/>
              </a:spcBef>
              <a:spcAft>
                <a:spcPts val="0"/>
              </a:spcAft>
              <a:buSzPts val="2200"/>
              <a:buChar char="•"/>
            </a:pPr>
            <a:r>
              <a:rPr lang="sv-SE"/>
              <a:t>Periodic (at regular time intervals)</a:t>
            </a:r>
            <a:endParaRPr/>
          </a:p>
          <a:p>
            <a:pPr indent="-368300" lvl="1" marL="914400" rtl="0" algn="l">
              <a:spcBef>
                <a:spcPts val="500"/>
              </a:spcBef>
              <a:spcAft>
                <a:spcPts val="0"/>
              </a:spcAft>
              <a:buSzPts val="2200"/>
              <a:buChar char="•"/>
            </a:pPr>
            <a:r>
              <a:rPr lang="sv-SE"/>
              <a:t>Stochastic (events arrive according to a distribution)</a:t>
            </a:r>
            <a:endParaRPr/>
          </a:p>
          <a:p>
            <a:pPr indent="-368300" lvl="1" marL="914400" rtl="0" algn="l">
              <a:spcBef>
                <a:spcPts val="500"/>
              </a:spcBef>
              <a:spcAft>
                <a:spcPts val="0"/>
              </a:spcAft>
              <a:buSzPts val="2200"/>
              <a:buChar char="•"/>
            </a:pPr>
            <a:r>
              <a:rPr lang="sv-SE"/>
              <a:t>Sporadic (unknown timing, but known properties)</a:t>
            </a:r>
            <a:endParaRPr/>
          </a:p>
          <a:p>
            <a:pPr indent="-342900" lvl="2" marL="1371600" rtl="0" algn="l">
              <a:spcBef>
                <a:spcPts val="500"/>
              </a:spcBef>
              <a:spcAft>
                <a:spcPts val="0"/>
              </a:spcAft>
              <a:buSzPts val="1800"/>
              <a:buChar char="•"/>
            </a:pPr>
            <a:r>
              <a:rPr lang="sv-SE"/>
              <a:t>“No more than 600 per minute”</a:t>
            </a:r>
            <a:endParaRPr/>
          </a:p>
          <a:p>
            <a:pPr indent="-342900" lvl="2" marL="1371600" rtl="0" algn="l">
              <a:spcBef>
                <a:spcPts val="500"/>
              </a:spcBef>
              <a:spcAft>
                <a:spcPts val="0"/>
              </a:spcAft>
              <a:buSzPts val="1800"/>
              <a:buChar char="•"/>
            </a:pPr>
            <a:r>
              <a:rPr lang="sv-SE"/>
              <a:t>“At least 200 ms between arrival of two events”</a:t>
            </a:r>
            <a:endParaRPr/>
          </a:p>
        </p:txBody>
      </p:sp>
      <p:sp>
        <p:nvSpPr>
          <p:cNvPr id="449" name="Google Shape;44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71" name="Google Shape;171;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escription of interaction between external entity and system. Defines:</a:t>
            </a:r>
            <a:endParaRPr/>
          </a:p>
          <a:p>
            <a:pPr indent="-368300" lvl="1" marL="914400" rtl="0" algn="l">
              <a:spcBef>
                <a:spcPts val="500"/>
              </a:spcBef>
              <a:spcAft>
                <a:spcPts val="0"/>
              </a:spcAft>
              <a:buSzPts val="2200"/>
              <a:buChar char="•"/>
            </a:pPr>
            <a:r>
              <a:rPr lang="sv-SE"/>
              <a:t>Event that triggers the scenario.</a:t>
            </a:r>
            <a:endParaRPr/>
          </a:p>
          <a:p>
            <a:pPr indent="-368300" lvl="1" marL="914400" rtl="0" algn="l">
              <a:spcBef>
                <a:spcPts val="500"/>
              </a:spcBef>
              <a:spcAft>
                <a:spcPts val="0"/>
              </a:spcAft>
              <a:buSzPts val="2200"/>
              <a:buChar char="•"/>
            </a:pPr>
            <a:r>
              <a:rPr lang="sv-SE"/>
              <a:t>Interaction initiated by the external entity.</a:t>
            </a:r>
            <a:endParaRPr/>
          </a:p>
          <a:p>
            <a:pPr indent="-368300" lvl="1" marL="914400" rtl="0" algn="l">
              <a:spcBef>
                <a:spcPts val="500"/>
              </a:spcBef>
              <a:spcAft>
                <a:spcPts val="0"/>
              </a:spcAft>
              <a:buSzPts val="2200"/>
              <a:buChar char="•"/>
            </a:pPr>
            <a:r>
              <a:rPr lang="sv-SE"/>
              <a:t>Response required (in terms of quality attribute).</a:t>
            </a:r>
            <a:endParaRPr/>
          </a:p>
          <a:p>
            <a:pPr indent="-393700" lvl="0" marL="457200" rtl="0" algn="l">
              <a:spcBef>
                <a:spcPts val="1000"/>
              </a:spcBef>
              <a:spcAft>
                <a:spcPts val="0"/>
              </a:spcAft>
              <a:buSzPts val="2600"/>
              <a:buChar char="•"/>
            </a:pPr>
            <a:r>
              <a:rPr lang="sv-SE"/>
              <a:t>Similar to use cases or user stories, but examines both quality </a:t>
            </a:r>
            <a:r>
              <a:rPr b="1" lang="sv-SE"/>
              <a:t>and</a:t>
            </a:r>
            <a:r>
              <a:rPr lang="sv-SE"/>
              <a:t> functionality.</a:t>
            </a:r>
            <a:endParaRPr/>
          </a:p>
        </p:txBody>
      </p:sp>
      <p:sp>
        <p:nvSpPr>
          <p:cNvPr id="172" name="Google Shape;172;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455" name="Google Shape;455;p64"/>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Latency: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t>Response Jitter: </a:t>
            </a:r>
            <a:r>
              <a:rPr lang="sv-SE" sz="2300"/>
              <a:t>The allowable variation in latency.</a:t>
            </a:r>
            <a:endParaRPr sz="2300"/>
          </a:p>
          <a:p>
            <a:pPr indent="-374650" lvl="0" marL="457200" rtl="0" algn="l">
              <a:spcBef>
                <a:spcPts val="1000"/>
              </a:spcBef>
              <a:spcAft>
                <a:spcPts val="0"/>
              </a:spcAft>
              <a:buSzPts val="2300"/>
              <a:buChar char="•"/>
            </a:pPr>
            <a:r>
              <a:rPr b="1" lang="sv-SE" sz="2300"/>
              <a:t>Throughput:</a:t>
            </a:r>
            <a:r>
              <a:rPr lang="sv-SE" sz="2300"/>
              <a:t> Number of transactions system can process in a unit of time.</a:t>
            </a:r>
            <a:endParaRPr sz="2300"/>
          </a:p>
          <a:p>
            <a:pPr indent="-374650" lvl="0" marL="457200" rtl="0" algn="l">
              <a:spcBef>
                <a:spcPts val="1000"/>
              </a:spcBef>
              <a:spcAft>
                <a:spcPts val="0"/>
              </a:spcAft>
              <a:buSzPts val="2300"/>
              <a:buChar char="•"/>
            </a:pPr>
            <a:r>
              <a:rPr b="1" lang="sv-SE" sz="2300"/>
              <a:t>Deadlines in processing:</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t>Number of events not processed</a:t>
            </a:r>
            <a:r>
              <a:rPr lang="sv-SE" sz="2300"/>
              <a:t> because the system was too busy to respond.</a:t>
            </a:r>
            <a:endParaRPr sz="2300"/>
          </a:p>
        </p:txBody>
      </p:sp>
      <p:sp>
        <p:nvSpPr>
          <p:cNvPr id="456" name="Google Shape;45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Specifying Response Time</a:t>
            </a:r>
            <a:endParaRPr/>
          </a:p>
        </p:txBody>
      </p:sp>
      <p:sp>
        <p:nvSpPr>
          <p:cNvPr id="462" name="Google Shape;462;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targets require a defined load.</a:t>
            </a:r>
            <a:endParaRPr/>
          </a:p>
          <a:p>
            <a:pPr indent="-368300" lvl="1" marL="914400" rtl="0" algn="l">
              <a:spcBef>
                <a:spcPts val="500"/>
              </a:spcBef>
              <a:spcAft>
                <a:spcPts val="0"/>
              </a:spcAft>
              <a:buSzPts val="2200"/>
              <a:buChar char="•"/>
            </a:pPr>
            <a:r>
              <a:rPr lang="sv-SE"/>
              <a:t>One transaction in 3s is easy if that is the only request.</a:t>
            </a:r>
            <a:endParaRPr/>
          </a:p>
          <a:p>
            <a:pPr indent="-342900" lvl="2" marL="1371600" rtl="0" algn="l">
              <a:spcBef>
                <a:spcPts val="500"/>
              </a:spcBef>
              <a:spcAft>
                <a:spcPts val="0"/>
              </a:spcAft>
              <a:buSzPts val="1800"/>
              <a:buChar char="•"/>
            </a:pPr>
            <a:r>
              <a:rPr lang="sv-SE"/>
              <a:t>Can you still hit 3s if there are 500 transactions per second?</a:t>
            </a:r>
            <a:endParaRPr/>
          </a:p>
          <a:p>
            <a:pPr indent="-368300" lvl="1" marL="914400" rtl="0" algn="l">
              <a:spcBef>
                <a:spcPts val="500"/>
              </a:spcBef>
              <a:spcAft>
                <a:spcPts val="0"/>
              </a:spcAft>
              <a:buSzPts val="2200"/>
              <a:buChar char="•"/>
            </a:pPr>
            <a:r>
              <a:rPr lang="sv-SE"/>
              <a:t>Must specify a clearly-defined response time goal.</a:t>
            </a:r>
            <a:endParaRPr/>
          </a:p>
          <a:p>
            <a:pPr indent="-342900" lvl="2" marL="1371600" rtl="0" algn="l">
              <a:spcBef>
                <a:spcPts val="500"/>
              </a:spcBef>
              <a:spcAft>
                <a:spcPts val="0"/>
              </a:spcAft>
              <a:buSzPts val="1800"/>
              <a:buChar char="•"/>
            </a:pPr>
            <a:r>
              <a:rPr lang="sv-SE"/>
              <a:t>Define when a transaction starts and ends.</a:t>
            </a:r>
            <a:endParaRPr/>
          </a:p>
          <a:p>
            <a:pPr indent="-393700" lvl="0" marL="457200" rtl="0" algn="l">
              <a:spcBef>
                <a:spcPts val="1000"/>
              </a:spcBef>
              <a:spcAft>
                <a:spcPts val="0"/>
              </a:spcAft>
              <a:buSzPts val="2600"/>
              <a:buChar char="•"/>
            </a:pPr>
            <a:r>
              <a:rPr lang="sv-SE"/>
              <a:t>Not all requests take the same amount of time, even with constant load.</a:t>
            </a:r>
            <a:endParaRPr/>
          </a:p>
        </p:txBody>
      </p:sp>
      <p:sp>
        <p:nvSpPr>
          <p:cNvPr id="463" name="Google Shape;46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69" name="Google Shape;469;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Description of the scenario.</a:t>
            </a:r>
            <a:endParaRPr sz="2400"/>
          </a:p>
          <a:p>
            <a:pPr indent="-381000" lvl="0" marL="457200" rtl="0" algn="l">
              <a:spcBef>
                <a:spcPts val="1000"/>
              </a:spcBef>
              <a:spcAft>
                <a:spcPts val="0"/>
              </a:spcAft>
              <a:buSzPts val="2400"/>
              <a:buChar char="•"/>
            </a:pPr>
            <a:r>
              <a:rPr b="1" lang="sv-SE" sz="2400"/>
              <a:t>System State:</a:t>
            </a:r>
            <a:r>
              <a:rPr lang="sv-SE" sz="2400"/>
              <a:t> System can be in various levels of load (normal, emergency, peak load, or overload).</a:t>
            </a:r>
            <a:endParaRPr sz="2400"/>
          </a:p>
          <a:p>
            <a:pPr indent="-381000" lvl="0" marL="457200" rtl="0" algn="l">
              <a:spcBef>
                <a:spcPts val="1000"/>
              </a:spcBef>
              <a:spcAft>
                <a:spcPts val="0"/>
              </a:spcAft>
              <a:buSzPts val="2400"/>
              <a:buChar char="•"/>
            </a:pPr>
            <a:r>
              <a:rPr b="1" lang="sv-SE" sz="2400"/>
              <a:t>Environment State:</a:t>
            </a:r>
            <a:r>
              <a:rPr lang="sv-SE" sz="2400"/>
              <a:t> Be clear on conditions that can impact performance.</a:t>
            </a:r>
            <a:endParaRPr sz="2400"/>
          </a:p>
          <a:p>
            <a:pPr indent="-368300" lvl="1" marL="914400" rtl="0" algn="l">
              <a:spcBef>
                <a:spcPts val="500"/>
              </a:spcBef>
              <a:spcAft>
                <a:spcPts val="0"/>
              </a:spcAft>
              <a:buSzPts val="2200"/>
              <a:buChar char="•"/>
            </a:pPr>
            <a:r>
              <a:rPr lang="sv-SE"/>
              <a:t>Limited resources (disc, memory, CPU)</a:t>
            </a:r>
            <a:endParaRPr/>
          </a:p>
          <a:p>
            <a:pPr indent="-368300" lvl="1" marL="914400" rtl="0" algn="l">
              <a:spcBef>
                <a:spcPts val="500"/>
              </a:spcBef>
              <a:spcAft>
                <a:spcPts val="0"/>
              </a:spcAft>
              <a:buSzPts val="2200"/>
              <a:buChar char="•"/>
            </a:pPr>
            <a:r>
              <a:rPr lang="sv-SE"/>
              <a:t>Networking conditions</a:t>
            </a:r>
            <a:endParaRPr/>
          </a:p>
        </p:txBody>
      </p:sp>
      <p:sp>
        <p:nvSpPr>
          <p:cNvPr id="470" name="Google Shape;47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1" name="Google Shape;471;p6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72" name="Google Shape;472;p66"/>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78" name="Google Shape;478;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Stimuli arrive from</a:t>
            </a:r>
            <a:br>
              <a:rPr lang="sv-SE" sz="2400"/>
            </a:br>
            <a:r>
              <a:rPr lang="sv-SE" sz="2400"/>
              <a:t>external or internal sources. </a:t>
            </a:r>
            <a:endParaRPr sz="2400"/>
          </a:p>
          <a:p>
            <a:pPr indent="-381000" lvl="1" marL="914400" rtl="0" algn="l">
              <a:spcBef>
                <a:spcPts val="500"/>
              </a:spcBef>
              <a:spcAft>
                <a:spcPts val="0"/>
              </a:spcAft>
              <a:buSzPts val="2400"/>
              <a:buChar char="•"/>
            </a:pPr>
            <a:r>
              <a:rPr lang="sv-SE" sz="2400"/>
              <a:t>The stimuli are event arrivals. </a:t>
            </a:r>
            <a:endParaRPr sz="2400"/>
          </a:p>
          <a:p>
            <a:pPr indent="-381000" lvl="1" marL="914400" rtl="0" algn="l">
              <a:spcBef>
                <a:spcPts val="500"/>
              </a:spcBef>
              <a:spcAft>
                <a:spcPts val="0"/>
              </a:spcAft>
              <a:buSzPts val="2400"/>
              <a:buChar char="•"/>
            </a:pPr>
            <a:r>
              <a:rPr lang="sv-SE" sz="2400"/>
              <a:t>Arrival pattern can be periodic, stochastic, or sporadic, characterized by numeric parameters.</a:t>
            </a:r>
            <a:endParaRPr sz="2400"/>
          </a:p>
          <a:p>
            <a:pPr indent="-381000" lvl="1" marL="914400" rtl="0" algn="l">
              <a:spcBef>
                <a:spcPts val="500"/>
              </a:spcBef>
              <a:spcAft>
                <a:spcPts val="0"/>
              </a:spcAft>
              <a:buSzPts val="2400"/>
              <a:buChar char="•"/>
            </a:pPr>
            <a:r>
              <a:rPr lang="sv-SE" sz="2400"/>
              <a:t>Be clear on number, duration, concurrency of stimuli.</a:t>
            </a:r>
            <a:endParaRPr sz="2400"/>
          </a:p>
        </p:txBody>
      </p:sp>
      <p:sp>
        <p:nvSpPr>
          <p:cNvPr id="479" name="Google Shape;479;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0" name="Google Shape;480;p67"/>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81" name="Google Shape;481;p67"/>
          <p:cNvSpPr/>
          <p:nvPr/>
        </p:nvSpPr>
        <p:spPr>
          <a:xfrm>
            <a:off x="6470275" y="566300"/>
            <a:ext cx="882000" cy="113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87" name="Google Shape;487;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endParaRPr b="1" sz="2400"/>
          </a:p>
          <a:p>
            <a:pPr indent="-381000" lvl="1" marL="914400" rtl="0" algn="l">
              <a:spcBef>
                <a:spcPts val="500"/>
              </a:spcBef>
              <a:spcAft>
                <a:spcPts val="0"/>
              </a:spcAft>
              <a:buSzPts val="2400"/>
              <a:buChar char="•"/>
            </a:pPr>
            <a:r>
              <a:rPr lang="sv-SE" sz="2400"/>
              <a:t>S</a:t>
            </a:r>
            <a:r>
              <a:rPr lang="sv-SE" sz="2400"/>
              <a:t>ystem must process arriving events. </a:t>
            </a:r>
            <a:endParaRPr sz="2400"/>
          </a:p>
          <a:p>
            <a:pPr indent="-381000" lvl="1" marL="914400" rtl="0" algn="l">
              <a:spcBef>
                <a:spcPts val="500"/>
              </a:spcBef>
              <a:spcAft>
                <a:spcPts val="0"/>
              </a:spcAft>
              <a:buSzPts val="2400"/>
              <a:buChar char="•"/>
            </a:pPr>
            <a:r>
              <a:rPr lang="sv-SE" sz="2400"/>
              <a:t>May cause change in system </a:t>
            </a:r>
            <a:endParaRPr sz="2400"/>
          </a:p>
          <a:p>
            <a:pPr indent="-381000" lvl="2" marL="1371600" rtl="0" algn="l">
              <a:spcBef>
                <a:spcPts val="500"/>
              </a:spcBef>
              <a:spcAft>
                <a:spcPts val="0"/>
              </a:spcAft>
              <a:buSzPts val="2400"/>
              <a:buChar char="•"/>
            </a:pPr>
            <a:r>
              <a:rPr lang="sv-SE" sz="2400"/>
              <a:t>(e.g., shift from normal to overload mode). </a:t>
            </a:r>
            <a:endParaRPr sz="2400"/>
          </a:p>
          <a:p>
            <a:pPr indent="-381000" lvl="1" marL="914400" rtl="0" algn="l">
              <a:spcBef>
                <a:spcPts val="500"/>
              </a:spcBef>
              <a:spcAft>
                <a:spcPts val="0"/>
              </a:spcAft>
              <a:buSzPts val="2400"/>
              <a:buChar char="•"/>
            </a:pPr>
            <a:r>
              <a:rPr lang="sv-SE" sz="2400"/>
              <a:t>May cause change in environment </a:t>
            </a:r>
            <a:endParaRPr sz="2400"/>
          </a:p>
          <a:p>
            <a:pPr indent="-381000" lvl="2" marL="1371600" rtl="0" algn="l">
              <a:spcBef>
                <a:spcPts val="500"/>
              </a:spcBef>
              <a:spcAft>
                <a:spcPts val="0"/>
              </a:spcAft>
              <a:buSzPts val="2400"/>
              <a:buChar char="•"/>
            </a:pPr>
            <a:r>
              <a:rPr lang="sv-SE" sz="2400"/>
              <a:t>(e.g., reduction of available memory)</a:t>
            </a:r>
            <a:endParaRPr sz="2400"/>
          </a:p>
        </p:txBody>
      </p:sp>
      <p:sp>
        <p:nvSpPr>
          <p:cNvPr id="488" name="Google Shape;488;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89" name="Google Shape;489;p68"/>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90" name="Google Shape;490;p68"/>
          <p:cNvSpPr/>
          <p:nvPr/>
        </p:nvSpPr>
        <p:spPr>
          <a:xfrm>
            <a:off x="7932625" y="1008525"/>
            <a:ext cx="448200" cy="54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96" name="Google Shape;496;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Response measure: </a:t>
            </a:r>
            <a:endParaRPr b="1" sz="2400"/>
          </a:p>
          <a:p>
            <a:pPr indent="-368300" lvl="1" marL="914400" rtl="0" algn="l">
              <a:spcBef>
                <a:spcPts val="500"/>
              </a:spcBef>
              <a:spcAft>
                <a:spcPts val="0"/>
              </a:spcAft>
              <a:buSzPts val="2200"/>
              <a:buChar char="•"/>
            </a:pPr>
            <a:r>
              <a:rPr lang="sv-SE"/>
              <a:t>T</a:t>
            </a:r>
            <a:r>
              <a:rPr lang="sv-SE"/>
              <a:t>ime to process arriving events (</a:t>
            </a:r>
            <a:r>
              <a:rPr b="1" lang="sv-SE"/>
              <a:t>latency or a deadline</a:t>
            </a:r>
            <a:r>
              <a:rPr lang="sv-SE"/>
              <a:t>)</a:t>
            </a:r>
            <a:endParaRPr/>
          </a:p>
          <a:p>
            <a:pPr indent="-368300" lvl="1" marL="914400" rtl="0" algn="l">
              <a:spcBef>
                <a:spcPts val="500"/>
              </a:spcBef>
              <a:spcAft>
                <a:spcPts val="0"/>
              </a:spcAft>
              <a:buSzPts val="2200"/>
              <a:buChar char="•"/>
            </a:pPr>
            <a:r>
              <a:rPr lang="sv-SE"/>
              <a:t>Variation in latency time (</a:t>
            </a:r>
            <a:r>
              <a:rPr b="1" lang="sv-SE"/>
              <a:t>jitter</a:t>
            </a:r>
            <a:r>
              <a:rPr lang="sv-SE"/>
              <a:t>)</a:t>
            </a:r>
            <a:endParaRPr/>
          </a:p>
          <a:p>
            <a:pPr indent="-368300" lvl="1" marL="914400" rtl="0" algn="l">
              <a:spcBef>
                <a:spcPts val="500"/>
              </a:spcBef>
              <a:spcAft>
                <a:spcPts val="0"/>
              </a:spcAft>
              <a:buSzPts val="2200"/>
              <a:buChar char="•"/>
            </a:pPr>
            <a:r>
              <a:rPr lang="sv-SE"/>
              <a:t>Number of events that can be processed within a time interval (</a:t>
            </a:r>
            <a:r>
              <a:rPr b="1" lang="sv-SE"/>
              <a:t>throughput</a:t>
            </a:r>
            <a:r>
              <a:rPr lang="sv-SE"/>
              <a:t>)</a:t>
            </a:r>
            <a:endParaRPr/>
          </a:p>
          <a:p>
            <a:pPr indent="-368300" lvl="1" marL="914400" rtl="0" algn="l">
              <a:spcBef>
                <a:spcPts val="500"/>
              </a:spcBef>
              <a:spcAft>
                <a:spcPts val="0"/>
              </a:spcAft>
              <a:buSzPts val="2200"/>
              <a:buChar char="•"/>
            </a:pPr>
            <a:r>
              <a:rPr lang="sv-SE"/>
              <a:t>Characterization of the events that cannot be processed (</a:t>
            </a:r>
            <a:r>
              <a:rPr b="1" lang="sv-SE"/>
              <a:t>miss rate</a:t>
            </a:r>
            <a:r>
              <a:rPr lang="sv-SE"/>
              <a:t>).</a:t>
            </a:r>
            <a:endParaRPr/>
          </a:p>
        </p:txBody>
      </p:sp>
      <p:sp>
        <p:nvSpPr>
          <p:cNvPr id="497" name="Google Shape;497;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98" name="Google Shape;498;p69"/>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99" name="Google Shape;499;p69"/>
          <p:cNvSpPr/>
          <p:nvPr/>
        </p:nvSpPr>
        <p:spPr>
          <a:xfrm>
            <a:off x="8340550" y="877425"/>
            <a:ext cx="605100" cy="83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Performance Scenario</a:t>
            </a:r>
            <a:endParaRPr/>
          </a:p>
        </p:txBody>
      </p:sp>
      <p:sp>
        <p:nvSpPr>
          <p:cNvPr id="505" name="Google Shape;505;p70"/>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Check system responsiveness for adding items to shopping cart under normal conditions.</a:t>
            </a:r>
            <a:endParaRPr/>
          </a:p>
          <a:p>
            <a:pPr indent="-393700" lvl="0" marL="457200" rtl="0" algn="l">
              <a:spcBef>
                <a:spcPts val="1000"/>
              </a:spcBef>
              <a:spcAft>
                <a:spcPts val="0"/>
              </a:spcAft>
              <a:buSzPts val="2600"/>
              <a:buChar char="•"/>
            </a:pPr>
            <a:r>
              <a:rPr b="1" lang="sv-SE"/>
              <a:t>System State:</a:t>
            </a:r>
            <a:r>
              <a:rPr lang="sv-SE"/>
              <a:t> Normal load (less than 20 customer requests per second). </a:t>
            </a:r>
            <a:endParaRPr/>
          </a:p>
          <a:p>
            <a:pPr indent="-393700" lvl="0" marL="457200" rtl="0" algn="l">
              <a:spcBef>
                <a:spcPts val="1000"/>
              </a:spcBef>
              <a:spcAft>
                <a:spcPts val="0"/>
              </a:spcAft>
              <a:buSzPts val="2600"/>
              <a:buChar char="•"/>
            </a:pPr>
            <a:r>
              <a:rPr b="1" lang="sv-SE"/>
              <a:t>Environment State:</a:t>
            </a:r>
            <a:r>
              <a:rPr lang="sv-SE"/>
              <a:t> System is communicating over good internet connection to client.</a:t>
            </a:r>
            <a:endParaRPr/>
          </a:p>
          <a:p>
            <a:pPr indent="-393700" lvl="0" marL="457200" rtl="0" algn="l">
              <a:spcBef>
                <a:spcPts val="1000"/>
              </a:spcBef>
              <a:spcAft>
                <a:spcPts val="0"/>
              </a:spcAft>
              <a:buSzPts val="2600"/>
              <a:buChar char="•"/>
            </a:pPr>
            <a:r>
              <a:rPr b="1" lang="sv-SE"/>
              <a:t>External Stimulus:</a:t>
            </a:r>
            <a:r>
              <a:rPr lang="sv-SE"/>
              <a:t> Customer adds product to cart.</a:t>
            </a:r>
            <a:endParaRPr sz="2400"/>
          </a:p>
        </p:txBody>
      </p:sp>
      <p:sp>
        <p:nvSpPr>
          <p:cNvPr id="506" name="Google Shape;50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a:t>
            </a:r>
            <a:endParaRPr/>
          </a:p>
        </p:txBody>
      </p:sp>
      <p:sp>
        <p:nvSpPr>
          <p:cNvPr id="512" name="Google Shape;512;p71"/>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system behavior:</a:t>
            </a:r>
            <a:r>
              <a:rPr lang="sv-SE"/>
              <a:t> Web page refreshes. Icon on right side of web page displays last item added to cart. If item is out of stock, cart icon has exclamation point overlay on top of cart icon.</a:t>
            </a:r>
            <a:endParaRPr/>
          </a:p>
          <a:p>
            <a:pPr indent="-393700" lvl="0" marL="457200" rtl="0" algn="l">
              <a:spcBef>
                <a:spcPts val="1000"/>
              </a:spcBef>
              <a:spcAft>
                <a:spcPts val="0"/>
              </a:spcAft>
              <a:buSzPts val="2600"/>
              <a:buChar char="•"/>
            </a:pPr>
            <a:r>
              <a:rPr b="1" lang="sv-SE"/>
              <a:t>Response measure: </a:t>
            </a:r>
            <a:r>
              <a:rPr lang="sv-SE"/>
              <a:t>In 95% of requests, web page is loaded and displayed to user within 1 second. In 99.9% of requests, web page is loaded and displayed to user within 5 seconds.</a:t>
            </a:r>
            <a:endParaRPr/>
          </a:p>
        </p:txBody>
      </p:sp>
      <p:sp>
        <p:nvSpPr>
          <p:cNvPr id="513" name="Google Shape;51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19" name="Google Shape;519;p72"/>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Ensure that credit card processing can still meet throughput targets when many users are competing for resources.</a:t>
            </a:r>
            <a:endParaRPr sz="2000"/>
          </a:p>
          <a:p>
            <a:pPr indent="-355600" lvl="0" marL="457200" rtl="0" algn="l">
              <a:spcBef>
                <a:spcPts val="1000"/>
              </a:spcBef>
              <a:spcAft>
                <a:spcPts val="0"/>
              </a:spcAft>
              <a:buSzPts val="2000"/>
              <a:buChar char="•"/>
            </a:pPr>
            <a:r>
              <a:rPr b="1" lang="sv-SE" sz="2000"/>
              <a:t>System state: </a:t>
            </a:r>
            <a:r>
              <a:rPr lang="sv-SE" sz="2000"/>
              <a:t>System is operating under heavy load (10000 concurrent users are logged in). </a:t>
            </a:r>
            <a:endParaRPr sz="2000"/>
          </a:p>
          <a:p>
            <a:pPr indent="-355600" lvl="0" marL="457200" rtl="0" algn="l">
              <a:spcBef>
                <a:spcPts val="1000"/>
              </a:spcBef>
              <a:spcAft>
                <a:spcPts val="0"/>
              </a:spcAft>
              <a:buSzPts val="2000"/>
              <a:buChar char="•"/>
            </a:pPr>
            <a:r>
              <a:rPr b="1" lang="sv-SE" sz="2000"/>
              <a:t>Environment state:</a:t>
            </a:r>
            <a:r>
              <a:rPr lang="sv-SE" sz="2000"/>
              <a:t> Environment is operating normally. Load balancer </a:t>
            </a:r>
            <a:r>
              <a:rPr lang="sv-SE" sz="2000"/>
              <a:t>distributes</a:t>
            </a:r>
            <a:r>
              <a:rPr lang="sv-SE" sz="2000"/>
              <a:t> user requests approximately evenly between 100 servers.</a:t>
            </a:r>
            <a:endParaRPr sz="2000"/>
          </a:p>
          <a:p>
            <a:pPr indent="-355600" lvl="0" marL="457200" rtl="0" algn="l">
              <a:spcBef>
                <a:spcPts val="1000"/>
              </a:spcBef>
              <a:spcAft>
                <a:spcPts val="0"/>
              </a:spcAft>
              <a:buSzPts val="2000"/>
              <a:buChar char="•"/>
            </a:pPr>
            <a:r>
              <a:rPr b="1" lang="sv-SE" sz="2000"/>
              <a:t>External stimulus: </a:t>
            </a:r>
            <a:r>
              <a:rPr lang="sv-SE" sz="2000"/>
              <a:t>A large number of credit card processing requests come within a short window (8500 requests within a one minute window).</a:t>
            </a:r>
            <a:endParaRPr sz="2000"/>
          </a:p>
        </p:txBody>
      </p:sp>
      <p:sp>
        <p:nvSpPr>
          <p:cNvPr id="520" name="Google Shape;52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26" name="Google Shape;526;p73"/>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system behavior: </a:t>
            </a:r>
            <a:r>
              <a:rPr lang="sv-SE" sz="2200"/>
              <a:t>Each server maintains a queue of requests and processes requests as resources become available. The load balancer distributes requests to servers, favoring servers with shorter queues.</a:t>
            </a:r>
            <a:r>
              <a:rPr b="1" lang="sv-SE" sz="2200"/>
              <a:t> </a:t>
            </a:r>
            <a:r>
              <a:rPr lang="sv-SE" sz="2200"/>
              <a:t>All requests are completed successfully.</a:t>
            </a:r>
            <a:endParaRPr sz="2200"/>
          </a:p>
          <a:p>
            <a:pPr indent="-368300" lvl="0" marL="457200" rtl="0" algn="l">
              <a:spcBef>
                <a:spcPts val="1000"/>
              </a:spcBef>
              <a:spcAft>
                <a:spcPts val="0"/>
              </a:spcAft>
              <a:buSzPts val="2200"/>
              <a:buChar char="•"/>
            </a:pPr>
            <a:r>
              <a:rPr b="1" lang="sv-SE" sz="2200"/>
              <a:t>Response measure: </a:t>
            </a:r>
            <a:r>
              <a:rPr lang="sv-SE" sz="2200"/>
              <a:t>All 8500 requests are completed within two minutes, 85% of the time. All requests are completed within three minutes 99% of the time.</a:t>
            </a:r>
            <a:endParaRPr sz="2200"/>
          </a:p>
        </p:txBody>
      </p:sp>
      <p:sp>
        <p:nvSpPr>
          <p:cNvPr id="527" name="Google Shape;527;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78" name="Google Shape;178;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179" name="Google Shape;179;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 Scenarios</a:t>
            </a:r>
            <a:endParaRPr/>
          </a:p>
        </p:txBody>
      </p:sp>
      <p:sp>
        <p:nvSpPr>
          <p:cNvPr id="533" name="Google Shape;533;p74"/>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t>
            </a:r>
            <a:r>
              <a:rPr b="1" lang="sv-SE"/>
              <a:t>he ability to efficiently use available resources.</a:t>
            </a:r>
            <a:r>
              <a:rPr lang="sv-SE"/>
              <a:t> </a:t>
            </a:r>
            <a:endParaRPr/>
          </a:p>
          <a:p>
            <a:pPr indent="-393700" lvl="0" marL="457200" rtl="0" algn="l">
              <a:spcBef>
                <a:spcPts val="1000"/>
              </a:spcBef>
              <a:spcAft>
                <a:spcPts val="0"/>
              </a:spcAft>
              <a:buSzPts val="2600"/>
              <a:buChar char="•"/>
            </a:pPr>
            <a:r>
              <a:rPr lang="sv-SE"/>
              <a:t>Scenarios assessing scalability directly deal with impact of </a:t>
            </a:r>
            <a:r>
              <a:rPr b="1" lang="sv-SE"/>
              <a:t>adding or removing resources</a:t>
            </a:r>
            <a:r>
              <a:rPr lang="sv-SE"/>
              <a:t>.</a:t>
            </a:r>
            <a:endParaRPr/>
          </a:p>
          <a:p>
            <a:pPr indent="-393700" lvl="0" marL="457200" rtl="0" algn="l">
              <a:spcBef>
                <a:spcPts val="1000"/>
              </a:spcBef>
              <a:spcAft>
                <a:spcPts val="0"/>
              </a:spcAft>
              <a:buSzPts val="2600"/>
              <a:buChar char="•"/>
            </a:pPr>
            <a:r>
              <a:rPr lang="sv-SE"/>
              <a:t>Performance measures to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34" name="Google Shape;53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40" name="Google Shape;540;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Addition of new hardware improves credit card transaction speed.</a:t>
            </a:r>
            <a:endParaRPr sz="2400"/>
          </a:p>
          <a:p>
            <a:pPr indent="-381000" lvl="0" marL="457200" rtl="0" algn="l">
              <a:spcBef>
                <a:spcPts val="1000"/>
              </a:spcBef>
              <a:spcAft>
                <a:spcPts val="0"/>
              </a:spcAft>
              <a:buSzPts val="2400"/>
              <a:buChar char="•"/>
            </a:pPr>
            <a:r>
              <a:rPr b="1" lang="sv-SE" sz="2400"/>
              <a:t>System/environment state:</a:t>
            </a:r>
            <a:r>
              <a:rPr lang="sv-SE" sz="2400"/>
              <a:t> Before addition of new hardware, 95% of credit card transactions were completed within 10 seconds, 99.9% within 15s. Additional server has doubled threads available for processing requests. System is under normal load, with normal connectivity. Environment is operating normally.</a:t>
            </a:r>
            <a:endParaRPr sz="2400"/>
          </a:p>
          <a:p>
            <a:pPr indent="-381000" lvl="0" marL="457200" rtl="0" algn="l">
              <a:spcBef>
                <a:spcPts val="1000"/>
              </a:spcBef>
              <a:spcAft>
                <a:spcPts val="0"/>
              </a:spcAft>
              <a:buSzPts val="2400"/>
              <a:buChar char="•"/>
            </a:pPr>
            <a:r>
              <a:rPr b="1" lang="sv-SE" sz="2400"/>
              <a:t>External Stimulus: </a:t>
            </a:r>
            <a:r>
              <a:rPr lang="sv-SE" sz="2400"/>
              <a:t>Customer completes a purchase.</a:t>
            </a:r>
            <a:endParaRPr sz="2400"/>
          </a:p>
        </p:txBody>
      </p:sp>
      <p:sp>
        <p:nvSpPr>
          <p:cNvPr id="541" name="Google Shape;541;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47" name="Google Shape;547;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Order confirmation is displayed, with a list of items purchased, expected arrival date, and total cost of items.</a:t>
            </a:r>
            <a:endParaRPr sz="2400"/>
          </a:p>
          <a:p>
            <a:pPr indent="-381000" lvl="0" marL="457200" rtl="0" algn="l">
              <a:spcBef>
                <a:spcPts val="1000"/>
              </a:spcBef>
              <a:spcAft>
                <a:spcPts val="0"/>
              </a:spcAft>
              <a:buSzPts val="2400"/>
              <a:buChar char="•"/>
            </a:pPr>
            <a:r>
              <a:rPr b="1" lang="sv-SE" sz="2400"/>
              <a:t>Response measure: </a:t>
            </a:r>
            <a:r>
              <a:rPr lang="sv-SE" sz="2400"/>
              <a:t>In 95% of requests, web page is loaded and displayed to user within 5 second. In 99.9% of requests, web page is loaded and displayed to user within 7.5 seconds.</a:t>
            </a:r>
            <a:endParaRPr sz="2400"/>
          </a:p>
          <a:p>
            <a:pPr indent="0" lvl="0" marL="0" rtl="0" algn="l">
              <a:spcBef>
                <a:spcPts val="1000"/>
              </a:spcBef>
              <a:spcAft>
                <a:spcPts val="0"/>
              </a:spcAft>
              <a:buNone/>
            </a:pPr>
            <a:r>
              <a:t/>
            </a:r>
            <a:endParaRPr/>
          </a:p>
        </p:txBody>
      </p:sp>
      <p:sp>
        <p:nvSpPr>
          <p:cNvPr id="548" name="Google Shape;54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54" name="Google Shape;554;p77"/>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Overview:</a:t>
            </a:r>
            <a:r>
              <a:rPr lang="sv-SE" sz="2100"/>
              <a:t> Addition of additional VMs improves availability of account authorization service.</a:t>
            </a:r>
            <a:endParaRPr sz="2100"/>
          </a:p>
          <a:p>
            <a:pPr indent="-361950" lvl="0" marL="457200" rtl="0" algn="l">
              <a:spcBef>
                <a:spcPts val="1000"/>
              </a:spcBef>
              <a:spcAft>
                <a:spcPts val="0"/>
              </a:spcAft>
              <a:buSzPts val="2100"/>
              <a:buChar char="•"/>
            </a:pPr>
            <a:r>
              <a:rPr b="1" lang="sv-SE" sz="2100"/>
              <a:t>System/environment state: </a:t>
            </a:r>
            <a:r>
              <a:rPr lang="sv-SE" sz="2100"/>
              <a:t>Before addition of 10000 VMs to the available pool, the average availability of the authorization service was 97.35% per week. </a:t>
            </a:r>
            <a:endParaRPr sz="2100"/>
          </a:p>
          <a:p>
            <a:pPr indent="-361950" lvl="1" marL="914400" rtl="0" algn="l">
              <a:spcBef>
                <a:spcPts val="500"/>
              </a:spcBef>
              <a:spcAft>
                <a:spcPts val="0"/>
              </a:spcAft>
              <a:buSzPts val="2100"/>
              <a:buChar char="•"/>
            </a:pPr>
            <a:r>
              <a:rPr lang="sv-SE" sz="2100"/>
              <a:t>The VM pool has now been increased by 150%. </a:t>
            </a:r>
            <a:endParaRPr sz="2100"/>
          </a:p>
          <a:p>
            <a:pPr indent="-361950" lvl="1" marL="914400" rtl="0" algn="l">
              <a:spcBef>
                <a:spcPts val="500"/>
              </a:spcBef>
              <a:spcAft>
                <a:spcPts val="0"/>
              </a:spcAft>
              <a:buSzPts val="2100"/>
              <a:buChar char="•"/>
            </a:pPr>
            <a:r>
              <a:rPr lang="sv-SE" sz="2100"/>
              <a:t>System is under normal load. </a:t>
            </a:r>
            <a:endParaRPr sz="2100"/>
          </a:p>
          <a:p>
            <a:pPr indent="-361950" lvl="1" marL="914400" rtl="0" algn="l">
              <a:spcBef>
                <a:spcPts val="500"/>
              </a:spcBef>
              <a:spcAft>
                <a:spcPts val="0"/>
              </a:spcAft>
              <a:buSzPts val="2100"/>
              <a:buChar char="•"/>
            </a:pPr>
            <a:r>
              <a:rPr lang="sv-SE" sz="2100"/>
              <a:t>Environment is operating normally.</a:t>
            </a:r>
            <a:endParaRPr sz="2100"/>
          </a:p>
          <a:p>
            <a:pPr indent="-361950" lvl="0" marL="457200" rtl="0" algn="l">
              <a:spcBef>
                <a:spcPts val="1000"/>
              </a:spcBef>
              <a:spcAft>
                <a:spcPts val="0"/>
              </a:spcAft>
              <a:buSzPts val="2100"/>
              <a:buChar char="•"/>
            </a:pPr>
            <a:r>
              <a:rPr b="1" lang="sv-SE" sz="2100"/>
              <a:t>External stimulus:</a:t>
            </a:r>
            <a:r>
              <a:rPr lang="sv-SE" sz="2100"/>
              <a:t> A user submits their username and password for authentication. The password is correct.</a:t>
            </a:r>
            <a:endParaRPr sz="2100"/>
          </a:p>
        </p:txBody>
      </p:sp>
      <p:sp>
        <p:nvSpPr>
          <p:cNvPr id="555" name="Google Shape;555;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61" name="Google Shape;561;p78"/>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system behavior: </a:t>
            </a:r>
            <a:endParaRPr b="1"/>
          </a:p>
          <a:p>
            <a:pPr indent="-368300" lvl="1" marL="914400" rtl="0" algn="l">
              <a:spcBef>
                <a:spcPts val="500"/>
              </a:spcBef>
              <a:spcAft>
                <a:spcPts val="0"/>
              </a:spcAft>
              <a:buSzPts val="2200"/>
              <a:buChar char="•"/>
            </a:pPr>
            <a:r>
              <a:rPr lang="sv-SE"/>
              <a:t>Authentication completes successfully. </a:t>
            </a:r>
            <a:endParaRPr/>
          </a:p>
          <a:p>
            <a:pPr indent="-368300" lvl="1" marL="914400" rtl="0" algn="l">
              <a:spcBef>
                <a:spcPts val="500"/>
              </a:spcBef>
              <a:spcAft>
                <a:spcPts val="0"/>
              </a:spcAft>
              <a:buSzPts val="2200"/>
              <a:buChar char="•"/>
            </a:pPr>
            <a:r>
              <a:rPr lang="sv-SE"/>
              <a:t>A session is established, and the user’s customized homepage is displayed on the client browser.   </a:t>
            </a:r>
            <a:endParaRPr/>
          </a:p>
          <a:p>
            <a:pPr indent="-393700" lvl="0" marL="457200" rtl="0" algn="l">
              <a:spcBef>
                <a:spcPts val="1000"/>
              </a:spcBef>
              <a:spcAft>
                <a:spcPts val="0"/>
              </a:spcAft>
              <a:buSzPts val="2600"/>
              <a:buChar char="•"/>
            </a:pPr>
            <a:r>
              <a:rPr b="1" lang="sv-SE"/>
              <a:t>Response measure: </a:t>
            </a:r>
            <a:endParaRPr b="1"/>
          </a:p>
          <a:p>
            <a:pPr indent="-368300" lvl="1" marL="914400" rtl="0" algn="l">
              <a:spcBef>
                <a:spcPts val="500"/>
              </a:spcBef>
              <a:spcAft>
                <a:spcPts val="0"/>
              </a:spcAft>
              <a:buSzPts val="2200"/>
              <a:buChar char="•"/>
            </a:pPr>
            <a:r>
              <a:rPr lang="sv-SE"/>
              <a:t>The average availability of the authorization service is increased to at least 99% per week.</a:t>
            </a:r>
            <a:endParaRPr/>
          </a:p>
        </p:txBody>
      </p:sp>
      <p:sp>
        <p:nvSpPr>
          <p:cNvPr id="562" name="Google Shape;562;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9" name="Google Shape;569;p7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Security </a:t>
            </a:r>
            <a:endParaRPr/>
          </a:p>
          <a:p>
            <a:pPr indent="0" lvl="0" marL="0" rtl="0" algn="l">
              <a:spcBef>
                <a:spcPts val="0"/>
              </a:spcBef>
              <a:spcAft>
                <a:spcPts val="0"/>
              </a:spcAft>
              <a:buNone/>
            </a:pPr>
            <a:r>
              <a:rPr lang="sv-SE"/>
              <a:t>Scenarios</a:t>
            </a:r>
            <a:endParaRPr/>
          </a:p>
        </p:txBody>
      </p:sp>
      <p:pic>
        <p:nvPicPr>
          <p:cNvPr id="570" name="Google Shape;570;p79"/>
          <p:cNvPicPr preferRelativeResize="0"/>
          <p:nvPr/>
        </p:nvPicPr>
        <p:blipFill>
          <a:blip r:embed="rId3">
            <a:alphaModFix/>
          </a:blip>
          <a:stretch>
            <a:fillRect/>
          </a:stretch>
        </p:blipFill>
        <p:spPr>
          <a:xfrm>
            <a:off x="4572000" y="1109775"/>
            <a:ext cx="4238425" cy="254305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76" name="Google Shape;576;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a:t>
            </a:r>
            <a:r>
              <a:rPr b="1" lang="sv-SE"/>
              <a:t>bility to protect data from unauthorized access while still providing service to authorized users.</a:t>
            </a:r>
            <a:endParaRPr b="1"/>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93700" lvl="0" marL="457200" rtl="0" algn="l">
              <a:spcBef>
                <a:spcPts val="1000"/>
              </a:spcBef>
              <a:spcAft>
                <a:spcPts val="0"/>
              </a:spcAft>
              <a:buSzPts val="2600"/>
              <a:buChar char="•"/>
            </a:pPr>
            <a:r>
              <a:rPr lang="sv-SE"/>
              <a:t>Responses: </a:t>
            </a:r>
            <a:endParaRPr/>
          </a:p>
          <a:p>
            <a:pPr indent="-368300" lvl="1" marL="914400" rtl="0" algn="l">
              <a:spcBef>
                <a:spcPts val="500"/>
              </a:spcBef>
              <a:spcAft>
                <a:spcPts val="0"/>
              </a:spcAft>
              <a:buSzPts val="2200"/>
              <a:buChar char="•"/>
            </a:pPr>
            <a:r>
              <a:rPr lang="sv-SE"/>
              <a:t>Auditing, logging, reporting, analyzing.</a:t>
            </a:r>
            <a:endParaRPr/>
          </a:p>
          <a:p>
            <a:pPr indent="-393700" lvl="0" marL="457200" rtl="0" algn="l">
              <a:spcBef>
                <a:spcPts val="1000"/>
              </a:spcBef>
              <a:spcAft>
                <a:spcPts val="0"/>
              </a:spcAft>
              <a:buSzPts val="2600"/>
              <a:buChar char="•"/>
            </a:pPr>
            <a:r>
              <a:rPr lang="sv-SE"/>
              <a:t>Measures: </a:t>
            </a:r>
            <a:endParaRPr/>
          </a:p>
          <a:p>
            <a:pPr indent="-368300" lvl="1" marL="914400" rtl="0" algn="l">
              <a:spcBef>
                <a:spcPts val="500"/>
              </a:spcBef>
              <a:spcAft>
                <a:spcPts val="0"/>
              </a:spcAft>
              <a:buSzPts val="2200"/>
              <a:buChar char="•"/>
            </a:pPr>
            <a:r>
              <a:rPr lang="sv-SE"/>
              <a:t>t</a:t>
            </a:r>
            <a:r>
              <a:rPr lang="sv-SE"/>
              <a:t>ime to detect/stop attack; time to identify attacker; impact of breach</a:t>
            </a:r>
            <a:endParaRPr/>
          </a:p>
        </p:txBody>
      </p:sp>
      <p:sp>
        <p:nvSpPr>
          <p:cNvPr id="577" name="Google Shape;577;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4" name="Google Shape;58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85" name="Google Shape;585;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68300" lvl="1" marL="914400" rtl="0" algn="l">
              <a:spcBef>
                <a:spcPts val="500"/>
              </a:spcBef>
              <a:spcAft>
                <a:spcPts val="0"/>
              </a:spcAft>
              <a:buSzPts val="2200"/>
              <a:buChar char="•"/>
            </a:pPr>
            <a:r>
              <a:rPr lang="sv-SE"/>
              <a:t>Present specific attack types and specify response.</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a:p>
            <a:pPr indent="-368300" lvl="1" marL="914400" rtl="0" algn="l">
              <a:spcBef>
                <a:spcPts val="500"/>
              </a:spcBef>
              <a:spcAft>
                <a:spcPts val="0"/>
              </a:spcAft>
              <a:buSzPts val="2200"/>
              <a:buChar char="•"/>
            </a:pPr>
            <a:r>
              <a:rPr lang="sv-SE"/>
              <a:t>Number of accounts compromised.</a:t>
            </a:r>
            <a:endParaRPr/>
          </a:p>
          <a:p>
            <a:pPr indent="-368300" lvl="1" marL="914400" rtl="0" algn="l">
              <a:spcBef>
                <a:spcPts val="500"/>
              </a:spcBef>
              <a:spcAft>
                <a:spcPts val="0"/>
              </a:spcAft>
              <a:buSzPts val="2200"/>
              <a:buChar char="•"/>
            </a:pPr>
            <a:r>
              <a:rPr lang="sv-SE"/>
              <a:t>Availability during attack.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91" name="Google Shape;591;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Description of the scenario.</a:t>
            </a:r>
            <a:endParaRPr sz="2200"/>
          </a:p>
          <a:p>
            <a:pPr indent="-368300" lvl="1" marL="914400" rtl="0" algn="l">
              <a:spcBef>
                <a:spcPts val="500"/>
              </a:spcBef>
              <a:spcAft>
                <a:spcPts val="0"/>
              </a:spcAft>
              <a:buSzPts val="2200"/>
              <a:buChar char="•"/>
            </a:pPr>
            <a:r>
              <a:rPr lang="sv-SE"/>
              <a:t>Be clear about goal (examine attack response, demonstrate policy)</a:t>
            </a:r>
            <a:endParaRPr sz="2200"/>
          </a:p>
          <a:p>
            <a:pPr indent="-368300" lvl="0" marL="457200" rtl="0" algn="l">
              <a:spcBef>
                <a:spcPts val="1000"/>
              </a:spcBef>
              <a:spcAft>
                <a:spcPts val="0"/>
              </a:spcAft>
              <a:buSzPts val="2200"/>
              <a:buChar char="•"/>
            </a:pPr>
            <a:r>
              <a:rPr b="1" lang="sv-SE" sz="2200"/>
              <a:t>System/environment state:</a:t>
            </a:r>
            <a:r>
              <a:rPr lang="sv-SE" sz="2200"/>
              <a:t> </a:t>
            </a:r>
            <a:endParaRPr sz="2200"/>
          </a:p>
          <a:p>
            <a:pPr indent="-368300" lvl="1" marL="914400" rtl="0" algn="l">
              <a:spcBef>
                <a:spcPts val="500"/>
              </a:spcBef>
              <a:spcAft>
                <a:spcPts val="0"/>
              </a:spcAft>
              <a:buSzPts val="2200"/>
              <a:buChar char="•"/>
            </a:pPr>
            <a:r>
              <a:rPr lang="sv-SE" sz="2200"/>
              <a:t>The attack can come when the system is</a:t>
            </a:r>
            <a:r>
              <a:rPr lang="sv-SE"/>
              <a:t> </a:t>
            </a:r>
            <a:r>
              <a:rPr lang="sv-SE" sz="2200"/>
              <a:t>online or offline</a:t>
            </a:r>
            <a:endParaRPr/>
          </a:p>
          <a:p>
            <a:pPr indent="-368300" lvl="1" marL="914400" rtl="0" algn="l">
              <a:spcBef>
                <a:spcPts val="500"/>
              </a:spcBef>
              <a:spcAft>
                <a:spcPts val="0"/>
              </a:spcAft>
              <a:buSzPts val="2200"/>
              <a:buChar char="•"/>
            </a:pPr>
            <a:r>
              <a:rPr lang="sv-SE"/>
              <a:t>C</a:t>
            </a:r>
            <a:r>
              <a:rPr lang="sv-SE" sz="2200"/>
              <a:t>onnected to or disconnected from a network</a:t>
            </a:r>
            <a:endParaRPr/>
          </a:p>
          <a:p>
            <a:pPr indent="-368300" lvl="1" marL="914400" rtl="0" algn="l">
              <a:spcBef>
                <a:spcPts val="500"/>
              </a:spcBef>
              <a:spcAft>
                <a:spcPts val="0"/>
              </a:spcAft>
              <a:buSzPts val="2200"/>
              <a:buChar char="•"/>
            </a:pPr>
            <a:r>
              <a:rPr lang="sv-SE"/>
              <a:t>B</a:t>
            </a:r>
            <a:r>
              <a:rPr lang="sv-SE" sz="2200"/>
              <a:t>ehind a firewall or open to a networ</a:t>
            </a:r>
            <a:r>
              <a:rPr lang="sv-SE"/>
              <a:t>k</a:t>
            </a:r>
            <a:endParaRPr/>
          </a:p>
          <a:p>
            <a:pPr indent="-368300" lvl="1" marL="914400" rtl="0" algn="l">
              <a:spcBef>
                <a:spcPts val="500"/>
              </a:spcBef>
              <a:spcAft>
                <a:spcPts val="0"/>
              </a:spcAft>
              <a:buSzPts val="2200"/>
              <a:buChar char="•"/>
            </a:pPr>
            <a:r>
              <a:rPr lang="sv-SE"/>
              <a:t>F</a:t>
            </a:r>
            <a:r>
              <a:rPr lang="sv-SE" sz="2200"/>
              <a:t>ully operational, partially operational, or not operational.</a:t>
            </a:r>
            <a:endParaRPr sz="2200"/>
          </a:p>
        </p:txBody>
      </p:sp>
      <p:sp>
        <p:nvSpPr>
          <p:cNvPr id="592" name="Google Shape;592;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93" name="Google Shape;593;p8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94" name="Google Shape;594;p82"/>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00" name="Google Shape;600;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External Stimulus: </a:t>
            </a:r>
            <a:endParaRPr b="1" sz="2200"/>
          </a:p>
          <a:p>
            <a:pPr indent="-368300" lvl="1" marL="914400" rtl="0" algn="l">
              <a:spcBef>
                <a:spcPts val="500"/>
              </a:spcBef>
              <a:spcAft>
                <a:spcPts val="0"/>
              </a:spcAft>
              <a:buSzPts val="2200"/>
              <a:buChar char="•"/>
            </a:pPr>
            <a:r>
              <a:rPr lang="sv-SE"/>
              <a:t>S</a:t>
            </a:r>
            <a:r>
              <a:rPr lang="sv-SE" sz="2200"/>
              <a:t>ource may be either a human or </a:t>
            </a:r>
            <a:r>
              <a:rPr lang="sv-SE"/>
              <a:t>external</a:t>
            </a:r>
            <a:r>
              <a:rPr lang="sv-SE" sz="2200"/>
              <a:t> system. </a:t>
            </a:r>
            <a:endParaRPr sz="2200"/>
          </a:p>
          <a:p>
            <a:pPr indent="-355600" lvl="2" marL="1371600" rtl="0" algn="l">
              <a:spcBef>
                <a:spcPts val="500"/>
              </a:spcBef>
              <a:spcAft>
                <a:spcPts val="0"/>
              </a:spcAft>
              <a:buSzPts val="2000"/>
              <a:buChar char="•"/>
            </a:pPr>
            <a:r>
              <a:rPr lang="sv-SE" sz="2000"/>
              <a:t>M</a:t>
            </a:r>
            <a:r>
              <a:rPr lang="sv-SE" sz="2000"/>
              <a:t>ay have been previously identified or may be unknown. </a:t>
            </a:r>
            <a:endParaRPr sz="2000"/>
          </a:p>
          <a:p>
            <a:pPr indent="-355600" lvl="2" marL="1371600" rtl="0" algn="l">
              <a:spcBef>
                <a:spcPts val="500"/>
              </a:spcBef>
              <a:spcAft>
                <a:spcPts val="0"/>
              </a:spcAft>
              <a:buSzPts val="2000"/>
              <a:buChar char="•"/>
            </a:pPr>
            <a:r>
              <a:rPr lang="sv-SE" sz="2000"/>
              <a:t>A</a:t>
            </a:r>
            <a:r>
              <a:rPr lang="sv-SE" sz="2000"/>
              <a:t>ttacker may be from outside or inside organization. </a:t>
            </a:r>
            <a:endParaRPr sz="2000"/>
          </a:p>
          <a:p>
            <a:pPr indent="-368300" lvl="1" marL="914400" rtl="0" algn="l">
              <a:spcBef>
                <a:spcPts val="500"/>
              </a:spcBef>
              <a:spcAft>
                <a:spcPts val="0"/>
              </a:spcAft>
              <a:buSzPts val="2200"/>
              <a:buChar char="•"/>
            </a:pPr>
            <a:r>
              <a:rPr lang="sv-SE" sz="2200"/>
              <a:t>The stimulus is an </a:t>
            </a:r>
            <a:r>
              <a:rPr b="1" lang="sv-SE" sz="2200"/>
              <a:t>attack</a:t>
            </a:r>
            <a:r>
              <a:rPr lang="sv-SE" sz="2200"/>
              <a:t> </a:t>
            </a:r>
            <a:endParaRPr/>
          </a:p>
          <a:p>
            <a:pPr indent="-355600" lvl="2" marL="1371600" rtl="0" algn="l">
              <a:spcBef>
                <a:spcPts val="500"/>
              </a:spcBef>
              <a:spcAft>
                <a:spcPts val="0"/>
              </a:spcAft>
              <a:buSzPts val="2000"/>
              <a:buChar char="•"/>
            </a:pPr>
            <a:r>
              <a:rPr lang="sv-SE" sz="2000"/>
              <a:t>U</a:t>
            </a:r>
            <a:r>
              <a:rPr lang="sv-SE" sz="2000"/>
              <a:t>nauthorized attempt to display data</a:t>
            </a:r>
            <a:endParaRPr sz="2000"/>
          </a:p>
          <a:p>
            <a:pPr indent="-355600" lvl="2" marL="1371600" rtl="0" algn="l">
              <a:spcBef>
                <a:spcPts val="500"/>
              </a:spcBef>
              <a:spcAft>
                <a:spcPts val="0"/>
              </a:spcAft>
              <a:buSzPts val="2000"/>
              <a:buChar char="•"/>
            </a:pPr>
            <a:r>
              <a:rPr lang="sv-SE" sz="2000"/>
              <a:t>Change or delete data</a:t>
            </a:r>
            <a:endParaRPr sz="2000"/>
          </a:p>
          <a:p>
            <a:pPr indent="-355600" lvl="2" marL="1371600" rtl="0" algn="l">
              <a:spcBef>
                <a:spcPts val="500"/>
              </a:spcBef>
              <a:spcAft>
                <a:spcPts val="0"/>
              </a:spcAft>
              <a:buSzPts val="2000"/>
              <a:buChar char="•"/>
            </a:pPr>
            <a:r>
              <a:rPr lang="sv-SE" sz="2000"/>
              <a:t>Access services</a:t>
            </a:r>
            <a:endParaRPr sz="2000"/>
          </a:p>
          <a:p>
            <a:pPr indent="-355600" lvl="2" marL="1371600" rtl="0" algn="l">
              <a:spcBef>
                <a:spcPts val="500"/>
              </a:spcBef>
              <a:spcAft>
                <a:spcPts val="0"/>
              </a:spcAft>
              <a:buSzPts val="2000"/>
              <a:buChar char="•"/>
            </a:pPr>
            <a:r>
              <a:rPr lang="sv-SE" sz="2000"/>
              <a:t>Change system’s behavior, or reduce availability.</a:t>
            </a:r>
            <a:endParaRPr sz="2000"/>
          </a:p>
        </p:txBody>
      </p:sp>
      <p:sp>
        <p:nvSpPr>
          <p:cNvPr id="601" name="Google Shape;601;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602" name="Google Shape;602;p8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03" name="Google Shape;603;p83"/>
          <p:cNvSpPr/>
          <p:nvPr/>
        </p:nvSpPr>
        <p:spPr>
          <a:xfrm>
            <a:off x="6359336" y="590156"/>
            <a:ext cx="982800" cy="10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Usage</a:t>
            </a:r>
            <a:endParaRPr/>
          </a:p>
        </p:txBody>
      </p:sp>
      <p:sp>
        <p:nvSpPr>
          <p:cNvPr id="185" name="Google Shape;185;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lang="sv-SE"/>
              <a:t>Provide input to architecture definition.</a:t>
            </a:r>
            <a:endParaRPr/>
          </a:p>
          <a:p>
            <a:pPr indent="-368300" lvl="1" marL="914400" marR="0" rtl="0" algn="l">
              <a:lnSpc>
                <a:spcPct val="100000"/>
              </a:lnSpc>
              <a:spcBef>
                <a:spcPts val="0"/>
              </a:spcBef>
              <a:spcAft>
                <a:spcPts val="0"/>
              </a:spcAft>
              <a:buSzPts val="2200"/>
              <a:buChar char="•"/>
            </a:pPr>
            <a:r>
              <a:rPr lang="sv-SE"/>
              <a:t>Help flesh out and find missing requirements.</a:t>
            </a:r>
            <a:endParaRPr/>
          </a:p>
          <a:p>
            <a:pPr indent="-393700" lvl="0" marL="457200" marR="0" rtl="0" algn="l">
              <a:lnSpc>
                <a:spcPct val="100000"/>
              </a:lnSpc>
              <a:spcBef>
                <a:spcPts val="0"/>
              </a:spcBef>
              <a:spcAft>
                <a:spcPts val="0"/>
              </a:spcAft>
              <a:buSzPts val="2600"/>
              <a:buChar char="•"/>
            </a:pPr>
            <a:r>
              <a:rPr lang="sv-SE"/>
              <a:t>Evaluate system architecture.</a:t>
            </a:r>
            <a:endParaRPr/>
          </a:p>
          <a:p>
            <a:pPr indent="-368300" lvl="1" marL="914400" marR="0" rtl="0" algn="l">
              <a:lnSpc>
                <a:spcPct val="100000"/>
              </a:lnSpc>
              <a:spcBef>
                <a:spcPts val="0"/>
              </a:spcBef>
              <a:spcAft>
                <a:spcPts val="0"/>
              </a:spcAft>
              <a:buSzPts val="2200"/>
              <a:buChar char="•"/>
            </a:pPr>
            <a:r>
              <a:rPr lang="sv-SE"/>
              <a:t>Force description of execution paths through system</a:t>
            </a:r>
            <a:endParaRPr/>
          </a:p>
          <a:p>
            <a:pPr indent="-368300" lvl="1" marL="914400" marR="0" rtl="0" algn="l">
              <a:lnSpc>
                <a:spcPct val="100000"/>
              </a:lnSpc>
              <a:spcBef>
                <a:spcPts val="0"/>
              </a:spcBef>
              <a:spcAft>
                <a:spcPts val="0"/>
              </a:spcAft>
              <a:buSzPts val="2200"/>
              <a:buChar char="•"/>
            </a:pPr>
            <a:r>
              <a:rPr lang="sv-SE"/>
              <a:t>Find missing/incompatible interfaces.</a:t>
            </a:r>
            <a:endParaRPr/>
          </a:p>
          <a:p>
            <a:pPr indent="-393700" lvl="0" marL="457200" marR="0" rtl="0" algn="l">
              <a:lnSpc>
                <a:spcPct val="100000"/>
              </a:lnSpc>
              <a:spcBef>
                <a:spcPts val="0"/>
              </a:spcBef>
              <a:spcAft>
                <a:spcPts val="0"/>
              </a:spcAft>
              <a:buSzPts val="2600"/>
              <a:buChar char="•"/>
            </a:pPr>
            <a:r>
              <a:rPr lang="sv-SE"/>
              <a:t>Communicate with stakeholders.</a:t>
            </a:r>
            <a:endParaRPr/>
          </a:p>
          <a:p>
            <a:pPr indent="-368300" lvl="1" marL="914400" marR="0" rtl="0" algn="l">
              <a:lnSpc>
                <a:spcPct val="100000"/>
              </a:lnSpc>
              <a:spcBef>
                <a:spcPts val="0"/>
              </a:spcBef>
              <a:spcAft>
                <a:spcPts val="0"/>
              </a:spcAft>
              <a:buSzPts val="2200"/>
              <a:buChar char="•"/>
            </a:pPr>
            <a:r>
              <a:rPr lang="sv-SE"/>
              <a:t>Concrete, easy to understand.</a:t>
            </a:r>
            <a:endParaRPr/>
          </a:p>
          <a:p>
            <a:pPr indent="-393700" lvl="0" marL="457200" marR="0" rtl="0" algn="l">
              <a:lnSpc>
                <a:spcPct val="100000"/>
              </a:lnSpc>
              <a:spcBef>
                <a:spcPts val="0"/>
              </a:spcBef>
              <a:spcAft>
                <a:spcPts val="0"/>
              </a:spcAft>
              <a:buSzPts val="2600"/>
              <a:buChar char="•"/>
            </a:pPr>
            <a:r>
              <a:rPr lang="sv-SE"/>
              <a:t>Drive the testing process.</a:t>
            </a:r>
            <a:endParaRPr/>
          </a:p>
          <a:p>
            <a:pPr indent="-368300" lvl="1" marL="914400" marR="0" rtl="0" algn="l">
              <a:lnSpc>
                <a:spcPct val="100000"/>
              </a:lnSpc>
              <a:spcBef>
                <a:spcPts val="0"/>
              </a:spcBef>
              <a:spcAft>
                <a:spcPts val="0"/>
              </a:spcAft>
              <a:buSzPts val="2200"/>
              <a:buChar char="•"/>
            </a:pPr>
            <a:r>
              <a:rPr lang="sv-SE"/>
              <a:t>Help prioritize testing efforts.</a:t>
            </a:r>
            <a:endParaRPr/>
          </a:p>
        </p:txBody>
      </p:sp>
      <p:sp>
        <p:nvSpPr>
          <p:cNvPr id="186" name="Google Shape;186;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09" name="Google Shape;609;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endParaRPr b="1" sz="2200"/>
          </a:p>
          <a:p>
            <a:pPr indent="-368300" lvl="1" marL="914400" rtl="0" algn="l">
              <a:spcBef>
                <a:spcPts val="500"/>
              </a:spcBef>
              <a:spcAft>
                <a:spcPts val="0"/>
              </a:spcAft>
              <a:buSzPts val="2200"/>
              <a:buChar char="•"/>
            </a:pPr>
            <a:r>
              <a:rPr lang="sv-SE"/>
              <a:t>S</a:t>
            </a:r>
            <a:r>
              <a:rPr lang="sv-SE" sz="2200"/>
              <a:t>hould ensure that:</a:t>
            </a:r>
            <a:endParaRPr sz="2200"/>
          </a:p>
          <a:p>
            <a:pPr indent="-368300" lvl="2" marL="1371600" rtl="0" algn="l">
              <a:spcBef>
                <a:spcPts val="500"/>
              </a:spcBef>
              <a:spcAft>
                <a:spcPts val="0"/>
              </a:spcAft>
              <a:buSzPts val="2200"/>
              <a:buChar char="•"/>
            </a:pPr>
            <a:r>
              <a:rPr lang="sv-SE" sz="2200"/>
              <a:t>Data/services protected from unauthorized access.</a:t>
            </a:r>
            <a:endParaRPr sz="2200"/>
          </a:p>
          <a:p>
            <a:pPr indent="-368300" lvl="2" marL="1371600" rtl="0" algn="l">
              <a:spcBef>
                <a:spcPts val="500"/>
              </a:spcBef>
              <a:spcAft>
                <a:spcPts val="0"/>
              </a:spcAft>
              <a:buSzPts val="2200"/>
              <a:buChar char="•"/>
            </a:pPr>
            <a:r>
              <a:rPr lang="sv-SE" sz="2200"/>
              <a:t>Data/services not manipulated without authorization.</a:t>
            </a:r>
            <a:endParaRPr sz="2200"/>
          </a:p>
          <a:p>
            <a:pPr indent="-368300" lvl="2" marL="1371600" rtl="0" algn="l">
              <a:spcBef>
                <a:spcPts val="500"/>
              </a:spcBef>
              <a:spcAft>
                <a:spcPts val="0"/>
              </a:spcAft>
              <a:buSzPts val="2200"/>
              <a:buChar char="•"/>
            </a:pPr>
            <a:r>
              <a:rPr lang="sv-SE" sz="2200"/>
              <a:t>Parties identified and cannot repudiate involvement.</a:t>
            </a:r>
            <a:endParaRPr sz="2200"/>
          </a:p>
          <a:p>
            <a:pPr indent="-368300" lvl="2" marL="1371600" rtl="0" algn="l">
              <a:spcBef>
                <a:spcPts val="500"/>
              </a:spcBef>
              <a:spcAft>
                <a:spcPts val="0"/>
              </a:spcAft>
              <a:buSzPts val="2200"/>
              <a:buChar char="•"/>
            </a:pPr>
            <a:r>
              <a:rPr lang="sv-SE" sz="2200"/>
              <a:t>Data/resources/services available for legitimate use. </a:t>
            </a:r>
            <a:endParaRPr sz="2200"/>
          </a:p>
        </p:txBody>
      </p:sp>
      <p:sp>
        <p:nvSpPr>
          <p:cNvPr id="610" name="Google Shape;610;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11" name="Google Shape;611;p8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12" name="Google Shape;612;p84"/>
          <p:cNvSpPr/>
          <p:nvPr/>
        </p:nvSpPr>
        <p:spPr>
          <a:xfrm>
            <a:off x="7916950" y="1028700"/>
            <a:ext cx="413700" cy="41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18" name="Google Shape;618;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endParaRPr b="1" sz="2200"/>
          </a:p>
          <a:p>
            <a:pPr indent="-368300" lvl="1" marL="914400" rtl="0" algn="l">
              <a:spcBef>
                <a:spcPts val="500"/>
              </a:spcBef>
              <a:spcAft>
                <a:spcPts val="0"/>
              </a:spcAft>
              <a:buSzPts val="2200"/>
              <a:buChar char="•"/>
            </a:pPr>
            <a:r>
              <a:rPr lang="sv-SE" sz="2200"/>
              <a:t>The system should track activities by</a:t>
            </a:r>
            <a:r>
              <a:rPr lang="sv-SE"/>
              <a:t>:</a:t>
            </a:r>
            <a:endParaRPr sz="2200"/>
          </a:p>
          <a:p>
            <a:pPr indent="-368300" lvl="2" marL="1371600" rtl="0" algn="l">
              <a:spcBef>
                <a:spcPts val="500"/>
              </a:spcBef>
              <a:spcAft>
                <a:spcPts val="0"/>
              </a:spcAft>
              <a:buSzPts val="2200"/>
              <a:buChar char="•"/>
            </a:pPr>
            <a:r>
              <a:rPr lang="sv-SE" sz="2200"/>
              <a:t>Recording attempts to access or modify data, resources, or services.</a:t>
            </a:r>
            <a:endParaRPr sz="2200"/>
          </a:p>
          <a:p>
            <a:pPr indent="-368300" lvl="2" marL="1371600" rtl="0" algn="l">
              <a:spcBef>
                <a:spcPts val="500"/>
              </a:spcBef>
              <a:spcAft>
                <a:spcPts val="0"/>
              </a:spcAft>
              <a:buSzPts val="2200"/>
              <a:buChar char="•"/>
            </a:pPr>
            <a:r>
              <a:rPr lang="sv-SE" sz="2200"/>
              <a:t>Notifying appropriate entities (people or systems) when attack is occurring.</a:t>
            </a:r>
            <a:endParaRPr sz="2200"/>
          </a:p>
        </p:txBody>
      </p:sp>
      <p:sp>
        <p:nvSpPr>
          <p:cNvPr id="619" name="Google Shape;619;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620" name="Google Shape;620;p8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21" name="Google Shape;621;p85"/>
          <p:cNvSpPr/>
          <p:nvPr/>
        </p:nvSpPr>
        <p:spPr>
          <a:xfrm>
            <a:off x="7906875" y="1079125"/>
            <a:ext cx="4842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27" name="Google Shape;627;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endParaRPr/>
          </a:p>
          <a:p>
            <a:pPr indent="-368300" lvl="1" marL="914400" rtl="0" algn="l">
              <a:spcBef>
                <a:spcPts val="500"/>
              </a:spcBef>
              <a:spcAft>
                <a:spcPts val="0"/>
              </a:spcAft>
              <a:buSzPts val="2200"/>
              <a:buChar char="•"/>
            </a:pPr>
            <a:r>
              <a:rPr lang="sv-SE"/>
              <a:t>How much of system is compromised when particular component or data compromised.</a:t>
            </a:r>
            <a:endParaRPr/>
          </a:p>
          <a:p>
            <a:pPr indent="-368300" lvl="1" marL="914400" rtl="0" algn="l">
              <a:spcBef>
                <a:spcPts val="500"/>
              </a:spcBef>
              <a:spcAft>
                <a:spcPts val="0"/>
              </a:spcAft>
              <a:buSzPts val="2200"/>
              <a:buChar char="•"/>
            </a:pPr>
            <a:r>
              <a:rPr lang="sv-SE"/>
              <a:t>How much time passed before attack was detected.</a:t>
            </a:r>
            <a:endParaRPr/>
          </a:p>
          <a:p>
            <a:pPr indent="-368300" lvl="1" marL="914400" rtl="0" algn="l">
              <a:spcBef>
                <a:spcPts val="500"/>
              </a:spcBef>
              <a:spcAft>
                <a:spcPts val="0"/>
              </a:spcAft>
              <a:buSzPts val="2200"/>
              <a:buChar char="•"/>
            </a:pPr>
            <a:r>
              <a:rPr lang="sv-SE"/>
              <a:t>How many attacks were resisted.</a:t>
            </a:r>
            <a:endParaRPr/>
          </a:p>
          <a:p>
            <a:pPr indent="-368300" lvl="1" marL="914400" rtl="0" algn="l">
              <a:spcBef>
                <a:spcPts val="500"/>
              </a:spcBef>
              <a:spcAft>
                <a:spcPts val="0"/>
              </a:spcAft>
              <a:buSzPts val="2200"/>
              <a:buChar char="•"/>
            </a:pPr>
            <a:r>
              <a:rPr lang="sv-SE"/>
              <a:t>How long it took to recover from a successful attack.</a:t>
            </a:r>
            <a:endParaRPr/>
          </a:p>
          <a:p>
            <a:pPr indent="-368300" lvl="1" marL="914400" rtl="0" algn="l">
              <a:spcBef>
                <a:spcPts val="500"/>
              </a:spcBef>
              <a:spcAft>
                <a:spcPts val="0"/>
              </a:spcAft>
              <a:buSzPts val="2200"/>
              <a:buChar char="•"/>
            </a:pPr>
            <a:r>
              <a:rPr lang="sv-SE"/>
              <a:t>How much data was vulnerable to a particular attack.</a:t>
            </a:r>
            <a:endParaRPr/>
          </a:p>
          <a:p>
            <a:pPr indent="-368300" lvl="1" marL="914400" rtl="0" algn="l">
              <a:spcBef>
                <a:spcPts val="500"/>
              </a:spcBef>
              <a:spcAft>
                <a:spcPts val="0"/>
              </a:spcAft>
              <a:buSzPts val="2200"/>
              <a:buChar char="•"/>
            </a:pPr>
            <a:r>
              <a:rPr lang="sv-SE"/>
              <a:t>How long it takes to identify attacker.</a:t>
            </a:r>
            <a:endParaRPr/>
          </a:p>
        </p:txBody>
      </p:sp>
      <p:sp>
        <p:nvSpPr>
          <p:cNvPr id="628" name="Google Shape;628;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29" name="Google Shape;629;p8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30" name="Google Shape;630;p86"/>
          <p:cNvSpPr/>
          <p:nvPr/>
        </p:nvSpPr>
        <p:spPr>
          <a:xfrm>
            <a:off x="8380875" y="887500"/>
            <a:ext cx="554700" cy="81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36" name="Google Shape;636;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A disgruntled employee at a remote location attempts to change their pay rate.</a:t>
            </a:r>
            <a:endParaRPr sz="2200"/>
          </a:p>
          <a:p>
            <a:pPr indent="-368300" lvl="0" marL="457200" rtl="0" algn="l">
              <a:spcBef>
                <a:spcPts val="1000"/>
              </a:spcBef>
              <a:spcAft>
                <a:spcPts val="0"/>
              </a:spcAft>
              <a:buSzPts val="2200"/>
              <a:buChar char="•"/>
            </a:pPr>
            <a:r>
              <a:rPr b="1" lang="sv-SE" sz="2200"/>
              <a:t>System state: </a:t>
            </a:r>
            <a:r>
              <a:rPr lang="sv-SE" sz="2200"/>
              <a:t>S</a:t>
            </a:r>
            <a:r>
              <a:rPr lang="sv-SE" sz="2200"/>
              <a:t>ystem is operating normally. 100 active users are logged in.</a:t>
            </a:r>
            <a:endParaRPr sz="2200"/>
          </a:p>
          <a:p>
            <a:pPr indent="-368300" lvl="0" marL="457200" rtl="0" algn="l">
              <a:spcBef>
                <a:spcPts val="1000"/>
              </a:spcBef>
              <a:spcAft>
                <a:spcPts val="0"/>
              </a:spcAft>
              <a:buSzPts val="2200"/>
              <a:buChar char="•"/>
            </a:pPr>
            <a:r>
              <a:rPr b="1" lang="sv-SE" sz="2200"/>
              <a:t>Environment state:</a:t>
            </a:r>
            <a:r>
              <a:rPr lang="sv-SE" sz="2200"/>
              <a:t> Environment is operating normally.</a:t>
            </a:r>
            <a:endParaRPr sz="2200"/>
          </a:p>
          <a:p>
            <a:pPr indent="-368300" lvl="0" marL="457200" rtl="0" algn="l">
              <a:spcBef>
                <a:spcPts val="1000"/>
              </a:spcBef>
              <a:spcAft>
                <a:spcPts val="0"/>
              </a:spcAft>
              <a:buSzPts val="2200"/>
              <a:buChar char="•"/>
            </a:pPr>
            <a:r>
              <a:rPr b="1" lang="sv-SE" sz="2200"/>
              <a:t>External stimulus: </a:t>
            </a:r>
            <a:r>
              <a:rPr lang="sv-SE" sz="2200"/>
              <a:t>An employee has discovered the location of a configuration file storing all employee pay rates. They log in (using their credentials) and use a stolen passkey to open the locked file. They modify the file with a new rate and save changes.</a:t>
            </a:r>
            <a:endParaRPr sz="2200"/>
          </a:p>
        </p:txBody>
      </p:sp>
      <p:sp>
        <p:nvSpPr>
          <p:cNvPr id="637" name="Google Shape;637;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43" name="Google Shape;643;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system maintains an audit trail. The user is able to modify the file, as they have the passkey. However, the log records the date, time, identify of user, and modification made. System administrators are informed of the modification.</a:t>
            </a:r>
            <a:endParaRPr sz="2400"/>
          </a:p>
          <a:p>
            <a:pPr indent="-381000" lvl="0" marL="457200" rtl="0" algn="l">
              <a:spcBef>
                <a:spcPts val="1000"/>
              </a:spcBef>
              <a:spcAft>
                <a:spcPts val="0"/>
              </a:spcAft>
              <a:buSzPts val="2400"/>
              <a:buChar char="•"/>
            </a:pPr>
            <a:r>
              <a:rPr b="1" lang="sv-SE" sz="2400"/>
              <a:t>Response measure:</a:t>
            </a:r>
            <a:r>
              <a:rPr lang="sv-SE" sz="2400"/>
              <a:t> The correct data is restored within a day and the source of tampering has been identified and reported.</a:t>
            </a:r>
            <a:endParaRPr sz="2400"/>
          </a:p>
        </p:txBody>
      </p:sp>
      <p:sp>
        <p:nvSpPr>
          <p:cNvPr id="644" name="Google Shape;644;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50" name="Google Shape;650;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authenticate with the beer dispensing system (to purchase beer) but the authentication fails due to unrecognized authorization token.</a:t>
            </a:r>
            <a:endParaRPr sz="2000"/>
          </a:p>
          <a:p>
            <a:pPr indent="-355600" lvl="0" marL="457200" rtl="0" algn="l">
              <a:spcBef>
                <a:spcPts val="1000"/>
              </a:spcBef>
              <a:spcAft>
                <a:spcPts val="0"/>
              </a:spcAft>
              <a:buSzPts val="2000"/>
              <a:buChar char="•"/>
            </a:pPr>
            <a:r>
              <a:rPr b="1" lang="sv-SE" sz="2000"/>
              <a:t>System state: </a:t>
            </a:r>
            <a:r>
              <a:rPr lang="sv-SE" sz="2000"/>
              <a:t>System is operating normally, without problems.</a:t>
            </a:r>
            <a:endParaRPr sz="2000"/>
          </a:p>
          <a:p>
            <a:pPr indent="-355600" lvl="0" marL="457200" rtl="0" algn="l">
              <a:spcBef>
                <a:spcPts val="1000"/>
              </a:spcBef>
              <a:spcAft>
                <a:spcPts val="0"/>
              </a:spcAft>
              <a:buSzPts val="2000"/>
              <a:buChar char="•"/>
            </a:pPr>
            <a:r>
              <a:rPr b="1" lang="sv-SE" sz="2000"/>
              <a:t>Environment state: </a:t>
            </a:r>
            <a:r>
              <a:rPr lang="sv-SE" sz="2000"/>
              <a:t>There is a valve installed on the tap. There is a flow meter installed on the tap. There is a buzzer installed on the Kegboard. Authentication hardware (RFID or one-wire) is installed on the Kegboard. There is no pour in progress. </a:t>
            </a:r>
            <a:endParaRPr sz="2000"/>
          </a:p>
          <a:p>
            <a:pPr indent="-355600" lvl="0" marL="457200" rtl="0" algn="l">
              <a:spcBef>
                <a:spcPts val="1000"/>
              </a:spcBef>
              <a:spcAft>
                <a:spcPts val="0"/>
              </a:spcAft>
              <a:buSzPts val="2000"/>
              <a:buChar char="•"/>
            </a:pPr>
            <a:r>
              <a:rPr b="1" lang="sv-SE" sz="2000"/>
              <a:t>External stimulus: </a:t>
            </a:r>
            <a:r>
              <a:rPr lang="sv-SE" sz="2000"/>
              <a:t>A user presents an authorization token to the authentication sensor on the Kegboard.</a:t>
            </a:r>
            <a:endParaRPr sz="2000"/>
          </a:p>
        </p:txBody>
      </p:sp>
      <p:sp>
        <p:nvSpPr>
          <p:cNvPr id="651" name="Google Shape;651;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57" name="Google Shape;657;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authorization token is unrecognized, and the valve is not opened. An audible sound is played from the buzzer, indicating authentication failure.</a:t>
            </a:r>
            <a:endParaRPr sz="2400"/>
          </a:p>
          <a:p>
            <a:pPr indent="-381000" lvl="0" marL="457200" rtl="0" algn="l">
              <a:spcBef>
                <a:spcPts val="1000"/>
              </a:spcBef>
              <a:spcAft>
                <a:spcPts val="0"/>
              </a:spcAft>
              <a:buSzPts val="2400"/>
              <a:buChar char="•"/>
            </a:pPr>
            <a:r>
              <a:rPr b="1" lang="sv-SE" sz="2400"/>
              <a:t>Response measure:</a:t>
            </a:r>
            <a:r>
              <a:rPr lang="sv-SE" sz="2400"/>
              <a:t> Authorization fails within 2 seconds 95% of the time (within 5 seconds 99% of the time). Buzzer sounds within 5 seconds 95% of the time (7 seconds, 99%). No beer is dispensed. </a:t>
            </a:r>
            <a:endParaRPr sz="2400"/>
          </a:p>
        </p:txBody>
      </p:sp>
      <p:sp>
        <p:nvSpPr>
          <p:cNvPr id="658" name="Google Shape;658;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5" name="Google Shape;665;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66" name="Google Shape;666;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93700" lvl="0" marL="457200" rtl="0" algn="l">
              <a:spcBef>
                <a:spcPts val="1000"/>
              </a:spcBef>
              <a:spcAft>
                <a:spcPts val="0"/>
              </a:spcAft>
              <a:buSzPts val="2600"/>
              <a:buChar char="•"/>
            </a:pPr>
            <a:r>
              <a:rPr lang="sv-SE"/>
              <a:t>S</a:t>
            </a:r>
            <a:r>
              <a:rPr lang="sv-SE"/>
              <a:t>cenarios</a:t>
            </a:r>
            <a:r>
              <a:rPr lang="sv-SE"/>
              <a:t> define how the system responds to factors that affect quality properties.</a:t>
            </a:r>
            <a:endParaRPr/>
          </a:p>
          <a:p>
            <a:pPr indent="-393700" lvl="0" marL="457200" rtl="0" algn="l">
              <a:spcBef>
                <a:spcPts val="1000"/>
              </a:spcBef>
              <a:spcAft>
                <a:spcPts val="0"/>
              </a:spcAft>
              <a:buSzPts val="2600"/>
              <a:buChar char="•"/>
            </a:pPr>
            <a:r>
              <a:rPr lang="sv-SE"/>
              <a:t>Should include the initial system state and environment state, external stimulus, required system response, and how to assess response.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3" name="Google Shape;673;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74" name="Google Shape;674;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Fundamentals</a:t>
            </a:r>
            <a:endParaRPr/>
          </a:p>
          <a:p>
            <a:pPr indent="-368300" lvl="1" marL="914400" rtl="0" algn="l">
              <a:spcBef>
                <a:spcPts val="0"/>
              </a:spcBef>
              <a:spcAft>
                <a:spcPts val="0"/>
              </a:spcAft>
              <a:buSzPts val="2200"/>
              <a:buChar char="•"/>
            </a:pPr>
            <a:r>
              <a:rPr lang="sv-SE"/>
              <a:t>Terminology, phases and types of testing</a:t>
            </a:r>
            <a:endParaRPr/>
          </a:p>
          <a:p>
            <a:pPr indent="-368300" lvl="1" marL="914400" rtl="0" algn="l">
              <a:spcBef>
                <a:spcPts val="0"/>
              </a:spcBef>
              <a:spcAft>
                <a:spcPts val="0"/>
              </a:spcAft>
              <a:buSzPts val="2200"/>
              <a:buChar char="•"/>
            </a:pPr>
            <a:r>
              <a:rPr lang="sv-SE"/>
              <a:t>Optional reading: Pezze &amp; Young, Ch 1-4</a:t>
            </a:r>
            <a:endParaRPr/>
          </a:p>
          <a:p>
            <a:pPr indent="-393700" lvl="0" marL="457200" rtl="0" algn="l">
              <a:spcBef>
                <a:spcPts val="0"/>
              </a:spcBef>
              <a:spcAft>
                <a:spcPts val="0"/>
              </a:spcAft>
              <a:buSzPts val="2600"/>
              <a:buChar char="•"/>
            </a:pPr>
            <a:r>
              <a:rPr lang="sv-SE"/>
              <a:t>Scenario practice during Friday exercise session.</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b="1" lang="sv-SE"/>
              <a:t>Seeking volunteers for student representatives.</a:t>
            </a:r>
            <a:endParaRPr b="1"/>
          </a:p>
          <a:p>
            <a:pPr indent="-393700" lvl="0" marL="457200" rtl="0" algn="l">
              <a:spcBef>
                <a:spcPts val="0"/>
              </a:spcBef>
              <a:spcAft>
                <a:spcPts val="0"/>
              </a:spcAft>
              <a:buSzPts val="2600"/>
              <a:buChar char="•"/>
            </a:pPr>
            <a:r>
              <a:rPr b="1" lang="sv-SE"/>
              <a:t>Assignment 1 out soon. Due Feb 13.</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92" name="Google Shape;192;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93" name="Google Shape;193;p31"/>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94" name="Google Shape;194;p31"/>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95" name="Google Shape;195;p31"/>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01" name="Google Shape;201;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2" name="Google Shape;202;p32"/>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203" name="Google Shape;203;p32"/>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204" name="Google Shape;204;p32"/>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10" name="Google Shape;21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11" name="Google Shape;211;p33"/>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212" name="Google Shape;212;p33"/>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213" name="Google Shape;213;p33"/>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