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6" r:id="rId5"/>
    <p:sldMasterId id="2147483657" r:id="rId6"/>
    <p:sldMasterId id="2147483658"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5C86BE8-B38A-4D5B-8777-9CEA2A7B9CF6}">
  <a:tblStyle styleId="{85C86BE8-B38A-4D5B-8777-9CEA2A7B9CF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23" Type="http://schemas.openxmlformats.org/officeDocument/2006/relationships/slide" Target="slides/slide15.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fdf342bb43_0_4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fdf342bb43_0_4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this process leaves you with all of these test specifications, abstract descriptions of test cases you could create (1). A</a:t>
            </a:r>
            <a:r>
              <a:rPr lang="sv-SE"/>
              <a:t>t the base level, the number of possible test specifications is the cartesian product of the number of representative values for all choices. Now, the number of combinations of abstract test specifications grows exponentially as the number of choices and representative values for each grows. For example, for a simple system with five choices and six values for each, the raw number of test specifications is 6^5, or 7776. </a:t>
            </a:r>
            <a:r>
              <a:rPr lang="sv-SE"/>
              <a:t>Some of those may not be possible to turn into test cases because they ask for illegal combinations of values for the choices. Others may just be redundant. IF one value for one choice would cause an error, then we don’t care what values we select for the other choices. So, today, we want to add one more step to this process - constraints designed to limit the selection of representative values for the choices.</a:t>
            </a:r>
            <a:endParaRPr/>
          </a:p>
        </p:txBody>
      </p:sp>
      <p:sp>
        <p:nvSpPr>
          <p:cNvPr id="155" name="Google Shape;155;g1fdf342bb43_0_47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fdf342bb43_0_5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fdf342bb43_0_5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From this, we can form 16 test specifications by choosing values for each choice. now, of course, many of these are redundant or impossible, so we can eliminate ones that we don’t really expect to learn anything new from or that can’t be run. We identify those next through constraints. For now, Here is our set of test specifications, our recipes for test cases. (go over)</a:t>
            </a:r>
            <a:endParaRPr/>
          </a:p>
        </p:txBody>
      </p:sp>
      <p:sp>
        <p:nvSpPr>
          <p:cNvPr id="164" name="Google Shape;164;g1fdf342bb43_0_59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fdf342bb43_0_6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fdf342bb43_0_6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There are three types of constraints that we can define to reduce the number of pairings. </a:t>
            </a:r>
            <a:endParaRPr>
              <a:solidFill>
                <a:schemeClr val="dk1"/>
              </a:solidFill>
            </a:endParaRPr>
          </a:p>
          <a:p>
            <a:pPr indent="0" lvl="0" marL="0" rtl="0" algn="l">
              <a:lnSpc>
                <a:spcPct val="115000"/>
              </a:lnSpc>
              <a:spcBef>
                <a:spcPts val="0"/>
              </a:spcBef>
              <a:spcAft>
                <a:spcPts val="0"/>
              </a:spcAft>
              <a:buNone/>
            </a:pPr>
            <a:r>
              <a:rPr lang="sv-SE">
                <a:solidFill>
                  <a:schemeClr val="dk1"/>
                </a:solidFill>
              </a:rPr>
              <a:t>-</a:t>
            </a:r>
            <a:r>
              <a:rPr lang="sv-SE"/>
              <a:t>(1-2) </a:t>
            </a:r>
            <a:r>
              <a:rPr lang="sv-SE">
                <a:solidFill>
                  <a:schemeClr val="dk1"/>
                </a:solidFill>
              </a:rPr>
              <a:t> for instance, you might </a:t>
            </a:r>
            <a:r>
              <a:rPr lang="sv-SE"/>
              <a:t>choose a value for one choice</a:t>
            </a:r>
            <a:r>
              <a:rPr lang="sv-SE">
                <a:solidFill>
                  <a:schemeClr val="dk1"/>
                </a:solidFill>
              </a:rPr>
              <a:t> only if a particular </a:t>
            </a:r>
            <a:r>
              <a:rPr lang="sv-SE"/>
              <a:t>value is used for another choice</a:t>
            </a:r>
            <a:r>
              <a:rPr lang="sv-SE">
                <a:solidFill>
                  <a:schemeClr val="dk1"/>
                </a:solidFill>
              </a:rPr>
              <a:t>.</a:t>
            </a:r>
            <a:endParaRPr>
              <a:solidFill>
                <a:schemeClr val="dk1"/>
              </a:solidFill>
            </a:endParaRPr>
          </a:p>
          <a:p>
            <a:pPr indent="0" lvl="0" marL="0" rtl="0" algn="l">
              <a:lnSpc>
                <a:spcPct val="115000"/>
              </a:lnSpc>
              <a:spcBef>
                <a:spcPts val="0"/>
              </a:spcBef>
              <a:spcAft>
                <a:spcPts val="0"/>
              </a:spcAft>
              <a:buNone/>
            </a:pPr>
            <a:r>
              <a:rPr lang="sv-SE">
                <a:solidFill>
                  <a:schemeClr val="dk1"/>
                </a:solidFill>
              </a:rPr>
              <a:t>-</a:t>
            </a:r>
            <a:r>
              <a:rPr lang="sv-SE"/>
              <a:t>(3-5) </a:t>
            </a:r>
            <a:r>
              <a:rPr lang="sv-SE">
                <a:solidFill>
                  <a:schemeClr val="dk1"/>
                </a:solidFill>
              </a:rPr>
              <a:t>so we don’t need every combination of </a:t>
            </a:r>
            <a:r>
              <a:rPr lang="sv-SE"/>
              <a:t>values for all choices that include this particular value </a:t>
            </a:r>
            <a:r>
              <a:rPr lang="sv-SE">
                <a:solidFill>
                  <a:schemeClr val="dk1"/>
                </a:solidFill>
              </a:rPr>
              <a:t>Just one test with this error-inducing </a:t>
            </a:r>
            <a:r>
              <a:rPr lang="sv-SE"/>
              <a:t>value </a:t>
            </a:r>
            <a:r>
              <a:rPr lang="sv-SE">
                <a:solidFill>
                  <a:schemeClr val="dk1"/>
                </a:solidFill>
              </a:rPr>
              <a:t>should </a:t>
            </a:r>
            <a:r>
              <a:rPr lang="sv-SE"/>
              <a:t>be enough </a:t>
            </a:r>
            <a:r>
              <a:rPr lang="sv-SE">
                <a:solidFill>
                  <a:schemeClr val="dk1"/>
                </a:solidFill>
              </a:rPr>
              <a:t>for us.</a:t>
            </a:r>
            <a:endParaRPr>
              <a:solidFill>
                <a:schemeClr val="dk1"/>
              </a:solidFill>
            </a:endParaRPr>
          </a:p>
          <a:p>
            <a:pPr indent="0" lvl="0" marL="0" rtl="0" algn="l">
              <a:lnSpc>
                <a:spcPct val="115000"/>
              </a:lnSpc>
              <a:spcBef>
                <a:spcPts val="0"/>
              </a:spcBef>
              <a:spcAft>
                <a:spcPts val="0"/>
              </a:spcAft>
              <a:buNone/>
            </a:pPr>
            <a:r>
              <a:rPr lang="sv-SE">
                <a:solidFill>
                  <a:schemeClr val="dk1"/>
                </a:solidFill>
              </a:rPr>
              <a:t>- (</a:t>
            </a:r>
            <a:r>
              <a:rPr lang="sv-SE"/>
              <a:t>6</a:t>
            </a:r>
            <a:r>
              <a:rPr lang="sv-SE">
                <a:solidFill>
                  <a:schemeClr val="dk1"/>
                </a:solidFill>
              </a:rPr>
              <a:t>-</a:t>
            </a:r>
            <a:r>
              <a:rPr lang="sv-SE"/>
              <a:t>7</a:t>
            </a:r>
            <a:r>
              <a:rPr lang="sv-SE">
                <a:solidFill>
                  <a:schemeClr val="dk1"/>
                </a:solidFill>
              </a:rPr>
              <a:t>) Single is similar to error, but more general purpose. A </a:t>
            </a:r>
            <a:r>
              <a:rPr lang="sv-SE"/>
              <a:t>value</a:t>
            </a:r>
            <a:r>
              <a:rPr lang="sv-SE">
                <a:solidFill>
                  <a:schemeClr val="dk1"/>
                </a:solidFill>
              </a:rPr>
              <a:t> is special</a:t>
            </a:r>
            <a:r>
              <a:rPr lang="sv-SE"/>
              <a:t> or </a:t>
            </a:r>
            <a:r>
              <a:rPr lang="sv-SE">
                <a:solidFill>
                  <a:schemeClr val="dk1"/>
                </a:solidFill>
              </a:rPr>
              <a:t>unusual</a:t>
            </a:r>
            <a:r>
              <a:rPr lang="sv-SE"/>
              <a:t> in some way, but should still give us a “good” normal outcome. S</a:t>
            </a:r>
            <a:r>
              <a:rPr lang="sv-SE">
                <a:solidFill>
                  <a:schemeClr val="dk1"/>
                </a:solidFill>
              </a:rPr>
              <a:t>o we want to</a:t>
            </a:r>
            <a:r>
              <a:rPr lang="sv-SE"/>
              <a:t>try it once just to be sure</a:t>
            </a:r>
            <a:r>
              <a:rPr lang="sv-SE">
                <a:solidFill>
                  <a:schemeClr val="dk1"/>
                </a:solidFill>
              </a:rPr>
              <a:t>. </a:t>
            </a:r>
            <a:r>
              <a:rPr lang="sv-SE"/>
              <a:t>However, w</a:t>
            </a:r>
            <a:r>
              <a:rPr lang="sv-SE">
                <a:solidFill>
                  <a:schemeClr val="dk1"/>
                </a:solidFill>
              </a:rPr>
              <a:t>e don’t need every combination of other </a:t>
            </a:r>
            <a:r>
              <a:rPr lang="sv-SE"/>
              <a:t>values for other choices with this one value for this one choice</a:t>
            </a:r>
            <a:r>
              <a:rPr lang="sv-SE">
                <a:solidFill>
                  <a:schemeClr val="dk1"/>
                </a:solidFill>
              </a:rPr>
              <a:t>. We just need one test that uses this particular </a:t>
            </a:r>
            <a:r>
              <a:rPr lang="sv-SE"/>
              <a:t>value </a:t>
            </a:r>
            <a:r>
              <a:rPr lang="sv-SE">
                <a:solidFill>
                  <a:schemeClr val="dk1"/>
                </a:solidFill>
              </a:rPr>
              <a:t>and we can move on.</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fdf342bb43_0_6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fdf342bb43_0_6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Let’s take</a:t>
            </a:r>
            <a:r>
              <a:rPr lang="sv-SE"/>
              <a:t> a simple example, a </a:t>
            </a:r>
            <a:r>
              <a:rPr lang="sv-SE">
                <a:solidFill>
                  <a:schemeClr val="dk1"/>
                </a:solidFill>
              </a:rPr>
              <a:t>substr</a:t>
            </a:r>
            <a:r>
              <a:rPr lang="sv-SE"/>
              <a:t> function. Takes in a string and an index and returns everything from the start of the string to that index. For each choice, we have some representative values (go over)</a:t>
            </a:r>
            <a:endParaRPr/>
          </a:p>
          <a:p>
            <a:pPr indent="0" lvl="0" marL="0" rtl="0" algn="l">
              <a:lnSpc>
                <a:spcPct val="115000"/>
              </a:lnSpc>
              <a:spcBef>
                <a:spcPts val="0"/>
              </a:spcBef>
              <a:spcAft>
                <a:spcPts val="0"/>
              </a:spcAft>
              <a:buNone/>
            </a:pPr>
            <a:r>
              <a:rPr lang="sv-SE">
                <a:solidFill>
                  <a:schemeClr val="dk1"/>
                </a:solidFill>
              </a:rPr>
              <a:t>What are some of the constraints we can try applying? (discuss)</a:t>
            </a:r>
            <a:endParaRPr>
              <a:solidFill>
                <a:schemeClr val="dk1"/>
              </a:solidFill>
            </a:endParaRPr>
          </a:p>
          <a:p>
            <a:pPr indent="0" lvl="0" marL="0" rtl="0" algn="l">
              <a:lnSpc>
                <a:spcPct val="115000"/>
              </a:lnSpc>
              <a:spcBef>
                <a:spcPts val="0"/>
              </a:spcBef>
              <a:spcAft>
                <a:spcPts val="0"/>
              </a:spcAft>
              <a:buNone/>
            </a:pPr>
            <a:r>
              <a:rPr lang="sv-SE"/>
              <a:t>(click)</a:t>
            </a:r>
            <a:r>
              <a:rPr lang="sv-SE">
                <a:solidFill>
                  <a:schemeClr val="dk1"/>
                </a:solidFill>
              </a:rPr>
              <a:t>- prop/if read</a:t>
            </a:r>
            <a:endParaRPr>
              <a:solidFill>
                <a:schemeClr val="dk1"/>
              </a:solidFill>
            </a:endParaRPr>
          </a:p>
          <a:p>
            <a:pPr indent="0" lvl="0" marL="0" rtl="0" algn="l">
              <a:lnSpc>
                <a:spcPct val="115000"/>
              </a:lnSpc>
              <a:spcBef>
                <a:spcPts val="0"/>
              </a:spcBef>
              <a:spcAft>
                <a:spcPts val="0"/>
              </a:spcAft>
              <a:buNone/>
            </a:pPr>
            <a:r>
              <a:rPr lang="sv-SE"/>
              <a:t>(click)</a:t>
            </a:r>
            <a:r>
              <a:rPr lang="sv-SE">
                <a:solidFill>
                  <a:schemeClr val="dk1"/>
                </a:solidFill>
              </a:rPr>
              <a:t>- error</a:t>
            </a:r>
            <a:endParaRPr>
              <a:solidFill>
                <a:schemeClr val="dk1"/>
              </a:solidFill>
            </a:endParaRPr>
          </a:p>
          <a:p>
            <a:pPr indent="0" lvl="0" marL="0" rtl="0" algn="l">
              <a:lnSpc>
                <a:spcPct val="115000"/>
              </a:lnSpc>
              <a:spcBef>
                <a:spcPts val="0"/>
              </a:spcBef>
              <a:spcAft>
                <a:spcPts val="0"/>
              </a:spcAft>
              <a:buNone/>
            </a:pPr>
            <a:r>
              <a:rPr lang="sv-SE">
                <a:solidFill>
                  <a:schemeClr val="dk1"/>
                </a:solidFill>
              </a:rPr>
              <a:t>(click)- single - this one</a:t>
            </a:r>
            <a:r>
              <a:rPr lang="sv-SE"/>
              <a:t> </a:t>
            </a:r>
            <a:r>
              <a:rPr lang="sv-SE">
                <a:solidFill>
                  <a:schemeClr val="dk1"/>
                </a:solidFill>
              </a:rPr>
              <a:t>shouldn’t result in an error</a:t>
            </a:r>
            <a:r>
              <a:rPr lang="sv-SE"/>
              <a:t>, but werid things could happen. </a:t>
            </a:r>
            <a:r>
              <a:rPr lang="sv-SE">
                <a:solidFill>
                  <a:schemeClr val="dk1"/>
                </a:solidFill>
              </a:rPr>
              <a:t>We only really need to try it out once. It should execute and work,. So, let’s </a:t>
            </a:r>
            <a:r>
              <a:rPr lang="sv-SE"/>
              <a:t>t</a:t>
            </a:r>
            <a:r>
              <a:rPr lang="sv-SE">
                <a:solidFill>
                  <a:schemeClr val="dk1"/>
                </a:solidFill>
              </a:rPr>
              <a:t>ry it once</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fdf342bb43_0_6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fdf342bb43_0_6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Or, let’s go back to our insert function. What are some possible constraints here. (click) If the set is empty, then the object can’t already be in the set. (click) If we have a null object, that always leads to an error regardless of what it is paired with. We can just have one test case with that value and ignore the other combinations (click) We are concerned with the set size for performance reasons. We want to see how performance changes as the number of items increases. So, we could mark these as “single” cases. They should work - we should get the same outcome as the “1 item” case, we just want to see if it gets slower. So, we can try one test case for each just to see the outcome, and not test all combinations with these. </a:t>
            </a:r>
            <a:endParaRPr/>
          </a:p>
        </p:txBody>
      </p:sp>
      <p:sp>
        <p:nvSpPr>
          <p:cNvPr id="194" name="Google Shape;194;g1fdf342bb43_0_6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fdf342bb43_0_6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fdf342bb43_0_6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apply these constraints and see what is left.(click) First, we can’t have an object already in the set if the set is empty. That removes two (click) Next, we have the error - the null object being inserted. We only need to keep one case of this. It makes sense to just keep the empty list one. Especially as we can’t have a case of it already in the set if it is null. That removes another six. (click) Now, we have the two single constraints. We only need one test case with 10 items and one with 10000 items to test performance. We don’t need all combinations. Let’s keep the ones where we actually insert it in the set. From the remaining 8 test cases, we can remove another two. That leave us with a nice small set of 6 test cases from the original 16.</a:t>
            </a:r>
            <a:endParaRPr/>
          </a:p>
        </p:txBody>
      </p:sp>
      <p:sp>
        <p:nvSpPr>
          <p:cNvPr id="208" name="Google Shape;208;g1fdf342bb43_0_6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fdf342bb43_0_6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fdf342bb43_0_6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That leave us with a nice small set of 6 test cases from the original 16. (points 2-3)</a:t>
            </a:r>
            <a:endParaRPr/>
          </a:p>
        </p:txBody>
      </p:sp>
      <p:sp>
        <p:nvSpPr>
          <p:cNvPr id="233" name="Google Shape;233;g1fdf342bb43_0_66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fdf342bb43_0_6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fdf342bb43_0_6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Finally, to make this a little more solid, here is what a concrete test case might look like for a couple of test specifications (go over)</a:t>
            </a:r>
            <a:endParaRPr/>
          </a:p>
        </p:txBody>
      </p:sp>
      <p:sp>
        <p:nvSpPr>
          <p:cNvPr id="243" name="Google Shape;243;g1fdf342bb43_0_67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fdf342bb43_0_6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fdf342bb43_0_6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Let’s do an example together now.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fdf342bb43_0_6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fdf342bb43_0_6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(go over) Give time to work on, do together, then look at solution</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fdf342bb43_0_4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4" name="Google Shape;74;g1fdf342bb43_0_4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g1fdf342bb43_0_48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fdf342bb43_0_7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fdf342bb43_0_7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Go over</a:t>
            </a:r>
            <a:endParaRPr>
              <a:solidFill>
                <a:schemeClr val="dk1"/>
              </a:solidFill>
            </a:endParaRPr>
          </a:p>
          <a:p>
            <a:pPr indent="0" lvl="0" marL="0" rtl="0" algn="l">
              <a:lnSpc>
                <a:spcPct val="115000"/>
              </a:lnSpc>
              <a:spcBef>
                <a:spcPts val="0"/>
              </a:spcBef>
              <a:spcAft>
                <a:spcPts val="0"/>
              </a:spcAft>
              <a:buNone/>
            </a:pPr>
            <a:r>
              <a:rPr lang="sv-SE">
                <a:solidFill>
                  <a:schemeClr val="dk1"/>
                </a:solidFill>
              </a:rPr>
              <a:t>How many combinations - test </a:t>
            </a:r>
            <a:r>
              <a:rPr lang="sv-SE"/>
              <a:t>specifications - 108 (two variables with two options, three with three, one with four. Niot too horrible, but still a lot for one function. Let’s constraint it.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fdf342bb43_0_7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fdf342bb43_0_7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narrow further. Can we apply any error constraints?</a:t>
            </a:r>
            <a:endParaRPr/>
          </a:p>
          <a:p>
            <a:pPr indent="0" lvl="0" marL="0" rtl="0" algn="l">
              <a:spcBef>
                <a:spcPts val="0"/>
              </a:spcBef>
              <a:spcAft>
                <a:spcPts val="0"/>
              </a:spcAft>
              <a:buNone/>
            </a:pPr>
            <a:r>
              <a:rPr lang="sv-SE"/>
              <a:t>- go over. Now, anything we can try just once and leave out after?</a:t>
            </a:r>
            <a:endParaRPr/>
          </a:p>
          <a:p>
            <a:pPr indent="0" lvl="0" marL="0" rtl="0" algn="l">
              <a:spcBef>
                <a:spcPts val="0"/>
              </a:spcBef>
              <a:spcAft>
                <a:spcPts val="0"/>
              </a:spcAft>
              <a:buNone/>
            </a:pPr>
            <a:r>
              <a:rPr lang="sv-SE"/>
              <a:t>- go over. How many tests now? 30! Much better shape, and down from our starting point of 108</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fdf342bb43_0_7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fdf342bb43_0_7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add a constraint. (go over quoted)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fdf342bb43_0_6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fdf342bb43_0_6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minute break while thinking, open drawing document to do together</a:t>
            </a:r>
            <a:endParaRPr/>
          </a:p>
        </p:txBody>
      </p:sp>
      <p:sp>
        <p:nvSpPr>
          <p:cNvPr id="313" name="Google Shape;313;g1fdf342bb43_0_6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29f9adad5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29f9adad5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So, how do we select the right feature interactions this when testing? There are two techniques we will cover, which are complementary. The first is called the category-partition method, and it is just a simple extension on the exact same process we talked about last class.</a:t>
            </a:r>
            <a:endParaRPr/>
          </a:p>
        </p:txBody>
      </p:sp>
      <p:sp>
        <p:nvSpPr>
          <p:cNvPr id="320" name="Google Shape;320;g329f9adad5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329f9adad59_0_6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329f9adad59_0_6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can break testing into independent stages that we stagger throughout the development process. These stages are largely built around different levels of granularity within the system under test. If we look at the system from the outside, it looks like this box. It has interfaces - maybe a GUI, maybe an API, maybe some kind of command line interface. However, there is also a lot going on inside. (click). The system as a whole tends to be architected, as we saw, as a set of larger indepedendent subsystems. Each of these has their own interface, and the subsystems communicate with each other through those interfaces. (click) then, within those, we have a bunch of individual, standalone UNITS (classes), all working together to produce the functionality offered by that subsystem, by calling methods in the other classes when needed - with methods forming another kind of interface. We need to test at all of these levels - class (or unit), subsystems, and the system as a whole. </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29f9adad59_0_6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29f9adad59_0_6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Broadly, then, when we talk about testing, we talk about either unit-level testing or system-level testing, with a couple of distinct types of testing in there. (1) is where we tend to spend most of our testing time - we take small pieces of the system - units - the smallest chunk of system we can work with. Generally one class or a small cluster of classes. And we test those in isolation from the rest of the system. We take a class, and come up with tests for each of its methods. We try to isolate these units as much as possible - even faking the results passed from pieces of the system that we aren’t currently testing. Then we move up the ladder to what we collectively call system testing, which encomapsses three things. (click) Subsystem Integration Testing: We bring these units together - which have now been tested independently and we test their integration with each other - can they work together without breaking everything. </a:t>
            </a:r>
            <a:r>
              <a:rPr lang="sv-SE">
                <a:solidFill>
                  <a:srgbClr val="4F4F4F"/>
                </a:solidFill>
              </a:rPr>
              <a:t>Even if we’ve tested the individual units, faults can emerge from their combination, so we integrate the units together and test their combination and whether the subsystem as a whole can perform the functions that we stated in the specification. (click) Then we can test the system as a whole, through its high-level interfaces, to test the integration of the combined system to ensure that therre aren’t integration errors and that the product as a whole meets the requirements. This is System Integration Testing. (click) The third element of system testing is what we call exploratory or GUI testing - where we test from the direct perspective of a user, generally through a GUI, performing end-to-end journies through the system from the user perspective. System Integration Testing and exploratory testing tend to have a blurry line between them, and more come down to whether tests are executed through a GUI or a program-level interface like a REST API or through the command line. There are also other specialized forms of testing within each of these distinct levels, but these are our main focus in this class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329f9adad59_0_1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329f9adad59_0_1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is the bulk of your testing. Unit testing is the process of testing the smallest isolated “unit” that can be tested. Often, a class and its methods or a small set of dependent classes that can’t be separated. There is a big emphasis here on isolation. </a:t>
            </a:r>
            <a:r>
              <a:rPr lang="sv-SE">
                <a:solidFill>
                  <a:srgbClr val="4F4F4F"/>
                </a:solidFill>
              </a:rPr>
              <a:t>Classes are often tightly interconnected, and when a problem occurs, it’s often hard to figure out where exactly the problem is coming from. You might even have faults in your class or a class that your class calls, and it only gets harder to isolate issues the more dependencies you have. It’s in your interest to try to test these units in as much isolation as is possible. So, what you do is you fake the results of method calls to other classes. </a:t>
            </a:r>
            <a:r>
              <a:rPr lang="sv-SE"/>
              <a:t>This is called mocking, where you just return a pre-set value instead of actually calling another class. Test input for unit tests should be calls to methods with different input parameters. Our oracle then is made of assertions on either method output or the class variables that we can read the state of.</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329f9adad59_0_1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329f9adad59_0_1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Coming up with unit tests is pretty similar to the process we’ve talked about already. IDentify the functions you can test or combinations of functions that make sense. For each, identify the aspects you control and the options for each of those choices, then concretize those abstract options into one or more real test cases. If writing unit tests for classes, your Tests should: (2)) - so try every method offered by the class. Then, if methods are meant to interact with each other, try those sequences of calls and make sure you get the expected results. If the sequence can be called in different orders, do that as well. (5) Look at different ways those variables change in response to method calls. Call those methods and try to corrupt the values of the class variables. Put the variables into all possible states (broad types of values).</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29f9adad59_0_2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329f9adad59_0_2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this Account class. It corresponds to a bank account. It has three class variables - a name, a personnummer, and a balance. Class variables define the “state” of a class. Often, the result of the operations you call depend on the information stored in these variables. It is important to look at how we can manipulate them. These are private variables, so we cannot directly manipulate them. However, we need to look at which methods depend on these variables. What do you think? How could the class depend on these variables? (discuss in chat) Obviously, the balance is the big one. Depositing money increases the balance, and withdrawing money decreases the balance. For the withdraw to work, we need a sufficient balance. We can change the name - maybe someone got married, for example, or transitioned gender, and they now want to change the name. The changeName method is used for that purpose. Otherwise, name doesn’t affect much. It doesn’t change the ability to withdraw or deposit. Personnummer? That can’t be changed. It is likely that we use the personnummer as the unique identifier, as a name can change and multiple people could have the same name. We can’t change the personnummer. That’s probably a good thing. We might write a test to verify that it is correct, but largely, we can ignore it.</a:t>
            </a:r>
            <a:endParaRPr/>
          </a:p>
          <a:p>
            <a:pPr indent="0" lvl="0" marL="0" rtl="0" algn="l">
              <a:spcBef>
                <a:spcPts val="0"/>
              </a:spcBef>
              <a:spcAft>
                <a:spcPts val="0"/>
              </a:spcAft>
              <a:buNone/>
            </a:pPr>
            <a:r>
              <a:rPr lang="sv-SE"/>
              <a:t>There is also a set of public methods (constructor, withdraw, deposit, changeName, getName, getBlanace, getPersonnummer). When writing unit tests for this, we want to look at each job performed by the class - each of those methods that corresponds to a functionality that the class is in charge of, either a single method or a set of methods that work together, and write tests around those. We want to check the outcome of each of these jobs - normal, error cases, exceptions that could be forced to be thrown. If looking at methods intended to be used in a sequence, then vary the order of that sequence to see if you can break something. What are some things we might want to try? (ask in chat)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fdf342bb43_0_5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2" name="Google Shape;82;g1fdf342bb43_0_5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So, how do we select the right feature interactions this when testing? There are two techniques we will cover, which are complementary. The first is called the category-partition method, and it is just a simple extension on the exact same process we talked about last class.</a:t>
            </a:r>
            <a:endParaRPr/>
          </a:p>
        </p:txBody>
      </p:sp>
      <p:sp>
        <p:nvSpPr>
          <p:cNvPr id="83" name="Google Shape;83;g1fdf342bb43_0_5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329f9adad59_0_2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329f9adad59_0_2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(also, maybe combine withdraw and deposit and do both in different orders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329f9adad59_0_2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329f9adad59_0_2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don’t forget about error cases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329f9adad59_0_2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329f9adad59_0_2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Again, </a:t>
            </a:r>
            <a:r>
              <a:rPr lang="sv-SE">
                <a:solidFill>
                  <a:schemeClr val="dk1"/>
                </a:solidFill>
              </a:rPr>
              <a:t>To write a test case - we need to address five items. These are (go over)</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29f9adad59_0_3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329f9adad59_0_3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 what does a test look like? Usually, tests are code that you write, included in their own package within the project, that can be executed and perform that series of steps we just talked about - set up, execution, and checking the results, and cleaning up. Most languages have toolkits for writing these tests. In Java, the most popular is called JUnit - and IDEs like Eclipse have support for JUnit fairly well integrated into the development environment. Writing tests in JUnit is essentially as easy as just writing more Java code, you just need to learn some special syntax.</a:t>
            </a:r>
            <a:endParaRPr/>
          </a:p>
          <a:p>
            <a:pPr indent="0" lvl="0" marL="0" rtl="0" algn="l">
              <a:spcBef>
                <a:spcPts val="0"/>
              </a:spcBef>
              <a:spcAft>
                <a:spcPts val="0"/>
              </a:spcAft>
              <a:buNone/>
            </a:pPr>
            <a:r>
              <a:rPr lang="sv-SE"/>
              <a:t>What you usually will do is choose some target - some unit from the code base. Often, this is a class from the project, or a small group of classes. Then, in the test package (3), where you write a series of test cases as methods. </a:t>
            </a:r>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329f9adad59_0_3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329f9adad59_0_3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Tests are marked with the @test keyword. They are usually named with the word test, followed by the name of the method being tested, then a description for the outcome or scenario being tested - some kind of context for why you are performing this test. You will generally then define inputs, try to run the function with those inputs, and examine the outputs. There is a special call called fail that will declare the test a failure, parameterized with a string explaining why it failed. You can compare the expected and actual output through if statements and issue fail commands if they don’t match up, or you can make assertions about the results - declare properties that the results must follow. If an assertion fails, than the test fails.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329f9adad59_0_3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329f9adad59_0_3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 give an example, on the left, we have that calculator code we want to test. It has an evaluate method that takes in an expression. Then, it splits that expression based on the + sign, and for each substring, it converts it to an int and adds the value to the sum, returning that at the end.</a:t>
            </a:r>
            <a:endParaRPr/>
          </a:p>
          <a:p>
            <a:pPr indent="0" lvl="0" marL="0" rtl="0" algn="l">
              <a:spcBef>
                <a:spcPts val="0"/>
              </a:spcBef>
              <a:spcAft>
                <a:spcPts val="0"/>
              </a:spcAft>
              <a:buNone/>
            </a:pPr>
            <a:r>
              <a:rPr lang="sv-SE"/>
              <a:t>Now, we can write a test class using JUnit. </a:t>
            </a:r>
            <a:endParaRPr/>
          </a:p>
          <a:p>
            <a:pPr indent="0" lvl="0" marL="0" rtl="0" algn="l">
              <a:spcBef>
                <a:spcPts val="0"/>
              </a:spcBef>
              <a:spcAft>
                <a:spcPts val="0"/>
              </a:spcAft>
              <a:buNone/>
            </a:pPr>
            <a:r>
              <a:rPr lang="sv-SE">
                <a:solidFill>
                  <a:schemeClr val="dk1"/>
                </a:solidFill>
              </a:rPr>
              <a:t>- You create classes for testing either a particular class or unit of your system or for testing a kind of functionality at a </a:t>
            </a:r>
            <a:r>
              <a:rPr lang="sv-SE"/>
              <a:t>higher level</a:t>
            </a:r>
            <a:r>
              <a:rPr lang="sv-SE">
                <a:solidFill>
                  <a:schemeClr val="dk1"/>
                </a:solidFill>
              </a:rPr>
              <a:t>. The convention is to name it (read), followed by the word Test. </a:t>
            </a:r>
            <a:endParaRPr>
              <a:solidFill>
                <a:schemeClr val="dk1"/>
              </a:solidFill>
            </a:endParaRPr>
          </a:p>
          <a:p>
            <a:pPr indent="0" lvl="0" marL="0" rtl="0" algn="l">
              <a:spcBef>
                <a:spcPts val="0"/>
              </a:spcBef>
              <a:spcAft>
                <a:spcPts val="0"/>
              </a:spcAft>
              <a:buNone/>
            </a:pPr>
            <a:r>
              <a:rPr lang="sv-SE">
                <a:solidFill>
                  <a:schemeClr val="dk1"/>
                </a:solidFill>
              </a:rPr>
              <a:t>- each test is marked with the keyword @test.</a:t>
            </a:r>
            <a:endParaRPr>
              <a:solidFill>
                <a:schemeClr val="dk1"/>
              </a:solidFill>
            </a:endParaRPr>
          </a:p>
          <a:p>
            <a:pPr indent="0" lvl="0" marL="0" rtl="0" algn="l">
              <a:spcBef>
                <a:spcPts val="0"/>
              </a:spcBef>
              <a:spcAft>
                <a:spcPts val="0"/>
              </a:spcAft>
              <a:buNone/>
            </a:pPr>
            <a:r>
              <a:rPr lang="sv-SE">
                <a:solidFill>
                  <a:schemeClr val="dk1"/>
                </a:solidFill>
              </a:rPr>
              <a:t>-this is our initialization</a:t>
            </a:r>
            <a:endParaRPr>
              <a:solidFill>
                <a:schemeClr val="dk1"/>
              </a:solidFill>
            </a:endParaRPr>
          </a:p>
          <a:p>
            <a:pPr indent="0" lvl="0" marL="0" rtl="0" algn="l">
              <a:spcBef>
                <a:spcPts val="0"/>
              </a:spcBef>
              <a:spcAft>
                <a:spcPts val="0"/>
              </a:spcAft>
              <a:buNone/>
            </a:pPr>
            <a:r>
              <a:rPr lang="sv-SE">
                <a:solidFill>
                  <a:schemeClr val="dk1"/>
                </a:solidFill>
              </a:rPr>
              <a:t>- then, our test steps are to run the evaluate method on the initialized Calculator object, then to check the results.</a:t>
            </a:r>
            <a:endParaRPr>
              <a:solidFill>
                <a:schemeClr val="dk1"/>
              </a:solidFill>
            </a:endParaRPr>
          </a:p>
          <a:p>
            <a:pPr indent="0" lvl="0" marL="0" rtl="0" algn="l">
              <a:spcBef>
                <a:spcPts val="0"/>
              </a:spcBef>
              <a:spcAft>
                <a:spcPts val="0"/>
              </a:spcAft>
              <a:buNone/>
            </a:pPr>
            <a:r>
              <a:rPr lang="sv-SE">
                <a:solidFill>
                  <a:schemeClr val="dk1"/>
                </a:solidFill>
              </a:rPr>
              <a:t>- We execute evaluate with the input 1+2+3</a:t>
            </a:r>
            <a:endParaRPr>
              <a:solidFill>
                <a:schemeClr val="dk1"/>
              </a:solidFill>
            </a:endParaRPr>
          </a:p>
          <a:p>
            <a:pPr indent="0" lvl="0" marL="0" rtl="0" algn="l">
              <a:spcBef>
                <a:spcPts val="0"/>
              </a:spcBef>
              <a:spcAft>
                <a:spcPts val="0"/>
              </a:spcAft>
              <a:buNone/>
            </a:pPr>
            <a:r>
              <a:rPr lang="sv-SE">
                <a:solidFill>
                  <a:schemeClr val="dk1"/>
                </a:solidFill>
              </a:rPr>
              <a:t>- Our oracle then is the exact value 6 - we expect the result of evaluate with that input to be 6. To check the result, we use what is called an assertion - in this case assertEquals - which compares the equality of two values and issues a fail verdict if they don’t match.</a:t>
            </a:r>
            <a:endParaRPr>
              <a:solidFill>
                <a:schemeClr val="dk1"/>
              </a:solidFill>
            </a:endParaRPr>
          </a:p>
          <a:p>
            <a:pPr indent="0" lvl="0" marL="0" rtl="0" algn="l">
              <a:spcBef>
                <a:spcPts val="0"/>
              </a:spcBef>
              <a:spcAft>
                <a:spcPts val="0"/>
              </a:spcAft>
              <a:buNone/>
            </a:pPr>
            <a:r>
              <a:rPr lang="sv-SE"/>
              <a:t>f</a:t>
            </a:r>
            <a:r>
              <a:rPr lang="sv-SE">
                <a:solidFill>
                  <a:schemeClr val="dk1"/>
                </a:solidFill>
              </a:rPr>
              <a:t>inally, to prepare for the next test, </a:t>
            </a:r>
            <a:r>
              <a:rPr lang="sv-SE"/>
              <a:t> might do some kind of</a:t>
            </a:r>
            <a:r>
              <a:rPr lang="sv-SE">
                <a:solidFill>
                  <a:schemeClr val="dk1"/>
                </a:solidFill>
              </a:rPr>
              <a:t> tear down - any prep that needs to happen for the next test to ensure that this test does not corrupt another test. This is optional, and in this case, we don</a:t>
            </a:r>
            <a:r>
              <a:rPr lang="sv-SE"/>
              <a:t>’t really have any as we habven’t made any permanent changes that affect the program.</a:t>
            </a:r>
            <a:endParaRPr>
              <a:solidFill>
                <a:schemeClr val="dk1"/>
              </a:solidFill>
            </a:endParaRPr>
          </a:p>
          <a:p>
            <a:pPr indent="0" lvl="0" marL="0" rtl="0" algn="l">
              <a:lnSpc>
                <a:spcPct val="160000"/>
              </a:lnSpc>
              <a:spcBef>
                <a:spcPts val="0"/>
              </a:spcBef>
              <a:spcAft>
                <a:spcPts val="1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329f9adad59_0_3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329f9adad59_0_3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JUnit also offers special method annotations for special test support code - these are called test fixtures. If we have initialization steps shared by all tests, rather than repeating them in the code for each test, you can write a method that executes those steps. (read). This contains anything you want to run before each test. So, we might want to reinitialize our  system, then set the user. Get that taken care of before a test.</a:t>
            </a:r>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329f9adad59_0_3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329f9adad59_0_3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Similarly, (read). This contains anything you want to do after a test to clean up the environment. For instance, you might want to log the user out of the system to make sure that happens without issue, then you might want to wipe out that system object entirely to leave the slate clean for the next test.</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329f9adad59_0_3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329f9adad59_0_3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There are two other fixtures called beforeclass and after class</a:t>
            </a:r>
            <a:endParaRPr/>
          </a:p>
          <a:p>
            <a:pPr indent="0" lvl="0" marL="0" rtl="0" algn="l">
              <a:spcBef>
                <a:spcPts val="0"/>
              </a:spcBef>
              <a:spcAft>
                <a:spcPts val="0"/>
              </a:spcAft>
              <a:buNone/>
            </a:pPr>
            <a:r>
              <a:rPr lang="sv-SE"/>
              <a:t>(go over)</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329f9adad59_0_3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329f9adad59_0_3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 - your bread and butter in writing unit tests.</a:t>
            </a:r>
            <a:endParaRPr/>
          </a:p>
          <a:p>
            <a:pPr indent="0" lvl="0" marL="0" rtl="0" algn="l">
              <a:spcBef>
                <a:spcPts val="0"/>
              </a:spcBef>
              <a:spcAft>
                <a:spcPts val="0"/>
              </a:spcAft>
              <a:buNone/>
            </a:pPr>
            <a:r>
              <a:rPr lang="sv-SE"/>
              <a:t>- this is where you can make a direct comparison of expected and actual output</a:t>
            </a:r>
            <a:endParaRPr/>
          </a:p>
          <a:p>
            <a:pPr indent="0" lvl="0" marL="0" rtl="0" algn="l">
              <a:spcBef>
                <a:spcPts val="0"/>
              </a:spcBef>
              <a:spcAft>
                <a:spcPts val="0"/>
              </a:spcAft>
              <a:buNone/>
            </a:pPr>
            <a:r>
              <a:rPr lang="sv-SE"/>
              <a:t>- assert that a property evaluate to true or false - add two positive numbers, you can assert that the result is positive.</a:t>
            </a:r>
            <a:endParaRPr/>
          </a:p>
          <a:p>
            <a:pPr indent="0" lvl="0" marL="0" rtl="0" algn="l">
              <a:spcBef>
                <a:spcPts val="0"/>
              </a:spcBef>
              <a:spcAft>
                <a:spcPts val="0"/>
              </a:spcAft>
              <a:buNone/>
            </a:pPr>
            <a:r>
              <a:rPr lang="sv-SE"/>
              <a:t>- assert that an object is null or not null</a:t>
            </a:r>
            <a:endParaRPr/>
          </a:p>
          <a:p>
            <a:pPr indent="0" lvl="0" marL="0" rtl="0" algn="l">
              <a:spcBef>
                <a:spcPts val="0"/>
              </a:spcBef>
              <a:spcAft>
                <a:spcPts val="0"/>
              </a:spcAft>
              <a:buNone/>
            </a:pPr>
            <a:r>
              <a:rPr lang="sv-SE"/>
              <a:t>- assert that two objects are clones</a:t>
            </a:r>
            <a:endParaRPr/>
          </a:p>
          <a:p>
            <a:pPr indent="0" lvl="0" marL="0" rtl="0" algn="l">
              <a:spcBef>
                <a:spcPts val="0"/>
              </a:spcBef>
              <a:spcAft>
                <a:spcPts val="0"/>
              </a:spcAft>
              <a:buNone/>
            </a:pPr>
            <a:r>
              <a:rPr lang="sv-SE"/>
              <a:t>- a bit of a complex one that allows for a number of checks on the contents of the output.</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29f9adad59_0_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29f9adad59_0_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rgbClr val="4F4F4F"/>
                </a:solidFill>
              </a:rPr>
              <a:t>LAst time, we discussed how </a:t>
            </a:r>
            <a:r>
              <a:rPr lang="sv-SE">
                <a:solidFill>
                  <a:srgbClr val="4F4F4F"/>
                </a:solidFill>
              </a:rPr>
              <a:t>Creating functional tests can be boiled down to a five stage process.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t>Y</a:t>
            </a:r>
            <a:r>
              <a:rPr lang="sv-SE">
                <a:solidFill>
                  <a:schemeClr val="dk1"/>
                </a:solidFill>
              </a:rPr>
              <a:t>ou need to figure out what </a:t>
            </a:r>
            <a:r>
              <a:rPr lang="sv-SE"/>
              <a:t>you want to test - typically we talk about these in terms of i</a:t>
            </a:r>
            <a:r>
              <a:rPr lang="sv-SE">
                <a:solidFill>
                  <a:schemeClr val="dk1"/>
                </a:solidFill>
              </a:rPr>
              <a:t>ndependently testable</a:t>
            </a:r>
            <a:r>
              <a:rPr lang="sv-SE"/>
              <a:t> features </a:t>
            </a:r>
            <a:r>
              <a:rPr lang="sv-SE">
                <a:solidFill>
                  <a:schemeClr val="dk1"/>
                </a:solidFill>
              </a:rPr>
              <a:t>of your system. What features or functions are surfaced by </a:t>
            </a:r>
            <a:r>
              <a:rPr lang="sv-SE"/>
              <a:t>an interface and </a:t>
            </a:r>
            <a:r>
              <a:rPr lang="sv-SE">
                <a:solidFill>
                  <a:schemeClr val="dk1"/>
                </a:solidFill>
              </a:rPr>
              <a:t>can be tested in </a:t>
            </a:r>
            <a:r>
              <a:rPr lang="sv-SE"/>
              <a:t>relative </a:t>
            </a:r>
            <a:r>
              <a:rPr lang="sv-SE">
                <a:solidFill>
                  <a:schemeClr val="dk1"/>
                </a:solidFill>
              </a:rPr>
              <a:t>isolation</a:t>
            </a:r>
            <a:r>
              <a:rPr lang="sv-SE"/>
              <a:t>from other parts of the system? Or, in some cases, you might discuss a set of functions that are tested together</a:t>
            </a:r>
            <a:endParaRPr/>
          </a:p>
          <a:p>
            <a:pPr indent="-317500" lvl="0" marL="457200" rtl="0" algn="l">
              <a:lnSpc>
                <a:spcPct val="115000"/>
              </a:lnSpc>
              <a:spcBef>
                <a:spcPts val="0"/>
              </a:spcBef>
              <a:spcAft>
                <a:spcPts val="0"/>
              </a:spcAft>
              <a:buClr>
                <a:schemeClr val="dk1"/>
              </a:buClr>
              <a:buSzPts val="1400"/>
              <a:buChar char="-"/>
            </a:pPr>
            <a:r>
              <a:rPr lang="sv-SE"/>
              <a:t>For each of those targets, we look at the inputs, configuration options, and execution environment. What can you control when you test this function that would influence the outcome of executing it? This includes both the actual input parameters - what you can pass to the functionality - and any other important aspects you can contorl and that might change the outcome, like database contents or the existence of a file.</a:t>
            </a:r>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For each of those</a:t>
            </a:r>
            <a:r>
              <a:rPr lang="sv-SE"/>
              <a:t> choices, what types</a:t>
            </a:r>
            <a:r>
              <a:rPr lang="sv-SE">
                <a:solidFill>
                  <a:schemeClr val="dk1"/>
                </a:solidFill>
              </a:rPr>
              <a:t> of input will trigger each </a:t>
            </a:r>
            <a:r>
              <a:rPr lang="sv-SE"/>
              <a:t>possible outcome</a:t>
            </a:r>
            <a:r>
              <a:rPr lang="sv-SE">
                <a:solidFill>
                  <a:schemeClr val="dk1"/>
                </a:solidFill>
              </a:rPr>
              <a:t>. </a:t>
            </a:r>
            <a:r>
              <a:rPr lang="sv-SE"/>
              <a:t>What types of input should we try?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t>We then combine these representative values to form recipes for test cases, abstract test specifications that state the type of input we will provide. These can lead to many different concrete test cases when we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instantiate the specifications by </a:t>
            </a:r>
            <a:r>
              <a:rPr lang="sv-SE"/>
              <a:t>replacing the abstract representative values with</a:t>
            </a:r>
            <a:r>
              <a:rPr lang="sv-SE">
                <a:solidFill>
                  <a:schemeClr val="dk1"/>
                </a:solidFill>
              </a:rPr>
              <a:t> concrete</a:t>
            </a:r>
            <a:r>
              <a:rPr lang="sv-SE"/>
              <a:t> values</a:t>
            </a:r>
            <a:r>
              <a:rPr lang="sv-SE">
                <a:solidFill>
                  <a:schemeClr val="dk1"/>
                </a:solidFill>
              </a:rPr>
              <a:t>.</a:t>
            </a:r>
            <a:endParaRPr>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329f9adad59_0_3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329f9adad59_0_3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Our first two are assertEquals and assertArrayEquals. This is the straightforward - does the expected output match the actual output. It takes in two items, and compares their values for equality.</a:t>
            </a:r>
            <a:endParaRPr/>
          </a:p>
          <a:p>
            <a:pPr indent="0" lvl="0" marL="0" rtl="0" algn="l">
              <a:spcBef>
                <a:spcPts val="0"/>
              </a:spcBef>
              <a:spcAft>
                <a:spcPts val="0"/>
              </a:spcAft>
              <a:buNone/>
            </a:pPr>
            <a:r>
              <a:rPr lang="sv-SE"/>
              <a:t>(2-5)</a:t>
            </a:r>
            <a:endParaRPr/>
          </a:p>
          <a:p>
            <a:pPr indent="0" lvl="0" marL="0" rtl="0" algn="l">
              <a:spcBef>
                <a:spcPts val="0"/>
              </a:spcBef>
              <a:spcAft>
                <a:spcPts val="0"/>
              </a:spcAft>
              <a:buNone/>
            </a:pPr>
            <a:r>
              <a:rPr lang="sv-SE"/>
              <a:t>go over code examples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329f9adad59_0_3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329f9adad59_0_3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is assertFalse and its twin assertTrue</a:t>
            </a:r>
            <a:endParaRPr/>
          </a:p>
          <a:p>
            <a:pPr indent="0" lvl="0" marL="0" rtl="0" algn="l">
              <a:spcBef>
                <a:spcPts val="0"/>
              </a:spcBef>
              <a:spcAft>
                <a:spcPts val="0"/>
              </a:spcAft>
              <a:buNone/>
            </a:pPr>
            <a:r>
              <a:rPr lang="sv-SE"/>
              <a:t>(go over)</a:t>
            </a:r>
            <a:endParaRPr/>
          </a:p>
          <a:p>
            <a:pPr indent="0" lvl="0" marL="0" rtl="0" algn="l">
              <a:spcBef>
                <a:spcPts val="0"/>
              </a:spcBef>
              <a:spcAft>
                <a:spcPts val="0"/>
              </a:spcAft>
              <a:buNone/>
            </a:pPr>
            <a:r>
              <a:rPr lang="sv-SE"/>
              <a:t>This is used when, rather than checking the exact value of the result, we want to check (3)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329f9adad59_0_3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329f9adad59_0_3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Our next two are similar to assertEquals, but not quite the same. </a:t>
            </a:r>
            <a:endParaRPr/>
          </a:p>
          <a:p>
            <a:pPr indent="0" lvl="0" marL="0" rtl="0" algn="l">
              <a:spcBef>
                <a:spcPts val="0"/>
              </a:spcBef>
              <a:spcAft>
                <a:spcPts val="0"/>
              </a:spcAft>
              <a:buNone/>
            </a:pPr>
            <a:r>
              <a:rPr lang="sv-SE"/>
              <a:t>(1) , that is (2). Not whether they contain the same data, but are they literally aliases for the same memory space.</a:t>
            </a:r>
            <a:endParaRPr/>
          </a:p>
          <a:p>
            <a:pPr indent="0" lvl="0" marL="0" rtl="0" algn="l">
              <a:spcBef>
                <a:spcPts val="0"/>
              </a:spcBef>
              <a:spcAft>
                <a:spcPts val="0"/>
              </a:spcAft>
              <a:buNone/>
            </a:pPr>
            <a:r>
              <a:rPr lang="sv-SE"/>
              <a:t>(3-4)</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329f9adad59_0_3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329f9adad59_0_3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Pretty straightforward - (go over)</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329f9adad59_0_3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329f9adad59_0_3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Pretty straightforward - (go over)</a:t>
            </a:r>
            <a:endParaRPr/>
          </a:p>
          <a:p>
            <a:pPr indent="0" lvl="0" marL="0" rtl="0" algn="l">
              <a:spcBef>
                <a:spcPts val="0"/>
              </a:spcBef>
              <a:spcAft>
                <a:spcPts val="0"/>
              </a:spcAft>
              <a:buNone/>
            </a:pPr>
            <a:r>
              <a:rPr lang="sv-SE"/>
              <a:t>() -&gt; are executable items, little code snippets, can define local variables and have multiple expressions in each block)</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329f9adad59_0_3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329f9adad59_0_3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assertThat is a special construct that allows a number of specialized assertions, using matchers provided by JUnit directly and the Hamcrest library that JUnit makes use of.</a:t>
            </a:r>
            <a:endParaRPr/>
          </a:p>
          <a:p>
            <a:pPr indent="0" lvl="0" marL="0" rtl="0" algn="l">
              <a:spcBef>
                <a:spcPts val="0"/>
              </a:spcBef>
              <a:spcAft>
                <a:spcPts val="0"/>
              </a:spcAft>
              <a:buNone/>
            </a:pPr>
            <a:r>
              <a:rPr lang="sv-SE"/>
              <a:t>If you look at JUnit’s documentation, there are a bunch of these, but to go over a few examples.</a:t>
            </a:r>
            <a:endParaRPr/>
          </a:p>
          <a:p>
            <a:pPr indent="0" lvl="0" marL="0" rtl="0" algn="l">
              <a:spcBef>
                <a:spcPts val="0"/>
              </a:spcBef>
              <a:spcAft>
                <a:spcPts val="0"/>
              </a:spcAft>
              <a:buNone/>
            </a:pPr>
            <a:r>
              <a:rPr lang="sv-SE"/>
              <a:t>- read</a:t>
            </a:r>
            <a:endParaRPr/>
          </a:p>
          <a:p>
            <a:pPr indent="0" lvl="0" marL="0" rtl="0" algn="l">
              <a:spcBef>
                <a:spcPts val="0"/>
              </a:spcBef>
              <a:spcAft>
                <a:spcPts val="0"/>
              </a:spcAft>
              <a:buNone/>
            </a:pPr>
            <a:r>
              <a:rPr lang="sv-SE"/>
              <a:t>- read</a:t>
            </a:r>
            <a:endParaRPr/>
          </a:p>
          <a:p>
            <a:pPr indent="0" lvl="0" marL="0" rtl="0" algn="l">
              <a:spcBef>
                <a:spcPts val="0"/>
              </a:spcBef>
              <a:spcAft>
                <a:spcPts val="0"/>
              </a:spcAft>
              <a:buNone/>
            </a:pPr>
            <a:r>
              <a:rPr lang="sv-SE"/>
              <a:t>- read</a:t>
            </a:r>
            <a:endParaRPr/>
          </a:p>
          <a:p>
            <a:pPr indent="0" lvl="0" marL="0" rtl="0" algn="l">
              <a:spcBef>
                <a:spcPts val="0"/>
              </a:spcBef>
              <a:spcAft>
                <a:spcPts val="0"/>
              </a:spcAft>
              <a:buNone/>
            </a:pPr>
            <a:r>
              <a:rPr lang="sv-SE"/>
              <a:t>- read</a:t>
            </a:r>
            <a:endParaRPr/>
          </a:p>
          <a:p>
            <a:pPr indent="0" lvl="0" marL="0" rtl="0" algn="l">
              <a:spcBef>
                <a:spcPts val="0"/>
              </a:spcBef>
              <a:spcAft>
                <a:spcPts val="0"/>
              </a:spcAft>
              <a:buNone/>
            </a:pPr>
            <a:r>
              <a:rPr lang="sv-SE"/>
              <a:t>- read - so, we have a checklist of bad things, and if all of them are met, we’ll issue a failure verdict. </a:t>
            </a:r>
            <a:endParaRPr/>
          </a:p>
          <a:p>
            <a:pPr indent="0" lvl="0" marL="0" rtl="0" algn="l">
              <a:spcBef>
                <a:spcPts val="0"/>
              </a:spcBef>
              <a:spcAft>
                <a:spcPts val="0"/>
              </a:spcAft>
              <a:buNone/>
            </a:pPr>
            <a:r>
              <a:rPr lang="sv-SE"/>
              <a:t>- read</a:t>
            </a:r>
            <a:endParaRPr/>
          </a:p>
          <a:p>
            <a:pPr indent="0" lvl="0" marL="0" rtl="0" algn="l">
              <a:spcBef>
                <a:spcPts val="0"/>
              </a:spcBef>
              <a:spcAft>
                <a:spcPts val="0"/>
              </a:spcAft>
              <a:buNone/>
            </a:pPr>
            <a:r>
              <a:rPr lang="sv-SE"/>
              <a:t>- read</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329f9adad59_0_4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329f9adad59_0_4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200">
                <a:solidFill>
                  <a:srgbClr val="333333"/>
                </a:solidFill>
                <a:highlight>
                  <a:srgbClr val="FFFFFF"/>
                </a:highlight>
              </a:rPr>
              <a:t>This code (method invocation) should throw an IndexOutOfBoundsException. Go over code.</a:t>
            </a:r>
            <a:endParaRPr sz="1200">
              <a:solidFill>
                <a:srgbClr val="333333"/>
              </a:solidFill>
              <a:highlight>
                <a:srgbClr val="FFFFFF"/>
              </a:highlight>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329f9adad59_0_4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329f9adad59_0_4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200">
                <a:solidFill>
                  <a:srgbClr val="333333"/>
                </a:solidFill>
                <a:highlight>
                  <a:srgbClr val="FFFFFF"/>
                </a:highlight>
              </a:rPr>
              <a:t>Go over code.</a:t>
            </a:r>
            <a:endParaRPr sz="1200">
              <a:solidFill>
                <a:srgbClr val="333333"/>
              </a:solidFill>
              <a:highlight>
                <a:srgbClr val="FFFFFF"/>
              </a:highlight>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329f9adad59_0_4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329f9adad59_0_4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create some unit tests for our Account.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329f9adad59_0_4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329f9adad59_0_4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don’t forget about error cases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fdf342bb43_0_5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fdf342bb43_0_5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as a reminder,</a:t>
            </a:r>
            <a:r>
              <a:rPr lang="sv-SE">
                <a:solidFill>
                  <a:schemeClr val="dk1"/>
                </a:solidFill>
              </a:rPr>
              <a:t> we start, as before, by (read title). So, just like before, you’ll (read 1). This includes not just the </a:t>
            </a:r>
            <a:r>
              <a:rPr lang="sv-SE"/>
              <a:t>direct input parameters, but the environmental parameters like databases or hardware, and configurations options as well - what do we control, and what from that can affect the outcomes. </a:t>
            </a:r>
            <a:r>
              <a:rPr lang="sv-SE">
                <a:solidFill>
                  <a:schemeClr val="dk1"/>
                </a:solidFill>
              </a:rPr>
              <a:t>What input, explicit and input, </a:t>
            </a:r>
            <a:r>
              <a:rPr lang="sv-SE"/>
              <a:t>do we provide to that function? </a:t>
            </a:r>
            <a:r>
              <a:rPr lang="sv-SE">
                <a:solidFill>
                  <a:schemeClr val="dk1"/>
                </a:solidFill>
              </a:rPr>
              <a:t>Then, we should think about what defines each parameter</a:t>
            </a:r>
            <a:r>
              <a:rPr lang="sv-SE"/>
              <a:t>. (4) These are the choices in our test creation method, right? what are the factors that you control when testing that determine the outcome of a function. </a:t>
            </a:r>
            <a:r>
              <a:rPr lang="sv-SE">
                <a:solidFill>
                  <a:schemeClr val="dk1"/>
                </a:solidFill>
              </a:rPr>
              <a:t>They may not reflect something that can be set in the code, but rather may be something test or outcome specific that you can control and that influence several of the variables in the code (last po</a:t>
            </a:r>
            <a:r>
              <a:rPr lang="sv-SE"/>
              <a:t>int). However, I am going to use the term choices to keep consistency with last class.</a:t>
            </a:r>
            <a:endParaRPr>
              <a:solidFill>
                <a:schemeClr val="dk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329f9adad59_0_4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329f9adad59_0_4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don’t forget about error cases</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329f9adad59_0_5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329f9adad59_0_5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a StringUtil class, which is a simple class with one method that concatenates two input strings and returns the result:The following are two unit tests for the method above:</a:t>
            </a:r>
            <a:endParaRPr/>
          </a:p>
          <a:p>
            <a:pPr indent="0" lvl="0" marL="0" rtl="0" algn="l">
              <a:spcBef>
                <a:spcPts val="0"/>
              </a:spcBef>
              <a:spcAft>
                <a:spcPts val="0"/>
              </a:spcAft>
              <a:buNone/>
            </a:pPr>
            <a:r>
              <a:rPr lang="sv-SE"/>
              <a:t>The testStringUtil\_Bad will always pass as it has no assertions. A developer manually needs to verify the output of the test at the console. The testStringUtil\_Good will fail if the method returns a wrong result and does not require developer intervention.</a:t>
            </a:r>
            <a:br>
              <a:rPr lang="sv-SE"/>
            </a:br>
            <a:br>
              <a:rPr lang="sv-SE"/>
            </a:b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329f9adad59_0_5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329f9adad59_0_5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Some methods do not have a deterministic result, i.e. the output of that method is not known beforehand and can vary each time. For example, consider the following code that has a complex function and a method that calculates the time required (in milliseconds) for executing the complex function. In this case, each time the calculateTime method is executed, it will return a different value. This means that our test case cannot check for a specific time. Execution time is always non-deterministic. Instead, Each time this method is executed, the result will differ. We want tests to be deterministic. Tests for this method should not specify the exact time returned, but properties of a “good” execution. The time should be positive, not negative or 0. We could, and probably should, place a range on the output and say it isb etween X and Y instead of exactly C</a:t>
            </a:r>
            <a:endParaRPr/>
          </a:p>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329f9adad59_0_5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329f9adad59_0_5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When we try to test a unit of code, this unit can have multiple execution scenarios. We should always test each scenario in a separate test case. For example, if we are writing the test case for a function which is supposed to take two parameters and should return a value after doing some processing, then different use cases might be:First parameter can be null. It should throw Invalid parameter exception.Second parameter can be null. It should throw Invalid parameter exception.Both can be null. It should throw Invalid parameter exception.Finally, test the valid output of function. It should return valid pre-determined output. Helps in isolating and fixing faults.</a:t>
            </a:r>
            <a:endParaRPr/>
          </a:p>
          <a:p>
            <a:pPr indent="0" lvl="0" marL="0" rtl="0" algn="l">
              <a:spcBef>
                <a:spcPts val="0"/>
              </a:spcBef>
              <a:spcAft>
                <a:spcPts val="0"/>
              </a:spcAft>
              <a:buNone/>
            </a:pPr>
            <a:r>
              <a:rPr lang="sv-SE"/>
              <a:t>(4) Remember, unit tests are a design specification of how a certain behavior should work, not a list of observations of everything the code happens to do. Do not try to Assert everything just focus on what you are testing and its requirements. Aim for each unit test method to perform exactly one assertion (last point) Even this is not a thumb rule then also you should try to test only one thing in one test case. Do not test multiple things using assertions in the single test case. This way, if some test case fails, you know exactly what went wrong.</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329f9adad59_0_5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329f9adad59_0_5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Do not make a chain of unit test cases. It will prevent you from identifing the root cause of test case failures and you will have to debug the code. Also, it creates dependency, means if you have to change one test case then you need to make changes in multiple test cases. Try to use @Before and @After methods to setup per-requisites for your test cases, and to clear the slate for the next round. If you need to multiple things to support different test cases in @Before or @After, then consider creating new Test class.</a:t>
            </a:r>
            <a:endParaRPr/>
          </a:p>
          <a:p>
            <a:pPr indent="0" lvl="0" marL="0" rtl="0" algn="l">
              <a:spcBef>
                <a:spcPts val="0"/>
              </a:spcBef>
              <a:spcAft>
                <a:spcPts val="0"/>
              </a:spcAft>
              <a:buNone/>
            </a:pPr>
            <a:r>
              <a:rPr lang="sv-SE"/>
              <a:t>(3-4)</a:t>
            </a:r>
            <a:endParaRPr/>
          </a:p>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1fdf342bb43_0_8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1fdf342bb43_0_8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1fdf342bb43_0_4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1fdf342bb43_0_4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6" name="Google Shape;64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fdf342bb43_0_5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fdf342bb43_0_5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100">
                <a:latin typeface="Arial"/>
                <a:ea typeface="Arial"/>
                <a:cs typeface="Arial"/>
                <a:sym typeface="Arial"/>
              </a:rPr>
              <a:t>As a running example, let’s consider a situation where you have developed a small library of functions related to maintaining a Set datastructure. It offers three methods, and the datastructure itself. Those methods are  (go over)</a:t>
            </a:r>
            <a:endParaRPr sz="1100">
              <a:latin typeface="Consolas"/>
              <a:ea typeface="Consolas"/>
              <a:cs typeface="Consolas"/>
              <a:sym typeface="Consolas"/>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fdf342bb43_0_5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fdf342bb43_0_5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insert is one of our indepedently testable functions. We want to test it. To do so, we need to identify what we control when we test. It may help to look first at what a test might look like for this method (go over). Ok - what do we control when testing this function?</a:t>
            </a:r>
            <a:endParaRPr/>
          </a:p>
          <a:p>
            <a:pPr indent="0" lvl="0" marL="0" rtl="0" algn="l">
              <a:spcBef>
                <a:spcPts val="0"/>
              </a:spcBef>
              <a:spcAft>
                <a:spcPts val="0"/>
              </a:spcAft>
              <a:buNone/>
            </a:pPr>
            <a:r>
              <a:rPr lang="sv-SE"/>
              <a:t>(click to bring in choices)</a:t>
            </a:r>
            <a:endParaRPr/>
          </a:p>
        </p:txBody>
      </p:sp>
      <p:sp>
        <p:nvSpPr>
          <p:cNvPr id="124" name="Google Shape;124;g1fdf342bb43_0_5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fdf342bb43_0_5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fdf342bb43_0_5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Again, just like last time, we now want to form test specifications by coming up with representative values fo</a:t>
            </a:r>
            <a:r>
              <a:rPr lang="sv-SE"/>
              <a:t>r each choice. (1) Especially if these correspond to input variables for the system, we may have a  near-infinite number of poosible selections for each choice. </a:t>
            </a:r>
            <a:r>
              <a:rPr lang="sv-SE">
                <a:solidFill>
                  <a:schemeClr val="dk1"/>
                </a:solidFill>
              </a:rPr>
              <a:t>we need to look at each </a:t>
            </a:r>
            <a:r>
              <a:rPr lang="sv-SE"/>
              <a:t>choice</a:t>
            </a:r>
            <a:r>
              <a:rPr lang="sv-SE">
                <a:solidFill>
                  <a:schemeClr val="dk1"/>
                </a:solidFill>
              </a:rPr>
              <a:t> and (read 2).  consider the different outcomes of a </a:t>
            </a:r>
            <a:r>
              <a:rPr lang="sv-SE"/>
              <a:t>function</a:t>
            </a:r>
            <a:r>
              <a:rPr lang="sv-SE">
                <a:solidFill>
                  <a:schemeClr val="dk1"/>
                </a:solidFill>
              </a:rPr>
              <a:t>. Especially the error-handling cases, and make sure you try all of those variations out to make sure nothing bad sneaks through. Also</a:t>
            </a:r>
            <a:r>
              <a:rPr lang="sv-SE"/>
              <a:t> (4), that you could break the variable down into that may lead to minor variations in the outcomes. Take, for instance, an integer and look at how different broad values of that integer can lead to different outcomes. </a:t>
            </a:r>
            <a:r>
              <a:rPr lang="sv-SE">
                <a:solidFill>
                  <a:srgbClr val="4F4F4F"/>
                </a:solidFill>
              </a:rPr>
              <a:t>Then, (last two)</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fdf342bb43_0_5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fdf342bb43_0_5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representative values</a:t>
            </a:r>
            <a:endParaRPr/>
          </a:p>
        </p:txBody>
      </p:sp>
      <p:sp>
        <p:nvSpPr>
          <p:cNvPr id="145" name="Google Shape;145;g1fdf342bb43_0_5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65" name="Shape 6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8.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pic>
        <p:nvPicPr>
          <p:cNvPr id="64" name="Google Shape;64;p10"/>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6: Test Design </a:t>
            </a:r>
            <a:br>
              <a:rPr lang="sv-SE" sz="3000"/>
            </a:br>
            <a:r>
              <a:rPr lang="sv-SE" sz="3000"/>
              <a:t>and Unit Testing</a:t>
            </a:r>
            <a:endParaRPr/>
          </a:p>
        </p:txBody>
      </p:sp>
      <p:sp>
        <p:nvSpPr>
          <p:cNvPr id="71" name="Google Shape;71;p1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DIT636/DAT560 - February 5, 2025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58" name="Google Shape;158;p2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Specifications</a:t>
            </a:r>
            <a:endParaRPr/>
          </a:p>
        </p:txBody>
      </p:sp>
      <p:sp>
        <p:nvSpPr>
          <p:cNvPr id="159" name="Google Shape;159;p21"/>
          <p:cNvSpPr txBox="1"/>
          <p:nvPr>
            <p:ph idx="1" type="body"/>
          </p:nvPr>
        </p:nvSpPr>
        <p:spPr>
          <a:xfrm>
            <a:off x="468900" y="1282400"/>
            <a:ext cx="50385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 specification = selection a values for each choice.</a:t>
            </a:r>
            <a:endParaRPr/>
          </a:p>
          <a:p>
            <a:pPr indent="-368300" lvl="1" marL="914400" rtl="0" algn="l">
              <a:spcBef>
                <a:spcPts val="500"/>
              </a:spcBef>
              <a:spcAft>
                <a:spcPts val="0"/>
              </a:spcAft>
              <a:buSzPts val="2200"/>
              <a:buChar char="•"/>
            </a:pPr>
            <a:r>
              <a:rPr lang="sv-SE"/>
              <a:t>May end up with thousands of test specifications.</a:t>
            </a:r>
            <a:endParaRPr/>
          </a:p>
          <a:p>
            <a:pPr indent="-368300" lvl="1" marL="914400" rtl="0" algn="l">
              <a:spcBef>
                <a:spcPts val="500"/>
              </a:spcBef>
              <a:spcAft>
                <a:spcPts val="0"/>
              </a:spcAft>
              <a:buSzPts val="2200"/>
              <a:buChar char="•"/>
            </a:pPr>
            <a:r>
              <a:rPr lang="sv-SE"/>
              <a:t>Many specifications may be redundant or illegal.</a:t>
            </a:r>
            <a:endParaRPr/>
          </a:p>
          <a:p>
            <a:pPr indent="-368300" lvl="1" marL="914400" rtl="0" algn="l">
              <a:spcBef>
                <a:spcPts val="500"/>
              </a:spcBef>
              <a:spcAft>
                <a:spcPts val="0"/>
              </a:spcAft>
              <a:buClr>
                <a:schemeClr val="accent3"/>
              </a:buClr>
              <a:buSzPts val="2200"/>
              <a:buChar char="•"/>
            </a:pPr>
            <a:r>
              <a:rPr b="1" lang="sv-SE">
                <a:solidFill>
                  <a:schemeClr val="accent3"/>
                </a:solidFill>
              </a:rPr>
              <a:t>Identify constraints</a:t>
            </a:r>
            <a:r>
              <a:rPr lang="sv-SE"/>
              <a:t> to limit selection of values.</a:t>
            </a:r>
            <a:endParaRPr/>
          </a:p>
        </p:txBody>
      </p:sp>
      <p:pic>
        <p:nvPicPr>
          <p:cNvPr id="160" name="Google Shape;160;p21"/>
          <p:cNvPicPr preferRelativeResize="0"/>
          <p:nvPr/>
        </p:nvPicPr>
        <p:blipFill>
          <a:blip r:embed="rId3">
            <a:alphaModFix/>
          </a:blip>
          <a:stretch>
            <a:fillRect/>
          </a:stretch>
        </p:blipFill>
        <p:spPr>
          <a:xfrm>
            <a:off x="5507400" y="1714850"/>
            <a:ext cx="3484200" cy="216518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67" name="Google Shape;167;p22"/>
          <p:cNvSpPr txBox="1"/>
          <p:nvPr>
            <p:ph type="title"/>
          </p:nvPr>
        </p:nvSpPr>
        <p:spPr>
          <a:xfrm>
            <a:off x="468900" y="543275"/>
            <a:ext cx="8217900" cy="739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a:t>
            </a:r>
            <a:r>
              <a:rPr lang="sv-SE">
                <a:latin typeface="Consolas"/>
                <a:ea typeface="Consolas"/>
                <a:cs typeface="Consolas"/>
                <a:sym typeface="Consolas"/>
              </a:rPr>
              <a:t>Set</a:t>
            </a:r>
            <a:r>
              <a:rPr lang="sv-SE"/>
              <a:t> Functions</a:t>
            </a:r>
            <a:endParaRPr/>
          </a:p>
        </p:txBody>
      </p:sp>
      <p:sp>
        <p:nvSpPr>
          <p:cNvPr id="168" name="Google Shape;168;p22"/>
          <p:cNvSpPr txBox="1"/>
          <p:nvPr>
            <p:ph idx="1" type="body"/>
          </p:nvPr>
        </p:nvSpPr>
        <p:spPr>
          <a:xfrm>
            <a:off x="4151900" y="1139100"/>
            <a:ext cx="4749600" cy="787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latin typeface="Consolas"/>
                <a:ea typeface="Consolas"/>
                <a:cs typeface="Consolas"/>
                <a:sym typeface="Consolas"/>
              </a:rPr>
              <a:t>POST /insert/SET_ID {“object”: VALUE}</a:t>
            </a:r>
            <a:endParaRPr>
              <a:latin typeface="Consolas"/>
              <a:ea typeface="Consolas"/>
              <a:cs typeface="Consolas"/>
              <a:sym typeface="Consolas"/>
            </a:endParaRPr>
          </a:p>
          <a:p>
            <a:pPr indent="-381000" lvl="0" marL="457200" rtl="0" algn="l">
              <a:spcBef>
                <a:spcPts val="1000"/>
              </a:spcBef>
              <a:spcAft>
                <a:spcPts val="0"/>
              </a:spcAft>
              <a:buSzPts val="2400"/>
              <a:buChar char="•"/>
            </a:pPr>
            <a:r>
              <a:rPr lang="sv-SE" sz="2400"/>
              <a:t>(4 * 2 * 2) = 16 specifications</a:t>
            </a:r>
            <a:endParaRPr sz="2400"/>
          </a:p>
          <a:p>
            <a:pPr indent="-381000" lvl="0" marL="457200" rtl="0" algn="l">
              <a:spcBef>
                <a:spcPts val="0"/>
              </a:spcBef>
              <a:spcAft>
                <a:spcPts val="0"/>
              </a:spcAft>
              <a:buSzPts val="2400"/>
              <a:buChar char="•"/>
            </a:pPr>
            <a:r>
              <a:rPr lang="sv-SE" sz="2400"/>
              <a:t>Each can become 1+ tests.</a:t>
            </a:r>
            <a:endParaRPr sz="2400"/>
          </a:p>
          <a:p>
            <a:pPr indent="-381000" lvl="0" marL="457200" rtl="0" algn="l">
              <a:spcBef>
                <a:spcPts val="0"/>
              </a:spcBef>
              <a:spcAft>
                <a:spcPts val="0"/>
              </a:spcAft>
              <a:buSzPts val="2400"/>
              <a:buChar char="•"/>
            </a:pPr>
            <a:r>
              <a:rPr lang="sv-SE" sz="2400"/>
              <a:t>Use constraints to remove impossible combinations.</a:t>
            </a:r>
            <a:endParaRPr sz="2400"/>
          </a:p>
          <a:p>
            <a:pPr indent="0" lvl="0" marL="0" rtl="0" algn="l">
              <a:spcBef>
                <a:spcPts val="1000"/>
              </a:spcBef>
              <a:spcAft>
                <a:spcPts val="0"/>
              </a:spcAft>
              <a:buNone/>
            </a:pPr>
            <a:r>
              <a:t/>
            </a:r>
            <a:endParaRPr/>
          </a:p>
        </p:txBody>
      </p:sp>
      <p:sp>
        <p:nvSpPr>
          <p:cNvPr id="169" name="Google Shape;169;p22"/>
          <p:cNvSpPr/>
          <p:nvPr/>
        </p:nvSpPr>
        <p:spPr>
          <a:xfrm>
            <a:off x="6387450" y="694975"/>
            <a:ext cx="2465100" cy="444000"/>
          </a:xfrm>
          <a:prstGeom prst="roundRect">
            <a:avLst>
              <a:gd fmla="val 16667" name="adj"/>
            </a:avLst>
          </a:prstGeom>
          <a:solidFill>
            <a:srgbClr val="99B3C2"/>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 Specifications</a:t>
            </a:r>
            <a:endParaRPr b="1"/>
          </a:p>
        </p:txBody>
      </p:sp>
      <p:graphicFrame>
        <p:nvGraphicFramePr>
          <p:cNvPr id="170" name="Google Shape;170;p22"/>
          <p:cNvGraphicFramePr/>
          <p:nvPr/>
        </p:nvGraphicFramePr>
        <p:xfrm>
          <a:off x="154125" y="1074575"/>
          <a:ext cx="3000000" cy="3000000"/>
        </p:xfrm>
        <a:graphic>
          <a:graphicData uri="http://schemas.openxmlformats.org/drawingml/2006/table">
            <a:tbl>
              <a:tblPr>
                <a:noFill/>
                <a:tableStyleId>{85C86BE8-B38A-4D5B-8777-9CEA2A7B9CF6}</a:tableStyleId>
              </a:tblPr>
              <a:tblGrid>
                <a:gridCol w="599350"/>
                <a:gridCol w="642125"/>
                <a:gridCol w="666200"/>
                <a:gridCol w="1936200"/>
              </a:tblGrid>
              <a:tr h="268200">
                <a:tc>
                  <a:txBody>
                    <a:bodyPr/>
                    <a:lstStyle/>
                    <a:p>
                      <a:pPr indent="0" lvl="0" marL="0" rtl="0" algn="l">
                        <a:spcBef>
                          <a:spcPts val="0"/>
                        </a:spcBef>
                        <a:spcAft>
                          <a:spcPts val="0"/>
                        </a:spcAft>
                        <a:buNone/>
                      </a:pPr>
                      <a:r>
                        <a:rPr b="1" lang="sv-SE" sz="700"/>
                        <a:t>Set Size</a:t>
                      </a:r>
                      <a:endParaRPr b="1" sz="700"/>
                    </a:p>
                  </a:txBody>
                  <a:tcPr marT="91425" marB="91425" marR="91425" marL="91425"/>
                </a:tc>
                <a:tc>
                  <a:txBody>
                    <a:bodyPr/>
                    <a:lstStyle/>
                    <a:p>
                      <a:pPr indent="0" lvl="0" marL="0" rtl="0" algn="l">
                        <a:spcBef>
                          <a:spcPts val="0"/>
                        </a:spcBef>
                        <a:spcAft>
                          <a:spcPts val="0"/>
                        </a:spcAft>
                        <a:buNone/>
                      </a:pPr>
                      <a:r>
                        <a:rPr b="1" lang="sv-SE" sz="700"/>
                        <a:t>Obj in Set</a:t>
                      </a:r>
                      <a:endParaRPr b="1" sz="700"/>
                    </a:p>
                  </a:txBody>
                  <a:tcPr marT="91425" marB="91425" marR="91425" marL="91425"/>
                </a:tc>
                <a:tc>
                  <a:txBody>
                    <a:bodyPr/>
                    <a:lstStyle/>
                    <a:p>
                      <a:pPr indent="0" lvl="0" marL="0" rtl="0" algn="l">
                        <a:spcBef>
                          <a:spcPts val="0"/>
                        </a:spcBef>
                        <a:spcAft>
                          <a:spcPts val="0"/>
                        </a:spcAft>
                        <a:buNone/>
                      </a:pPr>
                      <a:r>
                        <a:rPr b="1" lang="sv-SE" sz="700"/>
                        <a:t>Obj Status</a:t>
                      </a:r>
                      <a:endParaRPr b="1" sz="700"/>
                    </a:p>
                  </a:txBody>
                  <a:tcPr marT="91425" marB="91425" marR="91425" marL="91425"/>
                </a:tc>
                <a:tc>
                  <a:txBody>
                    <a:bodyPr/>
                    <a:lstStyle/>
                    <a:p>
                      <a:pPr indent="0" lvl="0" marL="0" rtl="0" algn="l">
                        <a:spcBef>
                          <a:spcPts val="0"/>
                        </a:spcBef>
                        <a:spcAft>
                          <a:spcPts val="0"/>
                        </a:spcAft>
                        <a:buNone/>
                      </a:pPr>
                      <a:r>
                        <a:rPr b="1" lang="sv-SE" sz="700">
                          <a:solidFill>
                            <a:srgbClr val="FF0000"/>
                          </a:solidFill>
                        </a:rPr>
                        <a:t>Outcome</a:t>
                      </a:r>
                      <a:endParaRPr b="1" sz="700">
                        <a:solidFill>
                          <a:srgbClr val="FF0000"/>
                        </a:solidFill>
                      </a:endParaRPr>
                    </a:p>
                  </a:txBody>
                  <a:tcPr marT="91425" marB="91425" marR="91425" marL="91425"/>
                </a:tc>
              </a:tr>
              <a:tr h="268200">
                <a:tc>
                  <a:txBody>
                    <a:bodyPr/>
                    <a:lstStyle/>
                    <a:p>
                      <a:pPr indent="0" lvl="0" marL="0" rtl="0" algn="l">
                        <a:spcBef>
                          <a:spcPts val="0"/>
                        </a:spcBef>
                        <a:spcAft>
                          <a:spcPts val="0"/>
                        </a:spcAft>
                        <a:buNone/>
                      </a:pPr>
                      <a:r>
                        <a:rPr lang="sv-SE" sz="700"/>
                        <a:t>Empty</a:t>
                      </a:r>
                      <a:endParaRPr sz="700"/>
                    </a:p>
                  </a:txBody>
                  <a:tcPr marT="91425" marB="91425" marR="91425" marL="91425"/>
                </a:tc>
                <a:tc>
                  <a:txBody>
                    <a:bodyPr/>
                    <a:lstStyle/>
                    <a:p>
                      <a:pPr indent="0" lvl="0" marL="0" rtl="0" algn="l">
                        <a:spcBef>
                          <a:spcPts val="0"/>
                        </a:spcBef>
                        <a:spcAft>
                          <a:spcPts val="0"/>
                        </a:spcAft>
                        <a:buNone/>
                      </a:pPr>
                      <a:r>
                        <a:rPr lang="sv-SE" sz="700"/>
                        <a:t>Yes</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Valid</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solidFill>
                            <a:srgbClr val="FF0000"/>
                          </a:solidFill>
                        </a:rPr>
                        <a:t>No change</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tcPr>
                </a:tc>
              </a:tr>
              <a:tr h="268200">
                <a:tc>
                  <a:txBody>
                    <a:bodyPr/>
                    <a:lstStyle/>
                    <a:p>
                      <a:pPr indent="0" lvl="0" marL="0" rtl="0" algn="l">
                        <a:spcBef>
                          <a:spcPts val="0"/>
                        </a:spcBef>
                        <a:spcAft>
                          <a:spcPts val="0"/>
                        </a:spcAft>
                        <a:buNone/>
                      </a:pPr>
                      <a:r>
                        <a:rPr lang="sv-SE" sz="700"/>
                        <a:t>Empty</a:t>
                      </a:r>
                      <a:endParaRPr sz="700"/>
                    </a:p>
                  </a:txBody>
                  <a:tcPr marT="91425" marB="91425" marR="91425" marL="91425"/>
                </a:tc>
                <a:tc>
                  <a:txBody>
                    <a:bodyPr/>
                    <a:lstStyle/>
                    <a:p>
                      <a:pPr indent="0" lvl="0" marL="0" rtl="0" algn="l">
                        <a:spcBef>
                          <a:spcPts val="0"/>
                        </a:spcBef>
                        <a:spcAft>
                          <a:spcPts val="0"/>
                        </a:spcAft>
                        <a:buNone/>
                      </a:pPr>
                      <a:r>
                        <a:rPr lang="sv-SE" sz="700"/>
                        <a:t>Yes</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Null</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solidFill>
                            <a:srgbClr val="FF0000"/>
                          </a:solidFill>
                        </a:rPr>
                        <a:t>Error</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tcPr>
                </a:tc>
              </a:tr>
              <a:tr h="268200">
                <a:tc>
                  <a:txBody>
                    <a:bodyPr/>
                    <a:lstStyle/>
                    <a:p>
                      <a:pPr indent="0" lvl="0" marL="0" rtl="0" algn="l">
                        <a:spcBef>
                          <a:spcPts val="0"/>
                        </a:spcBef>
                        <a:spcAft>
                          <a:spcPts val="0"/>
                        </a:spcAft>
                        <a:buNone/>
                      </a:pPr>
                      <a:r>
                        <a:rPr lang="sv-SE" sz="700"/>
                        <a:t>Empty</a:t>
                      </a:r>
                      <a:endParaRPr sz="700"/>
                    </a:p>
                  </a:txBody>
                  <a:tcPr marT="91425" marB="91425" marR="91425" marL="91425"/>
                </a:tc>
                <a:tc>
                  <a:txBody>
                    <a:bodyPr/>
                    <a:lstStyle/>
                    <a:p>
                      <a:pPr indent="0" lvl="0" marL="0" rtl="0" algn="l">
                        <a:spcBef>
                          <a:spcPts val="0"/>
                        </a:spcBef>
                        <a:spcAft>
                          <a:spcPts val="0"/>
                        </a:spcAft>
                        <a:buNone/>
                      </a:pPr>
                      <a:r>
                        <a:rPr lang="sv-SE" sz="700"/>
                        <a:t>No</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Valid</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Obj added to Set</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tcPr>
                </a:tc>
              </a:tr>
              <a:tr h="268200">
                <a:tc>
                  <a:txBody>
                    <a:bodyPr/>
                    <a:lstStyle/>
                    <a:p>
                      <a:pPr indent="0" lvl="0" marL="0" rtl="0" algn="l">
                        <a:spcBef>
                          <a:spcPts val="0"/>
                        </a:spcBef>
                        <a:spcAft>
                          <a:spcPts val="0"/>
                        </a:spcAft>
                        <a:buNone/>
                      </a:pPr>
                      <a:r>
                        <a:rPr lang="sv-SE" sz="700"/>
                        <a:t>Empty</a:t>
                      </a:r>
                      <a:endParaRPr sz="700"/>
                    </a:p>
                  </a:txBody>
                  <a:tcPr marT="91425" marB="91425" marR="91425" marL="91425"/>
                </a:tc>
                <a:tc>
                  <a:txBody>
                    <a:bodyPr/>
                    <a:lstStyle/>
                    <a:p>
                      <a:pPr indent="0" lvl="0" marL="0" rtl="0" algn="l">
                        <a:spcBef>
                          <a:spcPts val="0"/>
                        </a:spcBef>
                        <a:spcAft>
                          <a:spcPts val="0"/>
                        </a:spcAft>
                        <a:buNone/>
                      </a:pPr>
                      <a:r>
                        <a:rPr lang="sv-SE" sz="700"/>
                        <a:t>No</a:t>
                      </a:r>
                      <a:endParaRPr sz="700"/>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Null</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Error</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tcPr>
                </a:tc>
              </a:tr>
              <a:tr h="268200">
                <a:tc>
                  <a:txBody>
                    <a:bodyPr/>
                    <a:lstStyle/>
                    <a:p>
                      <a:pPr indent="0" lvl="0" marL="0" rtl="0" algn="l">
                        <a:spcBef>
                          <a:spcPts val="0"/>
                        </a:spcBef>
                        <a:spcAft>
                          <a:spcPts val="0"/>
                        </a:spcAft>
                        <a:buNone/>
                      </a:pPr>
                      <a:r>
                        <a:rPr lang="sv-SE" sz="700"/>
                        <a:t>1 item</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Yes</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Valid</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No change</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tcPr>
                </a:tc>
              </a:tr>
              <a:tr h="268200">
                <a:tc>
                  <a:txBody>
                    <a:bodyPr/>
                    <a:lstStyle/>
                    <a:p>
                      <a:pPr indent="0" lvl="0" marL="0" rtl="0" algn="l">
                        <a:spcBef>
                          <a:spcPts val="0"/>
                        </a:spcBef>
                        <a:spcAft>
                          <a:spcPts val="0"/>
                        </a:spcAft>
                        <a:buNone/>
                      </a:pPr>
                      <a:r>
                        <a:rPr lang="sv-SE" sz="700"/>
                        <a:t>1 item</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Yes</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Null</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Error</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tcPr>
                </a:tc>
              </a:tr>
              <a:tr h="268200">
                <a:tc>
                  <a:txBody>
                    <a:bodyPr/>
                    <a:lstStyle/>
                    <a:p>
                      <a:pPr indent="0" lvl="0" marL="0" rtl="0" algn="l">
                        <a:spcBef>
                          <a:spcPts val="0"/>
                        </a:spcBef>
                        <a:spcAft>
                          <a:spcPts val="0"/>
                        </a:spcAft>
                        <a:buNone/>
                      </a:pPr>
                      <a:r>
                        <a:rPr lang="sv-SE" sz="700"/>
                        <a:t>1 item</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No</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Valid</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Obj added to Set</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tcPr>
                </a:tc>
              </a:tr>
              <a:tr h="268200">
                <a:tc>
                  <a:txBody>
                    <a:bodyPr/>
                    <a:lstStyle/>
                    <a:p>
                      <a:pPr indent="0" lvl="0" marL="0" rtl="0" algn="l">
                        <a:spcBef>
                          <a:spcPts val="0"/>
                        </a:spcBef>
                        <a:spcAft>
                          <a:spcPts val="0"/>
                        </a:spcAft>
                        <a:buNone/>
                      </a:pPr>
                      <a:r>
                        <a:rPr lang="sv-SE" sz="700"/>
                        <a:t>1 item</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No</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Null</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Error</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r>
              <a:tr h="268200">
                <a:tc>
                  <a:txBody>
                    <a:bodyPr/>
                    <a:lstStyle/>
                    <a:p>
                      <a:pPr indent="0" lvl="0" marL="0" rtl="0" algn="l">
                        <a:spcBef>
                          <a:spcPts val="0"/>
                        </a:spcBef>
                        <a:spcAft>
                          <a:spcPts val="0"/>
                        </a:spcAft>
                        <a:buNone/>
                      </a:pPr>
                      <a:r>
                        <a:rPr lang="sv-SE" sz="700"/>
                        <a:t>10 items</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Yes</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Valid</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No change</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68200">
                <a:tc>
                  <a:txBody>
                    <a:bodyPr/>
                    <a:lstStyle/>
                    <a:p>
                      <a:pPr indent="0" lvl="0" marL="0" rtl="0" algn="l">
                        <a:spcBef>
                          <a:spcPts val="0"/>
                        </a:spcBef>
                        <a:spcAft>
                          <a:spcPts val="0"/>
                        </a:spcAft>
                        <a:buNone/>
                      </a:pPr>
                      <a:r>
                        <a:rPr lang="sv-SE" sz="700"/>
                        <a:t>10 items</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Yes</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Null</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Error</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68200">
                <a:tc>
                  <a:txBody>
                    <a:bodyPr/>
                    <a:lstStyle/>
                    <a:p>
                      <a:pPr indent="0" lvl="0" marL="0" rtl="0" algn="l">
                        <a:spcBef>
                          <a:spcPts val="0"/>
                        </a:spcBef>
                        <a:spcAft>
                          <a:spcPts val="0"/>
                        </a:spcAft>
                        <a:buNone/>
                      </a:pPr>
                      <a:r>
                        <a:rPr lang="sv-SE" sz="700"/>
                        <a:t>10 items</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No</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Valid</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Obj added to Set</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68200">
                <a:tc>
                  <a:txBody>
                    <a:bodyPr/>
                    <a:lstStyle/>
                    <a:p>
                      <a:pPr indent="0" lvl="0" marL="0" rtl="0" algn="l">
                        <a:spcBef>
                          <a:spcPts val="0"/>
                        </a:spcBef>
                        <a:spcAft>
                          <a:spcPts val="0"/>
                        </a:spcAft>
                        <a:buNone/>
                      </a:pPr>
                      <a:r>
                        <a:rPr lang="sv-SE" sz="700"/>
                        <a:t>10 items</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No</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Null</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Error</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71" name="Google Shape;171;p22"/>
          <p:cNvGraphicFramePr/>
          <p:nvPr/>
        </p:nvGraphicFramePr>
        <p:xfrm>
          <a:off x="4047525" y="3487975"/>
          <a:ext cx="3000000" cy="3000000"/>
        </p:xfrm>
        <a:graphic>
          <a:graphicData uri="http://schemas.openxmlformats.org/drawingml/2006/table">
            <a:tbl>
              <a:tblPr>
                <a:noFill/>
                <a:tableStyleId>{85C86BE8-B38A-4D5B-8777-9CEA2A7B9CF6}</a:tableStyleId>
              </a:tblPr>
              <a:tblGrid>
                <a:gridCol w="599350"/>
                <a:gridCol w="642125"/>
                <a:gridCol w="666200"/>
                <a:gridCol w="1936200"/>
              </a:tblGrid>
              <a:tr h="256900">
                <a:tc>
                  <a:txBody>
                    <a:bodyPr/>
                    <a:lstStyle/>
                    <a:p>
                      <a:pPr indent="0" lvl="0" marL="0" rtl="0" algn="l">
                        <a:spcBef>
                          <a:spcPts val="0"/>
                        </a:spcBef>
                        <a:spcAft>
                          <a:spcPts val="0"/>
                        </a:spcAft>
                        <a:buNone/>
                      </a:pPr>
                      <a:r>
                        <a:rPr b="1" lang="sv-SE" sz="700"/>
                        <a:t>Set Size</a:t>
                      </a:r>
                      <a:endParaRPr b="1" sz="700"/>
                    </a:p>
                  </a:txBody>
                  <a:tcPr marT="91425" marB="91425" marR="91425" marL="91425"/>
                </a:tc>
                <a:tc>
                  <a:txBody>
                    <a:bodyPr/>
                    <a:lstStyle/>
                    <a:p>
                      <a:pPr indent="0" lvl="0" marL="0" rtl="0" algn="l">
                        <a:spcBef>
                          <a:spcPts val="0"/>
                        </a:spcBef>
                        <a:spcAft>
                          <a:spcPts val="0"/>
                        </a:spcAft>
                        <a:buNone/>
                      </a:pPr>
                      <a:r>
                        <a:rPr b="1" lang="sv-SE" sz="700"/>
                        <a:t>Obj in Set</a:t>
                      </a:r>
                      <a:endParaRPr b="1" sz="700"/>
                    </a:p>
                  </a:txBody>
                  <a:tcPr marT="91425" marB="91425" marR="91425" marL="91425"/>
                </a:tc>
                <a:tc>
                  <a:txBody>
                    <a:bodyPr/>
                    <a:lstStyle/>
                    <a:p>
                      <a:pPr indent="0" lvl="0" marL="0" rtl="0" algn="l">
                        <a:spcBef>
                          <a:spcPts val="0"/>
                        </a:spcBef>
                        <a:spcAft>
                          <a:spcPts val="0"/>
                        </a:spcAft>
                        <a:buNone/>
                      </a:pPr>
                      <a:r>
                        <a:rPr b="1" lang="sv-SE" sz="700"/>
                        <a:t>Obj Status</a:t>
                      </a:r>
                      <a:endParaRPr b="1" sz="700"/>
                    </a:p>
                  </a:txBody>
                  <a:tcPr marT="91425" marB="91425" marR="91425" marL="91425"/>
                </a:tc>
                <a:tc>
                  <a:txBody>
                    <a:bodyPr/>
                    <a:lstStyle/>
                    <a:p>
                      <a:pPr indent="0" lvl="0" marL="0" rtl="0" algn="l">
                        <a:spcBef>
                          <a:spcPts val="0"/>
                        </a:spcBef>
                        <a:spcAft>
                          <a:spcPts val="0"/>
                        </a:spcAft>
                        <a:buNone/>
                      </a:pPr>
                      <a:r>
                        <a:rPr b="1" lang="sv-SE" sz="700">
                          <a:solidFill>
                            <a:srgbClr val="FF0000"/>
                          </a:solidFill>
                        </a:rPr>
                        <a:t>Outcome</a:t>
                      </a:r>
                      <a:endParaRPr b="1" sz="700">
                        <a:solidFill>
                          <a:srgbClr val="FF0000"/>
                        </a:solidFill>
                      </a:endParaRPr>
                    </a:p>
                  </a:txBody>
                  <a:tcPr marT="91425" marB="91425" marR="91425" marL="91425"/>
                </a:tc>
              </a:tr>
              <a:tr h="256900">
                <a:tc>
                  <a:txBody>
                    <a:bodyPr/>
                    <a:lstStyle/>
                    <a:p>
                      <a:pPr indent="0" lvl="0" marL="0" rtl="0" algn="l">
                        <a:spcBef>
                          <a:spcPts val="0"/>
                        </a:spcBef>
                        <a:spcAft>
                          <a:spcPts val="0"/>
                        </a:spcAft>
                        <a:buNone/>
                      </a:pPr>
                      <a:r>
                        <a:rPr lang="sv-SE" sz="700"/>
                        <a:t>10000</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Yes</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Valid</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No change (may be slowdown)</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r h="256900">
                <a:tc>
                  <a:txBody>
                    <a:bodyPr/>
                    <a:lstStyle/>
                    <a:p>
                      <a:pPr indent="0" lvl="0" marL="0" rtl="0" algn="l">
                        <a:spcBef>
                          <a:spcPts val="0"/>
                        </a:spcBef>
                        <a:spcAft>
                          <a:spcPts val="0"/>
                        </a:spcAft>
                        <a:buNone/>
                      </a:pPr>
                      <a:r>
                        <a:rPr lang="sv-SE" sz="700"/>
                        <a:t>10000</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Yes</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Null</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Error</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6900">
                <a:tc>
                  <a:txBody>
                    <a:bodyPr/>
                    <a:lstStyle/>
                    <a:p>
                      <a:pPr indent="0" lvl="0" marL="0" rtl="0" algn="l">
                        <a:spcBef>
                          <a:spcPts val="0"/>
                        </a:spcBef>
                        <a:spcAft>
                          <a:spcPts val="0"/>
                        </a:spcAft>
                        <a:buNone/>
                      </a:pPr>
                      <a:r>
                        <a:rPr lang="sv-SE" sz="700"/>
                        <a:t>10000</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No</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Valid</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Obj added to Set(may be slowdown)</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87900">
                <a:tc>
                  <a:txBody>
                    <a:bodyPr/>
                    <a:lstStyle/>
                    <a:p>
                      <a:pPr indent="0" lvl="0" marL="0" rtl="0" algn="l">
                        <a:spcBef>
                          <a:spcPts val="0"/>
                        </a:spcBef>
                        <a:spcAft>
                          <a:spcPts val="0"/>
                        </a:spcAft>
                        <a:buNone/>
                      </a:pPr>
                      <a:r>
                        <a:rPr lang="sv-SE" sz="700"/>
                        <a:t>10000</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No</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Null</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Error (may be slowdown)</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Constraints Between Choices</a:t>
            </a:r>
            <a:endParaRPr/>
          </a:p>
        </p:txBody>
      </p:sp>
      <p:sp>
        <p:nvSpPr>
          <p:cNvPr id="177" name="Google Shape;177;p23"/>
          <p:cNvSpPr txBox="1"/>
          <p:nvPr>
            <p:ph idx="1" type="body"/>
          </p:nvPr>
        </p:nvSpPr>
        <p:spPr>
          <a:xfrm>
            <a:off x="468900" y="1282400"/>
            <a:ext cx="81084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lang="sv-SE" sz="2300"/>
              <a:t>IF-CONSTRAINT</a:t>
            </a:r>
            <a:endParaRPr sz="2300"/>
          </a:p>
          <a:p>
            <a:pPr indent="-349250" lvl="1" marL="914400" rtl="0" algn="l">
              <a:spcBef>
                <a:spcPts val="500"/>
              </a:spcBef>
              <a:spcAft>
                <a:spcPts val="0"/>
              </a:spcAft>
              <a:buSzPts val="1900"/>
              <a:buChar char="•"/>
            </a:pPr>
            <a:r>
              <a:rPr lang="sv-SE" sz="1900"/>
              <a:t>This representative value can only used if a certain value is used for a second choice (</a:t>
            </a:r>
            <a:r>
              <a:rPr b="1" lang="sv-SE" sz="1900"/>
              <a:t>if Choice 1 == X, Choice 2 can be Y</a:t>
            </a:r>
            <a:r>
              <a:rPr lang="sv-SE" sz="1900"/>
              <a:t>)</a:t>
            </a:r>
            <a:endParaRPr sz="1900"/>
          </a:p>
          <a:p>
            <a:pPr indent="-374650" lvl="0" marL="457200" rtl="0" algn="l">
              <a:spcBef>
                <a:spcPts val="1000"/>
              </a:spcBef>
              <a:spcAft>
                <a:spcPts val="0"/>
              </a:spcAft>
              <a:buSzPts val="2300"/>
              <a:buChar char="•"/>
            </a:pPr>
            <a:r>
              <a:rPr lang="sv-SE" sz="2300"/>
              <a:t>ERROR</a:t>
            </a:r>
            <a:endParaRPr sz="2300"/>
          </a:p>
          <a:p>
            <a:pPr indent="-349250" lvl="1" marL="914400" rtl="0" algn="l">
              <a:spcBef>
                <a:spcPts val="500"/>
              </a:spcBef>
              <a:spcAft>
                <a:spcPts val="0"/>
              </a:spcAft>
              <a:buSzPts val="1900"/>
              <a:buChar char="•"/>
            </a:pPr>
            <a:r>
              <a:rPr lang="sv-SE" sz="1900"/>
              <a:t>Selected representative value causes error regardless of values selected for other choices.</a:t>
            </a:r>
            <a:endParaRPr sz="1900"/>
          </a:p>
          <a:p>
            <a:pPr indent="-349250" lvl="1" marL="914400" rtl="0" algn="l">
              <a:spcBef>
                <a:spcPts val="500"/>
              </a:spcBef>
              <a:spcAft>
                <a:spcPts val="0"/>
              </a:spcAft>
              <a:buSzPts val="1900"/>
              <a:buChar char="•"/>
            </a:pPr>
            <a:r>
              <a:rPr lang="sv-SE" sz="1900"/>
              <a:t>Error = can lead to abnormal outcome or exception. </a:t>
            </a:r>
            <a:endParaRPr sz="1900"/>
          </a:p>
          <a:p>
            <a:pPr indent="-374650" lvl="0" marL="457200" rtl="0" algn="l">
              <a:spcBef>
                <a:spcPts val="1000"/>
              </a:spcBef>
              <a:spcAft>
                <a:spcPts val="0"/>
              </a:spcAft>
              <a:buSzPts val="2300"/>
              <a:buChar char="•"/>
            </a:pPr>
            <a:r>
              <a:rPr lang="sv-SE" sz="2300"/>
              <a:t>SINGLE</a:t>
            </a:r>
            <a:endParaRPr sz="2300"/>
          </a:p>
          <a:p>
            <a:pPr indent="-349250" lvl="1" marL="914400" rtl="0" algn="l">
              <a:spcBef>
                <a:spcPts val="500"/>
              </a:spcBef>
              <a:spcAft>
                <a:spcPts val="0"/>
              </a:spcAft>
              <a:buSzPts val="1900"/>
              <a:buChar char="•"/>
            </a:pPr>
            <a:r>
              <a:rPr lang="sv-SE" sz="1900"/>
              <a:t>Corner cases that </a:t>
            </a:r>
            <a:r>
              <a:rPr i="1" lang="sv-SE" sz="1900"/>
              <a:t>should</a:t>
            </a:r>
            <a:r>
              <a:rPr lang="sv-SE" sz="1900"/>
              <a:t> give “normal” outcome.</a:t>
            </a:r>
            <a:endParaRPr sz="1900"/>
          </a:p>
          <a:p>
            <a:pPr indent="-349250" lvl="1" marL="914400" rtl="0" algn="l">
              <a:spcBef>
                <a:spcPts val="500"/>
              </a:spcBef>
              <a:spcAft>
                <a:spcPts val="0"/>
              </a:spcAft>
              <a:buSzPts val="1900"/>
              <a:buChar char="•"/>
            </a:pPr>
            <a:r>
              <a:rPr lang="sv-SE" sz="1900"/>
              <a:t>Only a single test with this representative value is needed.</a:t>
            </a:r>
            <a:endParaRPr sz="1900"/>
          </a:p>
        </p:txBody>
      </p:sp>
      <p:sp>
        <p:nvSpPr>
          <p:cNvPr id="178" name="Google Shape;178;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Substring</a:t>
            </a:r>
            <a:endParaRPr/>
          </a:p>
        </p:txBody>
      </p:sp>
      <p:sp>
        <p:nvSpPr>
          <p:cNvPr id="184" name="Google Shape;184;p2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latin typeface="Courier New"/>
                <a:ea typeface="Courier New"/>
                <a:cs typeface="Courier New"/>
                <a:sym typeface="Courier New"/>
              </a:rPr>
              <a:t>substr(string str, int index)</a:t>
            </a:r>
            <a:endParaRPr sz="1100"/>
          </a:p>
          <a:p>
            <a:pPr indent="0" lvl="0" marL="0" marR="0" rtl="0" algn="l">
              <a:lnSpc>
                <a:spcPct val="100000"/>
              </a:lnSpc>
              <a:spcBef>
                <a:spcPts val="600"/>
              </a:spcBef>
              <a:spcAft>
                <a:spcPts val="0"/>
              </a:spcAft>
              <a:buNone/>
            </a:pPr>
            <a:r>
              <a:rPr b="1" lang="sv-SE" sz="1800" u="sng"/>
              <a:t>Choice: Str length	</a:t>
            </a:r>
            <a:r>
              <a:rPr lang="sv-SE" sz="1800" u="sng"/>
              <a:t>					</a:t>
            </a:r>
            <a:r>
              <a:rPr b="1" lang="sv-SE" sz="1800" u="sng"/>
              <a:t>Choice: index</a:t>
            </a:r>
            <a:endParaRPr b="1" sz="1800" u="sng"/>
          </a:p>
          <a:p>
            <a:pPr indent="0" lvl="0" marL="0" marR="0" rtl="0" algn="l">
              <a:lnSpc>
                <a:spcPct val="100000"/>
              </a:lnSpc>
              <a:spcBef>
                <a:spcPts val="600"/>
              </a:spcBef>
              <a:spcAft>
                <a:spcPts val="0"/>
              </a:spcAft>
              <a:buNone/>
            </a:pPr>
            <a:r>
              <a:rPr lang="sv-SE" sz="1800"/>
              <a:t>length = 0								value &lt; 0</a:t>
            </a:r>
            <a:endParaRPr sz="1800"/>
          </a:p>
          <a:p>
            <a:pPr indent="0" lvl="0" marL="0" marR="0" rtl="0" algn="l">
              <a:lnSpc>
                <a:spcPct val="100000"/>
              </a:lnSpc>
              <a:spcBef>
                <a:spcPts val="600"/>
              </a:spcBef>
              <a:spcAft>
                <a:spcPts val="0"/>
              </a:spcAft>
              <a:buNone/>
            </a:pPr>
            <a:r>
              <a:rPr lang="sv-SE" sz="1800"/>
              <a:t>length = 1								value = 0</a:t>
            </a:r>
            <a:endParaRPr sz="1800"/>
          </a:p>
          <a:p>
            <a:pPr indent="0" lvl="0" marL="0" marR="0" rtl="0" algn="l">
              <a:lnSpc>
                <a:spcPct val="100000"/>
              </a:lnSpc>
              <a:spcBef>
                <a:spcPts val="600"/>
              </a:spcBef>
              <a:spcAft>
                <a:spcPts val="0"/>
              </a:spcAft>
              <a:buNone/>
            </a:pPr>
            <a:r>
              <a:rPr lang="sv-SE" sz="1800"/>
              <a:t>length &gt;= 2								value = 1	</a:t>
            </a:r>
            <a:endParaRPr sz="1800"/>
          </a:p>
          <a:p>
            <a:pPr indent="0" lvl="0" marL="0" marR="0" rtl="0" algn="l">
              <a:lnSpc>
                <a:spcPct val="100000"/>
              </a:lnSpc>
              <a:spcBef>
                <a:spcPts val="600"/>
              </a:spcBef>
              <a:spcAft>
                <a:spcPts val="0"/>
              </a:spcAft>
              <a:buNone/>
            </a:pPr>
            <a:r>
              <a:rPr b="1" lang="sv-SE" sz="1800" u="sng"/>
              <a:t>Choice: Str contents</a:t>
            </a:r>
            <a:r>
              <a:rPr lang="sv-SE" sz="1800"/>
              <a:t>                                     value &gt; 1</a:t>
            </a:r>
            <a:endParaRPr b="1" sz="1800" u="sng"/>
          </a:p>
          <a:p>
            <a:pPr indent="0" lvl="0" marL="0" marR="0" rtl="0" algn="l">
              <a:lnSpc>
                <a:spcPct val="100000"/>
              </a:lnSpc>
              <a:spcBef>
                <a:spcPts val="600"/>
              </a:spcBef>
              <a:spcAft>
                <a:spcPts val="0"/>
              </a:spcAft>
              <a:buNone/>
            </a:pPr>
            <a:r>
              <a:rPr lang="sv-SE" sz="1800"/>
              <a:t>contains letters and numbers			        </a:t>
            </a:r>
            <a:endParaRPr sz="1800"/>
          </a:p>
          <a:p>
            <a:pPr indent="0" lvl="0" marL="0" marR="0" rtl="0" algn="l">
              <a:lnSpc>
                <a:spcPct val="100000"/>
              </a:lnSpc>
              <a:spcBef>
                <a:spcPts val="600"/>
              </a:spcBef>
              <a:spcAft>
                <a:spcPts val="0"/>
              </a:spcAft>
              <a:buNone/>
            </a:pPr>
            <a:r>
              <a:rPr lang="sv-SE" sz="1800"/>
              <a:t>contains special characters				</a:t>
            </a:r>
            <a:endParaRPr sz="1800"/>
          </a:p>
          <a:p>
            <a:pPr indent="0" lvl="0" marL="0" marR="0" rtl="0" algn="l">
              <a:lnSpc>
                <a:spcPct val="100000"/>
              </a:lnSpc>
              <a:spcBef>
                <a:spcPts val="600"/>
              </a:spcBef>
              <a:spcAft>
                <a:spcPts val="0"/>
              </a:spcAft>
              <a:buNone/>
            </a:pPr>
            <a:r>
              <a:rPr lang="sv-SE" sz="1800"/>
              <a:t>empty</a:t>
            </a:r>
            <a:endParaRPr sz="1800"/>
          </a:p>
        </p:txBody>
      </p:sp>
      <p:sp>
        <p:nvSpPr>
          <p:cNvPr id="185" name="Google Shape;185;p24"/>
          <p:cNvSpPr/>
          <p:nvPr/>
        </p:nvSpPr>
        <p:spPr>
          <a:xfrm>
            <a:off x="3612000" y="3716725"/>
            <a:ext cx="1717200" cy="203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if “Str length” != 0</a:t>
            </a:r>
            <a:endParaRPr/>
          </a:p>
        </p:txBody>
      </p:sp>
      <p:sp>
        <p:nvSpPr>
          <p:cNvPr id="186" name="Google Shape;186;p24"/>
          <p:cNvSpPr/>
          <p:nvPr/>
        </p:nvSpPr>
        <p:spPr>
          <a:xfrm>
            <a:off x="6274225" y="2265581"/>
            <a:ext cx="951600" cy="203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ERROR</a:t>
            </a:r>
            <a:endParaRPr/>
          </a:p>
        </p:txBody>
      </p:sp>
      <p:sp>
        <p:nvSpPr>
          <p:cNvPr id="187" name="Google Shape;187;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88" name="Google Shape;188;p24"/>
          <p:cNvSpPr/>
          <p:nvPr/>
        </p:nvSpPr>
        <p:spPr>
          <a:xfrm>
            <a:off x="5428725" y="4042050"/>
            <a:ext cx="951600" cy="203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SINGLE</a:t>
            </a:r>
            <a:endParaRPr/>
          </a:p>
        </p:txBody>
      </p:sp>
      <p:sp>
        <p:nvSpPr>
          <p:cNvPr id="189" name="Google Shape;189;p24"/>
          <p:cNvSpPr/>
          <p:nvPr/>
        </p:nvSpPr>
        <p:spPr>
          <a:xfrm>
            <a:off x="3612000" y="4042050"/>
            <a:ext cx="1717200" cy="203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if “Str length” != 0</a:t>
            </a:r>
            <a:endParaRPr/>
          </a:p>
        </p:txBody>
      </p:sp>
      <p:sp>
        <p:nvSpPr>
          <p:cNvPr id="190" name="Google Shape;190;p24"/>
          <p:cNvSpPr/>
          <p:nvPr/>
        </p:nvSpPr>
        <p:spPr>
          <a:xfrm>
            <a:off x="3612000" y="4393025"/>
            <a:ext cx="1717200" cy="203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if “Str length” = 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97" name="Google Shape;197;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a:t>
            </a:r>
            <a:r>
              <a:rPr lang="sv-SE">
                <a:latin typeface="Consolas"/>
                <a:ea typeface="Consolas"/>
                <a:cs typeface="Consolas"/>
                <a:sym typeface="Consolas"/>
              </a:rPr>
              <a:t>Set</a:t>
            </a:r>
            <a:r>
              <a:rPr lang="sv-SE"/>
              <a:t> Functions</a:t>
            </a:r>
            <a:endParaRPr/>
          </a:p>
        </p:txBody>
      </p:sp>
      <p:sp>
        <p:nvSpPr>
          <p:cNvPr id="198" name="Google Shape;198;p25"/>
          <p:cNvSpPr txBox="1"/>
          <p:nvPr>
            <p:ph idx="1" type="body"/>
          </p:nvPr>
        </p:nvSpPr>
        <p:spPr>
          <a:xfrm>
            <a:off x="468900" y="1282400"/>
            <a:ext cx="6913200" cy="548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latin typeface="Consolas"/>
                <a:ea typeface="Consolas"/>
                <a:cs typeface="Consolas"/>
                <a:sym typeface="Consolas"/>
              </a:rPr>
              <a:t>POST /insert/SET_ID {“object”: VALUE}</a:t>
            </a:r>
            <a:endParaRPr b="1" sz="1800"/>
          </a:p>
          <a:p>
            <a:pPr indent="0" lvl="0" marL="0" rtl="0" algn="l">
              <a:spcBef>
                <a:spcPts val="1000"/>
              </a:spcBef>
              <a:spcAft>
                <a:spcPts val="0"/>
              </a:spcAft>
              <a:buNone/>
            </a:pPr>
            <a:r>
              <a:t/>
            </a:r>
            <a:endParaRPr b="1" sz="1400"/>
          </a:p>
          <a:p>
            <a:pPr indent="0" lvl="0" marL="0" rtl="0" algn="l">
              <a:spcBef>
                <a:spcPts val="1000"/>
              </a:spcBef>
              <a:spcAft>
                <a:spcPts val="0"/>
              </a:spcAft>
              <a:buNone/>
            </a:pPr>
            <a:r>
              <a:rPr b="1" lang="sv-SE" sz="1400"/>
              <a:t>Parameter: set</a:t>
            </a:r>
            <a:endParaRPr b="1" sz="1400"/>
          </a:p>
          <a:p>
            <a:pPr indent="-317500" lvl="0" marL="457200" rtl="0" algn="l">
              <a:spcBef>
                <a:spcPts val="1000"/>
              </a:spcBef>
              <a:spcAft>
                <a:spcPts val="0"/>
              </a:spcAft>
              <a:buClr>
                <a:srgbClr val="0000FF"/>
              </a:buClr>
              <a:buSzPts val="1400"/>
              <a:buChar char="•"/>
            </a:pPr>
            <a:r>
              <a:rPr b="1" lang="sv-SE" sz="1400">
                <a:solidFill>
                  <a:srgbClr val="0000FF"/>
                </a:solidFill>
              </a:rPr>
              <a:t>Choice:</a:t>
            </a:r>
            <a:r>
              <a:rPr lang="sv-SE" sz="1400">
                <a:solidFill>
                  <a:srgbClr val="0000FF"/>
                </a:solidFill>
              </a:rPr>
              <a:t> How many items are in the set?</a:t>
            </a:r>
            <a:endParaRPr sz="1400">
              <a:solidFill>
                <a:srgbClr val="0000FF"/>
              </a:solidFill>
            </a:endParaRPr>
          </a:p>
          <a:p>
            <a:pPr indent="-317500" lvl="1" marL="914400" rtl="0" algn="l">
              <a:spcBef>
                <a:spcPts val="500"/>
              </a:spcBef>
              <a:spcAft>
                <a:spcPts val="0"/>
              </a:spcAft>
              <a:buSzPts val="1400"/>
              <a:buChar char="•"/>
            </a:pPr>
            <a:r>
              <a:rPr b="1" lang="sv-SE" sz="1400"/>
              <a:t>Representative Values:</a:t>
            </a:r>
            <a:endParaRPr b="1" sz="1400"/>
          </a:p>
          <a:p>
            <a:pPr indent="-317500" lvl="2" marL="1371600" rtl="0" algn="l">
              <a:spcBef>
                <a:spcPts val="500"/>
              </a:spcBef>
              <a:spcAft>
                <a:spcPts val="0"/>
              </a:spcAft>
              <a:buSzPts val="1400"/>
              <a:buChar char="•"/>
            </a:pPr>
            <a:r>
              <a:rPr lang="sv-SE" sz="1400"/>
              <a:t>Empty Set</a:t>
            </a:r>
            <a:endParaRPr sz="1400"/>
          </a:p>
          <a:p>
            <a:pPr indent="-317500" lvl="2" marL="1371600" rtl="0" algn="l">
              <a:spcBef>
                <a:spcPts val="500"/>
              </a:spcBef>
              <a:spcAft>
                <a:spcPts val="0"/>
              </a:spcAft>
              <a:buSzPts val="1400"/>
              <a:buChar char="•"/>
            </a:pPr>
            <a:r>
              <a:rPr lang="sv-SE" sz="1400"/>
              <a:t>Set with 1 item</a:t>
            </a:r>
            <a:endParaRPr sz="1400"/>
          </a:p>
          <a:p>
            <a:pPr indent="-317500" lvl="2" marL="1371600" rtl="0" algn="l">
              <a:spcBef>
                <a:spcPts val="500"/>
              </a:spcBef>
              <a:spcAft>
                <a:spcPts val="0"/>
              </a:spcAft>
              <a:buSzPts val="1400"/>
              <a:buChar char="•"/>
            </a:pPr>
            <a:r>
              <a:rPr lang="sv-SE" sz="1400"/>
              <a:t>Set with 10 items</a:t>
            </a:r>
            <a:endParaRPr sz="1400"/>
          </a:p>
          <a:p>
            <a:pPr indent="-317500" lvl="2" marL="1371600" rtl="0" algn="l">
              <a:spcBef>
                <a:spcPts val="500"/>
              </a:spcBef>
              <a:spcAft>
                <a:spcPts val="0"/>
              </a:spcAft>
              <a:buSzPts val="1400"/>
              <a:buChar char="•"/>
            </a:pPr>
            <a:r>
              <a:rPr lang="sv-SE" sz="1400"/>
              <a:t>Set with 10000 items</a:t>
            </a:r>
            <a:endParaRPr sz="1400"/>
          </a:p>
        </p:txBody>
      </p:sp>
      <p:sp>
        <p:nvSpPr>
          <p:cNvPr id="199" name="Google Shape;199;p25"/>
          <p:cNvSpPr/>
          <p:nvPr/>
        </p:nvSpPr>
        <p:spPr>
          <a:xfrm>
            <a:off x="6762750" y="818900"/>
            <a:ext cx="2248500" cy="463500"/>
          </a:xfrm>
          <a:prstGeom prst="roundRect">
            <a:avLst>
              <a:gd fmla="val 16667" name="adj"/>
            </a:avLst>
          </a:prstGeom>
          <a:solidFill>
            <a:srgbClr val="99B3C2"/>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Constraints</a:t>
            </a:r>
            <a:endParaRPr b="1"/>
          </a:p>
        </p:txBody>
      </p:sp>
      <p:sp>
        <p:nvSpPr>
          <p:cNvPr id="200" name="Google Shape;200;p25"/>
          <p:cNvSpPr txBox="1"/>
          <p:nvPr/>
        </p:nvSpPr>
        <p:spPr>
          <a:xfrm>
            <a:off x="4740450" y="1920027"/>
            <a:ext cx="4021800" cy="3067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b="1" lang="sv-SE">
                <a:solidFill>
                  <a:schemeClr val="dk1"/>
                </a:solidFill>
              </a:rPr>
              <a:t>Parameter: obj</a:t>
            </a:r>
            <a:endParaRPr b="1">
              <a:solidFill>
                <a:schemeClr val="dk1"/>
              </a:solidFill>
            </a:endParaRPr>
          </a:p>
          <a:p>
            <a:pPr indent="-317500" lvl="0" marL="457200" rtl="0" algn="l">
              <a:lnSpc>
                <a:spcPct val="90000"/>
              </a:lnSpc>
              <a:spcBef>
                <a:spcPts val="1000"/>
              </a:spcBef>
              <a:spcAft>
                <a:spcPts val="0"/>
              </a:spcAft>
              <a:buClr>
                <a:srgbClr val="0000FF"/>
              </a:buClr>
              <a:buSzPts val="1400"/>
              <a:buChar char="•"/>
            </a:pPr>
            <a:r>
              <a:rPr b="1" lang="sv-SE">
                <a:solidFill>
                  <a:srgbClr val="0000FF"/>
                </a:solidFill>
              </a:rPr>
              <a:t>Choice:</a:t>
            </a:r>
            <a:r>
              <a:rPr lang="sv-SE">
                <a:solidFill>
                  <a:srgbClr val="0000FF"/>
                </a:solidFill>
              </a:rPr>
              <a:t> Is the object already in the set?</a:t>
            </a:r>
            <a:endParaRPr>
              <a:solidFill>
                <a:srgbClr val="0000FF"/>
              </a:solidFill>
            </a:endParaRPr>
          </a:p>
          <a:p>
            <a:pPr indent="-317500" lvl="1" marL="914400" rtl="0" algn="l">
              <a:lnSpc>
                <a:spcPct val="90000"/>
              </a:lnSpc>
              <a:spcBef>
                <a:spcPts val="1000"/>
              </a:spcBef>
              <a:spcAft>
                <a:spcPts val="0"/>
              </a:spcAft>
              <a:buClr>
                <a:schemeClr val="dk1"/>
              </a:buClr>
              <a:buSzPts val="1400"/>
              <a:buChar char="•"/>
            </a:pPr>
            <a:r>
              <a:rPr b="1" lang="sv-SE">
                <a:solidFill>
                  <a:schemeClr val="dk1"/>
                </a:solidFill>
              </a:rPr>
              <a:t>Representative Values:</a:t>
            </a:r>
            <a:endParaRPr b="1">
              <a:solidFill>
                <a:schemeClr val="dk1"/>
              </a:solidFill>
            </a:endParaRPr>
          </a:p>
          <a:p>
            <a:pPr indent="-317500" lvl="2" marL="1371600" rtl="0" algn="l">
              <a:lnSpc>
                <a:spcPct val="90000"/>
              </a:lnSpc>
              <a:spcBef>
                <a:spcPts val="1000"/>
              </a:spcBef>
              <a:spcAft>
                <a:spcPts val="0"/>
              </a:spcAft>
              <a:buClr>
                <a:schemeClr val="dk1"/>
              </a:buClr>
              <a:buSzPts val="1400"/>
              <a:buChar char="•"/>
            </a:pPr>
            <a:r>
              <a:rPr lang="sv-SE">
                <a:solidFill>
                  <a:schemeClr val="dk1"/>
                </a:solidFill>
              </a:rPr>
              <a:t>obj already in set</a:t>
            </a:r>
            <a:endParaRPr>
              <a:solidFill>
                <a:schemeClr val="dk1"/>
              </a:solidFill>
            </a:endParaRPr>
          </a:p>
          <a:p>
            <a:pPr indent="-342900" lvl="2" marL="1371600" rtl="0" algn="l">
              <a:lnSpc>
                <a:spcPct val="90000"/>
              </a:lnSpc>
              <a:spcBef>
                <a:spcPts val="1000"/>
              </a:spcBef>
              <a:spcAft>
                <a:spcPts val="0"/>
              </a:spcAft>
              <a:buClr>
                <a:schemeClr val="dk1"/>
              </a:buClr>
              <a:buSzPts val="1800"/>
              <a:buChar char="•"/>
            </a:pPr>
            <a:r>
              <a:rPr lang="sv-SE">
                <a:solidFill>
                  <a:schemeClr val="dk1"/>
                </a:solidFill>
              </a:rPr>
              <a:t>obj not in set</a:t>
            </a:r>
            <a:endParaRPr>
              <a:solidFill>
                <a:schemeClr val="dk1"/>
              </a:solidFill>
            </a:endParaRPr>
          </a:p>
          <a:p>
            <a:pPr indent="-317500" lvl="0" marL="457200" rtl="0" algn="l">
              <a:lnSpc>
                <a:spcPct val="90000"/>
              </a:lnSpc>
              <a:spcBef>
                <a:spcPts val="1000"/>
              </a:spcBef>
              <a:spcAft>
                <a:spcPts val="0"/>
              </a:spcAft>
              <a:buClr>
                <a:srgbClr val="0000FF"/>
              </a:buClr>
              <a:buSzPts val="1400"/>
              <a:buChar char="•"/>
            </a:pPr>
            <a:r>
              <a:rPr b="1" lang="sv-SE">
                <a:solidFill>
                  <a:srgbClr val="0000FF"/>
                </a:solidFill>
              </a:rPr>
              <a:t>Choice: </a:t>
            </a:r>
            <a:r>
              <a:rPr lang="sv-SE">
                <a:solidFill>
                  <a:srgbClr val="0000FF"/>
                </a:solidFill>
              </a:rPr>
              <a:t>Is the object valid?</a:t>
            </a:r>
            <a:endParaRPr>
              <a:solidFill>
                <a:srgbClr val="0000FF"/>
              </a:solidFill>
            </a:endParaRPr>
          </a:p>
          <a:p>
            <a:pPr indent="-317500" lvl="1" marL="914400" rtl="0" algn="l">
              <a:lnSpc>
                <a:spcPct val="90000"/>
              </a:lnSpc>
              <a:spcBef>
                <a:spcPts val="1000"/>
              </a:spcBef>
              <a:spcAft>
                <a:spcPts val="0"/>
              </a:spcAft>
              <a:buClr>
                <a:schemeClr val="dk1"/>
              </a:buClr>
              <a:buSzPts val="1400"/>
              <a:buChar char="•"/>
            </a:pPr>
            <a:r>
              <a:rPr b="1" lang="sv-SE">
                <a:solidFill>
                  <a:schemeClr val="dk1"/>
                </a:solidFill>
              </a:rPr>
              <a:t>Representative Values:</a:t>
            </a:r>
            <a:endParaRPr b="1">
              <a:solidFill>
                <a:schemeClr val="dk1"/>
              </a:solidFill>
            </a:endParaRPr>
          </a:p>
          <a:p>
            <a:pPr indent="-317500" lvl="2" marL="1371600" rtl="0" algn="l">
              <a:lnSpc>
                <a:spcPct val="90000"/>
              </a:lnSpc>
              <a:spcBef>
                <a:spcPts val="1000"/>
              </a:spcBef>
              <a:spcAft>
                <a:spcPts val="0"/>
              </a:spcAft>
              <a:buClr>
                <a:schemeClr val="dk1"/>
              </a:buClr>
              <a:buSzPts val="1400"/>
              <a:buChar char="•"/>
            </a:pPr>
            <a:r>
              <a:rPr lang="sv-SE">
                <a:solidFill>
                  <a:schemeClr val="dk1"/>
                </a:solidFill>
              </a:rPr>
              <a:t>Valid obj</a:t>
            </a:r>
            <a:endParaRPr>
              <a:solidFill>
                <a:schemeClr val="dk1"/>
              </a:solidFill>
            </a:endParaRPr>
          </a:p>
          <a:p>
            <a:pPr indent="-342900" lvl="2" marL="1371600" rtl="0" algn="l">
              <a:lnSpc>
                <a:spcPct val="90000"/>
              </a:lnSpc>
              <a:spcBef>
                <a:spcPts val="1000"/>
              </a:spcBef>
              <a:spcAft>
                <a:spcPts val="0"/>
              </a:spcAft>
              <a:buClr>
                <a:schemeClr val="dk1"/>
              </a:buClr>
              <a:buSzPts val="1800"/>
              <a:buChar char="•"/>
            </a:pPr>
            <a:r>
              <a:rPr lang="sv-SE">
                <a:solidFill>
                  <a:schemeClr val="dk1"/>
                </a:solidFill>
              </a:rPr>
              <a:t>Null obj</a:t>
            </a:r>
            <a:endParaRPr>
              <a:solidFill>
                <a:schemeClr val="dk1"/>
              </a:solidFill>
            </a:endParaRPr>
          </a:p>
        </p:txBody>
      </p:sp>
      <p:sp>
        <p:nvSpPr>
          <p:cNvPr id="201" name="Google Shape;201;p25"/>
          <p:cNvSpPr/>
          <p:nvPr/>
        </p:nvSpPr>
        <p:spPr>
          <a:xfrm>
            <a:off x="7656675" y="2870850"/>
            <a:ext cx="1407000" cy="3720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if “how many” != empty </a:t>
            </a:r>
            <a:endParaRPr/>
          </a:p>
        </p:txBody>
      </p:sp>
      <p:sp>
        <p:nvSpPr>
          <p:cNvPr id="202" name="Google Shape;202;p25"/>
          <p:cNvSpPr/>
          <p:nvPr/>
        </p:nvSpPr>
        <p:spPr>
          <a:xfrm>
            <a:off x="6930900" y="4645825"/>
            <a:ext cx="594600" cy="203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error</a:t>
            </a:r>
            <a:endParaRPr/>
          </a:p>
        </p:txBody>
      </p:sp>
      <p:sp>
        <p:nvSpPr>
          <p:cNvPr id="203" name="Google Shape;203;p25"/>
          <p:cNvSpPr/>
          <p:nvPr/>
        </p:nvSpPr>
        <p:spPr>
          <a:xfrm>
            <a:off x="3676450" y="3858725"/>
            <a:ext cx="755400" cy="203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single</a:t>
            </a:r>
            <a:endParaRPr/>
          </a:p>
        </p:txBody>
      </p:sp>
      <p:sp>
        <p:nvSpPr>
          <p:cNvPr id="204" name="Google Shape;204;p25"/>
          <p:cNvSpPr/>
          <p:nvPr/>
        </p:nvSpPr>
        <p:spPr>
          <a:xfrm>
            <a:off x="3676450" y="3593575"/>
            <a:ext cx="755400" cy="203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single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11" name="Google Shape;211;p26"/>
          <p:cNvSpPr txBox="1"/>
          <p:nvPr>
            <p:ph type="title"/>
          </p:nvPr>
        </p:nvSpPr>
        <p:spPr>
          <a:xfrm>
            <a:off x="468900" y="543275"/>
            <a:ext cx="8217900" cy="739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a:t>
            </a:r>
            <a:r>
              <a:rPr lang="sv-SE">
                <a:latin typeface="Consolas"/>
                <a:ea typeface="Consolas"/>
                <a:cs typeface="Consolas"/>
                <a:sym typeface="Consolas"/>
              </a:rPr>
              <a:t>Set</a:t>
            </a:r>
            <a:r>
              <a:rPr lang="sv-SE"/>
              <a:t> Functions</a:t>
            </a:r>
            <a:endParaRPr/>
          </a:p>
        </p:txBody>
      </p:sp>
      <p:sp>
        <p:nvSpPr>
          <p:cNvPr id="212" name="Google Shape;212;p26"/>
          <p:cNvSpPr txBox="1"/>
          <p:nvPr>
            <p:ph idx="1" type="body"/>
          </p:nvPr>
        </p:nvSpPr>
        <p:spPr>
          <a:xfrm>
            <a:off x="4151900" y="1139100"/>
            <a:ext cx="4749600" cy="787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latin typeface="Consolas"/>
                <a:ea typeface="Consolas"/>
                <a:cs typeface="Consolas"/>
                <a:sym typeface="Consolas"/>
              </a:rPr>
              <a:t>POST /insert/SET_ID {“object”: VALUE}</a:t>
            </a:r>
            <a:endParaRPr/>
          </a:p>
        </p:txBody>
      </p:sp>
      <p:sp>
        <p:nvSpPr>
          <p:cNvPr id="213" name="Google Shape;213;p26"/>
          <p:cNvSpPr/>
          <p:nvPr/>
        </p:nvSpPr>
        <p:spPr>
          <a:xfrm>
            <a:off x="6387450" y="694975"/>
            <a:ext cx="2465100" cy="444000"/>
          </a:xfrm>
          <a:prstGeom prst="roundRect">
            <a:avLst>
              <a:gd fmla="val 16667" name="adj"/>
            </a:avLst>
          </a:prstGeom>
          <a:solidFill>
            <a:srgbClr val="99B3C2"/>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Apply Constraints</a:t>
            </a:r>
            <a:endParaRPr b="1"/>
          </a:p>
        </p:txBody>
      </p:sp>
      <p:graphicFrame>
        <p:nvGraphicFramePr>
          <p:cNvPr id="214" name="Google Shape;214;p26"/>
          <p:cNvGraphicFramePr/>
          <p:nvPr/>
        </p:nvGraphicFramePr>
        <p:xfrm>
          <a:off x="154125" y="1074575"/>
          <a:ext cx="3000000" cy="3000000"/>
        </p:xfrm>
        <a:graphic>
          <a:graphicData uri="http://schemas.openxmlformats.org/drawingml/2006/table">
            <a:tbl>
              <a:tblPr>
                <a:noFill/>
                <a:tableStyleId>{85C86BE8-B38A-4D5B-8777-9CEA2A7B9CF6}</a:tableStyleId>
              </a:tblPr>
              <a:tblGrid>
                <a:gridCol w="599350"/>
                <a:gridCol w="642125"/>
                <a:gridCol w="666200"/>
                <a:gridCol w="1936200"/>
              </a:tblGrid>
              <a:tr h="268200">
                <a:tc>
                  <a:txBody>
                    <a:bodyPr/>
                    <a:lstStyle/>
                    <a:p>
                      <a:pPr indent="0" lvl="0" marL="0" rtl="0" algn="l">
                        <a:spcBef>
                          <a:spcPts val="0"/>
                        </a:spcBef>
                        <a:spcAft>
                          <a:spcPts val="0"/>
                        </a:spcAft>
                        <a:buNone/>
                      </a:pPr>
                      <a:r>
                        <a:rPr b="1" lang="sv-SE" sz="700"/>
                        <a:t>Set Size</a:t>
                      </a:r>
                      <a:endParaRPr b="1" sz="700"/>
                    </a:p>
                  </a:txBody>
                  <a:tcPr marT="91425" marB="91425" marR="91425" marL="91425"/>
                </a:tc>
                <a:tc>
                  <a:txBody>
                    <a:bodyPr/>
                    <a:lstStyle/>
                    <a:p>
                      <a:pPr indent="0" lvl="0" marL="0" rtl="0" algn="l">
                        <a:spcBef>
                          <a:spcPts val="0"/>
                        </a:spcBef>
                        <a:spcAft>
                          <a:spcPts val="0"/>
                        </a:spcAft>
                        <a:buNone/>
                      </a:pPr>
                      <a:r>
                        <a:rPr b="1" lang="sv-SE" sz="700"/>
                        <a:t>Obj in Set</a:t>
                      </a:r>
                      <a:endParaRPr b="1" sz="700"/>
                    </a:p>
                  </a:txBody>
                  <a:tcPr marT="91425" marB="91425" marR="91425" marL="91425"/>
                </a:tc>
                <a:tc>
                  <a:txBody>
                    <a:bodyPr/>
                    <a:lstStyle/>
                    <a:p>
                      <a:pPr indent="0" lvl="0" marL="0" rtl="0" algn="l">
                        <a:spcBef>
                          <a:spcPts val="0"/>
                        </a:spcBef>
                        <a:spcAft>
                          <a:spcPts val="0"/>
                        </a:spcAft>
                        <a:buNone/>
                      </a:pPr>
                      <a:r>
                        <a:rPr b="1" lang="sv-SE" sz="700"/>
                        <a:t>Obj Status</a:t>
                      </a:r>
                      <a:endParaRPr b="1" sz="700"/>
                    </a:p>
                  </a:txBody>
                  <a:tcPr marT="91425" marB="91425" marR="91425" marL="91425"/>
                </a:tc>
                <a:tc>
                  <a:txBody>
                    <a:bodyPr/>
                    <a:lstStyle/>
                    <a:p>
                      <a:pPr indent="0" lvl="0" marL="0" rtl="0" algn="l">
                        <a:spcBef>
                          <a:spcPts val="0"/>
                        </a:spcBef>
                        <a:spcAft>
                          <a:spcPts val="0"/>
                        </a:spcAft>
                        <a:buNone/>
                      </a:pPr>
                      <a:r>
                        <a:rPr b="1" lang="sv-SE" sz="700">
                          <a:solidFill>
                            <a:srgbClr val="FF0000"/>
                          </a:solidFill>
                        </a:rPr>
                        <a:t>Outcome</a:t>
                      </a:r>
                      <a:endParaRPr b="1" sz="700">
                        <a:solidFill>
                          <a:srgbClr val="FF0000"/>
                        </a:solidFill>
                      </a:endParaRPr>
                    </a:p>
                  </a:txBody>
                  <a:tcPr marT="91425" marB="91425" marR="91425" marL="91425"/>
                </a:tc>
              </a:tr>
              <a:tr h="268200">
                <a:tc>
                  <a:txBody>
                    <a:bodyPr/>
                    <a:lstStyle/>
                    <a:p>
                      <a:pPr indent="0" lvl="0" marL="0" rtl="0" algn="l">
                        <a:spcBef>
                          <a:spcPts val="0"/>
                        </a:spcBef>
                        <a:spcAft>
                          <a:spcPts val="0"/>
                        </a:spcAft>
                        <a:buNone/>
                      </a:pPr>
                      <a:r>
                        <a:rPr lang="sv-SE" sz="700"/>
                        <a:t>Empty</a:t>
                      </a:r>
                      <a:endParaRPr sz="700"/>
                    </a:p>
                  </a:txBody>
                  <a:tcPr marT="91425" marB="91425" marR="91425" marL="91425"/>
                </a:tc>
                <a:tc>
                  <a:txBody>
                    <a:bodyPr/>
                    <a:lstStyle/>
                    <a:p>
                      <a:pPr indent="0" lvl="0" marL="0" rtl="0" algn="l">
                        <a:spcBef>
                          <a:spcPts val="0"/>
                        </a:spcBef>
                        <a:spcAft>
                          <a:spcPts val="0"/>
                        </a:spcAft>
                        <a:buNone/>
                      </a:pPr>
                      <a:r>
                        <a:rPr lang="sv-SE" sz="700"/>
                        <a:t>Yes</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Valid</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solidFill>
                            <a:srgbClr val="FF0000"/>
                          </a:solidFill>
                        </a:rPr>
                        <a:t>No change</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tcPr>
                </a:tc>
              </a:tr>
              <a:tr h="268200">
                <a:tc>
                  <a:txBody>
                    <a:bodyPr/>
                    <a:lstStyle/>
                    <a:p>
                      <a:pPr indent="0" lvl="0" marL="0" rtl="0" algn="l">
                        <a:spcBef>
                          <a:spcPts val="0"/>
                        </a:spcBef>
                        <a:spcAft>
                          <a:spcPts val="0"/>
                        </a:spcAft>
                        <a:buNone/>
                      </a:pPr>
                      <a:r>
                        <a:rPr lang="sv-SE" sz="700"/>
                        <a:t>Empty</a:t>
                      </a:r>
                      <a:endParaRPr sz="700"/>
                    </a:p>
                  </a:txBody>
                  <a:tcPr marT="91425" marB="91425" marR="91425" marL="91425"/>
                </a:tc>
                <a:tc>
                  <a:txBody>
                    <a:bodyPr/>
                    <a:lstStyle/>
                    <a:p>
                      <a:pPr indent="0" lvl="0" marL="0" rtl="0" algn="l">
                        <a:spcBef>
                          <a:spcPts val="0"/>
                        </a:spcBef>
                        <a:spcAft>
                          <a:spcPts val="0"/>
                        </a:spcAft>
                        <a:buNone/>
                      </a:pPr>
                      <a:r>
                        <a:rPr lang="sv-SE" sz="700"/>
                        <a:t>Yes</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Null</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solidFill>
                            <a:srgbClr val="FF0000"/>
                          </a:solidFill>
                        </a:rPr>
                        <a:t>Error</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tcPr>
                </a:tc>
              </a:tr>
              <a:tr h="268200">
                <a:tc>
                  <a:txBody>
                    <a:bodyPr/>
                    <a:lstStyle/>
                    <a:p>
                      <a:pPr indent="0" lvl="0" marL="0" rtl="0" algn="l">
                        <a:spcBef>
                          <a:spcPts val="0"/>
                        </a:spcBef>
                        <a:spcAft>
                          <a:spcPts val="0"/>
                        </a:spcAft>
                        <a:buNone/>
                      </a:pPr>
                      <a:r>
                        <a:rPr lang="sv-SE" sz="700"/>
                        <a:t>Empty</a:t>
                      </a:r>
                      <a:endParaRPr sz="700"/>
                    </a:p>
                  </a:txBody>
                  <a:tcPr marT="91425" marB="91425" marR="91425" marL="91425"/>
                </a:tc>
                <a:tc>
                  <a:txBody>
                    <a:bodyPr/>
                    <a:lstStyle/>
                    <a:p>
                      <a:pPr indent="0" lvl="0" marL="0" rtl="0" algn="l">
                        <a:spcBef>
                          <a:spcPts val="0"/>
                        </a:spcBef>
                        <a:spcAft>
                          <a:spcPts val="0"/>
                        </a:spcAft>
                        <a:buNone/>
                      </a:pPr>
                      <a:r>
                        <a:rPr lang="sv-SE" sz="700"/>
                        <a:t>No</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Valid</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Obj added to Set</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tcPr>
                </a:tc>
              </a:tr>
              <a:tr h="268200">
                <a:tc>
                  <a:txBody>
                    <a:bodyPr/>
                    <a:lstStyle/>
                    <a:p>
                      <a:pPr indent="0" lvl="0" marL="0" rtl="0" algn="l">
                        <a:spcBef>
                          <a:spcPts val="0"/>
                        </a:spcBef>
                        <a:spcAft>
                          <a:spcPts val="0"/>
                        </a:spcAft>
                        <a:buNone/>
                      </a:pPr>
                      <a:r>
                        <a:rPr lang="sv-SE" sz="700"/>
                        <a:t>Empty</a:t>
                      </a:r>
                      <a:endParaRPr sz="700"/>
                    </a:p>
                  </a:txBody>
                  <a:tcPr marT="91425" marB="91425" marR="91425" marL="91425"/>
                </a:tc>
                <a:tc>
                  <a:txBody>
                    <a:bodyPr/>
                    <a:lstStyle/>
                    <a:p>
                      <a:pPr indent="0" lvl="0" marL="0" rtl="0" algn="l">
                        <a:spcBef>
                          <a:spcPts val="0"/>
                        </a:spcBef>
                        <a:spcAft>
                          <a:spcPts val="0"/>
                        </a:spcAft>
                        <a:buNone/>
                      </a:pPr>
                      <a:r>
                        <a:rPr lang="sv-SE" sz="700"/>
                        <a:t>No</a:t>
                      </a:r>
                      <a:endParaRPr sz="700"/>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Null</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Error</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tcPr>
                </a:tc>
              </a:tr>
              <a:tr h="268200">
                <a:tc>
                  <a:txBody>
                    <a:bodyPr/>
                    <a:lstStyle/>
                    <a:p>
                      <a:pPr indent="0" lvl="0" marL="0" rtl="0" algn="l">
                        <a:spcBef>
                          <a:spcPts val="0"/>
                        </a:spcBef>
                        <a:spcAft>
                          <a:spcPts val="0"/>
                        </a:spcAft>
                        <a:buNone/>
                      </a:pPr>
                      <a:r>
                        <a:rPr lang="sv-SE" sz="700"/>
                        <a:t>1 item</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Yes</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Valid</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No change</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tcPr>
                </a:tc>
              </a:tr>
              <a:tr h="268200">
                <a:tc>
                  <a:txBody>
                    <a:bodyPr/>
                    <a:lstStyle/>
                    <a:p>
                      <a:pPr indent="0" lvl="0" marL="0" rtl="0" algn="l">
                        <a:spcBef>
                          <a:spcPts val="0"/>
                        </a:spcBef>
                        <a:spcAft>
                          <a:spcPts val="0"/>
                        </a:spcAft>
                        <a:buNone/>
                      </a:pPr>
                      <a:r>
                        <a:rPr lang="sv-SE" sz="700"/>
                        <a:t>1 item</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Yes</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Null</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Error</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tcPr>
                </a:tc>
              </a:tr>
              <a:tr h="268200">
                <a:tc>
                  <a:txBody>
                    <a:bodyPr/>
                    <a:lstStyle/>
                    <a:p>
                      <a:pPr indent="0" lvl="0" marL="0" rtl="0" algn="l">
                        <a:spcBef>
                          <a:spcPts val="0"/>
                        </a:spcBef>
                        <a:spcAft>
                          <a:spcPts val="0"/>
                        </a:spcAft>
                        <a:buNone/>
                      </a:pPr>
                      <a:r>
                        <a:rPr lang="sv-SE" sz="700"/>
                        <a:t>1 item</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No</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Valid</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Obj added to Set</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tcPr>
                </a:tc>
              </a:tr>
              <a:tr h="268200">
                <a:tc>
                  <a:txBody>
                    <a:bodyPr/>
                    <a:lstStyle/>
                    <a:p>
                      <a:pPr indent="0" lvl="0" marL="0" rtl="0" algn="l">
                        <a:spcBef>
                          <a:spcPts val="0"/>
                        </a:spcBef>
                        <a:spcAft>
                          <a:spcPts val="0"/>
                        </a:spcAft>
                        <a:buNone/>
                      </a:pPr>
                      <a:r>
                        <a:rPr lang="sv-SE" sz="700"/>
                        <a:t>1 item</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No</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Null</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Error</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r>
              <a:tr h="268200">
                <a:tc>
                  <a:txBody>
                    <a:bodyPr/>
                    <a:lstStyle/>
                    <a:p>
                      <a:pPr indent="0" lvl="0" marL="0" rtl="0" algn="l">
                        <a:spcBef>
                          <a:spcPts val="0"/>
                        </a:spcBef>
                        <a:spcAft>
                          <a:spcPts val="0"/>
                        </a:spcAft>
                        <a:buNone/>
                      </a:pPr>
                      <a:r>
                        <a:rPr lang="sv-SE" sz="700"/>
                        <a:t>10 items</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Yes</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Valid</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No change</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68200">
                <a:tc>
                  <a:txBody>
                    <a:bodyPr/>
                    <a:lstStyle/>
                    <a:p>
                      <a:pPr indent="0" lvl="0" marL="0" rtl="0" algn="l">
                        <a:spcBef>
                          <a:spcPts val="0"/>
                        </a:spcBef>
                        <a:spcAft>
                          <a:spcPts val="0"/>
                        </a:spcAft>
                        <a:buNone/>
                      </a:pPr>
                      <a:r>
                        <a:rPr lang="sv-SE" sz="700"/>
                        <a:t>10 items</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Yes</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Null</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Error</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68200">
                <a:tc>
                  <a:txBody>
                    <a:bodyPr/>
                    <a:lstStyle/>
                    <a:p>
                      <a:pPr indent="0" lvl="0" marL="0" rtl="0" algn="l">
                        <a:spcBef>
                          <a:spcPts val="0"/>
                        </a:spcBef>
                        <a:spcAft>
                          <a:spcPts val="0"/>
                        </a:spcAft>
                        <a:buNone/>
                      </a:pPr>
                      <a:r>
                        <a:rPr lang="sv-SE" sz="700"/>
                        <a:t>10 items</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No</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Valid</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Obj added to Set</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68200">
                <a:tc>
                  <a:txBody>
                    <a:bodyPr/>
                    <a:lstStyle/>
                    <a:p>
                      <a:pPr indent="0" lvl="0" marL="0" rtl="0" algn="l">
                        <a:spcBef>
                          <a:spcPts val="0"/>
                        </a:spcBef>
                        <a:spcAft>
                          <a:spcPts val="0"/>
                        </a:spcAft>
                        <a:buNone/>
                      </a:pPr>
                      <a:r>
                        <a:rPr lang="sv-SE" sz="700"/>
                        <a:t>10 items</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No</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Null</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Error</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215" name="Google Shape;215;p26"/>
          <p:cNvGraphicFramePr/>
          <p:nvPr/>
        </p:nvGraphicFramePr>
        <p:xfrm>
          <a:off x="4047525" y="3487975"/>
          <a:ext cx="3000000" cy="3000000"/>
        </p:xfrm>
        <a:graphic>
          <a:graphicData uri="http://schemas.openxmlformats.org/drawingml/2006/table">
            <a:tbl>
              <a:tblPr>
                <a:noFill/>
                <a:tableStyleId>{85C86BE8-B38A-4D5B-8777-9CEA2A7B9CF6}</a:tableStyleId>
              </a:tblPr>
              <a:tblGrid>
                <a:gridCol w="599350"/>
                <a:gridCol w="642125"/>
                <a:gridCol w="666200"/>
                <a:gridCol w="1936200"/>
              </a:tblGrid>
              <a:tr h="256900">
                <a:tc>
                  <a:txBody>
                    <a:bodyPr/>
                    <a:lstStyle/>
                    <a:p>
                      <a:pPr indent="0" lvl="0" marL="0" rtl="0" algn="l">
                        <a:spcBef>
                          <a:spcPts val="0"/>
                        </a:spcBef>
                        <a:spcAft>
                          <a:spcPts val="0"/>
                        </a:spcAft>
                        <a:buNone/>
                      </a:pPr>
                      <a:r>
                        <a:rPr b="1" lang="sv-SE" sz="700"/>
                        <a:t>Set Size</a:t>
                      </a:r>
                      <a:endParaRPr b="1" sz="700"/>
                    </a:p>
                  </a:txBody>
                  <a:tcPr marT="91425" marB="91425" marR="91425" marL="91425"/>
                </a:tc>
                <a:tc>
                  <a:txBody>
                    <a:bodyPr/>
                    <a:lstStyle/>
                    <a:p>
                      <a:pPr indent="0" lvl="0" marL="0" rtl="0" algn="l">
                        <a:spcBef>
                          <a:spcPts val="0"/>
                        </a:spcBef>
                        <a:spcAft>
                          <a:spcPts val="0"/>
                        </a:spcAft>
                        <a:buNone/>
                      </a:pPr>
                      <a:r>
                        <a:rPr b="1" lang="sv-SE" sz="700"/>
                        <a:t>Obj in Set</a:t>
                      </a:r>
                      <a:endParaRPr b="1" sz="700"/>
                    </a:p>
                  </a:txBody>
                  <a:tcPr marT="91425" marB="91425" marR="91425" marL="91425"/>
                </a:tc>
                <a:tc>
                  <a:txBody>
                    <a:bodyPr/>
                    <a:lstStyle/>
                    <a:p>
                      <a:pPr indent="0" lvl="0" marL="0" rtl="0" algn="l">
                        <a:spcBef>
                          <a:spcPts val="0"/>
                        </a:spcBef>
                        <a:spcAft>
                          <a:spcPts val="0"/>
                        </a:spcAft>
                        <a:buNone/>
                      </a:pPr>
                      <a:r>
                        <a:rPr b="1" lang="sv-SE" sz="700"/>
                        <a:t>Obj Status</a:t>
                      </a:r>
                      <a:endParaRPr b="1" sz="700"/>
                    </a:p>
                  </a:txBody>
                  <a:tcPr marT="91425" marB="91425" marR="91425" marL="91425"/>
                </a:tc>
                <a:tc>
                  <a:txBody>
                    <a:bodyPr/>
                    <a:lstStyle/>
                    <a:p>
                      <a:pPr indent="0" lvl="0" marL="0" rtl="0" algn="l">
                        <a:spcBef>
                          <a:spcPts val="0"/>
                        </a:spcBef>
                        <a:spcAft>
                          <a:spcPts val="0"/>
                        </a:spcAft>
                        <a:buNone/>
                      </a:pPr>
                      <a:r>
                        <a:rPr b="1" lang="sv-SE" sz="700">
                          <a:solidFill>
                            <a:srgbClr val="FF0000"/>
                          </a:solidFill>
                        </a:rPr>
                        <a:t>Outcome</a:t>
                      </a:r>
                      <a:endParaRPr b="1" sz="700">
                        <a:solidFill>
                          <a:srgbClr val="FF0000"/>
                        </a:solidFill>
                      </a:endParaRPr>
                    </a:p>
                  </a:txBody>
                  <a:tcPr marT="91425" marB="91425" marR="91425" marL="91425"/>
                </a:tc>
              </a:tr>
              <a:tr h="256900">
                <a:tc>
                  <a:txBody>
                    <a:bodyPr/>
                    <a:lstStyle/>
                    <a:p>
                      <a:pPr indent="0" lvl="0" marL="0" rtl="0" algn="l">
                        <a:spcBef>
                          <a:spcPts val="0"/>
                        </a:spcBef>
                        <a:spcAft>
                          <a:spcPts val="0"/>
                        </a:spcAft>
                        <a:buNone/>
                      </a:pPr>
                      <a:r>
                        <a:rPr lang="sv-SE" sz="700"/>
                        <a:t>10000</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Yes</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Valid</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No change (may be slowdown)</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r h="256900">
                <a:tc>
                  <a:txBody>
                    <a:bodyPr/>
                    <a:lstStyle/>
                    <a:p>
                      <a:pPr indent="0" lvl="0" marL="0" rtl="0" algn="l">
                        <a:spcBef>
                          <a:spcPts val="0"/>
                        </a:spcBef>
                        <a:spcAft>
                          <a:spcPts val="0"/>
                        </a:spcAft>
                        <a:buNone/>
                      </a:pPr>
                      <a:r>
                        <a:rPr lang="sv-SE" sz="700"/>
                        <a:t>10000</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Yes</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Null</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Error (may be slowdown)</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6900">
                <a:tc>
                  <a:txBody>
                    <a:bodyPr/>
                    <a:lstStyle/>
                    <a:p>
                      <a:pPr indent="0" lvl="0" marL="0" rtl="0" algn="l">
                        <a:spcBef>
                          <a:spcPts val="0"/>
                        </a:spcBef>
                        <a:spcAft>
                          <a:spcPts val="0"/>
                        </a:spcAft>
                        <a:buNone/>
                      </a:pPr>
                      <a:r>
                        <a:rPr lang="sv-SE" sz="700"/>
                        <a:t>10000</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No</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Valid</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Obj added to Set(may be slowdown)</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87900">
                <a:tc>
                  <a:txBody>
                    <a:bodyPr/>
                    <a:lstStyle/>
                    <a:p>
                      <a:pPr indent="0" lvl="0" marL="0" rtl="0" algn="l">
                        <a:spcBef>
                          <a:spcPts val="0"/>
                        </a:spcBef>
                        <a:spcAft>
                          <a:spcPts val="0"/>
                        </a:spcAft>
                        <a:buNone/>
                      </a:pPr>
                      <a:r>
                        <a:rPr lang="sv-SE" sz="700"/>
                        <a:t>10000</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No</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Null</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Error (may be slowdown)</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16" name="Google Shape;216;p26"/>
          <p:cNvSpPr/>
          <p:nvPr/>
        </p:nvSpPr>
        <p:spPr>
          <a:xfrm>
            <a:off x="4266200" y="2040325"/>
            <a:ext cx="3625200" cy="39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000">
                <a:solidFill>
                  <a:schemeClr val="dk1"/>
                </a:solidFill>
              </a:rPr>
              <a:t>(4 * 2 * 2) = 16 specifications</a:t>
            </a:r>
            <a:endParaRPr/>
          </a:p>
        </p:txBody>
      </p:sp>
      <p:sp>
        <p:nvSpPr>
          <p:cNvPr id="217" name="Google Shape;217;p26"/>
          <p:cNvSpPr/>
          <p:nvPr/>
        </p:nvSpPr>
        <p:spPr>
          <a:xfrm>
            <a:off x="4266200" y="2439025"/>
            <a:ext cx="4198800" cy="39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000">
                <a:solidFill>
                  <a:schemeClr val="dk1"/>
                </a:solidFill>
              </a:rPr>
              <a:t>Can’t already be in empty set, - 2 </a:t>
            </a:r>
            <a:endParaRPr/>
          </a:p>
        </p:txBody>
      </p:sp>
      <p:cxnSp>
        <p:nvCxnSpPr>
          <p:cNvPr id="218" name="Google Shape;218;p26"/>
          <p:cNvCxnSpPr/>
          <p:nvPr/>
        </p:nvCxnSpPr>
        <p:spPr>
          <a:xfrm flipH="1" rot="10800000">
            <a:off x="159063" y="1489775"/>
            <a:ext cx="3834000" cy="9600"/>
          </a:xfrm>
          <a:prstGeom prst="straightConnector1">
            <a:avLst/>
          </a:prstGeom>
          <a:noFill/>
          <a:ln cap="flat" cmpd="sng" w="38100">
            <a:solidFill>
              <a:srgbClr val="FF0000"/>
            </a:solidFill>
            <a:prstDash val="solid"/>
            <a:round/>
            <a:headEnd len="med" w="med" type="none"/>
            <a:tailEnd len="med" w="med" type="none"/>
          </a:ln>
        </p:spPr>
      </p:cxnSp>
      <p:cxnSp>
        <p:nvCxnSpPr>
          <p:cNvPr id="219" name="Google Shape;219;p26"/>
          <p:cNvCxnSpPr/>
          <p:nvPr/>
        </p:nvCxnSpPr>
        <p:spPr>
          <a:xfrm flipH="1" rot="10800000">
            <a:off x="159050" y="1765550"/>
            <a:ext cx="3834000" cy="9600"/>
          </a:xfrm>
          <a:prstGeom prst="straightConnector1">
            <a:avLst/>
          </a:prstGeom>
          <a:noFill/>
          <a:ln cap="flat" cmpd="sng" w="38100">
            <a:solidFill>
              <a:srgbClr val="FF0000"/>
            </a:solidFill>
            <a:prstDash val="solid"/>
            <a:round/>
            <a:headEnd len="med" w="med" type="none"/>
            <a:tailEnd len="med" w="med" type="none"/>
          </a:ln>
        </p:spPr>
      </p:cxnSp>
      <p:sp>
        <p:nvSpPr>
          <p:cNvPr id="220" name="Google Shape;220;p26"/>
          <p:cNvSpPr/>
          <p:nvPr/>
        </p:nvSpPr>
        <p:spPr>
          <a:xfrm>
            <a:off x="4266200" y="2837950"/>
            <a:ext cx="1940100" cy="39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000">
                <a:solidFill>
                  <a:schemeClr val="dk1"/>
                </a:solidFill>
              </a:rPr>
              <a:t>error (null), - 6 </a:t>
            </a:r>
            <a:endParaRPr/>
          </a:p>
        </p:txBody>
      </p:sp>
      <p:cxnSp>
        <p:nvCxnSpPr>
          <p:cNvPr id="221" name="Google Shape;221;p26"/>
          <p:cNvCxnSpPr/>
          <p:nvPr/>
        </p:nvCxnSpPr>
        <p:spPr>
          <a:xfrm flipH="1" rot="10800000">
            <a:off x="159050" y="2951725"/>
            <a:ext cx="3834000" cy="9600"/>
          </a:xfrm>
          <a:prstGeom prst="straightConnector1">
            <a:avLst/>
          </a:prstGeom>
          <a:noFill/>
          <a:ln cap="flat" cmpd="sng" w="38100">
            <a:solidFill>
              <a:srgbClr val="FF0000"/>
            </a:solidFill>
            <a:prstDash val="solid"/>
            <a:round/>
            <a:headEnd len="med" w="med" type="none"/>
            <a:tailEnd len="med" w="med" type="none"/>
          </a:ln>
        </p:spPr>
      </p:cxnSp>
      <p:cxnSp>
        <p:nvCxnSpPr>
          <p:cNvPr id="222" name="Google Shape;222;p26"/>
          <p:cNvCxnSpPr/>
          <p:nvPr/>
        </p:nvCxnSpPr>
        <p:spPr>
          <a:xfrm flipH="1" rot="10800000">
            <a:off x="159050" y="3531800"/>
            <a:ext cx="3834000" cy="9600"/>
          </a:xfrm>
          <a:prstGeom prst="straightConnector1">
            <a:avLst/>
          </a:prstGeom>
          <a:noFill/>
          <a:ln cap="flat" cmpd="sng" w="38100">
            <a:solidFill>
              <a:srgbClr val="FF0000"/>
            </a:solidFill>
            <a:prstDash val="solid"/>
            <a:round/>
            <a:headEnd len="med" w="med" type="none"/>
            <a:tailEnd len="med" w="med" type="none"/>
          </a:ln>
        </p:spPr>
      </p:cxnSp>
      <p:cxnSp>
        <p:nvCxnSpPr>
          <p:cNvPr id="223" name="Google Shape;223;p26"/>
          <p:cNvCxnSpPr/>
          <p:nvPr/>
        </p:nvCxnSpPr>
        <p:spPr>
          <a:xfrm flipH="1" rot="10800000">
            <a:off x="159075" y="4111875"/>
            <a:ext cx="3834000" cy="9600"/>
          </a:xfrm>
          <a:prstGeom prst="straightConnector1">
            <a:avLst/>
          </a:prstGeom>
          <a:noFill/>
          <a:ln cap="flat" cmpd="sng" w="38100">
            <a:solidFill>
              <a:srgbClr val="FF0000"/>
            </a:solidFill>
            <a:prstDash val="solid"/>
            <a:round/>
            <a:headEnd len="med" w="med" type="none"/>
            <a:tailEnd len="med" w="med" type="none"/>
          </a:ln>
        </p:spPr>
      </p:cxnSp>
      <p:cxnSp>
        <p:nvCxnSpPr>
          <p:cNvPr id="224" name="Google Shape;224;p26"/>
          <p:cNvCxnSpPr/>
          <p:nvPr/>
        </p:nvCxnSpPr>
        <p:spPr>
          <a:xfrm flipH="1" rot="10800000">
            <a:off x="159075" y="4691950"/>
            <a:ext cx="3834000" cy="9600"/>
          </a:xfrm>
          <a:prstGeom prst="straightConnector1">
            <a:avLst/>
          </a:prstGeom>
          <a:noFill/>
          <a:ln cap="flat" cmpd="sng" w="38100">
            <a:solidFill>
              <a:srgbClr val="FF0000"/>
            </a:solidFill>
            <a:prstDash val="solid"/>
            <a:round/>
            <a:headEnd len="med" w="med" type="none"/>
            <a:tailEnd len="med" w="med" type="none"/>
          </a:ln>
        </p:spPr>
      </p:cxnSp>
      <p:cxnSp>
        <p:nvCxnSpPr>
          <p:cNvPr id="225" name="Google Shape;225;p26"/>
          <p:cNvCxnSpPr/>
          <p:nvPr/>
        </p:nvCxnSpPr>
        <p:spPr>
          <a:xfrm flipH="1" rot="10800000">
            <a:off x="4052463" y="4206988"/>
            <a:ext cx="3834000" cy="9600"/>
          </a:xfrm>
          <a:prstGeom prst="straightConnector1">
            <a:avLst/>
          </a:prstGeom>
          <a:noFill/>
          <a:ln cap="flat" cmpd="sng" w="38100">
            <a:solidFill>
              <a:srgbClr val="FF0000"/>
            </a:solidFill>
            <a:prstDash val="solid"/>
            <a:round/>
            <a:headEnd len="med" w="med" type="none"/>
            <a:tailEnd len="med" w="med" type="none"/>
          </a:ln>
        </p:spPr>
      </p:cxnSp>
      <p:cxnSp>
        <p:nvCxnSpPr>
          <p:cNvPr id="226" name="Google Shape;226;p26"/>
          <p:cNvCxnSpPr/>
          <p:nvPr/>
        </p:nvCxnSpPr>
        <p:spPr>
          <a:xfrm flipH="1" rot="10800000">
            <a:off x="4052463" y="4792125"/>
            <a:ext cx="3834000" cy="9600"/>
          </a:xfrm>
          <a:prstGeom prst="straightConnector1">
            <a:avLst/>
          </a:prstGeom>
          <a:noFill/>
          <a:ln cap="flat" cmpd="sng" w="38100">
            <a:solidFill>
              <a:srgbClr val="FF0000"/>
            </a:solidFill>
            <a:prstDash val="solid"/>
            <a:round/>
            <a:headEnd len="med" w="med" type="none"/>
            <a:tailEnd len="med" w="med" type="none"/>
          </a:ln>
        </p:spPr>
      </p:cxnSp>
      <p:sp>
        <p:nvSpPr>
          <p:cNvPr id="227" name="Google Shape;227;p26"/>
          <p:cNvSpPr/>
          <p:nvPr/>
        </p:nvSpPr>
        <p:spPr>
          <a:xfrm>
            <a:off x="6278625" y="2837950"/>
            <a:ext cx="2784300" cy="39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000">
                <a:solidFill>
                  <a:schemeClr val="dk1"/>
                </a:solidFill>
              </a:rPr>
              <a:t>single (10, 10000), - 2 </a:t>
            </a:r>
            <a:endParaRPr/>
          </a:p>
        </p:txBody>
      </p:sp>
      <p:cxnSp>
        <p:nvCxnSpPr>
          <p:cNvPr id="228" name="Google Shape;228;p26"/>
          <p:cNvCxnSpPr/>
          <p:nvPr/>
        </p:nvCxnSpPr>
        <p:spPr>
          <a:xfrm flipH="1" rot="10800000">
            <a:off x="159075" y="3821838"/>
            <a:ext cx="3834000" cy="9600"/>
          </a:xfrm>
          <a:prstGeom prst="straightConnector1">
            <a:avLst/>
          </a:prstGeom>
          <a:noFill/>
          <a:ln cap="flat" cmpd="sng" w="38100">
            <a:solidFill>
              <a:srgbClr val="FF0000"/>
            </a:solidFill>
            <a:prstDash val="solid"/>
            <a:round/>
            <a:headEnd len="med" w="med" type="none"/>
            <a:tailEnd len="med" w="med" type="none"/>
          </a:ln>
        </p:spPr>
      </p:cxnSp>
      <p:cxnSp>
        <p:nvCxnSpPr>
          <p:cNvPr id="229" name="Google Shape;229;p26"/>
          <p:cNvCxnSpPr/>
          <p:nvPr/>
        </p:nvCxnSpPr>
        <p:spPr>
          <a:xfrm flipH="1" rot="10800000">
            <a:off x="4052475" y="3881875"/>
            <a:ext cx="3834000" cy="9600"/>
          </a:xfrm>
          <a:prstGeom prst="straightConnector1">
            <a:avLst/>
          </a:prstGeom>
          <a:noFill/>
          <a:ln cap="flat" cmpd="sng" w="38100">
            <a:solidFill>
              <a:srgbClr val="FF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
                                        <p:tgtEl>
                                          <p:spTgt spid="227"/>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
                                        <p:tgtEl>
                                          <p:spTgt spid="2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36" name="Google Shape;236;p27"/>
          <p:cNvSpPr txBox="1"/>
          <p:nvPr>
            <p:ph type="title"/>
          </p:nvPr>
        </p:nvSpPr>
        <p:spPr>
          <a:xfrm>
            <a:off x="468900" y="543275"/>
            <a:ext cx="8217900" cy="739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a:t>
            </a:r>
            <a:r>
              <a:rPr lang="sv-SE">
                <a:latin typeface="Consolas"/>
                <a:ea typeface="Consolas"/>
                <a:cs typeface="Consolas"/>
                <a:sym typeface="Consolas"/>
              </a:rPr>
              <a:t>Set</a:t>
            </a:r>
            <a:r>
              <a:rPr lang="sv-SE"/>
              <a:t> Functions</a:t>
            </a:r>
            <a:endParaRPr/>
          </a:p>
        </p:txBody>
      </p:sp>
      <p:sp>
        <p:nvSpPr>
          <p:cNvPr id="237" name="Google Shape;237;p27"/>
          <p:cNvSpPr txBox="1"/>
          <p:nvPr>
            <p:ph idx="1" type="body"/>
          </p:nvPr>
        </p:nvSpPr>
        <p:spPr>
          <a:xfrm>
            <a:off x="4142425" y="1727475"/>
            <a:ext cx="4749600" cy="948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latin typeface="Consolas"/>
                <a:ea typeface="Consolas"/>
                <a:cs typeface="Consolas"/>
                <a:sym typeface="Consolas"/>
              </a:rPr>
              <a:t>POST /insert/SETID {“object”: VALUE}</a:t>
            </a:r>
            <a:endParaRPr>
              <a:latin typeface="Consolas"/>
              <a:ea typeface="Consolas"/>
              <a:cs typeface="Consolas"/>
              <a:sym typeface="Consolas"/>
            </a:endParaRPr>
          </a:p>
          <a:p>
            <a:pPr indent="-381000" lvl="0" marL="457200" rtl="0" algn="l">
              <a:spcBef>
                <a:spcPts val="1000"/>
              </a:spcBef>
              <a:spcAft>
                <a:spcPts val="0"/>
              </a:spcAft>
              <a:buSzPts val="2400"/>
              <a:buChar char="•"/>
            </a:pPr>
            <a:r>
              <a:rPr lang="sv-SE" sz="2400"/>
              <a:t>From 16 -&gt; 6 specifications</a:t>
            </a:r>
            <a:endParaRPr sz="2400"/>
          </a:p>
          <a:p>
            <a:pPr indent="-381000" lvl="0" marL="457200" rtl="0" algn="l">
              <a:spcBef>
                <a:spcPts val="0"/>
              </a:spcBef>
              <a:spcAft>
                <a:spcPts val="0"/>
              </a:spcAft>
              <a:buSzPts val="2400"/>
              <a:buChar char="•"/>
            </a:pPr>
            <a:r>
              <a:rPr lang="sv-SE" sz="2400"/>
              <a:t>Each can become 1+ tests.</a:t>
            </a:r>
            <a:endParaRPr sz="2400"/>
          </a:p>
          <a:p>
            <a:pPr indent="-381000" lvl="0" marL="457200" rtl="0" algn="l">
              <a:spcBef>
                <a:spcPts val="0"/>
              </a:spcBef>
              <a:spcAft>
                <a:spcPts val="0"/>
              </a:spcAft>
              <a:buSzPts val="2400"/>
              <a:buChar char="•"/>
            </a:pPr>
            <a:r>
              <a:rPr lang="sv-SE" sz="2400"/>
              <a:t>Can further constrain if needed.</a:t>
            </a:r>
            <a:endParaRPr sz="2400"/>
          </a:p>
          <a:p>
            <a:pPr indent="0" lvl="0" marL="0" rtl="0" algn="l">
              <a:spcBef>
                <a:spcPts val="1000"/>
              </a:spcBef>
              <a:spcAft>
                <a:spcPts val="0"/>
              </a:spcAft>
              <a:buNone/>
            </a:pPr>
            <a:r>
              <a:t/>
            </a:r>
            <a:endParaRPr/>
          </a:p>
        </p:txBody>
      </p:sp>
      <p:sp>
        <p:nvSpPr>
          <p:cNvPr id="238" name="Google Shape;238;p27"/>
          <p:cNvSpPr/>
          <p:nvPr/>
        </p:nvSpPr>
        <p:spPr>
          <a:xfrm>
            <a:off x="6387450" y="694975"/>
            <a:ext cx="2465100" cy="444000"/>
          </a:xfrm>
          <a:prstGeom prst="roundRect">
            <a:avLst>
              <a:gd fmla="val 16667" name="adj"/>
            </a:avLst>
          </a:prstGeom>
          <a:solidFill>
            <a:srgbClr val="99B3C2"/>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Apply Constraints</a:t>
            </a:r>
            <a:endParaRPr b="1"/>
          </a:p>
        </p:txBody>
      </p:sp>
      <p:graphicFrame>
        <p:nvGraphicFramePr>
          <p:cNvPr id="239" name="Google Shape;239;p27"/>
          <p:cNvGraphicFramePr/>
          <p:nvPr/>
        </p:nvGraphicFramePr>
        <p:xfrm>
          <a:off x="163625" y="1926900"/>
          <a:ext cx="3000000" cy="3000000"/>
        </p:xfrm>
        <a:graphic>
          <a:graphicData uri="http://schemas.openxmlformats.org/drawingml/2006/table">
            <a:tbl>
              <a:tblPr>
                <a:noFill/>
                <a:tableStyleId>{85C86BE8-B38A-4D5B-8777-9CEA2A7B9CF6}</a:tableStyleId>
              </a:tblPr>
              <a:tblGrid>
                <a:gridCol w="599350"/>
                <a:gridCol w="642125"/>
                <a:gridCol w="666200"/>
                <a:gridCol w="1936200"/>
              </a:tblGrid>
              <a:tr h="268200">
                <a:tc>
                  <a:txBody>
                    <a:bodyPr/>
                    <a:lstStyle/>
                    <a:p>
                      <a:pPr indent="0" lvl="0" marL="0" rtl="0" algn="l">
                        <a:spcBef>
                          <a:spcPts val="0"/>
                        </a:spcBef>
                        <a:spcAft>
                          <a:spcPts val="0"/>
                        </a:spcAft>
                        <a:buNone/>
                      </a:pPr>
                      <a:r>
                        <a:rPr b="1" lang="sv-SE" sz="700"/>
                        <a:t>Set Size</a:t>
                      </a:r>
                      <a:endParaRPr b="1" sz="700"/>
                    </a:p>
                  </a:txBody>
                  <a:tcPr marT="91425" marB="91425" marR="91425" marL="91425"/>
                </a:tc>
                <a:tc>
                  <a:txBody>
                    <a:bodyPr/>
                    <a:lstStyle/>
                    <a:p>
                      <a:pPr indent="0" lvl="0" marL="0" rtl="0" algn="l">
                        <a:spcBef>
                          <a:spcPts val="0"/>
                        </a:spcBef>
                        <a:spcAft>
                          <a:spcPts val="0"/>
                        </a:spcAft>
                        <a:buNone/>
                      </a:pPr>
                      <a:r>
                        <a:rPr b="1" lang="sv-SE" sz="700"/>
                        <a:t>Obj in Set</a:t>
                      </a:r>
                      <a:endParaRPr b="1" sz="700"/>
                    </a:p>
                  </a:txBody>
                  <a:tcPr marT="91425" marB="91425" marR="91425" marL="91425"/>
                </a:tc>
                <a:tc>
                  <a:txBody>
                    <a:bodyPr/>
                    <a:lstStyle/>
                    <a:p>
                      <a:pPr indent="0" lvl="0" marL="0" rtl="0" algn="l">
                        <a:spcBef>
                          <a:spcPts val="0"/>
                        </a:spcBef>
                        <a:spcAft>
                          <a:spcPts val="0"/>
                        </a:spcAft>
                        <a:buNone/>
                      </a:pPr>
                      <a:r>
                        <a:rPr b="1" lang="sv-SE" sz="700"/>
                        <a:t>Obj Status</a:t>
                      </a:r>
                      <a:endParaRPr b="1" sz="700"/>
                    </a:p>
                  </a:txBody>
                  <a:tcPr marT="91425" marB="91425" marR="91425" marL="91425"/>
                </a:tc>
                <a:tc>
                  <a:txBody>
                    <a:bodyPr/>
                    <a:lstStyle/>
                    <a:p>
                      <a:pPr indent="0" lvl="0" marL="0" rtl="0" algn="l">
                        <a:spcBef>
                          <a:spcPts val="0"/>
                        </a:spcBef>
                        <a:spcAft>
                          <a:spcPts val="0"/>
                        </a:spcAft>
                        <a:buNone/>
                      </a:pPr>
                      <a:r>
                        <a:rPr b="1" lang="sv-SE" sz="700">
                          <a:solidFill>
                            <a:srgbClr val="FF0000"/>
                          </a:solidFill>
                        </a:rPr>
                        <a:t>Outcome</a:t>
                      </a:r>
                      <a:endParaRPr b="1" sz="700">
                        <a:solidFill>
                          <a:srgbClr val="FF0000"/>
                        </a:solidFill>
                      </a:endParaRPr>
                    </a:p>
                  </a:txBody>
                  <a:tcPr marT="91425" marB="91425" marR="91425" marL="91425"/>
                </a:tc>
              </a:tr>
              <a:tr h="268200">
                <a:tc>
                  <a:txBody>
                    <a:bodyPr/>
                    <a:lstStyle/>
                    <a:p>
                      <a:pPr indent="0" lvl="0" marL="0" rtl="0" algn="l">
                        <a:spcBef>
                          <a:spcPts val="0"/>
                        </a:spcBef>
                        <a:spcAft>
                          <a:spcPts val="0"/>
                        </a:spcAft>
                        <a:buNone/>
                      </a:pPr>
                      <a:r>
                        <a:rPr lang="sv-SE" sz="700"/>
                        <a:t>Empty</a:t>
                      </a:r>
                      <a:endParaRPr sz="700"/>
                    </a:p>
                  </a:txBody>
                  <a:tcPr marT="91425" marB="91425" marR="91425" marL="91425"/>
                </a:tc>
                <a:tc>
                  <a:txBody>
                    <a:bodyPr/>
                    <a:lstStyle/>
                    <a:p>
                      <a:pPr indent="0" lvl="0" marL="0" rtl="0" algn="l">
                        <a:spcBef>
                          <a:spcPts val="0"/>
                        </a:spcBef>
                        <a:spcAft>
                          <a:spcPts val="0"/>
                        </a:spcAft>
                        <a:buNone/>
                      </a:pPr>
                      <a:r>
                        <a:rPr lang="sv-SE" sz="700"/>
                        <a:t>No</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Valid</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Obj added to Set</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tcPr>
                </a:tc>
              </a:tr>
              <a:tr h="268200">
                <a:tc>
                  <a:txBody>
                    <a:bodyPr/>
                    <a:lstStyle/>
                    <a:p>
                      <a:pPr indent="0" lvl="0" marL="0" rtl="0" algn="l">
                        <a:spcBef>
                          <a:spcPts val="0"/>
                        </a:spcBef>
                        <a:spcAft>
                          <a:spcPts val="0"/>
                        </a:spcAft>
                        <a:buNone/>
                      </a:pPr>
                      <a:r>
                        <a:rPr lang="sv-SE" sz="700"/>
                        <a:t>Empty</a:t>
                      </a:r>
                      <a:endParaRPr sz="700"/>
                    </a:p>
                  </a:txBody>
                  <a:tcPr marT="91425" marB="91425" marR="91425" marL="91425"/>
                </a:tc>
                <a:tc>
                  <a:txBody>
                    <a:bodyPr/>
                    <a:lstStyle/>
                    <a:p>
                      <a:pPr indent="0" lvl="0" marL="0" rtl="0" algn="l">
                        <a:spcBef>
                          <a:spcPts val="0"/>
                        </a:spcBef>
                        <a:spcAft>
                          <a:spcPts val="0"/>
                        </a:spcAft>
                        <a:buNone/>
                      </a:pPr>
                      <a:r>
                        <a:rPr lang="sv-SE" sz="700"/>
                        <a:t>No</a:t>
                      </a:r>
                      <a:endParaRPr sz="700"/>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Null</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Error</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tcPr>
                </a:tc>
              </a:tr>
              <a:tr h="268200">
                <a:tc>
                  <a:txBody>
                    <a:bodyPr/>
                    <a:lstStyle/>
                    <a:p>
                      <a:pPr indent="0" lvl="0" marL="0" rtl="0" algn="l">
                        <a:spcBef>
                          <a:spcPts val="0"/>
                        </a:spcBef>
                        <a:spcAft>
                          <a:spcPts val="0"/>
                        </a:spcAft>
                        <a:buNone/>
                      </a:pPr>
                      <a:r>
                        <a:rPr lang="sv-SE" sz="700"/>
                        <a:t>1 item</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Yes</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Valid</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No change</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tcPr>
                </a:tc>
              </a:tr>
              <a:tr h="268200">
                <a:tc>
                  <a:txBody>
                    <a:bodyPr/>
                    <a:lstStyle/>
                    <a:p>
                      <a:pPr indent="0" lvl="0" marL="0" rtl="0" algn="l">
                        <a:spcBef>
                          <a:spcPts val="0"/>
                        </a:spcBef>
                        <a:spcAft>
                          <a:spcPts val="0"/>
                        </a:spcAft>
                        <a:buNone/>
                      </a:pPr>
                      <a:r>
                        <a:rPr lang="sv-SE" sz="700"/>
                        <a:t>1 item</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No</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Valid</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Obj added to Set</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tcPr>
                </a:tc>
              </a:tr>
              <a:tr h="268200">
                <a:tc>
                  <a:txBody>
                    <a:bodyPr/>
                    <a:lstStyle/>
                    <a:p>
                      <a:pPr indent="0" lvl="0" marL="0" rtl="0" algn="l">
                        <a:spcBef>
                          <a:spcPts val="0"/>
                        </a:spcBef>
                        <a:spcAft>
                          <a:spcPts val="0"/>
                        </a:spcAft>
                        <a:buNone/>
                      </a:pPr>
                      <a:r>
                        <a:rPr lang="sv-SE" sz="700"/>
                        <a:t>10 items</a:t>
                      </a:r>
                      <a:endParaRPr sz="700"/>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No</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Valid</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Obj added to Set</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r h="268200">
                <a:tc>
                  <a:txBody>
                    <a:bodyPr/>
                    <a:lstStyle/>
                    <a:p>
                      <a:pPr indent="0" lvl="0" marL="0" rtl="0" algn="l">
                        <a:spcBef>
                          <a:spcPts val="0"/>
                        </a:spcBef>
                        <a:spcAft>
                          <a:spcPts val="0"/>
                        </a:spcAft>
                        <a:buNone/>
                      </a:pPr>
                      <a:r>
                        <a:rPr lang="sv-SE" sz="700"/>
                        <a:t>10000</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No</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Valid</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Obj added to Set(may be slowdown)</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46" name="Google Shape;246;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a:t>
            </a:r>
            <a:r>
              <a:rPr lang="sv-SE">
                <a:latin typeface="Consolas"/>
                <a:ea typeface="Consolas"/>
                <a:cs typeface="Consolas"/>
                <a:sym typeface="Consolas"/>
              </a:rPr>
              <a:t>Set</a:t>
            </a:r>
            <a:r>
              <a:rPr lang="sv-SE"/>
              <a:t> Functions</a:t>
            </a:r>
            <a:endParaRPr/>
          </a:p>
        </p:txBody>
      </p:sp>
      <p:sp>
        <p:nvSpPr>
          <p:cNvPr id="247" name="Google Shape;247;p28"/>
          <p:cNvSpPr txBox="1"/>
          <p:nvPr>
            <p:ph idx="1" type="body"/>
          </p:nvPr>
        </p:nvSpPr>
        <p:spPr>
          <a:xfrm>
            <a:off x="468900" y="1282400"/>
            <a:ext cx="6957000" cy="548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latin typeface="Consolas"/>
                <a:ea typeface="Consolas"/>
                <a:cs typeface="Consolas"/>
                <a:sym typeface="Consolas"/>
              </a:rPr>
              <a:t>POST /insert/SET_ID {“object”: VALUE}</a:t>
            </a:r>
            <a:endParaRPr sz="1400"/>
          </a:p>
        </p:txBody>
      </p:sp>
      <p:sp>
        <p:nvSpPr>
          <p:cNvPr id="248" name="Google Shape;248;p28"/>
          <p:cNvSpPr/>
          <p:nvPr/>
        </p:nvSpPr>
        <p:spPr>
          <a:xfrm>
            <a:off x="6708175" y="713625"/>
            <a:ext cx="2248500" cy="463500"/>
          </a:xfrm>
          <a:prstGeom prst="roundRect">
            <a:avLst>
              <a:gd fmla="val 16667" name="adj"/>
            </a:avLst>
          </a:prstGeom>
          <a:solidFill>
            <a:srgbClr val="99B3C2"/>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Create Test Cases</a:t>
            </a:r>
            <a:endParaRPr b="1"/>
          </a:p>
        </p:txBody>
      </p:sp>
      <p:sp>
        <p:nvSpPr>
          <p:cNvPr id="249" name="Google Shape;249;p28"/>
          <p:cNvSpPr txBox="1"/>
          <p:nvPr/>
        </p:nvSpPr>
        <p:spPr>
          <a:xfrm>
            <a:off x="95063" y="2620100"/>
            <a:ext cx="41472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solidFill>
                  <a:srgbClr val="666666"/>
                </a:solidFill>
                <a:latin typeface="Consolas"/>
                <a:ea typeface="Consolas"/>
                <a:cs typeface="Consolas"/>
                <a:sym typeface="Consolas"/>
              </a:rPr>
              <a:t>// Set up empty set.</a:t>
            </a:r>
            <a:endParaRPr>
              <a:solidFill>
                <a:srgbClr val="666666"/>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POST /insert/ {</a:t>
            </a:r>
            <a:r>
              <a:rPr b="1" lang="sv-SE">
                <a:solidFill>
                  <a:srgbClr val="0000FF"/>
                </a:solidFill>
                <a:latin typeface="Consolas"/>
                <a:ea typeface="Consolas"/>
                <a:cs typeface="Consolas"/>
                <a:sym typeface="Consolas"/>
              </a:rPr>
              <a:t>“set”: []</a:t>
            </a:r>
            <a:r>
              <a:rPr b="1" lang="sv-SE">
                <a:solidFill>
                  <a:schemeClr val="dk1"/>
                </a:solidFill>
                <a:latin typeface="Consolas"/>
                <a:ea typeface="Consolas"/>
                <a:cs typeface="Consolas"/>
                <a:sym typeface="Consolas"/>
              </a:rPr>
              <a:t>}</a:t>
            </a:r>
            <a:endParaRPr>
              <a:solidFill>
                <a:srgbClr val="666666"/>
              </a:solidFill>
              <a:latin typeface="Consolas"/>
              <a:ea typeface="Consolas"/>
              <a:cs typeface="Consolas"/>
              <a:sym typeface="Consolas"/>
            </a:endParaRPr>
          </a:p>
          <a:p>
            <a:pPr indent="0" lvl="0" marL="0" rtl="0" algn="l">
              <a:spcBef>
                <a:spcPts val="0"/>
              </a:spcBef>
              <a:spcAft>
                <a:spcPts val="0"/>
              </a:spcAft>
              <a:buNone/>
            </a:pPr>
            <a:r>
              <a:rPr lang="sv-SE">
                <a:solidFill>
                  <a:srgbClr val="666666"/>
                </a:solidFill>
                <a:latin typeface="Consolas"/>
                <a:ea typeface="Consolas"/>
                <a:cs typeface="Consolas"/>
                <a:sym typeface="Consolas"/>
              </a:rPr>
              <a:t>// Insert a valid object</a:t>
            </a:r>
            <a:endParaRPr>
              <a:solidFill>
                <a:srgbClr val="666666"/>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POST /insert/SET_ID {“object”: </a:t>
            </a:r>
            <a:r>
              <a:rPr b="1" lang="sv-SE">
                <a:solidFill>
                  <a:srgbClr val="9900FF"/>
                </a:solidFill>
                <a:latin typeface="Consolas"/>
                <a:ea typeface="Consolas"/>
                <a:cs typeface="Consolas"/>
                <a:sym typeface="Consolas"/>
              </a:rPr>
              <a:t>“Test”</a:t>
            </a:r>
            <a:r>
              <a:rPr b="1" lang="sv-SE">
                <a:solidFill>
                  <a:schemeClr val="dk1"/>
                </a:solidFill>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sv-SE">
                <a:solidFill>
                  <a:srgbClr val="666666"/>
                </a:solidFill>
                <a:latin typeface="Consolas"/>
                <a:ea typeface="Consolas"/>
                <a:cs typeface="Consolas"/>
                <a:sym typeface="Consolas"/>
              </a:rPr>
              <a:t>// Check the result</a:t>
            </a:r>
            <a:endParaRPr>
              <a:solidFill>
                <a:srgbClr val="666666"/>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pm.test(“Valid Insert”, function()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var jsonData = pm.response.json();</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pm.expect(jsonData.result).to.eql(</a:t>
            </a:r>
            <a:r>
              <a:rPr b="1" lang="sv-SE">
                <a:solidFill>
                  <a:srgbClr val="FF0000"/>
                </a:solidFill>
                <a:latin typeface="Consolas"/>
                <a:ea typeface="Consolas"/>
                <a:cs typeface="Consolas"/>
                <a:sym typeface="Consolas"/>
              </a:rPr>
              <a:t>“OK”</a:t>
            </a:r>
            <a:r>
              <a:rPr b="1" lang="sv-SE">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p:txBody>
      </p:sp>
      <p:graphicFrame>
        <p:nvGraphicFramePr>
          <p:cNvPr id="250" name="Google Shape;250;p28"/>
          <p:cNvGraphicFramePr/>
          <p:nvPr/>
        </p:nvGraphicFramePr>
        <p:xfrm>
          <a:off x="241150" y="1935780"/>
          <a:ext cx="3000000" cy="3000000"/>
        </p:xfrm>
        <a:graphic>
          <a:graphicData uri="http://schemas.openxmlformats.org/drawingml/2006/table">
            <a:tbl>
              <a:tblPr>
                <a:noFill/>
                <a:tableStyleId>{85C86BE8-B38A-4D5B-8777-9CEA2A7B9CF6}</a:tableStyleId>
              </a:tblPr>
              <a:tblGrid>
                <a:gridCol w="618575"/>
                <a:gridCol w="635800"/>
                <a:gridCol w="801575"/>
                <a:gridCol w="1091250"/>
              </a:tblGrid>
              <a:tr h="289525">
                <a:tc>
                  <a:txBody>
                    <a:bodyPr/>
                    <a:lstStyle/>
                    <a:p>
                      <a:pPr indent="0" lvl="0" marL="0" rtl="0" algn="l">
                        <a:spcBef>
                          <a:spcPts val="0"/>
                        </a:spcBef>
                        <a:spcAft>
                          <a:spcPts val="0"/>
                        </a:spcAft>
                        <a:buNone/>
                      </a:pPr>
                      <a:r>
                        <a:rPr b="1" lang="sv-SE" sz="700"/>
                        <a:t>Set Size</a:t>
                      </a:r>
                      <a:endParaRPr b="1" sz="700"/>
                    </a:p>
                  </a:txBody>
                  <a:tcPr marT="91425" marB="91425" marR="91425" marL="91425"/>
                </a:tc>
                <a:tc>
                  <a:txBody>
                    <a:bodyPr/>
                    <a:lstStyle/>
                    <a:p>
                      <a:pPr indent="0" lvl="0" marL="0" rtl="0" algn="l">
                        <a:spcBef>
                          <a:spcPts val="0"/>
                        </a:spcBef>
                        <a:spcAft>
                          <a:spcPts val="0"/>
                        </a:spcAft>
                        <a:buNone/>
                      </a:pPr>
                      <a:r>
                        <a:rPr b="1" lang="sv-SE" sz="700"/>
                        <a:t>Obj in Set</a:t>
                      </a:r>
                      <a:endParaRPr b="1" sz="700"/>
                    </a:p>
                  </a:txBody>
                  <a:tcPr marT="91425" marB="91425" marR="91425" marL="91425"/>
                </a:tc>
                <a:tc>
                  <a:txBody>
                    <a:bodyPr/>
                    <a:lstStyle/>
                    <a:p>
                      <a:pPr indent="0" lvl="0" marL="0" rtl="0" algn="l">
                        <a:spcBef>
                          <a:spcPts val="0"/>
                        </a:spcBef>
                        <a:spcAft>
                          <a:spcPts val="0"/>
                        </a:spcAft>
                        <a:buNone/>
                      </a:pPr>
                      <a:r>
                        <a:rPr b="1" lang="sv-SE" sz="700"/>
                        <a:t>Obj Status</a:t>
                      </a:r>
                      <a:endParaRPr b="1" sz="700"/>
                    </a:p>
                  </a:txBody>
                  <a:tcPr marT="91425" marB="91425" marR="91425" marL="91425"/>
                </a:tc>
                <a:tc>
                  <a:txBody>
                    <a:bodyPr/>
                    <a:lstStyle/>
                    <a:p>
                      <a:pPr indent="0" lvl="0" marL="0" rtl="0" algn="l">
                        <a:spcBef>
                          <a:spcPts val="0"/>
                        </a:spcBef>
                        <a:spcAft>
                          <a:spcPts val="0"/>
                        </a:spcAft>
                        <a:buNone/>
                      </a:pPr>
                      <a:r>
                        <a:rPr b="1" lang="sv-SE" sz="700">
                          <a:solidFill>
                            <a:srgbClr val="FF0000"/>
                          </a:solidFill>
                        </a:rPr>
                        <a:t>Outcome</a:t>
                      </a:r>
                      <a:endParaRPr b="1" sz="700">
                        <a:solidFill>
                          <a:srgbClr val="FF0000"/>
                        </a:solidFill>
                      </a:endParaRPr>
                    </a:p>
                  </a:txBody>
                  <a:tcPr marT="91425" marB="91425" marR="91425" marL="91425"/>
                </a:tc>
              </a:tr>
              <a:tr h="244475">
                <a:tc>
                  <a:txBody>
                    <a:bodyPr/>
                    <a:lstStyle/>
                    <a:p>
                      <a:pPr indent="0" lvl="0" marL="0" rtl="0" algn="l">
                        <a:spcBef>
                          <a:spcPts val="0"/>
                        </a:spcBef>
                        <a:spcAft>
                          <a:spcPts val="0"/>
                        </a:spcAft>
                        <a:buNone/>
                      </a:pPr>
                      <a:r>
                        <a:rPr lang="sv-SE" sz="700">
                          <a:solidFill>
                            <a:srgbClr val="0000FF"/>
                          </a:solidFill>
                        </a:rPr>
                        <a:t>Empty</a:t>
                      </a:r>
                      <a:endParaRPr sz="700">
                        <a:solidFill>
                          <a:srgbClr val="0000FF"/>
                        </a:solidFill>
                      </a:endParaRPr>
                    </a:p>
                  </a:txBody>
                  <a:tcPr marT="91425" marB="91425" marR="91425" marL="91425"/>
                </a:tc>
                <a:tc>
                  <a:txBody>
                    <a:bodyPr/>
                    <a:lstStyle/>
                    <a:p>
                      <a:pPr indent="0" lvl="0" marL="0" rtl="0" algn="l">
                        <a:spcBef>
                          <a:spcPts val="0"/>
                        </a:spcBef>
                        <a:spcAft>
                          <a:spcPts val="0"/>
                        </a:spcAft>
                        <a:buNone/>
                      </a:pPr>
                      <a:r>
                        <a:rPr lang="sv-SE" sz="700">
                          <a:solidFill>
                            <a:srgbClr val="0000FF"/>
                          </a:solidFill>
                        </a:rPr>
                        <a:t>No</a:t>
                      </a:r>
                      <a:endParaRPr sz="700">
                        <a:solidFill>
                          <a:srgbClr val="0000FF"/>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solidFill>
                            <a:srgbClr val="9900FF"/>
                          </a:solidFill>
                        </a:rPr>
                        <a:t>Valid</a:t>
                      </a:r>
                      <a:endParaRPr sz="700">
                        <a:solidFill>
                          <a:srgbClr val="9900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Obj added to Set</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graphicFrame>
        <p:nvGraphicFramePr>
          <p:cNvPr id="251" name="Google Shape;251;p28"/>
          <p:cNvGraphicFramePr/>
          <p:nvPr/>
        </p:nvGraphicFramePr>
        <p:xfrm>
          <a:off x="3969850" y="1935775"/>
          <a:ext cx="3000000" cy="3000000"/>
        </p:xfrm>
        <a:graphic>
          <a:graphicData uri="http://schemas.openxmlformats.org/drawingml/2006/table">
            <a:tbl>
              <a:tblPr>
                <a:noFill/>
                <a:tableStyleId>{85C86BE8-B38A-4D5B-8777-9CEA2A7B9CF6}</a:tableStyleId>
              </a:tblPr>
              <a:tblGrid>
                <a:gridCol w="599350"/>
                <a:gridCol w="642125"/>
                <a:gridCol w="666200"/>
                <a:gridCol w="1936200"/>
              </a:tblGrid>
              <a:tr h="268200">
                <a:tc>
                  <a:txBody>
                    <a:bodyPr/>
                    <a:lstStyle/>
                    <a:p>
                      <a:pPr indent="0" lvl="0" marL="0" rtl="0" algn="l">
                        <a:spcBef>
                          <a:spcPts val="0"/>
                        </a:spcBef>
                        <a:spcAft>
                          <a:spcPts val="0"/>
                        </a:spcAft>
                        <a:buNone/>
                      </a:pPr>
                      <a:r>
                        <a:rPr b="1" lang="sv-SE" sz="700"/>
                        <a:t>Set Size</a:t>
                      </a:r>
                      <a:endParaRPr b="1" sz="700"/>
                    </a:p>
                  </a:txBody>
                  <a:tcPr marT="91425" marB="91425" marR="91425" marL="91425"/>
                </a:tc>
                <a:tc>
                  <a:txBody>
                    <a:bodyPr/>
                    <a:lstStyle/>
                    <a:p>
                      <a:pPr indent="0" lvl="0" marL="0" rtl="0" algn="l">
                        <a:spcBef>
                          <a:spcPts val="0"/>
                        </a:spcBef>
                        <a:spcAft>
                          <a:spcPts val="0"/>
                        </a:spcAft>
                        <a:buNone/>
                      </a:pPr>
                      <a:r>
                        <a:rPr b="1" lang="sv-SE" sz="700"/>
                        <a:t>Obj in Set</a:t>
                      </a:r>
                      <a:endParaRPr b="1" sz="700"/>
                    </a:p>
                  </a:txBody>
                  <a:tcPr marT="91425" marB="91425" marR="91425" marL="91425"/>
                </a:tc>
                <a:tc>
                  <a:txBody>
                    <a:bodyPr/>
                    <a:lstStyle/>
                    <a:p>
                      <a:pPr indent="0" lvl="0" marL="0" rtl="0" algn="l">
                        <a:spcBef>
                          <a:spcPts val="0"/>
                        </a:spcBef>
                        <a:spcAft>
                          <a:spcPts val="0"/>
                        </a:spcAft>
                        <a:buNone/>
                      </a:pPr>
                      <a:r>
                        <a:rPr b="1" lang="sv-SE" sz="700"/>
                        <a:t>Obj Status</a:t>
                      </a:r>
                      <a:endParaRPr b="1" sz="700"/>
                    </a:p>
                  </a:txBody>
                  <a:tcPr marT="91425" marB="91425" marR="91425" marL="91425"/>
                </a:tc>
                <a:tc>
                  <a:txBody>
                    <a:bodyPr/>
                    <a:lstStyle/>
                    <a:p>
                      <a:pPr indent="0" lvl="0" marL="0" rtl="0" algn="l">
                        <a:spcBef>
                          <a:spcPts val="0"/>
                        </a:spcBef>
                        <a:spcAft>
                          <a:spcPts val="0"/>
                        </a:spcAft>
                        <a:buNone/>
                      </a:pPr>
                      <a:r>
                        <a:rPr b="1" lang="sv-SE" sz="700">
                          <a:solidFill>
                            <a:srgbClr val="FF0000"/>
                          </a:solidFill>
                        </a:rPr>
                        <a:t>Outcome</a:t>
                      </a:r>
                      <a:endParaRPr b="1" sz="700">
                        <a:solidFill>
                          <a:srgbClr val="FF0000"/>
                        </a:solidFill>
                      </a:endParaRPr>
                    </a:p>
                  </a:txBody>
                  <a:tcPr marT="91425" marB="91425" marR="91425" marL="91425"/>
                </a:tc>
              </a:tr>
              <a:tr h="268200">
                <a:tc>
                  <a:txBody>
                    <a:bodyPr/>
                    <a:lstStyle/>
                    <a:p>
                      <a:pPr indent="0" lvl="0" marL="0" rtl="0" algn="l">
                        <a:spcBef>
                          <a:spcPts val="0"/>
                        </a:spcBef>
                        <a:spcAft>
                          <a:spcPts val="0"/>
                        </a:spcAft>
                        <a:buNone/>
                      </a:pPr>
                      <a:r>
                        <a:rPr lang="sv-SE" sz="700">
                          <a:solidFill>
                            <a:srgbClr val="0000FF"/>
                          </a:solidFill>
                        </a:rPr>
                        <a:t>Empty</a:t>
                      </a:r>
                      <a:endParaRPr sz="700">
                        <a:solidFill>
                          <a:srgbClr val="0000FF"/>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solidFill>
                            <a:srgbClr val="0000FF"/>
                          </a:solidFill>
                        </a:rPr>
                        <a:t>No</a:t>
                      </a:r>
                      <a:endParaRPr sz="700">
                        <a:solidFill>
                          <a:srgbClr val="0000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9900FF"/>
                          </a:solidFill>
                        </a:rPr>
                        <a:t>Null</a:t>
                      </a:r>
                      <a:endParaRPr sz="700">
                        <a:solidFill>
                          <a:srgbClr val="9900F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Error</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r>
            </a:tbl>
          </a:graphicData>
        </a:graphic>
      </p:graphicFrame>
      <p:sp>
        <p:nvSpPr>
          <p:cNvPr id="252" name="Google Shape;252;p28"/>
          <p:cNvSpPr txBox="1"/>
          <p:nvPr/>
        </p:nvSpPr>
        <p:spPr>
          <a:xfrm>
            <a:off x="4323375" y="2571750"/>
            <a:ext cx="51531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solidFill>
                  <a:srgbClr val="666666"/>
                </a:solidFill>
                <a:latin typeface="Consolas"/>
                <a:ea typeface="Consolas"/>
                <a:cs typeface="Consolas"/>
                <a:sym typeface="Consolas"/>
              </a:rPr>
              <a:t>// Set up empty set.</a:t>
            </a:r>
            <a:endParaRPr>
              <a:solidFill>
                <a:srgbClr val="666666"/>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POST /insert/ {</a:t>
            </a:r>
            <a:r>
              <a:rPr b="1" lang="sv-SE">
                <a:solidFill>
                  <a:srgbClr val="0000FF"/>
                </a:solidFill>
                <a:latin typeface="Consolas"/>
                <a:ea typeface="Consolas"/>
                <a:cs typeface="Consolas"/>
                <a:sym typeface="Consolas"/>
              </a:rPr>
              <a:t>“set”: []</a:t>
            </a:r>
            <a:r>
              <a:rPr b="1" lang="sv-SE">
                <a:solidFill>
                  <a:schemeClr val="dk1"/>
                </a:solidFill>
                <a:latin typeface="Consolas"/>
                <a:ea typeface="Consolas"/>
                <a:cs typeface="Consolas"/>
                <a:sym typeface="Consolas"/>
              </a:rPr>
              <a:t>}</a:t>
            </a:r>
            <a:endParaRPr>
              <a:solidFill>
                <a:srgbClr val="666666"/>
              </a:solidFill>
              <a:latin typeface="Consolas"/>
              <a:ea typeface="Consolas"/>
              <a:cs typeface="Consolas"/>
              <a:sym typeface="Consolas"/>
            </a:endParaRPr>
          </a:p>
          <a:p>
            <a:pPr indent="0" lvl="0" marL="0" rtl="0" algn="l">
              <a:spcBef>
                <a:spcPts val="0"/>
              </a:spcBef>
              <a:spcAft>
                <a:spcPts val="0"/>
              </a:spcAft>
              <a:buNone/>
            </a:pPr>
            <a:r>
              <a:rPr lang="sv-SE">
                <a:solidFill>
                  <a:srgbClr val="666666"/>
                </a:solidFill>
                <a:latin typeface="Consolas"/>
                <a:ea typeface="Consolas"/>
                <a:cs typeface="Consolas"/>
                <a:sym typeface="Consolas"/>
              </a:rPr>
              <a:t>// Insert a null object</a:t>
            </a:r>
            <a:endParaRPr>
              <a:solidFill>
                <a:srgbClr val="666666"/>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POST /insert/SET_ID {“object”: </a:t>
            </a:r>
            <a:r>
              <a:rPr b="1" lang="sv-SE">
                <a:solidFill>
                  <a:srgbClr val="9900FF"/>
                </a:solidFill>
                <a:latin typeface="Consolas"/>
                <a:ea typeface="Consolas"/>
                <a:cs typeface="Consolas"/>
                <a:sym typeface="Consolas"/>
              </a:rPr>
              <a:t>null</a:t>
            </a:r>
            <a:r>
              <a:rPr b="1" lang="sv-SE">
                <a:solidFill>
                  <a:schemeClr val="dk1"/>
                </a:solidFill>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sv-SE">
                <a:solidFill>
                  <a:srgbClr val="666666"/>
                </a:solidFill>
                <a:latin typeface="Consolas"/>
                <a:ea typeface="Consolas"/>
                <a:cs typeface="Consolas"/>
                <a:sym typeface="Consolas"/>
              </a:rPr>
              <a:t>// Check the result</a:t>
            </a:r>
            <a:endParaRPr>
              <a:solidFill>
                <a:srgbClr val="666666"/>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pm.test(“Null Insert”, function()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var jsonData = pm.response.json();</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pm.expect(jsonData.result).to.eql(</a:t>
            </a:r>
            <a:r>
              <a:rPr b="1" lang="sv-SE">
                <a:solidFill>
                  <a:srgbClr val="FF0000"/>
                </a:solidFill>
                <a:latin typeface="Consolas"/>
                <a:ea typeface="Consolas"/>
                <a:cs typeface="Consolas"/>
                <a:sym typeface="Consolas"/>
              </a:rPr>
              <a:t>“Null object cannot be inserted into set”</a:t>
            </a:r>
            <a:r>
              <a:rPr b="1" lang="sv-SE">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a:t>
            </a:r>
            <a:r>
              <a:rPr lang="sv-SE">
                <a:latin typeface="Consolas"/>
                <a:ea typeface="Consolas"/>
                <a:cs typeface="Consolas"/>
                <a:sym typeface="Consolas"/>
              </a:rPr>
              <a:t>find</a:t>
            </a:r>
            <a:r>
              <a:rPr lang="sv-SE"/>
              <a:t> service</a:t>
            </a:r>
            <a:endParaRPr/>
          </a:p>
        </p:txBody>
      </p:sp>
      <p:sp>
        <p:nvSpPr>
          <p:cNvPr id="258" name="Google Shape;258;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b="1" lang="sv-SE">
                <a:latin typeface="Consolas"/>
                <a:ea typeface="Consolas"/>
                <a:cs typeface="Consolas"/>
                <a:sym typeface="Consolas"/>
              </a:rPr>
              <a:t>find(pattern,file)</a:t>
            </a:r>
            <a:endParaRPr b="1">
              <a:latin typeface="Consolas"/>
              <a:ea typeface="Consolas"/>
              <a:cs typeface="Consolas"/>
              <a:sym typeface="Consolas"/>
            </a:endParaRPr>
          </a:p>
          <a:p>
            <a:pPr indent="-393700" lvl="0" marL="457200" marR="0" rtl="0" algn="l">
              <a:lnSpc>
                <a:spcPct val="100000"/>
              </a:lnSpc>
              <a:spcBef>
                <a:spcPts val="600"/>
              </a:spcBef>
              <a:spcAft>
                <a:spcPts val="0"/>
              </a:spcAft>
              <a:buSzPts val="2600"/>
              <a:buChar char="•"/>
            </a:pPr>
            <a:r>
              <a:rPr lang="sv-SE"/>
              <a:t>Finds instances of a pattern in a file</a:t>
            </a:r>
            <a:endParaRPr/>
          </a:p>
          <a:p>
            <a:pPr indent="-368300" lvl="1" marL="914400" marR="0" rtl="0" algn="l">
              <a:lnSpc>
                <a:spcPct val="100000"/>
              </a:lnSpc>
              <a:spcBef>
                <a:spcPts val="0"/>
              </a:spcBef>
              <a:spcAft>
                <a:spcPts val="0"/>
              </a:spcAft>
              <a:buSzPts val="2200"/>
              <a:buFont typeface="Consolas"/>
              <a:buChar char="•"/>
            </a:pPr>
            <a:r>
              <a:rPr b="1" lang="sv-SE">
                <a:latin typeface="Consolas"/>
                <a:ea typeface="Consolas"/>
                <a:cs typeface="Consolas"/>
                <a:sym typeface="Consolas"/>
              </a:rPr>
              <a:t>find(“john”,myFile)</a:t>
            </a:r>
            <a:endParaRPr b="1">
              <a:latin typeface="Consolas"/>
              <a:ea typeface="Consolas"/>
              <a:cs typeface="Consolas"/>
              <a:sym typeface="Consolas"/>
            </a:endParaRPr>
          </a:p>
          <a:p>
            <a:pPr indent="-342900" lvl="2" marL="1371600" marR="0" rtl="0" algn="l">
              <a:lnSpc>
                <a:spcPct val="100000"/>
              </a:lnSpc>
              <a:spcBef>
                <a:spcPts val="0"/>
              </a:spcBef>
              <a:spcAft>
                <a:spcPts val="0"/>
              </a:spcAft>
              <a:buSzPts val="1800"/>
              <a:buChar char="•"/>
            </a:pPr>
            <a:r>
              <a:rPr lang="sv-SE"/>
              <a:t>Finds all instances of </a:t>
            </a:r>
            <a:r>
              <a:rPr lang="sv-SE" u="sng">
                <a:latin typeface="Consolas"/>
                <a:ea typeface="Consolas"/>
                <a:cs typeface="Consolas"/>
                <a:sym typeface="Consolas"/>
              </a:rPr>
              <a:t>john</a:t>
            </a:r>
            <a:r>
              <a:rPr lang="sv-SE"/>
              <a:t> in the file</a:t>
            </a:r>
            <a:endParaRPr/>
          </a:p>
          <a:p>
            <a:pPr indent="-368300" lvl="1" marL="914400" marR="0" rtl="0" algn="l">
              <a:lnSpc>
                <a:spcPct val="100000"/>
              </a:lnSpc>
              <a:spcBef>
                <a:spcPts val="0"/>
              </a:spcBef>
              <a:spcAft>
                <a:spcPts val="0"/>
              </a:spcAft>
              <a:buSzPts val="2200"/>
              <a:buFont typeface="Consolas"/>
              <a:buChar char="•"/>
            </a:pPr>
            <a:r>
              <a:rPr b="1" lang="sv-SE">
                <a:latin typeface="Consolas"/>
                <a:ea typeface="Consolas"/>
                <a:cs typeface="Consolas"/>
                <a:sym typeface="Consolas"/>
              </a:rPr>
              <a:t>find(“john smith”,myFile)</a:t>
            </a:r>
            <a:endParaRPr b="1">
              <a:latin typeface="Consolas"/>
              <a:ea typeface="Consolas"/>
              <a:cs typeface="Consolas"/>
              <a:sym typeface="Consolas"/>
            </a:endParaRPr>
          </a:p>
          <a:p>
            <a:pPr indent="-342900" lvl="2" marL="1371600" marR="0" rtl="0" algn="l">
              <a:lnSpc>
                <a:spcPct val="100000"/>
              </a:lnSpc>
              <a:spcBef>
                <a:spcPts val="0"/>
              </a:spcBef>
              <a:spcAft>
                <a:spcPts val="0"/>
              </a:spcAft>
              <a:buSzPts val="1800"/>
              <a:buChar char="•"/>
            </a:pPr>
            <a:r>
              <a:rPr lang="sv-SE"/>
              <a:t>Finds all instances of </a:t>
            </a:r>
            <a:r>
              <a:rPr lang="sv-SE" u="sng">
                <a:latin typeface="Consolas"/>
                <a:ea typeface="Consolas"/>
                <a:cs typeface="Consolas"/>
                <a:sym typeface="Consolas"/>
              </a:rPr>
              <a:t>john smith</a:t>
            </a:r>
            <a:r>
              <a:rPr lang="sv-SE"/>
              <a:t> in the file</a:t>
            </a:r>
            <a:endParaRPr/>
          </a:p>
          <a:p>
            <a:pPr indent="-368300" lvl="1" marL="914400" marR="0" rtl="0" algn="l">
              <a:lnSpc>
                <a:spcPct val="100000"/>
              </a:lnSpc>
              <a:spcBef>
                <a:spcPts val="0"/>
              </a:spcBef>
              <a:spcAft>
                <a:spcPts val="0"/>
              </a:spcAft>
              <a:buSzPts val="2200"/>
              <a:buFont typeface="Consolas"/>
              <a:buChar char="•"/>
            </a:pPr>
            <a:r>
              <a:rPr b="1" lang="sv-SE">
                <a:latin typeface="Consolas"/>
                <a:ea typeface="Consolas"/>
                <a:cs typeface="Consolas"/>
                <a:sym typeface="Consolas"/>
              </a:rPr>
              <a:t>find(““john” smith”,myFile)</a:t>
            </a:r>
            <a:endParaRPr b="1">
              <a:latin typeface="Consolas"/>
              <a:ea typeface="Consolas"/>
              <a:cs typeface="Consolas"/>
              <a:sym typeface="Consolas"/>
            </a:endParaRPr>
          </a:p>
          <a:p>
            <a:pPr indent="-342900" lvl="2" marL="1371600" marR="0" rtl="0" algn="l">
              <a:lnSpc>
                <a:spcPct val="100000"/>
              </a:lnSpc>
              <a:spcBef>
                <a:spcPts val="0"/>
              </a:spcBef>
              <a:spcAft>
                <a:spcPts val="0"/>
              </a:spcAft>
              <a:buSzPts val="1800"/>
              <a:buChar char="•"/>
            </a:pPr>
            <a:r>
              <a:rPr lang="sv-SE"/>
              <a:t>Finds all instances of </a:t>
            </a:r>
            <a:r>
              <a:rPr lang="sv-SE" u="sng">
                <a:latin typeface="Consolas"/>
                <a:ea typeface="Consolas"/>
                <a:cs typeface="Consolas"/>
                <a:sym typeface="Consolas"/>
              </a:rPr>
              <a:t>“john” smith</a:t>
            </a:r>
            <a:r>
              <a:rPr lang="sv-SE"/>
              <a:t> in the file</a:t>
            </a:r>
            <a:endParaRPr/>
          </a:p>
        </p:txBody>
      </p:sp>
      <p:sp>
        <p:nvSpPr>
          <p:cNvPr id="259" name="Google Shape;259;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a:t>
            </a:r>
            <a:r>
              <a:rPr lang="sv-SE">
                <a:latin typeface="Consolas"/>
                <a:ea typeface="Consolas"/>
                <a:cs typeface="Consolas"/>
                <a:sym typeface="Consolas"/>
              </a:rPr>
              <a:t>find</a:t>
            </a:r>
            <a:r>
              <a:rPr lang="sv-SE"/>
              <a:t> Service</a:t>
            </a:r>
            <a:endParaRPr/>
          </a:p>
        </p:txBody>
      </p:sp>
      <p:sp>
        <p:nvSpPr>
          <p:cNvPr id="265" name="Google Shape;265;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Parameters: pattern, file</a:t>
            </a:r>
            <a:endParaRPr/>
          </a:p>
          <a:p>
            <a:pPr indent="-393700" lvl="0" marL="457200" marR="0" rtl="0" algn="l">
              <a:lnSpc>
                <a:spcPct val="100000"/>
              </a:lnSpc>
              <a:spcBef>
                <a:spcPts val="0"/>
              </a:spcBef>
              <a:spcAft>
                <a:spcPts val="0"/>
              </a:spcAft>
              <a:buSzPts val="2600"/>
              <a:buChar char="•"/>
            </a:pPr>
            <a:r>
              <a:rPr lang="sv-SE"/>
              <a:t>What can we vary for each?</a:t>
            </a:r>
            <a:endParaRPr/>
          </a:p>
          <a:p>
            <a:pPr indent="-368300" lvl="1" marL="914400" marR="0" rtl="0" algn="l">
              <a:lnSpc>
                <a:spcPct val="100000"/>
              </a:lnSpc>
              <a:spcBef>
                <a:spcPts val="0"/>
              </a:spcBef>
              <a:spcAft>
                <a:spcPts val="0"/>
              </a:spcAft>
              <a:buSzPts val="2200"/>
              <a:buChar char="•"/>
            </a:pPr>
            <a:r>
              <a:rPr lang="sv-SE"/>
              <a:t>What can we control about the pattern? Or the file?</a:t>
            </a:r>
            <a:endParaRPr/>
          </a:p>
          <a:p>
            <a:pPr indent="-393700" lvl="0" marL="457200" marR="0" rtl="0" algn="l">
              <a:lnSpc>
                <a:spcPct val="100000"/>
              </a:lnSpc>
              <a:spcBef>
                <a:spcPts val="0"/>
              </a:spcBef>
              <a:spcAft>
                <a:spcPts val="0"/>
              </a:spcAft>
              <a:buSzPts val="2600"/>
              <a:buChar char="•"/>
            </a:pPr>
            <a:r>
              <a:rPr lang="sv-SE"/>
              <a:t>What values can we choose for each choice?</a:t>
            </a:r>
            <a:endParaRPr/>
          </a:p>
          <a:p>
            <a:pPr indent="-368300" lvl="1" marL="914400" marR="0" rtl="0" algn="l">
              <a:lnSpc>
                <a:spcPct val="100000"/>
              </a:lnSpc>
              <a:spcBef>
                <a:spcPts val="0"/>
              </a:spcBef>
              <a:spcAft>
                <a:spcPts val="0"/>
              </a:spcAft>
              <a:buSzPts val="2200"/>
              <a:buChar char="•"/>
            </a:pPr>
            <a:r>
              <a:rPr b="1" lang="sv-SE"/>
              <a:t>File name: </a:t>
            </a:r>
            <a:endParaRPr b="1"/>
          </a:p>
          <a:p>
            <a:pPr indent="-342900" lvl="2" marL="1371600" marR="0" rtl="0" algn="l">
              <a:lnSpc>
                <a:spcPct val="100000"/>
              </a:lnSpc>
              <a:spcBef>
                <a:spcPts val="0"/>
              </a:spcBef>
              <a:spcAft>
                <a:spcPts val="0"/>
              </a:spcAft>
              <a:buSzPts val="1800"/>
              <a:buChar char="•"/>
            </a:pPr>
            <a:r>
              <a:rPr lang="sv-SE"/>
              <a:t>File exists with that name</a:t>
            </a:r>
            <a:endParaRPr/>
          </a:p>
          <a:p>
            <a:pPr indent="-342900" lvl="2" marL="1371600" marR="0" rtl="0" algn="l">
              <a:lnSpc>
                <a:spcPct val="100000"/>
              </a:lnSpc>
              <a:spcBef>
                <a:spcPts val="0"/>
              </a:spcBef>
              <a:spcAft>
                <a:spcPts val="0"/>
              </a:spcAft>
              <a:buSzPts val="1800"/>
              <a:buChar char="•"/>
            </a:pPr>
            <a:r>
              <a:rPr lang="sv-SE"/>
              <a:t>File does not exist with that name</a:t>
            </a:r>
            <a:endParaRPr/>
          </a:p>
          <a:p>
            <a:pPr indent="-393700" lvl="0" marL="457200" marR="0" rtl="0" algn="l">
              <a:lnSpc>
                <a:spcPct val="100000"/>
              </a:lnSpc>
              <a:spcBef>
                <a:spcPts val="0"/>
              </a:spcBef>
              <a:spcAft>
                <a:spcPts val="0"/>
              </a:spcAft>
              <a:buSzPts val="2600"/>
              <a:buChar char="•"/>
            </a:pPr>
            <a:r>
              <a:rPr lang="sv-SE"/>
              <a:t>What constraints can we apply between choice values? (if, single, error)</a:t>
            </a:r>
            <a:endParaRPr/>
          </a:p>
        </p:txBody>
      </p:sp>
      <p:sp>
        <p:nvSpPr>
          <p:cNvPr id="266" name="Google Shape;266;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8" name="Google Shape;78;p1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Today’s Goals</a:t>
            </a:r>
            <a:endParaRPr/>
          </a:p>
        </p:txBody>
      </p:sp>
      <p:sp>
        <p:nvSpPr>
          <p:cNvPr id="79" name="Google Shape;79;p1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More on test design</a:t>
            </a:r>
            <a:endParaRPr/>
          </a:p>
          <a:p>
            <a:pPr indent="-368300" lvl="1" marL="914400" rtl="0" algn="l">
              <a:spcBef>
                <a:spcPts val="500"/>
              </a:spcBef>
              <a:spcAft>
                <a:spcPts val="0"/>
              </a:spcAft>
              <a:buSzPts val="2200"/>
              <a:buChar char="•"/>
            </a:pPr>
            <a:r>
              <a:rPr lang="sv-SE"/>
              <a:t>More practice</a:t>
            </a:r>
            <a:endParaRPr/>
          </a:p>
          <a:p>
            <a:pPr indent="-368300" lvl="1" marL="914400" rtl="0" algn="l">
              <a:spcBef>
                <a:spcPts val="500"/>
              </a:spcBef>
              <a:spcAft>
                <a:spcPts val="0"/>
              </a:spcAft>
              <a:buSzPts val="2200"/>
              <a:buChar char="•"/>
            </a:pPr>
            <a:r>
              <a:rPr lang="sv-SE"/>
              <a:t>Using constraints to limit representative value selection.</a:t>
            </a:r>
            <a:endParaRPr/>
          </a:p>
          <a:p>
            <a:pPr indent="-393700" lvl="0" marL="457200" rtl="0" algn="l">
              <a:spcBef>
                <a:spcPts val="1000"/>
              </a:spcBef>
              <a:spcAft>
                <a:spcPts val="0"/>
              </a:spcAft>
              <a:buSzPts val="2600"/>
              <a:buChar char="•"/>
            </a:pPr>
            <a:r>
              <a:rPr lang="sv-SE"/>
              <a:t>Unit testing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a:t>
            </a:r>
            <a:r>
              <a:rPr lang="sv-SE">
                <a:latin typeface="Consolas"/>
                <a:ea typeface="Consolas"/>
                <a:cs typeface="Consolas"/>
                <a:sym typeface="Consolas"/>
              </a:rPr>
              <a:t>find</a:t>
            </a:r>
            <a:r>
              <a:rPr lang="sv-SE"/>
              <a:t> Service</a:t>
            </a:r>
            <a:endParaRPr/>
          </a:p>
        </p:txBody>
      </p:sp>
      <p:sp>
        <p:nvSpPr>
          <p:cNvPr id="272" name="Google Shape;272;p31"/>
          <p:cNvSpPr txBox="1"/>
          <p:nvPr>
            <p:ph idx="1" type="body"/>
          </p:nvPr>
        </p:nvSpPr>
        <p:spPr>
          <a:xfrm>
            <a:off x="468900" y="1091325"/>
            <a:ext cx="4291800" cy="3671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sz="1800"/>
              <a:t>Pattern:</a:t>
            </a:r>
            <a:endParaRPr b="1" sz="1800"/>
          </a:p>
          <a:p>
            <a:pPr indent="-317500" lvl="0" marL="457200" rtl="0" algn="l">
              <a:spcBef>
                <a:spcPts val="1000"/>
              </a:spcBef>
              <a:spcAft>
                <a:spcPts val="0"/>
              </a:spcAft>
              <a:buSzPts val="1400"/>
              <a:buChar char="•"/>
            </a:pPr>
            <a:r>
              <a:rPr lang="sv-SE" sz="1400"/>
              <a:t>Pattern size:</a:t>
            </a:r>
            <a:endParaRPr sz="1400"/>
          </a:p>
          <a:p>
            <a:pPr indent="-317500" lvl="1" marL="914400" rtl="0" algn="l">
              <a:spcBef>
                <a:spcPts val="500"/>
              </a:spcBef>
              <a:spcAft>
                <a:spcPts val="0"/>
              </a:spcAft>
              <a:buSzPts val="1400"/>
              <a:buChar char="•"/>
            </a:pPr>
            <a:r>
              <a:rPr lang="sv-SE" sz="1400"/>
              <a:t>Empty</a:t>
            </a:r>
            <a:endParaRPr sz="1400"/>
          </a:p>
          <a:p>
            <a:pPr indent="-317500" lvl="1" marL="914400" rtl="0" algn="l">
              <a:spcBef>
                <a:spcPts val="500"/>
              </a:spcBef>
              <a:spcAft>
                <a:spcPts val="0"/>
              </a:spcAft>
              <a:buSzPts val="1400"/>
              <a:buChar char="•"/>
            </a:pPr>
            <a:r>
              <a:rPr lang="sv-SE" sz="1400"/>
              <a:t>single character</a:t>
            </a:r>
            <a:endParaRPr sz="1400"/>
          </a:p>
          <a:p>
            <a:pPr indent="-317500" lvl="1" marL="914400" rtl="0" algn="l">
              <a:spcBef>
                <a:spcPts val="500"/>
              </a:spcBef>
              <a:spcAft>
                <a:spcPts val="0"/>
              </a:spcAft>
              <a:buSzPts val="1400"/>
              <a:buChar char="•"/>
            </a:pPr>
            <a:r>
              <a:rPr lang="sv-SE" sz="1400"/>
              <a:t>many characters</a:t>
            </a:r>
            <a:endParaRPr sz="1400"/>
          </a:p>
          <a:p>
            <a:pPr indent="-317500" lvl="1" marL="914400" rtl="0" algn="l">
              <a:spcBef>
                <a:spcPts val="500"/>
              </a:spcBef>
              <a:spcAft>
                <a:spcPts val="0"/>
              </a:spcAft>
              <a:buSzPts val="1400"/>
              <a:buChar char="•"/>
            </a:pPr>
            <a:r>
              <a:rPr lang="sv-SE" sz="1400"/>
              <a:t>longer than any line in the file</a:t>
            </a:r>
            <a:endParaRPr sz="1400"/>
          </a:p>
          <a:p>
            <a:pPr indent="-317500" lvl="0" marL="457200" rtl="0" algn="l">
              <a:spcBef>
                <a:spcPts val="0"/>
              </a:spcBef>
              <a:spcAft>
                <a:spcPts val="0"/>
              </a:spcAft>
              <a:buSzPts val="1400"/>
              <a:buChar char="•"/>
            </a:pPr>
            <a:r>
              <a:rPr lang="sv-SE" sz="1400"/>
              <a:t>Quoting:</a:t>
            </a:r>
            <a:endParaRPr sz="1400"/>
          </a:p>
          <a:p>
            <a:pPr indent="-317500" lvl="1" marL="914400" rtl="0" algn="l">
              <a:spcBef>
                <a:spcPts val="500"/>
              </a:spcBef>
              <a:spcAft>
                <a:spcPts val="0"/>
              </a:spcAft>
              <a:buSzPts val="1400"/>
              <a:buChar char="•"/>
            </a:pPr>
            <a:r>
              <a:rPr lang="sv-SE" sz="1400"/>
              <a:t>pattern has no quotes</a:t>
            </a:r>
            <a:endParaRPr sz="1400"/>
          </a:p>
          <a:p>
            <a:pPr indent="-317500" lvl="1" marL="914400" rtl="0" algn="l">
              <a:spcBef>
                <a:spcPts val="500"/>
              </a:spcBef>
              <a:spcAft>
                <a:spcPts val="0"/>
              </a:spcAft>
              <a:buSzPts val="1400"/>
              <a:buChar char="•"/>
            </a:pPr>
            <a:r>
              <a:rPr lang="sv-SE" sz="1400"/>
              <a:t>pattern has proper quotes</a:t>
            </a:r>
            <a:endParaRPr sz="1400"/>
          </a:p>
          <a:p>
            <a:pPr indent="-317500" lvl="1" marL="914400" rtl="0" algn="l">
              <a:spcBef>
                <a:spcPts val="500"/>
              </a:spcBef>
              <a:spcAft>
                <a:spcPts val="0"/>
              </a:spcAft>
              <a:buSzPts val="1400"/>
              <a:buChar char="•"/>
            </a:pPr>
            <a:r>
              <a:rPr lang="sv-SE" sz="1400"/>
              <a:t>pattern has improper quotes (only one “)</a:t>
            </a:r>
            <a:endParaRPr sz="1400"/>
          </a:p>
          <a:p>
            <a:pPr indent="-317500" lvl="0" marL="457200" rtl="0" algn="l">
              <a:spcBef>
                <a:spcPts val="1000"/>
              </a:spcBef>
              <a:spcAft>
                <a:spcPts val="0"/>
              </a:spcAft>
              <a:buSzPts val="1400"/>
              <a:buChar char="•"/>
            </a:pPr>
            <a:r>
              <a:rPr lang="sv-SE" sz="1400"/>
              <a:t>Embedded spaces:</a:t>
            </a:r>
            <a:endParaRPr sz="1400"/>
          </a:p>
          <a:p>
            <a:pPr indent="-317500" lvl="1" marL="914400" rtl="0" algn="l">
              <a:spcBef>
                <a:spcPts val="500"/>
              </a:spcBef>
              <a:spcAft>
                <a:spcPts val="0"/>
              </a:spcAft>
              <a:buSzPts val="1400"/>
              <a:buChar char="•"/>
            </a:pPr>
            <a:r>
              <a:rPr lang="sv-SE" sz="1400"/>
              <a:t>No spaces </a:t>
            </a:r>
            <a:endParaRPr sz="1400"/>
          </a:p>
          <a:p>
            <a:pPr indent="-317500" lvl="1" marL="914400" rtl="0" algn="l">
              <a:spcBef>
                <a:spcPts val="500"/>
              </a:spcBef>
              <a:spcAft>
                <a:spcPts val="0"/>
              </a:spcAft>
              <a:buSzPts val="1400"/>
              <a:buChar char="•"/>
            </a:pPr>
            <a:r>
              <a:rPr lang="sv-SE" sz="1400"/>
              <a:t>One space</a:t>
            </a:r>
            <a:endParaRPr sz="1400"/>
          </a:p>
          <a:p>
            <a:pPr indent="-317500" lvl="1" marL="914400" rtl="0" algn="l">
              <a:spcBef>
                <a:spcPts val="500"/>
              </a:spcBef>
              <a:spcAft>
                <a:spcPts val="0"/>
              </a:spcAft>
              <a:buSzPts val="1400"/>
              <a:buChar char="•"/>
            </a:pPr>
            <a:r>
              <a:rPr lang="sv-SE" sz="1400"/>
              <a:t>Several spaces </a:t>
            </a:r>
            <a:endParaRPr sz="1400"/>
          </a:p>
        </p:txBody>
      </p:sp>
      <p:sp>
        <p:nvSpPr>
          <p:cNvPr id="273" name="Google Shape;273;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74" name="Google Shape;274;p31"/>
          <p:cNvSpPr txBox="1"/>
          <p:nvPr>
            <p:ph idx="1" type="body"/>
          </p:nvPr>
        </p:nvSpPr>
        <p:spPr>
          <a:xfrm>
            <a:off x="4652700" y="1839800"/>
            <a:ext cx="4159500" cy="279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solidFill>
                  <a:schemeClr val="dk1"/>
                </a:solidFill>
              </a:rPr>
              <a:t>File:</a:t>
            </a:r>
            <a:endParaRPr b="1" sz="1800">
              <a:solidFill>
                <a:schemeClr val="dk1"/>
              </a:solidFill>
            </a:endParaRPr>
          </a:p>
          <a:p>
            <a:pPr indent="-317500" lvl="0" marL="457200" rtl="0" algn="l">
              <a:spcBef>
                <a:spcPts val="0"/>
              </a:spcBef>
              <a:spcAft>
                <a:spcPts val="0"/>
              </a:spcAft>
              <a:buClr>
                <a:schemeClr val="dk1"/>
              </a:buClr>
              <a:buSzPts val="1400"/>
              <a:buChar char="●"/>
            </a:pPr>
            <a:r>
              <a:rPr lang="sv-SE">
                <a:solidFill>
                  <a:schemeClr val="dk1"/>
                </a:solidFill>
              </a:rPr>
              <a:t>File name:    </a:t>
            </a:r>
            <a:endParaRPr>
              <a:solidFill>
                <a:schemeClr val="dk1"/>
              </a:solidFill>
            </a:endParaRPr>
          </a:p>
          <a:p>
            <a:pPr indent="-317500" lvl="1" marL="914400" rtl="0" algn="l">
              <a:spcBef>
                <a:spcPts val="0"/>
              </a:spcBef>
              <a:spcAft>
                <a:spcPts val="0"/>
              </a:spcAft>
              <a:buClr>
                <a:schemeClr val="dk1"/>
              </a:buClr>
              <a:buSzPts val="1400"/>
              <a:buChar char="○"/>
            </a:pPr>
            <a:r>
              <a:rPr lang="sv-SE">
                <a:solidFill>
                  <a:schemeClr val="dk1"/>
                </a:solidFill>
              </a:rPr>
              <a:t>Existing file name</a:t>
            </a:r>
            <a:endParaRPr>
              <a:solidFill>
                <a:schemeClr val="dk1"/>
              </a:solidFill>
            </a:endParaRPr>
          </a:p>
          <a:p>
            <a:pPr indent="-317500" lvl="1" marL="914400" rtl="0" algn="l">
              <a:spcBef>
                <a:spcPts val="0"/>
              </a:spcBef>
              <a:spcAft>
                <a:spcPts val="0"/>
              </a:spcAft>
              <a:buClr>
                <a:schemeClr val="dk1"/>
              </a:buClr>
              <a:buSzPts val="1400"/>
              <a:buChar char="○"/>
            </a:pPr>
            <a:r>
              <a:rPr lang="sv-SE">
                <a:solidFill>
                  <a:schemeClr val="dk1"/>
                </a:solidFill>
              </a:rPr>
              <a:t>no file with this name</a:t>
            </a:r>
            <a:endParaRPr>
              <a:solidFill>
                <a:schemeClr val="dk1"/>
              </a:solidFill>
            </a:endParaRPr>
          </a:p>
          <a:p>
            <a:pPr indent="-317500" lvl="0" marL="457200" rtl="0" algn="l">
              <a:spcBef>
                <a:spcPts val="0"/>
              </a:spcBef>
              <a:spcAft>
                <a:spcPts val="0"/>
              </a:spcAft>
              <a:buClr>
                <a:schemeClr val="dk1"/>
              </a:buClr>
              <a:buSzPts val="1400"/>
              <a:buChar char="●"/>
            </a:pPr>
            <a:r>
              <a:rPr lang="sv-SE">
                <a:solidFill>
                  <a:schemeClr val="dk1"/>
                </a:solidFill>
              </a:rPr>
              <a:t>Number of occurrence of pattern in file:</a:t>
            </a:r>
            <a:endParaRPr>
              <a:solidFill>
                <a:schemeClr val="dk1"/>
              </a:solidFill>
            </a:endParaRPr>
          </a:p>
          <a:p>
            <a:pPr indent="-317500" lvl="1" marL="914400" rtl="0" algn="l">
              <a:spcBef>
                <a:spcPts val="0"/>
              </a:spcBef>
              <a:spcAft>
                <a:spcPts val="0"/>
              </a:spcAft>
              <a:buClr>
                <a:schemeClr val="dk1"/>
              </a:buClr>
              <a:buSzPts val="1400"/>
              <a:buChar char="○"/>
            </a:pPr>
            <a:r>
              <a:rPr lang="sv-SE">
                <a:solidFill>
                  <a:schemeClr val="dk1"/>
                </a:solidFill>
              </a:rPr>
              <a:t>None</a:t>
            </a:r>
            <a:endParaRPr>
              <a:solidFill>
                <a:schemeClr val="dk1"/>
              </a:solidFill>
            </a:endParaRPr>
          </a:p>
          <a:p>
            <a:pPr indent="-317500" lvl="1" marL="914400" rtl="0" algn="l">
              <a:spcBef>
                <a:spcPts val="0"/>
              </a:spcBef>
              <a:spcAft>
                <a:spcPts val="0"/>
              </a:spcAft>
              <a:buClr>
                <a:schemeClr val="dk1"/>
              </a:buClr>
              <a:buSzPts val="1400"/>
              <a:buChar char="○"/>
            </a:pPr>
            <a:r>
              <a:rPr lang="sv-SE">
                <a:solidFill>
                  <a:schemeClr val="dk1"/>
                </a:solidFill>
              </a:rPr>
              <a:t>exactly one</a:t>
            </a:r>
            <a:endParaRPr>
              <a:solidFill>
                <a:schemeClr val="dk1"/>
              </a:solidFill>
            </a:endParaRPr>
          </a:p>
          <a:p>
            <a:pPr indent="-317500" lvl="1" marL="914400" rtl="0" algn="l">
              <a:spcBef>
                <a:spcPts val="0"/>
              </a:spcBef>
              <a:spcAft>
                <a:spcPts val="0"/>
              </a:spcAft>
              <a:buClr>
                <a:schemeClr val="dk1"/>
              </a:buClr>
              <a:buSzPts val="1400"/>
              <a:buChar char="○"/>
            </a:pPr>
            <a:r>
              <a:rPr lang="sv-SE">
                <a:solidFill>
                  <a:schemeClr val="dk1"/>
                </a:solidFill>
              </a:rPr>
              <a:t>more than one</a:t>
            </a:r>
            <a:endParaRPr>
              <a:solidFill>
                <a:schemeClr val="dk1"/>
              </a:solidFill>
            </a:endParaRPr>
          </a:p>
          <a:p>
            <a:pPr indent="-317500" lvl="0" marL="457200" rtl="0" algn="l">
              <a:spcBef>
                <a:spcPts val="0"/>
              </a:spcBef>
              <a:spcAft>
                <a:spcPts val="0"/>
              </a:spcAft>
              <a:buClr>
                <a:schemeClr val="dk1"/>
              </a:buClr>
              <a:buSzPts val="1400"/>
              <a:buChar char="●"/>
            </a:pPr>
            <a:r>
              <a:rPr lang="sv-SE">
                <a:solidFill>
                  <a:schemeClr val="dk1"/>
                </a:solidFill>
              </a:rPr>
              <a:t>Pattern occurrences on any single line line:</a:t>
            </a:r>
            <a:endParaRPr>
              <a:solidFill>
                <a:schemeClr val="dk1"/>
              </a:solidFill>
            </a:endParaRPr>
          </a:p>
          <a:p>
            <a:pPr indent="-317500" lvl="1" marL="914400" rtl="0" algn="l">
              <a:spcBef>
                <a:spcPts val="0"/>
              </a:spcBef>
              <a:spcAft>
                <a:spcPts val="0"/>
              </a:spcAft>
              <a:buClr>
                <a:schemeClr val="dk1"/>
              </a:buClr>
              <a:buSzPts val="1400"/>
              <a:buChar char="○"/>
            </a:pPr>
            <a:r>
              <a:rPr lang="sv-SE">
                <a:solidFill>
                  <a:schemeClr val="dk1"/>
                </a:solidFill>
              </a:rPr>
              <a:t>One</a:t>
            </a:r>
            <a:endParaRPr>
              <a:solidFill>
                <a:schemeClr val="dk1"/>
              </a:solidFill>
            </a:endParaRPr>
          </a:p>
          <a:p>
            <a:pPr indent="-317500" lvl="1" marL="914400" rtl="0" algn="l">
              <a:spcBef>
                <a:spcPts val="0"/>
              </a:spcBef>
              <a:spcAft>
                <a:spcPts val="0"/>
              </a:spcAft>
              <a:buClr>
                <a:schemeClr val="dk1"/>
              </a:buClr>
              <a:buSzPts val="1400"/>
              <a:buChar char="○"/>
            </a:pPr>
            <a:r>
              <a:rPr lang="sv-SE">
                <a:solidFill>
                  <a:schemeClr val="dk1"/>
                </a:solidFill>
              </a:rPr>
              <a:t>more than one</a:t>
            </a:r>
            <a:endParaRPr>
              <a:solidFill>
                <a:schemeClr val="dk1"/>
              </a:solidFill>
            </a:endParaRPr>
          </a:p>
        </p:txBody>
      </p:sp>
      <p:sp>
        <p:nvSpPr>
          <p:cNvPr id="275" name="Google Shape;275;p31"/>
          <p:cNvSpPr/>
          <p:nvPr/>
        </p:nvSpPr>
        <p:spPr>
          <a:xfrm>
            <a:off x="3392675" y="1339400"/>
            <a:ext cx="5083500" cy="44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2400"/>
              <a:t>(2</a:t>
            </a:r>
            <a:r>
              <a:rPr b="1" baseline="30000" lang="sv-SE" sz="2400"/>
              <a:t>2</a:t>
            </a:r>
            <a:r>
              <a:rPr b="1" lang="sv-SE" sz="2400"/>
              <a:t>*3</a:t>
            </a:r>
            <a:r>
              <a:rPr b="1" baseline="30000" lang="sv-SE" sz="2400"/>
              <a:t>3</a:t>
            </a:r>
            <a:r>
              <a:rPr b="1" lang="sv-SE" sz="2400"/>
              <a:t>*4</a:t>
            </a:r>
            <a:r>
              <a:rPr b="1" baseline="30000" lang="sv-SE" sz="2400"/>
              <a:t>1</a:t>
            </a:r>
            <a:r>
              <a:rPr b="1" lang="sv-SE" sz="2400"/>
              <a:t>) = 108 test specifications</a:t>
            </a:r>
            <a:endParaRPr b="1"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ERROR and SINGLE Constraints</a:t>
            </a:r>
            <a:endParaRPr/>
          </a:p>
        </p:txBody>
      </p:sp>
      <p:sp>
        <p:nvSpPr>
          <p:cNvPr id="281" name="Google Shape;281;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82" name="Google Shape;282;p32"/>
          <p:cNvSpPr txBox="1"/>
          <p:nvPr>
            <p:ph idx="1" type="body"/>
          </p:nvPr>
        </p:nvSpPr>
        <p:spPr>
          <a:xfrm>
            <a:off x="468900" y="1282400"/>
            <a:ext cx="4301100" cy="3480300"/>
          </a:xfrm>
          <a:prstGeom prst="rect">
            <a:avLst/>
          </a:prstGeom>
        </p:spPr>
        <p:txBody>
          <a:bodyPr anchorCtr="0" anchor="t" bIns="45700" lIns="91425" spcFirstLastPara="1" rIns="91425" wrap="square" tIns="45700">
            <a:noAutofit/>
          </a:bodyPr>
          <a:lstStyle/>
          <a:p>
            <a:pPr indent="-317500" lvl="0" marL="457200" rtl="0" algn="l">
              <a:spcBef>
                <a:spcPts val="1000"/>
              </a:spcBef>
              <a:spcAft>
                <a:spcPts val="0"/>
              </a:spcAft>
              <a:buSzPts val="1400"/>
              <a:buChar char="•"/>
            </a:pPr>
            <a:r>
              <a:rPr lang="sv-SE" sz="1400"/>
              <a:t>Pattern size:</a:t>
            </a:r>
            <a:endParaRPr sz="1400"/>
          </a:p>
          <a:p>
            <a:pPr indent="-317500" lvl="1" marL="914400" rtl="0" algn="l">
              <a:spcBef>
                <a:spcPts val="500"/>
              </a:spcBef>
              <a:spcAft>
                <a:spcPts val="0"/>
              </a:spcAft>
              <a:buSzPts val="1400"/>
              <a:buChar char="•"/>
            </a:pPr>
            <a:r>
              <a:rPr lang="sv-SE" sz="1400"/>
              <a:t>Empty</a:t>
            </a:r>
            <a:endParaRPr b="1" sz="1400"/>
          </a:p>
          <a:p>
            <a:pPr indent="-317500" lvl="1" marL="914400" rtl="0" algn="l">
              <a:spcBef>
                <a:spcPts val="500"/>
              </a:spcBef>
              <a:spcAft>
                <a:spcPts val="0"/>
              </a:spcAft>
              <a:buSzPts val="1400"/>
              <a:buChar char="•"/>
            </a:pPr>
            <a:r>
              <a:rPr lang="sv-SE" sz="1400"/>
              <a:t>single character</a:t>
            </a:r>
            <a:endParaRPr sz="1400"/>
          </a:p>
          <a:p>
            <a:pPr indent="-317500" lvl="1" marL="914400" rtl="0" algn="l">
              <a:spcBef>
                <a:spcPts val="500"/>
              </a:spcBef>
              <a:spcAft>
                <a:spcPts val="0"/>
              </a:spcAft>
              <a:buSzPts val="1400"/>
              <a:buChar char="•"/>
            </a:pPr>
            <a:r>
              <a:rPr lang="sv-SE" sz="1400"/>
              <a:t>many character</a:t>
            </a:r>
            <a:endParaRPr sz="1400"/>
          </a:p>
          <a:p>
            <a:pPr indent="-317500" lvl="1" marL="914400" rtl="0" algn="l">
              <a:spcBef>
                <a:spcPts val="500"/>
              </a:spcBef>
              <a:spcAft>
                <a:spcPts val="0"/>
              </a:spcAft>
              <a:buSzPts val="1400"/>
              <a:buChar char="•"/>
            </a:pPr>
            <a:r>
              <a:rPr lang="sv-SE" sz="1400"/>
              <a:t>longer than any line in the file</a:t>
            </a:r>
            <a:endParaRPr sz="1400"/>
          </a:p>
          <a:p>
            <a:pPr indent="-317500" lvl="0" marL="457200" rtl="0" algn="l">
              <a:spcBef>
                <a:spcPts val="0"/>
              </a:spcBef>
              <a:spcAft>
                <a:spcPts val="0"/>
              </a:spcAft>
              <a:buSzPts val="1400"/>
              <a:buChar char="•"/>
            </a:pPr>
            <a:r>
              <a:rPr lang="sv-SE" sz="1400"/>
              <a:t>Quoting:</a:t>
            </a:r>
            <a:endParaRPr sz="1400"/>
          </a:p>
          <a:p>
            <a:pPr indent="-317500" lvl="1" marL="914400" rtl="0" algn="l">
              <a:spcBef>
                <a:spcPts val="500"/>
              </a:spcBef>
              <a:spcAft>
                <a:spcPts val="0"/>
              </a:spcAft>
              <a:buSzPts val="1400"/>
              <a:buChar char="•"/>
            </a:pPr>
            <a:r>
              <a:rPr lang="sv-SE" sz="1400"/>
              <a:t>pattern has no quotes</a:t>
            </a:r>
            <a:endParaRPr sz="1400"/>
          </a:p>
          <a:p>
            <a:pPr indent="-317500" lvl="1" marL="914400" rtl="0" algn="l">
              <a:spcBef>
                <a:spcPts val="500"/>
              </a:spcBef>
              <a:spcAft>
                <a:spcPts val="0"/>
              </a:spcAft>
              <a:buSzPts val="1400"/>
              <a:buChar char="•"/>
            </a:pPr>
            <a:r>
              <a:rPr lang="sv-SE" sz="1400"/>
              <a:t>pattern has proper quotes</a:t>
            </a:r>
            <a:endParaRPr sz="1400"/>
          </a:p>
          <a:p>
            <a:pPr indent="-317500" lvl="1" marL="914400" rtl="0" algn="l">
              <a:spcBef>
                <a:spcPts val="500"/>
              </a:spcBef>
              <a:spcAft>
                <a:spcPts val="0"/>
              </a:spcAft>
              <a:buSzPts val="1400"/>
              <a:buChar char="•"/>
            </a:pPr>
            <a:r>
              <a:rPr lang="sv-SE" sz="1400"/>
              <a:t>pattern has improper quotes (only one “)</a:t>
            </a:r>
            <a:endParaRPr sz="1400"/>
          </a:p>
          <a:p>
            <a:pPr indent="-317500" lvl="0" marL="457200" rtl="0" algn="l">
              <a:spcBef>
                <a:spcPts val="1000"/>
              </a:spcBef>
              <a:spcAft>
                <a:spcPts val="0"/>
              </a:spcAft>
              <a:buSzPts val="1400"/>
              <a:buChar char="•"/>
            </a:pPr>
            <a:r>
              <a:rPr lang="sv-SE" sz="1400"/>
              <a:t>Embedded spaces:</a:t>
            </a:r>
            <a:endParaRPr sz="1400"/>
          </a:p>
          <a:p>
            <a:pPr indent="-317500" lvl="1" marL="914400" rtl="0" algn="l">
              <a:spcBef>
                <a:spcPts val="500"/>
              </a:spcBef>
              <a:spcAft>
                <a:spcPts val="0"/>
              </a:spcAft>
              <a:buSzPts val="1400"/>
              <a:buChar char="•"/>
            </a:pPr>
            <a:r>
              <a:rPr lang="sv-SE" sz="1400"/>
              <a:t>No spaces </a:t>
            </a:r>
            <a:endParaRPr sz="1400"/>
          </a:p>
          <a:p>
            <a:pPr indent="-317500" lvl="1" marL="914400" rtl="0" algn="l">
              <a:spcBef>
                <a:spcPts val="500"/>
              </a:spcBef>
              <a:spcAft>
                <a:spcPts val="0"/>
              </a:spcAft>
              <a:buSzPts val="1400"/>
              <a:buChar char="•"/>
            </a:pPr>
            <a:r>
              <a:rPr lang="sv-SE" sz="1400"/>
              <a:t>One space</a:t>
            </a:r>
            <a:endParaRPr sz="1400"/>
          </a:p>
          <a:p>
            <a:pPr indent="-317500" lvl="1" marL="914400" rtl="0" algn="l">
              <a:spcBef>
                <a:spcPts val="500"/>
              </a:spcBef>
              <a:spcAft>
                <a:spcPts val="0"/>
              </a:spcAft>
              <a:buSzPts val="1400"/>
              <a:buChar char="•"/>
            </a:pPr>
            <a:r>
              <a:rPr lang="sv-SE" sz="1400"/>
              <a:t>Several spaces </a:t>
            </a:r>
            <a:endParaRPr sz="1400"/>
          </a:p>
        </p:txBody>
      </p:sp>
      <p:sp>
        <p:nvSpPr>
          <p:cNvPr id="283" name="Google Shape;283;p32"/>
          <p:cNvSpPr txBox="1"/>
          <p:nvPr>
            <p:ph idx="10" type="dt"/>
          </p:nvPr>
        </p:nvSpPr>
        <p:spPr>
          <a:xfrm>
            <a:off x="468890" y="4935625"/>
            <a:ext cx="2133600" cy="207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sv-SE"/>
              <a:t>‹#›</a:t>
            </a:fld>
            <a:endParaRPr/>
          </a:p>
        </p:txBody>
      </p:sp>
      <p:sp>
        <p:nvSpPr>
          <p:cNvPr id="284" name="Google Shape;284;p32"/>
          <p:cNvSpPr txBox="1"/>
          <p:nvPr>
            <p:ph idx="1" type="body"/>
          </p:nvPr>
        </p:nvSpPr>
        <p:spPr>
          <a:xfrm>
            <a:off x="4692275" y="900130"/>
            <a:ext cx="3994500" cy="386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sv-SE"/>
              <a:t>File name:    </a:t>
            </a:r>
            <a:endParaRPr/>
          </a:p>
          <a:p>
            <a:pPr indent="-317500" lvl="1" marL="914400" rtl="0" algn="l">
              <a:spcBef>
                <a:spcPts val="0"/>
              </a:spcBef>
              <a:spcAft>
                <a:spcPts val="0"/>
              </a:spcAft>
              <a:buSzPts val="1400"/>
              <a:buChar char="○"/>
            </a:pPr>
            <a:r>
              <a:rPr lang="sv-SE"/>
              <a:t>Existing file name</a:t>
            </a:r>
            <a:endParaRPr/>
          </a:p>
          <a:p>
            <a:pPr indent="-317500" lvl="1" marL="914400" rtl="0" algn="l">
              <a:spcBef>
                <a:spcPts val="0"/>
              </a:spcBef>
              <a:spcAft>
                <a:spcPts val="0"/>
              </a:spcAft>
              <a:buSzPts val="1400"/>
              <a:buChar char="○"/>
            </a:pPr>
            <a:r>
              <a:rPr lang="sv-SE"/>
              <a:t>no file with this name</a:t>
            </a:r>
            <a:endParaRPr/>
          </a:p>
          <a:p>
            <a:pPr indent="-317500" lvl="0" marL="457200" rtl="0" algn="l">
              <a:spcBef>
                <a:spcPts val="0"/>
              </a:spcBef>
              <a:spcAft>
                <a:spcPts val="0"/>
              </a:spcAft>
              <a:buSzPts val="1400"/>
              <a:buChar char="●"/>
            </a:pPr>
            <a:r>
              <a:rPr lang="sv-SE"/>
              <a:t>Number of occurrence of pattern in file:</a:t>
            </a:r>
            <a:endParaRPr/>
          </a:p>
          <a:p>
            <a:pPr indent="-317500" lvl="1" marL="914400" rtl="0" algn="l">
              <a:spcBef>
                <a:spcPts val="0"/>
              </a:spcBef>
              <a:spcAft>
                <a:spcPts val="0"/>
              </a:spcAft>
              <a:buSzPts val="1400"/>
              <a:buChar char="○"/>
            </a:pPr>
            <a:r>
              <a:rPr lang="sv-SE"/>
              <a:t>None</a:t>
            </a:r>
            <a:endParaRPr/>
          </a:p>
          <a:p>
            <a:pPr indent="-317500" lvl="1" marL="914400" rtl="0" algn="l">
              <a:spcBef>
                <a:spcPts val="0"/>
              </a:spcBef>
              <a:spcAft>
                <a:spcPts val="0"/>
              </a:spcAft>
              <a:buSzPts val="1400"/>
              <a:buChar char="○"/>
            </a:pPr>
            <a:r>
              <a:rPr lang="sv-SE"/>
              <a:t>exactly one</a:t>
            </a:r>
            <a:endParaRPr/>
          </a:p>
          <a:p>
            <a:pPr indent="-317500" lvl="1" marL="914400" rtl="0" algn="l">
              <a:spcBef>
                <a:spcPts val="0"/>
              </a:spcBef>
              <a:spcAft>
                <a:spcPts val="0"/>
              </a:spcAft>
              <a:buSzPts val="1400"/>
              <a:buChar char="○"/>
            </a:pPr>
            <a:r>
              <a:rPr lang="sv-SE"/>
              <a:t>more than one</a:t>
            </a:r>
            <a:endParaRPr/>
          </a:p>
          <a:p>
            <a:pPr indent="-317500" lvl="0" marL="457200" rtl="0" algn="l">
              <a:spcBef>
                <a:spcPts val="0"/>
              </a:spcBef>
              <a:spcAft>
                <a:spcPts val="0"/>
              </a:spcAft>
              <a:buSzPts val="1400"/>
              <a:buChar char="●"/>
            </a:pPr>
            <a:r>
              <a:rPr lang="sv-SE"/>
              <a:t>Pattern occurrences on target line:</a:t>
            </a:r>
            <a:endParaRPr/>
          </a:p>
          <a:p>
            <a:pPr indent="-317500" lvl="1" marL="914400" rtl="0" algn="l">
              <a:spcBef>
                <a:spcPts val="0"/>
              </a:spcBef>
              <a:spcAft>
                <a:spcPts val="0"/>
              </a:spcAft>
              <a:buSzPts val="1400"/>
              <a:buChar char="○"/>
            </a:pPr>
            <a:r>
              <a:rPr lang="sv-SE"/>
              <a:t>One</a:t>
            </a:r>
            <a:endParaRPr/>
          </a:p>
          <a:p>
            <a:pPr indent="-317500" lvl="1" marL="914400" rtl="0" algn="l">
              <a:spcBef>
                <a:spcPts val="0"/>
              </a:spcBef>
              <a:spcAft>
                <a:spcPts val="0"/>
              </a:spcAft>
              <a:buSzPts val="1400"/>
              <a:buChar char="○"/>
            </a:pPr>
            <a:r>
              <a:rPr lang="sv-SE"/>
              <a:t>more than one</a:t>
            </a:r>
            <a:endParaRPr/>
          </a:p>
        </p:txBody>
      </p:sp>
      <p:sp>
        <p:nvSpPr>
          <p:cNvPr id="285" name="Google Shape;285;p32"/>
          <p:cNvSpPr txBox="1"/>
          <p:nvPr/>
        </p:nvSpPr>
        <p:spPr>
          <a:xfrm>
            <a:off x="316600" y="2371341"/>
            <a:ext cx="12987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solidFill>
                  <a:srgbClr val="FF0000"/>
                </a:solidFill>
              </a:rPr>
              <a:t>[error]</a:t>
            </a:r>
            <a:endParaRPr b="1">
              <a:solidFill>
                <a:srgbClr val="FF0000"/>
              </a:solidFill>
            </a:endParaRPr>
          </a:p>
        </p:txBody>
      </p:sp>
      <p:sp>
        <p:nvSpPr>
          <p:cNvPr id="286" name="Google Shape;286;p32"/>
          <p:cNvSpPr txBox="1"/>
          <p:nvPr/>
        </p:nvSpPr>
        <p:spPr>
          <a:xfrm>
            <a:off x="316600" y="3342972"/>
            <a:ext cx="12987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solidFill>
                  <a:srgbClr val="FF0000"/>
                </a:solidFill>
              </a:rPr>
              <a:t>[error]</a:t>
            </a:r>
            <a:endParaRPr b="1">
              <a:solidFill>
                <a:srgbClr val="FF0000"/>
              </a:solidFill>
            </a:endParaRPr>
          </a:p>
        </p:txBody>
      </p:sp>
      <p:sp>
        <p:nvSpPr>
          <p:cNvPr id="287" name="Google Shape;287;p32"/>
          <p:cNvSpPr txBox="1"/>
          <p:nvPr/>
        </p:nvSpPr>
        <p:spPr>
          <a:xfrm>
            <a:off x="7388100" y="2224744"/>
            <a:ext cx="12987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solidFill>
                  <a:srgbClr val="FF0000"/>
                </a:solidFill>
              </a:rPr>
              <a:t>[error]</a:t>
            </a:r>
            <a:endParaRPr b="1">
              <a:solidFill>
                <a:srgbClr val="FF0000"/>
              </a:solidFill>
            </a:endParaRPr>
          </a:p>
        </p:txBody>
      </p:sp>
      <p:sp>
        <p:nvSpPr>
          <p:cNvPr id="288" name="Google Shape;288;p32"/>
          <p:cNvSpPr txBox="1"/>
          <p:nvPr/>
        </p:nvSpPr>
        <p:spPr>
          <a:xfrm>
            <a:off x="6970650" y="3668713"/>
            <a:ext cx="12987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solidFill>
                  <a:srgbClr val="0000FF"/>
                </a:solidFill>
              </a:rPr>
              <a:t>[single]</a:t>
            </a:r>
            <a:endParaRPr b="1">
              <a:solidFill>
                <a:srgbClr val="0000FF"/>
              </a:solidFill>
            </a:endParaRPr>
          </a:p>
        </p:txBody>
      </p:sp>
      <p:sp>
        <p:nvSpPr>
          <p:cNvPr id="289" name="Google Shape;289;p32"/>
          <p:cNvSpPr txBox="1"/>
          <p:nvPr/>
        </p:nvSpPr>
        <p:spPr>
          <a:xfrm>
            <a:off x="6624825" y="2868628"/>
            <a:ext cx="12987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solidFill>
                  <a:srgbClr val="0000FF"/>
                </a:solidFill>
              </a:rPr>
              <a:t>[single]</a:t>
            </a:r>
            <a:endParaRPr b="1">
              <a:solidFill>
                <a:srgbClr val="0000FF"/>
              </a:solidFill>
            </a:endParaRPr>
          </a:p>
        </p:txBody>
      </p:sp>
      <p:sp>
        <p:nvSpPr>
          <p:cNvPr id="290" name="Google Shape;290;p32"/>
          <p:cNvSpPr/>
          <p:nvPr/>
        </p:nvSpPr>
        <p:spPr>
          <a:xfrm>
            <a:off x="3733950" y="1184850"/>
            <a:ext cx="5231400" cy="45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2000"/>
              <a:t>4 (error) + 2 (single) + (1</a:t>
            </a:r>
            <a:r>
              <a:rPr b="1" baseline="30000" lang="sv-SE" sz="2000"/>
              <a:t>2</a:t>
            </a:r>
            <a:r>
              <a:rPr b="1" lang="sv-SE" sz="2000"/>
              <a:t>*2</a:t>
            </a:r>
            <a:r>
              <a:rPr b="1" baseline="30000" lang="sv-SE" sz="2000"/>
              <a:t>3</a:t>
            </a:r>
            <a:r>
              <a:rPr b="1" lang="sv-SE" sz="2000"/>
              <a:t>*3</a:t>
            </a:r>
            <a:r>
              <a:rPr b="1" baseline="30000" lang="sv-SE" sz="2000"/>
              <a:t>1</a:t>
            </a:r>
            <a:r>
              <a:rPr b="1" lang="sv-SE" sz="2000"/>
              <a:t>) = 30</a:t>
            </a:r>
            <a:endParaRPr b="1" sz="2000"/>
          </a:p>
        </p:txBody>
      </p:sp>
      <p:sp>
        <p:nvSpPr>
          <p:cNvPr id="291" name="Google Shape;291;p32"/>
          <p:cNvSpPr txBox="1"/>
          <p:nvPr/>
        </p:nvSpPr>
        <p:spPr>
          <a:xfrm>
            <a:off x="316600" y="1605591"/>
            <a:ext cx="12987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solidFill>
                  <a:srgbClr val="FF0000"/>
                </a:solidFill>
              </a:rPr>
              <a:t>[error]</a:t>
            </a:r>
            <a:endParaRPr b="1">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
                                        <p:tgtEl>
                                          <p:spTgt spid="285"/>
                                        </p:tgtEl>
                                      </p:cBhvr>
                                    </p:animEffect>
                                  </p:childTnLst>
                                </p:cTn>
                              </p:par>
                              <p:par>
                                <p:cTn fill="hold" nodeType="with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
                                        <p:tgtEl>
                                          <p:spTgt spid="291"/>
                                        </p:tgtEl>
                                      </p:cBhvr>
                                    </p:animEffec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
                                        <p:tgtEl>
                                          <p:spTgt spid="287"/>
                                        </p:tgtEl>
                                      </p:cBhvr>
                                    </p:animEffect>
                                  </p:childTnLst>
                                </p:cTn>
                              </p:par>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
                                        <p:tgtEl>
                                          <p:spTgt spid="289"/>
                                        </p:tgtEl>
                                      </p:cBhvr>
                                    </p:animEffect>
                                  </p:childTnLst>
                                </p:cTn>
                              </p:par>
                              <p:par>
                                <p:cTn fill="hold" nodeType="with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
                                        <p:tgtEl>
                                          <p:spTgt spid="288"/>
                                        </p:tgtEl>
                                      </p:cBhvr>
                                    </p:animEffect>
                                  </p:childTnLst>
                                </p:cTn>
                              </p:par>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
                                        <p:tgtEl>
                                          <p:spTgt spid="2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IF Constraints</a:t>
            </a:r>
            <a:endParaRPr/>
          </a:p>
        </p:txBody>
      </p:sp>
      <p:sp>
        <p:nvSpPr>
          <p:cNvPr id="297" name="Google Shape;297;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98" name="Google Shape;298;p33"/>
          <p:cNvSpPr txBox="1"/>
          <p:nvPr>
            <p:ph idx="1" type="body"/>
          </p:nvPr>
        </p:nvSpPr>
        <p:spPr>
          <a:xfrm>
            <a:off x="468900" y="1282400"/>
            <a:ext cx="4301100" cy="3480300"/>
          </a:xfrm>
          <a:prstGeom prst="rect">
            <a:avLst/>
          </a:prstGeom>
        </p:spPr>
        <p:txBody>
          <a:bodyPr anchorCtr="0" anchor="t" bIns="45700" lIns="91425" spcFirstLastPara="1" rIns="91425" wrap="square" tIns="45700">
            <a:noAutofit/>
          </a:bodyPr>
          <a:lstStyle/>
          <a:p>
            <a:pPr indent="-317500" lvl="0" marL="457200" rtl="0" algn="l">
              <a:spcBef>
                <a:spcPts val="1000"/>
              </a:spcBef>
              <a:spcAft>
                <a:spcPts val="0"/>
              </a:spcAft>
              <a:buSzPts val="1400"/>
              <a:buChar char="•"/>
            </a:pPr>
            <a:r>
              <a:rPr lang="sv-SE" sz="1400"/>
              <a:t>Pattern size:</a:t>
            </a:r>
            <a:endParaRPr sz="1400"/>
          </a:p>
          <a:p>
            <a:pPr indent="-317500" lvl="1" marL="914400" rtl="0" algn="l">
              <a:spcBef>
                <a:spcPts val="500"/>
              </a:spcBef>
              <a:spcAft>
                <a:spcPts val="0"/>
              </a:spcAft>
              <a:buSzPts val="1400"/>
              <a:buChar char="•"/>
            </a:pPr>
            <a:r>
              <a:rPr lang="sv-SE" sz="1400"/>
              <a:t>Empty</a:t>
            </a:r>
            <a:endParaRPr b="1" sz="1400"/>
          </a:p>
          <a:p>
            <a:pPr indent="-317500" lvl="1" marL="914400" rtl="0" algn="l">
              <a:spcBef>
                <a:spcPts val="500"/>
              </a:spcBef>
              <a:spcAft>
                <a:spcPts val="0"/>
              </a:spcAft>
              <a:buSzPts val="1400"/>
              <a:buChar char="•"/>
            </a:pPr>
            <a:r>
              <a:rPr lang="sv-SE" sz="1400"/>
              <a:t>single character</a:t>
            </a:r>
            <a:endParaRPr sz="1400"/>
          </a:p>
          <a:p>
            <a:pPr indent="-317500" lvl="1" marL="914400" rtl="0" algn="l">
              <a:spcBef>
                <a:spcPts val="500"/>
              </a:spcBef>
              <a:spcAft>
                <a:spcPts val="0"/>
              </a:spcAft>
              <a:buSzPts val="1400"/>
              <a:buChar char="•"/>
            </a:pPr>
            <a:r>
              <a:rPr lang="sv-SE" sz="1400"/>
              <a:t>many character</a:t>
            </a:r>
            <a:endParaRPr sz="1400"/>
          </a:p>
          <a:p>
            <a:pPr indent="-317500" lvl="1" marL="914400" rtl="0" algn="l">
              <a:spcBef>
                <a:spcPts val="500"/>
              </a:spcBef>
              <a:spcAft>
                <a:spcPts val="0"/>
              </a:spcAft>
              <a:buSzPts val="1400"/>
              <a:buChar char="•"/>
            </a:pPr>
            <a:r>
              <a:rPr lang="sv-SE" sz="1400"/>
              <a:t>longer than any line in the file</a:t>
            </a:r>
            <a:endParaRPr sz="1400"/>
          </a:p>
          <a:p>
            <a:pPr indent="-317500" lvl="0" marL="457200" rtl="0" algn="l">
              <a:spcBef>
                <a:spcPts val="0"/>
              </a:spcBef>
              <a:spcAft>
                <a:spcPts val="0"/>
              </a:spcAft>
              <a:buSzPts val="1400"/>
              <a:buChar char="•"/>
            </a:pPr>
            <a:r>
              <a:rPr lang="sv-SE" sz="1400"/>
              <a:t>Quoting:</a:t>
            </a:r>
            <a:endParaRPr sz="1400"/>
          </a:p>
          <a:p>
            <a:pPr indent="-317500" lvl="1" marL="914400" rtl="0" algn="l">
              <a:spcBef>
                <a:spcPts val="500"/>
              </a:spcBef>
              <a:spcAft>
                <a:spcPts val="0"/>
              </a:spcAft>
              <a:buSzPts val="1400"/>
              <a:buChar char="•"/>
            </a:pPr>
            <a:r>
              <a:rPr lang="sv-SE" sz="1400"/>
              <a:t>pattern has no quotes</a:t>
            </a:r>
            <a:endParaRPr sz="1400"/>
          </a:p>
          <a:p>
            <a:pPr indent="-317500" lvl="1" marL="914400" rtl="0" algn="l">
              <a:spcBef>
                <a:spcPts val="500"/>
              </a:spcBef>
              <a:spcAft>
                <a:spcPts val="0"/>
              </a:spcAft>
              <a:buSzPts val="1400"/>
              <a:buChar char="•"/>
            </a:pPr>
            <a:r>
              <a:rPr lang="sv-SE" sz="1400"/>
              <a:t>pattern has proper quotes</a:t>
            </a:r>
            <a:endParaRPr sz="1400"/>
          </a:p>
          <a:p>
            <a:pPr indent="-317500" lvl="1" marL="914400" rtl="0" algn="l">
              <a:spcBef>
                <a:spcPts val="500"/>
              </a:spcBef>
              <a:spcAft>
                <a:spcPts val="0"/>
              </a:spcAft>
              <a:buSzPts val="1400"/>
              <a:buChar char="•"/>
            </a:pPr>
            <a:r>
              <a:rPr lang="sv-SE" sz="1400"/>
              <a:t>pattern has improper quotes (only one “)</a:t>
            </a:r>
            <a:endParaRPr sz="1400"/>
          </a:p>
          <a:p>
            <a:pPr indent="-317500" lvl="0" marL="457200" rtl="0" algn="l">
              <a:spcBef>
                <a:spcPts val="1000"/>
              </a:spcBef>
              <a:spcAft>
                <a:spcPts val="0"/>
              </a:spcAft>
              <a:buSzPts val="1400"/>
              <a:buChar char="•"/>
            </a:pPr>
            <a:r>
              <a:rPr lang="sv-SE" sz="1400"/>
              <a:t>Embedded spaces:</a:t>
            </a:r>
            <a:endParaRPr sz="1400"/>
          </a:p>
          <a:p>
            <a:pPr indent="-317500" lvl="1" marL="914400" rtl="0" algn="l">
              <a:spcBef>
                <a:spcPts val="500"/>
              </a:spcBef>
              <a:spcAft>
                <a:spcPts val="0"/>
              </a:spcAft>
              <a:buSzPts val="1400"/>
              <a:buChar char="•"/>
            </a:pPr>
            <a:r>
              <a:rPr lang="sv-SE" sz="1400"/>
              <a:t>No spaces </a:t>
            </a:r>
            <a:endParaRPr sz="1400"/>
          </a:p>
          <a:p>
            <a:pPr indent="-317500" lvl="1" marL="914400" rtl="0" algn="l">
              <a:spcBef>
                <a:spcPts val="500"/>
              </a:spcBef>
              <a:spcAft>
                <a:spcPts val="0"/>
              </a:spcAft>
              <a:buSzPts val="1400"/>
              <a:buChar char="•"/>
            </a:pPr>
            <a:r>
              <a:rPr lang="sv-SE" sz="1400"/>
              <a:t>One space</a:t>
            </a:r>
            <a:endParaRPr sz="1400"/>
          </a:p>
          <a:p>
            <a:pPr indent="-317500" lvl="1" marL="914400" rtl="0" algn="l">
              <a:spcBef>
                <a:spcPts val="500"/>
              </a:spcBef>
              <a:spcAft>
                <a:spcPts val="0"/>
              </a:spcAft>
              <a:buSzPts val="1400"/>
              <a:buChar char="•"/>
            </a:pPr>
            <a:r>
              <a:rPr lang="sv-SE" sz="1400"/>
              <a:t>Several spaces </a:t>
            </a:r>
            <a:endParaRPr sz="1400"/>
          </a:p>
        </p:txBody>
      </p:sp>
      <p:sp>
        <p:nvSpPr>
          <p:cNvPr id="299" name="Google Shape;299;p33"/>
          <p:cNvSpPr txBox="1"/>
          <p:nvPr>
            <p:ph idx="10" type="dt"/>
          </p:nvPr>
        </p:nvSpPr>
        <p:spPr>
          <a:xfrm>
            <a:off x="468890" y="4935625"/>
            <a:ext cx="2133600" cy="207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sv-SE"/>
              <a:t>‹#›</a:t>
            </a:fld>
            <a:endParaRPr/>
          </a:p>
        </p:txBody>
      </p:sp>
      <p:sp>
        <p:nvSpPr>
          <p:cNvPr id="300" name="Google Shape;300;p33"/>
          <p:cNvSpPr txBox="1"/>
          <p:nvPr>
            <p:ph idx="1" type="body"/>
          </p:nvPr>
        </p:nvSpPr>
        <p:spPr>
          <a:xfrm>
            <a:off x="4692275" y="900130"/>
            <a:ext cx="3994500" cy="386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sv-SE"/>
              <a:t>File name:    </a:t>
            </a:r>
            <a:endParaRPr/>
          </a:p>
          <a:p>
            <a:pPr indent="-317500" lvl="1" marL="914400" rtl="0" algn="l">
              <a:spcBef>
                <a:spcPts val="0"/>
              </a:spcBef>
              <a:spcAft>
                <a:spcPts val="0"/>
              </a:spcAft>
              <a:buSzPts val="1400"/>
              <a:buChar char="○"/>
            </a:pPr>
            <a:r>
              <a:rPr lang="sv-SE"/>
              <a:t>Existing file name</a:t>
            </a:r>
            <a:endParaRPr/>
          </a:p>
          <a:p>
            <a:pPr indent="-317500" lvl="1" marL="914400" rtl="0" algn="l">
              <a:spcBef>
                <a:spcPts val="0"/>
              </a:spcBef>
              <a:spcAft>
                <a:spcPts val="0"/>
              </a:spcAft>
              <a:buSzPts val="1400"/>
              <a:buChar char="○"/>
            </a:pPr>
            <a:r>
              <a:rPr lang="sv-SE"/>
              <a:t>no file with this name</a:t>
            </a:r>
            <a:endParaRPr/>
          </a:p>
          <a:p>
            <a:pPr indent="-317500" lvl="0" marL="457200" rtl="0" algn="l">
              <a:spcBef>
                <a:spcPts val="0"/>
              </a:spcBef>
              <a:spcAft>
                <a:spcPts val="0"/>
              </a:spcAft>
              <a:buSzPts val="1400"/>
              <a:buChar char="●"/>
            </a:pPr>
            <a:r>
              <a:rPr lang="sv-SE"/>
              <a:t>Number of occurrence of pattern in file:</a:t>
            </a:r>
            <a:endParaRPr/>
          </a:p>
          <a:p>
            <a:pPr indent="-317500" lvl="1" marL="914400" rtl="0" algn="l">
              <a:spcBef>
                <a:spcPts val="0"/>
              </a:spcBef>
              <a:spcAft>
                <a:spcPts val="0"/>
              </a:spcAft>
              <a:buSzPts val="1400"/>
              <a:buChar char="○"/>
            </a:pPr>
            <a:r>
              <a:rPr lang="sv-SE"/>
              <a:t>None</a:t>
            </a:r>
            <a:endParaRPr/>
          </a:p>
          <a:p>
            <a:pPr indent="-317500" lvl="1" marL="914400" rtl="0" algn="l">
              <a:spcBef>
                <a:spcPts val="0"/>
              </a:spcBef>
              <a:spcAft>
                <a:spcPts val="0"/>
              </a:spcAft>
              <a:buSzPts val="1400"/>
              <a:buChar char="○"/>
            </a:pPr>
            <a:r>
              <a:rPr lang="sv-SE"/>
              <a:t>exactly one</a:t>
            </a:r>
            <a:endParaRPr/>
          </a:p>
          <a:p>
            <a:pPr indent="-317500" lvl="1" marL="914400" rtl="0" algn="l">
              <a:spcBef>
                <a:spcPts val="0"/>
              </a:spcBef>
              <a:spcAft>
                <a:spcPts val="0"/>
              </a:spcAft>
              <a:buSzPts val="1400"/>
              <a:buChar char="○"/>
            </a:pPr>
            <a:r>
              <a:rPr lang="sv-SE"/>
              <a:t>more than one</a:t>
            </a:r>
            <a:endParaRPr/>
          </a:p>
          <a:p>
            <a:pPr indent="-317500" lvl="0" marL="457200" rtl="0" algn="l">
              <a:spcBef>
                <a:spcPts val="0"/>
              </a:spcBef>
              <a:spcAft>
                <a:spcPts val="0"/>
              </a:spcAft>
              <a:buSzPts val="1400"/>
              <a:buChar char="●"/>
            </a:pPr>
            <a:r>
              <a:rPr lang="sv-SE"/>
              <a:t>Pattern occurrences on target line:</a:t>
            </a:r>
            <a:endParaRPr/>
          </a:p>
          <a:p>
            <a:pPr indent="-317500" lvl="1" marL="914400" rtl="0" algn="l">
              <a:spcBef>
                <a:spcPts val="0"/>
              </a:spcBef>
              <a:spcAft>
                <a:spcPts val="0"/>
              </a:spcAft>
              <a:buSzPts val="1400"/>
              <a:buChar char="○"/>
            </a:pPr>
            <a:r>
              <a:rPr lang="sv-SE"/>
              <a:t>One</a:t>
            </a:r>
            <a:endParaRPr/>
          </a:p>
          <a:p>
            <a:pPr indent="-317500" lvl="1" marL="914400" rtl="0" algn="l">
              <a:spcBef>
                <a:spcPts val="0"/>
              </a:spcBef>
              <a:spcAft>
                <a:spcPts val="0"/>
              </a:spcAft>
              <a:buSzPts val="1400"/>
              <a:buChar char="○"/>
            </a:pPr>
            <a:r>
              <a:rPr lang="sv-SE"/>
              <a:t>more than one</a:t>
            </a:r>
            <a:endParaRPr/>
          </a:p>
        </p:txBody>
      </p:sp>
      <p:sp>
        <p:nvSpPr>
          <p:cNvPr id="301" name="Google Shape;301;p33"/>
          <p:cNvSpPr txBox="1"/>
          <p:nvPr/>
        </p:nvSpPr>
        <p:spPr>
          <a:xfrm>
            <a:off x="316600" y="2371341"/>
            <a:ext cx="12987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solidFill>
                  <a:srgbClr val="FF0000"/>
                </a:solidFill>
              </a:rPr>
              <a:t>[error]</a:t>
            </a:r>
            <a:endParaRPr b="1">
              <a:solidFill>
                <a:srgbClr val="FF0000"/>
              </a:solidFill>
            </a:endParaRPr>
          </a:p>
        </p:txBody>
      </p:sp>
      <p:sp>
        <p:nvSpPr>
          <p:cNvPr id="302" name="Google Shape;302;p33"/>
          <p:cNvSpPr txBox="1"/>
          <p:nvPr/>
        </p:nvSpPr>
        <p:spPr>
          <a:xfrm>
            <a:off x="316600" y="3342972"/>
            <a:ext cx="12987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solidFill>
                  <a:srgbClr val="FF0000"/>
                </a:solidFill>
              </a:rPr>
              <a:t>[error]</a:t>
            </a:r>
            <a:endParaRPr b="1">
              <a:solidFill>
                <a:srgbClr val="FF0000"/>
              </a:solidFill>
            </a:endParaRPr>
          </a:p>
        </p:txBody>
      </p:sp>
      <p:sp>
        <p:nvSpPr>
          <p:cNvPr id="303" name="Google Shape;303;p33"/>
          <p:cNvSpPr txBox="1"/>
          <p:nvPr/>
        </p:nvSpPr>
        <p:spPr>
          <a:xfrm>
            <a:off x="7388100" y="2224744"/>
            <a:ext cx="12987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solidFill>
                  <a:srgbClr val="FF0000"/>
                </a:solidFill>
              </a:rPr>
              <a:t>[error]</a:t>
            </a:r>
            <a:endParaRPr b="1">
              <a:solidFill>
                <a:srgbClr val="FF0000"/>
              </a:solidFill>
            </a:endParaRPr>
          </a:p>
        </p:txBody>
      </p:sp>
      <p:sp>
        <p:nvSpPr>
          <p:cNvPr id="304" name="Google Shape;304;p33"/>
          <p:cNvSpPr txBox="1"/>
          <p:nvPr/>
        </p:nvSpPr>
        <p:spPr>
          <a:xfrm>
            <a:off x="6970650" y="3668713"/>
            <a:ext cx="12987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solidFill>
                  <a:srgbClr val="0000FF"/>
                </a:solidFill>
              </a:rPr>
              <a:t>[single]</a:t>
            </a:r>
            <a:endParaRPr b="1">
              <a:solidFill>
                <a:srgbClr val="0000FF"/>
              </a:solidFill>
            </a:endParaRPr>
          </a:p>
        </p:txBody>
      </p:sp>
      <p:sp>
        <p:nvSpPr>
          <p:cNvPr id="305" name="Google Shape;305;p33"/>
          <p:cNvSpPr txBox="1"/>
          <p:nvPr/>
        </p:nvSpPr>
        <p:spPr>
          <a:xfrm>
            <a:off x="6624825" y="2868628"/>
            <a:ext cx="12987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solidFill>
                  <a:srgbClr val="0000FF"/>
                </a:solidFill>
              </a:rPr>
              <a:t>[single]</a:t>
            </a:r>
            <a:endParaRPr b="1">
              <a:solidFill>
                <a:srgbClr val="0000FF"/>
              </a:solidFill>
            </a:endParaRPr>
          </a:p>
        </p:txBody>
      </p:sp>
      <p:sp>
        <p:nvSpPr>
          <p:cNvPr id="306" name="Google Shape;306;p33"/>
          <p:cNvSpPr/>
          <p:nvPr/>
        </p:nvSpPr>
        <p:spPr>
          <a:xfrm>
            <a:off x="2856475" y="1184850"/>
            <a:ext cx="6108900" cy="62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2000"/>
              <a:t>4 (error) + 2 (single) + (1</a:t>
            </a:r>
            <a:r>
              <a:rPr b="1" baseline="30000" lang="sv-SE" sz="2000"/>
              <a:t>3</a:t>
            </a:r>
            <a:r>
              <a:rPr b="1" lang="sv-SE" sz="2000"/>
              <a:t>*2</a:t>
            </a:r>
            <a:r>
              <a:rPr b="1" baseline="30000" lang="sv-SE" sz="2000"/>
              <a:t>3</a:t>
            </a:r>
            <a:r>
              <a:rPr b="1" lang="sv-SE" sz="2000"/>
              <a:t>) (quoted = true)  + (1</a:t>
            </a:r>
            <a:r>
              <a:rPr b="1" baseline="30000" lang="sv-SE" sz="2000"/>
              <a:t>4</a:t>
            </a:r>
            <a:r>
              <a:rPr b="1" lang="sv-SE" sz="2000"/>
              <a:t>*2</a:t>
            </a:r>
            <a:r>
              <a:rPr b="1" baseline="30000" lang="sv-SE" sz="2000"/>
              <a:t>2</a:t>
            </a:r>
            <a:r>
              <a:rPr b="1" lang="sv-SE" sz="2000"/>
              <a:t>) (quoted = false) = 18</a:t>
            </a:r>
            <a:endParaRPr b="1" sz="2000"/>
          </a:p>
        </p:txBody>
      </p:sp>
      <p:sp>
        <p:nvSpPr>
          <p:cNvPr id="307" name="Google Shape;307;p33"/>
          <p:cNvSpPr txBox="1"/>
          <p:nvPr/>
        </p:nvSpPr>
        <p:spPr>
          <a:xfrm>
            <a:off x="316600" y="1605591"/>
            <a:ext cx="12987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solidFill>
                  <a:srgbClr val="FF0000"/>
                </a:solidFill>
              </a:rPr>
              <a:t>[error]</a:t>
            </a:r>
            <a:endParaRPr b="1">
              <a:solidFill>
                <a:srgbClr val="FF0000"/>
              </a:solidFill>
            </a:endParaRPr>
          </a:p>
        </p:txBody>
      </p:sp>
      <p:sp>
        <p:nvSpPr>
          <p:cNvPr id="308" name="Google Shape;308;p33"/>
          <p:cNvSpPr txBox="1"/>
          <p:nvPr/>
        </p:nvSpPr>
        <p:spPr>
          <a:xfrm>
            <a:off x="74675" y="4081650"/>
            <a:ext cx="14094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1200"/>
              <a:t>[if quoting = proper]</a:t>
            </a:r>
            <a:endParaRPr b="1" sz="1200"/>
          </a:p>
        </p:txBody>
      </p:sp>
      <p:sp>
        <p:nvSpPr>
          <p:cNvPr id="309" name="Google Shape;309;p33"/>
          <p:cNvSpPr txBox="1"/>
          <p:nvPr/>
        </p:nvSpPr>
        <p:spPr>
          <a:xfrm>
            <a:off x="47725" y="4439000"/>
            <a:ext cx="14094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1200"/>
              <a:t>[if quoting = proper]</a:t>
            </a:r>
            <a:endParaRPr b="1" sz="1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16" name="Google Shape;316;p34"/>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23" name="Google Shape;323;p35"/>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Unit Testing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Stages</a:t>
            </a:r>
            <a:endParaRPr/>
          </a:p>
        </p:txBody>
      </p:sp>
      <p:sp>
        <p:nvSpPr>
          <p:cNvPr id="329" name="Google Shape;329;p36"/>
          <p:cNvSpPr txBox="1"/>
          <p:nvPr>
            <p:ph idx="1" type="body"/>
          </p:nvPr>
        </p:nvSpPr>
        <p:spPr>
          <a:xfrm>
            <a:off x="468900" y="1282400"/>
            <a:ext cx="54975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interact with </a:t>
            </a:r>
            <a:r>
              <a:rPr b="1" lang="sv-SE">
                <a:solidFill>
                  <a:schemeClr val="accent3"/>
                </a:solidFill>
              </a:rPr>
              <a:t>systems</a:t>
            </a:r>
            <a:r>
              <a:rPr lang="sv-SE"/>
              <a:t> through</a:t>
            </a:r>
            <a:r>
              <a:rPr b="1" lang="sv-SE"/>
              <a:t> </a:t>
            </a:r>
            <a:r>
              <a:rPr b="1" lang="sv-SE">
                <a:solidFill>
                  <a:schemeClr val="accent3"/>
                </a:solidFill>
              </a:rPr>
              <a:t>interfaces</a:t>
            </a:r>
            <a:r>
              <a:rPr lang="sv-SE"/>
              <a:t>.</a:t>
            </a:r>
            <a:endParaRPr/>
          </a:p>
          <a:p>
            <a:pPr indent="-368300" lvl="1" marL="914400" rtl="0" algn="l">
              <a:spcBef>
                <a:spcPts val="500"/>
              </a:spcBef>
              <a:spcAft>
                <a:spcPts val="0"/>
              </a:spcAft>
              <a:buSzPts val="2200"/>
              <a:buChar char="•"/>
            </a:pPr>
            <a:r>
              <a:rPr lang="sv-SE"/>
              <a:t>APIs, GUIs, CLIs</a:t>
            </a:r>
            <a:endParaRPr/>
          </a:p>
          <a:p>
            <a:pPr indent="-393700" lvl="0" marL="457200" rtl="0" algn="l">
              <a:spcBef>
                <a:spcPts val="1000"/>
              </a:spcBef>
              <a:spcAft>
                <a:spcPts val="0"/>
              </a:spcAft>
              <a:buSzPts val="2600"/>
              <a:buChar char="•"/>
            </a:pPr>
            <a:r>
              <a:rPr lang="sv-SE"/>
              <a:t>Systems built from </a:t>
            </a:r>
            <a:r>
              <a:rPr b="1" lang="sv-SE">
                <a:solidFill>
                  <a:schemeClr val="accent3"/>
                </a:solidFill>
              </a:rPr>
              <a:t>subsystems</a:t>
            </a:r>
            <a:r>
              <a:rPr lang="sv-SE"/>
              <a:t>.</a:t>
            </a:r>
            <a:endParaRPr/>
          </a:p>
          <a:p>
            <a:pPr indent="-368300" lvl="1" marL="914400" rtl="0" algn="l">
              <a:spcBef>
                <a:spcPts val="500"/>
              </a:spcBef>
              <a:spcAft>
                <a:spcPts val="0"/>
              </a:spcAft>
              <a:buSzPts val="2200"/>
              <a:buChar char="•"/>
            </a:pPr>
            <a:r>
              <a:rPr lang="sv-SE"/>
              <a:t>With their own interfaces.</a:t>
            </a:r>
            <a:endParaRPr/>
          </a:p>
          <a:p>
            <a:pPr indent="-393700" lvl="0" marL="457200" rtl="0" algn="l">
              <a:spcBef>
                <a:spcPts val="1000"/>
              </a:spcBef>
              <a:spcAft>
                <a:spcPts val="0"/>
              </a:spcAft>
              <a:buSzPts val="2600"/>
              <a:buChar char="•"/>
            </a:pPr>
            <a:r>
              <a:rPr lang="sv-SE"/>
              <a:t>Subsystems built from </a:t>
            </a:r>
            <a:r>
              <a:rPr b="1" lang="sv-SE">
                <a:solidFill>
                  <a:schemeClr val="accent3"/>
                </a:solidFill>
              </a:rPr>
              <a:t>units</a:t>
            </a:r>
            <a:r>
              <a:rPr lang="sv-SE"/>
              <a:t>.</a:t>
            </a:r>
            <a:endParaRPr/>
          </a:p>
          <a:p>
            <a:pPr indent="-368300" lvl="1" marL="914400" rtl="0" algn="l">
              <a:spcBef>
                <a:spcPts val="500"/>
              </a:spcBef>
              <a:spcAft>
                <a:spcPts val="0"/>
              </a:spcAft>
              <a:buSzPts val="2200"/>
              <a:buChar char="•"/>
            </a:pPr>
            <a:r>
              <a:rPr lang="sv-SE"/>
              <a:t>Communication via method calls. </a:t>
            </a:r>
            <a:endParaRPr/>
          </a:p>
        </p:txBody>
      </p:sp>
      <p:sp>
        <p:nvSpPr>
          <p:cNvPr id="330" name="Google Shape;330;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31" name="Google Shape;331;p36"/>
          <p:cNvSpPr/>
          <p:nvPr/>
        </p:nvSpPr>
        <p:spPr>
          <a:xfrm>
            <a:off x="6321450" y="928650"/>
            <a:ext cx="2597100" cy="3286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6"/>
          <p:cNvSpPr/>
          <p:nvPr/>
        </p:nvSpPr>
        <p:spPr>
          <a:xfrm>
            <a:off x="6640325"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sp>
        <p:nvSpPr>
          <p:cNvPr id="333" name="Google Shape;333;p36"/>
          <p:cNvSpPr/>
          <p:nvPr/>
        </p:nvSpPr>
        <p:spPr>
          <a:xfrm>
            <a:off x="7388788"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GUI</a:t>
            </a:r>
            <a:endParaRPr/>
          </a:p>
        </p:txBody>
      </p:sp>
      <p:sp>
        <p:nvSpPr>
          <p:cNvPr id="334" name="Google Shape;334;p36"/>
          <p:cNvSpPr/>
          <p:nvPr/>
        </p:nvSpPr>
        <p:spPr>
          <a:xfrm>
            <a:off x="8137275"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CLI</a:t>
            </a:r>
            <a:endParaRPr/>
          </a:p>
        </p:txBody>
      </p:sp>
      <p:sp>
        <p:nvSpPr>
          <p:cNvPr id="335" name="Google Shape;335;p36"/>
          <p:cNvSpPr/>
          <p:nvPr/>
        </p:nvSpPr>
        <p:spPr>
          <a:xfrm>
            <a:off x="6321450" y="1618775"/>
            <a:ext cx="1440300" cy="107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6"/>
          <p:cNvSpPr/>
          <p:nvPr/>
        </p:nvSpPr>
        <p:spPr>
          <a:xfrm>
            <a:off x="6707300" y="1618775"/>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sp>
        <p:nvSpPr>
          <p:cNvPr id="337" name="Google Shape;337;p36"/>
          <p:cNvSpPr/>
          <p:nvPr/>
        </p:nvSpPr>
        <p:spPr>
          <a:xfrm>
            <a:off x="7498250" y="2935350"/>
            <a:ext cx="1374300" cy="107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6"/>
          <p:cNvSpPr/>
          <p:nvPr/>
        </p:nvSpPr>
        <p:spPr>
          <a:xfrm>
            <a:off x="7823525" y="29353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cxnSp>
        <p:nvCxnSpPr>
          <p:cNvPr id="339" name="Google Shape;339;p36"/>
          <p:cNvCxnSpPr>
            <a:endCxn id="338" idx="0"/>
          </p:cNvCxnSpPr>
          <p:nvPr/>
        </p:nvCxnSpPr>
        <p:spPr>
          <a:xfrm flipH="1" rot="-5400000">
            <a:off x="6858575" y="1718400"/>
            <a:ext cx="1317600" cy="1116300"/>
          </a:xfrm>
          <a:prstGeom prst="bentConnector3">
            <a:avLst>
              <a:gd fmla="val -12481" name="adj1"/>
            </a:avLst>
          </a:prstGeom>
          <a:noFill/>
          <a:ln cap="flat" cmpd="sng" w="19050">
            <a:solidFill>
              <a:schemeClr val="accent5"/>
            </a:solidFill>
            <a:prstDash val="solid"/>
            <a:round/>
            <a:headEnd len="med" w="med" type="none"/>
            <a:tailEnd len="med" w="med" type="none"/>
          </a:ln>
        </p:spPr>
      </p:cxnSp>
      <p:sp>
        <p:nvSpPr>
          <p:cNvPr id="340" name="Google Shape;340;p36"/>
          <p:cNvSpPr/>
          <p:nvPr/>
        </p:nvSpPr>
        <p:spPr>
          <a:xfrm>
            <a:off x="638750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6"/>
          <p:cNvSpPr/>
          <p:nvPr/>
        </p:nvSpPr>
        <p:spPr>
          <a:xfrm>
            <a:off x="685025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6"/>
          <p:cNvSpPr/>
          <p:nvPr/>
        </p:nvSpPr>
        <p:spPr>
          <a:xfrm>
            <a:off x="731300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3" name="Google Shape;343;p36"/>
          <p:cNvCxnSpPr>
            <a:stCxn id="340" idx="0"/>
            <a:endCxn id="342" idx="0"/>
          </p:cNvCxnSpPr>
          <p:nvPr/>
        </p:nvCxnSpPr>
        <p:spPr>
          <a:xfrm flipH="1" rot="-5400000">
            <a:off x="7035200" y="1851125"/>
            <a:ext cx="600" cy="9255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344" name="Google Shape;344;p36"/>
          <p:cNvCxnSpPr>
            <a:stCxn id="341" idx="0"/>
          </p:cNvCxnSpPr>
          <p:nvPr/>
        </p:nvCxnSpPr>
        <p:spPr>
          <a:xfrm flipH="1" rot="10800000">
            <a:off x="7035500" y="2070575"/>
            <a:ext cx="1800" cy="243000"/>
          </a:xfrm>
          <a:prstGeom prst="straightConnector1">
            <a:avLst/>
          </a:prstGeom>
          <a:noFill/>
          <a:ln cap="flat" cmpd="sng" w="9525">
            <a:solidFill>
              <a:schemeClr val="dk2"/>
            </a:solidFill>
            <a:prstDash val="solid"/>
            <a:round/>
            <a:headEnd len="med" w="med" type="none"/>
            <a:tailEnd len="med" w="med" type="none"/>
          </a:ln>
        </p:spPr>
      </p:cxnSp>
      <p:sp>
        <p:nvSpPr>
          <p:cNvPr id="345" name="Google Shape;345;p36"/>
          <p:cNvSpPr/>
          <p:nvPr/>
        </p:nvSpPr>
        <p:spPr>
          <a:xfrm>
            <a:off x="752555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6"/>
          <p:cNvSpPr/>
          <p:nvPr/>
        </p:nvSpPr>
        <p:spPr>
          <a:xfrm>
            <a:off x="798830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6"/>
          <p:cNvSpPr/>
          <p:nvPr/>
        </p:nvSpPr>
        <p:spPr>
          <a:xfrm>
            <a:off x="845105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8" name="Google Shape;348;p36"/>
          <p:cNvCxnSpPr>
            <a:stCxn id="345" idx="0"/>
            <a:endCxn id="347" idx="0"/>
          </p:cNvCxnSpPr>
          <p:nvPr/>
        </p:nvCxnSpPr>
        <p:spPr>
          <a:xfrm flipH="1" rot="-5400000">
            <a:off x="8173250" y="3167700"/>
            <a:ext cx="600" cy="9255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349" name="Google Shape;349;p36"/>
          <p:cNvCxnSpPr>
            <a:stCxn id="346" idx="0"/>
          </p:cNvCxnSpPr>
          <p:nvPr/>
        </p:nvCxnSpPr>
        <p:spPr>
          <a:xfrm flipH="1" rot="10800000">
            <a:off x="8173550" y="3387150"/>
            <a:ext cx="1800" cy="243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
                                        <p:tgtEl>
                                          <p:spTgt spid="335"/>
                                        </p:tgtEl>
                                      </p:cBhvr>
                                    </p:animEffect>
                                  </p:childTnLst>
                                </p:cTn>
                              </p:par>
                              <p:par>
                                <p:cTn fill="hold" nodeType="with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
                                        <p:tgtEl>
                                          <p:spTgt spid="336"/>
                                        </p:tgtEl>
                                      </p:cBhvr>
                                    </p:animEffect>
                                  </p:childTnLst>
                                </p:cTn>
                              </p:par>
                              <p:par>
                                <p:cTn fill="hold" nodeType="with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
                                        <p:tgtEl>
                                          <p:spTgt spid="338"/>
                                        </p:tgtEl>
                                      </p:cBhvr>
                                    </p:animEffect>
                                  </p:childTnLst>
                                </p:cTn>
                              </p:par>
                              <p:par>
                                <p:cTn fill="hold" nodeType="with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
                                        <p:tgtEl>
                                          <p:spTgt spid="339"/>
                                        </p:tgtEl>
                                      </p:cBhvr>
                                    </p:animEffect>
                                  </p:childTnLst>
                                </p:cTn>
                              </p:par>
                              <p:par>
                                <p:cTn fill="hold" nodeType="with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
                                        <p:tgtEl>
                                          <p:spTgt spid="3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
                                        <p:tgtEl>
                                          <p:spTgt spid="340"/>
                                        </p:tgtEl>
                                      </p:cBhvr>
                                    </p:animEffect>
                                  </p:childTnLst>
                                </p:cTn>
                              </p:par>
                              <p:par>
                                <p:cTn fill="hold" nodeType="with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
                                        <p:tgtEl>
                                          <p:spTgt spid="341"/>
                                        </p:tgtEl>
                                      </p:cBhvr>
                                    </p:animEffect>
                                  </p:childTnLst>
                                </p:cTn>
                              </p:par>
                              <p:par>
                                <p:cTn fill="hold" nodeType="with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
                                        <p:tgtEl>
                                          <p:spTgt spid="342"/>
                                        </p:tgtEl>
                                      </p:cBhvr>
                                    </p:animEffect>
                                  </p:childTnLst>
                                </p:cTn>
                              </p:par>
                              <p:par>
                                <p:cTn fill="hold" nodeType="with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
                                        <p:tgtEl>
                                          <p:spTgt spid="343"/>
                                        </p:tgtEl>
                                      </p:cBhvr>
                                    </p:animEffect>
                                  </p:childTnLst>
                                </p:cTn>
                              </p:par>
                              <p:par>
                                <p:cTn fill="hold" nodeType="with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
                                        <p:tgtEl>
                                          <p:spTgt spid="344"/>
                                        </p:tgtEl>
                                      </p:cBhvr>
                                    </p:animEffect>
                                  </p:childTnLst>
                                </p:cTn>
                              </p:par>
                              <p:par>
                                <p:cTn fill="hold" nodeType="with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
                                        <p:tgtEl>
                                          <p:spTgt spid="345"/>
                                        </p:tgtEl>
                                      </p:cBhvr>
                                    </p:animEffect>
                                  </p:childTnLst>
                                </p:cTn>
                              </p:par>
                              <p:par>
                                <p:cTn fill="hold" nodeType="with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
                                        <p:tgtEl>
                                          <p:spTgt spid="346"/>
                                        </p:tgtEl>
                                      </p:cBhvr>
                                    </p:animEffect>
                                  </p:childTnLst>
                                </p:cTn>
                              </p:par>
                              <p:par>
                                <p:cTn fill="hold" nodeType="with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
                                        <p:tgtEl>
                                          <p:spTgt spid="347"/>
                                        </p:tgtEl>
                                      </p:cBhvr>
                                    </p:animEffect>
                                  </p:childTnLst>
                                </p:cTn>
                              </p:par>
                              <p:par>
                                <p:cTn fill="hold" nodeType="with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
                                        <p:tgtEl>
                                          <p:spTgt spid="348"/>
                                        </p:tgtEl>
                                      </p:cBhvr>
                                    </p:animEffect>
                                  </p:childTnLst>
                                </p:cTn>
                              </p:par>
                              <p:par>
                                <p:cTn fill="hold" nodeType="with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
                                        <p:tgtEl>
                                          <p:spTgt spid="3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Stages</a:t>
            </a:r>
            <a:endParaRPr/>
          </a:p>
        </p:txBody>
      </p:sp>
      <p:sp>
        <p:nvSpPr>
          <p:cNvPr id="355" name="Google Shape;355;p37"/>
          <p:cNvSpPr txBox="1"/>
          <p:nvPr>
            <p:ph idx="1" type="body"/>
          </p:nvPr>
        </p:nvSpPr>
        <p:spPr>
          <a:xfrm>
            <a:off x="468900" y="1282400"/>
            <a:ext cx="55182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accent3"/>
              </a:buClr>
              <a:buSzPts val="3000"/>
              <a:buChar char="•"/>
            </a:pPr>
            <a:r>
              <a:rPr b="1" lang="sv-SE">
                <a:solidFill>
                  <a:schemeClr val="accent3"/>
                </a:solidFill>
              </a:rPr>
              <a:t>Unit Testing</a:t>
            </a:r>
            <a:endParaRPr b="1">
              <a:solidFill>
                <a:schemeClr val="accent3"/>
              </a:solidFill>
            </a:endParaRPr>
          </a:p>
          <a:p>
            <a:pPr indent="-368300" lvl="1" marL="914400" marR="0" rtl="0" algn="l">
              <a:lnSpc>
                <a:spcPct val="100000"/>
              </a:lnSpc>
              <a:spcBef>
                <a:spcPts val="0"/>
              </a:spcBef>
              <a:spcAft>
                <a:spcPts val="0"/>
              </a:spcAft>
              <a:buSzPts val="2200"/>
              <a:buChar char="•"/>
            </a:pPr>
            <a:r>
              <a:rPr lang="sv-SE"/>
              <a:t>Methods of a single class</a:t>
            </a:r>
            <a:endParaRPr/>
          </a:p>
          <a:p>
            <a:pPr indent="-393700" lvl="0" marL="457200" marR="0" rtl="0" algn="l">
              <a:lnSpc>
                <a:spcPct val="100000"/>
              </a:lnSpc>
              <a:spcBef>
                <a:spcPts val="0"/>
              </a:spcBef>
              <a:spcAft>
                <a:spcPts val="0"/>
              </a:spcAft>
              <a:buClr>
                <a:schemeClr val="accent3"/>
              </a:buClr>
              <a:buSzPts val="2600"/>
              <a:buChar char="•"/>
            </a:pPr>
            <a:r>
              <a:rPr b="1" lang="sv-SE">
                <a:solidFill>
                  <a:schemeClr val="accent3"/>
                </a:solidFill>
              </a:rPr>
              <a:t>System-level Testing</a:t>
            </a:r>
            <a:endParaRPr b="1">
              <a:solidFill>
                <a:schemeClr val="accent3"/>
              </a:solidFill>
            </a:endParaRPr>
          </a:p>
          <a:p>
            <a:pPr indent="-368300" lvl="1" marL="914400" marR="0" rtl="0" algn="l">
              <a:lnSpc>
                <a:spcPct val="100000"/>
              </a:lnSpc>
              <a:spcBef>
                <a:spcPts val="0"/>
              </a:spcBef>
              <a:spcAft>
                <a:spcPts val="0"/>
              </a:spcAft>
              <a:buClr>
                <a:schemeClr val="accent3"/>
              </a:buClr>
              <a:buSzPts val="2200"/>
              <a:buChar char="•"/>
            </a:pPr>
            <a:r>
              <a:rPr b="1" lang="sv-SE">
                <a:solidFill>
                  <a:schemeClr val="accent3"/>
                </a:solidFill>
              </a:rPr>
              <a:t>System (Integration) Testing</a:t>
            </a:r>
            <a:endParaRPr b="1">
              <a:solidFill>
                <a:schemeClr val="accent3"/>
              </a:solidFill>
            </a:endParaRPr>
          </a:p>
          <a:p>
            <a:pPr indent="-342900" lvl="2" marL="1371600" marR="0" rtl="0" algn="l">
              <a:lnSpc>
                <a:spcPct val="100000"/>
              </a:lnSpc>
              <a:spcBef>
                <a:spcPts val="0"/>
              </a:spcBef>
              <a:spcAft>
                <a:spcPts val="0"/>
              </a:spcAft>
              <a:buSzPts val="1800"/>
              <a:buChar char="•"/>
            </a:pPr>
            <a:r>
              <a:rPr lang="sv-SE"/>
              <a:t>(Subsystem-level) Collected units</a:t>
            </a:r>
            <a:endParaRPr/>
          </a:p>
          <a:p>
            <a:pPr indent="-342900" lvl="2" marL="1371600" marR="0" rtl="0" algn="l">
              <a:lnSpc>
                <a:spcPct val="100000"/>
              </a:lnSpc>
              <a:spcBef>
                <a:spcPts val="0"/>
              </a:spcBef>
              <a:spcAft>
                <a:spcPts val="0"/>
              </a:spcAft>
              <a:buSzPts val="1800"/>
              <a:buChar char="•"/>
            </a:pPr>
            <a:r>
              <a:rPr lang="sv-SE"/>
              <a:t>(System-level) High-level interfaces</a:t>
            </a:r>
            <a:endParaRPr/>
          </a:p>
          <a:p>
            <a:pPr indent="-368300" lvl="1" marL="914400" marR="0" rtl="0" algn="l">
              <a:lnSpc>
                <a:spcPct val="100000"/>
              </a:lnSpc>
              <a:spcBef>
                <a:spcPts val="0"/>
              </a:spcBef>
              <a:spcAft>
                <a:spcPts val="0"/>
              </a:spcAft>
              <a:buClr>
                <a:schemeClr val="accent3"/>
              </a:buClr>
              <a:buSzPts val="2200"/>
              <a:buChar char="•"/>
            </a:pPr>
            <a:r>
              <a:rPr b="1" lang="sv-SE">
                <a:solidFill>
                  <a:schemeClr val="accent3"/>
                </a:solidFill>
              </a:rPr>
              <a:t>Exploratory Testing</a:t>
            </a:r>
            <a:endParaRPr b="1">
              <a:solidFill>
                <a:schemeClr val="accent3"/>
              </a:solidFill>
            </a:endParaRPr>
          </a:p>
          <a:p>
            <a:pPr indent="-342900" lvl="2" marL="1371600" marR="0" rtl="0" algn="l">
              <a:lnSpc>
                <a:spcPct val="100000"/>
              </a:lnSpc>
              <a:spcBef>
                <a:spcPts val="0"/>
              </a:spcBef>
              <a:spcAft>
                <a:spcPts val="0"/>
              </a:spcAft>
              <a:buSzPts val="1800"/>
              <a:buChar char="•"/>
            </a:pPr>
            <a:r>
              <a:rPr lang="sv-SE"/>
              <a:t>Ad-hoc GUI testing method</a:t>
            </a:r>
            <a:endParaRPr/>
          </a:p>
        </p:txBody>
      </p:sp>
      <p:sp>
        <p:nvSpPr>
          <p:cNvPr id="356" name="Google Shape;356;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57" name="Google Shape;357;p37"/>
          <p:cNvSpPr/>
          <p:nvPr/>
        </p:nvSpPr>
        <p:spPr>
          <a:xfrm>
            <a:off x="6321450" y="928650"/>
            <a:ext cx="2597100" cy="3286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7"/>
          <p:cNvSpPr/>
          <p:nvPr/>
        </p:nvSpPr>
        <p:spPr>
          <a:xfrm>
            <a:off x="6640325"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sp>
        <p:nvSpPr>
          <p:cNvPr id="359" name="Google Shape;359;p37"/>
          <p:cNvSpPr/>
          <p:nvPr/>
        </p:nvSpPr>
        <p:spPr>
          <a:xfrm>
            <a:off x="7388788"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GUI</a:t>
            </a:r>
            <a:endParaRPr/>
          </a:p>
        </p:txBody>
      </p:sp>
      <p:sp>
        <p:nvSpPr>
          <p:cNvPr id="360" name="Google Shape;360;p37"/>
          <p:cNvSpPr/>
          <p:nvPr/>
        </p:nvSpPr>
        <p:spPr>
          <a:xfrm>
            <a:off x="8137275"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CLI</a:t>
            </a:r>
            <a:endParaRPr/>
          </a:p>
        </p:txBody>
      </p:sp>
      <p:sp>
        <p:nvSpPr>
          <p:cNvPr id="361" name="Google Shape;361;p37"/>
          <p:cNvSpPr/>
          <p:nvPr/>
        </p:nvSpPr>
        <p:spPr>
          <a:xfrm>
            <a:off x="6321450" y="1618775"/>
            <a:ext cx="1440300" cy="107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7"/>
          <p:cNvSpPr/>
          <p:nvPr/>
        </p:nvSpPr>
        <p:spPr>
          <a:xfrm>
            <a:off x="6707300" y="1618775"/>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sp>
        <p:nvSpPr>
          <p:cNvPr id="363" name="Google Shape;363;p37"/>
          <p:cNvSpPr/>
          <p:nvPr/>
        </p:nvSpPr>
        <p:spPr>
          <a:xfrm>
            <a:off x="7498250" y="2935350"/>
            <a:ext cx="1374300" cy="107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7"/>
          <p:cNvSpPr/>
          <p:nvPr/>
        </p:nvSpPr>
        <p:spPr>
          <a:xfrm>
            <a:off x="7823525" y="29353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cxnSp>
        <p:nvCxnSpPr>
          <p:cNvPr id="365" name="Google Shape;365;p37"/>
          <p:cNvCxnSpPr>
            <a:endCxn id="364" idx="0"/>
          </p:cNvCxnSpPr>
          <p:nvPr/>
        </p:nvCxnSpPr>
        <p:spPr>
          <a:xfrm flipH="1" rot="-5400000">
            <a:off x="6858575" y="1718400"/>
            <a:ext cx="1317600" cy="1116300"/>
          </a:xfrm>
          <a:prstGeom prst="bentConnector3">
            <a:avLst>
              <a:gd fmla="val -12481" name="adj1"/>
            </a:avLst>
          </a:prstGeom>
          <a:noFill/>
          <a:ln cap="flat" cmpd="sng" w="19050">
            <a:solidFill>
              <a:schemeClr val="accent5"/>
            </a:solidFill>
            <a:prstDash val="solid"/>
            <a:round/>
            <a:headEnd len="med" w="med" type="none"/>
            <a:tailEnd len="med" w="med" type="none"/>
          </a:ln>
        </p:spPr>
      </p:cxnSp>
      <p:sp>
        <p:nvSpPr>
          <p:cNvPr id="366" name="Google Shape;366;p37"/>
          <p:cNvSpPr/>
          <p:nvPr/>
        </p:nvSpPr>
        <p:spPr>
          <a:xfrm>
            <a:off x="638750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sp>
        <p:nvSpPr>
          <p:cNvPr id="367" name="Google Shape;367;p37"/>
          <p:cNvSpPr/>
          <p:nvPr/>
        </p:nvSpPr>
        <p:spPr>
          <a:xfrm>
            <a:off x="685025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7"/>
          <p:cNvSpPr/>
          <p:nvPr/>
        </p:nvSpPr>
        <p:spPr>
          <a:xfrm>
            <a:off x="731300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9" name="Google Shape;369;p37"/>
          <p:cNvCxnSpPr>
            <a:stCxn id="366" idx="0"/>
            <a:endCxn id="368" idx="0"/>
          </p:cNvCxnSpPr>
          <p:nvPr/>
        </p:nvCxnSpPr>
        <p:spPr>
          <a:xfrm flipH="1" rot="-5400000">
            <a:off x="7035200" y="1851125"/>
            <a:ext cx="600" cy="9255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370" name="Google Shape;370;p37"/>
          <p:cNvCxnSpPr>
            <a:stCxn id="367" idx="0"/>
          </p:cNvCxnSpPr>
          <p:nvPr/>
        </p:nvCxnSpPr>
        <p:spPr>
          <a:xfrm flipH="1" rot="10800000">
            <a:off x="7035500" y="2070575"/>
            <a:ext cx="1800" cy="243000"/>
          </a:xfrm>
          <a:prstGeom prst="straightConnector1">
            <a:avLst/>
          </a:prstGeom>
          <a:noFill/>
          <a:ln cap="flat" cmpd="sng" w="9525">
            <a:solidFill>
              <a:schemeClr val="dk2"/>
            </a:solidFill>
            <a:prstDash val="solid"/>
            <a:round/>
            <a:headEnd len="med" w="med" type="none"/>
            <a:tailEnd len="med" w="med" type="none"/>
          </a:ln>
        </p:spPr>
      </p:cxnSp>
      <p:sp>
        <p:nvSpPr>
          <p:cNvPr id="371" name="Google Shape;371;p37"/>
          <p:cNvSpPr/>
          <p:nvPr/>
        </p:nvSpPr>
        <p:spPr>
          <a:xfrm>
            <a:off x="752555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7"/>
          <p:cNvSpPr/>
          <p:nvPr/>
        </p:nvSpPr>
        <p:spPr>
          <a:xfrm>
            <a:off x="798830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7"/>
          <p:cNvSpPr/>
          <p:nvPr/>
        </p:nvSpPr>
        <p:spPr>
          <a:xfrm>
            <a:off x="845105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4" name="Google Shape;374;p37"/>
          <p:cNvCxnSpPr>
            <a:stCxn id="371" idx="0"/>
            <a:endCxn id="373" idx="0"/>
          </p:cNvCxnSpPr>
          <p:nvPr/>
        </p:nvCxnSpPr>
        <p:spPr>
          <a:xfrm flipH="1" rot="-5400000">
            <a:off x="8173250" y="3167700"/>
            <a:ext cx="600" cy="9255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375" name="Google Shape;375;p37"/>
          <p:cNvCxnSpPr>
            <a:stCxn id="372" idx="0"/>
          </p:cNvCxnSpPr>
          <p:nvPr/>
        </p:nvCxnSpPr>
        <p:spPr>
          <a:xfrm flipH="1" rot="10800000">
            <a:off x="8173550" y="3387150"/>
            <a:ext cx="1800" cy="243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
                                        <p:tgtEl>
                                          <p:spTgt spid="361"/>
                                        </p:tgtEl>
                                      </p:cBhvr>
                                    </p:animEffect>
                                  </p:childTnLst>
                                </p:cTn>
                              </p:par>
                              <p:par>
                                <p:cTn fill="hold" nodeType="with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
                                        <p:tgtEl>
                                          <p:spTgt spid="362"/>
                                        </p:tgtEl>
                                      </p:cBhvr>
                                    </p:animEffect>
                                  </p:childTnLst>
                                </p:cTn>
                              </p:par>
                              <p:par>
                                <p:cTn fill="hold" nodeType="with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
                                        <p:tgtEl>
                                          <p:spTgt spid="363"/>
                                        </p:tgtEl>
                                      </p:cBhvr>
                                    </p:animEffect>
                                  </p:childTnLst>
                                </p:cTn>
                              </p:par>
                              <p:par>
                                <p:cTn fill="hold" nodeType="with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
                                        <p:tgtEl>
                                          <p:spTgt spid="3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
                                        <p:tgtEl>
                                          <p:spTgt spid="357"/>
                                        </p:tgtEl>
                                      </p:cBhvr>
                                    </p:animEffect>
                                  </p:childTnLst>
                                </p:cTn>
                              </p:par>
                              <p:par>
                                <p:cTn fill="hold" nodeType="with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
                                        <p:tgtEl>
                                          <p:spTgt spid="365"/>
                                        </p:tgtEl>
                                      </p:cBhvr>
                                    </p:animEffect>
                                  </p:childTnLst>
                                </p:cTn>
                              </p:par>
                              <p:par>
                                <p:cTn fill="hold" nodeType="with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
                                        <p:tgtEl>
                                          <p:spTgt spid="360"/>
                                        </p:tgtEl>
                                      </p:cBhvr>
                                    </p:animEffect>
                                  </p:childTnLst>
                                </p:cTn>
                              </p:par>
                              <p:par>
                                <p:cTn fill="hold" nodeType="with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
                                        <p:tgtEl>
                                          <p:spTgt spid="3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
                                        <p:tgtEl>
                                          <p:spTgt spid="3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a:t>
            </a:r>
            <a:endParaRPr/>
          </a:p>
        </p:txBody>
      </p:sp>
      <p:sp>
        <p:nvSpPr>
          <p:cNvPr id="381" name="Google Shape;381;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Testing the smallest “unit” that can be tested.</a:t>
            </a:r>
            <a:endParaRPr/>
          </a:p>
          <a:p>
            <a:pPr indent="-368300" lvl="1" marL="914400" rtl="0" algn="l">
              <a:spcBef>
                <a:spcPts val="500"/>
              </a:spcBef>
              <a:spcAft>
                <a:spcPts val="0"/>
              </a:spcAft>
              <a:buSzPts val="2200"/>
              <a:buChar char="•"/>
            </a:pPr>
            <a:r>
              <a:rPr lang="sv-SE"/>
              <a:t>Often, a class and its methods.</a:t>
            </a:r>
            <a:endParaRPr/>
          </a:p>
          <a:p>
            <a:pPr indent="-393700" lvl="0" marL="457200" rtl="0" algn="l">
              <a:spcBef>
                <a:spcPts val="1000"/>
              </a:spcBef>
              <a:spcAft>
                <a:spcPts val="0"/>
              </a:spcAft>
              <a:buSzPts val="2600"/>
              <a:buChar char="•"/>
            </a:pPr>
            <a:r>
              <a:rPr lang="sv-SE"/>
              <a:t>Tested in </a:t>
            </a:r>
            <a:r>
              <a:rPr b="1" lang="sv-SE">
                <a:solidFill>
                  <a:schemeClr val="accent3"/>
                </a:solidFill>
              </a:rPr>
              <a:t>isolation</a:t>
            </a:r>
            <a:r>
              <a:rPr lang="sv-SE"/>
              <a:t> from all other units.</a:t>
            </a:r>
            <a:endParaRPr/>
          </a:p>
          <a:p>
            <a:pPr indent="-368300" lvl="1" marL="914400" rtl="0" algn="l">
              <a:spcBef>
                <a:spcPts val="500"/>
              </a:spcBef>
              <a:spcAft>
                <a:spcPts val="0"/>
              </a:spcAft>
              <a:buSzPts val="2200"/>
              <a:buChar char="•"/>
            </a:pPr>
            <a:r>
              <a:rPr b="1" lang="sv-SE">
                <a:solidFill>
                  <a:schemeClr val="accent3"/>
                </a:solidFill>
              </a:rPr>
              <a:t>Mock</a:t>
            </a:r>
            <a:r>
              <a:rPr lang="sv-SE"/>
              <a:t> the results from other classes.</a:t>
            </a:r>
            <a:endParaRPr/>
          </a:p>
          <a:p>
            <a:pPr indent="-393700" lvl="0" marL="457200" rtl="0" algn="l">
              <a:spcBef>
                <a:spcPts val="1000"/>
              </a:spcBef>
              <a:spcAft>
                <a:spcPts val="0"/>
              </a:spcAft>
              <a:buSzPts val="2600"/>
              <a:buChar char="•"/>
            </a:pPr>
            <a:r>
              <a:rPr lang="sv-SE"/>
              <a:t>Test input = method calls.</a:t>
            </a:r>
            <a:endParaRPr/>
          </a:p>
          <a:p>
            <a:pPr indent="-393700" lvl="0" marL="457200" rtl="0" algn="l">
              <a:spcBef>
                <a:spcPts val="1000"/>
              </a:spcBef>
              <a:spcAft>
                <a:spcPts val="0"/>
              </a:spcAft>
              <a:buSzPts val="2600"/>
              <a:buChar char="•"/>
            </a:pPr>
            <a:r>
              <a:rPr lang="sv-SE"/>
              <a:t>Test oracle = assertions on output/class variables. </a:t>
            </a:r>
            <a:endParaRPr/>
          </a:p>
        </p:txBody>
      </p:sp>
      <p:sp>
        <p:nvSpPr>
          <p:cNvPr id="382" name="Google Shape;382;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a:t>
            </a:r>
            <a:endParaRPr/>
          </a:p>
        </p:txBody>
      </p:sp>
      <p:sp>
        <p:nvSpPr>
          <p:cNvPr id="388" name="Google Shape;388;p39"/>
          <p:cNvSpPr txBox="1"/>
          <p:nvPr>
            <p:ph idx="1" type="body"/>
          </p:nvPr>
        </p:nvSpPr>
        <p:spPr>
          <a:xfrm>
            <a:off x="468900" y="1282400"/>
            <a:ext cx="58233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For a unit, tests should:</a:t>
            </a:r>
            <a:endParaRPr/>
          </a:p>
          <a:p>
            <a:pPr indent="-368300" lvl="1" marL="914400" rtl="0" algn="l">
              <a:spcBef>
                <a:spcPts val="500"/>
              </a:spcBef>
              <a:spcAft>
                <a:spcPts val="0"/>
              </a:spcAft>
              <a:buSzPts val="2200"/>
              <a:buChar char="•"/>
            </a:pPr>
            <a:r>
              <a:rPr lang="sv-SE"/>
              <a:t>Test all “jobs” associated with the unit.</a:t>
            </a:r>
            <a:endParaRPr/>
          </a:p>
          <a:p>
            <a:pPr indent="-342900" lvl="2" marL="1371600" rtl="0" algn="l">
              <a:spcBef>
                <a:spcPts val="500"/>
              </a:spcBef>
              <a:spcAft>
                <a:spcPts val="0"/>
              </a:spcAft>
              <a:buSzPts val="1800"/>
              <a:buChar char="•"/>
            </a:pPr>
            <a:r>
              <a:rPr lang="sv-SE"/>
              <a:t>Individual methods belonging to a class.</a:t>
            </a:r>
            <a:endParaRPr/>
          </a:p>
          <a:p>
            <a:pPr indent="-342900" lvl="2" marL="1371600" rtl="0" algn="l">
              <a:spcBef>
                <a:spcPts val="500"/>
              </a:spcBef>
              <a:spcAft>
                <a:spcPts val="0"/>
              </a:spcAft>
              <a:buSzPts val="1800"/>
              <a:buChar char="•"/>
            </a:pPr>
            <a:r>
              <a:rPr lang="sv-SE"/>
              <a:t>Sequences of methods that can interact.</a:t>
            </a:r>
            <a:endParaRPr/>
          </a:p>
          <a:p>
            <a:pPr indent="-368300" lvl="1" marL="914400" rtl="0" algn="l">
              <a:spcBef>
                <a:spcPts val="500"/>
              </a:spcBef>
              <a:spcAft>
                <a:spcPts val="0"/>
              </a:spcAft>
              <a:buSzPts val="2200"/>
              <a:buChar char="•"/>
            </a:pPr>
            <a:r>
              <a:rPr lang="sv-SE"/>
              <a:t>Set and check class variables.</a:t>
            </a:r>
            <a:endParaRPr/>
          </a:p>
          <a:p>
            <a:pPr indent="-342900" lvl="2" marL="1371600" rtl="0" algn="l">
              <a:spcBef>
                <a:spcPts val="500"/>
              </a:spcBef>
              <a:spcAft>
                <a:spcPts val="0"/>
              </a:spcAft>
              <a:buSzPts val="1800"/>
              <a:buChar char="•"/>
            </a:pPr>
            <a:r>
              <a:rPr lang="sv-SE"/>
              <a:t>Examine how variables change after method calls. </a:t>
            </a:r>
            <a:endParaRPr/>
          </a:p>
          <a:p>
            <a:pPr indent="-342900" lvl="2" marL="1371600" rtl="0" algn="l">
              <a:spcBef>
                <a:spcPts val="500"/>
              </a:spcBef>
              <a:spcAft>
                <a:spcPts val="0"/>
              </a:spcAft>
              <a:buSzPts val="1800"/>
              <a:buChar char="•"/>
            </a:pPr>
            <a:r>
              <a:rPr lang="sv-SE"/>
              <a:t>Put the variables into all possible states (types of values).</a:t>
            </a:r>
            <a:endParaRPr/>
          </a:p>
          <a:p>
            <a:pPr indent="0" lvl="0" marL="0" rtl="0" algn="l">
              <a:spcBef>
                <a:spcPts val="1000"/>
              </a:spcBef>
              <a:spcAft>
                <a:spcPts val="0"/>
              </a:spcAft>
              <a:buNone/>
            </a:pPr>
            <a:r>
              <a:t/>
            </a:r>
            <a:endParaRPr/>
          </a:p>
        </p:txBody>
      </p:sp>
      <p:sp>
        <p:nvSpPr>
          <p:cNvPr id="389" name="Google Shape;389;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90" name="Google Shape;390;p39"/>
          <p:cNvSpPr/>
          <p:nvPr/>
        </p:nvSpPr>
        <p:spPr>
          <a:xfrm>
            <a:off x="6420225" y="1049225"/>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391" name="Google Shape;391;p39"/>
          <p:cNvCxnSpPr/>
          <p:nvPr/>
        </p:nvCxnSpPr>
        <p:spPr>
          <a:xfrm>
            <a:off x="6420225" y="1474221"/>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392" name="Google Shape;392;p39"/>
          <p:cNvCxnSpPr/>
          <p:nvPr/>
        </p:nvCxnSpPr>
        <p:spPr>
          <a:xfrm>
            <a:off x="6420225" y="2318555"/>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 Account</a:t>
            </a:r>
            <a:endParaRPr/>
          </a:p>
        </p:txBody>
      </p:sp>
      <p:sp>
        <p:nvSpPr>
          <p:cNvPr id="398" name="Google Shape;398;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99" name="Google Shape;399;p40"/>
          <p:cNvSpPr txBox="1"/>
          <p:nvPr>
            <p:ph idx="1" type="body"/>
          </p:nvPr>
        </p:nvSpPr>
        <p:spPr>
          <a:xfrm>
            <a:off x="3291847" y="1282400"/>
            <a:ext cx="5394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300"/>
              <a:t>Unit tests should cover:</a:t>
            </a:r>
            <a:endParaRPr sz="2300"/>
          </a:p>
          <a:p>
            <a:pPr indent="-374650" lvl="0" marL="457200" rtl="0" algn="l">
              <a:spcBef>
                <a:spcPts val="1000"/>
              </a:spcBef>
              <a:spcAft>
                <a:spcPts val="0"/>
              </a:spcAft>
              <a:buSzPts val="2300"/>
              <a:buChar char="●"/>
            </a:pPr>
            <a:r>
              <a:rPr lang="sv-SE" sz="2300"/>
              <a:t>Set and check class variables.</a:t>
            </a:r>
            <a:endParaRPr sz="2300"/>
          </a:p>
          <a:p>
            <a:pPr indent="-349250" lvl="1" marL="914400" rtl="0" algn="l">
              <a:spcBef>
                <a:spcPts val="500"/>
              </a:spcBef>
              <a:spcAft>
                <a:spcPts val="0"/>
              </a:spcAft>
              <a:buSzPts val="1900"/>
              <a:buChar char="○"/>
            </a:pPr>
            <a:r>
              <a:rPr lang="sv-SE" sz="1900"/>
              <a:t>Can any methods change name, personnummer, balance? </a:t>
            </a:r>
            <a:endParaRPr sz="1900"/>
          </a:p>
          <a:p>
            <a:pPr indent="-349250" lvl="1" marL="914400" rtl="0" algn="l">
              <a:spcBef>
                <a:spcPts val="500"/>
              </a:spcBef>
              <a:spcAft>
                <a:spcPts val="0"/>
              </a:spcAft>
              <a:buSzPts val="1900"/>
              <a:buChar char="○"/>
            </a:pPr>
            <a:r>
              <a:rPr lang="sv-SE" sz="1900"/>
              <a:t>Does changing those create problems?</a:t>
            </a:r>
            <a:endParaRPr sz="1900"/>
          </a:p>
          <a:p>
            <a:pPr indent="-374650" lvl="0" marL="457200" rtl="0" algn="l">
              <a:spcBef>
                <a:spcPts val="1000"/>
              </a:spcBef>
              <a:spcAft>
                <a:spcPts val="0"/>
              </a:spcAft>
              <a:buSzPts val="2300"/>
              <a:buChar char="●"/>
            </a:pPr>
            <a:r>
              <a:rPr lang="sv-SE" sz="2300"/>
              <a:t>Each “job” performed by the class.</a:t>
            </a:r>
            <a:endParaRPr sz="2300"/>
          </a:p>
          <a:p>
            <a:pPr indent="-349250" lvl="1" marL="914400" rtl="0" algn="l">
              <a:spcBef>
                <a:spcPts val="500"/>
              </a:spcBef>
              <a:spcAft>
                <a:spcPts val="0"/>
              </a:spcAft>
              <a:buSzPts val="1900"/>
              <a:buChar char="○"/>
            </a:pPr>
            <a:r>
              <a:rPr lang="sv-SE" sz="1900"/>
              <a:t>Single methods or method sequences.</a:t>
            </a:r>
            <a:endParaRPr sz="1900"/>
          </a:p>
          <a:p>
            <a:pPr indent="-349250" lvl="2" marL="1371600" rtl="0" algn="l">
              <a:spcBef>
                <a:spcPts val="500"/>
              </a:spcBef>
              <a:spcAft>
                <a:spcPts val="0"/>
              </a:spcAft>
              <a:buSzPts val="1900"/>
              <a:buChar char="■"/>
            </a:pPr>
            <a:r>
              <a:rPr lang="sv-SE" sz="1900"/>
              <a:t>Vary the order methods are called.</a:t>
            </a:r>
            <a:endParaRPr sz="1900"/>
          </a:p>
          <a:p>
            <a:pPr indent="-349250" lvl="1" marL="914400" rtl="0" algn="l">
              <a:spcBef>
                <a:spcPts val="500"/>
              </a:spcBef>
              <a:spcAft>
                <a:spcPts val="0"/>
              </a:spcAft>
              <a:buSzPts val="1900"/>
              <a:buChar char="○"/>
            </a:pPr>
            <a:r>
              <a:rPr lang="sv-SE" sz="1900"/>
              <a:t>Each outcome of each “job” (error handling, return conditions).</a:t>
            </a:r>
            <a:endParaRPr sz="1900"/>
          </a:p>
          <a:p>
            <a:pPr indent="0" lvl="0" marL="0" rtl="0" algn="l">
              <a:spcBef>
                <a:spcPts val="1000"/>
              </a:spcBef>
              <a:spcAft>
                <a:spcPts val="0"/>
              </a:spcAft>
              <a:buNone/>
            </a:pPr>
            <a:r>
              <a:t/>
            </a:r>
            <a:endParaRPr sz="2300"/>
          </a:p>
        </p:txBody>
      </p:sp>
      <p:sp>
        <p:nvSpPr>
          <p:cNvPr id="400" name="Google Shape;400;p40"/>
          <p:cNvSpPr/>
          <p:nvPr/>
        </p:nvSpPr>
        <p:spPr>
          <a:xfrm>
            <a:off x="468900" y="1560500"/>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401" name="Google Shape;401;p40"/>
          <p:cNvCxnSpPr/>
          <p:nvPr/>
        </p:nvCxnSpPr>
        <p:spPr>
          <a:xfrm>
            <a:off x="468900" y="1985496"/>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402" name="Google Shape;402;p40"/>
          <p:cNvCxnSpPr/>
          <p:nvPr/>
        </p:nvCxnSpPr>
        <p:spPr>
          <a:xfrm>
            <a:off x="468900" y="2829830"/>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86" name="Google Shape;86;p14"/>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More on Test Design </a:t>
            </a:r>
            <a:br>
              <a:rPr lang="sv-SE"/>
            </a:br>
            <a:r>
              <a:rPr lang="sv-SE"/>
              <a:t>(Adding Constraints)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 Account</a:t>
            </a:r>
            <a:endParaRPr/>
          </a:p>
        </p:txBody>
      </p:sp>
      <p:sp>
        <p:nvSpPr>
          <p:cNvPr id="408" name="Google Shape;408;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09" name="Google Shape;409;p41"/>
          <p:cNvSpPr txBox="1"/>
          <p:nvPr>
            <p:ph idx="1" type="body"/>
          </p:nvPr>
        </p:nvSpPr>
        <p:spPr>
          <a:xfrm>
            <a:off x="3291847" y="1282400"/>
            <a:ext cx="5394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100"/>
              <a:t>Some tests we might want to write:</a:t>
            </a:r>
            <a:endParaRPr sz="2100"/>
          </a:p>
          <a:p>
            <a:pPr indent="-361950" lvl="0" marL="457200" rtl="0" algn="l">
              <a:spcBef>
                <a:spcPts val="1000"/>
              </a:spcBef>
              <a:spcAft>
                <a:spcPts val="0"/>
              </a:spcAft>
              <a:buSzPts val="2100"/>
              <a:buChar char="•"/>
            </a:pPr>
            <a:r>
              <a:rPr lang="sv-SE" sz="2100"/>
              <a:t>Execute constructor, verify fields.</a:t>
            </a:r>
            <a:endParaRPr sz="2100"/>
          </a:p>
          <a:p>
            <a:pPr indent="-361950" lvl="0" marL="457200" rtl="0" algn="l">
              <a:spcBef>
                <a:spcPts val="1000"/>
              </a:spcBef>
              <a:spcAft>
                <a:spcPts val="0"/>
              </a:spcAft>
              <a:buSzPts val="2100"/>
              <a:buChar char="•"/>
            </a:pPr>
            <a:r>
              <a:rPr lang="sv-SE" sz="2100"/>
              <a:t>Check the name, change the name, make sure changed name is in place.</a:t>
            </a:r>
            <a:endParaRPr sz="2100"/>
          </a:p>
          <a:p>
            <a:pPr indent="-361950" lvl="0" marL="457200" rtl="0" algn="l">
              <a:spcBef>
                <a:spcPts val="1000"/>
              </a:spcBef>
              <a:spcAft>
                <a:spcPts val="0"/>
              </a:spcAft>
              <a:buSzPts val="2100"/>
              <a:buChar char="•"/>
            </a:pPr>
            <a:r>
              <a:rPr lang="sv-SE" sz="2100"/>
              <a:t>Check that personnummer is correct.</a:t>
            </a:r>
            <a:endParaRPr sz="2100"/>
          </a:p>
          <a:p>
            <a:pPr indent="-361950" lvl="0" marL="457200" rtl="0" algn="l">
              <a:spcBef>
                <a:spcPts val="1000"/>
              </a:spcBef>
              <a:spcAft>
                <a:spcPts val="0"/>
              </a:spcAft>
              <a:buSzPts val="2100"/>
              <a:buChar char="•"/>
            </a:pPr>
            <a:r>
              <a:rPr lang="sv-SE" sz="2100"/>
              <a:t>Check the balance, withdraw money, verify that new balance is correct.</a:t>
            </a:r>
            <a:endParaRPr sz="2100"/>
          </a:p>
          <a:p>
            <a:pPr indent="-361950" lvl="0" marL="457200" rtl="0" algn="l">
              <a:spcBef>
                <a:spcPts val="1000"/>
              </a:spcBef>
              <a:spcAft>
                <a:spcPts val="0"/>
              </a:spcAft>
              <a:buSzPts val="2100"/>
              <a:buChar char="•"/>
            </a:pPr>
            <a:r>
              <a:rPr lang="sv-SE" sz="2100"/>
              <a:t>Check the balance, deposit money, verify that new balance is correct.</a:t>
            </a:r>
            <a:endParaRPr sz="2100"/>
          </a:p>
        </p:txBody>
      </p:sp>
      <p:sp>
        <p:nvSpPr>
          <p:cNvPr id="410" name="Google Shape;410;p41"/>
          <p:cNvSpPr/>
          <p:nvPr/>
        </p:nvSpPr>
        <p:spPr>
          <a:xfrm>
            <a:off x="468900" y="1560500"/>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411" name="Google Shape;411;p41"/>
          <p:cNvCxnSpPr/>
          <p:nvPr/>
        </p:nvCxnSpPr>
        <p:spPr>
          <a:xfrm>
            <a:off x="468900" y="1985496"/>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412" name="Google Shape;412;p41"/>
          <p:cNvCxnSpPr/>
          <p:nvPr/>
        </p:nvCxnSpPr>
        <p:spPr>
          <a:xfrm>
            <a:off x="468900" y="2829830"/>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 Account</a:t>
            </a:r>
            <a:endParaRPr/>
          </a:p>
        </p:txBody>
      </p:sp>
      <p:sp>
        <p:nvSpPr>
          <p:cNvPr id="418" name="Google Shape;418;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19" name="Google Shape;419;p42"/>
          <p:cNvSpPr txBox="1"/>
          <p:nvPr>
            <p:ph idx="1" type="body"/>
          </p:nvPr>
        </p:nvSpPr>
        <p:spPr>
          <a:xfrm>
            <a:off x="3291847" y="1282400"/>
            <a:ext cx="5394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000"/>
              <a:t>Some potential error cases:</a:t>
            </a:r>
            <a:endParaRPr sz="2000"/>
          </a:p>
          <a:p>
            <a:pPr indent="-355600" lvl="0" marL="457200" rtl="0" algn="l">
              <a:spcBef>
                <a:spcPts val="1000"/>
              </a:spcBef>
              <a:spcAft>
                <a:spcPts val="0"/>
              </a:spcAft>
              <a:buSzPts val="2000"/>
              <a:buChar char="•"/>
            </a:pPr>
            <a:r>
              <a:rPr lang="sv-SE" sz="2000"/>
              <a:t>Withdraw more than is in balance.</a:t>
            </a:r>
            <a:endParaRPr sz="2000"/>
          </a:p>
          <a:p>
            <a:pPr indent="-355600" lvl="0" marL="457200" rtl="0" algn="l">
              <a:spcBef>
                <a:spcPts val="1000"/>
              </a:spcBef>
              <a:spcAft>
                <a:spcPts val="0"/>
              </a:spcAft>
              <a:buSzPts val="2000"/>
              <a:buChar char="•"/>
            </a:pPr>
            <a:r>
              <a:rPr lang="sv-SE" sz="2000"/>
              <a:t>Withdraw a negative amount.</a:t>
            </a:r>
            <a:endParaRPr sz="2000"/>
          </a:p>
          <a:p>
            <a:pPr indent="-355600" lvl="0" marL="457200" rtl="0" algn="l">
              <a:spcBef>
                <a:spcPts val="1000"/>
              </a:spcBef>
              <a:spcAft>
                <a:spcPts val="0"/>
              </a:spcAft>
              <a:buSzPts val="2000"/>
              <a:buChar char="•"/>
            </a:pPr>
            <a:r>
              <a:rPr lang="sv-SE" sz="2000"/>
              <a:t>Deposit a negative amount.</a:t>
            </a:r>
            <a:endParaRPr sz="2000"/>
          </a:p>
          <a:p>
            <a:pPr indent="-355600" lvl="0" marL="457200" rtl="0" algn="l">
              <a:spcBef>
                <a:spcPts val="1000"/>
              </a:spcBef>
              <a:spcAft>
                <a:spcPts val="0"/>
              </a:spcAft>
              <a:buSzPts val="2000"/>
              <a:buChar char="•"/>
            </a:pPr>
            <a:r>
              <a:rPr lang="sv-SE" sz="2000"/>
              <a:t>Withdraw/Deposit a small amount (potential rounding error)</a:t>
            </a:r>
            <a:endParaRPr sz="2000"/>
          </a:p>
          <a:p>
            <a:pPr indent="-355600" lvl="0" marL="457200" rtl="0" algn="l">
              <a:spcBef>
                <a:spcPts val="1000"/>
              </a:spcBef>
              <a:spcAft>
                <a:spcPts val="0"/>
              </a:spcAft>
              <a:buSzPts val="2000"/>
              <a:buChar char="•"/>
            </a:pPr>
            <a:r>
              <a:rPr lang="sv-SE" sz="2000"/>
              <a:t>Change name to a null reference.</a:t>
            </a:r>
            <a:endParaRPr sz="2000"/>
          </a:p>
          <a:p>
            <a:pPr indent="-355600" lvl="0" marL="457200" rtl="0" algn="l">
              <a:spcBef>
                <a:spcPts val="1000"/>
              </a:spcBef>
              <a:spcAft>
                <a:spcPts val="0"/>
              </a:spcAft>
              <a:buSzPts val="2000"/>
              <a:buChar char="•"/>
            </a:pPr>
            <a:r>
              <a:rPr lang="sv-SE" sz="2000"/>
              <a:t>Can we set an “malformed” name?</a:t>
            </a:r>
            <a:endParaRPr sz="2000"/>
          </a:p>
          <a:p>
            <a:pPr indent="-330200" lvl="1" marL="914400" rtl="0" algn="l">
              <a:spcBef>
                <a:spcPts val="500"/>
              </a:spcBef>
              <a:spcAft>
                <a:spcPts val="0"/>
              </a:spcAft>
              <a:buSzPts val="1600"/>
              <a:buChar char="•"/>
            </a:pPr>
            <a:r>
              <a:rPr lang="sv-SE" sz="1600"/>
              <a:t>(i.e., are there any rules on a valid name?)</a:t>
            </a:r>
            <a:endParaRPr sz="1600"/>
          </a:p>
        </p:txBody>
      </p:sp>
      <p:sp>
        <p:nvSpPr>
          <p:cNvPr id="420" name="Google Shape;420;p42"/>
          <p:cNvSpPr/>
          <p:nvPr/>
        </p:nvSpPr>
        <p:spPr>
          <a:xfrm>
            <a:off x="468900" y="1560500"/>
            <a:ext cx="2494200" cy="26319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421" name="Google Shape;421;p42"/>
          <p:cNvCxnSpPr/>
          <p:nvPr/>
        </p:nvCxnSpPr>
        <p:spPr>
          <a:xfrm>
            <a:off x="468900" y="1893471"/>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422" name="Google Shape;422;p42"/>
          <p:cNvCxnSpPr/>
          <p:nvPr/>
        </p:nvCxnSpPr>
        <p:spPr>
          <a:xfrm>
            <a:off x="468900" y="2727580"/>
            <a:ext cx="2494200" cy="0"/>
          </a:xfrm>
          <a:prstGeom prst="straightConnector1">
            <a:avLst/>
          </a:prstGeom>
          <a:noFill/>
          <a:ln cap="flat" cmpd="sng" w="19050">
            <a:solidFill>
              <a:srgbClr val="2388DB"/>
            </a:solidFill>
            <a:prstDash val="solid"/>
            <a:round/>
            <a:headEnd len="med" w="med" type="none"/>
            <a:tailEnd len="med" w="med" type="none"/>
          </a:ln>
        </p:spPr>
      </p:cxnSp>
      <p:sp>
        <p:nvSpPr>
          <p:cNvPr id="423" name="Google Shape;423;p42"/>
          <p:cNvSpPr/>
          <p:nvPr/>
        </p:nvSpPr>
        <p:spPr>
          <a:xfrm>
            <a:off x="468900" y="1560500"/>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424" name="Google Shape;424;p42"/>
          <p:cNvCxnSpPr/>
          <p:nvPr/>
        </p:nvCxnSpPr>
        <p:spPr>
          <a:xfrm>
            <a:off x="468900" y="1985496"/>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425" name="Google Shape;425;p42"/>
          <p:cNvCxnSpPr/>
          <p:nvPr/>
        </p:nvCxnSpPr>
        <p:spPr>
          <a:xfrm>
            <a:off x="468900" y="2829830"/>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Case Components</a:t>
            </a:r>
            <a:endParaRPr/>
          </a:p>
        </p:txBody>
      </p:sp>
      <p:sp>
        <p:nvSpPr>
          <p:cNvPr id="431" name="Google Shape;431;p43"/>
          <p:cNvSpPr txBox="1"/>
          <p:nvPr>
            <p:ph idx="1" type="body"/>
          </p:nvPr>
        </p:nvSpPr>
        <p:spPr>
          <a:xfrm>
            <a:off x="468900" y="1245075"/>
            <a:ext cx="8217900" cy="35175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lang="sv-SE" sz="2100"/>
              <a:t>Test Input</a:t>
            </a:r>
            <a:endParaRPr sz="2100"/>
          </a:p>
          <a:p>
            <a:pPr indent="-336550" lvl="1" marL="914400" rtl="0" algn="l">
              <a:spcBef>
                <a:spcPts val="500"/>
              </a:spcBef>
              <a:spcAft>
                <a:spcPts val="0"/>
              </a:spcAft>
              <a:buSzPts val="1700"/>
              <a:buChar char="•"/>
            </a:pPr>
            <a:r>
              <a:rPr lang="sv-SE" sz="1700"/>
              <a:t>Any required input data.</a:t>
            </a:r>
            <a:endParaRPr sz="1700"/>
          </a:p>
          <a:p>
            <a:pPr indent="-361950" lvl="0" marL="457200" rtl="0" algn="l">
              <a:spcBef>
                <a:spcPts val="1000"/>
              </a:spcBef>
              <a:spcAft>
                <a:spcPts val="0"/>
              </a:spcAft>
              <a:buSzPts val="2100"/>
              <a:buChar char="•"/>
            </a:pPr>
            <a:r>
              <a:rPr lang="sv-SE" sz="2100"/>
              <a:t>Expected Output (Test Oracle)</a:t>
            </a:r>
            <a:endParaRPr sz="2100"/>
          </a:p>
          <a:p>
            <a:pPr indent="-336550" lvl="1" marL="914400" rtl="0" algn="l">
              <a:spcBef>
                <a:spcPts val="500"/>
              </a:spcBef>
              <a:spcAft>
                <a:spcPts val="0"/>
              </a:spcAft>
              <a:buSzPts val="1700"/>
              <a:buChar char="•"/>
            </a:pPr>
            <a:r>
              <a:rPr lang="sv-SE" sz="1700"/>
              <a:t>What </a:t>
            </a:r>
            <a:r>
              <a:rPr i="1" lang="sv-SE" sz="1700"/>
              <a:t>should</a:t>
            </a:r>
            <a:r>
              <a:rPr lang="sv-SE" sz="1700"/>
              <a:t> happen, i.e., values or exceptions.</a:t>
            </a:r>
            <a:endParaRPr sz="1700"/>
          </a:p>
          <a:p>
            <a:pPr indent="-361950" lvl="0" marL="457200" rtl="0" algn="l">
              <a:spcBef>
                <a:spcPts val="1000"/>
              </a:spcBef>
              <a:spcAft>
                <a:spcPts val="0"/>
              </a:spcAft>
              <a:buSzPts val="2100"/>
              <a:buChar char="•"/>
            </a:pPr>
            <a:r>
              <a:rPr lang="sv-SE" sz="2100"/>
              <a:t>Initialization</a:t>
            </a:r>
            <a:endParaRPr sz="2100"/>
          </a:p>
          <a:p>
            <a:pPr indent="-336550" lvl="1" marL="914400" rtl="0" algn="l">
              <a:spcBef>
                <a:spcPts val="500"/>
              </a:spcBef>
              <a:spcAft>
                <a:spcPts val="0"/>
              </a:spcAft>
              <a:buSzPts val="1700"/>
              <a:buChar char="•"/>
            </a:pPr>
            <a:r>
              <a:rPr lang="sv-SE" sz="1700"/>
              <a:t>Any steps that must be taken before test execution.</a:t>
            </a:r>
            <a:endParaRPr sz="1700"/>
          </a:p>
          <a:p>
            <a:pPr indent="-361950" lvl="0" marL="457200" rtl="0" algn="l">
              <a:spcBef>
                <a:spcPts val="1000"/>
              </a:spcBef>
              <a:spcAft>
                <a:spcPts val="0"/>
              </a:spcAft>
              <a:buSzPts val="2100"/>
              <a:buChar char="•"/>
            </a:pPr>
            <a:r>
              <a:rPr lang="sv-SE" sz="2100"/>
              <a:t>Test Steps</a:t>
            </a:r>
            <a:endParaRPr sz="2100"/>
          </a:p>
          <a:p>
            <a:pPr indent="-336550" lvl="1" marL="914400" rtl="0" algn="l">
              <a:spcBef>
                <a:spcPts val="500"/>
              </a:spcBef>
              <a:spcAft>
                <a:spcPts val="0"/>
              </a:spcAft>
              <a:buSzPts val="1700"/>
              <a:buChar char="•"/>
            </a:pPr>
            <a:r>
              <a:rPr lang="sv-SE" sz="1700"/>
              <a:t>Interactions (e.g., method calls), and output comparisons.</a:t>
            </a:r>
            <a:endParaRPr sz="1700"/>
          </a:p>
          <a:p>
            <a:pPr indent="-361950" lvl="0" marL="457200" rtl="0" algn="l">
              <a:spcBef>
                <a:spcPts val="1000"/>
              </a:spcBef>
              <a:spcAft>
                <a:spcPts val="0"/>
              </a:spcAft>
              <a:buSzPts val="2100"/>
              <a:buChar char="•"/>
            </a:pPr>
            <a:r>
              <a:rPr lang="sv-SE" sz="2100"/>
              <a:t>Tear Down</a:t>
            </a:r>
            <a:endParaRPr sz="2100"/>
          </a:p>
          <a:p>
            <a:pPr indent="-336550" lvl="1" marL="914400" rtl="0" algn="l">
              <a:spcBef>
                <a:spcPts val="500"/>
              </a:spcBef>
              <a:spcAft>
                <a:spcPts val="0"/>
              </a:spcAft>
              <a:buSzPts val="1700"/>
              <a:buChar char="•"/>
            </a:pPr>
            <a:r>
              <a:rPr lang="sv-SE" sz="1700"/>
              <a:t>Steps that must be taken after execution to prepare for the next test.</a:t>
            </a:r>
            <a:endParaRPr sz="1700"/>
          </a:p>
          <a:p>
            <a:pPr indent="0" lvl="0" marL="0" rtl="0" algn="l">
              <a:spcBef>
                <a:spcPts val="1000"/>
              </a:spcBef>
              <a:spcAft>
                <a:spcPts val="0"/>
              </a:spcAft>
              <a:buNone/>
            </a:pPr>
            <a:r>
              <a:t/>
            </a:r>
            <a:endParaRPr sz="2100"/>
          </a:p>
        </p:txBody>
      </p:sp>
      <p:sp>
        <p:nvSpPr>
          <p:cNvPr id="432" name="Google Shape;432;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Writing a Unit Test</a:t>
            </a:r>
            <a:endParaRPr/>
          </a:p>
        </p:txBody>
      </p:sp>
      <p:sp>
        <p:nvSpPr>
          <p:cNvPr id="438" name="Google Shape;438;p44"/>
          <p:cNvSpPr txBox="1"/>
          <p:nvPr>
            <p:ph idx="1" type="body"/>
          </p:nvPr>
        </p:nvSpPr>
        <p:spPr>
          <a:xfrm>
            <a:off x="468900" y="1282400"/>
            <a:ext cx="4272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JUnit is a Java-based toolkit for writing executable tests.</a:t>
            </a:r>
            <a:r>
              <a:rPr lang="sv-SE"/>
              <a:t> </a:t>
            </a:r>
            <a:endParaRPr/>
          </a:p>
          <a:p>
            <a:pPr indent="-381000" lvl="0" marL="457200" marR="0" rtl="0" algn="l">
              <a:lnSpc>
                <a:spcPct val="100000"/>
              </a:lnSpc>
              <a:spcBef>
                <a:spcPts val="600"/>
              </a:spcBef>
              <a:spcAft>
                <a:spcPts val="0"/>
              </a:spcAft>
              <a:buSzPts val="2400"/>
              <a:buChar char="•"/>
            </a:pPr>
            <a:r>
              <a:rPr lang="sv-SE" sz="2400"/>
              <a:t>Choose a target from the code base.</a:t>
            </a:r>
            <a:endParaRPr sz="2400"/>
          </a:p>
          <a:p>
            <a:pPr indent="-381000" lvl="0" marL="457200" marR="0" rtl="0" algn="l">
              <a:lnSpc>
                <a:spcPct val="100000"/>
              </a:lnSpc>
              <a:spcBef>
                <a:spcPts val="0"/>
              </a:spcBef>
              <a:spcAft>
                <a:spcPts val="0"/>
              </a:spcAft>
              <a:buSzPts val="2400"/>
              <a:buChar char="•"/>
            </a:pPr>
            <a:r>
              <a:rPr lang="sv-SE" sz="2400"/>
              <a:t>Write a “testing class” containing a series of unit tests centered around testing that target.</a:t>
            </a:r>
            <a:endParaRPr sz="2000"/>
          </a:p>
          <a:p>
            <a:pPr indent="0" lvl="0" marL="0" marR="0" rtl="0" algn="l">
              <a:lnSpc>
                <a:spcPct val="100000"/>
              </a:lnSpc>
              <a:spcBef>
                <a:spcPts val="600"/>
              </a:spcBef>
              <a:spcAft>
                <a:spcPts val="0"/>
              </a:spcAft>
              <a:buClr>
                <a:schemeClr val="dk1"/>
              </a:buClr>
              <a:buSzPts val="1100"/>
              <a:buFont typeface="Arial"/>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439" name="Google Shape;439;p44"/>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class</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Calculator</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int</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evaluate </a:t>
            </a:r>
            <a:r>
              <a:rPr lang="sv-SE" sz="1400">
                <a:solidFill>
                  <a:srgbClr val="333333"/>
                </a:solidFill>
                <a:latin typeface="Consolas"/>
                <a:ea typeface="Consolas"/>
                <a:cs typeface="Consolas"/>
                <a:sym typeface="Consolas"/>
              </a:rPr>
              <a:t>(String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ED6A43"/>
                </a:solidFill>
                <a:latin typeface="Consolas"/>
                <a:ea typeface="Consolas"/>
                <a:cs typeface="Consolas"/>
                <a:sym typeface="Consolas"/>
              </a:rPr>
              <a:t>expression</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int</a:t>
            </a:r>
            <a:r>
              <a:rPr lang="sv-SE" sz="1400">
                <a:solidFill>
                  <a:srgbClr val="333333"/>
                </a:solidFill>
                <a:latin typeface="Consolas"/>
                <a:ea typeface="Consolas"/>
                <a:cs typeface="Consolas"/>
                <a:sym typeface="Consolas"/>
              </a:rPr>
              <a:t> sum </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a:t>
            </a:r>
            <a:r>
              <a:rPr lang="sv-SE" sz="1400">
                <a:solidFill>
                  <a:srgbClr val="0086B3"/>
                </a:solidFill>
                <a:latin typeface="Consolas"/>
                <a:ea typeface="Consolas"/>
                <a:cs typeface="Consolas"/>
                <a:sym typeface="Consolas"/>
              </a:rPr>
              <a:t>0</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for</a:t>
            </a:r>
            <a:r>
              <a:rPr lang="sv-SE" sz="1400">
                <a:solidFill>
                  <a:srgbClr val="333333"/>
                </a:solidFill>
                <a:latin typeface="Consolas"/>
                <a:ea typeface="Consolas"/>
                <a:cs typeface="Consolas"/>
                <a:sym typeface="Consolas"/>
              </a:rPr>
              <a:t> (String summand</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expression</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split(</a:t>
            </a:r>
            <a:r>
              <a:rPr lang="sv-SE" sz="1400">
                <a:solidFill>
                  <a:srgbClr val="183691"/>
                </a:solidFill>
                <a:latin typeface="Consolas"/>
                <a:ea typeface="Consolas"/>
                <a:cs typeface="Consolas"/>
                <a:sym typeface="Consolas"/>
              </a:rPr>
              <a:t>"\\+"</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sum </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Integer</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valueOf(summand);</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return</a:t>
            </a:r>
            <a:r>
              <a:rPr lang="sv-SE" sz="1400">
                <a:solidFill>
                  <a:srgbClr val="333333"/>
                </a:solidFill>
                <a:latin typeface="Consolas"/>
                <a:ea typeface="Consolas"/>
                <a:cs typeface="Consolas"/>
                <a:sym typeface="Consolas"/>
              </a:rPr>
              <a:t> sum;</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0" lvl="0" marL="0" rtl="0" algn="l">
              <a:spcBef>
                <a:spcPts val="0"/>
              </a:spcBef>
              <a:spcAft>
                <a:spcPts val="0"/>
              </a:spcAft>
              <a:buNone/>
            </a:pPr>
            <a:r>
              <a:t/>
            </a:r>
            <a:endParaRPr/>
          </a:p>
        </p:txBody>
      </p:sp>
      <p:sp>
        <p:nvSpPr>
          <p:cNvPr id="440" name="Google Shape;440;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cxnSp>
        <p:nvCxnSpPr>
          <p:cNvPr id="441" name="Google Shape;441;p44"/>
          <p:cNvCxnSpPr/>
          <p:nvPr/>
        </p:nvCxnSpPr>
        <p:spPr>
          <a:xfrm flipH="1" rot="10800000">
            <a:off x="3189875" y="1947425"/>
            <a:ext cx="2972100" cy="3585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JUnit Test Skeleton</a:t>
            </a:r>
            <a:endParaRPr/>
          </a:p>
        </p:txBody>
      </p:sp>
      <p:sp>
        <p:nvSpPr>
          <p:cNvPr id="447" name="Google Shape;447;p4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b="1" lang="sv-SE">
                <a:solidFill>
                  <a:schemeClr val="accent3"/>
                </a:solidFill>
                <a:latin typeface="Consolas"/>
                <a:ea typeface="Consolas"/>
                <a:cs typeface="Consolas"/>
                <a:sym typeface="Consolas"/>
              </a:rPr>
              <a:t>@Test</a:t>
            </a:r>
            <a:r>
              <a:rPr lang="sv-SE"/>
              <a:t> annotation defines a single test:</a:t>
            </a:r>
            <a:endParaRPr/>
          </a:p>
          <a:p>
            <a:pPr indent="0" lvl="0" marL="0" marR="0" rtl="0" algn="l">
              <a:lnSpc>
                <a:spcPct val="100000"/>
              </a:lnSpc>
              <a:spcBef>
                <a:spcPts val="600"/>
              </a:spcBef>
              <a:spcAft>
                <a:spcPts val="0"/>
              </a:spcAft>
              <a:buNone/>
            </a:pPr>
            <a:r>
              <a:t/>
            </a:r>
            <a:endParaRPr sz="1100">
              <a:latin typeface="Courier New"/>
              <a:ea typeface="Courier New"/>
              <a:cs typeface="Courier New"/>
              <a:sym typeface="Courier New"/>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@Test</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public void test&lt;Feature or Method Name&gt;_&lt;Testing Context&gt;() {</a:t>
            </a:r>
            <a:endParaRPr sz="1400">
              <a:latin typeface="Consolas"/>
              <a:ea typeface="Consolas"/>
              <a:cs typeface="Consolas"/>
              <a:sym typeface="Consolas"/>
            </a:endParaRPr>
          </a:p>
          <a:p>
            <a:pPr indent="457200" lvl="0" marL="0" marR="0" rtl="0" algn="l">
              <a:lnSpc>
                <a:spcPct val="100000"/>
              </a:lnSpc>
              <a:spcBef>
                <a:spcPts val="600"/>
              </a:spcBef>
              <a:spcAft>
                <a:spcPts val="0"/>
              </a:spcAft>
              <a:buNone/>
            </a:pPr>
            <a:r>
              <a:rPr lang="sv-SE" sz="1400">
                <a:latin typeface="Consolas"/>
                <a:ea typeface="Consolas"/>
                <a:cs typeface="Consolas"/>
                <a:sym typeface="Consolas"/>
              </a:rPr>
              <a:t>//Define Inputs</a:t>
            </a:r>
            <a:endParaRPr sz="1400">
              <a:latin typeface="Consolas"/>
              <a:ea typeface="Consolas"/>
              <a:cs typeface="Consolas"/>
              <a:sym typeface="Consolas"/>
            </a:endParaRPr>
          </a:p>
          <a:p>
            <a:pPr indent="457200" lvl="0" marL="0" marR="0" rtl="0" algn="l">
              <a:lnSpc>
                <a:spcPct val="100000"/>
              </a:lnSpc>
              <a:spcBef>
                <a:spcPts val="600"/>
              </a:spcBef>
              <a:spcAft>
                <a:spcPts val="0"/>
              </a:spcAft>
              <a:buNone/>
            </a:pPr>
            <a:r>
              <a:rPr lang="sv-SE" sz="1400">
                <a:latin typeface="Consolas"/>
                <a:ea typeface="Consolas"/>
                <a:cs typeface="Consolas"/>
                <a:sym typeface="Consolas"/>
              </a:rPr>
              <a:t>try{ //Try to get output.</a:t>
            </a:r>
            <a:endParaRPr sz="1400">
              <a:latin typeface="Consolas"/>
              <a:ea typeface="Consolas"/>
              <a:cs typeface="Consolas"/>
              <a:sym typeface="Consolas"/>
            </a:endParaRPr>
          </a:p>
          <a:p>
            <a:pPr indent="457200" lvl="0" marL="0" marR="0" rtl="0" algn="l">
              <a:lnSpc>
                <a:spcPct val="100000"/>
              </a:lnSpc>
              <a:spcBef>
                <a:spcPts val="600"/>
              </a:spcBef>
              <a:spcAft>
                <a:spcPts val="0"/>
              </a:spcAft>
              <a:buNone/>
            </a:pPr>
            <a:r>
              <a:rPr lang="sv-SE" sz="1400">
                <a:latin typeface="Consolas"/>
                <a:ea typeface="Consolas"/>
                <a:cs typeface="Consolas"/>
                <a:sym typeface="Consolas"/>
              </a:rPr>
              <a:t>}catch(Exception error){</a:t>
            </a:r>
            <a:endParaRPr sz="1400">
              <a:latin typeface="Consolas"/>
              <a:ea typeface="Consolas"/>
              <a:cs typeface="Consolas"/>
              <a:sym typeface="Consolas"/>
            </a:endParaRPr>
          </a:p>
          <a:p>
            <a:pPr indent="457200" lvl="0" marL="457200" marR="0" rtl="0" algn="l">
              <a:lnSpc>
                <a:spcPct val="100000"/>
              </a:lnSpc>
              <a:spcBef>
                <a:spcPts val="600"/>
              </a:spcBef>
              <a:spcAft>
                <a:spcPts val="0"/>
              </a:spcAft>
              <a:buNone/>
            </a:pPr>
            <a:r>
              <a:rPr b="1" lang="sv-SE" sz="1400">
                <a:solidFill>
                  <a:schemeClr val="accent3"/>
                </a:solidFill>
                <a:latin typeface="Consolas"/>
                <a:ea typeface="Consolas"/>
                <a:cs typeface="Consolas"/>
                <a:sym typeface="Consolas"/>
              </a:rPr>
              <a:t>fail</a:t>
            </a:r>
            <a:r>
              <a:rPr lang="sv-SE" sz="1400">
                <a:latin typeface="Consolas"/>
                <a:ea typeface="Consolas"/>
                <a:cs typeface="Consolas"/>
                <a:sym typeface="Consolas"/>
              </a:rPr>
              <a:t>("Why did it fail?");</a:t>
            </a:r>
            <a:endParaRPr sz="1400">
              <a:latin typeface="Consolas"/>
              <a:ea typeface="Consolas"/>
              <a:cs typeface="Consolas"/>
              <a:sym typeface="Consolas"/>
            </a:endParaRPr>
          </a:p>
          <a:p>
            <a:pPr indent="457200" lvl="0" marL="0" marR="0" rtl="0" algn="l">
              <a:lnSpc>
                <a:spcPct val="100000"/>
              </a:lnSpc>
              <a:spcBef>
                <a:spcPts val="60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a:p>
            <a:pPr indent="457200" lvl="0" marL="0" marR="0" rtl="0" algn="l">
              <a:lnSpc>
                <a:spcPct val="100000"/>
              </a:lnSpc>
              <a:spcBef>
                <a:spcPts val="600"/>
              </a:spcBef>
              <a:spcAft>
                <a:spcPts val="0"/>
              </a:spcAft>
              <a:buNone/>
            </a:pPr>
            <a:r>
              <a:rPr lang="sv-SE" sz="1400">
                <a:latin typeface="Consolas"/>
                <a:ea typeface="Consolas"/>
                <a:cs typeface="Consolas"/>
                <a:sym typeface="Consolas"/>
              </a:rPr>
              <a:t>//Compare expected and actual values through </a:t>
            </a:r>
            <a:r>
              <a:rPr b="1" lang="sv-SE" sz="1400">
                <a:solidFill>
                  <a:schemeClr val="accent3"/>
                </a:solidFill>
                <a:latin typeface="Consolas"/>
                <a:ea typeface="Consolas"/>
                <a:cs typeface="Consolas"/>
                <a:sym typeface="Consolas"/>
              </a:rPr>
              <a:t>assertions</a:t>
            </a:r>
            <a:r>
              <a:rPr lang="sv-SE" sz="1400">
                <a:latin typeface="Consolas"/>
                <a:ea typeface="Consolas"/>
                <a:cs typeface="Consolas"/>
                <a:sym typeface="Consolas"/>
              </a:rPr>
              <a:t> or through </a:t>
            </a:r>
            <a:br>
              <a:rPr lang="sv-SE" sz="1400">
                <a:latin typeface="Consolas"/>
                <a:ea typeface="Consolas"/>
                <a:cs typeface="Consolas"/>
                <a:sym typeface="Consolas"/>
              </a:rPr>
            </a:br>
            <a:r>
              <a:rPr lang="sv-SE" sz="1400">
                <a:latin typeface="Consolas"/>
                <a:ea typeface="Consolas"/>
                <a:cs typeface="Consolas"/>
                <a:sym typeface="Consolas"/>
              </a:rPr>
              <a:t>     //if-statements/</a:t>
            </a:r>
            <a:r>
              <a:rPr b="1" lang="sv-SE" sz="1400">
                <a:solidFill>
                  <a:schemeClr val="accent3"/>
                </a:solidFill>
                <a:latin typeface="Consolas"/>
                <a:ea typeface="Consolas"/>
                <a:cs typeface="Consolas"/>
                <a:sym typeface="Consolas"/>
              </a:rPr>
              <a:t>fail</a:t>
            </a:r>
            <a:r>
              <a:rPr lang="sv-SE" sz="1400">
                <a:latin typeface="Consolas"/>
                <a:ea typeface="Consolas"/>
                <a:cs typeface="Consolas"/>
                <a:sym typeface="Consolas"/>
              </a:rPr>
              <a:t> commands</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p:txBody>
      </p:sp>
      <p:sp>
        <p:nvSpPr>
          <p:cNvPr id="448" name="Google Shape;448;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49" name="Google Shape;449;p45"/>
          <p:cNvSpPr/>
          <p:nvPr/>
        </p:nvSpPr>
        <p:spPr>
          <a:xfrm>
            <a:off x="1795675" y="1963150"/>
            <a:ext cx="57960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Type of scenario, and expectation on outcome.</a:t>
            </a:r>
            <a:endParaRPr b="1"/>
          </a:p>
          <a:p>
            <a:pPr indent="0" lvl="0" marL="0" rtl="0" algn="l">
              <a:spcBef>
                <a:spcPts val="0"/>
              </a:spcBef>
              <a:spcAft>
                <a:spcPts val="0"/>
              </a:spcAft>
              <a:buNone/>
            </a:pPr>
            <a:r>
              <a:rPr b="1" lang="sv-SE"/>
              <a:t>I.e., </a:t>
            </a:r>
            <a:r>
              <a:rPr b="1" lang="sv-SE">
                <a:latin typeface="Consolas"/>
                <a:ea typeface="Consolas"/>
                <a:cs typeface="Consolas"/>
                <a:sym typeface="Consolas"/>
              </a:rPr>
              <a:t>testEvaluate_GoodInput() </a:t>
            </a:r>
            <a:r>
              <a:rPr b="1" lang="sv-SE"/>
              <a:t>or </a:t>
            </a:r>
            <a:r>
              <a:rPr b="1" lang="sv-SE">
                <a:latin typeface="Consolas"/>
                <a:ea typeface="Consolas"/>
                <a:cs typeface="Consolas"/>
                <a:sym typeface="Consolas"/>
              </a:rPr>
              <a:t>testEvaluate_NullInput()</a:t>
            </a:r>
            <a:endParaRPr b="1">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Writing JUnit Tests</a:t>
            </a:r>
            <a:endParaRPr/>
          </a:p>
        </p:txBody>
      </p:sp>
      <p:sp>
        <p:nvSpPr>
          <p:cNvPr id="455" name="Google Shape;455;p4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class</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Calculator</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int</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evaluate </a:t>
            </a:r>
            <a:r>
              <a:rPr lang="sv-SE" sz="1400">
                <a:solidFill>
                  <a:srgbClr val="333333"/>
                </a:solidFill>
                <a:latin typeface="Consolas"/>
                <a:ea typeface="Consolas"/>
                <a:cs typeface="Consolas"/>
                <a:sym typeface="Consolas"/>
              </a:rPr>
              <a:t>(String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ED6A43"/>
                </a:solidFill>
                <a:latin typeface="Consolas"/>
                <a:ea typeface="Consolas"/>
                <a:cs typeface="Consolas"/>
                <a:sym typeface="Consolas"/>
              </a:rPr>
              <a:t>expression</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int</a:t>
            </a:r>
            <a:r>
              <a:rPr lang="sv-SE" sz="1400">
                <a:solidFill>
                  <a:srgbClr val="333333"/>
                </a:solidFill>
                <a:latin typeface="Consolas"/>
                <a:ea typeface="Consolas"/>
                <a:cs typeface="Consolas"/>
                <a:sym typeface="Consolas"/>
              </a:rPr>
              <a:t> sum </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a:t>
            </a:r>
            <a:r>
              <a:rPr lang="sv-SE" sz="1400">
                <a:solidFill>
                  <a:srgbClr val="0086B3"/>
                </a:solidFill>
                <a:latin typeface="Consolas"/>
                <a:ea typeface="Consolas"/>
                <a:cs typeface="Consolas"/>
                <a:sym typeface="Consolas"/>
              </a:rPr>
              <a:t>0</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for</a:t>
            </a:r>
            <a:r>
              <a:rPr lang="sv-SE" sz="1400">
                <a:solidFill>
                  <a:srgbClr val="333333"/>
                </a:solidFill>
                <a:latin typeface="Consolas"/>
                <a:ea typeface="Consolas"/>
                <a:cs typeface="Consolas"/>
                <a:sym typeface="Consolas"/>
              </a:rPr>
              <a:t> (String summand</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expression</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split(</a:t>
            </a:r>
            <a:r>
              <a:rPr lang="sv-SE" sz="1400">
                <a:solidFill>
                  <a:srgbClr val="183691"/>
                </a:solidFill>
                <a:latin typeface="Consolas"/>
                <a:ea typeface="Consolas"/>
                <a:cs typeface="Consolas"/>
                <a:sym typeface="Consolas"/>
              </a:rPr>
              <a:t>"\\+"</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sum </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Integer</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valueOf(summand);</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return</a:t>
            </a:r>
            <a:r>
              <a:rPr lang="sv-SE" sz="1400">
                <a:solidFill>
                  <a:srgbClr val="333333"/>
                </a:solidFill>
                <a:latin typeface="Consolas"/>
                <a:ea typeface="Consolas"/>
                <a:cs typeface="Consolas"/>
                <a:sym typeface="Consolas"/>
              </a:rPr>
              <a:t> sum;</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a:t>
            </a:r>
            <a:endParaRPr sz="2400"/>
          </a:p>
        </p:txBody>
      </p:sp>
      <p:sp>
        <p:nvSpPr>
          <p:cNvPr id="456" name="Google Shape;456;p46"/>
          <p:cNvSpPr txBox="1"/>
          <p:nvPr>
            <p:ph idx="1" type="body"/>
          </p:nvPr>
        </p:nvSpPr>
        <p:spPr>
          <a:xfrm>
            <a:off x="4488550" y="1200150"/>
            <a:ext cx="4532100" cy="3725700"/>
          </a:xfrm>
          <a:prstGeom prst="rect">
            <a:avLst/>
          </a:prstGeom>
          <a:noFill/>
          <a:ln>
            <a:noFill/>
          </a:ln>
        </p:spPr>
        <p:txBody>
          <a:bodyPr anchorCtr="0" anchor="ctr" bIns="91425" lIns="91425" spcFirstLastPara="1" rIns="91425" wrap="square" tIns="91425">
            <a:noAutofit/>
          </a:bodyPr>
          <a:lstStyle/>
          <a:p>
            <a:pPr indent="0" lvl="0" marL="0" rtl="0" algn="l">
              <a:lnSpc>
                <a:spcPct val="145000"/>
              </a:lnSpc>
              <a:spcBef>
                <a:spcPts val="0"/>
              </a:spcBef>
              <a:spcAft>
                <a:spcPts val="0"/>
              </a:spcAft>
              <a:buNone/>
            </a:pPr>
            <a:r>
              <a:rPr lang="sv-SE" sz="1200">
                <a:solidFill>
                  <a:srgbClr val="A71D5D"/>
                </a:solidFill>
                <a:latin typeface="Consolas"/>
                <a:ea typeface="Consolas"/>
                <a:cs typeface="Consolas"/>
                <a:sym typeface="Consolas"/>
              </a:rPr>
              <a:t>import static</a:t>
            </a:r>
            <a:r>
              <a:rPr lang="sv-SE" sz="1200">
                <a:solidFill>
                  <a:srgbClr val="333333"/>
                </a:solidFill>
                <a:latin typeface="Consolas"/>
                <a:ea typeface="Consolas"/>
                <a:cs typeface="Consolas"/>
                <a:sym typeface="Consolas"/>
              </a:rPr>
              <a:t> org.junit.Assert.assertEquals;</a:t>
            </a: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import</a:t>
            </a:r>
            <a:r>
              <a:rPr lang="sv-SE" sz="1200">
                <a:solidFill>
                  <a:srgbClr val="333333"/>
                </a:solidFill>
                <a:latin typeface="Consolas"/>
                <a:ea typeface="Consolas"/>
                <a:cs typeface="Consolas"/>
                <a:sym typeface="Consolas"/>
              </a:rPr>
              <a:t> org.junit.Test;</a:t>
            </a:r>
            <a:br>
              <a:rPr lang="sv-SE" sz="1200">
                <a:solidFill>
                  <a:srgbClr val="333333"/>
                </a:solidFill>
                <a:latin typeface="Consolas"/>
                <a:ea typeface="Consolas"/>
                <a:cs typeface="Consolas"/>
                <a:sym typeface="Consolas"/>
              </a:rPr>
            </a:b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public</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class</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CalculatorTest</a:t>
            </a:r>
            <a:r>
              <a:rPr lang="sv-SE" sz="1200">
                <a:solidFill>
                  <a:srgbClr val="333333"/>
                </a:solidFill>
                <a:latin typeface="Consolas"/>
                <a:ea typeface="Consolas"/>
                <a:cs typeface="Consolas"/>
                <a:sym typeface="Consolas"/>
              </a:rPr>
              <a:t> {</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@Test</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void</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testEvaluate_Valid_ShouldPass</a:t>
            </a:r>
            <a:r>
              <a:rPr lang="sv-SE" sz="1200">
                <a:solidFill>
                  <a:srgbClr val="333333"/>
                </a:solidFill>
                <a:latin typeface="Consolas"/>
                <a:ea typeface="Consolas"/>
                <a:cs typeface="Consolas"/>
                <a:sym typeface="Consolas"/>
              </a:rPr>
              <a:t>(){</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Calculator calculator </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new</a:t>
            </a:r>
            <a:r>
              <a:rPr lang="sv-SE" sz="1200">
                <a:solidFill>
                  <a:srgbClr val="333333"/>
                </a:solidFill>
                <a:latin typeface="Consolas"/>
                <a:ea typeface="Consolas"/>
                <a:cs typeface="Consolas"/>
                <a:sym typeface="Consolas"/>
              </a:rPr>
              <a:t> Calculator();</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int</a:t>
            </a:r>
            <a:r>
              <a:rPr lang="sv-SE" sz="1200">
                <a:solidFill>
                  <a:srgbClr val="333333"/>
                </a:solidFill>
                <a:latin typeface="Consolas"/>
                <a:ea typeface="Consolas"/>
                <a:cs typeface="Consolas"/>
                <a:sym typeface="Consolas"/>
              </a:rPr>
              <a:t> sum </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 calculator</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evaluate(</a:t>
            </a:r>
            <a:r>
              <a:rPr lang="sv-SE" sz="1200">
                <a:solidFill>
                  <a:srgbClr val="183691"/>
                </a:solidFill>
                <a:latin typeface="Consolas"/>
                <a:ea typeface="Consolas"/>
                <a:cs typeface="Consolas"/>
                <a:sym typeface="Consolas"/>
              </a:rPr>
              <a:t>"1+2+3"</a:t>
            </a:r>
            <a:r>
              <a:rPr lang="sv-SE" sz="1200">
                <a:solidFill>
                  <a:srgbClr val="333333"/>
                </a:solidFill>
                <a:latin typeface="Consolas"/>
                <a:ea typeface="Consolas"/>
                <a:cs typeface="Consolas"/>
                <a:sym typeface="Consolas"/>
              </a:rPr>
              <a:t>);</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assertEquals(</a:t>
            </a:r>
            <a:r>
              <a:rPr lang="sv-SE" sz="1200">
                <a:solidFill>
                  <a:srgbClr val="0086B3"/>
                </a:solidFill>
                <a:latin typeface="Consolas"/>
                <a:ea typeface="Consolas"/>
                <a:cs typeface="Consolas"/>
                <a:sym typeface="Consolas"/>
              </a:rPr>
              <a:t>6</a:t>
            </a:r>
            <a:r>
              <a:rPr lang="sv-SE" sz="1200">
                <a:solidFill>
                  <a:srgbClr val="333333"/>
                </a:solidFill>
                <a:latin typeface="Consolas"/>
                <a:ea typeface="Consolas"/>
                <a:cs typeface="Consolas"/>
                <a:sym typeface="Consolas"/>
              </a:rPr>
              <a:t>, sum);</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0" lvl="0" marL="0" rtl="0" algn="l">
              <a:spcBef>
                <a:spcPts val="0"/>
              </a:spcBef>
              <a:spcAft>
                <a:spcPts val="0"/>
              </a:spcAft>
              <a:buNone/>
            </a:pPr>
            <a:r>
              <a:t/>
            </a:r>
            <a:endParaRPr sz="1200"/>
          </a:p>
        </p:txBody>
      </p:sp>
      <p:sp>
        <p:nvSpPr>
          <p:cNvPr id="457" name="Google Shape;457;p46"/>
          <p:cNvSpPr/>
          <p:nvPr/>
        </p:nvSpPr>
        <p:spPr>
          <a:xfrm>
            <a:off x="5799625" y="650756"/>
            <a:ext cx="3006300" cy="594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Convention - name the test class after the class it is testing.</a:t>
            </a:r>
            <a:endParaRPr/>
          </a:p>
        </p:txBody>
      </p:sp>
      <p:sp>
        <p:nvSpPr>
          <p:cNvPr id="458" name="Google Shape;458;p46"/>
          <p:cNvSpPr/>
          <p:nvPr/>
        </p:nvSpPr>
        <p:spPr>
          <a:xfrm>
            <a:off x="1431125" y="2130119"/>
            <a:ext cx="3006300" cy="594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Each test is denoted with keyword </a:t>
            </a:r>
            <a:r>
              <a:rPr b="1" lang="sv-SE">
                <a:solidFill>
                  <a:schemeClr val="accent3"/>
                </a:solidFill>
              </a:rPr>
              <a:t>@test</a:t>
            </a:r>
            <a:r>
              <a:rPr lang="sv-SE"/>
              <a:t>.</a:t>
            </a:r>
            <a:endParaRPr/>
          </a:p>
        </p:txBody>
      </p:sp>
      <p:sp>
        <p:nvSpPr>
          <p:cNvPr id="459" name="Google Shape;459;p46"/>
          <p:cNvSpPr/>
          <p:nvPr/>
        </p:nvSpPr>
        <p:spPr>
          <a:xfrm>
            <a:off x="3536500" y="2913900"/>
            <a:ext cx="1262700" cy="298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Initialization</a:t>
            </a:r>
            <a:endParaRPr/>
          </a:p>
        </p:txBody>
      </p:sp>
      <p:sp>
        <p:nvSpPr>
          <p:cNvPr id="460" name="Google Shape;460;p46"/>
          <p:cNvSpPr/>
          <p:nvPr/>
        </p:nvSpPr>
        <p:spPr>
          <a:xfrm>
            <a:off x="3536500" y="3194750"/>
            <a:ext cx="1262700" cy="435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Test Steps</a:t>
            </a:r>
            <a:endParaRPr/>
          </a:p>
        </p:txBody>
      </p:sp>
      <p:sp>
        <p:nvSpPr>
          <p:cNvPr id="461" name="Google Shape;461;p46"/>
          <p:cNvSpPr/>
          <p:nvPr/>
        </p:nvSpPr>
        <p:spPr>
          <a:xfrm>
            <a:off x="8269975" y="3263300"/>
            <a:ext cx="660300" cy="298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Input</a:t>
            </a:r>
            <a:endParaRPr/>
          </a:p>
        </p:txBody>
      </p:sp>
      <p:sp>
        <p:nvSpPr>
          <p:cNvPr id="462" name="Google Shape;462;p46"/>
          <p:cNvSpPr/>
          <p:nvPr/>
        </p:nvSpPr>
        <p:spPr>
          <a:xfrm>
            <a:off x="6787350" y="3505700"/>
            <a:ext cx="774600" cy="298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Oracle</a:t>
            </a:r>
            <a:endParaRPr/>
          </a:p>
        </p:txBody>
      </p:sp>
      <p:sp>
        <p:nvSpPr>
          <p:cNvPr id="463" name="Google Shape;463;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
                                        <p:tgtEl>
                                          <p:spTgt spid="4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57"/>
                                        </p:tgtEl>
                                      </p:cBhvr>
                                    </p:animEffect>
                                    <p:set>
                                      <p:cBhvr>
                                        <p:cTn dur="1" fill="hold">
                                          <p:stCondLst>
                                            <p:cond delay="0"/>
                                          </p:stCondLst>
                                        </p:cTn>
                                        <p:tgtEl>
                                          <p:spTgt spid="45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
                                        <p:tgtEl>
                                          <p:spTgt spid="4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58"/>
                                        </p:tgtEl>
                                      </p:cBhvr>
                                    </p:animEffect>
                                    <p:set>
                                      <p:cBhvr>
                                        <p:cTn dur="1" fill="hold">
                                          <p:stCondLst>
                                            <p:cond delay="0"/>
                                          </p:stCondLst>
                                        </p:cTn>
                                        <p:tgtEl>
                                          <p:spTgt spid="45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1"/>
                                        <p:tgtEl>
                                          <p:spTgt spid="4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1"/>
                                        <p:tgtEl>
                                          <p:spTgt spid="4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1"/>
                                        <p:tgtEl>
                                          <p:spTgt spid="4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
                                        <p:tgtEl>
                                          <p:spTgt spid="4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Fixtures - Shared Initialization</a:t>
            </a:r>
            <a:endParaRPr/>
          </a:p>
        </p:txBody>
      </p:sp>
      <p:sp>
        <p:nvSpPr>
          <p:cNvPr id="469" name="Google Shape;469;p4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Clr>
                <a:schemeClr val="dk1"/>
              </a:buClr>
              <a:buSzPts val="1100"/>
              <a:buFont typeface="Arial"/>
              <a:buNone/>
            </a:pPr>
            <a:r>
              <a:rPr b="1" lang="sv-SE">
                <a:solidFill>
                  <a:schemeClr val="accent3"/>
                </a:solidFill>
                <a:latin typeface="Consolas"/>
                <a:ea typeface="Consolas"/>
                <a:cs typeface="Consolas"/>
                <a:sym typeface="Consolas"/>
              </a:rPr>
              <a:t>@BeforeEach</a:t>
            </a:r>
            <a:r>
              <a:rPr lang="sv-SE"/>
              <a:t> annotation defines a common test initialization method:</a:t>
            </a:r>
            <a:endParaRPr/>
          </a:p>
          <a:p>
            <a:pPr indent="0" lvl="0" marL="0" marR="0" rtl="0" algn="l">
              <a:lnSpc>
                <a:spcPct val="100000"/>
              </a:lnSpc>
              <a:spcBef>
                <a:spcPts val="600"/>
              </a:spcBef>
              <a:spcAft>
                <a:spcPts val="0"/>
              </a:spcAft>
              <a:buClr>
                <a:schemeClr val="dk1"/>
              </a:buClr>
              <a:buSzPts val="1100"/>
              <a:buFont typeface="Arial"/>
              <a:buNone/>
            </a:pPr>
            <a:r>
              <a:rPr lang="sv-SE" sz="2000">
                <a:latin typeface="Consolas"/>
                <a:ea typeface="Consolas"/>
                <a:cs typeface="Consolas"/>
                <a:sym typeface="Consolas"/>
              </a:rPr>
              <a:t>@BeforeEach</a:t>
            </a:r>
            <a:endParaRPr sz="2000">
              <a:latin typeface="Consolas"/>
              <a:ea typeface="Consolas"/>
              <a:cs typeface="Consolas"/>
              <a:sym typeface="Consolas"/>
            </a:endParaRPr>
          </a:p>
          <a:p>
            <a:pPr indent="0" lvl="0" marL="0" marR="0" rtl="0" algn="l">
              <a:lnSpc>
                <a:spcPct val="100000"/>
              </a:lnSpc>
              <a:spcBef>
                <a:spcPts val="600"/>
              </a:spcBef>
              <a:spcAft>
                <a:spcPts val="0"/>
              </a:spcAft>
              <a:buClr>
                <a:schemeClr val="dk1"/>
              </a:buClr>
              <a:buSzPts val="1100"/>
              <a:buFont typeface="Arial"/>
              <a:buNone/>
            </a:pPr>
            <a:r>
              <a:rPr lang="sv-SE" sz="2000">
                <a:latin typeface="Consolas"/>
                <a:ea typeface="Consolas"/>
                <a:cs typeface="Consolas"/>
                <a:sym typeface="Consolas"/>
              </a:rPr>
              <a:t>public void setUp() throws Exception</a:t>
            </a:r>
            <a:endParaRPr sz="2000">
              <a:latin typeface="Consolas"/>
              <a:ea typeface="Consolas"/>
              <a:cs typeface="Consolas"/>
              <a:sym typeface="Consolas"/>
            </a:endParaRPr>
          </a:p>
          <a:p>
            <a:pPr indent="0" lvl="0" marL="0" marR="0" rtl="0" algn="l">
              <a:lnSpc>
                <a:spcPct val="100000"/>
              </a:lnSpc>
              <a:spcBef>
                <a:spcPts val="600"/>
              </a:spcBef>
              <a:spcAft>
                <a:spcPts val="0"/>
              </a:spcAft>
              <a:buClr>
                <a:schemeClr val="dk1"/>
              </a:buClr>
              <a:buSzPts val="1100"/>
              <a:buFont typeface="Arial"/>
              <a:buNone/>
            </a:pPr>
            <a:r>
              <a:rPr lang="sv-SE" sz="2000">
                <a:latin typeface="Consolas"/>
                <a:ea typeface="Consolas"/>
                <a:cs typeface="Consolas"/>
                <a:sym typeface="Consolas"/>
              </a:rPr>
              <a:t>{</a:t>
            </a:r>
            <a:endParaRPr sz="2000">
              <a:latin typeface="Consolas"/>
              <a:ea typeface="Consolas"/>
              <a:cs typeface="Consolas"/>
              <a:sym typeface="Consolas"/>
            </a:endParaRPr>
          </a:p>
          <a:p>
            <a:pPr indent="457200" lvl="0" marL="0" marR="0" rtl="0" algn="l">
              <a:lnSpc>
                <a:spcPct val="100000"/>
              </a:lnSpc>
              <a:spcBef>
                <a:spcPts val="600"/>
              </a:spcBef>
              <a:spcAft>
                <a:spcPts val="0"/>
              </a:spcAft>
              <a:buNone/>
            </a:pPr>
            <a:r>
              <a:rPr lang="sv-SE" sz="2000">
                <a:latin typeface="Consolas"/>
                <a:ea typeface="Consolas"/>
                <a:cs typeface="Consolas"/>
                <a:sym typeface="Consolas"/>
              </a:rPr>
              <a:t>this.registration = new Registration();</a:t>
            </a:r>
            <a:endParaRPr sz="2000">
              <a:latin typeface="Consolas"/>
              <a:ea typeface="Consolas"/>
              <a:cs typeface="Consolas"/>
              <a:sym typeface="Consolas"/>
            </a:endParaRPr>
          </a:p>
          <a:p>
            <a:pPr indent="457200" lvl="0" marL="0" marR="0" rtl="0" algn="l">
              <a:lnSpc>
                <a:spcPct val="100000"/>
              </a:lnSpc>
              <a:spcBef>
                <a:spcPts val="600"/>
              </a:spcBef>
              <a:spcAft>
                <a:spcPts val="0"/>
              </a:spcAft>
              <a:buClr>
                <a:schemeClr val="dk1"/>
              </a:buClr>
              <a:buSzPts val="1100"/>
              <a:buFont typeface="Arial"/>
              <a:buNone/>
            </a:pPr>
            <a:r>
              <a:rPr lang="sv-SE" sz="2000">
                <a:latin typeface="Consolas"/>
                <a:ea typeface="Consolas"/>
                <a:cs typeface="Consolas"/>
                <a:sym typeface="Consolas"/>
              </a:rPr>
              <a:t>this.registration.setUser(“ggay”);</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rPr lang="sv-SE" sz="2000">
                <a:latin typeface="Consolas"/>
                <a:ea typeface="Consolas"/>
                <a:cs typeface="Consolas"/>
                <a:sym typeface="Consolas"/>
              </a:rPr>
              <a:t>}</a:t>
            </a:r>
            <a:endParaRPr sz="2000">
              <a:latin typeface="Consolas"/>
              <a:ea typeface="Consolas"/>
              <a:cs typeface="Consolas"/>
              <a:sym typeface="Consolas"/>
            </a:endParaRPr>
          </a:p>
        </p:txBody>
      </p:sp>
      <p:sp>
        <p:nvSpPr>
          <p:cNvPr id="470" name="Google Shape;470;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Fixtures - Teardown Method</a:t>
            </a:r>
            <a:endParaRPr/>
          </a:p>
        </p:txBody>
      </p:sp>
      <p:sp>
        <p:nvSpPr>
          <p:cNvPr id="476" name="Google Shape;476;p4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b="1" lang="sv-SE">
                <a:solidFill>
                  <a:schemeClr val="accent3"/>
                </a:solidFill>
                <a:latin typeface="Consolas"/>
                <a:ea typeface="Consolas"/>
                <a:cs typeface="Consolas"/>
                <a:sym typeface="Consolas"/>
              </a:rPr>
              <a:t>@AfterEach</a:t>
            </a:r>
            <a:r>
              <a:rPr lang="sv-SE"/>
              <a:t> annotation defines a common test tear down method:</a:t>
            </a:r>
            <a:endParaRPr sz="2400">
              <a:latin typeface="Courier New"/>
              <a:ea typeface="Courier New"/>
              <a:cs typeface="Courier New"/>
              <a:sym typeface="Courier New"/>
            </a:endParaRPr>
          </a:p>
          <a:p>
            <a:pPr indent="0" lvl="0" marL="0" marR="0" rtl="0" algn="l">
              <a:lnSpc>
                <a:spcPct val="100000"/>
              </a:lnSpc>
              <a:spcBef>
                <a:spcPts val="600"/>
              </a:spcBef>
              <a:spcAft>
                <a:spcPts val="0"/>
              </a:spcAft>
              <a:buNone/>
            </a:pPr>
            <a:r>
              <a:rPr lang="sv-SE" sz="2000">
                <a:latin typeface="Consolas"/>
                <a:ea typeface="Consolas"/>
                <a:cs typeface="Consolas"/>
                <a:sym typeface="Consolas"/>
              </a:rPr>
              <a:t>@AfterEach</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rPr lang="sv-SE" sz="2000">
                <a:latin typeface="Consolas"/>
                <a:ea typeface="Consolas"/>
                <a:cs typeface="Consolas"/>
                <a:sym typeface="Consolas"/>
              </a:rPr>
              <a:t>public void tearDown() throws Exception</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rPr lang="sv-SE" sz="2000">
                <a:latin typeface="Consolas"/>
                <a:ea typeface="Consolas"/>
                <a:cs typeface="Consolas"/>
                <a:sym typeface="Consolas"/>
              </a:rPr>
              <a:t>{</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rPr lang="sv-SE" sz="2000">
                <a:latin typeface="Consolas"/>
                <a:ea typeface="Consolas"/>
                <a:cs typeface="Consolas"/>
                <a:sym typeface="Consolas"/>
              </a:rPr>
              <a:t>	this.registration.logout();</a:t>
            </a:r>
            <a:endParaRPr sz="2000">
              <a:latin typeface="Consolas"/>
              <a:ea typeface="Consolas"/>
              <a:cs typeface="Consolas"/>
              <a:sym typeface="Consolas"/>
            </a:endParaRPr>
          </a:p>
          <a:p>
            <a:pPr indent="457200" lvl="0" marL="0" marR="0" rtl="0" algn="l">
              <a:lnSpc>
                <a:spcPct val="100000"/>
              </a:lnSpc>
              <a:spcBef>
                <a:spcPts val="600"/>
              </a:spcBef>
              <a:spcAft>
                <a:spcPts val="0"/>
              </a:spcAft>
              <a:buNone/>
            </a:pPr>
            <a:r>
              <a:rPr lang="sv-SE" sz="2000">
                <a:latin typeface="Consolas"/>
                <a:ea typeface="Consolas"/>
                <a:cs typeface="Consolas"/>
                <a:sym typeface="Consolas"/>
              </a:rPr>
              <a:t>this.registration = null;</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rPr lang="sv-SE" sz="2000">
                <a:latin typeface="Consolas"/>
                <a:ea typeface="Consolas"/>
                <a:cs typeface="Consolas"/>
                <a:sym typeface="Consolas"/>
              </a:rPr>
              <a:t>}</a:t>
            </a:r>
            <a:endParaRPr sz="2000">
              <a:latin typeface="Consolas"/>
              <a:ea typeface="Consolas"/>
              <a:cs typeface="Consolas"/>
              <a:sym typeface="Consolas"/>
            </a:endParaRPr>
          </a:p>
          <a:p>
            <a:pPr indent="0" lvl="0" marL="0" marR="0" rtl="0" algn="l">
              <a:lnSpc>
                <a:spcPct val="100000"/>
              </a:lnSpc>
              <a:spcBef>
                <a:spcPts val="600"/>
              </a:spcBef>
              <a:spcAft>
                <a:spcPts val="0"/>
              </a:spcAft>
              <a:buNone/>
            </a:pPr>
            <a:r>
              <a:t/>
            </a:r>
            <a:endParaRPr sz="2000">
              <a:latin typeface="Courier New"/>
              <a:ea typeface="Courier New"/>
              <a:cs typeface="Courier New"/>
              <a:sym typeface="Courier New"/>
            </a:endParaRPr>
          </a:p>
          <a:p>
            <a:pPr indent="0" lvl="0" marL="0" marR="0" rtl="0" algn="l">
              <a:lnSpc>
                <a:spcPct val="100000"/>
              </a:lnSpc>
              <a:spcBef>
                <a:spcPts val="600"/>
              </a:spcBef>
              <a:spcAft>
                <a:spcPts val="0"/>
              </a:spcAft>
              <a:buNone/>
            </a:pPr>
            <a:r>
              <a:t/>
            </a:r>
            <a:endParaRPr sz="2400">
              <a:latin typeface="Courier New"/>
              <a:ea typeface="Courier New"/>
              <a:cs typeface="Courier New"/>
              <a:sym typeface="Courier New"/>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
        <p:nvSpPr>
          <p:cNvPr id="477" name="Google Shape;477;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More Test Fixtures</a:t>
            </a:r>
            <a:endParaRPr/>
          </a:p>
        </p:txBody>
      </p:sp>
      <p:sp>
        <p:nvSpPr>
          <p:cNvPr id="483" name="Google Shape;483;p49"/>
          <p:cNvSpPr txBox="1"/>
          <p:nvPr>
            <p:ph idx="1" type="body"/>
          </p:nvPr>
        </p:nvSpPr>
        <p:spPr>
          <a:xfrm>
            <a:off x="468895" y="1282400"/>
            <a:ext cx="38451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b="1" lang="sv-SE">
                <a:solidFill>
                  <a:schemeClr val="accent3"/>
                </a:solidFill>
                <a:latin typeface="Consolas"/>
                <a:ea typeface="Consolas"/>
                <a:cs typeface="Consolas"/>
                <a:sym typeface="Consolas"/>
              </a:rPr>
              <a:t>@BeforeAll</a:t>
            </a:r>
            <a:r>
              <a:rPr lang="sv-SE"/>
              <a:t> defines initialization to take place before any tests are run.</a:t>
            </a:r>
            <a:endParaRPr/>
          </a:p>
          <a:p>
            <a:pPr indent="-393700" lvl="0" marL="457200" marR="0" rtl="0" algn="l">
              <a:lnSpc>
                <a:spcPct val="100000"/>
              </a:lnSpc>
              <a:spcBef>
                <a:spcPts val="0"/>
              </a:spcBef>
              <a:spcAft>
                <a:spcPts val="0"/>
              </a:spcAft>
              <a:buSzPts val="2600"/>
              <a:buChar char="•"/>
            </a:pPr>
            <a:r>
              <a:rPr b="1" lang="sv-SE">
                <a:solidFill>
                  <a:schemeClr val="accent3"/>
                </a:solidFill>
              </a:rPr>
              <a:t>@AfterAll </a:t>
            </a:r>
            <a:r>
              <a:rPr lang="sv-SE"/>
              <a:t>defines tear down after all tests are done.</a:t>
            </a:r>
            <a:endParaRPr/>
          </a:p>
        </p:txBody>
      </p:sp>
      <p:sp>
        <p:nvSpPr>
          <p:cNvPr id="484" name="Google Shape;484;p49"/>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0" lvl="0" marL="0" rtl="0" algn="l">
              <a:lnSpc>
                <a:spcPct val="145000"/>
              </a:lnSpc>
              <a:spcBef>
                <a:spcPts val="0"/>
              </a:spcBef>
              <a:spcAft>
                <a:spcPts val="0"/>
              </a:spcAft>
              <a:buNone/>
            </a:pPr>
            <a:r>
              <a:rPr lang="sv-SE" sz="1400">
                <a:solidFill>
                  <a:srgbClr val="A71D5D"/>
                </a:solidFill>
                <a:latin typeface="Consolas"/>
                <a:ea typeface="Consolas"/>
                <a:cs typeface="Consolas"/>
                <a:sym typeface="Consolas"/>
              </a:rPr>
              <a:t>@BeforeAll</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static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void</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setUpClass</a:t>
            </a:r>
            <a:r>
              <a:rPr lang="sv-SE" sz="1400">
                <a:solidFill>
                  <a:srgbClr val="333333"/>
                </a:solidFill>
                <a:latin typeface="Consolas"/>
                <a:ea typeface="Consolas"/>
                <a:cs typeface="Consolas"/>
                <a:sym typeface="Consolas"/>
              </a:rPr>
              <a:t>() {</a:t>
            </a:r>
            <a:endParaRPr sz="1400">
              <a:solidFill>
                <a:srgbClr val="333333"/>
              </a:solidFill>
              <a:latin typeface="Consolas"/>
              <a:ea typeface="Consolas"/>
              <a:cs typeface="Consolas"/>
              <a:sym typeface="Consolas"/>
            </a:endParaRPr>
          </a:p>
          <a:p>
            <a:pPr indent="457200" lvl="0" marL="0" rtl="0" algn="l">
              <a:lnSpc>
                <a:spcPct val="145000"/>
              </a:lnSpc>
              <a:spcBef>
                <a:spcPts val="0"/>
              </a:spcBef>
              <a:spcAft>
                <a:spcPts val="0"/>
              </a:spcAft>
              <a:buClr>
                <a:schemeClr val="dk1"/>
              </a:buClr>
              <a:buSzPts val="1100"/>
              <a:buFont typeface="Arial"/>
              <a:buNone/>
            </a:pPr>
            <a:r>
              <a:rPr lang="sv-SE" sz="1400">
                <a:solidFill>
                  <a:srgbClr val="333333"/>
                </a:solidFill>
                <a:latin typeface="Consolas"/>
                <a:ea typeface="Consolas"/>
                <a:cs typeface="Consolas"/>
                <a:sym typeface="Consolas"/>
              </a:rPr>
              <a:t>myManagedResource </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new</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ManagedResource();</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@AfterAll</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static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void</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tearDownClass</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throws</a:t>
            </a:r>
            <a:r>
              <a:rPr lang="sv-SE" sz="1400">
                <a:solidFill>
                  <a:srgbClr val="333333"/>
                </a:solidFill>
                <a:latin typeface="Consolas"/>
                <a:ea typeface="Consolas"/>
                <a:cs typeface="Consolas"/>
                <a:sym typeface="Consolas"/>
              </a:rPr>
              <a:t> IOException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myManagedResource</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close();</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myManagedResource </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 </a:t>
            </a:r>
            <a:r>
              <a:rPr lang="sv-SE" sz="1400">
                <a:solidFill>
                  <a:srgbClr val="0086B3"/>
                </a:solidFill>
                <a:latin typeface="Consolas"/>
                <a:ea typeface="Consolas"/>
                <a:cs typeface="Consolas"/>
                <a:sym typeface="Consolas"/>
              </a:rPr>
              <a:t>null</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endParaRPr sz="1400">
              <a:solidFill>
                <a:srgbClr val="333333"/>
              </a:solidFill>
              <a:latin typeface="Consolas"/>
              <a:ea typeface="Consolas"/>
              <a:cs typeface="Consolas"/>
              <a:sym typeface="Consolas"/>
            </a:endParaRPr>
          </a:p>
          <a:p>
            <a:pPr indent="0" lvl="0" marL="0" rtl="0" algn="l">
              <a:spcBef>
                <a:spcPts val="0"/>
              </a:spcBef>
              <a:spcAft>
                <a:spcPts val="0"/>
              </a:spcAft>
              <a:buNone/>
            </a:pPr>
            <a:r>
              <a:t/>
            </a:r>
            <a:endParaRPr/>
          </a:p>
        </p:txBody>
      </p:sp>
      <p:sp>
        <p:nvSpPr>
          <p:cNvPr id="485" name="Google Shape;485;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Assertions</a:t>
            </a:r>
            <a:endParaRPr/>
          </a:p>
        </p:txBody>
      </p:sp>
      <p:sp>
        <p:nvSpPr>
          <p:cNvPr id="491" name="Google Shape;491;p5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Assertions are a "language" of testing - constraints that you place on the output.</a:t>
            </a:r>
            <a:endParaRPr/>
          </a:p>
          <a:p>
            <a:pPr indent="0" lvl="0" marL="0" marR="0" rtl="0" algn="l">
              <a:lnSpc>
                <a:spcPct val="100000"/>
              </a:lnSpc>
              <a:spcBef>
                <a:spcPts val="600"/>
              </a:spcBef>
              <a:spcAft>
                <a:spcPts val="0"/>
              </a:spcAft>
              <a:buNone/>
            </a:pPr>
            <a:r>
              <a:t/>
            </a:r>
            <a:endParaRPr/>
          </a:p>
          <a:p>
            <a:pPr indent="-393700" lvl="0" marL="457200" marR="0" rtl="0" algn="l">
              <a:lnSpc>
                <a:spcPct val="100000"/>
              </a:lnSpc>
              <a:spcBef>
                <a:spcPts val="600"/>
              </a:spcBef>
              <a:spcAft>
                <a:spcPts val="0"/>
              </a:spcAft>
              <a:buSzPts val="2600"/>
              <a:buFont typeface="Consolas"/>
              <a:buChar char="•"/>
            </a:pPr>
            <a:r>
              <a:rPr lang="sv-SE">
                <a:latin typeface="Consolas"/>
                <a:ea typeface="Consolas"/>
                <a:cs typeface="Consolas"/>
                <a:sym typeface="Consolas"/>
              </a:rPr>
              <a:t>assertEquals, assertArrayEquals</a:t>
            </a:r>
            <a:endParaRPr>
              <a:latin typeface="Consolas"/>
              <a:ea typeface="Consolas"/>
              <a:cs typeface="Consolas"/>
              <a:sym typeface="Consolas"/>
            </a:endParaRPr>
          </a:p>
          <a:p>
            <a:pPr indent="-393700" lvl="0" marL="457200" marR="0" rtl="0" algn="l">
              <a:lnSpc>
                <a:spcPct val="100000"/>
              </a:lnSpc>
              <a:spcBef>
                <a:spcPts val="0"/>
              </a:spcBef>
              <a:spcAft>
                <a:spcPts val="0"/>
              </a:spcAft>
              <a:buSzPts val="2600"/>
              <a:buFont typeface="Consolas"/>
              <a:buChar char="•"/>
            </a:pPr>
            <a:r>
              <a:rPr lang="sv-SE">
                <a:latin typeface="Consolas"/>
                <a:ea typeface="Consolas"/>
                <a:cs typeface="Consolas"/>
                <a:sym typeface="Consolas"/>
              </a:rPr>
              <a:t>assertFalse, assertTrue</a:t>
            </a:r>
            <a:endParaRPr>
              <a:latin typeface="Consolas"/>
              <a:ea typeface="Consolas"/>
              <a:cs typeface="Consolas"/>
              <a:sym typeface="Consolas"/>
            </a:endParaRPr>
          </a:p>
          <a:p>
            <a:pPr indent="-393700" lvl="0" marL="457200" marR="0" rtl="0" algn="l">
              <a:lnSpc>
                <a:spcPct val="100000"/>
              </a:lnSpc>
              <a:spcBef>
                <a:spcPts val="0"/>
              </a:spcBef>
              <a:spcAft>
                <a:spcPts val="0"/>
              </a:spcAft>
              <a:buSzPts val="2600"/>
              <a:buFont typeface="Consolas"/>
              <a:buChar char="•"/>
            </a:pPr>
            <a:r>
              <a:rPr lang="sv-SE">
                <a:latin typeface="Consolas"/>
                <a:ea typeface="Consolas"/>
                <a:cs typeface="Consolas"/>
                <a:sym typeface="Consolas"/>
              </a:rPr>
              <a:t>assertNull, assertNotNull</a:t>
            </a:r>
            <a:endParaRPr>
              <a:latin typeface="Consolas"/>
              <a:ea typeface="Consolas"/>
              <a:cs typeface="Consolas"/>
              <a:sym typeface="Consolas"/>
            </a:endParaRPr>
          </a:p>
          <a:p>
            <a:pPr indent="-393700" lvl="0" marL="457200" marR="0" rtl="0" algn="l">
              <a:lnSpc>
                <a:spcPct val="100000"/>
              </a:lnSpc>
              <a:spcBef>
                <a:spcPts val="0"/>
              </a:spcBef>
              <a:spcAft>
                <a:spcPts val="0"/>
              </a:spcAft>
              <a:buSzPts val="2600"/>
              <a:buFont typeface="Consolas"/>
              <a:buChar char="•"/>
            </a:pPr>
            <a:r>
              <a:rPr lang="sv-SE">
                <a:latin typeface="Consolas"/>
                <a:ea typeface="Consolas"/>
                <a:cs typeface="Consolas"/>
                <a:sym typeface="Consolas"/>
              </a:rPr>
              <a:t>assertSame,assertNotSame</a:t>
            </a:r>
            <a:endParaRPr>
              <a:latin typeface="Consolas"/>
              <a:ea typeface="Consolas"/>
              <a:cs typeface="Consolas"/>
              <a:sym typeface="Consolas"/>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492" name="Google Shape;492;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Creating Functional Tests</a:t>
            </a:r>
            <a:endParaRPr/>
          </a:p>
        </p:txBody>
      </p:sp>
      <p:sp>
        <p:nvSpPr>
          <p:cNvPr id="92" name="Google Shape;92;p15"/>
          <p:cNvSpPr/>
          <p:nvPr/>
        </p:nvSpPr>
        <p:spPr>
          <a:xfrm>
            <a:off x="329175" y="1378275"/>
            <a:ext cx="2314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300"/>
              <a:t>Identify Testing Targets</a:t>
            </a:r>
            <a:endParaRPr b="1" sz="1300"/>
          </a:p>
        </p:txBody>
      </p:sp>
      <p:sp>
        <p:nvSpPr>
          <p:cNvPr id="93" name="Google Shape;93;p15"/>
          <p:cNvSpPr/>
          <p:nvPr/>
        </p:nvSpPr>
        <p:spPr>
          <a:xfrm>
            <a:off x="1715551" y="200615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
        <p:nvSpPr>
          <p:cNvPr id="94" name="Google Shape;94;p15"/>
          <p:cNvSpPr/>
          <p:nvPr/>
        </p:nvSpPr>
        <p:spPr>
          <a:xfrm>
            <a:off x="2929425" y="263755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
        <p:nvSpPr>
          <p:cNvPr id="95" name="Google Shape;95;p15"/>
          <p:cNvSpPr/>
          <p:nvPr/>
        </p:nvSpPr>
        <p:spPr>
          <a:xfrm>
            <a:off x="4033810" y="3274337"/>
            <a:ext cx="19194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 Specifications</a:t>
            </a:r>
            <a:endParaRPr b="1"/>
          </a:p>
        </p:txBody>
      </p:sp>
      <p:sp>
        <p:nvSpPr>
          <p:cNvPr id="96" name="Google Shape;96;p15"/>
          <p:cNvSpPr/>
          <p:nvPr/>
        </p:nvSpPr>
        <p:spPr>
          <a:xfrm>
            <a:off x="5178004" y="3925366"/>
            <a:ext cx="19194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Cases</a:t>
            </a:r>
            <a:endParaRPr b="1"/>
          </a:p>
        </p:txBody>
      </p:sp>
      <p:cxnSp>
        <p:nvCxnSpPr>
          <p:cNvPr id="97" name="Google Shape;97;p15"/>
          <p:cNvCxnSpPr>
            <a:endCxn id="93" idx="1"/>
          </p:cNvCxnSpPr>
          <p:nvPr/>
        </p:nvCxnSpPr>
        <p:spPr>
          <a:xfrm>
            <a:off x="1038451" y="1848800"/>
            <a:ext cx="677100" cy="389100"/>
          </a:xfrm>
          <a:prstGeom prst="straightConnector1">
            <a:avLst/>
          </a:prstGeom>
          <a:noFill/>
          <a:ln cap="flat" cmpd="sng" w="19050">
            <a:solidFill>
              <a:schemeClr val="dk2"/>
            </a:solidFill>
            <a:prstDash val="solid"/>
            <a:round/>
            <a:headEnd len="med" w="med" type="none"/>
            <a:tailEnd len="med" w="med" type="triangle"/>
          </a:ln>
        </p:spPr>
      </p:cxnSp>
      <p:cxnSp>
        <p:nvCxnSpPr>
          <p:cNvPr id="98" name="Google Shape;98;p15"/>
          <p:cNvCxnSpPr/>
          <p:nvPr/>
        </p:nvCxnSpPr>
        <p:spPr>
          <a:xfrm>
            <a:off x="2252468" y="2469645"/>
            <a:ext cx="677100" cy="389100"/>
          </a:xfrm>
          <a:prstGeom prst="straightConnector1">
            <a:avLst/>
          </a:prstGeom>
          <a:noFill/>
          <a:ln cap="flat" cmpd="sng" w="19050">
            <a:solidFill>
              <a:schemeClr val="dk2"/>
            </a:solidFill>
            <a:prstDash val="solid"/>
            <a:round/>
            <a:headEnd len="med" w="med" type="none"/>
            <a:tailEnd len="med" w="med" type="triangle"/>
          </a:ln>
        </p:spPr>
      </p:cxnSp>
      <p:cxnSp>
        <p:nvCxnSpPr>
          <p:cNvPr id="99" name="Google Shape;99;p15"/>
          <p:cNvCxnSpPr/>
          <p:nvPr/>
        </p:nvCxnSpPr>
        <p:spPr>
          <a:xfrm>
            <a:off x="3356862" y="3101074"/>
            <a:ext cx="677100" cy="389100"/>
          </a:xfrm>
          <a:prstGeom prst="straightConnector1">
            <a:avLst/>
          </a:prstGeom>
          <a:noFill/>
          <a:ln cap="flat" cmpd="sng" w="19050">
            <a:solidFill>
              <a:schemeClr val="dk2"/>
            </a:solidFill>
            <a:prstDash val="solid"/>
            <a:round/>
            <a:headEnd len="med" w="med" type="none"/>
            <a:tailEnd len="med" w="med" type="triangle"/>
          </a:ln>
        </p:spPr>
      </p:cxnSp>
      <p:cxnSp>
        <p:nvCxnSpPr>
          <p:cNvPr id="100" name="Google Shape;100;p15"/>
          <p:cNvCxnSpPr/>
          <p:nvPr/>
        </p:nvCxnSpPr>
        <p:spPr>
          <a:xfrm>
            <a:off x="4501056" y="3737842"/>
            <a:ext cx="677100" cy="389100"/>
          </a:xfrm>
          <a:prstGeom prst="straightConnector1">
            <a:avLst/>
          </a:prstGeom>
          <a:noFill/>
          <a:ln cap="flat" cmpd="sng" w="19050">
            <a:solidFill>
              <a:schemeClr val="dk2"/>
            </a:solidFill>
            <a:prstDash val="solid"/>
            <a:round/>
            <a:headEnd len="med" w="med" type="none"/>
            <a:tailEnd len="med" w="med" type="triangle"/>
          </a:ln>
        </p:spPr>
      </p:cxnSp>
      <p:sp>
        <p:nvSpPr>
          <p:cNvPr id="101" name="Google Shape;101;p15"/>
          <p:cNvSpPr/>
          <p:nvPr/>
        </p:nvSpPr>
        <p:spPr>
          <a:xfrm>
            <a:off x="2828925" y="1374725"/>
            <a:ext cx="5586000" cy="4635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600"/>
              <a:t>Identify </a:t>
            </a:r>
            <a:r>
              <a:rPr b="1" lang="sv-SE" sz="1600"/>
              <a:t>function(s)</a:t>
            </a:r>
            <a:r>
              <a:rPr lang="sv-SE" sz="1600"/>
              <a:t> that can be tested in (relative) isolation.</a:t>
            </a:r>
            <a:endParaRPr sz="1800"/>
          </a:p>
        </p:txBody>
      </p:sp>
      <p:sp>
        <p:nvSpPr>
          <p:cNvPr id="102" name="Google Shape;102;p15"/>
          <p:cNvSpPr/>
          <p:nvPr/>
        </p:nvSpPr>
        <p:spPr>
          <a:xfrm>
            <a:off x="4093276" y="2006150"/>
            <a:ext cx="4261800" cy="4635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200"/>
              <a:t>Identify </a:t>
            </a:r>
            <a:r>
              <a:rPr b="1" lang="sv-SE" sz="1200"/>
              <a:t>controllable aspects</a:t>
            </a:r>
            <a:r>
              <a:rPr lang="sv-SE" sz="1200"/>
              <a:t> of the input and environment that determine the outcome of that function.</a:t>
            </a:r>
            <a:endParaRPr sz="1200"/>
          </a:p>
        </p:txBody>
      </p:sp>
      <p:sp>
        <p:nvSpPr>
          <p:cNvPr id="103" name="Google Shape;103;p15"/>
          <p:cNvSpPr/>
          <p:nvPr/>
        </p:nvSpPr>
        <p:spPr>
          <a:xfrm>
            <a:off x="5289475" y="2586625"/>
            <a:ext cx="3537900" cy="5706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Identify </a:t>
            </a:r>
            <a:r>
              <a:rPr b="1" lang="sv-SE"/>
              <a:t>options for each choice</a:t>
            </a:r>
            <a:r>
              <a:rPr lang="sv-SE"/>
              <a:t> that lead to different function outcomes.</a:t>
            </a:r>
            <a:endParaRPr/>
          </a:p>
        </p:txBody>
      </p:sp>
      <p:sp>
        <p:nvSpPr>
          <p:cNvPr id="104" name="Google Shape;104;p15"/>
          <p:cNvSpPr/>
          <p:nvPr/>
        </p:nvSpPr>
        <p:spPr>
          <a:xfrm>
            <a:off x="6043700" y="3256000"/>
            <a:ext cx="2926500" cy="5706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Select a value for all choices</a:t>
            </a:r>
            <a:r>
              <a:rPr lang="sv-SE"/>
              <a:t> to form abstract test case “recipe”. </a:t>
            </a:r>
            <a:endParaRPr/>
          </a:p>
        </p:txBody>
      </p:sp>
      <p:sp>
        <p:nvSpPr>
          <p:cNvPr id="105" name="Google Shape;105;p15"/>
          <p:cNvSpPr/>
          <p:nvPr/>
        </p:nvSpPr>
        <p:spPr>
          <a:xfrm>
            <a:off x="7306100" y="3925375"/>
            <a:ext cx="1521300" cy="7650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200"/>
              <a:t>Replace representative values with </a:t>
            </a:r>
            <a:r>
              <a:rPr b="1" lang="sv-SE" sz="1200"/>
              <a:t>concrete values</a:t>
            </a:r>
            <a:r>
              <a:rPr lang="sv-SE" sz="1200"/>
              <a:t>.</a:t>
            </a:r>
            <a:endParaRPr sz="1200"/>
          </a:p>
        </p:txBody>
      </p:sp>
      <p:sp>
        <p:nvSpPr>
          <p:cNvPr id="106" name="Google Shape;106;p1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assertEquals</a:t>
            </a:r>
            <a:endParaRPr/>
          </a:p>
        </p:txBody>
      </p:sp>
      <p:sp>
        <p:nvSpPr>
          <p:cNvPr id="498" name="Google Shape;498;p51"/>
          <p:cNvSpPr txBox="1"/>
          <p:nvPr>
            <p:ph idx="1" type="body"/>
          </p:nvPr>
        </p:nvSpPr>
        <p:spPr>
          <a:xfrm>
            <a:off x="468895" y="1282400"/>
            <a:ext cx="4037100" cy="3480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lang="sv-SE" sz="1200">
                <a:solidFill>
                  <a:srgbClr val="A71D5D"/>
                </a:solidFill>
                <a:latin typeface="Consolas"/>
                <a:ea typeface="Consolas"/>
                <a:cs typeface="Consolas"/>
                <a:sym typeface="Consolas"/>
              </a:rPr>
              <a:t>@Test</a:t>
            </a: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public</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void</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testAssertEquals</a:t>
            </a:r>
            <a:r>
              <a:rPr lang="sv-SE" sz="1200">
                <a:solidFill>
                  <a:srgbClr val="333333"/>
                </a:solidFill>
                <a:latin typeface="Consolas"/>
                <a:ea typeface="Consolas"/>
                <a:cs typeface="Consolas"/>
                <a:sym typeface="Consolas"/>
              </a:rPr>
              <a:t>() {</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assertEquals(</a:t>
            </a:r>
            <a:r>
              <a:rPr lang="sv-SE" sz="1200">
                <a:solidFill>
                  <a:srgbClr val="183691"/>
                </a:solidFill>
                <a:latin typeface="Consolas"/>
                <a:ea typeface="Consolas"/>
                <a:cs typeface="Consolas"/>
                <a:sym typeface="Consolas"/>
              </a:rPr>
              <a:t>"text"</a:t>
            </a:r>
            <a:r>
              <a:rPr lang="sv-SE" sz="1200">
                <a:solidFill>
                  <a:srgbClr val="333333"/>
                </a:solidFill>
                <a:latin typeface="Consolas"/>
                <a:ea typeface="Consolas"/>
                <a:cs typeface="Consolas"/>
                <a:sym typeface="Consolas"/>
              </a:rPr>
              <a:t>, </a:t>
            </a:r>
            <a:r>
              <a:rPr lang="sv-SE" sz="1200">
                <a:solidFill>
                  <a:srgbClr val="183691"/>
                </a:solidFill>
                <a:latin typeface="Consolas"/>
                <a:ea typeface="Consolas"/>
                <a:cs typeface="Consolas"/>
                <a:sym typeface="Consolas"/>
              </a:rPr>
              <a:t>"text", "failure - strings are not equal"</a:t>
            </a:r>
            <a:r>
              <a:rPr lang="sv-SE"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200">
                <a:solidFill>
                  <a:srgbClr val="333333"/>
                </a:solidFill>
                <a:latin typeface="Consolas"/>
                <a:ea typeface="Consolas"/>
                <a:cs typeface="Consolas"/>
                <a:sym typeface="Consolas"/>
              </a:rPr>
              <a:t>}</a:t>
            </a:r>
            <a:endParaRPr sz="12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r>
              <a:rPr lang="sv-SE" sz="1200">
                <a:solidFill>
                  <a:srgbClr val="A71D5D"/>
                </a:solidFill>
                <a:latin typeface="Consolas"/>
                <a:ea typeface="Consolas"/>
                <a:cs typeface="Consolas"/>
                <a:sym typeface="Consolas"/>
              </a:rPr>
              <a:t>@Test</a:t>
            </a: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public</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void</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testAssertArrayEquals</a:t>
            </a:r>
            <a:r>
              <a:rPr lang="sv-SE" sz="1200">
                <a:solidFill>
                  <a:srgbClr val="333333"/>
                </a:solidFill>
                <a:latin typeface="Consolas"/>
                <a:ea typeface="Consolas"/>
                <a:cs typeface="Consolas"/>
                <a:sym typeface="Consolas"/>
              </a:rPr>
              <a:t>() {</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byte</a:t>
            </a:r>
            <a:r>
              <a:rPr lang="sv-SE" sz="1200">
                <a:solidFill>
                  <a:srgbClr val="333333"/>
                </a:solidFill>
                <a:latin typeface="Consolas"/>
                <a:ea typeface="Consolas"/>
                <a:cs typeface="Consolas"/>
                <a:sym typeface="Consolas"/>
              </a:rPr>
              <a:t>[] expected </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 </a:t>
            </a:r>
            <a:r>
              <a:rPr lang="sv-SE" sz="1200">
                <a:solidFill>
                  <a:srgbClr val="183691"/>
                </a:solidFill>
                <a:latin typeface="Consolas"/>
                <a:ea typeface="Consolas"/>
                <a:cs typeface="Consolas"/>
                <a:sym typeface="Consolas"/>
              </a:rPr>
              <a:t>"trial"</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getBytes();</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byte</a:t>
            </a:r>
            <a:r>
              <a:rPr lang="sv-SE" sz="1200">
                <a:solidFill>
                  <a:srgbClr val="333333"/>
                </a:solidFill>
                <a:latin typeface="Consolas"/>
                <a:ea typeface="Consolas"/>
                <a:cs typeface="Consolas"/>
                <a:sym typeface="Consolas"/>
              </a:rPr>
              <a:t>[] actual </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 </a:t>
            </a:r>
            <a:r>
              <a:rPr lang="sv-SE" sz="1200">
                <a:solidFill>
                  <a:srgbClr val="183691"/>
                </a:solidFill>
                <a:latin typeface="Consolas"/>
                <a:ea typeface="Consolas"/>
                <a:cs typeface="Consolas"/>
                <a:sym typeface="Consolas"/>
              </a:rPr>
              <a:t>"trial"</a:t>
            </a:r>
            <a:r>
              <a:rPr lang="sv-SE" sz="1200">
                <a:solidFill>
                  <a:srgbClr val="A71D5D"/>
                </a:solidFill>
                <a:latin typeface="Consolas"/>
                <a:ea typeface="Consolas"/>
                <a:cs typeface="Consolas"/>
                <a:sym typeface="Consolas"/>
              </a:rPr>
              <a:t>.</a:t>
            </a:r>
            <a:r>
              <a:rPr lang="sv-SE" sz="1200">
                <a:solidFill>
                  <a:srgbClr val="333333"/>
                </a:solidFill>
                <a:latin typeface="Consolas"/>
                <a:ea typeface="Consolas"/>
                <a:cs typeface="Consolas"/>
                <a:sym typeface="Consolas"/>
              </a:rPr>
              <a:t>getBytes();</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assertArrayEquals(expected, actual, </a:t>
            </a:r>
            <a:r>
              <a:rPr lang="sv-SE" sz="1200">
                <a:solidFill>
                  <a:srgbClr val="183691"/>
                </a:solidFill>
                <a:latin typeface="Consolas"/>
                <a:ea typeface="Consolas"/>
                <a:cs typeface="Consolas"/>
                <a:sym typeface="Consolas"/>
              </a:rPr>
              <a:t>"failure - byte arrays not same"</a:t>
            </a:r>
            <a:r>
              <a:rPr lang="sv-SE" sz="1200">
                <a:solidFill>
                  <a:srgbClr val="333333"/>
                </a:solidFill>
                <a:latin typeface="Consolas"/>
                <a:ea typeface="Consolas"/>
                <a:cs typeface="Consolas"/>
                <a:sym typeface="Consolas"/>
              </a:rPr>
              <a:t>);</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br>
              <a:rPr lang="sv-SE" sz="1200">
                <a:solidFill>
                  <a:srgbClr val="333333"/>
                </a:solidFill>
                <a:latin typeface="Consolas"/>
                <a:ea typeface="Consolas"/>
                <a:cs typeface="Consolas"/>
                <a:sym typeface="Consolas"/>
              </a:rPr>
            </a:br>
            <a:br>
              <a:rPr lang="sv-SE" sz="1000">
                <a:solidFill>
                  <a:srgbClr val="333333"/>
                </a:solidFill>
                <a:highlight>
                  <a:srgbClr val="F7F7F7"/>
                </a:highlight>
                <a:latin typeface="Consolas"/>
                <a:ea typeface="Consolas"/>
                <a:cs typeface="Consolas"/>
                <a:sym typeface="Consolas"/>
              </a:rPr>
            </a:br>
            <a:endParaRPr sz="1000">
              <a:solidFill>
                <a:srgbClr val="333333"/>
              </a:solidFill>
              <a:highlight>
                <a:srgbClr val="F7F7F7"/>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rgbClr val="333333"/>
              </a:solidFill>
              <a:highlight>
                <a:srgbClr val="F7F7F7"/>
              </a:highlight>
              <a:latin typeface="Consolas"/>
              <a:ea typeface="Consolas"/>
              <a:cs typeface="Consolas"/>
              <a:sym typeface="Consolas"/>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499" name="Google Shape;499;p51"/>
          <p:cNvSpPr txBox="1"/>
          <p:nvPr>
            <p:ph idx="1" type="body"/>
          </p:nvPr>
        </p:nvSpPr>
        <p:spPr>
          <a:xfrm>
            <a:off x="4404900" y="1052950"/>
            <a:ext cx="4281900" cy="38730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Compares two items for equality.</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For user-defined classes, relies on </a:t>
            </a:r>
            <a:r>
              <a:rPr lang="sv-SE" sz="2400">
                <a:solidFill>
                  <a:schemeClr val="dk1"/>
                </a:solidFill>
                <a:latin typeface="Consolas"/>
                <a:ea typeface="Consolas"/>
                <a:cs typeface="Consolas"/>
                <a:sym typeface="Consolas"/>
              </a:rPr>
              <a:t>.equals</a:t>
            </a:r>
            <a:r>
              <a:rPr lang="sv-SE" sz="2400">
                <a:solidFill>
                  <a:schemeClr val="dk1"/>
                </a:solidFill>
              </a:rPr>
              <a:t> method. </a:t>
            </a:r>
            <a:endParaRPr sz="2400">
              <a:solidFill>
                <a:schemeClr val="dk1"/>
              </a:solidFill>
            </a:endParaRPr>
          </a:p>
          <a:p>
            <a:pPr indent="-355600" lvl="1" marL="914400" rtl="0" algn="l">
              <a:spcBef>
                <a:spcPts val="0"/>
              </a:spcBef>
              <a:spcAft>
                <a:spcPts val="0"/>
              </a:spcAft>
              <a:buClr>
                <a:schemeClr val="dk1"/>
              </a:buClr>
              <a:buSzPts val="2000"/>
              <a:buChar char="○"/>
            </a:pPr>
            <a:r>
              <a:rPr lang="sv-SE" sz="2000">
                <a:solidFill>
                  <a:schemeClr val="dk1"/>
                </a:solidFill>
              </a:rPr>
              <a:t>Compare field-by-field</a:t>
            </a:r>
            <a:endParaRPr sz="2000">
              <a:solidFill>
                <a:schemeClr val="dk1"/>
              </a:solidFill>
            </a:endParaRPr>
          </a:p>
          <a:p>
            <a:pPr indent="-317500" lvl="1" marL="914400" rtl="0" algn="l">
              <a:spcBef>
                <a:spcPts val="0"/>
              </a:spcBef>
              <a:spcAft>
                <a:spcPts val="0"/>
              </a:spcAft>
              <a:buClr>
                <a:schemeClr val="dk1"/>
              </a:buClr>
              <a:buSzPts val="1400"/>
              <a:buChar char="○"/>
            </a:pPr>
            <a:r>
              <a:rPr lang="sv-SE" sz="1400">
                <a:solidFill>
                  <a:schemeClr val="dk1"/>
                </a:solidFill>
                <a:latin typeface="Consolas"/>
                <a:ea typeface="Consolas"/>
                <a:cs typeface="Consolas"/>
                <a:sym typeface="Consolas"/>
              </a:rPr>
              <a:t>assertEquals(studentA.getName(), studentB.getName()) </a:t>
            </a:r>
            <a:br>
              <a:rPr lang="sv-SE" sz="1400">
                <a:solidFill>
                  <a:schemeClr val="dk1"/>
                </a:solidFill>
                <a:latin typeface="Consolas"/>
                <a:ea typeface="Consolas"/>
                <a:cs typeface="Consolas"/>
                <a:sym typeface="Consolas"/>
              </a:rPr>
            </a:br>
            <a:r>
              <a:rPr lang="sv-SE" sz="1400">
                <a:solidFill>
                  <a:schemeClr val="dk1"/>
                </a:solidFill>
              </a:rPr>
              <a:t>rather than </a:t>
            </a:r>
            <a:br>
              <a:rPr lang="sv-SE" sz="1400">
                <a:solidFill>
                  <a:schemeClr val="dk1"/>
                </a:solidFill>
              </a:rPr>
            </a:br>
            <a:r>
              <a:rPr lang="sv-SE" sz="1400">
                <a:solidFill>
                  <a:schemeClr val="dk1"/>
                </a:solidFill>
                <a:latin typeface="Consolas"/>
                <a:ea typeface="Consolas"/>
                <a:cs typeface="Consolas"/>
                <a:sym typeface="Consolas"/>
              </a:rPr>
              <a:t>assertEquals(studentA, studentB) </a:t>
            </a:r>
            <a:endParaRPr sz="1400">
              <a:solidFill>
                <a:schemeClr val="dk1"/>
              </a:solidFill>
              <a:latin typeface="Consolas"/>
              <a:ea typeface="Consolas"/>
              <a:cs typeface="Consolas"/>
              <a:sym typeface="Consolas"/>
            </a:endParaRPr>
          </a:p>
          <a:p>
            <a:pPr indent="-381000" lvl="0" marL="457200" rtl="0" algn="l">
              <a:spcBef>
                <a:spcPts val="0"/>
              </a:spcBef>
              <a:spcAft>
                <a:spcPts val="0"/>
              </a:spcAft>
              <a:buClr>
                <a:schemeClr val="dk1"/>
              </a:buClr>
              <a:buSzPts val="2400"/>
              <a:buChar char="●"/>
            </a:pPr>
            <a:r>
              <a:rPr lang="sv-SE" sz="2400">
                <a:solidFill>
                  <a:schemeClr val="dk1"/>
                </a:solidFill>
              </a:rPr>
              <a:t>assertArrayEquals compares arrays of items.</a:t>
            </a:r>
            <a:endParaRPr sz="2400">
              <a:solidFill>
                <a:schemeClr val="dk1"/>
              </a:solidFill>
            </a:endParaRPr>
          </a:p>
        </p:txBody>
      </p:sp>
      <p:sp>
        <p:nvSpPr>
          <p:cNvPr id="500" name="Google Shape;500;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assertFalse, assertTrue</a:t>
            </a:r>
            <a:endParaRPr/>
          </a:p>
        </p:txBody>
      </p:sp>
      <p:sp>
        <p:nvSpPr>
          <p:cNvPr id="506" name="Google Shape;506;p52"/>
          <p:cNvSpPr txBox="1"/>
          <p:nvPr>
            <p:ph idx="1" type="body"/>
          </p:nvPr>
        </p:nvSpPr>
        <p:spPr>
          <a:xfrm>
            <a:off x="468895" y="1282400"/>
            <a:ext cx="4019700" cy="3480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lang="sv-SE" sz="1200">
                <a:solidFill>
                  <a:srgbClr val="A71D5D"/>
                </a:solidFill>
                <a:latin typeface="Consolas"/>
                <a:ea typeface="Consolas"/>
                <a:cs typeface="Consolas"/>
                <a:sym typeface="Consolas"/>
              </a:rPr>
              <a:t>@Test</a:t>
            </a: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public</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void</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testAssertFalse</a:t>
            </a:r>
            <a:r>
              <a:rPr lang="sv-SE" sz="1200">
                <a:solidFill>
                  <a:srgbClr val="333333"/>
                </a:solidFill>
                <a:latin typeface="Consolas"/>
                <a:ea typeface="Consolas"/>
                <a:cs typeface="Consolas"/>
                <a:sym typeface="Consolas"/>
              </a:rPr>
              <a:t>() {</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assertFalse(</a:t>
            </a:r>
            <a:r>
              <a:rPr lang="sv-SE" sz="1200">
                <a:solidFill>
                  <a:srgbClr val="0086B3"/>
                </a:solidFill>
                <a:latin typeface="Consolas"/>
                <a:ea typeface="Consolas"/>
                <a:cs typeface="Consolas"/>
                <a:sym typeface="Consolas"/>
              </a:rPr>
              <a:t>(getGrade(studentA, “DIT635”).equals(“A”), </a:t>
            </a:r>
            <a:r>
              <a:rPr lang="sv-SE" sz="1200">
                <a:solidFill>
                  <a:srgbClr val="183691"/>
                </a:solidFill>
                <a:latin typeface="Consolas"/>
                <a:ea typeface="Consolas"/>
                <a:cs typeface="Consolas"/>
                <a:sym typeface="Consolas"/>
              </a:rPr>
              <a:t>"failure - should be false"</a:t>
            </a:r>
            <a:r>
              <a:rPr lang="sv-SE" sz="1200">
                <a:solidFill>
                  <a:srgbClr val="333333"/>
                </a:solidFill>
                <a:latin typeface="Consolas"/>
                <a:ea typeface="Consolas"/>
                <a:cs typeface="Consolas"/>
                <a:sym typeface="Consolas"/>
              </a:rPr>
              <a:t>);</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@Test</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200">
                <a:solidFill>
                  <a:srgbClr val="A71D5D"/>
                </a:solidFill>
                <a:latin typeface="Consolas"/>
                <a:ea typeface="Consolas"/>
                <a:cs typeface="Consolas"/>
                <a:sym typeface="Consolas"/>
              </a:rPr>
              <a:t>public</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void</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testAssertTrue</a:t>
            </a:r>
            <a:r>
              <a:rPr lang="sv-SE" sz="1200">
                <a:solidFill>
                  <a:srgbClr val="333333"/>
                </a:solidFill>
                <a:latin typeface="Consolas"/>
                <a:ea typeface="Consolas"/>
                <a:cs typeface="Consolas"/>
                <a:sym typeface="Consolas"/>
              </a:rPr>
              <a:t>() {</a:t>
            </a:r>
            <a:endParaRPr sz="1200">
              <a:solidFill>
                <a:srgbClr val="333333"/>
              </a:solidFill>
              <a:latin typeface="Consolas"/>
              <a:ea typeface="Consolas"/>
              <a:cs typeface="Consolas"/>
              <a:sym typeface="Consolas"/>
            </a:endParaRPr>
          </a:p>
          <a:p>
            <a:pPr indent="457200" lvl="0" marL="0" rtl="0" algn="l">
              <a:lnSpc>
                <a:spcPct val="145000"/>
              </a:lnSpc>
              <a:spcBef>
                <a:spcPts val="0"/>
              </a:spcBef>
              <a:spcAft>
                <a:spcPts val="0"/>
              </a:spcAft>
              <a:buNone/>
            </a:pPr>
            <a:r>
              <a:rPr lang="sv-SE" sz="1200">
                <a:solidFill>
                  <a:srgbClr val="333333"/>
                </a:solidFill>
                <a:latin typeface="Consolas"/>
                <a:ea typeface="Consolas"/>
                <a:cs typeface="Consolas"/>
                <a:sym typeface="Consolas"/>
              </a:rPr>
              <a:t>assertTrue(</a:t>
            </a:r>
            <a:r>
              <a:rPr lang="sv-SE" sz="1200">
                <a:solidFill>
                  <a:srgbClr val="0086B3"/>
                </a:solidFill>
                <a:latin typeface="Consolas"/>
                <a:ea typeface="Consolas"/>
                <a:cs typeface="Consolas"/>
                <a:sym typeface="Consolas"/>
              </a:rPr>
              <a:t>(getOwed(studentA) &gt; 0), </a:t>
            </a:r>
            <a:r>
              <a:rPr lang="sv-SE" sz="1200">
                <a:solidFill>
                  <a:srgbClr val="183691"/>
                </a:solidFill>
                <a:latin typeface="Consolas"/>
                <a:ea typeface="Consolas"/>
                <a:cs typeface="Consolas"/>
                <a:sym typeface="Consolas"/>
              </a:rPr>
              <a:t>"failure - should be true"</a:t>
            </a:r>
            <a:r>
              <a:rPr lang="sv-SE" sz="1200">
                <a:solidFill>
                  <a:srgbClr val="333333"/>
                </a:solidFill>
                <a:latin typeface="Consolas"/>
                <a:ea typeface="Consolas"/>
                <a:cs typeface="Consolas"/>
                <a:sym typeface="Consolas"/>
              </a:rPr>
              <a:t>);</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br>
              <a:rPr lang="sv-SE" sz="1200">
                <a:solidFill>
                  <a:srgbClr val="333333"/>
                </a:solidFill>
                <a:latin typeface="Consolas"/>
                <a:ea typeface="Consolas"/>
                <a:cs typeface="Consolas"/>
                <a:sym typeface="Consolas"/>
              </a:rPr>
            </a:br>
            <a:br>
              <a:rPr lang="sv-SE" sz="1000">
                <a:solidFill>
                  <a:srgbClr val="333333"/>
                </a:solidFill>
                <a:highlight>
                  <a:srgbClr val="F7F7F7"/>
                </a:highlight>
                <a:latin typeface="Consolas"/>
                <a:ea typeface="Consolas"/>
                <a:cs typeface="Consolas"/>
                <a:sym typeface="Consolas"/>
              </a:rPr>
            </a:br>
            <a:endParaRPr sz="1000">
              <a:solidFill>
                <a:srgbClr val="333333"/>
              </a:solidFill>
              <a:highlight>
                <a:srgbClr val="F7F7F7"/>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333333"/>
              </a:solidFill>
              <a:highlight>
                <a:srgbClr val="F7F7F7"/>
              </a:highlight>
              <a:latin typeface="Consolas"/>
              <a:ea typeface="Consolas"/>
              <a:cs typeface="Consolas"/>
              <a:sym typeface="Consolas"/>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507" name="Google Shape;507;p52"/>
          <p:cNvSpPr txBox="1"/>
          <p:nvPr>
            <p:ph idx="1" type="body"/>
          </p:nvPr>
        </p:nvSpPr>
        <p:spPr>
          <a:xfrm>
            <a:off x="4404900" y="1200150"/>
            <a:ext cx="42819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Take in a string and a boolean expression.</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Evaluates the expression and issues pass/fail based on outcome.</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Used to check conformance of solution to expected properties.</a:t>
            </a:r>
            <a:endParaRPr sz="2400">
              <a:solidFill>
                <a:schemeClr val="dk1"/>
              </a:solidFill>
            </a:endParaRPr>
          </a:p>
        </p:txBody>
      </p:sp>
      <p:sp>
        <p:nvSpPr>
          <p:cNvPr id="508" name="Google Shape;508;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assertSame, assertNotSame</a:t>
            </a:r>
            <a:endParaRPr/>
          </a:p>
        </p:txBody>
      </p:sp>
      <p:sp>
        <p:nvSpPr>
          <p:cNvPr id="514" name="Google Shape;514;p53"/>
          <p:cNvSpPr txBox="1"/>
          <p:nvPr>
            <p:ph idx="1" type="body"/>
          </p:nvPr>
        </p:nvSpPr>
        <p:spPr>
          <a:xfrm>
            <a:off x="468895" y="1282400"/>
            <a:ext cx="4103100" cy="3480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lang="sv-SE" sz="1200">
                <a:solidFill>
                  <a:srgbClr val="A71D5D"/>
                </a:solidFill>
                <a:latin typeface="Consolas"/>
                <a:ea typeface="Consolas"/>
                <a:cs typeface="Consolas"/>
                <a:sym typeface="Consolas"/>
              </a:rPr>
              <a:t>@Test</a:t>
            </a: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public</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void</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testAssertNotSame</a:t>
            </a:r>
            <a:r>
              <a:rPr lang="sv-SE" sz="1200">
                <a:solidFill>
                  <a:srgbClr val="333333"/>
                </a:solidFill>
                <a:latin typeface="Consolas"/>
                <a:ea typeface="Consolas"/>
                <a:cs typeface="Consolas"/>
                <a:sym typeface="Consolas"/>
              </a:rPr>
              <a:t>() {</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assertNotSame(</a:t>
            </a:r>
            <a:r>
              <a:rPr lang="sv-SE" sz="1200">
                <a:solidFill>
                  <a:srgbClr val="000000"/>
                </a:solidFill>
                <a:latin typeface="Consolas"/>
                <a:ea typeface="Consolas"/>
                <a:cs typeface="Consolas"/>
                <a:sym typeface="Consolas"/>
              </a:rPr>
              <a:t>studentA</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new</a:t>
            </a:r>
            <a:r>
              <a:rPr lang="sv-SE" sz="1200">
                <a:solidFill>
                  <a:srgbClr val="333333"/>
                </a:solidFill>
                <a:latin typeface="Consolas"/>
                <a:ea typeface="Consolas"/>
                <a:cs typeface="Consolas"/>
                <a:sym typeface="Consolas"/>
              </a:rPr>
              <a:t> Object(), </a:t>
            </a:r>
            <a:r>
              <a:rPr lang="sv-SE" sz="1200">
                <a:solidFill>
                  <a:srgbClr val="183691"/>
                </a:solidFill>
                <a:latin typeface="Consolas"/>
                <a:ea typeface="Consolas"/>
                <a:cs typeface="Consolas"/>
                <a:sym typeface="Consolas"/>
              </a:rPr>
              <a:t>"should not be same Object"</a:t>
            </a:r>
            <a:r>
              <a:rPr lang="sv-SE" sz="1200">
                <a:solidFill>
                  <a:srgbClr val="333333"/>
                </a:solidFill>
                <a:latin typeface="Consolas"/>
                <a:ea typeface="Consolas"/>
                <a:cs typeface="Consolas"/>
                <a:sym typeface="Consolas"/>
              </a:rPr>
              <a:t>);</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a:t>
            </a:r>
            <a:br>
              <a:rPr lang="sv-SE" sz="1200">
                <a:solidFill>
                  <a:srgbClr val="333333"/>
                </a:solidFill>
                <a:latin typeface="Consolas"/>
                <a:ea typeface="Consolas"/>
                <a:cs typeface="Consolas"/>
                <a:sym typeface="Consolas"/>
              </a:rPr>
            </a:b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@Test</a:t>
            </a:r>
            <a:br>
              <a:rPr lang="sv-SE" sz="1200">
                <a:solidFill>
                  <a:srgbClr val="333333"/>
                </a:solidFill>
                <a:latin typeface="Consolas"/>
                <a:ea typeface="Consolas"/>
                <a:cs typeface="Consolas"/>
                <a:sym typeface="Consolas"/>
              </a:rPr>
            </a:br>
            <a:r>
              <a:rPr lang="sv-SE" sz="1200">
                <a:solidFill>
                  <a:srgbClr val="A71D5D"/>
                </a:solidFill>
                <a:latin typeface="Consolas"/>
                <a:ea typeface="Consolas"/>
                <a:cs typeface="Consolas"/>
                <a:sym typeface="Consolas"/>
              </a:rPr>
              <a:t>public</a:t>
            </a:r>
            <a:r>
              <a:rPr lang="sv-SE" sz="1200">
                <a:solidFill>
                  <a:srgbClr val="333333"/>
                </a:solidFill>
                <a:latin typeface="Consolas"/>
                <a:ea typeface="Consolas"/>
                <a:cs typeface="Consolas"/>
                <a:sym typeface="Consolas"/>
              </a:rPr>
              <a:t> </a:t>
            </a:r>
            <a:r>
              <a:rPr lang="sv-SE" sz="1200">
                <a:solidFill>
                  <a:srgbClr val="A71D5D"/>
                </a:solidFill>
                <a:latin typeface="Consolas"/>
                <a:ea typeface="Consolas"/>
                <a:cs typeface="Consolas"/>
                <a:sym typeface="Consolas"/>
              </a:rPr>
              <a:t>void</a:t>
            </a:r>
            <a:r>
              <a:rPr lang="sv-SE" sz="1200">
                <a:solidFill>
                  <a:srgbClr val="333333"/>
                </a:solidFill>
                <a:latin typeface="Consolas"/>
                <a:ea typeface="Consolas"/>
                <a:cs typeface="Consolas"/>
                <a:sym typeface="Consolas"/>
              </a:rPr>
              <a:t> </a:t>
            </a:r>
            <a:r>
              <a:rPr lang="sv-SE" sz="1200">
                <a:solidFill>
                  <a:srgbClr val="795DA3"/>
                </a:solidFill>
                <a:latin typeface="Consolas"/>
                <a:ea typeface="Consolas"/>
                <a:cs typeface="Consolas"/>
                <a:sym typeface="Consolas"/>
              </a:rPr>
              <a:t>testAssertSame</a:t>
            </a:r>
            <a:r>
              <a:rPr lang="sv-SE" sz="1200">
                <a:solidFill>
                  <a:srgbClr val="333333"/>
                </a:solidFill>
                <a:latin typeface="Consolas"/>
                <a:ea typeface="Consolas"/>
                <a:cs typeface="Consolas"/>
                <a:sym typeface="Consolas"/>
              </a:rPr>
              <a:t>() {</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Student studentB = studentA;</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   assertSame(studentA, studentB, </a:t>
            </a:r>
            <a:r>
              <a:rPr lang="sv-SE" sz="1200">
                <a:solidFill>
                  <a:srgbClr val="183691"/>
                </a:solidFill>
                <a:latin typeface="Consolas"/>
                <a:ea typeface="Consolas"/>
                <a:cs typeface="Consolas"/>
                <a:sym typeface="Consolas"/>
              </a:rPr>
              <a:t>"should be same"</a:t>
            </a:r>
            <a:r>
              <a:rPr lang="sv-SE" sz="1200">
                <a:solidFill>
                  <a:srgbClr val="333333"/>
                </a:solidFill>
                <a:latin typeface="Consolas"/>
                <a:ea typeface="Consolas"/>
                <a:cs typeface="Consolas"/>
                <a:sym typeface="Consolas"/>
              </a:rPr>
              <a:t>);</a:t>
            </a:r>
            <a:br>
              <a:rPr lang="sv-SE" sz="1200">
                <a:solidFill>
                  <a:srgbClr val="333333"/>
                </a:solidFill>
                <a:latin typeface="Consolas"/>
                <a:ea typeface="Consolas"/>
                <a:cs typeface="Consolas"/>
                <a:sym typeface="Consolas"/>
              </a:rPr>
            </a:br>
            <a:r>
              <a:rPr lang="sv-SE" sz="1200">
                <a:solidFill>
                  <a:srgbClr val="333333"/>
                </a:solidFill>
                <a:latin typeface="Consolas"/>
                <a:ea typeface="Consolas"/>
                <a:cs typeface="Consolas"/>
                <a:sym typeface="Consolas"/>
              </a:rPr>
              <a:t>}</a:t>
            </a:r>
            <a:br>
              <a:rPr lang="sv-SE" sz="1000">
                <a:solidFill>
                  <a:srgbClr val="333333"/>
                </a:solidFill>
                <a:highlight>
                  <a:srgbClr val="F7F7F7"/>
                </a:highlight>
                <a:latin typeface="Consolas"/>
                <a:ea typeface="Consolas"/>
                <a:cs typeface="Consolas"/>
                <a:sym typeface="Consolas"/>
              </a:rPr>
            </a:br>
            <a:endParaRPr sz="1000">
              <a:solidFill>
                <a:srgbClr val="333333"/>
              </a:solidFill>
              <a:highlight>
                <a:srgbClr val="F7F7F7"/>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333333"/>
              </a:solidFill>
              <a:highlight>
                <a:srgbClr val="F7F7F7"/>
              </a:highlight>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45720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br>
              <a:rPr lang="sv-SE" sz="1200">
                <a:solidFill>
                  <a:srgbClr val="333333"/>
                </a:solidFill>
                <a:latin typeface="Consolas"/>
                <a:ea typeface="Consolas"/>
                <a:cs typeface="Consolas"/>
                <a:sym typeface="Consolas"/>
              </a:rPr>
            </a:br>
            <a:br>
              <a:rPr lang="sv-SE" sz="1000">
                <a:solidFill>
                  <a:srgbClr val="333333"/>
                </a:solidFill>
                <a:highlight>
                  <a:srgbClr val="F7F7F7"/>
                </a:highlight>
                <a:latin typeface="Consolas"/>
                <a:ea typeface="Consolas"/>
                <a:cs typeface="Consolas"/>
                <a:sym typeface="Consolas"/>
              </a:rPr>
            </a:br>
            <a:endParaRPr sz="1000">
              <a:solidFill>
                <a:srgbClr val="333333"/>
              </a:solidFill>
              <a:highlight>
                <a:srgbClr val="F7F7F7"/>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333333"/>
              </a:solidFill>
              <a:highlight>
                <a:srgbClr val="F7F7F7"/>
              </a:highlight>
              <a:latin typeface="Consolas"/>
              <a:ea typeface="Consolas"/>
              <a:cs typeface="Consolas"/>
              <a:sym typeface="Consolas"/>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515" name="Google Shape;515;p53"/>
          <p:cNvSpPr txBox="1"/>
          <p:nvPr>
            <p:ph idx="1" type="body"/>
          </p:nvPr>
        </p:nvSpPr>
        <p:spPr>
          <a:xfrm>
            <a:off x="4404900" y="1200150"/>
            <a:ext cx="42819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Checks whether two objects are clones. </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Are these variables aliases for the same object?</a:t>
            </a:r>
            <a:endParaRPr sz="2400">
              <a:solidFill>
                <a:schemeClr val="dk1"/>
              </a:solidFill>
            </a:endParaRPr>
          </a:p>
          <a:p>
            <a:pPr indent="-381000" lvl="1" marL="914400" rtl="0" algn="l">
              <a:spcBef>
                <a:spcPts val="0"/>
              </a:spcBef>
              <a:spcAft>
                <a:spcPts val="0"/>
              </a:spcAft>
              <a:buClr>
                <a:schemeClr val="dk1"/>
              </a:buClr>
              <a:buSzPts val="2400"/>
              <a:buChar char="○"/>
            </a:pPr>
            <a:r>
              <a:rPr lang="sv-SE" sz="2400">
                <a:solidFill>
                  <a:schemeClr val="dk1"/>
                </a:solidFill>
              </a:rPr>
              <a:t>assertEquals uses .equals().</a:t>
            </a:r>
            <a:endParaRPr sz="2400">
              <a:solidFill>
                <a:schemeClr val="dk1"/>
              </a:solidFill>
            </a:endParaRPr>
          </a:p>
          <a:p>
            <a:pPr indent="-381000" lvl="1" marL="914400" rtl="0" algn="l">
              <a:spcBef>
                <a:spcPts val="0"/>
              </a:spcBef>
              <a:spcAft>
                <a:spcPts val="0"/>
              </a:spcAft>
              <a:buClr>
                <a:schemeClr val="dk1"/>
              </a:buClr>
              <a:buSzPts val="2400"/>
              <a:buChar char="○"/>
            </a:pPr>
            <a:r>
              <a:rPr lang="sv-SE" sz="2400">
                <a:solidFill>
                  <a:schemeClr val="dk1"/>
                </a:solidFill>
              </a:rPr>
              <a:t>assertSame uses ==</a:t>
            </a:r>
            <a:endParaRPr sz="2400">
              <a:solidFill>
                <a:schemeClr val="dk1"/>
              </a:solidFill>
            </a:endParaRPr>
          </a:p>
        </p:txBody>
      </p:sp>
      <p:sp>
        <p:nvSpPr>
          <p:cNvPr id="516" name="Google Shape;516;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assertNull, assertNotNull</a:t>
            </a:r>
            <a:endParaRPr/>
          </a:p>
        </p:txBody>
      </p:sp>
      <p:sp>
        <p:nvSpPr>
          <p:cNvPr id="522" name="Google Shape;522;p54"/>
          <p:cNvSpPr txBox="1"/>
          <p:nvPr>
            <p:ph idx="1" type="body"/>
          </p:nvPr>
        </p:nvSpPr>
        <p:spPr>
          <a:xfrm>
            <a:off x="468895" y="1282400"/>
            <a:ext cx="4150800" cy="3480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lang="sv-SE" sz="1400">
                <a:solidFill>
                  <a:srgbClr val="A71D5D"/>
                </a:solidFill>
                <a:latin typeface="Consolas"/>
                <a:ea typeface="Consolas"/>
                <a:cs typeface="Consolas"/>
                <a:sym typeface="Consolas"/>
              </a:rPr>
              <a:t>@Test</a:t>
            </a:r>
            <a:br>
              <a:rPr lang="sv-SE" sz="1400">
                <a:solidFill>
                  <a:srgbClr val="333333"/>
                </a:solidFill>
                <a:latin typeface="Consolas"/>
                <a:ea typeface="Consolas"/>
                <a:cs typeface="Consolas"/>
                <a:sym typeface="Consolas"/>
              </a:rPr>
            </a:b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void</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testAssertNotNull</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assertNotNull(</a:t>
            </a:r>
            <a:r>
              <a:rPr lang="sv-SE" sz="1400">
                <a:solidFill>
                  <a:srgbClr val="A71D5D"/>
                </a:solidFill>
                <a:latin typeface="Consolas"/>
                <a:ea typeface="Consolas"/>
                <a:cs typeface="Consolas"/>
                <a:sym typeface="Consolas"/>
              </a:rPr>
              <a:t>new</a:t>
            </a:r>
            <a:r>
              <a:rPr lang="sv-SE" sz="1400">
                <a:solidFill>
                  <a:srgbClr val="333333"/>
                </a:solidFill>
                <a:latin typeface="Consolas"/>
                <a:ea typeface="Consolas"/>
                <a:cs typeface="Consolas"/>
                <a:sym typeface="Consolas"/>
              </a:rPr>
              <a:t> Object(), </a:t>
            </a:r>
            <a:r>
              <a:rPr lang="sv-SE" sz="1400">
                <a:solidFill>
                  <a:srgbClr val="183691"/>
                </a:solidFill>
                <a:latin typeface="Consolas"/>
                <a:ea typeface="Consolas"/>
                <a:cs typeface="Consolas"/>
                <a:sym typeface="Consolas"/>
              </a:rPr>
              <a:t>"should not be null"</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br>
              <a:rPr lang="sv-SE" sz="1400">
                <a:solidFill>
                  <a:srgbClr val="333333"/>
                </a:solidFill>
                <a:latin typeface="Consolas"/>
                <a:ea typeface="Consolas"/>
                <a:cs typeface="Consolas"/>
                <a:sym typeface="Consolas"/>
              </a:rPr>
            </a:br>
            <a:r>
              <a:rPr lang="sv-SE" sz="1400">
                <a:solidFill>
                  <a:srgbClr val="A71D5D"/>
                </a:solidFill>
                <a:latin typeface="Consolas"/>
                <a:ea typeface="Consolas"/>
                <a:cs typeface="Consolas"/>
                <a:sym typeface="Consolas"/>
              </a:rPr>
              <a:t>@Test</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void</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testAssertNull</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assertNull(</a:t>
            </a:r>
            <a:r>
              <a:rPr lang="sv-SE" sz="1400">
                <a:solidFill>
                  <a:srgbClr val="0086B3"/>
                </a:solidFill>
                <a:latin typeface="Consolas"/>
                <a:ea typeface="Consolas"/>
                <a:cs typeface="Consolas"/>
                <a:sym typeface="Consolas"/>
              </a:rPr>
              <a:t>null, </a:t>
            </a:r>
            <a:r>
              <a:rPr lang="sv-SE" sz="1400">
                <a:solidFill>
                  <a:srgbClr val="183691"/>
                </a:solidFill>
                <a:latin typeface="Consolas"/>
                <a:ea typeface="Consolas"/>
                <a:cs typeface="Consolas"/>
                <a:sym typeface="Consolas"/>
              </a:rPr>
              <a:t>"should be null"</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45720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br>
              <a:rPr lang="sv-SE" sz="1200">
                <a:solidFill>
                  <a:srgbClr val="333333"/>
                </a:solidFill>
                <a:latin typeface="Consolas"/>
                <a:ea typeface="Consolas"/>
                <a:cs typeface="Consolas"/>
                <a:sym typeface="Consolas"/>
              </a:rPr>
            </a:br>
            <a:br>
              <a:rPr lang="sv-SE" sz="1000">
                <a:solidFill>
                  <a:srgbClr val="333333"/>
                </a:solidFill>
                <a:highlight>
                  <a:srgbClr val="F7F7F7"/>
                </a:highlight>
                <a:latin typeface="Consolas"/>
                <a:ea typeface="Consolas"/>
                <a:cs typeface="Consolas"/>
                <a:sym typeface="Consolas"/>
              </a:rPr>
            </a:br>
            <a:endParaRPr sz="1000">
              <a:solidFill>
                <a:srgbClr val="333333"/>
              </a:solidFill>
              <a:highlight>
                <a:srgbClr val="F7F7F7"/>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333333"/>
              </a:solidFill>
              <a:highlight>
                <a:srgbClr val="F7F7F7"/>
              </a:highlight>
              <a:latin typeface="Consolas"/>
              <a:ea typeface="Consolas"/>
              <a:cs typeface="Consolas"/>
              <a:sym typeface="Consolas"/>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523" name="Google Shape;523;p54"/>
          <p:cNvSpPr txBox="1"/>
          <p:nvPr>
            <p:ph idx="1" type="body"/>
          </p:nvPr>
        </p:nvSpPr>
        <p:spPr>
          <a:xfrm>
            <a:off x="4404900" y="1200150"/>
            <a:ext cx="42819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Take in an object and checks whether it is null/not null.</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Can be used to help diagnose and void null pointer exceptions. </a:t>
            </a:r>
            <a:endParaRPr sz="2400">
              <a:solidFill>
                <a:schemeClr val="dk1"/>
              </a:solidFill>
            </a:endParaRPr>
          </a:p>
        </p:txBody>
      </p:sp>
      <p:sp>
        <p:nvSpPr>
          <p:cNvPr id="524" name="Google Shape;524;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Grouping Assertions</a:t>
            </a:r>
            <a:endParaRPr/>
          </a:p>
        </p:txBody>
      </p:sp>
      <p:sp>
        <p:nvSpPr>
          <p:cNvPr id="530" name="Google Shape;530;p55"/>
          <p:cNvSpPr txBox="1"/>
          <p:nvPr>
            <p:ph idx="1" type="body"/>
          </p:nvPr>
        </p:nvSpPr>
        <p:spPr>
          <a:xfrm>
            <a:off x="468895" y="1282400"/>
            <a:ext cx="4103100" cy="3480300"/>
          </a:xfrm>
          <a:prstGeom prst="rect">
            <a:avLst/>
          </a:prstGeom>
        </p:spPr>
        <p:txBody>
          <a:bodyPr anchorCtr="0" anchor="t" bIns="45700" lIns="91425" spcFirstLastPara="1" rIns="91425" wrap="square" tIns="45700">
            <a:noAutofit/>
          </a:bodyPr>
          <a:lstStyle/>
          <a:p>
            <a:pPr indent="0" lvl="0" marL="0" marR="152400" rtl="0" algn="l">
              <a:lnSpc>
                <a:spcPct val="145000"/>
              </a:lnSpc>
              <a:spcBef>
                <a:spcPts val="0"/>
              </a:spcBef>
              <a:spcAft>
                <a:spcPts val="0"/>
              </a:spcAft>
              <a:buNone/>
            </a:pPr>
            <a:r>
              <a:rPr lang="sv-SE" sz="1400">
                <a:solidFill>
                  <a:srgbClr val="000077"/>
                </a:solidFill>
                <a:latin typeface="Consolas"/>
                <a:ea typeface="Consolas"/>
                <a:cs typeface="Consolas"/>
                <a:sym typeface="Consolas"/>
              </a:rPr>
              <a:t>@Test</a:t>
            </a:r>
            <a:br>
              <a:rPr lang="sv-SE" sz="1400">
                <a:latin typeface="Consolas"/>
                <a:ea typeface="Consolas"/>
                <a:cs typeface="Consolas"/>
                <a:sym typeface="Consolas"/>
              </a:rPr>
            </a:br>
            <a:r>
              <a:rPr lang="sv-SE" sz="1400">
                <a:latin typeface="Consolas"/>
                <a:ea typeface="Consolas"/>
                <a:cs typeface="Consolas"/>
                <a:sym typeface="Consolas"/>
              </a:rPr>
              <a:t>void groupedAssertions() {</a:t>
            </a:r>
            <a:br>
              <a:rPr lang="sv-SE" sz="1400">
                <a:latin typeface="Consolas"/>
                <a:ea typeface="Consolas"/>
                <a:cs typeface="Consolas"/>
                <a:sym typeface="Consolas"/>
              </a:rPr>
            </a:br>
            <a:r>
              <a:rPr lang="sv-SE" sz="1400">
                <a:latin typeface="Consolas"/>
                <a:ea typeface="Consolas"/>
                <a:cs typeface="Consolas"/>
                <a:sym typeface="Consolas"/>
              </a:rPr>
              <a:t>  Person person = Account.getHolder();</a:t>
            </a:r>
            <a:br>
              <a:rPr lang="sv-SE" sz="1400">
                <a:latin typeface="Consolas"/>
                <a:ea typeface="Consolas"/>
                <a:cs typeface="Consolas"/>
                <a:sym typeface="Consolas"/>
              </a:rPr>
            </a:br>
            <a:r>
              <a:rPr lang="sv-SE" sz="1400">
                <a:latin typeface="Consolas"/>
                <a:ea typeface="Consolas"/>
                <a:cs typeface="Consolas"/>
                <a:sym typeface="Consolas"/>
              </a:rPr>
              <a:t> </a:t>
            </a:r>
            <a:r>
              <a:rPr lang="sv-SE" sz="1400">
                <a:solidFill>
                  <a:schemeClr val="accent3"/>
                </a:solidFill>
                <a:latin typeface="Consolas"/>
                <a:ea typeface="Consolas"/>
                <a:cs typeface="Consolas"/>
                <a:sym typeface="Consolas"/>
              </a:rPr>
              <a:t> </a:t>
            </a:r>
            <a:r>
              <a:rPr b="1" lang="sv-SE" sz="1400">
                <a:solidFill>
                  <a:schemeClr val="accent3"/>
                </a:solidFill>
                <a:latin typeface="Consolas"/>
                <a:ea typeface="Consolas"/>
                <a:cs typeface="Consolas"/>
                <a:sym typeface="Consolas"/>
              </a:rPr>
              <a:t>assertAll</a:t>
            </a:r>
            <a:r>
              <a:rPr lang="sv-SE" sz="1400">
                <a:latin typeface="Consolas"/>
                <a:ea typeface="Consolas"/>
                <a:cs typeface="Consolas"/>
                <a:sym typeface="Consolas"/>
              </a:rPr>
              <a:t>(</a:t>
            </a:r>
            <a:r>
              <a:rPr lang="sv-SE" sz="1400">
                <a:solidFill>
                  <a:srgbClr val="DD1144"/>
                </a:solidFill>
                <a:latin typeface="Consolas"/>
                <a:ea typeface="Consolas"/>
                <a:cs typeface="Consolas"/>
                <a:sym typeface="Consolas"/>
              </a:rPr>
              <a:t>"person"</a:t>
            </a:r>
            <a:r>
              <a:rPr lang="sv-SE" sz="1400">
                <a:latin typeface="Consolas"/>
                <a:ea typeface="Consolas"/>
                <a:cs typeface="Consolas"/>
                <a:sym typeface="Consolas"/>
              </a:rPr>
              <a:t>,</a:t>
            </a:r>
            <a:br>
              <a:rPr lang="sv-SE" sz="1400">
                <a:latin typeface="Consolas"/>
                <a:ea typeface="Consolas"/>
                <a:cs typeface="Consolas"/>
                <a:sym typeface="Consolas"/>
              </a:rPr>
            </a:br>
            <a:r>
              <a:rPr lang="sv-SE" sz="1400">
                <a:latin typeface="Consolas"/>
                <a:ea typeface="Consolas"/>
                <a:cs typeface="Consolas"/>
                <a:sym typeface="Consolas"/>
              </a:rPr>
              <a:t>    () -&gt; assertEquals(</a:t>
            </a:r>
            <a:r>
              <a:rPr lang="sv-SE" sz="1400">
                <a:solidFill>
                  <a:srgbClr val="DD1144"/>
                </a:solidFill>
                <a:latin typeface="Consolas"/>
                <a:ea typeface="Consolas"/>
                <a:cs typeface="Consolas"/>
                <a:sym typeface="Consolas"/>
              </a:rPr>
              <a:t>"John"</a:t>
            </a:r>
            <a:r>
              <a:rPr lang="sv-SE" sz="1400">
                <a:latin typeface="Consolas"/>
                <a:ea typeface="Consolas"/>
                <a:cs typeface="Consolas"/>
                <a:sym typeface="Consolas"/>
              </a:rPr>
              <a:t>,             person.getFirstName()),</a:t>
            </a:r>
            <a:br>
              <a:rPr lang="sv-SE" sz="1400">
                <a:latin typeface="Consolas"/>
                <a:ea typeface="Consolas"/>
                <a:cs typeface="Consolas"/>
                <a:sym typeface="Consolas"/>
              </a:rPr>
            </a:br>
            <a:r>
              <a:rPr lang="sv-SE" sz="1400">
                <a:latin typeface="Consolas"/>
                <a:ea typeface="Consolas"/>
                <a:cs typeface="Consolas"/>
                <a:sym typeface="Consolas"/>
              </a:rPr>
              <a:t>    () -&gt; assertEquals(</a:t>
            </a:r>
            <a:r>
              <a:rPr lang="sv-SE" sz="1400">
                <a:solidFill>
                  <a:srgbClr val="DD1144"/>
                </a:solidFill>
                <a:latin typeface="Consolas"/>
                <a:ea typeface="Consolas"/>
                <a:cs typeface="Consolas"/>
                <a:sym typeface="Consolas"/>
              </a:rPr>
              <a:t>"Doe"</a:t>
            </a:r>
            <a:r>
              <a:rPr lang="sv-SE" sz="1400">
                <a:latin typeface="Consolas"/>
                <a:ea typeface="Consolas"/>
                <a:cs typeface="Consolas"/>
                <a:sym typeface="Consolas"/>
              </a:rPr>
              <a:t>, person.getLastName()));</a:t>
            </a:r>
            <a:endParaRPr sz="1400">
              <a:latin typeface="Consolas"/>
              <a:ea typeface="Consolas"/>
              <a:cs typeface="Consolas"/>
              <a:sym typeface="Consolas"/>
            </a:endParaRPr>
          </a:p>
          <a:p>
            <a:pPr indent="0" lvl="0" marL="0" marR="152400" rtl="0" algn="l">
              <a:lnSpc>
                <a:spcPct val="145000"/>
              </a:lnSpc>
              <a:spcBef>
                <a:spcPts val="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45720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br>
              <a:rPr lang="sv-SE" sz="1200">
                <a:solidFill>
                  <a:srgbClr val="333333"/>
                </a:solidFill>
                <a:latin typeface="Consolas"/>
                <a:ea typeface="Consolas"/>
                <a:cs typeface="Consolas"/>
                <a:sym typeface="Consolas"/>
              </a:rPr>
            </a:br>
            <a:br>
              <a:rPr lang="sv-SE" sz="1000">
                <a:solidFill>
                  <a:srgbClr val="333333"/>
                </a:solidFill>
                <a:highlight>
                  <a:srgbClr val="F7F7F7"/>
                </a:highlight>
                <a:latin typeface="Consolas"/>
                <a:ea typeface="Consolas"/>
                <a:cs typeface="Consolas"/>
                <a:sym typeface="Consolas"/>
              </a:rPr>
            </a:br>
            <a:endParaRPr sz="1000">
              <a:solidFill>
                <a:srgbClr val="333333"/>
              </a:solidFill>
              <a:highlight>
                <a:srgbClr val="F7F7F7"/>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333333"/>
              </a:solidFill>
              <a:highlight>
                <a:srgbClr val="F7F7F7"/>
              </a:highlight>
              <a:latin typeface="Consolas"/>
              <a:ea typeface="Consolas"/>
              <a:cs typeface="Consolas"/>
              <a:sym typeface="Consolas"/>
            </a:endParaRPr>
          </a:p>
          <a:p>
            <a:pPr indent="0" lvl="0" marL="0" marR="0" rtl="0" algn="l">
              <a:lnSpc>
                <a:spcPct val="100000"/>
              </a:lnSpc>
              <a:spcBef>
                <a:spcPts val="600"/>
              </a:spcBef>
              <a:spcAft>
                <a:spcPts val="0"/>
              </a:spcAft>
              <a:buNone/>
            </a:pPr>
            <a:r>
              <a:t/>
            </a:r>
            <a:endParaRPr>
              <a:latin typeface="Consolas"/>
              <a:ea typeface="Consolas"/>
              <a:cs typeface="Consolas"/>
              <a:sym typeface="Consolas"/>
            </a:endParaRPr>
          </a:p>
          <a:p>
            <a:pPr indent="0" lvl="0" marL="0" marR="0" rtl="0" algn="l">
              <a:lnSpc>
                <a:spcPct val="100000"/>
              </a:lnSpc>
              <a:spcBef>
                <a:spcPts val="600"/>
              </a:spcBef>
              <a:spcAft>
                <a:spcPts val="0"/>
              </a:spcAft>
              <a:buNone/>
            </a:pPr>
            <a:r>
              <a:t/>
            </a:r>
            <a:endParaRPr>
              <a:latin typeface="Consolas"/>
              <a:ea typeface="Consolas"/>
              <a:cs typeface="Consolas"/>
              <a:sym typeface="Consolas"/>
            </a:endParaRPr>
          </a:p>
          <a:p>
            <a:pPr indent="0" lvl="0" marL="0" marR="0" rtl="0" algn="l">
              <a:lnSpc>
                <a:spcPct val="100000"/>
              </a:lnSpc>
              <a:spcBef>
                <a:spcPts val="600"/>
              </a:spcBef>
              <a:spcAft>
                <a:spcPts val="0"/>
              </a:spcAft>
              <a:buNone/>
            </a:pPr>
            <a:r>
              <a:t/>
            </a:r>
            <a:endParaRPr>
              <a:latin typeface="Consolas"/>
              <a:ea typeface="Consolas"/>
              <a:cs typeface="Consolas"/>
              <a:sym typeface="Consolas"/>
            </a:endParaRPr>
          </a:p>
          <a:p>
            <a:pPr indent="0" lvl="0" marL="457200" marR="0" rtl="0" algn="l">
              <a:lnSpc>
                <a:spcPct val="100000"/>
              </a:lnSpc>
              <a:spcBef>
                <a:spcPts val="600"/>
              </a:spcBef>
              <a:spcAft>
                <a:spcPts val="0"/>
              </a:spcAft>
              <a:buNone/>
            </a:pPr>
            <a:r>
              <a:t/>
            </a:r>
            <a:endParaRPr>
              <a:latin typeface="Consolas"/>
              <a:ea typeface="Consolas"/>
              <a:cs typeface="Consolas"/>
              <a:sym typeface="Consolas"/>
            </a:endParaRPr>
          </a:p>
        </p:txBody>
      </p:sp>
      <p:sp>
        <p:nvSpPr>
          <p:cNvPr id="531" name="Google Shape;531;p55"/>
          <p:cNvSpPr txBox="1"/>
          <p:nvPr>
            <p:ph idx="1" type="body"/>
          </p:nvPr>
        </p:nvSpPr>
        <p:spPr>
          <a:xfrm>
            <a:off x="4404900" y="1200150"/>
            <a:ext cx="42819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Grouped assertions are executed.</a:t>
            </a:r>
            <a:endParaRPr sz="2400">
              <a:solidFill>
                <a:schemeClr val="dk1"/>
              </a:solidFill>
            </a:endParaRPr>
          </a:p>
          <a:p>
            <a:pPr indent="-381000" lvl="1" marL="914400" rtl="0" algn="l">
              <a:spcBef>
                <a:spcPts val="0"/>
              </a:spcBef>
              <a:spcAft>
                <a:spcPts val="0"/>
              </a:spcAft>
              <a:buClr>
                <a:schemeClr val="dk1"/>
              </a:buClr>
              <a:buSzPts val="2400"/>
              <a:buChar char="○"/>
            </a:pPr>
            <a:r>
              <a:rPr lang="sv-SE" sz="2400">
                <a:solidFill>
                  <a:schemeClr val="dk1"/>
                </a:solidFill>
              </a:rPr>
              <a:t>Failures are reported together.</a:t>
            </a:r>
            <a:endParaRPr sz="2400">
              <a:solidFill>
                <a:schemeClr val="dk1"/>
              </a:solidFill>
            </a:endParaRPr>
          </a:p>
          <a:p>
            <a:pPr indent="-381000" lvl="1" marL="914400" rtl="0" algn="l">
              <a:spcBef>
                <a:spcPts val="0"/>
              </a:spcBef>
              <a:spcAft>
                <a:spcPts val="0"/>
              </a:spcAft>
              <a:buClr>
                <a:schemeClr val="dk1"/>
              </a:buClr>
              <a:buSzPts val="2400"/>
              <a:buChar char="○"/>
            </a:pPr>
            <a:r>
              <a:rPr lang="sv-SE" sz="2400">
                <a:solidFill>
                  <a:schemeClr val="dk1"/>
                </a:solidFill>
              </a:rPr>
              <a:t>Preferred way to compare fields of two data structures.</a:t>
            </a:r>
            <a:endParaRPr sz="2400">
              <a:solidFill>
                <a:schemeClr val="dk1"/>
              </a:solidFill>
            </a:endParaRPr>
          </a:p>
        </p:txBody>
      </p:sp>
      <p:sp>
        <p:nvSpPr>
          <p:cNvPr id="532" name="Google Shape;532;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assertThat</a:t>
            </a:r>
            <a:endParaRPr/>
          </a:p>
        </p:txBody>
      </p:sp>
      <p:sp>
        <p:nvSpPr>
          <p:cNvPr id="538" name="Google Shape;538;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lang="sv-SE" sz="1400">
                <a:solidFill>
                  <a:srgbClr val="A71D5D"/>
                </a:solidFill>
                <a:latin typeface="Consolas"/>
                <a:ea typeface="Consolas"/>
                <a:cs typeface="Consolas"/>
                <a:sym typeface="Consolas"/>
              </a:rPr>
              <a:t>@Test</a:t>
            </a:r>
            <a:br>
              <a:rPr lang="sv-SE" sz="1400">
                <a:solidFill>
                  <a:srgbClr val="333333"/>
                </a:solidFill>
                <a:latin typeface="Consolas"/>
                <a:ea typeface="Consolas"/>
                <a:cs typeface="Consolas"/>
                <a:sym typeface="Consolas"/>
              </a:rPr>
            </a:br>
            <a:r>
              <a:rPr lang="sv-SE" sz="1400">
                <a:solidFill>
                  <a:srgbClr val="A71D5D"/>
                </a:solidFill>
                <a:latin typeface="Consolas"/>
                <a:ea typeface="Consolas"/>
                <a:cs typeface="Consolas"/>
                <a:sym typeface="Consolas"/>
              </a:rPr>
              <a:t>public</a:t>
            </a:r>
            <a:r>
              <a:rPr lang="sv-SE" sz="1400">
                <a:solidFill>
                  <a:srgbClr val="333333"/>
                </a:solidFill>
                <a:latin typeface="Consolas"/>
                <a:ea typeface="Consolas"/>
                <a:cs typeface="Consolas"/>
                <a:sym typeface="Consolas"/>
              </a:rPr>
              <a:t> </a:t>
            </a:r>
            <a:r>
              <a:rPr lang="sv-SE" sz="1400">
                <a:solidFill>
                  <a:srgbClr val="A71D5D"/>
                </a:solidFill>
                <a:latin typeface="Consolas"/>
                <a:ea typeface="Consolas"/>
                <a:cs typeface="Consolas"/>
                <a:sym typeface="Consolas"/>
              </a:rPr>
              <a:t>void</a:t>
            </a:r>
            <a:r>
              <a:rPr lang="sv-SE" sz="1400">
                <a:solidFill>
                  <a:srgbClr val="333333"/>
                </a:solidFill>
                <a:latin typeface="Consolas"/>
                <a:ea typeface="Consolas"/>
                <a:cs typeface="Consolas"/>
                <a:sym typeface="Consolas"/>
              </a:rPr>
              <a:t> </a:t>
            </a:r>
            <a:r>
              <a:rPr lang="sv-SE" sz="1400">
                <a:solidFill>
                  <a:srgbClr val="795DA3"/>
                </a:solidFill>
                <a:latin typeface="Consolas"/>
                <a:ea typeface="Consolas"/>
                <a:cs typeface="Consolas"/>
                <a:sym typeface="Consolas"/>
              </a:rPr>
              <a:t>testAssertThat</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assertThat(</a:t>
            </a:r>
            <a:r>
              <a:rPr lang="sv-SE" sz="1400">
                <a:solidFill>
                  <a:srgbClr val="183691"/>
                </a:solidFill>
                <a:latin typeface="Consolas"/>
                <a:ea typeface="Consolas"/>
                <a:cs typeface="Consolas"/>
                <a:sym typeface="Consolas"/>
              </a:rPr>
              <a:t>"albumen"</a:t>
            </a:r>
            <a:r>
              <a:rPr lang="sv-SE" sz="1400">
                <a:solidFill>
                  <a:srgbClr val="333333"/>
                </a:solidFill>
                <a:latin typeface="Consolas"/>
                <a:ea typeface="Consolas"/>
                <a:cs typeface="Consolas"/>
                <a:sym typeface="Consolas"/>
              </a:rPr>
              <a:t>, </a:t>
            </a:r>
            <a:r>
              <a:rPr b="1" lang="sv-SE" sz="1400">
                <a:solidFill>
                  <a:srgbClr val="333333"/>
                </a:solidFill>
                <a:latin typeface="Consolas"/>
                <a:ea typeface="Consolas"/>
                <a:cs typeface="Consolas"/>
                <a:sym typeface="Consolas"/>
              </a:rPr>
              <a:t>both</a:t>
            </a:r>
            <a:r>
              <a:rPr lang="sv-SE" sz="1400">
                <a:solidFill>
                  <a:srgbClr val="333333"/>
                </a:solidFill>
                <a:latin typeface="Consolas"/>
                <a:ea typeface="Consolas"/>
                <a:cs typeface="Consolas"/>
                <a:sym typeface="Consolas"/>
              </a:rPr>
              <a:t>(containsString(</a:t>
            </a:r>
            <a:r>
              <a:rPr lang="sv-SE" sz="1400">
                <a:solidFill>
                  <a:srgbClr val="183691"/>
                </a:solidFill>
                <a:latin typeface="Consolas"/>
                <a:ea typeface="Consolas"/>
                <a:cs typeface="Consolas"/>
                <a:sym typeface="Consolas"/>
              </a:rPr>
              <a:t>"a"</a:t>
            </a:r>
            <a:r>
              <a:rPr lang="sv-SE" sz="1400">
                <a:solidFill>
                  <a:srgbClr val="333333"/>
                </a:solidFill>
                <a:latin typeface="Consolas"/>
                <a:ea typeface="Consolas"/>
                <a:cs typeface="Consolas"/>
                <a:sym typeface="Consolas"/>
              </a:rPr>
              <a:t>))</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and(containsString(</a:t>
            </a:r>
            <a:r>
              <a:rPr lang="sv-SE" sz="1400">
                <a:solidFill>
                  <a:srgbClr val="183691"/>
                </a:solidFill>
                <a:latin typeface="Consolas"/>
                <a:ea typeface="Consolas"/>
                <a:cs typeface="Consolas"/>
                <a:sym typeface="Consolas"/>
              </a:rPr>
              <a:t>"b"</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assertThat(Arrays</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asList(</a:t>
            </a:r>
            <a:r>
              <a:rPr lang="sv-SE" sz="1400">
                <a:solidFill>
                  <a:srgbClr val="183691"/>
                </a:solidFill>
                <a:latin typeface="Consolas"/>
                <a:ea typeface="Consolas"/>
                <a:cs typeface="Consolas"/>
                <a:sym typeface="Consolas"/>
              </a:rPr>
              <a:t>"one"</a:t>
            </a:r>
            <a:r>
              <a:rPr lang="sv-SE" sz="1400">
                <a:solidFill>
                  <a:srgbClr val="333333"/>
                </a:solidFill>
                <a:latin typeface="Consolas"/>
                <a:ea typeface="Consolas"/>
                <a:cs typeface="Consolas"/>
                <a:sym typeface="Consolas"/>
              </a:rPr>
              <a:t>, </a:t>
            </a:r>
            <a:r>
              <a:rPr lang="sv-SE" sz="1400">
                <a:solidFill>
                  <a:srgbClr val="183691"/>
                </a:solidFill>
                <a:latin typeface="Consolas"/>
                <a:ea typeface="Consolas"/>
                <a:cs typeface="Consolas"/>
                <a:sym typeface="Consolas"/>
              </a:rPr>
              <a:t>"two"</a:t>
            </a:r>
            <a:r>
              <a:rPr lang="sv-SE" sz="1400">
                <a:solidFill>
                  <a:srgbClr val="333333"/>
                </a:solidFill>
                <a:latin typeface="Consolas"/>
                <a:ea typeface="Consolas"/>
                <a:cs typeface="Consolas"/>
                <a:sym typeface="Consolas"/>
              </a:rPr>
              <a:t>, </a:t>
            </a:r>
            <a:r>
              <a:rPr lang="sv-SE" sz="1400">
                <a:solidFill>
                  <a:srgbClr val="183691"/>
                </a:solidFill>
                <a:latin typeface="Consolas"/>
                <a:ea typeface="Consolas"/>
                <a:cs typeface="Consolas"/>
                <a:sym typeface="Consolas"/>
              </a:rPr>
              <a:t>"three"</a:t>
            </a:r>
            <a:r>
              <a:rPr lang="sv-SE" sz="1400">
                <a:solidFill>
                  <a:srgbClr val="333333"/>
                </a:solidFill>
                <a:latin typeface="Consolas"/>
                <a:ea typeface="Consolas"/>
                <a:cs typeface="Consolas"/>
                <a:sym typeface="Consolas"/>
              </a:rPr>
              <a:t>), </a:t>
            </a:r>
            <a:r>
              <a:rPr b="1" lang="sv-SE" sz="1400">
                <a:solidFill>
                  <a:srgbClr val="333333"/>
                </a:solidFill>
                <a:latin typeface="Consolas"/>
                <a:ea typeface="Consolas"/>
                <a:cs typeface="Consolas"/>
                <a:sym typeface="Consolas"/>
              </a:rPr>
              <a:t>hasItems</a:t>
            </a:r>
            <a:r>
              <a:rPr lang="sv-SE" sz="1400">
                <a:solidFill>
                  <a:srgbClr val="333333"/>
                </a:solidFill>
                <a:latin typeface="Consolas"/>
                <a:ea typeface="Consolas"/>
                <a:cs typeface="Consolas"/>
                <a:sym typeface="Consolas"/>
              </a:rPr>
              <a:t>(</a:t>
            </a:r>
            <a:r>
              <a:rPr lang="sv-SE" sz="1400">
                <a:solidFill>
                  <a:srgbClr val="183691"/>
                </a:solidFill>
                <a:latin typeface="Consolas"/>
                <a:ea typeface="Consolas"/>
                <a:cs typeface="Consolas"/>
                <a:sym typeface="Consolas"/>
              </a:rPr>
              <a:t>"one"</a:t>
            </a:r>
            <a:r>
              <a:rPr lang="sv-SE" sz="1400">
                <a:solidFill>
                  <a:srgbClr val="333333"/>
                </a:solidFill>
                <a:latin typeface="Consolas"/>
                <a:ea typeface="Consolas"/>
                <a:cs typeface="Consolas"/>
                <a:sym typeface="Consolas"/>
              </a:rPr>
              <a:t>, </a:t>
            </a:r>
            <a:r>
              <a:rPr lang="sv-SE" sz="1400">
                <a:solidFill>
                  <a:srgbClr val="183691"/>
                </a:solidFill>
                <a:latin typeface="Consolas"/>
                <a:ea typeface="Consolas"/>
                <a:cs typeface="Consolas"/>
                <a:sym typeface="Consolas"/>
              </a:rPr>
              <a:t>"three"</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assertThat(Arrays</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asList(</a:t>
            </a:r>
            <a:r>
              <a:rPr lang="sv-SE" sz="1400">
                <a:solidFill>
                  <a:srgbClr val="A71D5D"/>
                </a:solidFill>
                <a:latin typeface="Consolas"/>
                <a:ea typeface="Consolas"/>
                <a:cs typeface="Consolas"/>
                <a:sym typeface="Consolas"/>
              </a:rPr>
              <a:t>new</a:t>
            </a:r>
            <a:r>
              <a:rPr lang="sv-SE" sz="1400">
                <a:solidFill>
                  <a:srgbClr val="333333"/>
                </a:solidFill>
                <a:latin typeface="Consolas"/>
                <a:ea typeface="Consolas"/>
                <a:cs typeface="Consolas"/>
                <a:sym typeface="Consolas"/>
              </a:rPr>
              <a:t> String[] { </a:t>
            </a:r>
            <a:r>
              <a:rPr lang="sv-SE" sz="1400">
                <a:solidFill>
                  <a:srgbClr val="183691"/>
                </a:solidFill>
                <a:latin typeface="Consolas"/>
                <a:ea typeface="Consolas"/>
                <a:cs typeface="Consolas"/>
                <a:sym typeface="Consolas"/>
              </a:rPr>
              <a:t>"fun"</a:t>
            </a:r>
            <a:r>
              <a:rPr lang="sv-SE" sz="1400">
                <a:solidFill>
                  <a:srgbClr val="333333"/>
                </a:solidFill>
                <a:latin typeface="Consolas"/>
                <a:ea typeface="Consolas"/>
                <a:cs typeface="Consolas"/>
                <a:sym typeface="Consolas"/>
              </a:rPr>
              <a:t>, </a:t>
            </a:r>
            <a:r>
              <a:rPr lang="sv-SE" sz="1400">
                <a:solidFill>
                  <a:srgbClr val="183691"/>
                </a:solidFill>
                <a:latin typeface="Consolas"/>
                <a:ea typeface="Consolas"/>
                <a:cs typeface="Consolas"/>
                <a:sym typeface="Consolas"/>
              </a:rPr>
              <a:t>"ban"</a:t>
            </a:r>
            <a:r>
              <a:rPr lang="sv-SE" sz="1400">
                <a:solidFill>
                  <a:srgbClr val="333333"/>
                </a:solidFill>
                <a:latin typeface="Consolas"/>
                <a:ea typeface="Consolas"/>
                <a:cs typeface="Consolas"/>
                <a:sym typeface="Consolas"/>
              </a:rPr>
              <a:t>, </a:t>
            </a:r>
            <a:r>
              <a:rPr lang="sv-SE" sz="1400">
                <a:solidFill>
                  <a:srgbClr val="183691"/>
                </a:solidFill>
                <a:latin typeface="Consolas"/>
                <a:ea typeface="Consolas"/>
                <a:cs typeface="Consolas"/>
                <a:sym typeface="Consolas"/>
              </a:rPr>
              <a:t>"net"</a:t>
            </a:r>
            <a:r>
              <a:rPr lang="sv-SE" sz="1400">
                <a:solidFill>
                  <a:srgbClr val="333333"/>
                </a:solidFill>
                <a:latin typeface="Consolas"/>
                <a:ea typeface="Consolas"/>
                <a:cs typeface="Consolas"/>
                <a:sym typeface="Consolas"/>
              </a:rPr>
              <a:t> }),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b="1" lang="sv-SE" sz="1400">
                <a:solidFill>
                  <a:srgbClr val="333333"/>
                </a:solidFill>
                <a:latin typeface="Consolas"/>
                <a:ea typeface="Consolas"/>
                <a:cs typeface="Consolas"/>
                <a:sym typeface="Consolas"/>
              </a:rPr>
              <a:t>everyItem</a:t>
            </a:r>
            <a:r>
              <a:rPr lang="sv-SE" sz="1400">
                <a:solidFill>
                  <a:srgbClr val="333333"/>
                </a:solidFill>
                <a:latin typeface="Consolas"/>
                <a:ea typeface="Consolas"/>
                <a:cs typeface="Consolas"/>
                <a:sym typeface="Consolas"/>
              </a:rPr>
              <a:t>(containsString(</a:t>
            </a:r>
            <a:r>
              <a:rPr lang="sv-SE" sz="1400">
                <a:solidFill>
                  <a:srgbClr val="183691"/>
                </a:solidFill>
                <a:latin typeface="Consolas"/>
                <a:ea typeface="Consolas"/>
                <a:cs typeface="Consolas"/>
                <a:sym typeface="Consolas"/>
              </a:rPr>
              <a:t>"n"</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assertThat(</a:t>
            </a:r>
            <a:r>
              <a:rPr lang="sv-SE" sz="1400">
                <a:solidFill>
                  <a:srgbClr val="183691"/>
                </a:solidFill>
                <a:latin typeface="Consolas"/>
                <a:ea typeface="Consolas"/>
                <a:cs typeface="Consolas"/>
                <a:sym typeface="Consolas"/>
              </a:rPr>
              <a:t>"good"</a:t>
            </a:r>
            <a:r>
              <a:rPr lang="sv-SE" sz="1400">
                <a:solidFill>
                  <a:srgbClr val="333333"/>
                </a:solidFill>
                <a:latin typeface="Consolas"/>
                <a:ea typeface="Consolas"/>
                <a:cs typeface="Consolas"/>
                <a:sym typeface="Consolas"/>
              </a:rPr>
              <a:t>, </a:t>
            </a:r>
            <a:r>
              <a:rPr b="1" lang="sv-SE" sz="1400">
                <a:solidFill>
                  <a:srgbClr val="333333"/>
                </a:solidFill>
                <a:latin typeface="Consolas"/>
                <a:ea typeface="Consolas"/>
                <a:cs typeface="Consolas"/>
                <a:sym typeface="Consolas"/>
              </a:rPr>
              <a:t>allOf</a:t>
            </a:r>
            <a:r>
              <a:rPr lang="sv-SE" sz="1400">
                <a:solidFill>
                  <a:srgbClr val="333333"/>
                </a:solidFill>
                <a:latin typeface="Consolas"/>
                <a:ea typeface="Consolas"/>
                <a:cs typeface="Consolas"/>
                <a:sym typeface="Consolas"/>
              </a:rPr>
              <a:t>(equalTo(</a:t>
            </a:r>
            <a:r>
              <a:rPr lang="sv-SE" sz="1400">
                <a:solidFill>
                  <a:srgbClr val="183691"/>
                </a:solidFill>
                <a:latin typeface="Consolas"/>
                <a:ea typeface="Consolas"/>
                <a:cs typeface="Consolas"/>
                <a:sym typeface="Consolas"/>
              </a:rPr>
              <a:t>"good"</a:t>
            </a:r>
            <a:r>
              <a:rPr lang="sv-SE" sz="1400">
                <a:solidFill>
                  <a:srgbClr val="333333"/>
                </a:solidFill>
                <a:latin typeface="Consolas"/>
                <a:ea typeface="Consolas"/>
                <a:cs typeface="Consolas"/>
                <a:sym typeface="Consolas"/>
              </a:rPr>
              <a:t>), startsWith(</a:t>
            </a:r>
            <a:r>
              <a:rPr lang="sv-SE" sz="1400">
                <a:solidFill>
                  <a:srgbClr val="183691"/>
                </a:solidFill>
                <a:latin typeface="Consolas"/>
                <a:ea typeface="Consolas"/>
                <a:cs typeface="Consolas"/>
                <a:sym typeface="Consolas"/>
              </a:rPr>
              <a:t>"good"</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assertThat(</a:t>
            </a:r>
            <a:r>
              <a:rPr lang="sv-SE" sz="1400">
                <a:solidFill>
                  <a:srgbClr val="183691"/>
                </a:solidFill>
                <a:latin typeface="Consolas"/>
                <a:ea typeface="Consolas"/>
                <a:cs typeface="Consolas"/>
                <a:sym typeface="Consolas"/>
              </a:rPr>
              <a:t>"good"</a:t>
            </a:r>
            <a:r>
              <a:rPr lang="sv-SE" sz="1400">
                <a:solidFill>
                  <a:srgbClr val="333333"/>
                </a:solidFill>
                <a:latin typeface="Consolas"/>
                <a:ea typeface="Consolas"/>
                <a:cs typeface="Consolas"/>
                <a:sym typeface="Consolas"/>
              </a:rPr>
              <a:t>, </a:t>
            </a:r>
            <a:r>
              <a:rPr b="1" lang="sv-SE" sz="1400">
                <a:solidFill>
                  <a:srgbClr val="333333"/>
                </a:solidFill>
                <a:latin typeface="Consolas"/>
                <a:ea typeface="Consolas"/>
                <a:cs typeface="Consolas"/>
                <a:sym typeface="Consolas"/>
              </a:rPr>
              <a:t>not(allOf</a:t>
            </a:r>
            <a:r>
              <a:rPr lang="sv-SE" sz="1400">
                <a:solidFill>
                  <a:srgbClr val="333333"/>
                </a:solidFill>
                <a:latin typeface="Consolas"/>
                <a:ea typeface="Consolas"/>
                <a:cs typeface="Consolas"/>
                <a:sym typeface="Consolas"/>
              </a:rPr>
              <a:t>(equalTo(</a:t>
            </a:r>
            <a:r>
              <a:rPr lang="sv-SE" sz="1400">
                <a:solidFill>
                  <a:srgbClr val="183691"/>
                </a:solidFill>
                <a:latin typeface="Consolas"/>
                <a:ea typeface="Consolas"/>
                <a:cs typeface="Consolas"/>
                <a:sym typeface="Consolas"/>
              </a:rPr>
              <a:t>"bad"</a:t>
            </a:r>
            <a:r>
              <a:rPr lang="sv-SE" sz="1400">
                <a:solidFill>
                  <a:srgbClr val="333333"/>
                </a:solidFill>
                <a:latin typeface="Consolas"/>
                <a:ea typeface="Consolas"/>
                <a:cs typeface="Consolas"/>
                <a:sym typeface="Consolas"/>
              </a:rPr>
              <a:t>), equalTo(</a:t>
            </a:r>
            <a:r>
              <a:rPr lang="sv-SE" sz="1400">
                <a:solidFill>
                  <a:srgbClr val="183691"/>
                </a:solidFill>
                <a:latin typeface="Consolas"/>
                <a:ea typeface="Consolas"/>
                <a:cs typeface="Consolas"/>
                <a:sym typeface="Consolas"/>
              </a:rPr>
              <a:t>"good"</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assertThat(</a:t>
            </a:r>
            <a:r>
              <a:rPr lang="sv-SE" sz="1400">
                <a:solidFill>
                  <a:srgbClr val="183691"/>
                </a:solidFill>
                <a:latin typeface="Consolas"/>
                <a:ea typeface="Consolas"/>
                <a:cs typeface="Consolas"/>
                <a:sym typeface="Consolas"/>
              </a:rPr>
              <a:t>"good"</a:t>
            </a:r>
            <a:r>
              <a:rPr lang="sv-SE" sz="1400">
                <a:solidFill>
                  <a:srgbClr val="333333"/>
                </a:solidFill>
                <a:latin typeface="Consolas"/>
                <a:ea typeface="Consolas"/>
                <a:cs typeface="Consolas"/>
                <a:sym typeface="Consolas"/>
              </a:rPr>
              <a:t>, </a:t>
            </a:r>
            <a:r>
              <a:rPr b="1" lang="sv-SE" sz="1400">
                <a:solidFill>
                  <a:srgbClr val="333333"/>
                </a:solidFill>
                <a:latin typeface="Consolas"/>
                <a:ea typeface="Consolas"/>
                <a:cs typeface="Consolas"/>
                <a:sym typeface="Consolas"/>
              </a:rPr>
              <a:t>anyOf</a:t>
            </a:r>
            <a:r>
              <a:rPr lang="sv-SE" sz="1400">
                <a:solidFill>
                  <a:srgbClr val="333333"/>
                </a:solidFill>
                <a:latin typeface="Consolas"/>
                <a:ea typeface="Consolas"/>
                <a:cs typeface="Consolas"/>
                <a:sym typeface="Consolas"/>
              </a:rPr>
              <a:t>(equalTo(</a:t>
            </a:r>
            <a:r>
              <a:rPr lang="sv-SE" sz="1400">
                <a:solidFill>
                  <a:srgbClr val="183691"/>
                </a:solidFill>
                <a:latin typeface="Consolas"/>
                <a:ea typeface="Consolas"/>
                <a:cs typeface="Consolas"/>
                <a:sym typeface="Consolas"/>
              </a:rPr>
              <a:t>"bad"</a:t>
            </a:r>
            <a:r>
              <a:rPr lang="sv-SE" sz="1400">
                <a:solidFill>
                  <a:srgbClr val="333333"/>
                </a:solidFill>
                <a:latin typeface="Consolas"/>
                <a:ea typeface="Consolas"/>
                <a:cs typeface="Consolas"/>
                <a:sym typeface="Consolas"/>
              </a:rPr>
              <a:t>), equalTo(</a:t>
            </a:r>
            <a:r>
              <a:rPr lang="sv-SE" sz="1400">
                <a:solidFill>
                  <a:srgbClr val="183691"/>
                </a:solidFill>
                <a:latin typeface="Consolas"/>
                <a:ea typeface="Consolas"/>
                <a:cs typeface="Consolas"/>
                <a:sym typeface="Consolas"/>
              </a:rPr>
              <a:t>"good"</a:t>
            </a:r>
            <a:r>
              <a:rPr lang="sv-SE" sz="1400">
                <a:solidFill>
                  <a:srgbClr val="333333"/>
                </a:solidFill>
                <a:latin typeface="Consolas"/>
                <a:ea typeface="Consolas"/>
                <a:cs typeface="Consolas"/>
                <a:sym typeface="Consolas"/>
              </a:rPr>
              <a:t>)));</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assertThat(</a:t>
            </a:r>
            <a:r>
              <a:rPr lang="sv-SE" sz="1400">
                <a:solidFill>
                  <a:srgbClr val="0086B3"/>
                </a:solidFill>
                <a:latin typeface="Consolas"/>
                <a:ea typeface="Consolas"/>
                <a:cs typeface="Consolas"/>
                <a:sym typeface="Consolas"/>
              </a:rPr>
              <a:t>7</a:t>
            </a:r>
            <a:r>
              <a:rPr lang="sv-SE" sz="1400">
                <a:solidFill>
                  <a:srgbClr val="333333"/>
                </a:solidFill>
                <a:latin typeface="Consolas"/>
                <a:ea typeface="Consolas"/>
                <a:cs typeface="Consolas"/>
                <a:sym typeface="Consolas"/>
              </a:rPr>
              <a:t>, not(CombinableMatcher</a:t>
            </a:r>
            <a:r>
              <a:rPr lang="sv-SE" sz="1400">
                <a:solidFill>
                  <a:srgbClr val="A71D5D"/>
                </a:solidFill>
                <a:latin typeface="Consolas"/>
                <a:ea typeface="Consolas"/>
                <a:cs typeface="Consolas"/>
                <a:sym typeface="Consolas"/>
              </a:rPr>
              <a:t>.&lt;</a:t>
            </a:r>
            <a:r>
              <a:rPr lang="sv-SE" sz="1400">
                <a:solidFill>
                  <a:srgbClr val="333333"/>
                </a:solidFill>
                <a:latin typeface="Consolas"/>
                <a:ea typeface="Consolas"/>
                <a:cs typeface="Consolas"/>
                <a:sym typeface="Consolas"/>
              </a:rPr>
              <a:t>Integer</a:t>
            </a:r>
            <a:r>
              <a:rPr lang="sv-SE" sz="1400">
                <a:solidFill>
                  <a:srgbClr val="A71D5D"/>
                </a:solidFill>
                <a:latin typeface="Consolas"/>
                <a:ea typeface="Consolas"/>
                <a:cs typeface="Consolas"/>
                <a:sym typeface="Consolas"/>
              </a:rPr>
              <a:t>&gt;</a:t>
            </a:r>
            <a:r>
              <a:rPr lang="sv-SE" sz="1400">
                <a:solidFill>
                  <a:srgbClr val="333333"/>
                </a:solidFill>
                <a:latin typeface="Consolas"/>
                <a:ea typeface="Consolas"/>
                <a:cs typeface="Consolas"/>
                <a:sym typeface="Consolas"/>
              </a:rPr>
              <a:t> </a:t>
            </a:r>
            <a:br>
              <a:rPr lang="sv-SE" sz="1400">
                <a:solidFill>
                  <a:srgbClr val="333333"/>
                </a:solidFill>
                <a:latin typeface="Consolas"/>
                <a:ea typeface="Consolas"/>
                <a:cs typeface="Consolas"/>
                <a:sym typeface="Consolas"/>
              </a:rPr>
            </a:br>
            <a:r>
              <a:rPr lang="sv-SE" sz="1400">
                <a:solidFill>
                  <a:srgbClr val="333333"/>
                </a:solidFill>
                <a:latin typeface="Consolas"/>
                <a:ea typeface="Consolas"/>
                <a:cs typeface="Consolas"/>
                <a:sym typeface="Consolas"/>
              </a:rPr>
              <a:t>              </a:t>
            </a:r>
            <a:r>
              <a:rPr b="1" lang="sv-SE" sz="1400">
                <a:solidFill>
                  <a:srgbClr val="333333"/>
                </a:solidFill>
                <a:latin typeface="Consolas"/>
                <a:ea typeface="Consolas"/>
                <a:cs typeface="Consolas"/>
                <a:sym typeface="Consolas"/>
              </a:rPr>
              <a:t>either</a:t>
            </a:r>
            <a:r>
              <a:rPr lang="sv-SE" sz="1400">
                <a:solidFill>
                  <a:srgbClr val="333333"/>
                </a:solidFill>
                <a:latin typeface="Consolas"/>
                <a:ea typeface="Consolas"/>
                <a:cs typeface="Consolas"/>
                <a:sym typeface="Consolas"/>
              </a:rPr>
              <a:t>(</a:t>
            </a:r>
            <a:r>
              <a:rPr b="1" lang="sv-SE" sz="1400">
                <a:solidFill>
                  <a:srgbClr val="333333"/>
                </a:solidFill>
                <a:latin typeface="Consolas"/>
                <a:ea typeface="Consolas"/>
                <a:cs typeface="Consolas"/>
                <a:sym typeface="Consolas"/>
              </a:rPr>
              <a:t>equalTo</a:t>
            </a:r>
            <a:r>
              <a:rPr lang="sv-SE" sz="1400">
                <a:solidFill>
                  <a:srgbClr val="333333"/>
                </a:solidFill>
                <a:latin typeface="Consolas"/>
                <a:ea typeface="Consolas"/>
                <a:cs typeface="Consolas"/>
                <a:sym typeface="Consolas"/>
              </a:rPr>
              <a:t>(</a:t>
            </a:r>
            <a:r>
              <a:rPr lang="sv-SE" sz="1400">
                <a:solidFill>
                  <a:srgbClr val="0086B3"/>
                </a:solidFill>
                <a:latin typeface="Consolas"/>
                <a:ea typeface="Consolas"/>
                <a:cs typeface="Consolas"/>
                <a:sym typeface="Consolas"/>
              </a:rPr>
              <a:t>3</a:t>
            </a:r>
            <a:r>
              <a:rPr lang="sv-SE" sz="1400">
                <a:solidFill>
                  <a:srgbClr val="333333"/>
                </a:solidFill>
                <a:latin typeface="Consolas"/>
                <a:ea typeface="Consolas"/>
                <a:cs typeface="Consolas"/>
                <a:sym typeface="Consolas"/>
              </a:rPr>
              <a:t>))</a:t>
            </a:r>
            <a:r>
              <a:rPr lang="sv-SE" sz="1400">
                <a:solidFill>
                  <a:srgbClr val="A71D5D"/>
                </a:solidFill>
                <a:latin typeface="Consolas"/>
                <a:ea typeface="Consolas"/>
                <a:cs typeface="Consolas"/>
                <a:sym typeface="Consolas"/>
              </a:rPr>
              <a:t>.</a:t>
            </a:r>
            <a:r>
              <a:rPr lang="sv-SE" sz="1400">
                <a:solidFill>
                  <a:srgbClr val="333333"/>
                </a:solidFill>
                <a:latin typeface="Consolas"/>
                <a:ea typeface="Consolas"/>
                <a:cs typeface="Consolas"/>
                <a:sym typeface="Consolas"/>
              </a:rPr>
              <a:t>or(</a:t>
            </a:r>
            <a:r>
              <a:rPr b="1" lang="sv-SE" sz="1400">
                <a:solidFill>
                  <a:srgbClr val="333333"/>
                </a:solidFill>
                <a:latin typeface="Consolas"/>
                <a:ea typeface="Consolas"/>
                <a:cs typeface="Consolas"/>
                <a:sym typeface="Consolas"/>
              </a:rPr>
              <a:t>equalTo</a:t>
            </a:r>
            <a:r>
              <a:rPr lang="sv-SE" sz="1400">
                <a:solidFill>
                  <a:srgbClr val="333333"/>
                </a:solidFill>
                <a:latin typeface="Consolas"/>
                <a:ea typeface="Consolas"/>
                <a:cs typeface="Consolas"/>
                <a:sym typeface="Consolas"/>
              </a:rPr>
              <a:t>(</a:t>
            </a:r>
            <a:r>
              <a:rPr lang="sv-SE" sz="1400">
                <a:solidFill>
                  <a:srgbClr val="0086B3"/>
                </a:solidFill>
                <a:latin typeface="Consolas"/>
                <a:ea typeface="Consolas"/>
                <a:cs typeface="Consolas"/>
                <a:sym typeface="Consolas"/>
              </a:rPr>
              <a:t>4</a:t>
            </a:r>
            <a:r>
              <a:rPr lang="sv-SE"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a:t>
            </a:r>
            <a:endParaRPr sz="1400"/>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539" name="Google Shape;539;p56"/>
          <p:cNvSpPr/>
          <p:nvPr/>
        </p:nvSpPr>
        <p:spPr>
          <a:xfrm>
            <a:off x="4031950" y="906488"/>
            <a:ext cx="3071700" cy="3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both </a:t>
            </a:r>
            <a:r>
              <a:rPr lang="sv-SE"/>
              <a:t>- two properties must be met.</a:t>
            </a:r>
            <a:endParaRPr/>
          </a:p>
        </p:txBody>
      </p:sp>
      <p:sp>
        <p:nvSpPr>
          <p:cNvPr id="540" name="Google Shape;540;p56"/>
          <p:cNvSpPr/>
          <p:nvPr/>
        </p:nvSpPr>
        <p:spPr>
          <a:xfrm>
            <a:off x="3807425" y="981975"/>
            <a:ext cx="4619400" cy="3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has items </a:t>
            </a:r>
            <a:r>
              <a:rPr lang="sv-SE"/>
              <a:t>- a list contains an indicated subset of items, but can also contain other items.</a:t>
            </a:r>
            <a:endParaRPr/>
          </a:p>
        </p:txBody>
      </p:sp>
      <p:sp>
        <p:nvSpPr>
          <p:cNvPr id="541" name="Google Shape;541;p56"/>
          <p:cNvSpPr/>
          <p:nvPr/>
        </p:nvSpPr>
        <p:spPr>
          <a:xfrm>
            <a:off x="4031950" y="981975"/>
            <a:ext cx="3790800" cy="3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everyItem </a:t>
            </a:r>
            <a:r>
              <a:rPr lang="sv-SE"/>
              <a:t>- all items in list must match a property.</a:t>
            </a:r>
            <a:endParaRPr/>
          </a:p>
        </p:txBody>
      </p:sp>
      <p:sp>
        <p:nvSpPr>
          <p:cNvPr id="542" name="Google Shape;542;p56"/>
          <p:cNvSpPr/>
          <p:nvPr/>
        </p:nvSpPr>
        <p:spPr>
          <a:xfrm>
            <a:off x="4031950" y="981963"/>
            <a:ext cx="3524100" cy="3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allOf </a:t>
            </a:r>
            <a:r>
              <a:rPr lang="sv-SE"/>
              <a:t>- all listed properties must be true</a:t>
            </a:r>
            <a:endParaRPr/>
          </a:p>
        </p:txBody>
      </p:sp>
      <p:sp>
        <p:nvSpPr>
          <p:cNvPr id="543" name="Google Shape;543;p56"/>
          <p:cNvSpPr/>
          <p:nvPr/>
        </p:nvSpPr>
        <p:spPr>
          <a:xfrm>
            <a:off x="4031950" y="981963"/>
            <a:ext cx="3524100" cy="3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not(allOf(...)) </a:t>
            </a:r>
            <a:r>
              <a:rPr lang="sv-SE"/>
              <a:t>- if all of these properties are true, the test should fail.</a:t>
            </a:r>
            <a:endParaRPr/>
          </a:p>
        </p:txBody>
      </p:sp>
      <p:sp>
        <p:nvSpPr>
          <p:cNvPr id="544" name="Google Shape;544;p56"/>
          <p:cNvSpPr/>
          <p:nvPr/>
        </p:nvSpPr>
        <p:spPr>
          <a:xfrm>
            <a:off x="4031950" y="981963"/>
            <a:ext cx="3524100" cy="3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anyOf </a:t>
            </a:r>
            <a:r>
              <a:rPr lang="sv-SE"/>
              <a:t>- at least one of the listed properties must be true</a:t>
            </a:r>
            <a:endParaRPr/>
          </a:p>
        </p:txBody>
      </p:sp>
      <p:sp>
        <p:nvSpPr>
          <p:cNvPr id="545" name="Google Shape;545;p56"/>
          <p:cNvSpPr/>
          <p:nvPr/>
        </p:nvSpPr>
        <p:spPr>
          <a:xfrm>
            <a:off x="4031950" y="981963"/>
            <a:ext cx="3790800" cy="3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either </a:t>
            </a:r>
            <a:r>
              <a:rPr lang="sv-SE"/>
              <a:t>- pass if one of these properties is true.</a:t>
            </a:r>
            <a:endParaRPr/>
          </a:p>
        </p:txBody>
      </p:sp>
      <p:sp>
        <p:nvSpPr>
          <p:cNvPr id="546" name="Google Shape;546;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47" name="Google Shape;547;p56"/>
          <p:cNvSpPr/>
          <p:nvPr/>
        </p:nvSpPr>
        <p:spPr>
          <a:xfrm>
            <a:off x="457200" y="2010781"/>
            <a:ext cx="140700" cy="10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56"/>
          <p:cNvSpPr/>
          <p:nvPr/>
        </p:nvSpPr>
        <p:spPr>
          <a:xfrm>
            <a:off x="457200" y="2323900"/>
            <a:ext cx="140700" cy="10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56"/>
          <p:cNvSpPr/>
          <p:nvPr/>
        </p:nvSpPr>
        <p:spPr>
          <a:xfrm>
            <a:off x="457200" y="2603250"/>
            <a:ext cx="140700" cy="10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56"/>
          <p:cNvSpPr/>
          <p:nvPr/>
        </p:nvSpPr>
        <p:spPr>
          <a:xfrm>
            <a:off x="457200" y="3195756"/>
            <a:ext cx="140700" cy="10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56"/>
          <p:cNvSpPr/>
          <p:nvPr/>
        </p:nvSpPr>
        <p:spPr>
          <a:xfrm>
            <a:off x="457200" y="3522525"/>
            <a:ext cx="140700" cy="10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56"/>
          <p:cNvSpPr/>
          <p:nvPr/>
        </p:nvSpPr>
        <p:spPr>
          <a:xfrm>
            <a:off x="457200" y="3845956"/>
            <a:ext cx="140700" cy="10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56"/>
          <p:cNvSpPr/>
          <p:nvPr/>
        </p:nvSpPr>
        <p:spPr>
          <a:xfrm>
            <a:off x="457200" y="4169381"/>
            <a:ext cx="140700" cy="10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gtEl>
                                        <p:attrNameLst>
                                          <p:attrName>style.visibility</p:attrName>
                                        </p:attrNameLst>
                                      </p:cBhvr>
                                      <p:to>
                                        <p:strVal val="visible"/>
                                      </p:to>
                                    </p:set>
                                    <p:animEffect filter="fade" transition="in">
                                      <p:cBhvr>
                                        <p:cTn dur="1"/>
                                        <p:tgtEl>
                                          <p:spTgt spid="539"/>
                                        </p:tgtEl>
                                      </p:cBhvr>
                                    </p:animEffect>
                                  </p:childTnLst>
                                </p:cTn>
                              </p:par>
                              <p:par>
                                <p:cTn fill="hold" nodeType="withEffect" presetClass="entr" presetID="10" presetSubtype="0">
                                  <p:stCondLst>
                                    <p:cond delay="0"/>
                                  </p:stCondLst>
                                  <p:childTnLst>
                                    <p:set>
                                      <p:cBhvr>
                                        <p:cTn dur="1" fill="hold">
                                          <p:stCondLst>
                                            <p:cond delay="0"/>
                                          </p:stCondLst>
                                        </p:cTn>
                                        <p:tgtEl>
                                          <p:spTgt spid="547"/>
                                        </p:tgtEl>
                                        <p:attrNameLst>
                                          <p:attrName>style.visibility</p:attrName>
                                        </p:attrNameLst>
                                      </p:cBhvr>
                                      <p:to>
                                        <p:strVal val="visible"/>
                                      </p:to>
                                    </p:set>
                                    <p:animEffect filter="fade" transition="in">
                                      <p:cBhvr>
                                        <p:cTn dur="1"/>
                                        <p:tgtEl>
                                          <p:spTgt spid="5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39"/>
                                        </p:tgtEl>
                                      </p:cBhvr>
                                    </p:animEffect>
                                    <p:set>
                                      <p:cBhvr>
                                        <p:cTn dur="1" fill="hold">
                                          <p:stCondLst>
                                            <p:cond delay="0"/>
                                          </p:stCondLst>
                                        </p:cTn>
                                        <p:tgtEl>
                                          <p:spTgt spid="53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547"/>
                                        </p:tgtEl>
                                      </p:cBhvr>
                                    </p:animEffect>
                                    <p:set>
                                      <p:cBhvr>
                                        <p:cTn dur="1" fill="hold">
                                          <p:stCondLst>
                                            <p:cond delay="0"/>
                                          </p:stCondLst>
                                        </p:cTn>
                                        <p:tgtEl>
                                          <p:spTgt spid="54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48"/>
                                        </p:tgtEl>
                                        <p:attrNameLst>
                                          <p:attrName>style.visibility</p:attrName>
                                        </p:attrNameLst>
                                      </p:cBhvr>
                                      <p:to>
                                        <p:strVal val="visible"/>
                                      </p:to>
                                    </p:set>
                                    <p:animEffect filter="fade" transition="in">
                                      <p:cBhvr>
                                        <p:cTn dur="1"/>
                                        <p:tgtEl>
                                          <p:spTgt spid="548"/>
                                        </p:tgtEl>
                                      </p:cBhvr>
                                    </p:animEffect>
                                  </p:childTnLst>
                                </p:cTn>
                              </p:par>
                              <p:par>
                                <p:cTn fill="hold" nodeType="withEffect" presetClass="entr" presetID="10" presetSubtype="0">
                                  <p:stCondLst>
                                    <p:cond delay="0"/>
                                  </p:stCondLst>
                                  <p:childTnLst>
                                    <p:set>
                                      <p:cBhvr>
                                        <p:cTn dur="1" fill="hold">
                                          <p:stCondLst>
                                            <p:cond delay="0"/>
                                          </p:stCondLst>
                                        </p:cTn>
                                        <p:tgtEl>
                                          <p:spTgt spid="540"/>
                                        </p:tgtEl>
                                        <p:attrNameLst>
                                          <p:attrName>style.visibility</p:attrName>
                                        </p:attrNameLst>
                                      </p:cBhvr>
                                      <p:to>
                                        <p:strVal val="visible"/>
                                      </p:to>
                                    </p:set>
                                    <p:animEffect filter="fade" transition="in">
                                      <p:cBhvr>
                                        <p:cTn dur="1"/>
                                        <p:tgtEl>
                                          <p:spTgt spid="5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40"/>
                                        </p:tgtEl>
                                      </p:cBhvr>
                                    </p:animEffect>
                                    <p:set>
                                      <p:cBhvr>
                                        <p:cTn dur="1" fill="hold">
                                          <p:stCondLst>
                                            <p:cond delay="0"/>
                                          </p:stCondLst>
                                        </p:cTn>
                                        <p:tgtEl>
                                          <p:spTgt spid="54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548"/>
                                        </p:tgtEl>
                                      </p:cBhvr>
                                    </p:animEffect>
                                    <p:set>
                                      <p:cBhvr>
                                        <p:cTn dur="1" fill="hold">
                                          <p:stCondLst>
                                            <p:cond delay="0"/>
                                          </p:stCondLst>
                                        </p:cTn>
                                        <p:tgtEl>
                                          <p:spTgt spid="54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49"/>
                                        </p:tgtEl>
                                        <p:attrNameLst>
                                          <p:attrName>style.visibility</p:attrName>
                                        </p:attrNameLst>
                                      </p:cBhvr>
                                      <p:to>
                                        <p:strVal val="visible"/>
                                      </p:to>
                                    </p:set>
                                    <p:animEffect filter="fade" transition="in">
                                      <p:cBhvr>
                                        <p:cTn dur="1"/>
                                        <p:tgtEl>
                                          <p:spTgt spid="549"/>
                                        </p:tgtEl>
                                      </p:cBhvr>
                                    </p:animEffect>
                                  </p:childTnLst>
                                </p:cTn>
                              </p:par>
                              <p:par>
                                <p:cTn fill="hold" nodeType="withEffect" presetClass="entr" presetID="10" presetSubtype="0">
                                  <p:stCondLst>
                                    <p:cond delay="0"/>
                                  </p:stCondLst>
                                  <p:childTnLst>
                                    <p:set>
                                      <p:cBhvr>
                                        <p:cTn dur="1" fill="hold">
                                          <p:stCondLst>
                                            <p:cond delay="0"/>
                                          </p:stCondLst>
                                        </p:cTn>
                                        <p:tgtEl>
                                          <p:spTgt spid="541"/>
                                        </p:tgtEl>
                                        <p:attrNameLst>
                                          <p:attrName>style.visibility</p:attrName>
                                        </p:attrNameLst>
                                      </p:cBhvr>
                                      <p:to>
                                        <p:strVal val="visible"/>
                                      </p:to>
                                    </p:set>
                                    <p:animEffect filter="fade" transition="in">
                                      <p:cBhvr>
                                        <p:cTn dur="1"/>
                                        <p:tgtEl>
                                          <p:spTgt spid="5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41"/>
                                        </p:tgtEl>
                                      </p:cBhvr>
                                    </p:animEffect>
                                    <p:set>
                                      <p:cBhvr>
                                        <p:cTn dur="1" fill="hold">
                                          <p:stCondLst>
                                            <p:cond delay="0"/>
                                          </p:stCondLst>
                                        </p:cTn>
                                        <p:tgtEl>
                                          <p:spTgt spid="54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549"/>
                                        </p:tgtEl>
                                      </p:cBhvr>
                                    </p:animEffect>
                                    <p:set>
                                      <p:cBhvr>
                                        <p:cTn dur="1" fill="hold">
                                          <p:stCondLst>
                                            <p:cond delay="0"/>
                                          </p:stCondLst>
                                        </p:cTn>
                                        <p:tgtEl>
                                          <p:spTgt spid="54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50"/>
                                        </p:tgtEl>
                                        <p:attrNameLst>
                                          <p:attrName>style.visibility</p:attrName>
                                        </p:attrNameLst>
                                      </p:cBhvr>
                                      <p:to>
                                        <p:strVal val="visible"/>
                                      </p:to>
                                    </p:set>
                                    <p:animEffect filter="fade" transition="in">
                                      <p:cBhvr>
                                        <p:cTn dur="1"/>
                                        <p:tgtEl>
                                          <p:spTgt spid="550"/>
                                        </p:tgtEl>
                                      </p:cBhvr>
                                    </p:animEffect>
                                  </p:childTnLst>
                                </p:cTn>
                              </p:par>
                              <p:par>
                                <p:cTn fill="hold" nodeType="withEffect" presetClass="entr" presetID="10" presetSubtype="0">
                                  <p:stCondLst>
                                    <p:cond delay="0"/>
                                  </p:stCondLst>
                                  <p:childTnLst>
                                    <p:set>
                                      <p:cBhvr>
                                        <p:cTn dur="1" fill="hold">
                                          <p:stCondLst>
                                            <p:cond delay="0"/>
                                          </p:stCondLst>
                                        </p:cTn>
                                        <p:tgtEl>
                                          <p:spTgt spid="542"/>
                                        </p:tgtEl>
                                        <p:attrNameLst>
                                          <p:attrName>style.visibility</p:attrName>
                                        </p:attrNameLst>
                                      </p:cBhvr>
                                      <p:to>
                                        <p:strVal val="visible"/>
                                      </p:to>
                                    </p:set>
                                    <p:animEffect filter="fade" transition="in">
                                      <p:cBhvr>
                                        <p:cTn dur="1"/>
                                        <p:tgtEl>
                                          <p:spTgt spid="5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42"/>
                                        </p:tgtEl>
                                      </p:cBhvr>
                                    </p:animEffect>
                                    <p:set>
                                      <p:cBhvr>
                                        <p:cTn dur="1" fill="hold">
                                          <p:stCondLst>
                                            <p:cond delay="0"/>
                                          </p:stCondLst>
                                        </p:cTn>
                                        <p:tgtEl>
                                          <p:spTgt spid="54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550"/>
                                        </p:tgtEl>
                                      </p:cBhvr>
                                    </p:animEffect>
                                    <p:set>
                                      <p:cBhvr>
                                        <p:cTn dur="1" fill="hold">
                                          <p:stCondLst>
                                            <p:cond delay="0"/>
                                          </p:stCondLst>
                                        </p:cTn>
                                        <p:tgtEl>
                                          <p:spTgt spid="55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
                                        <p:tgtEl>
                                          <p:spTgt spid="551"/>
                                        </p:tgtEl>
                                      </p:cBhvr>
                                    </p:animEffect>
                                  </p:childTnLst>
                                </p:cTn>
                              </p:par>
                              <p:par>
                                <p:cTn fill="hold" nodeType="withEffect" presetClass="entr" presetID="10" presetSubtype="0">
                                  <p:stCondLst>
                                    <p:cond delay="0"/>
                                  </p:stCondLst>
                                  <p:childTnLst>
                                    <p:set>
                                      <p:cBhvr>
                                        <p:cTn dur="1" fill="hold">
                                          <p:stCondLst>
                                            <p:cond delay="0"/>
                                          </p:stCondLst>
                                        </p:cTn>
                                        <p:tgtEl>
                                          <p:spTgt spid="543"/>
                                        </p:tgtEl>
                                        <p:attrNameLst>
                                          <p:attrName>style.visibility</p:attrName>
                                        </p:attrNameLst>
                                      </p:cBhvr>
                                      <p:to>
                                        <p:strVal val="visible"/>
                                      </p:to>
                                    </p:set>
                                    <p:animEffect filter="fade" transition="in">
                                      <p:cBhvr>
                                        <p:cTn dur="1"/>
                                        <p:tgtEl>
                                          <p:spTgt spid="5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43"/>
                                        </p:tgtEl>
                                      </p:cBhvr>
                                    </p:animEffect>
                                    <p:set>
                                      <p:cBhvr>
                                        <p:cTn dur="1" fill="hold">
                                          <p:stCondLst>
                                            <p:cond delay="0"/>
                                          </p:stCondLst>
                                        </p:cTn>
                                        <p:tgtEl>
                                          <p:spTgt spid="54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551"/>
                                        </p:tgtEl>
                                      </p:cBhvr>
                                    </p:animEffect>
                                    <p:set>
                                      <p:cBhvr>
                                        <p:cTn dur="1" fill="hold">
                                          <p:stCondLst>
                                            <p:cond delay="0"/>
                                          </p:stCondLst>
                                        </p:cTn>
                                        <p:tgtEl>
                                          <p:spTgt spid="55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1"/>
                                        <p:tgtEl>
                                          <p:spTgt spid="552"/>
                                        </p:tgtEl>
                                      </p:cBhvr>
                                    </p:animEffect>
                                  </p:childTnLst>
                                </p:cTn>
                              </p:par>
                              <p:par>
                                <p:cTn fill="hold" nodeType="withEffect" presetClass="entr" presetID="10" presetSubtype="0">
                                  <p:stCondLst>
                                    <p:cond delay="0"/>
                                  </p:stCondLst>
                                  <p:childTnLst>
                                    <p:set>
                                      <p:cBhvr>
                                        <p:cTn dur="1" fill="hold">
                                          <p:stCondLst>
                                            <p:cond delay="0"/>
                                          </p:stCondLst>
                                        </p:cTn>
                                        <p:tgtEl>
                                          <p:spTgt spid="544"/>
                                        </p:tgtEl>
                                        <p:attrNameLst>
                                          <p:attrName>style.visibility</p:attrName>
                                        </p:attrNameLst>
                                      </p:cBhvr>
                                      <p:to>
                                        <p:strVal val="visible"/>
                                      </p:to>
                                    </p:set>
                                    <p:animEffect filter="fade" transition="in">
                                      <p:cBhvr>
                                        <p:cTn dur="1"/>
                                        <p:tgtEl>
                                          <p:spTgt spid="5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44"/>
                                        </p:tgtEl>
                                      </p:cBhvr>
                                    </p:animEffect>
                                    <p:set>
                                      <p:cBhvr>
                                        <p:cTn dur="1" fill="hold">
                                          <p:stCondLst>
                                            <p:cond delay="0"/>
                                          </p:stCondLst>
                                        </p:cTn>
                                        <p:tgtEl>
                                          <p:spTgt spid="54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552"/>
                                        </p:tgtEl>
                                      </p:cBhvr>
                                    </p:animEffect>
                                    <p:set>
                                      <p:cBhvr>
                                        <p:cTn dur="1" fill="hold">
                                          <p:stCondLst>
                                            <p:cond delay="0"/>
                                          </p:stCondLst>
                                        </p:cTn>
                                        <p:tgtEl>
                                          <p:spTgt spid="55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45"/>
                                        </p:tgtEl>
                                        <p:attrNameLst>
                                          <p:attrName>style.visibility</p:attrName>
                                        </p:attrNameLst>
                                      </p:cBhvr>
                                      <p:to>
                                        <p:strVal val="visible"/>
                                      </p:to>
                                    </p:set>
                                    <p:animEffect filter="fade" transition="in">
                                      <p:cBhvr>
                                        <p:cTn dur="1"/>
                                        <p:tgtEl>
                                          <p:spTgt spid="545"/>
                                        </p:tgtEl>
                                      </p:cBhvr>
                                    </p:animEffect>
                                  </p:childTnLst>
                                </p:cTn>
                              </p:par>
                              <p:par>
                                <p:cTn fill="hold" nodeType="with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1"/>
                                        <p:tgtEl>
                                          <p:spTgt spid="5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Exceptions</a:t>
            </a:r>
            <a:endParaRPr/>
          </a:p>
        </p:txBody>
      </p:sp>
      <p:sp>
        <p:nvSpPr>
          <p:cNvPr id="559" name="Google Shape;559;p57"/>
          <p:cNvSpPr txBox="1"/>
          <p:nvPr>
            <p:ph idx="1" type="body"/>
          </p:nvPr>
        </p:nvSpPr>
        <p:spPr>
          <a:xfrm>
            <a:off x="305650" y="1282400"/>
            <a:ext cx="4968900" cy="3480300"/>
          </a:xfrm>
          <a:prstGeom prst="rect">
            <a:avLst/>
          </a:prstGeom>
        </p:spPr>
        <p:txBody>
          <a:bodyPr anchorCtr="0" anchor="t" bIns="45700" lIns="91425" spcFirstLastPara="1" rIns="91425" wrap="square" tIns="45700">
            <a:noAutofit/>
          </a:bodyPr>
          <a:lstStyle/>
          <a:p>
            <a:pPr indent="0" lvl="0" marL="0" marR="152400" rtl="0" algn="l">
              <a:lnSpc>
                <a:spcPct val="145000"/>
              </a:lnSpc>
              <a:spcBef>
                <a:spcPts val="0"/>
              </a:spcBef>
              <a:spcAft>
                <a:spcPts val="0"/>
              </a:spcAft>
              <a:buClr>
                <a:schemeClr val="dk1"/>
              </a:buClr>
              <a:buSzPts val="1100"/>
              <a:buFont typeface="Arial"/>
              <a:buNone/>
            </a:pPr>
            <a:r>
              <a:rPr lang="sv-SE" sz="1400">
                <a:solidFill>
                  <a:srgbClr val="000077"/>
                </a:solidFill>
                <a:latin typeface="Consolas"/>
                <a:ea typeface="Consolas"/>
                <a:cs typeface="Consolas"/>
                <a:sym typeface="Consolas"/>
              </a:rPr>
              <a:t>@Test</a:t>
            </a:r>
            <a:br>
              <a:rPr lang="sv-SE" sz="1400">
                <a:latin typeface="Consolas"/>
                <a:ea typeface="Consolas"/>
                <a:cs typeface="Consolas"/>
                <a:sym typeface="Consolas"/>
              </a:rPr>
            </a:br>
            <a:r>
              <a:rPr lang="sv-SE" sz="1400">
                <a:latin typeface="Consolas"/>
                <a:ea typeface="Consolas"/>
                <a:cs typeface="Consolas"/>
                <a:sym typeface="Consolas"/>
              </a:rPr>
              <a:t>void exceptionTesting() {</a:t>
            </a:r>
            <a:br>
              <a:rPr lang="sv-SE" sz="1400">
                <a:latin typeface="Consolas"/>
                <a:ea typeface="Consolas"/>
                <a:cs typeface="Consolas"/>
                <a:sym typeface="Consolas"/>
              </a:rPr>
            </a:br>
            <a:r>
              <a:rPr lang="sv-SE" sz="1400">
                <a:latin typeface="Consolas"/>
                <a:ea typeface="Consolas"/>
                <a:cs typeface="Consolas"/>
                <a:sym typeface="Consolas"/>
              </a:rPr>
              <a:t>  Throwable exception = </a:t>
            </a:r>
            <a:br>
              <a:rPr lang="sv-SE" sz="1400">
                <a:latin typeface="Consolas"/>
                <a:ea typeface="Consolas"/>
                <a:cs typeface="Consolas"/>
                <a:sym typeface="Consolas"/>
              </a:rPr>
            </a:br>
            <a:r>
              <a:rPr lang="sv-SE" sz="1400">
                <a:latin typeface="Consolas"/>
                <a:ea typeface="Consolas"/>
                <a:cs typeface="Consolas"/>
                <a:sym typeface="Consolas"/>
              </a:rPr>
              <a:t>    </a:t>
            </a:r>
            <a:r>
              <a:rPr b="1" lang="sv-SE" sz="1400">
                <a:solidFill>
                  <a:schemeClr val="accent3"/>
                </a:solidFill>
                <a:latin typeface="Consolas"/>
                <a:ea typeface="Consolas"/>
                <a:cs typeface="Consolas"/>
                <a:sym typeface="Consolas"/>
              </a:rPr>
              <a:t>assertThrows</a:t>
            </a:r>
            <a:r>
              <a:rPr lang="sv-SE" sz="1400">
                <a:latin typeface="Consolas"/>
                <a:ea typeface="Consolas"/>
                <a:cs typeface="Consolas"/>
                <a:sym typeface="Consolas"/>
              </a:rPr>
              <a:t>(</a:t>
            </a:r>
            <a:br>
              <a:rPr lang="sv-SE" sz="1400">
                <a:latin typeface="Consolas"/>
                <a:ea typeface="Consolas"/>
                <a:cs typeface="Consolas"/>
                <a:sym typeface="Consolas"/>
              </a:rPr>
            </a:br>
            <a:r>
              <a:rPr lang="sv-SE" sz="1400">
                <a:latin typeface="Consolas"/>
                <a:ea typeface="Consolas"/>
                <a:cs typeface="Consolas"/>
                <a:sym typeface="Consolas"/>
              </a:rPr>
              <a:t>      IndexOutOfBoundsException.class, </a:t>
            </a:r>
            <a:br>
              <a:rPr lang="sv-SE" sz="1400">
                <a:latin typeface="Consolas"/>
                <a:ea typeface="Consolas"/>
                <a:cs typeface="Consolas"/>
                <a:sym typeface="Consolas"/>
              </a:rPr>
            </a:br>
            <a:r>
              <a:rPr lang="sv-SE" sz="1400">
                <a:latin typeface="Consolas"/>
                <a:ea typeface="Consolas"/>
                <a:cs typeface="Consolas"/>
                <a:sym typeface="Consolas"/>
              </a:rPr>
              <a:t>      () -&gt; { new ArrayList&lt;Object&gt;().get(0);}</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a:t>
            </a:r>
            <a:r>
              <a:rPr lang="sv-SE" sz="1400">
                <a:solidFill>
                  <a:schemeClr val="accent3"/>
                </a:solidFill>
                <a:latin typeface="Consolas"/>
                <a:ea typeface="Consolas"/>
                <a:cs typeface="Consolas"/>
                <a:sym typeface="Consolas"/>
              </a:rPr>
              <a:t> </a:t>
            </a:r>
            <a:r>
              <a:rPr b="1" lang="sv-SE" sz="1400">
                <a:solidFill>
                  <a:schemeClr val="accent3"/>
                </a:solidFill>
                <a:latin typeface="Consolas"/>
                <a:ea typeface="Consolas"/>
                <a:cs typeface="Consolas"/>
                <a:sym typeface="Consolas"/>
              </a:rPr>
              <a:t>assertEquals</a:t>
            </a:r>
            <a:r>
              <a:rPr lang="sv-SE" sz="1400">
                <a:latin typeface="Consolas"/>
                <a:ea typeface="Consolas"/>
                <a:cs typeface="Consolas"/>
                <a:sym typeface="Consolas"/>
              </a:rPr>
              <a:t>(</a:t>
            </a:r>
            <a:r>
              <a:rPr lang="sv-SE" sz="1400">
                <a:solidFill>
                  <a:srgbClr val="DD1144"/>
                </a:solidFill>
                <a:latin typeface="Consolas"/>
                <a:ea typeface="Consolas"/>
                <a:cs typeface="Consolas"/>
                <a:sym typeface="Consolas"/>
              </a:rPr>
              <a:t>"Index:0, Size:0"</a:t>
            </a: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exception.getMessage());</a:t>
            </a:r>
            <a:br>
              <a:rPr lang="sv-SE" sz="1400">
                <a:latin typeface="Consolas"/>
                <a:ea typeface="Consolas"/>
                <a:cs typeface="Consolas"/>
                <a:sym typeface="Consolas"/>
              </a:rPr>
            </a:br>
            <a:r>
              <a:rPr lang="sv-SE" sz="1400">
                <a:latin typeface="Consolas"/>
                <a:ea typeface="Consolas"/>
                <a:cs typeface="Consolas"/>
                <a:sym typeface="Consolas"/>
              </a:rPr>
              <a:t>}</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t/>
            </a:r>
            <a:endParaRPr>
              <a:latin typeface="Consolas"/>
              <a:ea typeface="Consolas"/>
              <a:cs typeface="Consolas"/>
              <a:sym typeface="Consolas"/>
            </a:endParaRPr>
          </a:p>
        </p:txBody>
      </p:sp>
      <p:sp>
        <p:nvSpPr>
          <p:cNvPr id="560" name="Google Shape;560;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61" name="Google Shape;561;p57"/>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When testing error handling, we expect exceptions to be thrown. </a:t>
            </a:r>
            <a:endParaRPr sz="2400">
              <a:solidFill>
                <a:schemeClr val="dk1"/>
              </a:solidFill>
            </a:endParaRPr>
          </a:p>
          <a:p>
            <a:pPr indent="-355600" lvl="1" marL="914400" rtl="0" algn="l">
              <a:spcBef>
                <a:spcPts val="0"/>
              </a:spcBef>
              <a:spcAft>
                <a:spcPts val="0"/>
              </a:spcAft>
              <a:buClr>
                <a:schemeClr val="dk1"/>
              </a:buClr>
              <a:buSzPts val="2000"/>
              <a:buChar char="○"/>
            </a:pPr>
            <a:r>
              <a:rPr b="1" lang="sv-SE" sz="2000">
                <a:solidFill>
                  <a:schemeClr val="accent3"/>
                </a:solidFill>
              </a:rPr>
              <a:t>assertThrows</a:t>
            </a:r>
            <a:r>
              <a:rPr b="1" lang="sv-SE" sz="2000">
                <a:solidFill>
                  <a:schemeClr val="dk1"/>
                </a:solidFill>
              </a:rPr>
              <a:t> </a:t>
            </a:r>
            <a:r>
              <a:rPr lang="sv-SE" sz="2000">
                <a:solidFill>
                  <a:schemeClr val="dk1"/>
                </a:solidFill>
              </a:rPr>
              <a:t>checks whether the code block throws the expected exception.</a:t>
            </a:r>
            <a:endParaRPr sz="2000">
              <a:solidFill>
                <a:schemeClr val="dk1"/>
              </a:solidFill>
            </a:endParaRPr>
          </a:p>
          <a:p>
            <a:pPr indent="-355600" lvl="1" marL="914400" rtl="0" algn="l">
              <a:spcBef>
                <a:spcPts val="0"/>
              </a:spcBef>
              <a:spcAft>
                <a:spcPts val="0"/>
              </a:spcAft>
              <a:buClr>
                <a:schemeClr val="dk1"/>
              </a:buClr>
              <a:buSzPts val="2000"/>
              <a:buChar char="○"/>
            </a:pPr>
            <a:r>
              <a:rPr b="1" lang="sv-SE" sz="2000">
                <a:solidFill>
                  <a:schemeClr val="accent3"/>
                </a:solidFill>
              </a:rPr>
              <a:t>assertEquals</a:t>
            </a:r>
            <a:r>
              <a:rPr lang="sv-SE" sz="2000">
                <a:solidFill>
                  <a:schemeClr val="dk1"/>
                </a:solidFill>
              </a:rPr>
              <a:t> can be used to check the contents of the stack trace.</a:t>
            </a:r>
            <a:endParaRPr sz="2000">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Performance</a:t>
            </a:r>
            <a:endParaRPr/>
          </a:p>
        </p:txBody>
      </p:sp>
      <p:sp>
        <p:nvSpPr>
          <p:cNvPr id="567" name="Google Shape;567;p58"/>
          <p:cNvSpPr txBox="1"/>
          <p:nvPr>
            <p:ph idx="1" type="body"/>
          </p:nvPr>
        </p:nvSpPr>
        <p:spPr>
          <a:xfrm>
            <a:off x="468900" y="1282400"/>
            <a:ext cx="4561200" cy="3480300"/>
          </a:xfrm>
          <a:prstGeom prst="rect">
            <a:avLst/>
          </a:prstGeom>
        </p:spPr>
        <p:txBody>
          <a:bodyPr anchorCtr="0" anchor="t" bIns="45700" lIns="91425" spcFirstLastPara="1" rIns="91425" wrap="square" tIns="45700">
            <a:noAutofit/>
          </a:bodyPr>
          <a:lstStyle/>
          <a:p>
            <a:pPr indent="0" lvl="0" marL="0" marR="152400" rtl="0" algn="l">
              <a:lnSpc>
                <a:spcPct val="145000"/>
              </a:lnSpc>
              <a:spcBef>
                <a:spcPts val="0"/>
              </a:spcBef>
              <a:spcAft>
                <a:spcPts val="0"/>
              </a:spcAft>
              <a:buNone/>
            </a:pPr>
            <a:r>
              <a:rPr lang="sv-SE" sz="1400">
                <a:solidFill>
                  <a:srgbClr val="000077"/>
                </a:solidFill>
                <a:latin typeface="Consolas"/>
                <a:ea typeface="Consolas"/>
                <a:cs typeface="Consolas"/>
                <a:sym typeface="Consolas"/>
              </a:rPr>
              <a:t>@Test</a:t>
            </a:r>
            <a:br>
              <a:rPr lang="sv-SE" sz="1400">
                <a:latin typeface="Consolas"/>
                <a:ea typeface="Consolas"/>
                <a:cs typeface="Consolas"/>
                <a:sym typeface="Consolas"/>
              </a:rPr>
            </a:br>
            <a:r>
              <a:rPr lang="sv-SE" sz="1400">
                <a:latin typeface="Consolas"/>
                <a:ea typeface="Consolas"/>
                <a:cs typeface="Consolas"/>
                <a:sym typeface="Consolas"/>
              </a:rPr>
              <a:t>void timeoutExceeded() {</a:t>
            </a:r>
            <a:br>
              <a:rPr lang="sv-SE" sz="1400">
                <a:latin typeface="Consolas"/>
                <a:ea typeface="Consolas"/>
                <a:cs typeface="Consolas"/>
                <a:sym typeface="Consolas"/>
              </a:rPr>
            </a:br>
            <a:r>
              <a:rPr lang="sv-SE" sz="1400">
                <a:latin typeface="Consolas"/>
                <a:ea typeface="Consolas"/>
                <a:cs typeface="Consolas"/>
                <a:sym typeface="Consolas"/>
              </a:rPr>
              <a:t>  </a:t>
            </a:r>
            <a:r>
              <a:rPr b="1" lang="sv-SE" sz="1400">
                <a:solidFill>
                  <a:schemeClr val="accent3"/>
                </a:solidFill>
                <a:latin typeface="Consolas"/>
                <a:ea typeface="Consolas"/>
                <a:cs typeface="Consolas"/>
                <a:sym typeface="Consolas"/>
              </a:rPr>
              <a:t>assertTimeout</a:t>
            </a:r>
            <a:r>
              <a:rPr lang="sv-SE" sz="1400">
                <a:latin typeface="Consolas"/>
                <a:ea typeface="Consolas"/>
                <a:cs typeface="Consolas"/>
                <a:sym typeface="Consolas"/>
              </a:rPr>
              <a:t>( ofMillis(</a:t>
            </a:r>
            <a:r>
              <a:rPr lang="sv-SE" sz="1400">
                <a:solidFill>
                  <a:srgbClr val="009999"/>
                </a:solidFill>
                <a:latin typeface="Consolas"/>
                <a:ea typeface="Consolas"/>
                <a:cs typeface="Consolas"/>
                <a:sym typeface="Consolas"/>
              </a:rPr>
              <a:t>10</a:t>
            </a: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 -&gt; { Order.process(); });</a:t>
            </a:r>
            <a:br>
              <a:rPr lang="sv-SE" sz="1400">
                <a:latin typeface="Consolas"/>
                <a:ea typeface="Consolas"/>
                <a:cs typeface="Consolas"/>
                <a:sym typeface="Consolas"/>
              </a:rPr>
            </a:br>
            <a:r>
              <a:rPr lang="sv-SE" sz="1400">
                <a:latin typeface="Consolas"/>
                <a:ea typeface="Consolas"/>
                <a:cs typeface="Consolas"/>
                <a:sym typeface="Consolas"/>
              </a:rPr>
              <a:t>}</a:t>
            </a:r>
            <a:endParaRPr sz="1400">
              <a:latin typeface="Consolas"/>
              <a:ea typeface="Consolas"/>
              <a:cs typeface="Consolas"/>
              <a:sym typeface="Consolas"/>
            </a:endParaRPr>
          </a:p>
          <a:p>
            <a:pPr indent="0" lvl="0" marL="0" marR="152400" rtl="0" algn="l">
              <a:lnSpc>
                <a:spcPct val="145000"/>
              </a:lnSpc>
              <a:spcBef>
                <a:spcPts val="0"/>
              </a:spcBef>
              <a:spcAft>
                <a:spcPts val="0"/>
              </a:spcAft>
              <a:buNone/>
            </a:pPr>
            <a:r>
              <a:rPr lang="sv-SE" sz="1400">
                <a:solidFill>
                  <a:srgbClr val="000077"/>
                </a:solidFill>
                <a:latin typeface="Consolas"/>
                <a:ea typeface="Consolas"/>
                <a:cs typeface="Consolas"/>
                <a:sym typeface="Consolas"/>
              </a:rPr>
              <a:t>@Test</a:t>
            </a:r>
            <a:br>
              <a:rPr lang="sv-SE" sz="1400">
                <a:latin typeface="Consolas"/>
                <a:ea typeface="Consolas"/>
                <a:cs typeface="Consolas"/>
                <a:sym typeface="Consolas"/>
              </a:rPr>
            </a:br>
            <a:r>
              <a:rPr lang="sv-SE" sz="1400">
                <a:latin typeface="Consolas"/>
                <a:ea typeface="Consolas"/>
                <a:cs typeface="Consolas"/>
                <a:sym typeface="Consolas"/>
              </a:rPr>
              <a:t>void timeoutNotExceededWithMethod() {</a:t>
            </a:r>
            <a:br>
              <a:rPr lang="sv-SE" sz="1400">
                <a:latin typeface="Consolas"/>
                <a:ea typeface="Consolas"/>
                <a:cs typeface="Consolas"/>
                <a:sym typeface="Consolas"/>
              </a:rPr>
            </a:br>
            <a:r>
              <a:rPr lang="sv-SE" sz="1400">
                <a:latin typeface="Consolas"/>
                <a:ea typeface="Consolas"/>
                <a:cs typeface="Consolas"/>
                <a:sym typeface="Consolas"/>
              </a:rPr>
              <a:t>  String greeting = </a:t>
            </a:r>
            <a:br>
              <a:rPr lang="sv-SE" sz="1400">
                <a:latin typeface="Consolas"/>
                <a:ea typeface="Consolas"/>
                <a:cs typeface="Consolas"/>
                <a:sym typeface="Consolas"/>
              </a:rPr>
            </a:br>
            <a:r>
              <a:rPr lang="sv-SE" sz="1400">
                <a:latin typeface="Consolas"/>
                <a:ea typeface="Consolas"/>
                <a:cs typeface="Consolas"/>
                <a:sym typeface="Consolas"/>
              </a:rPr>
              <a:t>   </a:t>
            </a:r>
            <a:r>
              <a:rPr lang="sv-SE" sz="1400">
                <a:solidFill>
                  <a:schemeClr val="accent3"/>
                </a:solidFill>
                <a:latin typeface="Consolas"/>
                <a:ea typeface="Consolas"/>
                <a:cs typeface="Consolas"/>
                <a:sym typeface="Consolas"/>
              </a:rPr>
              <a:t> </a:t>
            </a:r>
            <a:r>
              <a:rPr b="1" lang="sv-SE" sz="1400">
                <a:solidFill>
                  <a:schemeClr val="accent3"/>
                </a:solidFill>
                <a:latin typeface="Consolas"/>
                <a:ea typeface="Consolas"/>
                <a:cs typeface="Consolas"/>
                <a:sym typeface="Consolas"/>
              </a:rPr>
              <a:t>assertTimeout</a:t>
            </a:r>
            <a:r>
              <a:rPr lang="sv-SE" sz="1400">
                <a:latin typeface="Consolas"/>
                <a:ea typeface="Consolas"/>
                <a:cs typeface="Consolas"/>
                <a:sym typeface="Consolas"/>
              </a:rPr>
              <a:t>(ofMinutes(</a:t>
            </a:r>
            <a:r>
              <a:rPr lang="sv-SE" sz="1400">
                <a:solidFill>
                  <a:srgbClr val="009999"/>
                </a:solidFill>
                <a:latin typeface="Consolas"/>
                <a:ea typeface="Consolas"/>
                <a:cs typeface="Consolas"/>
                <a:sym typeface="Consolas"/>
              </a:rPr>
              <a:t>2</a:t>
            </a:r>
            <a:r>
              <a:rPr lang="sv-SE" sz="1400">
                <a:latin typeface="Consolas"/>
                <a:ea typeface="Consolas"/>
                <a:cs typeface="Consolas"/>
                <a:sym typeface="Consolas"/>
              </a:rPr>
              <a:t>),</a:t>
            </a:r>
            <a:br>
              <a:rPr lang="sv-SE" sz="1400">
                <a:latin typeface="Consolas"/>
                <a:ea typeface="Consolas"/>
                <a:cs typeface="Consolas"/>
                <a:sym typeface="Consolas"/>
              </a:rPr>
            </a:br>
            <a:r>
              <a:rPr lang="sv-SE" sz="1400">
                <a:latin typeface="Consolas"/>
                <a:ea typeface="Consolas"/>
                <a:cs typeface="Consolas"/>
                <a:sym typeface="Consolas"/>
              </a:rPr>
              <a:t>      AssertionsDemo::greeting);</a:t>
            </a:r>
            <a:br>
              <a:rPr lang="sv-SE" sz="1400">
                <a:latin typeface="Consolas"/>
                <a:ea typeface="Consolas"/>
                <a:cs typeface="Consolas"/>
                <a:sym typeface="Consolas"/>
              </a:rPr>
            </a:br>
            <a:r>
              <a:rPr lang="sv-SE" sz="1400">
                <a:latin typeface="Consolas"/>
                <a:ea typeface="Consolas"/>
                <a:cs typeface="Consolas"/>
                <a:sym typeface="Consolas"/>
              </a:rPr>
              <a:t>  assertEquals(</a:t>
            </a:r>
            <a:r>
              <a:rPr lang="sv-SE" sz="1400">
                <a:solidFill>
                  <a:srgbClr val="DD1144"/>
                </a:solidFill>
                <a:latin typeface="Consolas"/>
                <a:ea typeface="Consolas"/>
                <a:cs typeface="Consolas"/>
                <a:sym typeface="Consolas"/>
              </a:rPr>
              <a:t>"Hello, World!"</a:t>
            </a:r>
            <a:r>
              <a:rPr lang="sv-SE" sz="1400">
                <a:latin typeface="Consolas"/>
                <a:ea typeface="Consolas"/>
                <a:cs typeface="Consolas"/>
                <a:sym typeface="Consolas"/>
              </a:rPr>
              <a:t>, greeting);</a:t>
            </a:r>
            <a:br>
              <a:rPr lang="sv-SE" sz="1400">
                <a:latin typeface="Consolas"/>
                <a:ea typeface="Consolas"/>
                <a:cs typeface="Consolas"/>
                <a:sym typeface="Consolas"/>
              </a:rPr>
            </a:br>
            <a:r>
              <a:rPr lang="sv-SE" sz="1400">
                <a:latin typeface="Consolas"/>
                <a:ea typeface="Consolas"/>
                <a:cs typeface="Consolas"/>
                <a:sym typeface="Consolas"/>
              </a:rPr>
              <a:t>}</a:t>
            </a:r>
            <a:endParaRPr sz="1400">
              <a:latin typeface="Consolas"/>
              <a:ea typeface="Consolas"/>
              <a:cs typeface="Consolas"/>
              <a:sym typeface="Consolas"/>
            </a:endParaRPr>
          </a:p>
          <a:p>
            <a:pPr indent="0" lvl="0" marL="0" marR="152400" rtl="0" algn="l">
              <a:lnSpc>
                <a:spcPct val="145000"/>
              </a:lnSpc>
              <a:spcBef>
                <a:spcPts val="0"/>
              </a:spcBef>
              <a:spcAft>
                <a:spcPts val="0"/>
              </a:spcAft>
              <a:buNone/>
            </a:pPr>
            <a:r>
              <a:t/>
            </a:r>
            <a:endParaRPr sz="1400">
              <a:solidFill>
                <a:srgbClr val="000077"/>
              </a:solidFill>
              <a:latin typeface="Verdana"/>
              <a:ea typeface="Verdana"/>
              <a:cs typeface="Verdana"/>
              <a:sym typeface="Verdana"/>
            </a:endParaRPr>
          </a:p>
          <a:p>
            <a:pPr indent="0" lvl="0" marL="0" marR="152400" rtl="0" algn="l">
              <a:lnSpc>
                <a:spcPct val="145000"/>
              </a:lnSpc>
              <a:spcBef>
                <a:spcPts val="0"/>
              </a:spcBef>
              <a:spcAft>
                <a:spcPts val="0"/>
              </a:spcAft>
              <a:buNone/>
            </a:pPr>
            <a:r>
              <a:t/>
            </a:r>
            <a:endParaRPr sz="1400">
              <a:solidFill>
                <a:srgbClr val="000077"/>
              </a:solidFill>
              <a:latin typeface="Verdana"/>
              <a:ea typeface="Verdana"/>
              <a:cs typeface="Verdana"/>
              <a:sym typeface="Verdana"/>
            </a:endParaRPr>
          </a:p>
          <a:p>
            <a:pPr indent="0" lvl="0" marL="0" marR="0" rtl="0" algn="l">
              <a:lnSpc>
                <a:spcPct val="100000"/>
              </a:lnSpc>
              <a:spcBef>
                <a:spcPts val="600"/>
              </a:spcBef>
              <a:spcAft>
                <a:spcPts val="0"/>
              </a:spcAft>
              <a:buNone/>
            </a:pPr>
            <a:r>
              <a:t/>
            </a:r>
            <a:endParaRPr sz="1400"/>
          </a:p>
        </p:txBody>
      </p:sp>
      <p:sp>
        <p:nvSpPr>
          <p:cNvPr id="568" name="Google Shape;568;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69" name="Google Shape;569;p58"/>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marR="0" rtl="0" algn="l">
              <a:lnSpc>
                <a:spcPct val="100000"/>
              </a:lnSpc>
              <a:spcBef>
                <a:spcPts val="0"/>
              </a:spcBef>
              <a:spcAft>
                <a:spcPts val="0"/>
              </a:spcAft>
              <a:buClr>
                <a:srgbClr val="333333"/>
              </a:buClr>
              <a:buSzPts val="2400"/>
              <a:buFont typeface="Arial"/>
              <a:buChar char="●"/>
            </a:pPr>
            <a:r>
              <a:rPr b="1" lang="sv-SE" sz="2400">
                <a:solidFill>
                  <a:schemeClr val="accent3"/>
                </a:solidFill>
              </a:rPr>
              <a:t>assertTimeout</a:t>
            </a:r>
            <a:r>
              <a:rPr b="1" lang="sv-SE" sz="2400">
                <a:solidFill>
                  <a:srgbClr val="333333"/>
                </a:solidFill>
              </a:rPr>
              <a:t> </a:t>
            </a:r>
            <a:r>
              <a:rPr lang="sv-SE" sz="2400">
                <a:solidFill>
                  <a:srgbClr val="333333"/>
                </a:solidFill>
              </a:rPr>
              <a:t>can be used to impose a time limit on an action.</a:t>
            </a:r>
            <a:endParaRPr sz="2400">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sv-SE">
                <a:solidFill>
                  <a:srgbClr val="333333"/>
                </a:solidFill>
              </a:rPr>
              <a:t>Time limit stated using </a:t>
            </a:r>
            <a:r>
              <a:rPr lang="sv-SE">
                <a:solidFill>
                  <a:srgbClr val="333333"/>
                </a:solidFill>
                <a:latin typeface="Consolas"/>
                <a:ea typeface="Consolas"/>
                <a:cs typeface="Consolas"/>
                <a:sym typeface="Consolas"/>
              </a:rPr>
              <a:t>ofMilis(..), ofSeconds(..), ofMinutes(..)</a:t>
            </a:r>
            <a:endParaRPr>
              <a:solidFill>
                <a:srgbClr val="333333"/>
              </a:solidFill>
              <a:latin typeface="Consolas"/>
              <a:ea typeface="Consolas"/>
              <a:cs typeface="Consolas"/>
              <a:sym typeface="Consolas"/>
            </a:endParaRPr>
          </a:p>
          <a:p>
            <a:pPr indent="-317500" lvl="1" marL="914400" marR="0" rtl="0" algn="l">
              <a:lnSpc>
                <a:spcPct val="100000"/>
              </a:lnSpc>
              <a:spcBef>
                <a:spcPts val="0"/>
              </a:spcBef>
              <a:spcAft>
                <a:spcPts val="0"/>
              </a:spcAft>
              <a:buClr>
                <a:srgbClr val="333333"/>
              </a:buClr>
              <a:buSzPts val="1400"/>
              <a:buChar char="○"/>
            </a:pPr>
            <a:r>
              <a:rPr lang="sv-SE">
                <a:solidFill>
                  <a:srgbClr val="333333"/>
                </a:solidFill>
              </a:rPr>
              <a:t>Result of action can be captured as well, allowing checking of result correctness.</a:t>
            </a:r>
            <a:endParaRPr>
              <a:solidFill>
                <a:srgbClr val="333333"/>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 Account</a:t>
            </a:r>
            <a:endParaRPr/>
          </a:p>
        </p:txBody>
      </p:sp>
      <p:sp>
        <p:nvSpPr>
          <p:cNvPr id="575" name="Google Shape;575;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76" name="Google Shape;576;p59"/>
          <p:cNvSpPr txBox="1"/>
          <p:nvPr>
            <p:ph idx="1" type="body"/>
          </p:nvPr>
        </p:nvSpPr>
        <p:spPr>
          <a:xfrm>
            <a:off x="3291847" y="1282400"/>
            <a:ext cx="5394900" cy="34803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lang="sv-SE" sz="2100"/>
              <a:t>Withdraw money, verify balance.</a:t>
            </a:r>
            <a:endParaRPr sz="2100"/>
          </a:p>
          <a:p>
            <a:pPr indent="0" lvl="0" marL="457200" rtl="0" algn="l">
              <a:spcBef>
                <a:spcPts val="1000"/>
              </a:spcBef>
              <a:spcAft>
                <a:spcPts val="0"/>
              </a:spcAft>
              <a:buNone/>
            </a:pPr>
            <a:r>
              <a:t/>
            </a:r>
            <a:endParaRPr sz="2100"/>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@Test</a:t>
            </a:r>
            <a:br>
              <a:rPr lang="sv-SE" sz="1000">
                <a:solidFill>
                  <a:srgbClr val="333333"/>
                </a:solidFill>
                <a:latin typeface="Consolas"/>
                <a:ea typeface="Consolas"/>
                <a:cs typeface="Consolas"/>
                <a:sym typeface="Consolas"/>
              </a:rPr>
            </a:br>
            <a:r>
              <a:rPr lang="sv-SE" sz="1000">
                <a:solidFill>
                  <a:srgbClr val="A71D5D"/>
                </a:solidFill>
                <a:latin typeface="Consolas"/>
                <a:ea typeface="Consolas"/>
                <a:cs typeface="Consolas"/>
                <a:sym typeface="Consolas"/>
              </a:rPr>
              <a:t>public</a:t>
            </a: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void</a:t>
            </a:r>
            <a:r>
              <a:rPr lang="sv-SE" sz="1000">
                <a:solidFill>
                  <a:srgbClr val="333333"/>
                </a:solidFill>
                <a:latin typeface="Consolas"/>
                <a:ea typeface="Consolas"/>
                <a:cs typeface="Consolas"/>
                <a:sym typeface="Consolas"/>
              </a:rPr>
              <a:t> </a:t>
            </a:r>
            <a:r>
              <a:rPr lang="sv-SE" sz="1000">
                <a:solidFill>
                  <a:srgbClr val="795DA3"/>
                </a:solidFill>
                <a:latin typeface="Consolas"/>
                <a:ea typeface="Consolas"/>
                <a:cs typeface="Consolas"/>
                <a:sym typeface="Consolas"/>
              </a:rPr>
              <a:t>testWithdraw_normal</a:t>
            </a:r>
            <a:r>
              <a:rPr lang="sv-SE" sz="1000">
                <a:solidFill>
                  <a:srgbClr val="333333"/>
                </a:solidFill>
                <a:latin typeface="Consolas"/>
                <a:ea typeface="Consolas"/>
                <a:cs typeface="Consolas"/>
                <a:sym typeface="Consolas"/>
              </a:rPr>
              <a:t>() {</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Setup</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Account</a:t>
            </a:r>
            <a:r>
              <a:rPr lang="sv-SE" sz="1000">
                <a:solidFill>
                  <a:srgbClr val="333333"/>
                </a:solidFill>
                <a:latin typeface="Consolas"/>
                <a:ea typeface="Consolas"/>
                <a:cs typeface="Consolas"/>
                <a:sym typeface="Consolas"/>
              </a:rPr>
              <a:t> account = new </a:t>
            </a:r>
            <a:r>
              <a:rPr lang="sv-SE" sz="1000">
                <a:solidFill>
                  <a:srgbClr val="A71D5D"/>
                </a:solidFill>
                <a:latin typeface="Consolas"/>
                <a:ea typeface="Consolas"/>
                <a:cs typeface="Consolas"/>
                <a:sym typeface="Consolas"/>
              </a:rPr>
              <a:t>Account</a:t>
            </a:r>
            <a:r>
              <a:rPr lang="sv-SE" sz="1000">
                <a:solidFill>
                  <a:srgbClr val="333333"/>
                </a:solidFill>
                <a:latin typeface="Consolas"/>
                <a:ea typeface="Consolas"/>
                <a:cs typeface="Consolas"/>
                <a:sym typeface="Consolas"/>
              </a:rPr>
              <a:t>(“Test McTest”, “19850101-1001”, 48.5);</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Test Steps</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    double</a:t>
            </a:r>
            <a:r>
              <a:rPr lang="sv-SE" sz="1000">
                <a:solidFill>
                  <a:srgbClr val="333333"/>
                </a:solidFill>
                <a:latin typeface="Consolas"/>
                <a:ea typeface="Consolas"/>
                <a:cs typeface="Consolas"/>
                <a:sym typeface="Consolas"/>
              </a:rPr>
              <a:t> toWithdraw = 16.0; //Input</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account.withdraw(toWithdraw);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actual </a:t>
            </a:r>
            <a:r>
              <a:rPr lang="sv-SE" sz="1000">
                <a:solidFill>
                  <a:srgbClr val="A71D5D"/>
                </a:solidFill>
                <a:latin typeface="Consolas"/>
                <a:ea typeface="Consolas"/>
                <a:cs typeface="Consolas"/>
                <a:sym typeface="Consolas"/>
              </a:rPr>
              <a:t>=</a:t>
            </a:r>
            <a:r>
              <a:rPr lang="sv-SE" sz="1000">
                <a:solidFill>
                  <a:srgbClr val="333333"/>
                </a:solidFill>
                <a:latin typeface="Consolas"/>
                <a:ea typeface="Consolas"/>
                <a:cs typeface="Consolas"/>
                <a:sym typeface="Consolas"/>
              </a:rPr>
              <a:t> account.getBalance(); </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expectedBalance = 32.5; // Oracle</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assertEquals(</a:t>
            </a:r>
            <a:r>
              <a:rPr lang="sv-SE" sz="1000">
                <a:solidFill>
                  <a:srgbClr val="000000"/>
                </a:solidFill>
                <a:latin typeface="Consolas"/>
                <a:ea typeface="Consolas"/>
                <a:cs typeface="Consolas"/>
                <a:sym typeface="Consolas"/>
              </a:rPr>
              <a:t>expected</a:t>
            </a:r>
            <a:r>
              <a:rPr lang="sv-SE" sz="1000">
                <a:solidFill>
                  <a:srgbClr val="333333"/>
                </a:solidFill>
                <a:latin typeface="Consolas"/>
                <a:ea typeface="Consolas"/>
                <a:cs typeface="Consolas"/>
                <a:sym typeface="Consolas"/>
              </a:rPr>
              <a:t>, actual); // Oracle</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a:t>
            </a:r>
            <a:endParaRPr sz="2000"/>
          </a:p>
        </p:txBody>
      </p:sp>
      <p:sp>
        <p:nvSpPr>
          <p:cNvPr id="577" name="Google Shape;577;p59"/>
          <p:cNvSpPr/>
          <p:nvPr/>
        </p:nvSpPr>
        <p:spPr>
          <a:xfrm>
            <a:off x="468900" y="1560500"/>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578" name="Google Shape;578;p59"/>
          <p:cNvCxnSpPr/>
          <p:nvPr/>
        </p:nvCxnSpPr>
        <p:spPr>
          <a:xfrm>
            <a:off x="468900" y="1985496"/>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579" name="Google Shape;579;p59"/>
          <p:cNvCxnSpPr/>
          <p:nvPr/>
        </p:nvCxnSpPr>
        <p:spPr>
          <a:xfrm>
            <a:off x="468900" y="2829830"/>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 Account</a:t>
            </a:r>
            <a:endParaRPr/>
          </a:p>
        </p:txBody>
      </p:sp>
      <p:sp>
        <p:nvSpPr>
          <p:cNvPr id="585" name="Google Shape;585;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86" name="Google Shape;586;p60"/>
          <p:cNvSpPr txBox="1"/>
          <p:nvPr>
            <p:ph idx="1" type="body"/>
          </p:nvPr>
        </p:nvSpPr>
        <p:spPr>
          <a:xfrm>
            <a:off x="3291847" y="1282400"/>
            <a:ext cx="5394900" cy="34803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lang="sv-SE" sz="2100"/>
              <a:t>Withdraw more than is in balance.</a:t>
            </a:r>
            <a:endParaRPr sz="2100"/>
          </a:p>
          <a:p>
            <a:pPr indent="-342900" lvl="1" marL="914400" rtl="0" algn="l">
              <a:spcBef>
                <a:spcPts val="500"/>
              </a:spcBef>
              <a:spcAft>
                <a:spcPts val="0"/>
              </a:spcAft>
              <a:buSzPts val="1800"/>
              <a:buChar char="•"/>
            </a:pPr>
            <a:r>
              <a:rPr lang="sv-SE" sz="1800"/>
              <a:t>(should throw an exception with appropriate error message)</a:t>
            </a:r>
            <a:endParaRPr sz="1800"/>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@Test</a:t>
            </a:r>
            <a:br>
              <a:rPr lang="sv-SE" sz="1000">
                <a:solidFill>
                  <a:srgbClr val="333333"/>
                </a:solidFill>
                <a:latin typeface="Consolas"/>
                <a:ea typeface="Consolas"/>
                <a:cs typeface="Consolas"/>
                <a:sym typeface="Consolas"/>
              </a:rPr>
            </a:br>
            <a:r>
              <a:rPr lang="sv-SE" sz="1000">
                <a:solidFill>
                  <a:srgbClr val="A71D5D"/>
                </a:solidFill>
                <a:latin typeface="Consolas"/>
                <a:ea typeface="Consolas"/>
                <a:cs typeface="Consolas"/>
                <a:sym typeface="Consolas"/>
              </a:rPr>
              <a:t>public</a:t>
            </a: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void</a:t>
            </a:r>
            <a:r>
              <a:rPr lang="sv-SE" sz="1000">
                <a:solidFill>
                  <a:srgbClr val="333333"/>
                </a:solidFill>
                <a:latin typeface="Consolas"/>
                <a:ea typeface="Consolas"/>
                <a:cs typeface="Consolas"/>
                <a:sym typeface="Consolas"/>
              </a:rPr>
              <a:t> </a:t>
            </a:r>
            <a:r>
              <a:rPr lang="sv-SE" sz="1000">
                <a:solidFill>
                  <a:srgbClr val="795DA3"/>
                </a:solidFill>
                <a:latin typeface="Consolas"/>
                <a:ea typeface="Consolas"/>
                <a:cs typeface="Consolas"/>
                <a:sym typeface="Consolas"/>
              </a:rPr>
              <a:t>testWithdraw_moreThanBalance</a:t>
            </a:r>
            <a:r>
              <a:rPr lang="sv-SE" sz="1000">
                <a:solidFill>
                  <a:srgbClr val="333333"/>
                </a:solidFill>
                <a:latin typeface="Consolas"/>
                <a:ea typeface="Consolas"/>
                <a:cs typeface="Consolas"/>
                <a:sym typeface="Consolas"/>
              </a:rPr>
              <a:t>() {</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Setup</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Account</a:t>
            </a:r>
            <a:r>
              <a:rPr lang="sv-SE" sz="1000">
                <a:solidFill>
                  <a:srgbClr val="333333"/>
                </a:solidFill>
                <a:latin typeface="Consolas"/>
                <a:ea typeface="Consolas"/>
                <a:cs typeface="Consolas"/>
                <a:sym typeface="Consolas"/>
              </a:rPr>
              <a:t> account = new </a:t>
            </a:r>
            <a:r>
              <a:rPr lang="sv-SE" sz="1000">
                <a:solidFill>
                  <a:srgbClr val="A71D5D"/>
                </a:solidFill>
                <a:latin typeface="Consolas"/>
                <a:ea typeface="Consolas"/>
                <a:cs typeface="Consolas"/>
                <a:sym typeface="Consolas"/>
              </a:rPr>
              <a:t>Account</a:t>
            </a:r>
            <a:r>
              <a:rPr lang="sv-SE" sz="1000">
                <a:solidFill>
                  <a:srgbClr val="333333"/>
                </a:solidFill>
                <a:latin typeface="Consolas"/>
                <a:ea typeface="Consolas"/>
                <a:cs typeface="Consolas"/>
                <a:sym typeface="Consolas"/>
              </a:rPr>
              <a:t>(“Test McTest”, “19850101-1001”, 48.5);</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Test Steps</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    double</a:t>
            </a:r>
            <a:r>
              <a:rPr lang="sv-SE" sz="1000">
                <a:solidFill>
                  <a:srgbClr val="333333"/>
                </a:solidFill>
                <a:latin typeface="Consolas"/>
                <a:ea typeface="Consolas"/>
                <a:cs typeface="Consolas"/>
                <a:sym typeface="Consolas"/>
              </a:rPr>
              <a:t> toWithdraw = 100.0; //Input</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Throwable</a:t>
            </a:r>
            <a:r>
              <a:rPr lang="sv-SE" sz="1000">
                <a:solidFill>
                  <a:srgbClr val="333333"/>
                </a:solidFill>
                <a:latin typeface="Consolas"/>
                <a:ea typeface="Consolas"/>
                <a:cs typeface="Consolas"/>
                <a:sym typeface="Consolas"/>
              </a:rPr>
              <a:t> exception = assertThrows(</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-&gt; { account.withdraw(toWithdraw); }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assertEquals(“Amount 100.00 is greater than balance 48.50”, </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exception.getMessage()); // Oracle</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a:t>
            </a:r>
            <a:endParaRPr sz="2100"/>
          </a:p>
        </p:txBody>
      </p:sp>
      <p:sp>
        <p:nvSpPr>
          <p:cNvPr id="587" name="Google Shape;587;p60"/>
          <p:cNvSpPr/>
          <p:nvPr/>
        </p:nvSpPr>
        <p:spPr>
          <a:xfrm>
            <a:off x="468900" y="1560500"/>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588" name="Google Shape;588;p60"/>
          <p:cNvCxnSpPr/>
          <p:nvPr/>
        </p:nvCxnSpPr>
        <p:spPr>
          <a:xfrm>
            <a:off x="468900" y="1985496"/>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589" name="Google Shape;589;p60"/>
          <p:cNvCxnSpPr/>
          <p:nvPr/>
        </p:nvCxnSpPr>
        <p:spPr>
          <a:xfrm>
            <a:off x="468900" y="2829830"/>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Identify Choices</a:t>
            </a:r>
            <a:endParaRPr sz="3000"/>
          </a:p>
        </p:txBody>
      </p:sp>
      <p:sp>
        <p:nvSpPr>
          <p:cNvPr id="112" name="Google Shape;112;p1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Examine parameters of function.</a:t>
            </a:r>
            <a:endParaRPr/>
          </a:p>
          <a:p>
            <a:pPr indent="-368300" lvl="1" marL="914400" marR="0" rtl="0" algn="l">
              <a:lnSpc>
                <a:spcPct val="100000"/>
              </a:lnSpc>
              <a:spcBef>
                <a:spcPts val="0"/>
              </a:spcBef>
              <a:spcAft>
                <a:spcPts val="0"/>
              </a:spcAft>
              <a:buSzPts val="2200"/>
              <a:buChar char="•"/>
            </a:pPr>
            <a:r>
              <a:rPr i="1" lang="sv-SE"/>
              <a:t>Direct input</a:t>
            </a:r>
            <a:r>
              <a:rPr lang="sv-SE"/>
              <a:t>, </a:t>
            </a:r>
            <a:r>
              <a:rPr i="1" lang="sv-SE"/>
              <a:t>environmental parameters (i.e., databases)</a:t>
            </a:r>
            <a:r>
              <a:rPr lang="sv-SE"/>
              <a:t>, and </a:t>
            </a:r>
            <a:r>
              <a:rPr i="1" lang="sv-SE"/>
              <a:t>configuration options</a:t>
            </a:r>
            <a:r>
              <a:rPr lang="sv-SE"/>
              <a:t>.</a:t>
            </a:r>
            <a:endParaRPr/>
          </a:p>
          <a:p>
            <a:pPr indent="-393700" lvl="0" marL="457200" marR="0" rtl="0" algn="l">
              <a:lnSpc>
                <a:spcPct val="100000"/>
              </a:lnSpc>
              <a:spcBef>
                <a:spcPts val="0"/>
              </a:spcBef>
              <a:spcAft>
                <a:spcPts val="0"/>
              </a:spcAft>
              <a:buSzPts val="2600"/>
              <a:buChar char="•"/>
            </a:pPr>
            <a:r>
              <a:rPr lang="sv-SE"/>
              <a:t>Identify characteristics of each parameter.</a:t>
            </a:r>
            <a:endParaRPr/>
          </a:p>
          <a:p>
            <a:pPr indent="-368300" lvl="1" marL="914400" marR="0" rtl="0" algn="l">
              <a:lnSpc>
                <a:spcPct val="100000"/>
              </a:lnSpc>
              <a:spcBef>
                <a:spcPts val="0"/>
              </a:spcBef>
              <a:spcAft>
                <a:spcPts val="0"/>
              </a:spcAft>
              <a:buSzPts val="2200"/>
              <a:buChar char="•"/>
            </a:pPr>
            <a:r>
              <a:rPr lang="sv-SE"/>
              <a:t>What aspects influence outcome? (</a:t>
            </a:r>
            <a:r>
              <a:rPr b="1" lang="sv-SE">
                <a:solidFill>
                  <a:schemeClr val="accent3"/>
                </a:solidFill>
              </a:rPr>
              <a:t>choices</a:t>
            </a:r>
            <a:r>
              <a:rPr lang="sv-SE"/>
              <a:t>)</a:t>
            </a:r>
            <a:endParaRPr/>
          </a:p>
        </p:txBody>
      </p:sp>
      <p:sp>
        <p:nvSpPr>
          <p:cNvPr id="113" name="Google Shape;113;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 Account</a:t>
            </a:r>
            <a:endParaRPr/>
          </a:p>
        </p:txBody>
      </p:sp>
      <p:sp>
        <p:nvSpPr>
          <p:cNvPr id="595" name="Google Shape;595;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96" name="Google Shape;596;p61"/>
          <p:cNvSpPr txBox="1"/>
          <p:nvPr>
            <p:ph idx="1" type="body"/>
          </p:nvPr>
        </p:nvSpPr>
        <p:spPr>
          <a:xfrm>
            <a:off x="3291847" y="1282400"/>
            <a:ext cx="5394900" cy="34803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lang="sv-SE" sz="2100"/>
              <a:t>Withdraw a negative amount.</a:t>
            </a:r>
            <a:endParaRPr sz="2100"/>
          </a:p>
          <a:p>
            <a:pPr indent="-342900" lvl="1" marL="914400" rtl="0" algn="l">
              <a:spcBef>
                <a:spcPts val="500"/>
              </a:spcBef>
              <a:spcAft>
                <a:spcPts val="0"/>
              </a:spcAft>
              <a:buSzPts val="1800"/>
              <a:buChar char="•"/>
            </a:pPr>
            <a:r>
              <a:rPr lang="sv-SE" sz="1800"/>
              <a:t>(should throw an exception with appropriate error message)</a:t>
            </a:r>
            <a:endParaRPr sz="1800"/>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@Test</a:t>
            </a:r>
            <a:br>
              <a:rPr lang="sv-SE" sz="1000">
                <a:solidFill>
                  <a:srgbClr val="333333"/>
                </a:solidFill>
                <a:latin typeface="Consolas"/>
                <a:ea typeface="Consolas"/>
                <a:cs typeface="Consolas"/>
                <a:sym typeface="Consolas"/>
              </a:rPr>
            </a:br>
            <a:r>
              <a:rPr lang="sv-SE" sz="1000">
                <a:solidFill>
                  <a:srgbClr val="A71D5D"/>
                </a:solidFill>
                <a:latin typeface="Consolas"/>
                <a:ea typeface="Consolas"/>
                <a:cs typeface="Consolas"/>
                <a:sym typeface="Consolas"/>
              </a:rPr>
              <a:t>public</a:t>
            </a: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void</a:t>
            </a:r>
            <a:r>
              <a:rPr lang="sv-SE" sz="1000">
                <a:solidFill>
                  <a:srgbClr val="333333"/>
                </a:solidFill>
                <a:latin typeface="Consolas"/>
                <a:ea typeface="Consolas"/>
                <a:cs typeface="Consolas"/>
                <a:sym typeface="Consolas"/>
              </a:rPr>
              <a:t> </a:t>
            </a:r>
            <a:r>
              <a:rPr lang="sv-SE" sz="1000">
                <a:solidFill>
                  <a:srgbClr val="795DA3"/>
                </a:solidFill>
                <a:latin typeface="Consolas"/>
                <a:ea typeface="Consolas"/>
                <a:cs typeface="Consolas"/>
                <a:sym typeface="Consolas"/>
              </a:rPr>
              <a:t>testWithdraw_negative</a:t>
            </a:r>
            <a:r>
              <a:rPr lang="sv-SE" sz="1000">
                <a:solidFill>
                  <a:srgbClr val="333333"/>
                </a:solidFill>
                <a:latin typeface="Consolas"/>
                <a:ea typeface="Consolas"/>
                <a:cs typeface="Consolas"/>
                <a:sym typeface="Consolas"/>
              </a:rPr>
              <a:t>() {</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Setup</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Account</a:t>
            </a:r>
            <a:r>
              <a:rPr lang="sv-SE" sz="1000">
                <a:solidFill>
                  <a:srgbClr val="333333"/>
                </a:solidFill>
                <a:latin typeface="Consolas"/>
                <a:ea typeface="Consolas"/>
                <a:cs typeface="Consolas"/>
                <a:sym typeface="Consolas"/>
              </a:rPr>
              <a:t> account = new </a:t>
            </a:r>
            <a:r>
              <a:rPr lang="sv-SE" sz="1000">
                <a:solidFill>
                  <a:srgbClr val="A71D5D"/>
                </a:solidFill>
                <a:latin typeface="Consolas"/>
                <a:ea typeface="Consolas"/>
                <a:cs typeface="Consolas"/>
                <a:sym typeface="Consolas"/>
              </a:rPr>
              <a:t>Account</a:t>
            </a:r>
            <a:r>
              <a:rPr lang="sv-SE" sz="1000">
                <a:solidFill>
                  <a:srgbClr val="333333"/>
                </a:solidFill>
                <a:latin typeface="Consolas"/>
                <a:ea typeface="Consolas"/>
                <a:cs typeface="Consolas"/>
                <a:sym typeface="Consolas"/>
              </a:rPr>
              <a:t>(“Test McTest”, “19850101-1001”, 48.5);</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Test Steps</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    double</a:t>
            </a:r>
            <a:r>
              <a:rPr lang="sv-SE" sz="1000">
                <a:solidFill>
                  <a:srgbClr val="333333"/>
                </a:solidFill>
                <a:latin typeface="Consolas"/>
                <a:ea typeface="Consolas"/>
                <a:cs typeface="Consolas"/>
                <a:sym typeface="Consolas"/>
              </a:rPr>
              <a:t> toWithdraw = </a:t>
            </a:r>
            <a:r>
              <a:rPr b="1" lang="sv-SE" sz="1000">
                <a:solidFill>
                  <a:srgbClr val="333333"/>
                </a:solidFill>
                <a:latin typeface="Consolas"/>
                <a:ea typeface="Consolas"/>
                <a:cs typeface="Consolas"/>
                <a:sym typeface="Consolas"/>
              </a:rPr>
              <a:t>-2.5;</a:t>
            </a:r>
            <a:r>
              <a:rPr lang="sv-SE" sz="1000">
                <a:solidFill>
                  <a:srgbClr val="333333"/>
                </a:solidFill>
                <a:latin typeface="Consolas"/>
                <a:ea typeface="Consolas"/>
                <a:cs typeface="Consolas"/>
                <a:sym typeface="Consolas"/>
              </a:rPr>
              <a:t> //Input</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Throwable</a:t>
            </a:r>
            <a:r>
              <a:rPr lang="sv-SE" sz="1000">
                <a:solidFill>
                  <a:srgbClr val="333333"/>
                </a:solidFill>
                <a:latin typeface="Consolas"/>
                <a:ea typeface="Consolas"/>
                <a:cs typeface="Consolas"/>
                <a:sym typeface="Consolas"/>
              </a:rPr>
              <a:t> exception = assertThrows(</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-&gt; { account.withdraw(toWithdraw); }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b="1" lang="sv-SE" sz="1000">
                <a:solidFill>
                  <a:srgbClr val="333333"/>
                </a:solidFill>
                <a:latin typeface="Consolas"/>
                <a:ea typeface="Consolas"/>
                <a:cs typeface="Consolas"/>
                <a:sym typeface="Consolas"/>
              </a:rPr>
              <a:t> assertEquals(“Cannot withdraw a negative amount: -2.50”, </a:t>
            </a:r>
            <a:endParaRPr b="1"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b="1" lang="sv-SE" sz="1000">
                <a:solidFill>
                  <a:srgbClr val="333333"/>
                </a:solidFill>
                <a:latin typeface="Consolas"/>
                <a:ea typeface="Consolas"/>
                <a:cs typeface="Consolas"/>
                <a:sym typeface="Consolas"/>
              </a:rPr>
              <a:t>                 exception.getMessage()); // Oracle</a:t>
            </a:r>
            <a:br>
              <a:rPr b="1"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a:t>
            </a:r>
            <a:endParaRPr sz="2100"/>
          </a:p>
        </p:txBody>
      </p:sp>
      <p:sp>
        <p:nvSpPr>
          <p:cNvPr id="597" name="Google Shape;597;p61"/>
          <p:cNvSpPr/>
          <p:nvPr/>
        </p:nvSpPr>
        <p:spPr>
          <a:xfrm>
            <a:off x="468900" y="1560500"/>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598" name="Google Shape;598;p61"/>
          <p:cNvCxnSpPr/>
          <p:nvPr/>
        </p:nvCxnSpPr>
        <p:spPr>
          <a:xfrm>
            <a:off x="468900" y="1985496"/>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599" name="Google Shape;599;p61"/>
          <p:cNvCxnSpPr/>
          <p:nvPr/>
        </p:nvCxnSpPr>
        <p:spPr>
          <a:xfrm>
            <a:off x="468900" y="2829830"/>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Best Practices</a:t>
            </a:r>
            <a:endParaRPr/>
          </a:p>
        </p:txBody>
      </p:sp>
      <p:sp>
        <p:nvSpPr>
          <p:cNvPr id="605" name="Google Shape;605;p62"/>
          <p:cNvSpPr txBox="1"/>
          <p:nvPr>
            <p:ph idx="1" type="body"/>
          </p:nvPr>
        </p:nvSpPr>
        <p:spPr>
          <a:xfrm>
            <a:off x="468900" y="1035500"/>
            <a:ext cx="8217900" cy="37272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Use assertions instead of print statements</a:t>
            </a:r>
            <a:endParaRPr/>
          </a:p>
          <a:p>
            <a:pPr indent="0" lvl="0" marL="0" rtl="0" algn="l">
              <a:spcBef>
                <a:spcPts val="1000"/>
              </a:spcBef>
              <a:spcAft>
                <a:spcPts val="0"/>
              </a:spcAft>
              <a:buNone/>
            </a:pPr>
            <a:r>
              <a:rPr lang="sv-SE" sz="1400">
                <a:latin typeface="Consolas"/>
                <a:ea typeface="Consolas"/>
                <a:cs typeface="Consolas"/>
                <a:sym typeface="Consolas"/>
              </a:rPr>
              <a:t>@Test</a:t>
            </a:r>
            <a:endParaRPr sz="1400">
              <a:latin typeface="Consolas"/>
              <a:ea typeface="Consolas"/>
              <a:cs typeface="Consolas"/>
              <a:sym typeface="Consolas"/>
            </a:endParaRPr>
          </a:p>
          <a:p>
            <a:pPr indent="0" lvl="0" marL="0" rtl="0" algn="l">
              <a:spcBef>
                <a:spcPts val="1000"/>
              </a:spcBef>
              <a:spcAft>
                <a:spcPts val="0"/>
              </a:spcAft>
              <a:buNone/>
            </a:pPr>
            <a:r>
              <a:rPr lang="sv-SE" sz="1400">
                <a:latin typeface="Consolas"/>
                <a:ea typeface="Consolas"/>
                <a:cs typeface="Consolas"/>
                <a:sym typeface="Consolas"/>
              </a:rPr>
              <a:t>public void testStringUtil_Bad() {</a:t>
            </a:r>
            <a:endParaRPr sz="1400">
              <a:latin typeface="Consolas"/>
              <a:ea typeface="Consolas"/>
              <a:cs typeface="Consolas"/>
              <a:sym typeface="Consolas"/>
            </a:endParaRPr>
          </a:p>
          <a:p>
            <a:pPr indent="0" lvl="0" marL="0" rtl="0" algn="l">
              <a:spcBef>
                <a:spcPts val="1000"/>
              </a:spcBef>
              <a:spcAft>
                <a:spcPts val="0"/>
              </a:spcAft>
              <a:buNone/>
            </a:pPr>
            <a:r>
              <a:rPr lang="sv-SE" sz="1400">
                <a:latin typeface="Consolas"/>
                <a:ea typeface="Consolas"/>
                <a:cs typeface="Consolas"/>
                <a:sym typeface="Consolas"/>
              </a:rPr>
              <a:t>    String result = stringUtil.concat("Hello ", "World");</a:t>
            </a:r>
            <a:br>
              <a:rPr lang="sv-SE" sz="1400">
                <a:latin typeface="Consolas"/>
                <a:ea typeface="Consolas"/>
                <a:cs typeface="Consolas"/>
                <a:sym typeface="Consolas"/>
              </a:rPr>
            </a:br>
            <a:r>
              <a:rPr lang="sv-SE" sz="1400">
                <a:latin typeface="Consolas"/>
                <a:ea typeface="Consolas"/>
                <a:cs typeface="Consolas"/>
                <a:sym typeface="Consolas"/>
              </a:rPr>
              <a:t>    System.out.println("Result is "+result);</a:t>
            </a:r>
            <a:br>
              <a:rPr lang="sv-SE" sz="1400">
                <a:latin typeface="Consolas"/>
                <a:ea typeface="Consolas"/>
                <a:cs typeface="Consolas"/>
                <a:sym typeface="Consolas"/>
              </a:rPr>
            </a:br>
            <a:r>
              <a:rPr lang="sv-SE" sz="1400">
                <a:latin typeface="Consolas"/>
                <a:ea typeface="Consolas"/>
                <a:cs typeface="Consolas"/>
                <a:sym typeface="Consolas"/>
              </a:rPr>
              <a:t>}</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@Test</a:t>
            </a:r>
            <a:br>
              <a:rPr lang="sv-SE" sz="1400">
                <a:latin typeface="Consolas"/>
                <a:ea typeface="Consolas"/>
                <a:cs typeface="Consolas"/>
                <a:sym typeface="Consolas"/>
              </a:rPr>
            </a:br>
            <a:r>
              <a:rPr lang="sv-SE" sz="1400">
                <a:latin typeface="Consolas"/>
                <a:ea typeface="Consolas"/>
                <a:cs typeface="Consolas"/>
                <a:sym typeface="Consolas"/>
              </a:rPr>
              <a:t>public void testStringUtil_Good() {</a:t>
            </a:r>
            <a:br>
              <a:rPr lang="sv-SE" sz="1400">
                <a:latin typeface="Consolas"/>
                <a:ea typeface="Consolas"/>
                <a:cs typeface="Consolas"/>
                <a:sym typeface="Consolas"/>
              </a:rPr>
            </a:br>
            <a:r>
              <a:rPr lang="sv-SE" sz="1400">
                <a:latin typeface="Consolas"/>
                <a:ea typeface="Consolas"/>
                <a:cs typeface="Consolas"/>
                <a:sym typeface="Consolas"/>
              </a:rPr>
              <a:t>    String result = stringUtil.concat("Hello ", "World");</a:t>
            </a:r>
            <a:br>
              <a:rPr lang="sv-SE" sz="1400">
                <a:latin typeface="Consolas"/>
                <a:ea typeface="Consolas"/>
                <a:cs typeface="Consolas"/>
                <a:sym typeface="Consolas"/>
              </a:rPr>
            </a:br>
            <a:r>
              <a:rPr lang="sv-SE" sz="1400">
                <a:latin typeface="Consolas"/>
                <a:ea typeface="Consolas"/>
                <a:cs typeface="Consolas"/>
                <a:sym typeface="Consolas"/>
              </a:rPr>
              <a:t>    assertEquals("Hello World", result);</a:t>
            </a:r>
            <a:br>
              <a:rPr lang="sv-SE" sz="1400">
                <a:latin typeface="Consolas"/>
                <a:ea typeface="Consolas"/>
                <a:cs typeface="Consolas"/>
                <a:sym typeface="Consolas"/>
              </a:rPr>
            </a:br>
            <a:r>
              <a:rPr lang="sv-SE" sz="1400">
                <a:latin typeface="Consolas"/>
                <a:ea typeface="Consolas"/>
                <a:cs typeface="Consolas"/>
                <a:sym typeface="Consolas"/>
              </a:rPr>
              <a:t>}</a:t>
            </a:r>
            <a:endParaRPr sz="1400">
              <a:latin typeface="Consolas"/>
              <a:ea typeface="Consolas"/>
              <a:cs typeface="Consolas"/>
              <a:sym typeface="Consolas"/>
            </a:endParaRPr>
          </a:p>
          <a:p>
            <a:pPr indent="-393700" lvl="0" marL="457200" rtl="0" algn="l">
              <a:spcBef>
                <a:spcPts val="1000"/>
              </a:spcBef>
              <a:spcAft>
                <a:spcPts val="0"/>
              </a:spcAft>
              <a:buSzPts val="2600"/>
              <a:buChar char="•"/>
            </a:pPr>
            <a:r>
              <a:rPr lang="sv-SE"/>
              <a:t>The first will always pass (no assertions)</a:t>
            </a:r>
            <a:endParaRPr/>
          </a:p>
        </p:txBody>
      </p:sp>
      <p:sp>
        <p:nvSpPr>
          <p:cNvPr id="606" name="Google Shape;606;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07" name="Google Shape;607;p62"/>
          <p:cNvSpPr/>
          <p:nvPr/>
        </p:nvSpPr>
        <p:spPr>
          <a:xfrm>
            <a:off x="7119825" y="2248631"/>
            <a:ext cx="548700" cy="3936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62"/>
          <p:cNvSpPr/>
          <p:nvPr/>
        </p:nvSpPr>
        <p:spPr>
          <a:xfrm>
            <a:off x="7119825" y="3365688"/>
            <a:ext cx="548700" cy="393600"/>
          </a:xfrm>
          <a:prstGeom prst="donut">
            <a:avLst>
              <a:gd fmla="val 25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Best Practices</a:t>
            </a:r>
            <a:endParaRPr/>
          </a:p>
        </p:txBody>
      </p:sp>
      <p:sp>
        <p:nvSpPr>
          <p:cNvPr id="614" name="Google Shape;614;p63"/>
          <p:cNvSpPr txBox="1"/>
          <p:nvPr>
            <p:ph idx="1" type="body"/>
          </p:nvPr>
        </p:nvSpPr>
        <p:spPr>
          <a:xfrm>
            <a:off x="468900" y="1157750"/>
            <a:ext cx="8217900" cy="36048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lang="sv-SE" sz="2000"/>
              <a:t>If code is non-deterministic, tests should give deterministic results.</a:t>
            </a:r>
            <a:endParaRPr sz="2000"/>
          </a:p>
          <a:p>
            <a:pPr indent="457200" lvl="0" marL="457200" rtl="0" algn="l">
              <a:spcBef>
                <a:spcPts val="1000"/>
              </a:spcBef>
              <a:spcAft>
                <a:spcPts val="0"/>
              </a:spcAft>
              <a:buNone/>
            </a:pPr>
            <a:r>
              <a:rPr lang="sv-SE" sz="1400">
                <a:latin typeface="Consolas"/>
                <a:ea typeface="Consolas"/>
                <a:cs typeface="Consolas"/>
                <a:sym typeface="Consolas"/>
              </a:rPr>
              <a:t>public long calculateTime(){</a:t>
            </a:r>
            <a:br>
              <a:rPr lang="sv-SE" sz="1400">
                <a:latin typeface="Consolas"/>
                <a:ea typeface="Consolas"/>
                <a:cs typeface="Consolas"/>
                <a:sym typeface="Consolas"/>
              </a:rPr>
            </a:br>
            <a:r>
              <a:rPr lang="sv-SE" sz="1400">
                <a:latin typeface="Consolas"/>
                <a:ea typeface="Consolas"/>
                <a:cs typeface="Consolas"/>
                <a:sym typeface="Consolas"/>
              </a:rPr>
              <a:t>        long time = 0;</a:t>
            </a:r>
            <a:br>
              <a:rPr lang="sv-SE" sz="1400">
                <a:latin typeface="Consolas"/>
                <a:ea typeface="Consolas"/>
                <a:cs typeface="Consolas"/>
                <a:sym typeface="Consolas"/>
              </a:rPr>
            </a:br>
            <a:r>
              <a:rPr lang="sv-SE" sz="1400">
                <a:latin typeface="Consolas"/>
                <a:ea typeface="Consolas"/>
                <a:cs typeface="Consolas"/>
                <a:sym typeface="Consolas"/>
              </a:rPr>
              <a:t>        long before = System.currentTimeMillis();</a:t>
            </a:r>
            <a:br>
              <a:rPr lang="sv-SE" sz="1400">
                <a:latin typeface="Consolas"/>
                <a:ea typeface="Consolas"/>
                <a:cs typeface="Consolas"/>
                <a:sym typeface="Consolas"/>
              </a:rPr>
            </a:br>
            <a:r>
              <a:rPr lang="sv-SE" sz="1400">
                <a:latin typeface="Consolas"/>
                <a:ea typeface="Consolas"/>
                <a:cs typeface="Consolas"/>
                <a:sym typeface="Consolas"/>
              </a:rPr>
              <a:t>        veryComplexFunction();</a:t>
            </a:r>
            <a:br>
              <a:rPr lang="sv-SE" sz="1400">
                <a:latin typeface="Consolas"/>
                <a:ea typeface="Consolas"/>
                <a:cs typeface="Consolas"/>
                <a:sym typeface="Consolas"/>
              </a:rPr>
            </a:br>
            <a:r>
              <a:rPr lang="sv-SE" sz="1400">
                <a:latin typeface="Consolas"/>
                <a:ea typeface="Consolas"/>
                <a:cs typeface="Consolas"/>
                <a:sym typeface="Consolas"/>
              </a:rPr>
              <a:t>        long after = System.currentTimeMillis();</a:t>
            </a:r>
            <a:br>
              <a:rPr lang="sv-SE" sz="1400">
                <a:latin typeface="Consolas"/>
                <a:ea typeface="Consolas"/>
                <a:cs typeface="Consolas"/>
                <a:sym typeface="Consolas"/>
              </a:rPr>
            </a:br>
            <a:r>
              <a:rPr lang="sv-SE" sz="1400">
                <a:latin typeface="Consolas"/>
                <a:ea typeface="Consolas"/>
                <a:cs typeface="Consolas"/>
                <a:sym typeface="Consolas"/>
              </a:rPr>
              <a:t>        time = after - before;</a:t>
            </a:r>
            <a:br>
              <a:rPr lang="sv-SE" sz="1400">
                <a:latin typeface="Consolas"/>
                <a:ea typeface="Consolas"/>
                <a:cs typeface="Consolas"/>
                <a:sym typeface="Consolas"/>
              </a:rPr>
            </a:br>
            <a:r>
              <a:rPr lang="sv-SE" sz="1400">
                <a:latin typeface="Consolas"/>
                <a:ea typeface="Consolas"/>
                <a:cs typeface="Consolas"/>
                <a:sym typeface="Consolas"/>
              </a:rPr>
              <a:t>        return time;</a:t>
            </a:r>
            <a:br>
              <a:rPr lang="sv-SE" sz="1400">
                <a:latin typeface="Consolas"/>
                <a:ea typeface="Consolas"/>
                <a:cs typeface="Consolas"/>
                <a:sym typeface="Consolas"/>
              </a:rPr>
            </a:br>
            <a:r>
              <a:rPr lang="sv-SE" sz="1400">
                <a:latin typeface="Consolas"/>
                <a:ea typeface="Consolas"/>
                <a:cs typeface="Consolas"/>
                <a:sym typeface="Consolas"/>
              </a:rPr>
              <a:t>	}</a:t>
            </a:r>
            <a:endParaRPr sz="1400">
              <a:latin typeface="Consolas"/>
              <a:ea typeface="Consolas"/>
              <a:cs typeface="Consolas"/>
              <a:sym typeface="Consolas"/>
            </a:endParaRPr>
          </a:p>
          <a:p>
            <a:pPr indent="-355600" lvl="0" marL="457200" rtl="0" algn="l">
              <a:spcBef>
                <a:spcPts val="1000"/>
              </a:spcBef>
              <a:spcAft>
                <a:spcPts val="0"/>
              </a:spcAft>
              <a:buSzPts val="2000"/>
              <a:buChar char="•"/>
            </a:pPr>
            <a:r>
              <a:rPr lang="sv-SE" sz="2000"/>
              <a:t>Tests for this method should not specify exact time, but properties of a “good” execution.</a:t>
            </a:r>
            <a:endParaRPr sz="2000"/>
          </a:p>
          <a:p>
            <a:pPr indent="-342900" lvl="1" marL="914400" rtl="0" algn="l">
              <a:spcBef>
                <a:spcPts val="500"/>
              </a:spcBef>
              <a:spcAft>
                <a:spcPts val="0"/>
              </a:spcAft>
              <a:buSzPts val="1800"/>
              <a:buChar char="•"/>
            </a:pPr>
            <a:r>
              <a:rPr lang="sv-SE" sz="1800"/>
              <a:t>The time should be positive, not negative or 0.</a:t>
            </a:r>
            <a:endParaRPr sz="1800"/>
          </a:p>
          <a:p>
            <a:pPr indent="-342900" lvl="1" marL="914400" rtl="0" algn="l">
              <a:spcBef>
                <a:spcPts val="500"/>
              </a:spcBef>
              <a:spcAft>
                <a:spcPts val="0"/>
              </a:spcAft>
              <a:buSzPts val="1800"/>
              <a:buChar char="•"/>
            </a:pPr>
            <a:r>
              <a:rPr lang="sv-SE" sz="1800"/>
              <a:t>A range on the allowed times.</a:t>
            </a:r>
            <a:endParaRPr sz="1800"/>
          </a:p>
        </p:txBody>
      </p:sp>
      <p:sp>
        <p:nvSpPr>
          <p:cNvPr id="615" name="Google Shape;615;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Best Practices</a:t>
            </a:r>
            <a:endParaRPr/>
          </a:p>
        </p:txBody>
      </p:sp>
      <p:sp>
        <p:nvSpPr>
          <p:cNvPr id="621" name="Google Shape;621;p6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 only one unit at a time.</a:t>
            </a:r>
            <a:endParaRPr/>
          </a:p>
          <a:p>
            <a:pPr indent="-368300" lvl="1" marL="914400" rtl="0" algn="l">
              <a:spcBef>
                <a:spcPts val="500"/>
              </a:spcBef>
              <a:spcAft>
                <a:spcPts val="0"/>
              </a:spcAft>
              <a:buSzPts val="2200"/>
              <a:buChar char="•"/>
            </a:pPr>
            <a:r>
              <a:rPr lang="sv-SE"/>
              <a:t>Each scenario in a separate test case.</a:t>
            </a:r>
            <a:endParaRPr/>
          </a:p>
          <a:p>
            <a:pPr indent="-368300" lvl="1" marL="914400" rtl="0" algn="l">
              <a:spcBef>
                <a:spcPts val="500"/>
              </a:spcBef>
              <a:spcAft>
                <a:spcPts val="0"/>
              </a:spcAft>
              <a:buSzPts val="2200"/>
              <a:buChar char="•"/>
            </a:pPr>
            <a:r>
              <a:rPr lang="sv-SE"/>
              <a:t>Helps in isolating and fixing faults.</a:t>
            </a:r>
            <a:endParaRPr/>
          </a:p>
          <a:p>
            <a:pPr indent="-393700" lvl="0" marL="457200" rtl="0" algn="l">
              <a:spcBef>
                <a:spcPts val="1000"/>
              </a:spcBef>
              <a:spcAft>
                <a:spcPts val="0"/>
              </a:spcAft>
              <a:buSzPts val="2600"/>
              <a:buChar char="•"/>
            </a:pPr>
            <a:r>
              <a:rPr lang="sv-SE"/>
              <a:t>Do not use unnecessary assertions.</a:t>
            </a:r>
            <a:endParaRPr/>
          </a:p>
          <a:p>
            <a:pPr indent="-368300" lvl="1" marL="914400" rtl="0" algn="l">
              <a:spcBef>
                <a:spcPts val="500"/>
              </a:spcBef>
              <a:spcAft>
                <a:spcPts val="0"/>
              </a:spcAft>
              <a:buSzPts val="2200"/>
              <a:buChar char="•"/>
            </a:pPr>
            <a:r>
              <a:rPr lang="sv-SE"/>
              <a:t>Specify how code should work, not a list of observations.</a:t>
            </a:r>
            <a:endParaRPr/>
          </a:p>
          <a:p>
            <a:pPr indent="-368300" lvl="1" marL="914400" rtl="0" algn="l">
              <a:spcBef>
                <a:spcPts val="500"/>
              </a:spcBef>
              <a:spcAft>
                <a:spcPts val="0"/>
              </a:spcAft>
              <a:buSzPts val="2200"/>
              <a:buChar char="•"/>
            </a:pPr>
            <a:r>
              <a:rPr lang="sv-SE"/>
              <a:t>Generally, each unit test performs one assertion</a:t>
            </a:r>
            <a:endParaRPr/>
          </a:p>
          <a:p>
            <a:pPr indent="-342900" lvl="2" marL="1371600" rtl="0" algn="l">
              <a:spcBef>
                <a:spcPts val="500"/>
              </a:spcBef>
              <a:spcAft>
                <a:spcPts val="0"/>
              </a:spcAft>
              <a:buSzPts val="1800"/>
              <a:buChar char="•"/>
            </a:pPr>
            <a:r>
              <a:rPr lang="sv-SE"/>
              <a:t>Or all assertions are related.</a:t>
            </a:r>
            <a:endParaRPr/>
          </a:p>
        </p:txBody>
      </p:sp>
      <p:sp>
        <p:nvSpPr>
          <p:cNvPr id="622" name="Google Shape;622;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Best Practices</a:t>
            </a:r>
            <a:endParaRPr/>
          </a:p>
        </p:txBody>
      </p:sp>
      <p:sp>
        <p:nvSpPr>
          <p:cNvPr id="628" name="Google Shape;628;p6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Make each test independent of all others.</a:t>
            </a:r>
            <a:endParaRPr/>
          </a:p>
          <a:p>
            <a:pPr indent="-342900" lvl="1" marL="914400" rtl="0" algn="l">
              <a:spcBef>
                <a:spcPts val="500"/>
              </a:spcBef>
              <a:spcAft>
                <a:spcPts val="0"/>
              </a:spcAft>
              <a:buSzPts val="1800"/>
              <a:buChar char="•"/>
            </a:pPr>
            <a:r>
              <a:rPr lang="sv-SE" sz="1800"/>
              <a:t>Use </a:t>
            </a:r>
            <a:r>
              <a:rPr lang="sv-SE" sz="1800">
                <a:latin typeface="Consolas"/>
                <a:ea typeface="Consolas"/>
                <a:cs typeface="Consolas"/>
                <a:sym typeface="Consolas"/>
              </a:rPr>
              <a:t>@BeforeEach </a:t>
            </a:r>
            <a:r>
              <a:rPr lang="sv-SE" sz="1800"/>
              <a:t>and </a:t>
            </a:r>
            <a:r>
              <a:rPr lang="sv-SE" sz="1800">
                <a:latin typeface="Consolas"/>
                <a:ea typeface="Consolas"/>
                <a:cs typeface="Consolas"/>
                <a:sym typeface="Consolas"/>
              </a:rPr>
              <a:t>@AfterEach</a:t>
            </a:r>
            <a:r>
              <a:rPr lang="sv-SE" sz="1800"/>
              <a:t> to set up state and clear state before the next test case.</a:t>
            </a:r>
            <a:endParaRPr sz="1800"/>
          </a:p>
          <a:p>
            <a:pPr indent="-393700" lvl="0" marL="457200" rtl="0" algn="l">
              <a:spcBef>
                <a:spcPts val="1000"/>
              </a:spcBef>
              <a:spcAft>
                <a:spcPts val="0"/>
              </a:spcAft>
              <a:buSzPts val="2600"/>
              <a:buChar char="•"/>
            </a:pPr>
            <a:r>
              <a:rPr lang="sv-SE"/>
              <a:t>Create unit tests to target exceptions.</a:t>
            </a:r>
            <a:endParaRPr/>
          </a:p>
          <a:p>
            <a:pPr indent="-355600" lvl="1" marL="914400" rtl="0" algn="l">
              <a:spcBef>
                <a:spcPts val="500"/>
              </a:spcBef>
              <a:spcAft>
                <a:spcPts val="0"/>
              </a:spcAft>
              <a:buSzPts val="2000"/>
              <a:buChar char="•"/>
            </a:pPr>
            <a:r>
              <a:rPr lang="sv-SE" sz="2000"/>
              <a:t>If an exception should be thrown based on certain input, make sure the exception is thrown.</a:t>
            </a:r>
            <a:endParaRPr sz="1800"/>
          </a:p>
        </p:txBody>
      </p:sp>
      <p:sp>
        <p:nvSpPr>
          <p:cNvPr id="629" name="Google Shape;629;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635" name="Google Shape;635;p6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solidFill>
                  <a:schemeClr val="accent3"/>
                </a:solidFill>
              </a:rPr>
              <a:t>Constraints</a:t>
            </a:r>
            <a:r>
              <a:rPr lang="sv-SE"/>
              <a:t> can be used in </a:t>
            </a:r>
            <a:r>
              <a:rPr b="1" lang="sv-SE">
                <a:solidFill>
                  <a:schemeClr val="accent3"/>
                </a:solidFill>
              </a:rPr>
              <a:t>functional test design</a:t>
            </a:r>
            <a:r>
              <a:rPr lang="sv-SE"/>
              <a:t> to limit test specifications we create.</a:t>
            </a:r>
            <a:endParaRPr/>
          </a:p>
          <a:p>
            <a:pPr indent="-368300" lvl="1" marL="914400" rtl="0" algn="l">
              <a:spcBef>
                <a:spcPts val="500"/>
              </a:spcBef>
              <a:spcAft>
                <a:spcPts val="0"/>
              </a:spcAft>
              <a:buSzPts val="2200"/>
              <a:buChar char="•"/>
            </a:pPr>
            <a:r>
              <a:rPr lang="sv-SE"/>
              <a:t>Error, single, if</a:t>
            </a:r>
            <a:endParaRPr/>
          </a:p>
          <a:p>
            <a:pPr indent="-393700" lvl="0" marL="457200" rtl="0" algn="l">
              <a:spcBef>
                <a:spcPts val="1000"/>
              </a:spcBef>
              <a:spcAft>
                <a:spcPts val="0"/>
              </a:spcAft>
              <a:buSzPts val="2600"/>
              <a:buChar char="•"/>
            </a:pPr>
            <a:r>
              <a:rPr b="1" lang="sv-SE">
                <a:solidFill>
                  <a:schemeClr val="accent3"/>
                </a:solidFill>
              </a:rPr>
              <a:t>Unit testing</a:t>
            </a:r>
            <a:r>
              <a:rPr lang="sv-SE"/>
              <a:t> focuses on </a:t>
            </a:r>
            <a:r>
              <a:rPr lang="sv-SE"/>
              <a:t>individual</a:t>
            </a:r>
            <a:r>
              <a:rPr lang="sv-SE"/>
              <a:t> classes in isolation from the rest of the system.</a:t>
            </a:r>
            <a:endParaRPr/>
          </a:p>
          <a:p>
            <a:pPr indent="-368300" lvl="1" marL="914400" rtl="0" algn="l">
              <a:spcBef>
                <a:spcPts val="500"/>
              </a:spcBef>
              <a:spcAft>
                <a:spcPts val="0"/>
              </a:spcAft>
              <a:buSzPts val="2200"/>
              <a:buChar char="•"/>
            </a:pPr>
            <a:r>
              <a:rPr lang="sv-SE"/>
              <a:t>Input = method calls</a:t>
            </a:r>
            <a:endParaRPr/>
          </a:p>
          <a:p>
            <a:pPr indent="-368300" lvl="1" marL="914400" rtl="0" algn="l">
              <a:spcBef>
                <a:spcPts val="500"/>
              </a:spcBef>
              <a:spcAft>
                <a:spcPts val="0"/>
              </a:spcAft>
              <a:buSzPts val="2200"/>
              <a:buChar char="•"/>
            </a:pPr>
            <a:r>
              <a:rPr lang="sv-SE"/>
              <a:t>Oracle = assertions</a:t>
            </a:r>
            <a:endParaRPr/>
          </a:p>
        </p:txBody>
      </p:sp>
      <p:sp>
        <p:nvSpPr>
          <p:cNvPr id="636" name="Google Shape;636;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642" name="Google Shape;642;p6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Exercise Session: Functional test design</a:t>
            </a:r>
            <a:endParaRPr/>
          </a:p>
          <a:p>
            <a:pPr indent="-393700" lvl="0" marL="457200" rtl="0" algn="l">
              <a:spcBef>
                <a:spcPts val="1000"/>
              </a:spcBef>
              <a:spcAft>
                <a:spcPts val="0"/>
              </a:spcAft>
              <a:buSzPts val="2600"/>
              <a:buChar char="•"/>
            </a:pPr>
            <a:r>
              <a:rPr lang="sv-SE"/>
              <a:t>Next class: System testing and test automation</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Assignment 1 - Feb 6 </a:t>
            </a:r>
            <a:endParaRPr/>
          </a:p>
          <a:p>
            <a:pPr indent="-393700" lvl="0" marL="457200" rtl="0" algn="l">
              <a:spcBef>
                <a:spcPts val="0"/>
              </a:spcBef>
              <a:spcAft>
                <a:spcPts val="0"/>
              </a:spcAft>
              <a:buSzPts val="2600"/>
              <a:buChar char="•"/>
            </a:pPr>
            <a:r>
              <a:rPr lang="sv-SE"/>
              <a:t>Assignment 2 - Feb 16</a:t>
            </a:r>
            <a:endParaRPr/>
          </a:p>
          <a:p>
            <a:pPr indent="-368300" lvl="1" marL="914400" rtl="0" algn="l">
              <a:spcBef>
                <a:spcPts val="0"/>
              </a:spcBef>
              <a:spcAft>
                <a:spcPts val="0"/>
              </a:spcAft>
              <a:buSzPts val="2200"/>
              <a:buChar char="•"/>
            </a:pPr>
            <a:r>
              <a:rPr lang="sv-SE"/>
              <a:t>Any questions?</a:t>
            </a:r>
            <a:endParaRPr/>
          </a:p>
        </p:txBody>
      </p:sp>
      <p:sp>
        <p:nvSpPr>
          <p:cNvPr id="643" name="Google Shape;643;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a:t>
            </a:r>
            <a:r>
              <a:rPr lang="sv-SE">
                <a:latin typeface="Consolas"/>
                <a:ea typeface="Consolas"/>
                <a:cs typeface="Consolas"/>
                <a:sym typeface="Consolas"/>
              </a:rPr>
              <a:t>Set</a:t>
            </a:r>
            <a:r>
              <a:rPr lang="sv-SE"/>
              <a:t> Functions</a:t>
            </a:r>
            <a:endParaRPr/>
          </a:p>
        </p:txBody>
      </p:sp>
      <p:sp>
        <p:nvSpPr>
          <p:cNvPr id="119" name="Google Shape;119;p1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Small function library related to Sets:</a:t>
            </a:r>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POST</a:t>
            </a:r>
            <a:r>
              <a:rPr lang="sv-SE">
                <a:latin typeface="Consolas"/>
                <a:ea typeface="Consolas"/>
                <a:cs typeface="Consolas"/>
                <a:sym typeface="Consolas"/>
              </a:rPr>
              <a:t> /insert/SET_ID {“object”: VALUE}</a:t>
            </a:r>
            <a:endParaRPr>
              <a:latin typeface="Consolas"/>
              <a:ea typeface="Consolas"/>
              <a:cs typeface="Consolas"/>
              <a:sym typeface="Consolas"/>
            </a:endParaRPr>
          </a:p>
          <a:p>
            <a:pPr indent="-342900" lvl="2" marL="1371600" rtl="0" algn="l">
              <a:spcBef>
                <a:spcPts val="500"/>
              </a:spcBef>
              <a:spcAft>
                <a:spcPts val="0"/>
              </a:spcAft>
              <a:buSzPts val="1800"/>
              <a:buFont typeface="Consolas"/>
              <a:buChar char="■"/>
            </a:pPr>
            <a:r>
              <a:rPr lang="sv-SE">
                <a:latin typeface="Consolas"/>
                <a:ea typeface="Consolas"/>
                <a:cs typeface="Consolas"/>
                <a:sym typeface="Consolas"/>
              </a:rPr>
              <a:t>Returns { “result”: VALUE (“OK” if success or error)}</a:t>
            </a:r>
            <a:endParaRPr>
              <a:latin typeface="Consolas"/>
              <a:ea typeface="Consolas"/>
              <a:cs typeface="Consolas"/>
              <a:sym typeface="Consolas"/>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GET /find/SET_ID </a:t>
            </a:r>
            <a:r>
              <a:rPr lang="sv-SE">
                <a:latin typeface="Consolas"/>
                <a:ea typeface="Consolas"/>
                <a:cs typeface="Consolas"/>
                <a:sym typeface="Consolas"/>
              </a:rPr>
              <a:t>{“object”: VALUE}</a:t>
            </a:r>
            <a:endParaRPr>
              <a:latin typeface="Consolas"/>
              <a:ea typeface="Consolas"/>
              <a:cs typeface="Consolas"/>
              <a:sym typeface="Consolas"/>
            </a:endParaRPr>
          </a:p>
          <a:p>
            <a:pPr indent="-342900" lvl="2" marL="1371600" rtl="0" algn="l">
              <a:spcBef>
                <a:spcPts val="500"/>
              </a:spcBef>
              <a:spcAft>
                <a:spcPts val="0"/>
              </a:spcAft>
              <a:buSzPts val="1800"/>
              <a:buFont typeface="Consolas"/>
              <a:buChar char="■"/>
            </a:pPr>
            <a:r>
              <a:rPr lang="sv-SE">
                <a:latin typeface="Consolas"/>
                <a:ea typeface="Consolas"/>
                <a:cs typeface="Consolas"/>
                <a:sym typeface="Consolas"/>
              </a:rPr>
              <a:t>Returns { “result”: VALUE (TRUE or FALSE)}</a:t>
            </a:r>
            <a:endParaRPr>
              <a:latin typeface="Consolas"/>
              <a:ea typeface="Consolas"/>
              <a:cs typeface="Consolas"/>
              <a:sym typeface="Consolas"/>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GET /delete/SET_ID </a:t>
            </a:r>
            <a:r>
              <a:rPr lang="sv-SE">
                <a:latin typeface="Consolas"/>
                <a:ea typeface="Consolas"/>
                <a:cs typeface="Consolas"/>
                <a:sym typeface="Consolas"/>
              </a:rPr>
              <a:t>{“object”: VALUE}</a:t>
            </a:r>
            <a:endParaRPr>
              <a:latin typeface="Consolas"/>
              <a:ea typeface="Consolas"/>
              <a:cs typeface="Consolas"/>
              <a:sym typeface="Consolas"/>
            </a:endParaRPr>
          </a:p>
          <a:p>
            <a:pPr indent="-342900" lvl="2" marL="1371600" rtl="0" algn="l">
              <a:spcBef>
                <a:spcPts val="500"/>
              </a:spcBef>
              <a:spcAft>
                <a:spcPts val="0"/>
              </a:spcAft>
              <a:buSzPts val="1800"/>
              <a:buFont typeface="Consolas"/>
              <a:buChar char="■"/>
            </a:pPr>
            <a:r>
              <a:rPr lang="sv-SE">
                <a:latin typeface="Consolas"/>
                <a:ea typeface="Consolas"/>
                <a:cs typeface="Consolas"/>
                <a:sym typeface="Consolas"/>
              </a:rPr>
              <a:t>Returns { “result”: VALUE (“OK” if success or error)}</a:t>
            </a:r>
            <a:endParaRPr>
              <a:latin typeface="Consolas"/>
              <a:ea typeface="Consolas"/>
              <a:cs typeface="Consolas"/>
              <a:sym typeface="Consolas"/>
            </a:endParaRPr>
          </a:p>
          <a:p>
            <a:pPr indent="-393700" lvl="0" marL="457200" rtl="0" algn="l">
              <a:spcBef>
                <a:spcPts val="1000"/>
              </a:spcBef>
              <a:spcAft>
                <a:spcPts val="0"/>
              </a:spcAft>
              <a:buSzPts val="2600"/>
              <a:buChar char="●"/>
            </a:pPr>
            <a:r>
              <a:rPr lang="sv-SE"/>
              <a:t>We want to write tests for these three functions.</a:t>
            </a:r>
            <a:endParaRPr/>
          </a:p>
        </p:txBody>
      </p:sp>
      <p:sp>
        <p:nvSpPr>
          <p:cNvPr id="120" name="Google Shape;120;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27" name="Google Shape;127;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a:t>
            </a:r>
            <a:r>
              <a:rPr lang="sv-SE">
                <a:latin typeface="Consolas"/>
                <a:ea typeface="Consolas"/>
                <a:cs typeface="Consolas"/>
                <a:sym typeface="Consolas"/>
              </a:rPr>
              <a:t>Set</a:t>
            </a:r>
            <a:r>
              <a:rPr lang="sv-SE"/>
              <a:t> Functions</a:t>
            </a:r>
            <a:endParaRPr/>
          </a:p>
        </p:txBody>
      </p:sp>
      <p:sp>
        <p:nvSpPr>
          <p:cNvPr id="128" name="Google Shape;128;p1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latin typeface="Consolas"/>
                <a:ea typeface="Consolas"/>
                <a:cs typeface="Consolas"/>
                <a:sym typeface="Consolas"/>
              </a:rPr>
              <a:t>POST /insert/SET_ID {“object”: VALUE}</a:t>
            </a:r>
            <a:endParaRPr>
              <a:latin typeface="Consolas"/>
              <a:ea typeface="Consolas"/>
              <a:cs typeface="Consolas"/>
              <a:sym typeface="Consolas"/>
            </a:endParaRPr>
          </a:p>
          <a:p>
            <a:pPr indent="-393700" lvl="0" marL="457200" rtl="0" algn="l">
              <a:spcBef>
                <a:spcPts val="1000"/>
              </a:spcBef>
              <a:spcAft>
                <a:spcPts val="0"/>
              </a:spcAft>
              <a:buSzPts val="2600"/>
              <a:buChar char="•"/>
            </a:pPr>
            <a:r>
              <a:rPr lang="sv-SE"/>
              <a:t>What are our choices?</a:t>
            </a:r>
            <a:endParaRPr/>
          </a:p>
        </p:txBody>
      </p:sp>
      <p:sp>
        <p:nvSpPr>
          <p:cNvPr id="129" name="Google Shape;129;p18"/>
          <p:cNvSpPr/>
          <p:nvPr/>
        </p:nvSpPr>
        <p:spPr>
          <a:xfrm>
            <a:off x="6553200" y="867275"/>
            <a:ext cx="2314500" cy="463500"/>
          </a:xfrm>
          <a:prstGeom prst="roundRect">
            <a:avLst>
              <a:gd fmla="val 16667" name="adj"/>
            </a:avLst>
          </a:prstGeom>
          <a:solidFill>
            <a:srgbClr val="99B3C2"/>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300"/>
              <a:t>Identify Testing Targets</a:t>
            </a:r>
            <a:endParaRPr b="1" sz="1300"/>
          </a:p>
        </p:txBody>
      </p:sp>
      <p:sp>
        <p:nvSpPr>
          <p:cNvPr id="130" name="Google Shape;130;p18"/>
          <p:cNvSpPr/>
          <p:nvPr/>
        </p:nvSpPr>
        <p:spPr>
          <a:xfrm>
            <a:off x="5473801" y="2007700"/>
            <a:ext cx="2133600" cy="463500"/>
          </a:xfrm>
          <a:prstGeom prst="roundRect">
            <a:avLst>
              <a:gd fmla="val 16667" name="adj"/>
            </a:avLst>
          </a:prstGeom>
          <a:solidFill>
            <a:srgbClr val="99B3C2"/>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
        <p:nvSpPr>
          <p:cNvPr id="131" name="Google Shape;131;p18"/>
          <p:cNvSpPr txBox="1"/>
          <p:nvPr/>
        </p:nvSpPr>
        <p:spPr>
          <a:xfrm>
            <a:off x="1244250" y="2558600"/>
            <a:ext cx="504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2" name="Google Shape;132;p18"/>
          <p:cNvSpPr txBox="1"/>
          <p:nvPr/>
        </p:nvSpPr>
        <p:spPr>
          <a:xfrm>
            <a:off x="4269850" y="2471200"/>
            <a:ext cx="4773000" cy="24627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Char char="●"/>
            </a:pPr>
            <a:r>
              <a:rPr b="1" lang="sv-SE" sz="2000"/>
              <a:t>Parameter:</a:t>
            </a:r>
            <a:r>
              <a:rPr lang="sv-SE" sz="2000"/>
              <a:t> Set ID</a:t>
            </a:r>
            <a:endParaRPr sz="2000"/>
          </a:p>
          <a:p>
            <a:pPr indent="-342900" lvl="1" marL="914400" rtl="0" algn="l">
              <a:spcBef>
                <a:spcPts val="0"/>
              </a:spcBef>
              <a:spcAft>
                <a:spcPts val="0"/>
              </a:spcAft>
              <a:buClr>
                <a:srgbClr val="0000FF"/>
              </a:buClr>
              <a:buSzPts val="1800"/>
              <a:buChar char="○"/>
            </a:pPr>
            <a:r>
              <a:rPr b="1" lang="sv-SE" sz="1800">
                <a:solidFill>
                  <a:srgbClr val="0000FF"/>
                </a:solidFill>
              </a:rPr>
              <a:t>Choice 1:</a:t>
            </a:r>
            <a:r>
              <a:rPr lang="sv-SE" sz="1800">
                <a:solidFill>
                  <a:srgbClr val="0000FF"/>
                </a:solidFill>
              </a:rPr>
              <a:t> How many items are in the set? (performance may degrade with larger sets)</a:t>
            </a:r>
            <a:endParaRPr sz="1800">
              <a:solidFill>
                <a:srgbClr val="0000FF"/>
              </a:solidFill>
            </a:endParaRPr>
          </a:p>
          <a:p>
            <a:pPr indent="-355600" lvl="0" marL="457200" rtl="0" algn="l">
              <a:spcBef>
                <a:spcPts val="0"/>
              </a:spcBef>
              <a:spcAft>
                <a:spcPts val="0"/>
              </a:spcAft>
              <a:buSzPts val="2000"/>
              <a:buChar char="●"/>
            </a:pPr>
            <a:r>
              <a:rPr b="1" lang="sv-SE" sz="2000"/>
              <a:t>Parameter:</a:t>
            </a:r>
            <a:r>
              <a:rPr lang="sv-SE" sz="2000"/>
              <a:t> Object</a:t>
            </a:r>
            <a:endParaRPr sz="2000"/>
          </a:p>
          <a:p>
            <a:pPr indent="-342900" lvl="1" marL="914400" rtl="0" algn="l">
              <a:spcBef>
                <a:spcPts val="0"/>
              </a:spcBef>
              <a:spcAft>
                <a:spcPts val="0"/>
              </a:spcAft>
              <a:buClr>
                <a:srgbClr val="0000FF"/>
              </a:buClr>
              <a:buSzPts val="1800"/>
              <a:buChar char="○"/>
            </a:pPr>
            <a:r>
              <a:rPr b="1" lang="sv-SE" sz="1800">
                <a:solidFill>
                  <a:srgbClr val="0000FF"/>
                </a:solidFill>
              </a:rPr>
              <a:t>Choice 2: </a:t>
            </a:r>
            <a:r>
              <a:rPr lang="sv-SE" sz="1800">
                <a:solidFill>
                  <a:srgbClr val="0000FF"/>
                </a:solidFill>
              </a:rPr>
              <a:t>Is obj already in the set?</a:t>
            </a:r>
            <a:endParaRPr sz="1800">
              <a:solidFill>
                <a:srgbClr val="0000FF"/>
              </a:solidFill>
            </a:endParaRPr>
          </a:p>
          <a:p>
            <a:pPr indent="-342900" lvl="1" marL="914400" rtl="0" algn="l">
              <a:spcBef>
                <a:spcPts val="0"/>
              </a:spcBef>
              <a:spcAft>
                <a:spcPts val="0"/>
              </a:spcAft>
              <a:buClr>
                <a:srgbClr val="0000FF"/>
              </a:buClr>
              <a:buSzPts val="1800"/>
              <a:buChar char="○"/>
            </a:pPr>
            <a:r>
              <a:rPr b="1" lang="sv-SE" sz="1800">
                <a:solidFill>
                  <a:srgbClr val="0000FF"/>
                </a:solidFill>
              </a:rPr>
              <a:t>Choice 3:</a:t>
            </a:r>
            <a:r>
              <a:rPr lang="sv-SE" sz="1800">
                <a:solidFill>
                  <a:srgbClr val="0000FF"/>
                </a:solidFill>
              </a:rPr>
              <a:t> Is the object valid? (e.g., not null)?</a:t>
            </a:r>
            <a:endParaRPr sz="1800">
              <a:solidFill>
                <a:srgbClr val="0000FF"/>
              </a:solidFill>
            </a:endParaRPr>
          </a:p>
        </p:txBody>
      </p:sp>
      <p:sp>
        <p:nvSpPr>
          <p:cNvPr id="133" name="Google Shape;133;p18"/>
          <p:cNvSpPr txBox="1"/>
          <p:nvPr/>
        </p:nvSpPr>
        <p:spPr>
          <a:xfrm>
            <a:off x="148450" y="2320200"/>
            <a:ext cx="47730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solidFill>
                  <a:srgbClr val="666666"/>
                </a:solidFill>
                <a:latin typeface="Consolas"/>
                <a:ea typeface="Consolas"/>
                <a:cs typeface="Consolas"/>
                <a:sym typeface="Consolas"/>
              </a:rPr>
              <a:t>// Set up the existing set, either empty or with items.</a:t>
            </a:r>
            <a:endParaRPr>
              <a:solidFill>
                <a:srgbClr val="666666"/>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POST /insert/ {“set”: [ …]}</a:t>
            </a:r>
            <a:endParaRPr b="1">
              <a:solidFill>
                <a:schemeClr val="dk1"/>
              </a:solidFill>
              <a:latin typeface="Consolas"/>
              <a:ea typeface="Consolas"/>
              <a:cs typeface="Consolas"/>
              <a:sym typeface="Consolas"/>
            </a:endParaRPr>
          </a:p>
          <a:p>
            <a:pPr indent="0" lvl="0" marL="0" rtl="0" algn="l">
              <a:spcBef>
                <a:spcPts val="0"/>
              </a:spcBef>
              <a:spcAft>
                <a:spcPts val="0"/>
              </a:spcAft>
              <a:buNone/>
            </a:pPr>
            <a:r>
              <a:t/>
            </a:r>
            <a:endParaRPr>
              <a:solidFill>
                <a:srgbClr val="666666"/>
              </a:solidFill>
              <a:latin typeface="Consolas"/>
              <a:ea typeface="Consolas"/>
              <a:cs typeface="Consolas"/>
              <a:sym typeface="Consolas"/>
            </a:endParaRPr>
          </a:p>
          <a:p>
            <a:pPr indent="0" lvl="0" marL="0" rtl="0" algn="l">
              <a:spcBef>
                <a:spcPts val="0"/>
              </a:spcBef>
              <a:spcAft>
                <a:spcPts val="0"/>
              </a:spcAft>
              <a:buNone/>
            </a:pPr>
            <a:r>
              <a:rPr lang="sv-SE">
                <a:solidFill>
                  <a:srgbClr val="666666"/>
                </a:solidFill>
                <a:latin typeface="Consolas"/>
                <a:ea typeface="Consolas"/>
                <a:cs typeface="Consolas"/>
                <a:sym typeface="Consolas"/>
              </a:rPr>
              <a:t>// Insert an object</a:t>
            </a:r>
            <a:endParaRPr>
              <a:solidFill>
                <a:srgbClr val="666666"/>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POST /insert/SET_ID {“object”: </a:t>
            </a:r>
            <a:r>
              <a:rPr b="1" lang="sv-SE">
                <a:solidFill>
                  <a:srgbClr val="FF0000"/>
                </a:solidFill>
                <a:latin typeface="Consolas"/>
                <a:ea typeface="Consolas"/>
                <a:cs typeface="Consolas"/>
                <a:sym typeface="Consolas"/>
              </a:rPr>
              <a:t>VALUE</a:t>
            </a:r>
            <a:r>
              <a:rPr b="1" lang="sv-SE">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sv-SE">
                <a:solidFill>
                  <a:srgbClr val="666666"/>
                </a:solidFill>
                <a:latin typeface="Consolas"/>
                <a:ea typeface="Consolas"/>
                <a:cs typeface="Consolas"/>
                <a:sym typeface="Consolas"/>
              </a:rPr>
              <a:t>// Check the result</a:t>
            </a:r>
            <a:endParaRPr>
              <a:solidFill>
                <a:srgbClr val="666666"/>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pm.test(“Insertion”, function()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var jsonData = pm.response.json();</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a:t>
            </a:r>
            <a:r>
              <a:rPr b="1" lang="sv-SE">
                <a:solidFill>
                  <a:schemeClr val="dk1"/>
                </a:solidFill>
                <a:latin typeface="Consolas"/>
                <a:ea typeface="Consolas"/>
                <a:cs typeface="Consolas"/>
                <a:sym typeface="Consolas"/>
              </a:rPr>
              <a:t>pm.expect(jsonData.result).to.eql(</a:t>
            </a:r>
            <a:r>
              <a:rPr b="1" lang="sv-SE">
                <a:solidFill>
                  <a:srgbClr val="FF0000"/>
                </a:solidFill>
                <a:latin typeface="Consolas"/>
                <a:ea typeface="Consolas"/>
                <a:cs typeface="Consolas"/>
                <a:sym typeface="Consolas"/>
              </a:rPr>
              <a:t>VALUE</a:t>
            </a:r>
            <a:r>
              <a:rPr b="1" lang="sv-SE">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Identify Representative Values</a:t>
            </a:r>
            <a:endParaRPr/>
          </a:p>
        </p:txBody>
      </p:sp>
      <p:sp>
        <p:nvSpPr>
          <p:cNvPr id="139" name="Google Shape;139;p19"/>
          <p:cNvSpPr txBox="1"/>
          <p:nvPr>
            <p:ph idx="1" type="body"/>
          </p:nvPr>
        </p:nvSpPr>
        <p:spPr>
          <a:xfrm>
            <a:off x="468900" y="1282400"/>
            <a:ext cx="63921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lang="sv-SE" sz="2200"/>
              <a:t>Many values can be selected for each choice.</a:t>
            </a:r>
            <a:endParaRPr sz="2200"/>
          </a:p>
          <a:p>
            <a:pPr indent="-368300" lvl="0" marL="457200" rtl="0" algn="l">
              <a:spcBef>
                <a:spcPts val="1000"/>
              </a:spcBef>
              <a:spcAft>
                <a:spcPts val="0"/>
              </a:spcAft>
              <a:buSzPts val="2200"/>
              <a:buChar char="•"/>
            </a:pPr>
            <a:r>
              <a:rPr lang="sv-SE" sz="2200"/>
              <a:t>Partition values into </a:t>
            </a:r>
            <a:r>
              <a:rPr b="1" lang="sv-SE" sz="2200">
                <a:solidFill>
                  <a:schemeClr val="accent3"/>
                </a:solidFill>
              </a:rPr>
              <a:t>equivalence classes</a:t>
            </a:r>
            <a:r>
              <a:rPr lang="sv-SE" sz="2200"/>
              <a:t>.</a:t>
            </a:r>
            <a:endParaRPr sz="2200"/>
          </a:p>
          <a:p>
            <a:pPr indent="-342900" lvl="1" marL="914400" rtl="0" algn="l">
              <a:spcBef>
                <a:spcPts val="500"/>
              </a:spcBef>
              <a:spcAft>
                <a:spcPts val="0"/>
              </a:spcAft>
              <a:buSzPts val="1800"/>
              <a:buChar char="•"/>
            </a:pPr>
            <a:r>
              <a:rPr lang="sv-SE" sz="1800"/>
              <a:t>Sets of interchangeable values.</a:t>
            </a:r>
            <a:endParaRPr sz="1800"/>
          </a:p>
          <a:p>
            <a:pPr indent="-342900" lvl="1" marL="914400" rtl="0" algn="l">
              <a:spcBef>
                <a:spcPts val="500"/>
              </a:spcBef>
              <a:spcAft>
                <a:spcPts val="0"/>
              </a:spcAft>
              <a:buSzPts val="1800"/>
              <a:buChar char="•"/>
            </a:pPr>
            <a:r>
              <a:rPr lang="sv-SE" sz="1800"/>
              <a:t>Consider all outcomes of function.</a:t>
            </a:r>
            <a:endParaRPr sz="1800"/>
          </a:p>
          <a:p>
            <a:pPr indent="-342900" lvl="1" marL="914400" rtl="0" algn="l">
              <a:spcBef>
                <a:spcPts val="500"/>
              </a:spcBef>
              <a:spcAft>
                <a:spcPts val="0"/>
              </a:spcAft>
              <a:buSzPts val="1800"/>
              <a:buChar char="•"/>
            </a:pPr>
            <a:r>
              <a:rPr lang="sv-SE" sz="1800"/>
              <a:t>Consider logical ranges or groupings.</a:t>
            </a:r>
            <a:endParaRPr sz="1800"/>
          </a:p>
          <a:p>
            <a:pPr indent="-368300" lvl="0" marL="457200" rtl="0" algn="l">
              <a:spcBef>
                <a:spcPts val="1000"/>
              </a:spcBef>
              <a:spcAft>
                <a:spcPts val="0"/>
              </a:spcAft>
              <a:buSzPts val="2200"/>
              <a:buChar char="•"/>
            </a:pPr>
            <a:r>
              <a:rPr lang="sv-SE" sz="2200"/>
              <a:t>A t</a:t>
            </a:r>
            <a:r>
              <a:rPr lang="sv-SE" sz="2200"/>
              <a:t>est specification is a selection of values for all choices.</a:t>
            </a:r>
            <a:endParaRPr sz="2200"/>
          </a:p>
          <a:p>
            <a:pPr indent="-342900" lvl="1" marL="914400" rtl="0" algn="l">
              <a:spcBef>
                <a:spcPts val="500"/>
              </a:spcBef>
              <a:spcAft>
                <a:spcPts val="0"/>
              </a:spcAft>
              <a:buSzPts val="1800"/>
              <a:buChar char="•"/>
            </a:pPr>
            <a:r>
              <a:rPr lang="sv-SE" sz="1800"/>
              <a:t>Concrete test case replaces equivalence class with a concrete value.</a:t>
            </a:r>
            <a:endParaRPr sz="1800"/>
          </a:p>
        </p:txBody>
      </p:sp>
      <p:sp>
        <p:nvSpPr>
          <p:cNvPr id="140" name="Google Shape;140;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141" name="Google Shape;141;p19"/>
          <p:cNvPicPr preferRelativeResize="0"/>
          <p:nvPr/>
        </p:nvPicPr>
        <p:blipFill>
          <a:blip r:embed="rId3">
            <a:alphaModFix/>
          </a:blip>
          <a:stretch>
            <a:fillRect/>
          </a:stretch>
        </p:blipFill>
        <p:spPr>
          <a:xfrm>
            <a:off x="6776975" y="1459750"/>
            <a:ext cx="2177800" cy="283291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48" name="Google Shape;148;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a:t>
            </a:r>
            <a:r>
              <a:rPr lang="sv-SE">
                <a:latin typeface="Consolas"/>
                <a:ea typeface="Consolas"/>
                <a:cs typeface="Consolas"/>
                <a:sym typeface="Consolas"/>
              </a:rPr>
              <a:t>Set</a:t>
            </a:r>
            <a:r>
              <a:rPr lang="sv-SE"/>
              <a:t> Functions</a:t>
            </a:r>
            <a:endParaRPr/>
          </a:p>
        </p:txBody>
      </p:sp>
      <p:sp>
        <p:nvSpPr>
          <p:cNvPr id="149" name="Google Shape;149;p20"/>
          <p:cNvSpPr txBox="1"/>
          <p:nvPr>
            <p:ph idx="1" type="body"/>
          </p:nvPr>
        </p:nvSpPr>
        <p:spPr>
          <a:xfrm>
            <a:off x="131050" y="1282400"/>
            <a:ext cx="6976500" cy="548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latin typeface="Consolas"/>
                <a:ea typeface="Consolas"/>
                <a:cs typeface="Consolas"/>
                <a:sym typeface="Consolas"/>
              </a:rPr>
              <a:t>POST /insert/SET_ID {“object”: VALUE}</a:t>
            </a:r>
            <a:endParaRPr b="1" sz="1800"/>
          </a:p>
          <a:p>
            <a:pPr indent="0" lvl="0" marL="0" rtl="0" algn="l">
              <a:spcBef>
                <a:spcPts val="1000"/>
              </a:spcBef>
              <a:spcAft>
                <a:spcPts val="0"/>
              </a:spcAft>
              <a:buNone/>
            </a:pPr>
            <a:r>
              <a:t/>
            </a:r>
            <a:endParaRPr b="1" sz="1400"/>
          </a:p>
          <a:p>
            <a:pPr indent="0" lvl="0" marL="0" rtl="0" algn="l">
              <a:spcBef>
                <a:spcPts val="1000"/>
              </a:spcBef>
              <a:spcAft>
                <a:spcPts val="0"/>
              </a:spcAft>
              <a:buNone/>
            </a:pPr>
            <a:r>
              <a:rPr b="1" lang="sv-SE" sz="1400"/>
              <a:t>Parameter: Set ID</a:t>
            </a:r>
            <a:endParaRPr b="1" sz="1400"/>
          </a:p>
          <a:p>
            <a:pPr indent="-317500" lvl="0" marL="457200" rtl="0" algn="l">
              <a:spcBef>
                <a:spcPts val="1000"/>
              </a:spcBef>
              <a:spcAft>
                <a:spcPts val="0"/>
              </a:spcAft>
              <a:buClr>
                <a:srgbClr val="0000FF"/>
              </a:buClr>
              <a:buSzPts val="1400"/>
              <a:buChar char="•"/>
            </a:pPr>
            <a:r>
              <a:rPr b="1" lang="sv-SE" sz="1400">
                <a:solidFill>
                  <a:srgbClr val="0000FF"/>
                </a:solidFill>
              </a:rPr>
              <a:t>Choice:</a:t>
            </a:r>
            <a:r>
              <a:rPr lang="sv-SE" sz="1400">
                <a:solidFill>
                  <a:srgbClr val="0000FF"/>
                </a:solidFill>
              </a:rPr>
              <a:t> How many items are in the set?</a:t>
            </a:r>
            <a:endParaRPr sz="1400">
              <a:solidFill>
                <a:srgbClr val="0000FF"/>
              </a:solidFill>
            </a:endParaRPr>
          </a:p>
          <a:p>
            <a:pPr indent="-317500" lvl="1" marL="914400" rtl="0" algn="l">
              <a:spcBef>
                <a:spcPts val="500"/>
              </a:spcBef>
              <a:spcAft>
                <a:spcPts val="0"/>
              </a:spcAft>
              <a:buSzPts val="1400"/>
              <a:buChar char="•"/>
            </a:pPr>
            <a:r>
              <a:rPr b="1" lang="sv-SE" sz="1400"/>
              <a:t>Representative Values:</a:t>
            </a:r>
            <a:endParaRPr b="1" sz="1400"/>
          </a:p>
          <a:p>
            <a:pPr indent="-317500" lvl="2" marL="1371600" rtl="0" algn="l">
              <a:spcBef>
                <a:spcPts val="500"/>
              </a:spcBef>
              <a:spcAft>
                <a:spcPts val="0"/>
              </a:spcAft>
              <a:buSzPts val="1400"/>
              <a:buChar char="•"/>
            </a:pPr>
            <a:r>
              <a:rPr lang="sv-SE" sz="1400"/>
              <a:t>Empty Set</a:t>
            </a:r>
            <a:endParaRPr sz="1400"/>
          </a:p>
          <a:p>
            <a:pPr indent="-317500" lvl="2" marL="1371600" rtl="0" algn="l">
              <a:spcBef>
                <a:spcPts val="500"/>
              </a:spcBef>
              <a:spcAft>
                <a:spcPts val="0"/>
              </a:spcAft>
              <a:buSzPts val="1400"/>
              <a:buChar char="•"/>
            </a:pPr>
            <a:r>
              <a:rPr lang="sv-SE" sz="1400"/>
              <a:t>Set with 1 item</a:t>
            </a:r>
            <a:endParaRPr sz="1400"/>
          </a:p>
          <a:p>
            <a:pPr indent="-317500" lvl="2" marL="1371600" rtl="0" algn="l">
              <a:spcBef>
                <a:spcPts val="500"/>
              </a:spcBef>
              <a:spcAft>
                <a:spcPts val="0"/>
              </a:spcAft>
              <a:buSzPts val="1400"/>
              <a:buChar char="•"/>
            </a:pPr>
            <a:r>
              <a:rPr lang="sv-SE" sz="1400"/>
              <a:t>Set with 10 items</a:t>
            </a:r>
            <a:endParaRPr sz="1400"/>
          </a:p>
          <a:p>
            <a:pPr indent="-317500" lvl="2" marL="1371600" rtl="0" algn="l">
              <a:spcBef>
                <a:spcPts val="500"/>
              </a:spcBef>
              <a:spcAft>
                <a:spcPts val="0"/>
              </a:spcAft>
              <a:buSzPts val="1400"/>
              <a:buChar char="•"/>
            </a:pPr>
            <a:r>
              <a:rPr lang="sv-SE" sz="1400"/>
              <a:t>Set with 10000 items</a:t>
            </a:r>
            <a:endParaRPr sz="1400"/>
          </a:p>
        </p:txBody>
      </p:sp>
      <p:sp>
        <p:nvSpPr>
          <p:cNvPr id="150" name="Google Shape;150;p20"/>
          <p:cNvSpPr/>
          <p:nvPr/>
        </p:nvSpPr>
        <p:spPr>
          <a:xfrm>
            <a:off x="6553200" y="886500"/>
            <a:ext cx="2248500" cy="463500"/>
          </a:xfrm>
          <a:prstGeom prst="roundRect">
            <a:avLst>
              <a:gd fmla="val 16667" name="adj"/>
            </a:avLst>
          </a:prstGeom>
          <a:solidFill>
            <a:srgbClr val="99B3C2"/>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
        <p:nvSpPr>
          <p:cNvPr id="151" name="Google Shape;151;p20"/>
          <p:cNvSpPr txBox="1"/>
          <p:nvPr/>
        </p:nvSpPr>
        <p:spPr>
          <a:xfrm>
            <a:off x="4740450" y="1920027"/>
            <a:ext cx="4021800" cy="3067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b="1" lang="sv-SE">
                <a:solidFill>
                  <a:schemeClr val="dk1"/>
                </a:solidFill>
              </a:rPr>
              <a:t>Parameter: object</a:t>
            </a:r>
            <a:endParaRPr b="1">
              <a:solidFill>
                <a:schemeClr val="dk1"/>
              </a:solidFill>
            </a:endParaRPr>
          </a:p>
          <a:p>
            <a:pPr indent="-317500" lvl="0" marL="457200" rtl="0" algn="l">
              <a:lnSpc>
                <a:spcPct val="90000"/>
              </a:lnSpc>
              <a:spcBef>
                <a:spcPts val="1000"/>
              </a:spcBef>
              <a:spcAft>
                <a:spcPts val="0"/>
              </a:spcAft>
              <a:buClr>
                <a:srgbClr val="0000FF"/>
              </a:buClr>
              <a:buSzPts val="1400"/>
              <a:buChar char="•"/>
            </a:pPr>
            <a:r>
              <a:rPr b="1" lang="sv-SE">
                <a:solidFill>
                  <a:srgbClr val="0000FF"/>
                </a:solidFill>
              </a:rPr>
              <a:t>Choice:</a:t>
            </a:r>
            <a:r>
              <a:rPr lang="sv-SE">
                <a:solidFill>
                  <a:srgbClr val="0000FF"/>
                </a:solidFill>
              </a:rPr>
              <a:t> Is the object already in the set?</a:t>
            </a:r>
            <a:endParaRPr>
              <a:solidFill>
                <a:srgbClr val="0000FF"/>
              </a:solidFill>
            </a:endParaRPr>
          </a:p>
          <a:p>
            <a:pPr indent="-317500" lvl="1" marL="914400" rtl="0" algn="l">
              <a:lnSpc>
                <a:spcPct val="90000"/>
              </a:lnSpc>
              <a:spcBef>
                <a:spcPts val="1000"/>
              </a:spcBef>
              <a:spcAft>
                <a:spcPts val="0"/>
              </a:spcAft>
              <a:buClr>
                <a:schemeClr val="dk1"/>
              </a:buClr>
              <a:buSzPts val="1400"/>
              <a:buChar char="•"/>
            </a:pPr>
            <a:r>
              <a:rPr b="1" lang="sv-SE">
                <a:solidFill>
                  <a:schemeClr val="dk1"/>
                </a:solidFill>
              </a:rPr>
              <a:t>Representative Values:</a:t>
            </a:r>
            <a:endParaRPr b="1">
              <a:solidFill>
                <a:schemeClr val="dk1"/>
              </a:solidFill>
            </a:endParaRPr>
          </a:p>
          <a:p>
            <a:pPr indent="-317500" lvl="2" marL="1371600" rtl="0" algn="l">
              <a:lnSpc>
                <a:spcPct val="90000"/>
              </a:lnSpc>
              <a:spcBef>
                <a:spcPts val="1000"/>
              </a:spcBef>
              <a:spcAft>
                <a:spcPts val="0"/>
              </a:spcAft>
              <a:buClr>
                <a:schemeClr val="dk1"/>
              </a:buClr>
              <a:buSzPts val="1400"/>
              <a:buChar char="•"/>
            </a:pPr>
            <a:r>
              <a:rPr lang="sv-SE">
                <a:solidFill>
                  <a:schemeClr val="dk1"/>
                </a:solidFill>
              </a:rPr>
              <a:t>obj already in set</a:t>
            </a:r>
            <a:endParaRPr>
              <a:solidFill>
                <a:schemeClr val="dk1"/>
              </a:solidFill>
            </a:endParaRPr>
          </a:p>
          <a:p>
            <a:pPr indent="-342900" lvl="2" marL="1371600" rtl="0" algn="l">
              <a:lnSpc>
                <a:spcPct val="90000"/>
              </a:lnSpc>
              <a:spcBef>
                <a:spcPts val="1000"/>
              </a:spcBef>
              <a:spcAft>
                <a:spcPts val="0"/>
              </a:spcAft>
              <a:buClr>
                <a:schemeClr val="dk1"/>
              </a:buClr>
              <a:buSzPts val="1800"/>
              <a:buChar char="•"/>
            </a:pPr>
            <a:r>
              <a:rPr lang="sv-SE">
                <a:solidFill>
                  <a:schemeClr val="dk1"/>
                </a:solidFill>
              </a:rPr>
              <a:t>obj not in set</a:t>
            </a:r>
            <a:endParaRPr>
              <a:solidFill>
                <a:schemeClr val="dk1"/>
              </a:solidFill>
            </a:endParaRPr>
          </a:p>
          <a:p>
            <a:pPr indent="-317500" lvl="0" marL="457200" rtl="0" algn="l">
              <a:lnSpc>
                <a:spcPct val="90000"/>
              </a:lnSpc>
              <a:spcBef>
                <a:spcPts val="1000"/>
              </a:spcBef>
              <a:spcAft>
                <a:spcPts val="0"/>
              </a:spcAft>
              <a:buClr>
                <a:srgbClr val="0000FF"/>
              </a:buClr>
              <a:buSzPts val="1400"/>
              <a:buChar char="•"/>
            </a:pPr>
            <a:r>
              <a:rPr b="1" lang="sv-SE">
                <a:solidFill>
                  <a:srgbClr val="0000FF"/>
                </a:solidFill>
              </a:rPr>
              <a:t>Choice: </a:t>
            </a:r>
            <a:r>
              <a:rPr lang="sv-SE">
                <a:solidFill>
                  <a:srgbClr val="0000FF"/>
                </a:solidFill>
              </a:rPr>
              <a:t>Is the object valid?</a:t>
            </a:r>
            <a:endParaRPr>
              <a:solidFill>
                <a:srgbClr val="0000FF"/>
              </a:solidFill>
            </a:endParaRPr>
          </a:p>
          <a:p>
            <a:pPr indent="-317500" lvl="1" marL="914400" rtl="0" algn="l">
              <a:lnSpc>
                <a:spcPct val="90000"/>
              </a:lnSpc>
              <a:spcBef>
                <a:spcPts val="1000"/>
              </a:spcBef>
              <a:spcAft>
                <a:spcPts val="0"/>
              </a:spcAft>
              <a:buClr>
                <a:schemeClr val="dk1"/>
              </a:buClr>
              <a:buSzPts val="1400"/>
              <a:buChar char="•"/>
            </a:pPr>
            <a:r>
              <a:rPr b="1" lang="sv-SE">
                <a:solidFill>
                  <a:schemeClr val="dk1"/>
                </a:solidFill>
              </a:rPr>
              <a:t>Representative Values:</a:t>
            </a:r>
            <a:endParaRPr b="1">
              <a:solidFill>
                <a:schemeClr val="dk1"/>
              </a:solidFill>
            </a:endParaRPr>
          </a:p>
          <a:p>
            <a:pPr indent="-317500" lvl="2" marL="1371600" rtl="0" algn="l">
              <a:lnSpc>
                <a:spcPct val="90000"/>
              </a:lnSpc>
              <a:spcBef>
                <a:spcPts val="1000"/>
              </a:spcBef>
              <a:spcAft>
                <a:spcPts val="0"/>
              </a:spcAft>
              <a:buClr>
                <a:schemeClr val="dk1"/>
              </a:buClr>
              <a:buSzPts val="1400"/>
              <a:buChar char="•"/>
            </a:pPr>
            <a:r>
              <a:rPr lang="sv-SE">
                <a:solidFill>
                  <a:schemeClr val="dk1"/>
                </a:solidFill>
              </a:rPr>
              <a:t>Valid obj</a:t>
            </a:r>
            <a:endParaRPr>
              <a:solidFill>
                <a:schemeClr val="dk1"/>
              </a:solidFill>
            </a:endParaRPr>
          </a:p>
          <a:p>
            <a:pPr indent="-342900" lvl="2" marL="1371600" rtl="0" algn="l">
              <a:lnSpc>
                <a:spcPct val="90000"/>
              </a:lnSpc>
              <a:spcBef>
                <a:spcPts val="1000"/>
              </a:spcBef>
              <a:spcAft>
                <a:spcPts val="0"/>
              </a:spcAft>
              <a:buClr>
                <a:schemeClr val="dk1"/>
              </a:buClr>
              <a:buSzPts val="1800"/>
              <a:buChar char="•"/>
            </a:pPr>
            <a:r>
              <a:rPr lang="sv-SE">
                <a:solidFill>
                  <a:schemeClr val="dk1"/>
                </a:solidFill>
              </a:rPr>
              <a:t>Null obj</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