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3.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theme+xml" PartName="/ppt/theme/theme4.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6" r:id="rId5"/>
    <p:sldMasterId id="2147483657" r:id="rId6"/>
    <p:sldMasterId id="2147483658" r:id="rId7"/>
  </p:sldMasterIdLst>
  <p:notesMasterIdLst>
    <p:notesMasterId r:id="rId8"/>
  </p:notesMasterIdLst>
  <p:sldIdLst>
    <p:sldId id="256" r:id="rId9"/>
    <p:sldId id="257" r:id="rId10"/>
    <p:sldId id="258" r:id="rId11"/>
    <p:sldId id="259" r:id="rId12"/>
    <p:sldId id="260" r:id="rId13"/>
    <p:sldId id="261" r:id="rId14"/>
    <p:sldId id="262" r:id="rId15"/>
    <p:sldId id="263" r:id="rId16"/>
    <p:sldId id="264" r:id="rId17"/>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1B0951-734B-494E-AEE5-F56F81BD4B17}">
  <a:tblStyle styleId="{811B0951-734B-494E-AEE5-F56F81BD4B17}"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3.xml"/><Relationship Id="rId10" Type="http://schemas.openxmlformats.org/officeDocument/2006/relationships/slide" Target="slides/slide2.xml"/><Relationship Id="rId13" Type="http://schemas.openxmlformats.org/officeDocument/2006/relationships/slide" Target="slides/slide5.xml"/><Relationship Id="rId12" Type="http://schemas.openxmlformats.org/officeDocument/2006/relationships/slide" Target="slides/slide4.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1.xml"/><Relationship Id="rId15" Type="http://schemas.openxmlformats.org/officeDocument/2006/relationships/slide" Target="slides/slide7.xml"/><Relationship Id="rId14" Type="http://schemas.openxmlformats.org/officeDocument/2006/relationships/slide" Target="slides/slide6.xml"/><Relationship Id="rId17" Type="http://schemas.openxmlformats.org/officeDocument/2006/relationships/slide" Target="slides/slide9.xml"/><Relationship Id="rId16" Type="http://schemas.openxmlformats.org/officeDocument/2006/relationships/slide" Target="slides/slide8.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slideMaster" Target="slideMasters/slideMaster3.xml"/><Relationship Id="rId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35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sv-SE"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8" name="Google Shape;6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7e42206e74_0_6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74" name="Google Shape;74;g7e42206e74_0_6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100">
                <a:solidFill>
                  <a:srgbClr val="000000"/>
                </a:solidFill>
                <a:latin typeface="Arial"/>
                <a:ea typeface="Arial"/>
                <a:cs typeface="Arial"/>
                <a:sym typeface="Arial"/>
              </a:rPr>
              <a:t>15 minute break</a:t>
            </a:r>
            <a:endParaRPr/>
          </a:p>
        </p:txBody>
      </p:sp>
      <p:sp>
        <p:nvSpPr>
          <p:cNvPr id="75" name="Google Shape;75;g7e42206e74_0_6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1" name="Google Shape;81;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7e42206e74_0_25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0" name="Google Shape;90;g7e42206e74_0_25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go over</a:t>
            </a:r>
            <a:endParaRPr/>
          </a:p>
        </p:txBody>
      </p:sp>
      <p:sp>
        <p:nvSpPr>
          <p:cNvPr id="91" name="Google Shape;91;g7e42206e74_0_253: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7e42206e74_0_2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99" name="Google Shape;99;g7e42206e74_0_26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g7e42206e74_0_261: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7e42206e74_0_18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7e42206e74_0_18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R are very similar, the difference is that U means that the first property can stop being true in the same state that the latter becomes true. </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R is stronger, R requires that both be true for at least one state, then in the next state, the first property can become false. If the latter property never becomes true, then the former can never be false.</a:t>
            </a:r>
            <a:endParaRPr sz="1050">
              <a:solidFill>
                <a:srgbClr val="252525"/>
              </a:solidFill>
              <a:highlight>
                <a:srgbClr val="FFFFFF"/>
              </a:highligh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7e42206e74_0_11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7e42206e74_0_1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1050">
                <a:solidFill>
                  <a:srgbClr val="252525"/>
                </a:solidFill>
                <a:highlight>
                  <a:srgbClr val="FFFFFF"/>
                </a:highlight>
              </a:rPr>
              <a:t>As computation tree logic poses properties over all possible paths, not just over a specific path, there quantifiers get a little more complex. CTL has two quantifiers over all paths, and several over specific paths</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(go over)</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U and W are similar - the difference is that W is a weaker property - it never guarantees that the latter property will be verified. I could always be hungry and hunger W burger would be considered true. For hunger U burger to be verified, you must eventually eat a burger and you must be hungry until then.</a:t>
            </a:r>
            <a:endParaRPr sz="1050">
              <a:solidFill>
                <a:srgbClr val="252525"/>
              </a:solidFill>
              <a:highlight>
                <a:srgbClr val="FFFFFF"/>
              </a:highlight>
            </a:endParaRPr>
          </a:p>
          <a:p>
            <a:pPr indent="0" lvl="0" marL="0" rtl="0" algn="l">
              <a:spcBef>
                <a:spcPts val="0"/>
              </a:spcBef>
              <a:spcAft>
                <a:spcPts val="0"/>
              </a:spcAft>
              <a:buNone/>
            </a:pPr>
            <a:r>
              <a:rPr lang="sv-SE" sz="1050">
                <a:solidFill>
                  <a:srgbClr val="252525"/>
                </a:solidFill>
                <a:highlight>
                  <a:srgbClr val="FFFFFF"/>
                </a:highlight>
              </a:rPr>
              <a:t>The path specific and all path quantifiers are alwayscombined, so that you specify properties saying things like, along all path, something will happen next, or there exists some path where this becomes true.</a:t>
            </a:r>
            <a:endParaRPr sz="1050">
              <a:solidFill>
                <a:srgbClr val="252525"/>
              </a:solidFill>
              <a:highlight>
                <a:srgbClr val="FFFFFF"/>
              </a:highligh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7e42206e74_0_26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7e42206e74_0_26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6" name="Google Shape;126;g7e42206e74_0_26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3" name="Google Shape;133;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green">
  <p:cSld name="Title green">
    <p:spTree>
      <p:nvGrpSpPr>
        <p:cNvPr id="13" name="Shape 13"/>
        <p:cNvGrpSpPr/>
        <p:nvPr/>
      </p:nvGrpSpPr>
      <p:grpSpPr>
        <a:xfrm>
          <a:off x="0" y="0"/>
          <a:ext cx="0" cy="0"/>
          <a:chOff x="0" y="0"/>
          <a:chExt cx="0" cy="0"/>
        </a:xfrm>
      </p:grpSpPr>
      <p:sp>
        <p:nvSpPr>
          <p:cNvPr id="14" name="Google Shape;14;p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80000"/>
              </a:lnSpc>
              <a:spcBef>
                <a:spcPts val="750"/>
              </a:spcBef>
              <a:spcAft>
                <a:spcPts val="0"/>
              </a:spcAft>
              <a:buClr>
                <a:schemeClr val="lt1"/>
              </a:buClr>
              <a:buSzPts val="4000"/>
              <a:buFont typeface="Arial"/>
              <a:buNone/>
              <a:defRPr b="1" i="0" sz="40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4000"/>
              <a:buFont typeface="Arial"/>
              <a:buNone/>
              <a:defRPr b="1" i="0" sz="400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
        <p:nvSpPr>
          <p:cNvPr id="15" name="Google Shape;15;p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750"/>
              </a:spcBef>
              <a:spcAft>
                <a:spcPts val="0"/>
              </a:spcAft>
              <a:buClr>
                <a:schemeClr val="lt1"/>
              </a:buClr>
              <a:buSzPts val="1800"/>
              <a:buFont typeface="Arial"/>
              <a:buNone/>
              <a:defRPr b="0" i="0" sz="1800" u="none" cap="none" strike="noStrike">
                <a:solidFill>
                  <a:schemeClr val="lt1"/>
                </a:solidFill>
                <a:latin typeface="Arial"/>
                <a:ea typeface="Arial"/>
                <a:cs typeface="Arial"/>
                <a:sym typeface="Arial"/>
              </a:defRPr>
            </a:lvl1pPr>
            <a:lvl2pPr indent="-228600" lvl="1" marL="914400" marR="0" rtl="0" algn="l">
              <a:lnSpc>
                <a:spcPct val="90000"/>
              </a:lnSpc>
              <a:spcBef>
                <a:spcPts val="375"/>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2pPr>
            <a:lvl3pPr indent="-228600" lvl="2" marL="1371600" marR="0" rtl="0" algn="l">
              <a:lnSpc>
                <a:spcPct val="90000"/>
              </a:lnSpc>
              <a:spcBef>
                <a:spcPts val="375"/>
              </a:spcBef>
              <a:spcAft>
                <a:spcPts val="0"/>
              </a:spcAft>
              <a:buClr>
                <a:schemeClr val="dk1"/>
              </a:buClr>
              <a:buSzPts val="1500"/>
              <a:buFont typeface="Arial"/>
              <a:buNone/>
              <a:defRPr b="0" i="0" sz="1500" u="none" cap="none" strike="noStrike">
                <a:solidFill>
                  <a:schemeClr val="dk1"/>
                </a:solidFill>
                <a:latin typeface="Arial"/>
                <a:ea typeface="Arial"/>
                <a:cs typeface="Arial"/>
                <a:sym typeface="Arial"/>
              </a:defRPr>
            </a:lvl3pPr>
            <a:lvl4pPr indent="-228600" lvl="3" marL="18288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4pPr>
            <a:lvl5pPr indent="-228600" lvl="4" marL="2286000" marR="0" rtl="0" algn="l">
              <a:lnSpc>
                <a:spcPct val="90000"/>
              </a:lnSpc>
              <a:spcBef>
                <a:spcPts val="375"/>
              </a:spcBef>
              <a:spcAft>
                <a:spcPts val="0"/>
              </a:spcAft>
              <a:buClr>
                <a:schemeClr val="dk1"/>
              </a:buClr>
              <a:buSzPts val="1350"/>
              <a:buFont typeface="Arial"/>
              <a:buNone/>
              <a:defRPr b="0" i="0" sz="1350" u="none" cap="none" strike="noStrike">
                <a:solidFill>
                  <a:schemeClr val="dk1"/>
                </a:solidFill>
                <a:latin typeface="Arial"/>
                <a:ea typeface="Arial"/>
                <a:cs typeface="Arial"/>
                <a:sym typeface="Arial"/>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one column">
  <p:cSld name="List one column">
    <p:spTree>
      <p:nvGrpSpPr>
        <p:cNvPr id="20" name="Shape 20"/>
        <p:cNvGrpSpPr/>
        <p:nvPr/>
      </p:nvGrpSpPr>
      <p:grpSpPr>
        <a:xfrm>
          <a:off x="0" y="0"/>
          <a:ext cx="0" cy="0"/>
          <a:chOff x="0" y="0"/>
          <a:chExt cx="0" cy="0"/>
        </a:xfrm>
      </p:grpSpPr>
      <p:sp>
        <p:nvSpPr>
          <p:cNvPr id="21" name="Google Shape;21;p4"/>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22" name="Google Shape;22;p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3" name="Google Shape;23;p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24" name="Google Shape;24;p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25" name="Google Shape;25;p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26" name="Google Shape;26;p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one column">
  <p:cSld name="Preamble, list one column">
    <p:spTree>
      <p:nvGrpSpPr>
        <p:cNvPr id="27" name="Shape 27"/>
        <p:cNvGrpSpPr/>
        <p:nvPr/>
      </p:nvGrpSpPr>
      <p:grpSpPr>
        <a:xfrm>
          <a:off x="0" y="0"/>
          <a:ext cx="0" cy="0"/>
          <a:chOff x="0" y="0"/>
          <a:chExt cx="0" cy="0"/>
        </a:xfrm>
      </p:grpSpPr>
      <p:sp>
        <p:nvSpPr>
          <p:cNvPr id="28" name="Google Shape;28;p5"/>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rgbClr val="000000"/>
              </a:solidFill>
              <a:latin typeface="Arial"/>
              <a:ea typeface="Arial"/>
              <a:cs typeface="Arial"/>
              <a:sym typeface="Arial"/>
            </a:endParaRPr>
          </a:p>
        </p:txBody>
      </p:sp>
      <p:sp>
        <p:nvSpPr>
          <p:cNvPr id="29" name="Google Shape;29;p5"/>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0" name="Google Shape;30;p5"/>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1" name="Google Shape;31;p5"/>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32" name="Google Shape;32;p5"/>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3" name="Google Shape;33;p5"/>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298450" lvl="5" marL="2743200" marR="0" rtl="0" algn="l">
              <a:lnSpc>
                <a:spcPct val="90000"/>
              </a:lnSpc>
              <a:spcBef>
                <a:spcPts val="500"/>
              </a:spcBef>
              <a:spcAft>
                <a:spcPts val="0"/>
              </a:spcAft>
              <a:buClr>
                <a:schemeClr val="dk1"/>
              </a:buClr>
              <a:buSzPts val="1100"/>
              <a:buFont typeface="Arial"/>
              <a:buChar char="•"/>
              <a:defRPr b="0" i="0" sz="11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two columns">
  <p:cSld name="List two columns">
    <p:spTree>
      <p:nvGrpSpPr>
        <p:cNvPr id="34" name="Shape 34"/>
        <p:cNvGrpSpPr/>
        <p:nvPr/>
      </p:nvGrpSpPr>
      <p:grpSpPr>
        <a:xfrm>
          <a:off x="0" y="0"/>
          <a:ext cx="0" cy="0"/>
          <a:chOff x="0" y="0"/>
          <a:chExt cx="0" cy="0"/>
        </a:xfrm>
      </p:grpSpPr>
      <p:sp>
        <p:nvSpPr>
          <p:cNvPr id="35" name="Google Shape;35;p6"/>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36" name="Google Shape;36;p6"/>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7" name="Google Shape;37;p6"/>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38" name="Google Shape;38;p6"/>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39" name="Google Shape;39;p6"/>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0" name="Google Shape;40;p6"/>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eamble, list two columns">
  <p:cSld name="Preamble, list two columns">
    <p:spTree>
      <p:nvGrpSpPr>
        <p:cNvPr id="41" name="Shape 41"/>
        <p:cNvGrpSpPr/>
        <p:nvPr/>
      </p:nvGrpSpPr>
      <p:grpSpPr>
        <a:xfrm>
          <a:off x="0" y="0"/>
          <a:ext cx="0" cy="0"/>
          <a:chOff x="0" y="0"/>
          <a:chExt cx="0" cy="0"/>
        </a:xfrm>
      </p:grpSpPr>
      <p:sp>
        <p:nvSpPr>
          <p:cNvPr id="42" name="Google Shape;42;p7"/>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43" name="Google Shape;43;p7"/>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44" name="Google Shape;44;p7"/>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2600"/>
              <a:buFont typeface="Arial"/>
              <a:buNone/>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45" name="Google Shape;45;p7"/>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6" name="Google Shape;46;p7"/>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47" name="Google Shape;47;p7"/>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block">
  <p:cSld name="Textblock">
    <p:spTree>
      <p:nvGrpSpPr>
        <p:cNvPr id="48" name="Shape 48"/>
        <p:cNvGrpSpPr/>
        <p:nvPr/>
      </p:nvGrpSpPr>
      <p:grpSpPr>
        <a:xfrm>
          <a:off x="0" y="0"/>
          <a:ext cx="0" cy="0"/>
          <a:chOff x="0" y="0"/>
          <a:chExt cx="0" cy="0"/>
        </a:xfrm>
      </p:grpSpPr>
      <p:sp>
        <p:nvSpPr>
          <p:cNvPr id="49" name="Google Shape;49;p8"/>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0" name="Google Shape;50;p8"/>
          <p:cNvSpPr txBox="1"/>
          <p:nvPr>
            <p:ph type="title"/>
          </p:nvPr>
        </p:nvSpPr>
        <p:spPr>
          <a:xfrm>
            <a:off x="468890" y="614003"/>
            <a:ext cx="8217910" cy="752021"/>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51" name="Google Shape;51;p8"/>
          <p:cNvSpPr txBox="1"/>
          <p:nvPr>
            <p:ph idx="1" type="body"/>
          </p:nvPr>
        </p:nvSpPr>
        <p:spPr>
          <a:xfrm>
            <a:off x="468890" y="1366024"/>
            <a:ext cx="8217910" cy="3093225"/>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0" i="0" sz="18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52" name="Google Shape;52;p8"/>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3" name="Google Shape;53;p8"/>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4" name="Google Shape;54;p8"/>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ist with image">
  <p:cSld name="List with image">
    <p:spTree>
      <p:nvGrpSpPr>
        <p:cNvPr id="55" name="Shape 55"/>
        <p:cNvGrpSpPr/>
        <p:nvPr/>
      </p:nvGrpSpPr>
      <p:grpSpPr>
        <a:xfrm>
          <a:off x="0" y="0"/>
          <a:ext cx="0" cy="0"/>
          <a:chOff x="0" y="0"/>
          <a:chExt cx="0" cy="0"/>
        </a:xfrm>
      </p:grpSpPr>
      <p:sp>
        <p:nvSpPr>
          <p:cNvPr id="56" name="Google Shape;56;p9"/>
          <p:cNvSpPr/>
          <p:nvPr>
            <p:ph idx="2" type="pic"/>
          </p:nvPr>
        </p:nvSpPr>
        <p:spPr>
          <a:xfrm>
            <a:off x="6553200" y="418169"/>
            <a:ext cx="2590800" cy="4512106"/>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Arial"/>
                <a:ea typeface="Arial"/>
                <a:cs typeface="Arial"/>
                <a:sym typeface="Arial"/>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Arial"/>
                <a:ea typeface="Arial"/>
                <a:cs typeface="Arial"/>
                <a:sym typeface="Arial"/>
              </a:defRPr>
            </a:lvl9pPr>
          </a:lstStyle>
          <a:p/>
        </p:txBody>
      </p:sp>
      <p:sp>
        <p:nvSpPr>
          <p:cNvPr id="57" name="Google Shape;57;p9"/>
          <p:cNvSpPr/>
          <p:nvPr/>
        </p:nvSpPr>
        <p:spPr>
          <a:xfrm>
            <a:off x="0" y="4930275"/>
            <a:ext cx="9144000" cy="213226"/>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sp>
        <p:nvSpPr>
          <p:cNvPr id="58" name="Google Shape;58;p9"/>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6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59" name="Google Shape;59;p9"/>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600" u="none" cap="none" strike="noStrike">
                <a:solidFill>
                  <a:srgbClr val="FFFFFF"/>
                </a:solidFill>
                <a:latin typeface="Arial"/>
                <a:ea typeface="Arial"/>
                <a:cs typeface="Arial"/>
                <a:sym typeface="Arial"/>
              </a:defRPr>
            </a:lvl1pPr>
            <a:lvl2pPr lvl="1" marR="0" rtl="0" algn="l">
              <a:spcBef>
                <a:spcPts val="0"/>
              </a:spcBef>
              <a:spcAft>
                <a:spcPts val="0"/>
              </a:spcAft>
              <a:buSzPts val="1400"/>
              <a:buNone/>
              <a:defRPr b="0" i="0" sz="135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35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35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35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35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35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35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350" u="none" cap="none" strike="noStrike">
                <a:solidFill>
                  <a:schemeClr val="dk1"/>
                </a:solidFill>
                <a:latin typeface="Arial"/>
                <a:ea typeface="Arial"/>
                <a:cs typeface="Arial"/>
                <a:sym typeface="Arial"/>
              </a:defRPr>
            </a:lvl9pPr>
          </a:lstStyle>
          <a:p/>
        </p:txBody>
      </p:sp>
      <p:sp>
        <p:nvSpPr>
          <p:cNvPr id="60" name="Google Shape;60;p9"/>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buNone/>
              <a:defRPr b="0" i="0" sz="600" u="none" cap="none" strike="noStrike">
                <a:solidFill>
                  <a:schemeClr val="lt1"/>
                </a:solidFill>
                <a:latin typeface="Arial"/>
                <a:ea typeface="Arial"/>
                <a:cs typeface="Arial"/>
                <a:sym typeface="Arial"/>
              </a:defRPr>
            </a:lvl1pPr>
            <a:lvl2pPr indent="0" lvl="1" marL="0" marR="0" rtl="0" algn="r">
              <a:spcBef>
                <a:spcPts val="0"/>
              </a:spcBef>
              <a:buNone/>
              <a:defRPr b="0" i="0" sz="600" u="none" cap="none" strike="noStrike">
                <a:solidFill>
                  <a:schemeClr val="lt1"/>
                </a:solidFill>
                <a:latin typeface="Arial"/>
                <a:ea typeface="Arial"/>
                <a:cs typeface="Arial"/>
                <a:sym typeface="Arial"/>
              </a:defRPr>
            </a:lvl2pPr>
            <a:lvl3pPr indent="0" lvl="2" marL="0" marR="0" rtl="0" algn="r">
              <a:spcBef>
                <a:spcPts val="0"/>
              </a:spcBef>
              <a:buNone/>
              <a:defRPr b="0" i="0" sz="600" u="none" cap="none" strike="noStrike">
                <a:solidFill>
                  <a:schemeClr val="lt1"/>
                </a:solidFill>
                <a:latin typeface="Arial"/>
                <a:ea typeface="Arial"/>
                <a:cs typeface="Arial"/>
                <a:sym typeface="Arial"/>
              </a:defRPr>
            </a:lvl3pPr>
            <a:lvl4pPr indent="0" lvl="3" marL="0" marR="0" rtl="0" algn="r">
              <a:spcBef>
                <a:spcPts val="0"/>
              </a:spcBef>
              <a:buNone/>
              <a:defRPr b="0" i="0" sz="600" u="none" cap="none" strike="noStrike">
                <a:solidFill>
                  <a:schemeClr val="lt1"/>
                </a:solidFill>
                <a:latin typeface="Arial"/>
                <a:ea typeface="Arial"/>
                <a:cs typeface="Arial"/>
                <a:sym typeface="Arial"/>
              </a:defRPr>
            </a:lvl4pPr>
            <a:lvl5pPr indent="0" lvl="4" marL="0" marR="0" rtl="0" algn="r">
              <a:spcBef>
                <a:spcPts val="0"/>
              </a:spcBef>
              <a:buNone/>
              <a:defRPr b="0" i="0" sz="600" u="none" cap="none" strike="noStrike">
                <a:solidFill>
                  <a:schemeClr val="lt1"/>
                </a:solidFill>
                <a:latin typeface="Arial"/>
                <a:ea typeface="Arial"/>
                <a:cs typeface="Arial"/>
                <a:sym typeface="Arial"/>
              </a:defRPr>
            </a:lvl5pPr>
            <a:lvl6pPr indent="0" lvl="5" marL="0" marR="0" rtl="0" algn="r">
              <a:spcBef>
                <a:spcPts val="0"/>
              </a:spcBef>
              <a:buNone/>
              <a:defRPr b="0" i="0" sz="600" u="none" cap="none" strike="noStrike">
                <a:solidFill>
                  <a:schemeClr val="lt1"/>
                </a:solidFill>
                <a:latin typeface="Arial"/>
                <a:ea typeface="Arial"/>
                <a:cs typeface="Arial"/>
                <a:sym typeface="Arial"/>
              </a:defRPr>
            </a:lvl6pPr>
            <a:lvl7pPr indent="0" lvl="6" marL="0" marR="0" rtl="0" algn="r">
              <a:spcBef>
                <a:spcPts val="0"/>
              </a:spcBef>
              <a:buNone/>
              <a:defRPr b="0" i="0" sz="600" u="none" cap="none" strike="noStrike">
                <a:solidFill>
                  <a:schemeClr val="lt1"/>
                </a:solidFill>
                <a:latin typeface="Arial"/>
                <a:ea typeface="Arial"/>
                <a:cs typeface="Arial"/>
                <a:sym typeface="Arial"/>
              </a:defRPr>
            </a:lvl7pPr>
            <a:lvl8pPr indent="0" lvl="7" marL="0" marR="0" rtl="0" algn="r">
              <a:spcBef>
                <a:spcPts val="0"/>
              </a:spcBef>
              <a:buNone/>
              <a:defRPr b="0" i="0" sz="600" u="none" cap="none" strike="noStrike">
                <a:solidFill>
                  <a:schemeClr val="lt1"/>
                </a:solidFill>
                <a:latin typeface="Arial"/>
                <a:ea typeface="Arial"/>
                <a:cs typeface="Arial"/>
                <a:sym typeface="Arial"/>
              </a:defRPr>
            </a:lvl8pPr>
            <a:lvl9pPr indent="0" lvl="8" marL="0" marR="0" rtl="0" algn="r">
              <a:spcBef>
                <a:spcPts val="0"/>
              </a:spcBef>
              <a:buNone/>
              <a:defRPr b="0" i="0" sz="6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sv-SE"/>
              <a:t>‹#›</a:t>
            </a:fld>
            <a:endParaRPr/>
          </a:p>
        </p:txBody>
      </p:sp>
      <p:sp>
        <p:nvSpPr>
          <p:cNvPr id="61" name="Google Shape;61;p9"/>
          <p:cNvSpPr txBox="1"/>
          <p:nvPr>
            <p:ph type="title"/>
          </p:nvPr>
        </p:nvSpPr>
        <p:spPr>
          <a:xfrm>
            <a:off x="468890" y="614004"/>
            <a:ext cx="5875349" cy="913714"/>
          </a:xfrm>
          <a:prstGeom prst="rect">
            <a:avLst/>
          </a:prstGeom>
          <a:noFill/>
          <a:ln>
            <a:noFill/>
          </a:ln>
        </p:spPr>
        <p:txBody>
          <a:bodyPr anchorCtr="0" anchor="t" bIns="45700" lIns="91425" spcFirstLastPara="1" rIns="91425" wrap="square" tIns="45700">
            <a:noAutofit/>
          </a:bodyPr>
          <a:lstStyle>
            <a:lvl1pPr lvl="0" marR="0" rtl="0" algn="l">
              <a:lnSpc>
                <a:spcPct val="108333"/>
              </a:lnSpc>
              <a:spcBef>
                <a:spcPts val="0"/>
              </a:spcBef>
              <a:spcAft>
                <a:spcPts val="0"/>
              </a:spcAft>
              <a:buClr>
                <a:schemeClr val="dk1"/>
              </a:buClr>
              <a:buSzPts val="3600"/>
              <a:buFont typeface="Arial"/>
              <a:buNone/>
              <a:defRPr b="1" i="0" sz="3600" u="none" cap="none" strike="noStrik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62" name="Google Shape;62;p9"/>
          <p:cNvSpPr txBox="1"/>
          <p:nvPr>
            <p:ph idx="1" type="body"/>
          </p:nvPr>
        </p:nvSpPr>
        <p:spPr>
          <a:xfrm>
            <a:off x="468890" y="1709378"/>
            <a:ext cx="5875349" cy="3154853"/>
          </a:xfrm>
          <a:prstGeom prst="rect">
            <a:avLst/>
          </a:prstGeom>
          <a:noFill/>
          <a:ln>
            <a:noFill/>
          </a:ln>
        </p:spPr>
        <p:txBody>
          <a:bodyPr anchorCtr="0" anchor="t" bIns="45700" lIns="91425" spcFirstLastPara="1" rIns="91425" wrap="square" tIns="45700">
            <a:noAutofit/>
          </a:bodyPr>
          <a:lstStyle>
            <a:lvl1pPr indent="-393700" lvl="0" marL="457200" marR="0" rtl="0" algn="l">
              <a:lnSpc>
                <a:spcPct val="90000"/>
              </a:lnSpc>
              <a:spcBef>
                <a:spcPts val="1000"/>
              </a:spcBef>
              <a:spcAft>
                <a:spcPts val="0"/>
              </a:spcAft>
              <a:buClr>
                <a:schemeClr val="dk1"/>
              </a:buClr>
              <a:buSzPts val="2600"/>
              <a:buFont typeface="Arial"/>
              <a:buChar char="•"/>
              <a:defRPr b="0" i="0" sz="2600" u="none" cap="none" strike="noStrike">
                <a:solidFill>
                  <a:schemeClr val="dk1"/>
                </a:solidFill>
                <a:latin typeface="Arial"/>
                <a:ea typeface="Arial"/>
                <a:cs typeface="Arial"/>
                <a:sym typeface="Arial"/>
              </a:defRPr>
            </a:lvl1pPr>
            <a:lvl2pPr indent="-368300" lvl="1" marL="914400" marR="0" rtl="0" algn="l">
              <a:lnSpc>
                <a:spcPct val="90000"/>
              </a:lnSpc>
              <a:spcBef>
                <a:spcPts val="500"/>
              </a:spcBef>
              <a:spcAft>
                <a:spcPts val="0"/>
              </a:spcAft>
              <a:buClr>
                <a:schemeClr val="dk1"/>
              </a:buClr>
              <a:buSzPts val="2200"/>
              <a:buFont typeface="Arial"/>
              <a:buChar char="•"/>
              <a:defRPr b="0" i="0" sz="2200" u="none" cap="none" strike="noStrike">
                <a:solidFill>
                  <a:schemeClr val="dk1"/>
                </a:solidFill>
                <a:latin typeface="Arial"/>
                <a:ea typeface="Arial"/>
                <a:cs typeface="Arial"/>
                <a:sym typeface="Arial"/>
              </a:defRPr>
            </a:lvl2pPr>
            <a:lvl3pPr indent="-342900" lvl="2" marL="1371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3pPr>
            <a:lvl4pPr indent="-330200" lvl="3" marL="1828800" marR="0" rtl="0" algn="l">
              <a:lnSpc>
                <a:spcPct val="90000"/>
              </a:lnSpc>
              <a:spcBef>
                <a:spcPts val="500"/>
              </a:spcBef>
              <a:spcAft>
                <a:spcPts val="0"/>
              </a:spcAft>
              <a:buClr>
                <a:schemeClr val="dk1"/>
              </a:buClr>
              <a:buSzPts val="1600"/>
              <a:buFont typeface="Arial"/>
              <a:buChar char="•"/>
              <a:defRPr b="0" i="0" sz="1600" u="none" cap="none" strike="noStrike">
                <a:solidFill>
                  <a:schemeClr val="dk1"/>
                </a:solidFill>
                <a:latin typeface="Arial"/>
                <a:ea typeface="Arial"/>
                <a:cs typeface="Arial"/>
                <a:sym typeface="Arial"/>
              </a:defRPr>
            </a:lvl4pPr>
            <a:lvl5pPr indent="-317500" lvl="4" marL="2286000" marR="0" rtl="0" algn="l">
              <a:lnSpc>
                <a:spcPct val="90000"/>
              </a:lnSpc>
              <a:spcBef>
                <a:spcPts val="500"/>
              </a:spcBef>
              <a:spcAft>
                <a:spcPts val="0"/>
              </a:spcAft>
              <a:buClr>
                <a:schemeClr val="dk1"/>
              </a:buClr>
              <a:buSzPts val="1400"/>
              <a:buFont typeface="Arial"/>
              <a:buChar char="•"/>
              <a:defRPr b="0" i="0" sz="14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sta bilden">
  <p:cSld name="Sista bilden">
    <p:spTree>
      <p:nvGrpSpPr>
        <p:cNvPr id="65" name="Shape 65"/>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image" Target="../media/image4.png"/><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3.png"/><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theme" Target="../theme/theme2.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8.xml"/><Relationship Id="rId3"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p:nvPr/>
        </p:nvSpPr>
        <p:spPr>
          <a:xfrm>
            <a:off x="0" y="1"/>
            <a:ext cx="9144000" cy="5143499"/>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1" name="Google Shape;11;p1"/>
          <p:cNvPicPr preferRelativeResize="0"/>
          <p:nvPr/>
        </p:nvPicPr>
        <p:blipFill rotWithShape="1">
          <a:blip r:embed="rId1">
            <a:alphaModFix/>
          </a:blip>
          <a:srcRect b="0" l="0" r="0" t="0"/>
          <a:stretch/>
        </p:blipFill>
        <p:spPr>
          <a:xfrm>
            <a:off x="103910" y="1801"/>
            <a:ext cx="9040090" cy="5141699"/>
          </a:xfrm>
          <a:prstGeom prst="rect">
            <a:avLst/>
          </a:prstGeom>
          <a:noFill/>
          <a:ln>
            <a:noFill/>
          </a:ln>
        </p:spPr>
      </p:pic>
      <p:pic>
        <p:nvPicPr>
          <p:cNvPr id="12" name="Google Shape;12;p1"/>
          <p:cNvPicPr preferRelativeResize="0"/>
          <p:nvPr/>
        </p:nvPicPr>
        <p:blipFill rotWithShape="1">
          <a:blip r:embed="rId2">
            <a:alphaModFix/>
          </a:blip>
          <a:srcRect b="0" l="0" r="0" t="0"/>
          <a:stretch/>
        </p:blipFill>
        <p:spPr>
          <a:xfrm>
            <a:off x="223592" y="286472"/>
            <a:ext cx="5924912" cy="904896"/>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3"/>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 name="Shape 16"/>
        <p:cNvGrpSpPr/>
        <p:nvPr/>
      </p:nvGrpSpPr>
      <p:grpSpPr>
        <a:xfrm>
          <a:off x="0" y="0"/>
          <a:ext cx="0" cy="0"/>
          <a:chOff x="0" y="0"/>
          <a:chExt cx="0" cy="0"/>
        </a:xfrm>
      </p:grpSpPr>
      <p:sp>
        <p:nvSpPr>
          <p:cNvPr id="17" name="Google Shape;17;p3"/>
          <p:cNvSpPr/>
          <p:nvPr/>
        </p:nvSpPr>
        <p:spPr>
          <a:xfrm>
            <a:off x="0" y="0"/>
            <a:ext cx="9144000" cy="420170"/>
          </a:xfrm>
          <a:prstGeom prst="rect">
            <a:avLst/>
          </a:prstGeom>
          <a:solidFill>
            <a:schemeClr val="accent3"/>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350" u="none" cap="none" strike="noStrike">
              <a:solidFill>
                <a:schemeClr val="dk1"/>
              </a:solidFill>
              <a:latin typeface="Arial"/>
              <a:ea typeface="Arial"/>
              <a:cs typeface="Arial"/>
              <a:sym typeface="Arial"/>
            </a:endParaRPr>
          </a:p>
        </p:txBody>
      </p:sp>
      <p:pic>
        <p:nvPicPr>
          <p:cNvPr id="18" name="Google Shape;18;p3"/>
          <p:cNvPicPr preferRelativeResize="0"/>
          <p:nvPr/>
        </p:nvPicPr>
        <p:blipFill rotWithShape="1">
          <a:blip r:embed="rId1">
            <a:alphaModFix/>
          </a:blip>
          <a:srcRect b="0" l="0" r="0" t="0"/>
          <a:stretch/>
        </p:blipFill>
        <p:spPr>
          <a:xfrm>
            <a:off x="391885" y="-70325"/>
            <a:ext cx="3846286" cy="587433"/>
          </a:xfrm>
          <a:prstGeom prst="rect">
            <a:avLst/>
          </a:prstGeom>
          <a:noFill/>
          <a:ln>
            <a:noFill/>
          </a:ln>
        </p:spPr>
      </p:pic>
      <p:pic>
        <p:nvPicPr>
          <p:cNvPr id="19" name="Google Shape;19;p3"/>
          <p:cNvPicPr preferRelativeResize="0"/>
          <p:nvPr/>
        </p:nvPicPr>
        <p:blipFill rotWithShape="1">
          <a:blip r:embed="rId2">
            <a:alphaModFix/>
          </a:blip>
          <a:srcRect b="0" l="50635" r="0" t="0"/>
          <a:stretch/>
        </p:blipFill>
        <p:spPr>
          <a:xfrm>
            <a:off x="4630056" y="5297"/>
            <a:ext cx="4513943" cy="409575"/>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3" name="Shape 63"/>
        <p:cNvGrpSpPr/>
        <p:nvPr/>
      </p:nvGrpSpPr>
      <p:grpSpPr>
        <a:xfrm>
          <a:off x="0" y="0"/>
          <a:ext cx="0" cy="0"/>
          <a:chOff x="0" y="0"/>
          <a:chExt cx="0" cy="0"/>
        </a:xfrm>
      </p:grpSpPr>
      <p:pic>
        <p:nvPicPr>
          <p:cNvPr id="64" name="Google Shape;64;p10"/>
          <p:cNvPicPr preferRelativeResize="0"/>
          <p:nvPr/>
        </p:nvPicPr>
        <p:blipFill rotWithShape="1">
          <a:blip r:embed="rId1">
            <a:alphaModFix/>
          </a:blip>
          <a:srcRect b="0" l="0" r="0" t="0"/>
          <a:stretch/>
        </p:blipFill>
        <p:spPr>
          <a:xfrm>
            <a:off x="3160752" y="661720"/>
            <a:ext cx="2802914" cy="370708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55" r:id="rId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hyperlink" Target="http://nusmv.fbk.eu/"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2"/>
          <p:cNvSpPr txBox="1"/>
          <p:nvPr>
            <p:ph idx="1" type="body"/>
          </p:nvPr>
        </p:nvSpPr>
        <p:spPr>
          <a:xfrm>
            <a:off x="406439" y="1523571"/>
            <a:ext cx="6334835" cy="1164161"/>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4000"/>
              <a:buNone/>
            </a:pPr>
            <a:r>
              <a:rPr lang="sv-SE" sz="3000"/>
              <a:t>Exercise 6: </a:t>
            </a:r>
            <a:endParaRPr sz="3000"/>
          </a:p>
          <a:p>
            <a:pPr indent="0" lvl="0" marL="0" rtl="0" algn="l">
              <a:spcBef>
                <a:spcPts val="0"/>
              </a:spcBef>
              <a:spcAft>
                <a:spcPts val="0"/>
              </a:spcAft>
              <a:buClr>
                <a:schemeClr val="lt1"/>
              </a:buClr>
              <a:buSzPts val="4000"/>
              <a:buNone/>
            </a:pPr>
            <a:r>
              <a:rPr lang="sv-SE" sz="3000"/>
              <a:t>Finite State Verification</a:t>
            </a:r>
            <a:endParaRPr sz="3000"/>
          </a:p>
        </p:txBody>
      </p:sp>
      <p:sp>
        <p:nvSpPr>
          <p:cNvPr id="71" name="Google Shape;71;p12"/>
          <p:cNvSpPr txBox="1"/>
          <p:nvPr>
            <p:ph idx="2" type="body"/>
          </p:nvPr>
        </p:nvSpPr>
        <p:spPr>
          <a:xfrm>
            <a:off x="406439" y="2734594"/>
            <a:ext cx="5005388" cy="429192"/>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lt1"/>
              </a:buClr>
              <a:buSzPts val="1800"/>
              <a:buFont typeface="Arial"/>
              <a:buNone/>
            </a:pPr>
            <a:r>
              <a:rPr lang="sv-SE"/>
              <a:t>Gregory Gay</a:t>
            </a:r>
            <a:endParaRPr/>
          </a:p>
          <a:p>
            <a:pPr indent="0" lvl="0" marL="0" rtl="0" algn="l">
              <a:spcBef>
                <a:spcPts val="0"/>
              </a:spcBef>
              <a:spcAft>
                <a:spcPts val="0"/>
              </a:spcAft>
              <a:buClr>
                <a:schemeClr val="lt1"/>
              </a:buClr>
              <a:buSzPts val="1800"/>
              <a:buFont typeface="Arial"/>
              <a:buNone/>
            </a:pPr>
            <a:r>
              <a:rPr lang="sv-SE"/>
              <a:t>DIT636/DAT560 - March 2, 2023</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3"/>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78" name="Google Shape;78;p13"/>
          <p:cNvSpPr txBox="1"/>
          <p:nvPr>
            <p:ph type="title"/>
          </p:nvPr>
        </p:nvSpPr>
        <p:spPr>
          <a:xfrm>
            <a:off x="468900" y="613984"/>
            <a:ext cx="8217900" cy="4193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lang="sv-SE"/>
              <a:t>Finish In-Class Activity First!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4"/>
          <p:cNvSpPr txBox="1"/>
          <p:nvPr>
            <p:ph idx="10" type="dt"/>
          </p:nvPr>
        </p:nvSpPr>
        <p:spPr>
          <a:xfrm>
            <a:off x="468890" y="4935625"/>
            <a:ext cx="2133600" cy="207875"/>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sv-SE"/>
              <a:t>2018-08-27</a:t>
            </a:r>
            <a:endParaRPr/>
          </a:p>
        </p:txBody>
      </p:sp>
      <p:sp>
        <p:nvSpPr>
          <p:cNvPr id="84" name="Google Shape;84;p14"/>
          <p:cNvSpPr txBox="1"/>
          <p:nvPr>
            <p:ph idx="11" type="ftr"/>
          </p:nvPr>
        </p:nvSpPr>
        <p:spPr>
          <a:xfrm>
            <a:off x="3124200" y="4935625"/>
            <a:ext cx="2895600" cy="207875"/>
          </a:xfrm>
          <a:prstGeom prst="rect">
            <a:avLst/>
          </a:prstGeom>
          <a:noFill/>
          <a:ln>
            <a:noFill/>
          </a:ln>
        </p:spPr>
        <p:txBody>
          <a:bodyPr anchorCtr="0" anchor="t" bIns="45700" lIns="91425" spcFirstLastPara="1" rIns="91425" wrap="square" tIns="45700">
            <a:noAutofit/>
          </a:bodyPr>
          <a:lstStyle/>
          <a:p>
            <a:pPr indent="0" lvl="0" marL="0" rtl="0" algn="ctr">
              <a:spcBef>
                <a:spcPts val="0"/>
              </a:spcBef>
              <a:spcAft>
                <a:spcPts val="0"/>
              </a:spcAft>
              <a:buNone/>
            </a:pPr>
            <a:r>
              <a:rPr lang="sv-SE"/>
              <a:t>Chalmers University of Technology</a:t>
            </a:r>
            <a:endParaRPr/>
          </a:p>
        </p:txBody>
      </p:sp>
      <p:sp>
        <p:nvSpPr>
          <p:cNvPr id="85" name="Google Shape;85;p14"/>
          <p:cNvSpPr txBox="1"/>
          <p:nvPr>
            <p:ph idx="12" type="sldNum"/>
          </p:nvPr>
        </p:nvSpPr>
        <p:spPr>
          <a:xfrm>
            <a:off x="6553200" y="4935625"/>
            <a:ext cx="2133600" cy="207875"/>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fld id="{00000000-1234-1234-1234-123412341234}" type="slidenum">
              <a:rPr lang="sv-SE"/>
              <a:t>‹#›</a:t>
            </a:fld>
            <a:endParaRPr/>
          </a:p>
        </p:txBody>
      </p:sp>
      <p:sp>
        <p:nvSpPr>
          <p:cNvPr id="86" name="Google Shape;86;p14"/>
          <p:cNvSpPr txBox="1"/>
          <p:nvPr>
            <p:ph type="title"/>
          </p:nvPr>
        </p:nvSpPr>
        <p:spPr>
          <a:xfrm>
            <a:off x="468890" y="614003"/>
            <a:ext cx="8217910" cy="668387"/>
          </a:xfrm>
          <a:prstGeom prst="rect">
            <a:avLst/>
          </a:prstGeom>
          <a:noFill/>
          <a:ln>
            <a:noFill/>
          </a:ln>
        </p:spPr>
        <p:txBody>
          <a:bodyPr anchorCtr="0" anchor="t" bIns="45700" lIns="91425" spcFirstLastPara="1" rIns="91425" wrap="square" tIns="45700">
            <a:noAutofit/>
          </a:bodyPr>
          <a:lstStyle/>
          <a:p>
            <a:pPr indent="0" lvl="0" marL="0" rtl="0" algn="l">
              <a:lnSpc>
                <a:spcPct val="108333"/>
              </a:lnSpc>
              <a:spcBef>
                <a:spcPts val="0"/>
              </a:spcBef>
              <a:spcAft>
                <a:spcPts val="0"/>
              </a:spcAft>
              <a:buClr>
                <a:schemeClr val="dk1"/>
              </a:buClr>
              <a:buSzPts val="3600"/>
              <a:buFont typeface="Arial"/>
              <a:buNone/>
            </a:pPr>
            <a:r>
              <a:rPr lang="sv-SE"/>
              <a:t>Microwave</a:t>
            </a:r>
            <a:endParaRPr/>
          </a:p>
        </p:txBody>
      </p:sp>
      <p:sp>
        <p:nvSpPr>
          <p:cNvPr id="87" name="Google Shape;87;p14"/>
          <p:cNvSpPr txBox="1"/>
          <p:nvPr>
            <p:ph idx="1" type="body"/>
          </p:nvPr>
        </p:nvSpPr>
        <p:spPr>
          <a:xfrm>
            <a:off x="468890" y="1282390"/>
            <a:ext cx="8217910" cy="348024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600"/>
              <a:buNone/>
            </a:pPr>
            <a:r>
              <a:rPr lang="sv-SE"/>
              <a:t>Consider a simple microwave controller modeled as a finite state machine using the following state variables:</a:t>
            </a:r>
            <a:endParaRPr/>
          </a:p>
          <a:p>
            <a:pPr indent="-393700" lvl="0" marL="457200" rtl="0" algn="l">
              <a:lnSpc>
                <a:spcPct val="90000"/>
              </a:lnSpc>
              <a:spcBef>
                <a:spcPts val="0"/>
              </a:spcBef>
              <a:spcAft>
                <a:spcPts val="0"/>
              </a:spcAft>
              <a:buSzPts val="2600"/>
              <a:buChar char="•"/>
            </a:pPr>
            <a:r>
              <a:rPr lang="sv-SE"/>
              <a:t>Door: {Open, Closed} -- sensor input indicating state of the door</a:t>
            </a:r>
            <a:endParaRPr/>
          </a:p>
          <a:p>
            <a:pPr indent="-393700" lvl="0" marL="457200" rtl="0" algn="l">
              <a:lnSpc>
                <a:spcPct val="90000"/>
              </a:lnSpc>
              <a:spcBef>
                <a:spcPts val="0"/>
              </a:spcBef>
              <a:spcAft>
                <a:spcPts val="0"/>
              </a:spcAft>
              <a:buSzPts val="2600"/>
              <a:buChar char="•"/>
            </a:pPr>
            <a:r>
              <a:rPr lang="sv-SE"/>
              <a:t>Button: {None, Start, Stop} -- button press (assumes at most one at a time)</a:t>
            </a:r>
            <a:endParaRPr/>
          </a:p>
          <a:p>
            <a:pPr indent="-393700" lvl="0" marL="457200" rtl="0" algn="l">
              <a:lnSpc>
                <a:spcPct val="90000"/>
              </a:lnSpc>
              <a:spcBef>
                <a:spcPts val="0"/>
              </a:spcBef>
              <a:spcAft>
                <a:spcPts val="0"/>
              </a:spcAft>
              <a:buSzPts val="2600"/>
              <a:buChar char="•"/>
            </a:pPr>
            <a:r>
              <a:rPr lang="sv-SE"/>
              <a:t>Timer: 0...999 -- (remaining) seconds to cook</a:t>
            </a:r>
            <a:endParaRPr/>
          </a:p>
          <a:p>
            <a:pPr indent="-393700" lvl="0" marL="457200" rtl="0" algn="l">
              <a:lnSpc>
                <a:spcPct val="90000"/>
              </a:lnSpc>
              <a:spcBef>
                <a:spcPts val="0"/>
              </a:spcBef>
              <a:spcAft>
                <a:spcPts val="0"/>
              </a:spcAft>
              <a:buSzPts val="2600"/>
              <a:buChar char="•"/>
            </a:pPr>
            <a:r>
              <a:rPr lang="sv-SE"/>
              <a:t>Cooking: Boolean -- state of the heating element</a:t>
            </a:r>
            <a:endParaRPr/>
          </a:p>
          <a:p>
            <a:pPr indent="-63500" lvl="0" marL="228600" rtl="0" algn="l">
              <a:lnSpc>
                <a:spcPct val="90000"/>
              </a:lnSpc>
              <a:spcBef>
                <a:spcPts val="0"/>
              </a:spcBef>
              <a:spcAft>
                <a:spcPts val="0"/>
              </a:spcAft>
              <a:buClr>
                <a:schemeClr val="dk1"/>
              </a:buClr>
              <a:buSzPts val="2600"/>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5"/>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94" name="Google Shape;94;p15"/>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Partial Model</a:t>
            </a:r>
            <a:endParaRPr/>
          </a:p>
        </p:txBody>
      </p:sp>
      <p:sp>
        <p:nvSpPr>
          <p:cNvPr id="95" name="Google Shape;95;p15"/>
          <p:cNvSpPr txBox="1"/>
          <p:nvPr>
            <p:ph idx="1" type="body"/>
          </p:nvPr>
        </p:nvSpPr>
        <p:spPr>
          <a:xfrm>
            <a:off x="468896" y="1282400"/>
            <a:ext cx="4748100" cy="3480300"/>
          </a:xfrm>
          <a:prstGeom prst="rect">
            <a:avLst/>
          </a:prstGeom>
        </p:spPr>
        <p:txBody>
          <a:bodyPr anchorCtr="0" anchor="t" bIns="45700" lIns="91425" spcFirstLastPara="1" rIns="91425" wrap="square" tIns="45700">
            <a:noAutofit/>
          </a:bodyPr>
          <a:lstStyle/>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MODULE microwave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VAR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Door: {Open,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 {None, Start, Stop};</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Cooking: boolean;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ASSIGN</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init(Door) := Closed;</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init(Button) := None;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init(Timer)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next(Timer) :=</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case</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Cooking=TRUE : Timer - 1;</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 &gt; 0 &amp; Cooking=FALSE &amp; Button!=Stop :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Button=Stop : 0;</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Timer=0 : 0..999;</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TRUE: Timer;</a:t>
            </a:r>
            <a:endParaRPr sz="1100">
              <a:solidFill>
                <a:srgbClr val="00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solidFill>
                  <a:srgbClr val="000000"/>
                </a:solidFill>
                <a:latin typeface="Consolas"/>
                <a:ea typeface="Consolas"/>
                <a:cs typeface="Consolas"/>
                <a:sym typeface="Consolas"/>
              </a:rPr>
              <a:t>    esac;</a:t>
            </a:r>
            <a:endParaRPr/>
          </a:p>
        </p:txBody>
      </p:sp>
      <p:sp>
        <p:nvSpPr>
          <p:cNvPr id="96" name="Google Shape;96;p15"/>
          <p:cNvSpPr txBox="1"/>
          <p:nvPr/>
        </p:nvSpPr>
        <p:spPr>
          <a:xfrm>
            <a:off x="4784825" y="1374075"/>
            <a:ext cx="3902100" cy="547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init(Cooking) :=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next(Cooking) :=</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case</a:t>
            </a:r>
            <a:endParaRPr sz="1100">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Suggestion: Start by defining the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conditions that would cause</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cooking to start. Then add conditions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that would make it stop.</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b="1" lang="sv-SE" sz="1100">
                <a:solidFill>
                  <a:srgbClr val="FF0000"/>
                </a:solidFill>
                <a:latin typeface="Consolas"/>
                <a:ea typeface="Consolas"/>
                <a:cs typeface="Consolas"/>
                <a:sym typeface="Consolas"/>
              </a:rPr>
              <a:t>        -- Finally, ensure it will continue </a:t>
            </a:r>
            <a:br>
              <a:rPr b="1" lang="sv-SE" sz="1100">
                <a:solidFill>
                  <a:srgbClr val="FF0000"/>
                </a:solidFill>
                <a:latin typeface="Consolas"/>
                <a:ea typeface="Consolas"/>
                <a:cs typeface="Consolas"/>
                <a:sym typeface="Consolas"/>
              </a:rPr>
            </a:br>
            <a:r>
              <a:rPr b="1" lang="sv-SE" sz="1100">
                <a:solidFill>
                  <a:srgbClr val="FF0000"/>
                </a:solidFill>
                <a:latin typeface="Consolas"/>
                <a:ea typeface="Consolas"/>
                <a:cs typeface="Consolas"/>
                <a:sym typeface="Consolas"/>
              </a:rPr>
              <a:t>        -- running if it is supposed to.</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a:t>
            </a:r>
            <a:r>
              <a:rPr lang="sv-SE" sz="1100">
                <a:solidFill>
                  <a:srgbClr val="FF0000"/>
                </a:solidFill>
                <a:latin typeface="Consolas"/>
                <a:ea typeface="Consolas"/>
                <a:cs typeface="Consolas"/>
                <a:sym typeface="Consolas"/>
              </a:rPr>
              <a:t>(</a:t>
            </a:r>
            <a:r>
              <a:rPr b="1" lang="sv-SE" sz="1100">
                <a:solidFill>
                  <a:srgbClr val="FF0000"/>
                </a:solidFill>
                <a:latin typeface="Consolas"/>
                <a:ea typeface="Consolas"/>
                <a:cs typeface="Consolas"/>
                <a:sym typeface="Consolas"/>
              </a:rPr>
              <a:t>FILL THIS IN)</a:t>
            </a:r>
            <a:endParaRPr b="1" sz="1100">
              <a:solidFill>
                <a:srgbClr val="FF0000"/>
              </a:solidFill>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TRUE: FALSE;</a:t>
            </a:r>
            <a:endParaRPr sz="1100">
              <a:latin typeface="Consolas"/>
              <a:ea typeface="Consolas"/>
              <a:cs typeface="Consolas"/>
              <a:sym typeface="Consolas"/>
            </a:endParaRPr>
          </a:p>
          <a:p>
            <a:pPr indent="0" lvl="0" marL="0" rtl="0" algn="l">
              <a:lnSpc>
                <a:spcPct val="115000"/>
              </a:lnSpc>
              <a:spcBef>
                <a:spcPts val="0"/>
              </a:spcBef>
              <a:spcAft>
                <a:spcPts val="0"/>
              </a:spcAft>
              <a:buNone/>
            </a:pPr>
            <a:r>
              <a:rPr lang="sv-SE" sz="1100">
                <a:latin typeface="Consolas"/>
                <a:ea typeface="Consolas"/>
                <a:cs typeface="Consolas"/>
                <a:sym typeface="Consolas"/>
              </a:rPr>
              <a:t>    esac;</a:t>
            </a:r>
            <a:endParaRPr sz="1100">
              <a:latin typeface="Consolas"/>
              <a:ea typeface="Consolas"/>
              <a:cs typeface="Consolas"/>
              <a:sym typeface="Consolas"/>
            </a:endParaRPr>
          </a:p>
          <a:p>
            <a:pPr indent="0" lvl="0" marL="0" rtl="0" algn="l">
              <a:spcBef>
                <a:spcPts val="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6"/>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03" name="Google Shape;103;p16"/>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Example Properties</a:t>
            </a:r>
            <a:endParaRPr/>
          </a:p>
        </p:txBody>
      </p:sp>
      <p:sp>
        <p:nvSpPr>
          <p:cNvPr id="104" name="Google Shape;104;p16"/>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a:t>CTL: </a:t>
            </a:r>
            <a:r>
              <a:rPr lang="sv-SE"/>
              <a:t>The microwave shall stop cooking after the door is opened.</a:t>
            </a:r>
            <a:endParaRPr/>
          </a:p>
          <a:p>
            <a:pPr indent="-368300" lvl="1" marL="914400" rtl="0" algn="l">
              <a:spcBef>
                <a:spcPts val="0"/>
              </a:spcBef>
              <a:spcAft>
                <a:spcPts val="0"/>
              </a:spcAft>
              <a:buSzPts val="2200"/>
              <a:buChar char="•"/>
            </a:pPr>
            <a:r>
              <a:rPr lang="sv-SE"/>
              <a:t>AG (Door = Open -&gt; AX (!Cooking))</a:t>
            </a:r>
            <a:endParaRPr/>
          </a:p>
          <a:p>
            <a:pPr indent="-393700" lvl="0" marL="457200" rtl="0" algn="l">
              <a:spcBef>
                <a:spcPts val="0"/>
              </a:spcBef>
              <a:spcAft>
                <a:spcPts val="0"/>
              </a:spcAft>
              <a:buSzPts val="2600"/>
              <a:buChar char="•"/>
            </a:pPr>
            <a:r>
              <a:rPr lang="sv-SE"/>
              <a:t>LTL: It shall never be the case that the microwave can continue cooking indefinitely.</a:t>
            </a:r>
            <a:endParaRPr/>
          </a:p>
          <a:p>
            <a:pPr indent="-368300" lvl="1" marL="914400" rtl="0" algn="l">
              <a:spcBef>
                <a:spcPts val="0"/>
              </a:spcBef>
              <a:spcAft>
                <a:spcPts val="0"/>
              </a:spcAft>
              <a:buSzPts val="2200"/>
              <a:buChar char="•"/>
            </a:pPr>
            <a:r>
              <a:rPr lang="sv-SE"/>
              <a:t>G (Cooking -&gt; F (!Cooking))</a:t>
            </a:r>
            <a:endParaRPr/>
          </a:p>
          <a:p>
            <a:pPr indent="-393700" lvl="0" marL="457200" rtl="0" algn="l">
              <a:spcBef>
                <a:spcPts val="0"/>
              </a:spcBef>
              <a:spcAft>
                <a:spcPts val="0"/>
              </a:spcAft>
              <a:buSzPts val="2600"/>
              <a:buChar char="•"/>
            </a:pPr>
            <a:r>
              <a:rPr lang="sv-SE"/>
              <a:t>Formulate the other informal requirements in temporal logic.</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7"/>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Linear Time Logic Formulae</a:t>
            </a:r>
            <a:endParaRPr/>
          </a:p>
        </p:txBody>
      </p:sp>
      <p:sp>
        <p:nvSpPr>
          <p:cNvPr id="110" name="Google Shape;110;p17"/>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a:t>Formulae written with propositional variables (boolean properties), logical operators (and, or, not, implication), and a set of modal operators:</a:t>
            </a:r>
            <a:endParaRPr/>
          </a:p>
          <a:p>
            <a:pPr indent="0" lvl="0" marL="0" marR="0" rtl="0" algn="l">
              <a:lnSpc>
                <a:spcPct val="100000"/>
              </a:lnSpc>
              <a:spcBef>
                <a:spcPts val="600"/>
              </a:spcBef>
              <a:spcAft>
                <a:spcPts val="0"/>
              </a:spcAft>
              <a:buNone/>
            </a:pPr>
            <a:r>
              <a:t/>
            </a:r>
            <a:endParaRPr sz="2400"/>
          </a:p>
        </p:txBody>
      </p:sp>
      <p:graphicFrame>
        <p:nvGraphicFramePr>
          <p:cNvPr id="111" name="Google Shape;111;p17"/>
          <p:cNvGraphicFramePr/>
          <p:nvPr/>
        </p:nvGraphicFramePr>
        <p:xfrm>
          <a:off x="628250" y="3029056"/>
          <a:ext cx="3000000" cy="3000000"/>
        </p:xfrm>
        <a:graphic>
          <a:graphicData uri="http://schemas.openxmlformats.org/drawingml/2006/table">
            <a:tbl>
              <a:tblPr>
                <a:noFill/>
                <a:tableStyleId>{811B0951-734B-494E-AEE5-F56F81BD4B17}</a:tableStyleId>
              </a:tblPr>
              <a:tblGrid>
                <a:gridCol w="1379450"/>
                <a:gridCol w="1770100"/>
                <a:gridCol w="47496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I will be hungry until I start to eat a burger. (hunger does not need to be true once burger becomes true)</a:t>
                      </a:r>
                      <a:endParaRPr sz="1100"/>
                    </a:p>
                  </a:txBody>
                  <a:tcPr marT="68575" marB="68575" marR="91425" marL="91425"/>
                </a:tc>
              </a:tr>
              <a:tr h="285750">
                <a:tc>
                  <a:txBody>
                    <a:bodyPr/>
                    <a:lstStyle/>
                    <a:p>
                      <a:pPr indent="0" lvl="0" marL="0" rtl="0" algn="l">
                        <a:spcBef>
                          <a:spcPts val="0"/>
                        </a:spcBef>
                        <a:spcAft>
                          <a:spcPts val="0"/>
                        </a:spcAft>
                        <a:buNone/>
                      </a:pPr>
                      <a:r>
                        <a:rPr b="1" lang="sv-SE" sz="1100"/>
                        <a:t>R (release)</a:t>
                      </a:r>
                      <a:endParaRPr b="1" sz="1100"/>
                    </a:p>
                  </a:txBody>
                  <a:tcPr marT="68575" marB="68575" marR="91425" marL="91425"/>
                </a:tc>
                <a:tc>
                  <a:txBody>
                    <a:bodyPr/>
                    <a:lstStyle/>
                    <a:p>
                      <a:pPr indent="0" lvl="0" marL="0" rtl="0" algn="l">
                        <a:spcBef>
                          <a:spcPts val="0"/>
                        </a:spcBef>
                        <a:spcAft>
                          <a:spcPts val="0"/>
                        </a:spcAft>
                        <a:buNone/>
                      </a:pPr>
                      <a:r>
                        <a:rPr lang="sv-SE" sz="1100"/>
                        <a:t>hunger R burger</a:t>
                      </a:r>
                      <a:endParaRPr sz="1100"/>
                    </a:p>
                  </a:txBody>
                  <a:tcPr marT="68575" marB="68575" marR="91425" marL="91425"/>
                </a:tc>
                <a:tc>
                  <a:txBody>
                    <a:bodyPr/>
                    <a:lstStyle/>
                    <a:p>
                      <a:pPr indent="0" lvl="0" marL="0" rtl="0" algn="l">
                        <a:spcBef>
                          <a:spcPts val="0"/>
                        </a:spcBef>
                        <a:spcAft>
                          <a:spcPts val="0"/>
                        </a:spcAft>
                        <a:buNone/>
                      </a:pPr>
                      <a:r>
                        <a:rPr lang="sv-SE" sz="1100"/>
                        <a:t>I will cease to be hungry after I eat a burger. (hunger and burger are true at the same time for at least one state before hunger becomes false)</a:t>
                      </a:r>
                      <a:endParaRPr sz="1100"/>
                    </a:p>
                  </a:txBody>
                  <a:tcPr marT="68575" marB="68575" marR="91425" marL="91425"/>
                </a:tc>
              </a:tr>
            </a:tbl>
          </a:graphicData>
        </a:graphic>
      </p:graphicFrame>
      <p:sp>
        <p:nvSpPr>
          <p:cNvPr id="112" name="Google Shape;112;p17"/>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13" name="Google Shape;113;p17"/>
          <p:cNvSpPr txBox="1"/>
          <p:nvPr/>
        </p:nvSpPr>
        <p:spPr>
          <a:xfrm>
            <a:off x="1039500" y="2632150"/>
            <a:ext cx="7076700" cy="396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sv-SE"/>
              <a:t>hunger = “I am hungry”                                   burger = “I eat a burger”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8"/>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a:t>Computation Tree Logic Formulae</a:t>
            </a:r>
            <a:endParaRPr/>
          </a:p>
        </p:txBody>
      </p:sp>
      <p:sp>
        <p:nvSpPr>
          <p:cNvPr id="119" name="Google Shape;119;p18"/>
          <p:cNvSpPr txBox="1"/>
          <p:nvPr>
            <p:ph idx="1" type="body"/>
          </p:nvPr>
        </p:nvSpPr>
        <p:spPr>
          <a:xfrm>
            <a:off x="468900" y="1234100"/>
            <a:ext cx="8217900" cy="3528600"/>
          </a:xfrm>
          <a:prstGeom prst="rect">
            <a:avLst/>
          </a:prstGeom>
        </p:spPr>
        <p:txBody>
          <a:bodyPr anchorCtr="0" anchor="t" bIns="45700" lIns="91425" spcFirstLastPara="1" rIns="91425" wrap="square" tIns="45700">
            <a:noAutofit/>
          </a:bodyPr>
          <a:lstStyle/>
          <a:p>
            <a:pPr indent="0" lvl="0" marL="0" marR="0" rtl="0" algn="l">
              <a:lnSpc>
                <a:spcPct val="100000"/>
              </a:lnSpc>
              <a:spcBef>
                <a:spcPts val="600"/>
              </a:spcBef>
              <a:spcAft>
                <a:spcPts val="0"/>
              </a:spcAft>
              <a:buNone/>
            </a:pPr>
            <a:r>
              <a:rPr lang="sv-SE" sz="2400"/>
              <a:t>Combines all-path quantifiers with path-specific quantifiers:</a:t>
            </a:r>
            <a:endParaRPr sz="2400"/>
          </a:p>
          <a:p>
            <a:pPr indent="0" lvl="0" marL="0" marR="0" rtl="0" algn="l">
              <a:lnSpc>
                <a:spcPct val="100000"/>
              </a:lnSpc>
              <a:spcBef>
                <a:spcPts val="600"/>
              </a:spcBef>
              <a:spcAft>
                <a:spcPts val="0"/>
              </a:spcAft>
              <a:buNone/>
            </a:pPr>
            <a:r>
              <a:t/>
            </a:r>
            <a:endParaRPr sz="2400"/>
          </a:p>
        </p:txBody>
      </p:sp>
      <p:graphicFrame>
        <p:nvGraphicFramePr>
          <p:cNvPr id="120" name="Google Shape;120;p18"/>
          <p:cNvGraphicFramePr/>
          <p:nvPr/>
        </p:nvGraphicFramePr>
        <p:xfrm>
          <a:off x="554525" y="2930738"/>
          <a:ext cx="3000000" cy="3000000"/>
        </p:xfrm>
        <a:graphic>
          <a:graphicData uri="http://schemas.openxmlformats.org/drawingml/2006/table">
            <a:tbl>
              <a:tblPr>
                <a:noFill/>
                <a:tableStyleId>{811B0951-734B-494E-AEE5-F56F81BD4B17}</a:tableStyleId>
              </a:tblPr>
              <a:tblGrid>
                <a:gridCol w="1387050"/>
                <a:gridCol w="1779850"/>
                <a:gridCol w="4775850"/>
              </a:tblGrid>
              <a:tr h="285750">
                <a:tc>
                  <a:txBody>
                    <a:bodyPr/>
                    <a:lstStyle/>
                    <a:p>
                      <a:pPr indent="0" lvl="0" marL="0" rtl="0" algn="l">
                        <a:spcBef>
                          <a:spcPts val="0"/>
                        </a:spcBef>
                        <a:spcAft>
                          <a:spcPts val="0"/>
                        </a:spcAft>
                        <a:buNone/>
                      </a:pPr>
                      <a:r>
                        <a:rPr b="1" lang="sv-SE" sz="1100"/>
                        <a:t>X (next)</a:t>
                      </a:r>
                      <a:endParaRPr b="1" sz="1100"/>
                    </a:p>
                  </a:txBody>
                  <a:tcPr marT="68575" marB="68575" marR="91425" marL="91425"/>
                </a:tc>
                <a:tc>
                  <a:txBody>
                    <a:bodyPr/>
                    <a:lstStyle/>
                    <a:p>
                      <a:pPr indent="0" lvl="0" marL="0" rtl="0" algn="l">
                        <a:spcBef>
                          <a:spcPts val="0"/>
                        </a:spcBef>
                        <a:spcAft>
                          <a:spcPts val="0"/>
                        </a:spcAft>
                        <a:buNone/>
                      </a:pPr>
                      <a:r>
                        <a:rPr lang="sv-SE" sz="1100"/>
                        <a:t>X hunger</a:t>
                      </a:r>
                      <a:endParaRPr sz="1100"/>
                    </a:p>
                  </a:txBody>
                  <a:tcPr marT="68575" marB="68575" marR="91425" marL="91425"/>
                </a:tc>
                <a:tc>
                  <a:txBody>
                    <a:bodyPr/>
                    <a:lstStyle/>
                    <a:p>
                      <a:pPr indent="0" lvl="0" marL="0" rtl="0" algn="l">
                        <a:spcBef>
                          <a:spcPts val="0"/>
                        </a:spcBef>
                        <a:spcAft>
                          <a:spcPts val="0"/>
                        </a:spcAft>
                        <a:buNone/>
                      </a:pPr>
                      <a:r>
                        <a:rPr lang="sv-SE" sz="1100"/>
                        <a:t>In the next state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G (globally)</a:t>
                      </a:r>
                      <a:endParaRPr b="1" sz="1100"/>
                    </a:p>
                  </a:txBody>
                  <a:tcPr marT="68575" marB="68575" marR="91425" marL="91425"/>
                </a:tc>
                <a:tc>
                  <a:txBody>
                    <a:bodyPr/>
                    <a:lstStyle/>
                    <a:p>
                      <a:pPr indent="0" lvl="0" marL="0" rtl="0" algn="l">
                        <a:spcBef>
                          <a:spcPts val="0"/>
                        </a:spcBef>
                        <a:spcAft>
                          <a:spcPts val="0"/>
                        </a:spcAft>
                        <a:buNone/>
                      </a:pPr>
                      <a:r>
                        <a:rPr lang="sv-SE" sz="1100"/>
                        <a:t>G hunger</a:t>
                      </a:r>
                      <a:endParaRPr sz="1100"/>
                    </a:p>
                  </a:txBody>
                  <a:tcPr marT="68575" marB="68575" marR="91425" marL="91425"/>
                </a:tc>
                <a:tc>
                  <a:txBody>
                    <a:bodyPr/>
                    <a:lstStyle/>
                    <a:p>
                      <a:pPr indent="0" lvl="0" marL="0" rtl="0" algn="l">
                        <a:spcBef>
                          <a:spcPts val="0"/>
                        </a:spcBef>
                        <a:spcAft>
                          <a:spcPts val="0"/>
                        </a:spcAft>
                        <a:buNone/>
                      </a:pPr>
                      <a:r>
                        <a:rPr lang="sv-SE" sz="1100"/>
                        <a:t>In all future states on this path, I will be hungry.</a:t>
                      </a:r>
                      <a:endParaRPr sz="1100"/>
                    </a:p>
                  </a:txBody>
                  <a:tcPr marT="68575" marB="68575" marR="91425" marL="91425"/>
                </a:tc>
              </a:tr>
              <a:tr h="285750">
                <a:tc>
                  <a:txBody>
                    <a:bodyPr/>
                    <a:lstStyle/>
                    <a:p>
                      <a:pPr indent="0" lvl="0" marL="0" rtl="0" algn="l">
                        <a:spcBef>
                          <a:spcPts val="0"/>
                        </a:spcBef>
                        <a:spcAft>
                          <a:spcPts val="0"/>
                        </a:spcAft>
                        <a:buNone/>
                      </a:pPr>
                      <a:r>
                        <a:rPr b="1" lang="sv-SE" sz="1100"/>
                        <a:t>F (finally)</a:t>
                      </a:r>
                      <a:endParaRPr b="1" sz="1100"/>
                    </a:p>
                  </a:txBody>
                  <a:tcPr marT="68575" marB="68575" marR="91425" marL="91425"/>
                </a:tc>
                <a:tc>
                  <a:txBody>
                    <a:bodyPr/>
                    <a:lstStyle/>
                    <a:p>
                      <a:pPr indent="0" lvl="0" marL="0" rtl="0" algn="l">
                        <a:spcBef>
                          <a:spcPts val="0"/>
                        </a:spcBef>
                        <a:spcAft>
                          <a:spcPts val="0"/>
                        </a:spcAft>
                        <a:buNone/>
                      </a:pPr>
                      <a:r>
                        <a:rPr lang="sv-SE" sz="1100"/>
                        <a:t>F hunger</a:t>
                      </a:r>
                      <a:endParaRPr sz="1100"/>
                    </a:p>
                  </a:txBody>
                  <a:tcPr marT="68575" marB="68575" marR="91425" marL="91425"/>
                </a:tc>
                <a:tc>
                  <a:txBody>
                    <a:bodyPr/>
                    <a:lstStyle/>
                    <a:p>
                      <a:pPr indent="0" lvl="0" marL="0" rtl="0" algn="l">
                        <a:spcBef>
                          <a:spcPts val="0"/>
                        </a:spcBef>
                        <a:spcAft>
                          <a:spcPts val="0"/>
                        </a:spcAft>
                        <a:buNone/>
                      </a:pPr>
                      <a:r>
                        <a:rPr lang="sv-SE" sz="1100"/>
                        <a:t>Eventually on this path, there will be a state where I am hungry.</a:t>
                      </a:r>
                      <a:endParaRPr sz="1100"/>
                    </a:p>
                  </a:txBody>
                  <a:tcPr marT="68575" marB="68575" marR="91425" marL="91425"/>
                </a:tc>
              </a:tr>
              <a:tr h="285750">
                <a:tc>
                  <a:txBody>
                    <a:bodyPr/>
                    <a:lstStyle/>
                    <a:p>
                      <a:pPr indent="0" lvl="0" marL="0" rtl="0" algn="l">
                        <a:spcBef>
                          <a:spcPts val="0"/>
                        </a:spcBef>
                        <a:spcAft>
                          <a:spcPts val="0"/>
                        </a:spcAft>
                        <a:buNone/>
                      </a:pPr>
                      <a:r>
                        <a:rPr b="1" lang="sv-SE" sz="1100"/>
                        <a:t>U (until)</a:t>
                      </a:r>
                      <a:endParaRPr b="1" sz="1100"/>
                    </a:p>
                  </a:txBody>
                  <a:tcPr marT="68575" marB="68575" marR="91425" marL="91425"/>
                </a:tc>
                <a:tc>
                  <a:txBody>
                    <a:bodyPr/>
                    <a:lstStyle/>
                    <a:p>
                      <a:pPr indent="0" lvl="0" marL="0" rtl="0" algn="l">
                        <a:spcBef>
                          <a:spcPts val="0"/>
                        </a:spcBef>
                        <a:spcAft>
                          <a:spcPts val="0"/>
                        </a:spcAft>
                        <a:buNone/>
                      </a:pPr>
                      <a:r>
                        <a:rPr lang="sv-SE" sz="1100"/>
                        <a:t>hunger U burger</a:t>
                      </a:r>
                      <a:endParaRPr sz="1100"/>
                    </a:p>
                  </a:txBody>
                  <a:tcPr marT="68575" marB="68575" marR="91425" marL="91425"/>
                </a:tc>
                <a:tc>
                  <a:txBody>
                    <a:bodyPr/>
                    <a:lstStyle/>
                    <a:p>
                      <a:pPr indent="0" lvl="0" marL="0" rtl="0" algn="l">
                        <a:spcBef>
                          <a:spcPts val="0"/>
                        </a:spcBef>
                        <a:spcAft>
                          <a:spcPts val="0"/>
                        </a:spcAft>
                        <a:buNone/>
                      </a:pPr>
                      <a:r>
                        <a:rPr lang="sv-SE" sz="1100"/>
                        <a:t>On this path, I will be hungry until I start to eat a burger. (I must eventually eat a burger)</a:t>
                      </a:r>
                      <a:endParaRPr sz="1100"/>
                    </a:p>
                  </a:txBody>
                  <a:tcPr marT="68575" marB="68575" marR="91425" marL="91425"/>
                </a:tc>
              </a:tr>
              <a:tr h="285750">
                <a:tc>
                  <a:txBody>
                    <a:bodyPr/>
                    <a:lstStyle/>
                    <a:p>
                      <a:pPr indent="0" lvl="0" marL="0" rtl="0" algn="l">
                        <a:spcBef>
                          <a:spcPts val="0"/>
                        </a:spcBef>
                        <a:spcAft>
                          <a:spcPts val="0"/>
                        </a:spcAft>
                        <a:buNone/>
                      </a:pPr>
                      <a:r>
                        <a:rPr b="1" lang="sv-SE" sz="1100"/>
                        <a:t>W (weak until)</a:t>
                      </a:r>
                      <a:endParaRPr b="1" sz="1100"/>
                    </a:p>
                  </a:txBody>
                  <a:tcPr marT="68575" marB="68575" marR="91425" marL="91425"/>
                </a:tc>
                <a:tc>
                  <a:txBody>
                    <a:bodyPr/>
                    <a:lstStyle/>
                    <a:p>
                      <a:pPr indent="0" lvl="0" marL="0" rtl="0" algn="l">
                        <a:spcBef>
                          <a:spcPts val="0"/>
                        </a:spcBef>
                        <a:spcAft>
                          <a:spcPts val="0"/>
                        </a:spcAft>
                        <a:buNone/>
                      </a:pPr>
                      <a:r>
                        <a:rPr lang="sv-SE" sz="1100"/>
                        <a:t>hunger W burger</a:t>
                      </a:r>
                      <a:endParaRPr sz="1100"/>
                    </a:p>
                  </a:txBody>
                  <a:tcPr marT="68575" marB="68575" marR="91425" marL="91425"/>
                </a:tc>
                <a:tc>
                  <a:txBody>
                    <a:bodyPr/>
                    <a:lstStyle/>
                    <a:p>
                      <a:pPr indent="0" lvl="0" marL="0" rtl="0" algn="l">
                        <a:spcBef>
                          <a:spcPts val="0"/>
                        </a:spcBef>
                        <a:spcAft>
                          <a:spcPts val="0"/>
                        </a:spcAft>
                        <a:buNone/>
                      </a:pPr>
                      <a:r>
                        <a:rPr lang="sv-SE" sz="1100">
                          <a:solidFill>
                            <a:schemeClr val="dk1"/>
                          </a:solidFill>
                        </a:rPr>
                        <a:t>On this path, I will be hungry until I start to eat a burger. (There is no guarantee that I eat a burger)</a:t>
                      </a:r>
                      <a:endParaRPr sz="1100"/>
                    </a:p>
                  </a:txBody>
                  <a:tcPr marT="68575" marB="68575" marR="91425" marL="91425"/>
                </a:tc>
              </a:tr>
            </a:tbl>
          </a:graphicData>
        </a:graphic>
      </p:graphicFrame>
      <p:graphicFrame>
        <p:nvGraphicFramePr>
          <p:cNvPr id="121" name="Google Shape;121;p18"/>
          <p:cNvGraphicFramePr/>
          <p:nvPr/>
        </p:nvGraphicFramePr>
        <p:xfrm>
          <a:off x="819100" y="1891125"/>
          <a:ext cx="3000000" cy="3000000"/>
        </p:xfrm>
        <a:graphic>
          <a:graphicData uri="http://schemas.openxmlformats.org/drawingml/2006/table">
            <a:tbl>
              <a:tblPr>
                <a:noFill/>
                <a:tableStyleId>{811B0951-734B-494E-AEE5-F56F81BD4B17}</a:tableStyleId>
              </a:tblPr>
              <a:tblGrid>
                <a:gridCol w="1264150"/>
                <a:gridCol w="1622150"/>
                <a:gridCol w="4352675"/>
              </a:tblGrid>
              <a:tr h="285750">
                <a:tc>
                  <a:txBody>
                    <a:bodyPr/>
                    <a:lstStyle/>
                    <a:p>
                      <a:pPr indent="0" lvl="0" marL="0" rtl="0" algn="l">
                        <a:spcBef>
                          <a:spcPts val="0"/>
                        </a:spcBef>
                        <a:spcAft>
                          <a:spcPts val="0"/>
                        </a:spcAft>
                        <a:buNone/>
                      </a:pPr>
                      <a:r>
                        <a:rPr b="1" lang="sv-SE" sz="1100"/>
                        <a:t>A (all)</a:t>
                      </a:r>
                      <a:endParaRPr b="1" sz="1100"/>
                    </a:p>
                  </a:txBody>
                  <a:tcPr marT="68575" marB="68575" marR="91425" marL="91425"/>
                </a:tc>
                <a:tc>
                  <a:txBody>
                    <a:bodyPr/>
                    <a:lstStyle/>
                    <a:p>
                      <a:pPr indent="0" lvl="0" marL="0" rtl="0" algn="l">
                        <a:spcBef>
                          <a:spcPts val="0"/>
                        </a:spcBef>
                        <a:spcAft>
                          <a:spcPts val="0"/>
                        </a:spcAft>
                        <a:buNone/>
                      </a:pPr>
                      <a:r>
                        <a:rPr lang="sv-SE" sz="1100"/>
                        <a:t>A hunger</a:t>
                      </a:r>
                      <a:endParaRPr sz="1100"/>
                    </a:p>
                  </a:txBody>
                  <a:tcPr marT="68575" marB="68575" marR="91425" marL="91425"/>
                </a:tc>
                <a:tc>
                  <a:txBody>
                    <a:bodyPr/>
                    <a:lstStyle/>
                    <a:p>
                      <a:pPr indent="0" lvl="0" marL="0" rtl="0" algn="l">
                        <a:spcBef>
                          <a:spcPts val="0"/>
                        </a:spcBef>
                        <a:spcAft>
                          <a:spcPts val="0"/>
                        </a:spcAft>
                        <a:buNone/>
                      </a:pPr>
                      <a:r>
                        <a:rPr lang="sv-SE" sz="1100"/>
                        <a:t>Starting from the current state, I must be hungry on all paths.</a:t>
                      </a:r>
                      <a:endParaRPr sz="1100"/>
                    </a:p>
                  </a:txBody>
                  <a:tcPr marT="68575" marB="68575" marR="91425" marL="91425"/>
                </a:tc>
              </a:tr>
              <a:tr h="285750">
                <a:tc>
                  <a:txBody>
                    <a:bodyPr/>
                    <a:lstStyle/>
                    <a:p>
                      <a:pPr indent="0" lvl="0" marL="0" rtl="0" algn="l">
                        <a:spcBef>
                          <a:spcPts val="0"/>
                        </a:spcBef>
                        <a:spcAft>
                          <a:spcPts val="0"/>
                        </a:spcAft>
                        <a:buNone/>
                      </a:pPr>
                      <a:r>
                        <a:rPr b="1" lang="sv-SE" sz="1100"/>
                        <a:t>E (exists)</a:t>
                      </a:r>
                      <a:endParaRPr b="1" sz="1100"/>
                    </a:p>
                  </a:txBody>
                  <a:tcPr marT="68575" marB="68575" marR="91425" marL="91425"/>
                </a:tc>
                <a:tc>
                  <a:txBody>
                    <a:bodyPr/>
                    <a:lstStyle/>
                    <a:p>
                      <a:pPr indent="0" lvl="0" marL="0" rtl="0" algn="l">
                        <a:spcBef>
                          <a:spcPts val="0"/>
                        </a:spcBef>
                        <a:spcAft>
                          <a:spcPts val="0"/>
                        </a:spcAft>
                        <a:buNone/>
                      </a:pPr>
                      <a:r>
                        <a:rPr lang="sv-SE" sz="1100"/>
                        <a:t>E hunger</a:t>
                      </a:r>
                      <a:endParaRPr sz="1100"/>
                    </a:p>
                  </a:txBody>
                  <a:tcPr marT="68575" marB="68575" marR="91425" marL="91425"/>
                </a:tc>
                <a:tc>
                  <a:txBody>
                    <a:bodyPr/>
                    <a:lstStyle/>
                    <a:p>
                      <a:pPr indent="0" lvl="0" marL="0" rtl="0" algn="l">
                        <a:spcBef>
                          <a:spcPts val="0"/>
                        </a:spcBef>
                        <a:spcAft>
                          <a:spcPts val="0"/>
                        </a:spcAft>
                        <a:buNone/>
                      </a:pPr>
                      <a:r>
                        <a:rPr lang="sv-SE" sz="1100"/>
                        <a:t>There must be some path, starting from the current state, where I am hungry.</a:t>
                      </a:r>
                      <a:endParaRPr sz="1100"/>
                    </a:p>
                  </a:txBody>
                  <a:tcPr marT="68575" marB="68575" marR="91425" marL="91425"/>
                </a:tc>
              </a:tr>
            </a:tbl>
          </a:graphicData>
        </a:graphic>
      </p:graphicFrame>
      <p:sp>
        <p:nvSpPr>
          <p:cNvPr id="122" name="Google Shape;122;p18"/>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9"/>
          <p:cNvSpPr txBox="1"/>
          <p:nvPr>
            <p:ph idx="12" type="sldNum"/>
          </p:nvPr>
        </p:nvSpPr>
        <p:spPr>
          <a:xfrm>
            <a:off x="6553200" y="4935625"/>
            <a:ext cx="2133600" cy="207900"/>
          </a:xfrm>
          <a:prstGeom prst="rect">
            <a:avLst/>
          </a:prstGeom>
        </p:spPr>
        <p:txBody>
          <a:bodyPr anchorCtr="0" anchor="t"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sv-SE"/>
              <a:t>‹#›</a:t>
            </a:fld>
            <a:endParaRPr/>
          </a:p>
        </p:txBody>
      </p:sp>
      <p:sp>
        <p:nvSpPr>
          <p:cNvPr id="129" name="Google Shape;129;p19"/>
          <p:cNvSpPr txBox="1"/>
          <p:nvPr>
            <p:ph type="title"/>
          </p:nvPr>
        </p:nvSpPr>
        <p:spPr>
          <a:xfrm>
            <a:off x="468890" y="614003"/>
            <a:ext cx="8217900" cy="6684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rPr lang="sv-SE" sz="3500"/>
              <a:t>Try to Verify the Model and Properties</a:t>
            </a:r>
            <a:endParaRPr sz="3500"/>
          </a:p>
        </p:txBody>
      </p:sp>
      <p:sp>
        <p:nvSpPr>
          <p:cNvPr id="130" name="Google Shape;130;p19"/>
          <p:cNvSpPr txBox="1"/>
          <p:nvPr>
            <p:ph idx="1" type="body"/>
          </p:nvPr>
        </p:nvSpPr>
        <p:spPr>
          <a:xfrm>
            <a:off x="468890" y="1282390"/>
            <a:ext cx="8217900" cy="3480300"/>
          </a:xfrm>
          <a:prstGeom prst="rect">
            <a:avLst/>
          </a:prstGeom>
        </p:spPr>
        <p:txBody>
          <a:bodyPr anchorCtr="0" anchor="t" bIns="45700" lIns="91425" spcFirstLastPara="1" rIns="91425" wrap="square" tIns="45700">
            <a:noAutofit/>
          </a:bodyPr>
          <a:lstStyle/>
          <a:p>
            <a:pPr indent="-393700" lvl="0" marL="457200" rtl="0" algn="l">
              <a:spcBef>
                <a:spcPts val="1000"/>
              </a:spcBef>
              <a:spcAft>
                <a:spcPts val="0"/>
              </a:spcAft>
              <a:buSzPts val="2600"/>
              <a:buChar char="•"/>
            </a:pPr>
            <a:r>
              <a:rPr lang="sv-SE" u="sng">
                <a:solidFill>
                  <a:schemeClr val="hlink"/>
                </a:solidFill>
                <a:hlinkClick r:id="rId3"/>
              </a:rPr>
              <a:t>http://nusmv.fbk.eu/</a:t>
            </a:r>
            <a:endParaRPr/>
          </a:p>
          <a:p>
            <a:pPr indent="-368300" lvl="1" marL="914400" rtl="0" algn="l">
              <a:spcBef>
                <a:spcPts val="0"/>
              </a:spcBef>
              <a:spcAft>
                <a:spcPts val="0"/>
              </a:spcAft>
              <a:buSzPts val="2200"/>
              <a:buChar char="•"/>
            </a:pPr>
            <a:r>
              <a:rPr lang="sv-SE"/>
              <a:t>NuSMV homepage (tool download, tutorials, etc.)</a:t>
            </a:r>
            <a:endParaRPr/>
          </a:p>
          <a:p>
            <a:pPr indent="-368300" lvl="1" marL="914400" rtl="0" algn="l">
              <a:spcBef>
                <a:spcPts val="0"/>
              </a:spcBef>
              <a:spcAft>
                <a:spcPts val="0"/>
              </a:spcAft>
              <a:buSzPts val="2200"/>
              <a:buChar char="•"/>
            </a:pPr>
            <a:r>
              <a:rPr lang="sv-SE"/>
              <a:t>Use NuSMV 2.6.</a:t>
            </a:r>
            <a:endParaRPr/>
          </a:p>
          <a:p>
            <a:pPr indent="-393700" lvl="0" marL="457200" rtl="0" algn="l">
              <a:spcBef>
                <a:spcPts val="0"/>
              </a:spcBef>
              <a:spcAft>
                <a:spcPts val="0"/>
              </a:spcAft>
              <a:buSzPts val="2600"/>
              <a:buChar char="•"/>
            </a:pPr>
            <a:r>
              <a:rPr lang="sv-SE"/>
              <a:t>Define </a:t>
            </a:r>
            <a:r>
              <a:rPr lang="sv-SE">
                <a:latin typeface="Consolas"/>
                <a:ea typeface="Consolas"/>
                <a:cs typeface="Consolas"/>
                <a:sym typeface="Consolas"/>
              </a:rPr>
              <a:t>next(Cooking)</a:t>
            </a:r>
            <a:r>
              <a:rPr lang="sv-SE"/>
              <a:t> such that the two example properties hold. See if your properties hold.</a:t>
            </a:r>
            <a:endParaRPr/>
          </a:p>
          <a:p>
            <a:pPr indent="-368300" lvl="1" marL="914400" rtl="0" algn="l">
              <a:spcBef>
                <a:spcPts val="0"/>
              </a:spcBef>
              <a:spcAft>
                <a:spcPts val="0"/>
              </a:spcAft>
              <a:buSzPts val="2200"/>
              <a:buChar char="•"/>
            </a:pPr>
            <a:r>
              <a:rPr lang="sv-SE"/>
              <a:t>If they don’t, make sure the properties are correct.</a:t>
            </a:r>
            <a:endParaRPr/>
          </a:p>
          <a:p>
            <a:pPr indent="-368300" lvl="1" marL="914400" rtl="0" algn="l">
              <a:spcBef>
                <a:spcPts val="0"/>
              </a:spcBef>
              <a:spcAft>
                <a:spcPts val="0"/>
              </a:spcAft>
              <a:buSzPts val="2200"/>
              <a:buChar char="•"/>
            </a:pPr>
            <a:r>
              <a:rPr lang="sv-SE"/>
              <a:t>Then, make sure the model is complete and correct.</a:t>
            </a:r>
            <a:endParaRPr/>
          </a:p>
          <a:p>
            <a:pPr indent="-393700" lvl="0" marL="457200" rtl="0" algn="l">
              <a:spcBef>
                <a:spcPts val="0"/>
              </a:spcBef>
              <a:spcAft>
                <a:spcPts val="0"/>
              </a:spcAft>
              <a:buSzPts val="2600"/>
              <a:buChar char="•"/>
            </a:pPr>
            <a:r>
              <a:rPr lang="sv-SE"/>
              <a:t>If you get stuck, a sample solution is on Canvas.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Tree>
  </p:cSld>
  <p:clrMapOvr>
    <a:masterClrMapping/>
  </p:clrMapOvr>
</p:sld>
</file>

<file path=ppt/theme/theme1.xml><?xml version="1.0" encoding="utf-8"?>
<a:theme xmlns:a="http://schemas.openxmlformats.org/drawingml/2006/main" xmlns:r="http://schemas.openxmlformats.org/officeDocument/2006/relationships" name="Title Master blå">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ster layout">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sta bilden Master">
  <a:themeElements>
    <a:clrScheme name="Chalmers Colour Theme">
      <a:dk1>
        <a:srgbClr val="4F4F4F"/>
      </a:dk1>
      <a:lt1>
        <a:srgbClr val="FFFFFF"/>
      </a:lt1>
      <a:dk2>
        <a:srgbClr val="6F828C"/>
      </a:dk2>
      <a:lt2>
        <a:srgbClr val="99B3C2"/>
      </a:lt2>
      <a:accent1>
        <a:srgbClr val="003050"/>
      </a:accent1>
      <a:accent2>
        <a:srgbClr val="00A99D"/>
      </a:accent2>
      <a:accent3>
        <a:srgbClr val="006C5C"/>
      </a:accent3>
      <a:accent4>
        <a:srgbClr val="7FB538"/>
      </a:accent4>
      <a:accent5>
        <a:srgbClr val="58B0E3"/>
      </a:accent5>
      <a:accent6>
        <a:srgbClr val="483728"/>
      </a:accent6>
      <a:hlink>
        <a:srgbClr val="F15922"/>
      </a:hlink>
      <a:folHlink>
        <a:srgbClr val="FFCB0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