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55B681B-E04D-49EA-8CEC-27635874756D}">
  <a:tblStyle styleId="{855B681B-E04D-49EA-8CEC-27635874756D}"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50E8E330-0B53-4E7A-B8DE-0FA0956CA6AF}" styleName="Table_1">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4B46C999-573F-4401-A020-89208734AB0D}" styleName="Table_2">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ime" TargetMode="External"/><Relationship Id="rId3" Type="http://schemas.openxmlformats.org/officeDocument/2006/relationships/hyperlink" Target="https://en.wikipedia.org/wiki/Path_(graph_theory)"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Old school mechanical devices are dead. Today, people are building software into everything from refridgerators to cars. Now, we want to bring gumball machines into the modern day. By putting CPUs in our machine, we can increase sales, monitor inventory, and add new features. How do we do this? We start by modeling the behavior of our gumball machine as a state machine. (walk through)</a:t>
            </a:r>
          </a:p>
          <a:p>
            <a:pPr indent="-228600" lvl="0" marL="457200" rtl="0">
              <a:spcBef>
                <a:spcPts val="0"/>
              </a:spcBef>
              <a:buClr>
                <a:schemeClr val="dk1"/>
              </a:buClr>
              <a:buChar char="-"/>
            </a:pPr>
            <a:r>
              <a:rPr lang="en">
                <a:solidFill>
                  <a:schemeClr val="dk1"/>
                </a:solidFill>
              </a:rPr>
              <a:t>initial state</a:t>
            </a:r>
          </a:p>
          <a:p>
            <a:pPr indent="-228600" lvl="0" marL="457200" rtl="0">
              <a:spcBef>
                <a:spcPts val="0"/>
              </a:spcBef>
              <a:buClr>
                <a:schemeClr val="dk1"/>
              </a:buClr>
              <a:buChar char="-"/>
            </a:pPr>
            <a:r>
              <a:rPr lang="en">
                <a:solidFill>
                  <a:schemeClr val="dk1"/>
                </a:solidFill>
              </a:rPr>
              <a:t>point out transitions and guards</a:t>
            </a:r>
          </a:p>
          <a:p>
            <a:pPr indent="-228600" lvl="0" marL="457200" rtl="0">
              <a:spcBef>
                <a:spcPts val="0"/>
              </a:spcBef>
              <a:buClr>
                <a:schemeClr val="dk1"/>
              </a:buClr>
              <a:buChar char="-"/>
            </a:pPr>
            <a:r>
              <a:rPr lang="en">
                <a:solidFill>
                  <a:schemeClr val="dk1"/>
                </a:solidFill>
              </a:rPr>
              <a:t>Now, this isn’t detailed enough to serve as source code directly - there are a lot of actions unaccounted for - what should happen if a person tries to eject a quarter then there isn’t one in the machine? what if they insert two quarters? Those decisions need to be made during implementation, and should have been covered in the requirements, but this gives us an abstracted overview of what happens then the system operates - how the system reacts to events and what conditions guide those actions.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If you actually want to build some of these models, there are a lot of ways to do so. The most common framework used in industry - especially when building embedded systems - is called Stateflow. It’s a visual modeling language from Mathworks, the people who make Matlab. The stateflow language looks a lot like the generic state machines we were just looking at. This state machine models the behavior of the software for a simplified pacemaker. The model listens to timestamped sensor readings, and if a minute passes without a sensed natural heartbeat, it issues a timestamped command to shock the heart.</a:t>
            </a:r>
          </a:p>
          <a:p>
            <a:pPr lvl="0" rtl="0">
              <a:spcBef>
                <a:spcPts val="0"/>
              </a:spcBef>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There are also numerous textual languages for describing models. One of the most well-known is NuSMV. NuSMV is actually an entire framework for analyzing models, and this language expresses the state machine in a form that can be easily processed. (go over code).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Ultimately, we need to make the argument that the the system we built fulfills the specification - make the argument for verification. The model represents the first step in making that argument. If we take the specification and formulate it as a series of logical properties, we can check whether those properties hold by analyzing the model. As the model comes directly from our requirements and our understanding of the system, if there are violations, there is an issue with our plans - somewhere, our requirements and specifications are wrong. They might be contradictory, incomplete, or just have a mistake. By verifying properties over the model, we can find out if there are issues and fix them. So, the train of thought is that if the model satisfies the properties, AND if the model is well-formed, consistent, and complete, AND if the model actually represents the final program, then proving properties over the model is an argument that your specifications are correct and that the final product will actually meet them. </a:t>
            </a:r>
          </a:p>
          <a:p>
            <a:pPr rtl="0">
              <a:spcBef>
                <a:spcPts val="0"/>
              </a:spcBef>
              <a:buNone/>
            </a:pPr>
            <a:r>
              <a:rPr lang="en">
                <a:solidFill>
                  <a:schemeClr val="dk1"/>
                </a:solidFill>
              </a:rPr>
              <a:t>Where do you think you can get in the most trouble here?</a:t>
            </a:r>
          </a:p>
          <a:p>
            <a:pPr lvl="0" rtl="0">
              <a:spcBef>
                <a:spcPts val="0"/>
              </a:spcBef>
              <a:buNone/>
            </a:pPr>
            <a:r>
              <a:rPr lang="en">
                <a:solidFill>
                  <a:schemeClr val="dk1"/>
                </a:solidFill>
              </a:rPr>
              <a:t>(discuss - last one)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In practice, how does that work? Well, if we have requirements-based tests, we can try them on the model to see if it passes. The model isn’t the full program, but it is something you can pass input into - either manually or in many cases in a controlled form of execution - and get output from. That’s enough to test. </a:t>
            </a:r>
          </a:p>
          <a:p>
            <a:pPr lvl="0" rtl="0">
              <a:spcBef>
                <a:spcPts val="0"/>
              </a:spcBef>
              <a:buNone/>
            </a:pPr>
            <a:r>
              <a:rPr lang="en">
                <a:solidFill>
                  <a:schemeClr val="dk1"/>
                </a:solidFill>
              </a:rPr>
              <a:t>But (read) - it’s like finding a needle in a haystack still, finding every little cocoroach with a flashlight.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Often, on a real program, testing is the best you can do. You can’t cover the input space, but you do enough to feel confident. In this case, however, we’ve simplified things dramatically by building a model. A model is much, much simpler than the real system. So, we can perform a more thorough analysis. This is a process called finite state verification.</a:t>
            </a:r>
          </a:p>
          <a:p>
            <a:pPr lvl="0" rtl="0">
              <a:spcBef>
                <a:spcPts val="0"/>
              </a:spcBef>
              <a:buNone/>
            </a:pPr>
            <a:r>
              <a:rPr lang="en">
                <a:solidFill>
                  <a:schemeClr val="dk1"/>
                </a:solidFill>
              </a:rPr>
              <a:t>(read)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To ensure that the requirements hold, we need to express them in a form that can be logically assessed, as a boolean expression written in a formal logic. Now, if we just write out a property as an if expression, we can check whether it holds at</a:t>
            </a:r>
          </a:p>
          <a:p>
            <a:pPr rtl="0">
              <a:spcBef>
                <a:spcPts val="0"/>
              </a:spcBef>
              <a:buNone/>
            </a:pPr>
            <a:r>
              <a:rPr lang="en">
                <a:solidFill>
                  <a:schemeClr val="dk1"/>
                </a:solidFill>
              </a:rPr>
              <a:t>a particular point in time - over a model, we could check whether something is always true, but that’s usually not quite expressive enough - many requirements are properties over paths of execution. So typically, we use a form of what is called temporal logic. Temporal logics contain a set of operators that can be used to express properties over execution paths, allowing you to ensure that complex properties hold over any possible execution of the system. </a:t>
            </a:r>
          </a:p>
          <a:p>
            <a:pPr rtl="0">
              <a:spcBef>
                <a:spcPts val="0"/>
              </a:spcBef>
              <a:buNone/>
            </a:pPr>
            <a:r>
              <a:rPr lang="en">
                <a:solidFill>
                  <a:schemeClr val="dk1"/>
                </a:solidFill>
              </a:rPr>
              <a:t>Typically, we can break down these properties into two forms - safety properties and liveness properties. </a:t>
            </a:r>
          </a:p>
          <a:p>
            <a:pPr rtl="0">
              <a:spcBef>
                <a:spcPts val="0"/>
              </a:spcBef>
              <a:buNone/>
            </a:pPr>
            <a:r>
              <a:rPr lang="en">
                <a:solidFill>
                  <a:schemeClr val="dk1"/>
                </a:solidFill>
              </a:rPr>
              <a:t>Safey properties divide the system into good states and bad states, where good states satisfy properties and bad states violate them. Most properties are written this way - we say that the system never will do something or that it will always do something. These can be specified over sequences of events too, where we treat the history of events preceeding a state as an attribute of that state. Think about a traffic light, we could write properties asserting that the order must always be green, then yellow, then red. If there is a situation where these could go out of order, then we’re in trouble. There is a violation of that property. </a:t>
            </a:r>
          </a:p>
          <a:p>
            <a:pPr rtl="0">
              <a:spcBef>
                <a:spcPts val="0"/>
              </a:spcBef>
              <a:buNone/>
            </a:pPr>
            <a:r>
              <a:rPr lang="en">
                <a:solidFill>
                  <a:schemeClr val="dk1"/>
                </a:solidFill>
              </a:rPr>
              <a:t>Liveness properties deal with eventualities - they say that at some point, a thing must happen. We don’t know when - that’s what differentiates liveness from safety. Safety properties are exact - this sequence must happen, this property must never</a:t>
            </a:r>
          </a:p>
          <a:p>
            <a:pPr rtl="0">
              <a:spcBef>
                <a:spcPts val="0"/>
              </a:spcBef>
              <a:buNone/>
            </a:pPr>
            <a:r>
              <a:rPr lang="en">
                <a:solidFill>
                  <a:schemeClr val="dk1"/>
                </a:solidFill>
              </a:rPr>
              <a:t>be violated. Liveness is something we want to eventually be true. A safety property says that nothing bad will ever happen- the light will always turn green within five seconds - while liveness properties say that something good will eventually happen - if the light is red, it will eventually be green. Liveness properties are used to reason over paths of unknown length. </a:t>
            </a:r>
          </a:p>
          <a:p>
            <a:pPr lvl="0" rtl="0">
              <a:spcBef>
                <a:spcPts val="0"/>
              </a:spcBef>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b="1" lang="en" sz="1050">
                <a:solidFill>
                  <a:srgbClr val="252525"/>
                </a:solidFill>
                <a:highlight>
                  <a:srgbClr val="FFFFFF"/>
                </a:highlight>
              </a:rPr>
              <a:t>temporal logic</a:t>
            </a:r>
            <a:r>
              <a:rPr lang="en" sz="1050">
                <a:solidFill>
                  <a:srgbClr val="252525"/>
                </a:solidFill>
                <a:highlight>
                  <a:srgbClr val="FFFFFF"/>
                </a:highlight>
              </a:rPr>
              <a:t> is any system of rules and symbolism for representing, and reasoning about, propositions qualified in terms of </a:t>
            </a:r>
            <a:r>
              <a:rPr lang="en" sz="1050">
                <a:solidFill>
                  <a:srgbClr val="0B0080"/>
                </a:solidFill>
                <a:highlight>
                  <a:srgbClr val="FFFFFF"/>
                </a:highlight>
                <a:hlinkClick r:id="rId2"/>
              </a:rPr>
              <a:t>time</a:t>
            </a:r>
            <a:r>
              <a:rPr lang="en" sz="1050">
                <a:solidFill>
                  <a:srgbClr val="252525"/>
                </a:solidFill>
                <a:highlight>
                  <a:srgbClr val="FFFFFF"/>
                </a:highlight>
              </a:rPr>
              <a:t>. Consider the statement: "I am hungry." Though its meaning is constant in time, the truth value of the statement can vary in time. Sometimes the statement is true, and sometimes the statement is false, but the statement is never true and false simultaneously. In traditional logic, you can only discuss statements whose truth value is constant in time. We’d be limited severly in what we could</a:t>
            </a:r>
          </a:p>
          <a:p>
            <a:pPr rtl="0">
              <a:spcBef>
                <a:spcPts val="0"/>
              </a:spcBef>
              <a:buNone/>
            </a:pPr>
            <a:r>
              <a:rPr lang="en" sz="1050">
                <a:solidFill>
                  <a:srgbClr val="252525"/>
                </a:solidFill>
                <a:highlight>
                  <a:srgbClr val="FFFFFF"/>
                </a:highlight>
              </a:rPr>
              <a:t>verify over the program - and many requirements actually ask for sequences of events over types of paths - there are a lot of qualifiers. We can address this in temporal logic, where statements can have a truth value which can vary in time. In a temporal logic we can then express statements like "I am </a:t>
            </a:r>
            <a:r>
              <a:rPr i="1" lang="en" sz="1050">
                <a:solidFill>
                  <a:srgbClr val="252525"/>
                </a:solidFill>
                <a:highlight>
                  <a:srgbClr val="FFFFFF"/>
                </a:highlight>
              </a:rPr>
              <a:t>always</a:t>
            </a:r>
            <a:r>
              <a:rPr lang="en" sz="1050">
                <a:solidFill>
                  <a:srgbClr val="252525"/>
                </a:solidFill>
                <a:highlight>
                  <a:srgbClr val="FFFFFF"/>
                </a:highlight>
              </a:rPr>
              <a:t> hungry", "I will </a:t>
            </a:r>
            <a:r>
              <a:rPr i="1" lang="en" sz="1050">
                <a:solidFill>
                  <a:srgbClr val="252525"/>
                </a:solidFill>
                <a:highlight>
                  <a:srgbClr val="FFFFFF"/>
                </a:highlight>
              </a:rPr>
              <a:t>eventually</a:t>
            </a:r>
            <a:r>
              <a:rPr lang="en" sz="1050">
                <a:solidFill>
                  <a:srgbClr val="252525"/>
                </a:solidFill>
                <a:highlight>
                  <a:srgbClr val="FFFFFF"/>
                </a:highlight>
              </a:rPr>
              <a:t> be hungry", or "I will be hungry </a:t>
            </a:r>
            <a:r>
              <a:rPr i="1" lang="en" sz="1050">
                <a:solidFill>
                  <a:srgbClr val="252525"/>
                </a:solidFill>
                <a:highlight>
                  <a:srgbClr val="FFFFFF"/>
                </a:highlight>
              </a:rPr>
              <a:t>until</a:t>
            </a:r>
            <a:r>
              <a:rPr lang="en" sz="1050">
                <a:solidFill>
                  <a:srgbClr val="252525"/>
                </a:solidFill>
                <a:highlight>
                  <a:srgbClr val="FFFFFF"/>
                </a:highlight>
              </a:rPr>
              <a:t> I eat something".</a:t>
            </a:r>
          </a:p>
          <a:p>
            <a:pPr rtl="0">
              <a:spcBef>
                <a:spcPts val="0"/>
              </a:spcBef>
              <a:buNone/>
            </a:pPr>
            <a:r>
              <a:rPr lang="en" sz="1050">
                <a:solidFill>
                  <a:srgbClr val="252525"/>
                </a:solidFill>
                <a:highlight>
                  <a:srgbClr val="FFFFFF"/>
                </a:highlight>
              </a:rPr>
              <a:t>Typically, two types of temporal logic are used to express properties.</a:t>
            </a:r>
          </a:p>
          <a:p>
            <a:pPr rtl="0">
              <a:spcBef>
                <a:spcPts val="0"/>
              </a:spcBef>
              <a:buNone/>
            </a:pPr>
            <a:r>
              <a:rPr lang="en" sz="1050">
                <a:solidFill>
                  <a:srgbClr val="252525"/>
                </a:solidFill>
                <a:highlight>
                  <a:srgbClr val="FFFFFF"/>
                </a:highlight>
              </a:rPr>
              <a:t>Linear time logic, or LTL, has the ability to reason about a time line. One can encode formulae about the future of </a:t>
            </a:r>
            <a:r>
              <a:rPr lang="en" sz="1050">
                <a:solidFill>
                  <a:srgbClr val="0B0080"/>
                </a:solidFill>
                <a:highlight>
                  <a:srgbClr val="FFFFFF"/>
                </a:highlight>
                <a:hlinkClick r:id="rId3"/>
              </a:rPr>
              <a:t>paths</a:t>
            </a:r>
            <a:r>
              <a:rPr lang="en" sz="1050">
                <a:solidFill>
                  <a:srgbClr val="252525"/>
                </a:solidFill>
                <a:highlight>
                  <a:srgbClr val="FFFFFF"/>
                </a:highlight>
              </a:rPr>
              <a:t>, for instance, that a condition will eventually be true or that a condition will be true until another fact becomes true,</a:t>
            </a:r>
          </a:p>
          <a:p>
            <a:pPr rtl="0">
              <a:spcBef>
                <a:spcPts val="0"/>
              </a:spcBef>
              <a:buNone/>
            </a:pPr>
            <a:r>
              <a:rPr lang="en" sz="1050">
                <a:solidFill>
                  <a:srgbClr val="252525"/>
                </a:solidFill>
                <a:highlight>
                  <a:srgbClr val="FFFFFF"/>
                </a:highlight>
              </a:rPr>
              <a:t>Branching logics, such as computation tree logic or CTL, however, can reason about multiple time lines. In a branching logic we may state that "there is a timeline in which that </a:t>
            </a:r>
            <a:r>
              <a:rPr i="1" lang="en" sz="1050">
                <a:solidFill>
                  <a:srgbClr val="252525"/>
                </a:solidFill>
                <a:highlight>
                  <a:srgbClr val="FFFFFF"/>
                </a:highlight>
              </a:rPr>
              <a:t>I</a:t>
            </a:r>
            <a:r>
              <a:rPr lang="en" sz="1050">
                <a:solidFill>
                  <a:srgbClr val="252525"/>
                </a:solidFill>
                <a:highlight>
                  <a:srgbClr val="FFFFFF"/>
                </a:highlight>
              </a:rPr>
              <a:t> will stay hungry forever." Or, in terms of liveness, "there is a possibility that eventually </a:t>
            </a:r>
            <a:r>
              <a:rPr i="1" lang="en" sz="1050">
                <a:solidFill>
                  <a:srgbClr val="252525"/>
                </a:solidFill>
                <a:highlight>
                  <a:srgbClr val="FFFFFF"/>
                </a:highlight>
              </a:rPr>
              <a:t>I</a:t>
            </a:r>
            <a:r>
              <a:rPr lang="en" sz="1050">
                <a:solidFill>
                  <a:srgbClr val="252525"/>
                </a:solidFill>
                <a:highlight>
                  <a:srgbClr val="FFFFFF"/>
                </a:highlight>
              </a:rPr>
              <a:t> am no longer hungry." If we do not know whether or not </a:t>
            </a:r>
            <a:r>
              <a:rPr i="1" lang="en" sz="1050">
                <a:solidFill>
                  <a:srgbClr val="252525"/>
                </a:solidFill>
                <a:highlight>
                  <a:srgbClr val="FFFFFF"/>
                </a:highlight>
              </a:rPr>
              <a:t>I</a:t>
            </a:r>
            <a:r>
              <a:rPr lang="en" sz="1050">
                <a:solidFill>
                  <a:srgbClr val="252525"/>
                </a:solidFill>
                <a:highlight>
                  <a:srgbClr val="FFFFFF"/>
                </a:highlight>
              </a:rPr>
              <a:t> will ever get fed, these statements are both true some times.</a:t>
            </a:r>
          </a:p>
          <a:p>
            <a:pPr lvl="0" rtl="0">
              <a:spcBef>
                <a:spcPts val="0"/>
              </a:spcBef>
              <a:buNone/>
            </a:pPr>
            <a:r>
              <a:rPr lang="en" sz="1050">
                <a:solidFill>
                  <a:srgbClr val="252525"/>
                </a:solidFill>
                <a:highlight>
                  <a:srgbClr val="FFFFFF"/>
                </a:highlight>
              </a:rPr>
              <a:t>(read)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1050">
                <a:solidFill>
                  <a:srgbClr val="252525"/>
                </a:solidFill>
                <a:highlight>
                  <a:srgbClr val="FFFFFF"/>
                </a:highlight>
              </a:rPr>
              <a:t>(go over)</a:t>
            </a:r>
          </a:p>
          <a:p>
            <a:pPr rtl="0">
              <a:spcBef>
                <a:spcPts val="0"/>
              </a:spcBef>
              <a:buNone/>
            </a:pPr>
            <a:r>
              <a:rPr lang="en" sz="1050">
                <a:solidFill>
                  <a:srgbClr val="252525"/>
                </a:solidFill>
                <a:highlight>
                  <a:srgbClr val="FFFFFF"/>
                </a:highlight>
              </a:rPr>
              <a:t>U and R are very similar, the difference is that U means that the first property can stop being true in the same state that the latter becomes true. </a:t>
            </a:r>
          </a:p>
          <a:p>
            <a:pPr lvl="0" rtl="0">
              <a:spcBef>
                <a:spcPts val="0"/>
              </a:spcBef>
              <a:buNone/>
            </a:pPr>
            <a:r>
              <a:rPr lang="en" sz="1050">
                <a:solidFill>
                  <a:srgbClr val="252525"/>
                </a:solidFill>
                <a:highlight>
                  <a:srgbClr val="FFFFFF"/>
                </a:highlight>
              </a:rPr>
              <a:t>R is stronger, R requires that both be true for at least one state, then in the next state, the first property can become false. If the latter property never becomes true, then the former can never be false.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 name="Shape 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is essentially the same question we started with last class. There, we talked about how you need to ensure that your domain assumptions are both stated and accurate. You can’t just claim that the software will operate under any conditions - you need to state your assumptions. That’s not the whole picture, though. That helps us know whether the software will work - whether our specifications are correct- if we are clear about our assumptions and attempt to confirm or refute them, then we’ll at least think more, but that’s just a first step. What else should we do?</a:t>
            </a:r>
          </a:p>
          <a:p>
            <a:pPr lvl="0" rtl="0">
              <a:spcBef>
                <a:spcPts val="0"/>
              </a:spcBef>
              <a:buNone/>
            </a:pPr>
            <a:r>
              <a:rPr lang="en"/>
              <a:t>(discuss)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read, ask them to explain formulae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read, ask them to explain formulae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1050">
                <a:solidFill>
                  <a:srgbClr val="252525"/>
                </a:solidFill>
                <a:highlight>
                  <a:srgbClr val="FFFFFF"/>
                </a:highlight>
              </a:rPr>
              <a:t>read, ask them to explain formulae</a:t>
            </a:r>
          </a:p>
          <a:p>
            <a:pPr rtl="0">
              <a:spcBef>
                <a:spcPts val="0"/>
              </a:spcBef>
              <a:buNone/>
            </a:pPr>
            <a:r>
              <a:rPr lang="en" sz="1050">
                <a:solidFill>
                  <a:srgbClr val="252525"/>
                </a:solidFill>
                <a:highlight>
                  <a:srgbClr val="FFFFFF"/>
                </a:highlight>
              </a:rPr>
              <a:t>F G done = final state, once done it can’t be undone</a:t>
            </a:r>
          </a:p>
          <a:p>
            <a:pPr lvl="0" rtl="0">
              <a:spcBef>
                <a:spcPts val="0"/>
              </a:spcBef>
              <a:buNone/>
            </a:pPr>
            <a:r>
              <a:rPr lang="en" sz="1050">
                <a:solidFill>
                  <a:srgbClr val="252525"/>
                </a:solidFill>
                <a:highlight>
                  <a:srgbClr val="FFFFFF"/>
                </a:highlight>
              </a:rPr>
              <a:t>(discuss - no )if it’s requested, it will eventually be received, then processed, then eventually done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1050">
                <a:solidFill>
                  <a:srgbClr val="252525"/>
                </a:solidFill>
                <a:highlight>
                  <a:srgbClr val="FFFFFF"/>
                </a:highlight>
              </a:rPr>
              <a:t>As computation tree logic poses properties over all possible paths, not just over a specific path, there quantifiers get a little more complex. CTL has two quantifiers over all paths, and several over specific paths</a:t>
            </a:r>
          </a:p>
          <a:p>
            <a:pPr rtl="0">
              <a:spcBef>
                <a:spcPts val="0"/>
              </a:spcBef>
              <a:buNone/>
            </a:pPr>
            <a:r>
              <a:rPr lang="en" sz="1050">
                <a:solidFill>
                  <a:srgbClr val="252525"/>
                </a:solidFill>
                <a:highlight>
                  <a:srgbClr val="FFFFFF"/>
                </a:highlight>
              </a:rPr>
              <a:t>(go over)</a:t>
            </a:r>
          </a:p>
          <a:p>
            <a:pPr rtl="0">
              <a:spcBef>
                <a:spcPts val="0"/>
              </a:spcBef>
              <a:buNone/>
            </a:pPr>
            <a:r>
              <a:rPr lang="en" sz="1050">
                <a:solidFill>
                  <a:srgbClr val="252525"/>
                </a:solidFill>
                <a:highlight>
                  <a:srgbClr val="FFFFFF"/>
                </a:highlight>
              </a:rPr>
              <a:t>U and W are similar - the difference is that W is a weaker property - it never guarantees that the latter property will be verified. I could always be hungry and hunger W burger would be considered true. For hunger U burger to be verified, you must eventually eat a burger and you must be hungry until then.</a:t>
            </a:r>
          </a:p>
          <a:p>
            <a:pPr lvl="0" rtl="0">
              <a:spcBef>
                <a:spcPts val="0"/>
              </a:spcBef>
              <a:buNone/>
            </a:pPr>
            <a:r>
              <a:rPr lang="en" sz="1050">
                <a:solidFill>
                  <a:srgbClr val="252525"/>
                </a:solidFill>
                <a:highlight>
                  <a:srgbClr val="FFFFFF"/>
                </a:highlight>
              </a:rPr>
              <a:t>The path specific and all path quantifiers are alwayscombined, so that you specify properties saying things like, along all path, something will happen next, or there exists some path where this becomes true.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read, ask them to explain formulae</a:t>
            </a:r>
          </a:p>
          <a:p>
            <a:pPr rtl="0">
              <a:lnSpc>
                <a:spcPct val="160000"/>
              </a:lnSpc>
              <a:spcBef>
                <a:spcPts val="300"/>
              </a:spcBef>
              <a:spcAft>
                <a:spcPts val="100"/>
              </a:spcAft>
              <a:buNone/>
            </a:pPr>
            <a:r>
              <a:rPr b="1" lang="en" sz="1050">
                <a:solidFill>
                  <a:srgbClr val="252525"/>
                </a:solidFill>
                <a:highlight>
                  <a:srgbClr val="FFFFFF"/>
                </a:highlight>
              </a:rPr>
              <a:t>AG</a:t>
            </a:r>
            <a:r>
              <a:rPr lang="en" sz="1050">
                <a:solidFill>
                  <a:srgbClr val="252525"/>
                </a:solidFill>
                <a:highlight>
                  <a:srgbClr val="FFFFFF"/>
                </a:highlight>
              </a:rPr>
              <a:t>.P "I will like chocolate from now on, no matter what happens."</a:t>
            </a:r>
          </a:p>
          <a:p>
            <a:pPr rtl="0">
              <a:lnSpc>
                <a:spcPct val="160000"/>
              </a:lnSpc>
              <a:spcBef>
                <a:spcPts val="300"/>
              </a:spcBef>
              <a:spcAft>
                <a:spcPts val="100"/>
              </a:spcAft>
              <a:buNone/>
            </a:pPr>
            <a:r>
              <a:rPr b="1" lang="en" sz="1050">
                <a:solidFill>
                  <a:srgbClr val="252525"/>
                </a:solidFill>
                <a:highlight>
                  <a:srgbClr val="FFFFFF"/>
                </a:highlight>
              </a:rPr>
              <a:t>EF</a:t>
            </a:r>
            <a:r>
              <a:rPr lang="en" sz="1050">
                <a:solidFill>
                  <a:srgbClr val="252525"/>
                </a:solidFill>
                <a:highlight>
                  <a:srgbClr val="FFFFFF"/>
                </a:highlight>
              </a:rPr>
              <a:t>.P"It's possible I may like chocolate some day, at least for one day."</a:t>
            </a:r>
          </a:p>
          <a:p>
            <a:pPr lvl="0" rtl="0">
              <a:lnSpc>
                <a:spcPct val="160000"/>
              </a:lnSpc>
              <a:spcBef>
                <a:spcPts val="300"/>
              </a:spcBef>
              <a:spcAft>
                <a:spcPts val="100"/>
              </a:spcAft>
              <a:buNone/>
            </a:pPr>
            <a:r>
              <a:rPr b="1" lang="en" sz="1050">
                <a:solidFill>
                  <a:srgbClr val="252525"/>
                </a:solidFill>
                <a:highlight>
                  <a:srgbClr val="FFFFFF"/>
                </a:highlight>
              </a:rPr>
              <a:t>AF</a:t>
            </a:r>
            <a:r>
              <a:rPr lang="en" sz="1050">
                <a:solidFill>
                  <a:srgbClr val="252525"/>
                </a:solidFill>
                <a:highlight>
                  <a:srgbClr val="FFFFFF"/>
                </a:highlight>
              </a:rPr>
              <a:t>.</a:t>
            </a:r>
            <a:r>
              <a:rPr b="1" lang="en" sz="1050">
                <a:solidFill>
                  <a:srgbClr val="252525"/>
                </a:solidFill>
                <a:highlight>
                  <a:srgbClr val="FFFFFF"/>
                </a:highlight>
              </a:rPr>
              <a:t>EG</a:t>
            </a:r>
            <a:r>
              <a:rPr lang="en" sz="1050">
                <a:solidFill>
                  <a:srgbClr val="252525"/>
                </a:solidFill>
                <a:highlight>
                  <a:srgbClr val="FFFFFF"/>
                </a:highlight>
              </a:rPr>
              <a:t>. "It's always possible (AF) that I will suddenly start liking chocolate for the rest of time." </a:t>
            </a:r>
          </a:p>
          <a:p>
            <a:pPr rtl="0">
              <a:lnSpc>
                <a:spcPct val="160000"/>
              </a:lnSpc>
              <a:spcBef>
                <a:spcPts val="300"/>
              </a:spcBef>
              <a:spcAft>
                <a:spcPts val="100"/>
              </a:spcAft>
              <a:buNone/>
            </a:pPr>
            <a:r>
              <a:rPr b="1" lang="en" sz="1050">
                <a:solidFill>
                  <a:srgbClr val="252525"/>
                </a:solidFill>
                <a:highlight>
                  <a:srgbClr val="FFFFFF"/>
                </a:highlight>
              </a:rPr>
              <a:t>EG</a:t>
            </a:r>
            <a:r>
              <a:rPr lang="en" sz="1050">
                <a:solidFill>
                  <a:srgbClr val="252525"/>
                </a:solidFill>
                <a:highlight>
                  <a:srgbClr val="FFFFFF"/>
                </a:highlight>
              </a:rPr>
              <a:t>.</a:t>
            </a:r>
            <a:r>
              <a:rPr b="1" lang="en" sz="1050">
                <a:solidFill>
                  <a:srgbClr val="252525"/>
                </a:solidFill>
                <a:highlight>
                  <a:srgbClr val="FFFFFF"/>
                </a:highlight>
              </a:rPr>
              <a:t>AF</a:t>
            </a:r>
            <a:r>
              <a:rPr lang="en" sz="1050">
                <a:solidFill>
                  <a:srgbClr val="252525"/>
                </a:solidFill>
                <a:highlight>
                  <a:srgbClr val="FFFFFF"/>
                </a:highlight>
              </a:rPr>
              <a:t>.P "This is a critical time in my life. Depending on what happens next (E), it's possible that for the rest of time (G), there will always be some time in the future (AF) when I will like chocolate. However, if the wrong thing happens next, then all bets are off and there's no guarantee about whether I'll ever like chocolate."</a:t>
            </a:r>
          </a:p>
          <a:p>
            <a:pPr lvl="0" rtl="0">
              <a:lnSpc>
                <a:spcPct val="160000"/>
              </a:lnSpc>
              <a:spcBef>
                <a:spcPts val="300"/>
              </a:spcBef>
              <a:spcAft>
                <a:spcPts val="100"/>
              </a:spcAft>
              <a:buNone/>
            </a:pPr>
            <a:r>
              <a:rPr b="1" lang="en" sz="1050">
                <a:solidFill>
                  <a:srgbClr val="252525"/>
                </a:solidFill>
                <a:highlight>
                  <a:srgbClr val="FFFFFF"/>
                </a:highlight>
              </a:rPr>
              <a:t>AG</a:t>
            </a:r>
            <a:r>
              <a:rPr lang="en" sz="1050">
                <a:solidFill>
                  <a:srgbClr val="252525"/>
                </a:solidFill>
                <a:highlight>
                  <a:srgbClr val="FFFFFF"/>
                </a:highlight>
              </a:rPr>
              <a:t>(P</a:t>
            </a:r>
            <a:r>
              <a:rPr b="1" lang="en" sz="1050">
                <a:solidFill>
                  <a:srgbClr val="252525"/>
                </a:solidFill>
                <a:highlight>
                  <a:srgbClr val="FFFFFF"/>
                </a:highlight>
              </a:rPr>
              <a:t>U</a:t>
            </a:r>
            <a:r>
              <a:rPr lang="en" sz="1050">
                <a:solidFill>
                  <a:srgbClr val="252525"/>
                </a:solidFill>
                <a:highlight>
                  <a:srgbClr val="FFFFFF"/>
                </a:highlight>
              </a:rPr>
              <a:t>Q)"From now until it's warm outside, I will like chocolate every single day. Once it's warm outside, all bets are off as to whether I'll like chocolate anymore. Oh, and it's guaranteed to be warm outside eventually, even if only for a single day."</a:t>
            </a:r>
          </a:p>
          <a:p>
            <a:pPr lvl="0" rtl="0">
              <a:lnSpc>
                <a:spcPct val="160000"/>
              </a:lnSpc>
              <a:spcBef>
                <a:spcPts val="300"/>
              </a:spcBef>
              <a:spcAft>
                <a:spcPts val="100"/>
              </a:spcAft>
              <a:buNone/>
            </a:pPr>
            <a:r>
              <a:rPr b="1" lang="en" sz="1050">
                <a:solidFill>
                  <a:srgbClr val="252525"/>
                </a:solidFill>
                <a:highlight>
                  <a:srgbClr val="FFFFFF"/>
                </a:highlight>
              </a:rPr>
              <a:t>EF</a:t>
            </a:r>
            <a:r>
              <a:rPr lang="en" sz="1050">
                <a:solidFill>
                  <a:srgbClr val="252525"/>
                </a:solidFill>
                <a:highlight>
                  <a:srgbClr val="FFFFFF"/>
                </a:highlight>
              </a:rPr>
              <a:t>((</a:t>
            </a:r>
            <a:r>
              <a:rPr b="1" lang="en" sz="1050">
                <a:solidFill>
                  <a:srgbClr val="252525"/>
                </a:solidFill>
                <a:highlight>
                  <a:srgbClr val="FFFFFF"/>
                </a:highlight>
              </a:rPr>
              <a:t>EX</a:t>
            </a:r>
            <a:r>
              <a:rPr lang="en" sz="1050">
                <a:solidFill>
                  <a:srgbClr val="252525"/>
                </a:solidFill>
                <a:highlight>
                  <a:srgbClr val="FFFFFF"/>
                </a:highlight>
              </a:rPr>
              <a:t>.P)</a:t>
            </a:r>
            <a:r>
              <a:rPr b="1" lang="en" sz="1050">
                <a:solidFill>
                  <a:srgbClr val="252525"/>
                </a:solidFill>
                <a:highlight>
                  <a:srgbClr val="FFFFFF"/>
                </a:highlight>
              </a:rPr>
              <a:t>U</a:t>
            </a:r>
            <a:r>
              <a:rPr lang="en" sz="1050">
                <a:solidFill>
                  <a:srgbClr val="252525"/>
                </a:solidFill>
                <a:highlight>
                  <a:srgbClr val="FFFFFF"/>
                </a:highlight>
              </a:rPr>
              <a:t>(</a:t>
            </a:r>
            <a:r>
              <a:rPr b="1" lang="en" sz="1050">
                <a:solidFill>
                  <a:srgbClr val="252525"/>
                </a:solidFill>
                <a:highlight>
                  <a:srgbClr val="FFFFFF"/>
                </a:highlight>
              </a:rPr>
              <a:t>AG</a:t>
            </a:r>
            <a:r>
              <a:rPr lang="en" sz="1050">
                <a:solidFill>
                  <a:srgbClr val="252525"/>
                </a:solidFill>
                <a:highlight>
                  <a:srgbClr val="FFFFFF"/>
                </a:highlight>
              </a:rPr>
              <a:t>.Q)) "It's possible that: there will eventually come a time when it will be warm forever (AG.Q) and that before that time there will always be </a:t>
            </a:r>
            <a:r>
              <a:rPr i="1" lang="en" sz="1050">
                <a:solidFill>
                  <a:srgbClr val="252525"/>
                </a:solidFill>
                <a:highlight>
                  <a:srgbClr val="FFFFFF"/>
                </a:highlight>
              </a:rPr>
              <a:t>some</a:t>
            </a:r>
            <a:r>
              <a:rPr lang="en" sz="1050">
                <a:solidFill>
                  <a:srgbClr val="252525"/>
                </a:solidFill>
                <a:highlight>
                  <a:srgbClr val="FFFFFF"/>
                </a:highlight>
              </a:rPr>
              <a:t> way to get me to like chocolate the next day (EX.P)."</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read, ask them to explain formulae</a:t>
            </a:r>
          </a:p>
          <a:p>
            <a:pPr rtl="0">
              <a:lnSpc>
                <a:spcPct val="160000"/>
              </a:lnSpc>
              <a:spcBef>
                <a:spcPts val="300"/>
              </a:spcBef>
              <a:spcAft>
                <a:spcPts val="100"/>
              </a:spcAft>
              <a:buNone/>
            </a:pPr>
            <a:r>
              <a:rPr lang="en" sz="1050">
                <a:solidFill>
                  <a:srgbClr val="252525"/>
                </a:solidFill>
                <a:highlight>
                  <a:srgbClr val="FFFFFF"/>
                </a:highlight>
              </a:rPr>
              <a:t>ask about LTL - what the CTL formula says that along all paths, it is always true that there is some possible continuation where we could eventually reset. The LTL formula here is not the same -it says that we MUST eventually reset, the CTL formula just allows the possibility. This is a formula that is not possible in LTL</a:t>
            </a:r>
          </a:p>
          <a:p>
            <a:pPr rtl="0">
              <a:lnSpc>
                <a:spcPct val="160000"/>
              </a:lnSpc>
              <a:spcBef>
                <a:spcPts val="300"/>
              </a:spcBef>
              <a:spcAft>
                <a:spcPts val="100"/>
              </a:spcAft>
              <a:buNone/>
            </a:pPr>
            <a:r>
              <a:rPr lang="en" sz="1050">
                <a:solidFill>
                  <a:srgbClr val="252525"/>
                </a:solidFill>
                <a:highlight>
                  <a:srgbClr val="FFFFFF"/>
                </a:highlight>
              </a:rPr>
              <a:t>read</a:t>
            </a:r>
          </a:p>
          <a:p>
            <a:pPr lvl="0" rtl="0">
              <a:lnSpc>
                <a:spcPct val="160000"/>
              </a:lnSpc>
              <a:spcBef>
                <a:spcPts val="300"/>
              </a:spcBef>
              <a:spcAft>
                <a:spcPts val="100"/>
              </a:spcAft>
              <a:buNone/>
            </a:pPr>
            <a:r>
              <a:rPr lang="en" sz="1050">
                <a:solidFill>
                  <a:srgbClr val="252525"/>
                </a:solidFill>
                <a:highlight>
                  <a:srgbClr val="FFFFFF"/>
                </a:highlight>
              </a:rPr>
              <a:t>ask about CTL - The CTL formula says that on all paths, at some point, it will become permanently true along all extensions that things are good. This is trickier - this statement is too strong. Consider this diagram, where p is good. F( G good) holds on this - eventually, we get to a point where good is always true, on the right. The CTL formula is not true because we have this good state closer to the front - we can’t differentiate the two p nodes. the all paths part is what kills us. We can’t swap the A to an E either, as that is too weak. The LTL statement has no equivalent CTL statement in this case - this is why we need both logics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2" name="Shape 25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(read)</a:t>
            </a:r>
          </a:p>
          <a:p>
            <a:pPr rtl="0">
              <a:spcBef>
                <a:spcPts val="0"/>
              </a:spcBef>
              <a:buNone/>
            </a:pPr>
            <a:r>
              <a:rPr lang="en">
                <a:solidFill>
                  <a:schemeClr val="dk1"/>
                </a:solidFill>
              </a:rPr>
              <a:t>(read) - (read). This is really helpful, as we don’t just know that something is wrong, we can trace our way through the model to see exactly what is wrong.</a:t>
            </a:r>
          </a:p>
          <a:p>
            <a:pPr rtl="0">
              <a:spcBef>
                <a:spcPts val="0"/>
              </a:spcBef>
              <a:buNone/>
            </a:pPr>
            <a:r>
              <a:rPr lang="en">
                <a:solidFill>
                  <a:schemeClr val="dk1"/>
                </a:solidFill>
              </a:rPr>
              <a:t>If you get a violation, this can mean three things</a:t>
            </a:r>
          </a:p>
          <a:p>
            <a:pPr rtl="0">
              <a:spcBef>
                <a:spcPts val="0"/>
              </a:spcBef>
              <a:buNone/>
            </a:pPr>
            <a:r>
              <a:rPr lang="en">
                <a:solidFill>
                  <a:schemeClr val="dk1"/>
                </a:solidFill>
              </a:rPr>
              <a:t>(read) - you made a mistake when you translated specification to the temporal logic</a:t>
            </a:r>
          </a:p>
          <a:p>
            <a:pPr rtl="0">
              <a:spcBef>
                <a:spcPts val="0"/>
              </a:spcBef>
              <a:buNone/>
            </a:pPr>
            <a:r>
              <a:rPr lang="en">
                <a:solidFill>
                  <a:schemeClr val="dk1"/>
                </a:solidFill>
              </a:rPr>
              <a:t>(read) - the model is wrong, and needs to be fixed</a:t>
            </a:r>
          </a:p>
          <a:p>
            <a:pPr lvl="0" rtl="0">
              <a:spcBef>
                <a:spcPts val="0"/>
              </a:spcBef>
              <a:buNone/>
            </a:pPr>
            <a:r>
              <a:rPr lang="en">
                <a:solidFill>
                  <a:schemeClr val="dk1"/>
                </a:solidFill>
              </a:rPr>
              <a:t>or, and this is what we want to find - (read) - identified something that you left out, or that is contradictory, or that is just plain wrong. This is what we want to see, if we get violations, we can fix our specification before we design and code the system.</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9" name="Shape 25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Now, this same process isn’t just useful for analyzing our requirements, but is useful for verification of the final system as well. You can (read)</a:t>
            </a:r>
          </a:p>
          <a:p>
            <a:pPr lvl="0" rtl="0">
              <a:spcBef>
                <a:spcPts val="0"/>
              </a:spcBef>
              <a:buNone/>
            </a:pPr>
            <a:r>
              <a:rPr lang="en">
                <a:solidFill>
                  <a:schemeClr val="dk1"/>
                </a:solidFill>
              </a:rPr>
              <a:t>(read) - we can take that, extract inputs from it, then run those inputs as a test for the final system (read)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7" name="Shape 26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This form of verification depends on a family of techniques that exhaustively search the state space - the set of all possible paths of execution over the model - at each state, examining all reachable states, then from there, examine all possible reachable states, and so on. </a:t>
            </a:r>
          </a:p>
          <a:p>
            <a:pPr rtl="0">
              <a:spcBef>
                <a:spcPts val="0"/>
              </a:spcBef>
              <a:buNone/>
            </a:pPr>
            <a:r>
              <a:rPr lang="en">
                <a:solidFill>
                  <a:schemeClr val="dk1"/>
                </a:solidFill>
              </a:rPr>
              <a:t>very quickly, the problem that we run into is that the number of possible states and paths through those states explodes. Let’s say we define three variables - approach, GPS position, and Docking Sensor - and we define how those variables can</a:t>
            </a:r>
          </a:p>
          <a:p>
            <a:pPr lvl="0" rtl="0">
              <a:spcBef>
                <a:spcPts val="0"/>
              </a:spcBef>
              <a:buNone/>
            </a:pPr>
            <a:r>
              <a:rPr lang="en">
                <a:solidFill>
                  <a:schemeClr val="dk1"/>
                </a:solidFill>
              </a:rPr>
              <a:t>change values. The state of the system describes the combination of assignments to those three variables. Even if the number of possible values is small, the number of possible states is massive, and the number of reachable states at any given time can be quite large. Quickly, an exhaustive search of the state space becomes extremely difficult.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4" name="Shape 2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52727"/>
              </a:lnSpc>
              <a:spcBef>
                <a:spcPts val="600"/>
              </a:spcBef>
              <a:spcAft>
                <a:spcPts val="600"/>
              </a:spcAft>
              <a:buNone/>
            </a:pPr>
            <a:r>
              <a:rPr lang="en" sz="1050">
                <a:solidFill>
                  <a:srgbClr val="252525"/>
                </a:solidFill>
                <a:highlight>
                  <a:srgbClr val="FFFFFF"/>
                </a:highlight>
              </a:rPr>
              <a:t>To give an example, say we built a model of the dining philosophers problem (read)</a:t>
            </a:r>
          </a:p>
          <a:p>
            <a:pPr lvl="0" rtl="0">
              <a:lnSpc>
                <a:spcPct val="152727"/>
              </a:lnSpc>
              <a:spcBef>
                <a:spcPts val="600"/>
              </a:spcBef>
              <a:spcAft>
                <a:spcPts val="600"/>
              </a:spcAft>
              <a:buClr>
                <a:schemeClr val="dk1"/>
              </a:buClr>
              <a:buSzPct val="100000"/>
              <a:buFont typeface="Arial"/>
              <a:buNone/>
            </a:pPr>
            <a:r>
              <a:rPr lang="en" sz="1050">
                <a:solidFill>
                  <a:srgbClr val="252525"/>
                </a:solidFill>
                <a:highlight>
                  <a:srgbClr val="FFFFFF"/>
                </a:highlight>
              </a:rPr>
              <a:t>(read)</a:t>
            </a:r>
          </a:p>
          <a:p>
            <a:pPr lvl="0" rtl="0">
              <a:spcBef>
                <a:spcPts val="0"/>
              </a:spcBef>
              <a:buNone/>
            </a:pPr>
            <a:r>
              <a:rPr lang="en">
                <a:solidFill>
                  <a:schemeClr val="dk1"/>
                </a:solidFill>
              </a:rPr>
              <a:t>What we can see from this is that the limits of verification are reached pretty quickly as the complexity of the model grows. All of these algorithms have tricks to prune the state space, but even still, models cannot be too complex - if so, they must be simplified further to be verified in this way. This is why we can’t just use these techniques on real code. Real code almost always has a massive state space.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t>(read, read). It’s a human process. Humans make mistakes and get distracted. Rigorous manual inspection is normal, it’s something you should do, but it isn’t perfect, it takes a lot of time, and how well it works depends on who looks at it.</a:t>
            </a:r>
          </a:p>
          <a:p>
            <a:pPr rtl="0">
              <a:lnSpc>
                <a:spcPct val="115000"/>
              </a:lnSpc>
              <a:spcBef>
                <a:spcPts val="0"/>
              </a:spcBef>
              <a:buNone/>
            </a:pPr>
            <a:r>
              <a:rPr lang="en"/>
              <a:t>(read, read) - Before that, they’re just a brainstorming exercise. That helps. Something that can’t be tested is not a good requirement.</a:t>
            </a:r>
          </a:p>
          <a:p>
            <a:pPr rtl="0">
              <a:lnSpc>
                <a:spcPct val="115000"/>
              </a:lnSpc>
              <a:spcBef>
                <a:spcPts val="0"/>
              </a:spcBef>
              <a:buNone/>
            </a:pPr>
            <a:r>
              <a:rPr lang="en"/>
              <a:t>(read)</a:t>
            </a:r>
          </a:p>
          <a:p>
            <a:pPr lvl="0" rtl="0">
              <a:lnSpc>
                <a:spcPct val="115000"/>
              </a:lnSpc>
              <a:spcBef>
                <a:spcPts val="0"/>
              </a:spcBef>
              <a:buNone/>
            </a:pPr>
            <a:r>
              <a:rPr lang="en"/>
              <a:t>So, what can you do? Today, we’ll talk about a powerful, largely automated, method of analyzing your requirements - modeling software behavior and performing verification over that model.</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1" name="Shape 28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This search is based on satisfaction of what is called a SAT problem - or boolean satisfiability - the problem of determining if there exists a solution that satisfies a boolean formula. To check these properties, (read) - a conjunction of clauses - AND statement -, where each clause is a disjunction of boolean variables - OR statements. </a:t>
            </a:r>
          </a:p>
          <a:p>
            <a:pPr rtl="0">
              <a:spcBef>
                <a:spcPts val="0"/>
              </a:spcBef>
              <a:buNone/>
            </a:pPr>
            <a:r>
              <a:rPr lang="en">
                <a:solidFill>
                  <a:schemeClr val="dk1"/>
                </a:solidFill>
              </a:rPr>
              <a:t>(read rest)</a:t>
            </a:r>
          </a:p>
          <a:p>
            <a:pPr lvl="0" rtl="0">
              <a:spcBef>
                <a:spcPts val="0"/>
              </a:spcBef>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8" name="Shape 2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One example of an exhaustive search algorithm is the branch-and-bound algorithm. This algorithm is conceptually simple: set a literal in the boolean formula to a particular value, apply that value to the formula, and check to see if the value satisfies all of the clauses that it appears in. If so, assign a value to the next variable. However, if setting a value unsatisfies a clause, then a backtracking step (a bound) is initiated and the other possible value is applied. This process prunes branches of the formed boolean decision tree</a:t>
            </a:r>
          </a:p>
          <a:p>
            <a:pPr lvl="0" rtl="0">
              <a:spcBef>
                <a:spcPts val="0"/>
              </a:spcBef>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6" name="Shape 29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-We first set a value of zero to x1. This inserts a zero into clauses two and four, but does not satisfy or unsatisfy either clause yet. </a:t>
            </a:r>
          </a:p>
          <a:p>
            <a:pPr rtl="0">
              <a:spcBef>
                <a:spcPts val="0"/>
              </a:spcBef>
              <a:buNone/>
            </a:pPr>
            <a:r>
              <a:rPr lang="en">
                <a:solidFill>
                  <a:schemeClr val="dk1"/>
                </a:solidFill>
              </a:rPr>
              <a:t>-Next, we insert a value of zero for x2. This satisfies the first clause, but unsatisifies the fourth clause (as both x1 and x2 are set to zero). </a:t>
            </a:r>
          </a:p>
          <a:p>
            <a:pPr lvl="0" rtl="0">
              <a:spcBef>
                <a:spcPts val="0"/>
              </a:spcBef>
              <a:buNone/>
            </a:pPr>
            <a:r>
              <a:rPr lang="en">
                <a:solidFill>
                  <a:schemeClr val="dk1"/>
                </a:solidFill>
              </a:rPr>
              <a:t>-Therefore, we stop and backtrack, assigning a new value of one to x2. This satisifies the fourth clause. We can continue this process with all variables until the complete formula is satisified.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3" name="Shape 3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Another common complete method is the Davis-PutnamLogemann-Loveland, or DPLL, algorithm [13]. DPLL is conceptually similar to the branch-and-bound method, but a few key differences give it an edge on a number of SAT problems. Like with branch-and-bound, DPLL begins by selecting a variable and applying a value to it. If this value satisifies the clause, then that clause is removed from the formula. If the variable is made false due to negation, the algorithm instead remove that variable from any cause that it is negated in. This process is repeated recursively until a solution is found. This induces a domino effect—as more variables are removed from clauses, more clauses turn into unit clauses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1" name="Shape 31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-If we assign a value of zero to x2, the first clause is rendered true (¬x2 = ¬0 = 1). We can eliminate the first cause from the formula and x2 from clause four. This leaves the following: (read)</a:t>
            </a:r>
          </a:p>
          <a:p>
            <a:pPr rtl="0">
              <a:spcBef>
                <a:spcPts val="0"/>
              </a:spcBef>
              <a:buNone/>
            </a:pPr>
            <a:r>
              <a:rPr lang="en">
                <a:solidFill>
                  <a:schemeClr val="dk1"/>
                </a:solidFill>
              </a:rPr>
              <a:t>- As the third clause is now a unit clause, we assign x1 = 1. We can now remove both clauses one and three from the formula:(read)</a:t>
            </a:r>
          </a:p>
          <a:p>
            <a:pPr lvl="0" rtl="0">
              <a:spcBef>
                <a:spcPts val="0"/>
              </a:spcBef>
              <a:buNone/>
            </a:pPr>
            <a:r>
              <a:rPr lang="en">
                <a:solidFill>
                  <a:schemeClr val="dk1"/>
                </a:solidFill>
              </a:rPr>
              <a:t>- From this point, the example is trivially solved with x4 = 0 and x5 = 0 so that we have assigned everything.</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7" name="Shape 3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 big challenge in using models to perform verification is that models must be representative of the actual program. To make a model, we make simplifications. </a:t>
            </a:r>
            <a:r>
              <a:rPr lang="en"/>
              <a:t>These models - while prescribing behavior - operate at an abstracted level. They need to be useful for automated verification, and if you model every detail down to the hardware level, you’re just building the final system. It’ll be just as complex, the state space will be too large, and it’ll take you months to build. Unfortunately, abstraction can get you in trouble - especially when working with embedded or real-time systems, where the execution of the system is highly dependent on the timing of input - when it arrives, when output is released, how much time computation takes - many details that are often abstracted from the models. </a:t>
            </a:r>
          </a:p>
          <a:p>
            <a:pPr lvl="0" rtl="0">
              <a:spcBef>
                <a:spcPts val="0"/>
              </a:spcBef>
              <a:buNone/>
            </a:pPr>
            <a:r>
              <a:rPr lang="en">
                <a:solidFill>
                  <a:schemeClr val="dk1"/>
                </a:solidFill>
              </a:rPr>
              <a:t>-Consider the actual operating environment of the implementation of the SimplePacing software. A number of abstractions have been made in the interest of better analyzing the core requirements, or because the final details were not yet known.  </a:t>
            </a:r>
          </a:p>
          <a:p>
            <a:pPr lvl="0" rtl="0">
              <a:spcBef>
                <a:spcPts val="0"/>
              </a:spcBef>
              <a:buNone/>
            </a:pPr>
            <a:r>
              <a:rPr lang="en">
                <a:solidFill>
                  <a:schemeClr val="dk1"/>
                </a:solidFill>
              </a:rPr>
              <a:t>-For example, the model receives a simple binary sense. In the real world, the electrical impulses being sensed in the heart are complex analog readings, prone to noise. </a:t>
            </a:r>
          </a:p>
          <a:p>
            <a:pPr lvl="0" rtl="0">
              <a:spcBef>
                <a:spcPts val="0"/>
              </a:spcBef>
              <a:buNone/>
            </a:pPr>
            <a:r>
              <a:rPr lang="en"/>
              <a:t>-The time stamps used as both input and output from SimplePacing will be taken by polling a clock module in the software platform. In the model, the input and output timestamps are the same, but in the real software differences from computation time, clock drift, and the difficulty of synchronizing the parallel components of the software. </a:t>
            </a:r>
            <a:r>
              <a:rPr lang="en">
                <a:solidFill>
                  <a:schemeClr val="dk1"/>
                </a:solidFill>
              </a:rPr>
              <a:t>Furthermore, clock issues are commonly non-deterministic. Repeated application of the same test stimulus may not result in the same output if, say, processing time varies. </a:t>
            </a:r>
          </a:p>
          <a:p>
            <a:pPr lvl="0" rtl="0">
              <a:spcBef>
                <a:spcPts val="0"/>
              </a:spcBef>
              <a:buNone/>
            </a:pPr>
            <a:r>
              <a:rPr lang="en"/>
              <a:t>These kind of behaviors are hard to predict until you implement, and you often end up with a model that is a little too optimistic, that is simple enough that properties that hold over it are not guaranteed over the real program.</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4" name="Shape 34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(read)</a:t>
            </a:r>
          </a:p>
          <a:p>
            <a:pPr rtl="0">
              <a:spcBef>
                <a:spcPts val="0"/>
              </a:spcBef>
              <a:buNone/>
            </a:pPr>
            <a:r>
              <a:rPr lang="en">
                <a:solidFill>
                  <a:schemeClr val="dk1"/>
                </a:solidFill>
              </a:rPr>
              <a:t>(read) - this depends on how it will be used. For human inspection, a model must be relatively simple. Otherwise, you’ll get lost. For automated verification, it can be more complex, but must not fall prey to state space explosion.</a:t>
            </a:r>
          </a:p>
          <a:p>
            <a:pPr rtl="0">
              <a:spcBef>
                <a:spcPts val="0"/>
              </a:spcBef>
              <a:buNone/>
            </a:pPr>
            <a:r>
              <a:rPr lang="en">
                <a:solidFill>
                  <a:schemeClr val="dk1"/>
                </a:solidFill>
              </a:rPr>
              <a:t>(read, read)</a:t>
            </a:r>
          </a:p>
          <a:p>
            <a:pPr rtl="0">
              <a:spcBef>
                <a:spcPts val="0"/>
              </a:spcBef>
              <a:buNone/>
            </a:pPr>
            <a:r>
              <a:rPr lang="en">
                <a:solidFill>
                  <a:schemeClr val="dk1"/>
                </a:solidFill>
              </a:rPr>
              <a:t>For instance, you’d build seperate models to analyze airflow over an aircraft fusulage and to analyze the internal layout for efficient passenger loading.</a:t>
            </a:r>
          </a:p>
          <a:p>
            <a:pPr lvl="0" rtl="0">
              <a:spcBef>
                <a:spcPts val="0"/>
              </a:spcBef>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1" name="Shape 35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(read, read) If a property is violated, we must be able to tell why it was violated.</a:t>
            </a:r>
          </a:p>
          <a:p>
            <a:pPr lvl="0" rtl="0">
              <a:spcBef>
                <a:spcPts val="0"/>
              </a:spcBef>
              <a:buNone/>
            </a:pPr>
            <a:r>
              <a:rPr lang="en">
                <a:solidFill>
                  <a:schemeClr val="dk1"/>
                </a:solidFill>
              </a:rPr>
              <a:t>(read) - don’t adapt them to be so specific to a simplified version of your problem that they fail to be useful for use on the un-abstracted problem.  (read).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9" name="Shape 35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(read all).</a:t>
            </a:r>
          </a:p>
          <a:p>
            <a:pPr lvl="0" rtl="0">
              <a:spcBef>
                <a:spcPts val="0"/>
              </a:spcBef>
              <a:buNone/>
            </a:pPr>
            <a:r>
              <a:rPr lang="en">
                <a:solidFill>
                  <a:schemeClr val="dk1"/>
                </a:solidFill>
              </a:rPr>
              <a:t>So, you often find that your first attempt at a model is not good enough. You need to get into a loop of iterative refinement. If it’s too complex, simplify it. It it’s too simple, add detail. Continue until you are able to perform verification.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6" name="Shape 3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read) If a property is violated, we must be able to tell why it was violated.</a:t>
            </a:r>
          </a:p>
          <a:p>
            <a:pPr lvl="0" rtl="0">
              <a:spcBef>
                <a:spcPts val="0"/>
              </a:spcBef>
              <a:buNone/>
            </a:pPr>
            <a:r>
              <a:rPr lang="en">
                <a:solidFill>
                  <a:schemeClr val="dk1"/>
                </a:solidFill>
              </a:rPr>
              <a:t>(read) - don’t adapt them to be so specific to a simplified version of your problem that they fail to be useful for use on the un-abstracted problem.  (read).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(read)</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3" name="Shape 3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read) If a property is violated, we must be able to tell why it was violated.</a:t>
            </a:r>
          </a:p>
          <a:p>
            <a:pPr lvl="0" rtl="0">
              <a:spcBef>
                <a:spcPts val="0"/>
              </a:spcBef>
              <a:buNone/>
            </a:pPr>
            <a:r>
              <a:rPr lang="en">
                <a:solidFill>
                  <a:schemeClr val="dk1"/>
                </a:solidFill>
              </a:rPr>
              <a:t>(read) - don’t adapt them to be so specific to a simplified version of your problem that they fail to be useful for use on the un-abstracted problem.  (read).</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0" name="Shape 3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read) If a property is violated, we must be able to tell why it was violated.</a:t>
            </a:r>
          </a:p>
          <a:p>
            <a:pPr lvl="0" rtl="0">
              <a:spcBef>
                <a:spcPts val="0"/>
              </a:spcBef>
              <a:buNone/>
            </a:pPr>
            <a:r>
              <a:rPr lang="en">
                <a:solidFill>
                  <a:schemeClr val="dk1"/>
                </a:solidFill>
              </a:rPr>
              <a:t>(read) - don’t adapt them to be so specific to a simplified version of your problem that they fail to be useful for use on the un-abstracted problem.  (read).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t>Remember those principles back in the first class? One of those was abstraction - (read).</a:t>
            </a:r>
          </a:p>
          <a:p>
            <a:pPr rtl="0">
              <a:lnSpc>
                <a:spcPct val="115000"/>
              </a:lnSpc>
              <a:spcBef>
                <a:spcPts val="0"/>
              </a:spcBef>
              <a:buNone/>
            </a:pPr>
            <a:r>
              <a:rPr lang="en"/>
              <a:t>This idea has been the key to solving many, many, MANY computing problems over the years. Start cutting away at unnecessary complexity. Find a simpler, related problem to solve, figure it out, then see if your solution holds on the big problem.</a:t>
            </a:r>
          </a:p>
          <a:p>
            <a:pPr lvl="0" rtl="0">
              <a:lnSpc>
                <a:spcPct val="115000"/>
              </a:lnSpc>
              <a:spcBef>
                <a:spcPts val="0"/>
              </a:spcBef>
              <a:buNone/>
            </a:pPr>
            <a:r>
              <a:rPr lang="en"/>
              <a:t>The final software is going to be big and complex and scary. You haven’t built it yet, you don’t have code, you don’t even have a design laid out. Those are big things that will take a lot of time, but if you just want to analyze your functional requirements, then those details don’t matter just yet. Ignore them and focus on the core behavior of the software. Focus on its functionality.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t>The most common way to model system behavior before building it for read is as a finite state machine. </a:t>
            </a:r>
          </a:p>
          <a:p>
            <a:pPr rtl="0">
              <a:lnSpc>
                <a:spcPct val="115000"/>
              </a:lnSpc>
              <a:spcBef>
                <a:spcPts val="0"/>
              </a:spcBef>
              <a:buNone/>
            </a:pPr>
            <a:r>
              <a:rPr lang="en"/>
              <a:t>These are directed graphs where </a:t>
            </a:r>
            <a:r>
              <a:rPr lang="en">
                <a:solidFill>
                  <a:schemeClr val="dk1"/>
                </a:solidFill>
              </a:rPr>
              <a:t>nodes represent snapshots of the system and edges represent events and conditions that change what the system is doing.\</a:t>
            </a:r>
          </a:p>
          <a:p>
            <a:pPr lvl="0" rtl="0">
              <a:lnSpc>
                <a:spcPct val="115000"/>
              </a:lnSpc>
              <a:spcBef>
                <a:spcPts val="0"/>
              </a:spcBef>
              <a:buNone/>
            </a:pPr>
            <a:r>
              <a:rPr lang="en">
                <a:solidFill>
                  <a:schemeClr val="dk1"/>
                </a:solidFill>
              </a:rPr>
              <a:t>(read) - extremely simple, not enough information to execute for real - but (read). (read)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First, let’s cover some terminology. We commonly talk about the behavior of software in terms of events and conditions, then reflect on the state of the software. What does that actually mean, though?</a:t>
            </a:r>
          </a:p>
          <a:p>
            <a:pPr indent="-228600" lvl="0" marL="457200" rtl="0">
              <a:lnSpc>
                <a:spcPct val="115000"/>
              </a:lnSpc>
              <a:spcBef>
                <a:spcPts val="0"/>
              </a:spcBef>
              <a:buClr>
                <a:schemeClr val="dk1"/>
              </a:buClr>
              <a:buChar char="-"/>
            </a:pPr>
            <a:r>
              <a:rPr lang="en">
                <a:solidFill>
                  <a:schemeClr val="dk1"/>
                </a:solidFill>
              </a:rPr>
              <a:t>(read) - things that occur  that trigger a response from the software. Something went wrong, an alarm is raised. A human starts the self-test, which causes the software to enter a self-test mode. These are interactions that occur at some point in time.</a:t>
            </a:r>
          </a:p>
          <a:p>
            <a:pPr indent="-228600" lvl="0" marL="457200" rtl="0">
              <a:lnSpc>
                <a:spcPct val="115000"/>
              </a:lnSpc>
              <a:spcBef>
                <a:spcPts val="0"/>
              </a:spcBef>
              <a:buClr>
                <a:schemeClr val="dk1"/>
              </a:buClr>
              <a:buChar char="-"/>
            </a:pPr>
            <a:r>
              <a:rPr lang="en">
                <a:solidFill>
                  <a:schemeClr val="dk1"/>
                </a:solidFill>
              </a:rPr>
              <a:t>(read). Describe the environment or software over a period of time. An event happens and it is over, a condition is something that is true over a period of time. It can be triggered by an event, but is not an event.</a:t>
            </a:r>
          </a:p>
          <a:p>
            <a:pPr indent="-228600" lvl="0" marL="457200" rtl="0">
              <a:lnSpc>
                <a:spcPct val="115000"/>
              </a:lnSpc>
              <a:spcBef>
                <a:spcPts val="0"/>
              </a:spcBef>
              <a:buClr>
                <a:schemeClr val="dk1"/>
              </a:buClr>
              <a:buChar char="-"/>
            </a:pPr>
            <a:r>
              <a:rPr lang="en">
                <a:solidFill>
                  <a:schemeClr val="dk1"/>
                </a:solidFill>
              </a:rPr>
              <a:t>(read). The state of an object or of the software is some description of what it is currently doing. What mode is it in? What is guiding its behavior? </a:t>
            </a:r>
          </a:p>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4836035"/>
            <a:ext cx="7772400" cy="10322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299"/>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1.png"/><Relationship Id="rId4"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0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0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0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0.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490375"/>
            <a:ext cx="7772400" cy="2198400"/>
          </a:xfrm>
          <a:prstGeom prst="rect">
            <a:avLst/>
          </a:prstGeom>
        </p:spPr>
        <p:txBody>
          <a:bodyPr anchorCtr="0" anchor="b" bIns="91425" lIns="91425" rIns="91425" tIns="91425">
            <a:noAutofit/>
          </a:bodyPr>
          <a:lstStyle/>
          <a:p>
            <a:pPr rtl="0">
              <a:spcBef>
                <a:spcPts val="0"/>
              </a:spcBef>
              <a:buNone/>
            </a:pPr>
            <a:r>
              <a:rPr lang="en" sz="5600"/>
              <a:t>Proving the Shalls:</a:t>
            </a:r>
          </a:p>
          <a:p>
            <a:pPr lvl="0" rtl="0">
              <a:spcBef>
                <a:spcPts val="0"/>
              </a:spcBef>
              <a:buNone/>
            </a:pPr>
            <a:r>
              <a:rPr lang="en" sz="3600"/>
              <a:t>Requirements Analysis</a:t>
            </a:r>
          </a:p>
        </p:txBody>
      </p:sp>
      <p:sp>
        <p:nvSpPr>
          <p:cNvPr id="41" name="Shape 4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10 - 09/28/2015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State Transition Examples</a:t>
            </a:r>
          </a:p>
        </p:txBody>
      </p:sp>
      <p:sp>
        <p:nvSpPr>
          <p:cNvPr id="102" name="Shape 102"/>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Transitions are labeled in the form:</a:t>
            </a:r>
          </a:p>
          <a:p>
            <a:pPr indent="0" lvl="0" marL="457200" marR="0" rtl="0" algn="l">
              <a:lnSpc>
                <a:spcPct val="100000"/>
              </a:lnSpc>
              <a:spcBef>
                <a:spcPts val="600"/>
              </a:spcBef>
              <a:spcAft>
                <a:spcPts val="0"/>
              </a:spcAft>
              <a:buNone/>
            </a:pPr>
            <a:r>
              <a:rPr lang="en">
                <a:latin typeface="Courier New"/>
                <a:ea typeface="Courier New"/>
                <a:cs typeface="Courier New"/>
                <a:sym typeface="Courier New"/>
              </a:rPr>
              <a:t>event [guard] / activity</a:t>
            </a:r>
          </a:p>
          <a:p>
            <a:pPr indent="-228600" lvl="0" marL="457200" rtl="0">
              <a:spcBef>
                <a:spcPts val="0"/>
              </a:spcBef>
            </a:pPr>
            <a:r>
              <a:rPr lang="en"/>
              <a:t>The controller is in the “self-test” state after the self-test button has been pressed, and leaves it when the rest button has been pressed.</a:t>
            </a:r>
          </a:p>
          <a:p>
            <a:pPr indent="-228600" lvl="1" marL="914400" rtl="0">
              <a:spcBef>
                <a:spcPts val="0"/>
              </a:spcBef>
            </a:pPr>
            <a:r>
              <a:rPr lang="en"/>
              <a:t>Pressing self-test button is an </a:t>
            </a:r>
            <a:r>
              <a:rPr b="1" lang="en">
                <a:latin typeface="Courier New"/>
                <a:ea typeface="Courier New"/>
                <a:cs typeface="Courier New"/>
                <a:sym typeface="Courier New"/>
              </a:rPr>
              <a:t>event</a:t>
            </a:r>
            <a:r>
              <a:rPr b="1" lang="en"/>
              <a:t>.</a:t>
            </a:r>
          </a:p>
          <a:p>
            <a:pPr indent="-228600" lvl="0" marL="457200" rtl="0">
              <a:spcBef>
                <a:spcPts val="0"/>
              </a:spcBef>
            </a:pPr>
            <a:r>
              <a:rPr lang="en"/>
              <a:t>The tank is in the “too-low” state when the fuel level is below the set threshold for N seconds.</a:t>
            </a:r>
          </a:p>
          <a:p>
            <a:pPr indent="-228600" lvl="1" marL="914400" rtl="0">
              <a:spcBef>
                <a:spcPts val="0"/>
              </a:spcBef>
            </a:pPr>
            <a:r>
              <a:rPr lang="en"/>
              <a:t>Fuel level below threshold for N seconds is a </a:t>
            </a:r>
            <a:r>
              <a:rPr b="1" lang="en">
                <a:latin typeface="Courier New"/>
                <a:ea typeface="Courier New"/>
                <a:cs typeface="Courier New"/>
                <a:sym typeface="Courier New"/>
              </a:rPr>
              <a:t>guard</a:t>
            </a:r>
            <a:r>
              <a:rPr lang="en"/>
              <a:t>. </a:t>
            </a:r>
          </a:p>
          <a:p>
            <a:pPr lvl="0" marR="0" rtl="0" algn="l">
              <a:lnSpc>
                <a:spcPct val="100000"/>
              </a:lnSpc>
              <a:spcBef>
                <a:spcPts val="600"/>
              </a:spcBef>
              <a:spcAft>
                <a:spcPts val="0"/>
              </a:spcAft>
              <a:buNone/>
            </a:pPr>
            <a:r>
              <a:t/>
            </a:r>
            <a:endParaRPr sz="2400"/>
          </a:p>
        </p:txBody>
      </p:sp>
      <p:sp>
        <p:nvSpPr>
          <p:cNvPr id="103" name="Shape 10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Gumball Machine</a:t>
            </a:r>
          </a:p>
        </p:txBody>
      </p:sp>
      <p:sp>
        <p:nvSpPr>
          <p:cNvPr id="109" name="Shape 109"/>
          <p:cNvSpPr/>
          <p:nvPr/>
        </p:nvSpPr>
        <p:spPr>
          <a:xfrm>
            <a:off x="3637625" y="2621225"/>
            <a:ext cx="1273200"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Waiting for Quarter</a:t>
            </a:r>
          </a:p>
        </p:txBody>
      </p:sp>
      <p:sp>
        <p:nvSpPr>
          <p:cNvPr id="110" name="Shape 110"/>
          <p:cNvSpPr/>
          <p:nvPr/>
        </p:nvSpPr>
        <p:spPr>
          <a:xfrm>
            <a:off x="4113725" y="1690425"/>
            <a:ext cx="321000" cy="3210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11" name="Shape 111"/>
          <p:cNvCxnSpPr>
            <a:stCxn id="110" idx="4"/>
            <a:endCxn id="109" idx="0"/>
          </p:cNvCxnSpPr>
          <p:nvPr/>
        </p:nvCxnSpPr>
        <p:spPr>
          <a:xfrm>
            <a:off x="4274225" y="2011425"/>
            <a:ext cx="0" cy="609900"/>
          </a:xfrm>
          <a:prstGeom prst="straightConnector1">
            <a:avLst/>
          </a:prstGeom>
          <a:noFill/>
          <a:ln cap="flat" cmpd="sng" w="19050">
            <a:solidFill>
              <a:schemeClr val="dk2"/>
            </a:solidFill>
            <a:prstDash val="solid"/>
            <a:round/>
            <a:headEnd len="lg" w="lg" type="none"/>
            <a:tailEnd len="lg" w="lg" type="triangle"/>
          </a:ln>
        </p:spPr>
      </p:cxnSp>
      <p:sp>
        <p:nvSpPr>
          <p:cNvPr id="112" name="Shape 112"/>
          <p:cNvSpPr/>
          <p:nvPr/>
        </p:nvSpPr>
        <p:spPr>
          <a:xfrm>
            <a:off x="3637625" y="3915112"/>
            <a:ext cx="1273200"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Quarter Inserted</a:t>
            </a:r>
          </a:p>
        </p:txBody>
      </p:sp>
      <p:cxnSp>
        <p:nvCxnSpPr>
          <p:cNvPr id="113" name="Shape 113"/>
          <p:cNvCxnSpPr>
            <a:stCxn id="109" idx="2"/>
            <a:endCxn id="112" idx="0"/>
          </p:cNvCxnSpPr>
          <p:nvPr/>
        </p:nvCxnSpPr>
        <p:spPr>
          <a:xfrm>
            <a:off x="4274225" y="3316625"/>
            <a:ext cx="0" cy="598500"/>
          </a:xfrm>
          <a:prstGeom prst="straightConnector1">
            <a:avLst/>
          </a:prstGeom>
          <a:noFill/>
          <a:ln cap="flat" cmpd="sng" w="19050">
            <a:solidFill>
              <a:schemeClr val="dk2"/>
            </a:solidFill>
            <a:prstDash val="solid"/>
            <a:round/>
            <a:headEnd len="lg" w="lg" type="none"/>
            <a:tailEnd len="lg" w="lg" type="triangle"/>
          </a:ln>
        </p:spPr>
      </p:cxnSp>
      <p:sp>
        <p:nvSpPr>
          <p:cNvPr id="114" name="Shape 114"/>
          <p:cNvSpPr txBox="1"/>
          <p:nvPr/>
        </p:nvSpPr>
        <p:spPr>
          <a:xfrm>
            <a:off x="4343900" y="3455375"/>
            <a:ext cx="2968800" cy="321000"/>
          </a:xfrm>
          <a:prstGeom prst="rect">
            <a:avLst/>
          </a:prstGeom>
          <a:noFill/>
          <a:ln>
            <a:noFill/>
          </a:ln>
        </p:spPr>
        <p:txBody>
          <a:bodyPr anchorCtr="0" anchor="t" bIns="91425" lIns="91425" rIns="91425" tIns="91425">
            <a:noAutofit/>
          </a:bodyPr>
          <a:lstStyle/>
          <a:p>
            <a:pPr lvl="0" rtl="0">
              <a:spcBef>
                <a:spcPts val="0"/>
              </a:spcBef>
              <a:buNone/>
            </a:pPr>
            <a:r>
              <a:rPr lang="en"/>
              <a:t>user inserts quarter</a:t>
            </a:r>
          </a:p>
        </p:txBody>
      </p:sp>
      <p:cxnSp>
        <p:nvCxnSpPr>
          <p:cNvPr id="115" name="Shape 115"/>
          <p:cNvCxnSpPr/>
          <p:nvPr/>
        </p:nvCxnSpPr>
        <p:spPr>
          <a:xfrm rot="10800000">
            <a:off x="3837712" y="3316612"/>
            <a:ext cx="0" cy="598499"/>
          </a:xfrm>
          <a:prstGeom prst="straightConnector1">
            <a:avLst/>
          </a:prstGeom>
          <a:noFill/>
          <a:ln cap="flat" cmpd="sng" w="19050">
            <a:solidFill>
              <a:schemeClr val="dk2"/>
            </a:solidFill>
            <a:prstDash val="solid"/>
            <a:round/>
            <a:headEnd len="lg" w="lg" type="none"/>
            <a:tailEnd len="lg" w="lg" type="triangle"/>
          </a:ln>
        </p:spPr>
      </p:cxnSp>
      <p:sp>
        <p:nvSpPr>
          <p:cNvPr id="116" name="Shape 116"/>
          <p:cNvSpPr txBox="1"/>
          <p:nvPr/>
        </p:nvSpPr>
        <p:spPr>
          <a:xfrm>
            <a:off x="1852325" y="3455375"/>
            <a:ext cx="1785299" cy="321000"/>
          </a:xfrm>
          <a:prstGeom prst="rect">
            <a:avLst/>
          </a:prstGeom>
          <a:noFill/>
          <a:ln>
            <a:noFill/>
          </a:ln>
        </p:spPr>
        <p:txBody>
          <a:bodyPr anchorCtr="0" anchor="t" bIns="91425" lIns="91425" rIns="91425" tIns="91425">
            <a:noAutofit/>
          </a:bodyPr>
          <a:lstStyle/>
          <a:p>
            <a:pPr lvl="0" rtl="0">
              <a:spcBef>
                <a:spcPts val="0"/>
              </a:spcBef>
              <a:buNone/>
            </a:pPr>
            <a:r>
              <a:rPr lang="en"/>
              <a:t>user ejects quarter</a:t>
            </a:r>
          </a:p>
        </p:txBody>
      </p:sp>
      <p:sp>
        <p:nvSpPr>
          <p:cNvPr id="117" name="Shape 117"/>
          <p:cNvSpPr/>
          <p:nvPr/>
        </p:nvSpPr>
        <p:spPr>
          <a:xfrm>
            <a:off x="5783450" y="5034487"/>
            <a:ext cx="1273200"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Gumball Sold</a:t>
            </a:r>
          </a:p>
        </p:txBody>
      </p:sp>
      <p:cxnSp>
        <p:nvCxnSpPr>
          <p:cNvPr id="118" name="Shape 118"/>
          <p:cNvCxnSpPr>
            <a:endCxn id="117" idx="0"/>
          </p:cNvCxnSpPr>
          <p:nvPr/>
        </p:nvCxnSpPr>
        <p:spPr>
          <a:xfrm>
            <a:off x="4910750" y="4262887"/>
            <a:ext cx="1509300" cy="771600"/>
          </a:xfrm>
          <a:prstGeom prst="straightConnector1">
            <a:avLst/>
          </a:prstGeom>
          <a:noFill/>
          <a:ln cap="flat" cmpd="sng" w="19050">
            <a:solidFill>
              <a:schemeClr val="dk2"/>
            </a:solidFill>
            <a:prstDash val="solid"/>
            <a:round/>
            <a:headEnd len="lg" w="lg" type="none"/>
            <a:tailEnd len="lg" w="lg" type="triangle"/>
          </a:ln>
        </p:spPr>
      </p:cxnSp>
      <p:sp>
        <p:nvSpPr>
          <p:cNvPr id="119" name="Shape 119"/>
          <p:cNvSpPr txBox="1"/>
          <p:nvPr/>
        </p:nvSpPr>
        <p:spPr>
          <a:xfrm>
            <a:off x="5527400" y="4244937"/>
            <a:ext cx="1785299" cy="321000"/>
          </a:xfrm>
          <a:prstGeom prst="rect">
            <a:avLst/>
          </a:prstGeom>
          <a:noFill/>
          <a:ln>
            <a:noFill/>
          </a:ln>
        </p:spPr>
        <p:txBody>
          <a:bodyPr anchorCtr="0" anchor="t" bIns="91425" lIns="91425" rIns="91425" tIns="91425">
            <a:noAutofit/>
          </a:bodyPr>
          <a:lstStyle/>
          <a:p>
            <a:pPr lvl="0" rtl="0">
              <a:spcBef>
                <a:spcPts val="0"/>
              </a:spcBef>
              <a:buNone/>
            </a:pPr>
            <a:r>
              <a:rPr lang="en"/>
              <a:t>user turns crank</a:t>
            </a:r>
          </a:p>
        </p:txBody>
      </p:sp>
      <p:sp>
        <p:nvSpPr>
          <p:cNvPr id="120" name="Shape 120"/>
          <p:cNvSpPr/>
          <p:nvPr/>
        </p:nvSpPr>
        <p:spPr>
          <a:xfrm>
            <a:off x="1115900" y="5034487"/>
            <a:ext cx="1273200"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Out of Gumballs</a:t>
            </a:r>
          </a:p>
        </p:txBody>
      </p:sp>
      <p:cxnSp>
        <p:nvCxnSpPr>
          <p:cNvPr id="121" name="Shape 121"/>
          <p:cNvCxnSpPr>
            <a:endCxn id="120" idx="3"/>
          </p:cNvCxnSpPr>
          <p:nvPr/>
        </p:nvCxnSpPr>
        <p:spPr>
          <a:xfrm rot="10800000">
            <a:off x="2389100" y="5382187"/>
            <a:ext cx="3394500" cy="0"/>
          </a:xfrm>
          <a:prstGeom prst="straightConnector1">
            <a:avLst/>
          </a:prstGeom>
          <a:noFill/>
          <a:ln cap="flat" cmpd="sng" w="19050">
            <a:solidFill>
              <a:schemeClr val="dk2"/>
            </a:solidFill>
            <a:prstDash val="solid"/>
            <a:round/>
            <a:headEnd len="lg" w="lg" type="none"/>
            <a:tailEnd len="lg" w="lg" type="triangle"/>
          </a:ln>
        </p:spPr>
      </p:cxnSp>
      <p:sp>
        <p:nvSpPr>
          <p:cNvPr id="122" name="Shape 122"/>
          <p:cNvSpPr txBox="1"/>
          <p:nvPr/>
        </p:nvSpPr>
        <p:spPr>
          <a:xfrm>
            <a:off x="614649" y="2424900"/>
            <a:ext cx="2169300" cy="321000"/>
          </a:xfrm>
          <a:prstGeom prst="rect">
            <a:avLst/>
          </a:prstGeom>
          <a:noFill/>
          <a:ln>
            <a:noFill/>
          </a:ln>
        </p:spPr>
        <p:txBody>
          <a:bodyPr anchorCtr="0" anchor="t" bIns="91425" lIns="91425" rIns="91425" tIns="91425">
            <a:noAutofit/>
          </a:bodyPr>
          <a:lstStyle/>
          <a:p>
            <a:pPr lvl="0" rtl="0">
              <a:spcBef>
                <a:spcPts val="0"/>
              </a:spcBef>
              <a:buNone/>
            </a:pPr>
            <a:r>
              <a:rPr lang="en"/>
              <a:t>[gumballs &gt; 0]</a:t>
            </a:r>
          </a:p>
        </p:txBody>
      </p:sp>
      <p:sp>
        <p:nvSpPr>
          <p:cNvPr id="123" name="Shape 123"/>
          <p:cNvSpPr/>
          <p:nvPr/>
        </p:nvSpPr>
        <p:spPr>
          <a:xfrm>
            <a:off x="4938950" y="2960400"/>
            <a:ext cx="2796750" cy="2409975"/>
          </a:xfrm>
          <a:custGeom>
            <a:pathLst>
              <a:path extrusionOk="0" h="96399" w="111870">
                <a:moveTo>
                  <a:pt x="85688" y="96399"/>
                </a:moveTo>
                <a:lnTo>
                  <a:pt x="111870" y="1785"/>
                </a:lnTo>
                <a:lnTo>
                  <a:pt x="0" y="0"/>
                </a:lnTo>
              </a:path>
            </a:pathLst>
          </a:custGeom>
          <a:noFill/>
          <a:ln cap="flat" cmpd="sng" w="19050">
            <a:solidFill>
              <a:schemeClr val="dk2"/>
            </a:solidFill>
            <a:prstDash val="solid"/>
            <a:round/>
            <a:headEnd len="lg" w="lg" type="none"/>
            <a:tailEnd len="lg" w="lg" type="triangle"/>
          </a:ln>
        </p:spPr>
      </p:sp>
      <p:sp>
        <p:nvSpPr>
          <p:cNvPr id="124" name="Shape 124"/>
          <p:cNvSpPr txBox="1"/>
          <p:nvPr/>
        </p:nvSpPr>
        <p:spPr>
          <a:xfrm>
            <a:off x="7312700" y="4565950"/>
            <a:ext cx="1702499" cy="321000"/>
          </a:xfrm>
          <a:prstGeom prst="rect">
            <a:avLst/>
          </a:prstGeom>
          <a:noFill/>
          <a:ln>
            <a:noFill/>
          </a:ln>
        </p:spPr>
        <p:txBody>
          <a:bodyPr anchorCtr="0" anchor="t" bIns="91425" lIns="91425" rIns="91425" tIns="91425">
            <a:noAutofit/>
          </a:bodyPr>
          <a:lstStyle/>
          <a:p>
            <a:pPr lvl="0" rtl="0">
              <a:spcBef>
                <a:spcPts val="0"/>
              </a:spcBef>
              <a:buNone/>
            </a:pPr>
            <a:r>
              <a:rPr lang="en"/>
              <a:t>[gumballs -1 &gt; 0] / dispense gumball</a:t>
            </a:r>
          </a:p>
        </p:txBody>
      </p:sp>
      <p:sp>
        <p:nvSpPr>
          <p:cNvPr id="125" name="Shape 125"/>
          <p:cNvSpPr/>
          <p:nvPr/>
        </p:nvSpPr>
        <p:spPr>
          <a:xfrm>
            <a:off x="327275" y="2856250"/>
            <a:ext cx="3272800" cy="2529000"/>
          </a:xfrm>
          <a:custGeom>
            <a:pathLst>
              <a:path extrusionOk="0" h="101160" w="130912">
                <a:moveTo>
                  <a:pt x="31538" y="101160"/>
                </a:moveTo>
                <a:lnTo>
                  <a:pt x="0" y="98779"/>
                </a:lnTo>
                <a:lnTo>
                  <a:pt x="5951" y="0"/>
                </a:lnTo>
                <a:lnTo>
                  <a:pt x="130912" y="1786"/>
                </a:lnTo>
              </a:path>
            </a:pathLst>
          </a:custGeom>
          <a:noFill/>
          <a:ln cap="flat" cmpd="sng" w="19050">
            <a:solidFill>
              <a:schemeClr val="dk2"/>
            </a:solidFill>
            <a:prstDash val="solid"/>
            <a:round/>
            <a:headEnd len="lg" w="lg" type="none"/>
            <a:tailEnd len="lg" w="lg" type="triangle"/>
          </a:ln>
        </p:spPr>
      </p:sp>
      <p:sp>
        <p:nvSpPr>
          <p:cNvPr id="126" name="Shape 126"/>
          <p:cNvSpPr txBox="1"/>
          <p:nvPr/>
        </p:nvSpPr>
        <p:spPr>
          <a:xfrm>
            <a:off x="2592125" y="5054150"/>
            <a:ext cx="3114600" cy="321000"/>
          </a:xfrm>
          <a:prstGeom prst="rect">
            <a:avLst/>
          </a:prstGeom>
          <a:noFill/>
          <a:ln>
            <a:noFill/>
          </a:ln>
        </p:spPr>
        <p:txBody>
          <a:bodyPr anchorCtr="0" anchor="t" bIns="91425" lIns="91425" rIns="91425" tIns="91425">
            <a:noAutofit/>
          </a:bodyPr>
          <a:lstStyle/>
          <a:p>
            <a:pPr lvl="0" rtl="0">
              <a:spcBef>
                <a:spcPts val="0"/>
              </a:spcBef>
              <a:buNone/>
            </a:pPr>
            <a:r>
              <a:rPr lang="en"/>
              <a:t>[gumballs -1 = 0] / dispense gumball</a:t>
            </a:r>
          </a:p>
        </p:txBody>
      </p:sp>
      <p:sp>
        <p:nvSpPr>
          <p:cNvPr id="127" name="Shape 1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Creating Models - Graphical</a:t>
            </a:r>
          </a:p>
        </p:txBody>
      </p:sp>
      <p:sp>
        <p:nvSpPr>
          <p:cNvPr id="133" name="Shape 133"/>
          <p:cNvSpPr txBox="1"/>
          <p:nvPr>
            <p:ph idx="1" type="body"/>
          </p:nvPr>
        </p:nvSpPr>
        <p:spPr>
          <a:xfrm>
            <a:off x="4485675" y="1600200"/>
            <a:ext cx="45101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Most common industrial framework: Stateflow</a:t>
            </a:r>
          </a:p>
          <a:p>
            <a:pPr lvl="0" marR="0" rtl="0" algn="l">
              <a:lnSpc>
                <a:spcPct val="100000"/>
              </a:lnSpc>
              <a:spcBef>
                <a:spcPts val="600"/>
              </a:spcBef>
              <a:spcAft>
                <a:spcPts val="0"/>
              </a:spcAft>
              <a:buNone/>
            </a:pPr>
            <a:r>
              <a:t/>
            </a:r>
            <a:endParaRPr sz="2400"/>
          </a:p>
        </p:txBody>
      </p:sp>
      <p:sp>
        <p:nvSpPr>
          <p:cNvPr id="134" name="Shape 1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12</a:t>
            </a:r>
          </a:p>
        </p:txBody>
      </p:sp>
      <p:pic>
        <p:nvPicPr>
          <p:cNvPr id="135" name="Shape 135"/>
          <p:cNvPicPr preferRelativeResize="0"/>
          <p:nvPr/>
        </p:nvPicPr>
        <p:blipFill>
          <a:blip r:embed="rId3">
            <a:alphaModFix/>
          </a:blip>
          <a:stretch>
            <a:fillRect/>
          </a:stretch>
        </p:blipFill>
        <p:spPr>
          <a:xfrm>
            <a:off x="0" y="1574275"/>
            <a:ext cx="4217950" cy="2741400"/>
          </a:xfrm>
          <a:prstGeom prst="rect">
            <a:avLst/>
          </a:prstGeom>
          <a:noFill/>
          <a:ln>
            <a:noFill/>
          </a:ln>
        </p:spPr>
      </p:pic>
      <p:pic>
        <p:nvPicPr>
          <p:cNvPr id="136" name="Shape 136"/>
          <p:cNvPicPr preferRelativeResize="0"/>
          <p:nvPr/>
        </p:nvPicPr>
        <p:blipFill>
          <a:blip r:embed="rId4">
            <a:alphaModFix/>
          </a:blip>
          <a:stretch>
            <a:fillRect/>
          </a:stretch>
        </p:blipFill>
        <p:spPr>
          <a:xfrm>
            <a:off x="1682825" y="3587276"/>
            <a:ext cx="7388618" cy="2741399"/>
          </a:xfrm>
          <a:prstGeom prst="rect">
            <a:avLst/>
          </a:prstGeom>
          <a:noFill/>
          <a:ln cap="flat" cmpd="sng" w="38100">
            <a:solidFill>
              <a:srgbClr val="000000"/>
            </a:solidFill>
            <a:prstDash val="solid"/>
            <a:round/>
            <a:headEnd len="med" w="med" type="none"/>
            <a:tailEnd len="med" w="med" type="none"/>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Creating Models - Written Language</a:t>
            </a:r>
          </a:p>
        </p:txBody>
      </p:sp>
      <p:sp>
        <p:nvSpPr>
          <p:cNvPr id="142" name="Shape 142"/>
          <p:cNvSpPr txBox="1"/>
          <p:nvPr>
            <p:ph idx="1" type="body"/>
          </p:nvPr>
        </p:nvSpPr>
        <p:spPr>
          <a:xfrm>
            <a:off x="457200" y="1532750"/>
            <a:ext cx="4754099" cy="50352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sz="2200"/>
              <a:t>MODULE main </a:t>
            </a:r>
          </a:p>
          <a:p>
            <a:pPr marR="0" rtl="0" algn="l">
              <a:lnSpc>
                <a:spcPct val="100000"/>
              </a:lnSpc>
              <a:spcBef>
                <a:spcPts val="600"/>
              </a:spcBef>
              <a:spcAft>
                <a:spcPts val="0"/>
              </a:spcAft>
              <a:buNone/>
            </a:pPr>
            <a:r>
              <a:rPr lang="en" sz="2200"/>
              <a:t>VAR </a:t>
            </a:r>
          </a:p>
          <a:p>
            <a:pPr marR="0" rtl="0" algn="l">
              <a:lnSpc>
                <a:spcPct val="100000"/>
              </a:lnSpc>
              <a:spcBef>
                <a:spcPts val="600"/>
              </a:spcBef>
              <a:spcAft>
                <a:spcPts val="0"/>
              </a:spcAft>
              <a:buNone/>
            </a:pPr>
            <a:r>
              <a:rPr lang="en" sz="2200"/>
              <a:t>request: boolean; </a:t>
            </a:r>
          </a:p>
          <a:p>
            <a:pPr marR="0" rtl="0" algn="l">
              <a:lnSpc>
                <a:spcPct val="100000"/>
              </a:lnSpc>
              <a:spcBef>
                <a:spcPts val="600"/>
              </a:spcBef>
              <a:spcAft>
                <a:spcPts val="0"/>
              </a:spcAft>
              <a:buNone/>
            </a:pPr>
            <a:r>
              <a:rPr lang="en" sz="2200"/>
              <a:t>state: {ready, busy}; </a:t>
            </a:r>
          </a:p>
          <a:p>
            <a:pPr marR="0" rtl="0" algn="l">
              <a:lnSpc>
                <a:spcPct val="100000"/>
              </a:lnSpc>
              <a:spcBef>
                <a:spcPts val="600"/>
              </a:spcBef>
              <a:spcAft>
                <a:spcPts val="0"/>
              </a:spcAft>
              <a:buNone/>
            </a:pPr>
            <a:r>
              <a:rPr lang="en" sz="2200"/>
              <a:t>ASSIGN </a:t>
            </a:r>
          </a:p>
          <a:p>
            <a:pPr marR="0" rtl="0" algn="l">
              <a:lnSpc>
                <a:spcPct val="100000"/>
              </a:lnSpc>
              <a:spcBef>
                <a:spcPts val="600"/>
              </a:spcBef>
              <a:spcAft>
                <a:spcPts val="0"/>
              </a:spcAft>
              <a:buNone/>
            </a:pPr>
            <a:r>
              <a:rPr lang="en" sz="2200"/>
              <a:t>init(state) := ready; </a:t>
            </a:r>
          </a:p>
          <a:p>
            <a:pPr marR="0" rtl="0" algn="l">
              <a:lnSpc>
                <a:spcPct val="100000"/>
              </a:lnSpc>
              <a:spcBef>
                <a:spcPts val="600"/>
              </a:spcBef>
              <a:spcAft>
                <a:spcPts val="0"/>
              </a:spcAft>
              <a:buNone/>
            </a:pPr>
            <a:r>
              <a:rPr lang="en" sz="2200"/>
              <a:t>next(state) := </a:t>
            </a:r>
          </a:p>
          <a:p>
            <a:pPr marR="0" rtl="0" algn="l">
              <a:lnSpc>
                <a:spcPct val="100000"/>
              </a:lnSpc>
              <a:spcBef>
                <a:spcPts val="600"/>
              </a:spcBef>
              <a:spcAft>
                <a:spcPts val="0"/>
              </a:spcAft>
              <a:buNone/>
            </a:pPr>
            <a:r>
              <a:rPr lang="en" sz="2200"/>
              <a:t>case </a:t>
            </a:r>
          </a:p>
          <a:p>
            <a:pPr indent="457200" marR="0" rtl="0" algn="l">
              <a:lnSpc>
                <a:spcPct val="100000"/>
              </a:lnSpc>
              <a:spcBef>
                <a:spcPts val="600"/>
              </a:spcBef>
              <a:spcAft>
                <a:spcPts val="0"/>
              </a:spcAft>
              <a:buNone/>
            </a:pPr>
            <a:r>
              <a:rPr lang="en" sz="2200"/>
              <a:t>state=ready &amp; request: busy; </a:t>
            </a:r>
          </a:p>
          <a:p>
            <a:pPr indent="457200" marR="0" rtl="0" algn="l">
              <a:lnSpc>
                <a:spcPct val="100000"/>
              </a:lnSpc>
              <a:spcBef>
                <a:spcPts val="600"/>
              </a:spcBef>
              <a:spcAft>
                <a:spcPts val="0"/>
              </a:spcAft>
              <a:buNone/>
            </a:pPr>
            <a:r>
              <a:rPr lang="en" sz="2200"/>
              <a:t>state=ready &amp; !request : ready;</a:t>
            </a:r>
          </a:p>
          <a:p>
            <a:pPr indent="457200" marR="0" rtl="0" algn="l">
              <a:lnSpc>
                <a:spcPct val="100000"/>
              </a:lnSpc>
              <a:spcBef>
                <a:spcPts val="600"/>
              </a:spcBef>
              <a:spcAft>
                <a:spcPts val="0"/>
              </a:spcAft>
              <a:buNone/>
            </a:pPr>
            <a:r>
              <a:rPr lang="en" sz="2200"/>
              <a:t> 1: {ready, busy}; </a:t>
            </a:r>
          </a:p>
          <a:p>
            <a:pPr indent="0" lvl="0" marL="0" marR="0" rtl="0" algn="l">
              <a:lnSpc>
                <a:spcPct val="100000"/>
              </a:lnSpc>
              <a:spcBef>
                <a:spcPts val="600"/>
              </a:spcBef>
              <a:spcAft>
                <a:spcPts val="0"/>
              </a:spcAft>
              <a:buNone/>
            </a:pPr>
            <a:r>
              <a:rPr lang="en" sz="2200"/>
              <a:t>esac;</a:t>
            </a:r>
          </a:p>
          <a:p>
            <a:pPr lvl="0" marR="0" rtl="0" algn="l">
              <a:lnSpc>
                <a:spcPct val="100000"/>
              </a:lnSpc>
              <a:spcBef>
                <a:spcPts val="600"/>
              </a:spcBef>
              <a:spcAft>
                <a:spcPts val="0"/>
              </a:spcAft>
              <a:buNone/>
            </a:pPr>
            <a:r>
              <a:t/>
            </a:r>
            <a:endParaRPr sz="2200"/>
          </a:p>
        </p:txBody>
      </p:sp>
      <p:sp>
        <p:nvSpPr>
          <p:cNvPr id="143" name="Shape 1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13</a:t>
            </a:r>
          </a:p>
        </p:txBody>
      </p:sp>
      <p:sp>
        <p:nvSpPr>
          <p:cNvPr id="144" name="Shape 144"/>
          <p:cNvSpPr txBox="1"/>
          <p:nvPr>
            <p:ph idx="2" type="body"/>
          </p:nvPr>
        </p:nvSpPr>
        <p:spPr>
          <a:xfrm>
            <a:off x="5211300" y="1600200"/>
            <a:ext cx="3706499" cy="4967700"/>
          </a:xfrm>
          <a:prstGeom prst="rect">
            <a:avLst/>
          </a:prstGeom>
        </p:spPr>
        <p:txBody>
          <a:bodyPr anchorCtr="0" anchor="t" bIns="91425" lIns="91425" rIns="91425" tIns="91425">
            <a:noAutofit/>
          </a:bodyPr>
          <a:lstStyle/>
          <a:p>
            <a:pPr indent="-228600" lvl="0" marL="457200" rtl="0">
              <a:spcBef>
                <a:spcPts val="0"/>
              </a:spcBef>
            </a:pPr>
            <a:r>
              <a:rPr lang="en"/>
              <a:t>NuSMV modeling language</a:t>
            </a:r>
          </a:p>
          <a:p>
            <a:pPr lvl="0" rtl="0">
              <a:spcBef>
                <a:spcPts val="0"/>
              </a:spcBef>
              <a:buNone/>
            </a:pPr>
            <a:r>
              <a:t/>
            </a:r>
            <a:endParaRPr/>
          </a:p>
          <a:p>
            <a:pPr indent="-228600" lvl="0" marL="457200">
              <a:spcBef>
                <a:spcPts val="0"/>
              </a:spcBef>
            </a:pPr>
            <a:r>
              <a:rPr lang="en"/>
              <a:t>Part of a framework for model analysis.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Can We Do With This Model?</a:t>
            </a:r>
          </a:p>
        </p:txBody>
      </p:sp>
      <p:sp>
        <p:nvSpPr>
          <p:cNvPr id="150" name="Shape 150"/>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Now that we have a model, we can reason about our requirements and specifications.</a:t>
            </a:r>
          </a:p>
          <a:p>
            <a:pPr lvl="0" marR="0" rtl="0" algn="l">
              <a:lnSpc>
                <a:spcPct val="100000"/>
              </a:lnSpc>
              <a:spcBef>
                <a:spcPts val="600"/>
              </a:spcBef>
              <a:spcAft>
                <a:spcPts val="0"/>
              </a:spcAft>
              <a:buNone/>
            </a:pPr>
            <a:r>
              <a:t/>
            </a:r>
            <a:endParaRPr sz="2400"/>
          </a:p>
        </p:txBody>
      </p:sp>
      <p:sp>
        <p:nvSpPr>
          <p:cNvPr id="151" name="Shape 1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pic>
        <p:nvPicPr>
          <p:cNvPr id="152" name="Shape 152"/>
          <p:cNvPicPr preferRelativeResize="0"/>
          <p:nvPr/>
        </p:nvPicPr>
        <p:blipFill>
          <a:blip r:embed="rId3">
            <a:alphaModFix/>
          </a:blip>
          <a:stretch>
            <a:fillRect/>
          </a:stretch>
        </p:blipFill>
        <p:spPr>
          <a:xfrm>
            <a:off x="3080799" y="3065500"/>
            <a:ext cx="3291399" cy="2139200"/>
          </a:xfrm>
          <a:prstGeom prst="rect">
            <a:avLst/>
          </a:prstGeom>
          <a:noFill/>
          <a:ln>
            <a:noFill/>
          </a:ln>
        </p:spPr>
      </p:pic>
      <p:sp>
        <p:nvSpPr>
          <p:cNvPr id="153" name="Shape 153"/>
          <p:cNvSpPr/>
          <p:nvPr/>
        </p:nvSpPr>
        <p:spPr>
          <a:xfrm>
            <a:off x="226200" y="3608925"/>
            <a:ext cx="2021436" cy="1693331"/>
          </a:xfrm>
          <a:prstGeom prst="clou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Specification </a:t>
            </a:r>
          </a:p>
        </p:txBody>
      </p:sp>
      <p:cxnSp>
        <p:nvCxnSpPr>
          <p:cNvPr id="154" name="Shape 154"/>
          <p:cNvCxnSpPr>
            <a:stCxn id="153" idx="0"/>
            <a:endCxn id="152" idx="1"/>
          </p:cNvCxnSpPr>
          <p:nvPr/>
        </p:nvCxnSpPr>
        <p:spPr>
          <a:xfrm flipH="1" rot="10800000">
            <a:off x="2245951" y="4135190"/>
            <a:ext cx="834900" cy="320400"/>
          </a:xfrm>
          <a:prstGeom prst="straightConnector1">
            <a:avLst/>
          </a:prstGeom>
          <a:noFill/>
          <a:ln cap="flat" cmpd="sng" w="19050">
            <a:solidFill>
              <a:schemeClr val="dk2"/>
            </a:solidFill>
            <a:prstDash val="solid"/>
            <a:round/>
            <a:headEnd len="lg" w="lg" type="none"/>
            <a:tailEnd len="lg" w="lg" type="triangle"/>
          </a:ln>
        </p:spPr>
      </p:cxnSp>
      <p:sp>
        <p:nvSpPr>
          <p:cNvPr id="155" name="Shape 155"/>
          <p:cNvSpPr/>
          <p:nvPr/>
        </p:nvSpPr>
        <p:spPr>
          <a:xfrm>
            <a:off x="7027200" y="3857687"/>
            <a:ext cx="1968599" cy="11958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lang="en" sz="1000"/>
              <a:t>public static void Main(){</a:t>
            </a:r>
          </a:p>
          <a:p>
            <a:pPr rtl="0">
              <a:spcBef>
                <a:spcPts val="0"/>
              </a:spcBef>
              <a:buNone/>
            </a:pPr>
            <a:r>
              <a:rPr lang="en" sz="1000"/>
              <a:t>	System.out.println(“Hello world!”);</a:t>
            </a:r>
          </a:p>
          <a:p>
            <a:pPr>
              <a:spcBef>
                <a:spcPts val="0"/>
              </a:spcBef>
              <a:buNone/>
            </a:pPr>
            <a:r>
              <a:rPr lang="en" sz="1000"/>
              <a:t>}</a:t>
            </a:r>
          </a:p>
        </p:txBody>
      </p:sp>
      <p:cxnSp>
        <p:nvCxnSpPr>
          <p:cNvPr id="156" name="Shape 156"/>
          <p:cNvCxnSpPr>
            <a:stCxn id="152" idx="3"/>
            <a:endCxn id="155" idx="1"/>
          </p:cNvCxnSpPr>
          <p:nvPr/>
        </p:nvCxnSpPr>
        <p:spPr>
          <a:xfrm>
            <a:off x="6372199" y="4135100"/>
            <a:ext cx="654899" cy="320400"/>
          </a:xfrm>
          <a:prstGeom prst="straightConnector1">
            <a:avLst/>
          </a:prstGeom>
          <a:noFill/>
          <a:ln cap="flat" cmpd="sng" w="19050">
            <a:solidFill>
              <a:schemeClr val="dk2"/>
            </a:solidFill>
            <a:prstDash val="solid"/>
            <a:round/>
            <a:headEnd len="lg" w="lg" type="none"/>
            <a:tailEnd len="lg" w="lg" type="triangle"/>
          </a:ln>
        </p:spPr>
      </p:cxnSp>
      <p:sp>
        <p:nvSpPr>
          <p:cNvPr id="157" name="Shape 157"/>
          <p:cNvSpPr txBox="1"/>
          <p:nvPr/>
        </p:nvSpPr>
        <p:spPr>
          <a:xfrm>
            <a:off x="285750" y="5386900"/>
            <a:ext cx="2021399" cy="687900"/>
          </a:xfrm>
          <a:prstGeom prst="rect">
            <a:avLst/>
          </a:prstGeom>
          <a:noFill/>
          <a:ln>
            <a:noFill/>
          </a:ln>
        </p:spPr>
        <p:txBody>
          <a:bodyPr anchorCtr="0" anchor="t" bIns="91425" lIns="91425" rIns="91425" tIns="91425">
            <a:noAutofit/>
          </a:bodyPr>
          <a:lstStyle/>
          <a:p>
            <a:pPr>
              <a:spcBef>
                <a:spcPts val="0"/>
              </a:spcBef>
              <a:buNone/>
            </a:pPr>
            <a:r>
              <a:rPr b="1" lang="en"/>
              <a:t>If</a:t>
            </a:r>
            <a:r>
              <a:rPr lang="en"/>
              <a:t> the model satisfies the specification...</a:t>
            </a:r>
          </a:p>
        </p:txBody>
      </p:sp>
      <p:sp>
        <p:nvSpPr>
          <p:cNvPr id="158" name="Shape 158"/>
          <p:cNvSpPr txBox="1"/>
          <p:nvPr/>
        </p:nvSpPr>
        <p:spPr>
          <a:xfrm>
            <a:off x="3630075" y="5204700"/>
            <a:ext cx="2364300" cy="687900"/>
          </a:xfrm>
          <a:prstGeom prst="rect">
            <a:avLst/>
          </a:prstGeom>
          <a:noFill/>
          <a:ln>
            <a:noFill/>
          </a:ln>
        </p:spPr>
        <p:txBody>
          <a:bodyPr anchorCtr="0" anchor="t" bIns="91425" lIns="91425" rIns="91425" tIns="91425">
            <a:noAutofit/>
          </a:bodyPr>
          <a:lstStyle/>
          <a:p>
            <a:pPr lvl="0" rtl="0">
              <a:spcBef>
                <a:spcPts val="0"/>
              </a:spcBef>
              <a:buNone/>
            </a:pPr>
            <a:r>
              <a:rPr b="1" lang="en"/>
              <a:t>And If</a:t>
            </a:r>
            <a:r>
              <a:rPr lang="en"/>
              <a:t> the model is well-formed, consistent, and complete.</a:t>
            </a:r>
          </a:p>
        </p:txBody>
      </p:sp>
      <p:sp>
        <p:nvSpPr>
          <p:cNvPr id="159" name="Shape 159"/>
          <p:cNvSpPr txBox="1"/>
          <p:nvPr/>
        </p:nvSpPr>
        <p:spPr>
          <a:xfrm>
            <a:off x="6692875" y="5204700"/>
            <a:ext cx="2364300" cy="687900"/>
          </a:xfrm>
          <a:prstGeom prst="rect">
            <a:avLst/>
          </a:prstGeom>
          <a:noFill/>
          <a:ln>
            <a:noFill/>
          </a:ln>
        </p:spPr>
        <p:txBody>
          <a:bodyPr anchorCtr="0" anchor="t" bIns="91425" lIns="91425" rIns="91425" tIns="91425">
            <a:noAutofit/>
          </a:bodyPr>
          <a:lstStyle/>
          <a:p>
            <a:pPr lvl="0" rtl="0">
              <a:spcBef>
                <a:spcPts val="0"/>
              </a:spcBef>
              <a:buNone/>
            </a:pPr>
            <a:r>
              <a:rPr b="1" lang="en"/>
              <a:t>And If</a:t>
            </a:r>
            <a:r>
              <a:rPr lang="en"/>
              <a:t> the model accurately represents the program.</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Requirements-Based Tests</a:t>
            </a:r>
          </a:p>
        </p:txBody>
      </p:sp>
      <p:sp>
        <p:nvSpPr>
          <p:cNvPr id="165" name="Shape 16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pPr>
            <a:r>
              <a:rPr lang="en"/>
              <a:t>If you have requirements-based tests, you can “run” them on the model to demonstrate that the model passes the tests.</a:t>
            </a:r>
          </a:p>
          <a:p>
            <a:pPr indent="-228600" lvl="0" marL="457200" rtl="0">
              <a:spcBef>
                <a:spcPts val="0"/>
              </a:spcBef>
            </a:pPr>
            <a:r>
              <a:rPr lang="en"/>
              <a:t>But even a model can have</a:t>
            </a:r>
            <a:br>
              <a:rPr lang="en"/>
            </a:br>
            <a:r>
              <a:rPr lang="en"/>
              <a:t>trillions of inputs...</a:t>
            </a:r>
          </a:p>
          <a:p>
            <a:pPr lvl="0" marR="0" rtl="0" algn="l">
              <a:lnSpc>
                <a:spcPct val="100000"/>
              </a:lnSpc>
              <a:spcBef>
                <a:spcPts val="600"/>
              </a:spcBef>
              <a:spcAft>
                <a:spcPts val="0"/>
              </a:spcAft>
              <a:buNone/>
            </a:pPr>
            <a:r>
              <a:t/>
            </a:r>
            <a:endParaRPr sz="2400"/>
          </a:p>
        </p:txBody>
      </p:sp>
      <p:sp>
        <p:nvSpPr>
          <p:cNvPr id="166" name="Shape 1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pic>
        <p:nvPicPr>
          <p:cNvPr id="167" name="Shape 167"/>
          <p:cNvPicPr preferRelativeResize="0"/>
          <p:nvPr/>
        </p:nvPicPr>
        <p:blipFill>
          <a:blip r:embed="rId3">
            <a:alphaModFix/>
          </a:blip>
          <a:stretch>
            <a:fillRect/>
          </a:stretch>
        </p:blipFill>
        <p:spPr>
          <a:xfrm>
            <a:off x="4605887" y="3523950"/>
            <a:ext cx="3255425" cy="241647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Finite-State Verification</a:t>
            </a:r>
          </a:p>
        </p:txBody>
      </p:sp>
      <p:sp>
        <p:nvSpPr>
          <p:cNvPr id="173" name="Shape 17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pPr>
            <a:r>
              <a:rPr lang="en"/>
              <a:t>Express specification as a set of logical properties, written as Boolean formulae.</a:t>
            </a:r>
          </a:p>
          <a:p>
            <a:pPr indent="-228600" lvl="0" marL="457200" rtl="0">
              <a:spcBef>
                <a:spcPts val="0"/>
              </a:spcBef>
            </a:pPr>
            <a:r>
              <a:rPr lang="en"/>
              <a:t>Exhaustively search the state space of the model for violations of those properties.</a:t>
            </a:r>
          </a:p>
          <a:p>
            <a:pPr indent="-228600" lvl="0" marL="457200" rtl="0">
              <a:spcBef>
                <a:spcPts val="0"/>
              </a:spcBef>
            </a:pPr>
            <a:r>
              <a:rPr lang="en"/>
              <a:t>If the property holds -</a:t>
            </a:r>
            <a:br>
              <a:rPr lang="en"/>
            </a:br>
            <a:r>
              <a:rPr lang="en"/>
              <a:t>proof that the model</a:t>
            </a:r>
            <a:br>
              <a:rPr lang="en"/>
            </a:br>
            <a:r>
              <a:rPr lang="en"/>
              <a:t>is correct.</a:t>
            </a:r>
          </a:p>
          <a:p>
            <a:pPr indent="-228600" lvl="0" marL="457200" rtl="0">
              <a:spcBef>
                <a:spcPts val="0"/>
              </a:spcBef>
            </a:pPr>
            <a:r>
              <a:rPr lang="en"/>
              <a:t>Contrast with testing -</a:t>
            </a:r>
            <a:br>
              <a:rPr lang="en"/>
            </a:br>
            <a:r>
              <a:rPr lang="en"/>
              <a:t>no violation might just</a:t>
            </a:r>
            <a:br>
              <a:rPr lang="en"/>
            </a:br>
            <a:r>
              <a:rPr lang="en"/>
              <a:t>mean bad tests.</a:t>
            </a:r>
          </a:p>
          <a:p>
            <a:pPr lvl="0" marR="0" rtl="0" algn="l">
              <a:lnSpc>
                <a:spcPct val="100000"/>
              </a:lnSpc>
              <a:spcBef>
                <a:spcPts val="600"/>
              </a:spcBef>
              <a:spcAft>
                <a:spcPts val="0"/>
              </a:spcAft>
              <a:buNone/>
            </a:pPr>
            <a:r>
              <a:t/>
            </a:r>
            <a:endParaRPr sz="2400"/>
          </a:p>
        </p:txBody>
      </p:sp>
      <p:sp>
        <p:nvSpPr>
          <p:cNvPr id="174" name="Shape 1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pic>
        <p:nvPicPr>
          <p:cNvPr id="175" name="Shape 175"/>
          <p:cNvPicPr preferRelativeResize="0"/>
          <p:nvPr/>
        </p:nvPicPr>
        <p:blipFill>
          <a:blip r:embed="rId3">
            <a:alphaModFix/>
          </a:blip>
          <a:stretch>
            <a:fillRect/>
          </a:stretch>
        </p:blipFill>
        <p:spPr>
          <a:xfrm>
            <a:off x="4968294" y="3841744"/>
            <a:ext cx="3718500" cy="225055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Expressing Properties</a:t>
            </a:r>
          </a:p>
        </p:txBody>
      </p:sp>
      <p:sp>
        <p:nvSpPr>
          <p:cNvPr id="181" name="Shape 18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Properties expressed in a formal logic.</a:t>
            </a:r>
          </a:p>
          <a:p>
            <a:pPr indent="-228600" lvl="1" marL="914400" marR="0" rtl="0" algn="l">
              <a:lnSpc>
                <a:spcPct val="100000"/>
              </a:lnSpc>
              <a:spcBef>
                <a:spcPts val="600"/>
              </a:spcBef>
              <a:spcAft>
                <a:spcPts val="0"/>
              </a:spcAft>
            </a:pPr>
            <a:r>
              <a:rPr lang="en"/>
              <a:t>Temporal logic ensures that properties hold over execution paths, not just at a single point in time.</a:t>
            </a:r>
          </a:p>
          <a:p>
            <a:pPr indent="-228600" lvl="0" marL="457200" marR="0" rtl="0" algn="l">
              <a:lnSpc>
                <a:spcPct val="100000"/>
              </a:lnSpc>
              <a:spcBef>
                <a:spcPts val="600"/>
              </a:spcBef>
              <a:spcAft>
                <a:spcPts val="0"/>
              </a:spcAft>
            </a:pPr>
            <a:r>
              <a:rPr lang="en"/>
              <a:t>Safety Properties</a:t>
            </a:r>
          </a:p>
          <a:p>
            <a:pPr indent="-228600" lvl="1" marL="914400" marR="0" rtl="0" algn="l">
              <a:lnSpc>
                <a:spcPct val="100000"/>
              </a:lnSpc>
              <a:spcBef>
                <a:spcPts val="600"/>
              </a:spcBef>
              <a:spcAft>
                <a:spcPts val="0"/>
              </a:spcAft>
            </a:pPr>
            <a:r>
              <a:rPr lang="en"/>
              <a:t>System </a:t>
            </a:r>
            <a:r>
              <a:rPr b="1" lang="en"/>
              <a:t>never</a:t>
            </a:r>
            <a:r>
              <a:rPr lang="en"/>
              <a:t> reaches bad state.</a:t>
            </a:r>
          </a:p>
          <a:p>
            <a:pPr indent="-228600" lvl="1" marL="914400" marR="0" rtl="0" algn="l">
              <a:lnSpc>
                <a:spcPct val="100000"/>
              </a:lnSpc>
              <a:spcBef>
                <a:spcPts val="600"/>
              </a:spcBef>
              <a:spcAft>
                <a:spcPts val="0"/>
              </a:spcAft>
            </a:pPr>
            <a:r>
              <a:rPr b="1" lang="en"/>
              <a:t>Always</a:t>
            </a:r>
            <a:r>
              <a:rPr lang="en"/>
              <a:t> in some good state.</a:t>
            </a:r>
          </a:p>
          <a:p>
            <a:pPr indent="-228600" lvl="0" marL="457200" marR="0" rtl="0" algn="l">
              <a:lnSpc>
                <a:spcPct val="100000"/>
              </a:lnSpc>
              <a:spcBef>
                <a:spcPts val="600"/>
              </a:spcBef>
              <a:spcAft>
                <a:spcPts val="0"/>
              </a:spcAft>
            </a:pPr>
            <a:r>
              <a:rPr lang="en"/>
              <a:t>Liveness Properties</a:t>
            </a:r>
          </a:p>
          <a:p>
            <a:pPr indent="-228600" lvl="1" marL="914400" marR="0" rtl="0" algn="l">
              <a:lnSpc>
                <a:spcPct val="100000"/>
              </a:lnSpc>
              <a:spcBef>
                <a:spcPts val="600"/>
              </a:spcBef>
              <a:spcAft>
                <a:spcPts val="0"/>
              </a:spcAft>
            </a:pPr>
            <a:r>
              <a:rPr b="1" lang="en"/>
              <a:t>Eventually</a:t>
            </a:r>
            <a:r>
              <a:rPr lang="en"/>
              <a:t> useful things happen.</a:t>
            </a:r>
          </a:p>
          <a:p>
            <a:pPr indent="-228600" lvl="1" marL="914400" marR="0" rtl="0" algn="l">
              <a:lnSpc>
                <a:spcPct val="100000"/>
              </a:lnSpc>
              <a:spcBef>
                <a:spcPts val="600"/>
              </a:spcBef>
              <a:spcAft>
                <a:spcPts val="0"/>
              </a:spcAft>
            </a:pPr>
            <a:r>
              <a:rPr b="1" lang="en"/>
              <a:t>Fairness</a:t>
            </a:r>
            <a:r>
              <a:rPr lang="en"/>
              <a:t> criteria.</a:t>
            </a:r>
          </a:p>
          <a:p>
            <a:pPr lvl="0" marR="0" rtl="0" algn="l">
              <a:lnSpc>
                <a:spcPct val="100000"/>
              </a:lnSpc>
              <a:spcBef>
                <a:spcPts val="600"/>
              </a:spcBef>
              <a:spcAft>
                <a:spcPts val="0"/>
              </a:spcAft>
              <a:buNone/>
            </a:pPr>
            <a:r>
              <a:t/>
            </a:r>
            <a:endParaRPr sz="2400"/>
          </a:p>
        </p:txBody>
      </p:sp>
      <p:sp>
        <p:nvSpPr>
          <p:cNvPr id="182" name="Shape 18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Temporal Logic</a:t>
            </a:r>
          </a:p>
        </p:txBody>
      </p:sp>
      <p:sp>
        <p:nvSpPr>
          <p:cNvPr id="188" name="Shape 18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Sets of rules and symbolism for representing propositions qualified over time. </a:t>
            </a:r>
          </a:p>
          <a:p>
            <a:pPr indent="-228600" lvl="0" marL="457200" marR="0" rtl="0" algn="l">
              <a:lnSpc>
                <a:spcPct val="100000"/>
              </a:lnSpc>
              <a:spcBef>
                <a:spcPts val="600"/>
              </a:spcBef>
              <a:spcAft>
                <a:spcPts val="0"/>
              </a:spcAft>
            </a:pPr>
            <a:r>
              <a:rPr lang="en"/>
              <a:t>Linear Time Logic (LTL)</a:t>
            </a:r>
          </a:p>
          <a:p>
            <a:pPr indent="-228600" lvl="1" marL="914400" marR="0" rtl="0" algn="l">
              <a:lnSpc>
                <a:spcPct val="100000"/>
              </a:lnSpc>
              <a:spcBef>
                <a:spcPts val="600"/>
              </a:spcBef>
              <a:spcAft>
                <a:spcPts val="0"/>
              </a:spcAft>
            </a:pPr>
            <a:r>
              <a:rPr lang="en"/>
              <a:t>Reason about events over a timeline.</a:t>
            </a:r>
          </a:p>
          <a:p>
            <a:pPr indent="-228600" lvl="0" marL="457200" marR="0" rtl="0" algn="l">
              <a:lnSpc>
                <a:spcPct val="100000"/>
              </a:lnSpc>
              <a:spcBef>
                <a:spcPts val="600"/>
              </a:spcBef>
              <a:spcAft>
                <a:spcPts val="0"/>
              </a:spcAft>
            </a:pPr>
            <a:r>
              <a:rPr lang="en"/>
              <a:t>Computation Tree Logic (CTL)</a:t>
            </a:r>
          </a:p>
          <a:p>
            <a:pPr indent="-228600" lvl="1" marL="914400" marR="0" rtl="0" algn="l">
              <a:lnSpc>
                <a:spcPct val="100000"/>
              </a:lnSpc>
              <a:spcBef>
                <a:spcPts val="600"/>
              </a:spcBef>
              <a:spcAft>
                <a:spcPts val="0"/>
              </a:spcAft>
            </a:pPr>
            <a:r>
              <a:rPr lang="en"/>
              <a:t>Branching logic that can reason about multiple timelines.</a:t>
            </a:r>
          </a:p>
          <a:p>
            <a:pPr indent="-228600" lvl="0" marL="457200" marR="0" rtl="0" algn="l">
              <a:lnSpc>
                <a:spcPct val="100000"/>
              </a:lnSpc>
              <a:spcBef>
                <a:spcPts val="600"/>
              </a:spcBef>
              <a:spcAft>
                <a:spcPts val="0"/>
              </a:spcAft>
            </a:pPr>
            <a:r>
              <a:rPr lang="en"/>
              <a:t>We need both forms of logic - each can express properties that the other cannot.</a:t>
            </a:r>
          </a:p>
          <a:p>
            <a:pPr lvl="0" marR="0" rtl="0" algn="l">
              <a:lnSpc>
                <a:spcPct val="100000"/>
              </a:lnSpc>
              <a:spcBef>
                <a:spcPts val="600"/>
              </a:spcBef>
              <a:spcAft>
                <a:spcPts val="0"/>
              </a:spcAft>
              <a:buNone/>
            </a:pPr>
            <a:r>
              <a:t/>
            </a:r>
            <a:endParaRPr sz="2400"/>
          </a:p>
        </p:txBody>
      </p:sp>
      <p:sp>
        <p:nvSpPr>
          <p:cNvPr id="189" name="Shape 1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Linear Time Logic Formulae</a:t>
            </a:r>
          </a:p>
        </p:txBody>
      </p:sp>
      <p:sp>
        <p:nvSpPr>
          <p:cNvPr id="195" name="Shape 195"/>
          <p:cNvSpPr txBox="1"/>
          <p:nvPr>
            <p:ph idx="1" type="body"/>
          </p:nvPr>
        </p:nvSpPr>
        <p:spPr>
          <a:xfrm>
            <a:off x="457200" y="1600200"/>
            <a:ext cx="8538599" cy="21252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Formulae written with propositional variables (boolean properties), logical operators (and, or, not, implication), and a set of modal operators:</a:t>
            </a:r>
          </a:p>
          <a:p>
            <a:pPr lvl="0" marR="0" rtl="0" algn="l">
              <a:lnSpc>
                <a:spcPct val="100000"/>
              </a:lnSpc>
              <a:spcBef>
                <a:spcPts val="600"/>
              </a:spcBef>
              <a:spcAft>
                <a:spcPts val="0"/>
              </a:spcAft>
              <a:buNone/>
            </a:pPr>
            <a:r>
              <a:t/>
            </a:r>
            <a:endParaRPr sz="2400"/>
          </a:p>
        </p:txBody>
      </p:sp>
      <p:sp>
        <p:nvSpPr>
          <p:cNvPr id="196" name="Shape 19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19</a:t>
            </a:r>
          </a:p>
        </p:txBody>
      </p:sp>
      <p:graphicFrame>
        <p:nvGraphicFramePr>
          <p:cNvPr id="197" name="Shape 197"/>
          <p:cNvGraphicFramePr/>
          <p:nvPr/>
        </p:nvGraphicFramePr>
        <p:xfrm>
          <a:off x="899550" y="3450175"/>
          <a:ext cx="3000000" cy="3000000"/>
        </p:xfrm>
        <a:graphic>
          <a:graphicData uri="http://schemas.openxmlformats.org/drawingml/2006/table">
            <a:tbl>
              <a:tblPr>
                <a:noFill/>
                <a:tableStyleId>{855B681B-E04D-49EA-8CEC-27635874756D}</a:tableStyleId>
              </a:tblPr>
              <a:tblGrid>
                <a:gridCol w="1264150"/>
                <a:gridCol w="1622150"/>
                <a:gridCol w="4352675"/>
              </a:tblGrid>
              <a:tr h="381000">
                <a:tc>
                  <a:txBody>
                    <a:bodyPr>
                      <a:noAutofit/>
                    </a:bodyPr>
                    <a:lstStyle/>
                    <a:p>
                      <a:pPr>
                        <a:spcBef>
                          <a:spcPts val="0"/>
                        </a:spcBef>
                        <a:buNone/>
                      </a:pPr>
                      <a:r>
                        <a:rPr b="1" lang="en"/>
                        <a:t>X (next)</a:t>
                      </a:r>
                    </a:p>
                  </a:txBody>
                  <a:tcPr marT="91425" marB="91425" marR="91425" marL="91425"/>
                </a:tc>
                <a:tc>
                  <a:txBody>
                    <a:bodyPr>
                      <a:noAutofit/>
                    </a:bodyPr>
                    <a:lstStyle/>
                    <a:p>
                      <a:pPr>
                        <a:spcBef>
                          <a:spcPts val="0"/>
                        </a:spcBef>
                        <a:buNone/>
                      </a:pPr>
                      <a:r>
                        <a:rPr lang="en"/>
                        <a:t>X hunger</a:t>
                      </a:r>
                    </a:p>
                  </a:txBody>
                  <a:tcPr marT="91425" marB="91425" marR="91425" marL="91425"/>
                </a:tc>
                <a:tc>
                  <a:txBody>
                    <a:bodyPr>
                      <a:noAutofit/>
                    </a:bodyPr>
                    <a:lstStyle/>
                    <a:p>
                      <a:pPr rtl="0">
                        <a:spcBef>
                          <a:spcPts val="0"/>
                        </a:spcBef>
                        <a:buNone/>
                      </a:pPr>
                      <a:r>
                        <a:rPr lang="en"/>
                        <a:t>In the next state, I will be hungry.</a:t>
                      </a:r>
                    </a:p>
                  </a:txBody>
                  <a:tcPr marT="91425" marB="91425" marR="91425" marL="91425"/>
                </a:tc>
              </a:tr>
              <a:tr h="381000">
                <a:tc>
                  <a:txBody>
                    <a:bodyPr>
                      <a:noAutofit/>
                    </a:bodyPr>
                    <a:lstStyle/>
                    <a:p>
                      <a:pPr>
                        <a:spcBef>
                          <a:spcPts val="0"/>
                        </a:spcBef>
                        <a:buNone/>
                      </a:pPr>
                      <a:r>
                        <a:rPr b="1" lang="en"/>
                        <a:t>G (globally)</a:t>
                      </a:r>
                    </a:p>
                  </a:txBody>
                  <a:tcPr marT="91425" marB="91425" marR="91425" marL="91425"/>
                </a:tc>
                <a:tc>
                  <a:txBody>
                    <a:bodyPr>
                      <a:noAutofit/>
                    </a:bodyPr>
                    <a:lstStyle/>
                    <a:p>
                      <a:pPr>
                        <a:spcBef>
                          <a:spcPts val="0"/>
                        </a:spcBef>
                        <a:buNone/>
                      </a:pPr>
                      <a:r>
                        <a:rPr lang="en"/>
                        <a:t>G hunger</a:t>
                      </a:r>
                    </a:p>
                  </a:txBody>
                  <a:tcPr marT="91425" marB="91425" marR="91425" marL="91425"/>
                </a:tc>
                <a:tc>
                  <a:txBody>
                    <a:bodyPr>
                      <a:noAutofit/>
                    </a:bodyPr>
                    <a:lstStyle/>
                    <a:p>
                      <a:pPr>
                        <a:spcBef>
                          <a:spcPts val="0"/>
                        </a:spcBef>
                        <a:buNone/>
                      </a:pPr>
                      <a:r>
                        <a:rPr lang="en"/>
                        <a:t>In all future states, I will be hungry.</a:t>
                      </a:r>
                    </a:p>
                  </a:txBody>
                  <a:tcPr marT="91425" marB="91425" marR="91425" marL="91425"/>
                </a:tc>
              </a:tr>
              <a:tr h="381000">
                <a:tc>
                  <a:txBody>
                    <a:bodyPr>
                      <a:noAutofit/>
                    </a:bodyPr>
                    <a:lstStyle/>
                    <a:p>
                      <a:pPr>
                        <a:spcBef>
                          <a:spcPts val="0"/>
                        </a:spcBef>
                        <a:buNone/>
                      </a:pPr>
                      <a:r>
                        <a:rPr b="1" lang="en"/>
                        <a:t>F (finally)</a:t>
                      </a:r>
                    </a:p>
                  </a:txBody>
                  <a:tcPr marT="91425" marB="91425" marR="91425" marL="91425"/>
                </a:tc>
                <a:tc>
                  <a:txBody>
                    <a:bodyPr>
                      <a:noAutofit/>
                    </a:bodyPr>
                    <a:lstStyle/>
                    <a:p>
                      <a:pPr>
                        <a:spcBef>
                          <a:spcPts val="0"/>
                        </a:spcBef>
                        <a:buNone/>
                      </a:pPr>
                      <a:r>
                        <a:rPr lang="en"/>
                        <a:t>F hunger</a:t>
                      </a:r>
                    </a:p>
                  </a:txBody>
                  <a:tcPr marT="91425" marB="91425" marR="91425" marL="91425"/>
                </a:tc>
                <a:tc>
                  <a:txBody>
                    <a:bodyPr>
                      <a:noAutofit/>
                    </a:bodyPr>
                    <a:lstStyle/>
                    <a:p>
                      <a:pPr>
                        <a:spcBef>
                          <a:spcPts val="0"/>
                        </a:spcBef>
                        <a:buNone/>
                      </a:pPr>
                      <a:r>
                        <a:rPr lang="en"/>
                        <a:t>Eventually, there will be a state where I am hungry.</a:t>
                      </a:r>
                    </a:p>
                  </a:txBody>
                  <a:tcPr marT="91425" marB="91425" marR="91425" marL="91425"/>
                </a:tc>
              </a:tr>
              <a:tr h="381000">
                <a:tc>
                  <a:txBody>
                    <a:bodyPr>
                      <a:noAutofit/>
                    </a:bodyPr>
                    <a:lstStyle/>
                    <a:p>
                      <a:pPr>
                        <a:spcBef>
                          <a:spcPts val="0"/>
                        </a:spcBef>
                        <a:buNone/>
                      </a:pPr>
                      <a:r>
                        <a:rPr b="1" lang="en"/>
                        <a:t>U (until)</a:t>
                      </a:r>
                    </a:p>
                  </a:txBody>
                  <a:tcPr marT="91425" marB="91425" marR="91425" marL="91425"/>
                </a:tc>
                <a:tc>
                  <a:txBody>
                    <a:bodyPr>
                      <a:noAutofit/>
                    </a:bodyPr>
                    <a:lstStyle/>
                    <a:p>
                      <a:pPr>
                        <a:spcBef>
                          <a:spcPts val="0"/>
                        </a:spcBef>
                        <a:buNone/>
                      </a:pPr>
                      <a:r>
                        <a:rPr lang="en"/>
                        <a:t>hunger U burger</a:t>
                      </a:r>
                    </a:p>
                  </a:txBody>
                  <a:tcPr marT="91425" marB="91425" marR="91425" marL="91425"/>
                </a:tc>
                <a:tc>
                  <a:txBody>
                    <a:bodyPr>
                      <a:noAutofit/>
                    </a:bodyPr>
                    <a:lstStyle/>
                    <a:p>
                      <a:pPr>
                        <a:spcBef>
                          <a:spcPts val="0"/>
                        </a:spcBef>
                        <a:buNone/>
                      </a:pPr>
                      <a:r>
                        <a:rPr lang="en"/>
                        <a:t>I will be hungry until I start to eat a burger.</a:t>
                      </a:r>
                    </a:p>
                  </a:txBody>
                  <a:tcPr marT="91425" marB="91425" marR="91425" marL="91425"/>
                </a:tc>
              </a:tr>
              <a:tr h="381000">
                <a:tc>
                  <a:txBody>
                    <a:bodyPr>
                      <a:noAutofit/>
                    </a:bodyPr>
                    <a:lstStyle/>
                    <a:p>
                      <a:pPr>
                        <a:spcBef>
                          <a:spcPts val="0"/>
                        </a:spcBef>
                        <a:buNone/>
                      </a:pPr>
                      <a:r>
                        <a:rPr b="1" lang="en"/>
                        <a:t>R (release)</a:t>
                      </a:r>
                    </a:p>
                  </a:txBody>
                  <a:tcPr marT="91425" marB="91425" marR="91425" marL="91425"/>
                </a:tc>
                <a:tc>
                  <a:txBody>
                    <a:bodyPr>
                      <a:noAutofit/>
                    </a:bodyPr>
                    <a:lstStyle/>
                    <a:p>
                      <a:pPr>
                        <a:spcBef>
                          <a:spcPts val="0"/>
                        </a:spcBef>
                        <a:buNone/>
                      </a:pPr>
                      <a:r>
                        <a:rPr lang="en"/>
                        <a:t>hunger R burger</a:t>
                      </a:r>
                    </a:p>
                  </a:txBody>
                  <a:tcPr marT="91425" marB="91425" marR="91425" marL="91425"/>
                </a:tc>
                <a:tc>
                  <a:txBody>
                    <a:bodyPr>
                      <a:noAutofit/>
                    </a:bodyPr>
                    <a:lstStyle/>
                    <a:p>
                      <a:pPr>
                        <a:spcBef>
                          <a:spcPts val="0"/>
                        </a:spcBef>
                        <a:buNone/>
                      </a:pPr>
                      <a:r>
                        <a:rPr lang="en"/>
                        <a:t>I will cease to be hungry after I eat a burger.</a:t>
                      </a:r>
                    </a:p>
                  </a:txBody>
                  <a:tcPr marT="91425" marB="91425" marR="91425" marL="91425"/>
                </a:tc>
              </a:tr>
            </a:tbl>
          </a:graphicData>
        </a:graphic>
      </p:graphicFrame>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idx="4294967295" type="title"/>
          </p:nvPr>
        </p:nvSpPr>
        <p:spPr>
          <a:xfrm>
            <a:off x="543450" y="2555975"/>
            <a:ext cx="7948499" cy="3027899"/>
          </a:xfrm>
          <a:prstGeom prst="rect">
            <a:avLst/>
          </a:prstGeom>
          <a:noFill/>
          <a:ln>
            <a:noFill/>
          </a:ln>
        </p:spPr>
        <p:txBody>
          <a:bodyPr anchorCtr="0" anchor="b" bIns="91425" lIns="91425" rIns="91425" tIns="91425">
            <a:noAutofit/>
          </a:bodyPr>
          <a:lstStyle/>
          <a:p>
            <a:pPr lvl="0" rtl="0">
              <a:spcBef>
                <a:spcPts val="0"/>
              </a:spcBef>
              <a:buNone/>
            </a:pPr>
            <a:r>
              <a:rPr lang="en" sz="4800"/>
              <a:t>How do we know that the software will work?</a:t>
            </a:r>
          </a:p>
          <a:p>
            <a:pPr rtl="0">
              <a:spcBef>
                <a:spcPts val="0"/>
              </a:spcBef>
              <a:buNone/>
            </a:pPr>
            <a:r>
              <a:rPr lang="en" sz="3000"/>
              <a:t>(AKA: How do we know that our specification is correct?)</a:t>
            </a:r>
          </a:p>
          <a:p>
            <a:pPr rtl="0">
              <a:spcBef>
                <a:spcPts val="0"/>
              </a:spcBef>
              <a:buNone/>
            </a:pPr>
            <a:r>
              <a:rPr lang="en" sz="3000"/>
              <a:t>(Also… free of contradictions and complete)</a:t>
            </a:r>
          </a:p>
          <a:p>
            <a:pPr lvl="0" rtl="0">
              <a:spcBef>
                <a:spcPts val="0"/>
              </a:spcBef>
              <a:buNone/>
            </a:pPr>
            <a:r>
              <a:t/>
            </a:r>
            <a:endParaRPr sz="3000"/>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LTL Examples</a:t>
            </a:r>
          </a:p>
        </p:txBody>
      </p:sp>
      <p:sp>
        <p:nvSpPr>
          <p:cNvPr id="203" name="Shape 20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X (next) - This operator provides a constraint on the next moment in time.</a:t>
            </a:r>
          </a:p>
          <a:p>
            <a:pPr indent="-228600" lvl="1" marL="914400" marR="0" rtl="0" algn="l">
              <a:lnSpc>
                <a:spcPct val="100000"/>
              </a:lnSpc>
              <a:spcBef>
                <a:spcPts val="600"/>
              </a:spcBef>
              <a:spcAft>
                <a:spcPts val="0"/>
              </a:spcAft>
            </a:pPr>
            <a:r>
              <a:rPr lang="en"/>
              <a:t>(sad &amp;&amp; !rich) -&gt; X(sad)</a:t>
            </a:r>
          </a:p>
          <a:p>
            <a:pPr indent="-228600" lvl="1" marL="914400" marR="0" rtl="0" algn="l">
              <a:lnSpc>
                <a:spcPct val="100000"/>
              </a:lnSpc>
              <a:spcBef>
                <a:spcPts val="600"/>
              </a:spcBef>
              <a:spcAft>
                <a:spcPts val="0"/>
              </a:spcAft>
            </a:pPr>
            <a:r>
              <a:rPr lang="en"/>
              <a:t>((x==0) &amp;&amp; (add3)) -&gt; X(x == 3)</a:t>
            </a:r>
          </a:p>
          <a:p>
            <a:pPr indent="-228600" lvl="0" marL="457200" marR="0" rtl="0" algn="l">
              <a:lnSpc>
                <a:spcPct val="100000"/>
              </a:lnSpc>
              <a:spcBef>
                <a:spcPts val="600"/>
              </a:spcBef>
              <a:spcAft>
                <a:spcPts val="0"/>
              </a:spcAft>
            </a:pPr>
            <a:r>
              <a:rPr lang="en"/>
              <a:t>F (finally) - At some point in the future, this property will be true.</a:t>
            </a:r>
          </a:p>
          <a:p>
            <a:pPr indent="-228600" lvl="1" marL="914400" marR="0" rtl="0" algn="l">
              <a:lnSpc>
                <a:spcPct val="100000"/>
              </a:lnSpc>
              <a:spcBef>
                <a:spcPts val="600"/>
              </a:spcBef>
              <a:spcAft>
                <a:spcPts val="0"/>
              </a:spcAft>
            </a:pPr>
            <a:r>
              <a:rPr lang="en"/>
              <a:t>(funny &amp;&amp; ownCamera) -&gt; F(famous)</a:t>
            </a:r>
          </a:p>
          <a:p>
            <a:pPr indent="-228600" lvl="1" marL="914400" marR="0" rtl="0" algn="l">
              <a:lnSpc>
                <a:spcPct val="100000"/>
              </a:lnSpc>
              <a:spcBef>
                <a:spcPts val="600"/>
              </a:spcBef>
              <a:spcAft>
                <a:spcPts val="0"/>
              </a:spcAft>
            </a:pPr>
            <a:r>
              <a:rPr lang="en"/>
              <a:t>sad -&gt; F(happy)</a:t>
            </a:r>
          </a:p>
          <a:p>
            <a:pPr indent="-228600" lvl="1" marL="914400" marR="0" rtl="0" algn="l">
              <a:lnSpc>
                <a:spcPct val="100000"/>
              </a:lnSpc>
              <a:spcBef>
                <a:spcPts val="600"/>
              </a:spcBef>
              <a:spcAft>
                <a:spcPts val="0"/>
              </a:spcAft>
            </a:pPr>
            <a:r>
              <a:rPr lang="en"/>
              <a:t>send -&gt; F(receive)</a:t>
            </a:r>
          </a:p>
          <a:p>
            <a:pPr lvl="0" marR="0" rtl="0" algn="l">
              <a:lnSpc>
                <a:spcPct val="100000"/>
              </a:lnSpc>
              <a:spcBef>
                <a:spcPts val="600"/>
              </a:spcBef>
              <a:spcAft>
                <a:spcPts val="0"/>
              </a:spcAft>
              <a:buNone/>
            </a:pPr>
            <a:r>
              <a:t/>
            </a:r>
            <a:endParaRPr sz="2400"/>
          </a:p>
        </p:txBody>
      </p:sp>
      <p:sp>
        <p:nvSpPr>
          <p:cNvPr id="204" name="Shape 2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LTL Examples</a:t>
            </a:r>
          </a:p>
        </p:txBody>
      </p:sp>
      <p:sp>
        <p:nvSpPr>
          <p:cNvPr id="210" name="Shape 21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G (globally) - This property must always be true.</a:t>
            </a:r>
          </a:p>
          <a:p>
            <a:pPr indent="-228600" lvl="1" marL="914400" marR="0" rtl="0" algn="l">
              <a:lnSpc>
                <a:spcPct val="100000"/>
              </a:lnSpc>
              <a:spcBef>
                <a:spcPts val="600"/>
              </a:spcBef>
              <a:spcAft>
                <a:spcPts val="0"/>
              </a:spcAft>
            </a:pPr>
            <a:r>
              <a:rPr lang="en"/>
              <a:t>winLottery -&gt; G(rich)</a:t>
            </a:r>
          </a:p>
          <a:p>
            <a:pPr indent="-228600" lvl="0" marL="457200" marR="0" rtl="0" algn="l">
              <a:lnSpc>
                <a:spcPct val="100000"/>
              </a:lnSpc>
              <a:spcBef>
                <a:spcPts val="600"/>
              </a:spcBef>
              <a:spcAft>
                <a:spcPts val="0"/>
              </a:spcAft>
            </a:pPr>
            <a:r>
              <a:rPr lang="en"/>
              <a:t>U (until) - One property must be true until the second becomes true.</a:t>
            </a:r>
          </a:p>
          <a:p>
            <a:pPr indent="-228600" lvl="1" marL="914400" marR="0" rtl="0" algn="l">
              <a:lnSpc>
                <a:spcPct val="100000"/>
              </a:lnSpc>
              <a:spcBef>
                <a:spcPts val="600"/>
              </a:spcBef>
              <a:spcAft>
                <a:spcPts val="0"/>
              </a:spcAft>
            </a:pPr>
            <a:r>
              <a:rPr lang="en"/>
              <a:t>startLecture -&gt; (talk U endLecture)</a:t>
            </a:r>
          </a:p>
          <a:p>
            <a:pPr indent="-228600" lvl="1" marL="914400" marR="0" rtl="0" algn="l">
              <a:lnSpc>
                <a:spcPct val="100000"/>
              </a:lnSpc>
              <a:spcBef>
                <a:spcPts val="600"/>
              </a:spcBef>
              <a:spcAft>
                <a:spcPts val="0"/>
              </a:spcAft>
            </a:pPr>
            <a:r>
              <a:rPr lang="en"/>
              <a:t>born -&gt; (alive U dead)</a:t>
            </a:r>
          </a:p>
          <a:p>
            <a:pPr indent="-228600" lvl="1" marL="914400" marR="0" rtl="0" algn="l">
              <a:lnSpc>
                <a:spcPct val="100000"/>
              </a:lnSpc>
              <a:spcBef>
                <a:spcPts val="600"/>
              </a:spcBef>
              <a:spcAft>
                <a:spcPts val="0"/>
              </a:spcAft>
            </a:pPr>
            <a:r>
              <a:rPr lang="en"/>
              <a:t>request -&gt; (!reply U acknowledgement)</a:t>
            </a:r>
          </a:p>
          <a:p>
            <a:pPr lvl="0" marR="0" rtl="0" algn="l">
              <a:lnSpc>
                <a:spcPct val="100000"/>
              </a:lnSpc>
              <a:spcBef>
                <a:spcPts val="600"/>
              </a:spcBef>
              <a:spcAft>
                <a:spcPts val="0"/>
              </a:spcAft>
              <a:buNone/>
            </a:pPr>
            <a:r>
              <a:t/>
            </a:r>
            <a:endParaRPr sz="2400"/>
          </a:p>
        </p:txBody>
      </p:sp>
      <p:sp>
        <p:nvSpPr>
          <p:cNvPr id="211" name="Shape 2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More LTL Examples</a:t>
            </a:r>
          </a:p>
        </p:txBody>
      </p:sp>
      <p:sp>
        <p:nvSpPr>
          <p:cNvPr id="217" name="Shape 21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G (requested -&gt; F (received))</a:t>
            </a:r>
          </a:p>
          <a:p>
            <a:pPr indent="-228600" lvl="0" marL="457200" marR="0" rtl="0" algn="l">
              <a:lnSpc>
                <a:spcPct val="100000"/>
              </a:lnSpc>
              <a:spcBef>
                <a:spcPts val="600"/>
              </a:spcBef>
              <a:spcAft>
                <a:spcPts val="0"/>
              </a:spcAft>
            </a:pPr>
            <a:r>
              <a:rPr lang="en"/>
              <a:t>G (received -&gt; X (processed))</a:t>
            </a:r>
          </a:p>
          <a:p>
            <a:pPr indent="-228600" lvl="0" marL="457200" marR="0" rtl="0" algn="l">
              <a:lnSpc>
                <a:spcPct val="100000"/>
              </a:lnSpc>
              <a:spcBef>
                <a:spcPts val="600"/>
              </a:spcBef>
              <a:spcAft>
                <a:spcPts val="0"/>
              </a:spcAft>
            </a:pPr>
            <a:r>
              <a:rPr lang="en"/>
              <a:t>G (processed -&gt; F (G (done)))</a:t>
            </a:r>
          </a:p>
          <a:p>
            <a:pPr indent="-228600" lvl="0" marL="457200" marR="0" rtl="0" algn="l">
              <a:lnSpc>
                <a:spcPct val="100000"/>
              </a:lnSpc>
              <a:spcBef>
                <a:spcPts val="600"/>
              </a:spcBef>
              <a:spcAft>
                <a:spcPts val="0"/>
              </a:spcAft>
            </a:pPr>
            <a:r>
              <a:rPr lang="en"/>
              <a:t>If the above are true, can this be true?</a:t>
            </a:r>
          </a:p>
          <a:p>
            <a:pPr indent="-228600" lvl="1" marL="914400" marR="0" rtl="0" algn="l">
              <a:lnSpc>
                <a:spcPct val="100000"/>
              </a:lnSpc>
              <a:spcBef>
                <a:spcPts val="600"/>
              </a:spcBef>
              <a:spcAft>
                <a:spcPts val="0"/>
              </a:spcAft>
            </a:pPr>
            <a:r>
              <a:rPr lang="en"/>
              <a:t>G requested &amp;&amp; G (!done)</a:t>
            </a:r>
          </a:p>
          <a:p>
            <a:pPr lvl="0" marR="0" rtl="0" algn="l">
              <a:lnSpc>
                <a:spcPct val="100000"/>
              </a:lnSpc>
              <a:spcBef>
                <a:spcPts val="600"/>
              </a:spcBef>
              <a:spcAft>
                <a:spcPts val="0"/>
              </a:spcAft>
              <a:buNone/>
            </a:pPr>
            <a:r>
              <a:t/>
            </a:r>
            <a:endParaRPr sz="2400"/>
          </a:p>
        </p:txBody>
      </p:sp>
      <p:sp>
        <p:nvSpPr>
          <p:cNvPr id="218" name="Shape 2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Computation Tree Logic Formulae</a:t>
            </a:r>
          </a:p>
        </p:txBody>
      </p:sp>
      <p:sp>
        <p:nvSpPr>
          <p:cNvPr id="224" name="Shape 224"/>
          <p:cNvSpPr txBox="1"/>
          <p:nvPr>
            <p:ph idx="1" type="body"/>
          </p:nvPr>
        </p:nvSpPr>
        <p:spPr>
          <a:xfrm>
            <a:off x="457200" y="1600200"/>
            <a:ext cx="8538599" cy="21252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Combines quantifiers over all paths and path-specific quantifiers:</a:t>
            </a:r>
          </a:p>
          <a:p>
            <a:pPr lvl="0" marR="0" rtl="0" algn="l">
              <a:lnSpc>
                <a:spcPct val="100000"/>
              </a:lnSpc>
              <a:spcBef>
                <a:spcPts val="600"/>
              </a:spcBef>
              <a:spcAft>
                <a:spcPts val="0"/>
              </a:spcAft>
              <a:buNone/>
            </a:pPr>
            <a:r>
              <a:t/>
            </a:r>
            <a:endParaRPr sz="2400"/>
          </a:p>
        </p:txBody>
      </p:sp>
      <p:sp>
        <p:nvSpPr>
          <p:cNvPr id="225" name="Shape 2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23</a:t>
            </a:r>
          </a:p>
        </p:txBody>
      </p:sp>
      <p:graphicFrame>
        <p:nvGraphicFramePr>
          <p:cNvPr id="226" name="Shape 226"/>
          <p:cNvGraphicFramePr/>
          <p:nvPr/>
        </p:nvGraphicFramePr>
        <p:xfrm>
          <a:off x="554525" y="3907650"/>
          <a:ext cx="3000000" cy="3000000"/>
        </p:xfrm>
        <a:graphic>
          <a:graphicData uri="http://schemas.openxmlformats.org/drawingml/2006/table">
            <a:tbl>
              <a:tblPr>
                <a:noFill/>
                <a:tableStyleId>{50E8E330-0B53-4E7A-B8DE-0FA0956CA6AF}</a:tableStyleId>
              </a:tblPr>
              <a:tblGrid>
                <a:gridCol w="1387050"/>
                <a:gridCol w="1779850"/>
                <a:gridCol w="4775850"/>
              </a:tblGrid>
              <a:tr h="381000">
                <a:tc>
                  <a:txBody>
                    <a:bodyPr>
                      <a:noAutofit/>
                    </a:bodyPr>
                    <a:lstStyle/>
                    <a:p>
                      <a:pPr lvl="0" rtl="0">
                        <a:spcBef>
                          <a:spcPts val="0"/>
                        </a:spcBef>
                        <a:buNone/>
                      </a:pPr>
                      <a:r>
                        <a:rPr b="1" lang="en"/>
                        <a:t>X (next)</a:t>
                      </a:r>
                    </a:p>
                  </a:txBody>
                  <a:tcPr marT="91425" marB="91425" marR="91425" marL="91425"/>
                </a:tc>
                <a:tc>
                  <a:txBody>
                    <a:bodyPr>
                      <a:noAutofit/>
                    </a:bodyPr>
                    <a:lstStyle/>
                    <a:p>
                      <a:pPr lvl="0" rtl="0">
                        <a:spcBef>
                          <a:spcPts val="0"/>
                        </a:spcBef>
                        <a:buNone/>
                      </a:pPr>
                      <a:r>
                        <a:rPr lang="en"/>
                        <a:t>X hunger</a:t>
                      </a:r>
                    </a:p>
                  </a:txBody>
                  <a:tcPr marT="91425" marB="91425" marR="91425" marL="91425"/>
                </a:tc>
                <a:tc>
                  <a:txBody>
                    <a:bodyPr>
                      <a:noAutofit/>
                    </a:bodyPr>
                    <a:lstStyle/>
                    <a:p>
                      <a:pPr lvl="0" rtl="0">
                        <a:spcBef>
                          <a:spcPts val="0"/>
                        </a:spcBef>
                        <a:buNone/>
                      </a:pPr>
                      <a:r>
                        <a:rPr lang="en"/>
                        <a:t>In the next state on this path, I will be hungry.</a:t>
                      </a:r>
                    </a:p>
                  </a:txBody>
                  <a:tcPr marT="91425" marB="91425" marR="91425" marL="91425"/>
                </a:tc>
              </a:tr>
              <a:tr h="381000">
                <a:tc>
                  <a:txBody>
                    <a:bodyPr>
                      <a:noAutofit/>
                    </a:bodyPr>
                    <a:lstStyle/>
                    <a:p>
                      <a:pPr lvl="0" rtl="0">
                        <a:spcBef>
                          <a:spcPts val="0"/>
                        </a:spcBef>
                        <a:buNone/>
                      </a:pPr>
                      <a:r>
                        <a:rPr b="1" lang="en"/>
                        <a:t>G (globally)</a:t>
                      </a:r>
                    </a:p>
                  </a:txBody>
                  <a:tcPr marT="91425" marB="91425" marR="91425" marL="91425"/>
                </a:tc>
                <a:tc>
                  <a:txBody>
                    <a:bodyPr>
                      <a:noAutofit/>
                    </a:bodyPr>
                    <a:lstStyle/>
                    <a:p>
                      <a:pPr lvl="0" rtl="0">
                        <a:spcBef>
                          <a:spcPts val="0"/>
                        </a:spcBef>
                        <a:buNone/>
                      </a:pPr>
                      <a:r>
                        <a:rPr lang="en"/>
                        <a:t>G hunger</a:t>
                      </a:r>
                    </a:p>
                  </a:txBody>
                  <a:tcPr marT="91425" marB="91425" marR="91425" marL="91425"/>
                </a:tc>
                <a:tc>
                  <a:txBody>
                    <a:bodyPr>
                      <a:noAutofit/>
                    </a:bodyPr>
                    <a:lstStyle/>
                    <a:p>
                      <a:pPr lvl="0" rtl="0">
                        <a:spcBef>
                          <a:spcPts val="0"/>
                        </a:spcBef>
                        <a:buNone/>
                      </a:pPr>
                      <a:r>
                        <a:rPr lang="en"/>
                        <a:t>In all future states on this path, I will be hungry.</a:t>
                      </a:r>
                    </a:p>
                  </a:txBody>
                  <a:tcPr marT="91425" marB="91425" marR="91425" marL="91425"/>
                </a:tc>
              </a:tr>
              <a:tr h="381000">
                <a:tc>
                  <a:txBody>
                    <a:bodyPr>
                      <a:noAutofit/>
                    </a:bodyPr>
                    <a:lstStyle/>
                    <a:p>
                      <a:pPr lvl="0" rtl="0">
                        <a:spcBef>
                          <a:spcPts val="0"/>
                        </a:spcBef>
                        <a:buNone/>
                      </a:pPr>
                      <a:r>
                        <a:rPr b="1" lang="en"/>
                        <a:t>F (finally)</a:t>
                      </a:r>
                    </a:p>
                  </a:txBody>
                  <a:tcPr marT="91425" marB="91425" marR="91425" marL="91425"/>
                </a:tc>
                <a:tc>
                  <a:txBody>
                    <a:bodyPr>
                      <a:noAutofit/>
                    </a:bodyPr>
                    <a:lstStyle/>
                    <a:p>
                      <a:pPr lvl="0" rtl="0">
                        <a:spcBef>
                          <a:spcPts val="0"/>
                        </a:spcBef>
                        <a:buNone/>
                      </a:pPr>
                      <a:r>
                        <a:rPr lang="en"/>
                        <a:t>F hunger</a:t>
                      </a:r>
                    </a:p>
                  </a:txBody>
                  <a:tcPr marT="91425" marB="91425" marR="91425" marL="91425"/>
                </a:tc>
                <a:tc>
                  <a:txBody>
                    <a:bodyPr>
                      <a:noAutofit/>
                    </a:bodyPr>
                    <a:lstStyle/>
                    <a:p>
                      <a:pPr lvl="0" rtl="0">
                        <a:spcBef>
                          <a:spcPts val="0"/>
                        </a:spcBef>
                        <a:buNone/>
                      </a:pPr>
                      <a:r>
                        <a:rPr lang="en"/>
                        <a:t>Eventually on this path, there will be a state where I am hungry.</a:t>
                      </a:r>
                    </a:p>
                  </a:txBody>
                  <a:tcPr marT="91425" marB="91425" marR="91425" marL="91425"/>
                </a:tc>
              </a:tr>
              <a:tr h="381000">
                <a:tc>
                  <a:txBody>
                    <a:bodyPr>
                      <a:noAutofit/>
                    </a:bodyPr>
                    <a:lstStyle/>
                    <a:p>
                      <a:pPr lvl="0" rtl="0">
                        <a:spcBef>
                          <a:spcPts val="0"/>
                        </a:spcBef>
                        <a:buNone/>
                      </a:pPr>
                      <a:r>
                        <a:rPr b="1" lang="en"/>
                        <a:t>U (until)</a:t>
                      </a:r>
                    </a:p>
                  </a:txBody>
                  <a:tcPr marT="91425" marB="91425" marR="91425" marL="91425"/>
                </a:tc>
                <a:tc>
                  <a:txBody>
                    <a:bodyPr>
                      <a:noAutofit/>
                    </a:bodyPr>
                    <a:lstStyle/>
                    <a:p>
                      <a:pPr lvl="0" rtl="0">
                        <a:spcBef>
                          <a:spcPts val="0"/>
                        </a:spcBef>
                        <a:buNone/>
                      </a:pPr>
                      <a:r>
                        <a:rPr lang="en"/>
                        <a:t>hunger U burger</a:t>
                      </a:r>
                    </a:p>
                  </a:txBody>
                  <a:tcPr marT="91425" marB="91425" marR="91425" marL="91425"/>
                </a:tc>
                <a:tc>
                  <a:txBody>
                    <a:bodyPr>
                      <a:noAutofit/>
                    </a:bodyPr>
                    <a:lstStyle/>
                    <a:p>
                      <a:pPr lvl="0" rtl="0">
                        <a:spcBef>
                          <a:spcPts val="0"/>
                        </a:spcBef>
                        <a:buNone/>
                      </a:pPr>
                      <a:r>
                        <a:rPr lang="en"/>
                        <a:t>On this path, I will be hungry until I start to eat a burger. (I must eventually eat a burger)</a:t>
                      </a:r>
                    </a:p>
                  </a:txBody>
                  <a:tcPr marT="91425" marB="91425" marR="91425" marL="91425"/>
                </a:tc>
              </a:tr>
              <a:tr h="381000">
                <a:tc>
                  <a:txBody>
                    <a:bodyPr>
                      <a:noAutofit/>
                    </a:bodyPr>
                    <a:lstStyle/>
                    <a:p>
                      <a:pPr lvl="0" rtl="0">
                        <a:spcBef>
                          <a:spcPts val="0"/>
                        </a:spcBef>
                        <a:buNone/>
                      </a:pPr>
                      <a:r>
                        <a:rPr b="1" lang="en"/>
                        <a:t>W (weak until)</a:t>
                      </a:r>
                    </a:p>
                  </a:txBody>
                  <a:tcPr marT="91425" marB="91425" marR="91425" marL="91425"/>
                </a:tc>
                <a:tc>
                  <a:txBody>
                    <a:bodyPr>
                      <a:noAutofit/>
                    </a:bodyPr>
                    <a:lstStyle/>
                    <a:p>
                      <a:pPr lvl="0" rtl="0">
                        <a:spcBef>
                          <a:spcPts val="0"/>
                        </a:spcBef>
                        <a:buNone/>
                      </a:pPr>
                      <a:r>
                        <a:rPr lang="en"/>
                        <a:t>hunger W burger</a:t>
                      </a:r>
                    </a:p>
                  </a:txBody>
                  <a:tcPr marT="91425" marB="91425" marR="91425" marL="91425"/>
                </a:tc>
                <a:tc>
                  <a:txBody>
                    <a:bodyPr>
                      <a:noAutofit/>
                    </a:bodyPr>
                    <a:lstStyle/>
                    <a:p>
                      <a:pPr lvl="0" rtl="0">
                        <a:spcBef>
                          <a:spcPts val="0"/>
                        </a:spcBef>
                        <a:buNone/>
                      </a:pPr>
                      <a:r>
                        <a:rPr lang="en">
                          <a:solidFill>
                            <a:schemeClr val="dk1"/>
                          </a:solidFill>
                        </a:rPr>
                        <a:t>On this path, I will be hungry until I start to eat a burger. (There is no guarantee that I eat a burger)</a:t>
                      </a:r>
                    </a:p>
                  </a:txBody>
                  <a:tcPr marT="91425" marB="91425" marR="91425" marL="91425"/>
                </a:tc>
              </a:tr>
            </a:tbl>
          </a:graphicData>
        </a:graphic>
      </p:graphicFrame>
      <p:graphicFrame>
        <p:nvGraphicFramePr>
          <p:cNvPr id="227" name="Shape 227"/>
          <p:cNvGraphicFramePr/>
          <p:nvPr/>
        </p:nvGraphicFramePr>
        <p:xfrm>
          <a:off x="819100" y="2521500"/>
          <a:ext cx="3000000" cy="3000000"/>
        </p:xfrm>
        <a:graphic>
          <a:graphicData uri="http://schemas.openxmlformats.org/drawingml/2006/table">
            <a:tbl>
              <a:tblPr>
                <a:noFill/>
                <a:tableStyleId>{4B46C999-573F-4401-A020-89208734AB0D}</a:tableStyleId>
              </a:tblPr>
              <a:tblGrid>
                <a:gridCol w="1264150"/>
                <a:gridCol w="1622150"/>
                <a:gridCol w="4352675"/>
              </a:tblGrid>
              <a:tr h="381000">
                <a:tc>
                  <a:txBody>
                    <a:bodyPr>
                      <a:noAutofit/>
                    </a:bodyPr>
                    <a:lstStyle/>
                    <a:p>
                      <a:pPr lvl="0" rtl="0">
                        <a:spcBef>
                          <a:spcPts val="0"/>
                        </a:spcBef>
                        <a:buNone/>
                      </a:pPr>
                      <a:r>
                        <a:rPr b="1" lang="en"/>
                        <a:t>A (all)</a:t>
                      </a:r>
                    </a:p>
                  </a:txBody>
                  <a:tcPr marT="91425" marB="91425" marR="91425" marL="91425"/>
                </a:tc>
                <a:tc>
                  <a:txBody>
                    <a:bodyPr>
                      <a:noAutofit/>
                    </a:bodyPr>
                    <a:lstStyle/>
                    <a:p>
                      <a:pPr lvl="0" rtl="0">
                        <a:spcBef>
                          <a:spcPts val="0"/>
                        </a:spcBef>
                        <a:buNone/>
                      </a:pPr>
                      <a:r>
                        <a:rPr lang="en"/>
                        <a:t>A hunger</a:t>
                      </a:r>
                    </a:p>
                  </a:txBody>
                  <a:tcPr marT="91425" marB="91425" marR="91425" marL="91425"/>
                </a:tc>
                <a:tc>
                  <a:txBody>
                    <a:bodyPr>
                      <a:noAutofit/>
                    </a:bodyPr>
                    <a:lstStyle/>
                    <a:p>
                      <a:pPr lvl="0" rtl="0">
                        <a:spcBef>
                          <a:spcPts val="0"/>
                        </a:spcBef>
                        <a:buNone/>
                      </a:pPr>
                      <a:r>
                        <a:rPr lang="en"/>
                        <a:t>Starting from the current state, I must be hungry on all paths.</a:t>
                      </a:r>
                    </a:p>
                  </a:txBody>
                  <a:tcPr marT="91425" marB="91425" marR="91425" marL="91425"/>
                </a:tc>
              </a:tr>
              <a:tr h="381000">
                <a:tc>
                  <a:txBody>
                    <a:bodyPr>
                      <a:noAutofit/>
                    </a:bodyPr>
                    <a:lstStyle/>
                    <a:p>
                      <a:pPr lvl="0" rtl="0">
                        <a:spcBef>
                          <a:spcPts val="0"/>
                        </a:spcBef>
                        <a:buNone/>
                      </a:pPr>
                      <a:r>
                        <a:rPr b="1" lang="en"/>
                        <a:t>E (exists)</a:t>
                      </a:r>
                    </a:p>
                  </a:txBody>
                  <a:tcPr marT="91425" marB="91425" marR="91425" marL="91425"/>
                </a:tc>
                <a:tc>
                  <a:txBody>
                    <a:bodyPr>
                      <a:noAutofit/>
                    </a:bodyPr>
                    <a:lstStyle/>
                    <a:p>
                      <a:pPr lvl="0" rtl="0">
                        <a:spcBef>
                          <a:spcPts val="0"/>
                        </a:spcBef>
                        <a:buNone/>
                      </a:pPr>
                      <a:r>
                        <a:rPr lang="en"/>
                        <a:t>E hunger</a:t>
                      </a:r>
                    </a:p>
                  </a:txBody>
                  <a:tcPr marT="91425" marB="91425" marR="91425" marL="91425"/>
                </a:tc>
                <a:tc>
                  <a:txBody>
                    <a:bodyPr>
                      <a:noAutofit/>
                    </a:bodyPr>
                    <a:lstStyle/>
                    <a:p>
                      <a:pPr lvl="0" rtl="0">
                        <a:spcBef>
                          <a:spcPts val="0"/>
                        </a:spcBef>
                        <a:buNone/>
                      </a:pPr>
                      <a:r>
                        <a:rPr lang="en"/>
                        <a:t>There must be some path, starting from the current state, where I am hungry.</a:t>
                      </a:r>
                    </a:p>
                  </a:txBody>
                  <a:tcPr marT="91425" marB="91425" marR="91425" marL="91425"/>
                </a:tc>
              </a:tr>
            </a:tbl>
          </a:graphicData>
        </a:graphic>
      </p:graphicFrame>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CTL Examples</a:t>
            </a:r>
          </a:p>
        </p:txBody>
      </p:sp>
      <p:sp>
        <p:nvSpPr>
          <p:cNvPr id="233" name="Shape 23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chocolate = “I like chocolate.” </a:t>
            </a:r>
          </a:p>
          <a:p>
            <a:pPr indent="-228600" lvl="0" marL="457200" marR="0" rtl="0" algn="l">
              <a:lnSpc>
                <a:spcPct val="100000"/>
              </a:lnSpc>
              <a:spcBef>
                <a:spcPts val="600"/>
              </a:spcBef>
              <a:spcAft>
                <a:spcPts val="0"/>
              </a:spcAft>
              <a:buClr>
                <a:schemeClr val="dk1"/>
              </a:buClr>
              <a:buSzPct val="100000"/>
              <a:buFont typeface="Arial"/>
            </a:pPr>
            <a:r>
              <a:rPr lang="en"/>
              <a:t>warm = “It is warm outside.”</a:t>
            </a:r>
          </a:p>
          <a:p>
            <a:pPr indent="-228600" lvl="0" marL="457200" marR="0" rtl="0" algn="l">
              <a:lnSpc>
                <a:spcPct val="100000"/>
              </a:lnSpc>
              <a:spcBef>
                <a:spcPts val="600"/>
              </a:spcBef>
              <a:spcAft>
                <a:spcPts val="0"/>
              </a:spcAft>
            </a:pPr>
            <a:r>
              <a:rPr lang="en"/>
              <a:t>AG chocolate</a:t>
            </a:r>
          </a:p>
          <a:p>
            <a:pPr indent="-228600" lvl="0" marL="457200" marR="0" rtl="0" algn="l">
              <a:lnSpc>
                <a:spcPct val="100000"/>
              </a:lnSpc>
              <a:spcBef>
                <a:spcPts val="600"/>
              </a:spcBef>
              <a:spcAft>
                <a:spcPts val="0"/>
              </a:spcAft>
            </a:pPr>
            <a:r>
              <a:rPr lang="en"/>
              <a:t>EF chocolate</a:t>
            </a:r>
          </a:p>
          <a:p>
            <a:pPr indent="-228600" lvl="0" marL="457200" marR="0" rtl="0" algn="l">
              <a:lnSpc>
                <a:spcPct val="100000"/>
              </a:lnSpc>
              <a:spcBef>
                <a:spcPts val="600"/>
              </a:spcBef>
              <a:spcAft>
                <a:spcPts val="0"/>
              </a:spcAft>
            </a:pPr>
            <a:r>
              <a:rPr lang="en"/>
              <a:t>AF (EG chocolate)</a:t>
            </a:r>
          </a:p>
          <a:p>
            <a:pPr indent="-228600" lvl="0" marL="457200" marR="0" rtl="0" algn="l">
              <a:lnSpc>
                <a:spcPct val="100000"/>
              </a:lnSpc>
              <a:spcBef>
                <a:spcPts val="600"/>
              </a:spcBef>
              <a:spcAft>
                <a:spcPts val="0"/>
              </a:spcAft>
            </a:pPr>
            <a:r>
              <a:rPr lang="en"/>
              <a:t>EG (AF chocolate)</a:t>
            </a:r>
          </a:p>
          <a:p>
            <a:pPr indent="-228600" lvl="0" marL="457200" marR="0" rtl="0" algn="l">
              <a:lnSpc>
                <a:spcPct val="100000"/>
              </a:lnSpc>
              <a:spcBef>
                <a:spcPts val="600"/>
              </a:spcBef>
              <a:spcAft>
                <a:spcPts val="0"/>
              </a:spcAft>
            </a:pPr>
            <a:r>
              <a:rPr lang="en"/>
              <a:t>AG (chocolate U warm)</a:t>
            </a:r>
          </a:p>
          <a:p>
            <a:pPr indent="-228600" lvl="0" marL="457200" marR="0" rtl="0" algn="l">
              <a:lnSpc>
                <a:spcPct val="100000"/>
              </a:lnSpc>
              <a:spcBef>
                <a:spcPts val="600"/>
              </a:spcBef>
              <a:spcAft>
                <a:spcPts val="0"/>
              </a:spcAft>
            </a:pPr>
            <a:r>
              <a:rPr lang="en"/>
              <a:t>EF ((EX chocolate) U (AG warm))</a:t>
            </a:r>
          </a:p>
          <a:p>
            <a:pPr lvl="0" marR="0" rtl="0" algn="l">
              <a:lnSpc>
                <a:spcPct val="100000"/>
              </a:lnSpc>
              <a:spcBef>
                <a:spcPts val="600"/>
              </a:spcBef>
              <a:spcAft>
                <a:spcPts val="0"/>
              </a:spcAft>
              <a:buNone/>
            </a:pPr>
            <a:r>
              <a:t/>
            </a:r>
            <a:endParaRPr sz="2400"/>
          </a:p>
        </p:txBody>
      </p:sp>
      <p:sp>
        <p:nvSpPr>
          <p:cNvPr id="234" name="Shape 2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Examples</a:t>
            </a:r>
          </a:p>
        </p:txBody>
      </p:sp>
      <p:sp>
        <p:nvSpPr>
          <p:cNvPr id="240" name="Shape 24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It is always possible to reach a reset state.</a:t>
            </a:r>
          </a:p>
          <a:p>
            <a:pPr indent="-228600" lvl="1" marL="914400" marR="0" rtl="0" algn="l">
              <a:lnSpc>
                <a:spcPct val="100000"/>
              </a:lnSpc>
              <a:spcBef>
                <a:spcPts val="600"/>
              </a:spcBef>
              <a:spcAft>
                <a:spcPts val="0"/>
              </a:spcAft>
            </a:pPr>
            <a:r>
              <a:rPr b="1" lang="en"/>
              <a:t>AG (EF reset)</a:t>
            </a:r>
          </a:p>
          <a:p>
            <a:pPr indent="-228600" lvl="1" marL="914400" marR="0" rtl="0" algn="l">
              <a:lnSpc>
                <a:spcPct val="100000"/>
              </a:lnSpc>
              <a:spcBef>
                <a:spcPts val="600"/>
              </a:spcBef>
              <a:spcAft>
                <a:spcPts val="0"/>
              </a:spcAft>
            </a:pPr>
            <a:r>
              <a:rPr lang="en"/>
              <a:t>Is the LTL formula</a:t>
            </a:r>
            <a:r>
              <a:rPr b="1" lang="en"/>
              <a:t> G (F reset) </a:t>
            </a:r>
            <a:r>
              <a:rPr lang="en"/>
              <a:t>the same expression?</a:t>
            </a:r>
          </a:p>
          <a:p>
            <a:pPr indent="-228600" lvl="0" marL="457200" marR="0" rtl="0" algn="l">
              <a:lnSpc>
                <a:spcPct val="100000"/>
              </a:lnSpc>
              <a:spcBef>
                <a:spcPts val="600"/>
              </a:spcBef>
              <a:spcAft>
                <a:spcPts val="0"/>
              </a:spcAft>
            </a:pPr>
            <a:r>
              <a:rPr lang="en"/>
              <a:t>Eventually, the system will reach a good state and remain there.</a:t>
            </a:r>
          </a:p>
          <a:p>
            <a:pPr indent="-228600" lvl="1" marL="914400" marR="0" rtl="0" algn="l">
              <a:lnSpc>
                <a:spcPct val="100000"/>
              </a:lnSpc>
              <a:spcBef>
                <a:spcPts val="600"/>
              </a:spcBef>
              <a:spcAft>
                <a:spcPts val="0"/>
              </a:spcAft>
            </a:pPr>
            <a:r>
              <a:rPr b="1" lang="en"/>
              <a:t>F (G good)</a:t>
            </a:r>
          </a:p>
          <a:p>
            <a:pPr indent="-228600" lvl="1" marL="914400" marR="0" rtl="0" algn="l">
              <a:lnSpc>
                <a:spcPct val="100000"/>
              </a:lnSpc>
              <a:spcBef>
                <a:spcPts val="600"/>
              </a:spcBef>
              <a:spcAft>
                <a:spcPts val="0"/>
              </a:spcAft>
            </a:pPr>
            <a:r>
              <a:rPr lang="en"/>
              <a:t>Is the CTL formula </a:t>
            </a:r>
            <a:r>
              <a:rPr b="1" lang="en"/>
              <a:t>AF (AG good) </a:t>
            </a:r>
            <a:r>
              <a:rPr lang="en"/>
              <a:t>the same?</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sz="2400"/>
          </a:p>
        </p:txBody>
      </p:sp>
      <p:sp>
        <p:nvSpPr>
          <p:cNvPr id="241" name="Shape 2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pic>
        <p:nvPicPr>
          <p:cNvPr id="242" name="Shape 242"/>
          <p:cNvPicPr preferRelativeResize="0"/>
          <p:nvPr/>
        </p:nvPicPr>
        <p:blipFill>
          <a:blip r:embed="rId3">
            <a:alphaModFix/>
          </a:blip>
          <a:stretch>
            <a:fillRect/>
          </a:stretch>
        </p:blipFill>
        <p:spPr>
          <a:xfrm>
            <a:off x="2591637" y="4736925"/>
            <a:ext cx="3960717" cy="1143300"/>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Proving Properties</a:t>
            </a:r>
          </a:p>
        </p:txBody>
      </p:sp>
      <p:sp>
        <p:nvSpPr>
          <p:cNvPr id="248" name="Shape 24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80000"/>
            </a:pPr>
            <a:r>
              <a:rPr lang="en"/>
              <a:t>To perform verification, we take properties and exhaustively search the state space for violations.</a:t>
            </a:r>
          </a:p>
          <a:p>
            <a:pPr indent="-228600" lvl="0" marL="457200" marR="0" rtl="0" algn="l">
              <a:lnSpc>
                <a:spcPct val="100000"/>
              </a:lnSpc>
              <a:spcBef>
                <a:spcPts val="600"/>
              </a:spcBef>
              <a:spcAft>
                <a:spcPts val="0"/>
              </a:spcAft>
            </a:pPr>
            <a:r>
              <a:rPr lang="en"/>
              <a:t>Violations give us counter-examples</a:t>
            </a:r>
          </a:p>
          <a:p>
            <a:pPr indent="-228600" lvl="1" marL="914400" marR="0" rtl="0" algn="l">
              <a:lnSpc>
                <a:spcPct val="100000"/>
              </a:lnSpc>
              <a:spcBef>
                <a:spcPts val="600"/>
              </a:spcBef>
              <a:spcAft>
                <a:spcPts val="0"/>
              </a:spcAft>
            </a:pPr>
            <a:r>
              <a:rPr lang="en"/>
              <a:t>A path that demonstrates how the property has been violated. </a:t>
            </a:r>
          </a:p>
          <a:p>
            <a:pPr indent="-228600" lvl="0" marL="457200" marR="0" rtl="0" algn="l">
              <a:lnSpc>
                <a:spcPct val="100000"/>
              </a:lnSpc>
              <a:spcBef>
                <a:spcPts val="600"/>
              </a:spcBef>
              <a:spcAft>
                <a:spcPts val="0"/>
              </a:spcAft>
            </a:pPr>
            <a:r>
              <a:rPr lang="en"/>
              <a:t>Implications:</a:t>
            </a:r>
          </a:p>
          <a:p>
            <a:pPr indent="-228600" lvl="1" marL="914400" marR="0" rtl="0" algn="l">
              <a:lnSpc>
                <a:spcPct val="100000"/>
              </a:lnSpc>
              <a:spcBef>
                <a:spcPts val="600"/>
              </a:spcBef>
              <a:spcAft>
                <a:spcPts val="0"/>
              </a:spcAft>
            </a:pPr>
            <a:r>
              <a:rPr lang="en"/>
              <a:t>Property is incorrect.</a:t>
            </a:r>
          </a:p>
          <a:p>
            <a:pPr indent="-228600" lvl="1" marL="914400" marR="0" rtl="0" algn="l">
              <a:lnSpc>
                <a:spcPct val="100000"/>
              </a:lnSpc>
              <a:spcBef>
                <a:spcPts val="600"/>
              </a:spcBef>
              <a:spcAft>
                <a:spcPts val="0"/>
              </a:spcAft>
            </a:pPr>
            <a:r>
              <a:rPr lang="en"/>
              <a:t>Model does not reflect expected behavior.</a:t>
            </a:r>
          </a:p>
          <a:p>
            <a:pPr indent="-228600" lvl="1" marL="914400" marR="0" rtl="0" algn="l">
              <a:lnSpc>
                <a:spcPct val="100000"/>
              </a:lnSpc>
              <a:spcBef>
                <a:spcPts val="600"/>
              </a:spcBef>
              <a:spcAft>
                <a:spcPts val="0"/>
              </a:spcAft>
            </a:pPr>
            <a:r>
              <a:rPr lang="en"/>
              <a:t>Real issue found in the system being designed.</a:t>
            </a:r>
          </a:p>
        </p:txBody>
      </p:sp>
      <p:sp>
        <p:nvSpPr>
          <p:cNvPr id="249" name="Shape 24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 Generation from Models</a:t>
            </a:r>
          </a:p>
        </p:txBody>
      </p:sp>
      <p:sp>
        <p:nvSpPr>
          <p:cNvPr id="255" name="Shape 25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80000"/>
              <a:buFont typeface="Arial"/>
            </a:pPr>
            <a:r>
              <a:rPr lang="en"/>
              <a:t>We can also take properties and </a:t>
            </a:r>
            <a:r>
              <a:rPr b="1" lang="en"/>
              <a:t>negate</a:t>
            </a:r>
            <a:r>
              <a:rPr lang="en"/>
              <a:t> them.</a:t>
            </a:r>
          </a:p>
          <a:p>
            <a:pPr indent="-228600" lvl="1" marL="914400" marR="0" rtl="0" algn="l">
              <a:lnSpc>
                <a:spcPct val="100000"/>
              </a:lnSpc>
              <a:spcBef>
                <a:spcPts val="600"/>
              </a:spcBef>
              <a:spcAft>
                <a:spcPts val="0"/>
              </a:spcAft>
            </a:pPr>
            <a:r>
              <a:rPr lang="en"/>
              <a:t>Called a “trap property” - we assert that a property can never be met.</a:t>
            </a:r>
          </a:p>
          <a:p>
            <a:pPr indent="-228600" lvl="0" marL="457200" marR="0" rtl="0" algn="l">
              <a:lnSpc>
                <a:spcPct val="100000"/>
              </a:lnSpc>
              <a:spcBef>
                <a:spcPts val="600"/>
              </a:spcBef>
              <a:spcAft>
                <a:spcPts val="0"/>
              </a:spcAft>
            </a:pPr>
            <a:r>
              <a:rPr lang="en"/>
              <a:t>The counter-example shows one way the property can be met.</a:t>
            </a:r>
          </a:p>
          <a:p>
            <a:pPr indent="-228600" lvl="0" marL="457200" marR="0" rtl="0" algn="l">
              <a:lnSpc>
                <a:spcPct val="100000"/>
              </a:lnSpc>
              <a:spcBef>
                <a:spcPts val="600"/>
              </a:spcBef>
              <a:spcAft>
                <a:spcPts val="0"/>
              </a:spcAft>
            </a:pPr>
            <a:r>
              <a:rPr lang="en"/>
              <a:t>This can be used as a test for the real system - to demonstrate that the final system meets its specification.</a:t>
            </a:r>
          </a:p>
        </p:txBody>
      </p:sp>
      <p:sp>
        <p:nvSpPr>
          <p:cNvPr id="256" name="Shape 2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Exhaustive Search</a:t>
            </a:r>
          </a:p>
        </p:txBody>
      </p:sp>
      <p:sp>
        <p:nvSpPr>
          <p:cNvPr id="262" name="Shape 26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2400"/>
              <a:t>Algorithms exhaustively comb through the possible execution paths through the model.</a:t>
            </a:r>
          </a:p>
          <a:p>
            <a:pPr indent="-228600" lvl="0" marL="457200" marR="0" rtl="0" algn="l">
              <a:lnSpc>
                <a:spcPct val="100000"/>
              </a:lnSpc>
              <a:spcBef>
                <a:spcPts val="600"/>
              </a:spcBef>
              <a:spcAft>
                <a:spcPts val="0"/>
              </a:spcAft>
              <a:buSzPct val="100000"/>
            </a:pPr>
            <a:r>
              <a:rPr lang="en" sz="2400"/>
              <a:t>Major limitation - state space explosion.</a:t>
            </a:r>
          </a:p>
        </p:txBody>
      </p:sp>
      <p:sp>
        <p:nvSpPr>
          <p:cNvPr id="263" name="Shape 2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28</a:t>
            </a:r>
          </a:p>
        </p:txBody>
      </p:sp>
      <p:pic>
        <p:nvPicPr>
          <p:cNvPr id="264" name="Shape 264"/>
          <p:cNvPicPr preferRelativeResize="0"/>
          <p:nvPr/>
        </p:nvPicPr>
        <p:blipFill>
          <a:blip r:embed="rId3">
            <a:alphaModFix/>
          </a:blip>
          <a:stretch>
            <a:fillRect/>
          </a:stretch>
        </p:blipFill>
        <p:spPr>
          <a:xfrm>
            <a:off x="1773200" y="2875725"/>
            <a:ext cx="5267348" cy="3692175"/>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Exhaustive Search - Dining Philosophers</a:t>
            </a:r>
          </a:p>
        </p:txBody>
      </p:sp>
      <p:sp>
        <p:nvSpPr>
          <p:cNvPr id="270" name="Shape 27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Problem - X philosophers sit at a table with Y forks between them. Philosophers may think or eat. When they eat, they need two forks.</a:t>
            </a:r>
          </a:p>
          <a:p>
            <a:pPr indent="-228600" lvl="0" marL="457200" marR="0" rtl="0" algn="l">
              <a:lnSpc>
                <a:spcPct val="100000"/>
              </a:lnSpc>
              <a:spcBef>
                <a:spcPts val="600"/>
              </a:spcBef>
              <a:spcAft>
                <a:spcPts val="0"/>
              </a:spcAft>
            </a:pPr>
            <a:r>
              <a:rPr lang="en"/>
              <a:t>Goal is to avoid deadlock - a state where no progress is possible.</a:t>
            </a:r>
          </a:p>
          <a:p>
            <a:pPr indent="-228600" lvl="1" marL="914400" marR="0" rtl="0" algn="l">
              <a:lnSpc>
                <a:spcPct val="100000"/>
              </a:lnSpc>
              <a:spcBef>
                <a:spcPts val="600"/>
              </a:spcBef>
              <a:spcAft>
                <a:spcPts val="0"/>
              </a:spcAft>
              <a:buSzPct val="100000"/>
            </a:pPr>
            <a:r>
              <a:rPr lang="en" sz="2000"/>
              <a:t>5 philosophers/forks - deadlock found after exploring 145 states</a:t>
            </a:r>
          </a:p>
          <a:p>
            <a:pPr indent="-228600" lvl="1" marL="914400" marR="0" rtl="0" algn="l">
              <a:lnSpc>
                <a:spcPct val="100000"/>
              </a:lnSpc>
              <a:spcBef>
                <a:spcPts val="600"/>
              </a:spcBef>
              <a:spcAft>
                <a:spcPts val="0"/>
              </a:spcAft>
              <a:buSzPct val="100000"/>
            </a:pPr>
            <a:r>
              <a:rPr lang="en" sz="2000"/>
              <a:t>10 philosophers/forks - deadlock found after exploring 18,313 states</a:t>
            </a:r>
          </a:p>
          <a:p>
            <a:pPr indent="-228600" lvl="1" marL="914400" marR="0" rtl="0" algn="l">
              <a:lnSpc>
                <a:spcPct val="100000"/>
              </a:lnSpc>
              <a:spcBef>
                <a:spcPts val="600"/>
              </a:spcBef>
              <a:spcAft>
                <a:spcPts val="0"/>
              </a:spcAft>
              <a:buSzPct val="100000"/>
            </a:pPr>
            <a:r>
              <a:rPr lang="en" sz="2000"/>
              <a:t>15 philosophers/forks - deadlock found after exploring 148,897 states </a:t>
            </a:r>
          </a:p>
          <a:p>
            <a:pPr indent="-228600" lvl="1" marL="914400" marR="0" rtl="0" algn="l">
              <a:lnSpc>
                <a:spcPct val="100000"/>
              </a:lnSpc>
              <a:spcBef>
                <a:spcPts val="600"/>
              </a:spcBef>
              <a:spcAft>
                <a:spcPts val="0"/>
              </a:spcAft>
              <a:buSzPct val="100000"/>
            </a:pPr>
            <a:r>
              <a:rPr lang="en" sz="2000"/>
              <a:t>9 philosophers/10 forks - deadlock found after exploring 404,796 states</a:t>
            </a:r>
          </a:p>
        </p:txBody>
      </p:sp>
      <p:sp>
        <p:nvSpPr>
          <p:cNvPr id="271" name="Shape 2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Requirement &amp; Specification Correctness</a:t>
            </a:r>
          </a:p>
        </p:txBody>
      </p:sp>
      <p:sp>
        <p:nvSpPr>
          <p:cNvPr id="52" name="Shape 5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Stating domain assumptions helps with manual inspection…</a:t>
            </a:r>
          </a:p>
          <a:p>
            <a:pPr indent="-228600" lvl="1" marL="914400" marR="0" rtl="0" algn="l">
              <a:lnSpc>
                <a:spcPct val="100000"/>
              </a:lnSpc>
              <a:spcBef>
                <a:spcPts val="600"/>
              </a:spcBef>
              <a:spcAft>
                <a:spcPts val="0"/>
              </a:spcAft>
            </a:pPr>
            <a:r>
              <a:rPr lang="en"/>
              <a:t>… But manual inspection can vary in effectiveness.</a:t>
            </a:r>
          </a:p>
          <a:p>
            <a:pPr indent="-228600" lvl="0" marL="457200" marR="0" rtl="0" algn="l">
              <a:lnSpc>
                <a:spcPct val="100000"/>
              </a:lnSpc>
              <a:spcBef>
                <a:spcPts val="600"/>
              </a:spcBef>
              <a:spcAft>
                <a:spcPts val="0"/>
              </a:spcAft>
            </a:pPr>
            <a:r>
              <a:rPr lang="en"/>
              <a:t>Writing tests helps refine requirements…</a:t>
            </a:r>
          </a:p>
          <a:p>
            <a:pPr indent="-228600" lvl="1" marL="914400" marR="0" rtl="0" algn="l">
              <a:lnSpc>
                <a:spcPct val="100000"/>
              </a:lnSpc>
              <a:spcBef>
                <a:spcPts val="600"/>
              </a:spcBef>
              <a:spcAft>
                <a:spcPts val="0"/>
              </a:spcAft>
            </a:pPr>
            <a:r>
              <a:rPr lang="en"/>
              <a:t>… But they cannot be run until you have software.</a:t>
            </a:r>
          </a:p>
          <a:p>
            <a:pPr indent="-228600" lvl="1" marL="914400" marR="0" rtl="0" algn="l">
              <a:lnSpc>
                <a:spcPct val="100000"/>
              </a:lnSpc>
              <a:spcBef>
                <a:spcPts val="600"/>
              </a:spcBef>
              <a:spcAft>
                <a:spcPts val="0"/>
              </a:spcAft>
            </a:pPr>
            <a:r>
              <a:rPr lang="en"/>
              <a:t>If mistakes are missed by writing tests and manual inspection, you won’t find them until it is too late.</a:t>
            </a:r>
          </a:p>
          <a:p>
            <a:pPr indent="-228600" lvl="0" marL="457200" marR="0" rtl="0" algn="l">
              <a:lnSpc>
                <a:spcPct val="100000"/>
              </a:lnSpc>
              <a:spcBef>
                <a:spcPts val="600"/>
              </a:spcBef>
              <a:spcAft>
                <a:spcPts val="0"/>
              </a:spcAft>
            </a:pPr>
            <a:r>
              <a:rPr lang="en"/>
              <a:t>Modeling and Automated Verification</a:t>
            </a:r>
          </a:p>
        </p:txBody>
      </p:sp>
      <p:sp>
        <p:nvSpPr>
          <p:cNvPr id="53" name="Shape 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Search Based on SAT</a:t>
            </a:r>
          </a:p>
        </p:txBody>
      </p:sp>
      <p:sp>
        <p:nvSpPr>
          <p:cNvPr id="277" name="Shape 27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Express properties as conjunctive normal form expressions: </a:t>
            </a:r>
          </a:p>
          <a:p>
            <a:pPr indent="-228600" lvl="1" marL="914400" marR="0" rtl="0" algn="l">
              <a:lnSpc>
                <a:spcPct val="100000"/>
              </a:lnSpc>
              <a:spcBef>
                <a:spcPts val="600"/>
              </a:spcBef>
              <a:spcAft>
                <a:spcPts val="0"/>
              </a:spcAft>
              <a:buFont typeface="Courier New"/>
            </a:pPr>
            <a:r>
              <a:rPr lang="en">
                <a:latin typeface="Courier New"/>
                <a:ea typeface="Courier New"/>
                <a:cs typeface="Courier New"/>
                <a:sym typeface="Courier New"/>
              </a:rPr>
              <a:t>f = (!x2 || x5) &amp;&amp; (x1 || !x3 || x4) &amp;&amp; (x4 || ! x5) &amp;&amp; (x1|| x2) </a:t>
            </a:r>
          </a:p>
          <a:p>
            <a:pPr indent="-228600" lvl="0" marL="457200" marR="0" rtl="0" algn="l">
              <a:lnSpc>
                <a:spcPct val="100000"/>
              </a:lnSpc>
              <a:spcBef>
                <a:spcPts val="600"/>
              </a:spcBef>
              <a:spcAft>
                <a:spcPts val="0"/>
              </a:spcAft>
            </a:pPr>
            <a:r>
              <a:rPr lang="en"/>
              <a:t>Examine reachable states and choose a transition based on how it affects the CNF expression.</a:t>
            </a:r>
          </a:p>
          <a:p>
            <a:pPr indent="-228600" lvl="1" marL="914400" marR="0" rtl="0" algn="l">
              <a:lnSpc>
                <a:spcPct val="100000"/>
              </a:lnSpc>
              <a:spcBef>
                <a:spcPts val="600"/>
              </a:spcBef>
              <a:spcAft>
                <a:spcPts val="0"/>
              </a:spcAft>
            </a:pPr>
            <a:r>
              <a:rPr lang="en"/>
              <a:t>If we want </a:t>
            </a:r>
            <a:r>
              <a:rPr lang="en">
                <a:latin typeface="Courier New"/>
                <a:ea typeface="Courier New"/>
                <a:cs typeface="Courier New"/>
                <a:sym typeface="Courier New"/>
              </a:rPr>
              <a:t>x2 </a:t>
            </a:r>
            <a:r>
              <a:rPr lang="en"/>
              <a:t>to be false, choose a transition that imposes that change.</a:t>
            </a:r>
          </a:p>
          <a:p>
            <a:pPr indent="-228600" lvl="0" marL="457200" marR="0" rtl="0" algn="l">
              <a:lnSpc>
                <a:spcPct val="100000"/>
              </a:lnSpc>
              <a:spcBef>
                <a:spcPts val="600"/>
              </a:spcBef>
              <a:spcAft>
                <a:spcPts val="0"/>
              </a:spcAft>
            </a:pPr>
            <a:r>
              <a:rPr lang="en"/>
              <a:t>Continue until CNF expression is satisfied.</a:t>
            </a:r>
          </a:p>
        </p:txBody>
      </p:sp>
      <p:sp>
        <p:nvSpPr>
          <p:cNvPr id="278" name="Shape 2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Branch &amp; Bound Algorithm</a:t>
            </a:r>
          </a:p>
        </p:txBody>
      </p:sp>
      <p:sp>
        <p:nvSpPr>
          <p:cNvPr id="284" name="Shape 28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Set a variable to a particular value (true/false).</a:t>
            </a:r>
          </a:p>
          <a:p>
            <a:pPr indent="-228600" lvl="0" marL="457200" marR="0" rtl="0" algn="l">
              <a:lnSpc>
                <a:spcPct val="100000"/>
              </a:lnSpc>
              <a:spcBef>
                <a:spcPts val="600"/>
              </a:spcBef>
              <a:spcAft>
                <a:spcPts val="0"/>
              </a:spcAft>
            </a:pPr>
            <a:r>
              <a:rPr lang="en"/>
              <a:t>Apply that value to the CNF expression.</a:t>
            </a:r>
          </a:p>
          <a:p>
            <a:pPr indent="-228600" lvl="0" marL="457200" marR="0" rtl="0" algn="l">
              <a:lnSpc>
                <a:spcPct val="100000"/>
              </a:lnSpc>
              <a:spcBef>
                <a:spcPts val="600"/>
              </a:spcBef>
              <a:spcAft>
                <a:spcPts val="0"/>
              </a:spcAft>
            </a:pPr>
            <a:r>
              <a:rPr lang="en"/>
              <a:t>See whether that value satisfies all of the clauses that it appears in.</a:t>
            </a:r>
          </a:p>
          <a:p>
            <a:pPr indent="-228600" lvl="1" marL="914400" marR="0" rtl="0" algn="l">
              <a:lnSpc>
                <a:spcPct val="100000"/>
              </a:lnSpc>
              <a:spcBef>
                <a:spcPts val="600"/>
              </a:spcBef>
              <a:spcAft>
                <a:spcPts val="0"/>
              </a:spcAft>
            </a:pPr>
            <a:r>
              <a:rPr lang="en"/>
              <a:t>If so, assign a value to the next variable.</a:t>
            </a:r>
          </a:p>
          <a:p>
            <a:pPr indent="-228600" lvl="1" marL="914400" marR="0" rtl="0" algn="l">
              <a:lnSpc>
                <a:spcPct val="100000"/>
              </a:lnSpc>
              <a:spcBef>
                <a:spcPts val="600"/>
              </a:spcBef>
              <a:spcAft>
                <a:spcPts val="0"/>
              </a:spcAft>
            </a:pPr>
            <a:r>
              <a:rPr lang="en"/>
              <a:t>If not, backtrack (bound) and apply the other value.</a:t>
            </a:r>
          </a:p>
          <a:p>
            <a:pPr indent="-228600" lvl="0" marL="457200" marR="0" rtl="0" algn="l">
              <a:lnSpc>
                <a:spcPct val="100000"/>
              </a:lnSpc>
              <a:spcBef>
                <a:spcPts val="600"/>
              </a:spcBef>
              <a:spcAft>
                <a:spcPts val="0"/>
              </a:spcAft>
            </a:pPr>
            <a:r>
              <a:rPr lang="en"/>
              <a:t>Prune branches of the boolean decision tree as values are applies.</a:t>
            </a:r>
          </a:p>
        </p:txBody>
      </p:sp>
      <p:sp>
        <p:nvSpPr>
          <p:cNvPr id="285" name="Shape 2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Branch &amp; Bound Algorithm</a:t>
            </a:r>
          </a:p>
        </p:txBody>
      </p:sp>
      <p:sp>
        <p:nvSpPr>
          <p:cNvPr id="291" name="Shape 291"/>
          <p:cNvSpPr txBox="1"/>
          <p:nvPr>
            <p:ph idx="1" type="body"/>
          </p:nvPr>
        </p:nvSpPr>
        <p:spPr>
          <a:xfrm>
            <a:off x="457200" y="1600200"/>
            <a:ext cx="8538599" cy="1046400"/>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f = (!x2 || x5) &amp;&amp; (x1 || !x3 || x4) &amp;&amp; (x4 || ! x5) &amp;&amp; (x1|| x2) </a:t>
            </a:r>
          </a:p>
        </p:txBody>
      </p:sp>
      <p:sp>
        <p:nvSpPr>
          <p:cNvPr id="292" name="Shape 2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32</a:t>
            </a:r>
          </a:p>
        </p:txBody>
      </p:sp>
      <p:sp>
        <p:nvSpPr>
          <p:cNvPr id="293" name="Shape 293"/>
          <p:cNvSpPr txBox="1"/>
          <p:nvPr/>
        </p:nvSpPr>
        <p:spPr>
          <a:xfrm>
            <a:off x="522000" y="2646600"/>
            <a:ext cx="8100000" cy="3661199"/>
          </a:xfrm>
          <a:prstGeom prst="rect">
            <a:avLst/>
          </a:prstGeom>
          <a:noFill/>
          <a:ln>
            <a:noFill/>
          </a:ln>
        </p:spPr>
        <p:txBody>
          <a:bodyPr anchorCtr="0" anchor="t" bIns="91425" lIns="91425" rIns="91425" tIns="91425">
            <a:noAutofit/>
          </a:bodyPr>
          <a:lstStyle/>
          <a:p>
            <a:pPr indent="-381000" lvl="0" marL="457200" rtl="0">
              <a:spcBef>
                <a:spcPts val="0"/>
              </a:spcBef>
              <a:buSzPct val="100000"/>
              <a:buAutoNum type="arabicPeriod"/>
            </a:pPr>
            <a:r>
              <a:rPr b="1" lang="en" sz="2400"/>
              <a:t>Set x1 to false.</a:t>
            </a:r>
            <a:br>
              <a:rPr lang="en" sz="2400"/>
            </a:br>
            <a:r>
              <a:rPr lang="en" sz="2400">
                <a:solidFill>
                  <a:schemeClr val="dk1"/>
                </a:solidFill>
                <a:latin typeface="Courier New"/>
                <a:ea typeface="Courier New"/>
                <a:cs typeface="Courier New"/>
                <a:sym typeface="Courier New"/>
              </a:rPr>
              <a:t>f = (!x2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x2) </a:t>
            </a:r>
          </a:p>
          <a:p>
            <a:pPr indent="-381000" lvl="0" marL="457200" rtl="0">
              <a:spcBef>
                <a:spcPts val="0"/>
              </a:spcBef>
              <a:buClr>
                <a:schemeClr val="dk1"/>
              </a:buClr>
              <a:buSzPct val="100000"/>
              <a:buAutoNum type="arabicPeriod"/>
            </a:pPr>
            <a:r>
              <a:rPr b="1" lang="en" sz="2400">
                <a:solidFill>
                  <a:schemeClr val="dk1"/>
                </a:solidFill>
              </a:rPr>
              <a:t>Set x2 to false.</a:t>
            </a:r>
            <a:br>
              <a:rPr lang="en" sz="2400">
                <a:solidFill>
                  <a:schemeClr val="dk1"/>
                </a:solidFill>
              </a:rPr>
            </a:br>
            <a:r>
              <a:rPr lang="en" sz="2400">
                <a:solidFill>
                  <a:schemeClr val="dk1"/>
                </a:solidFill>
                <a:latin typeface="Courier New"/>
                <a:ea typeface="Courier New"/>
                <a:cs typeface="Courier New"/>
                <a:sym typeface="Courier New"/>
              </a:rPr>
              <a:t>f = (</a:t>
            </a:r>
            <a:r>
              <a:rPr b="1" lang="en" sz="2400">
                <a:solidFill>
                  <a:srgbClr val="0000FF"/>
                </a:solidFill>
                <a:latin typeface="Courier New"/>
                <a:ea typeface="Courier New"/>
                <a:cs typeface="Courier New"/>
                <a:sym typeface="Courier New"/>
              </a:rPr>
              <a:t>1</a:t>
            </a:r>
            <a:r>
              <a:rPr lang="en" sz="2400">
                <a:solidFill>
                  <a:schemeClr val="dk1"/>
                </a:solidFill>
                <a:latin typeface="Courier New"/>
                <a:ea typeface="Courier New"/>
                <a:cs typeface="Courier New"/>
                <a:sym typeface="Courier New"/>
              </a:rPr>
              <a:t>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a:t>
            </a:r>
          </a:p>
          <a:p>
            <a:pPr indent="-381000" lvl="0" marL="457200" rtl="0">
              <a:spcBef>
                <a:spcPts val="0"/>
              </a:spcBef>
              <a:buClr>
                <a:schemeClr val="dk1"/>
              </a:buClr>
              <a:buSzPct val="100000"/>
              <a:buAutoNum type="arabicPeriod"/>
            </a:pPr>
            <a:r>
              <a:rPr b="1" lang="en" sz="2400">
                <a:solidFill>
                  <a:schemeClr val="dk1"/>
                </a:solidFill>
              </a:rPr>
              <a:t>Backtrack and set x1 to true.</a:t>
            </a:r>
            <a:br>
              <a:rPr lang="en" sz="2400">
                <a:solidFill>
                  <a:schemeClr val="dk1"/>
                </a:solidFill>
              </a:rPr>
            </a:br>
            <a:r>
              <a:rPr lang="en" sz="2400">
                <a:solidFill>
                  <a:schemeClr val="dk1"/>
                </a:solidFill>
                <a:latin typeface="Courier New"/>
                <a:ea typeface="Courier New"/>
                <a:cs typeface="Courier New"/>
                <a:sym typeface="Courier New"/>
              </a:rPr>
              <a:t>f =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a:t>
            </a:r>
            <a:r>
              <a:rPr b="1" lang="en" sz="2400">
                <a:solidFill>
                  <a:srgbClr val="0000FF"/>
                </a:solidFill>
                <a:latin typeface="Courier New"/>
                <a:ea typeface="Courier New"/>
                <a:cs typeface="Courier New"/>
                <a:sym typeface="Courier New"/>
              </a:rPr>
              <a:t>1</a:t>
            </a:r>
            <a:r>
              <a:rPr lang="en" sz="2400">
                <a:solidFill>
                  <a:schemeClr val="dk1"/>
                </a:solidFill>
                <a:latin typeface="Courier New"/>
                <a:ea typeface="Courier New"/>
                <a:cs typeface="Courier New"/>
                <a:sym typeface="Courier New"/>
              </a:rPr>
              <a:t>) </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animEffect filter="fade" transition="in">
                                      <p:cBhvr>
                                        <p:cTn dur="1"/>
                                        <p:tgtEl>
                                          <p:spTgt spid="2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1" st="1"/>
                                            </p:txEl>
                                          </p:spTgt>
                                        </p:tgtEl>
                                        <p:attrNameLst>
                                          <p:attrName>style.visibility</p:attrName>
                                        </p:attrNameLst>
                                      </p:cBhvr>
                                      <p:to>
                                        <p:strVal val="visible"/>
                                      </p:to>
                                    </p:set>
                                    <p:animEffect filter="fade" transition="in">
                                      <p:cBhvr>
                                        <p:cTn dur="1"/>
                                        <p:tgtEl>
                                          <p:spTgt spid="2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2" st="2"/>
                                            </p:txEl>
                                          </p:spTgt>
                                        </p:tgtEl>
                                        <p:attrNameLst>
                                          <p:attrName>style.visibility</p:attrName>
                                        </p:attrNameLst>
                                      </p:cBhvr>
                                      <p:to>
                                        <p:strVal val="visible"/>
                                      </p:to>
                                    </p:set>
                                    <p:animEffect filter="fade" transition="in">
                                      <p:cBhvr>
                                        <p:cTn dur="1"/>
                                        <p:tgtEl>
                                          <p:spTgt spid="29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DPLL Algorithm</a:t>
            </a:r>
          </a:p>
        </p:txBody>
      </p:sp>
      <p:sp>
        <p:nvSpPr>
          <p:cNvPr id="299" name="Shape 29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Set a variable to a particular value (true/false).</a:t>
            </a:r>
          </a:p>
          <a:p>
            <a:pPr indent="-228600" lvl="0" marL="457200" marR="0" rtl="0" algn="l">
              <a:lnSpc>
                <a:spcPct val="100000"/>
              </a:lnSpc>
              <a:spcBef>
                <a:spcPts val="600"/>
              </a:spcBef>
              <a:spcAft>
                <a:spcPts val="0"/>
              </a:spcAft>
            </a:pPr>
            <a:r>
              <a:rPr lang="en"/>
              <a:t>Apply that value to the CNF expression.</a:t>
            </a:r>
          </a:p>
          <a:p>
            <a:pPr indent="-228600" lvl="0" marL="457200" marR="0" rtl="0" algn="l">
              <a:lnSpc>
                <a:spcPct val="100000"/>
              </a:lnSpc>
              <a:spcBef>
                <a:spcPts val="600"/>
              </a:spcBef>
              <a:spcAft>
                <a:spcPts val="0"/>
              </a:spcAft>
            </a:pPr>
            <a:r>
              <a:rPr lang="en"/>
              <a:t>If the value satisfies a clause, that clause is removed from the formula. </a:t>
            </a:r>
          </a:p>
          <a:p>
            <a:pPr indent="-228600" lvl="0" marL="457200" marR="0" rtl="0" algn="l">
              <a:lnSpc>
                <a:spcPct val="100000"/>
              </a:lnSpc>
              <a:spcBef>
                <a:spcPts val="600"/>
              </a:spcBef>
              <a:spcAft>
                <a:spcPts val="0"/>
              </a:spcAft>
            </a:pPr>
            <a:r>
              <a:rPr lang="en"/>
              <a:t>If the variable is negated, but does not satisfy a clause, then the variable is removed from that clause.</a:t>
            </a:r>
          </a:p>
          <a:p>
            <a:pPr indent="-228600" lvl="0" marL="457200" marR="0" rtl="0" algn="l">
              <a:lnSpc>
                <a:spcPct val="100000"/>
              </a:lnSpc>
              <a:spcBef>
                <a:spcPts val="600"/>
              </a:spcBef>
              <a:spcAft>
                <a:spcPts val="0"/>
              </a:spcAft>
            </a:pPr>
            <a:r>
              <a:rPr lang="en"/>
              <a:t>Repeat until a solution is found.</a:t>
            </a:r>
          </a:p>
        </p:txBody>
      </p:sp>
      <p:sp>
        <p:nvSpPr>
          <p:cNvPr id="300" name="Shape 3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DPLL Algorithm</a:t>
            </a:r>
          </a:p>
        </p:txBody>
      </p:sp>
      <p:sp>
        <p:nvSpPr>
          <p:cNvPr id="306" name="Shape 306"/>
          <p:cNvSpPr txBox="1"/>
          <p:nvPr>
            <p:ph idx="1" type="body"/>
          </p:nvPr>
        </p:nvSpPr>
        <p:spPr>
          <a:xfrm>
            <a:off x="457200" y="1600200"/>
            <a:ext cx="8538599" cy="1046400"/>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f = (!x2 || x5) &amp;&amp; (x1 || !x3 || x4) &amp;&amp; (x4 || ! x5) &amp;&amp; (x1|| x2) </a:t>
            </a:r>
          </a:p>
        </p:txBody>
      </p:sp>
      <p:sp>
        <p:nvSpPr>
          <p:cNvPr id="307" name="Shape 3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
        <p:nvSpPr>
          <p:cNvPr id="308" name="Shape 308"/>
          <p:cNvSpPr txBox="1"/>
          <p:nvPr/>
        </p:nvSpPr>
        <p:spPr>
          <a:xfrm>
            <a:off x="522000" y="2646600"/>
            <a:ext cx="8100000" cy="3661199"/>
          </a:xfrm>
          <a:prstGeom prst="rect">
            <a:avLst/>
          </a:prstGeom>
          <a:noFill/>
          <a:ln>
            <a:noFill/>
          </a:ln>
        </p:spPr>
        <p:txBody>
          <a:bodyPr anchorCtr="0" anchor="t" bIns="91425" lIns="91425" rIns="91425" tIns="91425">
            <a:noAutofit/>
          </a:bodyPr>
          <a:lstStyle/>
          <a:p>
            <a:pPr indent="-381000" lvl="0" marL="457200" rtl="0">
              <a:spcBef>
                <a:spcPts val="0"/>
              </a:spcBef>
              <a:buSzPct val="100000"/>
              <a:buAutoNum type="arabicPeriod"/>
            </a:pPr>
            <a:r>
              <a:rPr b="1" lang="en" sz="2400"/>
              <a:t>Set x2 to false.</a:t>
            </a:r>
            <a:br>
              <a:rPr lang="en" sz="2400"/>
            </a:br>
            <a:r>
              <a:rPr lang="en" sz="2000">
                <a:solidFill>
                  <a:schemeClr val="dk1"/>
                </a:solidFill>
                <a:latin typeface="Courier New"/>
                <a:ea typeface="Courier New"/>
                <a:cs typeface="Courier New"/>
                <a:sym typeface="Courier New"/>
              </a:rPr>
              <a:t>f =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 x5) &amp;&amp; (x1 || !x3 || x4) &amp;&amp; (x4 || ! x5) &amp;&amp; (x1|| </a:t>
            </a:r>
            <a:r>
              <a:rPr b="1" lang="en" sz="2000">
                <a:solidFill>
                  <a:srgbClr val="FF0000"/>
                </a:solidFill>
                <a:latin typeface="Courier New"/>
                <a:ea typeface="Courier New"/>
                <a:cs typeface="Courier New"/>
                <a:sym typeface="Courier New"/>
              </a:rPr>
              <a:t>0</a:t>
            </a:r>
            <a:r>
              <a:rPr lang="en" sz="2000">
                <a:solidFill>
                  <a:schemeClr val="dk1"/>
                </a:solidFill>
                <a:latin typeface="Courier New"/>
                <a:ea typeface="Courier New"/>
                <a:cs typeface="Courier New"/>
                <a:sym typeface="Courier New"/>
              </a:rPr>
              <a:t>)  </a:t>
            </a:r>
            <a:br>
              <a:rPr lang="en" sz="2000">
                <a:solidFill>
                  <a:schemeClr val="dk1"/>
                </a:solidFill>
                <a:latin typeface="Courier New"/>
                <a:ea typeface="Courier New"/>
                <a:cs typeface="Courier New"/>
                <a:sym typeface="Courier New"/>
              </a:rPr>
            </a:br>
            <a:r>
              <a:rPr lang="en" sz="2000">
                <a:solidFill>
                  <a:schemeClr val="dk1"/>
                </a:solidFill>
                <a:latin typeface="Courier New"/>
                <a:ea typeface="Courier New"/>
                <a:cs typeface="Courier New"/>
                <a:sym typeface="Courier New"/>
              </a:rPr>
              <a:t>f = (x1 || !x3 || x4) &amp;&amp; (x4 || ! x5) &amp;&amp; (x1) </a:t>
            </a:r>
          </a:p>
          <a:p>
            <a:pPr indent="-381000" lvl="0" marL="457200" rtl="0">
              <a:spcBef>
                <a:spcPts val="0"/>
              </a:spcBef>
              <a:buClr>
                <a:schemeClr val="dk1"/>
              </a:buClr>
              <a:buSzPct val="100000"/>
              <a:buAutoNum type="arabicPeriod"/>
            </a:pPr>
            <a:r>
              <a:rPr b="1" lang="en" sz="2400">
                <a:solidFill>
                  <a:schemeClr val="dk1"/>
                </a:solidFill>
              </a:rPr>
              <a:t>Set x1 to true.</a:t>
            </a:r>
            <a:br>
              <a:rPr lang="en" sz="2400">
                <a:solidFill>
                  <a:schemeClr val="dk1"/>
                </a:solidFill>
              </a:rPr>
            </a:br>
            <a:r>
              <a:rPr lang="en" sz="2000">
                <a:solidFill>
                  <a:schemeClr val="dk1"/>
                </a:solidFill>
                <a:latin typeface="Courier New"/>
                <a:ea typeface="Courier New"/>
                <a:cs typeface="Courier New"/>
                <a:sym typeface="Courier New"/>
              </a:rPr>
              <a:t>f =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 !x3 || x4) &amp;&amp; (x4 || ! x5) &amp;&amp;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a:t>
            </a:r>
            <a:br>
              <a:rPr lang="en" sz="2000">
                <a:solidFill>
                  <a:schemeClr val="dk1"/>
                </a:solidFill>
                <a:latin typeface="Courier New"/>
                <a:ea typeface="Courier New"/>
                <a:cs typeface="Courier New"/>
                <a:sym typeface="Courier New"/>
              </a:rPr>
            </a:br>
            <a:r>
              <a:rPr lang="en" sz="2000">
                <a:solidFill>
                  <a:schemeClr val="dk1"/>
                </a:solidFill>
                <a:latin typeface="Courier New"/>
                <a:ea typeface="Courier New"/>
                <a:cs typeface="Courier New"/>
                <a:sym typeface="Courier New"/>
              </a:rPr>
              <a:t>f = (x4 || ! x5) </a:t>
            </a:r>
          </a:p>
          <a:p>
            <a:pPr indent="-381000" lvl="0" marL="457200" rtl="0">
              <a:spcBef>
                <a:spcPts val="0"/>
              </a:spcBef>
              <a:buClr>
                <a:schemeClr val="dk1"/>
              </a:buClr>
              <a:buSzPct val="100000"/>
              <a:buAutoNum type="arabicPeriod"/>
            </a:pPr>
            <a:r>
              <a:rPr b="1" lang="en" sz="2400">
                <a:solidFill>
                  <a:schemeClr val="dk1"/>
                </a:solidFill>
              </a:rPr>
              <a:t>Set x4 to false, then x5 to false.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Effect filter="fade" transition="in">
                                      <p:cBhvr>
                                        <p:cTn dur="1"/>
                                        <p:tgtEl>
                                          <p:spTgt spid="3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animEffect filter="fade" transition="in">
                                      <p:cBhvr>
                                        <p:cTn dur="1"/>
                                        <p:tgtEl>
                                          <p:spTgt spid="3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animEffect filter="fade" transition="in">
                                      <p:cBhvr>
                                        <p:cTn dur="1"/>
                                        <p:tgtEl>
                                          <p:spTgt spid="30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idx="1" type="body"/>
          </p:nvPr>
        </p:nvSpPr>
        <p:spPr>
          <a:xfrm>
            <a:off x="457200" y="1600200"/>
            <a:ext cx="8229600" cy="1716600"/>
          </a:xfrm>
          <a:prstGeom prst="rect">
            <a:avLst/>
          </a:prstGeom>
        </p:spPr>
        <p:txBody>
          <a:bodyPr anchorCtr="0" anchor="t" bIns="91425" lIns="91425" rIns="91425" tIns="91425">
            <a:noAutofit/>
          </a:bodyPr>
          <a:lstStyle/>
          <a:p>
            <a:pPr lvl="0" rtl="0" algn="l">
              <a:spcBef>
                <a:spcPts val="0"/>
              </a:spcBef>
              <a:buNone/>
            </a:pPr>
            <a:r>
              <a:rPr lang="en"/>
              <a:t>Models require abstraction. Useful for requirements analysis, but may not reflect operating conditions.</a:t>
            </a:r>
          </a:p>
        </p:txBody>
      </p:sp>
      <p:sp>
        <p:nvSpPr>
          <p:cNvPr id="314" name="Shape 314"/>
          <p:cNvSpPr txBox="1"/>
          <p:nvPr>
            <p:ph type="title"/>
          </p:nvPr>
        </p:nvSpPr>
        <p:spPr>
          <a:xfrm>
            <a:off x="457200" y="274650"/>
            <a:ext cx="8121899" cy="1143299"/>
          </a:xfrm>
          <a:prstGeom prst="rect">
            <a:avLst/>
          </a:prstGeom>
        </p:spPr>
        <p:txBody>
          <a:bodyPr anchorCtr="0" anchor="b" bIns="91425" lIns="91425" rIns="91425" tIns="91425">
            <a:noAutofit/>
          </a:bodyPr>
          <a:lstStyle/>
          <a:p>
            <a:pPr lvl="0" rtl="0">
              <a:spcBef>
                <a:spcPts val="0"/>
              </a:spcBef>
              <a:buClr>
                <a:schemeClr val="dk1"/>
              </a:buClr>
              <a:buSzPct val="30555"/>
              <a:buFont typeface="Arial"/>
              <a:buNone/>
            </a:pPr>
            <a:r>
              <a:rPr lang="en"/>
              <a:t>Challenge - Does the Model Match the Program?</a:t>
            </a:r>
          </a:p>
        </p:txBody>
      </p:sp>
      <p:sp>
        <p:nvSpPr>
          <p:cNvPr id="315" name="Shape 315"/>
          <p:cNvSpPr/>
          <p:nvPr/>
        </p:nvSpPr>
        <p:spPr>
          <a:xfrm>
            <a:off x="3182518" y="3316800"/>
            <a:ext cx="4292099" cy="3161700"/>
          </a:xfrm>
          <a:prstGeom prst="roundRect">
            <a:avLst>
              <a:gd fmla="val 16667"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16" name="Shape 316"/>
          <p:cNvSpPr/>
          <p:nvPr/>
        </p:nvSpPr>
        <p:spPr>
          <a:xfrm>
            <a:off x="3847649" y="3652575"/>
            <a:ext cx="1448699" cy="1326899"/>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SimplePacing</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cxnSp>
        <p:nvCxnSpPr>
          <p:cNvPr id="317" name="Shape 317"/>
          <p:cNvCxnSpPr>
            <a:endCxn id="318" idx="5"/>
          </p:cNvCxnSpPr>
          <p:nvPr/>
        </p:nvCxnSpPr>
        <p:spPr>
          <a:xfrm flipH="1">
            <a:off x="2291087" y="3855487"/>
            <a:ext cx="1637400" cy="900"/>
          </a:xfrm>
          <a:prstGeom prst="straightConnector1">
            <a:avLst/>
          </a:prstGeom>
          <a:noFill/>
          <a:ln cap="flat" cmpd="sng" w="19050">
            <a:solidFill>
              <a:srgbClr val="000000"/>
            </a:solidFill>
            <a:prstDash val="solid"/>
            <a:round/>
            <a:headEnd len="lg" w="lg" type="triangle"/>
            <a:tailEnd len="lg" w="lg" type="none"/>
          </a:ln>
        </p:spPr>
      </p:cxnSp>
      <p:sp>
        <p:nvSpPr>
          <p:cNvPr id="318" name="Shape 318"/>
          <p:cNvSpPr/>
          <p:nvPr/>
        </p:nvSpPr>
        <p:spPr>
          <a:xfrm>
            <a:off x="1829708" y="3520131"/>
            <a:ext cx="601181" cy="604908"/>
          </a:xfrm>
          <a:prstGeom prst="lightningBolt">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19" name="Shape 319"/>
          <p:cNvSpPr txBox="1"/>
          <p:nvPr/>
        </p:nvSpPr>
        <p:spPr>
          <a:xfrm>
            <a:off x="3182532" y="3855482"/>
            <a:ext cx="712499" cy="162899"/>
          </a:xfrm>
          <a:prstGeom prst="rect">
            <a:avLst/>
          </a:prstGeom>
          <a:noFill/>
          <a:ln>
            <a:noFill/>
          </a:ln>
        </p:spPr>
        <p:txBody>
          <a:bodyPr anchorCtr="0" anchor="t" bIns="91425" lIns="91425" rIns="91425" tIns="91425">
            <a:noAutofit/>
          </a:bodyPr>
          <a:lstStyle/>
          <a:p>
            <a:pPr lvl="0" rtl="0" algn="l">
              <a:spcBef>
                <a:spcPts val="0"/>
              </a:spcBef>
              <a:buNone/>
            </a:pPr>
            <a:r>
              <a:rPr lang="en"/>
              <a:t>sense</a:t>
            </a:r>
          </a:p>
        </p:txBody>
      </p:sp>
      <p:sp>
        <p:nvSpPr>
          <p:cNvPr id="320" name="Shape 320"/>
          <p:cNvSpPr txBox="1"/>
          <p:nvPr/>
        </p:nvSpPr>
        <p:spPr>
          <a:xfrm>
            <a:off x="1726886" y="4115655"/>
            <a:ext cx="1104899" cy="234300"/>
          </a:xfrm>
          <a:prstGeom prst="rect">
            <a:avLst/>
          </a:prstGeom>
          <a:noFill/>
          <a:ln>
            <a:noFill/>
          </a:ln>
        </p:spPr>
        <p:txBody>
          <a:bodyPr anchorCtr="0" anchor="t" bIns="91425" lIns="91425" rIns="91425" tIns="91425">
            <a:noAutofit/>
          </a:bodyPr>
          <a:lstStyle/>
          <a:p>
            <a:pPr lvl="0" rtl="0" algn="l">
              <a:spcBef>
                <a:spcPts val="0"/>
              </a:spcBef>
              <a:buNone/>
            </a:pPr>
            <a:r>
              <a:rPr lang="en"/>
              <a:t>Voltage Sensor</a:t>
            </a:r>
          </a:p>
        </p:txBody>
      </p:sp>
      <p:sp>
        <p:nvSpPr>
          <p:cNvPr id="321" name="Shape 321"/>
          <p:cNvSpPr/>
          <p:nvPr/>
        </p:nvSpPr>
        <p:spPr>
          <a:xfrm>
            <a:off x="4145399" y="5315261"/>
            <a:ext cx="853199" cy="796199"/>
          </a:xfrm>
          <a:prstGeom prst="ellipse">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22" name="Shape 322"/>
          <p:cNvCxnSpPr>
            <a:endCxn id="321" idx="0"/>
          </p:cNvCxnSpPr>
          <p:nvPr/>
        </p:nvCxnSpPr>
        <p:spPr>
          <a:xfrm flipH="1" rot="10800000">
            <a:off x="4562099" y="5315261"/>
            <a:ext cx="9900" cy="434400"/>
          </a:xfrm>
          <a:prstGeom prst="straightConnector1">
            <a:avLst/>
          </a:prstGeom>
          <a:noFill/>
          <a:ln cap="flat" cmpd="sng" w="19050">
            <a:solidFill>
              <a:srgbClr val="000000"/>
            </a:solidFill>
            <a:prstDash val="solid"/>
            <a:round/>
            <a:headEnd len="lg" w="lg" type="none"/>
            <a:tailEnd len="lg" w="lg" type="triangle"/>
          </a:ln>
        </p:spPr>
      </p:cxnSp>
      <p:cxnSp>
        <p:nvCxnSpPr>
          <p:cNvPr id="323" name="Shape 323"/>
          <p:cNvCxnSpPr>
            <a:endCxn id="321" idx="5"/>
          </p:cNvCxnSpPr>
          <p:nvPr/>
        </p:nvCxnSpPr>
        <p:spPr>
          <a:xfrm>
            <a:off x="4566451" y="5749460"/>
            <a:ext cx="307200" cy="245400"/>
          </a:xfrm>
          <a:prstGeom prst="straightConnector1">
            <a:avLst/>
          </a:prstGeom>
          <a:noFill/>
          <a:ln cap="flat" cmpd="sng" w="19050">
            <a:solidFill>
              <a:srgbClr val="000000"/>
            </a:solidFill>
            <a:prstDash val="solid"/>
            <a:round/>
            <a:headEnd len="lg" w="lg" type="none"/>
            <a:tailEnd len="lg" w="lg" type="triangle"/>
          </a:ln>
        </p:spPr>
      </p:cxnSp>
      <p:sp>
        <p:nvSpPr>
          <p:cNvPr id="324" name="Shape 324"/>
          <p:cNvSpPr txBox="1"/>
          <p:nvPr/>
        </p:nvSpPr>
        <p:spPr>
          <a:xfrm>
            <a:off x="3901348" y="6091687"/>
            <a:ext cx="1637399" cy="310800"/>
          </a:xfrm>
          <a:prstGeom prst="rect">
            <a:avLst/>
          </a:prstGeom>
          <a:noFill/>
          <a:ln>
            <a:noFill/>
          </a:ln>
        </p:spPr>
        <p:txBody>
          <a:bodyPr anchorCtr="0" anchor="t" bIns="91425" lIns="91425" rIns="91425" tIns="91425">
            <a:noAutofit/>
          </a:bodyPr>
          <a:lstStyle/>
          <a:p>
            <a:pPr lvl="0" rtl="0" algn="l">
              <a:spcBef>
                <a:spcPts val="0"/>
              </a:spcBef>
              <a:buNone/>
            </a:pPr>
            <a:r>
              <a:rPr lang="en"/>
              <a:t>Clock Module</a:t>
            </a:r>
          </a:p>
        </p:txBody>
      </p:sp>
      <p:cxnSp>
        <p:nvCxnSpPr>
          <p:cNvPr id="325" name="Shape 325"/>
          <p:cNvCxnSpPr>
            <a:stCxn id="321" idx="0"/>
            <a:endCxn id="316" idx="2"/>
          </p:cNvCxnSpPr>
          <p:nvPr/>
        </p:nvCxnSpPr>
        <p:spPr>
          <a:xfrm rot="10800000">
            <a:off x="4571999" y="4979561"/>
            <a:ext cx="0" cy="335700"/>
          </a:xfrm>
          <a:prstGeom prst="straightConnector1">
            <a:avLst/>
          </a:prstGeom>
          <a:noFill/>
          <a:ln cap="flat" cmpd="sng" w="19050">
            <a:solidFill>
              <a:srgbClr val="000000"/>
            </a:solidFill>
            <a:prstDash val="solid"/>
            <a:round/>
            <a:headEnd len="lg" w="lg" type="triangle"/>
            <a:tailEnd len="lg" w="lg" type="triangle"/>
          </a:ln>
        </p:spPr>
      </p:cxnSp>
      <p:sp>
        <p:nvSpPr>
          <p:cNvPr id="326" name="Shape 326"/>
          <p:cNvSpPr txBox="1"/>
          <p:nvPr/>
        </p:nvSpPr>
        <p:spPr>
          <a:xfrm>
            <a:off x="4791491" y="4949837"/>
            <a:ext cx="1002599" cy="162899"/>
          </a:xfrm>
          <a:prstGeom prst="rect">
            <a:avLst/>
          </a:prstGeom>
          <a:noFill/>
          <a:ln>
            <a:noFill/>
          </a:ln>
        </p:spPr>
        <p:txBody>
          <a:bodyPr anchorCtr="0" anchor="t" bIns="91425" lIns="91425" rIns="91425" tIns="91425">
            <a:noAutofit/>
          </a:bodyPr>
          <a:lstStyle/>
          <a:p>
            <a:pPr lvl="0" rtl="0" algn="l">
              <a:spcBef>
                <a:spcPts val="0"/>
              </a:spcBef>
              <a:buNone/>
            </a:pPr>
            <a:r>
              <a:rPr lang="en"/>
              <a:t>timeIn / timeOut</a:t>
            </a:r>
          </a:p>
        </p:txBody>
      </p:sp>
      <p:sp>
        <p:nvSpPr>
          <p:cNvPr id="327" name="Shape 327"/>
          <p:cNvSpPr/>
          <p:nvPr/>
        </p:nvSpPr>
        <p:spPr>
          <a:xfrm>
            <a:off x="5947195" y="3652583"/>
            <a:ext cx="1352699" cy="1326899"/>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28" name="Shape 328"/>
          <p:cNvSpPr/>
          <p:nvPr/>
        </p:nvSpPr>
        <p:spPr>
          <a:xfrm>
            <a:off x="6013595" y="3855688"/>
            <a:ext cx="1352699" cy="1326899"/>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29" name="Shape 329"/>
          <p:cNvSpPr/>
          <p:nvPr/>
        </p:nvSpPr>
        <p:spPr>
          <a:xfrm>
            <a:off x="6077097" y="4018369"/>
            <a:ext cx="1352699" cy="1326899"/>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t>Other Subsystems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cxnSp>
        <p:nvCxnSpPr>
          <p:cNvPr id="330" name="Shape 330"/>
          <p:cNvCxnSpPr/>
          <p:nvPr/>
        </p:nvCxnSpPr>
        <p:spPr>
          <a:xfrm flipH="1" rot="10800000">
            <a:off x="5301332" y="3853826"/>
            <a:ext cx="657600" cy="4199"/>
          </a:xfrm>
          <a:prstGeom prst="straightConnector1">
            <a:avLst/>
          </a:prstGeom>
          <a:noFill/>
          <a:ln cap="flat" cmpd="sng" w="19050">
            <a:solidFill>
              <a:srgbClr val="000000"/>
            </a:solidFill>
            <a:prstDash val="solid"/>
            <a:round/>
            <a:headEnd len="lg" w="lg" type="triangle"/>
            <a:tailEnd len="lg" w="lg" type="none"/>
          </a:ln>
        </p:spPr>
      </p:cxnSp>
      <p:cxnSp>
        <p:nvCxnSpPr>
          <p:cNvPr id="331" name="Shape 331"/>
          <p:cNvCxnSpPr/>
          <p:nvPr/>
        </p:nvCxnSpPr>
        <p:spPr>
          <a:xfrm flipH="1" rot="10800000">
            <a:off x="5294276" y="3966669"/>
            <a:ext cx="671700" cy="4199"/>
          </a:xfrm>
          <a:prstGeom prst="straightConnector1">
            <a:avLst/>
          </a:prstGeom>
          <a:noFill/>
          <a:ln cap="flat" cmpd="sng" w="19050">
            <a:solidFill>
              <a:srgbClr val="000000"/>
            </a:solidFill>
            <a:prstDash val="solid"/>
            <a:round/>
            <a:headEnd len="lg" w="lg" type="none"/>
            <a:tailEnd len="lg" w="lg" type="triangle"/>
          </a:ln>
        </p:spPr>
      </p:cxnSp>
      <p:sp>
        <p:nvSpPr>
          <p:cNvPr id="332" name="Shape 332"/>
          <p:cNvSpPr/>
          <p:nvPr/>
        </p:nvSpPr>
        <p:spPr>
          <a:xfrm>
            <a:off x="57400" y="3276925"/>
            <a:ext cx="4028700" cy="2809800"/>
          </a:xfrm>
          <a:prstGeom prst="rect">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sz="1800"/>
          </a:p>
          <a:p>
            <a:pPr lvl="0" rtl="0">
              <a:spcBef>
                <a:spcPts val="0"/>
              </a:spcBef>
              <a:buNone/>
            </a:pPr>
            <a:r>
              <a:t/>
            </a:r>
            <a:endParaRPr sz="1800"/>
          </a:p>
          <a:p>
            <a:pPr lvl="0" rtl="0">
              <a:spcBef>
                <a:spcPts val="0"/>
              </a:spcBef>
              <a:buNone/>
            </a:pPr>
            <a:r>
              <a:rPr b="1" lang="en" sz="1600"/>
              <a:t>In the model: </a:t>
            </a:r>
          </a:p>
          <a:p>
            <a:pPr indent="-330200" lvl="0" marL="457200" rtl="0">
              <a:spcBef>
                <a:spcPts val="0"/>
              </a:spcBef>
              <a:buSzPct val="100000"/>
              <a:buChar char="●"/>
            </a:pPr>
            <a:r>
              <a:rPr lang="en" sz="1600"/>
              <a:t>Binary input</a:t>
            </a:r>
          </a:p>
          <a:p>
            <a:pPr lvl="0" rtl="0">
              <a:spcBef>
                <a:spcPts val="0"/>
              </a:spcBef>
              <a:buNone/>
            </a:pPr>
            <a:r>
              <a:rPr b="1" lang="en" sz="1600"/>
              <a:t>In the implementation: </a:t>
            </a:r>
          </a:p>
          <a:p>
            <a:pPr indent="-330200" lvl="0" marL="457200" rtl="0">
              <a:spcBef>
                <a:spcPts val="0"/>
              </a:spcBef>
              <a:buSzPct val="100000"/>
              <a:buChar char="●"/>
            </a:pPr>
            <a:r>
              <a:rPr lang="en" sz="1600"/>
              <a:t>Voltage reading compared </a:t>
            </a:r>
            <a:br>
              <a:rPr lang="en" sz="1600"/>
            </a:br>
            <a:r>
              <a:rPr lang="en" sz="1600"/>
              <a:t>to calculated threshold</a:t>
            </a:r>
          </a:p>
        </p:txBody>
      </p:sp>
      <p:sp>
        <p:nvSpPr>
          <p:cNvPr id="333" name="Shape 333"/>
          <p:cNvSpPr/>
          <p:nvPr/>
        </p:nvSpPr>
        <p:spPr>
          <a:xfrm>
            <a:off x="153000" y="4479600"/>
            <a:ext cx="5794199" cy="2105700"/>
          </a:xfrm>
          <a:prstGeom prst="rect">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600"/>
              <a:t>In the model: </a:t>
            </a:r>
          </a:p>
          <a:p>
            <a:pPr indent="-330200" lvl="0" marL="457200" rtl="0">
              <a:spcBef>
                <a:spcPts val="0"/>
              </a:spcBef>
              <a:buSzPct val="100000"/>
              <a:buChar char="●"/>
            </a:pPr>
            <a:r>
              <a:rPr lang="en" sz="1600"/>
              <a:t>input time = output time</a:t>
            </a:r>
          </a:p>
          <a:p>
            <a:pPr indent="-330200" lvl="0" marL="457200" rtl="0">
              <a:spcBef>
                <a:spcPts val="0"/>
              </a:spcBef>
              <a:buSzPct val="100000"/>
              <a:buChar char="●"/>
            </a:pPr>
            <a:r>
              <a:rPr lang="en" sz="1600"/>
              <a:t>Operations take place </a:t>
            </a:r>
            <a:br>
              <a:rPr lang="en" sz="1600"/>
            </a:br>
            <a:r>
              <a:rPr lang="en" sz="1600"/>
              <a:t>instantly.</a:t>
            </a:r>
          </a:p>
          <a:p>
            <a:pPr lvl="0" rtl="0">
              <a:spcBef>
                <a:spcPts val="0"/>
              </a:spcBef>
              <a:buNone/>
            </a:pPr>
            <a:r>
              <a:rPr b="1" lang="en" sz="1600"/>
              <a:t>In the implementation:</a:t>
            </a:r>
          </a:p>
          <a:p>
            <a:pPr indent="-330200" lvl="0" marL="457200" rtl="0">
              <a:spcBef>
                <a:spcPts val="0"/>
              </a:spcBef>
              <a:buSzPct val="100000"/>
              <a:buChar char="●"/>
            </a:pPr>
            <a:r>
              <a:rPr lang="en" sz="1600"/>
              <a:t>Operations take time to </a:t>
            </a:r>
            <a:br>
              <a:rPr lang="en" sz="1600"/>
            </a:br>
            <a:r>
              <a:rPr lang="en" sz="1600"/>
              <a:t>compute. </a:t>
            </a:r>
          </a:p>
          <a:p>
            <a:pPr indent="-330200" lvl="0" marL="457200" rtl="0">
              <a:spcBef>
                <a:spcPts val="0"/>
              </a:spcBef>
              <a:buSzPct val="100000"/>
              <a:buChar char="●"/>
            </a:pPr>
            <a:r>
              <a:rPr lang="en" sz="1600"/>
              <a:t>Clock drift may impact time.</a:t>
            </a:r>
          </a:p>
        </p:txBody>
      </p:sp>
      <p:sp>
        <p:nvSpPr>
          <p:cNvPr id="334" name="Shape 3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
                                        <p:tgtEl>
                                          <p:spTgt spid="333"/>
                                        </p:tgtEl>
                                      </p:cBhvr>
                                    </p:animEffect>
                                  </p:childTnLst>
                                </p:cTn>
                              </p:par>
                              <p:par>
                                <p:cTn fill="hold" nodeType="withEffect" presetClass="exit" presetID="10" presetSubtype="0">
                                  <p:stCondLst>
                                    <p:cond delay="0"/>
                                  </p:stCondLst>
                                  <p:childTnLst>
                                    <p:animEffect filter="fade" transition="out">
                                      <p:cBhvr>
                                        <p:cTn dur="1"/>
                                        <p:tgtEl>
                                          <p:spTgt spid="332"/>
                                        </p:tgtEl>
                                      </p:cBhvr>
                                    </p:animEffect>
                                    <p:set>
                                      <p:cBhvr>
                                        <p:cTn dur="1" fill="hold">
                                          <p:stCondLst>
                                            <p:cond delay="0"/>
                                          </p:stCondLst>
                                        </p:cTn>
                                        <p:tgtEl>
                                          <p:spTgt spid="33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 Properties</a:t>
            </a:r>
          </a:p>
        </p:txBody>
      </p:sp>
      <p:sp>
        <p:nvSpPr>
          <p:cNvPr id="340" name="Shape 340"/>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To be useful, a model must be:</a:t>
            </a:r>
          </a:p>
          <a:p>
            <a:pPr indent="-228600" lvl="0" marL="457200" marR="0" rtl="0" algn="l">
              <a:lnSpc>
                <a:spcPct val="100000"/>
              </a:lnSpc>
              <a:spcBef>
                <a:spcPts val="600"/>
              </a:spcBef>
              <a:spcAft>
                <a:spcPts val="0"/>
              </a:spcAft>
            </a:pPr>
            <a:r>
              <a:rPr lang="en"/>
              <a:t>Compact</a:t>
            </a:r>
          </a:p>
          <a:p>
            <a:pPr indent="-228600" lvl="1" marL="914400" marR="0" rtl="0" algn="l">
              <a:lnSpc>
                <a:spcPct val="100000"/>
              </a:lnSpc>
              <a:spcBef>
                <a:spcPts val="600"/>
              </a:spcBef>
              <a:spcAft>
                <a:spcPts val="0"/>
              </a:spcAft>
            </a:pPr>
            <a:r>
              <a:rPr lang="en"/>
              <a:t>Models must be simplified enough to be analyzed.</a:t>
            </a:r>
          </a:p>
          <a:p>
            <a:pPr indent="-228600" lvl="1" marL="914400" marR="0" rtl="0" algn="l">
              <a:lnSpc>
                <a:spcPct val="100000"/>
              </a:lnSpc>
              <a:spcBef>
                <a:spcPts val="600"/>
              </a:spcBef>
              <a:spcAft>
                <a:spcPts val="0"/>
              </a:spcAft>
            </a:pPr>
            <a:r>
              <a:rPr lang="en"/>
              <a:t>Depends on how it will be used.</a:t>
            </a:r>
          </a:p>
          <a:p>
            <a:pPr indent="-228600" lvl="0" marL="457200" marR="0" rtl="0" algn="l">
              <a:lnSpc>
                <a:spcPct val="100000"/>
              </a:lnSpc>
              <a:spcBef>
                <a:spcPts val="600"/>
              </a:spcBef>
              <a:spcAft>
                <a:spcPts val="0"/>
              </a:spcAft>
            </a:pPr>
            <a:r>
              <a:rPr lang="en"/>
              <a:t>Predictive</a:t>
            </a:r>
          </a:p>
          <a:p>
            <a:pPr indent="-228600" lvl="1" marL="914400" marR="0" rtl="0" algn="l">
              <a:lnSpc>
                <a:spcPct val="100000"/>
              </a:lnSpc>
              <a:spcBef>
                <a:spcPts val="600"/>
              </a:spcBef>
              <a:spcAft>
                <a:spcPts val="0"/>
              </a:spcAft>
            </a:pPr>
            <a:r>
              <a:rPr lang="en"/>
              <a:t>Represent the real system well enough to distinguish between good and bad outcomes of analyses.</a:t>
            </a:r>
          </a:p>
          <a:p>
            <a:pPr indent="-228600" lvl="1" marL="914400" marR="0" rtl="0" algn="l">
              <a:lnSpc>
                <a:spcPct val="100000"/>
              </a:lnSpc>
              <a:spcBef>
                <a:spcPts val="600"/>
              </a:spcBef>
              <a:spcAft>
                <a:spcPts val="0"/>
              </a:spcAft>
            </a:pPr>
            <a:r>
              <a:rPr lang="en"/>
              <a:t>No single model usually represents all characteristics of the system well enough.</a:t>
            </a:r>
          </a:p>
        </p:txBody>
      </p:sp>
      <p:sp>
        <p:nvSpPr>
          <p:cNvPr id="341" name="Shape 3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 Properties</a:t>
            </a:r>
          </a:p>
        </p:txBody>
      </p:sp>
      <p:sp>
        <p:nvSpPr>
          <p:cNvPr id="347" name="Shape 347"/>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To be useful, a model must be:</a:t>
            </a:r>
          </a:p>
          <a:p>
            <a:pPr indent="-228600" lvl="0" marL="457200" marR="0" rtl="0" algn="l">
              <a:lnSpc>
                <a:spcPct val="100000"/>
              </a:lnSpc>
              <a:spcBef>
                <a:spcPts val="600"/>
              </a:spcBef>
              <a:spcAft>
                <a:spcPts val="0"/>
              </a:spcAft>
              <a:buClr>
                <a:schemeClr val="dk1"/>
              </a:buClr>
              <a:buSzPct val="100000"/>
              <a:buFont typeface="Arial"/>
            </a:pPr>
            <a:r>
              <a:rPr lang="en"/>
              <a:t>Meaningful</a:t>
            </a:r>
          </a:p>
          <a:p>
            <a:pPr indent="-228600" lvl="1" marL="914400" marR="0" rtl="0" algn="l">
              <a:lnSpc>
                <a:spcPct val="100000"/>
              </a:lnSpc>
              <a:spcBef>
                <a:spcPts val="600"/>
              </a:spcBef>
              <a:spcAft>
                <a:spcPts val="0"/>
              </a:spcAft>
            </a:pPr>
            <a:r>
              <a:rPr lang="en"/>
              <a:t>Must provide more information than success and failure. </a:t>
            </a:r>
          </a:p>
          <a:p>
            <a:pPr indent="-228600" lvl="0" marL="457200" marR="0" rtl="0" algn="l">
              <a:lnSpc>
                <a:spcPct val="100000"/>
              </a:lnSpc>
              <a:spcBef>
                <a:spcPts val="600"/>
              </a:spcBef>
              <a:spcAft>
                <a:spcPts val="0"/>
              </a:spcAft>
            </a:pPr>
            <a:r>
              <a:rPr lang="en"/>
              <a:t>General</a:t>
            </a:r>
          </a:p>
          <a:p>
            <a:pPr indent="-228600" lvl="1" marL="914400" marR="0" rtl="0" algn="l">
              <a:lnSpc>
                <a:spcPct val="100000"/>
              </a:lnSpc>
              <a:spcBef>
                <a:spcPts val="600"/>
              </a:spcBef>
              <a:spcAft>
                <a:spcPts val="0"/>
              </a:spcAft>
            </a:pPr>
            <a:r>
              <a:rPr lang="en"/>
              <a:t>Models must be practical for use in the domain of interest.</a:t>
            </a:r>
          </a:p>
          <a:p>
            <a:pPr indent="-228600" lvl="1" marL="914400" marR="0" rtl="0" algn="l">
              <a:lnSpc>
                <a:spcPct val="100000"/>
              </a:lnSpc>
              <a:spcBef>
                <a:spcPts val="600"/>
              </a:spcBef>
              <a:spcAft>
                <a:spcPts val="0"/>
              </a:spcAft>
            </a:pPr>
            <a:r>
              <a:rPr lang="en"/>
              <a:t>An analysis of C programs is not useful if it only works for programs without pointers.</a:t>
            </a:r>
          </a:p>
        </p:txBody>
      </p:sp>
      <p:sp>
        <p:nvSpPr>
          <p:cNvPr id="348" name="Shape 3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 Refinement</a:t>
            </a:r>
          </a:p>
        </p:txBody>
      </p:sp>
      <p:sp>
        <p:nvSpPr>
          <p:cNvPr id="354" name="Shape 35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2400"/>
              <a:t>Models have to balance precision with efficiency.</a:t>
            </a:r>
          </a:p>
          <a:p>
            <a:pPr indent="-228600" lvl="0" marL="457200" marR="0" rtl="0" algn="l">
              <a:lnSpc>
                <a:spcPct val="100000"/>
              </a:lnSpc>
              <a:spcBef>
                <a:spcPts val="600"/>
              </a:spcBef>
              <a:spcAft>
                <a:spcPts val="0"/>
              </a:spcAft>
              <a:buSzPct val="100000"/>
            </a:pPr>
            <a:r>
              <a:rPr lang="en" sz="2400"/>
              <a:t>Abstractions that are too simple may introduce spurious failure paths that may not be in the real system.</a:t>
            </a:r>
          </a:p>
          <a:p>
            <a:pPr indent="-228600" lvl="0" marL="457200" marR="0" rtl="0" algn="l">
              <a:lnSpc>
                <a:spcPct val="100000"/>
              </a:lnSpc>
              <a:spcBef>
                <a:spcPts val="600"/>
              </a:spcBef>
              <a:spcAft>
                <a:spcPts val="0"/>
              </a:spcAft>
              <a:buSzPct val="100000"/>
            </a:pPr>
            <a:r>
              <a:rPr lang="en" sz="2400"/>
              <a:t>Models that are too complex may render model checking infeasible due to resource exhaustion.</a:t>
            </a:r>
          </a:p>
        </p:txBody>
      </p:sp>
      <p:sp>
        <p:nvSpPr>
          <p:cNvPr id="355" name="Shape 3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38</a:t>
            </a:r>
          </a:p>
        </p:txBody>
      </p:sp>
      <p:pic>
        <p:nvPicPr>
          <p:cNvPr id="356" name="Shape 356"/>
          <p:cNvPicPr preferRelativeResize="0"/>
          <p:nvPr/>
        </p:nvPicPr>
        <p:blipFill>
          <a:blip r:embed="rId3">
            <a:alphaModFix/>
          </a:blip>
          <a:stretch>
            <a:fillRect/>
          </a:stretch>
        </p:blipFill>
        <p:spPr>
          <a:xfrm>
            <a:off x="2160100" y="3612075"/>
            <a:ext cx="4823800" cy="2902124"/>
          </a:xfrm>
          <a:prstGeom prst="rect">
            <a:avLst/>
          </a:prstGeom>
          <a:noFill/>
          <a:ln>
            <a:noFill/>
          </a:ln>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62" name="Shape 36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We can analyze our specifications by creating simplified models of the system and proving that the specification properties hold over the model.</a:t>
            </a:r>
          </a:p>
          <a:p>
            <a:pPr indent="-228600" lvl="0" marL="457200" marR="0" rtl="0" algn="l">
              <a:lnSpc>
                <a:spcPct val="100000"/>
              </a:lnSpc>
              <a:spcBef>
                <a:spcPts val="600"/>
              </a:spcBef>
              <a:spcAft>
                <a:spcPts val="0"/>
              </a:spcAft>
            </a:pPr>
            <a:r>
              <a:rPr lang="en"/>
              <a:t>To do so, we must express specifications as sets of logical formulae written in a temporal logic.</a:t>
            </a:r>
          </a:p>
          <a:p>
            <a:pPr indent="-228600" lvl="0" marL="457200" marR="0" rtl="0" algn="l">
              <a:lnSpc>
                <a:spcPct val="100000"/>
              </a:lnSpc>
              <a:spcBef>
                <a:spcPts val="600"/>
              </a:spcBef>
              <a:spcAft>
                <a:spcPts val="0"/>
              </a:spcAft>
            </a:pPr>
            <a:r>
              <a:rPr lang="en"/>
              <a:t>Finite state verification exhaustively searches the state space for violations of properties.</a:t>
            </a:r>
          </a:p>
        </p:txBody>
      </p:sp>
      <p:sp>
        <p:nvSpPr>
          <p:cNvPr id="363" name="Shape 3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59" name="Shape 5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Building behavioral models.</a:t>
            </a:r>
          </a:p>
          <a:p>
            <a:pPr indent="-228600" lvl="1" marL="914400" marR="0" rtl="0" algn="l">
              <a:lnSpc>
                <a:spcPct val="100000"/>
              </a:lnSpc>
              <a:spcBef>
                <a:spcPts val="600"/>
              </a:spcBef>
              <a:spcAft>
                <a:spcPts val="0"/>
              </a:spcAft>
            </a:pPr>
            <a:r>
              <a:rPr lang="en"/>
              <a:t>Finite state machines.</a:t>
            </a:r>
          </a:p>
          <a:p>
            <a:pPr indent="-228600" lvl="0" marL="457200" marR="0" rtl="0" algn="l">
              <a:lnSpc>
                <a:spcPct val="100000"/>
              </a:lnSpc>
              <a:spcBef>
                <a:spcPts val="600"/>
              </a:spcBef>
              <a:spcAft>
                <a:spcPts val="0"/>
              </a:spcAft>
            </a:pPr>
            <a:r>
              <a:rPr lang="en"/>
              <a:t>Formulating specification statements as formal logical expressions.</a:t>
            </a:r>
          </a:p>
          <a:p>
            <a:pPr indent="-228600" lvl="1" marL="914400" marR="0" rtl="0" algn="l">
              <a:lnSpc>
                <a:spcPct val="100000"/>
              </a:lnSpc>
              <a:spcBef>
                <a:spcPts val="600"/>
              </a:spcBef>
              <a:spcAft>
                <a:spcPts val="0"/>
              </a:spcAft>
            </a:pPr>
            <a:r>
              <a:rPr lang="en"/>
              <a:t>Introduction to temporal logic.</a:t>
            </a:r>
          </a:p>
          <a:p>
            <a:pPr indent="-228600" lvl="0" marL="457200" marR="0" rtl="0" algn="l">
              <a:lnSpc>
                <a:spcPct val="100000"/>
              </a:lnSpc>
              <a:spcBef>
                <a:spcPts val="600"/>
              </a:spcBef>
              <a:spcAft>
                <a:spcPts val="0"/>
              </a:spcAft>
            </a:pPr>
            <a:r>
              <a:rPr lang="en"/>
              <a:t>Performing finite-state verification over the model.</a:t>
            </a:r>
          </a:p>
          <a:p>
            <a:pPr indent="-228600" lvl="1" marL="914400" marR="0" rtl="0" algn="l">
              <a:lnSpc>
                <a:spcPct val="100000"/>
              </a:lnSpc>
              <a:spcBef>
                <a:spcPts val="600"/>
              </a:spcBef>
              <a:spcAft>
                <a:spcPts val="0"/>
              </a:spcAft>
            </a:pPr>
            <a:r>
              <a:rPr lang="en"/>
              <a:t>Exhaustive search algorithms.</a:t>
            </a:r>
          </a:p>
        </p:txBody>
      </p:sp>
      <p:sp>
        <p:nvSpPr>
          <p:cNvPr id="60" name="Shape 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69" name="Shape 36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By performing this process, we can gain confidence that the specifications are correct (or fix them if they are not).</a:t>
            </a:r>
          </a:p>
          <a:p>
            <a:pPr indent="-228600" lvl="0" marL="457200" marR="0" rtl="0" algn="l">
              <a:lnSpc>
                <a:spcPct val="100000"/>
              </a:lnSpc>
              <a:spcBef>
                <a:spcPts val="600"/>
              </a:spcBef>
              <a:spcAft>
                <a:spcPts val="0"/>
              </a:spcAft>
            </a:pPr>
            <a:r>
              <a:rPr lang="en"/>
              <a:t>We can also generate test cases from the model to demonstrate that properties still hold over the final system.</a:t>
            </a:r>
          </a:p>
        </p:txBody>
      </p:sp>
      <p:sp>
        <p:nvSpPr>
          <p:cNvPr id="370" name="Shape 3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40</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76" name="Shape 37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pPr>
            <a:r>
              <a:rPr lang="en"/>
              <a:t>Design and Architecture</a:t>
            </a:r>
          </a:p>
          <a:p>
            <a:pPr lvl="0" rtl="0">
              <a:spcBef>
                <a:spcPts val="0"/>
              </a:spcBef>
              <a:buClr>
                <a:srgbClr val="000000"/>
              </a:buClr>
              <a:buNone/>
            </a:pPr>
            <a:r>
              <a:t/>
            </a:r>
            <a:endParaRPr/>
          </a:p>
          <a:p>
            <a:pPr indent="-228600" lvl="0" marL="457200" rtl="0">
              <a:spcBef>
                <a:spcPts val="0"/>
              </a:spcBef>
            </a:pPr>
            <a:r>
              <a:rPr lang="en"/>
              <a:t>Readings: </a:t>
            </a:r>
          </a:p>
          <a:p>
            <a:pPr indent="-228600" lvl="1" marL="914400" rtl="0">
              <a:spcBef>
                <a:spcPts val="600"/>
              </a:spcBef>
            </a:pPr>
            <a:r>
              <a:rPr lang="en"/>
              <a:t>Sommerville, chapter 6</a:t>
            </a:r>
          </a:p>
          <a:p>
            <a:pPr indent="0" lvl="0" marL="457200" rtl="0">
              <a:spcBef>
                <a:spcPts val="0"/>
              </a:spcBef>
              <a:buClr>
                <a:srgbClr val="000000"/>
              </a:buClr>
              <a:buNone/>
            </a:pPr>
            <a:r>
              <a:t/>
            </a:r>
            <a:endParaRPr/>
          </a:p>
          <a:p>
            <a:pPr indent="-228600" lvl="0" marL="457200" rtl="0">
              <a:spcBef>
                <a:spcPts val="0"/>
              </a:spcBef>
            </a:pPr>
            <a:r>
              <a:rPr lang="en"/>
              <a:t>Homework:</a:t>
            </a:r>
          </a:p>
          <a:p>
            <a:pPr indent="-228600" lvl="1" marL="914400" rtl="0">
              <a:spcBef>
                <a:spcPts val="600"/>
              </a:spcBef>
            </a:pPr>
            <a:r>
              <a:rPr lang="en"/>
              <a:t>Revised requirements and tests due soon. </a:t>
            </a:r>
          </a:p>
          <a:p>
            <a:pPr indent="-228600" lvl="1" marL="914400" rtl="0">
              <a:spcBef>
                <a:spcPts val="600"/>
              </a:spcBef>
            </a:pPr>
            <a:r>
              <a:rPr lang="en"/>
              <a:t>Any questions?</a:t>
            </a:r>
          </a:p>
        </p:txBody>
      </p:sp>
      <p:sp>
        <p:nvSpPr>
          <p:cNvPr id="377" name="Shape 3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41</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Behavior Modeling</a:t>
            </a:r>
          </a:p>
        </p:txBody>
      </p:sp>
      <p:sp>
        <p:nvSpPr>
          <p:cNvPr id="66" name="Shape 6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b="1" lang="en"/>
              <a:t>Abstraction</a:t>
            </a:r>
            <a:r>
              <a:rPr lang="en"/>
              <a:t> - simplifying a problem by identifying important aspects, focusing on those, and pretending other details don’t exist.</a:t>
            </a:r>
          </a:p>
          <a:p>
            <a:pPr lv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The key to solving </a:t>
            </a:r>
            <a:r>
              <a:rPr b="1" lang="en"/>
              <a:t>many</a:t>
            </a:r>
            <a:r>
              <a:rPr lang="en"/>
              <a:t> computing problems.</a:t>
            </a:r>
          </a:p>
          <a:p>
            <a:pPr indent="-228600" lvl="1" marL="914400" marR="0" rtl="0" algn="l">
              <a:lnSpc>
                <a:spcPct val="100000"/>
              </a:lnSpc>
              <a:spcBef>
                <a:spcPts val="600"/>
              </a:spcBef>
              <a:spcAft>
                <a:spcPts val="0"/>
              </a:spcAft>
            </a:pPr>
            <a:r>
              <a:rPr lang="en"/>
              <a:t>Solve a simpler version, then apply to the big problem.</a:t>
            </a:r>
          </a:p>
          <a:p>
            <a:pPr indent="-228600" lvl="0" marL="457200" marR="0" rtl="0" algn="l">
              <a:lnSpc>
                <a:spcPct val="100000"/>
              </a:lnSpc>
              <a:spcBef>
                <a:spcPts val="600"/>
              </a:spcBef>
              <a:spcAft>
                <a:spcPts val="0"/>
              </a:spcAft>
            </a:pPr>
            <a:r>
              <a:rPr lang="en"/>
              <a:t>Don’t have code? A design? Hardware? Ignore those and focus on the core behavior.</a:t>
            </a:r>
          </a:p>
        </p:txBody>
      </p:sp>
      <p:sp>
        <p:nvSpPr>
          <p:cNvPr id="67" name="Shape 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Finite State Machines</a:t>
            </a:r>
          </a:p>
        </p:txBody>
      </p:sp>
      <p:sp>
        <p:nvSpPr>
          <p:cNvPr id="73" name="Shape 73"/>
          <p:cNvSpPr txBox="1"/>
          <p:nvPr>
            <p:ph idx="1" type="body"/>
          </p:nvPr>
        </p:nvSpPr>
        <p:spPr>
          <a:xfrm>
            <a:off x="457200" y="1600200"/>
            <a:ext cx="44738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2400"/>
              <a:t>A common method of modeling behavior of a system. </a:t>
            </a:r>
          </a:p>
          <a:p>
            <a:pPr indent="-228600" lvl="0" marL="457200" marR="0" rtl="0" algn="l">
              <a:lnSpc>
                <a:spcPct val="100000"/>
              </a:lnSpc>
              <a:spcBef>
                <a:spcPts val="600"/>
              </a:spcBef>
              <a:spcAft>
                <a:spcPts val="0"/>
              </a:spcAft>
              <a:buSzPct val="100000"/>
            </a:pPr>
            <a:r>
              <a:rPr lang="en" sz="2400"/>
              <a:t>A directed graph: nodes represent states, edges represent transitions.</a:t>
            </a:r>
          </a:p>
          <a:p>
            <a:pPr indent="-228600" lvl="0" marL="457200" marR="0" rtl="0" algn="l">
              <a:lnSpc>
                <a:spcPct val="100000"/>
              </a:lnSpc>
              <a:spcBef>
                <a:spcPts val="600"/>
              </a:spcBef>
              <a:spcAft>
                <a:spcPts val="0"/>
              </a:spcAft>
              <a:buSzPct val="100000"/>
            </a:pPr>
            <a:r>
              <a:rPr lang="en" sz="2400"/>
              <a:t>Not a substitute for a program, but a way to explore and understand a program.</a:t>
            </a:r>
          </a:p>
          <a:p>
            <a:pPr indent="-228600" lvl="1" marL="914400" marR="0" rtl="0" algn="l">
              <a:lnSpc>
                <a:spcPct val="100000"/>
              </a:lnSpc>
              <a:spcBef>
                <a:spcPts val="600"/>
              </a:spcBef>
              <a:spcAft>
                <a:spcPts val="0"/>
              </a:spcAft>
            </a:pPr>
            <a:r>
              <a:rPr lang="en"/>
              <a:t>Can even build a model for each function.</a:t>
            </a:r>
          </a:p>
        </p:txBody>
      </p:sp>
      <p:sp>
        <p:nvSpPr>
          <p:cNvPr id="74" name="Shape 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6</a:t>
            </a:r>
          </a:p>
        </p:txBody>
      </p:sp>
      <p:pic>
        <p:nvPicPr>
          <p:cNvPr id="75" name="Shape 75"/>
          <p:cNvPicPr preferRelativeResize="0"/>
          <p:nvPr/>
        </p:nvPicPr>
        <p:blipFill>
          <a:blip r:embed="rId3">
            <a:alphaModFix/>
          </a:blip>
          <a:stretch>
            <a:fillRect/>
          </a:stretch>
        </p:blipFill>
        <p:spPr>
          <a:xfrm>
            <a:off x="4555350" y="2069512"/>
            <a:ext cx="4362450" cy="24288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Some Terminology</a:t>
            </a:r>
          </a:p>
        </p:txBody>
      </p:sp>
      <p:sp>
        <p:nvSpPr>
          <p:cNvPr id="81" name="Shape 8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b="1" lang="en" sz="2400"/>
              <a:t>Event - </a:t>
            </a:r>
            <a:r>
              <a:rPr lang="en" sz="2400"/>
              <a:t>Something that happens at a point in time.</a:t>
            </a:r>
          </a:p>
          <a:p>
            <a:pPr indent="-228600" lvl="1" marL="914400" marR="0" rtl="0" algn="l">
              <a:lnSpc>
                <a:spcPct val="100000"/>
              </a:lnSpc>
              <a:spcBef>
                <a:spcPts val="600"/>
              </a:spcBef>
              <a:spcAft>
                <a:spcPts val="0"/>
              </a:spcAft>
              <a:buClr>
                <a:schemeClr val="dk1"/>
              </a:buClr>
              <a:buSzPct val="100000"/>
              <a:buFont typeface="Arial"/>
            </a:pPr>
            <a:r>
              <a:rPr lang="en" sz="2000"/>
              <a:t>Operator presses a self-test button on the device.</a:t>
            </a:r>
          </a:p>
          <a:p>
            <a:pPr indent="-228600" lvl="1" marL="914400" marR="0" rtl="0" algn="l">
              <a:lnSpc>
                <a:spcPct val="100000"/>
              </a:lnSpc>
              <a:spcBef>
                <a:spcPts val="600"/>
              </a:spcBef>
              <a:spcAft>
                <a:spcPts val="0"/>
              </a:spcAft>
              <a:buClr>
                <a:schemeClr val="dk1"/>
              </a:buClr>
              <a:buSzPct val="100000"/>
              <a:buFont typeface="Arial"/>
            </a:pPr>
            <a:r>
              <a:rPr lang="en" sz="2000"/>
              <a:t>The alarm goes off.</a:t>
            </a:r>
          </a:p>
          <a:p>
            <a:pPr indent="-228600" lvl="0" marL="457200" marR="0" rtl="0" algn="l">
              <a:lnSpc>
                <a:spcPct val="100000"/>
              </a:lnSpc>
              <a:spcBef>
                <a:spcPts val="600"/>
              </a:spcBef>
              <a:spcAft>
                <a:spcPts val="0"/>
              </a:spcAft>
              <a:buSzPct val="100000"/>
            </a:pPr>
            <a:r>
              <a:rPr b="1" lang="en" sz="2400"/>
              <a:t>Condition</a:t>
            </a:r>
            <a:r>
              <a:rPr lang="en" sz="2400"/>
              <a:t> - Describes a property that can be true or false and has duration.</a:t>
            </a:r>
          </a:p>
          <a:p>
            <a:pPr indent="-228600" lvl="1" marL="914400" marR="0" rtl="0" algn="l">
              <a:lnSpc>
                <a:spcPct val="100000"/>
              </a:lnSpc>
              <a:spcBef>
                <a:spcPts val="600"/>
              </a:spcBef>
              <a:spcAft>
                <a:spcPts val="0"/>
              </a:spcAft>
              <a:buSzPct val="100000"/>
            </a:pPr>
            <a:r>
              <a:rPr lang="en" sz="2000"/>
              <a:t>The fuel level is high.</a:t>
            </a:r>
          </a:p>
          <a:p>
            <a:pPr indent="-228600" lvl="1" marL="914400" marR="0" rtl="0" algn="l">
              <a:lnSpc>
                <a:spcPct val="100000"/>
              </a:lnSpc>
              <a:spcBef>
                <a:spcPts val="600"/>
              </a:spcBef>
              <a:spcAft>
                <a:spcPts val="0"/>
              </a:spcAft>
              <a:buSzPct val="100000"/>
            </a:pPr>
            <a:r>
              <a:rPr lang="en" sz="2000"/>
              <a:t>The alarm is on.</a:t>
            </a:r>
          </a:p>
          <a:p>
            <a:pPr indent="-228600" lvl="0" marL="457200" marR="0" rtl="0" algn="l">
              <a:lnSpc>
                <a:spcPct val="100000"/>
              </a:lnSpc>
              <a:spcBef>
                <a:spcPts val="600"/>
              </a:spcBef>
              <a:spcAft>
                <a:spcPts val="0"/>
              </a:spcAft>
              <a:buSzPct val="100000"/>
            </a:pPr>
            <a:r>
              <a:rPr b="1" lang="en" sz="2400"/>
              <a:t>State</a:t>
            </a:r>
            <a:r>
              <a:rPr lang="en" sz="2400"/>
              <a:t> - An abstract description of the current value of an entity’s attributes.</a:t>
            </a:r>
          </a:p>
          <a:p>
            <a:pPr indent="-228600" lvl="1" marL="914400" marR="0" rtl="0" algn="l">
              <a:lnSpc>
                <a:spcPct val="100000"/>
              </a:lnSpc>
              <a:spcBef>
                <a:spcPts val="600"/>
              </a:spcBef>
              <a:spcAft>
                <a:spcPts val="0"/>
              </a:spcAft>
              <a:buSzPct val="100000"/>
            </a:pPr>
            <a:r>
              <a:rPr lang="en" sz="2000"/>
              <a:t>The controller is in the “self-test” state after the self-test button has been pressed, and leaves it when the rest button has been pressed.</a:t>
            </a:r>
          </a:p>
          <a:p>
            <a:pPr indent="-228600" lvl="1" marL="914400" marR="0" rtl="0" algn="l">
              <a:lnSpc>
                <a:spcPct val="100000"/>
              </a:lnSpc>
              <a:spcBef>
                <a:spcPts val="600"/>
              </a:spcBef>
              <a:spcAft>
                <a:spcPts val="0"/>
              </a:spcAft>
              <a:buSzPct val="100000"/>
            </a:pPr>
            <a:r>
              <a:rPr lang="en" sz="2000"/>
              <a:t>The tank is in the “too-low” state when the fuel level is below the set threshold for N seconds. </a:t>
            </a:r>
          </a:p>
        </p:txBody>
      </p:sp>
      <p:sp>
        <p:nvSpPr>
          <p:cNvPr id="82" name="Shape 8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States, Transitions, and Guards</a:t>
            </a:r>
          </a:p>
        </p:txBody>
      </p:sp>
      <p:sp>
        <p:nvSpPr>
          <p:cNvPr id="88" name="Shape 8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pPr>
            <a:r>
              <a:rPr b="1" lang="en"/>
              <a:t>State</a:t>
            </a:r>
            <a:r>
              <a:rPr lang="en"/>
              <a:t> - An abstract description of the current value of an entity’s attributes.</a:t>
            </a:r>
          </a:p>
          <a:p>
            <a:pPr indent="-228600" lvl="0" marL="457200" marR="0" rtl="0" algn="l">
              <a:lnSpc>
                <a:spcPct val="100000"/>
              </a:lnSpc>
              <a:spcBef>
                <a:spcPts val="600"/>
              </a:spcBef>
              <a:spcAft>
                <a:spcPts val="0"/>
              </a:spcAft>
            </a:pPr>
            <a:r>
              <a:rPr lang="en"/>
              <a:t>States change in response to events.</a:t>
            </a:r>
          </a:p>
          <a:p>
            <a:pPr indent="-228600" lvl="1" marL="914400" marR="0" rtl="0" algn="l">
              <a:lnSpc>
                <a:spcPct val="100000"/>
              </a:lnSpc>
              <a:spcBef>
                <a:spcPts val="600"/>
              </a:spcBef>
              <a:spcAft>
                <a:spcPts val="0"/>
              </a:spcAft>
            </a:pPr>
            <a:r>
              <a:rPr lang="en"/>
              <a:t>A state change is called a </a:t>
            </a:r>
            <a:r>
              <a:rPr b="1" lang="en"/>
              <a:t>transition</a:t>
            </a:r>
            <a:r>
              <a:rPr lang="en"/>
              <a:t>.</a:t>
            </a:r>
          </a:p>
          <a:p>
            <a:pPr indent="-228600" lvl="0" marL="457200" marR="0" rtl="0" algn="l">
              <a:lnSpc>
                <a:spcPct val="100000"/>
              </a:lnSpc>
              <a:spcBef>
                <a:spcPts val="600"/>
              </a:spcBef>
              <a:spcAft>
                <a:spcPts val="0"/>
              </a:spcAft>
            </a:pPr>
            <a:r>
              <a:rPr lang="en"/>
              <a:t>When multiple responses to an event (transitions triggered by that event) are possible, the choice is guided by the current conditions.</a:t>
            </a:r>
          </a:p>
          <a:p>
            <a:pPr indent="-228600" lvl="1" marL="914400" marR="0" rtl="0" algn="l">
              <a:lnSpc>
                <a:spcPct val="100000"/>
              </a:lnSpc>
              <a:spcBef>
                <a:spcPts val="600"/>
              </a:spcBef>
              <a:spcAft>
                <a:spcPts val="0"/>
              </a:spcAft>
            </a:pPr>
            <a:r>
              <a:rPr lang="en"/>
              <a:t>These conditions are also called the </a:t>
            </a:r>
            <a:r>
              <a:rPr b="1" lang="en"/>
              <a:t>guards</a:t>
            </a:r>
            <a:r>
              <a:rPr lang="en"/>
              <a:t> on a transition.</a:t>
            </a:r>
          </a:p>
        </p:txBody>
      </p:sp>
      <p:sp>
        <p:nvSpPr>
          <p:cNvPr id="89" name="Shape 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State Transitions</a:t>
            </a:r>
          </a:p>
        </p:txBody>
      </p:sp>
      <p:sp>
        <p:nvSpPr>
          <p:cNvPr id="95" name="Shape 95"/>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Transitions are labeled in the form:</a:t>
            </a:r>
          </a:p>
          <a:p>
            <a:pPr indent="0" lvl="0" marL="457200" marR="0" rtl="0" algn="l">
              <a:lnSpc>
                <a:spcPct val="100000"/>
              </a:lnSpc>
              <a:spcBef>
                <a:spcPts val="600"/>
              </a:spcBef>
              <a:spcAft>
                <a:spcPts val="0"/>
              </a:spcAft>
              <a:buNone/>
            </a:pPr>
            <a:r>
              <a:rPr lang="en">
                <a:latin typeface="Courier New"/>
                <a:ea typeface="Courier New"/>
                <a:cs typeface="Courier New"/>
                <a:sym typeface="Courier New"/>
              </a:rPr>
              <a:t>event [guard] / activity</a:t>
            </a:r>
          </a:p>
          <a:p>
            <a:pPr indent="-228600" lvl="0" marL="457200" marR="0" rtl="0" algn="l">
              <a:lnSpc>
                <a:spcPct val="100000"/>
              </a:lnSpc>
              <a:spcBef>
                <a:spcPts val="600"/>
              </a:spcBef>
              <a:spcAft>
                <a:spcPts val="0"/>
              </a:spcAft>
              <a:buSzPct val="100000"/>
            </a:pPr>
            <a:r>
              <a:rPr lang="en" sz="2400">
                <a:latin typeface="Courier New"/>
                <a:ea typeface="Courier New"/>
                <a:cs typeface="Courier New"/>
                <a:sym typeface="Courier New"/>
              </a:rPr>
              <a:t>event</a:t>
            </a:r>
            <a:r>
              <a:rPr lang="en" sz="2400"/>
              <a:t>: The event that triggered the transition.</a:t>
            </a:r>
          </a:p>
          <a:p>
            <a:pPr indent="-228600" lvl="0" marL="457200" marR="0" rtl="0" algn="l">
              <a:lnSpc>
                <a:spcPct val="100000"/>
              </a:lnSpc>
              <a:spcBef>
                <a:spcPts val="600"/>
              </a:spcBef>
              <a:spcAft>
                <a:spcPts val="0"/>
              </a:spcAft>
              <a:buSzPct val="100000"/>
            </a:pPr>
            <a:r>
              <a:rPr lang="en" sz="2400">
                <a:latin typeface="Courier New"/>
                <a:ea typeface="Courier New"/>
                <a:cs typeface="Courier New"/>
                <a:sym typeface="Courier New"/>
              </a:rPr>
              <a:t>guard</a:t>
            </a:r>
            <a:r>
              <a:rPr lang="en" sz="2400"/>
              <a:t>: Conditions that must be true to choose this transition.</a:t>
            </a:r>
          </a:p>
          <a:p>
            <a:pPr indent="-228600" lvl="0" marL="457200" marR="0" rtl="0" algn="l">
              <a:lnSpc>
                <a:spcPct val="100000"/>
              </a:lnSpc>
              <a:spcBef>
                <a:spcPts val="600"/>
              </a:spcBef>
              <a:spcAft>
                <a:spcPts val="0"/>
              </a:spcAft>
              <a:buSzPct val="100000"/>
            </a:pPr>
            <a:r>
              <a:rPr lang="en" sz="2400">
                <a:latin typeface="Courier New"/>
                <a:ea typeface="Courier New"/>
                <a:cs typeface="Courier New"/>
                <a:sym typeface="Courier New"/>
              </a:rPr>
              <a:t>activity</a:t>
            </a:r>
            <a:r>
              <a:rPr lang="en" sz="2400"/>
              <a:t>: Behavior exhibited by the object when this transition is taken. </a:t>
            </a:r>
          </a:p>
          <a:p>
            <a:pPr indent="-228600" lvl="0" marL="457200" marR="0" rtl="0" algn="l">
              <a:lnSpc>
                <a:spcPct val="100000"/>
              </a:lnSpc>
              <a:spcBef>
                <a:spcPts val="600"/>
              </a:spcBef>
              <a:spcAft>
                <a:spcPts val="0"/>
              </a:spcAft>
              <a:buSzPct val="100000"/>
            </a:pPr>
            <a:r>
              <a:rPr lang="en" sz="2400"/>
              <a:t>All three are optional.</a:t>
            </a:r>
          </a:p>
          <a:p>
            <a:pPr indent="-228600" lvl="1" marL="914400" marR="0" rtl="0" algn="l">
              <a:lnSpc>
                <a:spcPct val="100000"/>
              </a:lnSpc>
              <a:spcBef>
                <a:spcPts val="600"/>
              </a:spcBef>
              <a:spcAft>
                <a:spcPts val="0"/>
              </a:spcAft>
              <a:buSzPct val="80000"/>
            </a:pPr>
            <a:r>
              <a:rPr lang="en"/>
              <a:t>Missing Activity: No output from this transition. </a:t>
            </a:r>
          </a:p>
          <a:p>
            <a:pPr indent="-228600" lvl="1" marL="914400" marR="0" rtl="0" algn="l">
              <a:lnSpc>
                <a:spcPct val="100000"/>
              </a:lnSpc>
              <a:spcBef>
                <a:spcPts val="600"/>
              </a:spcBef>
              <a:spcAft>
                <a:spcPts val="0"/>
              </a:spcAft>
            </a:pPr>
            <a:r>
              <a:rPr lang="en"/>
              <a:t>Missing Guard: Always take this transition if the event occurs.</a:t>
            </a:r>
          </a:p>
          <a:p>
            <a:pPr indent="-228600" lvl="1" marL="914400" marR="0" rtl="0" algn="l">
              <a:lnSpc>
                <a:spcPct val="100000"/>
              </a:lnSpc>
              <a:spcBef>
                <a:spcPts val="600"/>
              </a:spcBef>
              <a:spcAft>
                <a:spcPts val="0"/>
              </a:spcAft>
            </a:pPr>
            <a:r>
              <a:rPr lang="en"/>
              <a:t>Missing Event: Take this transition immediately.</a:t>
            </a:r>
          </a:p>
        </p:txBody>
      </p:sp>
      <p:sp>
        <p:nvSpPr>
          <p:cNvPr id="96" name="Shape 9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