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 both of these cases, the idea is logical, but the practice is messier. (read)</a:t>
            </a:r>
          </a:p>
          <a:p>
            <a:pPr rtl="0">
              <a:spcBef>
                <a:spcPts val="0"/>
              </a:spcBef>
              <a:buNone/>
            </a:pPr>
            <a:r>
              <a:rPr lang="en"/>
              <a:t>(read)</a:t>
            </a:r>
          </a:p>
          <a:p>
            <a:pPr rtl="0">
              <a:spcBef>
                <a:spcPts val="0"/>
              </a:spcBef>
              <a:buNone/>
            </a:pPr>
            <a:r>
              <a:rPr lang="en"/>
              <a:t>- (read)You realize you need some lower level of functionality, and you go off and design that so that it’s there before you forget about it. So, you end up developing the tree in more of a depth-first style than a breadth-first one</a:t>
            </a:r>
          </a:p>
          <a:p>
            <a:pPr rtl="0">
              <a:spcBef>
                <a:spcPts val="0"/>
              </a:spcBef>
              <a:buNone/>
            </a:pPr>
            <a:r>
              <a:rPr lang="en"/>
              <a:t>- (read). More and more, we tend to design software for reuse - as libraries of functions that can go into any project - so that we don’t need to spend time redeveloping the wheel. Reuse is, when done right, a fantastic thing, but it also tends to impose restrictions on the design of new software as you need to work that older code into your new project.</a:t>
            </a:r>
          </a:p>
          <a:p>
            <a:pPr lvl="0" rtl="0">
              <a:spcBef>
                <a:spcPts val="0"/>
              </a:spcBef>
              <a:buNone/>
            </a:pPr>
            <a:r>
              <a:rPr lang="en"/>
              <a:t>- (read) - until we look at the details of the lower levels, we aren’t sure how to design the higher levels.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counter to top-down design is bottom-up design (read, read)</a:t>
            </a:r>
          </a:p>
          <a:p>
            <a:pPr lvl="0" rtl="0">
              <a:spcBef>
                <a:spcPts val="0"/>
              </a:spcBef>
              <a:buNone/>
            </a:pPr>
            <a:r>
              <a:rPr lang="en"/>
              <a:t>The answer is somewhere between the two. Start from one end, specify components, but never forget the big picture - as you design subsystems, make sure you design how they connect to existing subsystems, plan for integration of all subsystems in the end. Revisit each level of the hierarchy and revise it as you go along - your first stab is rarely the final solution.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Two other strategies look at the services the system needs to perform and working your way outward, building up what you need for each piece and then connecting the pieces together in the end - these are functional design and object-oriented design. we will describe these in more detail after the midterm, but I want to introduce these conceptually now.</a:t>
            </a:r>
          </a:p>
          <a:p>
            <a:pPr indent="-228600" lvl="0" marL="457200" rtl="0">
              <a:spcBef>
                <a:spcPts val="0"/>
              </a:spcBef>
              <a:buChar char="-"/>
            </a:pPr>
            <a:r>
              <a:rPr lang="en"/>
              <a:t>(read). </a:t>
            </a:r>
          </a:p>
          <a:p>
            <a:pPr indent="-228600" lvl="0" marL="457200" rtl="0">
              <a:spcBef>
                <a:spcPts val="0"/>
              </a:spcBef>
              <a:buChar char="-"/>
            </a:pPr>
            <a:r>
              <a:rPr lang="en"/>
              <a:t>This is kind of like piping programs on the unix command line - a central component stores information about the system and controls operations, calling into a method, then passing the result from that onto another method.</a:t>
            </a:r>
          </a:p>
          <a:p>
            <a:pPr indent="-228600" lvl="0" marL="457200" rtl="0">
              <a:spcBef>
                <a:spcPts val="0"/>
              </a:spcBef>
              <a:buChar char="-"/>
            </a:pPr>
            <a:r>
              <a:rPr lang="en"/>
              <a:t>All data is centralized as well, (read), (read)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walk through</a:t>
            </a:r>
          </a:p>
          <a:p>
            <a:pPr indent="-228600" lvl="0" marL="457200" rtl="0">
              <a:spcBef>
                <a:spcPts val="0"/>
              </a:spcBef>
              <a:buChar char="-"/>
            </a:pPr>
            <a:r>
              <a:rPr lang="en"/>
              <a:t>Now, this could be implemented as a main method calling each subsequent method, like in a C program.. where most program were implemented in this style</a:t>
            </a:r>
          </a:p>
          <a:p>
            <a:pPr indent="-228600" lvl="0" marL="457200" rtl="0">
              <a:spcBef>
                <a:spcPts val="0"/>
              </a:spcBef>
              <a:buChar char="-"/>
            </a:pPr>
            <a:r>
              <a:rPr lang="en"/>
              <a:t>or, this can be implemented with classes and objects, but with this kind of structure where all information is held in some central location, and this assembly-line like structure is maintained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second is called object-oriented design, though I don’t like that term, as any form of design we’ve talked about can be built with objects. So, a better term might be decentralized design. We model the system as a collection of interacting objects - a decentralized design where each object maintains its own data. We might even have multiple instances of the same object, each tasked with transforming and maintaining unique data. Each object communicates with other objects directly, without going through a central location, to get a job done.</a:t>
            </a:r>
          </a:p>
          <a:p>
            <a:pPr lvl="0" rtl="0">
              <a:spcBef>
                <a:spcPts val="0"/>
              </a:spcBef>
              <a:buNone/>
            </a:pPr>
            <a:r>
              <a:rPr lang="en"/>
              <a:t>This is how most systems are designed now - in some cases the old-schoold functional design is easier to implement, but the OO design is easier to isolate errors in, since we can usually go look at each object and separately check its results.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walk through</a:t>
            </a:r>
          </a:p>
          <a:p>
            <a:pPr indent="-228600" lvl="0" marL="457200" rtl="0">
              <a:spcBef>
                <a:spcPts val="0"/>
              </a:spcBef>
              <a:buChar char="-"/>
            </a:pPr>
            <a:r>
              <a:rPr lang="en"/>
              <a:t>Here, we could scan multiple source programs, each through their own token stream instances. If we wanted to do something involving multiple programs, we can take information from the instances assigned to each program and compate them.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Let’s take a quick breather and summarize where we’re at</a:t>
            </a:r>
          </a:p>
          <a:p>
            <a:pPr indent="-228600" lvl="0" marL="457200" rtl="0">
              <a:spcBef>
                <a:spcPts val="0"/>
              </a:spcBef>
              <a:buChar char="-"/>
            </a:pPr>
            <a:r>
              <a:rPr lang="en"/>
              <a:t>(read) - bridging the gap from the spec - what we’re building - to the implementation, defining how we build the system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(discussion) what entails a good design?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Guess what? (read)</a:t>
            </a:r>
          </a:p>
          <a:p>
            <a:pPr indent="-228600" lvl="0" marL="457200" rtl="0">
              <a:spcBef>
                <a:spcPts val="0"/>
              </a:spcBef>
              <a:buChar char="-"/>
            </a:pPr>
            <a:r>
              <a:rPr lang="en"/>
              <a:t>(read) - depends on your priorities</a:t>
            </a:r>
          </a:p>
          <a:p>
            <a:pPr indent="-228600" lvl="0" marL="457200" rtl="0">
              <a:spcBef>
                <a:spcPts val="0"/>
              </a:spcBef>
              <a:buChar char="-"/>
            </a:pPr>
            <a:r>
              <a:rPr lang="en"/>
              <a:t>Usually, highest priority goes to (read) The design should be clear to the programmers, unambiguous - they should be able to take the design and implement it without questions. And it should be maintainable. Changes should not cause more bugs, should not involve changing much of the system.</a:t>
            </a:r>
          </a:p>
          <a:p>
            <a:pPr indent="-228600" lvl="0" marL="457200" rtl="0">
              <a:spcBef>
                <a:spcPts val="0"/>
              </a:spcBef>
              <a:buChar char="-"/>
            </a:pPr>
            <a:r>
              <a:rPr lang="en"/>
              <a:t>Regardless of your style of design, centralized, decentralized, top-down, bottom-up, the qualities that make a good design are universal.</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Remember, software engineering is a trade-off game - making a high quality product is expensive, and the more of each of these attributes you want, the more it costs you. There is a balancing act here - if you need to be highly efficient, you might have to sacrifice some level of clarity, or you must be prepared to pay for both - increased budget to hire people, increased development time to refine and optimzie. Your job will be to make that judgement call. So, let’s talk about some of the facets of a good design that you may want to emphasize.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We’ve selected our process, we’ve come up with our requirements, and now, we settle into the next phase of software development - designing the software itself.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Clr>
                <a:schemeClr val="dk1"/>
              </a:buClr>
              <a:buNone/>
            </a:pPr>
            <a:r>
              <a:rPr lang="en"/>
              <a:t>Really want to emphasize - in most cases, the biggest bang for your buck is to focus on clarity and maintainability. In service of those two goals, there are some qualities that we should strive for in our design - </a:t>
            </a:r>
          </a:p>
          <a:p>
            <a:pPr indent="0" lvl="0" marL="0" rtl="0">
              <a:spcBef>
                <a:spcPts val="0"/>
              </a:spcBef>
              <a:buClr>
                <a:schemeClr val="dk1"/>
              </a:buClr>
              <a:buNone/>
            </a:pPr>
            <a:r>
              <a:rPr lang="en"/>
              <a:t>Simplicity is obvious - make something understandable, come up with a design that will be clear to the developers, something we can understand without being the person who wrote it, something that can be changed by someone who wasn’t on the original team. Modularity is the idea of how we can break the system down into logically-grouped components that work largely independently of each other. Then, there are a bunch of those “abilities” that we’ve harped on so many times.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 this is that principle of divide and conquer. If we lump everything together, we’ll mess something up. You won’t be able to find what you’re looking for, you won’t know how different parts of the program use each other, and you won’t be able to change things in the future. Instead, we should break down the system into smaller pieces when we design it.</a:t>
            </a:r>
          </a:p>
          <a:p>
            <a:pPr rtl="0">
              <a:spcBef>
                <a:spcPts val="0"/>
              </a:spcBef>
              <a:buNone/>
            </a:pPr>
            <a:r>
              <a:rPr lang="en"/>
              <a:t>three goals</a:t>
            </a:r>
          </a:p>
          <a:p>
            <a:pPr indent="-228600" lvl="0" marL="457200" rtl="0">
              <a:spcBef>
                <a:spcPts val="0"/>
              </a:spcBef>
              <a:buChar char="-"/>
            </a:pPr>
            <a:r>
              <a:rPr lang="en"/>
              <a:t>(read). Understandable is key. Do not underestimate how important organization is to a project. When you have a million lines of code across dozens of classes - very realistic figure - finding one piece of functionality should not be a struggle. Being able to identify the one thing to change, to fix, to expand on, is extremely important.</a:t>
            </a:r>
          </a:p>
          <a:p>
            <a:pPr indent="-228600" lvl="0" marL="457200" rtl="0">
              <a:spcBef>
                <a:spcPts val="0"/>
              </a:spcBef>
              <a:buChar char="-"/>
            </a:pPr>
            <a:r>
              <a:rPr lang="en">
                <a:solidFill>
                  <a:schemeClr val="dk1"/>
                </a:solidFill>
              </a:rPr>
              <a:t>From the other end, we have composability (read). More and more, we want to be able to reuse components of a project in future software or use what others have done in our new project. From that end, it is useful to think of software like Lego. You want to be able to take these small modules and be able to construct a working system out of the building blocks. You want to be able to slip a new class in, instantiate it at runtime, and start talking to it immediately.</a:t>
            </a:r>
          </a:p>
          <a:p>
            <a:pPr indent="-228600" lvl="0" marL="457200" rtl="0">
              <a:spcBef>
                <a:spcPts val="0"/>
              </a:spcBef>
              <a:buChar char="-"/>
            </a:pPr>
            <a:r>
              <a:rPr lang="en">
                <a:solidFill>
                  <a:schemeClr val="dk1"/>
                </a:solidFill>
              </a:rPr>
              <a:t>Ease of understanding. At some point, the system will change. To facilitate change, we must understand the system. New programmers will come in, you’ll forget what you originally did. You’ll need to slip new code into a system that wasn’t built with it in mind.Modularity enables these things.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In designing for modularity, there are two properties that we really need to keep in mind. Things we can measure and use to judge the quality of our design, those are cohesion and coupling.</a:t>
            </a:r>
          </a:p>
          <a:p>
            <a:pPr lvl="0" rtl="0">
              <a:spcBef>
                <a:spcPts val="0"/>
              </a:spcBef>
              <a:buNone/>
            </a:pPr>
            <a:r>
              <a:rPr lang="en">
                <a:solidFill>
                  <a:schemeClr val="dk1"/>
                </a:solidFill>
              </a:rPr>
              <a:t>(read definitions)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(read)  If we have a class, made up of several methods, we want those methods to be similar - to be related through some common purpose - maybe they all come together to perform a particular function of the software. If we’re building a word processor, we might store all font styling code in one class, and all page style code in one class, and bulletpoint code in one class, and so on</a:t>
            </a:r>
          </a:p>
          <a:p>
            <a:pPr indent="-228600" lvl="0" marL="457200" rtl="0">
              <a:spcBef>
                <a:spcPts val="0"/>
              </a:spcBef>
              <a:buClr>
                <a:schemeClr val="dk1"/>
              </a:buClr>
              <a:buChar char="-"/>
            </a:pPr>
            <a:r>
              <a:rPr lang="en">
                <a:solidFill>
                  <a:schemeClr val="dk1"/>
                </a:solidFill>
              </a:rPr>
              <a:t>(read) This improves our ability to maintain the software - if there is a problem or we want to expand a feature, we know where to look for the code we need. We can facilitate reuse by building these highly cohesive - highly docused -classes that do one thing, do it well, and contain all code they need to do that job.</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The idea of cohesion is fairly subjective in its base form. What do we mean by the modules fitting together? One programmers idea of what it related might differ from another’s. So, to aid in this, a number of types of cohesion have been proposed. These give you  an idea of how to organize your code.</a:t>
            </a:r>
          </a:p>
          <a:p>
            <a:pPr lvl="0" rtl="0">
              <a:spcBef>
                <a:spcPts val="0"/>
              </a:spcBef>
              <a:buNone/>
            </a:pPr>
            <a:r>
              <a:rPr lang="en">
                <a:solidFill>
                  <a:schemeClr val="dk1"/>
                </a:solidFill>
              </a:rPr>
              <a:t>- (read). This is like that word processor example. We group together a set of classes or methods that perfom similar functions, but don’t necessarily rely on each other. This is considered a form of weak cohesion - the individual components are related, but still work independent of each other.</a:t>
            </a:r>
          </a:p>
          <a:p>
            <a:pPr rtl="0">
              <a:spcBef>
                <a:spcPts val="0"/>
              </a:spcBef>
              <a:buNone/>
            </a:pPr>
            <a:r>
              <a:rPr lang="en">
                <a:solidFill>
                  <a:schemeClr val="dk1"/>
                </a:solidFill>
              </a:rPr>
              <a:t>- (read). If we have a set of functions related in time, we can group them. For instance, in a compiler, we might parse the source code and, at the same time, check it for errors and perform optimizations of its structure. Any time that several things need to happen following a particular event, we can put their code together as a single grouping. This is still a weak form of cohesion because the functions might not have anything to do with each other, they just share a temporal relationship that might not always hold.</a:t>
            </a:r>
          </a:p>
          <a:p>
            <a:pPr rtl="0">
              <a:spcBef>
                <a:spcPts val="0"/>
              </a:spcBef>
              <a:buNone/>
            </a:pPr>
            <a:r>
              <a:rPr lang="en">
                <a:solidFill>
                  <a:schemeClr val="dk1"/>
                </a:solidFill>
              </a:rPr>
              <a:t>- (read). So, rather than being things that occur at the same time, they are called one after the other. We had that compiler example earlier, where we passed off data along an assembly line. This is a similar concept, If we put those different compiler functions together, they would have procedural cohesion. The components form a sequence of events. </a:t>
            </a:r>
          </a:p>
          <a:p>
            <a:pPr lvl="0" rtl="0">
              <a:spcBef>
                <a:spcPts val="0"/>
              </a:spcBef>
              <a:buNone/>
            </a:pPr>
            <a:r>
              <a:rPr lang="en">
                <a:solidFill>
                  <a:schemeClr val="dk1"/>
                </a:solidFill>
              </a:rPr>
              <a:t>- (read) Stronger form of the procedural cohesion. Now, it’s not just part of the same control sequence, but they are linked - the output of one step of the control sequence is explicitly the input of the next. So, this is really that compiler example. We scan the code into tokens, pass those tokens into the tree generator, pass that tree to the binary generation. This is a stronger form of cohesion because not only is there a conceptual link - the items form a sequence of events, but a direct link from input to output as well.</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(read). Here, the relationship is that they operate on the same data or produce the same type of data as output. I saw this once in the code for an online store. They had a bunch of different report types, each completely unrelated from the others, but they all took in an object representing a product or a set of products and they all outputted a report structure with different fields, but the same data type. This is a slightly stronger form of cohesion, because even though the modules may be unrelated, we can count on something - the input, output, or both are the same for all of the modules.</a:t>
            </a:r>
          </a:p>
          <a:p>
            <a:pPr lvl="0" rtl="0">
              <a:spcBef>
                <a:spcPts val="0"/>
              </a:spcBef>
              <a:buNone/>
            </a:pPr>
            <a:r>
              <a:rPr lang="en">
                <a:solidFill>
                  <a:schemeClr val="dk1"/>
                </a:solidFill>
              </a:rPr>
              <a:t>- (read) - even stronger. Now, nothing is part of a component unless it has to be there. The elements come together to perform one clear function of the system. </a:t>
            </a:r>
          </a:p>
          <a:p>
            <a:pPr lvl="0" rtl="0">
              <a:spcBef>
                <a:spcPts val="0"/>
              </a:spcBef>
              <a:buNone/>
            </a:pPr>
            <a:r>
              <a:rPr lang="en">
                <a:solidFill>
                  <a:schemeClr val="dk1"/>
                </a:solidFill>
              </a:rPr>
              <a:t>- (read) - in this form of cohesion, we have a class that stores data of some kind and all of its functions relate to either transformation or examination of that data. This is a very strong form of cohesion - everything we need is in one place - functionality and the data it works with.</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 (read) We aim to achieve cohesion, but code is messy. It’s not easy to achieve strong cohesion in practice, and it’s hard to quantify the level of cohesion we have achieved. It’s more of an ideal - we want to aim for high cohesion, but (read)</a:t>
            </a:r>
          </a:p>
          <a:p>
            <a:pPr rtl="0">
              <a:spcBef>
                <a:spcPts val="0"/>
              </a:spcBef>
              <a:buNone/>
            </a:pPr>
            <a:r>
              <a:rPr lang="en">
                <a:solidFill>
                  <a:schemeClr val="dk1"/>
                </a:solidFill>
              </a:rPr>
              <a:t>- It can be hard to figure out what is related and should be grouped together.</a:t>
            </a:r>
          </a:p>
          <a:p>
            <a:pPr lvl="0" rtl="0">
              <a:spcBef>
                <a:spcPts val="0"/>
              </a:spcBef>
              <a:buNone/>
            </a:pPr>
            <a:r>
              <a:rPr lang="en">
                <a:solidFill>
                  <a:schemeClr val="dk1"/>
                </a:solidFill>
              </a:rPr>
              <a:t>- And you have the problem that you often need the same module of code for multiple functions. What do you do then? You don’t want to repeat that code in multiple classes, that’s a bad idea, but you need to put it somewhere.</a:t>
            </a:r>
          </a:p>
          <a:p>
            <a:pPr lvl="0" rtl="0">
              <a:spcBef>
                <a:spcPts val="0"/>
              </a:spcBef>
              <a:buNone/>
            </a:pPr>
            <a:r>
              <a:rPr lang="en">
                <a:solidFill>
                  <a:schemeClr val="dk1"/>
                </a:solidFill>
              </a:rPr>
              <a:t>- (read). During inheritance, classes inherit data and methods from their parents, and then from their parents. This gets convoluted quickly, and weakens cohesion because that code isn’t actually as grouped as you had intended.</a:t>
            </a:r>
          </a:p>
          <a:p>
            <a:pPr lvl="0" rtl="0">
              <a:spcBef>
                <a:spcPts val="0"/>
              </a:spcBef>
              <a:buNone/>
            </a:pPr>
            <a:r>
              <a:rPr lang="en">
                <a:solidFill>
                  <a:schemeClr val="dk1"/>
                </a:solidFill>
              </a:rPr>
              <a:t>- it is hard in an OO system to isolate one component from another completely, and (read)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Basically, how often and in what ways do the classes communicate with each other? Do we have code in one class that depends heavily on something in another class? Are we often pulling data from other locations rather than storing a local copy? </a:t>
            </a:r>
          </a:p>
          <a:p>
            <a:pPr lvl="0" rtl="0">
              <a:spcBef>
                <a:spcPts val="0"/>
              </a:spcBef>
              <a:buNone/>
            </a:pPr>
            <a:r>
              <a:rPr lang="en">
                <a:solidFill>
                  <a:schemeClr val="dk1"/>
                </a:solidFill>
              </a:rPr>
              <a:t>- We want low, or loose, coupling. (read) We want modules that are independent. If coupling is too high, a bug in one module will cause a rippling effect where it spills over into other modules, requiring many changes to the system and making it very likely that we add more bugs when we fix one. This interdependence makes testing harder, as you can’t test modules independently. Your final system might be harder to assemble, as you have to understand how more modules work and how they communicate.</a:t>
            </a:r>
          </a:p>
          <a:p>
            <a:pPr indent="-228600" lvl="0" marL="457200" rtl="0">
              <a:spcBef>
                <a:spcPts val="0"/>
              </a:spcBef>
              <a:buClr>
                <a:schemeClr val="dk1"/>
              </a:buClr>
              <a:buChar char="-"/>
            </a:pPr>
            <a:r>
              <a:rPr lang="en">
                <a:solidFill>
                  <a:schemeClr val="dk1"/>
                </a:solidFill>
              </a:rPr>
              <a:t>a good way to make coupling lower is to look at where you store data. (read) rather than directly manipulating that stored data in another object.</a:t>
            </a:r>
          </a:p>
          <a:p>
            <a:pPr lvl="0" rtl="0">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If we have tight coupling, we have several components that depend on each other. Commonly, that means they all share the same data. It can also mean that components depend on elements of other components. If you have high coupling, you usually also have low cohesion - elements aren’t well grouped, and as a result, one component needs to use too many functions or work with too much data from another component. </a:t>
            </a:r>
          </a:p>
          <a:p>
            <a:pPr lvl="0" rtl="0">
              <a:spcBef>
                <a:spcPts val="0"/>
              </a:spcBef>
              <a:buNone/>
            </a:pPr>
            <a:r>
              <a:rPr lang="en">
                <a:solidFill>
                  <a:schemeClr val="dk1"/>
                </a:solidFill>
              </a:rPr>
              <a:t>That dependence is likely to result in more bugs, and more severe bugs, because problems ripple through the system, causing other components to also fail. Fixing bugs requires fixing all of the dependent components instead of just one. It makes it harder to understand how the system works. It makes reuse much more difficult because you can’t strip independent units of code out. It’s just a pain in the butt.</a:t>
            </a:r>
          </a:p>
          <a:p>
            <a:pPr lvl="0" rtl="0">
              <a:spcBef>
                <a:spcPts val="0"/>
              </a:spcBef>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If we want to achieve loose coupling - we want to ensure that each component stores all of the data that it needs locally. When that component performs operations, it will only manipulate the local data. If there are problems, they are contained - as much as possible - to this component. We can inspect each part of the system in isolation from the rest, inspect both its operations and data, and find the problem unit. Most importantly, bug fixes only need to be applied to this single broken component.</a:t>
            </a:r>
          </a:p>
          <a:p>
            <a:pPr lvl="0" rtl="0">
              <a:spcBef>
                <a:spcPts val="0"/>
              </a:spcBef>
              <a:buNone/>
            </a:pPr>
            <a:r>
              <a:rPr lang="en">
                <a:solidFill>
                  <a:schemeClr val="dk1"/>
                </a:solidFill>
              </a:rPr>
              <a:t>Cohesion plays a role here too - if we have high cohesion, related elements are well grouped, then we are also likely to have looser coupling - we don’t need to constantly call elements from other components - connections are minimized, and system efficiency will be higher.</a:t>
            </a:r>
          </a:p>
          <a:p>
            <a:pPr lvl="0" rtl="0">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indent="-228600" lvl="0" marL="457200" rtl="0">
              <a:spcBef>
                <a:spcPts val="0"/>
              </a:spcBef>
              <a:buChar char="-"/>
            </a:pPr>
            <a:r>
              <a:rPr lang="en"/>
              <a:t>(read). </a:t>
            </a:r>
          </a:p>
          <a:p>
            <a:pPr indent="-228600" lvl="0" marL="457200" rtl="0">
              <a:spcBef>
                <a:spcPts val="0"/>
              </a:spcBef>
              <a:buChar char="-"/>
            </a:pPr>
            <a:r>
              <a:rPr lang="en"/>
              <a:t>We have the spec - which describes what the system should do - what its functions are and what the behavior should look like. That tells us nothing about how to implement it. That tells us what the machine should do, but not how to contruct it or what the structure of that solution looks like.</a:t>
            </a:r>
          </a:p>
          <a:p>
            <a:pPr indent="-228600" lvl="0" marL="457200" rtl="0">
              <a:spcBef>
                <a:spcPts val="0"/>
              </a:spcBef>
              <a:buChar char="-"/>
            </a:pPr>
            <a:r>
              <a:rPr lang="en"/>
              <a:t>The design is our instruction book, our blueprint for how to build the solution. The design describes the structure of the solution.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(discussion)</a:t>
            </a:r>
          </a:p>
          <a:p>
            <a:pPr indent="-228600" lvl="0" marL="457200" rtl="0">
              <a:spcBef>
                <a:spcPts val="0"/>
              </a:spcBef>
              <a:buClr>
                <a:schemeClr val="dk1"/>
              </a:buClr>
              <a:buChar char="-"/>
            </a:pPr>
            <a:r>
              <a:rPr lang="en">
                <a:solidFill>
                  <a:schemeClr val="dk1"/>
                </a:solidFill>
              </a:rPr>
              <a:t>good - objects themselves are a natural way to achieve cohesion - we can more easily group functions together as the independently functioning units. We could do that before in C, by putting sets of functions in a file and and importing them of course, but in an OO language, we have a natural framework for creating a project as a set of interacting entities that store their own data, offer a particular function, and work with the other entities of the system to perform tasks. This is good for cohesion</a:t>
            </a:r>
          </a:p>
          <a:p>
            <a:pPr indent="-228600" lvl="0" marL="457200" rtl="0">
              <a:spcBef>
                <a:spcPts val="0"/>
              </a:spcBef>
              <a:buClr>
                <a:schemeClr val="dk1"/>
              </a:buClr>
              <a:buChar char="-"/>
            </a:pPr>
            <a:r>
              <a:rPr lang="en">
                <a:solidFill>
                  <a:schemeClr val="dk1"/>
                </a:solidFill>
              </a:rPr>
              <a:t>The idea that we can distribute data to the objects that need it rather than storing it centrally is good for decreasing coupling too. WE can restrict the impact of problems in the system, and when we fix something, we only have to touch code in one place instead of several. We can control access to information through private and protected variables and methods, and forcing other parts of the software to only read and alter data through the methods we offer. This is powerful.</a:t>
            </a:r>
          </a:p>
          <a:p>
            <a:pPr indent="-228600" lvl="0" marL="457200" rtl="0">
              <a:spcBef>
                <a:spcPts val="0"/>
              </a:spcBef>
              <a:buClr>
                <a:schemeClr val="dk1"/>
              </a:buClr>
              <a:buChar char="-"/>
            </a:pPr>
            <a:r>
              <a:rPr lang="en">
                <a:solidFill>
                  <a:schemeClr val="dk1"/>
                </a:solidFill>
              </a:rPr>
              <a:t>Also easy to screw up, though. Don’t use those features, haphazard about data, aren’t consistent about protecting access (get data through a weak point), etc.</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9" name="Shape 3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(discussion)</a:t>
            </a:r>
          </a:p>
          <a:p>
            <a:pPr lvl="0" rtl="0">
              <a:spcBef>
                <a:spcPts val="0"/>
              </a:spcBef>
              <a:buNone/>
            </a:pPr>
            <a:r>
              <a:rPr lang="en">
                <a:solidFill>
                  <a:schemeClr val="dk1"/>
                </a:solidFill>
              </a:rPr>
              <a:t>- bad for coupling - that dependence. Say you have a mistake in a component, well it can rewrite that global data. Now, any component using that data will exhibit the wrong behavior. It cascades through the whole execution.</a:t>
            </a:r>
          </a:p>
          <a:p>
            <a:pPr rtl="0">
              <a:spcBef>
                <a:spcPts val="0"/>
              </a:spcBef>
              <a:buNone/>
            </a:pPr>
            <a:r>
              <a:rPr lang="en">
                <a:solidFill>
                  <a:schemeClr val="dk1"/>
                </a:solidFill>
              </a:rPr>
              <a:t>- This is an interesting one. You’d think it was no problem -but the question is in how you are storing data within that structure, particularly when the stored data is itself an instance of an object. Are you storing the original data or just a pointer to it. Problems can arise when you start to manipulate or copy that data. Sometimes you roll your own data structure, then you create an instance or it, store some data, and it seems to be in good shape. Then, you make a copy within another class and manipulate the copy, but the changes propagate back to the original because you just copied a pointer, not the underlying data. This vastly increases the coupling in a system and is tricky to work out. Be careful with pointers.</a:t>
            </a:r>
          </a:p>
          <a:p>
            <a:pPr lvl="0" rtl="0">
              <a:spcBef>
                <a:spcPts val="0"/>
              </a:spcBef>
              <a:buNone/>
            </a:pPr>
            <a:r>
              <a:rPr lang="en">
                <a:solidFill>
                  <a:schemeClr val="dk1"/>
                </a:solidFill>
              </a:rPr>
              <a:t>- We hinted at this a bit, but with inheritance, we create fresh classes that inherit operations and data fields from their parents. This is very useful, but can complicate a design. You’re depending on another part of the system, creating an additional link, and decreasing cohesion by grabbing operations from another location.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(read). This is a good thing. Before OO, data had to be stored in one central location. If we made a mistake in one method, that essentially poisoned the data for everything else. It was harder to isolate problems and easier for one mistake to cripple everything. In OO systems, we can more easily localize data and decrease that dependence. </a:t>
            </a:r>
          </a:p>
          <a:p>
            <a:pPr indent="-228600" lvl="0" marL="457200" rtl="0">
              <a:spcBef>
                <a:spcPts val="0"/>
              </a:spcBef>
              <a:buClr>
                <a:schemeClr val="dk1"/>
              </a:buClr>
              <a:buChar char="-"/>
            </a:pPr>
            <a:r>
              <a:rPr lang="en">
                <a:solidFill>
                  <a:schemeClr val="dk1"/>
                </a:solidFill>
              </a:rPr>
              <a:t>But, inheritance can be a pain because (read). Data and functions are shared with all children, and a mistake in a parent propagates to its children. If you fix a bug in a parent or make any changes to its functionality, those changes propagate to its children too. you must make sure the changes don’t break the children, increasing headaches during debugging.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3" name="Shape 38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A powerful idea is the concept of information hiding. The basic idea is that we (read)</a:t>
            </a:r>
          </a:p>
          <a:p>
            <a:pPr rtl="0">
              <a:spcBef>
                <a:spcPts val="0"/>
              </a:spcBef>
              <a:buNone/>
            </a:pPr>
            <a:r>
              <a:rPr lang="en">
                <a:solidFill>
                  <a:schemeClr val="dk1"/>
                </a:solidFill>
              </a:rPr>
              <a:t>This is something that any well-designed system will do - we design independent components and clearly document how they are accessed - we create these self-sufficient components where you don’t need a clear understanding of how they work, just how to use them. </a:t>
            </a:r>
          </a:p>
          <a:p>
            <a:pPr lvl="0" rtl="0">
              <a:spcBef>
                <a:spcPts val="0"/>
              </a:spcBef>
              <a:buNone/>
            </a:pPr>
            <a:r>
              <a:rPr lang="en">
                <a:solidFill>
                  <a:schemeClr val="dk1"/>
                </a:solidFill>
              </a:rPr>
              <a:t>-From the development point of view, information hiding is worth pursuing in a design because it (read). We document the interface to a component so that another developer can grab that component and start using it immediately. </a:t>
            </a:r>
          </a:p>
          <a:p>
            <a:pPr lvl="0" rtl="0">
              <a:spcBef>
                <a:spcPts val="0"/>
              </a:spcBef>
              <a:buNone/>
            </a:pPr>
            <a:r>
              <a:rPr lang="en">
                <a:solidFill>
                  <a:schemeClr val="dk1"/>
                </a:solidFill>
              </a:rPr>
              <a:t>-We can offer, say, a JAR file or function library that offers certain services, and a developer can grab those are start using them immediately in their project without needing to know how to program that functionality themselves. that way, you can more easily divide and conquer the system functionality and greatly boost reuse.</a:t>
            </a:r>
          </a:p>
          <a:p>
            <a:pPr lvl="0" rtl="0">
              <a:spcBef>
                <a:spcPts val="0"/>
              </a:spcBef>
              <a:buNone/>
            </a:pPr>
            <a:r>
              <a:rPr lang="en">
                <a:solidFill>
                  <a:schemeClr val="dk1"/>
                </a:solidFill>
              </a:rPr>
              <a:t>- If you do this properly, you can ensure loose coupling by designing the entire system as a set of interacting components that operate entirely independently on their own data through well-defined interfaces.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To give an example, say we want to grab a sort function - we find this sortAscending. </a:t>
            </a:r>
          </a:p>
          <a:p>
            <a:pPr indent="-228600" lvl="0" marL="457200" rtl="0">
              <a:spcBef>
                <a:spcPts val="0"/>
              </a:spcBef>
              <a:buClr>
                <a:schemeClr val="dk1"/>
              </a:buClr>
              <a:buChar char="-"/>
            </a:pPr>
            <a:r>
              <a:rPr lang="en">
                <a:solidFill>
                  <a:schemeClr val="dk1"/>
                </a:solidFill>
              </a:rPr>
              <a:t>(read) could be a quick sort, bubble sort, who knows? The thing is, it doesn’t matter. </a:t>
            </a:r>
          </a:p>
          <a:p>
            <a:pPr indent="-228600" lvl="0" marL="457200" rtl="0">
              <a:spcBef>
                <a:spcPts val="0"/>
              </a:spcBef>
              <a:buClr>
                <a:schemeClr val="dk1"/>
              </a:buClr>
              <a:buChar char="-"/>
            </a:pPr>
            <a:r>
              <a:rPr lang="en">
                <a:solidFill>
                  <a:schemeClr val="dk1"/>
                </a:solidFill>
              </a:rPr>
              <a:t>(read). We know what to pass in, we know what it does. This is a sign of a good design. From the name and interface, we can tell that it takes in an array and a length, and it spits out the array sorted in ascending numeric order. </a:t>
            </a:r>
          </a:p>
          <a:p>
            <a:pPr indent="-228600" lvl="0" marL="457200" rtl="0">
              <a:spcBef>
                <a:spcPts val="0"/>
              </a:spcBef>
              <a:buClr>
                <a:schemeClr val="dk1"/>
              </a:buClr>
              <a:buChar char="-"/>
            </a:pPr>
            <a:r>
              <a:rPr lang="en">
                <a:solidFill>
                  <a:schemeClr val="dk1"/>
                </a:solidFill>
              </a:rPr>
              <a:t>That tells us what we need to know to build a component of our system that needs sorting function - we don’t need to know how it works, that distracts from our purpose. We know what it does though, and the interface through which we can acccess it. That’s enough to count on it and use it.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 Information hiding is a conceptual idea - we design components that are easily reusable, little black boxes we can import into a project. There is basically a wall around the class, we can trust what’s in there, but we don’t need to have programmed it ourself to use it. A related idea, data encapsulation, builds a literal wall around a component. Simply, (read)</a:t>
            </a:r>
          </a:p>
          <a:p>
            <a:pPr lvl="0" rtl="0">
              <a:spcBef>
                <a:spcPts val="0"/>
              </a:spcBef>
              <a:buNone/>
            </a:pPr>
            <a:r>
              <a:rPr lang="en">
                <a:solidFill>
                  <a:schemeClr val="dk1"/>
                </a:solidFill>
              </a:rPr>
              <a:t>- You encapsulate the data a module is working with inside of that class and carefully control access to it through making that data private and only allowing reading and writing of that data through the methods you choose to make public and their strictly-defined interfaces. (read, read, read)</a:t>
            </a:r>
          </a:p>
          <a:p>
            <a:pPr lvl="0" rtl="0">
              <a:spcBef>
                <a:spcPts val="0"/>
              </a:spcBef>
              <a:buNone/>
            </a:pPr>
            <a:r>
              <a:rPr lang="en">
                <a:solidFill>
                  <a:schemeClr val="dk1"/>
                </a:solidFill>
              </a:rPr>
              <a:t>- This makes your design more robust by decreasing coupling, improving the security of your system, decreasing the means by which a bug can impact execution, and making it easier to isolate and fix issues.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5" name="Shape 40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explain first, second</a:t>
            </a:r>
          </a:p>
          <a:p>
            <a:pPr indent="-228600" lvl="0" marL="457200" rtl="0">
              <a:spcBef>
                <a:spcPts val="0"/>
              </a:spcBef>
              <a:buClr>
                <a:schemeClr val="dk1"/>
              </a:buClr>
              <a:buChar char="-"/>
            </a:pPr>
            <a:r>
              <a:rPr lang="en">
                <a:solidFill>
                  <a:schemeClr val="dk1"/>
                </a:solidFill>
              </a:rPr>
              <a:t>what’s wrong with the first? access - can change total;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2" name="Shape 41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Abstraction is something you find throughout all of CS- the principle of taking a problem, identifying the important aspects, and ignoring the rest of the little details. The idea is that hard problems can be solved if we streamline them - remove the details we don’t care about and focus on the key factors.  This is the basis of modularity - split the problem into components, build those independent components that work together towards a solution.</a:t>
            </a:r>
          </a:p>
          <a:p>
            <a:pPr indent="-228600" lvl="0" marL="457200" rtl="0">
              <a:spcBef>
                <a:spcPts val="0"/>
              </a:spcBef>
              <a:buClr>
                <a:schemeClr val="dk1"/>
              </a:buClr>
              <a:buChar char="-"/>
            </a:pPr>
            <a:r>
              <a:rPr lang="en">
                <a:solidFill>
                  <a:schemeClr val="dk1"/>
                </a:solidFill>
              </a:rPr>
              <a:t>Encapsulation and abstraction are complementary concepts - you often see them referred to together. Encapsulation is a structuring technique, the process of enclosing certain aspects of a program, of a problem, in a container and defining a static method of interacting with that container. A technique for hiding certain information. In a program - a good example of encapsulation is the use of private or protected variables. They keep the outside world from seeing or interacting with certain pieces of data, protecting the program.</a:t>
            </a:r>
          </a:p>
          <a:p>
            <a:pPr indent="-228600" lvl="0" marL="457200" rtl="0">
              <a:spcBef>
                <a:spcPts val="0"/>
              </a:spcBef>
              <a:buClr>
                <a:schemeClr val="dk1"/>
              </a:buClr>
              <a:buChar char="-"/>
            </a:pPr>
            <a:r>
              <a:rPr lang="en">
                <a:solidFill>
                  <a:schemeClr val="dk1"/>
                </a:solidFill>
              </a:rPr>
              <a:t>Abstraction identifies what aspects of a problem should be visible - what we should focus on- and what should be ignored or hidden. Encapsulation is then the techique for packaging up those aspects such that we can focus on the visible aspects and make the hidden aspects disappear.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9" name="Shape 41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understandability is an attribute that we want to achieve with a design. We want thr design to be understood by the programmers - easy to follow, clear to implement, the design shouldn’t introduce ambiguity.</a:t>
            </a:r>
          </a:p>
          <a:p>
            <a:pPr indent="-228600" lvl="0" marL="457200" rtl="0">
              <a:spcBef>
                <a:spcPts val="0"/>
              </a:spcBef>
              <a:buClr>
                <a:schemeClr val="dk1"/>
              </a:buClr>
              <a:buChar char="-"/>
            </a:pPr>
            <a:r>
              <a:rPr lang="en">
                <a:solidFill>
                  <a:schemeClr val="dk1"/>
                </a:solidFill>
              </a:rPr>
              <a:t>Understandability is related to many other characteristics of the design.</a:t>
            </a:r>
          </a:p>
          <a:p>
            <a:pPr indent="-228600" lvl="0" marL="457200" rtl="0">
              <a:spcBef>
                <a:spcPts val="0"/>
              </a:spcBef>
              <a:buClr>
                <a:schemeClr val="dk1"/>
              </a:buClr>
              <a:buChar char="-"/>
            </a:pPr>
            <a:r>
              <a:rPr lang="en">
                <a:solidFill>
                  <a:schemeClr val="dk1"/>
                </a:solidFill>
              </a:rPr>
              <a:t>(read the resT)</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6" name="Shape 4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can just read this one, maybe elaborate at the end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walk through, this is pretty straightforward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3" name="Shape 43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The project will change, so the design needs to adapt to changes. It needs to be adaptable and maintainable if new features need to be added, mistakes need to be corrected.</a:t>
            </a:r>
          </a:p>
          <a:p>
            <a:pPr lvl="0" rtl="0">
              <a:spcBef>
                <a:spcPts val="0"/>
              </a:spcBef>
              <a:buNone/>
            </a:pPr>
            <a:r>
              <a:rPr lang="en">
                <a:solidFill>
                  <a:schemeClr val="dk1"/>
                </a:solidFill>
              </a:rPr>
              <a:t>(read the rest)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0" name="Shape 4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a:t>
            </a:r>
          </a:p>
          <a:p>
            <a:pPr indent="-228600" lvl="0" marL="457200" rtl="0">
              <a:spcBef>
                <a:spcPts val="0"/>
              </a:spcBef>
              <a:buClr>
                <a:schemeClr val="dk1"/>
              </a:buClr>
              <a:buChar char="-"/>
            </a:pPr>
            <a:r>
              <a:rPr lang="en">
                <a:solidFill>
                  <a:schemeClr val="dk1"/>
                </a:solidFill>
              </a:rPr>
              <a:t>Say we want to add new features in the system. So,we can adapt a component and change it without changing the original form if we derive a subclass and modify this derived class with new features. We can then test that modified child in isolation and retain the original form for use with methods that don’t need the new features.. Safer adaptation that way.</a:t>
            </a:r>
          </a:p>
          <a:p>
            <a:pPr indent="-228600" lvl="0" marL="457200" rtl="0">
              <a:spcBef>
                <a:spcPts val="0"/>
              </a:spcBef>
              <a:buClr>
                <a:schemeClr val="dk1"/>
              </a:buClr>
              <a:buChar char="-"/>
            </a:pPr>
            <a:r>
              <a:rPr lang="en">
                <a:solidFill>
                  <a:schemeClr val="dk1"/>
                </a:solidFill>
              </a:rPr>
              <a:t>But, this is a bit of a double-edged sword. (read)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7" name="Shape 44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a:t>
            </a:r>
          </a:p>
          <a:p>
            <a:pPr lvl="0" rtl="0">
              <a:spcBef>
                <a:spcPts val="0"/>
              </a:spcBef>
              <a:buNone/>
            </a:pPr>
            <a:r>
              <a:rPr lang="en">
                <a:solidFill>
                  <a:schemeClr val="dk1"/>
                </a:solidFill>
              </a:rPr>
              <a:t>This is, in some ways, the ultimate measurement of a good design. Can we trace a component to the requirements that it relates to? To the data they use, to the components they rely on? Can we visualize and follow these connections and understand - when we make a change - what also needs to adapt to that change?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4" name="Shape 4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1" name="Shape 4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There are three repeating broad stages of design</a:t>
            </a:r>
          </a:p>
          <a:p>
            <a:pPr indent="-228600" lvl="0" marL="457200" rtl="0">
              <a:spcBef>
                <a:spcPts val="0"/>
              </a:spcBef>
              <a:buChar char="-"/>
            </a:pPr>
            <a:r>
              <a:rPr lang="en"/>
              <a:t>(read) Read the specification, over and over, until you’re sick of it. Walk through each requirement, run through sample runs by hand, and map out how you’d make that functionality work. Pour over those use cases and scenarios and fill in the software side. Think about what you’re implementing and make sure you understand what the system needs to do once it is out there in the wild.</a:t>
            </a:r>
          </a:p>
          <a:p>
            <a:pPr indent="-228600" lvl="0" marL="457200" rtl="0">
              <a:spcBef>
                <a:spcPts val="0"/>
              </a:spcBef>
              <a:buChar char="-"/>
            </a:pPr>
            <a:r>
              <a:rPr lang="en"/>
              <a:t>(read). Consider the time and budget you have to implement the system, how many programmers you have, their skills and experience, how efficient a solution will be when executing, how easy it will be to build, whether you can add new features in the future, and so on, and prioritize those factors in choosing a solution</a:t>
            </a:r>
          </a:p>
          <a:p>
            <a:pPr indent="-228600" lvl="0" marL="457200" rtl="0">
              <a:spcBef>
                <a:spcPts val="0"/>
              </a:spcBef>
              <a:buChar char="-"/>
            </a:pPr>
            <a:r>
              <a:rPr lang="en"/>
              <a:t>(read) - build models of the class structures and link them through their interactions, map out runtime models of object interactions, draft out and document your blueprints, then use all of those artifacts to make sure your design works as intended.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Like with the requirements, coming up with the design is a multi-stage process where you need to look at different aspects of the system. Throughout the design process, you’ll spend time on five particular aspects of system design.</a:t>
            </a:r>
          </a:p>
          <a:p>
            <a:pPr indent="-228600" lvl="0" marL="457200" rtl="0">
              <a:spcBef>
                <a:spcPts val="0"/>
              </a:spcBef>
              <a:buChar char="-"/>
            </a:pPr>
            <a:r>
              <a:rPr lang="en"/>
              <a:t>architecture: (read) try to structure the software into a set of independent subsystems - figure out what functions each of those provides and how they interact with each other.</a:t>
            </a:r>
          </a:p>
          <a:p>
            <a:pPr indent="-228600" lvl="0" marL="457200" rtl="0">
              <a:spcBef>
                <a:spcPts val="0"/>
              </a:spcBef>
              <a:buChar char="-"/>
            </a:pPr>
            <a:r>
              <a:rPr lang="en"/>
              <a:t>Now that you have the breakdown, look at communication and interaction, look at how users interact with the system, how the system connects to databases or other external systems - internally, how the subsystems interact and what internal subsystems can externally interface with others users and systems.</a:t>
            </a:r>
          </a:p>
          <a:p>
            <a:pPr indent="-228600" lvl="0" marL="457200" rtl="0">
              <a:spcBef>
                <a:spcPts val="0"/>
              </a:spcBef>
              <a:buChar char="-"/>
            </a:pPr>
            <a:r>
              <a:rPr lang="en"/>
              <a:t>Now is where we get more into the nitty-gritty of the source code. break the system into classes and functions, start to define input parameters and output variables - much of the meat of the design.</a:t>
            </a:r>
          </a:p>
          <a:p>
            <a:pPr indent="-228600" lvl="0" marL="457200" rtl="0">
              <a:spcBef>
                <a:spcPts val="0"/>
              </a:spcBef>
              <a:buChar char="-"/>
            </a:pPr>
            <a:r>
              <a:rPr lang="en"/>
              <a:t>This is a step people tend to forget about - the data: what data does your system need to operate, what data does it produce, what does that data look like in both cases? What format is it stored in, what data structures and file formats do you want to work with.</a:t>
            </a:r>
          </a:p>
          <a:p>
            <a:pPr indent="-228600" lvl="0" marL="457200" rtl="0">
              <a:spcBef>
                <a:spcPts val="0"/>
              </a:spcBef>
              <a:buChar char="-"/>
            </a:pPr>
            <a:r>
              <a:rPr lang="en"/>
              <a:t>how should the functionality be implemented? what are the potential solutions, and which is faster, easier to implement, easrier to maintain, more secure, and so 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 we just talked about these phases of design, but they aren’t clean, linear, sequential stages. they overlap with each other to a significant degree. So, we’ll talk about different phases of design in isolation because that’s the easiest wy to get the conceptual point across, but these stages rarely fall into sequence. Many of them take place at the same time and feed each other.</a:t>
            </a:r>
          </a:p>
          <a:p>
            <a:pPr indent="-228600" lvl="0" marL="457200" rtl="0">
              <a:spcBef>
                <a:spcPts val="0"/>
              </a:spcBef>
              <a:buChar char="-"/>
            </a:pPr>
            <a:r>
              <a:rPr lang="en"/>
              <a:t>(read). You start at a high level, looking at the big picture, then you figure out how to structure the solution, then you figure out the classes that make up the components of the solution, the you fill in the methods, then the parameters, then what those parameters look like, until suddenly, you have the software staring back at you.</a:t>
            </a:r>
          </a:p>
          <a:p>
            <a:pPr indent="-228600" lvl="0" marL="457200" rtl="0">
              <a:spcBef>
                <a:spcPts val="0"/>
              </a:spcBef>
              <a:buChar char="-"/>
            </a:pPr>
            <a:r>
              <a:rPr lang="en"/>
              <a:t>(read) - it’s easy to get lost in the weeds. make sure you keep looking at all of those levels of detail to ensure that the software will work once you combine everything.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That said, on paper, what do designs tend to look like? We tend to see three formats used, usually in combination. </a:t>
            </a:r>
          </a:p>
          <a:p>
            <a:pPr indent="-228600" lvl="0" marL="457200" rtl="0">
              <a:spcBef>
                <a:spcPts val="0"/>
              </a:spcBef>
              <a:buChar char="-"/>
            </a:pPr>
            <a:r>
              <a:rPr lang="en"/>
              <a:t>graphical notations - ways of looking at the components of the software visually and mapping out how they interact. This is the easiest and, usually the best, way to see mistakes in a design and to make sure that you have a system that is secure and lacks communication bottlenecks. There is a modeling framework called UML that is useful for this visualization, giving you diagrams to look at both the static code design and sequences of events at runtime. </a:t>
            </a:r>
          </a:p>
          <a:p>
            <a:pPr indent="-228600" lvl="0" marL="457200" rtl="0">
              <a:spcBef>
                <a:spcPts val="0"/>
              </a:spcBef>
              <a:buChar char="-"/>
            </a:pPr>
            <a:r>
              <a:rPr lang="en"/>
              <a:t>SDL, pseudocode or, there are some design modeling languages that give you a way to sketch out program design in a way that is more abstract than the actual code, but less ambiguous than plain text.</a:t>
            </a:r>
          </a:p>
          <a:p>
            <a:pPr indent="-228600" lvl="0" marL="457200" rtl="0">
              <a:spcBef>
                <a:spcPts val="0"/>
              </a:spcBef>
              <a:buChar char="-"/>
            </a:pPr>
            <a:r>
              <a:rPr lang="en"/>
              <a:t>informal - that said, you will still see a lot of our old friend, usually used to describe functions, document the design, and sketch out how the design should be implemented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when we start to design a system, it’s pretty normal to think about the system as a hierarchy of components. </a:t>
            </a:r>
          </a:p>
          <a:p>
            <a:pPr rtl="0">
              <a:spcBef>
                <a:spcPts val="0"/>
              </a:spcBef>
              <a:buNone/>
            </a:pPr>
            <a:r>
              <a:rPr lang="en"/>
              <a:t>We start with the system, this box, that we need to build. Then we break it into into the subsystems. </a:t>
            </a:r>
          </a:p>
          <a:p>
            <a:pPr rtl="0">
              <a:spcBef>
                <a:spcPts val="0"/>
              </a:spcBef>
              <a:buNone/>
            </a:pPr>
            <a:r>
              <a:rPr lang="en"/>
              <a:t>Each subsystem is made up of classes that provide functionality. What classes do we need?</a:t>
            </a:r>
          </a:p>
          <a:p>
            <a:pPr rtl="0">
              <a:spcBef>
                <a:spcPts val="0"/>
              </a:spcBef>
              <a:buNone/>
            </a:pPr>
            <a:r>
              <a:rPr lang="en"/>
              <a:t>Now, those classes need functions from other sources, who provides those bits of common functionality that the layers above depend on?</a:t>
            </a:r>
          </a:p>
          <a:p>
            <a:pPr rtl="0">
              <a:spcBef>
                <a:spcPts val="0"/>
              </a:spcBef>
              <a:buNone/>
            </a:pPr>
            <a:r>
              <a:rPr lang="en"/>
              <a:t>Eventually, we get this graph defining the control structure of the software of higher layers that filter access and make use of the lower layers</a:t>
            </a:r>
          </a:p>
          <a:p>
            <a:pPr lvl="0" rtl="0">
              <a:spcBef>
                <a:spcPts val="0"/>
              </a:spcBef>
              <a:buNone/>
            </a:pPr>
            <a:r>
              <a:rPr lang="en"/>
              <a:t>This idea, that we tend to intuitively approach system design in this way gives rise to two common design strategies - top-down and bottom-up design.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Software Design Fundamentals</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11 - 09/30/2015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Top-Down Design</a:t>
            </a:r>
          </a:p>
        </p:txBody>
      </p:sp>
      <p:sp>
        <p:nvSpPr>
          <p:cNvPr id="158" name="Shape 15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 principle, top-down design involves starting at the uppermost components, design those, and work down the hierarchy level-by-level.</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In practice, large system design is never truly top-down.</a:t>
            </a:r>
          </a:p>
          <a:p>
            <a:pPr indent="-228600" lvl="1" marL="914400" marR="0" rtl="0" algn="l">
              <a:lnSpc>
                <a:spcPct val="100000"/>
              </a:lnSpc>
              <a:spcBef>
                <a:spcPts val="600"/>
              </a:spcBef>
              <a:spcAft>
                <a:spcPts val="0"/>
              </a:spcAft>
            </a:pPr>
            <a:r>
              <a:rPr lang="en"/>
              <a:t>Some branches are designed before others.</a:t>
            </a:r>
          </a:p>
          <a:p>
            <a:pPr indent="-228600" lvl="1" marL="914400" marR="0" rtl="0" algn="l">
              <a:lnSpc>
                <a:spcPct val="100000"/>
              </a:lnSpc>
              <a:spcBef>
                <a:spcPts val="600"/>
              </a:spcBef>
              <a:spcAft>
                <a:spcPts val="0"/>
              </a:spcAft>
            </a:pPr>
            <a:r>
              <a:rPr lang="en"/>
              <a:t>Designers reuse experience (and sometimes components) during the design process.</a:t>
            </a:r>
          </a:p>
          <a:p>
            <a:pPr indent="-228600" lvl="1" marL="914400" marR="0" rtl="0" algn="l">
              <a:lnSpc>
                <a:spcPct val="100000"/>
              </a:lnSpc>
              <a:spcBef>
                <a:spcPts val="600"/>
              </a:spcBef>
              <a:spcAft>
                <a:spcPts val="0"/>
              </a:spcAft>
            </a:pPr>
            <a:r>
              <a:rPr lang="en"/>
              <a:t>Sometimes, the lower levels need to be designed for the top-level to be completed.</a:t>
            </a:r>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Bottom-Up Design</a:t>
            </a:r>
          </a:p>
        </p:txBody>
      </p:sp>
      <p:sp>
        <p:nvSpPr>
          <p:cNvPr id="165" name="Shape 16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 principle,bottom-up design involves starting with functionality, designing components to perform each function, then assembling them into a complete system.</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In practice, large system design is never truly bottom-up.</a:t>
            </a:r>
          </a:p>
          <a:p>
            <a:pPr indent="-228600" lvl="1" marL="914400" marR="0" rtl="0" algn="l">
              <a:lnSpc>
                <a:spcPct val="100000"/>
              </a:lnSpc>
              <a:spcBef>
                <a:spcPts val="600"/>
              </a:spcBef>
              <a:spcAft>
                <a:spcPts val="0"/>
              </a:spcAft>
              <a:buSzPct val="100000"/>
            </a:pPr>
            <a:r>
              <a:rPr lang="en" sz="2800"/>
              <a:t>An efficient system cannot be designed without planning for integration. The complete picture must be kept in mind.</a:t>
            </a:r>
          </a:p>
        </p:txBody>
      </p:sp>
      <p:sp>
        <p:nvSpPr>
          <p:cNvPr id="166" name="Shape 1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Design Strategies</a:t>
            </a:r>
          </a:p>
        </p:txBody>
      </p:sp>
      <p:sp>
        <p:nvSpPr>
          <p:cNvPr id="172" name="Shape 17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Functional (Centralized) Design</a:t>
            </a:r>
          </a:p>
          <a:p>
            <a:pPr indent="-228600" lvl="0" marL="457200" marR="0" rtl="0" algn="l">
              <a:lnSpc>
                <a:spcPct val="100000"/>
              </a:lnSpc>
              <a:spcBef>
                <a:spcPts val="600"/>
              </a:spcBef>
              <a:spcAft>
                <a:spcPts val="0"/>
              </a:spcAft>
              <a:buSzPct val="100000"/>
            </a:pPr>
            <a:r>
              <a:rPr lang="en" sz="2400"/>
              <a:t>System is designed from a functional viewpoint: call and return model. </a:t>
            </a:r>
          </a:p>
          <a:p>
            <a:pPr indent="-228600" lvl="0" marL="457200" marR="0" rtl="0" algn="l">
              <a:lnSpc>
                <a:spcPct val="100000"/>
              </a:lnSpc>
              <a:spcBef>
                <a:spcPts val="600"/>
              </a:spcBef>
              <a:spcAft>
                <a:spcPts val="0"/>
              </a:spcAft>
              <a:buSzPct val="100000"/>
            </a:pPr>
            <a:r>
              <a:rPr lang="en" sz="2400"/>
              <a:t>Execution is controlled from a central point in the system.</a:t>
            </a:r>
          </a:p>
          <a:p>
            <a:pPr indent="-228600" lvl="1" marL="914400" marR="0" rtl="0" algn="l">
              <a:lnSpc>
                <a:spcPct val="100000"/>
              </a:lnSpc>
              <a:spcBef>
                <a:spcPts val="600"/>
              </a:spcBef>
              <a:spcAft>
                <a:spcPts val="0"/>
              </a:spcAft>
            </a:pPr>
            <a:r>
              <a:rPr lang="en"/>
              <a:t>A method is called, the result is passed back to the controlling location, then that is passed into the next method.</a:t>
            </a:r>
          </a:p>
          <a:p>
            <a:pPr indent="-228600" lvl="0" marL="457200" marR="0" rtl="0" algn="l">
              <a:lnSpc>
                <a:spcPct val="100000"/>
              </a:lnSpc>
              <a:spcBef>
                <a:spcPts val="600"/>
              </a:spcBef>
              <a:spcAft>
                <a:spcPts val="0"/>
              </a:spcAft>
              <a:buSzPct val="100000"/>
            </a:pPr>
            <a:r>
              <a:rPr lang="en" sz="2400"/>
              <a:t>The system state is centralized and shared between the functions operating on that state.</a:t>
            </a:r>
          </a:p>
          <a:p>
            <a:pPr indent="-228600" lvl="1" marL="914400" marR="0" rtl="0" algn="l">
              <a:lnSpc>
                <a:spcPct val="100000"/>
              </a:lnSpc>
              <a:spcBef>
                <a:spcPts val="600"/>
              </a:spcBef>
              <a:spcAft>
                <a:spcPts val="0"/>
              </a:spcAft>
              <a:buSzPct val="80000"/>
            </a:pPr>
            <a:r>
              <a:rPr lang="en"/>
              <a:t>Information is passed down an assembly line where each step transforms the data until the final solution is returned.</a:t>
            </a:r>
          </a:p>
          <a:p>
            <a:pPr lvl="0" marR="0" rtl="0" algn="l">
              <a:lnSpc>
                <a:spcPct val="100000"/>
              </a:lnSpc>
              <a:spcBef>
                <a:spcPts val="600"/>
              </a:spcBef>
              <a:spcAft>
                <a:spcPts val="0"/>
              </a:spcAft>
              <a:buNone/>
            </a:pPr>
            <a:r>
              <a:t/>
            </a:r>
            <a:endParaRPr sz="2400"/>
          </a:p>
        </p:txBody>
      </p:sp>
      <p:sp>
        <p:nvSpPr>
          <p:cNvPr id="173" name="Shape 1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Functional View of a Compiler</a:t>
            </a:r>
          </a:p>
        </p:txBody>
      </p:sp>
      <p:sp>
        <p:nvSpPr>
          <p:cNvPr id="179" name="Shape 179"/>
          <p:cNvSpPr/>
          <p:nvPr/>
        </p:nvSpPr>
        <p:spPr>
          <a:xfrm>
            <a:off x="859875" y="2621550"/>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Scan Source</a:t>
            </a:r>
          </a:p>
        </p:txBody>
      </p:sp>
      <p:sp>
        <p:nvSpPr>
          <p:cNvPr id="180" name="Shape 180"/>
          <p:cNvSpPr/>
          <p:nvPr/>
        </p:nvSpPr>
        <p:spPr>
          <a:xfrm>
            <a:off x="2973075" y="2621550"/>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Build Symbol Table</a:t>
            </a:r>
          </a:p>
        </p:txBody>
      </p:sp>
      <p:cxnSp>
        <p:nvCxnSpPr>
          <p:cNvPr id="181" name="Shape 181"/>
          <p:cNvCxnSpPr>
            <a:stCxn id="179" idx="3"/>
            <a:endCxn id="180" idx="1"/>
          </p:cNvCxnSpPr>
          <p:nvPr/>
        </p:nvCxnSpPr>
        <p:spPr>
          <a:xfrm>
            <a:off x="2034374" y="3020100"/>
            <a:ext cx="938700" cy="0"/>
          </a:xfrm>
          <a:prstGeom prst="straightConnector1">
            <a:avLst/>
          </a:prstGeom>
          <a:noFill/>
          <a:ln cap="flat" cmpd="sng" w="19050">
            <a:solidFill>
              <a:schemeClr val="dk2"/>
            </a:solidFill>
            <a:prstDash val="solid"/>
            <a:round/>
            <a:headEnd len="lg" w="lg" type="none"/>
            <a:tailEnd len="lg" w="lg" type="triangle"/>
          </a:ln>
        </p:spPr>
      </p:cxnSp>
      <p:cxnSp>
        <p:nvCxnSpPr>
          <p:cNvPr id="182" name="Shape 182"/>
          <p:cNvCxnSpPr>
            <a:endCxn id="179" idx="0"/>
          </p:cNvCxnSpPr>
          <p:nvPr/>
        </p:nvCxnSpPr>
        <p:spPr>
          <a:xfrm>
            <a:off x="1363124" y="2233650"/>
            <a:ext cx="84000" cy="387900"/>
          </a:xfrm>
          <a:prstGeom prst="straightConnector1">
            <a:avLst/>
          </a:prstGeom>
          <a:noFill/>
          <a:ln cap="flat" cmpd="sng" w="19050">
            <a:solidFill>
              <a:schemeClr val="dk2"/>
            </a:solidFill>
            <a:prstDash val="solid"/>
            <a:round/>
            <a:headEnd len="lg" w="lg" type="none"/>
            <a:tailEnd len="lg" w="lg" type="triangle"/>
          </a:ln>
        </p:spPr>
      </p:cxnSp>
      <p:sp>
        <p:nvSpPr>
          <p:cNvPr id="183" name="Shape 183"/>
          <p:cNvSpPr txBox="1"/>
          <p:nvPr/>
        </p:nvSpPr>
        <p:spPr>
          <a:xfrm>
            <a:off x="702575" y="1803625"/>
            <a:ext cx="1667400" cy="387899"/>
          </a:xfrm>
          <a:prstGeom prst="rect">
            <a:avLst/>
          </a:prstGeom>
          <a:noFill/>
          <a:ln>
            <a:noFill/>
          </a:ln>
        </p:spPr>
        <p:txBody>
          <a:bodyPr anchorCtr="0" anchor="t" bIns="91425" lIns="91425" rIns="91425" tIns="91425">
            <a:noAutofit/>
          </a:bodyPr>
          <a:lstStyle/>
          <a:p>
            <a:pPr>
              <a:spcBef>
                <a:spcPts val="0"/>
              </a:spcBef>
              <a:buNone/>
            </a:pPr>
            <a:r>
              <a:rPr lang="en"/>
              <a:t>Source Program</a:t>
            </a:r>
          </a:p>
        </p:txBody>
      </p:sp>
      <p:sp>
        <p:nvSpPr>
          <p:cNvPr id="184" name="Shape 184"/>
          <p:cNvSpPr txBox="1"/>
          <p:nvPr/>
        </p:nvSpPr>
        <p:spPr>
          <a:xfrm>
            <a:off x="2107725" y="2569125"/>
            <a:ext cx="794400" cy="325200"/>
          </a:xfrm>
          <a:prstGeom prst="rect">
            <a:avLst/>
          </a:prstGeom>
          <a:noFill/>
          <a:ln>
            <a:noFill/>
          </a:ln>
        </p:spPr>
        <p:txBody>
          <a:bodyPr anchorCtr="0" anchor="t" bIns="91425" lIns="91425" rIns="91425" tIns="91425">
            <a:noAutofit/>
          </a:bodyPr>
          <a:lstStyle/>
          <a:p>
            <a:pPr>
              <a:spcBef>
                <a:spcPts val="0"/>
              </a:spcBef>
              <a:buNone/>
            </a:pPr>
            <a:r>
              <a:rPr lang="en"/>
              <a:t>Tokens</a:t>
            </a:r>
          </a:p>
        </p:txBody>
      </p:sp>
      <p:sp>
        <p:nvSpPr>
          <p:cNvPr id="185" name="Shape 185"/>
          <p:cNvSpPr/>
          <p:nvPr/>
        </p:nvSpPr>
        <p:spPr>
          <a:xfrm>
            <a:off x="5012975" y="2621550"/>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Analysis</a:t>
            </a:r>
          </a:p>
        </p:txBody>
      </p:sp>
      <p:cxnSp>
        <p:nvCxnSpPr>
          <p:cNvPr id="186" name="Shape 186"/>
          <p:cNvCxnSpPr>
            <a:stCxn id="180" idx="3"/>
            <a:endCxn id="185" idx="1"/>
          </p:cNvCxnSpPr>
          <p:nvPr/>
        </p:nvCxnSpPr>
        <p:spPr>
          <a:xfrm>
            <a:off x="4147574" y="3020100"/>
            <a:ext cx="865500" cy="0"/>
          </a:xfrm>
          <a:prstGeom prst="straightConnector1">
            <a:avLst/>
          </a:prstGeom>
          <a:noFill/>
          <a:ln cap="flat" cmpd="sng" w="19050">
            <a:solidFill>
              <a:schemeClr val="dk2"/>
            </a:solidFill>
            <a:prstDash val="solid"/>
            <a:round/>
            <a:headEnd len="lg" w="lg" type="none"/>
            <a:tailEnd len="lg" w="lg" type="triangle"/>
          </a:ln>
        </p:spPr>
      </p:cxnSp>
      <p:sp>
        <p:nvSpPr>
          <p:cNvPr id="187" name="Shape 187"/>
          <p:cNvSpPr txBox="1"/>
          <p:nvPr/>
        </p:nvSpPr>
        <p:spPr>
          <a:xfrm>
            <a:off x="4110975" y="2422500"/>
            <a:ext cx="938700" cy="597600"/>
          </a:xfrm>
          <a:prstGeom prst="rect">
            <a:avLst/>
          </a:prstGeom>
          <a:noFill/>
          <a:ln>
            <a:noFill/>
          </a:ln>
        </p:spPr>
        <p:txBody>
          <a:bodyPr anchorCtr="0" anchor="t" bIns="91425" lIns="91425" rIns="91425" tIns="91425">
            <a:noAutofit/>
          </a:bodyPr>
          <a:lstStyle/>
          <a:p>
            <a:pPr>
              <a:spcBef>
                <a:spcPts val="0"/>
              </a:spcBef>
              <a:buNone/>
            </a:pPr>
            <a:r>
              <a:rPr lang="en"/>
              <a:t>Tokens, Symbols</a:t>
            </a:r>
          </a:p>
        </p:txBody>
      </p:sp>
      <p:sp>
        <p:nvSpPr>
          <p:cNvPr id="188" name="Shape 188"/>
          <p:cNvSpPr/>
          <p:nvPr/>
        </p:nvSpPr>
        <p:spPr>
          <a:xfrm>
            <a:off x="6999950" y="2233650"/>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Binary</a:t>
            </a:r>
          </a:p>
        </p:txBody>
      </p:sp>
      <p:cxnSp>
        <p:nvCxnSpPr>
          <p:cNvPr id="189" name="Shape 189"/>
          <p:cNvCxnSpPr>
            <a:stCxn id="185" idx="3"/>
            <a:endCxn id="188" idx="1"/>
          </p:cNvCxnSpPr>
          <p:nvPr/>
        </p:nvCxnSpPr>
        <p:spPr>
          <a:xfrm flipH="1" rot="10800000">
            <a:off x="6187474" y="2632200"/>
            <a:ext cx="812400" cy="387900"/>
          </a:xfrm>
          <a:prstGeom prst="straightConnector1">
            <a:avLst/>
          </a:prstGeom>
          <a:noFill/>
          <a:ln cap="flat" cmpd="sng" w="19050">
            <a:solidFill>
              <a:schemeClr val="dk2"/>
            </a:solidFill>
            <a:prstDash val="solid"/>
            <a:round/>
            <a:headEnd len="lg" w="lg" type="none"/>
            <a:tailEnd len="lg" w="lg" type="triangle"/>
          </a:ln>
        </p:spPr>
      </p:cxnSp>
      <p:sp>
        <p:nvSpPr>
          <p:cNvPr id="190" name="Shape 190"/>
          <p:cNvSpPr txBox="1"/>
          <p:nvPr/>
        </p:nvSpPr>
        <p:spPr>
          <a:xfrm>
            <a:off x="6134450" y="2107725"/>
            <a:ext cx="865500" cy="513899"/>
          </a:xfrm>
          <a:prstGeom prst="rect">
            <a:avLst/>
          </a:prstGeom>
          <a:noFill/>
          <a:ln>
            <a:noFill/>
          </a:ln>
        </p:spPr>
        <p:txBody>
          <a:bodyPr anchorCtr="0" anchor="t" bIns="91425" lIns="91425" rIns="91425" tIns="91425">
            <a:noAutofit/>
          </a:bodyPr>
          <a:lstStyle/>
          <a:p>
            <a:pPr>
              <a:spcBef>
                <a:spcPts val="0"/>
              </a:spcBef>
              <a:buNone/>
            </a:pPr>
            <a:r>
              <a:rPr lang="en"/>
              <a:t>Syntax Tree</a:t>
            </a:r>
          </a:p>
        </p:txBody>
      </p:sp>
      <p:cxnSp>
        <p:nvCxnSpPr>
          <p:cNvPr id="191" name="Shape 191"/>
          <p:cNvCxnSpPr>
            <a:stCxn id="188" idx="3"/>
          </p:cNvCxnSpPr>
          <p:nvPr/>
        </p:nvCxnSpPr>
        <p:spPr>
          <a:xfrm flipH="1" rot="10800000">
            <a:off x="8174449" y="2631900"/>
            <a:ext cx="392700" cy="300"/>
          </a:xfrm>
          <a:prstGeom prst="straightConnector1">
            <a:avLst/>
          </a:prstGeom>
          <a:noFill/>
          <a:ln cap="flat" cmpd="sng" w="19050">
            <a:solidFill>
              <a:schemeClr val="dk2"/>
            </a:solidFill>
            <a:prstDash val="solid"/>
            <a:round/>
            <a:headEnd len="lg" w="lg" type="none"/>
            <a:tailEnd len="lg" w="lg" type="triangle"/>
          </a:ln>
        </p:spPr>
      </p:cxnSp>
      <p:sp>
        <p:nvSpPr>
          <p:cNvPr id="192" name="Shape 192"/>
          <p:cNvSpPr txBox="1"/>
          <p:nvPr/>
        </p:nvSpPr>
        <p:spPr>
          <a:xfrm>
            <a:off x="8294625" y="2034325"/>
            <a:ext cx="744599" cy="513899"/>
          </a:xfrm>
          <a:prstGeom prst="rect">
            <a:avLst/>
          </a:prstGeom>
          <a:noFill/>
          <a:ln>
            <a:noFill/>
          </a:ln>
        </p:spPr>
        <p:txBody>
          <a:bodyPr anchorCtr="0" anchor="t" bIns="91425" lIns="91425" rIns="91425" tIns="91425">
            <a:noAutofit/>
          </a:bodyPr>
          <a:lstStyle/>
          <a:p>
            <a:pPr>
              <a:spcBef>
                <a:spcPts val="0"/>
              </a:spcBef>
              <a:buNone/>
            </a:pPr>
            <a:r>
              <a:rPr lang="en"/>
              <a:t>Object Code</a:t>
            </a:r>
          </a:p>
        </p:txBody>
      </p:sp>
      <p:sp>
        <p:nvSpPr>
          <p:cNvPr id="193" name="Shape 193"/>
          <p:cNvSpPr/>
          <p:nvPr/>
        </p:nvSpPr>
        <p:spPr>
          <a:xfrm>
            <a:off x="6999950" y="3518550"/>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Output Errors</a:t>
            </a:r>
          </a:p>
        </p:txBody>
      </p:sp>
      <p:cxnSp>
        <p:nvCxnSpPr>
          <p:cNvPr id="194" name="Shape 194"/>
          <p:cNvCxnSpPr>
            <a:stCxn id="185" idx="3"/>
            <a:endCxn id="193" idx="1"/>
          </p:cNvCxnSpPr>
          <p:nvPr/>
        </p:nvCxnSpPr>
        <p:spPr>
          <a:xfrm>
            <a:off x="6187474" y="3020100"/>
            <a:ext cx="812400" cy="897000"/>
          </a:xfrm>
          <a:prstGeom prst="straightConnector1">
            <a:avLst/>
          </a:prstGeom>
          <a:noFill/>
          <a:ln cap="flat" cmpd="sng" w="19050">
            <a:solidFill>
              <a:schemeClr val="dk2"/>
            </a:solidFill>
            <a:prstDash val="solid"/>
            <a:round/>
            <a:headEnd len="lg" w="lg" type="none"/>
            <a:tailEnd len="lg" w="lg" type="triangle"/>
          </a:ln>
        </p:spPr>
      </p:cxnSp>
      <p:sp>
        <p:nvSpPr>
          <p:cNvPr id="195" name="Shape 195"/>
          <p:cNvSpPr txBox="1"/>
          <p:nvPr/>
        </p:nvSpPr>
        <p:spPr>
          <a:xfrm>
            <a:off x="5924750" y="3722625"/>
            <a:ext cx="990599" cy="723600"/>
          </a:xfrm>
          <a:prstGeom prst="rect">
            <a:avLst/>
          </a:prstGeom>
          <a:noFill/>
          <a:ln>
            <a:noFill/>
          </a:ln>
        </p:spPr>
        <p:txBody>
          <a:bodyPr anchorCtr="0" anchor="t" bIns="91425" lIns="91425" rIns="91425" tIns="91425">
            <a:noAutofit/>
          </a:bodyPr>
          <a:lstStyle/>
          <a:p>
            <a:pPr>
              <a:spcBef>
                <a:spcPts val="0"/>
              </a:spcBef>
              <a:buNone/>
            </a:pPr>
            <a:r>
              <a:rPr lang="en"/>
              <a:t>Error Indicator</a:t>
            </a:r>
          </a:p>
        </p:txBody>
      </p:sp>
      <p:cxnSp>
        <p:nvCxnSpPr>
          <p:cNvPr id="196" name="Shape 196"/>
          <p:cNvCxnSpPr/>
          <p:nvPr/>
        </p:nvCxnSpPr>
        <p:spPr>
          <a:xfrm>
            <a:off x="8174450" y="3917100"/>
            <a:ext cx="361499" cy="4799"/>
          </a:xfrm>
          <a:prstGeom prst="straightConnector1">
            <a:avLst/>
          </a:prstGeom>
          <a:noFill/>
          <a:ln cap="flat" cmpd="sng" w="19050">
            <a:solidFill>
              <a:schemeClr val="dk2"/>
            </a:solidFill>
            <a:prstDash val="solid"/>
            <a:round/>
            <a:headEnd len="lg" w="lg" type="none"/>
            <a:tailEnd len="lg" w="lg" type="triangle"/>
          </a:ln>
        </p:spPr>
      </p:cxnSp>
      <p:sp>
        <p:nvSpPr>
          <p:cNvPr id="197" name="Shape 197"/>
          <p:cNvSpPr txBox="1"/>
          <p:nvPr/>
        </p:nvSpPr>
        <p:spPr>
          <a:xfrm>
            <a:off x="8111025" y="3247050"/>
            <a:ext cx="1111799" cy="271499"/>
          </a:xfrm>
          <a:prstGeom prst="rect">
            <a:avLst/>
          </a:prstGeom>
          <a:noFill/>
          <a:ln>
            <a:noFill/>
          </a:ln>
        </p:spPr>
        <p:txBody>
          <a:bodyPr anchorCtr="0" anchor="t" bIns="91425" lIns="91425" rIns="91425" tIns="91425">
            <a:noAutofit/>
          </a:bodyPr>
          <a:lstStyle/>
          <a:p>
            <a:pPr>
              <a:spcBef>
                <a:spcPts val="0"/>
              </a:spcBef>
              <a:buNone/>
            </a:pPr>
            <a:r>
              <a:rPr lang="en"/>
              <a:t>Error Messages</a:t>
            </a:r>
          </a:p>
        </p:txBody>
      </p:sp>
      <p:sp>
        <p:nvSpPr>
          <p:cNvPr id="198" name="Shape 198"/>
          <p:cNvSpPr txBox="1"/>
          <p:nvPr/>
        </p:nvSpPr>
        <p:spPr>
          <a:xfrm>
            <a:off x="576750" y="3900875"/>
            <a:ext cx="4194600" cy="2401200"/>
          </a:xfrm>
          <a:prstGeom prst="rect">
            <a:avLst/>
          </a:prstGeom>
          <a:noFill/>
          <a:ln>
            <a:noFill/>
          </a:ln>
        </p:spPr>
        <p:txBody>
          <a:bodyPr anchorCtr="0" anchor="t" bIns="91425" lIns="91425" rIns="91425" tIns="91425">
            <a:noAutofit/>
          </a:bodyPr>
          <a:lstStyle/>
          <a:p>
            <a:pPr rtl="0">
              <a:spcBef>
                <a:spcPts val="0"/>
              </a:spcBef>
              <a:buNone/>
            </a:pPr>
            <a:r>
              <a:rPr lang="en">
                <a:latin typeface="Courier New"/>
                <a:ea typeface="Courier New"/>
                <a:cs typeface="Courier New"/>
                <a:sym typeface="Courier New"/>
              </a:rPr>
              <a:t>tokens = scanSource(program);</a:t>
            </a:r>
          </a:p>
          <a:p>
            <a:pPr rtl="0">
              <a:spcBef>
                <a:spcPts val="0"/>
              </a:spcBef>
              <a:buNone/>
            </a:pPr>
            <a:r>
              <a:rPr lang="en">
                <a:latin typeface="Courier New"/>
                <a:ea typeface="Courier New"/>
                <a:cs typeface="Courier New"/>
                <a:sym typeface="Courier New"/>
              </a:rPr>
              <a:t>symbols=buildSymbolTable(tokens);</a:t>
            </a:r>
          </a:p>
          <a:p>
            <a:pPr rtl="0">
              <a:spcBef>
                <a:spcPts val="0"/>
              </a:spcBef>
              <a:buNone/>
            </a:pPr>
            <a:r>
              <a:rPr lang="en">
                <a:latin typeface="Courier New"/>
                <a:ea typeface="Courier New"/>
                <a:cs typeface="Courier New"/>
                <a:sym typeface="Courier New"/>
              </a:rPr>
              <a:t>try{</a:t>
            </a:r>
          </a:p>
          <a:p>
            <a:pPr rtl="0">
              <a:spcBef>
                <a:spcPts val="0"/>
              </a:spcBef>
              <a:buNone/>
            </a:pPr>
            <a:r>
              <a:rPr lang="en">
                <a:latin typeface="Courier New"/>
                <a:ea typeface="Courier New"/>
                <a:cs typeface="Courier New"/>
                <a:sym typeface="Courier New"/>
              </a:rPr>
              <a:t>	tree=analysis(tokens,symbols);</a:t>
            </a:r>
          </a:p>
          <a:p>
            <a:pPr rtl="0">
              <a:spcBef>
                <a:spcPts val="0"/>
              </a:spcBef>
              <a:buNone/>
            </a:pPr>
            <a:r>
              <a:rPr lang="en">
                <a:latin typeface="Courier New"/>
                <a:ea typeface="Courier New"/>
                <a:cs typeface="Courier New"/>
                <a:sym typeface="Courier New"/>
              </a:rPr>
              <a:t>	generateBinary(tree);</a:t>
            </a:r>
          </a:p>
          <a:p>
            <a:pPr rtl="0">
              <a:spcBef>
                <a:spcPts val="0"/>
              </a:spcBef>
              <a:buNone/>
            </a:pPr>
            <a:r>
              <a:rPr lang="en">
                <a:latin typeface="Courier New"/>
                <a:ea typeface="Courier New"/>
                <a:cs typeface="Courier New"/>
                <a:sym typeface="Courier New"/>
              </a:rPr>
              <a:t>catch(errors){</a:t>
            </a:r>
          </a:p>
          <a:p>
            <a:pPr rtl="0">
              <a:spcBef>
                <a:spcPts val="0"/>
              </a:spcBef>
              <a:buNone/>
            </a:pPr>
            <a:r>
              <a:rPr lang="en">
                <a:latin typeface="Courier New"/>
                <a:ea typeface="Courier New"/>
                <a:cs typeface="Courier New"/>
                <a:sym typeface="Courier New"/>
              </a:rPr>
              <a:t>	print errors</a:t>
            </a:r>
          </a:p>
          <a:p>
            <a:pPr>
              <a:spcBef>
                <a:spcPts val="0"/>
              </a:spcBef>
              <a:buNone/>
            </a:pPr>
            <a:r>
              <a:rPr lang="en">
                <a:latin typeface="Courier New"/>
                <a:ea typeface="Courier New"/>
                <a:cs typeface="Courier New"/>
                <a:sym typeface="Courier New"/>
              </a:rPr>
              <a:t>}</a:t>
            </a:r>
          </a:p>
        </p:txBody>
      </p:sp>
      <p:sp>
        <p:nvSpPr>
          <p:cNvPr id="199" name="Shape 1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Design Strategies</a:t>
            </a:r>
          </a:p>
        </p:txBody>
      </p:sp>
      <p:sp>
        <p:nvSpPr>
          <p:cNvPr id="205" name="Shape 20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Object-Oriented (Decentralized) Design</a:t>
            </a:r>
          </a:p>
          <a:p>
            <a:pPr indent="-228600" lvl="0" marL="457200" marR="0" rtl="0" algn="l">
              <a:lnSpc>
                <a:spcPct val="100000"/>
              </a:lnSpc>
              <a:spcBef>
                <a:spcPts val="600"/>
              </a:spcBef>
              <a:spcAft>
                <a:spcPts val="0"/>
              </a:spcAft>
              <a:buSzPct val="100000"/>
            </a:pPr>
            <a:r>
              <a:rPr lang="en" sz="2400"/>
              <a:t>System is designed as a collection of interacting objects.</a:t>
            </a:r>
          </a:p>
          <a:p>
            <a:pPr indent="-228600" lvl="0" marL="457200" marR="0" rtl="0" algn="l">
              <a:lnSpc>
                <a:spcPct val="100000"/>
              </a:lnSpc>
              <a:spcBef>
                <a:spcPts val="600"/>
              </a:spcBef>
              <a:spcAft>
                <a:spcPts val="0"/>
              </a:spcAft>
              <a:buSzPct val="100000"/>
            </a:pPr>
            <a:r>
              <a:rPr lang="en" sz="2400"/>
              <a:t>System state is decentralized and each object manages its own data.</a:t>
            </a:r>
          </a:p>
          <a:p>
            <a:pPr indent="-228600" lvl="0" marL="457200" marR="0" rtl="0" algn="l">
              <a:lnSpc>
                <a:spcPct val="100000"/>
              </a:lnSpc>
              <a:spcBef>
                <a:spcPts val="600"/>
              </a:spcBef>
              <a:spcAft>
                <a:spcPts val="0"/>
              </a:spcAft>
              <a:buSzPct val="100000"/>
            </a:pPr>
            <a:r>
              <a:rPr lang="en" sz="2400"/>
              <a:t>Multiple instances of an object may exist and communicate.</a:t>
            </a:r>
          </a:p>
          <a:p>
            <a:pPr indent="-228600" lvl="0" marL="457200" marR="0" rtl="0" algn="l">
              <a:lnSpc>
                <a:spcPct val="100000"/>
              </a:lnSpc>
              <a:spcBef>
                <a:spcPts val="600"/>
              </a:spcBef>
              <a:spcAft>
                <a:spcPts val="0"/>
              </a:spcAft>
              <a:buSzPct val="100000"/>
            </a:pPr>
            <a:r>
              <a:rPr lang="en" sz="2400"/>
              <a:t>How most systems are designed.</a:t>
            </a:r>
          </a:p>
          <a:p>
            <a:pPr indent="-228600" lvl="1" marL="914400" marR="0" rtl="0" algn="l">
              <a:lnSpc>
                <a:spcPct val="100000"/>
              </a:lnSpc>
              <a:spcBef>
                <a:spcPts val="600"/>
              </a:spcBef>
              <a:spcAft>
                <a:spcPts val="0"/>
              </a:spcAft>
              <a:buSzPct val="80000"/>
            </a:pPr>
            <a:r>
              <a:rPr lang="en"/>
              <a:t>Easier to isolate errors in one component.</a:t>
            </a:r>
          </a:p>
        </p:txBody>
      </p:sp>
      <p:sp>
        <p:nvSpPr>
          <p:cNvPr id="206" name="Shape 2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Object-Oriented View of a Compiler</a:t>
            </a:r>
          </a:p>
        </p:txBody>
      </p:sp>
      <p:sp>
        <p:nvSpPr>
          <p:cNvPr id="212" name="Shape 212"/>
          <p:cNvSpPr/>
          <p:nvPr/>
        </p:nvSpPr>
        <p:spPr>
          <a:xfrm>
            <a:off x="859875" y="2621550"/>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Token Stream</a:t>
            </a:r>
          </a:p>
        </p:txBody>
      </p:sp>
      <p:sp>
        <p:nvSpPr>
          <p:cNvPr id="213" name="Shape 213"/>
          <p:cNvSpPr/>
          <p:nvPr/>
        </p:nvSpPr>
        <p:spPr>
          <a:xfrm>
            <a:off x="2973075" y="2621550"/>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Symbol Table</a:t>
            </a:r>
          </a:p>
        </p:txBody>
      </p:sp>
      <p:cxnSp>
        <p:nvCxnSpPr>
          <p:cNvPr id="214" name="Shape 214"/>
          <p:cNvCxnSpPr>
            <a:stCxn id="212" idx="3"/>
            <a:endCxn id="213" idx="1"/>
          </p:cNvCxnSpPr>
          <p:nvPr/>
        </p:nvCxnSpPr>
        <p:spPr>
          <a:xfrm>
            <a:off x="2034374" y="3020100"/>
            <a:ext cx="938700" cy="0"/>
          </a:xfrm>
          <a:prstGeom prst="straightConnector1">
            <a:avLst/>
          </a:prstGeom>
          <a:noFill/>
          <a:ln cap="flat" cmpd="sng" w="19050">
            <a:solidFill>
              <a:schemeClr val="dk2"/>
            </a:solidFill>
            <a:prstDash val="solid"/>
            <a:round/>
            <a:headEnd len="lg" w="lg" type="none"/>
            <a:tailEnd len="lg" w="lg" type="triangle"/>
          </a:ln>
        </p:spPr>
      </p:cxnSp>
      <p:cxnSp>
        <p:nvCxnSpPr>
          <p:cNvPr id="215" name="Shape 215"/>
          <p:cNvCxnSpPr>
            <a:endCxn id="212" idx="0"/>
          </p:cNvCxnSpPr>
          <p:nvPr/>
        </p:nvCxnSpPr>
        <p:spPr>
          <a:xfrm>
            <a:off x="1363124" y="2233650"/>
            <a:ext cx="84000" cy="387900"/>
          </a:xfrm>
          <a:prstGeom prst="straightConnector1">
            <a:avLst/>
          </a:prstGeom>
          <a:noFill/>
          <a:ln cap="flat" cmpd="sng" w="19050">
            <a:solidFill>
              <a:schemeClr val="dk2"/>
            </a:solidFill>
            <a:prstDash val="solid"/>
            <a:round/>
            <a:headEnd len="lg" w="lg" type="none"/>
            <a:tailEnd len="lg" w="lg" type="triangle"/>
          </a:ln>
        </p:spPr>
      </p:cxnSp>
      <p:sp>
        <p:nvSpPr>
          <p:cNvPr id="216" name="Shape 216"/>
          <p:cNvSpPr txBox="1"/>
          <p:nvPr/>
        </p:nvSpPr>
        <p:spPr>
          <a:xfrm>
            <a:off x="702575" y="1803625"/>
            <a:ext cx="1667400" cy="387899"/>
          </a:xfrm>
          <a:prstGeom prst="rect">
            <a:avLst/>
          </a:prstGeom>
          <a:noFill/>
          <a:ln>
            <a:noFill/>
          </a:ln>
        </p:spPr>
        <p:txBody>
          <a:bodyPr anchorCtr="0" anchor="t" bIns="91425" lIns="91425" rIns="91425" tIns="91425">
            <a:noAutofit/>
          </a:bodyPr>
          <a:lstStyle/>
          <a:p>
            <a:pPr lvl="0" rtl="0">
              <a:spcBef>
                <a:spcPts val="0"/>
              </a:spcBef>
              <a:buNone/>
            </a:pPr>
            <a:r>
              <a:rPr lang="en"/>
              <a:t>Source Program</a:t>
            </a:r>
          </a:p>
        </p:txBody>
      </p:sp>
      <p:sp>
        <p:nvSpPr>
          <p:cNvPr id="217" name="Shape 217"/>
          <p:cNvSpPr txBox="1"/>
          <p:nvPr/>
        </p:nvSpPr>
        <p:spPr>
          <a:xfrm>
            <a:off x="2107725" y="2569125"/>
            <a:ext cx="794400" cy="325200"/>
          </a:xfrm>
          <a:prstGeom prst="rect">
            <a:avLst/>
          </a:prstGeom>
          <a:noFill/>
          <a:ln>
            <a:noFill/>
          </a:ln>
        </p:spPr>
        <p:txBody>
          <a:bodyPr anchorCtr="0" anchor="t" bIns="91425" lIns="91425" rIns="91425" tIns="91425">
            <a:noAutofit/>
          </a:bodyPr>
          <a:lstStyle/>
          <a:p>
            <a:pPr lvl="0" rtl="0">
              <a:spcBef>
                <a:spcPts val="0"/>
              </a:spcBef>
              <a:buNone/>
            </a:pPr>
            <a:r>
              <a:rPr lang="en"/>
              <a:t>Add</a:t>
            </a:r>
          </a:p>
        </p:txBody>
      </p:sp>
      <p:sp>
        <p:nvSpPr>
          <p:cNvPr id="218" name="Shape 218"/>
          <p:cNvSpPr/>
          <p:nvPr/>
        </p:nvSpPr>
        <p:spPr>
          <a:xfrm>
            <a:off x="4216025" y="3848675"/>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Syntax Tree</a:t>
            </a:r>
          </a:p>
        </p:txBody>
      </p:sp>
      <p:sp>
        <p:nvSpPr>
          <p:cNvPr id="219" name="Shape 219"/>
          <p:cNvSpPr/>
          <p:nvPr/>
        </p:nvSpPr>
        <p:spPr>
          <a:xfrm>
            <a:off x="1867125" y="5316575"/>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Abstract Code</a:t>
            </a:r>
          </a:p>
        </p:txBody>
      </p:sp>
      <p:sp>
        <p:nvSpPr>
          <p:cNvPr id="220" name="Shape 220"/>
          <p:cNvSpPr/>
          <p:nvPr/>
        </p:nvSpPr>
        <p:spPr>
          <a:xfrm>
            <a:off x="6418100" y="3846450"/>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Error Messages</a:t>
            </a:r>
          </a:p>
        </p:txBody>
      </p:sp>
      <p:sp>
        <p:nvSpPr>
          <p:cNvPr id="221" name="Shape 221"/>
          <p:cNvSpPr txBox="1"/>
          <p:nvPr/>
        </p:nvSpPr>
        <p:spPr>
          <a:xfrm>
            <a:off x="1510025" y="2244050"/>
            <a:ext cx="650700" cy="178500"/>
          </a:xfrm>
          <a:prstGeom prst="rect">
            <a:avLst/>
          </a:prstGeom>
          <a:noFill/>
          <a:ln>
            <a:noFill/>
          </a:ln>
        </p:spPr>
        <p:txBody>
          <a:bodyPr anchorCtr="0" anchor="t" bIns="91425" lIns="91425" rIns="91425" tIns="91425">
            <a:noAutofit/>
          </a:bodyPr>
          <a:lstStyle/>
          <a:p>
            <a:pPr>
              <a:spcBef>
                <a:spcPts val="0"/>
              </a:spcBef>
              <a:buNone/>
            </a:pPr>
            <a:r>
              <a:rPr lang="en"/>
              <a:t>Scan</a:t>
            </a:r>
          </a:p>
        </p:txBody>
      </p:sp>
      <p:sp>
        <p:nvSpPr>
          <p:cNvPr id="222" name="Shape 222"/>
          <p:cNvSpPr/>
          <p:nvPr/>
        </p:nvSpPr>
        <p:spPr>
          <a:xfrm>
            <a:off x="1867125" y="3848675"/>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Grammar</a:t>
            </a:r>
          </a:p>
        </p:txBody>
      </p:sp>
      <p:cxnSp>
        <p:nvCxnSpPr>
          <p:cNvPr id="223" name="Shape 223"/>
          <p:cNvCxnSpPr>
            <a:stCxn id="222" idx="0"/>
            <a:endCxn id="213" idx="2"/>
          </p:cNvCxnSpPr>
          <p:nvPr/>
        </p:nvCxnSpPr>
        <p:spPr>
          <a:xfrm flipH="1" rot="10800000">
            <a:off x="2454374" y="3418775"/>
            <a:ext cx="1106099" cy="429900"/>
          </a:xfrm>
          <a:prstGeom prst="straightConnector1">
            <a:avLst/>
          </a:prstGeom>
          <a:noFill/>
          <a:ln cap="flat" cmpd="sng" w="19050">
            <a:solidFill>
              <a:schemeClr val="dk2"/>
            </a:solidFill>
            <a:prstDash val="solid"/>
            <a:round/>
            <a:headEnd len="lg" w="lg" type="none"/>
            <a:tailEnd len="lg" w="lg" type="triangle"/>
          </a:ln>
        </p:spPr>
      </p:cxnSp>
      <p:sp>
        <p:nvSpPr>
          <p:cNvPr id="224" name="Shape 224"/>
          <p:cNvSpPr txBox="1"/>
          <p:nvPr/>
        </p:nvSpPr>
        <p:spPr>
          <a:xfrm>
            <a:off x="3090975" y="3518550"/>
            <a:ext cx="938700" cy="387899"/>
          </a:xfrm>
          <a:prstGeom prst="rect">
            <a:avLst/>
          </a:prstGeom>
          <a:noFill/>
          <a:ln>
            <a:noFill/>
          </a:ln>
        </p:spPr>
        <p:txBody>
          <a:bodyPr anchorCtr="0" anchor="t" bIns="91425" lIns="91425" rIns="91425" tIns="91425">
            <a:noAutofit/>
          </a:bodyPr>
          <a:lstStyle/>
          <a:p>
            <a:pPr>
              <a:spcBef>
                <a:spcPts val="0"/>
              </a:spcBef>
              <a:buNone/>
            </a:pPr>
            <a:r>
              <a:rPr lang="en"/>
              <a:t>Get</a:t>
            </a:r>
          </a:p>
        </p:txBody>
      </p:sp>
      <p:cxnSp>
        <p:nvCxnSpPr>
          <p:cNvPr id="225" name="Shape 225"/>
          <p:cNvCxnSpPr>
            <a:stCxn id="212" idx="2"/>
            <a:endCxn id="222" idx="1"/>
          </p:cNvCxnSpPr>
          <p:nvPr/>
        </p:nvCxnSpPr>
        <p:spPr>
          <a:xfrm>
            <a:off x="1447124" y="3418650"/>
            <a:ext cx="419999" cy="828600"/>
          </a:xfrm>
          <a:prstGeom prst="straightConnector1">
            <a:avLst/>
          </a:prstGeom>
          <a:noFill/>
          <a:ln cap="flat" cmpd="sng" w="19050">
            <a:solidFill>
              <a:schemeClr val="dk2"/>
            </a:solidFill>
            <a:prstDash val="solid"/>
            <a:round/>
            <a:headEnd len="lg" w="lg" type="none"/>
            <a:tailEnd len="lg" w="lg" type="triangle"/>
          </a:ln>
        </p:spPr>
      </p:cxnSp>
      <p:sp>
        <p:nvSpPr>
          <p:cNvPr id="226" name="Shape 226"/>
          <p:cNvSpPr txBox="1"/>
          <p:nvPr/>
        </p:nvSpPr>
        <p:spPr>
          <a:xfrm>
            <a:off x="765475" y="3743700"/>
            <a:ext cx="990599" cy="178500"/>
          </a:xfrm>
          <a:prstGeom prst="rect">
            <a:avLst/>
          </a:prstGeom>
          <a:noFill/>
          <a:ln>
            <a:noFill/>
          </a:ln>
        </p:spPr>
        <p:txBody>
          <a:bodyPr anchorCtr="0" anchor="t" bIns="91425" lIns="91425" rIns="91425" tIns="91425">
            <a:noAutofit/>
          </a:bodyPr>
          <a:lstStyle/>
          <a:p>
            <a:pPr>
              <a:spcBef>
                <a:spcPts val="0"/>
              </a:spcBef>
              <a:buNone/>
            </a:pPr>
            <a:r>
              <a:rPr lang="en"/>
              <a:t>Check</a:t>
            </a:r>
          </a:p>
        </p:txBody>
      </p:sp>
      <p:cxnSp>
        <p:nvCxnSpPr>
          <p:cNvPr id="227" name="Shape 227"/>
          <p:cNvCxnSpPr>
            <a:endCxn id="218" idx="1"/>
          </p:cNvCxnSpPr>
          <p:nvPr/>
        </p:nvCxnSpPr>
        <p:spPr>
          <a:xfrm>
            <a:off x="3041525" y="4247225"/>
            <a:ext cx="1174500" cy="0"/>
          </a:xfrm>
          <a:prstGeom prst="straightConnector1">
            <a:avLst/>
          </a:prstGeom>
          <a:noFill/>
          <a:ln cap="flat" cmpd="sng" w="19050">
            <a:solidFill>
              <a:schemeClr val="dk2"/>
            </a:solidFill>
            <a:prstDash val="solid"/>
            <a:round/>
            <a:headEnd len="lg" w="lg" type="none"/>
            <a:tailEnd len="lg" w="lg" type="triangle"/>
          </a:ln>
        </p:spPr>
      </p:cxnSp>
      <p:sp>
        <p:nvSpPr>
          <p:cNvPr id="228" name="Shape 228"/>
          <p:cNvSpPr txBox="1"/>
          <p:nvPr/>
        </p:nvSpPr>
        <p:spPr>
          <a:xfrm>
            <a:off x="3208800" y="4309850"/>
            <a:ext cx="860399" cy="325200"/>
          </a:xfrm>
          <a:prstGeom prst="rect">
            <a:avLst/>
          </a:prstGeom>
          <a:noFill/>
          <a:ln>
            <a:noFill/>
          </a:ln>
        </p:spPr>
        <p:txBody>
          <a:bodyPr anchorCtr="0" anchor="t" bIns="91425" lIns="91425" rIns="91425" tIns="91425">
            <a:noAutofit/>
          </a:bodyPr>
          <a:lstStyle/>
          <a:p>
            <a:pPr>
              <a:spcBef>
                <a:spcPts val="0"/>
              </a:spcBef>
              <a:buNone/>
            </a:pPr>
            <a:r>
              <a:rPr lang="en"/>
              <a:t>Build</a:t>
            </a:r>
          </a:p>
        </p:txBody>
      </p:sp>
      <p:cxnSp>
        <p:nvCxnSpPr>
          <p:cNvPr id="229" name="Shape 229"/>
          <p:cNvCxnSpPr>
            <a:stCxn id="218" idx="3"/>
            <a:endCxn id="220" idx="1"/>
          </p:cNvCxnSpPr>
          <p:nvPr/>
        </p:nvCxnSpPr>
        <p:spPr>
          <a:xfrm flipH="1" rot="10800000">
            <a:off x="5390524" y="4245125"/>
            <a:ext cx="1027500" cy="2100"/>
          </a:xfrm>
          <a:prstGeom prst="straightConnector1">
            <a:avLst/>
          </a:prstGeom>
          <a:noFill/>
          <a:ln cap="flat" cmpd="sng" w="19050">
            <a:solidFill>
              <a:schemeClr val="dk2"/>
            </a:solidFill>
            <a:prstDash val="solid"/>
            <a:round/>
            <a:headEnd len="lg" w="lg" type="none"/>
            <a:tailEnd len="lg" w="lg" type="triangle"/>
          </a:ln>
        </p:spPr>
      </p:cxnSp>
      <p:sp>
        <p:nvSpPr>
          <p:cNvPr id="230" name="Shape 230"/>
          <p:cNvSpPr txBox="1"/>
          <p:nvPr/>
        </p:nvSpPr>
        <p:spPr>
          <a:xfrm>
            <a:off x="5578962" y="4309850"/>
            <a:ext cx="650700" cy="271499"/>
          </a:xfrm>
          <a:prstGeom prst="rect">
            <a:avLst/>
          </a:prstGeom>
          <a:noFill/>
          <a:ln>
            <a:noFill/>
          </a:ln>
        </p:spPr>
        <p:txBody>
          <a:bodyPr anchorCtr="0" anchor="t" bIns="91425" lIns="91425" rIns="91425" tIns="91425">
            <a:noAutofit/>
          </a:bodyPr>
          <a:lstStyle/>
          <a:p>
            <a:pPr>
              <a:spcBef>
                <a:spcPts val="0"/>
              </a:spcBef>
              <a:buNone/>
            </a:pPr>
            <a:r>
              <a:rPr lang="en"/>
              <a:t>Print</a:t>
            </a:r>
          </a:p>
        </p:txBody>
      </p:sp>
      <p:cxnSp>
        <p:nvCxnSpPr>
          <p:cNvPr id="231" name="Shape 231"/>
          <p:cNvCxnSpPr>
            <a:stCxn id="222" idx="2"/>
            <a:endCxn id="219" idx="0"/>
          </p:cNvCxnSpPr>
          <p:nvPr/>
        </p:nvCxnSpPr>
        <p:spPr>
          <a:xfrm>
            <a:off x="2454374" y="4645775"/>
            <a:ext cx="0" cy="670800"/>
          </a:xfrm>
          <a:prstGeom prst="straightConnector1">
            <a:avLst/>
          </a:prstGeom>
          <a:noFill/>
          <a:ln cap="flat" cmpd="sng" w="19050">
            <a:solidFill>
              <a:schemeClr val="dk2"/>
            </a:solidFill>
            <a:prstDash val="solid"/>
            <a:round/>
            <a:headEnd len="lg" w="lg" type="none"/>
            <a:tailEnd len="lg" w="lg" type="triangle"/>
          </a:ln>
        </p:spPr>
      </p:cxnSp>
      <p:sp>
        <p:nvSpPr>
          <p:cNvPr id="232" name="Shape 232"/>
          <p:cNvSpPr txBox="1"/>
          <p:nvPr/>
        </p:nvSpPr>
        <p:spPr>
          <a:xfrm>
            <a:off x="2632050" y="4802700"/>
            <a:ext cx="990599" cy="325200"/>
          </a:xfrm>
          <a:prstGeom prst="rect">
            <a:avLst/>
          </a:prstGeom>
          <a:noFill/>
          <a:ln>
            <a:noFill/>
          </a:ln>
        </p:spPr>
        <p:txBody>
          <a:bodyPr anchorCtr="0" anchor="t" bIns="91425" lIns="91425" rIns="91425" tIns="91425">
            <a:noAutofit/>
          </a:bodyPr>
          <a:lstStyle/>
          <a:p>
            <a:pPr>
              <a:spcBef>
                <a:spcPts val="0"/>
              </a:spcBef>
              <a:buNone/>
            </a:pPr>
            <a:r>
              <a:rPr lang="en"/>
              <a:t>Generate</a:t>
            </a:r>
          </a:p>
        </p:txBody>
      </p:sp>
      <p:sp>
        <p:nvSpPr>
          <p:cNvPr id="233" name="Shape 233"/>
          <p:cNvSpPr/>
          <p:nvPr/>
        </p:nvSpPr>
        <p:spPr>
          <a:xfrm>
            <a:off x="4216025" y="5316575"/>
            <a:ext cx="1174499" cy="797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Object Code</a:t>
            </a:r>
          </a:p>
        </p:txBody>
      </p:sp>
      <p:cxnSp>
        <p:nvCxnSpPr>
          <p:cNvPr id="234" name="Shape 234"/>
          <p:cNvCxnSpPr>
            <a:endCxn id="233" idx="1"/>
          </p:cNvCxnSpPr>
          <p:nvPr/>
        </p:nvCxnSpPr>
        <p:spPr>
          <a:xfrm>
            <a:off x="3041525" y="5715125"/>
            <a:ext cx="1174500" cy="0"/>
          </a:xfrm>
          <a:prstGeom prst="straightConnector1">
            <a:avLst/>
          </a:prstGeom>
          <a:noFill/>
          <a:ln cap="flat" cmpd="sng" w="19050">
            <a:solidFill>
              <a:schemeClr val="dk2"/>
            </a:solidFill>
            <a:prstDash val="solid"/>
            <a:round/>
            <a:headEnd len="lg" w="lg" type="none"/>
            <a:tailEnd len="lg" w="lg" type="triangle"/>
          </a:ln>
        </p:spPr>
      </p:cxnSp>
      <p:sp>
        <p:nvSpPr>
          <p:cNvPr id="235" name="Shape 235"/>
          <p:cNvSpPr txBox="1"/>
          <p:nvPr/>
        </p:nvSpPr>
        <p:spPr>
          <a:xfrm>
            <a:off x="3208800" y="5893275"/>
            <a:ext cx="990599" cy="178500"/>
          </a:xfrm>
          <a:prstGeom prst="rect">
            <a:avLst/>
          </a:prstGeom>
          <a:noFill/>
          <a:ln>
            <a:noFill/>
          </a:ln>
        </p:spPr>
        <p:txBody>
          <a:bodyPr anchorCtr="0" anchor="t" bIns="91425" lIns="91425" rIns="91425" tIns="91425">
            <a:noAutofit/>
          </a:bodyPr>
          <a:lstStyle/>
          <a:p>
            <a:pPr>
              <a:spcBef>
                <a:spcPts val="0"/>
              </a:spcBef>
              <a:buNone/>
            </a:pPr>
            <a:r>
              <a:rPr lang="en"/>
              <a:t>Generate</a:t>
            </a:r>
          </a:p>
        </p:txBody>
      </p:sp>
      <p:sp>
        <p:nvSpPr>
          <p:cNvPr id="236" name="Shape 2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242" name="Shape 24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Design activities include architectural design, interface design, component design, data design, and algorithm design.</a:t>
            </a:r>
          </a:p>
          <a:p>
            <a:pPr indent="-228600" lvl="1" marL="914400" marR="0" rtl="0" algn="l">
              <a:lnSpc>
                <a:spcPct val="100000"/>
              </a:lnSpc>
              <a:spcBef>
                <a:spcPts val="600"/>
              </a:spcBef>
              <a:spcAft>
                <a:spcPts val="0"/>
              </a:spcAft>
            </a:pPr>
            <a:r>
              <a:rPr lang="en"/>
              <a:t>But this is a messy process where phases overlap and activities cycle.</a:t>
            </a:r>
          </a:p>
          <a:p>
            <a:pPr indent="-228600" lvl="0" marL="457200" marR="0" rtl="0" algn="l">
              <a:lnSpc>
                <a:spcPct val="100000"/>
              </a:lnSpc>
              <a:spcBef>
                <a:spcPts val="600"/>
              </a:spcBef>
              <a:spcAft>
                <a:spcPts val="0"/>
              </a:spcAft>
            </a:pPr>
            <a:r>
              <a:rPr lang="en"/>
              <a:t>Functional decomposition considers the system as an assembly line of functional units.</a:t>
            </a:r>
          </a:p>
          <a:p>
            <a:pPr indent="-228600" lvl="0" marL="457200" marR="0" rtl="0" algn="l">
              <a:lnSpc>
                <a:spcPct val="100000"/>
              </a:lnSpc>
              <a:spcBef>
                <a:spcPts val="600"/>
              </a:spcBef>
              <a:spcAft>
                <a:spcPts val="0"/>
              </a:spcAft>
            </a:pPr>
            <a:r>
              <a:rPr lang="en"/>
              <a:t>Object-oriented decomposition considers the system as a set of entities responsible for their own data.</a:t>
            </a:r>
          </a:p>
        </p:txBody>
      </p:sp>
      <p:sp>
        <p:nvSpPr>
          <p:cNvPr id="243" name="Shape 2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nvSpPr>
        <p:spPr>
          <a:xfrm>
            <a:off x="524300" y="2065800"/>
            <a:ext cx="7613099" cy="2663399"/>
          </a:xfrm>
          <a:prstGeom prst="rect">
            <a:avLst/>
          </a:prstGeom>
          <a:noFill/>
          <a:ln>
            <a:noFill/>
          </a:ln>
        </p:spPr>
        <p:txBody>
          <a:bodyPr anchorCtr="0" anchor="t" bIns="91425" lIns="91425" rIns="91425" tIns="91425">
            <a:noAutofit/>
          </a:bodyPr>
          <a:lstStyle/>
          <a:p>
            <a:pPr>
              <a:spcBef>
                <a:spcPts val="0"/>
              </a:spcBef>
              <a:buNone/>
            </a:pPr>
            <a:r>
              <a:rPr b="1" lang="en" sz="4800">
                <a:solidFill>
                  <a:srgbClr val="FFFFFF"/>
                </a:solidFill>
              </a:rPr>
              <a:t>What are the criteria for a “good” design?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Design Quality</a:t>
            </a:r>
          </a:p>
        </p:txBody>
      </p:sp>
      <p:sp>
        <p:nvSpPr>
          <p:cNvPr id="254" name="Shape 25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Design quality is an elusive concept.</a:t>
            </a:r>
          </a:p>
          <a:p>
            <a:pPr indent="-228600" lvl="1" marL="914400" marR="0" rtl="0" algn="l">
              <a:lnSpc>
                <a:spcPct val="100000"/>
              </a:lnSpc>
              <a:spcBef>
                <a:spcPts val="600"/>
              </a:spcBef>
              <a:spcAft>
                <a:spcPts val="0"/>
              </a:spcAft>
            </a:pPr>
            <a:r>
              <a:rPr lang="en"/>
              <a:t>Depends on organizational priorities, and involves balancing competing objectives.</a:t>
            </a:r>
          </a:p>
          <a:p>
            <a:pPr indent="-228600" lvl="0" marL="457200" marR="0" rtl="0" algn="l">
              <a:lnSpc>
                <a:spcPct val="100000"/>
              </a:lnSpc>
              <a:spcBef>
                <a:spcPts val="600"/>
              </a:spcBef>
              <a:spcAft>
                <a:spcPts val="0"/>
              </a:spcAft>
            </a:pPr>
            <a:r>
              <a:rPr lang="en"/>
              <a:t>A “good” design may be the most efficient, the cheapest, the most maintainable, the most reliable, etc…</a:t>
            </a:r>
          </a:p>
          <a:p>
            <a:pPr indent="-228600" lvl="0" marL="457200" marR="0" rtl="0" algn="l">
              <a:lnSpc>
                <a:spcPct val="100000"/>
              </a:lnSpc>
              <a:spcBef>
                <a:spcPts val="600"/>
              </a:spcBef>
              <a:spcAft>
                <a:spcPts val="0"/>
              </a:spcAft>
            </a:pPr>
            <a:r>
              <a:rPr lang="en"/>
              <a:t>Key attributes usually involve clarity and maintainability.</a:t>
            </a:r>
          </a:p>
          <a:p>
            <a:pPr indent="-228600" lvl="0" marL="457200" marR="0" rtl="0" algn="l">
              <a:lnSpc>
                <a:spcPct val="100000"/>
              </a:lnSpc>
              <a:spcBef>
                <a:spcPts val="600"/>
              </a:spcBef>
              <a:spcAft>
                <a:spcPts val="0"/>
              </a:spcAft>
            </a:pPr>
            <a:r>
              <a:rPr lang="en"/>
              <a:t>Quality characteristics are equally applicable to function-oriented and object-oriented design.</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50"/>
            <a:ext cx="8538599" cy="1143299"/>
          </a:xfrm>
          <a:prstGeom prst="rect">
            <a:avLst/>
          </a:prstGeom>
        </p:spPr>
        <p:txBody>
          <a:bodyPr anchorCtr="0" anchor="b" bIns="91425" lIns="91425" rIns="91425" tIns="91425">
            <a:noAutofit/>
          </a:bodyPr>
          <a:lstStyle/>
          <a:p>
            <a:pPr lvl="0" rtl="0">
              <a:spcBef>
                <a:spcPts val="0"/>
              </a:spcBef>
              <a:buNone/>
            </a:pPr>
            <a:r>
              <a:rPr lang="en"/>
              <a:t>Expensive to Maximize Attributes</a:t>
            </a:r>
          </a:p>
        </p:txBody>
      </p:sp>
      <p:sp>
        <p:nvSpPr>
          <p:cNvPr id="261" name="Shape 26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t>Costs rise exponentially if very high levels of an attribute are required.</a:t>
            </a:r>
          </a:p>
          <a:p>
            <a:pPr lvl="0" rtl="0">
              <a:spcBef>
                <a:spcPts val="0"/>
              </a:spcBef>
              <a:buNone/>
            </a:pPr>
            <a:r>
              <a:t/>
            </a:r>
            <a:endParaRPr/>
          </a:p>
        </p:txBody>
      </p:sp>
      <p:cxnSp>
        <p:nvCxnSpPr>
          <p:cNvPr id="262" name="Shape 262"/>
          <p:cNvCxnSpPr/>
          <p:nvPr/>
        </p:nvCxnSpPr>
        <p:spPr>
          <a:xfrm flipH="1" rot="10800000">
            <a:off x="2524325" y="2706374"/>
            <a:ext cx="299" cy="3315300"/>
          </a:xfrm>
          <a:prstGeom prst="straightConnector1">
            <a:avLst/>
          </a:prstGeom>
          <a:noFill/>
          <a:ln cap="flat" cmpd="sng" w="38100">
            <a:solidFill>
              <a:srgbClr val="2388DB"/>
            </a:solidFill>
            <a:prstDash val="solid"/>
            <a:round/>
            <a:headEnd len="lg" w="lg" type="none"/>
            <a:tailEnd len="lg" w="lg" type="triangle"/>
          </a:ln>
        </p:spPr>
      </p:cxnSp>
      <p:cxnSp>
        <p:nvCxnSpPr>
          <p:cNvPr id="263" name="Shape 263"/>
          <p:cNvCxnSpPr/>
          <p:nvPr/>
        </p:nvCxnSpPr>
        <p:spPr>
          <a:xfrm flipH="1" rot="10800000">
            <a:off x="2540575" y="6021724"/>
            <a:ext cx="4079099" cy="16200"/>
          </a:xfrm>
          <a:prstGeom prst="straightConnector1">
            <a:avLst/>
          </a:prstGeom>
          <a:noFill/>
          <a:ln cap="flat" cmpd="sng" w="38100">
            <a:solidFill>
              <a:srgbClr val="2388DB"/>
            </a:solidFill>
            <a:prstDash val="solid"/>
            <a:round/>
            <a:headEnd len="lg" w="lg" type="none"/>
            <a:tailEnd len="lg" w="lg" type="triangle"/>
          </a:ln>
        </p:spPr>
      </p:cxnSp>
      <p:sp>
        <p:nvSpPr>
          <p:cNvPr id="264" name="Shape 264"/>
          <p:cNvSpPr txBox="1"/>
          <p:nvPr/>
        </p:nvSpPr>
        <p:spPr>
          <a:xfrm>
            <a:off x="1226275" y="3071400"/>
            <a:ext cx="1476000" cy="715199"/>
          </a:xfrm>
          <a:prstGeom prst="rect">
            <a:avLst/>
          </a:prstGeom>
          <a:noFill/>
          <a:ln>
            <a:noFill/>
          </a:ln>
        </p:spPr>
        <p:txBody>
          <a:bodyPr anchorCtr="0" anchor="t" bIns="91425" lIns="91425" rIns="91425" tIns="91425">
            <a:noAutofit/>
          </a:bodyPr>
          <a:lstStyle/>
          <a:p>
            <a:pPr lvl="0" rtl="0">
              <a:spcBef>
                <a:spcPts val="0"/>
              </a:spcBef>
              <a:buNone/>
            </a:pPr>
            <a:r>
              <a:rPr b="1" lang="en" sz="1800"/>
              <a:t>Cost</a:t>
            </a:r>
          </a:p>
        </p:txBody>
      </p:sp>
      <p:sp>
        <p:nvSpPr>
          <p:cNvPr id="265" name="Shape 265"/>
          <p:cNvSpPr txBox="1"/>
          <p:nvPr/>
        </p:nvSpPr>
        <p:spPr>
          <a:xfrm>
            <a:off x="6681150" y="5449250"/>
            <a:ext cx="2314499" cy="715199"/>
          </a:xfrm>
          <a:prstGeom prst="rect">
            <a:avLst/>
          </a:prstGeom>
          <a:noFill/>
          <a:ln>
            <a:noFill/>
          </a:ln>
        </p:spPr>
        <p:txBody>
          <a:bodyPr anchorCtr="0" anchor="t" bIns="91425" lIns="91425" rIns="91425" tIns="91425">
            <a:noAutofit/>
          </a:bodyPr>
          <a:lstStyle/>
          <a:p>
            <a:pPr lvl="0" rtl="0">
              <a:spcBef>
                <a:spcPts val="0"/>
              </a:spcBef>
              <a:buNone/>
            </a:pPr>
            <a:r>
              <a:rPr b="1" lang="en" sz="1800"/>
              <a:t>Efficiency</a:t>
            </a:r>
          </a:p>
          <a:p>
            <a:pPr lvl="0" rtl="0">
              <a:spcBef>
                <a:spcPts val="0"/>
              </a:spcBef>
              <a:buNone/>
            </a:pPr>
            <a:r>
              <a:rPr b="1" lang="en" sz="1800"/>
              <a:t>(Clarity)</a:t>
            </a:r>
          </a:p>
          <a:p>
            <a:pPr lvl="0" rtl="0">
              <a:spcBef>
                <a:spcPts val="0"/>
              </a:spcBef>
              <a:buNone/>
            </a:pPr>
            <a:r>
              <a:rPr b="1" lang="en" sz="1800"/>
              <a:t>(Maintainability)</a:t>
            </a:r>
          </a:p>
          <a:p>
            <a:pPr lvl="0" rtl="0">
              <a:spcBef>
                <a:spcPts val="0"/>
              </a:spcBef>
              <a:buNone/>
            </a:pPr>
            <a:r>
              <a:rPr b="1" lang="en" sz="1800"/>
              <a:t>(etc.)</a:t>
            </a:r>
          </a:p>
        </p:txBody>
      </p:sp>
      <p:sp>
        <p:nvSpPr>
          <p:cNvPr id="266" name="Shape 266"/>
          <p:cNvSpPr/>
          <p:nvPr/>
        </p:nvSpPr>
        <p:spPr>
          <a:xfrm>
            <a:off x="2520650" y="2736375"/>
            <a:ext cx="3690150" cy="3315475"/>
          </a:xfrm>
          <a:custGeom>
            <a:pathLst>
              <a:path extrusionOk="0" h="132619" w="147606">
                <a:moveTo>
                  <a:pt x="0" y="132619"/>
                </a:moveTo>
                <a:cubicBezTo>
                  <a:pt x="50747" y="126275"/>
                  <a:pt x="101483" y="91827"/>
                  <a:pt x="128077" y="48143"/>
                </a:cubicBezTo>
                <a:cubicBezTo>
                  <a:pt x="134450" y="37673"/>
                  <a:pt x="139850" y="26530"/>
                  <a:pt x="143973" y="14988"/>
                </a:cubicBezTo>
                <a:cubicBezTo>
                  <a:pt x="145702" y="10146"/>
                  <a:pt x="145309" y="4598"/>
                  <a:pt x="147606" y="0"/>
                </a:cubicBezTo>
              </a:path>
            </a:pathLst>
          </a:custGeom>
          <a:noFill/>
          <a:ln cap="flat" cmpd="sng" w="19050">
            <a:solidFill>
              <a:srgbClr val="FF0000"/>
            </a:solidFill>
            <a:prstDash val="solid"/>
            <a:round/>
            <a:headEnd len="lg" w="lg" type="none"/>
            <a:tailEnd len="lg" w="lg" type="none"/>
          </a:ln>
        </p:spPr>
      </p:sp>
      <p:sp>
        <p:nvSpPr>
          <p:cNvPr id="267" name="Shape 267"/>
          <p:cNvSpPr/>
          <p:nvPr/>
        </p:nvSpPr>
        <p:spPr>
          <a:xfrm>
            <a:off x="6051850" y="2520650"/>
            <a:ext cx="760800" cy="6017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68" name="Shape 2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47" name="Shape 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Define design</a:t>
            </a:r>
          </a:p>
          <a:p>
            <a:pPr indent="-228600" lvl="0" marL="457200" marR="0" rtl="0" algn="l">
              <a:lnSpc>
                <a:spcPct val="100000"/>
              </a:lnSpc>
              <a:spcBef>
                <a:spcPts val="600"/>
              </a:spcBef>
              <a:spcAft>
                <a:spcPts val="0"/>
              </a:spcAft>
            </a:pPr>
            <a:r>
              <a:rPr lang="en"/>
              <a:t>Introduce the design process</a:t>
            </a:r>
          </a:p>
          <a:p>
            <a:pPr indent="-228600" lvl="0" marL="457200" marR="0" rtl="0" algn="l">
              <a:lnSpc>
                <a:spcPct val="100000"/>
              </a:lnSpc>
              <a:spcBef>
                <a:spcPts val="600"/>
              </a:spcBef>
              <a:spcAft>
                <a:spcPts val="0"/>
              </a:spcAft>
            </a:pPr>
            <a:r>
              <a:rPr lang="en"/>
              <a:t>Preview two design strategies:</a:t>
            </a:r>
          </a:p>
          <a:p>
            <a:pPr indent="-228600" lvl="1" marL="914400" marR="0" rtl="0" algn="l">
              <a:lnSpc>
                <a:spcPct val="100000"/>
              </a:lnSpc>
              <a:spcBef>
                <a:spcPts val="600"/>
              </a:spcBef>
              <a:spcAft>
                <a:spcPts val="0"/>
              </a:spcAft>
              <a:buSzPct val="100000"/>
            </a:pPr>
            <a:r>
              <a:rPr lang="en" sz="2800"/>
              <a:t>Functional Decomposition</a:t>
            </a:r>
          </a:p>
          <a:p>
            <a:pPr indent="-228600" lvl="1" marL="914400" marR="0" rtl="0" algn="l">
              <a:lnSpc>
                <a:spcPct val="100000"/>
              </a:lnSpc>
              <a:spcBef>
                <a:spcPts val="600"/>
              </a:spcBef>
              <a:spcAft>
                <a:spcPts val="0"/>
              </a:spcAft>
              <a:buSzPct val="100000"/>
            </a:pPr>
            <a:r>
              <a:rPr lang="en" sz="2800"/>
              <a:t>Object-Oriented Design</a:t>
            </a:r>
          </a:p>
          <a:p>
            <a:pPr indent="-228600" lvl="0" marL="457200" marR="0" rtl="0" algn="l">
              <a:lnSpc>
                <a:spcPct val="100000"/>
              </a:lnSpc>
              <a:spcBef>
                <a:spcPts val="600"/>
              </a:spcBef>
              <a:spcAft>
                <a:spcPts val="0"/>
              </a:spcAft>
            </a:pPr>
            <a:r>
              <a:rPr lang="en"/>
              <a:t>Overview of design criteria</a:t>
            </a:r>
          </a:p>
        </p:txBody>
      </p:sp>
      <p:sp>
        <p:nvSpPr>
          <p:cNvPr id="48" name="Shape 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
                                        </p:tgtEl>
                                        <p:attrNameLst>
                                          <p:attrName>style.visibility</p:attrName>
                                        </p:attrNameLst>
                                      </p:cBhvr>
                                      <p:to>
                                        <p:strVal val="visible"/>
                                      </p:to>
                                    </p:set>
                                    <p:animEffect filter="fade" transition="in">
                                      <p:cBhvr>
                                        <p:cTn dur="1000"/>
                                        <p:tgtEl>
                                          <p:spTgt spid="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50"/>
            <a:ext cx="8538599" cy="1143299"/>
          </a:xfrm>
          <a:prstGeom prst="rect">
            <a:avLst/>
          </a:prstGeom>
        </p:spPr>
        <p:txBody>
          <a:bodyPr anchorCtr="0" anchor="b" bIns="91425" lIns="91425" rIns="91425" tIns="91425">
            <a:noAutofit/>
          </a:bodyPr>
          <a:lstStyle/>
          <a:p>
            <a:pPr lvl="0" rtl="0">
              <a:spcBef>
                <a:spcPts val="0"/>
              </a:spcBef>
              <a:buNone/>
            </a:pPr>
            <a:r>
              <a:rPr lang="en"/>
              <a:t>Focus on Clarity and Ease of Change</a:t>
            </a:r>
          </a:p>
        </p:txBody>
      </p:sp>
      <p:sp>
        <p:nvSpPr>
          <p:cNvPr id="274" name="Shape 27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Simplicity</a:t>
            </a:r>
          </a:p>
          <a:p>
            <a:pPr indent="-228600" lvl="0" marL="457200" marR="0" rtl="0" algn="l">
              <a:lnSpc>
                <a:spcPct val="100000"/>
              </a:lnSpc>
              <a:spcBef>
                <a:spcPts val="600"/>
              </a:spcBef>
              <a:spcAft>
                <a:spcPts val="0"/>
              </a:spcAft>
            </a:pPr>
            <a:r>
              <a:rPr lang="en"/>
              <a:t>Modularity</a:t>
            </a:r>
          </a:p>
          <a:p>
            <a:pPr indent="-228600" lvl="1" marL="914400" marR="0" rtl="0" algn="l">
              <a:lnSpc>
                <a:spcPct val="100000"/>
              </a:lnSpc>
              <a:spcBef>
                <a:spcPts val="600"/>
              </a:spcBef>
              <a:spcAft>
                <a:spcPts val="0"/>
              </a:spcAft>
            </a:pPr>
            <a:r>
              <a:rPr lang="en"/>
              <a:t>Low Coupling</a:t>
            </a:r>
          </a:p>
          <a:p>
            <a:pPr indent="-228600" lvl="1" marL="914400" marR="0" rtl="0" algn="l">
              <a:lnSpc>
                <a:spcPct val="100000"/>
              </a:lnSpc>
              <a:spcBef>
                <a:spcPts val="600"/>
              </a:spcBef>
              <a:spcAft>
                <a:spcPts val="0"/>
              </a:spcAft>
            </a:pPr>
            <a:r>
              <a:rPr lang="en"/>
              <a:t>High Cohesion</a:t>
            </a:r>
          </a:p>
          <a:p>
            <a:pPr indent="-228600" lvl="1" marL="914400" marR="0" rtl="0" algn="l">
              <a:lnSpc>
                <a:spcPct val="100000"/>
              </a:lnSpc>
              <a:spcBef>
                <a:spcPts val="600"/>
              </a:spcBef>
              <a:spcAft>
                <a:spcPts val="0"/>
              </a:spcAft>
            </a:pPr>
            <a:r>
              <a:rPr lang="en"/>
              <a:t>Information Hiding</a:t>
            </a:r>
          </a:p>
          <a:p>
            <a:pPr indent="-228600" lvl="1" marL="914400" marR="0" rtl="0" algn="l">
              <a:lnSpc>
                <a:spcPct val="100000"/>
              </a:lnSpc>
              <a:spcBef>
                <a:spcPts val="600"/>
              </a:spcBef>
              <a:spcAft>
                <a:spcPts val="0"/>
              </a:spcAft>
            </a:pPr>
            <a:r>
              <a:rPr lang="en"/>
              <a:t>Data Encapsulation</a:t>
            </a:r>
          </a:p>
          <a:p>
            <a:pPr indent="-228600" lvl="0" marL="457200" marR="0" rtl="0" algn="l">
              <a:lnSpc>
                <a:spcPct val="100000"/>
              </a:lnSpc>
              <a:spcBef>
                <a:spcPts val="600"/>
              </a:spcBef>
              <a:spcAft>
                <a:spcPts val="0"/>
              </a:spcAft>
            </a:pPr>
            <a:r>
              <a:rPr lang="en"/>
              <a:t>Other “abilities”</a:t>
            </a:r>
          </a:p>
          <a:p>
            <a:pPr indent="-228600" lvl="1" marL="914400" marR="0" rtl="0" algn="l">
              <a:lnSpc>
                <a:spcPct val="100000"/>
              </a:lnSpc>
              <a:spcBef>
                <a:spcPts val="600"/>
              </a:spcBef>
              <a:spcAft>
                <a:spcPts val="0"/>
              </a:spcAft>
            </a:pPr>
            <a:r>
              <a:rPr lang="en"/>
              <a:t>Adaptability</a:t>
            </a:r>
          </a:p>
          <a:p>
            <a:pPr indent="-228600" lvl="1" marL="914400" marR="0" rtl="0" algn="l">
              <a:lnSpc>
                <a:spcPct val="100000"/>
              </a:lnSpc>
              <a:spcBef>
                <a:spcPts val="600"/>
              </a:spcBef>
              <a:spcAft>
                <a:spcPts val="0"/>
              </a:spcAft>
            </a:pPr>
            <a:r>
              <a:rPr lang="en"/>
              <a:t>Traceability</a:t>
            </a:r>
          </a:p>
          <a:p>
            <a:pPr indent="-228600" lvl="1" marL="914400" marR="0" rtl="0" algn="l">
              <a:lnSpc>
                <a:spcPct val="100000"/>
              </a:lnSpc>
              <a:spcBef>
                <a:spcPts val="600"/>
              </a:spcBef>
              <a:spcAft>
                <a:spcPts val="0"/>
              </a:spcAft>
            </a:pPr>
            <a:r>
              <a:rPr lang="en"/>
              <a:t>etc...</a:t>
            </a:r>
          </a:p>
        </p:txBody>
      </p:sp>
      <p:sp>
        <p:nvSpPr>
          <p:cNvPr id="275" name="Shape 2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50"/>
            <a:ext cx="8538599" cy="1143299"/>
          </a:xfrm>
          <a:prstGeom prst="rect">
            <a:avLst/>
          </a:prstGeom>
        </p:spPr>
        <p:txBody>
          <a:bodyPr anchorCtr="0" anchor="b" bIns="91425" lIns="91425" rIns="91425" tIns="91425">
            <a:noAutofit/>
          </a:bodyPr>
          <a:lstStyle/>
          <a:p>
            <a:pPr lvl="0" rtl="0">
              <a:spcBef>
                <a:spcPts val="0"/>
              </a:spcBef>
              <a:buNone/>
            </a:pPr>
            <a:r>
              <a:rPr lang="en"/>
              <a:t>Modularity</a:t>
            </a:r>
          </a:p>
        </p:txBody>
      </p:sp>
      <p:sp>
        <p:nvSpPr>
          <p:cNvPr id="281" name="Shape 281"/>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solidFill>
                  <a:srgbClr val="000000"/>
                </a:solidFill>
              </a:rPr>
              <a:t>A complex system must be broken down into smaller modules.</a:t>
            </a:r>
          </a:p>
          <a:p>
            <a:pPr marR="0" rtl="0" algn="l">
              <a:lnSpc>
                <a:spcPct val="100000"/>
              </a:lnSpc>
              <a:spcBef>
                <a:spcPts val="600"/>
              </a:spcBef>
              <a:spcAft>
                <a:spcPts val="0"/>
              </a:spcAft>
              <a:buNone/>
            </a:pPr>
            <a:r>
              <a:t/>
            </a:r>
            <a:endParaRPr sz="1100">
              <a:solidFill>
                <a:srgbClr val="000000"/>
              </a:solidFill>
            </a:endParaRPr>
          </a:p>
          <a:p>
            <a:pPr lvl="0" marR="0" rtl="0" algn="l">
              <a:lnSpc>
                <a:spcPct val="100000"/>
              </a:lnSpc>
              <a:spcBef>
                <a:spcPts val="600"/>
              </a:spcBef>
              <a:spcAft>
                <a:spcPts val="0"/>
              </a:spcAft>
              <a:buNone/>
            </a:pPr>
            <a:r>
              <a:rPr lang="en">
                <a:solidFill>
                  <a:srgbClr val="000000"/>
                </a:solidFill>
              </a:rPr>
              <a:t>Three goals of modularity:</a:t>
            </a:r>
          </a:p>
          <a:p>
            <a:pPr indent="-228600" lvl="0" marL="457200" marR="0" rtl="0" algn="l">
              <a:lnSpc>
                <a:spcPct val="100000"/>
              </a:lnSpc>
              <a:spcBef>
                <a:spcPts val="600"/>
              </a:spcBef>
              <a:spcAft>
                <a:spcPts val="0"/>
              </a:spcAft>
              <a:buClr>
                <a:srgbClr val="000000"/>
              </a:buClr>
            </a:pPr>
            <a:r>
              <a:rPr lang="en">
                <a:solidFill>
                  <a:srgbClr val="000000"/>
                </a:solidFill>
              </a:rPr>
              <a:t>Decomposability</a:t>
            </a:r>
          </a:p>
          <a:p>
            <a:pPr indent="-228600" lvl="1" marL="914400" marR="0" rtl="0" algn="l">
              <a:lnSpc>
                <a:spcPct val="100000"/>
              </a:lnSpc>
              <a:spcBef>
                <a:spcPts val="600"/>
              </a:spcBef>
              <a:spcAft>
                <a:spcPts val="0"/>
              </a:spcAft>
              <a:buClr>
                <a:srgbClr val="000000"/>
              </a:buClr>
            </a:pPr>
            <a:r>
              <a:rPr lang="en">
                <a:solidFill>
                  <a:srgbClr val="000000"/>
                </a:solidFill>
              </a:rPr>
              <a:t>Break the system down into understandable modules.</a:t>
            </a:r>
          </a:p>
          <a:p>
            <a:pPr indent="-228600" lvl="0" marL="457200" marR="0" rtl="0" algn="l">
              <a:lnSpc>
                <a:spcPct val="100000"/>
              </a:lnSpc>
              <a:spcBef>
                <a:spcPts val="600"/>
              </a:spcBef>
              <a:spcAft>
                <a:spcPts val="0"/>
              </a:spcAft>
              <a:buClr>
                <a:srgbClr val="000000"/>
              </a:buClr>
            </a:pPr>
            <a:r>
              <a:rPr lang="en">
                <a:solidFill>
                  <a:srgbClr val="000000"/>
                </a:solidFill>
              </a:rPr>
              <a:t>Composability</a:t>
            </a:r>
          </a:p>
          <a:p>
            <a:pPr indent="-228600" lvl="1" marL="914400" marR="0" rtl="0" algn="l">
              <a:lnSpc>
                <a:spcPct val="100000"/>
              </a:lnSpc>
              <a:spcBef>
                <a:spcPts val="600"/>
              </a:spcBef>
              <a:spcAft>
                <a:spcPts val="0"/>
              </a:spcAft>
              <a:buClr>
                <a:srgbClr val="000000"/>
              </a:buClr>
            </a:pPr>
            <a:r>
              <a:rPr lang="en">
                <a:solidFill>
                  <a:srgbClr val="000000"/>
                </a:solidFill>
              </a:rPr>
              <a:t>Construct a system from smaller pieces. </a:t>
            </a:r>
          </a:p>
          <a:p>
            <a:pPr indent="-228600" lvl="0" marL="457200" marR="0" rtl="0" algn="l">
              <a:lnSpc>
                <a:spcPct val="100000"/>
              </a:lnSpc>
              <a:spcBef>
                <a:spcPts val="600"/>
              </a:spcBef>
              <a:spcAft>
                <a:spcPts val="0"/>
              </a:spcAft>
              <a:buClr>
                <a:srgbClr val="000000"/>
              </a:buClr>
            </a:pPr>
            <a:r>
              <a:rPr lang="en">
                <a:solidFill>
                  <a:srgbClr val="000000"/>
                </a:solidFill>
              </a:rPr>
              <a:t>Ease of Understanding</a:t>
            </a:r>
          </a:p>
          <a:p>
            <a:pPr indent="-228600" lvl="1" marL="914400" marR="0" rtl="0" algn="l">
              <a:lnSpc>
                <a:spcPct val="100000"/>
              </a:lnSpc>
              <a:spcBef>
                <a:spcPts val="600"/>
              </a:spcBef>
              <a:spcAft>
                <a:spcPts val="0"/>
              </a:spcAft>
              <a:buClr>
                <a:srgbClr val="000000"/>
              </a:buClr>
            </a:pPr>
            <a:r>
              <a:rPr lang="en">
                <a:solidFill>
                  <a:srgbClr val="000000"/>
                </a:solidFill>
              </a:rPr>
              <a:t>The system will change, we must understand it.</a:t>
            </a:r>
          </a:p>
        </p:txBody>
      </p:sp>
      <p:sp>
        <p:nvSpPr>
          <p:cNvPr id="282" name="Shape 2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Modularity Properties</a:t>
            </a:r>
          </a:p>
        </p:txBody>
      </p:sp>
      <p:sp>
        <p:nvSpPr>
          <p:cNvPr id="288" name="Shape 28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Cohesion = The degree to which modules are compatible.</a:t>
            </a:r>
          </a:p>
          <a:p>
            <a:pPr indent="-228600" lvl="0" marL="457200" rtl="0" algn="l">
              <a:spcBef>
                <a:spcPts val="0"/>
              </a:spcBef>
            </a:pPr>
            <a:r>
              <a:rPr lang="en"/>
              <a:t>Coupling = The degree of interdependence between modules.</a:t>
            </a:r>
          </a:p>
          <a:p>
            <a:pPr lvl="0" rtl="0" algn="l">
              <a:spcBef>
                <a:spcPts val="0"/>
              </a:spcBef>
              <a:buNone/>
            </a:pPr>
            <a:r>
              <a:t/>
            </a:r>
            <a:endParaRPr/>
          </a:p>
          <a:p>
            <a:pPr lvl="0" rtl="0" algn="l">
              <a:spcBef>
                <a:spcPts val="0"/>
              </a:spcBef>
              <a:buNone/>
            </a:pPr>
            <a:r>
              <a:rPr lang="en"/>
              <a:t>We want </a:t>
            </a:r>
            <a:r>
              <a:rPr b="1" lang="en">
                <a:solidFill>
                  <a:srgbClr val="0000FF"/>
                </a:solidFill>
              </a:rPr>
              <a:t>high</a:t>
            </a:r>
            <a:r>
              <a:rPr lang="en"/>
              <a:t> cohesion and </a:t>
            </a:r>
            <a:r>
              <a:rPr b="1" lang="en">
                <a:solidFill>
                  <a:srgbClr val="0000FF"/>
                </a:solidFill>
              </a:rPr>
              <a:t>low</a:t>
            </a:r>
            <a:r>
              <a:rPr lang="en"/>
              <a:t> coupling.</a:t>
            </a:r>
          </a:p>
        </p:txBody>
      </p:sp>
      <p:sp>
        <p:nvSpPr>
          <p:cNvPr id="289" name="Shape 2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Cohesion</a:t>
            </a:r>
          </a:p>
        </p:txBody>
      </p:sp>
      <p:sp>
        <p:nvSpPr>
          <p:cNvPr id="295" name="Shape 295"/>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The degree to which modules are compatible. A measure of how well a component “fits together”.</a:t>
            </a:r>
          </a:p>
          <a:p>
            <a:pPr indent="-228600" lvl="0" marL="457200" rtl="0" algn="l">
              <a:spcBef>
                <a:spcPts val="0"/>
              </a:spcBef>
            </a:pPr>
            <a:r>
              <a:rPr lang="en"/>
              <a:t>A component should implement a single logical entity or function of the software.</a:t>
            </a:r>
          </a:p>
          <a:p>
            <a:pPr indent="-228600" lvl="0" marL="457200" rtl="0" algn="l">
              <a:spcBef>
                <a:spcPts val="0"/>
              </a:spcBef>
            </a:pPr>
            <a:r>
              <a:rPr lang="en"/>
              <a:t>A high level of cohesion is a desirable design attribute because changes are localized to a single, cohesive component.</a:t>
            </a:r>
          </a:p>
        </p:txBody>
      </p:sp>
      <p:sp>
        <p:nvSpPr>
          <p:cNvPr id="296" name="Shape 2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Types of Cohesion</a:t>
            </a:r>
          </a:p>
        </p:txBody>
      </p:sp>
      <p:sp>
        <p:nvSpPr>
          <p:cNvPr id="302" name="Shape 302"/>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buSzPct val="100000"/>
            </a:pPr>
            <a:r>
              <a:rPr lang="en" sz="2400"/>
              <a:t>Logical Cohesion (weak)</a:t>
            </a:r>
          </a:p>
          <a:p>
            <a:pPr indent="-228600" lvl="1" marL="914400" rtl="0" algn="l">
              <a:spcBef>
                <a:spcPts val="0"/>
              </a:spcBef>
            </a:pPr>
            <a:r>
              <a:rPr lang="en"/>
              <a:t>Components that perform similar functions are grouped.</a:t>
            </a:r>
          </a:p>
          <a:p>
            <a:pPr indent="-228600" lvl="0" marL="457200" rtl="0" algn="l">
              <a:spcBef>
                <a:spcPts val="0"/>
              </a:spcBef>
              <a:buSzPct val="100000"/>
            </a:pPr>
            <a:r>
              <a:rPr lang="en" sz="2400"/>
              <a:t>Temporal Cohesion (weak)</a:t>
            </a:r>
          </a:p>
          <a:p>
            <a:pPr indent="-228600" lvl="1" marL="914400" rtl="0" algn="l">
              <a:spcBef>
                <a:spcPts val="0"/>
              </a:spcBef>
            </a:pPr>
            <a:r>
              <a:rPr lang="en"/>
              <a:t>Components that are activated at the same time are grouped.</a:t>
            </a:r>
          </a:p>
          <a:p>
            <a:pPr indent="-228600" lvl="0" marL="457200" rtl="0" algn="l">
              <a:spcBef>
                <a:spcPts val="0"/>
              </a:spcBef>
              <a:buSzPct val="100000"/>
            </a:pPr>
            <a:r>
              <a:rPr lang="en" sz="2400"/>
              <a:t>Procedural Cohesion (weak)</a:t>
            </a:r>
          </a:p>
          <a:p>
            <a:pPr indent="-228600" lvl="1" marL="914400" rtl="0" algn="l">
              <a:spcBef>
                <a:spcPts val="0"/>
              </a:spcBef>
            </a:pPr>
            <a:r>
              <a:rPr lang="en"/>
              <a:t>The elements in a component make up a single control sequence.</a:t>
            </a:r>
          </a:p>
          <a:p>
            <a:pPr indent="-228600" lvl="0" marL="457200" rtl="0">
              <a:spcBef>
                <a:spcPts val="0"/>
              </a:spcBef>
              <a:buSzPct val="100000"/>
            </a:pPr>
            <a:r>
              <a:rPr lang="en" sz="2400"/>
              <a:t>Sequential Cohesion (medium)</a:t>
            </a:r>
          </a:p>
          <a:p>
            <a:pPr indent="-228600" lvl="1" marL="914400" rtl="0">
              <a:spcBef>
                <a:spcPts val="600"/>
              </a:spcBef>
            </a:pPr>
            <a:r>
              <a:rPr lang="en"/>
              <a:t>The output for one part of a component is the input to another part.</a:t>
            </a:r>
          </a:p>
        </p:txBody>
      </p:sp>
      <p:sp>
        <p:nvSpPr>
          <p:cNvPr id="303" name="Shape 3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Levels of Cohesion</a:t>
            </a:r>
          </a:p>
        </p:txBody>
      </p:sp>
      <p:sp>
        <p:nvSpPr>
          <p:cNvPr id="309" name="Shape 309"/>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spcBef>
                <a:spcPts val="0"/>
              </a:spcBef>
            </a:pPr>
            <a:r>
              <a:rPr lang="en"/>
              <a:t>Communicational Cohesion (medium)</a:t>
            </a:r>
          </a:p>
          <a:p>
            <a:pPr indent="-228600" lvl="1" marL="914400" rtl="0">
              <a:spcBef>
                <a:spcPts val="600"/>
              </a:spcBef>
            </a:pPr>
            <a:r>
              <a:rPr lang="en"/>
              <a:t>All of the elements of a component operate on the same input or produce the same output.</a:t>
            </a:r>
          </a:p>
          <a:p>
            <a:pPr indent="-228600" lvl="0" marL="457200" marR="0" rtl="0" algn="l">
              <a:lnSpc>
                <a:spcPct val="100000"/>
              </a:lnSpc>
              <a:spcBef>
                <a:spcPts val="600"/>
              </a:spcBef>
              <a:spcAft>
                <a:spcPts val="0"/>
              </a:spcAft>
            </a:pPr>
            <a:r>
              <a:rPr lang="en"/>
              <a:t>Functional Cohesion (strong)</a:t>
            </a:r>
          </a:p>
          <a:p>
            <a:pPr indent="-228600" lvl="1" marL="914400" marR="0" rtl="0" algn="l">
              <a:lnSpc>
                <a:spcPct val="100000"/>
              </a:lnSpc>
              <a:spcBef>
                <a:spcPts val="600"/>
              </a:spcBef>
              <a:spcAft>
                <a:spcPts val="0"/>
              </a:spcAft>
            </a:pPr>
            <a:r>
              <a:rPr lang="en"/>
              <a:t>Each part of a component is necessary for the execution of a single system function.</a:t>
            </a:r>
          </a:p>
          <a:p>
            <a:pPr indent="-228600" lvl="0" marL="457200" marR="0" rtl="0" algn="l">
              <a:lnSpc>
                <a:spcPct val="100000"/>
              </a:lnSpc>
              <a:spcBef>
                <a:spcPts val="600"/>
              </a:spcBef>
              <a:spcAft>
                <a:spcPts val="0"/>
              </a:spcAft>
            </a:pPr>
            <a:r>
              <a:rPr lang="en"/>
              <a:t>Object/Data Cohesion (strong)</a:t>
            </a:r>
          </a:p>
          <a:p>
            <a:pPr indent="-228600" lvl="1" marL="914400" marR="0" rtl="0" algn="l">
              <a:lnSpc>
                <a:spcPct val="100000"/>
              </a:lnSpc>
              <a:spcBef>
                <a:spcPts val="600"/>
              </a:spcBef>
              <a:spcAft>
                <a:spcPts val="0"/>
              </a:spcAft>
            </a:pPr>
            <a:r>
              <a:rPr lang="en"/>
              <a:t>Each operation modifies or allows inspection of stored object attributes.</a:t>
            </a:r>
          </a:p>
        </p:txBody>
      </p:sp>
      <p:sp>
        <p:nvSpPr>
          <p:cNvPr id="310" name="Shape 3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Cohesion as a Design Attribute</a:t>
            </a:r>
          </a:p>
        </p:txBody>
      </p:sp>
      <p:sp>
        <p:nvSpPr>
          <p:cNvPr id="316" name="Shape 316"/>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Not well-defined.</a:t>
            </a:r>
          </a:p>
          <a:p>
            <a:pPr indent="-228600" lvl="1" marL="914400" marR="0" rtl="0" algn="l">
              <a:lnSpc>
                <a:spcPct val="100000"/>
              </a:lnSpc>
              <a:spcBef>
                <a:spcPts val="600"/>
              </a:spcBef>
              <a:spcAft>
                <a:spcPts val="0"/>
              </a:spcAft>
              <a:buSzPct val="100000"/>
            </a:pPr>
            <a:r>
              <a:rPr lang="en" sz="2800"/>
              <a:t>Despite guidelines, cohesion is subjective and can’t be easily measured.</a:t>
            </a:r>
          </a:p>
          <a:p>
            <a:pPr indent="-228600" lvl="1" marL="914400" marR="0" rtl="0" algn="l">
              <a:lnSpc>
                <a:spcPct val="100000"/>
              </a:lnSpc>
              <a:spcBef>
                <a:spcPts val="600"/>
              </a:spcBef>
              <a:spcAft>
                <a:spcPts val="0"/>
              </a:spcAft>
              <a:buSzPct val="100000"/>
            </a:pPr>
            <a:r>
              <a:rPr lang="en" sz="2800"/>
              <a:t>Often very difficult to figure out what is related.</a:t>
            </a:r>
          </a:p>
          <a:p>
            <a:pPr indent="-228600" lvl="2" marL="1371600" marR="0" rtl="0" algn="l">
              <a:lnSpc>
                <a:spcPct val="100000"/>
              </a:lnSpc>
              <a:spcBef>
                <a:spcPts val="600"/>
              </a:spcBef>
              <a:spcAft>
                <a:spcPts val="0"/>
              </a:spcAft>
              <a:buSzPct val="100000"/>
            </a:pPr>
            <a:r>
              <a:rPr lang="en" sz="2800"/>
              <a:t>Some code is used by multiple classes.</a:t>
            </a:r>
          </a:p>
          <a:p>
            <a:pPr indent="-228600" lvl="0" marL="457200" marR="0" rtl="0" algn="l">
              <a:lnSpc>
                <a:spcPct val="100000"/>
              </a:lnSpc>
              <a:spcBef>
                <a:spcPts val="600"/>
              </a:spcBef>
              <a:spcAft>
                <a:spcPts val="0"/>
              </a:spcAft>
            </a:pPr>
            <a:r>
              <a:rPr lang="en"/>
              <a:t>Inheriting attributes from super-classes weakens cohesion.</a:t>
            </a:r>
          </a:p>
          <a:p>
            <a:pPr indent="-228600" lvl="1" marL="914400" marR="0" rtl="0" algn="l">
              <a:lnSpc>
                <a:spcPct val="100000"/>
              </a:lnSpc>
              <a:spcBef>
                <a:spcPts val="600"/>
              </a:spcBef>
              <a:spcAft>
                <a:spcPts val="0"/>
              </a:spcAft>
            </a:pPr>
            <a:r>
              <a:rPr lang="en"/>
              <a:t>To understand a component, the super-classes as well as the component class must be examined.</a:t>
            </a:r>
          </a:p>
        </p:txBody>
      </p:sp>
      <p:sp>
        <p:nvSpPr>
          <p:cNvPr id="317" name="Shape 3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Coupling</a:t>
            </a:r>
          </a:p>
        </p:txBody>
      </p:sp>
      <p:sp>
        <p:nvSpPr>
          <p:cNvPr id="323" name="Shape 323"/>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The degree of interdependence between modules. A measure of the strength of the interconnections between components.</a:t>
            </a:r>
          </a:p>
          <a:p>
            <a:pPr indent="-228600" lvl="1" marL="914400" rtl="0" algn="l">
              <a:spcBef>
                <a:spcPts val="0"/>
              </a:spcBef>
            </a:pPr>
            <a:r>
              <a:rPr lang="en"/>
              <a:t>Is code from another class called often?</a:t>
            </a:r>
          </a:p>
          <a:p>
            <a:pPr indent="-228600" lvl="1" marL="914400" rtl="0" algn="l">
              <a:spcBef>
                <a:spcPts val="0"/>
              </a:spcBef>
            </a:pPr>
            <a:r>
              <a:rPr lang="en"/>
              <a:t>How much data is passed during those calls?</a:t>
            </a:r>
          </a:p>
          <a:p>
            <a:pPr indent="-228600" lvl="0" marL="457200" rtl="0" algn="l">
              <a:spcBef>
                <a:spcPts val="0"/>
              </a:spcBef>
            </a:pPr>
            <a:r>
              <a:rPr lang="en"/>
              <a:t>Loose coupling means component changes are unlikely to affect other components.</a:t>
            </a:r>
          </a:p>
          <a:p>
            <a:pPr indent="-228600" lvl="1" marL="914400" rtl="0" algn="l">
              <a:spcBef>
                <a:spcPts val="0"/>
              </a:spcBef>
            </a:pPr>
            <a:r>
              <a:rPr lang="en"/>
              <a:t>Loose coupling can be achieved by storing local data in objects and communicating solely by passing data through component’s parameters. </a:t>
            </a:r>
          </a:p>
        </p:txBody>
      </p:sp>
      <p:sp>
        <p:nvSpPr>
          <p:cNvPr id="324" name="Shape 3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Tight Coupling</a:t>
            </a:r>
          </a:p>
        </p:txBody>
      </p:sp>
      <p:sp>
        <p:nvSpPr>
          <p:cNvPr id="330" name="Shape 330"/>
          <p:cNvSpPr/>
          <p:nvPr/>
        </p:nvSpPr>
        <p:spPr>
          <a:xfrm>
            <a:off x="2029450" y="2202100"/>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1800"/>
              <a:t>Component A</a:t>
            </a:r>
          </a:p>
        </p:txBody>
      </p:sp>
      <p:sp>
        <p:nvSpPr>
          <p:cNvPr id="331" name="Shape 331"/>
          <p:cNvSpPr/>
          <p:nvPr/>
        </p:nvSpPr>
        <p:spPr>
          <a:xfrm>
            <a:off x="4546150" y="2202100"/>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B</a:t>
            </a:r>
          </a:p>
        </p:txBody>
      </p:sp>
      <p:sp>
        <p:nvSpPr>
          <p:cNvPr id="332" name="Shape 332"/>
          <p:cNvSpPr/>
          <p:nvPr/>
        </p:nvSpPr>
        <p:spPr>
          <a:xfrm>
            <a:off x="2029450" y="3754000"/>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C</a:t>
            </a:r>
          </a:p>
        </p:txBody>
      </p:sp>
      <p:sp>
        <p:nvSpPr>
          <p:cNvPr id="333" name="Shape 333"/>
          <p:cNvSpPr/>
          <p:nvPr/>
        </p:nvSpPr>
        <p:spPr>
          <a:xfrm>
            <a:off x="4546150" y="3754000"/>
            <a:ext cx="2516700" cy="155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D</a:t>
            </a:r>
          </a:p>
        </p:txBody>
      </p:sp>
      <p:sp>
        <p:nvSpPr>
          <p:cNvPr id="334" name="Shape 334"/>
          <p:cNvSpPr/>
          <p:nvPr/>
        </p:nvSpPr>
        <p:spPr>
          <a:xfrm>
            <a:off x="3942825" y="3397550"/>
            <a:ext cx="1153499" cy="744599"/>
          </a:xfrm>
          <a:prstGeom prst="rect">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Shared Data</a:t>
            </a:r>
          </a:p>
        </p:txBody>
      </p:sp>
      <p:sp>
        <p:nvSpPr>
          <p:cNvPr id="335" name="Shape 3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Loose Coupling</a:t>
            </a:r>
          </a:p>
        </p:txBody>
      </p:sp>
      <p:sp>
        <p:nvSpPr>
          <p:cNvPr id="341" name="Shape 341"/>
          <p:cNvSpPr/>
          <p:nvPr/>
        </p:nvSpPr>
        <p:spPr>
          <a:xfrm>
            <a:off x="3313675" y="1772175"/>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b="1" lang="en" sz="1800"/>
              <a:t>Component A</a:t>
            </a:r>
          </a:p>
          <a:p>
            <a:pPr rtl="0" algn="ctr">
              <a:spcBef>
                <a:spcPts val="0"/>
              </a:spcBef>
              <a:buNone/>
            </a:pPr>
            <a:r>
              <a:t/>
            </a:r>
            <a:endParaRPr b="1" sz="1800"/>
          </a:p>
          <a:p>
            <a:pPr rtl="0" algn="ctr">
              <a:spcBef>
                <a:spcPts val="0"/>
              </a:spcBef>
              <a:buNone/>
            </a:pPr>
            <a:r>
              <a:t/>
            </a:r>
            <a:endParaRPr b="1" sz="1800"/>
          </a:p>
          <a:p>
            <a:pPr algn="ctr">
              <a:spcBef>
                <a:spcPts val="0"/>
              </a:spcBef>
              <a:buNone/>
            </a:pPr>
            <a:r>
              <a:rPr b="1" lang="en" sz="1800"/>
              <a:t>A’s Data</a:t>
            </a:r>
          </a:p>
        </p:txBody>
      </p:sp>
      <p:cxnSp>
        <p:nvCxnSpPr>
          <p:cNvPr id="342" name="Shape 342"/>
          <p:cNvCxnSpPr>
            <a:stCxn id="341" idx="1"/>
            <a:endCxn id="341" idx="3"/>
          </p:cNvCxnSpPr>
          <p:nvPr/>
        </p:nvCxnSpPr>
        <p:spPr>
          <a:xfrm>
            <a:off x="3313675" y="2495775"/>
            <a:ext cx="1971300" cy="0"/>
          </a:xfrm>
          <a:prstGeom prst="straightConnector1">
            <a:avLst/>
          </a:prstGeom>
          <a:noFill/>
          <a:ln cap="flat" cmpd="sng" w="19050">
            <a:solidFill>
              <a:schemeClr val="dk2"/>
            </a:solidFill>
            <a:prstDash val="solid"/>
            <a:round/>
            <a:headEnd len="lg" w="lg" type="none"/>
            <a:tailEnd len="lg" w="lg" type="none"/>
          </a:ln>
        </p:spPr>
      </p:cxnSp>
      <p:sp>
        <p:nvSpPr>
          <p:cNvPr id="343" name="Shape 343"/>
          <p:cNvSpPr/>
          <p:nvPr/>
        </p:nvSpPr>
        <p:spPr>
          <a:xfrm>
            <a:off x="6014225" y="3434600"/>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B</a:t>
            </a:r>
          </a:p>
          <a:p>
            <a:pPr lvl="0" rtl="0" algn="ctr">
              <a:spcBef>
                <a:spcPts val="0"/>
              </a:spcBef>
              <a:buNone/>
            </a:pPr>
            <a:r>
              <a:t/>
            </a:r>
            <a:endParaRPr b="1" sz="1800"/>
          </a:p>
          <a:p>
            <a:pPr lvl="0" rtl="0" algn="ctr">
              <a:spcBef>
                <a:spcPts val="0"/>
              </a:spcBef>
              <a:buNone/>
            </a:pPr>
            <a:r>
              <a:t/>
            </a:r>
            <a:endParaRPr b="1" sz="1800"/>
          </a:p>
          <a:p>
            <a:pPr lvl="0" rtl="0" algn="ctr">
              <a:spcBef>
                <a:spcPts val="0"/>
              </a:spcBef>
              <a:buNone/>
            </a:pPr>
            <a:r>
              <a:rPr b="1" lang="en" sz="1800"/>
              <a:t>B’s Data</a:t>
            </a:r>
          </a:p>
        </p:txBody>
      </p:sp>
      <p:cxnSp>
        <p:nvCxnSpPr>
          <p:cNvPr id="344" name="Shape 344"/>
          <p:cNvCxnSpPr>
            <a:stCxn id="343" idx="1"/>
            <a:endCxn id="343" idx="3"/>
          </p:cNvCxnSpPr>
          <p:nvPr/>
        </p:nvCxnSpPr>
        <p:spPr>
          <a:xfrm>
            <a:off x="6014225" y="4158200"/>
            <a:ext cx="1971300" cy="0"/>
          </a:xfrm>
          <a:prstGeom prst="straightConnector1">
            <a:avLst/>
          </a:prstGeom>
          <a:noFill/>
          <a:ln cap="flat" cmpd="sng" w="19050">
            <a:solidFill>
              <a:schemeClr val="dk2"/>
            </a:solidFill>
            <a:prstDash val="solid"/>
            <a:round/>
            <a:headEnd len="lg" w="lg" type="none"/>
            <a:tailEnd len="lg" w="lg" type="none"/>
          </a:ln>
        </p:spPr>
      </p:cxnSp>
      <p:sp>
        <p:nvSpPr>
          <p:cNvPr id="345" name="Shape 345"/>
          <p:cNvSpPr/>
          <p:nvPr/>
        </p:nvSpPr>
        <p:spPr>
          <a:xfrm>
            <a:off x="1552700" y="3434600"/>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C</a:t>
            </a:r>
          </a:p>
          <a:p>
            <a:pPr lvl="0" rtl="0" algn="ctr">
              <a:spcBef>
                <a:spcPts val="0"/>
              </a:spcBef>
              <a:buNone/>
            </a:pPr>
            <a:r>
              <a:t/>
            </a:r>
            <a:endParaRPr b="1" sz="1800"/>
          </a:p>
          <a:p>
            <a:pPr lvl="0" rtl="0" algn="ctr">
              <a:spcBef>
                <a:spcPts val="0"/>
              </a:spcBef>
              <a:buNone/>
            </a:pPr>
            <a:r>
              <a:t/>
            </a:r>
            <a:endParaRPr b="1" sz="1800"/>
          </a:p>
          <a:p>
            <a:pPr lvl="0" rtl="0" algn="ctr">
              <a:spcBef>
                <a:spcPts val="0"/>
              </a:spcBef>
              <a:buNone/>
            </a:pPr>
            <a:r>
              <a:rPr b="1" lang="en" sz="1800"/>
              <a:t>C’s Data</a:t>
            </a:r>
          </a:p>
        </p:txBody>
      </p:sp>
      <p:cxnSp>
        <p:nvCxnSpPr>
          <p:cNvPr id="346" name="Shape 346"/>
          <p:cNvCxnSpPr>
            <a:stCxn id="345" idx="1"/>
            <a:endCxn id="345" idx="3"/>
          </p:cNvCxnSpPr>
          <p:nvPr/>
        </p:nvCxnSpPr>
        <p:spPr>
          <a:xfrm>
            <a:off x="1552700" y="4158200"/>
            <a:ext cx="1971300" cy="0"/>
          </a:xfrm>
          <a:prstGeom prst="straightConnector1">
            <a:avLst/>
          </a:prstGeom>
          <a:noFill/>
          <a:ln cap="flat" cmpd="sng" w="19050">
            <a:solidFill>
              <a:schemeClr val="dk2"/>
            </a:solidFill>
            <a:prstDash val="solid"/>
            <a:round/>
            <a:headEnd len="lg" w="lg" type="none"/>
            <a:tailEnd len="lg" w="lg" type="none"/>
          </a:ln>
        </p:spPr>
      </p:cxnSp>
      <p:sp>
        <p:nvSpPr>
          <p:cNvPr id="347" name="Shape 347"/>
          <p:cNvSpPr/>
          <p:nvPr/>
        </p:nvSpPr>
        <p:spPr>
          <a:xfrm>
            <a:off x="3783462" y="4881800"/>
            <a:ext cx="1971300" cy="1447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Component D</a:t>
            </a:r>
          </a:p>
          <a:p>
            <a:pPr lvl="0" rtl="0" algn="ctr">
              <a:spcBef>
                <a:spcPts val="0"/>
              </a:spcBef>
              <a:buNone/>
            </a:pPr>
            <a:r>
              <a:t/>
            </a:r>
            <a:endParaRPr b="1" sz="1800"/>
          </a:p>
          <a:p>
            <a:pPr lvl="0" rtl="0" algn="ctr">
              <a:spcBef>
                <a:spcPts val="0"/>
              </a:spcBef>
              <a:buNone/>
            </a:pPr>
            <a:r>
              <a:t/>
            </a:r>
            <a:endParaRPr b="1" sz="1800"/>
          </a:p>
          <a:p>
            <a:pPr lvl="0" rtl="0" algn="ctr">
              <a:spcBef>
                <a:spcPts val="0"/>
              </a:spcBef>
              <a:buNone/>
            </a:pPr>
            <a:r>
              <a:rPr b="1" lang="en" sz="1800"/>
              <a:t>D’s Data</a:t>
            </a:r>
          </a:p>
        </p:txBody>
      </p:sp>
      <p:cxnSp>
        <p:nvCxnSpPr>
          <p:cNvPr id="348" name="Shape 348"/>
          <p:cNvCxnSpPr>
            <a:stCxn id="347" idx="1"/>
            <a:endCxn id="347" idx="3"/>
          </p:cNvCxnSpPr>
          <p:nvPr/>
        </p:nvCxnSpPr>
        <p:spPr>
          <a:xfrm>
            <a:off x="3783462" y="5605400"/>
            <a:ext cx="1971300" cy="0"/>
          </a:xfrm>
          <a:prstGeom prst="straightConnector1">
            <a:avLst/>
          </a:prstGeom>
          <a:noFill/>
          <a:ln cap="flat" cmpd="sng" w="19050">
            <a:solidFill>
              <a:schemeClr val="dk2"/>
            </a:solidFill>
            <a:prstDash val="solid"/>
            <a:round/>
            <a:headEnd len="lg" w="lg" type="none"/>
            <a:tailEnd len="lg" w="lg" type="none"/>
          </a:ln>
        </p:spPr>
      </p:cxnSp>
      <p:cxnSp>
        <p:nvCxnSpPr>
          <p:cNvPr id="349" name="Shape 349"/>
          <p:cNvCxnSpPr>
            <a:stCxn id="347" idx="1"/>
            <a:endCxn id="345" idx="2"/>
          </p:cNvCxnSpPr>
          <p:nvPr/>
        </p:nvCxnSpPr>
        <p:spPr>
          <a:xfrm rot="10800000">
            <a:off x="2538462" y="4881800"/>
            <a:ext cx="1245000" cy="723600"/>
          </a:xfrm>
          <a:prstGeom prst="straightConnector1">
            <a:avLst/>
          </a:prstGeom>
          <a:noFill/>
          <a:ln cap="flat" cmpd="sng" w="19050">
            <a:solidFill>
              <a:schemeClr val="dk2"/>
            </a:solidFill>
            <a:prstDash val="solid"/>
            <a:round/>
            <a:headEnd len="lg" w="lg" type="none"/>
            <a:tailEnd len="lg" w="lg" type="none"/>
          </a:ln>
        </p:spPr>
      </p:cxnSp>
      <p:cxnSp>
        <p:nvCxnSpPr>
          <p:cNvPr id="350" name="Shape 350"/>
          <p:cNvCxnSpPr>
            <a:stCxn id="345" idx="0"/>
            <a:endCxn id="341" idx="1"/>
          </p:cNvCxnSpPr>
          <p:nvPr/>
        </p:nvCxnSpPr>
        <p:spPr>
          <a:xfrm flipH="1" rot="10800000">
            <a:off x="2538350" y="2495900"/>
            <a:ext cx="775200" cy="938700"/>
          </a:xfrm>
          <a:prstGeom prst="straightConnector1">
            <a:avLst/>
          </a:prstGeom>
          <a:noFill/>
          <a:ln cap="flat" cmpd="sng" w="19050">
            <a:solidFill>
              <a:schemeClr val="dk2"/>
            </a:solidFill>
            <a:prstDash val="solid"/>
            <a:round/>
            <a:headEnd len="lg" w="lg" type="none"/>
            <a:tailEnd len="lg" w="lg" type="none"/>
          </a:ln>
        </p:spPr>
      </p:cxnSp>
      <p:cxnSp>
        <p:nvCxnSpPr>
          <p:cNvPr id="351" name="Shape 351"/>
          <p:cNvCxnSpPr>
            <a:stCxn id="341" idx="3"/>
            <a:endCxn id="343" idx="0"/>
          </p:cNvCxnSpPr>
          <p:nvPr/>
        </p:nvCxnSpPr>
        <p:spPr>
          <a:xfrm>
            <a:off x="5284975" y="2495775"/>
            <a:ext cx="1714800" cy="938700"/>
          </a:xfrm>
          <a:prstGeom prst="straightConnector1">
            <a:avLst/>
          </a:prstGeom>
          <a:noFill/>
          <a:ln cap="flat" cmpd="sng" w="19050">
            <a:solidFill>
              <a:schemeClr val="dk2"/>
            </a:solidFill>
            <a:prstDash val="solid"/>
            <a:round/>
            <a:headEnd len="lg" w="lg" type="none"/>
            <a:tailEnd len="lg" w="lg" type="none"/>
          </a:ln>
        </p:spPr>
      </p:cxnSp>
      <p:sp>
        <p:nvSpPr>
          <p:cNvPr id="352" name="Shape 3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Design?</a:t>
            </a:r>
          </a:p>
        </p:txBody>
      </p:sp>
      <p:sp>
        <p:nvSpPr>
          <p:cNvPr id="54" name="Shape 54"/>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Design is the creative process of transforming a problem into a solution.</a:t>
            </a:r>
          </a:p>
          <a:p>
            <a:pPr indent="-228600" lvl="0" marL="457200" marR="0" rtl="0" algn="l">
              <a:lnSpc>
                <a:spcPct val="100000"/>
              </a:lnSpc>
              <a:spcBef>
                <a:spcPts val="600"/>
              </a:spcBef>
              <a:spcAft>
                <a:spcPts val="0"/>
              </a:spcAft>
            </a:pPr>
            <a:r>
              <a:rPr lang="en"/>
              <a:t>In our case, transforming a requirements specification into a detailed description of the software to be implemented.</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Specification - </a:t>
            </a:r>
            <a:r>
              <a:rPr i="1" lang="en"/>
              <a:t>what</a:t>
            </a:r>
            <a:r>
              <a:rPr lang="en"/>
              <a:t> we’re going to build.</a:t>
            </a:r>
          </a:p>
          <a:p>
            <a:pPr indent="-228600" lvl="0" marL="457200" marR="0" rtl="0" algn="l">
              <a:lnSpc>
                <a:spcPct val="100000"/>
              </a:lnSpc>
              <a:spcBef>
                <a:spcPts val="600"/>
              </a:spcBef>
              <a:spcAft>
                <a:spcPts val="0"/>
              </a:spcAft>
            </a:pPr>
            <a:r>
              <a:rPr lang="en"/>
              <a:t>Design - </a:t>
            </a:r>
            <a:r>
              <a:rPr i="1" lang="en"/>
              <a:t>how</a:t>
            </a:r>
            <a:r>
              <a:rPr lang="en"/>
              <a:t> to build it. A description of the structure of the solution.</a:t>
            </a:r>
          </a:p>
        </p:txBody>
      </p:sp>
      <p:sp>
        <p:nvSpPr>
          <p:cNvPr id="55" name="Shape 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Food for Thought</a:t>
            </a:r>
          </a:p>
        </p:txBody>
      </p:sp>
      <p:sp>
        <p:nvSpPr>
          <p:cNvPr id="358" name="Shape 35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How does an OO language like Java or C++ support low coupling and high cohesion?</a:t>
            </a:r>
          </a:p>
          <a:p>
            <a:pPr indent="-228600" lvl="1" marL="914400" marR="0" rtl="0" algn="l">
              <a:lnSpc>
                <a:spcPct val="100000"/>
              </a:lnSpc>
              <a:spcBef>
                <a:spcPts val="600"/>
              </a:spcBef>
              <a:spcAft>
                <a:spcPts val="0"/>
              </a:spcAft>
              <a:buSzPct val="100000"/>
            </a:pPr>
            <a:r>
              <a:rPr lang="en" sz="2800"/>
              <a:t>How can we mess it up?</a:t>
            </a:r>
          </a:p>
          <a:p>
            <a:pPr indent="0" lvl="0" marL="457200" marR="0" rtl="0" algn="l">
              <a:lnSpc>
                <a:spcPct val="100000"/>
              </a:lnSpc>
              <a:spcBef>
                <a:spcPts val="600"/>
              </a:spcBef>
              <a:spcAft>
                <a:spcPts val="0"/>
              </a:spcAft>
              <a:buNone/>
            </a:pPr>
            <a:r>
              <a:t/>
            </a:r>
            <a:endParaRPr sz="2800"/>
          </a:p>
        </p:txBody>
      </p:sp>
      <p:sp>
        <p:nvSpPr>
          <p:cNvPr id="359" name="Shape 3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More Food for Thought</a:t>
            </a:r>
          </a:p>
        </p:txBody>
      </p:sp>
      <p:sp>
        <p:nvSpPr>
          <p:cNvPr id="365" name="Shape 365"/>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How do global variables affect coupling?</a:t>
            </a:r>
          </a:p>
          <a:p>
            <a:pPr lvl="0" rtl="0" algn="l">
              <a:spcBef>
                <a:spcPts val="0"/>
              </a:spcBef>
              <a:buNone/>
            </a:pPr>
            <a:r>
              <a:t/>
            </a:r>
            <a:endParaRPr/>
          </a:p>
          <a:p>
            <a:pPr indent="-228600" lvl="0" marL="457200" rtl="0" algn="l">
              <a:spcBef>
                <a:spcPts val="0"/>
              </a:spcBef>
            </a:pPr>
            <a:r>
              <a:rPr lang="en"/>
              <a:t>How about complex data structures?</a:t>
            </a:r>
          </a:p>
          <a:p>
            <a:pPr indent="-228600" lvl="1" marL="914400" rtl="0" algn="l">
              <a:spcBef>
                <a:spcPts val="0"/>
              </a:spcBef>
            </a:pPr>
            <a:r>
              <a:rPr lang="en"/>
              <a:t>… and pointers?</a:t>
            </a:r>
          </a:p>
          <a:p>
            <a:pPr lvl="0" rtl="0" algn="l">
              <a:spcBef>
                <a:spcPts val="0"/>
              </a:spcBef>
              <a:buNone/>
            </a:pPr>
            <a:r>
              <a:t/>
            </a:r>
            <a:endParaRPr/>
          </a:p>
          <a:p>
            <a:pPr indent="-228600" lvl="0" marL="457200" rtl="0" algn="l">
              <a:spcBef>
                <a:spcPts val="0"/>
              </a:spcBef>
            </a:pPr>
            <a:r>
              <a:rPr lang="en"/>
              <a:t>What does inheritance do to coupling and cohesion?</a:t>
            </a:r>
          </a:p>
        </p:txBody>
      </p:sp>
      <p:sp>
        <p:nvSpPr>
          <p:cNvPr id="366" name="Shape 3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Coupling and Inheritance</a:t>
            </a:r>
          </a:p>
        </p:txBody>
      </p:sp>
      <p:sp>
        <p:nvSpPr>
          <p:cNvPr id="372" name="Shape 372"/>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Object-oriented systems can be loosely coupled because there is no need for shared state and objects communicate using message passing.</a:t>
            </a:r>
          </a:p>
          <a:p>
            <a:pPr indent="-228600" lvl="0" marL="457200" rtl="0" algn="l">
              <a:spcBef>
                <a:spcPts val="0"/>
              </a:spcBef>
            </a:pPr>
            <a:r>
              <a:rPr lang="en"/>
              <a:t>However, an object class is coupled to its super-classes.</a:t>
            </a:r>
          </a:p>
          <a:p>
            <a:pPr indent="-228600" lvl="1" marL="914400" rtl="0" algn="l">
              <a:spcBef>
                <a:spcPts val="0"/>
              </a:spcBef>
            </a:pPr>
            <a:r>
              <a:rPr lang="en"/>
              <a:t>Changes made to the attributes or operations in a super-class propagate to all sub-classes. Such changes must be carefully controlled.</a:t>
            </a:r>
          </a:p>
        </p:txBody>
      </p:sp>
      <p:sp>
        <p:nvSpPr>
          <p:cNvPr id="373" name="Shape 3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Information Hiding</a:t>
            </a:r>
          </a:p>
        </p:txBody>
      </p:sp>
      <p:sp>
        <p:nvSpPr>
          <p:cNvPr id="379" name="Shape 379"/>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Put the complexity inside of a “black box”</a:t>
            </a:r>
          </a:p>
          <a:p>
            <a:pPr indent="-228600" lvl="1" marL="914400" marR="0" rtl="0" algn="l">
              <a:lnSpc>
                <a:spcPct val="100000"/>
              </a:lnSpc>
              <a:spcBef>
                <a:spcPts val="600"/>
              </a:spcBef>
              <a:spcAft>
                <a:spcPts val="0"/>
              </a:spcAft>
            </a:pPr>
            <a:r>
              <a:rPr lang="en"/>
              <a:t>Hide it from the components that use that “box”.</a:t>
            </a:r>
          </a:p>
          <a:p>
            <a:pPr indent="-228600" lvl="1" marL="914400" marR="0" rtl="0" algn="l">
              <a:lnSpc>
                <a:spcPct val="100000"/>
              </a:lnSpc>
              <a:spcBef>
                <a:spcPts val="600"/>
              </a:spcBef>
              <a:spcAft>
                <a:spcPts val="0"/>
              </a:spcAft>
            </a:pPr>
            <a:r>
              <a:rPr lang="en"/>
              <a:t>The user does not need to know </a:t>
            </a:r>
            <a:r>
              <a:rPr i="1" lang="en"/>
              <a:t>how </a:t>
            </a:r>
            <a:r>
              <a:rPr lang="en"/>
              <a:t>the box works, just </a:t>
            </a:r>
            <a:r>
              <a:rPr i="1" lang="en"/>
              <a:t>what</a:t>
            </a:r>
            <a:r>
              <a:rPr lang="en"/>
              <a:t> it does.</a:t>
            </a:r>
          </a:p>
          <a:p>
            <a:pPr indent="-228600" lvl="0" marL="457200" marR="0" rtl="0" algn="l">
              <a:lnSpc>
                <a:spcPct val="100000"/>
              </a:lnSpc>
              <a:spcBef>
                <a:spcPts val="600"/>
              </a:spcBef>
              <a:spcAft>
                <a:spcPts val="0"/>
              </a:spcAft>
            </a:pPr>
            <a:r>
              <a:rPr lang="en"/>
              <a:t>Greatly reduces the amount of information the designer needs to understand at once.</a:t>
            </a:r>
          </a:p>
          <a:p>
            <a:pPr indent="-228600" lvl="0" marL="457200" marR="0" rtl="0" algn="l">
              <a:lnSpc>
                <a:spcPct val="100000"/>
              </a:lnSpc>
              <a:spcBef>
                <a:spcPts val="600"/>
              </a:spcBef>
              <a:spcAft>
                <a:spcPts val="0"/>
              </a:spcAft>
            </a:pPr>
            <a:r>
              <a:rPr lang="en"/>
              <a:t>Examples:</a:t>
            </a:r>
          </a:p>
          <a:p>
            <a:pPr indent="-228600" lvl="1" marL="914400" marR="0" rtl="0" algn="l">
              <a:lnSpc>
                <a:spcPct val="100000"/>
              </a:lnSpc>
              <a:spcBef>
                <a:spcPts val="600"/>
              </a:spcBef>
              <a:spcAft>
                <a:spcPts val="0"/>
              </a:spcAft>
            </a:pPr>
            <a:r>
              <a:rPr lang="en"/>
              <a:t>Functions, Interfaces, Classes, Libraries</a:t>
            </a:r>
          </a:p>
          <a:p>
            <a:pPr indent="-228600" lvl="0" marL="457200" marR="0" rtl="0" algn="l">
              <a:lnSpc>
                <a:spcPct val="100000"/>
              </a:lnSpc>
              <a:spcBef>
                <a:spcPts val="600"/>
              </a:spcBef>
              <a:spcAft>
                <a:spcPts val="0"/>
              </a:spcAft>
            </a:pPr>
            <a:r>
              <a:rPr lang="en"/>
              <a:t>If used properly, ensures loose coupling.</a:t>
            </a:r>
          </a:p>
        </p:txBody>
      </p:sp>
      <p:sp>
        <p:nvSpPr>
          <p:cNvPr id="380" name="Shape 3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Information Hiding Example</a:t>
            </a:r>
          </a:p>
        </p:txBody>
      </p:sp>
      <p:sp>
        <p:nvSpPr>
          <p:cNvPr id="386" name="Shape 386"/>
          <p:cNvSpPr txBox="1"/>
          <p:nvPr>
            <p:ph idx="1" type="body"/>
          </p:nvPr>
        </p:nvSpPr>
        <p:spPr>
          <a:xfrm>
            <a:off x="457200" y="1600200"/>
            <a:ext cx="81558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200">
                <a:latin typeface="Courier New"/>
                <a:ea typeface="Courier New"/>
                <a:cs typeface="Courier New"/>
                <a:sym typeface="Courier New"/>
              </a:rPr>
              <a:t>int[] sortAscending(int[] unsorted, int length);</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We do not know what sort routine is used.</a:t>
            </a:r>
          </a:p>
          <a:p>
            <a:pPr indent="-228600" lvl="0" marL="457200" marR="0" rtl="0" algn="l">
              <a:lnSpc>
                <a:spcPct val="100000"/>
              </a:lnSpc>
              <a:spcBef>
                <a:spcPts val="600"/>
              </a:spcBef>
              <a:spcAft>
                <a:spcPts val="0"/>
              </a:spcAft>
            </a:pPr>
            <a:r>
              <a:rPr lang="en"/>
              <a:t>All we know is what the interface is and what the module accomplishes.</a:t>
            </a:r>
          </a:p>
        </p:txBody>
      </p:sp>
      <p:sp>
        <p:nvSpPr>
          <p:cNvPr id="387" name="Shape 3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Data Encapsulation</a:t>
            </a:r>
          </a:p>
        </p:txBody>
      </p:sp>
      <p:sp>
        <p:nvSpPr>
          <p:cNvPr id="393" name="Shape 393"/>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Encapsulation is the principle of building a barrier around a collection of items.</a:t>
            </a:r>
          </a:p>
          <a:p>
            <a:pPr indent="-228600" lvl="0" marL="457200" marR="0" rtl="0" algn="l">
              <a:lnSpc>
                <a:spcPct val="100000"/>
              </a:lnSpc>
              <a:spcBef>
                <a:spcPts val="600"/>
              </a:spcBef>
              <a:spcAft>
                <a:spcPts val="0"/>
              </a:spcAft>
            </a:pPr>
            <a:r>
              <a:rPr lang="en"/>
              <a:t>Encapsulate the data a module is working on.</a:t>
            </a:r>
          </a:p>
          <a:p>
            <a:pPr indent="-228600" lvl="1" marL="914400" marR="0" rtl="0" algn="l">
              <a:lnSpc>
                <a:spcPct val="100000"/>
              </a:lnSpc>
              <a:spcBef>
                <a:spcPts val="600"/>
              </a:spcBef>
              <a:spcAft>
                <a:spcPts val="0"/>
              </a:spcAft>
            </a:pPr>
            <a:r>
              <a:rPr lang="en"/>
              <a:t>Protect the data from unauthorized access.</a:t>
            </a:r>
          </a:p>
          <a:p>
            <a:pPr indent="-228600" lvl="1" marL="914400" marR="0" rtl="0" algn="l">
              <a:lnSpc>
                <a:spcPct val="100000"/>
              </a:lnSpc>
              <a:spcBef>
                <a:spcPts val="600"/>
              </a:spcBef>
              <a:spcAft>
                <a:spcPts val="0"/>
              </a:spcAft>
            </a:pPr>
            <a:r>
              <a:rPr lang="en"/>
              <a:t>Nobody else can mess with the data.</a:t>
            </a:r>
          </a:p>
          <a:p>
            <a:pPr indent="-228600" lvl="1" marL="914400" marR="0" rtl="0" algn="l">
              <a:lnSpc>
                <a:spcPct val="100000"/>
              </a:lnSpc>
              <a:spcBef>
                <a:spcPts val="600"/>
              </a:spcBef>
              <a:spcAft>
                <a:spcPts val="0"/>
              </a:spcAft>
            </a:pPr>
            <a:r>
              <a:rPr lang="en"/>
              <a:t>If it gets corrupted, it must have been the fault of this component. </a:t>
            </a:r>
          </a:p>
          <a:p>
            <a:pPr indent="-228600" lvl="0" marL="457200" marR="0" rtl="0" algn="l">
              <a:lnSpc>
                <a:spcPct val="100000"/>
              </a:lnSpc>
              <a:spcBef>
                <a:spcPts val="600"/>
              </a:spcBef>
              <a:spcAft>
                <a:spcPts val="0"/>
              </a:spcAft>
            </a:pPr>
            <a:r>
              <a:rPr lang="en"/>
              <a:t>Makes the design more robust.</a:t>
            </a:r>
          </a:p>
        </p:txBody>
      </p:sp>
      <p:sp>
        <p:nvSpPr>
          <p:cNvPr id="394" name="Shape 3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Encapsulation Example</a:t>
            </a:r>
          </a:p>
        </p:txBody>
      </p:sp>
      <p:sp>
        <p:nvSpPr>
          <p:cNvPr id="400" name="Shape 400"/>
          <p:cNvSpPr txBox="1"/>
          <p:nvPr>
            <p:ph idx="1" type="body"/>
          </p:nvPr>
        </p:nvSpPr>
        <p:spPr>
          <a:xfrm>
            <a:off x="4692275" y="1600200"/>
            <a:ext cx="4451699" cy="4967700"/>
          </a:xfrm>
          <a:prstGeom prst="rect">
            <a:avLst/>
          </a:prstGeom>
        </p:spPr>
        <p:txBody>
          <a:bodyPr anchorCtr="0" anchor="t" bIns="91425" lIns="91425" rIns="91425" tIns="91425">
            <a:noAutofit/>
          </a:bodyPr>
          <a:lstStyle/>
          <a:p>
            <a:pPr rtl="0">
              <a:spcBef>
                <a:spcPts val="0"/>
              </a:spcBef>
              <a:buNone/>
            </a:pPr>
            <a:r>
              <a:rPr lang="en"/>
              <a:t>Version 2:</a:t>
            </a:r>
          </a:p>
          <a:p>
            <a:pPr lvl="0" rtl="0">
              <a:lnSpc>
                <a:spcPct val="115000"/>
              </a:lnSpc>
              <a:spcBef>
                <a:spcPts val="0"/>
              </a:spcBef>
              <a:spcAft>
                <a:spcPts val="800"/>
              </a:spcAft>
              <a:buClr>
                <a:schemeClr val="dk1"/>
              </a:buClr>
              <a:buSzPct val="91666"/>
              <a:buFont typeface="Arial"/>
              <a:buNone/>
            </a:pPr>
            <a:r>
              <a:rPr lang="en" sz="1200">
                <a:latin typeface="Courier New"/>
                <a:ea typeface="Courier New"/>
                <a:cs typeface="Courier New"/>
                <a:sym typeface="Courier New"/>
              </a:rPr>
              <a:t>class Adder{</a:t>
            </a:r>
          </a:p>
          <a:p>
            <a:pPr indent="457200" lvl="0" rtl="0">
              <a:lnSpc>
                <a:spcPct val="115000"/>
              </a:lnSpc>
              <a:spcBef>
                <a:spcPts val="0"/>
              </a:spcBef>
              <a:spcAft>
                <a:spcPts val="800"/>
              </a:spcAft>
              <a:buNone/>
            </a:pPr>
            <a:r>
              <a:rPr lang="en" sz="1200">
                <a:latin typeface="Courier New"/>
                <a:ea typeface="Courier New"/>
                <a:cs typeface="Courier New"/>
                <a:sym typeface="Courier New"/>
              </a:rPr>
              <a:t>private int total;</a:t>
            </a:r>
            <a:br>
              <a:rPr lang="en" sz="1200">
                <a:latin typeface="Courier New"/>
                <a:ea typeface="Courier New"/>
                <a:cs typeface="Courier New"/>
                <a:sym typeface="Courier New"/>
              </a:rPr>
            </a:br>
            <a:r>
              <a:rPr lang="en" sz="1200">
                <a:latin typeface="Courier New"/>
                <a:ea typeface="Courier New"/>
                <a:cs typeface="Courier New"/>
                <a:sym typeface="Courier New"/>
              </a:rPr>
              <a:t>	void addNum(int number){</a:t>
            </a:r>
            <a:br>
              <a:rPr lang="en" sz="1200">
                <a:latin typeface="Courier New"/>
                <a:ea typeface="Courier New"/>
                <a:cs typeface="Courier New"/>
                <a:sym typeface="Courier New"/>
              </a:rPr>
            </a:br>
            <a:r>
              <a:rPr lang="en" sz="1200">
                <a:latin typeface="Courier New"/>
                <a:ea typeface="Courier New"/>
                <a:cs typeface="Courier New"/>
                <a:sym typeface="Courier New"/>
              </a:rPr>
              <a:t>		total += number;</a:t>
            </a:r>
            <a:br>
              <a:rPr lang="en" sz="1200">
                <a:latin typeface="Courier New"/>
                <a:ea typeface="Courier New"/>
                <a:cs typeface="Courier New"/>
                <a:sym typeface="Courier New"/>
              </a:rPr>
            </a:br>
            <a:r>
              <a:rPr lang="en" sz="1200">
                <a:latin typeface="Courier New"/>
                <a:ea typeface="Courier New"/>
                <a:cs typeface="Courier New"/>
                <a:sym typeface="Courier New"/>
              </a:rPr>
              <a:t>	}</a:t>
            </a:r>
          </a:p>
          <a:p>
            <a:pPr indent="457200" lvl="0" rtl="0">
              <a:lnSpc>
                <a:spcPct val="115000"/>
              </a:lnSpc>
              <a:spcBef>
                <a:spcPts val="0"/>
              </a:spcBef>
              <a:spcAft>
                <a:spcPts val="800"/>
              </a:spcAft>
              <a:buNone/>
            </a:pPr>
            <a:r>
              <a:rPr lang="en" sz="1200">
                <a:latin typeface="Courier New"/>
                <a:ea typeface="Courier New"/>
                <a:cs typeface="Courier New"/>
                <a:sym typeface="Courier New"/>
              </a:rPr>
              <a:t>int getTotal(){</a:t>
            </a:r>
          </a:p>
          <a:p>
            <a:pPr indent="457200" lvl="0" rtl="0">
              <a:lnSpc>
                <a:spcPct val="115000"/>
              </a:lnSpc>
              <a:spcBef>
                <a:spcPts val="0"/>
              </a:spcBef>
              <a:spcAft>
                <a:spcPts val="800"/>
              </a:spcAft>
              <a:buNone/>
            </a:pPr>
            <a:r>
              <a:rPr lang="en" sz="1200">
                <a:latin typeface="Courier New"/>
                <a:ea typeface="Courier New"/>
                <a:cs typeface="Courier New"/>
                <a:sym typeface="Courier New"/>
              </a:rPr>
              <a:t>	return total;</a:t>
            </a:r>
          </a:p>
          <a:p>
            <a:pPr indent="457200" lvl="0" rtl="0">
              <a:lnSpc>
                <a:spcPct val="115000"/>
              </a:lnSpc>
              <a:spcBef>
                <a:spcPts val="0"/>
              </a:spcBef>
              <a:spcAft>
                <a:spcPts val="800"/>
              </a:spcAft>
              <a:buClr>
                <a:schemeClr val="dk1"/>
              </a:buClr>
              <a:buSzPct val="91666"/>
              <a:buFont typeface="Arial"/>
              <a:buNone/>
            </a:pP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int main( )</a:t>
            </a:r>
            <a:br>
              <a:rPr lang="en" sz="1200">
                <a:latin typeface="Courier New"/>
                <a:ea typeface="Courier New"/>
                <a:cs typeface="Courier New"/>
                <a:sym typeface="Courier New"/>
              </a:rPr>
            </a:b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Adder a; </a:t>
            </a:r>
            <a:br>
              <a:rPr lang="en" sz="1200">
                <a:latin typeface="Courier New"/>
                <a:ea typeface="Courier New"/>
                <a:cs typeface="Courier New"/>
                <a:sym typeface="Courier New"/>
              </a:rPr>
            </a:br>
            <a:r>
              <a:rPr lang="en" sz="1200">
                <a:latin typeface="Courier New"/>
                <a:ea typeface="Courier New"/>
                <a:cs typeface="Courier New"/>
                <a:sym typeface="Courier New"/>
              </a:rPr>
              <a:t>   a.addNum(10);</a:t>
            </a:r>
            <a:br>
              <a:rPr lang="en" sz="1200">
                <a:latin typeface="Courier New"/>
                <a:ea typeface="Courier New"/>
                <a:cs typeface="Courier New"/>
                <a:sym typeface="Courier New"/>
              </a:rPr>
            </a:br>
            <a:r>
              <a:rPr lang="en" sz="1200">
                <a:latin typeface="Courier New"/>
                <a:ea typeface="Courier New"/>
                <a:cs typeface="Courier New"/>
                <a:sym typeface="Courier New"/>
              </a:rPr>
              <a:t>   a.addNum(20);</a:t>
            </a:r>
            <a:br>
              <a:rPr lang="en" sz="1200">
                <a:latin typeface="Courier New"/>
                <a:ea typeface="Courier New"/>
                <a:cs typeface="Courier New"/>
                <a:sym typeface="Courier New"/>
              </a:rPr>
            </a:br>
            <a:r>
              <a:rPr lang="en" sz="1200">
                <a:latin typeface="Courier New"/>
                <a:ea typeface="Courier New"/>
                <a:cs typeface="Courier New"/>
                <a:sym typeface="Courier New"/>
              </a:rPr>
              <a:t>   a.addNum(30);</a:t>
            </a:r>
            <a:br>
              <a:rPr lang="en" sz="1200">
                <a:latin typeface="Courier New"/>
                <a:ea typeface="Courier New"/>
                <a:cs typeface="Courier New"/>
                <a:sym typeface="Courier New"/>
              </a:rPr>
            </a:br>
            <a:r>
              <a:rPr lang="en" sz="1200">
                <a:latin typeface="Courier New"/>
                <a:ea typeface="Courier New"/>
                <a:cs typeface="Courier New"/>
                <a:sym typeface="Courier New"/>
              </a:rPr>
              <a:t>   cout &lt;&lt; "Total " &lt;&lt; a.getTotal() &lt;&lt;endl;</a:t>
            </a:r>
            <a:br>
              <a:rPr lang="en" sz="1200">
                <a:latin typeface="Courier New"/>
                <a:ea typeface="Courier New"/>
                <a:cs typeface="Courier New"/>
                <a:sym typeface="Courier New"/>
              </a:rPr>
            </a:br>
            <a:r>
              <a:rPr lang="en" sz="1200">
                <a:latin typeface="Courier New"/>
                <a:ea typeface="Courier New"/>
                <a:cs typeface="Courier New"/>
                <a:sym typeface="Courier New"/>
              </a:rPr>
              <a:t>   return 0;</a:t>
            </a:r>
            <a:br>
              <a:rPr lang="en" sz="1200">
                <a:latin typeface="Courier New"/>
                <a:ea typeface="Courier New"/>
                <a:cs typeface="Courier New"/>
                <a:sym typeface="Courier New"/>
              </a:rPr>
            </a:br>
            <a:r>
              <a:rPr lang="en" sz="1200">
                <a:latin typeface="Courier New"/>
                <a:ea typeface="Courier New"/>
                <a:cs typeface="Courier New"/>
                <a:sym typeface="Courier New"/>
              </a:rPr>
              <a:t>}</a:t>
            </a:r>
          </a:p>
        </p:txBody>
      </p:sp>
      <p:sp>
        <p:nvSpPr>
          <p:cNvPr id="401" name="Shape 401"/>
          <p:cNvSpPr txBox="1"/>
          <p:nvPr>
            <p:ph idx="2" type="body"/>
          </p:nvPr>
        </p:nvSpPr>
        <p:spPr>
          <a:xfrm>
            <a:off x="457200" y="1600200"/>
            <a:ext cx="3994500" cy="4967700"/>
          </a:xfrm>
          <a:prstGeom prst="rect">
            <a:avLst/>
          </a:prstGeom>
        </p:spPr>
        <p:txBody>
          <a:bodyPr anchorCtr="0" anchor="t" bIns="91425" lIns="91425" rIns="91425" tIns="91425">
            <a:noAutofit/>
          </a:bodyPr>
          <a:lstStyle/>
          <a:p>
            <a:pPr lvl="0" rtl="0">
              <a:spcBef>
                <a:spcPts val="0"/>
              </a:spcBef>
              <a:buNone/>
            </a:pPr>
            <a:r>
              <a:rPr lang="en"/>
              <a:t>Version 1:</a:t>
            </a:r>
          </a:p>
          <a:p>
            <a:pPr lvl="0" rtl="0">
              <a:lnSpc>
                <a:spcPct val="115000"/>
              </a:lnSpc>
              <a:spcBef>
                <a:spcPts val="0"/>
              </a:spcBef>
              <a:spcAft>
                <a:spcPts val="800"/>
              </a:spcAft>
              <a:buNone/>
            </a:pPr>
            <a:r>
              <a:rPr lang="en" sz="1200">
                <a:solidFill>
                  <a:srgbClr val="000000"/>
                </a:solidFill>
                <a:latin typeface="Courier New"/>
                <a:ea typeface="Courier New"/>
                <a:cs typeface="Courier New"/>
                <a:sym typeface="Courier New"/>
              </a:rPr>
              <a:t>class Adder{</a:t>
            </a:r>
          </a:p>
          <a:p>
            <a:pPr indent="457200" lvl="0" rtl="0">
              <a:lnSpc>
                <a:spcPct val="115000"/>
              </a:lnSpc>
              <a:spcBef>
                <a:spcPts val="0"/>
              </a:spcBef>
              <a:spcAft>
                <a:spcPts val="800"/>
              </a:spcAft>
              <a:buNone/>
            </a:pPr>
            <a:r>
              <a:rPr lang="en" sz="1200">
                <a:solidFill>
                  <a:srgbClr val="000000"/>
                </a:solidFill>
                <a:latin typeface="Courier New"/>
                <a:ea typeface="Courier New"/>
                <a:cs typeface="Courier New"/>
                <a:sym typeface="Courier New"/>
              </a:rPr>
              <a:t>int total;</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void addNum(int number){</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total += number;</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a:t>
            </a:r>
          </a:p>
          <a:p>
            <a:pPr indent="457200" lvl="0" rtl="0">
              <a:lnSpc>
                <a:spcPct val="115000"/>
              </a:lnSpc>
              <a:spcBef>
                <a:spcPts val="0"/>
              </a:spcBef>
              <a:spcAft>
                <a:spcPts val="800"/>
              </a:spcAft>
              <a:buClr>
                <a:schemeClr val="dk1"/>
              </a:buClr>
              <a:buSzPct val="91666"/>
              <a:buFont typeface="Arial"/>
              <a:buNone/>
            </a:pP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int main(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Adder a;</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a.addNum(10);</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a.addNum(20);</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a.addNum(30);</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cout &lt;&lt; "Total " &lt;&lt; a.total &lt;&lt;endl;</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return 0;</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p:txBody>
      </p:sp>
      <p:sp>
        <p:nvSpPr>
          <p:cNvPr id="402" name="Shape 4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Abstraction and Encapsulation</a:t>
            </a:r>
          </a:p>
        </p:txBody>
      </p:sp>
      <p:sp>
        <p:nvSpPr>
          <p:cNvPr id="408" name="Shape 40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Abstraction is the process of identifying the important aspects of a problem and ignoring the other details. </a:t>
            </a:r>
          </a:p>
          <a:p>
            <a:pPr indent="-228600" lvl="0" marL="457200" rtl="0" algn="l">
              <a:spcBef>
                <a:spcPts val="0"/>
              </a:spcBef>
            </a:pPr>
            <a:r>
              <a:rPr lang="en"/>
              <a:t>This is the basis of modularity - divide and conquer the functionality.</a:t>
            </a:r>
          </a:p>
          <a:p>
            <a:pPr lvl="0" rtl="0" algn="l">
              <a:spcBef>
                <a:spcPts val="0"/>
              </a:spcBef>
              <a:buNone/>
            </a:pPr>
            <a:r>
              <a:t/>
            </a:r>
            <a:endParaRPr sz="1100"/>
          </a:p>
          <a:p>
            <a:pPr indent="-228600" lvl="0" marL="457200" rtl="0" algn="l">
              <a:spcBef>
                <a:spcPts val="0"/>
              </a:spcBef>
            </a:pPr>
            <a:r>
              <a:rPr lang="en"/>
              <a:t>Abstraction identifies what should be “visible” and “hidden.” Encapsulation packages the details.</a:t>
            </a:r>
          </a:p>
          <a:p>
            <a:pPr lvl="0" rtl="0" algn="l">
              <a:spcBef>
                <a:spcPts val="0"/>
              </a:spcBef>
              <a:buNone/>
            </a:pPr>
            <a:r>
              <a:t/>
            </a:r>
            <a:endParaRPr/>
          </a:p>
          <a:p>
            <a:pPr lvl="0" rtl="0" algn="l">
              <a:spcBef>
                <a:spcPts val="0"/>
              </a:spcBef>
              <a:buNone/>
            </a:pPr>
            <a:r>
              <a:t/>
            </a:r>
            <a:endParaRPr/>
          </a:p>
        </p:txBody>
      </p:sp>
      <p:sp>
        <p:nvSpPr>
          <p:cNvPr id="409" name="Shape 4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Understandability</a:t>
            </a:r>
          </a:p>
        </p:txBody>
      </p:sp>
      <p:sp>
        <p:nvSpPr>
          <p:cNvPr id="415" name="Shape 415"/>
          <p:cNvSpPr txBox="1"/>
          <p:nvPr>
            <p:ph idx="1" type="body"/>
          </p:nvPr>
        </p:nvSpPr>
        <p:spPr>
          <a:xfrm>
            <a:off x="457200" y="1600200"/>
            <a:ext cx="8155800" cy="4967700"/>
          </a:xfrm>
          <a:prstGeom prst="rect">
            <a:avLst/>
          </a:prstGeom>
        </p:spPr>
        <p:txBody>
          <a:bodyPr anchorCtr="0" anchor="t" bIns="91425" lIns="91425" rIns="91425" tIns="91425">
            <a:noAutofit/>
          </a:bodyPr>
          <a:lstStyle/>
          <a:p>
            <a:pPr rtl="0" algn="l">
              <a:spcBef>
                <a:spcPts val="0"/>
              </a:spcBef>
              <a:buNone/>
            </a:pPr>
            <a:r>
              <a:rPr lang="en" sz="2400"/>
              <a:t>The design should be understandable by the developers - unambiguous and easy to follow. Related to many component characteristics:</a:t>
            </a:r>
          </a:p>
          <a:p>
            <a:pPr indent="-228600" lvl="0" marL="457200" rtl="0" algn="l">
              <a:spcBef>
                <a:spcPts val="0"/>
              </a:spcBef>
              <a:buSzPct val="100000"/>
            </a:pPr>
            <a:r>
              <a:rPr lang="en" sz="2400"/>
              <a:t>Cohesion</a:t>
            </a:r>
          </a:p>
          <a:p>
            <a:pPr indent="-228600" lvl="1" marL="914400" rtl="0" algn="l">
              <a:spcBef>
                <a:spcPts val="0"/>
              </a:spcBef>
              <a:buSzPct val="100000"/>
            </a:pPr>
            <a:r>
              <a:rPr lang="en" sz="2200"/>
              <a:t>Can each component be understood on its own?</a:t>
            </a:r>
          </a:p>
          <a:p>
            <a:pPr indent="-228600" lvl="0" marL="457200" rtl="0" algn="l">
              <a:spcBef>
                <a:spcPts val="0"/>
              </a:spcBef>
              <a:buSzPct val="100000"/>
            </a:pPr>
            <a:r>
              <a:rPr lang="en" sz="2400"/>
              <a:t>Naming</a:t>
            </a:r>
          </a:p>
          <a:p>
            <a:pPr indent="-228600" lvl="1" marL="914400" rtl="0" algn="l">
              <a:spcBef>
                <a:spcPts val="0"/>
              </a:spcBef>
              <a:buSzPct val="100000"/>
            </a:pPr>
            <a:r>
              <a:rPr lang="en" sz="2200"/>
              <a:t>Are meaningful component (class, method, variable) names used?</a:t>
            </a:r>
          </a:p>
          <a:p>
            <a:pPr indent="-228600" lvl="0" marL="457200" rtl="0" algn="l">
              <a:spcBef>
                <a:spcPts val="0"/>
              </a:spcBef>
              <a:buSzPct val="100000"/>
            </a:pPr>
            <a:r>
              <a:rPr lang="en" sz="2400"/>
              <a:t>Documentation</a:t>
            </a:r>
          </a:p>
          <a:p>
            <a:pPr indent="-228600" lvl="1" marL="914400" rtl="0" algn="l">
              <a:spcBef>
                <a:spcPts val="0"/>
              </a:spcBef>
              <a:buSzPct val="100000"/>
            </a:pPr>
            <a:r>
              <a:rPr lang="en" sz="2200"/>
              <a:t>Is the design well-documented? Are decisions justified? Rationale noted?</a:t>
            </a:r>
          </a:p>
          <a:p>
            <a:pPr indent="-228600" lvl="0" marL="457200" rtl="0" algn="l">
              <a:spcBef>
                <a:spcPts val="0"/>
              </a:spcBef>
              <a:buSzPct val="100000"/>
            </a:pPr>
            <a:r>
              <a:rPr lang="en" sz="2400"/>
              <a:t>Complexity</a:t>
            </a:r>
          </a:p>
          <a:p>
            <a:pPr indent="-228600" lvl="1" marL="914400" rtl="0" algn="l">
              <a:spcBef>
                <a:spcPts val="0"/>
              </a:spcBef>
              <a:buSzPct val="100000"/>
            </a:pPr>
            <a:r>
              <a:rPr lang="en" sz="2200"/>
              <a:t>Are complex algorithms used?</a:t>
            </a:r>
          </a:p>
          <a:p>
            <a:pPr lvl="0" rtl="0" algn="l">
              <a:spcBef>
                <a:spcPts val="0"/>
              </a:spcBef>
              <a:buNone/>
            </a:pPr>
            <a:r>
              <a:t/>
            </a:r>
            <a:endParaRPr sz="2400"/>
          </a:p>
          <a:p>
            <a:pPr lvl="0" rtl="0" algn="l">
              <a:spcBef>
                <a:spcPts val="0"/>
              </a:spcBef>
              <a:buNone/>
            </a:pPr>
            <a:r>
              <a:t/>
            </a:r>
            <a:endParaRPr sz="2400"/>
          </a:p>
        </p:txBody>
      </p:sp>
      <p:sp>
        <p:nvSpPr>
          <p:cNvPr id="416" name="Shape 4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Understandability</a:t>
            </a:r>
          </a:p>
        </p:txBody>
      </p:sp>
      <p:sp>
        <p:nvSpPr>
          <p:cNvPr id="422" name="Shape 422"/>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Informally, high complexity means many relationships between different entities in the design.</a:t>
            </a:r>
          </a:p>
          <a:p>
            <a:pPr indent="-228600" lvl="1" marL="914400" rtl="0" algn="l">
              <a:spcBef>
                <a:spcPts val="0"/>
              </a:spcBef>
            </a:pPr>
            <a:r>
              <a:rPr lang="en"/>
              <a:t>Hence, the design is hard to understand.</a:t>
            </a:r>
          </a:p>
          <a:p>
            <a:pPr indent="-228600" lvl="0" marL="457200" rtl="0" algn="l">
              <a:spcBef>
                <a:spcPts val="0"/>
              </a:spcBef>
            </a:pPr>
            <a:r>
              <a:rPr lang="en"/>
              <a:t>Most “measurements” of design quality measure the complexity.</a:t>
            </a:r>
          </a:p>
          <a:p>
            <a:pPr indent="-228600" lvl="1" marL="914400" rtl="0" algn="l">
              <a:spcBef>
                <a:spcPts val="0"/>
              </a:spcBef>
            </a:pPr>
            <a:r>
              <a:rPr lang="en"/>
              <a:t>They tell you to avoid high complexity (high number of relations between components).</a:t>
            </a:r>
          </a:p>
          <a:p>
            <a:pPr indent="-228600" lvl="1" marL="914400" rtl="0" algn="l">
              <a:spcBef>
                <a:spcPts val="0"/>
              </a:spcBef>
            </a:pPr>
            <a:r>
              <a:rPr lang="en"/>
              <a:t>These metrics tend to be of little use - the number is irrelevant - instead, be careful to only include necessary relations.</a:t>
            </a:r>
          </a:p>
          <a:p>
            <a:pPr lvl="0" rtl="0" algn="l">
              <a:spcBef>
                <a:spcPts val="0"/>
              </a:spcBef>
              <a:buNone/>
            </a:pPr>
            <a:r>
              <a:t/>
            </a:r>
            <a:endParaRPr/>
          </a:p>
          <a:p>
            <a:pPr lvl="0" rtl="0" algn="l">
              <a:spcBef>
                <a:spcPts val="0"/>
              </a:spcBef>
              <a:buNone/>
            </a:pPr>
            <a:r>
              <a:t/>
            </a:r>
            <a:endParaRPr/>
          </a:p>
        </p:txBody>
      </p:sp>
      <p:sp>
        <p:nvSpPr>
          <p:cNvPr id="423" name="Shape 4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General Design Stages</a:t>
            </a:r>
          </a:p>
        </p:txBody>
      </p:sp>
      <p:sp>
        <p:nvSpPr>
          <p:cNvPr id="61" name="Shape 61"/>
          <p:cNvSpPr/>
          <p:nvPr/>
        </p:nvSpPr>
        <p:spPr>
          <a:xfrm>
            <a:off x="2195850" y="185210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Identify nature of requirements</a:t>
            </a:r>
          </a:p>
        </p:txBody>
      </p:sp>
      <p:sp>
        <p:nvSpPr>
          <p:cNvPr id="62" name="Shape 62"/>
          <p:cNvSpPr txBox="1"/>
          <p:nvPr/>
        </p:nvSpPr>
        <p:spPr>
          <a:xfrm>
            <a:off x="457200" y="1923175"/>
            <a:ext cx="1415699" cy="639600"/>
          </a:xfrm>
          <a:prstGeom prst="rect">
            <a:avLst/>
          </a:prstGeom>
          <a:noFill/>
          <a:ln>
            <a:noFill/>
          </a:ln>
        </p:spPr>
        <p:txBody>
          <a:bodyPr anchorCtr="0" anchor="t" bIns="91425" lIns="91425" rIns="91425" tIns="91425">
            <a:noAutofit/>
          </a:bodyPr>
          <a:lstStyle/>
          <a:p>
            <a:pPr rtl="0">
              <a:spcBef>
                <a:spcPts val="0"/>
              </a:spcBef>
              <a:buNone/>
            </a:pPr>
            <a:r>
              <a:rPr lang="en"/>
              <a:t>Discussions </a:t>
            </a:r>
          </a:p>
          <a:p>
            <a:pPr>
              <a:spcBef>
                <a:spcPts val="0"/>
              </a:spcBef>
              <a:buNone/>
            </a:pPr>
            <a:r>
              <a:rPr lang="en"/>
              <a:t>with Customers</a:t>
            </a:r>
          </a:p>
        </p:txBody>
      </p:sp>
      <p:cxnSp>
        <p:nvCxnSpPr>
          <p:cNvPr id="63" name="Shape 63"/>
          <p:cNvCxnSpPr/>
          <p:nvPr/>
        </p:nvCxnSpPr>
        <p:spPr>
          <a:xfrm>
            <a:off x="1661050" y="2177200"/>
            <a:ext cx="545399" cy="0"/>
          </a:xfrm>
          <a:prstGeom prst="straightConnector1">
            <a:avLst/>
          </a:prstGeom>
          <a:noFill/>
          <a:ln cap="flat" cmpd="sng" w="19050">
            <a:solidFill>
              <a:schemeClr val="dk2"/>
            </a:solidFill>
            <a:prstDash val="solid"/>
            <a:round/>
            <a:headEnd len="lg" w="lg" type="none"/>
            <a:tailEnd len="lg" w="lg" type="triangle"/>
          </a:ln>
        </p:spPr>
      </p:cxnSp>
      <p:sp>
        <p:nvSpPr>
          <p:cNvPr id="64" name="Shape 64"/>
          <p:cNvSpPr/>
          <p:nvPr/>
        </p:nvSpPr>
        <p:spPr>
          <a:xfrm>
            <a:off x="6102325" y="185210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Analyze problem and derive solution</a:t>
            </a:r>
          </a:p>
        </p:txBody>
      </p:sp>
      <p:cxnSp>
        <p:nvCxnSpPr>
          <p:cNvPr id="65" name="Shape 65"/>
          <p:cNvCxnSpPr>
            <a:endCxn id="64" idx="1"/>
          </p:cNvCxnSpPr>
          <p:nvPr/>
        </p:nvCxnSpPr>
        <p:spPr>
          <a:xfrm>
            <a:off x="3946824" y="2344999"/>
            <a:ext cx="2155500" cy="0"/>
          </a:xfrm>
          <a:prstGeom prst="straightConnector1">
            <a:avLst/>
          </a:prstGeom>
          <a:noFill/>
          <a:ln cap="flat" cmpd="sng" w="19050">
            <a:solidFill>
              <a:schemeClr val="dk2"/>
            </a:solidFill>
            <a:prstDash val="solid"/>
            <a:round/>
            <a:headEnd len="lg" w="lg" type="none"/>
            <a:tailEnd len="lg" w="lg" type="triangle"/>
          </a:ln>
        </p:spPr>
      </p:cxnSp>
      <p:sp>
        <p:nvSpPr>
          <p:cNvPr id="66" name="Shape 66"/>
          <p:cNvSpPr txBox="1"/>
          <p:nvPr/>
        </p:nvSpPr>
        <p:spPr>
          <a:xfrm>
            <a:off x="4149075" y="1806137"/>
            <a:ext cx="1751100" cy="366899"/>
          </a:xfrm>
          <a:prstGeom prst="rect">
            <a:avLst/>
          </a:prstGeom>
          <a:noFill/>
          <a:ln>
            <a:noFill/>
          </a:ln>
        </p:spPr>
        <p:txBody>
          <a:bodyPr anchorCtr="0" anchor="t" bIns="91425" lIns="91425" rIns="91425" tIns="91425">
            <a:noAutofit/>
          </a:bodyPr>
          <a:lstStyle/>
          <a:p>
            <a:pPr>
              <a:spcBef>
                <a:spcPts val="0"/>
              </a:spcBef>
              <a:buNone/>
            </a:pPr>
            <a:r>
              <a:rPr lang="en"/>
              <a:t>High-Level Requirements</a:t>
            </a:r>
          </a:p>
        </p:txBody>
      </p:sp>
      <p:sp>
        <p:nvSpPr>
          <p:cNvPr id="67" name="Shape 67"/>
          <p:cNvSpPr/>
          <p:nvPr/>
        </p:nvSpPr>
        <p:spPr>
          <a:xfrm>
            <a:off x="1147950" y="346475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Postulate a design solution</a:t>
            </a:r>
          </a:p>
        </p:txBody>
      </p:sp>
      <p:cxnSp>
        <p:nvCxnSpPr>
          <p:cNvPr id="68" name="Shape 68"/>
          <p:cNvCxnSpPr/>
          <p:nvPr/>
        </p:nvCxnSpPr>
        <p:spPr>
          <a:xfrm flipH="1">
            <a:off x="2845875" y="2753925"/>
            <a:ext cx="3292799" cy="713100"/>
          </a:xfrm>
          <a:prstGeom prst="straightConnector1">
            <a:avLst/>
          </a:prstGeom>
          <a:noFill/>
          <a:ln cap="flat" cmpd="sng" w="19050">
            <a:solidFill>
              <a:schemeClr val="dk2"/>
            </a:solidFill>
            <a:prstDash val="solid"/>
            <a:round/>
            <a:headEnd len="lg" w="lg" type="none"/>
            <a:tailEnd len="lg" w="lg" type="triangle"/>
          </a:ln>
        </p:spPr>
      </p:cxnSp>
      <p:sp>
        <p:nvSpPr>
          <p:cNvPr id="69" name="Shape 69"/>
          <p:cNvSpPr txBox="1"/>
          <p:nvPr/>
        </p:nvSpPr>
        <p:spPr>
          <a:xfrm>
            <a:off x="5276687" y="2837900"/>
            <a:ext cx="1751100" cy="366899"/>
          </a:xfrm>
          <a:prstGeom prst="rect">
            <a:avLst/>
          </a:prstGeom>
          <a:noFill/>
          <a:ln>
            <a:noFill/>
          </a:ln>
        </p:spPr>
        <p:txBody>
          <a:bodyPr anchorCtr="0" anchor="t" bIns="91425" lIns="91425" rIns="91425" tIns="91425">
            <a:noAutofit/>
          </a:bodyPr>
          <a:lstStyle/>
          <a:p>
            <a:pPr lvl="0" rtl="0">
              <a:spcBef>
                <a:spcPts val="0"/>
              </a:spcBef>
              <a:buNone/>
            </a:pPr>
            <a:r>
              <a:rPr lang="en"/>
              <a:t>System Specification</a:t>
            </a:r>
          </a:p>
        </p:txBody>
      </p:sp>
      <p:sp>
        <p:nvSpPr>
          <p:cNvPr id="70" name="Shape 70"/>
          <p:cNvSpPr/>
          <p:nvPr/>
        </p:nvSpPr>
        <p:spPr>
          <a:xfrm>
            <a:off x="4340325" y="346475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Validate design against specification</a:t>
            </a:r>
          </a:p>
        </p:txBody>
      </p:sp>
      <p:cxnSp>
        <p:nvCxnSpPr>
          <p:cNvPr id="71" name="Shape 71"/>
          <p:cNvCxnSpPr/>
          <p:nvPr/>
        </p:nvCxnSpPr>
        <p:spPr>
          <a:xfrm>
            <a:off x="2898425" y="3739650"/>
            <a:ext cx="1447200" cy="0"/>
          </a:xfrm>
          <a:prstGeom prst="straightConnector1">
            <a:avLst/>
          </a:prstGeom>
          <a:noFill/>
          <a:ln cap="flat" cmpd="sng" w="19050">
            <a:solidFill>
              <a:schemeClr val="dk2"/>
            </a:solidFill>
            <a:prstDash val="solid"/>
            <a:round/>
            <a:headEnd len="lg" w="lg" type="none"/>
            <a:tailEnd len="lg" w="lg" type="triangle"/>
          </a:ln>
        </p:spPr>
      </p:cxnSp>
      <p:sp>
        <p:nvSpPr>
          <p:cNvPr id="72" name="Shape 72"/>
          <p:cNvSpPr txBox="1"/>
          <p:nvPr/>
        </p:nvSpPr>
        <p:spPr>
          <a:xfrm>
            <a:off x="2994333" y="3774200"/>
            <a:ext cx="1250700" cy="366899"/>
          </a:xfrm>
          <a:prstGeom prst="rect">
            <a:avLst/>
          </a:prstGeom>
          <a:noFill/>
          <a:ln>
            <a:noFill/>
          </a:ln>
        </p:spPr>
        <p:txBody>
          <a:bodyPr anchorCtr="0" anchor="t" bIns="91425" lIns="91425" rIns="91425" tIns="91425">
            <a:noAutofit/>
          </a:bodyPr>
          <a:lstStyle/>
          <a:p>
            <a:pPr lvl="0" rtl="0">
              <a:spcBef>
                <a:spcPts val="0"/>
              </a:spcBef>
              <a:buNone/>
            </a:pPr>
            <a:r>
              <a:rPr lang="en"/>
              <a:t>Potential Design</a:t>
            </a:r>
          </a:p>
        </p:txBody>
      </p:sp>
      <p:cxnSp>
        <p:nvCxnSpPr>
          <p:cNvPr id="73" name="Shape 73"/>
          <p:cNvCxnSpPr/>
          <p:nvPr/>
        </p:nvCxnSpPr>
        <p:spPr>
          <a:xfrm rot="10800000">
            <a:off x="2877300" y="4347850"/>
            <a:ext cx="1489199" cy="0"/>
          </a:xfrm>
          <a:prstGeom prst="straightConnector1">
            <a:avLst/>
          </a:prstGeom>
          <a:noFill/>
          <a:ln cap="flat" cmpd="sng" w="19050">
            <a:solidFill>
              <a:srgbClr val="980000"/>
            </a:solidFill>
            <a:prstDash val="solid"/>
            <a:round/>
            <a:headEnd len="lg" w="lg" type="none"/>
            <a:tailEnd len="lg" w="lg" type="triangle"/>
          </a:ln>
        </p:spPr>
      </p:cxnSp>
      <p:sp>
        <p:nvSpPr>
          <p:cNvPr id="74" name="Shape 74"/>
          <p:cNvSpPr txBox="1"/>
          <p:nvPr/>
        </p:nvSpPr>
        <p:spPr>
          <a:xfrm>
            <a:off x="2994346" y="4396250"/>
            <a:ext cx="1250700" cy="366899"/>
          </a:xfrm>
          <a:prstGeom prst="rect">
            <a:avLst/>
          </a:prstGeom>
          <a:noFill/>
          <a:ln>
            <a:noFill/>
          </a:ln>
        </p:spPr>
        <p:txBody>
          <a:bodyPr anchorCtr="0" anchor="t" bIns="91425" lIns="91425" rIns="91425" tIns="91425">
            <a:noAutofit/>
          </a:bodyPr>
          <a:lstStyle/>
          <a:p>
            <a:pPr lvl="0" rtl="0">
              <a:spcBef>
                <a:spcPts val="0"/>
              </a:spcBef>
              <a:buNone/>
            </a:pPr>
            <a:r>
              <a:rPr lang="en"/>
              <a:t>Seek a new design</a:t>
            </a:r>
          </a:p>
        </p:txBody>
      </p:sp>
      <p:sp>
        <p:nvSpPr>
          <p:cNvPr id="75" name="Shape 75"/>
          <p:cNvSpPr/>
          <p:nvPr/>
        </p:nvSpPr>
        <p:spPr>
          <a:xfrm>
            <a:off x="7166700" y="4623825"/>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Refine design</a:t>
            </a:r>
          </a:p>
        </p:txBody>
      </p:sp>
      <p:cxnSp>
        <p:nvCxnSpPr>
          <p:cNvPr id="76" name="Shape 76"/>
          <p:cNvCxnSpPr>
            <a:stCxn id="70" idx="3"/>
          </p:cNvCxnSpPr>
          <p:nvPr/>
        </p:nvCxnSpPr>
        <p:spPr>
          <a:xfrm>
            <a:off x="6091425" y="3957649"/>
            <a:ext cx="1032900" cy="799200"/>
          </a:xfrm>
          <a:prstGeom prst="straightConnector1">
            <a:avLst/>
          </a:prstGeom>
          <a:noFill/>
          <a:ln cap="flat" cmpd="sng" w="19050">
            <a:solidFill>
              <a:srgbClr val="980000"/>
            </a:solidFill>
            <a:prstDash val="solid"/>
            <a:round/>
            <a:headEnd len="lg" w="lg" type="none"/>
            <a:tailEnd len="lg" w="lg" type="triangle"/>
          </a:ln>
        </p:spPr>
      </p:cxnSp>
      <p:cxnSp>
        <p:nvCxnSpPr>
          <p:cNvPr id="77" name="Shape 77"/>
          <p:cNvCxnSpPr/>
          <p:nvPr/>
        </p:nvCxnSpPr>
        <p:spPr>
          <a:xfrm rot="10800000">
            <a:off x="6002699" y="4422362"/>
            <a:ext cx="1164000" cy="943799"/>
          </a:xfrm>
          <a:prstGeom prst="straightConnector1">
            <a:avLst/>
          </a:prstGeom>
          <a:noFill/>
          <a:ln cap="flat" cmpd="sng" w="19050">
            <a:solidFill>
              <a:schemeClr val="dk2"/>
            </a:solidFill>
            <a:prstDash val="solid"/>
            <a:round/>
            <a:headEnd len="lg" w="lg" type="none"/>
            <a:tailEnd len="lg" w="lg" type="triangle"/>
          </a:ln>
        </p:spPr>
      </p:cxnSp>
      <p:sp>
        <p:nvSpPr>
          <p:cNvPr id="78" name="Shape 78"/>
          <p:cNvSpPr txBox="1"/>
          <p:nvPr/>
        </p:nvSpPr>
        <p:spPr>
          <a:xfrm>
            <a:off x="5777108" y="4859875"/>
            <a:ext cx="1250700" cy="366899"/>
          </a:xfrm>
          <a:prstGeom prst="rect">
            <a:avLst/>
          </a:prstGeom>
          <a:noFill/>
          <a:ln>
            <a:noFill/>
          </a:ln>
        </p:spPr>
        <p:txBody>
          <a:bodyPr anchorCtr="0" anchor="t" bIns="91425" lIns="91425" rIns="91425" tIns="91425">
            <a:noAutofit/>
          </a:bodyPr>
          <a:lstStyle/>
          <a:p>
            <a:pPr lvl="0" rtl="0">
              <a:spcBef>
                <a:spcPts val="0"/>
              </a:spcBef>
              <a:buNone/>
            </a:pPr>
            <a:r>
              <a:rPr lang="en"/>
              <a:t>Potential Design</a:t>
            </a:r>
          </a:p>
        </p:txBody>
      </p:sp>
      <p:sp>
        <p:nvSpPr>
          <p:cNvPr id="79" name="Shape 79"/>
          <p:cNvSpPr/>
          <p:nvPr/>
        </p:nvSpPr>
        <p:spPr>
          <a:xfrm>
            <a:off x="2398000" y="5335700"/>
            <a:ext cx="1751100" cy="9857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 solution</a:t>
            </a:r>
          </a:p>
        </p:txBody>
      </p:sp>
      <p:cxnSp>
        <p:nvCxnSpPr>
          <p:cNvPr id="80" name="Shape 80"/>
          <p:cNvCxnSpPr>
            <a:stCxn id="70" idx="2"/>
          </p:cNvCxnSpPr>
          <p:nvPr/>
        </p:nvCxnSpPr>
        <p:spPr>
          <a:xfrm flipH="1">
            <a:off x="4135875" y="4450549"/>
            <a:ext cx="1080000" cy="966900"/>
          </a:xfrm>
          <a:prstGeom prst="straightConnector1">
            <a:avLst/>
          </a:prstGeom>
          <a:noFill/>
          <a:ln cap="flat" cmpd="sng" w="19050">
            <a:solidFill>
              <a:srgbClr val="274E13"/>
            </a:solidFill>
            <a:prstDash val="solid"/>
            <a:round/>
            <a:headEnd len="lg" w="lg" type="none"/>
            <a:tailEnd len="lg" w="lg" type="triangle"/>
          </a:ln>
        </p:spPr>
      </p:cxnSp>
      <p:sp>
        <p:nvSpPr>
          <p:cNvPr id="81" name="Shape 81"/>
          <p:cNvSpPr/>
          <p:nvPr/>
        </p:nvSpPr>
        <p:spPr>
          <a:xfrm>
            <a:off x="4188225" y="4232500"/>
            <a:ext cx="272699" cy="2714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l">
              <a:spcBef>
                <a:spcPts val="0"/>
              </a:spcBef>
              <a:buNone/>
            </a:pPr>
            <a:r>
              <a:rPr lang="en"/>
              <a:t>1</a:t>
            </a:r>
          </a:p>
        </p:txBody>
      </p:sp>
      <p:sp>
        <p:nvSpPr>
          <p:cNvPr id="82" name="Shape 82"/>
          <p:cNvSpPr/>
          <p:nvPr/>
        </p:nvSpPr>
        <p:spPr>
          <a:xfrm>
            <a:off x="6015900" y="3877137"/>
            <a:ext cx="272699" cy="2714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2</a:t>
            </a:r>
          </a:p>
        </p:txBody>
      </p:sp>
      <p:sp>
        <p:nvSpPr>
          <p:cNvPr id="83" name="Shape 83"/>
          <p:cNvSpPr/>
          <p:nvPr/>
        </p:nvSpPr>
        <p:spPr>
          <a:xfrm>
            <a:off x="5031887" y="4443950"/>
            <a:ext cx="272699" cy="2714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3</a:t>
            </a:r>
          </a:p>
        </p:txBody>
      </p:sp>
      <p:sp>
        <p:nvSpPr>
          <p:cNvPr id="84" name="Shape 84"/>
          <p:cNvSpPr txBox="1"/>
          <p:nvPr/>
        </p:nvSpPr>
        <p:spPr>
          <a:xfrm>
            <a:off x="4337758" y="5134300"/>
            <a:ext cx="1250700" cy="366899"/>
          </a:xfrm>
          <a:prstGeom prst="rect">
            <a:avLst/>
          </a:prstGeom>
          <a:noFill/>
          <a:ln>
            <a:noFill/>
          </a:ln>
        </p:spPr>
        <p:txBody>
          <a:bodyPr anchorCtr="0" anchor="t" bIns="91425" lIns="91425" rIns="91425" tIns="91425">
            <a:noAutofit/>
          </a:bodyPr>
          <a:lstStyle/>
          <a:p>
            <a:pPr lvl="0" rtl="0">
              <a:spcBef>
                <a:spcPts val="0"/>
              </a:spcBef>
              <a:buNone/>
            </a:pPr>
            <a:r>
              <a:rPr lang="en"/>
              <a:t>Final Design “Blueprints”</a:t>
            </a:r>
          </a:p>
        </p:txBody>
      </p:sp>
      <p:sp>
        <p:nvSpPr>
          <p:cNvPr id="85" name="Shape 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Adaptability</a:t>
            </a:r>
          </a:p>
        </p:txBody>
      </p:sp>
      <p:sp>
        <p:nvSpPr>
          <p:cNvPr id="429" name="Shape 429"/>
          <p:cNvSpPr txBox="1"/>
          <p:nvPr>
            <p:ph idx="1" type="body"/>
          </p:nvPr>
        </p:nvSpPr>
        <p:spPr>
          <a:xfrm>
            <a:off x="457200" y="1600200"/>
            <a:ext cx="8460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A design is adaptable if:</a:t>
            </a:r>
          </a:p>
          <a:p>
            <a:pPr indent="-228600" lvl="1" marL="914400" marR="0" rtl="0" algn="l">
              <a:lnSpc>
                <a:spcPct val="100000"/>
              </a:lnSpc>
              <a:spcBef>
                <a:spcPts val="600"/>
              </a:spcBef>
              <a:spcAft>
                <a:spcPts val="0"/>
              </a:spcAft>
            </a:pPr>
            <a:r>
              <a:rPr lang="en"/>
              <a:t>Its components are loosely coupled.</a:t>
            </a:r>
          </a:p>
          <a:p>
            <a:pPr indent="-228600" lvl="1" marL="914400" marR="0" rtl="0" algn="l">
              <a:lnSpc>
                <a:spcPct val="100000"/>
              </a:lnSpc>
              <a:spcBef>
                <a:spcPts val="600"/>
              </a:spcBef>
              <a:spcAft>
                <a:spcPts val="0"/>
              </a:spcAft>
            </a:pPr>
            <a:r>
              <a:rPr lang="en"/>
              <a:t>It is well-documented and the documentation is kept up to date.</a:t>
            </a:r>
          </a:p>
          <a:p>
            <a:pPr indent="-228600" lvl="1" marL="914400" marR="0" rtl="0" algn="l">
              <a:lnSpc>
                <a:spcPct val="100000"/>
              </a:lnSpc>
              <a:spcBef>
                <a:spcPts val="600"/>
              </a:spcBef>
              <a:spcAft>
                <a:spcPts val="0"/>
              </a:spcAft>
            </a:pPr>
            <a:r>
              <a:rPr lang="en"/>
              <a:t>There is an obvious correspondence between design levels (interface, components, data, etc).</a:t>
            </a:r>
          </a:p>
          <a:p>
            <a:pPr indent="-228600" lvl="1" marL="914400" marR="0" rtl="0" algn="l">
              <a:lnSpc>
                <a:spcPct val="100000"/>
              </a:lnSpc>
              <a:spcBef>
                <a:spcPts val="600"/>
              </a:spcBef>
              <a:spcAft>
                <a:spcPts val="0"/>
              </a:spcAft>
            </a:pPr>
            <a:r>
              <a:rPr lang="en"/>
              <a:t>Each component is a self-contained entity (strong cohesion). </a:t>
            </a:r>
          </a:p>
          <a:p>
            <a:pPr indent="-228600" lvl="0" marL="457200" marR="0" rtl="0" algn="l">
              <a:lnSpc>
                <a:spcPct val="100000"/>
              </a:lnSpc>
              <a:spcBef>
                <a:spcPts val="600"/>
              </a:spcBef>
              <a:spcAft>
                <a:spcPts val="0"/>
              </a:spcAft>
            </a:pPr>
            <a:r>
              <a:rPr lang="en"/>
              <a:t>To adapt a design, it must be possible to trace the links between design components so that change consequences can be analyzed.</a:t>
            </a:r>
          </a:p>
          <a:p>
            <a:pPr lvl="0" rtl="0" algn="l">
              <a:spcBef>
                <a:spcPts val="0"/>
              </a:spcBef>
              <a:buNone/>
            </a:pPr>
            <a:r>
              <a:t/>
            </a:r>
            <a:endParaRPr/>
          </a:p>
          <a:p>
            <a:pPr lvl="0" rtl="0" algn="l">
              <a:spcBef>
                <a:spcPts val="0"/>
              </a:spcBef>
              <a:buNone/>
            </a:pPr>
            <a:r>
              <a:t/>
            </a:r>
            <a:endParaRPr/>
          </a:p>
        </p:txBody>
      </p:sp>
      <p:sp>
        <p:nvSpPr>
          <p:cNvPr id="430" name="Shape 4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Adaptability and Inheritance</a:t>
            </a:r>
          </a:p>
        </p:txBody>
      </p:sp>
      <p:sp>
        <p:nvSpPr>
          <p:cNvPr id="436" name="Shape 436"/>
          <p:cNvSpPr txBox="1"/>
          <p:nvPr>
            <p:ph idx="1" type="body"/>
          </p:nvPr>
        </p:nvSpPr>
        <p:spPr>
          <a:xfrm>
            <a:off x="457200" y="1600200"/>
            <a:ext cx="81558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Inheritance improves adaptability.</a:t>
            </a:r>
          </a:p>
          <a:p>
            <a:pPr indent="-228600" lvl="0" marL="457200" marR="0" rtl="0" algn="l">
              <a:lnSpc>
                <a:spcPct val="100000"/>
              </a:lnSpc>
              <a:spcBef>
                <a:spcPts val="600"/>
              </a:spcBef>
              <a:spcAft>
                <a:spcPts val="0"/>
              </a:spcAft>
            </a:pPr>
            <a:r>
              <a:rPr lang="en"/>
              <a:t>Components may be expanded without change by deriving a sub-class and modifying that derived class.</a:t>
            </a:r>
          </a:p>
          <a:p>
            <a:pPr indent="-228600" lvl="0" marL="457200" marR="0" rtl="0" algn="l">
              <a:lnSpc>
                <a:spcPct val="100000"/>
              </a:lnSpc>
              <a:spcBef>
                <a:spcPts val="600"/>
              </a:spcBef>
              <a:spcAft>
                <a:spcPts val="0"/>
              </a:spcAft>
            </a:pPr>
            <a:r>
              <a:rPr lang="en"/>
              <a:t>However, we the depth of the inheritance hierarchy increases, so does complexity.</a:t>
            </a:r>
          </a:p>
          <a:p>
            <a:pPr indent="-228600" lvl="1" marL="914400" marR="0" rtl="0" algn="l">
              <a:lnSpc>
                <a:spcPct val="100000"/>
              </a:lnSpc>
              <a:spcBef>
                <a:spcPts val="600"/>
              </a:spcBef>
              <a:spcAft>
                <a:spcPts val="0"/>
              </a:spcAft>
              <a:buSzPct val="100000"/>
            </a:pPr>
            <a:r>
              <a:rPr lang="en" sz="2800"/>
              <a:t>Complexity must be periodically reviewed and restructured.</a:t>
            </a:r>
          </a:p>
        </p:txBody>
      </p:sp>
      <p:sp>
        <p:nvSpPr>
          <p:cNvPr id="437" name="Shape 4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Design Traceability</a:t>
            </a:r>
          </a:p>
        </p:txBody>
      </p:sp>
      <p:sp>
        <p:nvSpPr>
          <p:cNvPr id="443" name="Shape 443"/>
          <p:cNvSpPr txBox="1"/>
          <p:nvPr>
            <p:ph idx="1" type="body"/>
          </p:nvPr>
        </p:nvSpPr>
        <p:spPr>
          <a:xfrm>
            <a:off x="457200" y="1600200"/>
            <a:ext cx="81558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For a design to be adaptable and understandable, we must be able to link:</a:t>
            </a:r>
          </a:p>
          <a:p>
            <a:pPr indent="-228600" lvl="0" marL="457200" marR="0" rtl="0" algn="l">
              <a:lnSpc>
                <a:spcPct val="100000"/>
              </a:lnSpc>
              <a:spcBef>
                <a:spcPts val="600"/>
              </a:spcBef>
              <a:spcAft>
                <a:spcPts val="0"/>
              </a:spcAft>
            </a:pPr>
            <a:r>
              <a:rPr lang="en"/>
              <a:t>Components to their data.</a:t>
            </a:r>
          </a:p>
          <a:p>
            <a:pPr indent="-228600" lvl="0" marL="457200" marR="0" rtl="0" algn="l">
              <a:lnSpc>
                <a:spcPct val="100000"/>
              </a:lnSpc>
              <a:spcBef>
                <a:spcPts val="600"/>
              </a:spcBef>
              <a:spcAft>
                <a:spcPts val="0"/>
              </a:spcAft>
            </a:pPr>
            <a:r>
              <a:rPr lang="en"/>
              <a:t>Components to their related components.</a:t>
            </a:r>
          </a:p>
          <a:p>
            <a:pPr indent="-228600" lvl="0" marL="457200" marR="0" rtl="0" algn="l">
              <a:lnSpc>
                <a:spcPct val="100000"/>
              </a:lnSpc>
              <a:spcBef>
                <a:spcPts val="600"/>
              </a:spcBef>
              <a:spcAft>
                <a:spcPts val="0"/>
              </a:spcAft>
            </a:pPr>
            <a:r>
              <a:rPr lang="en"/>
              <a:t>Data to related data.</a:t>
            </a:r>
          </a:p>
          <a:p>
            <a:pPr indent="-228600" lvl="0" marL="457200" marR="0" rtl="0" algn="l">
              <a:lnSpc>
                <a:spcPct val="100000"/>
              </a:lnSpc>
              <a:spcBef>
                <a:spcPts val="600"/>
              </a:spcBef>
              <a:spcAft>
                <a:spcPts val="0"/>
              </a:spcAft>
            </a:pPr>
            <a:r>
              <a:rPr lang="en"/>
              <a:t>Components to their requirements.</a:t>
            </a:r>
          </a:p>
          <a:p>
            <a:pPr indent="-228600" lvl="0" marL="457200" marR="0" rtl="0" algn="l">
              <a:lnSpc>
                <a:spcPct val="100000"/>
              </a:lnSpc>
              <a:spcBef>
                <a:spcPts val="600"/>
              </a:spcBef>
              <a:spcAft>
                <a:spcPts val="0"/>
              </a:spcAft>
            </a:pPr>
            <a:r>
              <a:rPr lang="en"/>
              <a:t>Components to their test cases.</a:t>
            </a:r>
          </a:p>
        </p:txBody>
      </p:sp>
      <p:sp>
        <p:nvSpPr>
          <p:cNvPr id="444" name="Shape 4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50" name="Shape 450"/>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spcBef>
                <a:spcPts val="0"/>
              </a:spcBef>
            </a:pPr>
            <a:r>
              <a:rPr lang="en"/>
              <a:t>Functional decomposition considers the system as a set of functional units.</a:t>
            </a:r>
          </a:p>
          <a:p>
            <a:pPr indent="-228600" lvl="0" marL="457200" rtl="0">
              <a:spcBef>
                <a:spcPts val="0"/>
              </a:spcBef>
            </a:pPr>
            <a:r>
              <a:rPr lang="en"/>
              <a:t>Object-oriented decomposition considers the system as a set of entities.</a:t>
            </a:r>
          </a:p>
          <a:p>
            <a:pPr indent="-228600" lvl="0" marL="457200" rtl="0">
              <a:spcBef>
                <a:spcPts val="0"/>
              </a:spcBef>
            </a:pPr>
            <a:r>
              <a:rPr lang="en"/>
              <a:t>There are desirable design attributes.</a:t>
            </a:r>
          </a:p>
          <a:p>
            <a:pPr indent="-228600" lvl="0" marL="457200" marR="0" rtl="0" algn="l">
              <a:lnSpc>
                <a:spcPct val="100000"/>
              </a:lnSpc>
              <a:spcBef>
                <a:spcPts val="600"/>
              </a:spcBef>
              <a:spcAft>
                <a:spcPts val="0"/>
              </a:spcAft>
            </a:pPr>
            <a:r>
              <a:rPr lang="en"/>
              <a:t>Coupling and cohesion are central to good software engineering.</a:t>
            </a:r>
          </a:p>
          <a:p>
            <a:pPr indent="-228600" lvl="1" marL="914400" marR="0" rtl="0" algn="l">
              <a:lnSpc>
                <a:spcPct val="100000"/>
              </a:lnSpc>
              <a:spcBef>
                <a:spcPts val="600"/>
              </a:spcBef>
              <a:spcAft>
                <a:spcPts val="0"/>
              </a:spcAft>
            </a:pPr>
            <a:r>
              <a:rPr lang="en"/>
              <a:t>Always keep these in mind.</a:t>
            </a:r>
          </a:p>
          <a:p>
            <a:pPr indent="-228600" lvl="0" marL="457200" marR="0" rtl="0" algn="l">
              <a:lnSpc>
                <a:spcPct val="100000"/>
              </a:lnSpc>
              <a:spcBef>
                <a:spcPts val="600"/>
              </a:spcBef>
              <a:spcAft>
                <a:spcPts val="0"/>
              </a:spcAft>
            </a:pPr>
            <a:r>
              <a:rPr lang="en"/>
              <a:t>Information hiding and data encapsulation can protect a system from misuse.</a:t>
            </a:r>
          </a:p>
        </p:txBody>
      </p:sp>
      <p:sp>
        <p:nvSpPr>
          <p:cNvPr id="451" name="Shape 4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43</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57" name="Shape 457"/>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Midterm Review</a:t>
            </a:r>
          </a:p>
          <a:p>
            <a:pPr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Homework 2 due soon. </a:t>
            </a:r>
          </a:p>
          <a:p>
            <a:pPr indent="-228600" lvl="0" marL="457200" marR="0" rtl="0" algn="l">
              <a:lnSpc>
                <a:spcPct val="100000"/>
              </a:lnSpc>
              <a:spcBef>
                <a:spcPts val="600"/>
              </a:spcBef>
              <a:spcAft>
                <a:spcPts val="0"/>
              </a:spcAft>
            </a:pPr>
            <a:r>
              <a:rPr lang="en"/>
              <a:t>Practice Midterm up on Moodle.</a:t>
            </a:r>
          </a:p>
          <a:p>
            <a:pPr indent="-228600" lvl="0" marL="457200" marR="0" rtl="0" algn="l">
              <a:lnSpc>
                <a:spcPct val="100000"/>
              </a:lnSpc>
              <a:spcBef>
                <a:spcPts val="600"/>
              </a:spcBef>
              <a:spcAft>
                <a:spcPts val="0"/>
              </a:spcAft>
            </a:pPr>
            <a:r>
              <a:rPr lang="en"/>
              <a:t>Questions?</a:t>
            </a:r>
          </a:p>
        </p:txBody>
      </p:sp>
      <p:sp>
        <p:nvSpPr>
          <p:cNvPr id="458" name="Shape 4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Stages of Design</a:t>
            </a:r>
          </a:p>
        </p:txBody>
      </p:sp>
      <p:sp>
        <p:nvSpPr>
          <p:cNvPr id="91" name="Shape 91"/>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Three repeating stages:</a:t>
            </a:r>
          </a:p>
          <a:p>
            <a:pPr indent="-228600" lvl="0" marL="457200" marR="0" rtl="0" algn="l">
              <a:lnSpc>
                <a:spcPct val="100000"/>
              </a:lnSpc>
              <a:spcBef>
                <a:spcPts val="600"/>
              </a:spcBef>
              <a:spcAft>
                <a:spcPts val="0"/>
              </a:spcAft>
            </a:pPr>
            <a:r>
              <a:rPr lang="en"/>
              <a:t>Problem Understanding</a:t>
            </a:r>
          </a:p>
          <a:p>
            <a:pPr indent="-228600" lvl="1" marL="914400" marR="0" rtl="0" algn="l">
              <a:lnSpc>
                <a:spcPct val="100000"/>
              </a:lnSpc>
              <a:spcBef>
                <a:spcPts val="600"/>
              </a:spcBef>
              <a:spcAft>
                <a:spcPts val="0"/>
              </a:spcAft>
            </a:pPr>
            <a:r>
              <a:rPr lang="en"/>
              <a:t>Look at the problem from different angles to discover what needs the design needs to capture.</a:t>
            </a:r>
          </a:p>
          <a:p>
            <a:pPr indent="-228600" lvl="0" marL="457200" marR="0" rtl="0" algn="l">
              <a:lnSpc>
                <a:spcPct val="100000"/>
              </a:lnSpc>
              <a:spcBef>
                <a:spcPts val="600"/>
              </a:spcBef>
              <a:spcAft>
                <a:spcPts val="0"/>
              </a:spcAft>
            </a:pPr>
            <a:r>
              <a:rPr lang="en"/>
              <a:t>Identify Solutions</a:t>
            </a:r>
          </a:p>
          <a:p>
            <a:pPr indent="-228600" lvl="1" marL="914400" marR="0" rtl="0" algn="l">
              <a:lnSpc>
                <a:spcPct val="100000"/>
              </a:lnSpc>
              <a:spcBef>
                <a:spcPts val="600"/>
              </a:spcBef>
              <a:spcAft>
                <a:spcPts val="0"/>
              </a:spcAft>
            </a:pPr>
            <a:r>
              <a:rPr lang="en"/>
              <a:t>Evaluate possible solutions and choose the most appropriate in terms of available resources.</a:t>
            </a:r>
          </a:p>
          <a:p>
            <a:pPr indent="-228600" lvl="0" marL="457200" marR="0" rtl="0" algn="l">
              <a:lnSpc>
                <a:spcPct val="100000"/>
              </a:lnSpc>
              <a:spcBef>
                <a:spcPts val="600"/>
              </a:spcBef>
              <a:spcAft>
                <a:spcPts val="0"/>
              </a:spcAft>
            </a:pPr>
            <a:r>
              <a:rPr lang="en"/>
              <a:t>Describe and Document Chosen Solution </a:t>
            </a:r>
          </a:p>
          <a:p>
            <a:pPr indent="-228600" lvl="1" marL="914400" marR="0" rtl="0" algn="l">
              <a:lnSpc>
                <a:spcPct val="100000"/>
              </a:lnSpc>
              <a:spcBef>
                <a:spcPts val="600"/>
              </a:spcBef>
              <a:spcAft>
                <a:spcPts val="0"/>
              </a:spcAft>
            </a:pPr>
            <a:r>
              <a:rPr lang="en"/>
              <a:t>Use graphical, formal, or other descriptive notations to describe the components of the design.</a:t>
            </a:r>
          </a:p>
        </p:txBody>
      </p:sp>
      <p:sp>
        <p:nvSpPr>
          <p:cNvPr id="92" name="Shape 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Design Activities</a:t>
            </a:r>
          </a:p>
        </p:txBody>
      </p:sp>
      <p:sp>
        <p:nvSpPr>
          <p:cNvPr id="98" name="Shape 98"/>
          <p:cNvSpPr/>
          <p:nvPr/>
        </p:nvSpPr>
        <p:spPr>
          <a:xfrm>
            <a:off x="314500" y="3025350"/>
            <a:ext cx="15414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Architectural Design</a:t>
            </a:r>
          </a:p>
        </p:txBody>
      </p:sp>
      <p:sp>
        <p:nvSpPr>
          <p:cNvPr id="99" name="Shape 99"/>
          <p:cNvSpPr/>
          <p:nvPr/>
        </p:nvSpPr>
        <p:spPr>
          <a:xfrm>
            <a:off x="314500" y="1818000"/>
            <a:ext cx="15414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Specification</a:t>
            </a:r>
          </a:p>
        </p:txBody>
      </p:sp>
      <p:cxnSp>
        <p:nvCxnSpPr>
          <p:cNvPr id="100" name="Shape 100"/>
          <p:cNvCxnSpPr>
            <a:stCxn id="99" idx="2"/>
            <a:endCxn id="98" idx="0"/>
          </p:cNvCxnSpPr>
          <p:nvPr/>
        </p:nvCxnSpPr>
        <p:spPr>
          <a:xfrm>
            <a:off x="1085200" y="2625300"/>
            <a:ext cx="0" cy="399900"/>
          </a:xfrm>
          <a:prstGeom prst="straightConnector1">
            <a:avLst/>
          </a:prstGeom>
          <a:noFill/>
          <a:ln cap="flat" cmpd="sng" w="19050">
            <a:solidFill>
              <a:schemeClr val="dk2"/>
            </a:solidFill>
            <a:prstDash val="solid"/>
            <a:round/>
            <a:headEnd len="lg" w="lg" type="none"/>
            <a:tailEnd len="lg" w="lg" type="triangle"/>
          </a:ln>
        </p:spPr>
      </p:cxnSp>
      <p:sp>
        <p:nvSpPr>
          <p:cNvPr id="101" name="Shape 101"/>
          <p:cNvSpPr txBox="1"/>
          <p:nvPr/>
        </p:nvSpPr>
        <p:spPr>
          <a:xfrm>
            <a:off x="314500" y="4110625"/>
            <a:ext cx="1688399" cy="713100"/>
          </a:xfrm>
          <a:prstGeom prst="rect">
            <a:avLst/>
          </a:prstGeom>
          <a:noFill/>
          <a:ln>
            <a:noFill/>
          </a:ln>
        </p:spPr>
        <p:txBody>
          <a:bodyPr anchorCtr="0" anchor="t" bIns="91425" lIns="91425" rIns="91425" tIns="91425">
            <a:noAutofit/>
          </a:bodyPr>
          <a:lstStyle/>
          <a:p>
            <a:pPr algn="ctr">
              <a:spcBef>
                <a:spcPts val="0"/>
              </a:spcBef>
              <a:buNone/>
            </a:pPr>
            <a:r>
              <a:rPr lang="en"/>
              <a:t>System architecture (high-level breakdown of system)</a:t>
            </a:r>
          </a:p>
        </p:txBody>
      </p:sp>
      <p:sp>
        <p:nvSpPr>
          <p:cNvPr id="102" name="Shape 102"/>
          <p:cNvSpPr/>
          <p:nvPr/>
        </p:nvSpPr>
        <p:spPr>
          <a:xfrm>
            <a:off x="2108050" y="3025350"/>
            <a:ext cx="15414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Interface Design</a:t>
            </a:r>
          </a:p>
        </p:txBody>
      </p:sp>
      <p:cxnSp>
        <p:nvCxnSpPr>
          <p:cNvPr id="103" name="Shape 103"/>
          <p:cNvCxnSpPr>
            <a:stCxn id="98" idx="3"/>
            <a:endCxn id="102" idx="1"/>
          </p:cNvCxnSpPr>
          <p:nvPr/>
        </p:nvCxnSpPr>
        <p:spPr>
          <a:xfrm>
            <a:off x="1855900" y="3429000"/>
            <a:ext cx="252000" cy="0"/>
          </a:xfrm>
          <a:prstGeom prst="straightConnector1">
            <a:avLst/>
          </a:prstGeom>
          <a:noFill/>
          <a:ln cap="flat" cmpd="sng" w="19050">
            <a:solidFill>
              <a:schemeClr val="dk2"/>
            </a:solidFill>
            <a:prstDash val="solid"/>
            <a:round/>
            <a:headEnd len="lg" w="lg" type="none"/>
            <a:tailEnd len="lg" w="lg" type="triangle"/>
          </a:ln>
        </p:spPr>
      </p:cxnSp>
      <p:sp>
        <p:nvSpPr>
          <p:cNvPr id="104" name="Shape 104"/>
          <p:cNvSpPr/>
          <p:nvPr/>
        </p:nvSpPr>
        <p:spPr>
          <a:xfrm>
            <a:off x="3901600" y="3025350"/>
            <a:ext cx="15414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Component Design</a:t>
            </a:r>
          </a:p>
        </p:txBody>
      </p:sp>
      <p:cxnSp>
        <p:nvCxnSpPr>
          <p:cNvPr id="105" name="Shape 105"/>
          <p:cNvCxnSpPr>
            <a:stCxn id="102" idx="3"/>
            <a:endCxn id="104" idx="1"/>
          </p:cNvCxnSpPr>
          <p:nvPr/>
        </p:nvCxnSpPr>
        <p:spPr>
          <a:xfrm>
            <a:off x="3649450" y="3429000"/>
            <a:ext cx="252000" cy="0"/>
          </a:xfrm>
          <a:prstGeom prst="straightConnector1">
            <a:avLst/>
          </a:prstGeom>
          <a:noFill/>
          <a:ln cap="flat" cmpd="sng" w="19050">
            <a:solidFill>
              <a:schemeClr val="dk2"/>
            </a:solidFill>
            <a:prstDash val="solid"/>
            <a:round/>
            <a:headEnd len="lg" w="lg" type="none"/>
            <a:tailEnd len="lg" w="lg" type="triangle"/>
          </a:ln>
        </p:spPr>
      </p:cxnSp>
      <p:sp>
        <p:nvSpPr>
          <p:cNvPr id="106" name="Shape 106"/>
          <p:cNvSpPr/>
          <p:nvPr/>
        </p:nvSpPr>
        <p:spPr>
          <a:xfrm>
            <a:off x="5695137" y="3025350"/>
            <a:ext cx="15414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Data Design</a:t>
            </a:r>
          </a:p>
        </p:txBody>
      </p:sp>
      <p:cxnSp>
        <p:nvCxnSpPr>
          <p:cNvPr id="107" name="Shape 107"/>
          <p:cNvCxnSpPr>
            <a:stCxn id="104" idx="3"/>
            <a:endCxn id="106" idx="1"/>
          </p:cNvCxnSpPr>
          <p:nvPr/>
        </p:nvCxnSpPr>
        <p:spPr>
          <a:xfrm>
            <a:off x="5443000" y="3429000"/>
            <a:ext cx="252000" cy="0"/>
          </a:xfrm>
          <a:prstGeom prst="straightConnector1">
            <a:avLst/>
          </a:prstGeom>
          <a:noFill/>
          <a:ln cap="flat" cmpd="sng" w="19050">
            <a:solidFill>
              <a:schemeClr val="dk2"/>
            </a:solidFill>
            <a:prstDash val="solid"/>
            <a:round/>
            <a:headEnd len="lg" w="lg" type="none"/>
            <a:tailEnd len="lg" w="lg" type="triangle"/>
          </a:ln>
        </p:spPr>
      </p:cxnSp>
      <p:sp>
        <p:nvSpPr>
          <p:cNvPr id="108" name="Shape 108"/>
          <p:cNvSpPr/>
          <p:nvPr/>
        </p:nvSpPr>
        <p:spPr>
          <a:xfrm>
            <a:off x="7488700" y="3025350"/>
            <a:ext cx="1541400" cy="807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Algorithm Design</a:t>
            </a:r>
          </a:p>
        </p:txBody>
      </p:sp>
      <p:cxnSp>
        <p:nvCxnSpPr>
          <p:cNvPr id="109" name="Shape 109"/>
          <p:cNvCxnSpPr>
            <a:stCxn id="106" idx="3"/>
            <a:endCxn id="108" idx="1"/>
          </p:cNvCxnSpPr>
          <p:nvPr/>
        </p:nvCxnSpPr>
        <p:spPr>
          <a:xfrm>
            <a:off x="7236537" y="3429000"/>
            <a:ext cx="252300" cy="0"/>
          </a:xfrm>
          <a:prstGeom prst="straightConnector1">
            <a:avLst/>
          </a:prstGeom>
          <a:noFill/>
          <a:ln cap="flat" cmpd="sng" w="19050">
            <a:solidFill>
              <a:schemeClr val="dk2"/>
            </a:solidFill>
            <a:prstDash val="solid"/>
            <a:round/>
            <a:headEnd len="lg" w="lg" type="none"/>
            <a:tailEnd len="lg" w="lg" type="triangle"/>
          </a:ln>
        </p:spPr>
      </p:cxnSp>
      <p:sp>
        <p:nvSpPr>
          <p:cNvPr id="110" name="Shape 110"/>
          <p:cNvSpPr txBox="1"/>
          <p:nvPr/>
        </p:nvSpPr>
        <p:spPr>
          <a:xfrm>
            <a:off x="2034550" y="4110625"/>
            <a:ext cx="1688399" cy="713100"/>
          </a:xfrm>
          <a:prstGeom prst="rect">
            <a:avLst/>
          </a:prstGeom>
          <a:noFill/>
          <a:ln>
            <a:noFill/>
          </a:ln>
        </p:spPr>
        <p:txBody>
          <a:bodyPr anchorCtr="0" anchor="t" bIns="91425" lIns="91425" rIns="91425" tIns="91425">
            <a:noAutofit/>
          </a:bodyPr>
          <a:lstStyle/>
          <a:p>
            <a:pPr lvl="0" rtl="0" algn="ctr">
              <a:spcBef>
                <a:spcPts val="0"/>
              </a:spcBef>
              <a:buNone/>
            </a:pPr>
            <a:r>
              <a:rPr lang="en"/>
              <a:t>How subsystems interact with each other and how external users and systems interact with your system</a:t>
            </a:r>
          </a:p>
        </p:txBody>
      </p:sp>
      <p:sp>
        <p:nvSpPr>
          <p:cNvPr id="111" name="Shape 111"/>
          <p:cNvSpPr txBox="1"/>
          <p:nvPr/>
        </p:nvSpPr>
        <p:spPr>
          <a:xfrm>
            <a:off x="3828100" y="4110625"/>
            <a:ext cx="1688399" cy="713100"/>
          </a:xfrm>
          <a:prstGeom prst="rect">
            <a:avLst/>
          </a:prstGeom>
          <a:noFill/>
          <a:ln>
            <a:noFill/>
          </a:ln>
        </p:spPr>
        <p:txBody>
          <a:bodyPr anchorCtr="0" anchor="t" bIns="91425" lIns="91425" rIns="91425" tIns="91425">
            <a:noAutofit/>
          </a:bodyPr>
          <a:lstStyle/>
          <a:p>
            <a:pPr lvl="0" rtl="0" algn="ctr">
              <a:spcBef>
                <a:spcPts val="0"/>
              </a:spcBef>
              <a:buNone/>
            </a:pPr>
            <a:r>
              <a:rPr lang="en"/>
              <a:t>A listing of the individual classes within your system</a:t>
            </a:r>
          </a:p>
        </p:txBody>
      </p:sp>
      <p:sp>
        <p:nvSpPr>
          <p:cNvPr id="112" name="Shape 112"/>
          <p:cNvSpPr txBox="1"/>
          <p:nvPr/>
        </p:nvSpPr>
        <p:spPr>
          <a:xfrm>
            <a:off x="5621650" y="4110625"/>
            <a:ext cx="1688399" cy="713100"/>
          </a:xfrm>
          <a:prstGeom prst="rect">
            <a:avLst/>
          </a:prstGeom>
          <a:noFill/>
          <a:ln>
            <a:noFill/>
          </a:ln>
        </p:spPr>
        <p:txBody>
          <a:bodyPr anchorCtr="0" anchor="t" bIns="91425" lIns="91425" rIns="91425" tIns="91425">
            <a:noAutofit/>
          </a:bodyPr>
          <a:lstStyle/>
          <a:p>
            <a:pPr lvl="0" rtl="0" algn="ctr">
              <a:spcBef>
                <a:spcPts val="0"/>
              </a:spcBef>
              <a:buNone/>
            </a:pPr>
            <a:r>
              <a:rPr lang="en"/>
              <a:t>The format of data that is produced and consumed by your system</a:t>
            </a:r>
          </a:p>
        </p:txBody>
      </p:sp>
      <p:sp>
        <p:nvSpPr>
          <p:cNvPr id="113" name="Shape 113"/>
          <p:cNvSpPr txBox="1"/>
          <p:nvPr/>
        </p:nvSpPr>
        <p:spPr>
          <a:xfrm>
            <a:off x="7415200" y="4110625"/>
            <a:ext cx="1688399" cy="713100"/>
          </a:xfrm>
          <a:prstGeom prst="rect">
            <a:avLst/>
          </a:prstGeom>
          <a:noFill/>
          <a:ln>
            <a:noFill/>
          </a:ln>
        </p:spPr>
        <p:txBody>
          <a:bodyPr anchorCtr="0" anchor="t" bIns="91425" lIns="91425" rIns="91425" tIns="91425">
            <a:noAutofit/>
          </a:bodyPr>
          <a:lstStyle/>
          <a:p>
            <a:pPr lvl="0" rtl="0" algn="ctr">
              <a:spcBef>
                <a:spcPts val="0"/>
              </a:spcBef>
              <a:buNone/>
            </a:pPr>
            <a:r>
              <a:rPr lang="en"/>
              <a:t>Algorithms used to implement system functionality.</a:t>
            </a:r>
          </a:p>
        </p:txBody>
      </p:sp>
      <p:sp>
        <p:nvSpPr>
          <p:cNvPr id="114" name="Shape 1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Design Process</a:t>
            </a:r>
          </a:p>
        </p:txBody>
      </p:sp>
      <p:sp>
        <p:nvSpPr>
          <p:cNvPr id="120" name="Shape 12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Design takes place in overlapping stages.</a:t>
            </a:r>
          </a:p>
          <a:p>
            <a:pPr indent="-228600" lvl="1" marL="914400" marR="0" rtl="0" algn="l">
              <a:lnSpc>
                <a:spcPct val="100000"/>
              </a:lnSpc>
              <a:spcBef>
                <a:spcPts val="600"/>
              </a:spcBef>
              <a:spcAft>
                <a:spcPts val="0"/>
              </a:spcAft>
            </a:pPr>
            <a:r>
              <a:rPr lang="en"/>
              <a:t>It is artificial to separate them into distinct phases. Some separation occurs, but these phases take place largely at the same time.</a:t>
            </a:r>
          </a:p>
          <a:p>
            <a:pPr indent="-228600" lvl="0" marL="457200" marR="0" rtl="0" algn="l">
              <a:lnSpc>
                <a:spcPct val="100000"/>
              </a:lnSpc>
              <a:spcBef>
                <a:spcPts val="600"/>
              </a:spcBef>
              <a:spcAft>
                <a:spcPts val="0"/>
              </a:spcAft>
            </a:pPr>
            <a:r>
              <a:rPr lang="en"/>
              <a:t>In practice - design is an exercise in starting from an abstraction and filling in the missing details.</a:t>
            </a:r>
          </a:p>
          <a:p>
            <a:pPr indent="-228600" lvl="1" marL="914400" marR="0" rtl="0" algn="l">
              <a:lnSpc>
                <a:spcPct val="100000"/>
              </a:lnSpc>
              <a:spcBef>
                <a:spcPts val="600"/>
              </a:spcBef>
              <a:spcAft>
                <a:spcPts val="0"/>
              </a:spcAft>
            </a:pPr>
            <a:r>
              <a:rPr lang="en"/>
              <a:t>However, don’t forget about the big picture. Keep looking at all levels of abstraction to make sure you’re designing the right solution.</a:t>
            </a:r>
          </a:p>
        </p:txBody>
      </p:sp>
      <p:sp>
        <p:nvSpPr>
          <p:cNvPr id="121" name="Shape 1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Design Descriptions</a:t>
            </a:r>
          </a:p>
        </p:txBody>
      </p:sp>
      <p:sp>
        <p:nvSpPr>
          <p:cNvPr id="127" name="Shape 127"/>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All of these notations may be used in system design:</a:t>
            </a:r>
          </a:p>
          <a:p>
            <a:pPr indent="-228600" lvl="0" marL="457200" marR="0" rtl="0" algn="l">
              <a:lnSpc>
                <a:spcPct val="100000"/>
              </a:lnSpc>
              <a:spcBef>
                <a:spcPts val="600"/>
              </a:spcBef>
              <a:spcAft>
                <a:spcPts val="0"/>
              </a:spcAft>
            </a:pPr>
            <a:r>
              <a:rPr lang="en"/>
              <a:t>Graphical Notations</a:t>
            </a:r>
          </a:p>
          <a:p>
            <a:pPr indent="-228600" lvl="1" marL="914400" marR="0" rtl="0" algn="l">
              <a:lnSpc>
                <a:spcPct val="100000"/>
              </a:lnSpc>
              <a:spcBef>
                <a:spcPts val="600"/>
              </a:spcBef>
              <a:spcAft>
                <a:spcPts val="0"/>
              </a:spcAft>
            </a:pPr>
            <a:r>
              <a:rPr lang="en"/>
              <a:t>Used to display component relationships.</a:t>
            </a:r>
          </a:p>
          <a:p>
            <a:pPr indent="-228600" lvl="0" marL="457200" marR="0" rtl="0" algn="l">
              <a:lnSpc>
                <a:spcPct val="100000"/>
              </a:lnSpc>
              <a:spcBef>
                <a:spcPts val="600"/>
              </a:spcBef>
              <a:spcAft>
                <a:spcPts val="0"/>
              </a:spcAft>
            </a:pPr>
            <a:r>
              <a:rPr lang="en"/>
              <a:t>Structured Description Languages</a:t>
            </a:r>
          </a:p>
          <a:p>
            <a:pPr indent="-228600" lvl="1" marL="914400" marR="0" rtl="0" algn="l">
              <a:lnSpc>
                <a:spcPct val="100000"/>
              </a:lnSpc>
              <a:spcBef>
                <a:spcPts val="600"/>
              </a:spcBef>
              <a:spcAft>
                <a:spcPts val="0"/>
              </a:spcAft>
            </a:pPr>
            <a:r>
              <a:rPr lang="en"/>
              <a:t>Textual description of design written in syntax similar to programming languages (i.e., pseudocode).</a:t>
            </a:r>
          </a:p>
          <a:p>
            <a:pPr indent="-228600" lvl="0" marL="457200" marR="0" rtl="0" algn="l">
              <a:lnSpc>
                <a:spcPct val="100000"/>
              </a:lnSpc>
              <a:spcBef>
                <a:spcPts val="600"/>
              </a:spcBef>
              <a:spcAft>
                <a:spcPts val="0"/>
              </a:spcAft>
            </a:pPr>
            <a:r>
              <a:rPr lang="en"/>
              <a:t>Informal Text</a:t>
            </a:r>
          </a:p>
          <a:p>
            <a:pPr indent="-228600" lvl="1" marL="914400" marR="0" rtl="0" algn="l">
              <a:lnSpc>
                <a:spcPct val="100000"/>
              </a:lnSpc>
              <a:spcBef>
                <a:spcPts val="600"/>
              </a:spcBef>
              <a:spcAft>
                <a:spcPts val="0"/>
              </a:spcAft>
            </a:pPr>
            <a:r>
              <a:rPr lang="en"/>
              <a:t>Natural language description</a:t>
            </a:r>
          </a:p>
        </p:txBody>
      </p:sp>
      <p:sp>
        <p:nvSpPr>
          <p:cNvPr id="128" name="Shape 1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Design Strategies</a:t>
            </a:r>
          </a:p>
        </p:txBody>
      </p:sp>
      <p:sp>
        <p:nvSpPr>
          <p:cNvPr id="134" name="Shape 134"/>
          <p:cNvSpPr/>
          <p:nvPr/>
        </p:nvSpPr>
        <p:spPr>
          <a:xfrm>
            <a:off x="1402350" y="2112450"/>
            <a:ext cx="1658099" cy="4091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Level</a:t>
            </a:r>
          </a:p>
        </p:txBody>
      </p:sp>
      <p:sp>
        <p:nvSpPr>
          <p:cNvPr id="135" name="Shape 135"/>
          <p:cNvSpPr/>
          <p:nvPr/>
        </p:nvSpPr>
        <p:spPr>
          <a:xfrm>
            <a:off x="499675" y="3050800"/>
            <a:ext cx="1658099" cy="4091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1</a:t>
            </a:r>
          </a:p>
        </p:txBody>
      </p:sp>
      <p:sp>
        <p:nvSpPr>
          <p:cNvPr id="136" name="Shape 136"/>
          <p:cNvSpPr/>
          <p:nvPr/>
        </p:nvSpPr>
        <p:spPr>
          <a:xfrm>
            <a:off x="2611500" y="3050800"/>
            <a:ext cx="1658099" cy="4091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2</a:t>
            </a:r>
          </a:p>
        </p:txBody>
      </p:sp>
      <p:cxnSp>
        <p:nvCxnSpPr>
          <p:cNvPr id="137" name="Shape 137"/>
          <p:cNvCxnSpPr>
            <a:stCxn id="134" idx="2"/>
            <a:endCxn id="135" idx="0"/>
          </p:cNvCxnSpPr>
          <p:nvPr/>
        </p:nvCxnSpPr>
        <p:spPr>
          <a:xfrm flipH="1">
            <a:off x="1328699" y="2521649"/>
            <a:ext cx="902700" cy="529200"/>
          </a:xfrm>
          <a:prstGeom prst="straightConnector1">
            <a:avLst/>
          </a:prstGeom>
          <a:noFill/>
          <a:ln cap="flat" cmpd="sng" w="19050">
            <a:solidFill>
              <a:srgbClr val="2388DB"/>
            </a:solidFill>
            <a:prstDash val="solid"/>
            <a:round/>
            <a:headEnd len="lg" w="lg" type="none"/>
            <a:tailEnd len="lg" w="lg" type="triangle"/>
          </a:ln>
        </p:spPr>
      </p:cxnSp>
      <p:cxnSp>
        <p:nvCxnSpPr>
          <p:cNvPr id="138" name="Shape 138"/>
          <p:cNvCxnSpPr>
            <a:stCxn id="134" idx="2"/>
            <a:endCxn id="136" idx="0"/>
          </p:cNvCxnSpPr>
          <p:nvPr/>
        </p:nvCxnSpPr>
        <p:spPr>
          <a:xfrm>
            <a:off x="2231399" y="2521649"/>
            <a:ext cx="1209300" cy="529200"/>
          </a:xfrm>
          <a:prstGeom prst="straightConnector1">
            <a:avLst/>
          </a:prstGeom>
          <a:noFill/>
          <a:ln cap="flat" cmpd="sng" w="19050">
            <a:solidFill>
              <a:srgbClr val="2388DB"/>
            </a:solidFill>
            <a:prstDash val="solid"/>
            <a:round/>
            <a:headEnd len="lg" w="lg" type="none"/>
            <a:tailEnd len="lg" w="lg" type="triangle"/>
          </a:ln>
        </p:spPr>
      </p:cxnSp>
      <p:sp>
        <p:nvSpPr>
          <p:cNvPr id="139" name="Shape 139"/>
          <p:cNvSpPr/>
          <p:nvPr/>
        </p:nvSpPr>
        <p:spPr>
          <a:xfrm>
            <a:off x="226200" y="3989150"/>
            <a:ext cx="1041000" cy="4091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sp>
        <p:nvSpPr>
          <p:cNvPr id="140" name="Shape 140"/>
          <p:cNvSpPr/>
          <p:nvPr/>
        </p:nvSpPr>
        <p:spPr>
          <a:xfrm>
            <a:off x="1493500" y="3989150"/>
            <a:ext cx="1041000" cy="4091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sp>
        <p:nvSpPr>
          <p:cNvPr id="141" name="Shape 141"/>
          <p:cNvSpPr/>
          <p:nvPr/>
        </p:nvSpPr>
        <p:spPr>
          <a:xfrm>
            <a:off x="2582550" y="3989150"/>
            <a:ext cx="1041000" cy="4091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sp>
        <p:nvSpPr>
          <p:cNvPr id="142" name="Shape 142"/>
          <p:cNvSpPr/>
          <p:nvPr/>
        </p:nvSpPr>
        <p:spPr>
          <a:xfrm>
            <a:off x="4070100" y="3989150"/>
            <a:ext cx="1041000" cy="4091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cxnSp>
        <p:nvCxnSpPr>
          <p:cNvPr id="143" name="Shape 143"/>
          <p:cNvCxnSpPr>
            <a:stCxn id="135" idx="2"/>
            <a:endCxn id="139" idx="0"/>
          </p:cNvCxnSpPr>
          <p:nvPr/>
        </p:nvCxnSpPr>
        <p:spPr>
          <a:xfrm flipH="1">
            <a:off x="746724" y="3459999"/>
            <a:ext cx="582000" cy="529200"/>
          </a:xfrm>
          <a:prstGeom prst="straightConnector1">
            <a:avLst/>
          </a:prstGeom>
          <a:noFill/>
          <a:ln cap="flat" cmpd="sng" w="19050">
            <a:solidFill>
              <a:srgbClr val="2388DB"/>
            </a:solidFill>
            <a:prstDash val="solid"/>
            <a:round/>
            <a:headEnd len="lg" w="lg" type="none"/>
            <a:tailEnd len="lg" w="lg" type="triangle"/>
          </a:ln>
        </p:spPr>
      </p:cxnSp>
      <p:cxnSp>
        <p:nvCxnSpPr>
          <p:cNvPr id="144" name="Shape 144"/>
          <p:cNvCxnSpPr>
            <a:stCxn id="135" idx="2"/>
            <a:endCxn id="140" idx="0"/>
          </p:cNvCxnSpPr>
          <p:nvPr/>
        </p:nvCxnSpPr>
        <p:spPr>
          <a:xfrm>
            <a:off x="1328724" y="3459999"/>
            <a:ext cx="685200" cy="529200"/>
          </a:xfrm>
          <a:prstGeom prst="straightConnector1">
            <a:avLst/>
          </a:prstGeom>
          <a:noFill/>
          <a:ln cap="flat" cmpd="sng" w="19050">
            <a:solidFill>
              <a:srgbClr val="2388DB"/>
            </a:solidFill>
            <a:prstDash val="solid"/>
            <a:round/>
            <a:headEnd len="lg" w="lg" type="none"/>
            <a:tailEnd len="lg" w="lg" type="triangle"/>
          </a:ln>
        </p:spPr>
      </p:cxnSp>
      <p:cxnSp>
        <p:nvCxnSpPr>
          <p:cNvPr id="145" name="Shape 145"/>
          <p:cNvCxnSpPr>
            <a:stCxn id="136" idx="2"/>
            <a:endCxn id="141" idx="0"/>
          </p:cNvCxnSpPr>
          <p:nvPr/>
        </p:nvCxnSpPr>
        <p:spPr>
          <a:xfrm flipH="1">
            <a:off x="3103049" y="3459999"/>
            <a:ext cx="337500" cy="529200"/>
          </a:xfrm>
          <a:prstGeom prst="straightConnector1">
            <a:avLst/>
          </a:prstGeom>
          <a:noFill/>
          <a:ln cap="flat" cmpd="sng" w="19050">
            <a:solidFill>
              <a:srgbClr val="2388DB"/>
            </a:solidFill>
            <a:prstDash val="solid"/>
            <a:round/>
            <a:headEnd len="lg" w="lg" type="none"/>
            <a:tailEnd len="lg" w="lg" type="triangle"/>
          </a:ln>
        </p:spPr>
      </p:cxnSp>
      <p:cxnSp>
        <p:nvCxnSpPr>
          <p:cNvPr id="146" name="Shape 146"/>
          <p:cNvCxnSpPr>
            <a:stCxn id="136" idx="2"/>
            <a:endCxn id="142" idx="0"/>
          </p:cNvCxnSpPr>
          <p:nvPr/>
        </p:nvCxnSpPr>
        <p:spPr>
          <a:xfrm>
            <a:off x="3440549" y="3459999"/>
            <a:ext cx="1150200" cy="529200"/>
          </a:xfrm>
          <a:prstGeom prst="straightConnector1">
            <a:avLst/>
          </a:prstGeom>
          <a:noFill/>
          <a:ln cap="flat" cmpd="sng" w="19050">
            <a:solidFill>
              <a:srgbClr val="2388DB"/>
            </a:solidFill>
            <a:prstDash val="solid"/>
            <a:round/>
            <a:headEnd len="lg" w="lg" type="none"/>
            <a:tailEnd len="lg" w="lg" type="triangle"/>
          </a:ln>
        </p:spPr>
      </p:cxnSp>
      <p:sp>
        <p:nvSpPr>
          <p:cNvPr id="147" name="Shape 147"/>
          <p:cNvSpPr/>
          <p:nvPr/>
        </p:nvSpPr>
        <p:spPr>
          <a:xfrm>
            <a:off x="972925" y="4927500"/>
            <a:ext cx="1041000" cy="4091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cxnSp>
        <p:nvCxnSpPr>
          <p:cNvPr id="148" name="Shape 148"/>
          <p:cNvCxnSpPr>
            <a:stCxn id="147" idx="0"/>
            <a:endCxn id="139" idx="2"/>
          </p:cNvCxnSpPr>
          <p:nvPr/>
        </p:nvCxnSpPr>
        <p:spPr>
          <a:xfrm rot="10800000">
            <a:off x="746725" y="4398300"/>
            <a:ext cx="746700" cy="529200"/>
          </a:xfrm>
          <a:prstGeom prst="straightConnector1">
            <a:avLst/>
          </a:prstGeom>
          <a:noFill/>
          <a:ln cap="flat" cmpd="sng" w="19050">
            <a:solidFill>
              <a:schemeClr val="dk2"/>
            </a:solidFill>
            <a:prstDash val="solid"/>
            <a:round/>
            <a:headEnd len="lg" w="lg" type="none"/>
            <a:tailEnd len="lg" w="lg" type="triangle"/>
          </a:ln>
        </p:spPr>
      </p:cxnSp>
      <p:cxnSp>
        <p:nvCxnSpPr>
          <p:cNvPr id="149" name="Shape 149"/>
          <p:cNvCxnSpPr>
            <a:stCxn id="147" idx="0"/>
            <a:endCxn id="141" idx="2"/>
          </p:cNvCxnSpPr>
          <p:nvPr/>
        </p:nvCxnSpPr>
        <p:spPr>
          <a:xfrm flipH="1" rot="10800000">
            <a:off x="1493425" y="4398300"/>
            <a:ext cx="1609500" cy="529200"/>
          </a:xfrm>
          <a:prstGeom prst="straightConnector1">
            <a:avLst/>
          </a:prstGeom>
          <a:noFill/>
          <a:ln cap="flat" cmpd="sng" w="19050">
            <a:solidFill>
              <a:schemeClr val="dk2"/>
            </a:solidFill>
            <a:prstDash val="solid"/>
            <a:round/>
            <a:headEnd len="lg" w="lg" type="none"/>
            <a:tailEnd len="lg" w="lg" type="triangle"/>
          </a:ln>
        </p:spPr>
      </p:cxnSp>
      <p:cxnSp>
        <p:nvCxnSpPr>
          <p:cNvPr id="150" name="Shape 150"/>
          <p:cNvCxnSpPr>
            <a:stCxn id="141" idx="3"/>
            <a:endCxn id="142" idx="1"/>
          </p:cNvCxnSpPr>
          <p:nvPr/>
        </p:nvCxnSpPr>
        <p:spPr>
          <a:xfrm>
            <a:off x="3623550" y="4193750"/>
            <a:ext cx="446400" cy="0"/>
          </a:xfrm>
          <a:prstGeom prst="straightConnector1">
            <a:avLst/>
          </a:prstGeom>
          <a:noFill/>
          <a:ln cap="flat" cmpd="sng" w="19050">
            <a:solidFill>
              <a:schemeClr val="dk2"/>
            </a:solidFill>
            <a:prstDash val="solid"/>
            <a:round/>
            <a:headEnd len="lg" w="lg" type="triangle"/>
            <a:tailEnd len="lg" w="lg" type="triangle"/>
          </a:ln>
        </p:spPr>
      </p:cxnSp>
      <p:sp>
        <p:nvSpPr>
          <p:cNvPr id="151" name="Shape 1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
        <p:nvSpPr>
          <p:cNvPr id="152" name="Shape 152"/>
          <p:cNvSpPr txBox="1"/>
          <p:nvPr/>
        </p:nvSpPr>
        <p:spPr>
          <a:xfrm>
            <a:off x="5276400" y="1893025"/>
            <a:ext cx="3706799" cy="3888000"/>
          </a:xfrm>
          <a:prstGeom prst="rect">
            <a:avLst/>
          </a:prstGeom>
          <a:noFill/>
          <a:ln>
            <a:noFill/>
          </a:ln>
        </p:spPr>
        <p:txBody>
          <a:bodyPr anchorCtr="0" anchor="t" bIns="91425" lIns="91425" rIns="91425" tIns="91425">
            <a:noAutofit/>
          </a:bodyPr>
          <a:lstStyle/>
          <a:p>
            <a:pPr rtl="0">
              <a:spcBef>
                <a:spcPts val="0"/>
              </a:spcBef>
              <a:buNone/>
            </a:pPr>
            <a:r>
              <a:rPr lang="en" sz="2400"/>
              <a:t>People tend to design systems as a hierarchy of components.</a:t>
            </a:r>
          </a:p>
          <a:p>
            <a:pPr indent="-368300" lvl="0" marL="457200" rtl="0">
              <a:spcBef>
                <a:spcPts val="0"/>
              </a:spcBef>
              <a:buSzPct val="100000"/>
              <a:buChar char="●"/>
            </a:pPr>
            <a:r>
              <a:rPr lang="en" sz="2200"/>
              <a:t>We have this system.</a:t>
            </a:r>
          </a:p>
          <a:p>
            <a:pPr indent="-368300" lvl="0" marL="457200" rtl="0">
              <a:spcBef>
                <a:spcPts val="0"/>
              </a:spcBef>
              <a:buSzPct val="100000"/>
              <a:buChar char="●"/>
            </a:pPr>
            <a:r>
              <a:rPr lang="en" sz="2200"/>
              <a:t>Great, let’s break it into subsystems.</a:t>
            </a:r>
          </a:p>
          <a:p>
            <a:pPr indent="-368300" lvl="0" marL="457200" rtl="0">
              <a:spcBef>
                <a:spcPts val="0"/>
              </a:spcBef>
              <a:buSzPct val="100000"/>
              <a:buChar char="●"/>
            </a:pPr>
            <a:r>
              <a:rPr lang="en" sz="2200"/>
              <a:t>Now, what classes do we need for each subsystem.</a:t>
            </a:r>
          </a:p>
          <a:p>
            <a:pPr indent="-368300" lvl="0" marL="457200">
              <a:spcBef>
                <a:spcPts val="0"/>
              </a:spcBef>
              <a:buSzPct val="100000"/>
              <a:buChar char="●"/>
            </a:pPr>
            <a:r>
              <a:rPr lang="en" sz="2200"/>
              <a:t>What common functionality do those classes need?</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