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Lst>
  <p:sldSz cy="6858000" cx="9144000"/>
  <p:notesSz cx="6858000" cy="9144000"/>
  <p:defaultText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90651C3A-4460-11DB-9652-00E08161165F}"/>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2" Type="http://schemas.openxmlformats.org/officeDocument/2006/relationships/slide" Target="slides/slide37.xml"/><Relationship Id="rId41" Type="http://schemas.openxmlformats.org/officeDocument/2006/relationships/slide" Target="slides/slide36.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 name="Shape 1"/>
        <p:cNvGrpSpPr/>
        <p:nvPr/>
      </p:nvGrpSpPr>
      <p:grpSpPr>
        <a:xfrm>
          <a:off x="0" y="0"/>
          <a:ext cx="0" cy="0"/>
          <a:chOff x="0" y="0"/>
          <a:chExt cx="0" cy="0"/>
        </a:xfrm>
      </p:grpSpPr>
      <p:sp>
        <p:nvSpPr>
          <p:cNvPr id="2" name="Shape 2"/>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 name="Shape 3"/>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2" name="Shape 42"/>
        <p:cNvGrpSpPr/>
        <p:nvPr/>
      </p:nvGrpSpPr>
      <p:grpSpPr>
        <a:xfrm>
          <a:off x="0" y="0"/>
          <a:ext cx="0" cy="0"/>
          <a:chOff x="0" y="0"/>
          <a:chExt cx="0" cy="0"/>
        </a:xfrm>
      </p:grpSpPr>
      <p:sp>
        <p:nvSpPr>
          <p:cNvPr id="43" name="Shape 4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4" name="Shape 44"/>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5" name="Shape 105"/>
        <p:cNvGrpSpPr/>
        <p:nvPr/>
      </p:nvGrpSpPr>
      <p:grpSpPr>
        <a:xfrm>
          <a:off x="0" y="0"/>
          <a:ext cx="0" cy="0"/>
          <a:chOff x="0" y="0"/>
          <a:chExt cx="0" cy="0"/>
        </a:xfrm>
      </p:grpSpPr>
      <p:sp>
        <p:nvSpPr>
          <p:cNvPr id="106" name="Shape 106"/>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07" name="Shape 10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(read)</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2" name="Shape 112"/>
        <p:cNvGrpSpPr/>
        <p:nvPr/>
      </p:nvGrpSpPr>
      <p:grpSpPr>
        <a:xfrm>
          <a:off x="0" y="0"/>
          <a:ext cx="0" cy="0"/>
          <a:chOff x="0" y="0"/>
          <a:chExt cx="0" cy="0"/>
        </a:xfrm>
      </p:grpSpPr>
      <p:sp>
        <p:nvSpPr>
          <p:cNvPr id="113" name="Shape 11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14" name="Shape 11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(read)</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9" name="Shape 119"/>
        <p:cNvGrpSpPr/>
        <p:nvPr/>
      </p:nvGrpSpPr>
      <p:grpSpPr>
        <a:xfrm>
          <a:off x="0" y="0"/>
          <a:ext cx="0" cy="0"/>
          <a:chOff x="0" y="0"/>
          <a:chExt cx="0" cy="0"/>
        </a:xfrm>
      </p:grpSpPr>
      <p:sp>
        <p:nvSpPr>
          <p:cNvPr id="120" name="Shape 120"/>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21" name="Shape 12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(read)</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6" name="Shape 126"/>
        <p:cNvGrpSpPr/>
        <p:nvPr/>
      </p:nvGrpSpPr>
      <p:grpSpPr>
        <a:xfrm>
          <a:off x="0" y="0"/>
          <a:ext cx="0" cy="0"/>
          <a:chOff x="0" y="0"/>
          <a:chExt cx="0" cy="0"/>
        </a:xfrm>
      </p:grpSpPr>
      <p:sp>
        <p:nvSpPr>
          <p:cNvPr id="127" name="Shape 127"/>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28" name="Shape 12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(read)</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3" name="Shape 133"/>
        <p:cNvGrpSpPr/>
        <p:nvPr/>
      </p:nvGrpSpPr>
      <p:grpSpPr>
        <a:xfrm>
          <a:off x="0" y="0"/>
          <a:ext cx="0" cy="0"/>
          <a:chOff x="0" y="0"/>
          <a:chExt cx="0" cy="0"/>
        </a:xfrm>
      </p:grpSpPr>
      <p:sp>
        <p:nvSpPr>
          <p:cNvPr id="134" name="Shape 134"/>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35" name="Shape 13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(read)</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3" name="Shape 173"/>
        <p:cNvGrpSpPr/>
        <p:nvPr/>
      </p:nvGrpSpPr>
      <p:grpSpPr>
        <a:xfrm>
          <a:off x="0" y="0"/>
          <a:ext cx="0" cy="0"/>
          <a:chOff x="0" y="0"/>
          <a:chExt cx="0" cy="0"/>
        </a:xfrm>
      </p:grpSpPr>
      <p:sp>
        <p:nvSpPr>
          <p:cNvPr id="174" name="Shape 174"/>
          <p:cNvSpPr/>
          <p:nvPr>
            <p:ph idx="2" type="sldImg"/>
          </p:nvPr>
        </p:nvSpPr>
        <p:spPr>
          <a:xfrm>
            <a:off x="1714753" y="685800"/>
            <a:ext cx="34293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75" name="Shape 175"/>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t>just one option</a:t>
            </a:r>
          </a:p>
          <a:p>
            <a:pPr>
              <a:spcBef>
                <a:spcPts val="0"/>
              </a:spcBef>
              <a:buNone/>
            </a:pPr>
            <a:r>
              <a:rPr lang="en"/>
              <a:t>talk about scenarios</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0" name="Shape 180"/>
        <p:cNvGrpSpPr/>
        <p:nvPr/>
      </p:nvGrpSpPr>
      <p:grpSpPr>
        <a:xfrm>
          <a:off x="0" y="0"/>
          <a:ext cx="0" cy="0"/>
          <a:chOff x="0" y="0"/>
          <a:chExt cx="0" cy="0"/>
        </a:xfrm>
      </p:grpSpPr>
      <p:sp>
        <p:nvSpPr>
          <p:cNvPr id="181" name="Shape 181"/>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82" name="Shape 18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(read)</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7" name="Shape 187"/>
        <p:cNvGrpSpPr/>
        <p:nvPr/>
      </p:nvGrpSpPr>
      <p:grpSpPr>
        <a:xfrm>
          <a:off x="0" y="0"/>
          <a:ext cx="0" cy="0"/>
          <a:chOff x="0" y="0"/>
          <a:chExt cx="0" cy="0"/>
        </a:xfrm>
      </p:grpSpPr>
      <p:sp>
        <p:nvSpPr>
          <p:cNvPr id="188" name="Shape 188"/>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89" name="Shape 189"/>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t>(read) work through</a:t>
            </a:r>
          </a:p>
          <a:p>
            <a:pPr rtl="0">
              <a:spcBef>
                <a:spcPts val="0"/>
              </a:spcBef>
              <a:buNone/>
            </a:pPr>
            <a:r>
              <a:rPr lang="en"/>
              <a:t>departure flight, arrival flight, database</a:t>
            </a:r>
          </a:p>
          <a:p>
            <a:pPr lvl="0" rtl="0">
              <a:spcBef>
                <a:spcPts val="0"/>
              </a:spcBef>
              <a:buNone/>
            </a:pPr>
            <a:r>
              <a:rPr lang="en"/>
              <a:t>for each parameter in data structure, what are some input partitions</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6" name="Shape 196"/>
        <p:cNvGrpSpPr/>
        <p:nvPr/>
      </p:nvGrpSpPr>
      <p:grpSpPr>
        <a:xfrm>
          <a:off x="0" y="0"/>
          <a:ext cx="0" cy="0"/>
          <a:chOff x="0" y="0"/>
          <a:chExt cx="0" cy="0"/>
        </a:xfrm>
      </p:grpSpPr>
      <p:sp>
        <p:nvSpPr>
          <p:cNvPr id="197" name="Shape 197"/>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98" name="Shape 19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Here are kind of the essential, could be some others - make sure destination and originating differ for the arriving flight and for the departing flight</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3" name="Shape 203"/>
        <p:cNvGrpSpPr/>
        <p:nvPr/>
      </p:nvGrpSpPr>
      <p:grpSpPr>
        <a:xfrm>
          <a:off x="0" y="0"/>
          <a:ext cx="0" cy="0"/>
          <a:chOff x="0" y="0"/>
          <a:chExt cx="0" cy="0"/>
        </a:xfrm>
      </p:grpSpPr>
      <p:sp>
        <p:nvSpPr>
          <p:cNvPr id="204" name="Shape 204"/>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05" name="Shape 20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(read) (and many more)</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9" name="Shape 49"/>
        <p:cNvGrpSpPr/>
        <p:nvPr/>
      </p:nvGrpSpPr>
      <p:grpSpPr>
        <a:xfrm>
          <a:off x="0" y="0"/>
          <a:ext cx="0" cy="0"/>
          <a:chOff x="0" y="0"/>
          <a:chExt cx="0" cy="0"/>
        </a:xfrm>
      </p:grpSpPr>
      <p:sp>
        <p:nvSpPr>
          <p:cNvPr id="50" name="Shape 50"/>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51" name="Shape 5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(read)</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0" name="Shape 210"/>
        <p:cNvGrpSpPr/>
        <p:nvPr/>
      </p:nvGrpSpPr>
      <p:grpSpPr>
        <a:xfrm>
          <a:off x="0" y="0"/>
          <a:ext cx="0" cy="0"/>
          <a:chOff x="0" y="0"/>
          <a:chExt cx="0" cy="0"/>
        </a:xfrm>
      </p:grpSpPr>
      <p:sp>
        <p:nvSpPr>
          <p:cNvPr id="211" name="Shape 211"/>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12" name="Shape 21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(read) (and many more)</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7" name="Shape 217"/>
        <p:cNvGrpSpPr/>
        <p:nvPr/>
      </p:nvGrpSpPr>
      <p:grpSpPr>
        <a:xfrm>
          <a:off x="0" y="0"/>
          <a:ext cx="0" cy="0"/>
          <a:chOff x="0" y="0"/>
          <a:chExt cx="0" cy="0"/>
        </a:xfrm>
      </p:grpSpPr>
      <p:sp>
        <p:nvSpPr>
          <p:cNvPr id="218" name="Shape 218"/>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19" name="Shape 21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(read) (and many more)</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4" name="Shape 224"/>
        <p:cNvGrpSpPr/>
        <p:nvPr/>
      </p:nvGrpSpPr>
      <p:grpSpPr>
        <a:xfrm>
          <a:off x="0" y="0"/>
          <a:ext cx="0" cy="0"/>
          <a:chOff x="0" y="0"/>
          <a:chExt cx="0" cy="0"/>
        </a:xfrm>
      </p:grpSpPr>
      <p:sp>
        <p:nvSpPr>
          <p:cNvPr id="225" name="Shape 225"/>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26" name="Shape 22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(read) (and many more)</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1" name="Shape 231"/>
        <p:cNvGrpSpPr/>
        <p:nvPr/>
      </p:nvGrpSpPr>
      <p:grpSpPr>
        <a:xfrm>
          <a:off x="0" y="0"/>
          <a:ext cx="0" cy="0"/>
          <a:chOff x="0" y="0"/>
          <a:chExt cx="0" cy="0"/>
        </a:xfrm>
      </p:grpSpPr>
      <p:sp>
        <p:nvSpPr>
          <p:cNvPr id="232" name="Shape 232"/>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33" name="Shape 23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(read) (and many more)</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8" name="Shape 238"/>
        <p:cNvGrpSpPr/>
        <p:nvPr/>
      </p:nvGrpSpPr>
      <p:grpSpPr>
        <a:xfrm>
          <a:off x="0" y="0"/>
          <a:ext cx="0" cy="0"/>
          <a:chOff x="0" y="0"/>
          <a:chExt cx="0" cy="0"/>
        </a:xfrm>
      </p:grpSpPr>
      <p:sp>
        <p:nvSpPr>
          <p:cNvPr id="239" name="Shape 239"/>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40" name="Shape 24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(read) (and many more)</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5" name="Shape 245"/>
        <p:cNvGrpSpPr/>
        <p:nvPr/>
      </p:nvGrpSpPr>
      <p:grpSpPr>
        <a:xfrm>
          <a:off x="0" y="0"/>
          <a:ext cx="0" cy="0"/>
          <a:chOff x="0" y="0"/>
          <a:chExt cx="0" cy="0"/>
        </a:xfrm>
      </p:grpSpPr>
      <p:sp>
        <p:nvSpPr>
          <p:cNvPr id="246" name="Shape 246"/>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47" name="Shape 24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(read) (and many more)</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2" name="Shape 252"/>
        <p:cNvGrpSpPr/>
        <p:nvPr/>
      </p:nvGrpSpPr>
      <p:grpSpPr>
        <a:xfrm>
          <a:off x="0" y="0"/>
          <a:ext cx="0" cy="0"/>
          <a:chOff x="0" y="0"/>
          <a:chExt cx="0" cy="0"/>
        </a:xfrm>
      </p:grpSpPr>
      <p:sp>
        <p:nvSpPr>
          <p:cNvPr id="253" name="Shape 25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54" name="Shape 25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(read) (and many more)</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9" name="Shape 259"/>
        <p:cNvGrpSpPr/>
        <p:nvPr/>
      </p:nvGrpSpPr>
      <p:grpSpPr>
        <a:xfrm>
          <a:off x="0" y="0"/>
          <a:ext cx="0" cy="0"/>
          <a:chOff x="0" y="0"/>
          <a:chExt cx="0" cy="0"/>
        </a:xfrm>
      </p:grpSpPr>
      <p:sp>
        <p:nvSpPr>
          <p:cNvPr id="260" name="Shape 260"/>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61" name="Shape 26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(read) (and many more)</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6" name="Shape 266"/>
        <p:cNvGrpSpPr/>
        <p:nvPr/>
      </p:nvGrpSpPr>
      <p:grpSpPr>
        <a:xfrm>
          <a:off x="0" y="0"/>
          <a:ext cx="0" cy="0"/>
          <a:chOff x="0" y="0"/>
          <a:chExt cx="0" cy="0"/>
        </a:xfrm>
      </p:grpSpPr>
      <p:sp>
        <p:nvSpPr>
          <p:cNvPr id="267" name="Shape 267"/>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68" name="Shape 26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(discuss)</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3" name="Shape 273"/>
        <p:cNvGrpSpPr/>
        <p:nvPr/>
      </p:nvGrpSpPr>
      <p:grpSpPr>
        <a:xfrm>
          <a:off x="0" y="0"/>
          <a:ext cx="0" cy="0"/>
          <a:chOff x="0" y="0"/>
          <a:chExt cx="0" cy="0"/>
        </a:xfrm>
      </p:grpSpPr>
      <p:sp>
        <p:nvSpPr>
          <p:cNvPr id="274" name="Shape 274"/>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75" name="Shape 27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(read) (and many more)</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6" name="Shape 56"/>
        <p:cNvGrpSpPr/>
        <p:nvPr/>
      </p:nvGrpSpPr>
      <p:grpSpPr>
        <a:xfrm>
          <a:off x="0" y="0"/>
          <a:ext cx="0" cy="0"/>
          <a:chOff x="0" y="0"/>
          <a:chExt cx="0" cy="0"/>
        </a:xfrm>
      </p:grpSpPr>
      <p:sp>
        <p:nvSpPr>
          <p:cNvPr id="57" name="Shape 57"/>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58" name="Shape 5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(read)</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0" name="Shape 280"/>
        <p:cNvGrpSpPr/>
        <p:nvPr/>
      </p:nvGrpSpPr>
      <p:grpSpPr>
        <a:xfrm>
          <a:off x="0" y="0"/>
          <a:ext cx="0" cy="0"/>
          <a:chOff x="0" y="0"/>
          <a:chExt cx="0" cy="0"/>
        </a:xfrm>
      </p:grpSpPr>
      <p:sp>
        <p:nvSpPr>
          <p:cNvPr id="281" name="Shape 281"/>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82" name="Shape 28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(read) (and many more)</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7" name="Shape 287"/>
        <p:cNvGrpSpPr/>
        <p:nvPr/>
      </p:nvGrpSpPr>
      <p:grpSpPr>
        <a:xfrm>
          <a:off x="0" y="0"/>
          <a:ext cx="0" cy="0"/>
          <a:chOff x="0" y="0"/>
          <a:chExt cx="0" cy="0"/>
        </a:xfrm>
      </p:grpSpPr>
      <p:sp>
        <p:nvSpPr>
          <p:cNvPr id="288" name="Shape 288"/>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89" name="Shape 28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(read) (and many more)</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4" name="Shape 294"/>
        <p:cNvGrpSpPr/>
        <p:nvPr/>
      </p:nvGrpSpPr>
      <p:grpSpPr>
        <a:xfrm>
          <a:off x="0" y="0"/>
          <a:ext cx="0" cy="0"/>
          <a:chOff x="0" y="0"/>
          <a:chExt cx="0" cy="0"/>
        </a:xfrm>
      </p:grpSpPr>
      <p:sp>
        <p:nvSpPr>
          <p:cNvPr id="295" name="Shape 295"/>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96" name="Shape 29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(read) (and many more)</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01" name="Shape 301"/>
        <p:cNvGrpSpPr/>
        <p:nvPr/>
      </p:nvGrpSpPr>
      <p:grpSpPr>
        <a:xfrm>
          <a:off x="0" y="0"/>
          <a:ext cx="0" cy="0"/>
          <a:chOff x="0" y="0"/>
          <a:chExt cx="0" cy="0"/>
        </a:xfrm>
      </p:grpSpPr>
      <p:sp>
        <p:nvSpPr>
          <p:cNvPr id="302" name="Shape 302"/>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03" name="Shape 30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(read) (and many more)</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08" name="Shape 308"/>
        <p:cNvGrpSpPr/>
        <p:nvPr/>
      </p:nvGrpSpPr>
      <p:grpSpPr>
        <a:xfrm>
          <a:off x="0" y="0"/>
          <a:ext cx="0" cy="0"/>
          <a:chOff x="0" y="0"/>
          <a:chExt cx="0" cy="0"/>
        </a:xfrm>
      </p:grpSpPr>
      <p:sp>
        <p:nvSpPr>
          <p:cNvPr id="309" name="Shape 309"/>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10" name="Shape 31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(read) (and many more)</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15" name="Shape 315"/>
        <p:cNvGrpSpPr/>
        <p:nvPr/>
      </p:nvGrpSpPr>
      <p:grpSpPr>
        <a:xfrm>
          <a:off x="0" y="0"/>
          <a:ext cx="0" cy="0"/>
          <a:chOff x="0" y="0"/>
          <a:chExt cx="0" cy="0"/>
        </a:xfrm>
      </p:grpSpPr>
      <p:sp>
        <p:nvSpPr>
          <p:cNvPr id="316" name="Shape 316"/>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17" name="Shape 31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(read) (and many more)</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22" name="Shape 322"/>
        <p:cNvGrpSpPr/>
        <p:nvPr/>
      </p:nvGrpSpPr>
      <p:grpSpPr>
        <a:xfrm>
          <a:off x="0" y="0"/>
          <a:ext cx="0" cy="0"/>
          <a:chOff x="0" y="0"/>
          <a:chExt cx="0" cy="0"/>
        </a:xfrm>
      </p:grpSpPr>
      <p:sp>
        <p:nvSpPr>
          <p:cNvPr id="323" name="Shape 32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24" name="Shape 32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(read) (and many more)</a:t>
            </a: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29" name="Shape 329"/>
        <p:cNvGrpSpPr/>
        <p:nvPr/>
      </p:nvGrpSpPr>
      <p:grpSpPr>
        <a:xfrm>
          <a:off x="0" y="0"/>
          <a:ext cx="0" cy="0"/>
          <a:chOff x="0" y="0"/>
          <a:chExt cx="0" cy="0"/>
        </a:xfrm>
      </p:grpSpPr>
      <p:sp>
        <p:nvSpPr>
          <p:cNvPr id="330" name="Shape 330"/>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31" name="Shape 33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(read) (and many more)</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3" name="Shape 63"/>
        <p:cNvGrpSpPr/>
        <p:nvPr/>
      </p:nvGrpSpPr>
      <p:grpSpPr>
        <a:xfrm>
          <a:off x="0" y="0"/>
          <a:ext cx="0" cy="0"/>
          <a:chOff x="0" y="0"/>
          <a:chExt cx="0" cy="0"/>
        </a:xfrm>
      </p:grpSpPr>
      <p:sp>
        <p:nvSpPr>
          <p:cNvPr id="64" name="Shape 64"/>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65" name="Shape 6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(read)</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0" name="Shape 70"/>
        <p:cNvGrpSpPr/>
        <p:nvPr/>
      </p:nvGrpSpPr>
      <p:grpSpPr>
        <a:xfrm>
          <a:off x="0" y="0"/>
          <a:ext cx="0" cy="0"/>
          <a:chOff x="0" y="0"/>
          <a:chExt cx="0" cy="0"/>
        </a:xfrm>
      </p:grpSpPr>
      <p:sp>
        <p:nvSpPr>
          <p:cNvPr id="71" name="Shape 71"/>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72" name="Shape 7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(read)</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7" name="Shape 77"/>
        <p:cNvGrpSpPr/>
        <p:nvPr/>
      </p:nvGrpSpPr>
      <p:grpSpPr>
        <a:xfrm>
          <a:off x="0" y="0"/>
          <a:ext cx="0" cy="0"/>
          <a:chOff x="0" y="0"/>
          <a:chExt cx="0" cy="0"/>
        </a:xfrm>
      </p:grpSpPr>
      <p:sp>
        <p:nvSpPr>
          <p:cNvPr id="78" name="Shape 78"/>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79" name="Shape 7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gn="just">
              <a:lnSpc>
                <a:spcPct val="115000"/>
              </a:lnSpc>
              <a:spcBef>
                <a:spcPts val="0"/>
              </a:spcBef>
              <a:buClr>
                <a:schemeClr val="dk1"/>
              </a:buClr>
              <a:buSzPct val="100000"/>
              <a:buFont typeface="Arial"/>
              <a:buNone/>
            </a:pPr>
            <a:r>
              <a:rPr i="1" lang="en">
                <a:solidFill>
                  <a:schemeClr val="dk1"/>
                </a:solidFill>
              </a:rPr>
              <a:t>A system can typically not meet the requirements without some help (or at least collaboration) from the environment. For example, consider the example of a patient monitoring system discussed in the world-machine model lecture. In this system, the device cannot meet its requirements unless the nurses are close enough to hear the alarm, unless the physical sensors can accurately detect a heartbeat. Similar situations occur in most systems, the environment must cooperate to some degree with the system to get the job done. The reason to capture environmental assumptions is to document the degree of which we expect the environment to cooperate with us—our system assumes certain cooperation from the environment. If this cooperation is not present, our system may not satisfy the stated requirements. </a:t>
            </a:r>
          </a:p>
          <a:p>
            <a:pPr lvl="0" rtl="0">
              <a:lnSpc>
                <a:spcPct val="115000"/>
              </a:lnSpc>
              <a:spcBef>
                <a:spcPts val="0"/>
              </a:spcBef>
              <a:buClr>
                <a:schemeClr val="dk1"/>
              </a:buClr>
              <a:buSzPct val="100000"/>
              <a:buFont typeface="Arial"/>
              <a:buNone/>
            </a:pPr>
            <a:r>
              <a:rPr i="1" lang="en">
                <a:solidFill>
                  <a:schemeClr val="dk1"/>
                </a:solidFill>
              </a:rPr>
              <a:t>			</a:t>
            </a:r>
          </a:p>
          <a:p>
            <a:pPr lvl="0" rtl="0" algn="just">
              <a:lnSpc>
                <a:spcPct val="115000"/>
              </a:lnSpc>
              <a:spcBef>
                <a:spcPts val="0"/>
              </a:spcBef>
              <a:buClr>
                <a:schemeClr val="dk1"/>
              </a:buClr>
              <a:buSzPct val="100000"/>
              <a:buFont typeface="Arial"/>
              <a:buNone/>
            </a:pPr>
            <a:r>
              <a:rPr i="1" lang="en">
                <a:solidFill>
                  <a:schemeClr val="dk1"/>
                </a:solidFill>
              </a:rPr>
              <a:t>In other words:	</a:t>
            </a:r>
          </a:p>
          <a:p>
            <a:pPr lvl="0" rtl="0" algn="just">
              <a:lnSpc>
                <a:spcPct val="115000"/>
              </a:lnSpc>
              <a:spcBef>
                <a:spcPts val="0"/>
              </a:spcBef>
              <a:buNone/>
            </a:pPr>
            <a:r>
              <a:rPr i="1" lang="en">
                <a:solidFill>
                  <a:schemeClr val="dk1"/>
                </a:solidFill>
              </a:rPr>
              <a:t>1-A piece of software is always intended to work correctly in a given environment. Without a specification of what that environment is, it is impossible to determine if the software works correctly, it has to be evaluated in its intended environment.</a:t>
            </a:r>
          </a:p>
          <a:p>
            <a:pPr lvl="0" rtl="0" algn="just">
              <a:lnSpc>
                <a:spcPct val="115000"/>
              </a:lnSpc>
              <a:spcBef>
                <a:spcPts val="0"/>
              </a:spcBef>
              <a:buNone/>
            </a:pPr>
            <a:r>
              <a:rPr i="1" lang="en">
                <a:solidFill>
                  <a:schemeClr val="dk1"/>
                </a:solidFill>
              </a:rPr>
              <a:t>2-The software cannot be designed to handle all conceivable situations in all environments, we must limit the scope of the software. We do this by making assumptions about the environment, for example, assumptions about situations that cannot occur or how the environment will respond to commands. If the assumptions do not hold, the software may not work as intended.</a:t>
            </a:r>
          </a:p>
          <a:p>
            <a:pPr rtl="0" algn="just">
              <a:lnSpc>
                <a:spcPct val="115000"/>
              </a:lnSpc>
              <a:spcBef>
                <a:spcPts val="0"/>
              </a:spcBef>
              <a:buNone/>
            </a:pPr>
            <a:r>
              <a:rPr i="1" lang="en">
                <a:solidFill>
                  <a:schemeClr val="dk1"/>
                </a:solidFill>
              </a:rPr>
              <a:t>3-The software may not be able to achieve all system goals by itself. We may have to constrain the environment to meet the goals. For example, we may require that the software is used on aircraft above 1500 ft only. This must be captured in the requirements. </a:t>
            </a:r>
          </a:p>
          <a:p>
            <a:pPr lvl="0" rtl="0" algn="just">
              <a:lnSpc>
                <a:spcPct val="115000"/>
              </a:lnSpc>
              <a:spcBef>
                <a:spcPts val="0"/>
              </a:spcBef>
              <a:buNone/>
            </a:pPr>
            <a:r>
              <a:rPr i="1" lang="en">
                <a:solidFill>
                  <a:schemeClr val="dk1"/>
                </a:solidFill>
              </a:rPr>
              <a:t>This lets us argue that we built software that can meet the real-world requirements of the customers, and lets us make informed decisions anout when and where to deploy the software.</a:t>
            </a:r>
          </a:p>
          <a:p>
            <a:pPr lvl="0" rt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4" name="Shape 84"/>
        <p:cNvGrpSpPr/>
        <p:nvPr/>
      </p:nvGrpSpPr>
      <p:grpSpPr>
        <a:xfrm>
          <a:off x="0" y="0"/>
          <a:ext cx="0" cy="0"/>
          <a:chOff x="0" y="0"/>
          <a:chExt cx="0" cy="0"/>
        </a:xfrm>
      </p:grpSpPr>
      <p:sp>
        <p:nvSpPr>
          <p:cNvPr id="85" name="Shape 85"/>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86" name="Shape 8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(read)</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1" name="Shape 91"/>
        <p:cNvGrpSpPr/>
        <p:nvPr/>
      </p:nvGrpSpPr>
      <p:grpSpPr>
        <a:xfrm>
          <a:off x="0" y="0"/>
          <a:ext cx="0" cy="0"/>
          <a:chOff x="0" y="0"/>
          <a:chExt cx="0" cy="0"/>
        </a:xfrm>
      </p:grpSpPr>
      <p:sp>
        <p:nvSpPr>
          <p:cNvPr id="92" name="Shape 92"/>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93" name="Shape 9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(read)</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8" name="Shape 98"/>
        <p:cNvGrpSpPr/>
        <p:nvPr/>
      </p:nvGrpSpPr>
      <p:grpSpPr>
        <a:xfrm>
          <a:off x="0" y="0"/>
          <a:ext cx="0" cy="0"/>
          <a:chOff x="0" y="0"/>
          <a:chExt cx="0" cy="0"/>
        </a:xfrm>
      </p:grpSpPr>
      <p:sp>
        <p:nvSpPr>
          <p:cNvPr id="99" name="Shape 99"/>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00" name="Shape 10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(read)</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8" name="Shape 8"/>
        <p:cNvGrpSpPr/>
        <p:nvPr/>
      </p:nvGrpSpPr>
      <p:grpSpPr>
        <a:xfrm>
          <a:off x="0" y="0"/>
          <a:ext cx="0" cy="0"/>
          <a:chOff x="0" y="0"/>
          <a:chExt cx="0" cy="0"/>
        </a:xfrm>
      </p:grpSpPr>
      <p:sp>
        <p:nvSpPr>
          <p:cNvPr id="9" name="Shape 9"/>
          <p:cNvSpPr/>
          <p:nvPr/>
        </p:nvSpPr>
        <p:spPr>
          <a:xfrm>
            <a:off x="0" y="0"/>
            <a:ext cx="9144000" cy="4691399"/>
          </a:xfrm>
          <a:prstGeom prst="rect">
            <a:avLst/>
          </a:prstGeom>
          <a:solidFill>
            <a:schemeClr val="dk2"/>
          </a:solidFill>
          <a:ln>
            <a:noFill/>
          </a:ln>
        </p:spPr>
        <p:txBody>
          <a:bodyPr anchorCtr="0" anchor="ctr" bIns="45700" lIns="91425" rIns="91425" tIns="45700">
            <a:noAutofit/>
          </a:bodyPr>
          <a:lstStyle/>
          <a:p>
            <a:pPr>
              <a:spcBef>
                <a:spcPts val="0"/>
              </a:spcBef>
              <a:buNone/>
            </a:pPr>
            <a:r>
              <a:t/>
            </a:r>
            <a:endParaRPr/>
          </a:p>
        </p:txBody>
      </p:sp>
      <p:cxnSp>
        <p:nvCxnSpPr>
          <p:cNvPr id="10" name="Shape 10"/>
          <p:cNvCxnSpPr/>
          <p:nvPr/>
        </p:nvCxnSpPr>
        <p:spPr>
          <a:xfrm>
            <a:off x="0" y="4662139"/>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11" name="Shape 11"/>
          <p:cNvSpPr txBox="1"/>
          <p:nvPr>
            <p:ph type="ctrTitle"/>
          </p:nvPr>
        </p:nvSpPr>
        <p:spPr>
          <a:xfrm>
            <a:off x="685800" y="2490375"/>
            <a:ext cx="7772400" cy="2198400"/>
          </a:xfrm>
          <a:prstGeom prst="rect">
            <a:avLst/>
          </a:prstGeom>
        </p:spPr>
        <p:txBody>
          <a:bodyPr anchorCtr="0" anchor="b" bIns="91425" lIns="91425" rIns="91425" tIns="91425"/>
          <a:lstStyle>
            <a:lvl1pPr>
              <a:spcBef>
                <a:spcPts val="0"/>
              </a:spcBef>
              <a:buSzPct val="100000"/>
              <a:defRPr sz="7200"/>
            </a:lvl1pPr>
            <a:lvl2pPr>
              <a:spcBef>
                <a:spcPts val="0"/>
              </a:spcBef>
              <a:buSzPct val="100000"/>
              <a:defRPr sz="7200"/>
            </a:lvl2pPr>
            <a:lvl3pPr>
              <a:spcBef>
                <a:spcPts val="0"/>
              </a:spcBef>
              <a:buSzPct val="100000"/>
              <a:defRPr sz="7200"/>
            </a:lvl3pPr>
            <a:lvl4pPr>
              <a:spcBef>
                <a:spcPts val="0"/>
              </a:spcBef>
              <a:buSzPct val="100000"/>
              <a:defRPr sz="7200"/>
            </a:lvl4pPr>
            <a:lvl5pPr>
              <a:spcBef>
                <a:spcPts val="0"/>
              </a:spcBef>
              <a:buSzPct val="100000"/>
              <a:defRPr sz="7200"/>
            </a:lvl5pPr>
            <a:lvl6pPr>
              <a:spcBef>
                <a:spcPts val="0"/>
              </a:spcBef>
              <a:buSzPct val="100000"/>
              <a:defRPr sz="7200"/>
            </a:lvl6pPr>
            <a:lvl7pPr>
              <a:spcBef>
                <a:spcPts val="0"/>
              </a:spcBef>
              <a:buSzPct val="100000"/>
              <a:defRPr sz="7200"/>
            </a:lvl7pPr>
            <a:lvl8pPr>
              <a:spcBef>
                <a:spcPts val="0"/>
              </a:spcBef>
              <a:buSzPct val="100000"/>
              <a:defRPr sz="7200"/>
            </a:lvl8pPr>
            <a:lvl9pPr>
              <a:spcBef>
                <a:spcPts val="0"/>
              </a:spcBef>
              <a:buSzPct val="100000"/>
              <a:defRPr sz="7200"/>
            </a:lvl9pPr>
          </a:lstStyle>
          <a:p/>
        </p:txBody>
      </p:sp>
      <p:sp>
        <p:nvSpPr>
          <p:cNvPr id="12" name="Shape 12"/>
          <p:cNvSpPr txBox="1"/>
          <p:nvPr>
            <p:ph idx="1" type="subTitle"/>
          </p:nvPr>
        </p:nvSpPr>
        <p:spPr>
          <a:xfrm>
            <a:off x="685800" y="4836035"/>
            <a:ext cx="7772400" cy="1032599"/>
          </a:xfrm>
          <a:prstGeom prst="rect">
            <a:avLst/>
          </a:prstGeom>
        </p:spPr>
        <p:txBody>
          <a:bodyPr anchorCtr="0" anchor="t" bIns="91425" lIns="91425" rIns="91425" tIns="91425"/>
          <a:lstStyle>
            <a:lvl1pPr>
              <a:spcBef>
                <a:spcPts val="0"/>
              </a:spcBef>
              <a:buClr>
                <a:schemeClr val="dk2"/>
              </a:buClr>
              <a:buNone/>
              <a:defRPr>
                <a:solidFill>
                  <a:schemeClr val="dk2"/>
                </a:solidFill>
              </a:defRPr>
            </a:lvl1pPr>
            <a:lvl2pPr>
              <a:spcBef>
                <a:spcPts val="0"/>
              </a:spcBef>
              <a:buClr>
                <a:schemeClr val="dk2"/>
              </a:buClr>
              <a:buSzPct val="100000"/>
              <a:buNone/>
              <a:defRPr sz="3000">
                <a:solidFill>
                  <a:schemeClr val="dk2"/>
                </a:solidFill>
              </a:defRPr>
            </a:lvl2pPr>
            <a:lvl3pPr>
              <a:spcBef>
                <a:spcPts val="0"/>
              </a:spcBef>
              <a:buClr>
                <a:schemeClr val="dk2"/>
              </a:buClr>
              <a:buSzPct val="100000"/>
              <a:buNone/>
              <a:defRPr sz="3000">
                <a:solidFill>
                  <a:schemeClr val="dk2"/>
                </a:solidFill>
              </a:defRPr>
            </a:lvl3pPr>
            <a:lvl4pPr>
              <a:spcBef>
                <a:spcPts val="0"/>
              </a:spcBef>
              <a:buClr>
                <a:schemeClr val="dk2"/>
              </a:buClr>
              <a:buSzPct val="100000"/>
              <a:buNone/>
              <a:defRPr sz="3000">
                <a:solidFill>
                  <a:schemeClr val="dk2"/>
                </a:solidFill>
              </a:defRPr>
            </a:lvl4pPr>
            <a:lvl5pPr>
              <a:spcBef>
                <a:spcPts val="0"/>
              </a:spcBef>
              <a:buClr>
                <a:schemeClr val="dk2"/>
              </a:buClr>
              <a:buSzPct val="100000"/>
              <a:buNone/>
              <a:defRPr sz="3000">
                <a:solidFill>
                  <a:schemeClr val="dk2"/>
                </a:solidFill>
              </a:defRPr>
            </a:lvl5pPr>
            <a:lvl6pPr>
              <a:spcBef>
                <a:spcPts val="0"/>
              </a:spcBef>
              <a:buClr>
                <a:schemeClr val="dk2"/>
              </a:buClr>
              <a:buSzPct val="100000"/>
              <a:buNone/>
              <a:defRPr sz="3000">
                <a:solidFill>
                  <a:schemeClr val="dk2"/>
                </a:solidFill>
              </a:defRPr>
            </a:lvl6pPr>
            <a:lvl7pPr>
              <a:spcBef>
                <a:spcPts val="0"/>
              </a:spcBef>
              <a:buClr>
                <a:schemeClr val="dk2"/>
              </a:buClr>
              <a:buSzPct val="100000"/>
              <a:buNone/>
              <a:defRPr sz="3000">
                <a:solidFill>
                  <a:schemeClr val="dk2"/>
                </a:solidFill>
              </a:defRPr>
            </a:lvl7pPr>
            <a:lvl8pPr>
              <a:spcBef>
                <a:spcPts val="0"/>
              </a:spcBef>
              <a:buClr>
                <a:schemeClr val="dk2"/>
              </a:buClr>
              <a:buSzPct val="100000"/>
              <a:buNone/>
              <a:defRPr sz="3000">
                <a:solidFill>
                  <a:schemeClr val="dk2"/>
                </a:solidFill>
              </a:defRPr>
            </a:lvl8pPr>
            <a:lvl9pPr>
              <a:spcBef>
                <a:spcPts val="0"/>
              </a:spcBef>
              <a:buClr>
                <a:schemeClr val="dk2"/>
              </a:buClr>
              <a:buSzPct val="100000"/>
              <a:buNone/>
              <a:defRPr sz="3000">
                <a:solidFill>
                  <a:schemeClr val="dk2"/>
                </a:solidFill>
              </a:defRPr>
            </a:lvl9pPr>
          </a:lstStyle>
          <a:p/>
        </p:txBody>
      </p:sp>
      <p:sp>
        <p:nvSpPr>
          <p:cNvPr id="13" name="Shape 13"/>
          <p:cNvSpPr txBox="1"/>
          <p:nvPr>
            <p:ph idx="12" type="sldNum"/>
          </p:nvPr>
        </p:nvSpPr>
        <p:spPr>
          <a:xfrm>
            <a:off x="8556791" y="6333134"/>
            <a:ext cx="548699" cy="524699"/>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4" name="Shape 14"/>
        <p:cNvGrpSpPr/>
        <p:nvPr/>
      </p:nvGrpSpPr>
      <p:grpSpPr>
        <a:xfrm>
          <a:off x="0" y="0"/>
          <a:ext cx="0" cy="0"/>
          <a:chOff x="0" y="0"/>
          <a:chExt cx="0" cy="0"/>
        </a:xfrm>
      </p:grpSpPr>
      <p:sp>
        <p:nvSpPr>
          <p:cNvPr id="15" name="Shape 15"/>
          <p:cNvSpPr/>
          <p:nvPr/>
        </p:nvSpPr>
        <p:spPr>
          <a:xfrm>
            <a:off x="0" y="0"/>
            <a:ext cx="9144000" cy="1532999"/>
          </a:xfrm>
          <a:prstGeom prst="rect">
            <a:avLst/>
          </a:prstGeom>
          <a:solidFill>
            <a:srgbClr val="2388DB"/>
          </a:solidFill>
          <a:ln>
            <a:noFill/>
          </a:ln>
        </p:spPr>
        <p:txBody>
          <a:bodyPr anchorCtr="0" anchor="ctr" bIns="45700" lIns="91425" rIns="91425" tIns="45700">
            <a:noAutofit/>
          </a:bodyPr>
          <a:lstStyle/>
          <a:p>
            <a:pPr>
              <a:spcBef>
                <a:spcPts val="0"/>
              </a:spcBef>
              <a:buNone/>
            </a:pPr>
            <a:r>
              <a:t/>
            </a:r>
            <a:endParaRPr/>
          </a:p>
        </p:txBody>
      </p:sp>
      <p:cxnSp>
        <p:nvCxnSpPr>
          <p:cNvPr id="16" name="Shape 16"/>
          <p:cNvCxnSpPr/>
          <p:nvPr/>
        </p:nvCxnSpPr>
        <p:spPr>
          <a:xfrm>
            <a:off x="0" y="1503833"/>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17" name="Shape 17"/>
          <p:cNvSpPr txBox="1"/>
          <p:nvPr>
            <p:ph type="title"/>
          </p:nvPr>
        </p:nvSpPr>
        <p:spPr>
          <a:xfrm>
            <a:off x="457200" y="274637"/>
            <a:ext cx="8229600" cy="1143000"/>
          </a:xfrm>
          <a:prstGeom prst="rect">
            <a:avLst/>
          </a:prstGeom>
        </p:spPr>
        <p:txBody>
          <a:bodyPr anchorCtr="0" anchor="b"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8" name="Shape 18"/>
          <p:cNvSpPr txBox="1"/>
          <p:nvPr>
            <p:ph idx="1" type="body"/>
          </p:nvPr>
        </p:nvSpPr>
        <p:spPr>
          <a:xfrm>
            <a:off x="457200" y="1600200"/>
            <a:ext cx="8229600" cy="4967700"/>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9" name="Shape 19"/>
          <p:cNvSpPr txBox="1"/>
          <p:nvPr>
            <p:ph idx="12" type="sldNum"/>
          </p:nvPr>
        </p:nvSpPr>
        <p:spPr>
          <a:xfrm>
            <a:off x="8556791" y="6333134"/>
            <a:ext cx="548699" cy="524699"/>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0" name="Shape 20"/>
        <p:cNvGrpSpPr/>
        <p:nvPr/>
      </p:nvGrpSpPr>
      <p:grpSpPr>
        <a:xfrm>
          <a:off x="0" y="0"/>
          <a:ext cx="0" cy="0"/>
          <a:chOff x="0" y="0"/>
          <a:chExt cx="0" cy="0"/>
        </a:xfrm>
      </p:grpSpPr>
      <p:sp>
        <p:nvSpPr>
          <p:cNvPr id="21" name="Shape 21"/>
          <p:cNvSpPr/>
          <p:nvPr/>
        </p:nvSpPr>
        <p:spPr>
          <a:xfrm>
            <a:off x="0" y="0"/>
            <a:ext cx="9144000" cy="1532999"/>
          </a:xfrm>
          <a:prstGeom prst="rect">
            <a:avLst/>
          </a:prstGeom>
          <a:solidFill>
            <a:schemeClr val="dk2"/>
          </a:solidFill>
          <a:ln>
            <a:noFill/>
          </a:ln>
        </p:spPr>
        <p:txBody>
          <a:bodyPr anchorCtr="0" anchor="ctr" bIns="45700" lIns="91425" rIns="91425" tIns="45700">
            <a:noAutofit/>
          </a:bodyPr>
          <a:lstStyle/>
          <a:p>
            <a:pPr>
              <a:spcBef>
                <a:spcPts val="0"/>
              </a:spcBef>
              <a:buNone/>
            </a:pPr>
            <a:r>
              <a:t/>
            </a:r>
            <a:endParaRPr/>
          </a:p>
        </p:txBody>
      </p:sp>
      <p:cxnSp>
        <p:nvCxnSpPr>
          <p:cNvPr id="22" name="Shape 22"/>
          <p:cNvCxnSpPr/>
          <p:nvPr/>
        </p:nvCxnSpPr>
        <p:spPr>
          <a:xfrm>
            <a:off x="0" y="1503833"/>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23" name="Shape 23"/>
          <p:cNvSpPr txBox="1"/>
          <p:nvPr>
            <p:ph type="title"/>
          </p:nvPr>
        </p:nvSpPr>
        <p:spPr>
          <a:xfrm>
            <a:off x="457200" y="274637"/>
            <a:ext cx="8229600" cy="1143000"/>
          </a:xfrm>
          <a:prstGeom prst="rect">
            <a:avLst/>
          </a:prstGeom>
        </p:spPr>
        <p:txBody>
          <a:bodyPr anchorCtr="0" anchor="b"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4" name="Shape 24"/>
          <p:cNvSpPr txBox="1"/>
          <p:nvPr>
            <p:ph idx="1" type="body"/>
          </p:nvPr>
        </p:nvSpPr>
        <p:spPr>
          <a:xfrm>
            <a:off x="457200" y="1600200"/>
            <a:ext cx="3994500" cy="4967700"/>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5" name="Shape 25"/>
          <p:cNvSpPr txBox="1"/>
          <p:nvPr>
            <p:ph idx="2" type="body"/>
          </p:nvPr>
        </p:nvSpPr>
        <p:spPr>
          <a:xfrm>
            <a:off x="4692273" y="1600200"/>
            <a:ext cx="3994500" cy="4967700"/>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6" name="Shape 26"/>
          <p:cNvSpPr txBox="1"/>
          <p:nvPr>
            <p:ph idx="12" type="sldNum"/>
          </p:nvPr>
        </p:nvSpPr>
        <p:spPr>
          <a:xfrm>
            <a:off x="8556791" y="6333134"/>
            <a:ext cx="548699" cy="524699"/>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7" name="Shape 27"/>
        <p:cNvGrpSpPr/>
        <p:nvPr/>
      </p:nvGrpSpPr>
      <p:grpSpPr>
        <a:xfrm>
          <a:off x="0" y="0"/>
          <a:ext cx="0" cy="0"/>
          <a:chOff x="0" y="0"/>
          <a:chExt cx="0" cy="0"/>
        </a:xfrm>
      </p:grpSpPr>
      <p:sp>
        <p:nvSpPr>
          <p:cNvPr id="28" name="Shape 28"/>
          <p:cNvSpPr/>
          <p:nvPr/>
        </p:nvSpPr>
        <p:spPr>
          <a:xfrm>
            <a:off x="0" y="0"/>
            <a:ext cx="9144000" cy="1532999"/>
          </a:xfrm>
          <a:prstGeom prst="rect">
            <a:avLst/>
          </a:prstGeom>
          <a:solidFill>
            <a:srgbClr val="2388DB"/>
          </a:solidFill>
          <a:ln>
            <a:noFill/>
          </a:ln>
        </p:spPr>
        <p:txBody>
          <a:bodyPr anchorCtr="0" anchor="ctr" bIns="45700" lIns="91425" rIns="91425" tIns="45700">
            <a:noAutofit/>
          </a:bodyPr>
          <a:lstStyle/>
          <a:p>
            <a:pPr>
              <a:spcBef>
                <a:spcPts val="0"/>
              </a:spcBef>
              <a:buNone/>
            </a:pPr>
            <a:r>
              <a:t/>
            </a:r>
            <a:endParaRPr/>
          </a:p>
        </p:txBody>
      </p:sp>
      <p:cxnSp>
        <p:nvCxnSpPr>
          <p:cNvPr id="29" name="Shape 29"/>
          <p:cNvCxnSpPr/>
          <p:nvPr/>
        </p:nvCxnSpPr>
        <p:spPr>
          <a:xfrm>
            <a:off x="0" y="1503833"/>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30" name="Shape 30"/>
          <p:cNvSpPr txBox="1"/>
          <p:nvPr>
            <p:ph type="title"/>
          </p:nvPr>
        </p:nvSpPr>
        <p:spPr>
          <a:xfrm>
            <a:off x="457200" y="274637"/>
            <a:ext cx="8229600" cy="1143000"/>
          </a:xfrm>
          <a:prstGeom prst="rect">
            <a:avLst/>
          </a:prstGeom>
        </p:spPr>
        <p:txBody>
          <a:bodyPr anchorCtr="0" anchor="b"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31" name="Shape 31"/>
          <p:cNvSpPr txBox="1"/>
          <p:nvPr>
            <p:ph idx="12" type="sldNum"/>
          </p:nvPr>
        </p:nvSpPr>
        <p:spPr>
          <a:xfrm>
            <a:off x="8556791" y="6333134"/>
            <a:ext cx="548699" cy="524699"/>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32" name="Shape 32"/>
        <p:cNvGrpSpPr/>
        <p:nvPr/>
      </p:nvGrpSpPr>
      <p:grpSpPr>
        <a:xfrm>
          <a:off x="0" y="0"/>
          <a:ext cx="0" cy="0"/>
          <a:chOff x="0" y="0"/>
          <a:chExt cx="0" cy="0"/>
        </a:xfrm>
      </p:grpSpPr>
      <p:sp>
        <p:nvSpPr>
          <p:cNvPr id="33" name="Shape 33"/>
          <p:cNvSpPr txBox="1"/>
          <p:nvPr>
            <p:ph idx="1" type="body"/>
          </p:nvPr>
        </p:nvSpPr>
        <p:spPr>
          <a:xfrm>
            <a:off x="457200" y="5875078"/>
            <a:ext cx="8229600" cy="692700"/>
          </a:xfrm>
          <a:prstGeom prst="rect">
            <a:avLst/>
          </a:prstGeom>
        </p:spPr>
        <p:txBody>
          <a:bodyPr anchorCtr="0" anchor="t" bIns="91425" lIns="91425" rIns="91425" tIns="91425"/>
          <a:lstStyle>
            <a:lvl1pPr>
              <a:spcBef>
                <a:spcPts val="0"/>
              </a:spcBef>
              <a:buClr>
                <a:schemeClr val="dk2"/>
              </a:buClr>
              <a:buSzPct val="100000"/>
              <a:buNone/>
              <a:defRPr sz="1800">
                <a:solidFill>
                  <a:schemeClr val="dk2"/>
                </a:solidFill>
              </a:defRPr>
            </a:lvl1pPr>
          </a:lstStyle>
          <a:p/>
        </p:txBody>
      </p:sp>
      <p:sp>
        <p:nvSpPr>
          <p:cNvPr id="34" name="Shape 34"/>
          <p:cNvSpPr/>
          <p:nvPr/>
        </p:nvSpPr>
        <p:spPr>
          <a:xfrm>
            <a:off x="4274" y="0"/>
            <a:ext cx="9144000" cy="5875200"/>
          </a:xfrm>
          <a:prstGeom prst="rect">
            <a:avLst/>
          </a:prstGeom>
          <a:solidFill>
            <a:srgbClr val="2388DB"/>
          </a:solidFill>
          <a:ln>
            <a:noFill/>
          </a:ln>
        </p:spPr>
        <p:txBody>
          <a:bodyPr anchorCtr="0" anchor="ctr" bIns="45700" lIns="91425" rIns="91425" tIns="45700">
            <a:noAutofit/>
          </a:bodyPr>
          <a:lstStyle/>
          <a:p>
            <a:pPr>
              <a:spcBef>
                <a:spcPts val="0"/>
              </a:spcBef>
              <a:buNone/>
            </a:pPr>
            <a:r>
              <a:t/>
            </a:r>
            <a:endParaRPr/>
          </a:p>
        </p:txBody>
      </p:sp>
      <p:cxnSp>
        <p:nvCxnSpPr>
          <p:cNvPr id="35" name="Shape 35"/>
          <p:cNvCxnSpPr/>
          <p:nvPr/>
        </p:nvCxnSpPr>
        <p:spPr>
          <a:xfrm>
            <a:off x="0" y="5845828"/>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36" name="Shape 36"/>
          <p:cNvSpPr txBox="1"/>
          <p:nvPr>
            <p:ph idx="12" type="sldNum"/>
          </p:nvPr>
        </p:nvSpPr>
        <p:spPr>
          <a:xfrm>
            <a:off x="8556791" y="6333134"/>
            <a:ext cx="548699" cy="524699"/>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bg>
      <p:bgPr>
        <a:solidFill>
          <a:schemeClr val="dk2"/>
        </a:solidFill>
      </p:bgPr>
    </p:bg>
    <p:spTree>
      <p:nvGrpSpPr>
        <p:cNvPr id="37" name="Shape 37"/>
        <p:cNvGrpSpPr/>
        <p:nvPr/>
      </p:nvGrpSpPr>
      <p:grpSpPr>
        <a:xfrm>
          <a:off x="0" y="0"/>
          <a:ext cx="0" cy="0"/>
          <a:chOff x="0" y="0"/>
          <a:chExt cx="0" cy="0"/>
        </a:xfrm>
      </p:grpSpPr>
      <p:sp>
        <p:nvSpPr>
          <p:cNvPr id="38" name="Shape 38"/>
          <p:cNvSpPr txBox="1"/>
          <p:nvPr>
            <p:ph idx="12" type="sldNum"/>
          </p:nvPr>
        </p:nvSpPr>
        <p:spPr>
          <a:xfrm>
            <a:off x="8556791" y="6333134"/>
            <a:ext cx="548699" cy="524699"/>
          </a:xfrm>
          <a:prstGeom prst="rect">
            <a:avLst/>
          </a:prstGeom>
        </p:spPr>
        <p:txBody>
          <a:bodyPr anchorCtr="0" anchor="ctr" bIns="91425" lIns="91425" rIns="91425" tIns="91425">
            <a:noAutofit/>
          </a:bodyPr>
          <a:lstStyle/>
          <a:p>
            <a:pPr>
              <a:spcBef>
                <a:spcPts val="0"/>
              </a:spcBef>
              <a:buNone/>
            </a:pPr>
            <a:fld id="{00000000-1234-1234-1234-123412341234}" type="slidenum">
              <a:rPr lang="en">
                <a:solidFill>
                  <a:schemeClr val="lt1"/>
                </a:solidFill>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4" name="Shape 4"/>
        <p:cNvGrpSpPr/>
        <p:nvPr/>
      </p:nvGrpSpPr>
      <p:grpSpPr>
        <a:xfrm>
          <a:off x="0" y="0"/>
          <a:ext cx="0" cy="0"/>
          <a:chOff x="0" y="0"/>
          <a:chExt cx="0" cy="0"/>
        </a:xfrm>
      </p:grpSpPr>
      <p:sp>
        <p:nvSpPr>
          <p:cNvPr id="5" name="Shape 5"/>
          <p:cNvSpPr txBox="1"/>
          <p:nvPr>
            <p:ph type="title"/>
          </p:nvPr>
        </p:nvSpPr>
        <p:spPr>
          <a:xfrm>
            <a:off x="457200" y="274637"/>
            <a:ext cx="8229600" cy="1143000"/>
          </a:xfrm>
          <a:prstGeom prst="rect">
            <a:avLst/>
          </a:prstGeom>
          <a:noFill/>
          <a:ln>
            <a:noFill/>
          </a:ln>
        </p:spPr>
        <p:txBody>
          <a:bodyPr anchorCtr="0" anchor="b" bIns="91425" lIns="91425" rIns="91425" tIns="91425"/>
          <a:lstStyle>
            <a:lvl1pPr>
              <a:spcBef>
                <a:spcPts val="0"/>
              </a:spcBef>
              <a:buClr>
                <a:schemeClr val="lt1"/>
              </a:buClr>
              <a:buSzPct val="100000"/>
              <a:buNone/>
              <a:defRPr b="1" sz="3600">
                <a:solidFill>
                  <a:schemeClr val="lt1"/>
                </a:solidFill>
              </a:defRPr>
            </a:lvl1pPr>
            <a:lvl2pPr>
              <a:spcBef>
                <a:spcPts val="0"/>
              </a:spcBef>
              <a:buClr>
                <a:schemeClr val="lt1"/>
              </a:buClr>
              <a:buSzPct val="100000"/>
              <a:buNone/>
              <a:defRPr b="1" sz="3600">
                <a:solidFill>
                  <a:schemeClr val="lt1"/>
                </a:solidFill>
              </a:defRPr>
            </a:lvl2pPr>
            <a:lvl3pPr>
              <a:spcBef>
                <a:spcPts val="0"/>
              </a:spcBef>
              <a:buClr>
                <a:schemeClr val="lt1"/>
              </a:buClr>
              <a:buSzPct val="100000"/>
              <a:buNone/>
              <a:defRPr b="1" sz="3600">
                <a:solidFill>
                  <a:schemeClr val="lt1"/>
                </a:solidFill>
              </a:defRPr>
            </a:lvl3pPr>
            <a:lvl4pPr>
              <a:spcBef>
                <a:spcPts val="0"/>
              </a:spcBef>
              <a:buClr>
                <a:schemeClr val="lt1"/>
              </a:buClr>
              <a:buSzPct val="100000"/>
              <a:buNone/>
              <a:defRPr b="1" sz="3600">
                <a:solidFill>
                  <a:schemeClr val="lt1"/>
                </a:solidFill>
              </a:defRPr>
            </a:lvl4pPr>
            <a:lvl5pPr>
              <a:spcBef>
                <a:spcPts val="0"/>
              </a:spcBef>
              <a:buClr>
                <a:schemeClr val="lt1"/>
              </a:buClr>
              <a:buSzPct val="100000"/>
              <a:buNone/>
              <a:defRPr b="1" sz="3600">
                <a:solidFill>
                  <a:schemeClr val="lt1"/>
                </a:solidFill>
              </a:defRPr>
            </a:lvl5pPr>
            <a:lvl6pPr>
              <a:spcBef>
                <a:spcPts val="0"/>
              </a:spcBef>
              <a:buClr>
                <a:schemeClr val="lt1"/>
              </a:buClr>
              <a:buSzPct val="100000"/>
              <a:buNone/>
              <a:defRPr b="1" sz="3600">
                <a:solidFill>
                  <a:schemeClr val="lt1"/>
                </a:solidFill>
              </a:defRPr>
            </a:lvl6pPr>
            <a:lvl7pPr>
              <a:spcBef>
                <a:spcPts val="0"/>
              </a:spcBef>
              <a:buClr>
                <a:schemeClr val="lt1"/>
              </a:buClr>
              <a:buSzPct val="100000"/>
              <a:buNone/>
              <a:defRPr b="1" sz="3600">
                <a:solidFill>
                  <a:schemeClr val="lt1"/>
                </a:solidFill>
              </a:defRPr>
            </a:lvl7pPr>
            <a:lvl8pPr>
              <a:spcBef>
                <a:spcPts val="0"/>
              </a:spcBef>
              <a:buClr>
                <a:schemeClr val="lt1"/>
              </a:buClr>
              <a:buSzPct val="100000"/>
              <a:buNone/>
              <a:defRPr b="1" sz="3600">
                <a:solidFill>
                  <a:schemeClr val="lt1"/>
                </a:solidFill>
              </a:defRPr>
            </a:lvl8pPr>
            <a:lvl9pPr>
              <a:spcBef>
                <a:spcPts val="0"/>
              </a:spcBef>
              <a:buClr>
                <a:schemeClr val="lt1"/>
              </a:buClr>
              <a:buSzPct val="100000"/>
              <a:buNone/>
              <a:defRPr b="1" sz="3600">
                <a:solidFill>
                  <a:schemeClr val="lt1"/>
                </a:solidFill>
              </a:defRPr>
            </a:lvl9pPr>
          </a:lstStyle>
          <a:p/>
        </p:txBody>
      </p:sp>
      <p:sp>
        <p:nvSpPr>
          <p:cNvPr id="6" name="Shape 6"/>
          <p:cNvSpPr txBox="1"/>
          <p:nvPr>
            <p:ph idx="1" type="body"/>
          </p:nvPr>
        </p:nvSpPr>
        <p:spPr>
          <a:xfrm>
            <a:off x="457200" y="1600200"/>
            <a:ext cx="8229600" cy="4967700"/>
          </a:xfrm>
          <a:prstGeom prst="rect">
            <a:avLst/>
          </a:prstGeom>
          <a:noFill/>
          <a:ln>
            <a:noFill/>
          </a:ln>
        </p:spPr>
        <p:txBody>
          <a:bodyPr anchorCtr="0" anchor="t" bIns="91425" lIns="91425" rIns="91425" tIns="91425"/>
          <a:lstStyle>
            <a:lvl1pPr>
              <a:spcBef>
                <a:spcPts val="600"/>
              </a:spcBef>
              <a:buClr>
                <a:schemeClr val="dk1"/>
              </a:buClr>
              <a:buSzPct val="100000"/>
              <a:defRPr sz="3000">
                <a:solidFill>
                  <a:schemeClr val="dk1"/>
                </a:solidFill>
              </a:defRPr>
            </a:lvl1pPr>
            <a:lvl2pPr>
              <a:spcBef>
                <a:spcPts val="480"/>
              </a:spcBef>
              <a:buClr>
                <a:schemeClr val="dk1"/>
              </a:buClr>
              <a:buSzPct val="100000"/>
              <a:defRPr sz="2400">
                <a:solidFill>
                  <a:schemeClr val="dk1"/>
                </a:solidFill>
              </a:defRPr>
            </a:lvl2pPr>
            <a:lvl3pPr>
              <a:spcBef>
                <a:spcPts val="480"/>
              </a:spcBef>
              <a:buClr>
                <a:schemeClr val="dk1"/>
              </a:buClr>
              <a:buSzPct val="100000"/>
              <a:defRPr sz="2400">
                <a:solidFill>
                  <a:schemeClr val="dk1"/>
                </a:solidFill>
              </a:defRPr>
            </a:lvl3pPr>
            <a:lvl4pPr>
              <a:spcBef>
                <a:spcPts val="360"/>
              </a:spcBef>
              <a:buClr>
                <a:schemeClr val="dk1"/>
              </a:buClr>
              <a:buSzPct val="100000"/>
              <a:defRPr sz="1800">
                <a:solidFill>
                  <a:schemeClr val="dk1"/>
                </a:solidFill>
              </a:defRPr>
            </a:lvl4pPr>
            <a:lvl5pPr>
              <a:spcBef>
                <a:spcPts val="360"/>
              </a:spcBef>
              <a:buClr>
                <a:schemeClr val="dk1"/>
              </a:buClr>
              <a:buSzPct val="100000"/>
              <a:defRPr sz="1800">
                <a:solidFill>
                  <a:schemeClr val="dk1"/>
                </a:solidFill>
              </a:defRPr>
            </a:lvl5pPr>
            <a:lvl6pPr>
              <a:spcBef>
                <a:spcPts val="360"/>
              </a:spcBef>
              <a:buClr>
                <a:schemeClr val="dk1"/>
              </a:buClr>
              <a:buSzPct val="100000"/>
              <a:defRPr sz="1800">
                <a:solidFill>
                  <a:schemeClr val="dk1"/>
                </a:solidFill>
              </a:defRPr>
            </a:lvl6pPr>
            <a:lvl7pPr>
              <a:spcBef>
                <a:spcPts val="360"/>
              </a:spcBef>
              <a:buClr>
                <a:schemeClr val="dk1"/>
              </a:buClr>
              <a:buSzPct val="100000"/>
              <a:defRPr sz="1800">
                <a:solidFill>
                  <a:schemeClr val="dk1"/>
                </a:solidFill>
              </a:defRPr>
            </a:lvl7pPr>
            <a:lvl8pPr>
              <a:spcBef>
                <a:spcPts val="360"/>
              </a:spcBef>
              <a:buClr>
                <a:schemeClr val="dk1"/>
              </a:buClr>
              <a:buSzPct val="100000"/>
              <a:defRPr sz="1800">
                <a:solidFill>
                  <a:schemeClr val="dk1"/>
                </a:solidFill>
              </a:defRPr>
            </a:lvl8pPr>
            <a:lvl9pPr>
              <a:spcBef>
                <a:spcPts val="360"/>
              </a:spcBef>
              <a:buClr>
                <a:schemeClr val="dk1"/>
              </a:buClr>
              <a:buSzPct val="100000"/>
              <a:defRPr sz="1800">
                <a:solidFill>
                  <a:schemeClr val="dk1"/>
                </a:solidFill>
              </a:defRPr>
            </a:lvl9pPr>
          </a:lstStyle>
          <a:p/>
        </p:txBody>
      </p:sp>
      <p:sp>
        <p:nvSpPr>
          <p:cNvPr id="7" name="Shape 7"/>
          <p:cNvSpPr txBox="1"/>
          <p:nvPr>
            <p:ph idx="12" type="sldNum"/>
          </p:nvPr>
        </p:nvSpPr>
        <p:spPr>
          <a:xfrm>
            <a:off x="8556791" y="6333134"/>
            <a:ext cx="548699" cy="524699"/>
          </a:xfrm>
          <a:prstGeom prst="rect">
            <a:avLst/>
          </a:prstGeom>
          <a:noFill/>
          <a:ln>
            <a:noFill/>
          </a:ln>
        </p:spPr>
        <p:txBody>
          <a:bodyPr anchorCtr="0" anchor="ctr" bIns="91425" lIns="91425" rIns="91425" tIns="91425">
            <a:noAutofit/>
          </a:bodyPr>
          <a:lstStyle/>
          <a:p>
            <a:pPr algn="r">
              <a:spcBef>
                <a:spcPts val="0"/>
              </a:spcBef>
              <a:buNone/>
            </a:pPr>
            <a:fld id="{00000000-1234-1234-1234-123412341234}" type="slidenum">
              <a:rPr lang="en" sz="13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Lst>
  <p:hf dt="0" ftr="0" hdr="0" sldNum="0"/>
  <p:txStyles>
    <p:title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p:titleStyle>
    <p:body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bodyStyle>
    <p:other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9" name="Shape 39"/>
        <p:cNvGrpSpPr/>
        <p:nvPr/>
      </p:nvGrpSpPr>
      <p:grpSpPr>
        <a:xfrm>
          <a:off x="0" y="0"/>
          <a:ext cx="0" cy="0"/>
          <a:chOff x="0" y="0"/>
          <a:chExt cx="0" cy="0"/>
        </a:xfrm>
      </p:grpSpPr>
      <p:sp>
        <p:nvSpPr>
          <p:cNvPr id="40" name="Shape 40"/>
          <p:cNvSpPr txBox="1"/>
          <p:nvPr>
            <p:ph type="ctrTitle"/>
          </p:nvPr>
        </p:nvSpPr>
        <p:spPr>
          <a:xfrm>
            <a:off x="685800" y="2490375"/>
            <a:ext cx="7772400" cy="2198400"/>
          </a:xfrm>
          <a:prstGeom prst="rect">
            <a:avLst/>
          </a:prstGeom>
        </p:spPr>
        <p:txBody>
          <a:bodyPr anchorCtr="0" anchor="b" bIns="91425" lIns="91425" rIns="91425" tIns="91425">
            <a:noAutofit/>
          </a:bodyPr>
          <a:lstStyle/>
          <a:p>
            <a:pPr lvl="0" rtl="0">
              <a:spcBef>
                <a:spcPts val="0"/>
              </a:spcBef>
              <a:buNone/>
            </a:pPr>
            <a:r>
              <a:rPr lang="en" sz="5600"/>
              <a:t>Midterm Review</a:t>
            </a:r>
          </a:p>
        </p:txBody>
      </p:sp>
      <p:sp>
        <p:nvSpPr>
          <p:cNvPr id="41" name="Shape 41"/>
          <p:cNvSpPr txBox="1"/>
          <p:nvPr>
            <p:ph idx="1" type="subTitle"/>
          </p:nvPr>
        </p:nvSpPr>
        <p:spPr>
          <a:xfrm>
            <a:off x="685800" y="4836035"/>
            <a:ext cx="7772400" cy="1032299"/>
          </a:xfrm>
          <a:prstGeom prst="rect">
            <a:avLst/>
          </a:prstGeom>
        </p:spPr>
        <p:txBody>
          <a:bodyPr anchorCtr="0" anchor="t" bIns="91425" lIns="91425" rIns="91425" tIns="91425">
            <a:noAutofit/>
          </a:bodyPr>
          <a:lstStyle/>
          <a:p>
            <a:pPr lvl="0" rtl="0">
              <a:spcBef>
                <a:spcPts val="0"/>
              </a:spcBef>
              <a:buNone/>
            </a:pPr>
            <a:r>
              <a:rPr lang="en"/>
              <a:t>CSCE 740 - Lecture 12 - 10/12/2015</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1" name="Shape 101"/>
        <p:cNvGrpSpPr/>
        <p:nvPr/>
      </p:nvGrpSpPr>
      <p:grpSpPr>
        <a:xfrm>
          <a:off x="0" y="0"/>
          <a:ext cx="0" cy="0"/>
          <a:chOff x="0" y="0"/>
          <a:chExt cx="0" cy="0"/>
        </a:xfrm>
      </p:grpSpPr>
      <p:sp>
        <p:nvSpPr>
          <p:cNvPr id="102" name="Shape 102"/>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Question 4</a:t>
            </a:r>
          </a:p>
        </p:txBody>
      </p:sp>
      <p:sp>
        <p:nvSpPr>
          <p:cNvPr id="103" name="Shape 103"/>
          <p:cNvSpPr txBox="1"/>
          <p:nvPr>
            <p:ph idx="1" type="body"/>
          </p:nvPr>
        </p:nvSpPr>
        <p:spPr>
          <a:xfrm>
            <a:off x="457200" y="1600200"/>
            <a:ext cx="8538599" cy="4967700"/>
          </a:xfrm>
          <a:prstGeom prst="rect">
            <a:avLst/>
          </a:prstGeom>
        </p:spPr>
        <p:txBody>
          <a:bodyPr anchorCtr="0" anchor="t" bIns="91425" lIns="91425" rIns="91425" tIns="91425">
            <a:noAutofit/>
          </a:bodyPr>
          <a:lstStyle/>
          <a:p>
            <a:pPr marR="0" rtl="0" algn="l">
              <a:lnSpc>
                <a:spcPct val="100000"/>
              </a:lnSpc>
              <a:spcBef>
                <a:spcPts val="600"/>
              </a:spcBef>
              <a:spcAft>
                <a:spcPts val="0"/>
              </a:spcAft>
              <a:buNone/>
            </a:pPr>
            <a:r>
              <a:rPr lang="en" sz="1600"/>
              <a:t>You are involved in the development of a new software product. The product is an insurance application intended to determine what insurance products a potential customer is eligible for. The eligibility requirements are captured in various laws and regulations.</a:t>
            </a:r>
          </a:p>
          <a:p>
            <a:pPr marR="0" rtl="0" algn="l">
              <a:lnSpc>
                <a:spcPct val="100000"/>
              </a:lnSpc>
              <a:spcBef>
                <a:spcPts val="600"/>
              </a:spcBef>
              <a:spcAft>
                <a:spcPts val="0"/>
              </a:spcAft>
              <a:buNone/>
            </a:pPr>
            <a:r>
              <a:rPr lang="en" sz="1600"/>
              <a:t>An external contractor is doing most of the work. Your organization has hired this contractor to assist with all aspects of planning, management, and development since your organization is lacking the expertise to complete the project. The plan was to do a waterfall process. The product will be long lived and good documentation is a must. The laws were thought to constitute a good start for the requirements.</a:t>
            </a:r>
          </a:p>
          <a:p>
            <a:pPr marR="0" rtl="0" algn="l">
              <a:lnSpc>
                <a:spcPct val="100000"/>
              </a:lnSpc>
              <a:spcBef>
                <a:spcPts val="600"/>
              </a:spcBef>
              <a:spcAft>
                <a:spcPts val="0"/>
              </a:spcAft>
              <a:buNone/>
            </a:pPr>
            <a:r>
              <a:rPr lang="en" sz="1600"/>
              <a:t>During the requirements capture process, the team discovers the laws are incomplete, ambiguous, and obtuse. The elicitation is taking longer than planned, and required a lot of interaction with case workers. Towards the end of the requirement process, the requirements document is incomplete and there is more work to be done. </a:t>
            </a:r>
          </a:p>
          <a:p>
            <a:pPr marR="0" rtl="0" algn="l">
              <a:lnSpc>
                <a:spcPct val="100000"/>
              </a:lnSpc>
              <a:spcBef>
                <a:spcPts val="600"/>
              </a:spcBef>
              <a:spcAft>
                <a:spcPts val="0"/>
              </a:spcAft>
              <a:buNone/>
            </a:pPr>
            <a:r>
              <a:rPr lang="en" sz="1600"/>
              <a:t>At this point, the contractor decides that since there is so much requirements risk and the schedule is behind, the project will switch to an agile method (XP). In addition, to save money, the contractor is offshoring the coding to a development center in a low-cost country.</a:t>
            </a:r>
          </a:p>
          <a:p>
            <a:pPr marR="0" rtl="0" algn="l">
              <a:lnSpc>
                <a:spcPct val="100000"/>
              </a:lnSpc>
              <a:spcBef>
                <a:spcPts val="600"/>
              </a:spcBef>
              <a:spcAft>
                <a:spcPts val="0"/>
              </a:spcAft>
              <a:buNone/>
            </a:pPr>
            <a:r>
              <a:rPr b="1" lang="en" sz="1800"/>
              <a:t>1: Is this approach likely to succeed?</a:t>
            </a:r>
          </a:p>
          <a:p>
            <a:pPr lvl="0" marR="0" rtl="0" algn="l">
              <a:lnSpc>
                <a:spcPct val="100000"/>
              </a:lnSpc>
              <a:spcBef>
                <a:spcPts val="600"/>
              </a:spcBef>
              <a:spcAft>
                <a:spcPts val="0"/>
              </a:spcAft>
              <a:buNone/>
            </a:pPr>
            <a:r>
              <a:rPr b="1" lang="en" sz="1800"/>
              <a:t>2: What would your recommendation have been?</a:t>
            </a:r>
          </a:p>
          <a:p>
            <a:pPr lvl="0" marR="0" rtl="0" algn="l">
              <a:lnSpc>
                <a:spcPct val="100000"/>
              </a:lnSpc>
              <a:spcBef>
                <a:spcPts val="600"/>
              </a:spcBef>
              <a:spcAft>
                <a:spcPts val="0"/>
              </a:spcAft>
              <a:buNone/>
            </a:pPr>
            <a:r>
              <a:t/>
            </a:r>
            <a:endParaRPr sz="1400"/>
          </a:p>
        </p:txBody>
      </p:sp>
      <p:sp>
        <p:nvSpPr>
          <p:cNvPr id="104" name="Shape 104"/>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10</a:t>
            </a:r>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8" name="Shape 108"/>
        <p:cNvGrpSpPr/>
        <p:nvPr/>
      </p:nvGrpSpPr>
      <p:grpSpPr>
        <a:xfrm>
          <a:off x="0" y="0"/>
          <a:ext cx="0" cy="0"/>
          <a:chOff x="0" y="0"/>
          <a:chExt cx="0" cy="0"/>
        </a:xfrm>
      </p:grpSpPr>
      <p:sp>
        <p:nvSpPr>
          <p:cNvPr id="109" name="Shape 109"/>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Question 4 - Solution</a:t>
            </a:r>
          </a:p>
        </p:txBody>
      </p:sp>
      <p:sp>
        <p:nvSpPr>
          <p:cNvPr id="110" name="Shape 110"/>
          <p:cNvSpPr txBox="1"/>
          <p:nvPr>
            <p:ph idx="1" type="body"/>
          </p:nvPr>
        </p:nvSpPr>
        <p:spPr>
          <a:xfrm>
            <a:off x="457200" y="1600200"/>
            <a:ext cx="8538599" cy="4967700"/>
          </a:xfrm>
          <a:prstGeom prst="rect">
            <a:avLst/>
          </a:prstGeom>
        </p:spPr>
        <p:txBody>
          <a:bodyPr anchorCtr="0" anchor="t" bIns="91425" lIns="91425" rIns="91425" tIns="91425">
            <a:noAutofit/>
          </a:bodyPr>
          <a:lstStyle/>
          <a:p>
            <a:pPr marR="0" rtl="0" algn="l">
              <a:lnSpc>
                <a:spcPct val="100000"/>
              </a:lnSpc>
              <a:spcBef>
                <a:spcPts val="600"/>
              </a:spcBef>
              <a:spcAft>
                <a:spcPts val="0"/>
              </a:spcAft>
              <a:buNone/>
            </a:pPr>
            <a:r>
              <a:rPr lang="en"/>
              <a:t>Likely to succeed:</a:t>
            </a:r>
          </a:p>
          <a:p>
            <a:pPr indent="-228600" lvl="0" marL="457200" marR="0" rtl="0" algn="l">
              <a:lnSpc>
                <a:spcPct val="100000"/>
              </a:lnSpc>
              <a:spcBef>
                <a:spcPts val="600"/>
              </a:spcBef>
              <a:spcAft>
                <a:spcPts val="0"/>
              </a:spcAft>
              <a:buSzPct val="100000"/>
            </a:pPr>
            <a:r>
              <a:rPr lang="en" sz="1800"/>
              <a:t>NO!!!!!!!!!!!!!!!!!!!!!!!!!!!!!!!!!!!!!!!!!</a:t>
            </a:r>
          </a:p>
          <a:p>
            <a:pPr indent="-228600" lvl="0" marL="457200" marR="0" rtl="0" algn="l">
              <a:lnSpc>
                <a:spcPct val="100000"/>
              </a:lnSpc>
              <a:spcBef>
                <a:spcPts val="600"/>
              </a:spcBef>
              <a:spcAft>
                <a:spcPts val="0"/>
              </a:spcAft>
              <a:buSzPct val="100000"/>
            </a:pPr>
            <a:r>
              <a:rPr lang="en" sz="1800"/>
              <a:t>One reason: Agile requires access to customers. Off-shore development will make this hard. Lack of familiarity with US laws and regulations is a problem.</a:t>
            </a:r>
          </a:p>
          <a:p>
            <a:pPr indent="-228600" lvl="0" marL="457200" marR="0" rtl="0" algn="l">
              <a:lnSpc>
                <a:spcPct val="100000"/>
              </a:lnSpc>
              <a:spcBef>
                <a:spcPts val="600"/>
              </a:spcBef>
              <a:spcAft>
                <a:spcPts val="0"/>
              </a:spcAft>
              <a:buSzPct val="100000"/>
            </a:pPr>
            <a:r>
              <a:rPr lang="en" sz="1800"/>
              <a:t>Project now involves three organizations, unlikely to produce a good design even with traditional plan-driven methods. Existing requirements are poor, not written in a style conducive to incremental design.</a:t>
            </a:r>
          </a:p>
          <a:p>
            <a:pPr marR="0" rtl="0" algn="l">
              <a:lnSpc>
                <a:spcPct val="100000"/>
              </a:lnSpc>
              <a:spcBef>
                <a:spcPts val="600"/>
              </a:spcBef>
              <a:spcAft>
                <a:spcPts val="0"/>
              </a:spcAft>
              <a:buNone/>
            </a:pPr>
            <a:r>
              <a:rPr lang="en"/>
              <a:t>Recommendation:</a:t>
            </a:r>
          </a:p>
          <a:p>
            <a:pPr indent="-228600" lvl="0" marL="457200" marR="0" rtl="0" algn="l">
              <a:lnSpc>
                <a:spcPct val="100000"/>
              </a:lnSpc>
              <a:spcBef>
                <a:spcPts val="600"/>
              </a:spcBef>
              <a:spcAft>
                <a:spcPts val="0"/>
              </a:spcAft>
              <a:buSzPct val="100000"/>
            </a:pPr>
            <a:r>
              <a:rPr lang="en" sz="1800"/>
              <a:t>Cancel the project? </a:t>
            </a:r>
          </a:p>
          <a:p>
            <a:pPr indent="-228600" lvl="0" marL="457200" marR="0" rtl="0" algn="l">
              <a:lnSpc>
                <a:spcPct val="100000"/>
              </a:lnSpc>
              <a:spcBef>
                <a:spcPts val="600"/>
              </a:spcBef>
              <a:spcAft>
                <a:spcPts val="0"/>
              </a:spcAft>
              <a:buSzPct val="100000"/>
            </a:pPr>
            <a:r>
              <a:rPr lang="en" sz="1800"/>
              <a:t>Can we build incrementally or iteratively from the existing requirements? With good design, new or changed rules can be integrated into system. </a:t>
            </a:r>
          </a:p>
          <a:p>
            <a:pPr lvl="0" marR="0" rtl="0" algn="l">
              <a:lnSpc>
                <a:spcPct val="100000"/>
              </a:lnSpc>
              <a:spcBef>
                <a:spcPts val="600"/>
              </a:spcBef>
              <a:spcAft>
                <a:spcPts val="0"/>
              </a:spcAft>
              <a:buNone/>
            </a:pPr>
            <a:r>
              <a:t/>
            </a:r>
            <a:endParaRPr/>
          </a:p>
        </p:txBody>
      </p:sp>
      <p:sp>
        <p:nvSpPr>
          <p:cNvPr id="111" name="Shape 111"/>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11</a:t>
            </a:r>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5" name="Shape 115"/>
        <p:cNvGrpSpPr/>
        <p:nvPr/>
      </p:nvGrpSpPr>
      <p:grpSpPr>
        <a:xfrm>
          <a:off x="0" y="0"/>
          <a:ext cx="0" cy="0"/>
          <a:chOff x="0" y="0"/>
          <a:chExt cx="0" cy="0"/>
        </a:xfrm>
      </p:grpSpPr>
      <p:sp>
        <p:nvSpPr>
          <p:cNvPr id="116" name="Shape 116"/>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Question 5</a:t>
            </a:r>
          </a:p>
        </p:txBody>
      </p:sp>
      <p:sp>
        <p:nvSpPr>
          <p:cNvPr id="117" name="Shape 117"/>
          <p:cNvSpPr txBox="1"/>
          <p:nvPr>
            <p:ph idx="1" type="body"/>
          </p:nvPr>
        </p:nvSpPr>
        <p:spPr>
          <a:xfrm>
            <a:off x="457200" y="1600200"/>
            <a:ext cx="8538599"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buSzPct val="80000"/>
            </a:pPr>
            <a:r>
              <a:rPr lang="en"/>
              <a:t>Explain the difference between </a:t>
            </a:r>
            <a:r>
              <a:rPr i="1" lang="en"/>
              <a:t>verification</a:t>
            </a:r>
            <a:r>
              <a:rPr lang="en"/>
              <a:t> and </a:t>
            </a:r>
            <a:r>
              <a:rPr i="1" lang="en"/>
              <a:t>validation</a:t>
            </a:r>
            <a:r>
              <a:rPr lang="en"/>
              <a:t>.</a:t>
            </a:r>
          </a:p>
          <a:p>
            <a:pPr indent="-228600" lvl="0" marL="457200" marR="0" rtl="0" algn="l">
              <a:lnSpc>
                <a:spcPct val="100000"/>
              </a:lnSpc>
              <a:spcBef>
                <a:spcPts val="600"/>
              </a:spcBef>
              <a:spcAft>
                <a:spcPts val="0"/>
              </a:spcAft>
            </a:pPr>
            <a:r>
              <a:rPr lang="en"/>
              <a:t>Which of these is considered harder? Why?</a:t>
            </a:r>
          </a:p>
          <a:p>
            <a:pPr lvl="0" marR="0" rtl="0" algn="l">
              <a:lnSpc>
                <a:spcPct val="100000"/>
              </a:lnSpc>
              <a:spcBef>
                <a:spcPts val="600"/>
              </a:spcBef>
              <a:spcAft>
                <a:spcPts val="0"/>
              </a:spcAft>
              <a:buNone/>
            </a:pPr>
            <a:r>
              <a:t/>
            </a:r>
            <a:endParaRPr/>
          </a:p>
        </p:txBody>
      </p:sp>
      <p:sp>
        <p:nvSpPr>
          <p:cNvPr id="118" name="Shape 118"/>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12</a:t>
            </a:r>
          </a:p>
        </p:txBody>
      </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2" name="Shape 122"/>
        <p:cNvGrpSpPr/>
        <p:nvPr/>
      </p:nvGrpSpPr>
      <p:grpSpPr>
        <a:xfrm>
          <a:off x="0" y="0"/>
          <a:ext cx="0" cy="0"/>
          <a:chOff x="0" y="0"/>
          <a:chExt cx="0" cy="0"/>
        </a:xfrm>
      </p:grpSpPr>
      <p:sp>
        <p:nvSpPr>
          <p:cNvPr id="123" name="Shape 123"/>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Question 5 - Solution</a:t>
            </a:r>
          </a:p>
        </p:txBody>
      </p:sp>
      <p:sp>
        <p:nvSpPr>
          <p:cNvPr id="124" name="Shape 124"/>
          <p:cNvSpPr txBox="1"/>
          <p:nvPr>
            <p:ph idx="1" type="body"/>
          </p:nvPr>
        </p:nvSpPr>
        <p:spPr>
          <a:xfrm>
            <a:off x="457200" y="1600200"/>
            <a:ext cx="8538599"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buSzPct val="80000"/>
            </a:pPr>
            <a:r>
              <a:rPr lang="en"/>
              <a:t>Explain the difference between </a:t>
            </a:r>
            <a:r>
              <a:rPr i="1" lang="en"/>
              <a:t>verification</a:t>
            </a:r>
            <a:r>
              <a:rPr lang="en"/>
              <a:t> and </a:t>
            </a:r>
            <a:r>
              <a:rPr i="1" lang="en"/>
              <a:t>validation</a:t>
            </a:r>
            <a:r>
              <a:rPr lang="en"/>
              <a:t>.</a:t>
            </a:r>
          </a:p>
          <a:p>
            <a:pPr indent="-228600" lvl="1" marL="914400" marR="0" rtl="0" algn="l">
              <a:lnSpc>
                <a:spcPct val="100000"/>
              </a:lnSpc>
              <a:spcBef>
                <a:spcPts val="600"/>
              </a:spcBef>
              <a:spcAft>
                <a:spcPts val="0"/>
              </a:spcAft>
            </a:pPr>
            <a:r>
              <a:rPr lang="en"/>
              <a:t>Validation: Does the system meet the customer’s needs? “Are we building the right product?”</a:t>
            </a:r>
          </a:p>
          <a:p>
            <a:pPr indent="-228600" lvl="1" marL="914400" marR="0" rtl="0" algn="l">
              <a:lnSpc>
                <a:spcPct val="100000"/>
              </a:lnSpc>
              <a:spcBef>
                <a:spcPts val="600"/>
              </a:spcBef>
              <a:spcAft>
                <a:spcPts val="0"/>
              </a:spcAft>
            </a:pPr>
            <a:r>
              <a:rPr lang="en"/>
              <a:t>Verification: Does the system meet the specifications we laid out? “Are we building the product right?”</a:t>
            </a:r>
          </a:p>
          <a:p>
            <a:pPr indent="-228600" lvl="0" marL="457200" marR="0" rtl="0" algn="l">
              <a:lnSpc>
                <a:spcPct val="100000"/>
              </a:lnSpc>
              <a:spcBef>
                <a:spcPts val="600"/>
              </a:spcBef>
              <a:spcAft>
                <a:spcPts val="0"/>
              </a:spcAft>
            </a:pPr>
            <a:r>
              <a:rPr lang="en"/>
              <a:t>Which of these is considered harder? Why?</a:t>
            </a:r>
          </a:p>
          <a:p>
            <a:pPr indent="-228600" lvl="1" marL="914400" marR="0" rtl="0" algn="l">
              <a:lnSpc>
                <a:spcPct val="100000"/>
              </a:lnSpc>
              <a:spcBef>
                <a:spcPts val="600"/>
              </a:spcBef>
              <a:spcAft>
                <a:spcPts val="0"/>
              </a:spcAft>
            </a:pPr>
            <a:r>
              <a:rPr lang="en"/>
              <a:t>Validation is harder. </a:t>
            </a:r>
          </a:p>
          <a:p>
            <a:pPr indent="-228600" lvl="1" marL="914400" marR="0" rtl="0" algn="l">
              <a:lnSpc>
                <a:spcPct val="100000"/>
              </a:lnSpc>
              <a:spcBef>
                <a:spcPts val="600"/>
              </a:spcBef>
              <a:spcAft>
                <a:spcPts val="0"/>
              </a:spcAft>
            </a:pPr>
            <a:r>
              <a:rPr lang="en"/>
              <a:t>It requires that we understand the customer’s actual desires. They might not have told us those, or changed their minds.</a:t>
            </a:r>
          </a:p>
          <a:p>
            <a:pPr lvl="0" marR="0" rtl="0" algn="l">
              <a:lnSpc>
                <a:spcPct val="100000"/>
              </a:lnSpc>
              <a:spcBef>
                <a:spcPts val="600"/>
              </a:spcBef>
              <a:spcAft>
                <a:spcPts val="0"/>
              </a:spcAft>
              <a:buNone/>
            </a:pPr>
            <a:r>
              <a:t/>
            </a:r>
            <a:endParaRPr/>
          </a:p>
        </p:txBody>
      </p:sp>
      <p:sp>
        <p:nvSpPr>
          <p:cNvPr id="125" name="Shape 125"/>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13</a:t>
            </a:r>
          </a:p>
        </p:txBody>
      </p:sp>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9" name="Shape 129"/>
        <p:cNvGrpSpPr/>
        <p:nvPr/>
      </p:nvGrpSpPr>
      <p:grpSpPr>
        <a:xfrm>
          <a:off x="0" y="0"/>
          <a:ext cx="0" cy="0"/>
          <a:chOff x="0" y="0"/>
          <a:chExt cx="0" cy="0"/>
        </a:xfrm>
      </p:grpSpPr>
      <p:sp>
        <p:nvSpPr>
          <p:cNvPr id="130" name="Shape 130"/>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Questions 6 &amp; 7</a:t>
            </a:r>
          </a:p>
        </p:txBody>
      </p:sp>
      <p:sp>
        <p:nvSpPr>
          <p:cNvPr id="131" name="Shape 131"/>
          <p:cNvSpPr txBox="1"/>
          <p:nvPr>
            <p:ph idx="1" type="body"/>
          </p:nvPr>
        </p:nvSpPr>
        <p:spPr>
          <a:xfrm>
            <a:off x="457200" y="1600200"/>
            <a:ext cx="8538599" cy="4967700"/>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lang="en"/>
              <a:t>ATM</a:t>
            </a:r>
          </a:p>
          <a:p>
            <a:pPr indent="-228600" lvl="0" marL="457200" marR="0" rtl="0" algn="l">
              <a:lnSpc>
                <a:spcPct val="100000"/>
              </a:lnSpc>
              <a:spcBef>
                <a:spcPts val="600"/>
              </a:spcBef>
              <a:spcAft>
                <a:spcPts val="0"/>
              </a:spcAft>
            </a:pPr>
            <a:r>
              <a:rPr lang="en"/>
              <a:t>What are the actors and use-cases involved in an ATM system? </a:t>
            </a:r>
          </a:p>
          <a:p>
            <a:pPr indent="-228600" lvl="0" marL="457200" marR="0" rtl="0" algn="l">
              <a:lnSpc>
                <a:spcPct val="100000"/>
              </a:lnSpc>
              <a:spcBef>
                <a:spcPts val="600"/>
              </a:spcBef>
              <a:spcAft>
                <a:spcPts val="0"/>
              </a:spcAft>
            </a:pPr>
            <a:r>
              <a:rPr lang="en"/>
              <a:t>Draw a use-case diagram</a:t>
            </a:r>
          </a:p>
          <a:p>
            <a:pPr indent="-228600" lvl="0" marL="457200" marR="0" rtl="0" algn="l">
              <a:lnSpc>
                <a:spcPct val="100000"/>
              </a:lnSpc>
              <a:spcBef>
                <a:spcPts val="600"/>
              </a:spcBef>
              <a:spcAft>
                <a:spcPts val="0"/>
              </a:spcAft>
            </a:pPr>
            <a:r>
              <a:rPr lang="en"/>
              <a:t>Pick one use case and write a scenario.</a:t>
            </a:r>
          </a:p>
          <a:p>
            <a:pPr lvl="0" marR="0" rtl="0" algn="l">
              <a:lnSpc>
                <a:spcPct val="100000"/>
              </a:lnSpc>
              <a:spcBef>
                <a:spcPts val="600"/>
              </a:spcBef>
              <a:spcAft>
                <a:spcPts val="0"/>
              </a:spcAft>
              <a:buNone/>
            </a:pPr>
            <a:r>
              <a:t/>
            </a:r>
            <a:endParaRPr/>
          </a:p>
        </p:txBody>
      </p:sp>
      <p:sp>
        <p:nvSpPr>
          <p:cNvPr id="132" name="Shape 132"/>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14</a:t>
            </a:r>
          </a:p>
        </p:txBody>
      </p:sp>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6" name="Shape 136"/>
        <p:cNvGrpSpPr/>
        <p:nvPr/>
      </p:nvGrpSpPr>
      <p:grpSpPr>
        <a:xfrm>
          <a:off x="0" y="0"/>
          <a:ext cx="0" cy="0"/>
          <a:chOff x="0" y="0"/>
          <a:chExt cx="0" cy="0"/>
        </a:xfrm>
      </p:grpSpPr>
      <p:sp>
        <p:nvSpPr>
          <p:cNvPr id="137" name="Shape 137"/>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Questions 6 &amp; 7 - Solution</a:t>
            </a:r>
          </a:p>
        </p:txBody>
      </p:sp>
      <p:sp>
        <p:nvSpPr>
          <p:cNvPr id="138" name="Shape 138"/>
          <p:cNvSpPr/>
          <p:nvPr/>
        </p:nvSpPr>
        <p:spPr>
          <a:xfrm>
            <a:off x="1872825" y="2388525"/>
            <a:ext cx="678599" cy="687600"/>
          </a:xfrm>
          <a:prstGeom prst="smileyFace">
            <a:avLst>
              <a:gd fmla="val 4653"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139" name="Shape 139"/>
          <p:cNvSpPr txBox="1"/>
          <p:nvPr/>
        </p:nvSpPr>
        <p:spPr>
          <a:xfrm>
            <a:off x="1687450" y="3155437"/>
            <a:ext cx="1327800" cy="457200"/>
          </a:xfrm>
          <a:prstGeom prst="rect">
            <a:avLst/>
          </a:prstGeom>
          <a:noFill/>
          <a:ln>
            <a:noFill/>
          </a:ln>
        </p:spPr>
        <p:txBody>
          <a:bodyPr anchorCtr="0" anchor="t" bIns="91425" lIns="91425" rIns="91425" tIns="91425">
            <a:noAutofit/>
          </a:bodyPr>
          <a:lstStyle/>
          <a:p>
            <a:pPr lvl="0" rtl="0">
              <a:spcBef>
                <a:spcPts val="0"/>
              </a:spcBef>
              <a:buNone/>
            </a:pPr>
            <a:r>
              <a:rPr lang="en"/>
              <a:t>Customer</a:t>
            </a:r>
          </a:p>
        </p:txBody>
      </p:sp>
      <p:sp>
        <p:nvSpPr>
          <p:cNvPr id="140" name="Shape 140"/>
          <p:cNvSpPr/>
          <p:nvPr/>
        </p:nvSpPr>
        <p:spPr>
          <a:xfrm>
            <a:off x="1845750" y="4160750"/>
            <a:ext cx="678599" cy="687600"/>
          </a:xfrm>
          <a:prstGeom prst="smileyFace">
            <a:avLst>
              <a:gd fmla="val 4653"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sp>
        <p:nvSpPr>
          <p:cNvPr id="141" name="Shape 141"/>
          <p:cNvSpPr txBox="1"/>
          <p:nvPr/>
        </p:nvSpPr>
        <p:spPr>
          <a:xfrm>
            <a:off x="1370775" y="4929775"/>
            <a:ext cx="1589999" cy="457200"/>
          </a:xfrm>
          <a:prstGeom prst="rect">
            <a:avLst/>
          </a:prstGeom>
          <a:noFill/>
          <a:ln>
            <a:noFill/>
          </a:ln>
        </p:spPr>
        <p:txBody>
          <a:bodyPr anchorCtr="0" anchor="t" bIns="91425" lIns="91425" rIns="91425" tIns="91425">
            <a:noAutofit/>
          </a:bodyPr>
          <a:lstStyle/>
          <a:p>
            <a:pPr lvl="0" rtl="0">
              <a:spcBef>
                <a:spcPts val="0"/>
              </a:spcBef>
              <a:buNone/>
            </a:pPr>
            <a:r>
              <a:rPr lang="en"/>
              <a:t>Bank Operator</a:t>
            </a:r>
          </a:p>
        </p:txBody>
      </p:sp>
      <p:sp>
        <p:nvSpPr>
          <p:cNvPr id="142" name="Shape 142"/>
          <p:cNvSpPr/>
          <p:nvPr/>
        </p:nvSpPr>
        <p:spPr>
          <a:xfrm>
            <a:off x="1863925" y="5552325"/>
            <a:ext cx="678599" cy="687600"/>
          </a:xfrm>
          <a:prstGeom prst="smileyFace">
            <a:avLst>
              <a:gd fmla="val 4653"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sp>
        <p:nvSpPr>
          <p:cNvPr id="143" name="Shape 143"/>
          <p:cNvSpPr txBox="1"/>
          <p:nvPr/>
        </p:nvSpPr>
        <p:spPr>
          <a:xfrm>
            <a:off x="1158225" y="6321350"/>
            <a:ext cx="2015100" cy="457200"/>
          </a:xfrm>
          <a:prstGeom prst="rect">
            <a:avLst/>
          </a:prstGeom>
          <a:noFill/>
          <a:ln>
            <a:noFill/>
          </a:ln>
        </p:spPr>
        <p:txBody>
          <a:bodyPr anchorCtr="0" anchor="t" bIns="91425" lIns="91425" rIns="91425" tIns="91425">
            <a:noAutofit/>
          </a:bodyPr>
          <a:lstStyle/>
          <a:p>
            <a:pPr lvl="0" rtl="0">
              <a:spcBef>
                <a:spcPts val="0"/>
              </a:spcBef>
              <a:buNone/>
            </a:pPr>
            <a:r>
              <a:rPr lang="en"/>
              <a:t>Maintenance Person</a:t>
            </a:r>
          </a:p>
        </p:txBody>
      </p:sp>
      <p:sp>
        <p:nvSpPr>
          <p:cNvPr id="144" name="Shape 144"/>
          <p:cNvSpPr/>
          <p:nvPr/>
        </p:nvSpPr>
        <p:spPr>
          <a:xfrm>
            <a:off x="7301625" y="3465700"/>
            <a:ext cx="678599" cy="687600"/>
          </a:xfrm>
          <a:prstGeom prst="smileyFace">
            <a:avLst>
              <a:gd fmla="val 4653"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sp>
        <p:nvSpPr>
          <p:cNvPr id="145" name="Shape 145"/>
          <p:cNvSpPr txBox="1"/>
          <p:nvPr/>
        </p:nvSpPr>
        <p:spPr>
          <a:xfrm>
            <a:off x="6972300" y="4160750"/>
            <a:ext cx="1714500" cy="457200"/>
          </a:xfrm>
          <a:prstGeom prst="rect">
            <a:avLst/>
          </a:prstGeom>
          <a:noFill/>
          <a:ln>
            <a:noFill/>
          </a:ln>
        </p:spPr>
        <p:txBody>
          <a:bodyPr anchorCtr="0" anchor="t" bIns="91425" lIns="91425" rIns="91425" tIns="91425">
            <a:noAutofit/>
          </a:bodyPr>
          <a:lstStyle/>
          <a:p>
            <a:pPr lvl="0" rtl="0">
              <a:spcBef>
                <a:spcPts val="0"/>
              </a:spcBef>
              <a:buNone/>
            </a:pPr>
            <a:r>
              <a:rPr lang="en"/>
              <a:t>Cash Supply DB </a:t>
            </a:r>
          </a:p>
        </p:txBody>
      </p:sp>
      <p:sp>
        <p:nvSpPr>
          <p:cNvPr id="146" name="Shape 146"/>
          <p:cNvSpPr txBox="1"/>
          <p:nvPr/>
        </p:nvSpPr>
        <p:spPr>
          <a:xfrm>
            <a:off x="7111325" y="2523500"/>
            <a:ext cx="888899" cy="289500"/>
          </a:xfrm>
          <a:prstGeom prst="rect">
            <a:avLst/>
          </a:prstGeom>
          <a:noFill/>
          <a:ln>
            <a:noFill/>
          </a:ln>
        </p:spPr>
        <p:txBody>
          <a:bodyPr anchorCtr="0" anchor="t" bIns="91425" lIns="91425" rIns="91425" tIns="91425">
            <a:noAutofit/>
          </a:bodyPr>
          <a:lstStyle/>
          <a:p>
            <a:pPr lvl="0" rtl="0">
              <a:spcBef>
                <a:spcPts val="0"/>
              </a:spcBef>
              <a:buNone/>
            </a:pPr>
            <a:r>
              <a:rPr lang="en"/>
              <a:t>User DB</a:t>
            </a:r>
          </a:p>
        </p:txBody>
      </p:sp>
      <p:sp>
        <p:nvSpPr>
          <p:cNvPr id="147" name="Shape 147"/>
          <p:cNvSpPr/>
          <p:nvPr/>
        </p:nvSpPr>
        <p:spPr>
          <a:xfrm>
            <a:off x="3311375" y="1691875"/>
            <a:ext cx="3257100" cy="5057699"/>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148" name="Shape 148"/>
          <p:cNvSpPr/>
          <p:nvPr/>
        </p:nvSpPr>
        <p:spPr>
          <a:xfrm>
            <a:off x="4345175" y="4699887"/>
            <a:ext cx="1189499" cy="524699"/>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Activate Error Mode</a:t>
            </a:r>
          </a:p>
        </p:txBody>
      </p:sp>
      <p:sp>
        <p:nvSpPr>
          <p:cNvPr id="149" name="Shape 149"/>
          <p:cNvSpPr/>
          <p:nvPr/>
        </p:nvSpPr>
        <p:spPr>
          <a:xfrm>
            <a:off x="4256975" y="5852625"/>
            <a:ext cx="1383899" cy="524699"/>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Refill Money Supply</a:t>
            </a:r>
          </a:p>
        </p:txBody>
      </p:sp>
      <p:cxnSp>
        <p:nvCxnSpPr>
          <p:cNvPr id="150" name="Shape 150"/>
          <p:cNvCxnSpPr>
            <a:stCxn id="140" idx="6"/>
            <a:endCxn id="148" idx="1"/>
          </p:cNvCxnSpPr>
          <p:nvPr/>
        </p:nvCxnSpPr>
        <p:spPr>
          <a:xfrm>
            <a:off x="2524349" y="4504550"/>
            <a:ext cx="1820700" cy="457800"/>
          </a:xfrm>
          <a:prstGeom prst="straightConnector1">
            <a:avLst/>
          </a:prstGeom>
          <a:noFill/>
          <a:ln cap="flat" cmpd="sng" w="19050">
            <a:solidFill>
              <a:schemeClr val="dk2"/>
            </a:solidFill>
            <a:prstDash val="solid"/>
            <a:round/>
            <a:headEnd len="lg" w="lg" type="none"/>
            <a:tailEnd len="lg" w="lg" type="none"/>
          </a:ln>
        </p:spPr>
      </p:cxnSp>
      <p:cxnSp>
        <p:nvCxnSpPr>
          <p:cNvPr id="151" name="Shape 151"/>
          <p:cNvCxnSpPr>
            <a:stCxn id="142" idx="6"/>
            <a:endCxn id="148" idx="1"/>
          </p:cNvCxnSpPr>
          <p:nvPr/>
        </p:nvCxnSpPr>
        <p:spPr>
          <a:xfrm flipH="1" rot="10800000">
            <a:off x="2542524" y="4962225"/>
            <a:ext cx="1802700" cy="933900"/>
          </a:xfrm>
          <a:prstGeom prst="straightConnector1">
            <a:avLst/>
          </a:prstGeom>
          <a:noFill/>
          <a:ln cap="flat" cmpd="sng" w="19050">
            <a:solidFill>
              <a:schemeClr val="dk2"/>
            </a:solidFill>
            <a:prstDash val="solid"/>
            <a:round/>
            <a:headEnd len="lg" w="lg" type="none"/>
            <a:tailEnd len="lg" w="lg" type="none"/>
          </a:ln>
        </p:spPr>
      </p:cxnSp>
      <p:cxnSp>
        <p:nvCxnSpPr>
          <p:cNvPr id="152" name="Shape 152"/>
          <p:cNvCxnSpPr>
            <a:stCxn id="142" idx="6"/>
            <a:endCxn id="149" idx="1"/>
          </p:cNvCxnSpPr>
          <p:nvPr/>
        </p:nvCxnSpPr>
        <p:spPr>
          <a:xfrm>
            <a:off x="2542524" y="5896125"/>
            <a:ext cx="1714500" cy="218700"/>
          </a:xfrm>
          <a:prstGeom prst="straightConnector1">
            <a:avLst/>
          </a:prstGeom>
          <a:noFill/>
          <a:ln cap="flat" cmpd="sng" w="19050">
            <a:solidFill>
              <a:schemeClr val="dk2"/>
            </a:solidFill>
            <a:prstDash val="solid"/>
            <a:round/>
            <a:headEnd len="lg" w="lg" type="none"/>
            <a:tailEnd len="lg" w="lg" type="none"/>
          </a:ln>
        </p:spPr>
      </p:cxnSp>
      <p:sp>
        <p:nvSpPr>
          <p:cNvPr id="153" name="Shape 153"/>
          <p:cNvSpPr/>
          <p:nvPr/>
        </p:nvSpPr>
        <p:spPr>
          <a:xfrm>
            <a:off x="5107425" y="1794062"/>
            <a:ext cx="1286700" cy="524699"/>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Validate PIN</a:t>
            </a:r>
          </a:p>
        </p:txBody>
      </p:sp>
      <p:sp>
        <p:nvSpPr>
          <p:cNvPr id="154" name="Shape 154"/>
          <p:cNvSpPr/>
          <p:nvPr/>
        </p:nvSpPr>
        <p:spPr>
          <a:xfrm>
            <a:off x="3741900" y="3044700"/>
            <a:ext cx="1660199" cy="524699"/>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Withdraw Money</a:t>
            </a:r>
          </a:p>
        </p:txBody>
      </p:sp>
      <p:sp>
        <p:nvSpPr>
          <p:cNvPr id="155" name="Shape 155"/>
          <p:cNvSpPr/>
          <p:nvPr/>
        </p:nvSpPr>
        <p:spPr>
          <a:xfrm>
            <a:off x="4615725" y="3992350"/>
            <a:ext cx="1660199" cy="524699"/>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Deposit Money</a:t>
            </a:r>
          </a:p>
        </p:txBody>
      </p:sp>
      <p:cxnSp>
        <p:nvCxnSpPr>
          <p:cNvPr id="156" name="Shape 156"/>
          <p:cNvCxnSpPr>
            <a:stCxn id="153" idx="3"/>
            <a:endCxn id="157" idx="2"/>
          </p:cNvCxnSpPr>
          <p:nvPr/>
        </p:nvCxnSpPr>
        <p:spPr>
          <a:xfrm flipH="1" rot="10800000">
            <a:off x="6394125" y="2025812"/>
            <a:ext cx="830100" cy="30600"/>
          </a:xfrm>
          <a:prstGeom prst="straightConnector1">
            <a:avLst/>
          </a:prstGeom>
          <a:noFill/>
          <a:ln cap="flat" cmpd="sng" w="19050">
            <a:solidFill>
              <a:schemeClr val="dk2"/>
            </a:solidFill>
            <a:prstDash val="solid"/>
            <a:round/>
            <a:headEnd len="lg" w="lg" type="none"/>
            <a:tailEnd len="lg" w="lg" type="none"/>
          </a:ln>
        </p:spPr>
      </p:cxnSp>
      <p:cxnSp>
        <p:nvCxnSpPr>
          <p:cNvPr id="158" name="Shape 158"/>
          <p:cNvCxnSpPr>
            <a:stCxn id="138" idx="6"/>
            <a:endCxn id="154" idx="1"/>
          </p:cNvCxnSpPr>
          <p:nvPr/>
        </p:nvCxnSpPr>
        <p:spPr>
          <a:xfrm>
            <a:off x="2551424" y="2732325"/>
            <a:ext cx="1190400" cy="574800"/>
          </a:xfrm>
          <a:prstGeom prst="straightConnector1">
            <a:avLst/>
          </a:prstGeom>
          <a:noFill/>
          <a:ln cap="flat" cmpd="sng" w="19050">
            <a:solidFill>
              <a:schemeClr val="dk2"/>
            </a:solidFill>
            <a:prstDash val="solid"/>
            <a:round/>
            <a:headEnd len="lg" w="lg" type="none"/>
            <a:tailEnd len="lg" w="lg" type="none"/>
          </a:ln>
        </p:spPr>
      </p:cxnSp>
      <p:cxnSp>
        <p:nvCxnSpPr>
          <p:cNvPr id="159" name="Shape 159"/>
          <p:cNvCxnSpPr>
            <a:stCxn id="138" idx="6"/>
            <a:endCxn id="155" idx="1"/>
          </p:cNvCxnSpPr>
          <p:nvPr/>
        </p:nvCxnSpPr>
        <p:spPr>
          <a:xfrm>
            <a:off x="2551424" y="2732325"/>
            <a:ext cx="2064300" cy="1522499"/>
          </a:xfrm>
          <a:prstGeom prst="straightConnector1">
            <a:avLst/>
          </a:prstGeom>
          <a:noFill/>
          <a:ln cap="flat" cmpd="sng" w="19050">
            <a:solidFill>
              <a:schemeClr val="dk2"/>
            </a:solidFill>
            <a:prstDash val="solid"/>
            <a:round/>
            <a:headEnd len="lg" w="lg" type="none"/>
            <a:tailEnd len="lg" w="lg" type="none"/>
          </a:ln>
        </p:spPr>
      </p:cxnSp>
      <p:cxnSp>
        <p:nvCxnSpPr>
          <p:cNvPr id="160" name="Shape 160"/>
          <p:cNvCxnSpPr>
            <a:stCxn id="154" idx="0"/>
            <a:endCxn id="153" idx="2"/>
          </p:cNvCxnSpPr>
          <p:nvPr/>
        </p:nvCxnSpPr>
        <p:spPr>
          <a:xfrm flipH="1" rot="10800000">
            <a:off x="4571999" y="2318700"/>
            <a:ext cx="1178700" cy="726000"/>
          </a:xfrm>
          <a:prstGeom prst="straightConnector1">
            <a:avLst/>
          </a:prstGeom>
          <a:noFill/>
          <a:ln cap="flat" cmpd="sng" w="19050">
            <a:solidFill>
              <a:srgbClr val="000000"/>
            </a:solidFill>
            <a:prstDash val="solid"/>
            <a:round/>
            <a:headEnd len="lg" w="lg" type="none"/>
            <a:tailEnd len="lg" w="lg" type="triangle"/>
          </a:ln>
        </p:spPr>
      </p:cxnSp>
      <p:cxnSp>
        <p:nvCxnSpPr>
          <p:cNvPr id="161" name="Shape 161"/>
          <p:cNvCxnSpPr>
            <a:stCxn id="155" idx="0"/>
            <a:endCxn id="153" idx="2"/>
          </p:cNvCxnSpPr>
          <p:nvPr/>
        </p:nvCxnSpPr>
        <p:spPr>
          <a:xfrm flipH="1" rot="10800000">
            <a:off x="5445824" y="2318650"/>
            <a:ext cx="305100" cy="1673700"/>
          </a:xfrm>
          <a:prstGeom prst="straightConnector1">
            <a:avLst/>
          </a:prstGeom>
          <a:noFill/>
          <a:ln cap="flat" cmpd="sng" w="19050">
            <a:solidFill>
              <a:srgbClr val="000000"/>
            </a:solidFill>
            <a:prstDash val="solid"/>
            <a:round/>
            <a:headEnd len="lg" w="lg" type="none"/>
            <a:tailEnd len="lg" w="lg" type="triangle"/>
          </a:ln>
        </p:spPr>
      </p:cxnSp>
      <p:sp>
        <p:nvSpPr>
          <p:cNvPr id="162" name="Shape 162"/>
          <p:cNvSpPr txBox="1"/>
          <p:nvPr/>
        </p:nvSpPr>
        <p:spPr>
          <a:xfrm>
            <a:off x="5661425" y="2694875"/>
            <a:ext cx="953999" cy="303000"/>
          </a:xfrm>
          <a:prstGeom prst="rect">
            <a:avLst/>
          </a:prstGeom>
          <a:noFill/>
          <a:ln>
            <a:noFill/>
          </a:ln>
        </p:spPr>
        <p:txBody>
          <a:bodyPr anchorCtr="0" anchor="t" bIns="91425" lIns="91425" rIns="91425" tIns="91425">
            <a:noAutofit/>
          </a:bodyPr>
          <a:lstStyle/>
          <a:p>
            <a:pPr lvl="0" rtl="0">
              <a:spcBef>
                <a:spcPts val="0"/>
              </a:spcBef>
              <a:buNone/>
            </a:pPr>
            <a:r>
              <a:rPr lang="en" sz="1000"/>
              <a:t>&lt;&lt;uses&gt;&gt;</a:t>
            </a:r>
          </a:p>
        </p:txBody>
      </p:sp>
      <p:sp>
        <p:nvSpPr>
          <p:cNvPr id="163" name="Shape 163"/>
          <p:cNvSpPr txBox="1"/>
          <p:nvPr/>
        </p:nvSpPr>
        <p:spPr>
          <a:xfrm>
            <a:off x="4884725" y="2732325"/>
            <a:ext cx="776699" cy="303000"/>
          </a:xfrm>
          <a:prstGeom prst="rect">
            <a:avLst/>
          </a:prstGeom>
          <a:noFill/>
          <a:ln>
            <a:noFill/>
          </a:ln>
        </p:spPr>
        <p:txBody>
          <a:bodyPr anchorCtr="0" anchor="t" bIns="91425" lIns="91425" rIns="91425" tIns="91425">
            <a:noAutofit/>
          </a:bodyPr>
          <a:lstStyle/>
          <a:p>
            <a:pPr lvl="0" rtl="0">
              <a:spcBef>
                <a:spcPts val="0"/>
              </a:spcBef>
              <a:buNone/>
            </a:pPr>
            <a:r>
              <a:rPr lang="en" sz="1000"/>
              <a:t>&lt;&lt;uses&gt;&gt;</a:t>
            </a:r>
          </a:p>
        </p:txBody>
      </p:sp>
      <p:sp>
        <p:nvSpPr>
          <p:cNvPr id="164" name="Shape 164"/>
          <p:cNvSpPr txBox="1"/>
          <p:nvPr/>
        </p:nvSpPr>
        <p:spPr>
          <a:xfrm>
            <a:off x="3338525" y="1755225"/>
            <a:ext cx="850499" cy="198899"/>
          </a:xfrm>
          <a:prstGeom prst="rect">
            <a:avLst/>
          </a:prstGeom>
          <a:noFill/>
          <a:ln>
            <a:noFill/>
          </a:ln>
        </p:spPr>
        <p:txBody>
          <a:bodyPr anchorCtr="0" anchor="t" bIns="91425" lIns="91425" rIns="91425" tIns="91425">
            <a:noAutofit/>
          </a:bodyPr>
          <a:lstStyle/>
          <a:p>
            <a:pPr lvl="0" rtl="0">
              <a:spcBef>
                <a:spcPts val="0"/>
              </a:spcBef>
              <a:buNone/>
            </a:pPr>
            <a:r>
              <a:rPr lang="en"/>
              <a:t>ATM</a:t>
            </a:r>
          </a:p>
        </p:txBody>
      </p:sp>
      <p:cxnSp>
        <p:nvCxnSpPr>
          <p:cNvPr id="165" name="Shape 165"/>
          <p:cNvCxnSpPr>
            <a:stCxn id="154" idx="3"/>
            <a:endCxn id="144" idx="2"/>
          </p:cNvCxnSpPr>
          <p:nvPr/>
        </p:nvCxnSpPr>
        <p:spPr>
          <a:xfrm>
            <a:off x="5402099" y="3307049"/>
            <a:ext cx="1899600" cy="502500"/>
          </a:xfrm>
          <a:prstGeom prst="straightConnector1">
            <a:avLst/>
          </a:prstGeom>
          <a:noFill/>
          <a:ln cap="flat" cmpd="sng" w="19050">
            <a:solidFill>
              <a:schemeClr val="dk2"/>
            </a:solidFill>
            <a:prstDash val="solid"/>
            <a:round/>
            <a:headEnd len="lg" w="lg" type="none"/>
            <a:tailEnd len="lg" w="lg" type="none"/>
          </a:ln>
        </p:spPr>
      </p:cxnSp>
      <p:cxnSp>
        <p:nvCxnSpPr>
          <p:cNvPr id="166" name="Shape 166"/>
          <p:cNvCxnSpPr>
            <a:stCxn id="155" idx="3"/>
            <a:endCxn id="144" idx="2"/>
          </p:cNvCxnSpPr>
          <p:nvPr/>
        </p:nvCxnSpPr>
        <p:spPr>
          <a:xfrm flipH="1" rot="10800000">
            <a:off x="6275924" y="3809499"/>
            <a:ext cx="1025700" cy="445200"/>
          </a:xfrm>
          <a:prstGeom prst="straightConnector1">
            <a:avLst/>
          </a:prstGeom>
          <a:noFill/>
          <a:ln cap="flat" cmpd="sng" w="19050">
            <a:solidFill>
              <a:schemeClr val="dk2"/>
            </a:solidFill>
            <a:prstDash val="solid"/>
            <a:round/>
            <a:headEnd len="lg" w="lg" type="none"/>
            <a:tailEnd len="lg" w="lg" type="none"/>
          </a:ln>
        </p:spPr>
      </p:cxnSp>
      <p:cxnSp>
        <p:nvCxnSpPr>
          <p:cNvPr id="167" name="Shape 167"/>
          <p:cNvCxnSpPr>
            <a:stCxn id="144" idx="2"/>
            <a:endCxn id="149" idx="3"/>
          </p:cNvCxnSpPr>
          <p:nvPr/>
        </p:nvCxnSpPr>
        <p:spPr>
          <a:xfrm flipH="1">
            <a:off x="5640825" y="3809500"/>
            <a:ext cx="1660800" cy="2305500"/>
          </a:xfrm>
          <a:prstGeom prst="straightConnector1">
            <a:avLst/>
          </a:prstGeom>
          <a:noFill/>
          <a:ln cap="flat" cmpd="sng" w="19050">
            <a:solidFill>
              <a:schemeClr val="dk2"/>
            </a:solidFill>
            <a:prstDash val="solid"/>
            <a:round/>
            <a:headEnd len="lg" w="lg" type="none"/>
            <a:tailEnd len="lg" w="lg" type="none"/>
          </a:ln>
        </p:spPr>
      </p:cxnSp>
      <p:sp>
        <p:nvSpPr>
          <p:cNvPr id="168" name="Shape 168"/>
          <p:cNvSpPr/>
          <p:nvPr/>
        </p:nvSpPr>
        <p:spPr>
          <a:xfrm>
            <a:off x="7216475" y="1708500"/>
            <a:ext cx="678599" cy="687600"/>
          </a:xfrm>
          <a:prstGeom prst="smileyFace">
            <a:avLst>
              <a:gd fmla="val 4653"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sp>
        <p:nvSpPr>
          <p:cNvPr id="169" name="Shape 169"/>
          <p:cNvSpPr/>
          <p:nvPr/>
        </p:nvSpPr>
        <p:spPr>
          <a:xfrm>
            <a:off x="3463075" y="2237050"/>
            <a:ext cx="1286700" cy="524699"/>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Enter PIN</a:t>
            </a:r>
          </a:p>
        </p:txBody>
      </p:sp>
      <p:cxnSp>
        <p:nvCxnSpPr>
          <p:cNvPr id="170" name="Shape 170"/>
          <p:cNvCxnSpPr>
            <a:stCxn id="138" idx="6"/>
            <a:endCxn id="169" idx="1"/>
          </p:cNvCxnSpPr>
          <p:nvPr/>
        </p:nvCxnSpPr>
        <p:spPr>
          <a:xfrm flipH="1" rot="10800000">
            <a:off x="2551424" y="2499525"/>
            <a:ext cx="911700" cy="232800"/>
          </a:xfrm>
          <a:prstGeom prst="straightConnector1">
            <a:avLst/>
          </a:prstGeom>
          <a:noFill/>
          <a:ln cap="flat" cmpd="sng" w="19050">
            <a:solidFill>
              <a:schemeClr val="dk2"/>
            </a:solidFill>
            <a:prstDash val="solid"/>
            <a:round/>
            <a:headEnd len="lg" w="lg" type="none"/>
            <a:tailEnd len="lg" w="lg" type="none"/>
          </a:ln>
        </p:spPr>
      </p:cxnSp>
      <p:sp>
        <p:nvSpPr>
          <p:cNvPr id="171" name="Shape 171"/>
          <p:cNvSpPr txBox="1"/>
          <p:nvPr/>
        </p:nvSpPr>
        <p:spPr>
          <a:xfrm>
            <a:off x="4773037" y="2318750"/>
            <a:ext cx="776699" cy="303000"/>
          </a:xfrm>
          <a:prstGeom prst="rect">
            <a:avLst/>
          </a:prstGeom>
          <a:noFill/>
          <a:ln>
            <a:noFill/>
          </a:ln>
        </p:spPr>
        <p:txBody>
          <a:bodyPr anchorCtr="0" anchor="t" bIns="91425" lIns="91425" rIns="91425" tIns="91425">
            <a:noAutofit/>
          </a:bodyPr>
          <a:lstStyle/>
          <a:p>
            <a:pPr lvl="0" rtl="0">
              <a:spcBef>
                <a:spcPts val="0"/>
              </a:spcBef>
              <a:buNone/>
            </a:pPr>
            <a:r>
              <a:rPr lang="en" sz="1000"/>
              <a:t>&lt;&lt;uses&gt;&gt;</a:t>
            </a:r>
          </a:p>
        </p:txBody>
      </p:sp>
      <p:cxnSp>
        <p:nvCxnSpPr>
          <p:cNvPr id="172" name="Shape 172"/>
          <p:cNvCxnSpPr>
            <a:stCxn id="153" idx="1"/>
            <a:endCxn id="171" idx="1"/>
          </p:cNvCxnSpPr>
          <p:nvPr/>
        </p:nvCxnSpPr>
        <p:spPr>
          <a:xfrm flipH="1">
            <a:off x="4772925" y="2056412"/>
            <a:ext cx="334500" cy="413700"/>
          </a:xfrm>
          <a:prstGeom prst="straightConnector1">
            <a:avLst/>
          </a:prstGeom>
          <a:noFill/>
          <a:ln cap="flat" cmpd="sng" w="19050">
            <a:solidFill>
              <a:srgbClr val="000000"/>
            </a:solidFill>
            <a:prstDash val="solid"/>
            <a:round/>
            <a:headEnd len="lg" w="lg" type="none"/>
            <a:tailEnd len="lg" w="lg" type="triangle"/>
          </a:ln>
        </p:spPr>
      </p:cxnSp>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6" name="Shape 176"/>
        <p:cNvGrpSpPr/>
        <p:nvPr/>
      </p:nvGrpSpPr>
      <p:grpSpPr>
        <a:xfrm>
          <a:off x="0" y="0"/>
          <a:ext cx="0" cy="0"/>
          <a:chOff x="0" y="0"/>
          <a:chExt cx="0" cy="0"/>
        </a:xfrm>
      </p:grpSpPr>
      <p:sp>
        <p:nvSpPr>
          <p:cNvPr id="177" name="Shape 177"/>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Question 8</a:t>
            </a:r>
          </a:p>
        </p:txBody>
      </p:sp>
      <p:sp>
        <p:nvSpPr>
          <p:cNvPr id="178" name="Shape 178"/>
          <p:cNvSpPr txBox="1"/>
          <p:nvPr>
            <p:ph idx="1" type="body"/>
          </p:nvPr>
        </p:nvSpPr>
        <p:spPr>
          <a:xfrm>
            <a:off x="457200" y="1600200"/>
            <a:ext cx="8538599" cy="4967700"/>
          </a:xfrm>
          <a:prstGeom prst="rect">
            <a:avLst/>
          </a:prstGeom>
        </p:spPr>
        <p:txBody>
          <a:bodyPr anchorCtr="0" anchor="t" bIns="91425" lIns="91425" rIns="91425" tIns="91425">
            <a:noAutofit/>
          </a:bodyPr>
          <a:lstStyle/>
          <a:p>
            <a:pPr lvl="0" rtl="0">
              <a:spcBef>
                <a:spcPts val="0"/>
              </a:spcBef>
              <a:buClr>
                <a:schemeClr val="dk1"/>
              </a:buClr>
              <a:buSzPct val="61111"/>
              <a:buFont typeface="Arial"/>
              <a:buNone/>
            </a:pPr>
            <a:r>
              <a:rPr lang="en" sz="1800"/>
              <a:t>The airport connection check is part of a travel reservation system. It is intended to check the validity of a single connection between two flights in an itinerary. </a:t>
            </a:r>
          </a:p>
          <a:p>
            <a:pPr lvl="0" rtl="0">
              <a:spcBef>
                <a:spcPts val="0"/>
              </a:spcBef>
              <a:buClr>
                <a:schemeClr val="dk1"/>
              </a:buClr>
              <a:buFont typeface="Arial"/>
              <a:buNone/>
            </a:pPr>
            <a:r>
              <a:t/>
            </a:r>
            <a:endParaRPr sz="1100"/>
          </a:p>
          <a:p>
            <a:pPr lvl="0" rtl="0">
              <a:spcBef>
                <a:spcPts val="0"/>
              </a:spcBef>
              <a:buClr>
                <a:schemeClr val="dk1"/>
              </a:buClr>
              <a:buSzPct val="61111"/>
              <a:buFont typeface="Arial"/>
              <a:buNone/>
            </a:pPr>
            <a:r>
              <a:rPr lang="en" sz="1800"/>
              <a:t>validConnection(Flight arrivingFlight, Flight departingFlight) returns ValidityCode. </a:t>
            </a:r>
          </a:p>
          <a:p>
            <a:pPr lvl="0" rtl="0">
              <a:spcBef>
                <a:spcPts val="0"/>
              </a:spcBef>
              <a:buClr>
                <a:schemeClr val="dk1"/>
              </a:buClr>
              <a:buFont typeface="Arial"/>
              <a:buNone/>
            </a:pPr>
            <a:r>
              <a:t/>
            </a:r>
            <a:endParaRPr sz="1100"/>
          </a:p>
          <a:p>
            <a:pPr lvl="0" rtl="0">
              <a:spcBef>
                <a:spcPts val="0"/>
              </a:spcBef>
              <a:buClr>
                <a:schemeClr val="dk1"/>
              </a:buClr>
              <a:buSzPct val="61111"/>
              <a:buFont typeface="Arial"/>
              <a:buNone/>
            </a:pPr>
            <a:r>
              <a:rPr lang="en" sz="1800"/>
              <a:t>A Flight is a data structure consisting of:</a:t>
            </a:r>
          </a:p>
          <a:p>
            <a:pPr indent="-342900" lvl="0" marL="457200" rtl="0">
              <a:spcBef>
                <a:spcPts val="0"/>
              </a:spcBef>
              <a:buSzPct val="100000"/>
              <a:buChar char="●"/>
            </a:pPr>
            <a:r>
              <a:rPr lang="en" sz="1800"/>
              <a:t>A unique identifying flight code (string, three characters followed by four numbers).</a:t>
            </a:r>
          </a:p>
          <a:p>
            <a:pPr indent="-342900" lvl="0" marL="457200" rtl="0">
              <a:spcBef>
                <a:spcPts val="0"/>
              </a:spcBef>
              <a:buSzPct val="100000"/>
              <a:buChar char="●"/>
            </a:pPr>
            <a:r>
              <a:rPr lang="en" sz="1800"/>
              <a:t>The originating airport code (three character string).</a:t>
            </a:r>
          </a:p>
          <a:p>
            <a:pPr indent="-342900" lvl="0" marL="457200" rtl="0">
              <a:spcBef>
                <a:spcPts val="0"/>
              </a:spcBef>
              <a:buSzPct val="100000"/>
              <a:buChar char="●"/>
            </a:pPr>
            <a:r>
              <a:rPr lang="en" sz="1800"/>
              <a:t>The scheduled departure time (in universal time).</a:t>
            </a:r>
          </a:p>
          <a:p>
            <a:pPr indent="-342900" lvl="0" marL="457200" rtl="0">
              <a:spcBef>
                <a:spcPts val="0"/>
              </a:spcBef>
              <a:buSzPct val="100000"/>
              <a:buChar char="●"/>
            </a:pPr>
            <a:r>
              <a:rPr lang="en" sz="1800"/>
              <a:t>The destination airport code (three character string).</a:t>
            </a:r>
          </a:p>
          <a:p>
            <a:pPr indent="-342900" lvl="0" marL="457200" rtl="0">
              <a:spcBef>
                <a:spcPts val="0"/>
              </a:spcBef>
              <a:buSzPct val="100000"/>
              <a:buChar char="●"/>
            </a:pPr>
            <a:r>
              <a:rPr lang="en" sz="1800"/>
              <a:t>The scheduled arrival time (in universal time).</a:t>
            </a:r>
          </a:p>
          <a:p>
            <a:pPr rtl="0">
              <a:spcBef>
                <a:spcPts val="0"/>
              </a:spcBef>
              <a:buNone/>
            </a:pPr>
            <a:r>
              <a:t/>
            </a:r>
            <a:endParaRPr sz="1100"/>
          </a:p>
          <a:p>
            <a:pPr lvl="0" rtl="0">
              <a:spcBef>
                <a:spcPts val="0"/>
              </a:spcBef>
              <a:buClr>
                <a:schemeClr val="dk1"/>
              </a:buClr>
              <a:buSzPct val="61111"/>
              <a:buFont typeface="Arial"/>
              <a:buNone/>
            </a:pPr>
            <a:r>
              <a:rPr lang="en" sz="1800"/>
              <a:t>There is also a flight database, where each record contains:</a:t>
            </a:r>
          </a:p>
          <a:p>
            <a:pPr indent="-342900" lvl="0" marL="457200" rtl="0">
              <a:spcBef>
                <a:spcPts val="0"/>
              </a:spcBef>
              <a:buSzPct val="100000"/>
              <a:buChar char="●"/>
            </a:pPr>
            <a:r>
              <a:rPr lang="en" sz="1800"/>
              <a:t>Three-letter airport code (three character string).</a:t>
            </a:r>
          </a:p>
          <a:p>
            <a:pPr indent="-342900" lvl="0" marL="457200" rtl="0">
              <a:spcBef>
                <a:spcPts val="0"/>
              </a:spcBef>
              <a:buSzPct val="100000"/>
              <a:buChar char="●"/>
            </a:pPr>
            <a:r>
              <a:rPr lang="en" sz="1800"/>
              <a:t>Airport country (two character string).</a:t>
            </a:r>
          </a:p>
          <a:p>
            <a:pPr indent="-342900" lvl="0" marL="457200" rtl="0">
              <a:spcBef>
                <a:spcPts val="0"/>
              </a:spcBef>
              <a:buSzPct val="100000"/>
              <a:buChar char="●"/>
            </a:pPr>
            <a:r>
              <a:rPr lang="en" sz="1800"/>
              <a:t>Minimum connection time (integer, minimum number of minutes that must be allowed for flight connections).</a:t>
            </a:r>
          </a:p>
        </p:txBody>
      </p:sp>
      <p:sp>
        <p:nvSpPr>
          <p:cNvPr id="179" name="Shape 179"/>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16</a:t>
            </a:r>
          </a:p>
        </p:txBody>
      </p:sp>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3" name="Shape 183"/>
        <p:cNvGrpSpPr/>
        <p:nvPr/>
      </p:nvGrpSpPr>
      <p:grpSpPr>
        <a:xfrm>
          <a:off x="0" y="0"/>
          <a:ext cx="0" cy="0"/>
          <a:chOff x="0" y="0"/>
          <a:chExt cx="0" cy="0"/>
        </a:xfrm>
      </p:grpSpPr>
      <p:sp>
        <p:nvSpPr>
          <p:cNvPr id="184" name="Shape 184"/>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Question 8</a:t>
            </a:r>
          </a:p>
        </p:txBody>
      </p:sp>
      <p:sp>
        <p:nvSpPr>
          <p:cNvPr id="185" name="Shape 185"/>
          <p:cNvSpPr txBox="1"/>
          <p:nvPr>
            <p:ph idx="1" type="body"/>
          </p:nvPr>
        </p:nvSpPr>
        <p:spPr>
          <a:xfrm>
            <a:off x="457200" y="1600200"/>
            <a:ext cx="8538599" cy="4967700"/>
          </a:xfrm>
          <a:prstGeom prst="rect">
            <a:avLst/>
          </a:prstGeom>
        </p:spPr>
        <p:txBody>
          <a:bodyPr anchorCtr="0" anchor="t" bIns="91425" lIns="91425" rIns="91425" tIns="91425">
            <a:noAutofit/>
          </a:bodyPr>
          <a:lstStyle/>
          <a:p>
            <a:pPr lvl="0" rtl="0">
              <a:spcBef>
                <a:spcPts val="0"/>
              </a:spcBef>
              <a:buNone/>
            </a:pPr>
            <a:r>
              <a:rPr lang="en" sz="1800"/>
              <a:t>A Flight is a data structure consisting of:</a:t>
            </a:r>
          </a:p>
          <a:p>
            <a:pPr indent="-342900" lvl="0" marL="457200" rtl="0">
              <a:spcBef>
                <a:spcPts val="0"/>
              </a:spcBef>
              <a:buSzPct val="100000"/>
              <a:buChar char="●"/>
            </a:pPr>
            <a:r>
              <a:rPr lang="en" sz="1800"/>
              <a:t>A unique identifying flight code (string, three characters followed by four numbers).</a:t>
            </a:r>
          </a:p>
          <a:p>
            <a:pPr indent="-342900" lvl="0" marL="457200" rtl="0">
              <a:spcBef>
                <a:spcPts val="0"/>
              </a:spcBef>
              <a:buSzPct val="100000"/>
              <a:buChar char="●"/>
            </a:pPr>
            <a:r>
              <a:rPr lang="en" sz="1800"/>
              <a:t>The originating airport code (three character string).</a:t>
            </a:r>
          </a:p>
          <a:p>
            <a:pPr indent="-342900" lvl="0" marL="457200" rtl="0">
              <a:spcBef>
                <a:spcPts val="0"/>
              </a:spcBef>
              <a:buSzPct val="100000"/>
              <a:buChar char="●"/>
            </a:pPr>
            <a:r>
              <a:rPr lang="en" sz="1800"/>
              <a:t>The scheduled departure time (in universal time).</a:t>
            </a:r>
          </a:p>
          <a:p>
            <a:pPr indent="-342900" lvl="0" marL="457200" rtl="0">
              <a:spcBef>
                <a:spcPts val="0"/>
              </a:spcBef>
              <a:buSzPct val="100000"/>
              <a:buChar char="●"/>
            </a:pPr>
            <a:r>
              <a:rPr lang="en" sz="1800"/>
              <a:t>The destination airport code (three character string).</a:t>
            </a:r>
          </a:p>
          <a:p>
            <a:pPr indent="-342900" lvl="0" marL="457200" rtl="0">
              <a:spcBef>
                <a:spcPts val="0"/>
              </a:spcBef>
              <a:buSzPct val="100000"/>
              <a:buChar char="●"/>
            </a:pPr>
            <a:r>
              <a:rPr lang="en" sz="1800"/>
              <a:t>The scheduled arrival time (in universal time).</a:t>
            </a:r>
          </a:p>
          <a:p>
            <a:pPr lvl="0" rtl="0">
              <a:spcBef>
                <a:spcPts val="0"/>
              </a:spcBef>
              <a:buNone/>
            </a:pPr>
            <a:r>
              <a:t/>
            </a:r>
            <a:endParaRPr sz="1100"/>
          </a:p>
          <a:p>
            <a:pPr lvl="0" rtl="0">
              <a:spcBef>
                <a:spcPts val="0"/>
              </a:spcBef>
              <a:buNone/>
            </a:pPr>
            <a:r>
              <a:rPr lang="en" sz="1800"/>
              <a:t>There is also a flight database, where each record contains:</a:t>
            </a:r>
          </a:p>
          <a:p>
            <a:pPr indent="-342900" lvl="0" marL="457200" rtl="0">
              <a:spcBef>
                <a:spcPts val="0"/>
              </a:spcBef>
              <a:buSzPct val="100000"/>
              <a:buChar char="●"/>
            </a:pPr>
            <a:r>
              <a:rPr lang="en" sz="1800"/>
              <a:t>Three-letter airport code (three character string).</a:t>
            </a:r>
          </a:p>
          <a:p>
            <a:pPr indent="-342900" lvl="0" marL="457200" rtl="0">
              <a:spcBef>
                <a:spcPts val="0"/>
              </a:spcBef>
              <a:buSzPct val="100000"/>
              <a:buChar char="●"/>
            </a:pPr>
            <a:r>
              <a:rPr lang="en" sz="1800"/>
              <a:t>Airport country (two character string).</a:t>
            </a:r>
          </a:p>
          <a:p>
            <a:pPr indent="-342900" lvl="0" marL="457200" rtl="0">
              <a:spcBef>
                <a:spcPts val="0"/>
              </a:spcBef>
              <a:buSzPct val="100000"/>
              <a:buChar char="●"/>
            </a:pPr>
            <a:r>
              <a:rPr lang="en" sz="1800"/>
              <a:t>Minimum connection time (integer, minimum number of minutes that must be allowed for flight connections).</a:t>
            </a:r>
          </a:p>
          <a:p>
            <a:pPr lvl="0" rtl="0">
              <a:spcBef>
                <a:spcPts val="0"/>
              </a:spcBef>
              <a:buClr>
                <a:schemeClr val="dk1"/>
              </a:buClr>
              <a:buFont typeface="Arial"/>
              <a:buNone/>
            </a:pPr>
            <a:r>
              <a:t/>
            </a:r>
            <a:endParaRPr sz="1800"/>
          </a:p>
          <a:p>
            <a:pPr lvl="0" rtl="0">
              <a:spcBef>
                <a:spcPts val="0"/>
              </a:spcBef>
              <a:buClr>
                <a:schemeClr val="dk1"/>
              </a:buClr>
              <a:buSzPct val="61111"/>
              <a:buFont typeface="Arial"/>
              <a:buNone/>
            </a:pPr>
            <a:r>
              <a:rPr b="1" lang="en" sz="1800"/>
              <a:t>Derive representative values of the parameters from this specification for the validConnection function.</a:t>
            </a:r>
            <a:r>
              <a:rPr lang="en" sz="1800"/>
              <a:t> </a:t>
            </a:r>
          </a:p>
        </p:txBody>
      </p:sp>
      <p:sp>
        <p:nvSpPr>
          <p:cNvPr id="186" name="Shape 186"/>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17</a:t>
            </a:r>
          </a:p>
        </p:txBody>
      </p:sp>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0" name="Shape 190"/>
        <p:cNvGrpSpPr/>
        <p:nvPr/>
      </p:nvGrpSpPr>
      <p:grpSpPr>
        <a:xfrm>
          <a:off x="0" y="0"/>
          <a:ext cx="0" cy="0"/>
          <a:chOff x="0" y="0"/>
          <a:chExt cx="0" cy="0"/>
        </a:xfrm>
      </p:grpSpPr>
      <p:sp>
        <p:nvSpPr>
          <p:cNvPr id="191" name="Shape 191"/>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Question 8 - Solution</a:t>
            </a:r>
          </a:p>
        </p:txBody>
      </p:sp>
      <p:sp>
        <p:nvSpPr>
          <p:cNvPr id="192" name="Shape 192"/>
          <p:cNvSpPr txBox="1"/>
          <p:nvPr>
            <p:ph idx="1" type="body"/>
          </p:nvPr>
        </p:nvSpPr>
        <p:spPr>
          <a:xfrm>
            <a:off x="457200" y="1600200"/>
            <a:ext cx="2485200" cy="4967700"/>
          </a:xfrm>
          <a:prstGeom prst="rect">
            <a:avLst/>
          </a:prstGeom>
        </p:spPr>
        <p:txBody>
          <a:bodyPr anchorCtr="0" anchor="t" bIns="91425" lIns="91425" rIns="91425" tIns="91425">
            <a:noAutofit/>
          </a:bodyPr>
          <a:lstStyle/>
          <a:p>
            <a:pPr lvl="0" rtl="0">
              <a:spcBef>
                <a:spcPts val="0"/>
              </a:spcBef>
              <a:buNone/>
            </a:pPr>
            <a:r>
              <a:rPr i="1" lang="en" sz="1100" u="sng"/>
              <a:t>Parameter: Arriving flight</a:t>
            </a:r>
          </a:p>
          <a:p>
            <a:pPr lvl="0" rtl="0">
              <a:spcBef>
                <a:spcPts val="0"/>
              </a:spcBef>
              <a:buNone/>
            </a:pPr>
            <a:r>
              <a:t/>
            </a:r>
            <a:endParaRPr i="1" sz="1100"/>
          </a:p>
          <a:p>
            <a:pPr lvl="0" rtl="0">
              <a:spcBef>
                <a:spcPts val="0"/>
              </a:spcBef>
              <a:buNone/>
            </a:pPr>
            <a:r>
              <a:rPr i="1" lang="en" sz="1100"/>
              <a:t>Flight code:</a:t>
            </a:r>
          </a:p>
          <a:p>
            <a:pPr indent="-228600" lvl="0" marL="457200" rtl="0">
              <a:spcBef>
                <a:spcPts val="0"/>
              </a:spcBef>
              <a:buSzPct val="100000"/>
            </a:pPr>
            <a:r>
              <a:rPr i="1" lang="en" sz="1100"/>
              <a:t>malformed</a:t>
            </a:r>
          </a:p>
          <a:p>
            <a:pPr indent="-228600" lvl="0" marL="457200" rtl="0">
              <a:spcBef>
                <a:spcPts val="0"/>
              </a:spcBef>
              <a:buSzPct val="100000"/>
            </a:pPr>
            <a:r>
              <a:rPr i="1" lang="en" sz="1100"/>
              <a:t>not in database</a:t>
            </a:r>
          </a:p>
          <a:p>
            <a:pPr indent="-228600" lvl="0" marL="457200" rtl="0">
              <a:spcBef>
                <a:spcPts val="0"/>
              </a:spcBef>
              <a:buSzPct val="100000"/>
            </a:pPr>
            <a:r>
              <a:rPr i="1" lang="en" sz="1100"/>
              <a:t>valid</a:t>
            </a:r>
          </a:p>
          <a:p>
            <a:pPr rtl="0">
              <a:spcBef>
                <a:spcPts val="0"/>
              </a:spcBef>
              <a:buNone/>
            </a:pPr>
            <a:r>
              <a:t/>
            </a:r>
            <a:endParaRPr i="1" sz="1100"/>
          </a:p>
          <a:p>
            <a:pPr lvl="0" rtl="0">
              <a:spcBef>
                <a:spcPts val="0"/>
              </a:spcBef>
              <a:buNone/>
            </a:pPr>
            <a:r>
              <a:rPr i="1" lang="en" sz="1100"/>
              <a:t>Originating airport code:</a:t>
            </a:r>
          </a:p>
          <a:p>
            <a:pPr indent="-228600" lvl="0" marL="457200" rtl="0">
              <a:spcBef>
                <a:spcPts val="0"/>
              </a:spcBef>
              <a:buSzPct val="100000"/>
            </a:pPr>
            <a:r>
              <a:rPr i="1" lang="en" sz="1100"/>
              <a:t>malformed </a:t>
            </a:r>
          </a:p>
          <a:p>
            <a:pPr indent="-228600" lvl="0" marL="457200" rtl="0">
              <a:spcBef>
                <a:spcPts val="0"/>
              </a:spcBef>
              <a:buSzPct val="100000"/>
            </a:pPr>
            <a:r>
              <a:rPr i="1" lang="en" sz="1100"/>
              <a:t>not in database </a:t>
            </a:r>
          </a:p>
          <a:p>
            <a:pPr indent="-228600" lvl="0" marL="457200" rtl="0">
              <a:spcBef>
                <a:spcPts val="0"/>
              </a:spcBef>
              <a:buSzPct val="100000"/>
            </a:pPr>
            <a:r>
              <a:rPr i="1" lang="en" sz="1100"/>
              <a:t>valid city</a:t>
            </a:r>
          </a:p>
          <a:p>
            <a:pPr rtl="0">
              <a:spcBef>
                <a:spcPts val="0"/>
              </a:spcBef>
              <a:buNone/>
            </a:pPr>
            <a:r>
              <a:t/>
            </a:r>
            <a:endParaRPr i="1" sz="1100"/>
          </a:p>
          <a:p>
            <a:pPr rtl="0">
              <a:spcBef>
                <a:spcPts val="0"/>
              </a:spcBef>
              <a:buNone/>
            </a:pPr>
            <a:r>
              <a:rPr i="1" lang="en" sz="1100"/>
              <a:t>Scheduled departure time:</a:t>
            </a:r>
          </a:p>
          <a:p>
            <a:pPr indent="-228600" lvl="0" marL="457200" rtl="0">
              <a:spcBef>
                <a:spcPts val="0"/>
              </a:spcBef>
              <a:buSzPct val="100000"/>
            </a:pPr>
            <a:r>
              <a:rPr i="1" lang="en" sz="1100"/>
              <a:t>syntactically malformed</a:t>
            </a:r>
          </a:p>
          <a:p>
            <a:pPr indent="-228600" lvl="0" marL="457200" rtl="0">
              <a:spcBef>
                <a:spcPts val="0"/>
              </a:spcBef>
              <a:buSzPct val="100000"/>
            </a:pPr>
            <a:r>
              <a:rPr i="1" lang="en" sz="1100"/>
              <a:t>out of legal range</a:t>
            </a:r>
          </a:p>
          <a:p>
            <a:pPr indent="-228600" lvl="0" marL="457200" rtl="0">
              <a:spcBef>
                <a:spcPts val="0"/>
              </a:spcBef>
              <a:buSzPct val="100000"/>
            </a:pPr>
            <a:r>
              <a:rPr i="1" lang="en" sz="1100"/>
              <a:t>legal</a:t>
            </a:r>
          </a:p>
          <a:p>
            <a:pPr rtl="0">
              <a:spcBef>
                <a:spcPts val="0"/>
              </a:spcBef>
              <a:buNone/>
            </a:pPr>
            <a:r>
              <a:t/>
            </a:r>
            <a:endParaRPr i="1" sz="1100"/>
          </a:p>
          <a:p>
            <a:pPr rtl="0">
              <a:spcBef>
                <a:spcPts val="0"/>
              </a:spcBef>
              <a:buNone/>
            </a:pPr>
            <a:r>
              <a:rPr i="1" lang="en" sz="1100"/>
              <a:t>Destination airport (transfer airport):</a:t>
            </a:r>
          </a:p>
          <a:p>
            <a:pPr indent="-228600" lvl="0" marL="457200" rtl="0">
              <a:spcBef>
                <a:spcPts val="0"/>
              </a:spcBef>
              <a:buSzPct val="100000"/>
            </a:pPr>
            <a:r>
              <a:rPr i="1" lang="en" sz="1100"/>
              <a:t>malformed </a:t>
            </a:r>
          </a:p>
          <a:p>
            <a:pPr indent="-228600" lvl="0" marL="457200" rtl="0">
              <a:spcBef>
                <a:spcPts val="0"/>
              </a:spcBef>
              <a:buSzPct val="100000"/>
            </a:pPr>
            <a:r>
              <a:rPr i="1" lang="en" sz="1100"/>
              <a:t>not in database</a:t>
            </a:r>
          </a:p>
          <a:p>
            <a:pPr indent="-228600" lvl="0" marL="457200" rtl="0">
              <a:spcBef>
                <a:spcPts val="0"/>
              </a:spcBef>
              <a:buSzPct val="100000"/>
            </a:pPr>
            <a:r>
              <a:rPr i="1" lang="en" sz="1100"/>
              <a:t>valid city</a:t>
            </a:r>
          </a:p>
          <a:p>
            <a:pPr rtl="0">
              <a:spcBef>
                <a:spcPts val="0"/>
              </a:spcBef>
              <a:buNone/>
            </a:pPr>
            <a:r>
              <a:t/>
            </a:r>
            <a:endParaRPr i="1" sz="1100"/>
          </a:p>
          <a:p>
            <a:pPr rtl="0">
              <a:spcBef>
                <a:spcPts val="0"/>
              </a:spcBef>
              <a:buNone/>
            </a:pPr>
            <a:r>
              <a:rPr i="1" lang="en" sz="1100"/>
              <a:t>Scheduled arrival time (tA):</a:t>
            </a:r>
          </a:p>
          <a:p>
            <a:pPr indent="-228600" lvl="0" marL="457200" rtl="0">
              <a:spcBef>
                <a:spcPts val="0"/>
              </a:spcBef>
              <a:buSzPct val="100000"/>
            </a:pPr>
            <a:r>
              <a:rPr i="1" lang="en" sz="1100"/>
              <a:t>syntactically malformed</a:t>
            </a:r>
          </a:p>
          <a:p>
            <a:pPr indent="-228600" lvl="0" marL="457200" rtl="0">
              <a:spcBef>
                <a:spcPts val="0"/>
              </a:spcBef>
              <a:buSzPct val="100000"/>
            </a:pPr>
            <a:r>
              <a:rPr i="1" lang="en" sz="1100"/>
              <a:t>out of legal range</a:t>
            </a:r>
          </a:p>
          <a:p>
            <a:pPr indent="-228600" lvl="0" marL="457200" rtl="0">
              <a:spcBef>
                <a:spcPts val="0"/>
              </a:spcBef>
              <a:buSzPct val="100000"/>
            </a:pPr>
            <a:r>
              <a:rPr i="1" lang="en" sz="1100"/>
              <a:t>legal</a:t>
            </a:r>
          </a:p>
        </p:txBody>
      </p:sp>
      <p:sp>
        <p:nvSpPr>
          <p:cNvPr id="193" name="Shape 193"/>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18</a:t>
            </a:r>
          </a:p>
        </p:txBody>
      </p:sp>
      <p:sp>
        <p:nvSpPr>
          <p:cNvPr id="194" name="Shape 194"/>
          <p:cNvSpPr txBox="1"/>
          <p:nvPr>
            <p:ph idx="2" type="body"/>
          </p:nvPr>
        </p:nvSpPr>
        <p:spPr>
          <a:xfrm>
            <a:off x="2942400" y="1600200"/>
            <a:ext cx="2978399" cy="4967700"/>
          </a:xfrm>
          <a:prstGeom prst="rect">
            <a:avLst/>
          </a:prstGeom>
        </p:spPr>
        <p:txBody>
          <a:bodyPr anchorCtr="0" anchor="t" bIns="91425" lIns="91425" rIns="91425" tIns="91425">
            <a:noAutofit/>
          </a:bodyPr>
          <a:lstStyle/>
          <a:p>
            <a:pPr lvl="0" rtl="0">
              <a:spcBef>
                <a:spcPts val="0"/>
              </a:spcBef>
              <a:buClr>
                <a:schemeClr val="dk1"/>
              </a:buClr>
              <a:buSzPct val="100000"/>
              <a:buFont typeface="Arial"/>
              <a:buNone/>
            </a:pPr>
            <a:r>
              <a:rPr i="1" lang="en" sz="1100" u="sng"/>
              <a:t>Parameter: Departing flight</a:t>
            </a:r>
          </a:p>
          <a:p>
            <a:pPr lvl="0" rtl="0">
              <a:spcBef>
                <a:spcPts val="0"/>
              </a:spcBef>
              <a:buClr>
                <a:schemeClr val="dk1"/>
              </a:buClr>
              <a:buFont typeface="Arial"/>
              <a:buNone/>
            </a:pPr>
            <a:r>
              <a:t/>
            </a:r>
            <a:endParaRPr i="1" sz="1100"/>
          </a:p>
          <a:p>
            <a:pPr lvl="0" rtl="0">
              <a:spcBef>
                <a:spcPts val="0"/>
              </a:spcBef>
              <a:buClr>
                <a:schemeClr val="dk1"/>
              </a:buClr>
              <a:buSzPct val="100000"/>
              <a:buFont typeface="Arial"/>
              <a:buNone/>
            </a:pPr>
            <a:r>
              <a:rPr i="1" lang="en" sz="1100"/>
              <a:t>Flight code:</a:t>
            </a:r>
          </a:p>
          <a:p>
            <a:pPr indent="-228600" lvl="0" marL="457200" rtl="0">
              <a:spcBef>
                <a:spcPts val="0"/>
              </a:spcBef>
              <a:buSzPct val="100000"/>
            </a:pPr>
            <a:r>
              <a:rPr i="1" lang="en" sz="1100"/>
              <a:t>malformed</a:t>
            </a:r>
          </a:p>
          <a:p>
            <a:pPr indent="-228600" lvl="0" marL="457200" rtl="0">
              <a:spcBef>
                <a:spcPts val="0"/>
              </a:spcBef>
              <a:buSzPct val="100000"/>
            </a:pPr>
            <a:r>
              <a:rPr i="1" lang="en" sz="1100"/>
              <a:t>not in database</a:t>
            </a:r>
          </a:p>
          <a:p>
            <a:pPr indent="-228600" lvl="0" marL="457200" rtl="0">
              <a:spcBef>
                <a:spcPts val="0"/>
              </a:spcBef>
              <a:buSzPct val="100000"/>
            </a:pPr>
            <a:r>
              <a:rPr i="1" lang="en" sz="1100"/>
              <a:t>valid</a:t>
            </a:r>
          </a:p>
          <a:p>
            <a:pPr lvl="0" rtl="0">
              <a:spcBef>
                <a:spcPts val="0"/>
              </a:spcBef>
              <a:buClr>
                <a:schemeClr val="dk1"/>
              </a:buClr>
              <a:buFont typeface="Arial"/>
              <a:buNone/>
            </a:pPr>
            <a:r>
              <a:t/>
            </a:r>
            <a:endParaRPr i="1" sz="1100"/>
          </a:p>
          <a:p>
            <a:pPr lvl="0" rtl="0">
              <a:spcBef>
                <a:spcPts val="0"/>
              </a:spcBef>
              <a:buClr>
                <a:schemeClr val="dk1"/>
              </a:buClr>
              <a:buSzPct val="100000"/>
              <a:buFont typeface="Arial"/>
              <a:buNone/>
            </a:pPr>
            <a:r>
              <a:rPr i="1" lang="en" sz="1100"/>
              <a:t>Originating airport code:</a:t>
            </a:r>
          </a:p>
          <a:p>
            <a:pPr indent="-228600" lvl="0" marL="457200" rtl="0">
              <a:spcBef>
                <a:spcPts val="0"/>
              </a:spcBef>
              <a:buSzPct val="100000"/>
            </a:pPr>
            <a:r>
              <a:rPr i="1" lang="en" sz="1100"/>
              <a:t>malformed</a:t>
            </a:r>
          </a:p>
          <a:p>
            <a:pPr indent="-228600" lvl="0" marL="457200" rtl="0">
              <a:spcBef>
                <a:spcPts val="0"/>
              </a:spcBef>
              <a:buSzPct val="100000"/>
            </a:pPr>
            <a:r>
              <a:rPr i="1" lang="en" sz="1100"/>
              <a:t>not in database </a:t>
            </a:r>
          </a:p>
          <a:p>
            <a:pPr indent="-228600" lvl="0" marL="457200" rtl="0">
              <a:spcBef>
                <a:spcPts val="0"/>
              </a:spcBef>
              <a:buSzPct val="100000"/>
            </a:pPr>
            <a:r>
              <a:rPr i="1" lang="en" sz="1100"/>
              <a:t>differs from transfer airport </a:t>
            </a:r>
          </a:p>
          <a:p>
            <a:pPr indent="-228600" lvl="0" marL="457200" rtl="0">
              <a:spcBef>
                <a:spcPts val="0"/>
              </a:spcBef>
              <a:buSzPct val="100000"/>
            </a:pPr>
            <a:r>
              <a:rPr i="1" lang="en" sz="1100"/>
              <a:t>same as transfer airport</a:t>
            </a:r>
          </a:p>
          <a:p>
            <a:pPr lvl="0" rtl="0">
              <a:spcBef>
                <a:spcPts val="0"/>
              </a:spcBef>
              <a:buClr>
                <a:schemeClr val="dk1"/>
              </a:buClr>
              <a:buFont typeface="Arial"/>
              <a:buNone/>
            </a:pPr>
            <a:r>
              <a:t/>
            </a:r>
            <a:endParaRPr i="1" sz="1100"/>
          </a:p>
          <a:p>
            <a:pPr lvl="0" rtl="0">
              <a:spcBef>
                <a:spcPts val="0"/>
              </a:spcBef>
              <a:buClr>
                <a:schemeClr val="dk1"/>
              </a:buClr>
              <a:buSzPct val="100000"/>
              <a:buFont typeface="Arial"/>
              <a:buNone/>
            </a:pPr>
            <a:r>
              <a:rPr i="1" lang="en" sz="1100"/>
              <a:t>Scheduled departure time:</a:t>
            </a:r>
          </a:p>
          <a:p>
            <a:pPr indent="-228600" lvl="0" marL="457200" rtl="0">
              <a:spcBef>
                <a:spcPts val="0"/>
              </a:spcBef>
              <a:buSzPct val="100000"/>
            </a:pPr>
            <a:r>
              <a:rPr i="1" lang="en" sz="1100"/>
              <a:t>syntactically malformed</a:t>
            </a:r>
          </a:p>
          <a:p>
            <a:pPr indent="-228600" lvl="0" marL="457200" rtl="0">
              <a:spcBef>
                <a:spcPts val="0"/>
              </a:spcBef>
              <a:buSzPct val="100000"/>
            </a:pPr>
            <a:r>
              <a:rPr i="1" lang="en" sz="1100"/>
              <a:t>out of legal range</a:t>
            </a:r>
          </a:p>
          <a:p>
            <a:pPr indent="-228600" lvl="0" marL="457200" rtl="0">
              <a:spcBef>
                <a:spcPts val="0"/>
              </a:spcBef>
              <a:buSzPct val="100000"/>
            </a:pPr>
            <a:r>
              <a:rPr i="1" lang="en" sz="1100"/>
              <a:t>before arriving flight time (tA)</a:t>
            </a:r>
          </a:p>
          <a:p>
            <a:pPr indent="-228600" lvl="0" marL="457200" rtl="0">
              <a:spcBef>
                <a:spcPts val="0"/>
              </a:spcBef>
              <a:buSzPct val="100000"/>
            </a:pPr>
            <a:r>
              <a:rPr i="1" lang="en" sz="1100"/>
              <a:t>between tA and tA + minimum connection time (CT)</a:t>
            </a:r>
          </a:p>
          <a:p>
            <a:pPr indent="-228600" lvl="0" marL="457200" rtl="0">
              <a:spcBef>
                <a:spcPts val="0"/>
              </a:spcBef>
              <a:buSzPct val="100000"/>
            </a:pPr>
            <a:r>
              <a:rPr i="1" lang="en" sz="1100"/>
              <a:t>equal to tA + CT</a:t>
            </a:r>
          </a:p>
          <a:p>
            <a:pPr indent="-228600" lvl="0" marL="457200" rtl="0">
              <a:spcBef>
                <a:spcPts val="0"/>
              </a:spcBef>
              <a:buSzPct val="100000"/>
            </a:pPr>
            <a:r>
              <a:rPr i="1" lang="en" sz="1100"/>
              <a:t>greater than tA + CT</a:t>
            </a:r>
          </a:p>
          <a:p>
            <a:pPr lvl="0" rtl="0">
              <a:spcBef>
                <a:spcPts val="0"/>
              </a:spcBef>
              <a:buClr>
                <a:schemeClr val="dk1"/>
              </a:buClr>
              <a:buFont typeface="Arial"/>
              <a:buNone/>
            </a:pPr>
            <a:r>
              <a:t/>
            </a:r>
            <a:endParaRPr i="1" sz="1100"/>
          </a:p>
          <a:p>
            <a:pPr lvl="0" rtl="0">
              <a:spcBef>
                <a:spcPts val="0"/>
              </a:spcBef>
              <a:buClr>
                <a:schemeClr val="dk1"/>
              </a:buClr>
              <a:buSzPct val="100000"/>
              <a:buFont typeface="Arial"/>
              <a:buNone/>
            </a:pPr>
            <a:r>
              <a:rPr i="1" lang="en" sz="1100"/>
              <a:t>Destination airport code:</a:t>
            </a:r>
          </a:p>
          <a:p>
            <a:pPr indent="-228600" lvl="0" marL="457200" rtl="0">
              <a:spcBef>
                <a:spcPts val="0"/>
              </a:spcBef>
              <a:buSzPct val="100000"/>
            </a:pPr>
            <a:r>
              <a:rPr i="1" lang="en" sz="1100"/>
              <a:t>malformed </a:t>
            </a:r>
          </a:p>
          <a:p>
            <a:pPr indent="-228600" lvl="0" marL="457200" rtl="0">
              <a:spcBef>
                <a:spcPts val="0"/>
              </a:spcBef>
              <a:buSzPct val="100000"/>
            </a:pPr>
            <a:r>
              <a:rPr i="1" lang="en" sz="1100"/>
              <a:t>not in database</a:t>
            </a:r>
          </a:p>
          <a:p>
            <a:pPr indent="-228600" lvl="0" marL="457200" rtl="0">
              <a:spcBef>
                <a:spcPts val="0"/>
              </a:spcBef>
              <a:buSzPct val="100000"/>
            </a:pPr>
            <a:r>
              <a:rPr i="1" lang="en" sz="1100"/>
              <a:t>valid city</a:t>
            </a:r>
          </a:p>
          <a:p>
            <a:pPr lvl="0" rtl="0">
              <a:spcBef>
                <a:spcPts val="0"/>
              </a:spcBef>
              <a:buClr>
                <a:schemeClr val="dk1"/>
              </a:buClr>
              <a:buFont typeface="Arial"/>
              <a:buNone/>
            </a:pPr>
            <a:r>
              <a:t/>
            </a:r>
            <a:endParaRPr i="1" sz="1100"/>
          </a:p>
          <a:p>
            <a:pPr lvl="0" rtl="0">
              <a:spcBef>
                <a:spcPts val="0"/>
              </a:spcBef>
              <a:buNone/>
            </a:pPr>
            <a:r>
              <a:t/>
            </a:r>
            <a:endParaRPr/>
          </a:p>
        </p:txBody>
      </p:sp>
      <p:sp>
        <p:nvSpPr>
          <p:cNvPr id="195" name="Shape 195"/>
          <p:cNvSpPr txBox="1"/>
          <p:nvPr>
            <p:ph idx="3" type="body"/>
          </p:nvPr>
        </p:nvSpPr>
        <p:spPr>
          <a:xfrm>
            <a:off x="5788175" y="1600200"/>
            <a:ext cx="2978399" cy="4967700"/>
          </a:xfrm>
          <a:prstGeom prst="rect">
            <a:avLst/>
          </a:prstGeom>
        </p:spPr>
        <p:txBody>
          <a:bodyPr anchorCtr="0" anchor="t" bIns="91425" lIns="91425" rIns="91425" tIns="91425">
            <a:noAutofit/>
          </a:bodyPr>
          <a:lstStyle/>
          <a:p>
            <a:pPr lvl="0" rtl="0">
              <a:spcBef>
                <a:spcPts val="0"/>
              </a:spcBef>
              <a:buNone/>
            </a:pPr>
            <a:r>
              <a:rPr i="1" lang="en" sz="1100"/>
              <a:t>Scheduled arrival time:</a:t>
            </a:r>
          </a:p>
          <a:p>
            <a:pPr indent="-228600" lvl="0" marL="457200" rtl="0">
              <a:spcBef>
                <a:spcPts val="0"/>
              </a:spcBef>
              <a:buSzPct val="100000"/>
            </a:pPr>
            <a:r>
              <a:rPr i="1" lang="en" sz="1100"/>
              <a:t>syntactically malformed </a:t>
            </a:r>
          </a:p>
          <a:p>
            <a:pPr indent="-228600" lvl="0" marL="457200" rtl="0">
              <a:spcBef>
                <a:spcPts val="0"/>
              </a:spcBef>
              <a:buSzPct val="100000"/>
            </a:pPr>
            <a:r>
              <a:rPr i="1" lang="en" sz="1100"/>
              <a:t>out of legal range </a:t>
            </a:r>
          </a:p>
          <a:p>
            <a:pPr indent="-228600" lvl="0" marL="457200" rtl="0">
              <a:spcBef>
                <a:spcPts val="0"/>
              </a:spcBef>
              <a:buSzPct val="100000"/>
            </a:pPr>
            <a:r>
              <a:rPr i="1" lang="en" sz="1100"/>
              <a:t>legal</a:t>
            </a:r>
          </a:p>
          <a:p>
            <a:pPr rtl="0">
              <a:spcBef>
                <a:spcPts val="0"/>
              </a:spcBef>
              <a:buNone/>
            </a:pPr>
            <a:r>
              <a:t/>
            </a:r>
            <a:endParaRPr i="1" sz="1100"/>
          </a:p>
          <a:p>
            <a:pPr lvl="0" rtl="0">
              <a:spcBef>
                <a:spcPts val="0"/>
              </a:spcBef>
              <a:buClr>
                <a:schemeClr val="dk1"/>
              </a:buClr>
              <a:buSzPct val="100000"/>
              <a:buFont typeface="Arial"/>
              <a:buNone/>
            </a:pPr>
            <a:r>
              <a:rPr i="1" lang="en" sz="1100" u="sng"/>
              <a:t>Parameter: Database record</a:t>
            </a:r>
          </a:p>
          <a:p>
            <a:pPr lvl="0" rtl="0">
              <a:spcBef>
                <a:spcPts val="0"/>
              </a:spcBef>
              <a:buClr>
                <a:schemeClr val="dk1"/>
              </a:buClr>
              <a:buFont typeface="Arial"/>
              <a:buNone/>
            </a:pPr>
            <a:r>
              <a:t/>
            </a:r>
            <a:endParaRPr i="1" sz="1100"/>
          </a:p>
          <a:p>
            <a:pPr lvl="0" rtl="0">
              <a:spcBef>
                <a:spcPts val="0"/>
              </a:spcBef>
              <a:buClr>
                <a:schemeClr val="dk1"/>
              </a:buClr>
              <a:buSzPct val="100000"/>
              <a:buFont typeface="Arial"/>
              <a:buNone/>
            </a:pPr>
            <a:r>
              <a:rPr i="1" lang="en" sz="1100"/>
              <a:t>This parameter refers to the database time record corresponding to the transfer airport.</a:t>
            </a:r>
          </a:p>
          <a:p>
            <a:pPr lvl="0" rtl="0">
              <a:spcBef>
                <a:spcPts val="0"/>
              </a:spcBef>
              <a:buClr>
                <a:schemeClr val="dk1"/>
              </a:buClr>
              <a:buFont typeface="Arial"/>
              <a:buNone/>
            </a:pPr>
            <a:r>
              <a:t/>
            </a:r>
            <a:endParaRPr i="1" sz="1100"/>
          </a:p>
          <a:p>
            <a:pPr lvl="0" rtl="0">
              <a:spcBef>
                <a:spcPts val="0"/>
              </a:spcBef>
              <a:buClr>
                <a:schemeClr val="dk1"/>
              </a:buClr>
              <a:buSzPct val="100000"/>
              <a:buFont typeface="Arial"/>
              <a:buNone/>
            </a:pPr>
            <a:r>
              <a:rPr i="1" lang="en" sz="1100"/>
              <a:t>Airport code:</a:t>
            </a:r>
          </a:p>
          <a:p>
            <a:pPr indent="-228600" lvl="0" marL="457200" rtl="0">
              <a:spcBef>
                <a:spcPts val="0"/>
              </a:spcBef>
              <a:buSzPct val="100000"/>
            </a:pPr>
            <a:r>
              <a:rPr i="1" lang="en" sz="1100"/>
              <a:t>malformed</a:t>
            </a:r>
          </a:p>
          <a:p>
            <a:pPr indent="-228600" lvl="0" marL="457200" rtl="0">
              <a:spcBef>
                <a:spcPts val="0"/>
              </a:spcBef>
              <a:buSzPct val="100000"/>
            </a:pPr>
            <a:r>
              <a:rPr i="1" lang="en" sz="1100"/>
              <a:t>not found in database</a:t>
            </a:r>
          </a:p>
          <a:p>
            <a:pPr indent="-228600" lvl="0" marL="457200" rtl="0">
              <a:spcBef>
                <a:spcPts val="0"/>
              </a:spcBef>
              <a:buSzPct val="100000"/>
            </a:pPr>
            <a:r>
              <a:rPr i="1" lang="en" sz="1100"/>
              <a:t>valid</a:t>
            </a:r>
          </a:p>
          <a:p>
            <a:pPr lvl="0" rtl="0">
              <a:spcBef>
                <a:spcPts val="0"/>
              </a:spcBef>
              <a:buClr>
                <a:schemeClr val="dk1"/>
              </a:buClr>
              <a:buFont typeface="Arial"/>
              <a:buNone/>
            </a:pPr>
            <a:r>
              <a:t/>
            </a:r>
            <a:endParaRPr i="1" sz="1100"/>
          </a:p>
          <a:p>
            <a:pPr lvl="0" rtl="0">
              <a:spcBef>
                <a:spcPts val="0"/>
              </a:spcBef>
              <a:buClr>
                <a:schemeClr val="dk1"/>
              </a:buClr>
              <a:buSzPct val="100000"/>
              <a:buFont typeface="Arial"/>
              <a:buNone/>
            </a:pPr>
            <a:r>
              <a:rPr i="1" lang="en" sz="1100"/>
              <a:t>Airport country:</a:t>
            </a:r>
          </a:p>
          <a:p>
            <a:pPr indent="-228600" lvl="0" marL="457200" rtl="0">
              <a:spcBef>
                <a:spcPts val="0"/>
              </a:spcBef>
              <a:buSzPct val="100000"/>
            </a:pPr>
            <a:r>
              <a:rPr i="1" lang="en" sz="1100"/>
              <a:t>malformed</a:t>
            </a:r>
          </a:p>
          <a:p>
            <a:pPr indent="-228600" lvl="0" marL="457200" rtl="0">
              <a:spcBef>
                <a:spcPts val="0"/>
              </a:spcBef>
              <a:buSzPct val="100000"/>
            </a:pPr>
            <a:r>
              <a:rPr i="1" lang="en" sz="1100"/>
              <a:t>invalid</a:t>
            </a:r>
          </a:p>
          <a:p>
            <a:pPr indent="-228600" lvl="0" marL="457200" rtl="0">
              <a:spcBef>
                <a:spcPts val="0"/>
              </a:spcBef>
              <a:buSzPct val="100000"/>
            </a:pPr>
            <a:r>
              <a:rPr i="1" lang="en" sz="1100"/>
              <a:t>valid</a:t>
            </a:r>
          </a:p>
          <a:p>
            <a:pPr lvl="0" rtl="0">
              <a:spcBef>
                <a:spcPts val="0"/>
              </a:spcBef>
              <a:buClr>
                <a:schemeClr val="dk1"/>
              </a:buClr>
              <a:buFont typeface="Arial"/>
              <a:buNone/>
            </a:pPr>
            <a:r>
              <a:t/>
            </a:r>
            <a:endParaRPr i="1" sz="1100"/>
          </a:p>
          <a:p>
            <a:pPr lvl="0" rtl="0">
              <a:spcBef>
                <a:spcPts val="0"/>
              </a:spcBef>
              <a:buClr>
                <a:schemeClr val="dk1"/>
              </a:buClr>
              <a:buSzPct val="100000"/>
              <a:buFont typeface="Arial"/>
              <a:buNone/>
            </a:pPr>
            <a:r>
              <a:rPr i="1" lang="en" sz="1100"/>
              <a:t>Minimum connection time: </a:t>
            </a:r>
          </a:p>
          <a:p>
            <a:pPr indent="-228600" lvl="0" marL="457200" rtl="0">
              <a:spcBef>
                <a:spcPts val="0"/>
              </a:spcBef>
              <a:buSzPct val="100000"/>
            </a:pPr>
            <a:r>
              <a:rPr i="1" lang="en" sz="1100"/>
              <a:t>not found in database</a:t>
            </a:r>
          </a:p>
          <a:p>
            <a:pPr indent="-228600" lvl="0" marL="457200" rtl="0">
              <a:spcBef>
                <a:spcPts val="0"/>
              </a:spcBef>
              <a:buSzPct val="100000"/>
            </a:pPr>
            <a:r>
              <a:rPr i="1" lang="en" sz="1100"/>
              <a:t>invalid </a:t>
            </a:r>
          </a:p>
          <a:p>
            <a:pPr indent="-228600" lvl="0" marL="457200" rtl="0">
              <a:spcBef>
                <a:spcPts val="0"/>
              </a:spcBef>
              <a:buSzPct val="100000"/>
            </a:pPr>
            <a:r>
              <a:rPr i="1" lang="en" sz="1100"/>
              <a:t>valid</a:t>
            </a:r>
          </a:p>
          <a:p>
            <a:pPr lvl="0" rtl="0">
              <a:spcBef>
                <a:spcPts val="0"/>
              </a:spcBef>
              <a:buNone/>
            </a:pPr>
            <a:r>
              <a:t/>
            </a:r>
            <a:endParaRPr i="1" sz="1100"/>
          </a:p>
          <a:p>
            <a:pPr lvl="0" rtl="0">
              <a:spcBef>
                <a:spcPts val="0"/>
              </a:spcBef>
              <a:buNone/>
            </a:pPr>
            <a:r>
              <a:t/>
            </a:r>
            <a:endParaRPr/>
          </a:p>
        </p:txBody>
      </p:sp>
    </p:spTree>
  </p:cSld>
  <p:clrMapOvr>
    <a:masterClrMapping/>
  </p:clrMapOvr>
  <p:transition spd="slow">
    <p:cut/>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9" name="Shape 199"/>
        <p:cNvGrpSpPr/>
        <p:nvPr/>
      </p:nvGrpSpPr>
      <p:grpSpPr>
        <a:xfrm>
          <a:off x="0" y="0"/>
          <a:ext cx="0" cy="0"/>
          <a:chOff x="0" y="0"/>
          <a:chExt cx="0" cy="0"/>
        </a:xfrm>
      </p:grpSpPr>
      <p:sp>
        <p:nvSpPr>
          <p:cNvPr id="200" name="Shape 200"/>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Question 9</a:t>
            </a:r>
          </a:p>
        </p:txBody>
      </p:sp>
      <p:sp>
        <p:nvSpPr>
          <p:cNvPr id="201" name="Shape 201"/>
          <p:cNvSpPr txBox="1"/>
          <p:nvPr>
            <p:ph idx="1" type="body"/>
          </p:nvPr>
        </p:nvSpPr>
        <p:spPr>
          <a:xfrm>
            <a:off x="457200" y="1600200"/>
            <a:ext cx="8538599" cy="4967700"/>
          </a:xfrm>
          <a:prstGeom prst="rect">
            <a:avLst/>
          </a:prstGeom>
        </p:spPr>
        <p:txBody>
          <a:bodyPr anchorCtr="0" anchor="t" bIns="91425" lIns="91425" rIns="91425" tIns="91425">
            <a:noAutofit/>
          </a:bodyPr>
          <a:lstStyle/>
          <a:p>
            <a:pPr lvl="0" rtl="0">
              <a:spcBef>
                <a:spcPts val="0"/>
              </a:spcBef>
              <a:buClr>
                <a:schemeClr val="dk1"/>
              </a:buClr>
              <a:buSzPct val="36666"/>
              <a:buFont typeface="Arial"/>
              <a:buNone/>
            </a:pPr>
            <a:r>
              <a:rPr lang="en"/>
              <a:t>The following requirements are unclear and ambiguous. Explain why, and then rewrite the statements so that they can be objectively evaluated. </a:t>
            </a:r>
          </a:p>
          <a:p>
            <a:pPr lvl="0" rtl="0">
              <a:spcBef>
                <a:spcPts val="0"/>
              </a:spcBef>
              <a:buClr>
                <a:schemeClr val="dk1"/>
              </a:buClr>
              <a:buSzPct val="36666"/>
              <a:buFont typeface="Arial"/>
              <a:buNone/>
            </a:pPr>
            <a:r>
              <a:rPr lang="en"/>
              <a:t>a. The response time should be minimized.</a:t>
            </a:r>
          </a:p>
          <a:p>
            <a:pPr lvl="0" rtl="0">
              <a:spcBef>
                <a:spcPts val="0"/>
              </a:spcBef>
              <a:buClr>
                <a:schemeClr val="dk1"/>
              </a:buClr>
              <a:buSzPct val="36666"/>
              <a:buFont typeface="Arial"/>
              <a:buNone/>
            </a:pPr>
            <a:r>
              <a:rPr lang="en"/>
              <a:t>b. The alarm should be raised quickly after a high fuel level has been detected.</a:t>
            </a:r>
          </a:p>
          <a:p>
            <a:pPr lvl="0" rtl="0">
              <a:spcBef>
                <a:spcPts val="0"/>
              </a:spcBef>
              <a:buNone/>
            </a:pPr>
            <a:r>
              <a:t/>
            </a:r>
            <a:endParaRPr/>
          </a:p>
        </p:txBody>
      </p:sp>
      <p:sp>
        <p:nvSpPr>
          <p:cNvPr id="202" name="Shape 202"/>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19</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5" name="Shape 45"/>
        <p:cNvGrpSpPr/>
        <p:nvPr/>
      </p:nvGrpSpPr>
      <p:grpSpPr>
        <a:xfrm>
          <a:off x="0" y="0"/>
          <a:ext cx="0" cy="0"/>
          <a:chOff x="0" y="0"/>
          <a:chExt cx="0" cy="0"/>
        </a:xfrm>
      </p:grpSpPr>
      <p:sp>
        <p:nvSpPr>
          <p:cNvPr id="46" name="Shape 46"/>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General Questions</a:t>
            </a:r>
          </a:p>
        </p:txBody>
      </p:sp>
      <p:sp>
        <p:nvSpPr>
          <p:cNvPr id="47" name="Shape 47"/>
          <p:cNvSpPr txBox="1"/>
          <p:nvPr>
            <p:ph idx="1" type="body"/>
          </p:nvPr>
        </p:nvSpPr>
        <p:spPr>
          <a:xfrm>
            <a:off x="457200" y="1600200"/>
            <a:ext cx="8538599"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Today: Go over practice midterm questions.</a:t>
            </a:r>
          </a:p>
          <a:p>
            <a:pPr indent="-228600" lvl="0" marL="457200" marR="0" rtl="0" algn="l">
              <a:lnSpc>
                <a:spcPct val="100000"/>
              </a:lnSpc>
              <a:spcBef>
                <a:spcPts val="600"/>
              </a:spcBef>
              <a:spcAft>
                <a:spcPts val="0"/>
              </a:spcAft>
            </a:pPr>
            <a:r>
              <a:rPr lang="en"/>
              <a:t>First - any general questions on course content or homework? </a:t>
            </a:r>
          </a:p>
        </p:txBody>
      </p:sp>
      <p:sp>
        <p:nvSpPr>
          <p:cNvPr id="48" name="Shape 48"/>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2</a:t>
            </a:r>
          </a:p>
        </p:txBody>
      </p:sp>
    </p:spTree>
  </p:cSld>
  <p:clrMapOvr>
    <a:masterClrMapping/>
  </p:clrMapOvr>
  <p:transition spd="slow">
    <p:cut/>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6" name="Shape 206"/>
        <p:cNvGrpSpPr/>
        <p:nvPr/>
      </p:nvGrpSpPr>
      <p:grpSpPr>
        <a:xfrm>
          <a:off x="0" y="0"/>
          <a:ext cx="0" cy="0"/>
          <a:chOff x="0" y="0"/>
          <a:chExt cx="0" cy="0"/>
        </a:xfrm>
      </p:grpSpPr>
      <p:sp>
        <p:nvSpPr>
          <p:cNvPr id="207" name="Shape 207"/>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Question 9 - Solution</a:t>
            </a:r>
          </a:p>
        </p:txBody>
      </p:sp>
      <p:sp>
        <p:nvSpPr>
          <p:cNvPr id="208" name="Shape 208"/>
          <p:cNvSpPr txBox="1"/>
          <p:nvPr>
            <p:ph idx="1" type="body"/>
          </p:nvPr>
        </p:nvSpPr>
        <p:spPr>
          <a:xfrm>
            <a:off x="457200" y="1600200"/>
            <a:ext cx="8538599" cy="4967700"/>
          </a:xfrm>
          <a:prstGeom prst="rect">
            <a:avLst/>
          </a:prstGeom>
        </p:spPr>
        <p:txBody>
          <a:bodyPr anchorCtr="0" anchor="t" bIns="91425" lIns="91425" rIns="91425" tIns="91425">
            <a:noAutofit/>
          </a:bodyPr>
          <a:lstStyle/>
          <a:p>
            <a:pPr lvl="0" rtl="0">
              <a:spcBef>
                <a:spcPts val="0"/>
              </a:spcBef>
              <a:buNone/>
            </a:pPr>
            <a:r>
              <a:rPr lang="en" sz="2400">
                <a:solidFill>
                  <a:srgbClr val="434343"/>
                </a:solidFill>
              </a:rPr>
              <a:t>a. The response time should be minimized.</a:t>
            </a:r>
          </a:p>
          <a:p>
            <a:pPr lvl="0" rtl="0">
              <a:spcBef>
                <a:spcPts val="0"/>
              </a:spcBef>
              <a:buNone/>
            </a:pPr>
            <a:r>
              <a:t/>
            </a:r>
            <a:endParaRPr/>
          </a:p>
          <a:p>
            <a:pPr lvl="0" rtl="0">
              <a:spcBef>
                <a:spcPts val="0"/>
              </a:spcBef>
              <a:buNone/>
            </a:pPr>
            <a:r>
              <a:rPr lang="en"/>
              <a:t>“should” != shall</a:t>
            </a:r>
          </a:p>
          <a:p>
            <a:pPr lvl="0" rtl="0">
              <a:spcBef>
                <a:spcPts val="0"/>
              </a:spcBef>
              <a:buNone/>
            </a:pPr>
            <a:r>
              <a:rPr lang="en"/>
              <a:t>What does minimized mean? </a:t>
            </a:r>
          </a:p>
          <a:p>
            <a:pPr lvl="0" rtl="0">
              <a:spcBef>
                <a:spcPts val="0"/>
              </a:spcBef>
              <a:buNone/>
            </a:pPr>
            <a:r>
              <a:rPr lang="en"/>
              <a:t>Response time to what? </a:t>
            </a:r>
          </a:p>
          <a:p>
            <a:pPr lvl="0" rtl="0">
              <a:spcBef>
                <a:spcPts val="0"/>
              </a:spcBef>
              <a:buNone/>
            </a:pPr>
            <a:r>
              <a:t/>
            </a:r>
            <a:endParaRPr/>
          </a:p>
          <a:p>
            <a:pPr lvl="0" rtl="0">
              <a:spcBef>
                <a:spcPts val="0"/>
              </a:spcBef>
              <a:buNone/>
            </a:pPr>
            <a:r>
              <a:rPr lang="en"/>
              <a:t>“The system shall respond to a user request within ten seconds.”</a:t>
            </a:r>
          </a:p>
          <a:p>
            <a:pPr lvl="0" rtl="0">
              <a:spcBef>
                <a:spcPts val="0"/>
              </a:spcBef>
              <a:buNone/>
            </a:pPr>
            <a:r>
              <a:t/>
            </a:r>
            <a:endParaRPr/>
          </a:p>
        </p:txBody>
      </p:sp>
      <p:sp>
        <p:nvSpPr>
          <p:cNvPr id="209" name="Shape 209"/>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20</a:t>
            </a:r>
          </a:p>
        </p:txBody>
      </p:sp>
    </p:spTree>
  </p:cSld>
  <p:clrMapOvr>
    <a:masterClrMapping/>
  </p:clrMapOvr>
  <p:transition spd="slow">
    <p:cut/>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3" name="Shape 213"/>
        <p:cNvGrpSpPr/>
        <p:nvPr/>
      </p:nvGrpSpPr>
      <p:grpSpPr>
        <a:xfrm>
          <a:off x="0" y="0"/>
          <a:ext cx="0" cy="0"/>
          <a:chOff x="0" y="0"/>
          <a:chExt cx="0" cy="0"/>
        </a:xfrm>
      </p:grpSpPr>
      <p:sp>
        <p:nvSpPr>
          <p:cNvPr id="214" name="Shape 214"/>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Question 9 - Solution</a:t>
            </a:r>
          </a:p>
        </p:txBody>
      </p:sp>
      <p:sp>
        <p:nvSpPr>
          <p:cNvPr id="215" name="Shape 215"/>
          <p:cNvSpPr txBox="1"/>
          <p:nvPr>
            <p:ph idx="1" type="body"/>
          </p:nvPr>
        </p:nvSpPr>
        <p:spPr>
          <a:xfrm>
            <a:off x="457200" y="1600200"/>
            <a:ext cx="8538599" cy="4967700"/>
          </a:xfrm>
          <a:prstGeom prst="rect">
            <a:avLst/>
          </a:prstGeom>
        </p:spPr>
        <p:txBody>
          <a:bodyPr anchorCtr="0" anchor="t" bIns="91425" lIns="91425" rIns="91425" tIns="91425">
            <a:noAutofit/>
          </a:bodyPr>
          <a:lstStyle/>
          <a:p>
            <a:pPr lvl="0" rtl="0">
              <a:spcBef>
                <a:spcPts val="0"/>
              </a:spcBef>
              <a:buClr>
                <a:schemeClr val="dk1"/>
              </a:buClr>
              <a:buSzPct val="45833"/>
              <a:buFont typeface="Arial"/>
              <a:buNone/>
            </a:pPr>
            <a:r>
              <a:rPr lang="en" sz="2400">
                <a:solidFill>
                  <a:srgbClr val="434343"/>
                </a:solidFill>
              </a:rPr>
              <a:t>b. The alarm should be raised quickly after a high fuel level has been detected.</a:t>
            </a:r>
          </a:p>
          <a:p>
            <a:pPr lvl="0" rtl="0">
              <a:spcBef>
                <a:spcPts val="0"/>
              </a:spcBef>
              <a:buClr>
                <a:schemeClr val="dk1"/>
              </a:buClr>
              <a:buFont typeface="Arial"/>
              <a:buNone/>
            </a:pPr>
            <a:r>
              <a:t/>
            </a:r>
            <a:endParaRPr/>
          </a:p>
          <a:p>
            <a:pPr lvl="0" rtl="0">
              <a:spcBef>
                <a:spcPts val="0"/>
              </a:spcBef>
              <a:buClr>
                <a:schemeClr val="dk1"/>
              </a:buClr>
              <a:buSzPct val="36666"/>
              <a:buFont typeface="Arial"/>
              <a:buNone/>
            </a:pPr>
            <a:r>
              <a:rPr lang="en"/>
              <a:t>Quickly? </a:t>
            </a:r>
          </a:p>
          <a:p>
            <a:pPr lvl="0" rtl="0">
              <a:spcBef>
                <a:spcPts val="0"/>
              </a:spcBef>
              <a:buClr>
                <a:schemeClr val="dk1"/>
              </a:buClr>
              <a:buSzPct val="36666"/>
              <a:buFont typeface="Arial"/>
              <a:buNone/>
            </a:pPr>
            <a:r>
              <a:rPr lang="en"/>
              <a:t>Is “high fuel level” a boolean condition or a specific quantity? </a:t>
            </a:r>
          </a:p>
          <a:p>
            <a:pPr lvl="0" rtl="0">
              <a:spcBef>
                <a:spcPts val="0"/>
              </a:spcBef>
              <a:buClr>
                <a:schemeClr val="dk1"/>
              </a:buClr>
              <a:buFont typeface="Arial"/>
              <a:buNone/>
            </a:pPr>
            <a:r>
              <a:t/>
            </a:r>
            <a:endParaRPr/>
          </a:p>
          <a:p>
            <a:pPr lvl="0" rtl="0">
              <a:spcBef>
                <a:spcPts val="0"/>
              </a:spcBef>
              <a:buClr>
                <a:schemeClr val="dk1"/>
              </a:buClr>
              <a:buSzPct val="36666"/>
              <a:buFont typeface="Arial"/>
              <a:buNone/>
            </a:pPr>
            <a:r>
              <a:rPr lang="en"/>
              <a:t>“The alarm shall be raised within 5 seconds of the fuel level reaching 10 cm.”</a:t>
            </a:r>
          </a:p>
          <a:p>
            <a:pPr lvl="0" rtl="0">
              <a:spcBef>
                <a:spcPts val="0"/>
              </a:spcBef>
              <a:buNone/>
            </a:pPr>
            <a:r>
              <a:t/>
            </a:r>
            <a:endParaRPr sz="2400">
              <a:solidFill>
                <a:srgbClr val="434343"/>
              </a:solidFill>
            </a:endParaRPr>
          </a:p>
        </p:txBody>
      </p:sp>
      <p:sp>
        <p:nvSpPr>
          <p:cNvPr id="216" name="Shape 216"/>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21</a:t>
            </a:r>
          </a:p>
        </p:txBody>
      </p:sp>
    </p:spTree>
  </p:cSld>
  <p:clrMapOvr>
    <a:masterClrMapping/>
  </p:clrMapOvr>
  <p:transition spd="slow">
    <p:cut/>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0" name="Shape 220"/>
        <p:cNvGrpSpPr/>
        <p:nvPr/>
      </p:nvGrpSpPr>
      <p:grpSpPr>
        <a:xfrm>
          <a:off x="0" y="0"/>
          <a:ext cx="0" cy="0"/>
          <a:chOff x="0" y="0"/>
          <a:chExt cx="0" cy="0"/>
        </a:xfrm>
      </p:grpSpPr>
      <p:sp>
        <p:nvSpPr>
          <p:cNvPr id="221" name="Shape 221"/>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Question 10</a:t>
            </a:r>
          </a:p>
        </p:txBody>
      </p:sp>
      <p:sp>
        <p:nvSpPr>
          <p:cNvPr id="222" name="Shape 222"/>
          <p:cNvSpPr txBox="1"/>
          <p:nvPr>
            <p:ph idx="1" type="body"/>
          </p:nvPr>
        </p:nvSpPr>
        <p:spPr>
          <a:xfrm>
            <a:off x="457200" y="1600200"/>
            <a:ext cx="8538599" cy="4967700"/>
          </a:xfrm>
          <a:prstGeom prst="rect">
            <a:avLst/>
          </a:prstGeom>
        </p:spPr>
        <p:txBody>
          <a:bodyPr anchorCtr="0" anchor="t" bIns="91425" lIns="91425" rIns="91425" tIns="91425">
            <a:noAutofit/>
          </a:bodyPr>
          <a:lstStyle/>
          <a:p>
            <a:pPr lvl="0" rtl="0">
              <a:spcBef>
                <a:spcPts val="0"/>
              </a:spcBef>
              <a:buNone/>
            </a:pPr>
            <a:r>
              <a:rPr lang="en"/>
              <a:t>In class, we discussed the importance of defining a test case for each requirement. What are the two primary benefits of defining this test case?</a:t>
            </a:r>
          </a:p>
        </p:txBody>
      </p:sp>
      <p:sp>
        <p:nvSpPr>
          <p:cNvPr id="223" name="Shape 223"/>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22</a:t>
            </a:r>
          </a:p>
        </p:txBody>
      </p:sp>
    </p:spTree>
  </p:cSld>
  <p:clrMapOvr>
    <a:masterClrMapping/>
  </p:clrMapOvr>
  <p:transition spd="slow">
    <p:cut/>
  </p:transition>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7" name="Shape 227"/>
        <p:cNvGrpSpPr/>
        <p:nvPr/>
      </p:nvGrpSpPr>
      <p:grpSpPr>
        <a:xfrm>
          <a:off x="0" y="0"/>
          <a:ext cx="0" cy="0"/>
          <a:chOff x="0" y="0"/>
          <a:chExt cx="0" cy="0"/>
        </a:xfrm>
      </p:grpSpPr>
      <p:sp>
        <p:nvSpPr>
          <p:cNvPr id="228" name="Shape 228"/>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Question 10 - Solution</a:t>
            </a:r>
          </a:p>
        </p:txBody>
      </p:sp>
      <p:sp>
        <p:nvSpPr>
          <p:cNvPr id="229" name="Shape 229"/>
          <p:cNvSpPr txBox="1"/>
          <p:nvPr>
            <p:ph idx="1" type="body"/>
          </p:nvPr>
        </p:nvSpPr>
        <p:spPr>
          <a:xfrm>
            <a:off x="457200" y="1600200"/>
            <a:ext cx="8538599" cy="4967700"/>
          </a:xfrm>
          <a:prstGeom prst="rect">
            <a:avLst/>
          </a:prstGeom>
        </p:spPr>
        <p:txBody>
          <a:bodyPr anchorCtr="0" anchor="t" bIns="91425" lIns="91425" rIns="91425" tIns="91425">
            <a:noAutofit/>
          </a:bodyPr>
          <a:lstStyle/>
          <a:p>
            <a:pPr indent="-228600" lvl="0" marL="457200" rtl="0">
              <a:spcBef>
                <a:spcPts val="0"/>
              </a:spcBef>
              <a:buAutoNum type="arabicPeriod"/>
            </a:pPr>
            <a:r>
              <a:rPr lang="en"/>
              <a:t>A test case will greatly help us in the integration testing phase. Groups can start defining tests early and be ready when the system comes online.</a:t>
            </a:r>
          </a:p>
          <a:p>
            <a:pPr indent="-228600" lvl="0" marL="457200" rtl="0">
              <a:spcBef>
                <a:spcPts val="0"/>
              </a:spcBef>
              <a:buAutoNum type="arabicPeriod"/>
            </a:pPr>
            <a:r>
              <a:rPr lang="en"/>
              <a:t>Test cases force us to write testable (thus, good) requirements. If a requirement is not testable, we cannot write a test case.</a:t>
            </a:r>
          </a:p>
        </p:txBody>
      </p:sp>
      <p:sp>
        <p:nvSpPr>
          <p:cNvPr id="230" name="Shape 230"/>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23</a:t>
            </a:r>
          </a:p>
        </p:txBody>
      </p:sp>
    </p:spTree>
  </p:cSld>
  <p:clrMapOvr>
    <a:masterClrMapping/>
  </p:clrMapOvr>
  <p:transition spd="slow">
    <p:cut/>
  </p:transition>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4" name="Shape 234"/>
        <p:cNvGrpSpPr/>
        <p:nvPr/>
      </p:nvGrpSpPr>
      <p:grpSpPr>
        <a:xfrm>
          <a:off x="0" y="0"/>
          <a:ext cx="0" cy="0"/>
          <a:chOff x="0" y="0"/>
          <a:chExt cx="0" cy="0"/>
        </a:xfrm>
      </p:grpSpPr>
      <p:sp>
        <p:nvSpPr>
          <p:cNvPr id="235" name="Shape 235"/>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Question 11</a:t>
            </a:r>
          </a:p>
        </p:txBody>
      </p:sp>
      <p:sp>
        <p:nvSpPr>
          <p:cNvPr id="236" name="Shape 236"/>
          <p:cNvSpPr txBox="1"/>
          <p:nvPr>
            <p:ph idx="1" type="body"/>
          </p:nvPr>
        </p:nvSpPr>
        <p:spPr>
          <a:xfrm>
            <a:off x="457200" y="1600200"/>
            <a:ext cx="8538599" cy="4967700"/>
          </a:xfrm>
          <a:prstGeom prst="rect">
            <a:avLst/>
          </a:prstGeom>
        </p:spPr>
        <p:txBody>
          <a:bodyPr anchorCtr="0" anchor="t" bIns="91425" lIns="91425" rIns="91425" tIns="91425">
            <a:noAutofit/>
          </a:bodyPr>
          <a:lstStyle/>
          <a:p>
            <a:pPr rtl="0">
              <a:spcBef>
                <a:spcPts val="0"/>
              </a:spcBef>
              <a:buNone/>
            </a:pPr>
            <a:r>
              <a:rPr lang="en">
                <a:solidFill>
                  <a:srgbClr val="000000"/>
                </a:solidFill>
              </a:rPr>
              <a:t>You are setting out to develop a new GUI for an old application. The system has a diverse set of users and the system has to be acceptable to all of the user types. </a:t>
            </a:r>
          </a:p>
          <a:p>
            <a:pPr rtl="0">
              <a:spcBef>
                <a:spcPts val="0"/>
              </a:spcBef>
              <a:buNone/>
            </a:pPr>
            <a:r>
              <a:t/>
            </a:r>
            <a:endParaRPr>
              <a:solidFill>
                <a:srgbClr val="000000"/>
              </a:solidFill>
            </a:endParaRPr>
          </a:p>
          <a:p>
            <a:pPr lvl="0" rtl="0">
              <a:spcBef>
                <a:spcPts val="0"/>
              </a:spcBef>
              <a:buNone/>
            </a:pPr>
            <a:r>
              <a:rPr lang="en">
                <a:solidFill>
                  <a:srgbClr val="000000"/>
                </a:solidFill>
              </a:rPr>
              <a:t>What development process would you use? Justify your answer.</a:t>
            </a:r>
          </a:p>
        </p:txBody>
      </p:sp>
      <p:sp>
        <p:nvSpPr>
          <p:cNvPr id="237" name="Shape 237"/>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24</a:t>
            </a:r>
          </a:p>
        </p:txBody>
      </p:sp>
    </p:spTree>
  </p:cSld>
  <p:clrMapOvr>
    <a:masterClrMapping/>
  </p:clrMapOvr>
  <p:transition spd="slow">
    <p:cut/>
  </p:transition>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1" name="Shape 241"/>
        <p:cNvGrpSpPr/>
        <p:nvPr/>
      </p:nvGrpSpPr>
      <p:grpSpPr>
        <a:xfrm>
          <a:off x="0" y="0"/>
          <a:ext cx="0" cy="0"/>
          <a:chOff x="0" y="0"/>
          <a:chExt cx="0" cy="0"/>
        </a:xfrm>
      </p:grpSpPr>
      <p:sp>
        <p:nvSpPr>
          <p:cNvPr id="242" name="Shape 242"/>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Question 11 - Solution</a:t>
            </a:r>
          </a:p>
        </p:txBody>
      </p:sp>
      <p:sp>
        <p:nvSpPr>
          <p:cNvPr id="243" name="Shape 243"/>
          <p:cNvSpPr txBox="1"/>
          <p:nvPr>
            <p:ph idx="1" type="body"/>
          </p:nvPr>
        </p:nvSpPr>
        <p:spPr>
          <a:xfrm>
            <a:off x="457200" y="1600200"/>
            <a:ext cx="8538599" cy="4967700"/>
          </a:xfrm>
          <a:prstGeom prst="rect">
            <a:avLst/>
          </a:prstGeom>
        </p:spPr>
        <p:txBody>
          <a:bodyPr anchorCtr="0" anchor="t" bIns="91425" lIns="91425" rIns="91425" tIns="91425">
            <a:noAutofit/>
          </a:bodyPr>
          <a:lstStyle/>
          <a:p>
            <a:pPr lvl="0" rtl="0">
              <a:spcBef>
                <a:spcPts val="0"/>
              </a:spcBef>
              <a:buNone/>
            </a:pPr>
            <a:r>
              <a:rPr lang="en">
                <a:solidFill>
                  <a:srgbClr val="000000"/>
                </a:solidFill>
              </a:rPr>
              <a:t>Any process that makes use of evolutionary prototyping. Build something rapidly and get use feedback, then build something new that incorporates that feedback.</a:t>
            </a:r>
          </a:p>
        </p:txBody>
      </p:sp>
      <p:sp>
        <p:nvSpPr>
          <p:cNvPr id="244" name="Shape 244"/>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25</a:t>
            </a:r>
          </a:p>
        </p:txBody>
      </p:sp>
    </p:spTree>
  </p:cSld>
  <p:clrMapOvr>
    <a:masterClrMapping/>
  </p:clrMapOvr>
  <p:transition spd="slow">
    <p:cut/>
  </p:transition>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8" name="Shape 248"/>
        <p:cNvGrpSpPr/>
        <p:nvPr/>
      </p:nvGrpSpPr>
      <p:grpSpPr>
        <a:xfrm>
          <a:off x="0" y="0"/>
          <a:ext cx="0" cy="0"/>
          <a:chOff x="0" y="0"/>
          <a:chExt cx="0" cy="0"/>
        </a:xfrm>
      </p:grpSpPr>
      <p:sp>
        <p:nvSpPr>
          <p:cNvPr id="249" name="Shape 249"/>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Question 12</a:t>
            </a:r>
          </a:p>
        </p:txBody>
      </p:sp>
      <p:sp>
        <p:nvSpPr>
          <p:cNvPr id="250" name="Shape 250"/>
          <p:cNvSpPr txBox="1"/>
          <p:nvPr>
            <p:ph idx="1" type="body"/>
          </p:nvPr>
        </p:nvSpPr>
        <p:spPr>
          <a:xfrm>
            <a:off x="457200" y="1600200"/>
            <a:ext cx="8538599" cy="4967700"/>
          </a:xfrm>
          <a:prstGeom prst="rect">
            <a:avLst/>
          </a:prstGeom>
        </p:spPr>
        <p:txBody>
          <a:bodyPr anchorCtr="0" anchor="t" bIns="91425" lIns="91425" rIns="91425" tIns="91425">
            <a:noAutofit/>
          </a:bodyPr>
          <a:lstStyle/>
          <a:p>
            <a:pPr lvl="0" rtl="0">
              <a:spcBef>
                <a:spcPts val="0"/>
              </a:spcBef>
              <a:buNone/>
            </a:pPr>
            <a:r>
              <a:rPr lang="en">
                <a:solidFill>
                  <a:srgbClr val="000000"/>
                </a:solidFill>
              </a:rPr>
              <a:t>Briefly discuss the concept of incrementality (from now on, this is a real word) as it applies to software development.</a:t>
            </a:r>
          </a:p>
        </p:txBody>
      </p:sp>
      <p:sp>
        <p:nvSpPr>
          <p:cNvPr id="251" name="Shape 251"/>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26</a:t>
            </a:r>
          </a:p>
        </p:txBody>
      </p:sp>
    </p:spTree>
  </p:cSld>
  <p:clrMapOvr>
    <a:masterClrMapping/>
  </p:clrMapOvr>
  <p:transition spd="slow">
    <p:cut/>
  </p:transition>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5" name="Shape 255"/>
        <p:cNvGrpSpPr/>
        <p:nvPr/>
      </p:nvGrpSpPr>
      <p:grpSpPr>
        <a:xfrm>
          <a:off x="0" y="0"/>
          <a:ext cx="0" cy="0"/>
          <a:chOff x="0" y="0"/>
          <a:chExt cx="0" cy="0"/>
        </a:xfrm>
      </p:grpSpPr>
      <p:sp>
        <p:nvSpPr>
          <p:cNvPr id="256" name="Shape 256"/>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Question 12 - Solution</a:t>
            </a:r>
          </a:p>
        </p:txBody>
      </p:sp>
      <p:sp>
        <p:nvSpPr>
          <p:cNvPr id="257" name="Shape 257"/>
          <p:cNvSpPr txBox="1"/>
          <p:nvPr>
            <p:ph idx="1" type="body"/>
          </p:nvPr>
        </p:nvSpPr>
        <p:spPr>
          <a:xfrm>
            <a:off x="457200" y="1600200"/>
            <a:ext cx="8538599" cy="4967700"/>
          </a:xfrm>
          <a:prstGeom prst="rect">
            <a:avLst/>
          </a:prstGeom>
        </p:spPr>
        <p:txBody>
          <a:bodyPr anchorCtr="0" anchor="t" bIns="91425" lIns="91425" rIns="91425" tIns="91425">
            <a:noAutofit/>
          </a:bodyPr>
          <a:lstStyle/>
          <a:p>
            <a:pPr rtl="0">
              <a:spcBef>
                <a:spcPts val="0"/>
              </a:spcBef>
              <a:buNone/>
            </a:pPr>
            <a:r>
              <a:rPr lang="en">
                <a:solidFill>
                  <a:srgbClr val="000000"/>
                </a:solidFill>
              </a:rPr>
              <a:t>Incrementality is the principle of breaking the software project (or anything else) into smaller manageable pieces that can be used by the customer while other pieces are still in development. </a:t>
            </a:r>
          </a:p>
          <a:p>
            <a:pPr lvl="0" rtl="0">
              <a:spcBef>
                <a:spcPts val="0"/>
              </a:spcBef>
              <a:buNone/>
            </a:pPr>
            <a:r>
              <a:rPr lang="en">
                <a:solidFill>
                  <a:srgbClr val="000000"/>
                </a:solidFill>
              </a:rPr>
              <a:t>As new pieces are completed, they are integrated until we have a complete system.</a:t>
            </a:r>
          </a:p>
        </p:txBody>
      </p:sp>
      <p:sp>
        <p:nvSpPr>
          <p:cNvPr id="258" name="Shape 258"/>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27</a:t>
            </a:r>
          </a:p>
        </p:txBody>
      </p:sp>
    </p:spTree>
  </p:cSld>
  <p:clrMapOvr>
    <a:masterClrMapping/>
  </p:clrMapOvr>
  <p:transition spd="slow">
    <p:cut/>
  </p:transition>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2" name="Shape 262"/>
        <p:cNvGrpSpPr/>
        <p:nvPr/>
      </p:nvGrpSpPr>
      <p:grpSpPr>
        <a:xfrm>
          <a:off x="0" y="0"/>
          <a:ext cx="0" cy="0"/>
          <a:chOff x="0" y="0"/>
          <a:chExt cx="0" cy="0"/>
        </a:xfrm>
      </p:grpSpPr>
      <p:sp>
        <p:nvSpPr>
          <p:cNvPr id="263" name="Shape 263"/>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Question 13</a:t>
            </a:r>
          </a:p>
        </p:txBody>
      </p:sp>
      <p:sp>
        <p:nvSpPr>
          <p:cNvPr id="264" name="Shape 264"/>
          <p:cNvSpPr txBox="1"/>
          <p:nvPr>
            <p:ph idx="1" type="body"/>
          </p:nvPr>
        </p:nvSpPr>
        <p:spPr>
          <a:xfrm>
            <a:off x="457200" y="1600200"/>
            <a:ext cx="8538599" cy="4967700"/>
          </a:xfrm>
          <a:prstGeom prst="rect">
            <a:avLst/>
          </a:prstGeom>
        </p:spPr>
        <p:txBody>
          <a:bodyPr anchorCtr="0" anchor="t" bIns="91425" lIns="91425" rIns="91425" tIns="91425">
            <a:noAutofit/>
          </a:bodyPr>
          <a:lstStyle/>
          <a:p>
            <a:pPr rtl="0">
              <a:spcBef>
                <a:spcPts val="0"/>
              </a:spcBef>
              <a:buNone/>
            </a:pPr>
            <a:r>
              <a:rPr lang="en" sz="2200">
                <a:solidFill>
                  <a:srgbClr val="000000"/>
                </a:solidFill>
              </a:rPr>
              <a:t>The main function of a vending machine is to allow the customer to buy products from the machine (soda, candy, etc). When the customer wants to buy some of the products, they insert money, select one or more products, and the machine dispenses the product to the customer. Should the product cost less than the amount of money inserted, the machine will dispense change. The machine must be restocked when it runs out of products. A collector comes and collects money from the vending machine.</a:t>
            </a:r>
          </a:p>
          <a:p>
            <a:pPr rtl="0">
              <a:spcBef>
                <a:spcPts val="0"/>
              </a:spcBef>
              <a:buNone/>
            </a:pPr>
            <a:r>
              <a:t/>
            </a:r>
            <a:endParaRPr sz="2200">
              <a:solidFill>
                <a:srgbClr val="000000"/>
              </a:solidFill>
            </a:endParaRPr>
          </a:p>
          <a:p>
            <a:pPr rtl="0">
              <a:spcBef>
                <a:spcPts val="0"/>
              </a:spcBef>
              <a:buNone/>
            </a:pPr>
            <a:r>
              <a:rPr b="1" lang="en" sz="2200">
                <a:solidFill>
                  <a:srgbClr val="000000"/>
                </a:solidFill>
              </a:rPr>
              <a:t>1: Identify the actors and use cases and draw a use case diagram. </a:t>
            </a:r>
          </a:p>
          <a:p>
            <a:pPr rtl="0">
              <a:spcBef>
                <a:spcPts val="0"/>
              </a:spcBef>
              <a:buNone/>
            </a:pPr>
            <a:r>
              <a:rPr b="1" lang="en" sz="2200">
                <a:solidFill>
                  <a:srgbClr val="000000"/>
                </a:solidFill>
              </a:rPr>
              <a:t>2: Define the basic course of events for one of the use cases.</a:t>
            </a:r>
          </a:p>
          <a:p>
            <a:pPr lvl="0" rtl="0">
              <a:spcBef>
                <a:spcPts val="0"/>
              </a:spcBef>
              <a:buNone/>
            </a:pPr>
            <a:r>
              <a:rPr b="1" lang="en" sz="2200">
                <a:solidFill>
                  <a:srgbClr val="000000"/>
                </a:solidFill>
              </a:rPr>
              <a:t>3: What are the exception or alternate paths for that scenario?</a:t>
            </a:r>
          </a:p>
        </p:txBody>
      </p:sp>
      <p:sp>
        <p:nvSpPr>
          <p:cNvPr id="265" name="Shape 265"/>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28</a:t>
            </a:r>
          </a:p>
        </p:txBody>
      </p:sp>
    </p:spTree>
  </p:cSld>
  <p:clrMapOvr>
    <a:masterClrMapping/>
  </p:clrMapOvr>
  <p:transition spd="slow">
    <p:cut/>
  </p:transition>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9" name="Shape 269"/>
        <p:cNvGrpSpPr/>
        <p:nvPr/>
      </p:nvGrpSpPr>
      <p:grpSpPr>
        <a:xfrm>
          <a:off x="0" y="0"/>
          <a:ext cx="0" cy="0"/>
          <a:chOff x="0" y="0"/>
          <a:chExt cx="0" cy="0"/>
        </a:xfrm>
      </p:grpSpPr>
      <p:sp>
        <p:nvSpPr>
          <p:cNvPr id="270" name="Shape 270"/>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Question 14</a:t>
            </a:r>
          </a:p>
        </p:txBody>
      </p:sp>
      <p:sp>
        <p:nvSpPr>
          <p:cNvPr id="271" name="Shape 271"/>
          <p:cNvSpPr txBox="1"/>
          <p:nvPr>
            <p:ph idx="1" type="body"/>
          </p:nvPr>
        </p:nvSpPr>
        <p:spPr>
          <a:xfrm>
            <a:off x="226200" y="1600200"/>
            <a:ext cx="8922600" cy="4967700"/>
          </a:xfrm>
          <a:prstGeom prst="rect">
            <a:avLst/>
          </a:prstGeom>
        </p:spPr>
        <p:txBody>
          <a:bodyPr anchorCtr="0" anchor="t" bIns="91425" lIns="91425" rIns="91425" tIns="91425">
            <a:noAutofit/>
          </a:bodyPr>
          <a:lstStyle/>
          <a:p>
            <a:pPr rtl="0">
              <a:spcBef>
                <a:spcPts val="0"/>
              </a:spcBef>
              <a:buNone/>
            </a:pPr>
            <a:r>
              <a:rPr lang="en">
                <a:solidFill>
                  <a:srgbClr val="000000"/>
                </a:solidFill>
              </a:rPr>
              <a:t>There is a difference between the internal and external completeness of a requirements document.</a:t>
            </a:r>
          </a:p>
          <a:p>
            <a:pPr rtl="0">
              <a:spcBef>
                <a:spcPts val="0"/>
              </a:spcBef>
              <a:buNone/>
            </a:pPr>
            <a:r>
              <a:t/>
            </a:r>
            <a:endParaRPr>
              <a:solidFill>
                <a:srgbClr val="000000"/>
              </a:solidFill>
            </a:endParaRPr>
          </a:p>
          <a:p>
            <a:pPr rtl="0">
              <a:spcBef>
                <a:spcPts val="0"/>
              </a:spcBef>
              <a:buNone/>
            </a:pPr>
            <a:r>
              <a:rPr b="1" lang="en">
                <a:solidFill>
                  <a:srgbClr val="000000"/>
                </a:solidFill>
              </a:rPr>
              <a:t>1: Describe internal and external completeness.</a:t>
            </a:r>
          </a:p>
          <a:p>
            <a:pPr lvl="0" rtl="0">
              <a:spcBef>
                <a:spcPts val="0"/>
              </a:spcBef>
              <a:buNone/>
            </a:pPr>
            <a:r>
              <a:rPr b="1" lang="en">
                <a:solidFill>
                  <a:srgbClr val="000000"/>
                </a:solidFill>
              </a:rPr>
              <a:t>2: Which is harder? Why?</a:t>
            </a:r>
          </a:p>
        </p:txBody>
      </p:sp>
      <p:sp>
        <p:nvSpPr>
          <p:cNvPr id="272" name="Shape 272"/>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29</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2" name="Shape 52"/>
        <p:cNvGrpSpPr/>
        <p:nvPr/>
      </p:nvGrpSpPr>
      <p:grpSpPr>
        <a:xfrm>
          <a:off x="0" y="0"/>
          <a:ext cx="0" cy="0"/>
          <a:chOff x="0" y="0"/>
          <a:chExt cx="0" cy="0"/>
        </a:xfrm>
      </p:grpSpPr>
      <p:sp>
        <p:nvSpPr>
          <p:cNvPr id="53" name="Shape 53"/>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Question 1</a:t>
            </a:r>
          </a:p>
        </p:txBody>
      </p:sp>
      <p:sp>
        <p:nvSpPr>
          <p:cNvPr id="54" name="Shape 54"/>
          <p:cNvSpPr txBox="1"/>
          <p:nvPr>
            <p:ph idx="1" type="body"/>
          </p:nvPr>
        </p:nvSpPr>
        <p:spPr>
          <a:xfrm>
            <a:off x="457200" y="1600200"/>
            <a:ext cx="8538599" cy="4967700"/>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lang="en"/>
              <a:t>Briefly explain why a software system must change or become progressively less useful?</a:t>
            </a:r>
          </a:p>
        </p:txBody>
      </p:sp>
      <p:sp>
        <p:nvSpPr>
          <p:cNvPr id="55" name="Shape 55"/>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3</a:t>
            </a:r>
          </a:p>
        </p:txBody>
      </p:sp>
    </p:spTree>
  </p:cSld>
  <p:clrMapOvr>
    <a:masterClrMapping/>
  </p:clrMapOvr>
  <p:transition spd="slow">
    <p:cut/>
  </p:transition>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6" name="Shape 276"/>
        <p:cNvGrpSpPr/>
        <p:nvPr/>
      </p:nvGrpSpPr>
      <p:grpSpPr>
        <a:xfrm>
          <a:off x="0" y="0"/>
          <a:ext cx="0" cy="0"/>
          <a:chOff x="0" y="0"/>
          <a:chExt cx="0" cy="0"/>
        </a:xfrm>
      </p:grpSpPr>
      <p:sp>
        <p:nvSpPr>
          <p:cNvPr id="277" name="Shape 277"/>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Question 14 - Solution</a:t>
            </a:r>
          </a:p>
        </p:txBody>
      </p:sp>
      <p:sp>
        <p:nvSpPr>
          <p:cNvPr id="278" name="Shape 278"/>
          <p:cNvSpPr txBox="1"/>
          <p:nvPr>
            <p:ph idx="1" type="body"/>
          </p:nvPr>
        </p:nvSpPr>
        <p:spPr>
          <a:xfrm>
            <a:off x="457200" y="1600200"/>
            <a:ext cx="8538599" cy="4967700"/>
          </a:xfrm>
          <a:prstGeom prst="rect">
            <a:avLst/>
          </a:prstGeom>
        </p:spPr>
        <p:txBody>
          <a:bodyPr anchorCtr="0" anchor="t" bIns="91425" lIns="91425" rIns="91425" tIns="91425">
            <a:noAutofit/>
          </a:bodyPr>
          <a:lstStyle/>
          <a:p>
            <a:pPr rtl="0">
              <a:spcBef>
                <a:spcPts val="0"/>
              </a:spcBef>
              <a:buNone/>
            </a:pPr>
            <a:r>
              <a:rPr lang="en">
                <a:solidFill>
                  <a:srgbClr val="000000"/>
                </a:solidFill>
              </a:rPr>
              <a:t>Internal Completeness is concerned with making sure we have not left and holes in the requirements document.</a:t>
            </a:r>
          </a:p>
          <a:p>
            <a:pPr indent="-228600" lvl="0" marL="457200" rtl="0">
              <a:spcBef>
                <a:spcPts val="0"/>
              </a:spcBef>
              <a:buClr>
                <a:srgbClr val="000000"/>
              </a:buClr>
              <a:buSzPct val="100000"/>
            </a:pPr>
            <a:r>
              <a:rPr lang="en" sz="2400">
                <a:solidFill>
                  <a:srgbClr val="000000"/>
                </a:solidFill>
              </a:rPr>
              <a:t>If we have requirements for when a button is pushed down, do we have requirements for when it is released?</a:t>
            </a:r>
          </a:p>
          <a:p>
            <a:pPr rtl="0">
              <a:spcBef>
                <a:spcPts val="0"/>
              </a:spcBef>
              <a:buNone/>
            </a:pPr>
            <a:r>
              <a:rPr lang="en">
                <a:solidFill>
                  <a:srgbClr val="000000"/>
                </a:solidFill>
              </a:rPr>
              <a:t>External Completeness is related to making sure we have covered the user’s requirements. </a:t>
            </a:r>
          </a:p>
          <a:p>
            <a:pPr indent="-228600" lvl="0" marL="457200" rtl="0">
              <a:spcBef>
                <a:spcPts val="0"/>
              </a:spcBef>
              <a:buClr>
                <a:srgbClr val="000000"/>
              </a:buClr>
              <a:buSzPct val="100000"/>
            </a:pPr>
            <a:r>
              <a:rPr lang="en" sz="2400">
                <a:solidFill>
                  <a:srgbClr val="000000"/>
                </a:solidFill>
              </a:rPr>
              <a:t>If we have internal completeness regarding button A, but the customer expects button B, we lack external completeness.</a:t>
            </a:r>
          </a:p>
        </p:txBody>
      </p:sp>
      <p:sp>
        <p:nvSpPr>
          <p:cNvPr id="279" name="Shape 279"/>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30</a:t>
            </a:r>
          </a:p>
        </p:txBody>
      </p:sp>
    </p:spTree>
  </p:cSld>
  <p:clrMapOvr>
    <a:masterClrMapping/>
  </p:clrMapOvr>
  <p:transition spd="slow">
    <p:cut/>
  </p:transition>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3" name="Shape 283"/>
        <p:cNvGrpSpPr/>
        <p:nvPr/>
      </p:nvGrpSpPr>
      <p:grpSpPr>
        <a:xfrm>
          <a:off x="0" y="0"/>
          <a:ext cx="0" cy="0"/>
          <a:chOff x="0" y="0"/>
          <a:chExt cx="0" cy="0"/>
        </a:xfrm>
      </p:grpSpPr>
      <p:sp>
        <p:nvSpPr>
          <p:cNvPr id="284" name="Shape 284"/>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Question 14 - Solution</a:t>
            </a:r>
          </a:p>
        </p:txBody>
      </p:sp>
      <p:sp>
        <p:nvSpPr>
          <p:cNvPr id="285" name="Shape 285"/>
          <p:cNvSpPr txBox="1"/>
          <p:nvPr>
            <p:ph idx="1" type="body"/>
          </p:nvPr>
        </p:nvSpPr>
        <p:spPr>
          <a:xfrm>
            <a:off x="457200" y="1600200"/>
            <a:ext cx="8538599" cy="4967700"/>
          </a:xfrm>
          <a:prstGeom prst="rect">
            <a:avLst/>
          </a:prstGeom>
        </p:spPr>
        <p:txBody>
          <a:bodyPr anchorCtr="0" anchor="t" bIns="91425" lIns="91425" rIns="91425" tIns="91425">
            <a:noAutofit/>
          </a:bodyPr>
          <a:lstStyle/>
          <a:p>
            <a:pPr rtl="0">
              <a:spcBef>
                <a:spcPts val="0"/>
              </a:spcBef>
              <a:buNone/>
            </a:pPr>
            <a:r>
              <a:rPr lang="en">
                <a:solidFill>
                  <a:srgbClr val="000000"/>
                </a:solidFill>
              </a:rPr>
              <a:t>External completeness is harder.</a:t>
            </a:r>
          </a:p>
          <a:p>
            <a:pPr indent="-228600" lvl="0" marL="457200" rtl="0">
              <a:spcBef>
                <a:spcPts val="0"/>
              </a:spcBef>
              <a:buClr>
                <a:srgbClr val="000000"/>
              </a:buClr>
            </a:pPr>
            <a:r>
              <a:rPr lang="en">
                <a:solidFill>
                  <a:srgbClr val="000000"/>
                </a:solidFill>
              </a:rPr>
              <a:t>It, again, requires capturing the needs of the customer.</a:t>
            </a:r>
          </a:p>
          <a:p>
            <a:pPr indent="-228600" lvl="0" marL="457200" rtl="0">
              <a:spcBef>
                <a:spcPts val="0"/>
              </a:spcBef>
              <a:buClr>
                <a:srgbClr val="000000"/>
              </a:buClr>
            </a:pPr>
            <a:r>
              <a:rPr lang="en">
                <a:solidFill>
                  <a:srgbClr val="000000"/>
                </a:solidFill>
              </a:rPr>
              <a:t>Internal completeness is testable.</a:t>
            </a:r>
          </a:p>
          <a:p>
            <a:pPr indent="-228600" lvl="0" marL="457200" rtl="0">
              <a:spcBef>
                <a:spcPts val="0"/>
              </a:spcBef>
              <a:buClr>
                <a:srgbClr val="000000"/>
              </a:buClr>
            </a:pPr>
            <a:r>
              <a:rPr lang="en">
                <a:solidFill>
                  <a:srgbClr val="000000"/>
                </a:solidFill>
              </a:rPr>
              <a:t>External completeness is subjective.</a:t>
            </a:r>
          </a:p>
        </p:txBody>
      </p:sp>
      <p:sp>
        <p:nvSpPr>
          <p:cNvPr id="286" name="Shape 286"/>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31</a:t>
            </a:r>
          </a:p>
        </p:txBody>
      </p:sp>
    </p:spTree>
  </p:cSld>
  <p:clrMapOvr>
    <a:masterClrMapping/>
  </p:clrMapOvr>
  <p:transition spd="slow">
    <p:cut/>
  </p:transition>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0" name="Shape 290"/>
        <p:cNvGrpSpPr/>
        <p:nvPr/>
      </p:nvGrpSpPr>
      <p:grpSpPr>
        <a:xfrm>
          <a:off x="0" y="0"/>
          <a:ext cx="0" cy="0"/>
          <a:chOff x="0" y="0"/>
          <a:chExt cx="0" cy="0"/>
        </a:xfrm>
      </p:grpSpPr>
      <p:sp>
        <p:nvSpPr>
          <p:cNvPr id="291" name="Shape 291"/>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Question 15</a:t>
            </a:r>
          </a:p>
        </p:txBody>
      </p:sp>
      <p:sp>
        <p:nvSpPr>
          <p:cNvPr id="292" name="Shape 292"/>
          <p:cNvSpPr txBox="1"/>
          <p:nvPr>
            <p:ph idx="1" type="body"/>
          </p:nvPr>
        </p:nvSpPr>
        <p:spPr>
          <a:xfrm>
            <a:off x="457200" y="1600200"/>
            <a:ext cx="8538599" cy="4967700"/>
          </a:xfrm>
          <a:prstGeom prst="rect">
            <a:avLst/>
          </a:prstGeom>
        </p:spPr>
        <p:txBody>
          <a:bodyPr anchorCtr="0" anchor="t" bIns="91425" lIns="91425" rIns="91425" tIns="91425">
            <a:noAutofit/>
          </a:bodyPr>
          <a:lstStyle/>
          <a:p>
            <a:pPr lvl="0" rtl="0">
              <a:spcBef>
                <a:spcPts val="0"/>
              </a:spcBef>
              <a:buNone/>
            </a:pPr>
            <a:r>
              <a:rPr lang="en">
                <a:solidFill>
                  <a:srgbClr val="000000"/>
                </a:solidFill>
              </a:rPr>
              <a:t>Why is it better in a requirements document to use TBD with no other information than to simply write nothing at all?</a:t>
            </a:r>
          </a:p>
        </p:txBody>
      </p:sp>
      <p:sp>
        <p:nvSpPr>
          <p:cNvPr id="293" name="Shape 293"/>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32</a:t>
            </a:r>
          </a:p>
        </p:txBody>
      </p:sp>
    </p:spTree>
  </p:cSld>
  <p:clrMapOvr>
    <a:masterClrMapping/>
  </p:clrMapOvr>
  <p:transition spd="slow">
    <p:cut/>
  </p:transition>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7" name="Shape 297"/>
        <p:cNvGrpSpPr/>
        <p:nvPr/>
      </p:nvGrpSpPr>
      <p:grpSpPr>
        <a:xfrm>
          <a:off x="0" y="0"/>
          <a:ext cx="0" cy="0"/>
          <a:chOff x="0" y="0"/>
          <a:chExt cx="0" cy="0"/>
        </a:xfrm>
      </p:grpSpPr>
      <p:sp>
        <p:nvSpPr>
          <p:cNvPr id="298" name="Shape 298"/>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Question 15 - Solution</a:t>
            </a:r>
          </a:p>
        </p:txBody>
      </p:sp>
      <p:sp>
        <p:nvSpPr>
          <p:cNvPr id="299" name="Shape 299"/>
          <p:cNvSpPr txBox="1"/>
          <p:nvPr>
            <p:ph idx="1" type="body"/>
          </p:nvPr>
        </p:nvSpPr>
        <p:spPr>
          <a:xfrm>
            <a:off x="457200" y="1600200"/>
            <a:ext cx="8538599" cy="4967700"/>
          </a:xfrm>
          <a:prstGeom prst="rect">
            <a:avLst/>
          </a:prstGeom>
        </p:spPr>
        <p:txBody>
          <a:bodyPr anchorCtr="0" anchor="t" bIns="91425" lIns="91425" rIns="91425" tIns="91425">
            <a:noAutofit/>
          </a:bodyPr>
          <a:lstStyle/>
          <a:p>
            <a:pPr rtl="0">
              <a:spcBef>
                <a:spcPts val="0"/>
              </a:spcBef>
              <a:buNone/>
            </a:pPr>
            <a:r>
              <a:rPr lang="en">
                <a:solidFill>
                  <a:srgbClr val="666666"/>
                </a:solidFill>
              </a:rPr>
              <a:t>Why is it better in a requirements document to use TBD with no other information than to simply write nothing at all?</a:t>
            </a:r>
          </a:p>
          <a:p>
            <a:pPr rtl="0">
              <a:spcBef>
                <a:spcPts val="0"/>
              </a:spcBef>
              <a:buNone/>
            </a:pPr>
            <a:r>
              <a:t/>
            </a:r>
            <a:endParaRPr>
              <a:solidFill>
                <a:srgbClr val="000000"/>
              </a:solidFill>
            </a:endParaRPr>
          </a:p>
          <a:p>
            <a:pPr lvl="0" rtl="0">
              <a:spcBef>
                <a:spcPts val="0"/>
              </a:spcBef>
              <a:buNone/>
            </a:pPr>
            <a:r>
              <a:rPr lang="en">
                <a:solidFill>
                  <a:srgbClr val="000000"/>
                </a:solidFill>
              </a:rPr>
              <a:t>It is better to point out when a piece of information is missing than to just leave it out. Errors of omission are easier to catch (search for TBD).</a:t>
            </a:r>
          </a:p>
        </p:txBody>
      </p:sp>
      <p:sp>
        <p:nvSpPr>
          <p:cNvPr id="300" name="Shape 300"/>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33</a:t>
            </a:r>
          </a:p>
        </p:txBody>
      </p:sp>
    </p:spTree>
  </p:cSld>
  <p:clrMapOvr>
    <a:masterClrMapping/>
  </p:clrMapOvr>
  <p:transition spd="slow">
    <p:cut/>
  </p:transition>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4" name="Shape 304"/>
        <p:cNvGrpSpPr/>
        <p:nvPr/>
      </p:nvGrpSpPr>
      <p:grpSpPr>
        <a:xfrm>
          <a:off x="0" y="0"/>
          <a:ext cx="0" cy="0"/>
          <a:chOff x="0" y="0"/>
          <a:chExt cx="0" cy="0"/>
        </a:xfrm>
      </p:grpSpPr>
      <p:sp>
        <p:nvSpPr>
          <p:cNvPr id="305" name="Shape 305"/>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Question 16</a:t>
            </a:r>
          </a:p>
        </p:txBody>
      </p:sp>
      <p:sp>
        <p:nvSpPr>
          <p:cNvPr id="306" name="Shape 306"/>
          <p:cNvSpPr txBox="1"/>
          <p:nvPr>
            <p:ph idx="1" type="body"/>
          </p:nvPr>
        </p:nvSpPr>
        <p:spPr>
          <a:xfrm>
            <a:off x="457200" y="1600200"/>
            <a:ext cx="8538599" cy="4967700"/>
          </a:xfrm>
          <a:prstGeom prst="rect">
            <a:avLst/>
          </a:prstGeom>
        </p:spPr>
        <p:txBody>
          <a:bodyPr anchorCtr="0" anchor="t" bIns="91425" lIns="91425" rIns="91425" tIns="91425">
            <a:noAutofit/>
          </a:bodyPr>
          <a:lstStyle/>
          <a:p>
            <a:pPr rtl="0">
              <a:spcBef>
                <a:spcPts val="0"/>
              </a:spcBef>
              <a:buNone/>
            </a:pPr>
            <a:r>
              <a:rPr lang="en">
                <a:solidFill>
                  <a:srgbClr val="000000"/>
                </a:solidFill>
              </a:rPr>
              <a:t>In the class, we discussed non-functional requirements.</a:t>
            </a:r>
          </a:p>
          <a:p>
            <a:pPr rtl="0">
              <a:spcBef>
                <a:spcPts val="0"/>
              </a:spcBef>
              <a:buNone/>
            </a:pPr>
            <a:r>
              <a:t/>
            </a:r>
            <a:endParaRPr>
              <a:solidFill>
                <a:srgbClr val="000000"/>
              </a:solidFill>
            </a:endParaRPr>
          </a:p>
          <a:p>
            <a:pPr rtl="0">
              <a:spcBef>
                <a:spcPts val="0"/>
              </a:spcBef>
              <a:buNone/>
            </a:pPr>
            <a:r>
              <a:rPr b="1" lang="en">
                <a:solidFill>
                  <a:srgbClr val="000000"/>
                </a:solidFill>
              </a:rPr>
              <a:t>1: Explain the concept of non-functional requirements and give two examples.</a:t>
            </a:r>
          </a:p>
          <a:p>
            <a:pPr lvl="0" rtl="0">
              <a:spcBef>
                <a:spcPts val="0"/>
              </a:spcBef>
              <a:buNone/>
            </a:pPr>
            <a:r>
              <a:rPr b="1" lang="en">
                <a:solidFill>
                  <a:srgbClr val="000000"/>
                </a:solidFill>
              </a:rPr>
              <a:t>2: How is the notion of “non-behavioral” requirements different from non-functional requirements?</a:t>
            </a:r>
          </a:p>
        </p:txBody>
      </p:sp>
      <p:sp>
        <p:nvSpPr>
          <p:cNvPr id="307" name="Shape 307"/>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34</a:t>
            </a:r>
          </a:p>
        </p:txBody>
      </p:sp>
    </p:spTree>
  </p:cSld>
  <p:clrMapOvr>
    <a:masterClrMapping/>
  </p:clrMapOvr>
  <p:transition spd="slow">
    <p:cut/>
  </p:transition>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11" name="Shape 311"/>
        <p:cNvGrpSpPr/>
        <p:nvPr/>
      </p:nvGrpSpPr>
      <p:grpSpPr>
        <a:xfrm>
          <a:off x="0" y="0"/>
          <a:ext cx="0" cy="0"/>
          <a:chOff x="0" y="0"/>
          <a:chExt cx="0" cy="0"/>
        </a:xfrm>
      </p:grpSpPr>
      <p:sp>
        <p:nvSpPr>
          <p:cNvPr id="312" name="Shape 312"/>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Question 16 - Solution</a:t>
            </a:r>
          </a:p>
        </p:txBody>
      </p:sp>
      <p:sp>
        <p:nvSpPr>
          <p:cNvPr id="313" name="Shape 313"/>
          <p:cNvSpPr txBox="1"/>
          <p:nvPr>
            <p:ph idx="1" type="body"/>
          </p:nvPr>
        </p:nvSpPr>
        <p:spPr>
          <a:xfrm>
            <a:off x="457200" y="1600200"/>
            <a:ext cx="8538599" cy="4967700"/>
          </a:xfrm>
          <a:prstGeom prst="rect">
            <a:avLst/>
          </a:prstGeom>
        </p:spPr>
        <p:txBody>
          <a:bodyPr anchorCtr="0" anchor="t" bIns="91425" lIns="91425" rIns="91425" tIns="91425">
            <a:noAutofit/>
          </a:bodyPr>
          <a:lstStyle/>
          <a:p>
            <a:pPr rtl="0">
              <a:spcBef>
                <a:spcPts val="0"/>
              </a:spcBef>
              <a:buNone/>
            </a:pPr>
            <a:r>
              <a:rPr b="1" lang="en">
                <a:solidFill>
                  <a:srgbClr val="000000"/>
                </a:solidFill>
              </a:rPr>
              <a:t>1: Explain the concept of non-functional requirements and give two examples.</a:t>
            </a:r>
          </a:p>
          <a:p>
            <a:pPr rtl="0">
              <a:spcBef>
                <a:spcPts val="0"/>
              </a:spcBef>
              <a:buNone/>
            </a:pPr>
            <a:r>
              <a:t/>
            </a:r>
            <a:endParaRPr>
              <a:solidFill>
                <a:srgbClr val="000000"/>
              </a:solidFill>
            </a:endParaRPr>
          </a:p>
          <a:p>
            <a:pPr rtl="0">
              <a:spcBef>
                <a:spcPts val="0"/>
              </a:spcBef>
              <a:buNone/>
            </a:pPr>
            <a:r>
              <a:rPr lang="en">
                <a:solidFill>
                  <a:srgbClr val="000000"/>
                </a:solidFill>
              </a:rPr>
              <a:t>Requirements that do not impact the correctness of the functional behavior (the services the system performs). </a:t>
            </a:r>
          </a:p>
          <a:p>
            <a:pPr lvl="0" rtl="0">
              <a:spcBef>
                <a:spcPts val="0"/>
              </a:spcBef>
              <a:buNone/>
            </a:pPr>
            <a:r>
              <a:rPr lang="en">
                <a:solidFill>
                  <a:srgbClr val="000000"/>
                </a:solidFill>
              </a:rPr>
              <a:t>Usually related to security, performance, reliability, maintainability, etc.</a:t>
            </a:r>
          </a:p>
        </p:txBody>
      </p:sp>
      <p:sp>
        <p:nvSpPr>
          <p:cNvPr id="314" name="Shape 314"/>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35</a:t>
            </a:r>
          </a:p>
        </p:txBody>
      </p:sp>
    </p:spTree>
  </p:cSld>
  <p:clrMapOvr>
    <a:masterClrMapping/>
  </p:clrMapOvr>
  <p:transition spd="slow">
    <p:cut/>
  </p:transition>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18" name="Shape 318"/>
        <p:cNvGrpSpPr/>
        <p:nvPr/>
      </p:nvGrpSpPr>
      <p:grpSpPr>
        <a:xfrm>
          <a:off x="0" y="0"/>
          <a:ext cx="0" cy="0"/>
          <a:chOff x="0" y="0"/>
          <a:chExt cx="0" cy="0"/>
        </a:xfrm>
      </p:grpSpPr>
      <p:sp>
        <p:nvSpPr>
          <p:cNvPr id="319" name="Shape 319"/>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Question 16 - Solution</a:t>
            </a:r>
          </a:p>
        </p:txBody>
      </p:sp>
      <p:sp>
        <p:nvSpPr>
          <p:cNvPr id="320" name="Shape 320"/>
          <p:cNvSpPr txBox="1"/>
          <p:nvPr>
            <p:ph idx="1" type="body"/>
          </p:nvPr>
        </p:nvSpPr>
        <p:spPr>
          <a:xfrm>
            <a:off x="457200" y="1600200"/>
            <a:ext cx="8538599" cy="4967700"/>
          </a:xfrm>
          <a:prstGeom prst="rect">
            <a:avLst/>
          </a:prstGeom>
        </p:spPr>
        <p:txBody>
          <a:bodyPr anchorCtr="0" anchor="t" bIns="91425" lIns="91425" rIns="91425" tIns="91425">
            <a:noAutofit/>
          </a:bodyPr>
          <a:lstStyle/>
          <a:p>
            <a:pPr rtl="0">
              <a:spcBef>
                <a:spcPts val="0"/>
              </a:spcBef>
              <a:buNone/>
            </a:pPr>
            <a:r>
              <a:rPr b="1" lang="en">
                <a:solidFill>
                  <a:srgbClr val="000000"/>
                </a:solidFill>
              </a:rPr>
              <a:t>2: How is the notion of “non-behavioral” requirements different from non-functional requirements?</a:t>
            </a:r>
          </a:p>
          <a:p>
            <a:pPr rtl="0">
              <a:spcBef>
                <a:spcPts val="0"/>
              </a:spcBef>
              <a:buNone/>
            </a:pPr>
            <a:r>
              <a:t/>
            </a:r>
            <a:endParaRPr b="1">
              <a:solidFill>
                <a:srgbClr val="000000"/>
              </a:solidFill>
            </a:endParaRPr>
          </a:p>
          <a:p>
            <a:pPr rtl="0">
              <a:spcBef>
                <a:spcPts val="0"/>
              </a:spcBef>
              <a:buNone/>
            </a:pPr>
            <a:r>
              <a:rPr lang="en">
                <a:solidFill>
                  <a:srgbClr val="000000"/>
                </a:solidFill>
              </a:rPr>
              <a:t>Non-behavioral requirements do not impact the execution of the system in any way. Cover organizational and development constraints.</a:t>
            </a:r>
          </a:p>
          <a:p>
            <a:pPr rtl="0">
              <a:spcBef>
                <a:spcPts val="0"/>
              </a:spcBef>
              <a:buNone/>
            </a:pPr>
            <a:r>
              <a:rPr lang="en">
                <a:solidFill>
                  <a:srgbClr val="000000"/>
                </a:solidFill>
              </a:rPr>
              <a:t>“The system shall be programmed in C++.”</a:t>
            </a:r>
          </a:p>
          <a:p>
            <a:pPr lvl="0" rtl="0">
              <a:spcBef>
                <a:spcPts val="0"/>
              </a:spcBef>
              <a:buNone/>
            </a:pPr>
            <a:r>
              <a:rPr lang="en">
                <a:solidFill>
                  <a:srgbClr val="000000"/>
                </a:solidFill>
              </a:rPr>
              <a:t>“The developers shall use the Eclipse IDE.”</a:t>
            </a:r>
          </a:p>
        </p:txBody>
      </p:sp>
      <p:sp>
        <p:nvSpPr>
          <p:cNvPr id="321" name="Shape 321"/>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36</a:t>
            </a:r>
          </a:p>
        </p:txBody>
      </p:sp>
    </p:spTree>
  </p:cSld>
  <p:clrMapOvr>
    <a:masterClrMapping/>
  </p:clrMapOvr>
  <p:transition spd="slow">
    <p:cut/>
  </p:transition>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25" name="Shape 325"/>
        <p:cNvGrpSpPr/>
        <p:nvPr/>
      </p:nvGrpSpPr>
      <p:grpSpPr>
        <a:xfrm>
          <a:off x="0" y="0"/>
          <a:ext cx="0" cy="0"/>
          <a:chOff x="0" y="0"/>
          <a:chExt cx="0" cy="0"/>
        </a:xfrm>
      </p:grpSpPr>
      <p:sp>
        <p:nvSpPr>
          <p:cNvPr id="326" name="Shape 326"/>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Any other questions?</a:t>
            </a:r>
          </a:p>
        </p:txBody>
      </p:sp>
      <p:sp>
        <p:nvSpPr>
          <p:cNvPr id="327" name="Shape 327"/>
          <p:cNvSpPr txBox="1"/>
          <p:nvPr>
            <p:ph idx="1" type="body"/>
          </p:nvPr>
        </p:nvSpPr>
        <p:spPr>
          <a:xfrm>
            <a:off x="457200" y="1600200"/>
            <a:ext cx="8538599" cy="4967700"/>
          </a:xfrm>
          <a:prstGeom prst="rect">
            <a:avLst/>
          </a:prstGeom>
        </p:spPr>
        <p:txBody>
          <a:bodyPr anchorCtr="0" anchor="t" bIns="91425" lIns="91425" rIns="91425" tIns="91425">
            <a:noAutofit/>
          </a:bodyPr>
          <a:lstStyle/>
          <a:p>
            <a:pPr rtl="0">
              <a:spcBef>
                <a:spcPts val="0"/>
              </a:spcBef>
              <a:buNone/>
            </a:pPr>
            <a:r>
              <a:rPr b="1" lang="en">
                <a:solidFill>
                  <a:srgbClr val="000000"/>
                </a:solidFill>
              </a:rPr>
              <a:t>Next Class: The Midterm</a:t>
            </a:r>
          </a:p>
          <a:p>
            <a:pPr rtl="0">
              <a:spcBef>
                <a:spcPts val="0"/>
              </a:spcBef>
              <a:buNone/>
            </a:pPr>
            <a:r>
              <a:t/>
            </a:r>
            <a:endParaRPr>
              <a:solidFill>
                <a:srgbClr val="000000"/>
              </a:solidFill>
            </a:endParaRPr>
          </a:p>
          <a:p>
            <a:pPr lvl="0" rtl="0">
              <a:spcBef>
                <a:spcPts val="0"/>
              </a:spcBef>
              <a:buNone/>
            </a:pPr>
            <a:r>
              <a:rPr lang="en">
                <a:solidFill>
                  <a:srgbClr val="000000"/>
                </a:solidFill>
              </a:rPr>
              <a:t>Any questions? </a:t>
            </a:r>
          </a:p>
        </p:txBody>
      </p:sp>
      <p:sp>
        <p:nvSpPr>
          <p:cNvPr id="328" name="Shape 328"/>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37</a:t>
            </a: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9" name="Shape 59"/>
        <p:cNvGrpSpPr/>
        <p:nvPr/>
      </p:nvGrpSpPr>
      <p:grpSpPr>
        <a:xfrm>
          <a:off x="0" y="0"/>
          <a:ext cx="0" cy="0"/>
          <a:chOff x="0" y="0"/>
          <a:chExt cx="0" cy="0"/>
        </a:xfrm>
      </p:grpSpPr>
      <p:sp>
        <p:nvSpPr>
          <p:cNvPr id="60" name="Shape 60"/>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Question 1 - Solution</a:t>
            </a:r>
          </a:p>
        </p:txBody>
      </p:sp>
      <p:sp>
        <p:nvSpPr>
          <p:cNvPr id="61" name="Shape 61"/>
          <p:cNvSpPr txBox="1"/>
          <p:nvPr>
            <p:ph idx="1" type="body"/>
          </p:nvPr>
        </p:nvSpPr>
        <p:spPr>
          <a:xfrm>
            <a:off x="457200" y="1600200"/>
            <a:ext cx="8538599"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The world is constantly changing, and if software does not change too, it will be out of date and useless.</a:t>
            </a:r>
          </a:p>
          <a:p>
            <a:pPr indent="-228600" lvl="0" marL="457200" marR="0" rtl="0" algn="l">
              <a:lnSpc>
                <a:spcPct val="100000"/>
              </a:lnSpc>
              <a:spcBef>
                <a:spcPts val="600"/>
              </a:spcBef>
              <a:spcAft>
                <a:spcPts val="0"/>
              </a:spcAft>
            </a:pPr>
            <a:r>
              <a:rPr lang="en"/>
              <a:t>Changes might be </a:t>
            </a:r>
          </a:p>
          <a:p>
            <a:pPr indent="-228600" lvl="1" marL="914400" marR="0" rtl="0" algn="l">
              <a:lnSpc>
                <a:spcPct val="100000"/>
              </a:lnSpc>
              <a:spcBef>
                <a:spcPts val="600"/>
              </a:spcBef>
              <a:spcAft>
                <a:spcPts val="0"/>
              </a:spcAft>
            </a:pPr>
            <a:r>
              <a:rPr lang="en"/>
              <a:t>organizational (user’s needs have changed).</a:t>
            </a:r>
          </a:p>
          <a:p>
            <a:pPr indent="-228600" lvl="1" marL="914400" marR="0" rtl="0" algn="l">
              <a:lnSpc>
                <a:spcPct val="100000"/>
              </a:lnSpc>
              <a:spcBef>
                <a:spcPts val="600"/>
              </a:spcBef>
              <a:spcAft>
                <a:spcPts val="0"/>
              </a:spcAft>
            </a:pPr>
            <a:r>
              <a:rPr lang="en"/>
              <a:t>infrastructure (hardware and OS are changing).</a:t>
            </a:r>
          </a:p>
          <a:p>
            <a:pPr indent="-228600" lvl="1" marL="914400" marR="0" rtl="0" algn="l">
              <a:lnSpc>
                <a:spcPct val="100000"/>
              </a:lnSpc>
              <a:spcBef>
                <a:spcPts val="600"/>
              </a:spcBef>
              <a:spcAft>
                <a:spcPts val="0"/>
              </a:spcAft>
            </a:pPr>
            <a:r>
              <a:rPr lang="en"/>
              <a:t>changed computational model (standalone systems are now networked)</a:t>
            </a:r>
          </a:p>
          <a:p>
            <a:pPr indent="-228600" lvl="1" marL="914400" marR="0" rtl="0" algn="l">
              <a:lnSpc>
                <a:spcPct val="100000"/>
              </a:lnSpc>
              <a:spcBef>
                <a:spcPts val="600"/>
              </a:spcBef>
              <a:spcAft>
                <a:spcPts val="0"/>
              </a:spcAft>
            </a:pPr>
            <a:r>
              <a:rPr lang="en"/>
              <a:t>… etc...</a:t>
            </a:r>
          </a:p>
          <a:p>
            <a:pPr lvl="0" marR="0" rtl="0" algn="l">
              <a:lnSpc>
                <a:spcPct val="100000"/>
              </a:lnSpc>
              <a:spcBef>
                <a:spcPts val="600"/>
              </a:spcBef>
              <a:spcAft>
                <a:spcPts val="0"/>
              </a:spcAft>
              <a:buNone/>
            </a:pPr>
            <a:r>
              <a:t/>
            </a:r>
            <a:endParaRPr/>
          </a:p>
        </p:txBody>
      </p:sp>
      <p:sp>
        <p:nvSpPr>
          <p:cNvPr id="62" name="Shape 62"/>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4</a:t>
            </a: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6" name="Shape 66"/>
        <p:cNvGrpSpPr/>
        <p:nvPr/>
      </p:nvGrpSpPr>
      <p:grpSpPr>
        <a:xfrm>
          <a:off x="0" y="0"/>
          <a:ext cx="0" cy="0"/>
          <a:chOff x="0" y="0"/>
          <a:chExt cx="0" cy="0"/>
        </a:xfrm>
      </p:grpSpPr>
      <p:sp>
        <p:nvSpPr>
          <p:cNvPr id="67" name="Shape 67"/>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Question 2</a:t>
            </a:r>
          </a:p>
        </p:txBody>
      </p:sp>
      <p:sp>
        <p:nvSpPr>
          <p:cNvPr id="68" name="Shape 68"/>
          <p:cNvSpPr txBox="1"/>
          <p:nvPr>
            <p:ph idx="1" type="body"/>
          </p:nvPr>
        </p:nvSpPr>
        <p:spPr>
          <a:xfrm>
            <a:off x="457200" y="1600200"/>
            <a:ext cx="8538599" cy="4967700"/>
          </a:xfrm>
          <a:prstGeom prst="rect">
            <a:avLst/>
          </a:prstGeom>
        </p:spPr>
        <p:txBody>
          <a:bodyPr anchorCtr="0" anchor="t" bIns="91425" lIns="91425" rIns="91425" tIns="91425">
            <a:noAutofit/>
          </a:bodyPr>
          <a:lstStyle/>
          <a:p>
            <a:pPr rtl="0" algn="just">
              <a:lnSpc>
                <a:spcPct val="115000"/>
              </a:lnSpc>
              <a:spcBef>
                <a:spcPts val="0"/>
              </a:spcBef>
              <a:buNone/>
            </a:pPr>
            <a:r>
              <a:rPr lang="en" sz="2400"/>
              <a:t>The properties of the environment of a system are generally of critical importance for the system to be able to satisfy its stated system requirements. It is essential to capture environmental assumptions in a requirements document.</a:t>
            </a:r>
          </a:p>
          <a:p>
            <a:pPr rtl="0" algn="just">
              <a:lnSpc>
                <a:spcPct val="115000"/>
              </a:lnSpc>
              <a:spcBef>
                <a:spcPts val="0"/>
              </a:spcBef>
              <a:buNone/>
            </a:pPr>
            <a:r>
              <a:t/>
            </a:r>
            <a:endParaRPr sz="2400"/>
          </a:p>
          <a:p>
            <a:pPr lvl="0" rtl="0" algn="just">
              <a:lnSpc>
                <a:spcPct val="115000"/>
              </a:lnSpc>
              <a:spcBef>
                <a:spcPts val="0"/>
              </a:spcBef>
              <a:buNone/>
            </a:pPr>
            <a:r>
              <a:rPr lang="en" sz="2400"/>
              <a:t>Briefly discuss how the environment may influence a system’s ability to satisfy its requirements. </a:t>
            </a:r>
          </a:p>
          <a:p>
            <a:pPr lvl="0" marR="0" rtl="0" algn="l">
              <a:lnSpc>
                <a:spcPct val="100000"/>
              </a:lnSpc>
              <a:spcBef>
                <a:spcPts val="600"/>
              </a:spcBef>
              <a:spcAft>
                <a:spcPts val="0"/>
              </a:spcAft>
              <a:buNone/>
            </a:pPr>
            <a:r>
              <a:t/>
            </a:r>
            <a:endParaRPr/>
          </a:p>
        </p:txBody>
      </p:sp>
      <p:sp>
        <p:nvSpPr>
          <p:cNvPr id="69" name="Shape 69"/>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5</a:t>
            </a: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3" name="Shape 73"/>
        <p:cNvGrpSpPr/>
        <p:nvPr/>
      </p:nvGrpSpPr>
      <p:grpSpPr>
        <a:xfrm>
          <a:off x="0" y="0"/>
          <a:ext cx="0" cy="0"/>
          <a:chOff x="0" y="0"/>
          <a:chExt cx="0" cy="0"/>
        </a:xfrm>
      </p:grpSpPr>
      <p:sp>
        <p:nvSpPr>
          <p:cNvPr id="74" name="Shape 74"/>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Question 2 - Solution</a:t>
            </a:r>
          </a:p>
        </p:txBody>
      </p:sp>
      <p:sp>
        <p:nvSpPr>
          <p:cNvPr id="75" name="Shape 75"/>
          <p:cNvSpPr txBox="1"/>
          <p:nvPr>
            <p:ph idx="1" type="body"/>
          </p:nvPr>
        </p:nvSpPr>
        <p:spPr>
          <a:xfrm>
            <a:off x="457200" y="1600200"/>
            <a:ext cx="8538599"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A system cannot meet its requirements without assuming properties of the environment.</a:t>
            </a:r>
          </a:p>
          <a:p>
            <a:pPr indent="-228600" lvl="1" marL="914400" marR="0" rtl="0" algn="l">
              <a:lnSpc>
                <a:spcPct val="100000"/>
              </a:lnSpc>
              <a:spcBef>
                <a:spcPts val="600"/>
              </a:spcBef>
              <a:spcAft>
                <a:spcPts val="0"/>
              </a:spcAft>
            </a:pPr>
            <a:r>
              <a:rPr lang="en"/>
              <a:t>Patient-Monitoring System: Is the nurse close enough?</a:t>
            </a:r>
          </a:p>
          <a:p>
            <a:pPr indent="-228600" lvl="0" marL="457200" marR="0" rtl="0" algn="l">
              <a:lnSpc>
                <a:spcPct val="100000"/>
              </a:lnSpc>
              <a:spcBef>
                <a:spcPts val="600"/>
              </a:spcBef>
              <a:spcAft>
                <a:spcPts val="0"/>
              </a:spcAft>
            </a:pPr>
            <a:r>
              <a:rPr lang="en"/>
              <a:t>Environment must cooperate with the system.</a:t>
            </a:r>
          </a:p>
          <a:p>
            <a:pPr indent="-228600" lvl="0" marL="457200" marR="0" rtl="0" algn="l">
              <a:lnSpc>
                <a:spcPct val="100000"/>
              </a:lnSpc>
              <a:spcBef>
                <a:spcPts val="600"/>
              </a:spcBef>
              <a:spcAft>
                <a:spcPts val="0"/>
              </a:spcAft>
            </a:pPr>
            <a:r>
              <a:rPr lang="en"/>
              <a:t>Requirements must capture what we assert to be true, so that informed decisions can be made.</a:t>
            </a:r>
          </a:p>
          <a:p>
            <a:pPr indent="-228600" lvl="1" marL="914400" marR="0" rtl="0" algn="l">
              <a:lnSpc>
                <a:spcPct val="100000"/>
              </a:lnSpc>
              <a:spcBef>
                <a:spcPts val="600"/>
              </a:spcBef>
              <a:spcAft>
                <a:spcPts val="0"/>
              </a:spcAft>
            </a:pPr>
            <a:r>
              <a:rPr lang="en"/>
              <a:t>And we can argue that we wrote a correct specification and can meet the real-world requirements.</a:t>
            </a:r>
          </a:p>
          <a:p>
            <a:pPr lvl="0" marR="0" rtl="0" algn="l">
              <a:lnSpc>
                <a:spcPct val="100000"/>
              </a:lnSpc>
              <a:spcBef>
                <a:spcPts val="600"/>
              </a:spcBef>
              <a:spcAft>
                <a:spcPts val="0"/>
              </a:spcAft>
              <a:buNone/>
            </a:pPr>
            <a:r>
              <a:t/>
            </a:r>
            <a:endParaRPr/>
          </a:p>
        </p:txBody>
      </p:sp>
      <p:sp>
        <p:nvSpPr>
          <p:cNvPr id="76" name="Shape 76"/>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6</a:t>
            </a: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0" name="Shape 80"/>
        <p:cNvGrpSpPr/>
        <p:nvPr/>
      </p:nvGrpSpPr>
      <p:grpSpPr>
        <a:xfrm>
          <a:off x="0" y="0"/>
          <a:ext cx="0" cy="0"/>
          <a:chOff x="0" y="0"/>
          <a:chExt cx="0" cy="0"/>
        </a:xfrm>
      </p:grpSpPr>
      <p:sp>
        <p:nvSpPr>
          <p:cNvPr id="81" name="Shape 81"/>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Question 3</a:t>
            </a:r>
          </a:p>
        </p:txBody>
      </p:sp>
      <p:sp>
        <p:nvSpPr>
          <p:cNvPr id="82" name="Shape 82"/>
          <p:cNvSpPr txBox="1"/>
          <p:nvPr>
            <p:ph idx="1" type="body"/>
          </p:nvPr>
        </p:nvSpPr>
        <p:spPr>
          <a:xfrm>
            <a:off x="457200" y="1600200"/>
            <a:ext cx="8538599" cy="4967700"/>
          </a:xfrm>
          <a:prstGeom prst="rect">
            <a:avLst/>
          </a:prstGeom>
        </p:spPr>
        <p:txBody>
          <a:bodyPr anchorCtr="0" anchor="t" bIns="91425" lIns="91425" rIns="91425" tIns="91425">
            <a:noAutofit/>
          </a:bodyPr>
          <a:lstStyle/>
          <a:p>
            <a:pPr marR="0" rtl="0" algn="l">
              <a:lnSpc>
                <a:spcPct val="100000"/>
              </a:lnSpc>
              <a:spcBef>
                <a:spcPts val="600"/>
              </a:spcBef>
              <a:spcAft>
                <a:spcPts val="0"/>
              </a:spcAft>
              <a:buNone/>
            </a:pPr>
            <a:r>
              <a:rPr lang="en"/>
              <a:t>Explain the following tenets of XP (and other agile processes):</a:t>
            </a:r>
          </a:p>
          <a:p>
            <a:pPr indent="-228600" lvl="0" marL="457200" marR="0" rtl="0" algn="l">
              <a:lnSpc>
                <a:spcPct val="100000"/>
              </a:lnSpc>
              <a:spcBef>
                <a:spcPts val="600"/>
              </a:spcBef>
              <a:spcAft>
                <a:spcPts val="0"/>
              </a:spcAft>
            </a:pPr>
            <a:r>
              <a:rPr lang="en"/>
              <a:t>Collective Ownership</a:t>
            </a:r>
          </a:p>
          <a:p>
            <a:pPr indent="-228600" lvl="0" marL="457200" marR="0" rtl="0" algn="l">
              <a:lnSpc>
                <a:spcPct val="100000"/>
              </a:lnSpc>
              <a:spcBef>
                <a:spcPts val="600"/>
              </a:spcBef>
              <a:spcAft>
                <a:spcPts val="0"/>
              </a:spcAft>
            </a:pPr>
            <a:r>
              <a:rPr lang="en"/>
              <a:t>Sustainable Pace</a:t>
            </a:r>
          </a:p>
          <a:p>
            <a:pPr indent="-228600" lvl="0" marL="457200" marR="0" rtl="0" algn="l">
              <a:lnSpc>
                <a:spcPct val="100000"/>
              </a:lnSpc>
              <a:spcBef>
                <a:spcPts val="600"/>
              </a:spcBef>
              <a:spcAft>
                <a:spcPts val="0"/>
              </a:spcAft>
            </a:pPr>
            <a:r>
              <a:rPr lang="en"/>
              <a:t>Open Workspaces</a:t>
            </a:r>
          </a:p>
          <a:p>
            <a:pPr indent="-228600" lvl="0" marL="457200" marR="0" rtl="0" algn="l">
              <a:lnSpc>
                <a:spcPct val="100000"/>
              </a:lnSpc>
              <a:spcBef>
                <a:spcPts val="600"/>
              </a:spcBef>
              <a:spcAft>
                <a:spcPts val="0"/>
              </a:spcAft>
            </a:pPr>
            <a:r>
              <a:rPr lang="en"/>
              <a:t>Customer as a Team Member</a:t>
            </a:r>
          </a:p>
          <a:p>
            <a:pPr indent="-228600" lvl="0" marL="457200" marR="0" rtl="0" algn="l">
              <a:lnSpc>
                <a:spcPct val="100000"/>
              </a:lnSpc>
              <a:spcBef>
                <a:spcPts val="600"/>
              </a:spcBef>
              <a:spcAft>
                <a:spcPts val="0"/>
              </a:spcAft>
            </a:pPr>
            <a:r>
              <a:rPr lang="en"/>
              <a:t>Test-First Development</a:t>
            </a:r>
          </a:p>
          <a:p>
            <a:pPr indent="-228600" lvl="0" marL="457200" marR="0" rtl="0" algn="l">
              <a:lnSpc>
                <a:spcPct val="100000"/>
              </a:lnSpc>
              <a:spcBef>
                <a:spcPts val="600"/>
              </a:spcBef>
              <a:spcAft>
                <a:spcPts val="0"/>
              </a:spcAft>
            </a:pPr>
            <a:r>
              <a:rPr lang="en"/>
              <a:t>Short Iterative Cycles</a:t>
            </a:r>
          </a:p>
          <a:p>
            <a:pPr indent="-228600" lvl="0" marL="457200" marR="0" rtl="0" algn="l">
              <a:lnSpc>
                <a:spcPct val="100000"/>
              </a:lnSpc>
              <a:spcBef>
                <a:spcPts val="600"/>
              </a:spcBef>
              <a:spcAft>
                <a:spcPts val="0"/>
              </a:spcAft>
            </a:pPr>
            <a:r>
              <a:rPr lang="en"/>
              <a:t>Stories as Requirements</a:t>
            </a:r>
          </a:p>
          <a:p>
            <a:pPr lvl="0" marR="0" rtl="0" algn="l">
              <a:lnSpc>
                <a:spcPct val="100000"/>
              </a:lnSpc>
              <a:spcBef>
                <a:spcPts val="600"/>
              </a:spcBef>
              <a:spcAft>
                <a:spcPts val="0"/>
              </a:spcAft>
              <a:buNone/>
            </a:pPr>
            <a:r>
              <a:t/>
            </a:r>
            <a:endParaRPr/>
          </a:p>
        </p:txBody>
      </p:sp>
      <p:sp>
        <p:nvSpPr>
          <p:cNvPr id="83" name="Shape 83"/>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7</a:t>
            </a: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7" name="Shape 87"/>
        <p:cNvGrpSpPr/>
        <p:nvPr/>
      </p:nvGrpSpPr>
      <p:grpSpPr>
        <a:xfrm>
          <a:off x="0" y="0"/>
          <a:ext cx="0" cy="0"/>
          <a:chOff x="0" y="0"/>
          <a:chExt cx="0" cy="0"/>
        </a:xfrm>
      </p:grpSpPr>
      <p:sp>
        <p:nvSpPr>
          <p:cNvPr id="88" name="Shape 88"/>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Question 3 - Solution</a:t>
            </a:r>
          </a:p>
        </p:txBody>
      </p:sp>
      <p:sp>
        <p:nvSpPr>
          <p:cNvPr id="89" name="Shape 89"/>
          <p:cNvSpPr txBox="1"/>
          <p:nvPr>
            <p:ph idx="1" type="body"/>
          </p:nvPr>
        </p:nvSpPr>
        <p:spPr>
          <a:xfrm>
            <a:off x="457200" y="1600200"/>
            <a:ext cx="8538599"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Collective Ownership</a:t>
            </a:r>
          </a:p>
          <a:p>
            <a:pPr indent="-228600" lvl="1" marL="914400" marR="0" rtl="0" algn="l">
              <a:lnSpc>
                <a:spcPct val="100000"/>
              </a:lnSpc>
              <a:spcBef>
                <a:spcPts val="600"/>
              </a:spcBef>
              <a:spcAft>
                <a:spcPts val="0"/>
              </a:spcAft>
            </a:pPr>
            <a:r>
              <a:rPr lang="en"/>
              <a:t>All developers own the code, and can make changes. They do not need approval. </a:t>
            </a:r>
          </a:p>
          <a:p>
            <a:pPr indent="-228600" lvl="0" marL="457200" marR="0" rtl="0" algn="l">
              <a:lnSpc>
                <a:spcPct val="100000"/>
              </a:lnSpc>
              <a:spcBef>
                <a:spcPts val="600"/>
              </a:spcBef>
              <a:spcAft>
                <a:spcPts val="0"/>
              </a:spcAft>
            </a:pPr>
            <a:r>
              <a:rPr lang="en"/>
              <a:t>Strict Use of Coding Standards</a:t>
            </a:r>
          </a:p>
          <a:p>
            <a:pPr indent="-228600" lvl="1" marL="914400" marR="0" rtl="0" algn="l">
              <a:lnSpc>
                <a:spcPct val="100000"/>
              </a:lnSpc>
              <a:spcBef>
                <a:spcPts val="600"/>
              </a:spcBef>
              <a:spcAft>
                <a:spcPts val="0"/>
              </a:spcAft>
            </a:pPr>
            <a:r>
              <a:rPr lang="en"/>
              <a:t>Allows code to be readable by other developers.</a:t>
            </a:r>
          </a:p>
          <a:p>
            <a:pPr indent="-228600" lvl="0" marL="457200" marR="0" rtl="0" algn="l">
              <a:lnSpc>
                <a:spcPct val="100000"/>
              </a:lnSpc>
              <a:spcBef>
                <a:spcPts val="600"/>
              </a:spcBef>
              <a:spcAft>
                <a:spcPts val="0"/>
              </a:spcAft>
            </a:pPr>
            <a:r>
              <a:rPr lang="en"/>
              <a:t>Open Workspaces</a:t>
            </a:r>
          </a:p>
          <a:p>
            <a:pPr indent="-228600" lvl="1" marL="914400" marR="0" rtl="0" algn="l">
              <a:lnSpc>
                <a:spcPct val="100000"/>
              </a:lnSpc>
              <a:spcBef>
                <a:spcPts val="600"/>
              </a:spcBef>
              <a:spcAft>
                <a:spcPts val="0"/>
              </a:spcAft>
            </a:pPr>
            <a:r>
              <a:rPr lang="en"/>
              <a:t>Enables quick communication and informal meetings.</a:t>
            </a:r>
          </a:p>
          <a:p>
            <a:pPr indent="-228600" lvl="0" marL="457200" marR="0" rtl="0" algn="l">
              <a:lnSpc>
                <a:spcPct val="100000"/>
              </a:lnSpc>
              <a:spcBef>
                <a:spcPts val="600"/>
              </a:spcBef>
              <a:spcAft>
                <a:spcPts val="0"/>
              </a:spcAft>
            </a:pPr>
            <a:r>
              <a:rPr lang="en"/>
              <a:t>Customer as a Team Member</a:t>
            </a:r>
          </a:p>
          <a:p>
            <a:pPr indent="-228600" lvl="1" marL="914400" marR="0" rtl="0" algn="l">
              <a:lnSpc>
                <a:spcPct val="100000"/>
              </a:lnSpc>
              <a:spcBef>
                <a:spcPts val="600"/>
              </a:spcBef>
              <a:spcAft>
                <a:spcPts val="0"/>
              </a:spcAft>
            </a:pPr>
            <a:r>
              <a:rPr lang="en"/>
              <a:t>Rapid feedback is essential.</a:t>
            </a:r>
          </a:p>
          <a:p>
            <a:pPr indent="-228600" lvl="0" marL="457200" marR="0" rtl="0" algn="l">
              <a:lnSpc>
                <a:spcPct val="100000"/>
              </a:lnSpc>
              <a:spcBef>
                <a:spcPts val="600"/>
              </a:spcBef>
              <a:spcAft>
                <a:spcPts val="0"/>
              </a:spcAft>
            </a:pPr>
            <a:r>
              <a:rPr lang="en"/>
              <a:t>Test-First Development</a:t>
            </a:r>
          </a:p>
          <a:p>
            <a:pPr indent="-228600" lvl="1" marL="914400" marR="0" rtl="0" algn="l">
              <a:lnSpc>
                <a:spcPct val="100000"/>
              </a:lnSpc>
              <a:spcBef>
                <a:spcPts val="600"/>
              </a:spcBef>
              <a:spcAft>
                <a:spcPts val="0"/>
              </a:spcAft>
            </a:pPr>
            <a:r>
              <a:rPr lang="en"/>
              <a:t>Refines requirements, clarifies implementation.</a:t>
            </a:r>
          </a:p>
          <a:p>
            <a:pPr lvl="0" marR="0" rtl="0" algn="l">
              <a:lnSpc>
                <a:spcPct val="100000"/>
              </a:lnSpc>
              <a:spcBef>
                <a:spcPts val="600"/>
              </a:spcBef>
              <a:spcAft>
                <a:spcPts val="0"/>
              </a:spcAft>
              <a:buNone/>
            </a:pPr>
            <a:r>
              <a:t/>
            </a:r>
            <a:endParaRPr/>
          </a:p>
        </p:txBody>
      </p:sp>
      <p:sp>
        <p:nvSpPr>
          <p:cNvPr id="90" name="Shape 90"/>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8</a:t>
            </a: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4" name="Shape 94"/>
        <p:cNvGrpSpPr/>
        <p:nvPr/>
      </p:nvGrpSpPr>
      <p:grpSpPr>
        <a:xfrm>
          <a:off x="0" y="0"/>
          <a:ext cx="0" cy="0"/>
          <a:chOff x="0" y="0"/>
          <a:chExt cx="0" cy="0"/>
        </a:xfrm>
      </p:grpSpPr>
      <p:sp>
        <p:nvSpPr>
          <p:cNvPr id="95" name="Shape 95"/>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Question 3 - Solution</a:t>
            </a:r>
          </a:p>
        </p:txBody>
      </p:sp>
      <p:sp>
        <p:nvSpPr>
          <p:cNvPr id="96" name="Shape 96"/>
          <p:cNvSpPr txBox="1"/>
          <p:nvPr>
            <p:ph idx="1" type="body"/>
          </p:nvPr>
        </p:nvSpPr>
        <p:spPr>
          <a:xfrm>
            <a:off x="457200" y="1600200"/>
            <a:ext cx="8538599"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Short Iterative Cycles</a:t>
            </a:r>
          </a:p>
          <a:p>
            <a:pPr indent="-228600" lvl="1" marL="914400" marR="0" rtl="0" algn="l">
              <a:lnSpc>
                <a:spcPct val="100000"/>
              </a:lnSpc>
              <a:spcBef>
                <a:spcPts val="600"/>
              </a:spcBef>
              <a:spcAft>
                <a:spcPts val="0"/>
              </a:spcAft>
            </a:pPr>
            <a:r>
              <a:rPr lang="en"/>
              <a:t>We are able to quickly get feedback on the current status of a project.</a:t>
            </a:r>
          </a:p>
          <a:p>
            <a:pPr indent="-228600" lvl="0" marL="457200" marR="0" rtl="0" algn="l">
              <a:lnSpc>
                <a:spcPct val="100000"/>
              </a:lnSpc>
              <a:spcBef>
                <a:spcPts val="600"/>
              </a:spcBef>
              <a:spcAft>
                <a:spcPts val="0"/>
              </a:spcAft>
            </a:pPr>
            <a:r>
              <a:rPr lang="en"/>
              <a:t>Sustainable Pace</a:t>
            </a:r>
          </a:p>
          <a:p>
            <a:pPr indent="-228600" lvl="1" marL="914400" marR="0" rtl="0" algn="l">
              <a:lnSpc>
                <a:spcPct val="100000"/>
              </a:lnSpc>
              <a:spcBef>
                <a:spcPts val="600"/>
              </a:spcBef>
              <a:spcAft>
                <a:spcPts val="0"/>
              </a:spcAft>
            </a:pPr>
            <a:r>
              <a:rPr lang="en"/>
              <a:t>Developers produce worse results if forced to work too much overtime. Keep iteration scope in check.</a:t>
            </a:r>
          </a:p>
          <a:p>
            <a:pPr indent="-228600" lvl="0" marL="457200" marR="0" rtl="0" algn="l">
              <a:lnSpc>
                <a:spcPct val="100000"/>
              </a:lnSpc>
              <a:spcBef>
                <a:spcPts val="600"/>
              </a:spcBef>
              <a:spcAft>
                <a:spcPts val="0"/>
              </a:spcAft>
            </a:pPr>
            <a:r>
              <a:rPr lang="en"/>
              <a:t>Stories as Requirements</a:t>
            </a:r>
          </a:p>
          <a:p>
            <a:pPr indent="-228600" lvl="1" marL="914400" marR="0" rtl="0" algn="l">
              <a:lnSpc>
                <a:spcPct val="100000"/>
              </a:lnSpc>
              <a:spcBef>
                <a:spcPts val="600"/>
              </a:spcBef>
              <a:spcAft>
                <a:spcPts val="0"/>
              </a:spcAft>
            </a:pPr>
            <a:r>
              <a:rPr lang="en"/>
              <a:t>We can use the expected usage of the system as the basis for development. Lightweight requirements document.</a:t>
            </a:r>
          </a:p>
          <a:p>
            <a:pPr lvl="0" marR="0" rtl="0" algn="l">
              <a:lnSpc>
                <a:spcPct val="100000"/>
              </a:lnSpc>
              <a:spcBef>
                <a:spcPts val="600"/>
              </a:spcBef>
              <a:spcAft>
                <a:spcPts val="0"/>
              </a:spcAft>
              <a:buNone/>
            </a:pPr>
            <a:r>
              <a:t/>
            </a:r>
            <a:endParaRPr/>
          </a:p>
        </p:txBody>
      </p:sp>
      <p:sp>
        <p:nvSpPr>
          <p:cNvPr id="97" name="Shape 97"/>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9</a:t>
            </a:r>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iz">
  <a:themeElements>
    <a:clrScheme name="Custom 233">
      <a:dk1>
        <a:srgbClr val="000000"/>
      </a:dk1>
      <a:lt1>
        <a:srgbClr val="FFFFFF"/>
      </a:lt1>
      <a:dk2>
        <a:srgbClr val="2388DB"/>
      </a:dk2>
      <a:lt2>
        <a:srgbClr val="BBD7F8"/>
      </a:lt2>
      <a:accent1>
        <a:srgbClr val="80B606"/>
      </a:accent1>
      <a:accent2>
        <a:srgbClr val="E29F1D"/>
      </a:accent2>
      <a:accent3>
        <a:srgbClr val="1D6FB2"/>
      </a:accent3>
      <a:accent4>
        <a:srgbClr val="3FAC98"/>
      </a:accent4>
      <a:accent5>
        <a:srgbClr val="5B57BB"/>
      </a:accent5>
      <a:accent6>
        <a:srgbClr val="D1505E"/>
      </a:accent6>
      <a:hlink>
        <a:srgbClr val="185DA2"/>
      </a:hlink>
      <a:folHlink>
        <a:srgbClr val="00487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