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unfortuantely, emphasizing one of these qualities tends to lessen another quality. They conflict with each other. </a:t>
            </a:r>
          </a:p>
          <a:p>
            <a:pPr rtl="0">
              <a:spcBef>
                <a:spcPts val="0"/>
              </a:spcBef>
              <a:buNone/>
            </a:pPr>
            <a:r>
              <a:rPr lang="en"/>
              <a:t>Using a small number of complex subsystems components improves performance because there are fewer bottlenecks, but hurts maintainability, as it’s harder to add features or make changes to complex subsystems. </a:t>
            </a:r>
          </a:p>
          <a:p>
            <a:pPr rtl="0">
              <a:spcBef>
                <a:spcPts val="0"/>
              </a:spcBef>
              <a:buNone/>
            </a:pPr>
            <a:r>
              <a:rPr lang="en"/>
              <a:t>(read) - you need to protect all of that data equally, and that’s infinitely harder than protecting data in one place.</a:t>
            </a:r>
          </a:p>
          <a:p>
            <a:pPr lvl="0" rtl="0">
              <a:spcBef>
                <a:spcPts val="0"/>
              </a:spcBef>
              <a:buNone/>
            </a:pPr>
            <a:r>
              <a:rPr lang="en"/>
              <a:t>(read) - those safety-related subsystems are communicating with the parts of the system they govern.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what entails a good design?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leads us to the first major part of the architecture design process - system structuring. Breaking down the system into several principal subsystems and identifying how they communicate.</a:t>
            </a:r>
          </a:p>
          <a:p>
            <a:pPr indent="-228600" lvl="0" marL="457200" rtl="0">
              <a:spcBef>
                <a:spcPts val="0"/>
              </a:spcBef>
              <a:buChar char="-"/>
            </a:pPr>
            <a:r>
              <a:rPr lang="en"/>
              <a:t>this is normally expressed as a block diagram presenting a high-level overview of the system structure - not very detailed yet, but a good start for brainstorming and explaining how the system is constructed. So, pretty straightforward - each block is a subsystem., lines mark channels of communication and control. Sometimes, we break a subsystem into two closely-related subsystems. This is fairly informal, but gives you an idea of where the components of the final system will go and how we control access (go over packaging robot control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figuring out how to structure your system, there are three fundamental points of view to consider.</a:t>
            </a:r>
          </a:p>
          <a:p>
            <a:pPr rtl="0">
              <a:spcBef>
                <a:spcPts val="0"/>
              </a:spcBef>
              <a:buNone/>
            </a:pPr>
            <a:r>
              <a:rPr lang="en"/>
              <a:t>- The first is the static view, this one is pretty straightforward - these are your basic blueprints - take a look at the requirements, look at what services you need to offer, and think - logically - how can we break this down? what entities make up the system, who depends on who, and who needs to access who? </a:t>
            </a:r>
          </a:p>
          <a:p>
            <a:pPr lvl="0" rtl="0">
              <a:spcBef>
                <a:spcPts val="0"/>
              </a:spcBef>
              <a:buNone/>
            </a:pPr>
            <a:r>
              <a:rPr lang="en"/>
              <a:t>- The second is the dynamic view of those same components - visualize the entities during runtime and how the subsystems will communicate as they execute. This is useful for analyzing the performance, availability, security, and the like while planning. If there might be bottlenecks, try to figure out where they occur and rearchitect to fix them.</a:t>
            </a:r>
          </a:p>
          <a:p>
            <a:pPr lvl="0" rtl="0">
              <a:spcBef>
                <a:spcPts val="0"/>
              </a:spcBef>
              <a:buNone/>
            </a:pPr>
            <a:r>
              <a:rPr lang="en"/>
              <a:t>- The physical view shows (read). It’s easy to forget that the software needs to operate on hardware, and what hardware you’re working with and how it is distributed plays a role in coming up with the architecture of the code. You need to consider hardware access as well.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and discuss). </a:t>
            </a:r>
          </a:p>
          <a:p>
            <a:pPr rtl="0">
              <a:spcBef>
                <a:spcPts val="0"/>
              </a:spcBef>
              <a:buNone/>
            </a:pPr>
            <a:r>
              <a:rPr lang="en"/>
              <a:t>We haven’t covered common architectural styles yet, but I just want to get some basic ideas. Given this scenario, how would you architect the software?</a:t>
            </a:r>
          </a:p>
          <a:p>
            <a:pPr rtl="0">
              <a:spcBef>
                <a:spcPts val="0"/>
              </a:spcBef>
              <a:buNone/>
            </a:pPr>
            <a:r>
              <a:rPr lang="en"/>
              <a:t>how you would break this down? </a:t>
            </a:r>
          </a:p>
          <a:p>
            <a:pPr lvl="0" rtl="0">
              <a:spcBef>
                <a:spcPts val="0"/>
              </a:spcBef>
              <a:buNone/>
            </a:pPr>
            <a:r>
              <a:rPr lang="en"/>
              <a:t>What qualities would you want to emphasize? How would you do this?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We’re going to cover four common models - (read),</a:t>
            </a:r>
          </a:p>
          <a:p>
            <a:pPr indent="-228600" lvl="0" marL="457200" rtl="0">
              <a:spcBef>
                <a:spcPts val="0"/>
              </a:spcBef>
              <a:buChar char="-"/>
            </a:pPr>
            <a:r>
              <a:rPr lang="en"/>
              <a:t>In practice, the style of architecture you cover will dictate many of the characteristics of your system. (read). Your task is to choose the right style for the job - you wouldn’t grab the blueprints for a skyscraper when building a castle. Same for software.</a:t>
            </a:r>
          </a:p>
          <a:p>
            <a:pPr indent="-228600" lvl="0" marL="457200" rtl="0">
              <a:spcBef>
                <a:spcPts val="0"/>
              </a:spcBef>
              <a:buChar char="-"/>
            </a:pPr>
            <a:r>
              <a:rPr lang="en"/>
              <a:t>That said, as many of these qualities conflict, and as real-world projects are complex - you generally don’t just apply one of these models and call it a day. These should be taken as advice, patterns that can help you design a robust project, but can’t guarantee anything. You usually will adapt multiple patterns, or steal lessons from several, and merge them into different parts of your project where they will be helpful.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In the layered architecture, (read). Each layer provides services to the layer immediately above it. The lowest layers represent core services likely to be used throughout the system and the higher layers represent user-facing functionality or security features such as authetnication. </a:t>
            </a:r>
          </a:p>
          <a:p>
            <a:pPr lvl="0" rtl="0">
              <a:spcBef>
                <a:spcPts val="0"/>
              </a:spcBef>
              <a:buNone/>
            </a:pPr>
            <a:r>
              <a:rPr lang="en">
                <a:solidFill>
                  <a:schemeClr val="dk1"/>
                </a:solidFill>
              </a:rPr>
              <a:t>- The big idea here is to separate functionality into logical layers where each layer can change independently of the others - if we want to swap out the user interface, we can do so without impacting all of the back-end functionality. This can be a big boon to maintenance - keeping software alive long past where we would be able to otherwise.</a:t>
            </a:r>
          </a:p>
          <a:p>
            <a:pPr lvl="0" rtl="0">
              <a:spcBef>
                <a:spcPts val="0"/>
              </a:spcBef>
              <a:buNone/>
            </a:pPr>
            <a:r>
              <a:rPr lang="en">
                <a:solidFill>
                  <a:schemeClr val="dk1"/>
                </a:solidFill>
              </a:rPr>
              <a:t>- This also (read). As a layer is developed, some of the services provided by that layer can be made available to users. We can slot in new functionality as it is completed.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Here is an example of the layered architecture for a copyright management system in a university librar</a:t>
            </a:r>
          </a:p>
          <a:p>
            <a:pPr indent="-228600" lvl="0" marL="457200" rtl="0">
              <a:spcBef>
                <a:spcPts val="0"/>
              </a:spcBef>
              <a:buClr>
                <a:schemeClr val="dk1"/>
              </a:buClr>
              <a:buChar char="-"/>
            </a:pPr>
            <a:r>
              <a:rPr lang="en">
                <a:solidFill>
                  <a:schemeClr val="dk1"/>
                </a:solidFill>
              </a:rPr>
              <a:t>(walk through, relate layers)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The architecture is changeable and portable. Like I mentioned, as layers are done, those features can be made available to users, with more features added as other layers are complete. As long as the interface is unchanged, a layer can be replaced by another at any time, adding features or chaging how they work without requiring that the rest of the system be changed. This can be incredibly powerful.</a:t>
            </a:r>
          </a:p>
          <a:p>
            <a:pPr indent="-228600" lvl="0" marL="457200" rtl="0">
              <a:spcBef>
                <a:spcPts val="0"/>
              </a:spcBef>
              <a:buClr>
                <a:schemeClr val="dk1"/>
              </a:buClr>
              <a:buChar char="-"/>
            </a:pPr>
            <a:r>
              <a:rPr lang="en">
                <a:solidFill>
                  <a:schemeClr val="dk1"/>
                </a:solidFill>
              </a:rPr>
              <a:t>When interfaces or features do change, only the adjacent layer is impacted. And, since the machine dependencies are restricted to lower layers, it is easier to port these systems to other OSes. Only the lowest layers need to be recoded for a new OS or to adapt to database changes.</a:t>
            </a:r>
          </a:p>
          <a:p>
            <a:pPr indent="-228600" lvl="0" marL="457200" rtl="0">
              <a:spcBef>
                <a:spcPts val="0"/>
              </a:spcBef>
              <a:buClr>
                <a:schemeClr val="dk1"/>
              </a:buClr>
              <a:buChar char="-"/>
            </a:pPr>
            <a:r>
              <a:rPr lang="en">
                <a:solidFill>
                  <a:schemeClr val="dk1"/>
                </a:solidFill>
              </a:rPr>
              <a:t>(read), this is a powerful way to protect important data.</a:t>
            </a:r>
          </a:p>
          <a:p>
            <a:pPr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In practice, a high-level layer may have to interact with a low-level layer through multiple levels of access. That adds communication overhead.</a:t>
            </a:r>
          </a:p>
          <a:p>
            <a:pPr indent="-228600" lvl="0" marL="457200" rtl="0">
              <a:spcBef>
                <a:spcPts val="0"/>
              </a:spcBef>
              <a:buClr>
                <a:schemeClr val="dk1"/>
              </a:buClr>
              <a:buChar char="-"/>
            </a:pPr>
            <a:r>
              <a:rPr lang="en">
                <a:solidFill>
                  <a:schemeClr val="dk1"/>
                </a:solidFill>
              </a:rPr>
              <a:t>(read).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big factor to consider in deciding on architecture is what data your system works with. In the layered architecture, we can bundle data and subsystem in the same layer, but if you have a bunch of subsystems across the entire system that work with the same data, you can get in trouble and increase dependency across multiple layers. If you have (read, read, read) </a:t>
            </a:r>
          </a:p>
          <a:p>
            <a:pPr rtl="0">
              <a:spcBef>
                <a:spcPts val="0"/>
              </a:spcBef>
              <a:buNone/>
            </a:pPr>
            <a:r>
              <a:rPr lang="en"/>
              <a:t>Each has its pros and cons. At the local level, the former is often a good idea - we talked about that last time, local data decreases coupling. However, when communicating across subsystems, this can be a bad idea - that results in a lot of communication.</a:t>
            </a:r>
          </a:p>
          <a:p>
            <a:pPr lvl="0" rtl="0">
              <a:spcBef>
                <a:spcPts val="0"/>
              </a:spcBef>
              <a:buNone/>
            </a:pPr>
            <a:r>
              <a:rPr lang="en"/>
              <a:t>The repository model is structured around the latter - the majority of systems that use large amounts of data are organized around a central database.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this is a class about software, but I want to start today by talking about buildings. You see a few on this slide, you’re in one right now. Good, solid engineered products. Now, the buildings on this slide are all very different - you’ve got a castle, you’ve got a skyscraper, you’ve got some kind of german beer garden thing. They’re still different versions of the same fundamental concept - a permanent structure to protect inhabitants from the elements, offer privacy to conduct business or live, and all of those other things we use buildings for. But, each does belong to a distinct category. The top left one is clearly a castle. Every castle has its variations, but they are still distinctly castles. Same for skyscrapers. All skyscrapers are a little different, but they are built using the same materials, with similar support structures, elevator placement, hvac structures, and so on. So, over time, we see styles of building appear - different architectures that, although they allow variation, enable us to take the lessons learned from others and distill those into new buildings. When you go to build a skyscraper now, there isn’t much need for experimentation, there isn’t much cause to worry that it’ll all collapse. We know how to build a skyscraper because we have a template to follow. Software offers similar architectural styles that can inform and structure the design of new projects.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kind of model is useful when data is produced by one component and used by another. This is useful when components don’t need to interact directly, but rather through the manipulation of information.</a:t>
            </a:r>
          </a:p>
          <a:p>
            <a:pPr rtl="0">
              <a:spcBef>
                <a:spcPts val="0"/>
              </a:spcBef>
              <a:buNone/>
            </a:pPr>
            <a:r>
              <a:rPr lang="en"/>
              <a:t>(describe example)</a:t>
            </a:r>
          </a:p>
          <a:p>
            <a:pPr rtl="0">
              <a:spcBef>
                <a:spcPts val="0"/>
              </a:spcBef>
              <a:buNone/>
            </a:pPr>
            <a:r>
              <a:rPr lang="en"/>
              <a:t>Consider an IDE - the central data is our source code, the project we’re building. The data repository is the code.</a:t>
            </a:r>
          </a:p>
          <a:p>
            <a:pPr lvl="0" rtl="0">
              <a:spcBef>
                <a:spcPts val="0"/>
              </a:spcBef>
              <a:buNone/>
            </a:pPr>
            <a:r>
              <a:rPr lang="en"/>
              <a:t>walk through components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a:t>
            </a:r>
          </a:p>
          <a:p>
            <a:pPr indent="-228600" lvl="0" marL="457200" rtl="0">
              <a:spcBef>
                <a:spcPts val="0"/>
              </a:spcBef>
              <a:buClr>
                <a:schemeClr val="dk1"/>
              </a:buClr>
              <a:buChar char="-"/>
            </a:pPr>
            <a:r>
              <a:rPr lang="en">
                <a:solidFill>
                  <a:schemeClr val="dk1"/>
                </a:solidFill>
              </a:rPr>
              <a:t>(read). They do not need to be aware of the existence of other components. They are just concerned with the data. This can be pretty secure - you can completely wall off each of those systems.</a:t>
            </a:r>
          </a:p>
          <a:p>
            <a:pPr indent="-228600" lvl="0" marL="457200" rtl="0">
              <a:spcBef>
                <a:spcPts val="0"/>
              </a:spcBef>
              <a:buClr>
                <a:schemeClr val="dk1"/>
              </a:buClr>
              <a:buChar char="-"/>
            </a:pPr>
            <a:r>
              <a:rPr lang="en">
                <a:solidFill>
                  <a:schemeClr val="dk1"/>
                </a:solidFill>
              </a:rPr>
              <a:t>(read). Data can be controlled centrally, we don’t need to synchronize all subsystems. We can centralize backups, we can use a single security policy to manage data.</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Problems with the repository affect the whole system. If you can get in there and corrupt that data, then you wreck everything.</a:t>
            </a:r>
          </a:p>
          <a:p>
            <a:pPr indent="-228600" lvl="0" marL="457200" rtl="0">
              <a:spcBef>
                <a:spcPts val="0"/>
              </a:spcBef>
              <a:buClr>
                <a:schemeClr val="dk1"/>
              </a:buClr>
              <a:buChar char="-"/>
            </a:pPr>
            <a:r>
              <a:rPr lang="en">
                <a:solidFill>
                  <a:schemeClr val="dk1"/>
                </a:solidFill>
              </a:rPr>
              <a:t>Everybody needs to work with the same data, not their own interpretation of that data. (read). </a:t>
            </a:r>
          </a:p>
          <a:p>
            <a:pPr indent="-228600" lvl="0" marL="457200" rtl="0">
              <a:spcBef>
                <a:spcPts val="0"/>
              </a:spcBef>
              <a:buClr>
                <a:schemeClr val="dk1"/>
              </a:buClr>
              <a:buChar char="-"/>
            </a:pPr>
            <a:r>
              <a:rPr lang="en">
                <a:solidFill>
                  <a:schemeClr val="dk1"/>
                </a:solidFill>
              </a:rPr>
              <a:t>(read) - say we want to change that central data and how it works, how it is stored - that requires changes to all subsystems, not just one subsystem that stores data locally.</a:t>
            </a:r>
          </a:p>
          <a:p>
            <a:pPr indent="-228600" lvl="0" marL="457200" rtl="0">
              <a:spcBef>
                <a:spcPts val="0"/>
              </a:spcBef>
              <a:buClr>
                <a:schemeClr val="dk1"/>
              </a:buClr>
              <a:buChar char="-"/>
            </a:pPr>
            <a:r>
              <a:rPr lang="en">
                <a:solidFill>
                  <a:schemeClr val="dk1"/>
                </a:solidFill>
              </a:rPr>
              <a:t>Since components communicate through the central repository, rather than with each other (read) - more overhead is needed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can just read this</a:t>
            </a:r>
          </a:p>
          <a:p>
            <a:pPr indent="-228600" lvl="0" marL="457200" rtl="0">
              <a:spcBef>
                <a:spcPts val="0"/>
              </a:spcBef>
              <a:buChar char="-"/>
            </a:pPr>
            <a:r>
              <a:rPr lang="en"/>
              <a:t>That said, while this is usually the architecture used for distributed systems across the internet, this can also be a logical model used a system on a single local machine. An important benefit is separation and independence. Services and servers can be changed without affecting the other parts of the system.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something like Netflix might use this architecture.</a:t>
            </a:r>
          </a:p>
          <a:p>
            <a:pPr indent="-228600" lvl="0" marL="457200" rtl="0">
              <a:spcBef>
                <a:spcPts val="0"/>
              </a:spcBef>
              <a:buChar char="-"/>
            </a:pPr>
            <a:r>
              <a:rPr lang="en"/>
              <a:t>Each local system operates lightweight client software that calls the appropriate servers - an html server when it needs to serve a webpage to the interface, the video server when a video needs to be streamed, and so on.</a:t>
            </a:r>
          </a:p>
          <a:p>
            <a:pPr indent="-228600" lvl="0" marL="457200" rtl="0">
              <a:spcBef>
                <a:spcPts val="0"/>
              </a:spcBef>
              <a:buChar char="-"/>
            </a:pPr>
            <a:r>
              <a:rPr lang="en"/>
              <a:t>Multiple clients can be connected at once, and when pinged, a server provides the service is was written for.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these</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these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It’s generally implemented through HTTP, the same protocol that manages the web, that brings websites to your browser. REST is the basis for a lot of web applications.</a:t>
            </a:r>
          </a:p>
          <a:p>
            <a:pPr rtl="0">
              <a:spcBef>
                <a:spcPts val="0"/>
              </a:spcBef>
              <a:buNone/>
            </a:pPr>
            <a:r>
              <a:rPr lang="en"/>
              <a:t>(read) - a server offers resources - videos, webpages, student records, whatever data you plan to make use of - and clients and servers move data around through a</a:t>
            </a:r>
          </a:p>
          <a:p>
            <a:pPr lvl="0" rtl="0">
              <a:spcBef>
                <a:spcPts val="0"/>
              </a:spcBef>
              <a:buNone/>
            </a:pPr>
            <a:r>
              <a:rPr lang="en"/>
              <a:t>(read) - same set of operations on the same resources, but the client contains the code needed to present that resource in the correct way.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set of rules that determine how messages are exchanged between clients and servers. (read)</a:t>
            </a:r>
          </a:p>
          <a:p>
            <a:pPr rtl="0">
              <a:spcBef>
                <a:spcPts val="0"/>
              </a:spcBef>
              <a:buNone/>
            </a:pPr>
            <a:r>
              <a:rPr lang="en"/>
              <a:t>(read). The body contains the resources that you want to exchange, according to the instructions contained in the header. </a:t>
            </a:r>
          </a:p>
          <a:p>
            <a:pPr rtl="0">
              <a:spcBef>
                <a:spcPts val="0"/>
              </a:spcBef>
              <a:buNone/>
            </a:pPr>
            <a:r>
              <a:rPr lang="en"/>
              <a:t>(read)</a:t>
            </a:r>
          </a:p>
          <a:p>
            <a:pPr lvl="0" rtl="0">
              <a:spcBef>
                <a:spcPts val="0"/>
              </a:spcBef>
              <a:buNone/>
            </a:pPr>
            <a:r>
              <a:rPr lang="en"/>
              <a:t>What this header usually looks like is a method invocation, the request type you want to make, followed by the resource you want, then a series of fields, including the domain hosting the resource.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just like a webpage - a webpage is a resource</a:t>
            </a:r>
          </a:p>
          <a:p>
            <a:pPr rtl="0">
              <a:spcBef>
                <a:spcPts val="0"/>
              </a:spcBef>
              <a:buNone/>
            </a:pPr>
            <a:r>
              <a:rPr lang="en"/>
              <a:t>(read) - say you were storing client information, you should store information on that client by a noun identifying them, like their name. </a:t>
            </a:r>
          </a:p>
          <a:p>
            <a:pPr rtl="0">
              <a:spcBef>
                <a:spcPts val="0"/>
              </a:spcBef>
              <a:buNone/>
            </a:pPr>
            <a:r>
              <a:rPr lang="en"/>
              <a:t>(read) - that’s not good form, because you’re using a URL to describe an action </a:t>
            </a:r>
          </a:p>
          <a:p>
            <a:pPr rtl="0">
              <a:spcBef>
                <a:spcPts val="0"/>
              </a:spcBef>
              <a:buNone/>
            </a:pPr>
            <a:r>
              <a:rPr lang="en"/>
              <a:t>(read) - they should be as precise as needed. You should not need to include any other information in the request to identify the resource you want to interact with. URLS should act as a complete map of all data your application handles.</a:t>
            </a:r>
          </a:p>
          <a:p>
            <a:pPr lvl="0" rtl="0">
              <a:spcBef>
                <a:spcPts val="0"/>
              </a:spcBef>
              <a:buNone/>
            </a:pPr>
            <a:r>
              <a:rPr lang="en"/>
              <a:t>The point of REST is to keep interactions as simple as possible, so the actions performed on resources are limited to a handful of verbs, or methods: GET, DELETE, PUT, and POST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GET is the simplest of these. It just asks the server to send you a resource. That’s what your browser sends each time you click on a link or type a URL into an address bar. Data is never modified on the server side as the result of a GET request. Once the client receives the data, it can do what it wants with it.</a:t>
            </a:r>
          </a:p>
          <a:p>
            <a:pPr rtl="0">
              <a:spcBef>
                <a:spcPts val="0"/>
              </a:spcBef>
              <a:buNone/>
            </a:pPr>
            <a:r>
              <a:rPr lang="en"/>
              <a:t>PUT lets your create or update a resource on the server, by passing that resource’s data to the server in the request body. Now, REST is also completely backend agnostic. There is nothing in the request that tells the backend how to create or store the data, just that is should store this data somehow. It’s up to code on the backend side to interpret the data - just like the client did in GET.</a:t>
            </a:r>
          </a:p>
          <a:p>
            <a:pPr rtl="0">
              <a:spcBef>
                <a:spcPts val="0"/>
              </a:spcBef>
              <a:buNone/>
            </a:pPr>
            <a:r>
              <a:rPr lang="en"/>
              <a:t>DELETE removes a resource from a server. Now, that doesn’t give you the ability to just remove anything from the web, again, code on the server side chooses how and whether to put the request in action. The server can use information in the header or the source of the request to figure out whether it should remove the resource or not.</a:t>
            </a:r>
          </a:p>
          <a:p>
            <a:pPr rtl="0">
              <a:spcBef>
                <a:spcPts val="0"/>
              </a:spcBef>
              <a:buNone/>
            </a:pPr>
            <a:r>
              <a:rPr lang="en"/>
              <a:t>PUT has a bit more freedom in its interpretation. It just indicates that the server should perform a pre-set processing job on that resource. Often, it’s used as a form of PUT where you use POST for the initial resource creation and PUT for resource updates. Sometimes, it is used to trigger a particular processing task that is up to the server-side code, based on the type of resource.</a:t>
            </a:r>
          </a:p>
          <a:p>
            <a:pPr lvl="0" rtl="0">
              <a:spcBef>
                <a:spcPts val="0"/>
              </a:spcBef>
              <a:buNone/>
            </a:pPr>
            <a:r>
              <a:rPr lang="en"/>
              <a:t>(Now, this API is simple, but it allows you to communicate between a variety of entirely different servers - backends -each offering their own resources and any number of different front-end systems, ranging from GUIS to command line scripts to phone apps to web sites, each with their own code for interpreting and presenting these resources.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In the repository model, we had a bunch of subsystems that needed to work with the same data, here, we have a sequence of steps where we take data, transform it, and pass it to the next system.</a:t>
            </a:r>
          </a:p>
          <a:p>
            <a:pPr lvl="0" rtl="0">
              <a:spcBef>
                <a:spcPts val="0"/>
              </a:spcBef>
              <a:buNone/>
            </a:pPr>
            <a:r>
              <a:rPr lang="en"/>
              <a:t>read rest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Application that issues invoices to customers. Once a week, payments made are checked and invoices are adjusted. If invoices have been paid, a receipt is issued. If not, a reminder is issued.</a:t>
            </a:r>
          </a:p>
          <a:p>
            <a:pPr lvl="0" rtl="0">
              <a:spcBef>
                <a:spcPts val="0"/>
              </a:spcBef>
              <a:buNone/>
            </a:pPr>
            <a:r>
              <a:rPr lang="en"/>
              <a:t>(walk through)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 - advantages?)</a:t>
            </a:r>
          </a:p>
          <a:p>
            <a:pPr rtl="0">
              <a:spcBef>
                <a:spcPts val="0"/>
              </a:spcBef>
              <a:buNone/>
            </a:pPr>
            <a:r>
              <a:rPr lang="en">
                <a:solidFill>
                  <a:schemeClr val="dk1"/>
                </a:solidFill>
              </a:rPr>
              <a:t>- read, we have a pretty clear idea of who needs to communicate with whom.</a:t>
            </a:r>
          </a:p>
          <a:p>
            <a:pPr rtl="0">
              <a:spcBef>
                <a:spcPts val="0"/>
              </a:spcBef>
              <a:buNone/>
            </a:pPr>
            <a:r>
              <a:rPr lang="en">
                <a:solidFill>
                  <a:schemeClr val="dk1"/>
                </a:solidFill>
              </a:rPr>
              <a:t>- (read) - since communication progresses in a line, we don’t tend to have many dependencies between multiple components</a:t>
            </a:r>
          </a:p>
          <a:p>
            <a:pPr lvl="0" rtl="0">
              <a:spcBef>
                <a:spcPts val="0"/>
              </a:spcBef>
              <a:buNone/>
            </a:pPr>
            <a:r>
              <a:rPr lang="en">
                <a:solidFill>
                  <a:schemeClr val="dk1"/>
                </a:solidFill>
              </a:rPr>
              <a:t>- (read) - similarly, we can just slot in new subsystems without much integration work</a:t>
            </a:r>
          </a:p>
          <a:p>
            <a:pPr lvl="0" rtl="0">
              <a:spcBef>
                <a:spcPts val="0"/>
              </a:spcBef>
              <a:buNone/>
            </a:pPr>
            <a:r>
              <a:rPr lang="en">
                <a:solidFill>
                  <a:schemeClr val="dk1"/>
                </a:solidFill>
              </a:rPr>
              <a:t>(disadvantages)</a:t>
            </a:r>
          </a:p>
          <a:p>
            <a:pPr lvl="0" rtl="0">
              <a:spcBef>
                <a:spcPts val="0"/>
              </a:spcBef>
              <a:buNone/>
            </a:pPr>
            <a:r>
              <a:rPr lang="en">
                <a:solidFill>
                  <a:schemeClr val="dk1"/>
                </a:solidFill>
              </a:rPr>
              <a:t>-read </a:t>
            </a:r>
          </a:p>
          <a:p>
            <a:pPr rtl="0">
              <a:spcBef>
                <a:spcPts val="0"/>
              </a:spcBef>
              <a:buNone/>
            </a:pPr>
            <a:r>
              <a:rPr lang="en">
                <a:solidFill>
                  <a:schemeClr val="dk1"/>
                </a:solidFill>
              </a:rPr>
              <a:t>- read, there is some performance overhead since subsystems aren’t well connected</a:t>
            </a:r>
          </a:p>
          <a:p>
            <a:pPr lvl="0" rtl="0">
              <a:spcBef>
                <a:spcPts val="0"/>
              </a:spcBef>
              <a:buNone/>
            </a:pPr>
            <a:r>
              <a:rPr lang="en">
                <a:solidFill>
                  <a:schemeClr val="dk1"/>
                </a:solidFill>
              </a:rPr>
              <a:t>- read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what entails a good design?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This is distinct from system decomposition - that is more of a static idea, what are the components? Control modeling looks at runtime - when the system executes, (read). This typically takes on two forms: </a:t>
            </a:r>
          </a:p>
          <a:p>
            <a:pPr lvl="0" rtl="0">
              <a:spcBef>
                <a:spcPts val="0"/>
              </a:spcBef>
              <a:buNone/>
            </a:pPr>
            <a:r>
              <a:rPr lang="en"/>
              <a:t>(read, 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control is centralized, one piece of the system - usually just your Main in the program - takes responsibility for managing the execution of all of the subsystems. The most common form of this for sequential programs is the call-return model:</a:t>
            </a:r>
          </a:p>
          <a:p>
            <a:pPr rtl="0">
              <a:spcBef>
                <a:spcPts val="0"/>
              </a:spcBef>
              <a:buNone/>
            </a:pPr>
            <a:r>
              <a:rPr lang="en"/>
              <a:t>(read, read).</a:t>
            </a:r>
          </a:p>
          <a:p>
            <a:pPr lvl="0" rtl="0">
              <a:spcBef>
                <a:spcPts val="0"/>
              </a:spcBef>
              <a:buNone/>
            </a:pPr>
            <a:r>
              <a:rPr lang="en"/>
              <a:t>So, a request comes in to the control module, and it calls the appropriate subsystem, which calls methods in its modules, stepping down into the system hierarchy and returning the result up that tree until it reaches the control subsystem again. Like I said, kind of your default contro lstructure.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4" name="Shape 39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a concurrent system, with many parallel components, the manager model is common, where (read)</a:t>
            </a:r>
          </a:p>
          <a:p>
            <a:pPr lvl="0" rtl="0">
              <a:spcBef>
                <a:spcPts val="0"/>
              </a:spcBef>
              <a:buNone/>
            </a:pPr>
            <a:r>
              <a:rPr lang="en"/>
              <a:t>(walk through system)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Many embedded systems and systems distributed over networks follow more of a decentralized control style - driven instead by input events. (read)</a:t>
            </a:r>
          </a:p>
          <a:p>
            <a:pPr rtl="0">
              <a:spcBef>
                <a:spcPts val="0"/>
              </a:spcBef>
              <a:buNone/>
            </a:pPr>
            <a:r>
              <a:rPr lang="en"/>
              <a:t>Tends to either be a broadcast model, where (read)</a:t>
            </a:r>
          </a:p>
          <a:p>
            <a:pPr lvl="0" rtl="0">
              <a:spcBef>
                <a:spcPts val="0"/>
              </a:spcBef>
              <a:buNone/>
            </a:pPr>
            <a:r>
              <a:rPr lang="en"/>
              <a:t>or more of a centralized interrupt-driven model where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t>
            </a:r>
          </a:p>
          <a:p>
            <a:pPr indent="-228600" lvl="0" marL="457200" rtl="0">
              <a:spcBef>
                <a:spcPts val="0"/>
              </a:spcBef>
              <a:buChar char="-"/>
            </a:pPr>
            <a:r>
              <a:rPr lang="en"/>
              <a:t>a publisher-subscriber model (read). </a:t>
            </a:r>
          </a:p>
          <a:p>
            <a:pPr indent="-228600" lvl="0" marL="457200" rtl="0">
              <a:spcBef>
                <a:spcPts val="0"/>
              </a:spcBef>
              <a:buChar char="-"/>
            </a:pPr>
            <a:r>
              <a:rPr lang="en"/>
              <a:t>This can be very effective because it doesn’t need a central authority. On a network, any live computers can listen, and the ones that see the event and can respond do so. Even if failures occur, the working components can react.</a:t>
            </a:r>
          </a:p>
          <a:p>
            <a:pPr indent="-228600" lvl="0" marL="457200" rtl="0">
              <a:spcBef>
                <a:spcPts val="0"/>
              </a:spcBef>
              <a:buChar char="-"/>
            </a:pPr>
            <a:r>
              <a:rPr lang="en"/>
              <a:t>The downside is that (read). There is no guarantee that the system will respond to an event.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t>
            </a:r>
          </a:p>
          <a:p>
            <a:pPr rtl="0">
              <a:spcBef>
                <a:spcPts val="0"/>
              </a:spcBef>
              <a:buNone/>
            </a:pPr>
            <a:r>
              <a:rPr lang="en"/>
              <a:t>- So, how this works is that you (read). In centralized control, you had a unit - maybe your main - that would interpret input and call the appropriate subsystem. Here, you have a set of managers, each tuned to a particular event type</a:t>
            </a:r>
          </a:p>
          <a:p>
            <a:pPr lvl="0" rtl="0">
              <a:spcBef>
                <a:spcPts val="0"/>
              </a:spcBef>
              <a:buNone/>
            </a:pPr>
            <a:r>
              <a:rPr lang="en"/>
              <a:t>- You attach listeners to a particular input port, and when that memory location fires up with information, it notifies the appropriate subsystem. </a:t>
            </a:r>
          </a:p>
          <a:p>
            <a:pPr rtl="0">
              <a:spcBef>
                <a:spcPts val="0"/>
              </a:spcBef>
              <a:buNone/>
            </a:pPr>
            <a:r>
              <a:rPr lang="en"/>
              <a:t>- (read)</a:t>
            </a:r>
          </a:p>
          <a:p>
            <a:pPr lvl="0" rtl="0">
              <a:spcBef>
                <a:spcPts val="0"/>
              </a:spcBef>
              <a:buNone/>
            </a:pPr>
            <a:r>
              <a:rPr lang="en"/>
              <a:t>- The downside is that (read)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Say we have a nuclear plant controller, where we regulate temperature and other factors with our plutonium rods.</a:t>
            </a:r>
          </a:p>
          <a:p>
            <a:pPr indent="-228600" lvl="0" marL="457200" rtl="0">
              <a:spcBef>
                <a:spcPts val="0"/>
              </a:spcBef>
              <a:buChar char="-"/>
            </a:pPr>
            <a:r>
              <a:rPr lang="en"/>
              <a:t>We have a bunch of events that we need to watch for, tied to certain sensors.</a:t>
            </a:r>
          </a:p>
          <a:p>
            <a:pPr indent="-228600" lvl="0" marL="457200" rtl="0">
              <a:spcBef>
                <a:spcPts val="0"/>
              </a:spcBef>
              <a:buChar char="-"/>
            </a:pPr>
            <a:r>
              <a:rPr lang="en"/>
              <a:t>We define a handler for each event type, and they watch that memory location for events. When something hits that channel, they scramble a response</a:t>
            </a:r>
          </a:p>
          <a:p>
            <a:pPr indent="-228600" lvl="0" marL="457200" rtl="0">
              <a:spcBef>
                <a:spcPts val="0"/>
              </a:spcBef>
              <a:buChar char="-"/>
            </a:pPr>
            <a:r>
              <a:rPr lang="en"/>
              <a:t>(name specifics)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Software is intangible - we keep repeating this point. So, if we can’t easily  touch or see the structure of the software, what does architecture mean when talking about software? In truth, it’s pretty much the same as what it means for a building. The IEEE defines software architecture as: (read). </a:t>
            </a:r>
          </a:p>
          <a:p>
            <a:pPr lvl="0" rtl="0">
              <a:spcBef>
                <a:spcPts val="0"/>
              </a:spcBef>
              <a:buNone/>
            </a:pPr>
            <a:r>
              <a:rPr lang="en"/>
              <a:t>The key difference is a mental one - it’s harder to see problems in a structure of software, as any visualization is an artificial one, but it is just as important - if not more so - to lay down the proper blueprint. The architecture of a piece of software is the first step in design. It’s how we take this idea of a monolithic system, break it down into independent layers and subsystems, and structure how those parts connect. Before we design classes, before we choose algorithms, we should take the idea we have, the list of features, and broadly lay out how we will deliver that functionality.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discuss). </a:t>
            </a:r>
          </a:p>
          <a:p>
            <a:pPr lvl="0" rtl="0">
              <a:spcBef>
                <a:spcPts val="0"/>
              </a:spcBef>
              <a:buNone/>
            </a:pPr>
            <a:r>
              <a:rPr lang="en"/>
              <a:t>activity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7" name="Shape 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talk through</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2" name="Shape 4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talk through</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9" name="Shape 4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6" name="Shape 49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first two steps of architectural design are the system decomposition, where we divide the system into independent subsystems. Then, we model the control structure - looking at a central model or an event-driven model. Finally, we perform modular decomposition. This is essentially the rest of the design, where (read)</a:t>
            </a:r>
          </a:p>
          <a:p>
            <a:pPr rtl="0">
              <a:spcBef>
                <a:spcPts val="0"/>
              </a:spcBef>
              <a:buNone/>
            </a:pPr>
            <a:r>
              <a:rPr lang="en"/>
              <a:t>We talked about the two main ways to do this last time, and after the midterm, we’ll really get into these: </a:t>
            </a:r>
          </a:p>
          <a:p>
            <a:pPr rtl="0">
              <a:spcBef>
                <a:spcPts val="0"/>
              </a:spcBef>
              <a:buNone/>
            </a:pPr>
            <a:r>
              <a:rPr lang="en"/>
              <a:t>(read)</a:t>
            </a:r>
          </a:p>
          <a:p>
            <a:pPr indent="-228600" lvl="0" marL="457200" rtl="0">
              <a:spcBef>
                <a:spcPts val="0"/>
              </a:spcBef>
              <a:buChar char="-"/>
            </a:pPr>
            <a:r>
              <a:rPr lang="en"/>
              <a:t>(read), This is the basis of object-oriented design. </a:t>
            </a:r>
          </a:p>
          <a:p>
            <a:pPr indent="-228600" lvl="0" marL="457200" rtl="0">
              <a:spcBef>
                <a:spcPts val="0"/>
              </a:spcBef>
              <a:buChar char="-"/>
            </a:pPr>
            <a:r>
              <a:rPr lang="en"/>
              <a:t>(read). This is more old-fashioned, but similar to the pipe and filter model, where we look at the functions and the interface they need to provide, then pass data through functions that transform it as the data flows through the system.</a:t>
            </a:r>
          </a:p>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3" name="Shape 5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0" name="Shape 5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It turns out that building architecture and software architecture have many parallels</a:t>
            </a:r>
          </a:p>
          <a:p>
            <a:pPr indent="-228600" lvl="0" marL="457200" rtl="0">
              <a:spcBef>
                <a:spcPts val="0"/>
              </a:spcBef>
              <a:buChar char="-"/>
            </a:pPr>
            <a:r>
              <a:rPr lang="en"/>
              <a:t>Architects and their blueprints are (read). Same for software - the customer who has ordered the software rarely has a clue how development works. Your architectural design offers a way to explain how the system works in a manner that the customer can understand and offer feedback on</a:t>
            </a:r>
          </a:p>
          <a:p>
            <a:pPr indent="-228600" lvl="0" marL="457200" rtl="0">
              <a:spcBef>
                <a:spcPts val="0"/>
              </a:spcBef>
              <a:buChar char="-"/>
            </a:pPr>
            <a:r>
              <a:rPr lang="en"/>
              <a:t>(read) If your building design stinks, good materials and talented construction workers won’t save it. Same for the software. No matter how good your coders are, if the system is badly designed, it will be bad. It might be slow, it might be insecure, it might go offline way too often. A bad design will get you in trouble.</a:t>
            </a:r>
          </a:p>
          <a:p>
            <a:pPr indent="-228600" lvl="0" marL="457200" rtl="0">
              <a:spcBef>
                <a:spcPts val="0"/>
              </a:spcBef>
              <a:buChar char="-"/>
            </a:pPr>
            <a:r>
              <a:rPr lang="en"/>
              <a:t>(read). You get the idea. Just as there are skyscrapers and castles and other distinct types of buildings, we see dozens of software types out there, and unique architectural styles appropriate for those pieces of software. Having some knowledge of what architecture fits a particular type of system is a good way to get ahead as a software engineer.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plan our architecture? Why explicitly sit down and talk about it? There are a few key reasons</a:t>
            </a:r>
          </a:p>
          <a:p>
            <a:pPr lvl="0" rtl="0">
              <a:spcBef>
                <a:spcPts val="0"/>
              </a:spcBef>
              <a:buNone/>
            </a:pPr>
            <a:r>
              <a:rPr lang="en"/>
              <a:t>-Enables stakeholder communication. The architecture is a high-level presentation of the real system that can be used to get feedback from customers. The requirements specification is more for you, it’s your guide to what to build. The architecture gives you the means to go back to the customer and explain to them what you’re doing and how it will ensure that their requirements are met.</a:t>
            </a:r>
          </a:p>
          <a:p>
            <a:pPr lvl="0" rtl="0">
              <a:spcBef>
                <a:spcPts val="0"/>
              </a:spcBef>
              <a:buNone/>
            </a:pPr>
            <a:r>
              <a:rPr lang="en"/>
              <a:t>- It enables system analysis. Making the architecture explict means you can look for problems in it before coding even starts. You can analyze how subsystems communicate, how access to the system is managed, how the indpeendent parts integrate to provide functionality. This is good, because your architecture has a huge impact on performance, reliability, and maintenance of the system.</a:t>
            </a:r>
          </a:p>
          <a:p>
            <a:pPr lvl="0" rtl="0">
              <a:spcBef>
                <a:spcPts val="0"/>
              </a:spcBef>
              <a:buNone/>
            </a:pPr>
            <a:r>
              <a:rPr lang="en"/>
              <a:t>-It enables code reuse. If you architect your system well, you can take parts of it and  reuse them in future projects. The same applies to your current project - a well-designed architecture can also enable you to slip in code from other projects and integrate it without much trouble.</a:t>
            </a:r>
          </a:p>
          <a:p>
            <a:pPr rtl="0">
              <a:spcBef>
                <a:spcPts val="0"/>
              </a:spcBef>
              <a:buNone/>
            </a:pPr>
            <a:r>
              <a:rPr lang="en"/>
              <a:t>- Fundamentally, (read). A huge part of security is controlling access to critical parts of your system</a:t>
            </a:r>
          </a:p>
          <a:p>
            <a:pPr lvl="0" rtl="0">
              <a:spcBef>
                <a:spcPts val="0"/>
              </a:spcBef>
              <a:buNone/>
            </a:pPr>
            <a:r>
              <a:rPr lang="en"/>
              <a:t>Good things are well-architected. Those are the kind of systems that stick around, that outlive their original purpose, that are robust. So, get that right.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Partitioning the system, designing the architecture, takes place in three main steps:</a:t>
            </a:r>
          </a:p>
          <a:p>
            <a:pPr lvl="0" rtl="0">
              <a:spcBef>
                <a:spcPts val="0"/>
              </a:spcBef>
              <a:buNone/>
            </a:pPr>
            <a:r>
              <a:rPr lang="en"/>
              <a:t>- (read) This is the most obvious step - functionally, how do we want to break down the system? How do we interface with each of these systems? Will the system be distributed across locations on a network? This is the biggest step in defining the architecture.</a:t>
            </a:r>
          </a:p>
          <a:p>
            <a:pPr rtl="0">
              <a:spcBef>
                <a:spcPts val="0"/>
              </a:spcBef>
              <a:buNone/>
            </a:pPr>
            <a:r>
              <a:rPr lang="en"/>
              <a:t>- The structuring gives us the blueprint of the static system, but during execution, how do the subsystems come together to offer services to the user? The next step is to model the control relationships. When commands come in, how does the system react? How are the appropriate subsystems notified and triggered? </a:t>
            </a:r>
          </a:p>
          <a:p>
            <a:pPr lvl="0" rtl="0">
              <a:spcBef>
                <a:spcPts val="0"/>
              </a:spcBef>
              <a:buNone/>
            </a:pPr>
            <a:r>
              <a:rPr lang="en"/>
              <a:t>- Finally, the third step is to sketch out those subsystems. Break them into classes and decide how those classes are structured and come together to form that subsystem.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Because there is a close relationship between non-functional requirements and the architecture you choose, it’s important to take those needs into account when choosing an architecture. Here are a few factors to keep in mind.</a:t>
            </a:r>
          </a:p>
          <a:p>
            <a:pPr lvl="0" rtl="0">
              <a:spcBef>
                <a:spcPts val="0"/>
              </a:spcBef>
              <a:buNone/>
            </a:pPr>
            <a:r>
              <a:rPr lang="en"/>
              <a:t>- How components are structured and communicate influences performance. One of your biggest bottlenecks is often in communication between subsystems, especially over a network. So, performance can often be improved by localizing critical operations into fewer, but larger, components. Install more of your system locally, rather than on a remote server, so that computation doesn’t depend on network latency. Consider how to execute components of the system in parallel, for more efficiency.</a:t>
            </a:r>
          </a:p>
          <a:p>
            <a:pPr lvl="0" rtl="0">
              <a:spcBef>
                <a:spcPts val="0"/>
              </a:spcBef>
              <a:buNone/>
            </a:pPr>
            <a:r>
              <a:rPr lang="en"/>
              <a:t>- If security is a concern, you might want to (read), with a high level of security validation applied to the higher layers. Architect the system to trap attackers with multiple layers of gates between them and critical assets.</a:t>
            </a:r>
          </a:p>
          <a:p>
            <a:pPr lvl="0" rtl="0">
              <a:spcBef>
                <a:spcPts val="0"/>
              </a:spcBef>
              <a:buNone/>
            </a:pPr>
            <a:r>
              <a:rPr lang="en"/>
              <a:t>- If your system has any safety-critical features, the architecture should be designed so that all safety-related operations are contained within a small number of components - ideally, components solely responsible for those safety-related features. Isolating safety features from normal software functionality means that the safety features can act even in the event that other components fail. Any safety-related components should always be executed locally rather than over a network, so that they can always act to shut down the misbehaving portion of the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If availability is a critical requirement, the architecture should be designed with redundancy in mind - always make it possible to replace components in case of trouble and update components without stopping the system. This is called a “fault-tolerant” system. You’ll see terms like triple reudndancy, where things like spacecraft systems will have three copies of software or hardware running at once, and makre sure they agree, or ensure that there is always a backup if something goes wrong.</a:t>
            </a:r>
          </a:p>
          <a:p>
            <a:pPr lvl="0" rtl="0">
              <a:spcBef>
                <a:spcPts val="0"/>
              </a:spcBef>
              <a:buNone/>
            </a:pPr>
            <a:r>
              <a:rPr lang="en"/>
              <a:t>- If you want a high degree of maintainability, you need a larger number of small, self-contained components. That’s the idea of high cohesion and low coupling. Keep related functions together, and as independent as possible - separate data from consumers, avoid shared data structures - then you can more easily fix bugs and add features to these little independent subsystems.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 Id="rId4" Type="http://schemas.openxmlformats.org/officeDocument/2006/relationships/image" Target="../media/image02.jpg"/><Relationship Id="rId5"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Architectural Design</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14 - 10/19/2015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Architectural Qualities Conflict</a:t>
            </a:r>
          </a:p>
        </p:txBody>
      </p:sp>
      <p:sp>
        <p:nvSpPr>
          <p:cNvPr id="105" name="Shape 105"/>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t>These qualities often conflict. It is hard to achieve multiple qualities at once.</a:t>
            </a:r>
          </a:p>
          <a:p>
            <a:pPr indent="-228600" lvl="0" marL="457200" rtl="0">
              <a:spcBef>
                <a:spcPts val="0"/>
              </a:spcBef>
            </a:pPr>
            <a:r>
              <a:rPr lang="en"/>
              <a:t>Using fewer subsystems improve performance, but hurts maintainability.</a:t>
            </a:r>
          </a:p>
          <a:p>
            <a:pPr indent="-228600" lvl="0" marL="457200" rtl="0">
              <a:spcBef>
                <a:spcPts val="0"/>
              </a:spcBef>
            </a:pPr>
            <a:r>
              <a:rPr lang="en"/>
              <a:t>Introducing redundant data improves availability, but makes security more difficult.</a:t>
            </a:r>
          </a:p>
          <a:p>
            <a:pPr indent="-228600" lvl="0" marL="457200" rtl="0">
              <a:spcBef>
                <a:spcPts val="0"/>
              </a:spcBef>
            </a:pPr>
            <a:r>
              <a:rPr lang="en"/>
              <a:t>Localizing safety-related features usually introduces more communication between subsystems, degrading performance.</a:t>
            </a:r>
          </a:p>
          <a:p>
            <a:pPr lvl="0" marR="0" rtl="0" algn="l">
              <a:lnSpc>
                <a:spcPct val="100000"/>
              </a:lnSpc>
              <a:spcBef>
                <a:spcPts val="600"/>
              </a:spcBef>
              <a:spcAft>
                <a:spcPts val="0"/>
              </a:spcAft>
              <a:buNone/>
            </a:pPr>
            <a:r>
              <a:t/>
            </a:r>
            <a:endParaRPr/>
          </a:p>
        </p:txBody>
      </p:sp>
      <p:sp>
        <p:nvSpPr>
          <p:cNvPr id="106" name="Shape 1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524300" y="2065800"/>
            <a:ext cx="7613099" cy="2663399"/>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System Structuring</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4969250" y="3602450"/>
            <a:ext cx="2909700" cy="1100099"/>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7" name="Shape 1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System Structuring</a:t>
            </a:r>
          </a:p>
        </p:txBody>
      </p:sp>
      <p:sp>
        <p:nvSpPr>
          <p:cNvPr id="118" name="Shape 118"/>
          <p:cNvSpPr txBox="1"/>
          <p:nvPr>
            <p:ph idx="1" type="body"/>
          </p:nvPr>
        </p:nvSpPr>
        <p:spPr>
          <a:xfrm>
            <a:off x="457200" y="1600200"/>
            <a:ext cx="8538599" cy="25089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800"/>
              <a:t>How we decompose the system into interacting subsystems.</a:t>
            </a:r>
          </a:p>
          <a:p>
            <a:pPr indent="-228600" lvl="0" marL="457200" marR="0" rtl="0" algn="l">
              <a:lnSpc>
                <a:spcPct val="100000"/>
              </a:lnSpc>
              <a:spcBef>
                <a:spcPts val="600"/>
              </a:spcBef>
              <a:spcAft>
                <a:spcPts val="0"/>
              </a:spcAft>
              <a:buSzPct val="100000"/>
            </a:pPr>
            <a:r>
              <a:rPr lang="en" sz="2800"/>
              <a:t>Can be visualized as block diagrams presenting an overview of the system structure.</a:t>
            </a:r>
          </a:p>
        </p:txBody>
      </p:sp>
      <p:sp>
        <p:nvSpPr>
          <p:cNvPr id="119" name="Shape 119"/>
          <p:cNvSpPr/>
          <p:nvPr/>
        </p:nvSpPr>
        <p:spPr>
          <a:xfrm>
            <a:off x="1483550" y="3777200"/>
            <a:ext cx="863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a:t>Vision System</a:t>
            </a:r>
          </a:p>
        </p:txBody>
      </p:sp>
      <p:sp>
        <p:nvSpPr>
          <p:cNvPr id="120" name="Shape 120"/>
          <p:cNvSpPr/>
          <p:nvPr/>
        </p:nvSpPr>
        <p:spPr>
          <a:xfrm>
            <a:off x="1483550" y="4937225"/>
            <a:ext cx="863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Object ID System</a:t>
            </a:r>
          </a:p>
        </p:txBody>
      </p:sp>
      <p:cxnSp>
        <p:nvCxnSpPr>
          <p:cNvPr id="121" name="Shape 121"/>
          <p:cNvCxnSpPr>
            <a:endCxn id="120" idx="0"/>
          </p:cNvCxnSpPr>
          <p:nvPr/>
        </p:nvCxnSpPr>
        <p:spPr>
          <a:xfrm>
            <a:off x="1915400" y="4527724"/>
            <a:ext cx="0" cy="409500"/>
          </a:xfrm>
          <a:prstGeom prst="straightConnector1">
            <a:avLst/>
          </a:prstGeom>
          <a:noFill/>
          <a:ln cap="flat" cmpd="sng" w="19050">
            <a:solidFill>
              <a:schemeClr val="dk2"/>
            </a:solidFill>
            <a:prstDash val="solid"/>
            <a:round/>
            <a:headEnd len="lg" w="lg" type="none"/>
            <a:tailEnd len="lg" w="lg" type="triangle"/>
          </a:ln>
        </p:spPr>
      </p:cxnSp>
      <p:sp>
        <p:nvSpPr>
          <p:cNvPr id="122" name="Shape 122"/>
          <p:cNvSpPr/>
          <p:nvPr/>
        </p:nvSpPr>
        <p:spPr>
          <a:xfrm>
            <a:off x="5152350" y="3770725"/>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Arm Controller</a:t>
            </a:r>
          </a:p>
        </p:txBody>
      </p:sp>
      <p:sp>
        <p:nvSpPr>
          <p:cNvPr id="123" name="Shape 123"/>
          <p:cNvSpPr/>
          <p:nvPr/>
        </p:nvSpPr>
        <p:spPr>
          <a:xfrm>
            <a:off x="6507725" y="3770725"/>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Gripper Controller</a:t>
            </a:r>
          </a:p>
        </p:txBody>
      </p:sp>
      <p:cxnSp>
        <p:nvCxnSpPr>
          <p:cNvPr id="124" name="Shape 124"/>
          <p:cNvCxnSpPr>
            <a:stCxn id="119" idx="3"/>
            <a:endCxn id="116" idx="1"/>
          </p:cNvCxnSpPr>
          <p:nvPr/>
        </p:nvCxnSpPr>
        <p:spPr>
          <a:xfrm>
            <a:off x="2347250" y="4152500"/>
            <a:ext cx="2622000" cy="0"/>
          </a:xfrm>
          <a:prstGeom prst="straightConnector1">
            <a:avLst/>
          </a:prstGeom>
          <a:noFill/>
          <a:ln cap="flat" cmpd="sng" w="19050">
            <a:solidFill>
              <a:schemeClr val="dk2"/>
            </a:solidFill>
            <a:prstDash val="solid"/>
            <a:round/>
            <a:headEnd len="lg" w="lg" type="none"/>
            <a:tailEnd len="lg" w="lg" type="triangle"/>
          </a:ln>
        </p:spPr>
      </p:cxnSp>
      <p:sp>
        <p:nvSpPr>
          <p:cNvPr id="125" name="Shape 125"/>
          <p:cNvSpPr/>
          <p:nvPr/>
        </p:nvSpPr>
        <p:spPr>
          <a:xfrm>
            <a:off x="3433425" y="457731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Packaging Selection System</a:t>
            </a:r>
          </a:p>
        </p:txBody>
      </p:sp>
      <p:sp>
        <p:nvSpPr>
          <p:cNvPr id="126" name="Shape 126"/>
          <p:cNvSpPr/>
          <p:nvPr/>
        </p:nvSpPr>
        <p:spPr>
          <a:xfrm>
            <a:off x="3290325" y="4474625"/>
            <a:ext cx="1418999" cy="16758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7" name="Shape 127"/>
          <p:cNvSpPr/>
          <p:nvPr/>
        </p:nvSpPr>
        <p:spPr>
          <a:xfrm>
            <a:off x="3433425" y="532791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Packing System</a:t>
            </a:r>
          </a:p>
        </p:txBody>
      </p:sp>
      <p:cxnSp>
        <p:nvCxnSpPr>
          <p:cNvPr id="128" name="Shape 128"/>
          <p:cNvCxnSpPr>
            <a:stCxn id="120" idx="3"/>
            <a:endCxn id="126" idx="1"/>
          </p:cNvCxnSpPr>
          <p:nvPr/>
        </p:nvCxnSpPr>
        <p:spPr>
          <a:xfrm>
            <a:off x="2347250" y="5312525"/>
            <a:ext cx="943200" cy="0"/>
          </a:xfrm>
          <a:prstGeom prst="straightConnector1">
            <a:avLst/>
          </a:prstGeom>
          <a:noFill/>
          <a:ln cap="flat" cmpd="sng" w="19050">
            <a:solidFill>
              <a:schemeClr val="dk2"/>
            </a:solidFill>
            <a:prstDash val="solid"/>
            <a:round/>
            <a:headEnd len="lg" w="lg" type="none"/>
            <a:tailEnd len="lg" w="lg" type="triangle"/>
          </a:ln>
        </p:spPr>
      </p:cxnSp>
      <p:cxnSp>
        <p:nvCxnSpPr>
          <p:cNvPr id="129" name="Shape 129"/>
          <p:cNvCxnSpPr/>
          <p:nvPr/>
        </p:nvCxnSpPr>
        <p:spPr>
          <a:xfrm flipH="1" rot="10800000">
            <a:off x="2352500" y="4269762"/>
            <a:ext cx="2611500" cy="925499"/>
          </a:xfrm>
          <a:prstGeom prst="bentConnector3">
            <a:avLst>
              <a:gd fmla="val 22836" name="adj1"/>
            </a:avLst>
          </a:prstGeom>
          <a:noFill/>
          <a:ln cap="flat" cmpd="sng" w="19050">
            <a:solidFill>
              <a:schemeClr val="dk2"/>
            </a:solidFill>
            <a:prstDash val="solid"/>
            <a:round/>
            <a:headEnd len="lg" w="lg" type="none"/>
            <a:tailEnd len="lg" w="lg" type="triangle"/>
          </a:ln>
        </p:spPr>
      </p:cxnSp>
      <p:cxnSp>
        <p:nvCxnSpPr>
          <p:cNvPr id="130" name="Shape 130"/>
          <p:cNvCxnSpPr>
            <a:stCxn id="116" idx="2"/>
            <a:endCxn id="126" idx="3"/>
          </p:cNvCxnSpPr>
          <p:nvPr/>
        </p:nvCxnSpPr>
        <p:spPr>
          <a:xfrm flipH="1">
            <a:off x="4709300" y="4702549"/>
            <a:ext cx="1714800" cy="609900"/>
          </a:xfrm>
          <a:prstGeom prst="straightConnector1">
            <a:avLst/>
          </a:prstGeom>
          <a:noFill/>
          <a:ln cap="flat" cmpd="sng" w="19050">
            <a:solidFill>
              <a:schemeClr val="dk2"/>
            </a:solidFill>
            <a:prstDash val="solid"/>
            <a:round/>
            <a:headEnd len="lg" w="lg" type="none"/>
            <a:tailEnd len="lg" w="lg" type="triangle"/>
          </a:ln>
        </p:spPr>
      </p:cxnSp>
      <p:sp>
        <p:nvSpPr>
          <p:cNvPr id="131" name="Shape 131"/>
          <p:cNvSpPr/>
          <p:nvPr/>
        </p:nvSpPr>
        <p:spPr>
          <a:xfrm>
            <a:off x="6649850" y="497276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ConveyorController</a:t>
            </a:r>
          </a:p>
        </p:txBody>
      </p:sp>
      <p:cxnSp>
        <p:nvCxnSpPr>
          <p:cNvPr id="132" name="Shape 132"/>
          <p:cNvCxnSpPr>
            <a:endCxn id="131" idx="1"/>
          </p:cNvCxnSpPr>
          <p:nvPr/>
        </p:nvCxnSpPr>
        <p:spPr>
          <a:xfrm flipH="1" rot="10800000">
            <a:off x="4732549" y="5348062"/>
            <a:ext cx="1917300" cy="434100"/>
          </a:xfrm>
          <a:prstGeom prst="straightConnector1">
            <a:avLst/>
          </a:prstGeom>
          <a:noFill/>
          <a:ln cap="flat" cmpd="sng" w="19050">
            <a:solidFill>
              <a:schemeClr val="dk2"/>
            </a:solidFill>
            <a:prstDash val="solid"/>
            <a:round/>
            <a:headEnd len="lg" w="lg" type="none"/>
            <a:tailEnd len="lg" w="lg" type="triangle"/>
          </a:ln>
        </p:spPr>
      </p:cxnSp>
      <p:sp>
        <p:nvSpPr>
          <p:cNvPr id="133" name="Shape 1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Structuring Views</a:t>
            </a:r>
          </a:p>
        </p:txBody>
      </p:sp>
      <p:sp>
        <p:nvSpPr>
          <p:cNvPr id="139" name="Shape 13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When structuring the system, consider:</a:t>
            </a:r>
          </a:p>
          <a:p>
            <a:pPr indent="-228600" lvl="0" marL="457200" marR="0" rtl="0" algn="l">
              <a:lnSpc>
                <a:spcPct val="100000"/>
              </a:lnSpc>
              <a:spcBef>
                <a:spcPts val="600"/>
              </a:spcBef>
              <a:spcAft>
                <a:spcPts val="0"/>
              </a:spcAft>
              <a:buSzPct val="100000"/>
            </a:pPr>
            <a:r>
              <a:rPr b="1" lang="en" sz="2400"/>
              <a:t>Static View</a:t>
            </a:r>
          </a:p>
          <a:p>
            <a:pPr indent="-228600" lvl="1" marL="914400" marR="0" rtl="0" algn="l">
              <a:lnSpc>
                <a:spcPct val="100000"/>
              </a:lnSpc>
              <a:spcBef>
                <a:spcPts val="600"/>
              </a:spcBef>
              <a:spcAft>
                <a:spcPts val="0"/>
              </a:spcAft>
            </a:pPr>
            <a:r>
              <a:rPr lang="en"/>
              <a:t>Logical view - given the services we want to offer, how does it make sense to delegate responsibility? Relate requirements to entities in the system.</a:t>
            </a:r>
          </a:p>
          <a:p>
            <a:pPr indent="-228600" lvl="0" marL="457200" marR="0" rtl="0" algn="l">
              <a:lnSpc>
                <a:spcPct val="100000"/>
              </a:lnSpc>
              <a:spcBef>
                <a:spcPts val="600"/>
              </a:spcBef>
              <a:spcAft>
                <a:spcPts val="0"/>
              </a:spcAft>
              <a:buSzPct val="100000"/>
            </a:pPr>
            <a:r>
              <a:rPr b="1" lang="en" sz="2400"/>
              <a:t>Dynamic View</a:t>
            </a:r>
          </a:p>
          <a:p>
            <a:pPr indent="-228600" lvl="1" marL="914400" marR="0" rtl="0" algn="l">
              <a:lnSpc>
                <a:spcPct val="100000"/>
              </a:lnSpc>
              <a:spcBef>
                <a:spcPts val="600"/>
              </a:spcBef>
              <a:spcAft>
                <a:spcPts val="0"/>
              </a:spcAft>
            </a:pPr>
            <a:r>
              <a:rPr lang="en"/>
              <a:t>Visualize entities communicating during runtime execution. Useful for judging performance, security, availability.</a:t>
            </a:r>
          </a:p>
          <a:p>
            <a:pPr indent="-228600" lvl="0" marL="457200" marR="0" rtl="0" algn="l">
              <a:lnSpc>
                <a:spcPct val="100000"/>
              </a:lnSpc>
              <a:spcBef>
                <a:spcPts val="600"/>
              </a:spcBef>
              <a:spcAft>
                <a:spcPts val="0"/>
              </a:spcAft>
              <a:buSzPct val="100000"/>
            </a:pPr>
            <a:r>
              <a:rPr b="1" lang="en" sz="2400"/>
              <a:t>Physical View</a:t>
            </a:r>
          </a:p>
          <a:p>
            <a:pPr indent="-228600" lvl="1" marL="914400" marR="0" rtl="0" algn="l">
              <a:lnSpc>
                <a:spcPct val="100000"/>
              </a:lnSpc>
              <a:spcBef>
                <a:spcPts val="600"/>
              </a:spcBef>
              <a:spcAft>
                <a:spcPts val="0"/>
              </a:spcAft>
            </a:pPr>
            <a:r>
              <a:rPr lang="en"/>
              <a:t>How hardware and software communicate and how software is distributed across processors.</a:t>
            </a:r>
          </a:p>
        </p:txBody>
      </p:sp>
      <p:sp>
        <p:nvSpPr>
          <p:cNvPr id="140" name="Shape 1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The ASW</a:t>
            </a:r>
          </a:p>
        </p:txBody>
      </p:sp>
      <p:sp>
        <p:nvSpPr>
          <p:cNvPr id="146" name="Shape 14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p>
          <a:p>
            <a:pPr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How would you architect the system?</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Architectural Models</a:t>
            </a:r>
          </a:p>
        </p:txBody>
      </p:sp>
      <p:sp>
        <p:nvSpPr>
          <p:cNvPr id="153" name="Shape 1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Four common models: layered, shared repository, client/server, pipe &amp; filter</a:t>
            </a:r>
          </a:p>
          <a:p>
            <a:pPr indent="-228600" lvl="0" marL="457200" marR="0" rtl="0" algn="l">
              <a:lnSpc>
                <a:spcPct val="100000"/>
              </a:lnSpc>
              <a:spcBef>
                <a:spcPts val="600"/>
              </a:spcBef>
              <a:spcAft>
                <a:spcPts val="0"/>
              </a:spcAft>
            </a:pPr>
            <a:r>
              <a:rPr lang="en"/>
              <a:t>The model used affects the performance, robustness, availability, maintainability, etc. of the system.</a:t>
            </a:r>
          </a:p>
          <a:p>
            <a:pPr indent="-228600" lvl="0" marL="457200" marR="0" rtl="0" algn="l">
              <a:lnSpc>
                <a:spcPct val="100000"/>
              </a:lnSpc>
              <a:spcBef>
                <a:spcPts val="600"/>
              </a:spcBef>
              <a:spcAft>
                <a:spcPts val="0"/>
              </a:spcAft>
            </a:pPr>
            <a:r>
              <a:rPr lang="en"/>
              <a:t>Complex systems might not follow a single model - mix and match.</a:t>
            </a:r>
          </a:p>
        </p:txBody>
      </p:sp>
      <p:sp>
        <p:nvSpPr>
          <p:cNvPr id="154" name="Shape 1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Layered Model</a:t>
            </a:r>
          </a:p>
        </p:txBody>
      </p:sp>
      <p:sp>
        <p:nvSpPr>
          <p:cNvPr id="160" name="Shape 160"/>
          <p:cNvSpPr txBox="1"/>
          <p:nvPr>
            <p:ph idx="1" type="body"/>
          </p:nvPr>
        </p:nvSpPr>
        <p:spPr>
          <a:xfrm>
            <a:off x="4534300" y="1600200"/>
            <a:ext cx="4472700" cy="4967700"/>
          </a:xfrm>
          <a:prstGeom prst="rect">
            <a:avLst/>
          </a:prstGeom>
        </p:spPr>
        <p:txBody>
          <a:bodyPr anchorCtr="0" anchor="t" bIns="91425" lIns="91425" rIns="91425" tIns="91425">
            <a:noAutofit/>
          </a:bodyPr>
          <a:lstStyle/>
          <a:p>
            <a:pPr indent="-228600" lvl="0" marL="457200" rtl="0">
              <a:spcBef>
                <a:spcPts val="0"/>
              </a:spcBef>
            </a:pPr>
            <a:r>
              <a:rPr lang="en"/>
              <a:t>System functionality organized into layers, with each layer only dependent on the previous layer.</a:t>
            </a:r>
          </a:p>
          <a:p>
            <a:pPr indent="-228600" lvl="0" marL="457200" rtl="0">
              <a:spcBef>
                <a:spcPts val="0"/>
              </a:spcBef>
            </a:pPr>
            <a:r>
              <a:rPr lang="en"/>
              <a:t>Allows elements to change independently.</a:t>
            </a:r>
          </a:p>
          <a:p>
            <a:pPr indent="-228600" lvl="0" marL="457200">
              <a:spcBef>
                <a:spcPts val="0"/>
              </a:spcBef>
            </a:pPr>
            <a:r>
              <a:rPr lang="en"/>
              <a:t>Supports incremental development.</a:t>
            </a:r>
          </a:p>
        </p:txBody>
      </p:sp>
      <p:sp>
        <p:nvSpPr>
          <p:cNvPr id="161" name="Shape 161"/>
          <p:cNvSpPr/>
          <p:nvPr/>
        </p:nvSpPr>
        <p:spPr>
          <a:xfrm>
            <a:off x="493525" y="173762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User Interface</a:t>
            </a:r>
          </a:p>
        </p:txBody>
      </p:sp>
      <p:sp>
        <p:nvSpPr>
          <p:cNvPr id="162" name="Shape 162"/>
          <p:cNvSpPr/>
          <p:nvPr/>
        </p:nvSpPr>
        <p:spPr>
          <a:xfrm>
            <a:off x="493525" y="282567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Interface Management, Authentication, Authorization</a:t>
            </a:r>
          </a:p>
        </p:txBody>
      </p:sp>
      <p:cxnSp>
        <p:nvCxnSpPr>
          <p:cNvPr id="163" name="Shape 163"/>
          <p:cNvCxnSpPr>
            <a:stCxn id="162" idx="0"/>
            <a:endCxn id="161" idx="2"/>
          </p:cNvCxnSpPr>
          <p:nvPr/>
        </p:nvCxnSpPr>
        <p:spPr>
          <a:xfrm rot="10800000">
            <a:off x="2292774" y="2549975"/>
            <a:ext cx="0" cy="275700"/>
          </a:xfrm>
          <a:prstGeom prst="straightConnector1">
            <a:avLst/>
          </a:prstGeom>
          <a:noFill/>
          <a:ln cap="flat" cmpd="sng" w="19050">
            <a:solidFill>
              <a:schemeClr val="dk2"/>
            </a:solidFill>
            <a:prstDash val="solid"/>
            <a:round/>
            <a:headEnd len="lg" w="lg" type="none"/>
            <a:tailEnd len="lg" w="lg" type="triangle"/>
          </a:ln>
        </p:spPr>
      </p:cxnSp>
      <p:sp>
        <p:nvSpPr>
          <p:cNvPr id="164" name="Shape 164"/>
          <p:cNvSpPr/>
          <p:nvPr/>
        </p:nvSpPr>
        <p:spPr>
          <a:xfrm>
            <a:off x="493525" y="391372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Core Business Logic (Functionality)</a:t>
            </a:r>
          </a:p>
        </p:txBody>
      </p:sp>
      <p:cxnSp>
        <p:nvCxnSpPr>
          <p:cNvPr id="165" name="Shape 165"/>
          <p:cNvCxnSpPr>
            <a:stCxn id="164" idx="0"/>
            <a:endCxn id="162" idx="2"/>
          </p:cNvCxnSpPr>
          <p:nvPr/>
        </p:nvCxnSpPr>
        <p:spPr>
          <a:xfrm rot="10800000">
            <a:off x="2292774" y="3638025"/>
            <a:ext cx="0" cy="275700"/>
          </a:xfrm>
          <a:prstGeom prst="straightConnector1">
            <a:avLst/>
          </a:prstGeom>
          <a:noFill/>
          <a:ln cap="flat" cmpd="sng" w="19050">
            <a:solidFill>
              <a:schemeClr val="dk2"/>
            </a:solidFill>
            <a:prstDash val="solid"/>
            <a:round/>
            <a:headEnd len="lg" w="lg" type="none"/>
            <a:tailEnd len="lg" w="lg" type="triangle"/>
          </a:ln>
        </p:spPr>
      </p:cxnSp>
      <p:sp>
        <p:nvSpPr>
          <p:cNvPr id="166" name="Shape 166"/>
          <p:cNvSpPr/>
          <p:nvPr/>
        </p:nvSpPr>
        <p:spPr>
          <a:xfrm>
            <a:off x="493525" y="500177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System Support (OS interface, Databases, etc.)</a:t>
            </a:r>
          </a:p>
        </p:txBody>
      </p:sp>
      <p:cxnSp>
        <p:nvCxnSpPr>
          <p:cNvPr id="167" name="Shape 167"/>
          <p:cNvCxnSpPr>
            <a:stCxn id="166" idx="0"/>
            <a:endCxn id="164" idx="2"/>
          </p:cNvCxnSpPr>
          <p:nvPr/>
        </p:nvCxnSpPr>
        <p:spPr>
          <a:xfrm rot="10800000">
            <a:off x="2292774" y="4726075"/>
            <a:ext cx="0" cy="275700"/>
          </a:xfrm>
          <a:prstGeom prst="straightConnector1">
            <a:avLst/>
          </a:prstGeom>
          <a:noFill/>
          <a:ln cap="flat" cmpd="sng" w="19050">
            <a:solidFill>
              <a:schemeClr val="dk2"/>
            </a:solidFill>
            <a:prstDash val="solid"/>
            <a:round/>
            <a:headEnd len="lg" w="lg" type="none"/>
            <a:tailEnd len="lg" w="lg" type="triangle"/>
          </a:ln>
        </p:spPr>
      </p:cxnSp>
      <p:sp>
        <p:nvSpPr>
          <p:cNvPr id="168" name="Shape 1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Copyright Management Example</a:t>
            </a:r>
          </a:p>
        </p:txBody>
      </p:sp>
      <p:sp>
        <p:nvSpPr>
          <p:cNvPr id="174" name="Shape 174"/>
          <p:cNvSpPr/>
          <p:nvPr/>
        </p:nvSpPr>
        <p:spPr>
          <a:xfrm>
            <a:off x="860250" y="1747900"/>
            <a:ext cx="74234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Web-based Interface</a:t>
            </a:r>
          </a:p>
        </p:txBody>
      </p:sp>
      <p:sp>
        <p:nvSpPr>
          <p:cNvPr id="175" name="Shape 175"/>
          <p:cNvSpPr/>
          <p:nvPr/>
        </p:nvSpPr>
        <p:spPr>
          <a:xfrm>
            <a:off x="860250" y="2629850"/>
            <a:ext cx="74234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Login, Forms and Query Manager, Print Manager</a:t>
            </a:r>
          </a:p>
        </p:txBody>
      </p:sp>
      <p:cxnSp>
        <p:nvCxnSpPr>
          <p:cNvPr id="176" name="Shape 176"/>
          <p:cNvCxnSpPr>
            <a:stCxn id="175" idx="0"/>
            <a:endCxn id="174" idx="2"/>
          </p:cNvCxnSpPr>
          <p:nvPr/>
        </p:nvCxnSpPr>
        <p:spPr>
          <a:xfrm rot="10800000">
            <a:off x="4571999" y="2364650"/>
            <a:ext cx="0" cy="265200"/>
          </a:xfrm>
          <a:prstGeom prst="straightConnector1">
            <a:avLst/>
          </a:prstGeom>
          <a:noFill/>
          <a:ln cap="flat" cmpd="sng" w="19050">
            <a:solidFill>
              <a:schemeClr val="dk2"/>
            </a:solidFill>
            <a:prstDash val="solid"/>
            <a:round/>
            <a:headEnd len="lg" w="lg" type="none"/>
            <a:tailEnd len="lg" w="lg" type="triangle"/>
          </a:ln>
        </p:spPr>
      </p:cxnSp>
      <p:sp>
        <p:nvSpPr>
          <p:cNvPr id="177" name="Shape 177"/>
          <p:cNvSpPr/>
          <p:nvPr/>
        </p:nvSpPr>
        <p:spPr>
          <a:xfrm>
            <a:off x="860250" y="3485250"/>
            <a:ext cx="7423499" cy="589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Search, Document Retrieval, Rights Management, Accounting</a:t>
            </a:r>
          </a:p>
        </p:txBody>
      </p:sp>
      <p:cxnSp>
        <p:nvCxnSpPr>
          <p:cNvPr id="178" name="Shape 178"/>
          <p:cNvCxnSpPr>
            <a:stCxn id="177" idx="0"/>
            <a:endCxn id="175" idx="2"/>
          </p:cNvCxnSpPr>
          <p:nvPr/>
        </p:nvCxnSpPr>
        <p:spPr>
          <a:xfrm rot="10800000">
            <a:off x="4571999" y="3246750"/>
            <a:ext cx="0" cy="238500"/>
          </a:xfrm>
          <a:prstGeom prst="straightConnector1">
            <a:avLst/>
          </a:prstGeom>
          <a:noFill/>
          <a:ln cap="flat" cmpd="sng" w="19050">
            <a:solidFill>
              <a:schemeClr val="dk2"/>
            </a:solidFill>
            <a:prstDash val="solid"/>
            <a:round/>
            <a:headEnd len="lg" w="lg" type="none"/>
            <a:tailEnd len="lg" w="lg" type="triangle"/>
          </a:ln>
        </p:spPr>
      </p:cxnSp>
      <p:sp>
        <p:nvSpPr>
          <p:cNvPr id="179" name="Shape 179"/>
          <p:cNvSpPr/>
          <p:nvPr/>
        </p:nvSpPr>
        <p:spPr>
          <a:xfrm>
            <a:off x="860250" y="4367300"/>
            <a:ext cx="7423499" cy="50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Search Index</a:t>
            </a:r>
          </a:p>
        </p:txBody>
      </p:sp>
      <p:cxnSp>
        <p:nvCxnSpPr>
          <p:cNvPr id="180" name="Shape 180"/>
          <p:cNvCxnSpPr>
            <a:stCxn id="179" idx="0"/>
            <a:endCxn id="177" idx="2"/>
          </p:cNvCxnSpPr>
          <p:nvPr/>
        </p:nvCxnSpPr>
        <p:spPr>
          <a:xfrm rot="10800000">
            <a:off x="4571999" y="4074800"/>
            <a:ext cx="0" cy="292500"/>
          </a:xfrm>
          <a:prstGeom prst="straightConnector1">
            <a:avLst/>
          </a:prstGeom>
          <a:noFill/>
          <a:ln cap="flat" cmpd="sng" w="19050">
            <a:solidFill>
              <a:schemeClr val="dk2"/>
            </a:solidFill>
            <a:prstDash val="solid"/>
            <a:round/>
            <a:headEnd len="lg" w="lg" type="none"/>
            <a:tailEnd len="lg" w="lg" type="triangle"/>
          </a:ln>
        </p:spPr>
      </p:cxnSp>
      <p:sp>
        <p:nvSpPr>
          <p:cNvPr id="181" name="Shape 181"/>
          <p:cNvSpPr/>
          <p:nvPr/>
        </p:nvSpPr>
        <p:spPr>
          <a:xfrm>
            <a:off x="860250" y="5168950"/>
            <a:ext cx="7423499" cy="50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Databases</a:t>
            </a:r>
          </a:p>
        </p:txBody>
      </p:sp>
      <p:cxnSp>
        <p:nvCxnSpPr>
          <p:cNvPr id="182" name="Shape 182"/>
          <p:cNvCxnSpPr>
            <a:stCxn id="181" idx="0"/>
            <a:endCxn id="179" idx="2"/>
          </p:cNvCxnSpPr>
          <p:nvPr/>
        </p:nvCxnSpPr>
        <p:spPr>
          <a:xfrm rot="10800000">
            <a:off x="4571999" y="4876450"/>
            <a:ext cx="0" cy="29250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Layered Model Characteristics</a:t>
            </a:r>
          </a:p>
        </p:txBody>
      </p:sp>
      <p:sp>
        <p:nvSpPr>
          <p:cNvPr id="189" name="Shape 189"/>
          <p:cNvSpPr txBox="1"/>
          <p:nvPr>
            <p:ph idx="1" type="body"/>
          </p:nvPr>
        </p:nvSpPr>
        <p:spPr>
          <a:xfrm>
            <a:off x="4692273" y="1600200"/>
            <a:ext cx="3994500" cy="4967700"/>
          </a:xfrm>
          <a:prstGeom prst="rect">
            <a:avLst/>
          </a:prstGeom>
        </p:spPr>
        <p:txBody>
          <a:bodyPr anchorCtr="0" anchor="t" bIns="91425" lIns="91425" rIns="91425" tIns="91425">
            <a:noAutofit/>
          </a:bodyPr>
          <a:lstStyle/>
          <a:p>
            <a:pPr rtl="0">
              <a:spcBef>
                <a:spcPts val="0"/>
              </a:spcBef>
              <a:buNone/>
            </a:pPr>
            <a:r>
              <a:rPr b="1" lang="en"/>
              <a:t>Disadvantages</a:t>
            </a:r>
          </a:p>
          <a:p>
            <a:pPr indent="-228600" lvl="0" marL="457200" rtl="0">
              <a:spcBef>
                <a:spcPts val="0"/>
              </a:spcBef>
              <a:buSzPct val="100000"/>
            </a:pPr>
            <a:r>
              <a:rPr lang="en" sz="2400"/>
              <a:t>Clean separation between layers is often difficult.</a:t>
            </a:r>
          </a:p>
          <a:p>
            <a:pPr indent="-228600" lvl="0" marL="457200" rtl="0">
              <a:spcBef>
                <a:spcPts val="0"/>
              </a:spcBef>
              <a:buSzPct val="100000"/>
            </a:pPr>
            <a:r>
              <a:rPr lang="en" sz="2400"/>
              <a:t>Performance can be a problem because of multiple layers of processing between call and return.</a:t>
            </a:r>
          </a:p>
        </p:txBody>
      </p:sp>
      <p:sp>
        <p:nvSpPr>
          <p:cNvPr id="190" name="Shape 190"/>
          <p:cNvSpPr txBox="1"/>
          <p:nvPr>
            <p:ph idx="2" type="body"/>
          </p:nvPr>
        </p:nvSpPr>
        <p:spPr>
          <a:xfrm>
            <a:off x="457200" y="1600200"/>
            <a:ext cx="3994500" cy="4717800"/>
          </a:xfrm>
          <a:prstGeom prst="rect">
            <a:avLst/>
          </a:prstGeom>
        </p:spPr>
        <p:txBody>
          <a:bodyPr anchorCtr="0" anchor="t" bIns="91425" lIns="91425" rIns="91425" tIns="91425">
            <a:noAutofit/>
          </a:bodyPr>
          <a:lstStyle/>
          <a:p>
            <a:pPr lvl="0" rtl="0">
              <a:spcBef>
                <a:spcPts val="0"/>
              </a:spcBef>
              <a:buNone/>
            </a:pPr>
            <a:r>
              <a:rPr b="1" lang="en"/>
              <a:t>Advantages</a:t>
            </a:r>
          </a:p>
          <a:p>
            <a:pPr indent="-228600" lvl="0" marL="457200" rtl="0">
              <a:spcBef>
                <a:spcPts val="0"/>
              </a:spcBef>
              <a:buSzPct val="100000"/>
            </a:pPr>
            <a:r>
              <a:rPr lang="en" sz="2400"/>
              <a:t>Allows replacement of entire layers as long as interface is maintained.</a:t>
            </a:r>
          </a:p>
          <a:p>
            <a:pPr indent="-228600" lvl="0" marL="457200" rtl="0">
              <a:spcBef>
                <a:spcPts val="0"/>
              </a:spcBef>
              <a:buSzPct val="100000"/>
            </a:pPr>
            <a:r>
              <a:rPr lang="en" sz="2400"/>
              <a:t>When changes occur, only the adjacent layer is impacted.</a:t>
            </a:r>
          </a:p>
          <a:p>
            <a:pPr indent="-228600" lvl="0" marL="457200" rtl="0">
              <a:spcBef>
                <a:spcPts val="0"/>
              </a:spcBef>
              <a:buSzPct val="100000"/>
            </a:pPr>
            <a:r>
              <a:rPr lang="en" sz="2400"/>
              <a:t>Redundant features (authentication) in each layer can enhance security and dependability.</a:t>
            </a:r>
          </a:p>
        </p:txBody>
      </p:sp>
      <p:sp>
        <p:nvSpPr>
          <p:cNvPr id="191" name="Shape 1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Repository Model</a:t>
            </a:r>
          </a:p>
        </p:txBody>
      </p:sp>
      <p:sp>
        <p:nvSpPr>
          <p:cNvPr id="197" name="Shape 197"/>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Subsystems often exchange and work with the same data. This can be done in two ways:</a:t>
            </a:r>
          </a:p>
          <a:p>
            <a:pPr indent="-228600" lvl="0" marL="457200" marR="0" rtl="0" algn="l">
              <a:lnSpc>
                <a:spcPct val="100000"/>
              </a:lnSpc>
              <a:spcBef>
                <a:spcPts val="600"/>
              </a:spcBef>
              <a:spcAft>
                <a:spcPts val="0"/>
              </a:spcAft>
            </a:pPr>
            <a:r>
              <a:rPr lang="en"/>
              <a:t>Each subsystem maintains its own database and passes data explicitly to other subsystems.</a:t>
            </a:r>
          </a:p>
          <a:p>
            <a:pPr indent="-228600" lvl="0" marL="457200" rtl="0">
              <a:spcBef>
                <a:spcPts val="0"/>
              </a:spcBef>
            </a:pPr>
            <a:r>
              <a:rPr b="1" lang="en"/>
              <a:t>Shared data is held in a central repository and may be accessed by all subsystems.</a:t>
            </a:r>
          </a:p>
          <a:p>
            <a:pPr lvl="0" marR="0" rtl="0" algn="l">
              <a:lnSpc>
                <a:spcPct val="100000"/>
              </a:lnSpc>
              <a:spcBef>
                <a:spcPts val="600"/>
              </a:spcBef>
              <a:spcAft>
                <a:spcPts val="0"/>
              </a:spcAft>
              <a:buNone/>
            </a:pPr>
            <a:r>
              <a:rPr lang="en"/>
              <a:t>Repository model is structured around the latter.</a:t>
            </a:r>
          </a:p>
        </p:txBody>
      </p: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Architectural Styles </a:t>
            </a:r>
          </a:p>
        </p:txBody>
      </p:sp>
      <p:sp>
        <p:nvSpPr>
          <p:cNvPr id="47" name="Shape 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pic>
        <p:nvPicPr>
          <p:cNvPr id="48" name="Shape 48"/>
          <p:cNvPicPr preferRelativeResize="0"/>
          <p:nvPr/>
        </p:nvPicPr>
        <p:blipFill>
          <a:blip r:embed="rId3">
            <a:alphaModFix/>
          </a:blip>
          <a:stretch>
            <a:fillRect/>
          </a:stretch>
        </p:blipFill>
        <p:spPr>
          <a:xfrm>
            <a:off x="99550" y="1758753"/>
            <a:ext cx="3427576" cy="2285900"/>
          </a:xfrm>
          <a:prstGeom prst="rect">
            <a:avLst/>
          </a:prstGeom>
          <a:noFill/>
          <a:ln>
            <a:noFill/>
          </a:ln>
        </p:spPr>
      </p:pic>
      <p:pic>
        <p:nvPicPr>
          <p:cNvPr id="49" name="Shape 49"/>
          <p:cNvPicPr preferRelativeResize="0"/>
          <p:nvPr/>
        </p:nvPicPr>
        <p:blipFill>
          <a:blip r:embed="rId4">
            <a:alphaModFix/>
          </a:blip>
          <a:stretch>
            <a:fillRect/>
          </a:stretch>
        </p:blipFill>
        <p:spPr>
          <a:xfrm>
            <a:off x="0" y="3517050"/>
            <a:ext cx="4678924" cy="2924324"/>
          </a:xfrm>
          <a:prstGeom prst="rect">
            <a:avLst/>
          </a:prstGeom>
          <a:noFill/>
          <a:ln>
            <a:noFill/>
          </a:ln>
        </p:spPr>
      </p:pic>
      <p:pic>
        <p:nvPicPr>
          <p:cNvPr id="50" name="Shape 50"/>
          <p:cNvPicPr preferRelativeResize="0"/>
          <p:nvPr/>
        </p:nvPicPr>
        <p:blipFill>
          <a:blip r:embed="rId5">
            <a:alphaModFix/>
          </a:blip>
          <a:stretch>
            <a:fillRect/>
          </a:stretch>
        </p:blipFill>
        <p:spPr>
          <a:xfrm>
            <a:off x="4188525" y="2417487"/>
            <a:ext cx="4955475" cy="3097175"/>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 Example</a:t>
            </a:r>
          </a:p>
        </p:txBody>
      </p:sp>
      <p:sp>
        <p:nvSpPr>
          <p:cNvPr id="204" name="Shape 204"/>
          <p:cNvSpPr/>
          <p:nvPr/>
        </p:nvSpPr>
        <p:spPr>
          <a:xfrm>
            <a:off x="3238800" y="3218225"/>
            <a:ext cx="3146399" cy="1058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Project Information and Code</a:t>
            </a:r>
          </a:p>
        </p:txBody>
      </p:sp>
      <p:sp>
        <p:nvSpPr>
          <p:cNvPr id="205" name="Shape 205"/>
          <p:cNvSpPr/>
          <p:nvPr/>
        </p:nvSpPr>
        <p:spPr>
          <a:xfrm>
            <a:off x="3794000" y="1963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Model Editor</a:t>
            </a:r>
          </a:p>
        </p:txBody>
      </p:sp>
      <p:sp>
        <p:nvSpPr>
          <p:cNvPr id="206" name="Shape 206"/>
          <p:cNvSpPr/>
          <p:nvPr/>
        </p:nvSpPr>
        <p:spPr>
          <a:xfrm>
            <a:off x="5416725" y="1963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Code Generator</a:t>
            </a:r>
          </a:p>
        </p:txBody>
      </p:sp>
      <p:sp>
        <p:nvSpPr>
          <p:cNvPr id="207" name="Shape 207"/>
          <p:cNvSpPr/>
          <p:nvPr/>
        </p:nvSpPr>
        <p:spPr>
          <a:xfrm>
            <a:off x="7234775" y="29678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Java Editor</a:t>
            </a:r>
          </a:p>
        </p:txBody>
      </p:sp>
      <p:sp>
        <p:nvSpPr>
          <p:cNvPr id="208" name="Shape 208"/>
          <p:cNvSpPr/>
          <p:nvPr/>
        </p:nvSpPr>
        <p:spPr>
          <a:xfrm>
            <a:off x="7234775" y="39838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Python Editor</a:t>
            </a:r>
          </a:p>
        </p:txBody>
      </p:sp>
      <p:sp>
        <p:nvSpPr>
          <p:cNvPr id="209" name="Shape 209"/>
          <p:cNvSpPr/>
          <p:nvPr/>
        </p:nvSpPr>
        <p:spPr>
          <a:xfrm>
            <a:off x="5113050" y="49793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Report Generator</a:t>
            </a:r>
          </a:p>
        </p:txBody>
      </p:sp>
      <p:sp>
        <p:nvSpPr>
          <p:cNvPr id="210" name="Shape 210"/>
          <p:cNvSpPr/>
          <p:nvPr/>
        </p:nvSpPr>
        <p:spPr>
          <a:xfrm>
            <a:off x="3281050" y="49793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Analyzer</a:t>
            </a:r>
          </a:p>
        </p:txBody>
      </p:sp>
      <p:sp>
        <p:nvSpPr>
          <p:cNvPr id="211" name="Shape 211"/>
          <p:cNvSpPr/>
          <p:nvPr/>
        </p:nvSpPr>
        <p:spPr>
          <a:xfrm>
            <a:off x="1294825" y="34393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Translator</a:t>
            </a:r>
          </a:p>
        </p:txBody>
      </p:sp>
      <p:cxnSp>
        <p:nvCxnSpPr>
          <p:cNvPr id="212" name="Shape 212"/>
          <p:cNvCxnSpPr>
            <a:stCxn id="205" idx="2"/>
            <a:endCxn id="204" idx="0"/>
          </p:cNvCxnSpPr>
          <p:nvPr/>
        </p:nvCxnSpPr>
        <p:spPr>
          <a:xfrm>
            <a:off x="4390399" y="2580624"/>
            <a:ext cx="421500" cy="637500"/>
          </a:xfrm>
          <a:prstGeom prst="straightConnector1">
            <a:avLst/>
          </a:prstGeom>
          <a:noFill/>
          <a:ln cap="flat" cmpd="sng" w="19050">
            <a:solidFill>
              <a:schemeClr val="dk2"/>
            </a:solidFill>
            <a:prstDash val="solid"/>
            <a:round/>
            <a:headEnd len="lg" w="lg" type="triangle"/>
            <a:tailEnd len="lg" w="lg" type="triangle"/>
          </a:ln>
        </p:spPr>
      </p:cxnSp>
      <p:cxnSp>
        <p:nvCxnSpPr>
          <p:cNvPr id="213" name="Shape 213"/>
          <p:cNvCxnSpPr>
            <a:stCxn id="206" idx="2"/>
            <a:endCxn id="204" idx="0"/>
          </p:cNvCxnSpPr>
          <p:nvPr/>
        </p:nvCxnSpPr>
        <p:spPr>
          <a:xfrm flipH="1">
            <a:off x="4811924" y="2580624"/>
            <a:ext cx="1201200" cy="637500"/>
          </a:xfrm>
          <a:prstGeom prst="straightConnector1">
            <a:avLst/>
          </a:prstGeom>
          <a:noFill/>
          <a:ln cap="flat" cmpd="sng" w="19050">
            <a:solidFill>
              <a:schemeClr val="dk2"/>
            </a:solidFill>
            <a:prstDash val="solid"/>
            <a:round/>
            <a:headEnd len="lg" w="lg" type="triangle"/>
            <a:tailEnd len="lg" w="lg" type="triangle"/>
          </a:ln>
        </p:spPr>
      </p:cxnSp>
      <p:cxnSp>
        <p:nvCxnSpPr>
          <p:cNvPr id="214" name="Shape 214"/>
          <p:cNvCxnSpPr>
            <a:stCxn id="207" idx="1"/>
            <a:endCxn id="204" idx="3"/>
          </p:cNvCxnSpPr>
          <p:nvPr/>
        </p:nvCxnSpPr>
        <p:spPr>
          <a:xfrm flipH="1">
            <a:off x="6385175" y="3276199"/>
            <a:ext cx="849600" cy="471599"/>
          </a:xfrm>
          <a:prstGeom prst="straightConnector1">
            <a:avLst/>
          </a:prstGeom>
          <a:noFill/>
          <a:ln cap="flat" cmpd="sng" w="19050">
            <a:solidFill>
              <a:schemeClr val="dk2"/>
            </a:solidFill>
            <a:prstDash val="solid"/>
            <a:round/>
            <a:headEnd len="lg" w="lg" type="triangle"/>
            <a:tailEnd len="lg" w="lg" type="triangle"/>
          </a:ln>
        </p:spPr>
      </p:cxnSp>
      <p:cxnSp>
        <p:nvCxnSpPr>
          <p:cNvPr id="215" name="Shape 215"/>
          <p:cNvCxnSpPr>
            <a:stCxn id="208" idx="1"/>
            <a:endCxn id="204" idx="3"/>
          </p:cNvCxnSpPr>
          <p:nvPr/>
        </p:nvCxnSpPr>
        <p:spPr>
          <a:xfrm rot="10800000">
            <a:off x="6385175" y="3747774"/>
            <a:ext cx="849600" cy="544500"/>
          </a:xfrm>
          <a:prstGeom prst="straightConnector1">
            <a:avLst/>
          </a:prstGeom>
          <a:noFill/>
          <a:ln cap="flat" cmpd="sng" w="19050">
            <a:solidFill>
              <a:schemeClr val="dk2"/>
            </a:solidFill>
            <a:prstDash val="solid"/>
            <a:round/>
            <a:headEnd len="lg" w="lg" type="triangle"/>
            <a:tailEnd len="lg" w="lg" type="triangle"/>
          </a:ln>
        </p:spPr>
      </p:cxnSp>
      <p:cxnSp>
        <p:nvCxnSpPr>
          <p:cNvPr id="216" name="Shape 216"/>
          <p:cNvCxnSpPr>
            <a:stCxn id="209" idx="0"/>
            <a:endCxn id="204" idx="2"/>
          </p:cNvCxnSpPr>
          <p:nvPr/>
        </p:nvCxnSpPr>
        <p:spPr>
          <a:xfrm rot="10800000">
            <a:off x="4811849" y="4277075"/>
            <a:ext cx="897600" cy="702300"/>
          </a:xfrm>
          <a:prstGeom prst="straightConnector1">
            <a:avLst/>
          </a:prstGeom>
          <a:noFill/>
          <a:ln cap="flat" cmpd="sng" w="19050">
            <a:solidFill>
              <a:schemeClr val="dk2"/>
            </a:solidFill>
            <a:prstDash val="solid"/>
            <a:round/>
            <a:headEnd len="lg" w="lg" type="triangle"/>
            <a:tailEnd len="lg" w="lg" type="triangle"/>
          </a:ln>
        </p:spPr>
      </p:cxnSp>
      <p:cxnSp>
        <p:nvCxnSpPr>
          <p:cNvPr id="217" name="Shape 217"/>
          <p:cNvCxnSpPr>
            <a:stCxn id="204" idx="2"/>
            <a:endCxn id="210" idx="0"/>
          </p:cNvCxnSpPr>
          <p:nvPr/>
        </p:nvCxnSpPr>
        <p:spPr>
          <a:xfrm flipH="1">
            <a:off x="3877499" y="4277224"/>
            <a:ext cx="934500" cy="702300"/>
          </a:xfrm>
          <a:prstGeom prst="straightConnector1">
            <a:avLst/>
          </a:prstGeom>
          <a:noFill/>
          <a:ln cap="flat" cmpd="sng" w="19050">
            <a:solidFill>
              <a:schemeClr val="dk2"/>
            </a:solidFill>
            <a:prstDash val="solid"/>
            <a:round/>
            <a:headEnd len="lg" w="lg" type="triangle"/>
            <a:tailEnd len="lg" w="lg" type="triangle"/>
          </a:ln>
        </p:spPr>
      </p:cxnSp>
      <p:cxnSp>
        <p:nvCxnSpPr>
          <p:cNvPr id="218" name="Shape 218"/>
          <p:cNvCxnSpPr>
            <a:stCxn id="204" idx="1"/>
            <a:endCxn id="211" idx="3"/>
          </p:cNvCxnSpPr>
          <p:nvPr/>
        </p:nvCxnSpPr>
        <p:spPr>
          <a:xfrm rot="10800000">
            <a:off x="2487600" y="3747724"/>
            <a:ext cx="751200" cy="0"/>
          </a:xfrm>
          <a:prstGeom prst="straightConnector1">
            <a:avLst/>
          </a:prstGeom>
          <a:noFill/>
          <a:ln cap="flat" cmpd="sng" w="19050">
            <a:solidFill>
              <a:schemeClr val="dk2"/>
            </a:solidFill>
            <a:prstDash val="solid"/>
            <a:round/>
            <a:headEnd len="lg" w="lg" type="triangle"/>
            <a:tailEnd len="lg" w="lg" type="triangle"/>
          </a:ln>
        </p:spPr>
      </p:cxnSp>
      <p:sp>
        <p:nvSpPr>
          <p:cNvPr id="219" name="Shape 2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Repository Model Characteristics</a:t>
            </a:r>
          </a:p>
        </p:txBody>
      </p:sp>
      <p:sp>
        <p:nvSpPr>
          <p:cNvPr id="225" name="Shape 225"/>
          <p:cNvSpPr txBox="1"/>
          <p:nvPr>
            <p:ph idx="1" type="body"/>
          </p:nvPr>
        </p:nvSpPr>
        <p:spPr>
          <a:xfrm>
            <a:off x="4692275" y="1600200"/>
            <a:ext cx="4275900" cy="4967700"/>
          </a:xfrm>
          <a:prstGeom prst="rect">
            <a:avLst/>
          </a:prstGeom>
        </p:spPr>
        <p:txBody>
          <a:bodyPr anchorCtr="0" anchor="t" bIns="91425" lIns="91425" rIns="91425" tIns="91425">
            <a:noAutofit/>
          </a:bodyPr>
          <a:lstStyle/>
          <a:p>
            <a:pPr lvl="0" rtl="0">
              <a:spcBef>
                <a:spcPts val="0"/>
              </a:spcBef>
              <a:buNone/>
            </a:pPr>
            <a:r>
              <a:rPr b="1" lang="en"/>
              <a:t>Disadvantages</a:t>
            </a:r>
          </a:p>
          <a:p>
            <a:pPr indent="-228600" lvl="0" marL="457200" rtl="0">
              <a:spcBef>
                <a:spcPts val="0"/>
              </a:spcBef>
              <a:buSzPct val="100000"/>
            </a:pPr>
            <a:r>
              <a:rPr lang="en" sz="2400"/>
              <a:t>Single point of failure.</a:t>
            </a:r>
          </a:p>
          <a:p>
            <a:pPr indent="-228600" lvl="0" marL="457200" rtl="0">
              <a:spcBef>
                <a:spcPts val="0"/>
              </a:spcBef>
              <a:buSzPct val="100000"/>
            </a:pPr>
            <a:r>
              <a:rPr lang="en" sz="2400"/>
              <a:t>Subsystems must agree on a data model (inevitably a compromise).</a:t>
            </a:r>
          </a:p>
          <a:p>
            <a:pPr indent="-228600" lvl="0" marL="457200" rtl="0">
              <a:spcBef>
                <a:spcPts val="0"/>
              </a:spcBef>
              <a:buSzPct val="100000"/>
            </a:pPr>
            <a:r>
              <a:rPr lang="en" sz="2400"/>
              <a:t>Data evolution is difficult and expensive.</a:t>
            </a:r>
          </a:p>
          <a:p>
            <a:pPr indent="-228600" lvl="0" marL="457200" rtl="0">
              <a:spcBef>
                <a:spcPts val="0"/>
              </a:spcBef>
              <a:buSzPct val="100000"/>
            </a:pPr>
            <a:r>
              <a:rPr lang="en" sz="2400"/>
              <a:t>Communication may be inefficient.</a:t>
            </a:r>
          </a:p>
        </p:txBody>
      </p:sp>
      <p:sp>
        <p:nvSpPr>
          <p:cNvPr id="226" name="Shape 226"/>
          <p:cNvSpPr txBox="1"/>
          <p:nvPr>
            <p:ph idx="2" type="body"/>
          </p:nvPr>
        </p:nvSpPr>
        <p:spPr>
          <a:xfrm>
            <a:off x="457200" y="1600200"/>
            <a:ext cx="3994500" cy="4685099"/>
          </a:xfrm>
          <a:prstGeom prst="rect">
            <a:avLst/>
          </a:prstGeom>
        </p:spPr>
        <p:txBody>
          <a:bodyPr anchorCtr="0" anchor="t" bIns="91425" lIns="91425" rIns="91425" tIns="91425">
            <a:noAutofit/>
          </a:bodyPr>
          <a:lstStyle/>
          <a:p>
            <a:pPr lvl="0" rtl="0">
              <a:spcBef>
                <a:spcPts val="0"/>
              </a:spcBef>
              <a:buNone/>
            </a:pPr>
            <a:r>
              <a:rPr b="1" lang="en"/>
              <a:t>Advantages</a:t>
            </a:r>
          </a:p>
          <a:p>
            <a:pPr indent="-228600" lvl="0" marL="457200" rtl="0">
              <a:spcBef>
                <a:spcPts val="0"/>
              </a:spcBef>
              <a:buSzPct val="100000"/>
            </a:pPr>
            <a:r>
              <a:rPr lang="en" sz="2400"/>
              <a:t>Efficient way to share large amounts of data.</a:t>
            </a:r>
          </a:p>
          <a:p>
            <a:pPr indent="-228600" lvl="0" marL="457200" rtl="0">
              <a:spcBef>
                <a:spcPts val="0"/>
              </a:spcBef>
              <a:buSzPct val="100000"/>
            </a:pPr>
            <a:r>
              <a:rPr lang="en" sz="2400"/>
              <a:t>Components can be independent.</a:t>
            </a:r>
          </a:p>
          <a:p>
            <a:pPr indent="-228600" lvl="1" marL="914400" rtl="0">
              <a:spcBef>
                <a:spcPts val="0"/>
              </a:spcBef>
              <a:buSzPct val="80000"/>
            </a:pPr>
            <a:r>
              <a:rPr lang="en"/>
              <a:t>May be more secure.</a:t>
            </a:r>
          </a:p>
          <a:p>
            <a:pPr indent="-228600" lvl="0" marL="457200" rtl="0">
              <a:spcBef>
                <a:spcPts val="0"/>
              </a:spcBef>
              <a:buSzPct val="100000"/>
            </a:pPr>
            <a:r>
              <a:rPr lang="en" sz="2400"/>
              <a:t>All data can be managed consistently (centralized backup, security, etc)</a:t>
            </a:r>
          </a:p>
        </p:txBody>
      </p:sp>
      <p:sp>
        <p:nvSpPr>
          <p:cNvPr id="227" name="Shape 2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Client-Server Architecture</a:t>
            </a:r>
          </a:p>
        </p:txBody>
      </p:sp>
      <p:sp>
        <p:nvSpPr>
          <p:cNvPr id="233" name="Shape 23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Functionality organized into services, distributed across a range of components:</a:t>
            </a:r>
          </a:p>
          <a:p>
            <a:pPr indent="-228600" lvl="0" marL="457200" marR="0" rtl="0" algn="l">
              <a:lnSpc>
                <a:spcPct val="100000"/>
              </a:lnSpc>
              <a:spcBef>
                <a:spcPts val="600"/>
              </a:spcBef>
              <a:spcAft>
                <a:spcPts val="0"/>
              </a:spcAft>
            </a:pPr>
            <a:r>
              <a:rPr lang="en"/>
              <a:t>A set of servers that offer services.</a:t>
            </a:r>
          </a:p>
          <a:p>
            <a:pPr indent="-228600" lvl="1" marL="914400" marR="0" rtl="0" algn="l">
              <a:lnSpc>
                <a:spcPct val="100000"/>
              </a:lnSpc>
              <a:spcBef>
                <a:spcPts val="600"/>
              </a:spcBef>
              <a:spcAft>
                <a:spcPts val="0"/>
              </a:spcAft>
            </a:pPr>
            <a:r>
              <a:rPr lang="en"/>
              <a:t>Print server, file server, code compilation server, etc..</a:t>
            </a:r>
          </a:p>
          <a:p>
            <a:pPr indent="-228600" lvl="0" marL="457200" marR="0" rtl="0" algn="l">
              <a:lnSpc>
                <a:spcPct val="100000"/>
              </a:lnSpc>
              <a:spcBef>
                <a:spcPts val="600"/>
              </a:spcBef>
              <a:spcAft>
                <a:spcPts val="0"/>
              </a:spcAft>
            </a:pPr>
            <a:r>
              <a:rPr lang="en"/>
              <a:t>Set of clients that call on these services.</a:t>
            </a:r>
          </a:p>
          <a:p>
            <a:pPr indent="-228600" lvl="1" marL="914400" marR="0" rtl="0" algn="l">
              <a:lnSpc>
                <a:spcPct val="100000"/>
              </a:lnSpc>
              <a:spcBef>
                <a:spcPts val="600"/>
              </a:spcBef>
              <a:spcAft>
                <a:spcPts val="0"/>
              </a:spcAft>
            </a:pPr>
            <a:r>
              <a:rPr lang="en"/>
              <a:t>Through locally-installed front-end.</a:t>
            </a:r>
          </a:p>
          <a:p>
            <a:pPr indent="-228600" lvl="0" marL="457200" marR="0" rtl="0" algn="l">
              <a:lnSpc>
                <a:spcPct val="100000"/>
              </a:lnSpc>
              <a:spcBef>
                <a:spcPts val="600"/>
              </a:spcBef>
              <a:spcAft>
                <a:spcPts val="0"/>
              </a:spcAft>
            </a:pPr>
            <a:r>
              <a:rPr lang="en"/>
              <a:t>Network that allows clients to access these services.</a:t>
            </a:r>
          </a:p>
          <a:p>
            <a:pPr indent="-228600" lvl="1" marL="914400" marR="0" rtl="0" algn="l">
              <a:lnSpc>
                <a:spcPct val="100000"/>
              </a:lnSpc>
              <a:spcBef>
                <a:spcPts val="600"/>
              </a:spcBef>
              <a:spcAft>
                <a:spcPts val="0"/>
              </a:spcAft>
            </a:pPr>
            <a:r>
              <a:rPr lang="en"/>
              <a:t>Distributed systems connected across the internet.</a:t>
            </a: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Film Library Example</a:t>
            </a:r>
          </a:p>
        </p:txBody>
      </p:sp>
      <p:sp>
        <p:nvSpPr>
          <p:cNvPr id="240" name="Shape 240"/>
          <p:cNvSpPr/>
          <p:nvPr/>
        </p:nvSpPr>
        <p:spPr>
          <a:xfrm>
            <a:off x="1153800" y="3348250"/>
            <a:ext cx="6836400" cy="882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Internet</a:t>
            </a:r>
          </a:p>
        </p:txBody>
      </p:sp>
      <p:sp>
        <p:nvSpPr>
          <p:cNvPr id="241" name="Shape 241"/>
          <p:cNvSpPr/>
          <p:nvPr/>
        </p:nvSpPr>
        <p:spPr>
          <a:xfrm>
            <a:off x="893575"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Client 1</a:t>
            </a:r>
          </a:p>
        </p:txBody>
      </p:sp>
      <p:cxnSp>
        <p:nvCxnSpPr>
          <p:cNvPr id="242" name="Shape 242"/>
          <p:cNvCxnSpPr>
            <a:stCxn id="241" idx="2"/>
          </p:cNvCxnSpPr>
          <p:nvPr/>
        </p:nvCxnSpPr>
        <p:spPr>
          <a:xfrm>
            <a:off x="1491024" y="2454625"/>
            <a:ext cx="231600" cy="893700"/>
          </a:xfrm>
          <a:prstGeom prst="straightConnector1">
            <a:avLst/>
          </a:prstGeom>
          <a:noFill/>
          <a:ln cap="flat" cmpd="sng" w="19050">
            <a:solidFill>
              <a:schemeClr val="dk2"/>
            </a:solidFill>
            <a:prstDash val="solid"/>
            <a:round/>
            <a:headEnd len="lg" w="lg" type="none"/>
            <a:tailEnd len="lg" w="lg" type="triangle"/>
          </a:ln>
        </p:spPr>
      </p:cxnSp>
      <p:sp>
        <p:nvSpPr>
          <p:cNvPr id="243" name="Shape 243"/>
          <p:cNvSpPr/>
          <p:nvPr/>
        </p:nvSpPr>
        <p:spPr>
          <a:xfrm>
            <a:off x="2958750"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 2</a:t>
            </a:r>
          </a:p>
        </p:txBody>
      </p:sp>
      <p:cxnSp>
        <p:nvCxnSpPr>
          <p:cNvPr id="244" name="Shape 244"/>
          <p:cNvCxnSpPr>
            <a:stCxn id="243" idx="2"/>
          </p:cNvCxnSpPr>
          <p:nvPr/>
        </p:nvCxnSpPr>
        <p:spPr>
          <a:xfrm flipH="1">
            <a:off x="3549299" y="2454625"/>
            <a:ext cx="6900" cy="839700"/>
          </a:xfrm>
          <a:prstGeom prst="straightConnector1">
            <a:avLst/>
          </a:prstGeom>
          <a:noFill/>
          <a:ln cap="flat" cmpd="sng" w="19050">
            <a:solidFill>
              <a:schemeClr val="dk2"/>
            </a:solidFill>
            <a:prstDash val="solid"/>
            <a:round/>
            <a:headEnd len="lg" w="lg" type="none"/>
            <a:tailEnd len="lg" w="lg" type="triangle"/>
          </a:ln>
        </p:spPr>
      </p:cxnSp>
      <p:sp>
        <p:nvSpPr>
          <p:cNvPr id="245" name="Shape 245"/>
          <p:cNvSpPr/>
          <p:nvPr/>
        </p:nvSpPr>
        <p:spPr>
          <a:xfrm>
            <a:off x="4792325"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246" name="Shape 246"/>
          <p:cNvSpPr/>
          <p:nvPr/>
        </p:nvSpPr>
        <p:spPr>
          <a:xfrm>
            <a:off x="6583175"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 N</a:t>
            </a:r>
          </a:p>
        </p:txBody>
      </p:sp>
      <p:cxnSp>
        <p:nvCxnSpPr>
          <p:cNvPr id="247" name="Shape 247"/>
          <p:cNvCxnSpPr>
            <a:stCxn id="245" idx="2"/>
          </p:cNvCxnSpPr>
          <p:nvPr/>
        </p:nvCxnSpPr>
        <p:spPr>
          <a:xfrm>
            <a:off x="5389774" y="2454625"/>
            <a:ext cx="3900" cy="850500"/>
          </a:xfrm>
          <a:prstGeom prst="straightConnector1">
            <a:avLst/>
          </a:prstGeom>
          <a:noFill/>
          <a:ln cap="flat" cmpd="sng" w="19050">
            <a:solidFill>
              <a:schemeClr val="dk2"/>
            </a:solidFill>
            <a:prstDash val="solid"/>
            <a:round/>
            <a:headEnd len="lg" w="lg" type="none"/>
            <a:tailEnd len="lg" w="lg" type="triangle"/>
          </a:ln>
        </p:spPr>
      </p:cxnSp>
      <p:cxnSp>
        <p:nvCxnSpPr>
          <p:cNvPr id="248" name="Shape 248"/>
          <p:cNvCxnSpPr>
            <a:stCxn id="246" idx="2"/>
          </p:cNvCxnSpPr>
          <p:nvPr/>
        </p:nvCxnSpPr>
        <p:spPr>
          <a:xfrm>
            <a:off x="7180624" y="2454625"/>
            <a:ext cx="11100" cy="904500"/>
          </a:xfrm>
          <a:prstGeom prst="straightConnector1">
            <a:avLst/>
          </a:prstGeom>
          <a:noFill/>
          <a:ln cap="flat" cmpd="sng" w="19050">
            <a:solidFill>
              <a:schemeClr val="dk2"/>
            </a:solidFill>
            <a:prstDash val="solid"/>
            <a:round/>
            <a:headEnd len="lg" w="lg" type="none"/>
            <a:tailEnd len="lg" w="lg" type="triangle"/>
          </a:ln>
        </p:spPr>
      </p:cxnSp>
      <p:sp>
        <p:nvSpPr>
          <p:cNvPr id="249" name="Shape 249"/>
          <p:cNvSpPr/>
          <p:nvPr/>
        </p:nvSpPr>
        <p:spPr>
          <a:xfrm>
            <a:off x="1664700"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Catalog Server</a:t>
            </a:r>
          </a:p>
        </p:txBody>
      </p:sp>
      <p:sp>
        <p:nvSpPr>
          <p:cNvPr id="250" name="Shape 250"/>
          <p:cNvSpPr/>
          <p:nvPr/>
        </p:nvSpPr>
        <p:spPr>
          <a:xfrm>
            <a:off x="3421250"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Video Server</a:t>
            </a:r>
          </a:p>
        </p:txBody>
      </p:sp>
      <p:sp>
        <p:nvSpPr>
          <p:cNvPr id="251" name="Shape 251"/>
          <p:cNvSpPr/>
          <p:nvPr/>
        </p:nvSpPr>
        <p:spPr>
          <a:xfrm>
            <a:off x="5177800"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Search Server</a:t>
            </a:r>
          </a:p>
        </p:txBody>
      </p:sp>
      <p:sp>
        <p:nvSpPr>
          <p:cNvPr id="252" name="Shape 252"/>
          <p:cNvSpPr/>
          <p:nvPr/>
        </p:nvSpPr>
        <p:spPr>
          <a:xfrm>
            <a:off x="6758175"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HTML Server</a:t>
            </a:r>
          </a:p>
        </p:txBody>
      </p:sp>
      <p:cxnSp>
        <p:nvCxnSpPr>
          <p:cNvPr id="253" name="Shape 253"/>
          <p:cNvCxnSpPr>
            <a:stCxn id="249" idx="0"/>
          </p:cNvCxnSpPr>
          <p:nvPr/>
        </p:nvCxnSpPr>
        <p:spPr>
          <a:xfrm flipH="1" rot="10800000">
            <a:off x="2262149" y="4274025"/>
            <a:ext cx="9600" cy="1157100"/>
          </a:xfrm>
          <a:prstGeom prst="straightConnector1">
            <a:avLst/>
          </a:prstGeom>
          <a:noFill/>
          <a:ln cap="flat" cmpd="sng" w="19050">
            <a:solidFill>
              <a:schemeClr val="dk2"/>
            </a:solidFill>
            <a:prstDash val="solid"/>
            <a:round/>
            <a:headEnd len="lg" w="lg" type="none"/>
            <a:tailEnd len="lg" w="lg" type="triangle"/>
          </a:ln>
        </p:spPr>
      </p:cxnSp>
      <p:cxnSp>
        <p:nvCxnSpPr>
          <p:cNvPr id="254" name="Shape 254"/>
          <p:cNvCxnSpPr>
            <a:stCxn id="250" idx="0"/>
          </p:cNvCxnSpPr>
          <p:nvPr/>
        </p:nvCxnSpPr>
        <p:spPr>
          <a:xfrm rot="10800000">
            <a:off x="3918799" y="4263225"/>
            <a:ext cx="99900" cy="1167900"/>
          </a:xfrm>
          <a:prstGeom prst="straightConnector1">
            <a:avLst/>
          </a:prstGeom>
          <a:noFill/>
          <a:ln cap="flat" cmpd="sng" w="19050">
            <a:solidFill>
              <a:schemeClr val="dk2"/>
            </a:solidFill>
            <a:prstDash val="solid"/>
            <a:round/>
            <a:headEnd len="lg" w="lg" type="none"/>
            <a:tailEnd len="lg" w="lg" type="triangle"/>
          </a:ln>
        </p:spPr>
      </p:cxnSp>
      <p:cxnSp>
        <p:nvCxnSpPr>
          <p:cNvPr id="255" name="Shape 255"/>
          <p:cNvCxnSpPr>
            <a:stCxn id="251" idx="0"/>
          </p:cNvCxnSpPr>
          <p:nvPr/>
        </p:nvCxnSpPr>
        <p:spPr>
          <a:xfrm rot="10800000">
            <a:off x="5727549" y="4231125"/>
            <a:ext cx="47700" cy="1200000"/>
          </a:xfrm>
          <a:prstGeom prst="straightConnector1">
            <a:avLst/>
          </a:prstGeom>
          <a:noFill/>
          <a:ln cap="flat" cmpd="sng" w="19050">
            <a:solidFill>
              <a:schemeClr val="dk2"/>
            </a:solidFill>
            <a:prstDash val="solid"/>
            <a:round/>
            <a:headEnd len="lg" w="lg" type="none"/>
            <a:tailEnd len="lg" w="lg" type="triangle"/>
          </a:ln>
        </p:spPr>
      </p:cxnSp>
      <p:cxnSp>
        <p:nvCxnSpPr>
          <p:cNvPr id="256" name="Shape 256"/>
          <p:cNvCxnSpPr>
            <a:stCxn id="252" idx="0"/>
          </p:cNvCxnSpPr>
          <p:nvPr/>
        </p:nvCxnSpPr>
        <p:spPr>
          <a:xfrm rot="10800000">
            <a:off x="7256324" y="4263225"/>
            <a:ext cx="99300" cy="1167900"/>
          </a:xfrm>
          <a:prstGeom prst="straightConnector1">
            <a:avLst/>
          </a:prstGeom>
          <a:noFill/>
          <a:ln cap="flat" cmpd="sng" w="19050">
            <a:solidFill>
              <a:schemeClr val="dk2"/>
            </a:solidFill>
            <a:prstDash val="solid"/>
            <a:round/>
            <a:headEnd len="lg" w="lg" type="none"/>
            <a:tailEnd len="lg" w="lg" type="triangle"/>
          </a:ln>
        </p:spPr>
      </p:cxn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Client-Server Model Characteristics</a:t>
            </a:r>
          </a:p>
        </p:txBody>
      </p:sp>
      <p:sp>
        <p:nvSpPr>
          <p:cNvPr id="263" name="Shape 263"/>
          <p:cNvSpPr txBox="1"/>
          <p:nvPr>
            <p:ph idx="1" type="body"/>
          </p:nvPr>
        </p:nvSpPr>
        <p:spPr>
          <a:xfrm>
            <a:off x="4692275" y="1600200"/>
            <a:ext cx="4275900" cy="4967700"/>
          </a:xfrm>
          <a:prstGeom prst="rect">
            <a:avLst/>
          </a:prstGeom>
        </p:spPr>
        <p:txBody>
          <a:bodyPr anchorCtr="0" anchor="t" bIns="91425" lIns="91425" rIns="91425" tIns="91425">
            <a:noAutofit/>
          </a:bodyPr>
          <a:lstStyle/>
          <a:p>
            <a:pPr lvl="0" rtl="0">
              <a:spcBef>
                <a:spcPts val="0"/>
              </a:spcBef>
              <a:buNone/>
            </a:pPr>
            <a:r>
              <a:rPr b="1" lang="en"/>
              <a:t>Disadvantages</a:t>
            </a:r>
          </a:p>
          <a:p>
            <a:pPr indent="-228600" lvl="0" marL="457200" rtl="0">
              <a:spcBef>
                <a:spcPts val="0"/>
              </a:spcBef>
              <a:buSzPct val="100000"/>
            </a:pPr>
            <a:r>
              <a:rPr lang="en" sz="2400"/>
              <a:t>Performance is unpredictable (depends on system and network).</a:t>
            </a:r>
          </a:p>
          <a:p>
            <a:pPr indent="-228600" lvl="0" marL="457200" rtl="0">
              <a:spcBef>
                <a:spcPts val="0"/>
              </a:spcBef>
              <a:buSzPct val="100000"/>
            </a:pPr>
            <a:r>
              <a:rPr lang="en" sz="2400"/>
              <a:t>Each service is a point of failure.</a:t>
            </a:r>
          </a:p>
          <a:p>
            <a:pPr indent="-228600" lvl="0" marL="457200" rtl="0">
              <a:spcBef>
                <a:spcPts val="0"/>
              </a:spcBef>
              <a:buSzPct val="100000"/>
            </a:pPr>
            <a:r>
              <a:rPr lang="en" sz="2400"/>
              <a:t>Data exchange may be inefficient (server -&gt; client -&gt; server).</a:t>
            </a:r>
          </a:p>
          <a:p>
            <a:pPr indent="-228600" lvl="0" marL="457200" rtl="0">
              <a:spcBef>
                <a:spcPts val="0"/>
              </a:spcBef>
              <a:buSzPct val="100000"/>
            </a:pPr>
            <a:r>
              <a:rPr lang="en" sz="2400"/>
              <a:t>Management problems if servers owned by others.</a:t>
            </a:r>
          </a:p>
        </p:txBody>
      </p:sp>
      <p:sp>
        <p:nvSpPr>
          <p:cNvPr id="264" name="Shape 264"/>
          <p:cNvSpPr txBox="1"/>
          <p:nvPr>
            <p:ph idx="2" type="body"/>
          </p:nvPr>
        </p:nvSpPr>
        <p:spPr>
          <a:xfrm>
            <a:off x="457200" y="1600200"/>
            <a:ext cx="3994500" cy="4677000"/>
          </a:xfrm>
          <a:prstGeom prst="rect">
            <a:avLst/>
          </a:prstGeom>
        </p:spPr>
        <p:txBody>
          <a:bodyPr anchorCtr="0" anchor="t" bIns="91425" lIns="91425" rIns="91425" tIns="91425">
            <a:noAutofit/>
          </a:bodyPr>
          <a:lstStyle/>
          <a:p>
            <a:pPr lvl="0" rtl="0">
              <a:spcBef>
                <a:spcPts val="0"/>
              </a:spcBef>
              <a:buNone/>
            </a:pPr>
            <a:r>
              <a:rPr b="1" lang="en"/>
              <a:t>Advantages</a:t>
            </a:r>
          </a:p>
          <a:p>
            <a:pPr indent="-228600" lvl="0" marL="457200" rtl="0">
              <a:spcBef>
                <a:spcPts val="0"/>
              </a:spcBef>
              <a:buSzPct val="100000"/>
            </a:pPr>
            <a:r>
              <a:rPr lang="en" sz="2400"/>
              <a:t>Distributed architecture.</a:t>
            </a:r>
          </a:p>
          <a:p>
            <a:pPr indent="-228600" lvl="0" marL="457200" rtl="0">
              <a:spcBef>
                <a:spcPts val="0"/>
              </a:spcBef>
              <a:buSzPct val="100000"/>
            </a:pPr>
            <a:r>
              <a:rPr lang="en" sz="2400"/>
              <a:t>Failure in one server does not impact others.</a:t>
            </a:r>
          </a:p>
          <a:p>
            <a:pPr indent="-228600" lvl="0" marL="457200" rtl="0">
              <a:spcBef>
                <a:spcPts val="0"/>
              </a:spcBef>
              <a:buSzPct val="100000"/>
            </a:pPr>
            <a:r>
              <a:rPr lang="en" sz="2400"/>
              <a:t>Makes effective use of networked systems and their CPUs. May allow cheaper hardware.</a:t>
            </a:r>
          </a:p>
          <a:p>
            <a:pPr indent="-228600" lvl="0" marL="457200" rtl="0">
              <a:spcBef>
                <a:spcPts val="0"/>
              </a:spcBef>
              <a:buSzPct val="100000"/>
            </a:pPr>
            <a:r>
              <a:rPr lang="en" sz="2400"/>
              <a:t>Easy to add new servers or upgrade existing servers. </a:t>
            </a:r>
          </a:p>
        </p:txBody>
      </p:sp>
      <p:sp>
        <p:nvSpPr>
          <p:cNvPr id="265" name="Shape 2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50"/>
            <a:ext cx="8334900" cy="1143299"/>
          </a:xfrm>
          <a:prstGeom prst="rect">
            <a:avLst/>
          </a:prstGeom>
        </p:spPr>
        <p:txBody>
          <a:bodyPr anchorCtr="0" anchor="b" bIns="91425" lIns="91425" rIns="91425" tIns="91425">
            <a:noAutofit/>
          </a:bodyPr>
          <a:lstStyle/>
          <a:p>
            <a:pPr lvl="0" rtl="0">
              <a:spcBef>
                <a:spcPts val="0"/>
              </a:spcBef>
              <a:buNone/>
            </a:pPr>
            <a:r>
              <a:rPr lang="en"/>
              <a:t>Interactions Between Clients/Servers</a:t>
            </a:r>
          </a:p>
        </p:txBody>
      </p:sp>
      <p:sp>
        <p:nvSpPr>
          <p:cNvPr id="271" name="Shape 27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Font typeface="Courier New"/>
            </a:pPr>
            <a:r>
              <a:rPr lang="en"/>
              <a:t>REST is a simple architecture for managing interactions between clients and servers.</a:t>
            </a:r>
          </a:p>
          <a:p>
            <a:pPr indent="-228600" lvl="0" marL="457200" marR="0" rtl="0" algn="l">
              <a:lnSpc>
                <a:spcPct val="100000"/>
              </a:lnSpc>
              <a:spcBef>
                <a:spcPts val="600"/>
              </a:spcBef>
              <a:spcAft>
                <a:spcPts val="0"/>
              </a:spcAft>
            </a:pPr>
            <a:r>
              <a:rPr lang="en"/>
              <a:t>Allows clients and servers to pass resources around through requests and responses.</a:t>
            </a:r>
          </a:p>
          <a:p>
            <a:pPr indent="-228600" lvl="0" marL="457200" marR="0" rtl="0" algn="l">
              <a:lnSpc>
                <a:spcPct val="100000"/>
              </a:lnSpc>
              <a:spcBef>
                <a:spcPts val="600"/>
              </a:spcBef>
              <a:spcAft>
                <a:spcPts val="0"/>
              </a:spcAft>
            </a:pPr>
            <a:r>
              <a:rPr lang="en"/>
              <a:t>Simple API that allows interactions tailored to clients as diverse as phone apps and websites.</a:t>
            </a:r>
          </a:p>
          <a:p>
            <a:pPr indent="-228600" lvl="1" marL="914400" marR="0" rtl="0" algn="l">
              <a:lnSpc>
                <a:spcPct val="100000"/>
              </a:lnSpc>
              <a:spcBef>
                <a:spcPts val="600"/>
              </a:spcBef>
              <a:spcAft>
                <a:spcPts val="0"/>
              </a:spcAft>
            </a:pPr>
            <a:r>
              <a:rPr lang="en"/>
              <a:t>Same API, up to client to present information.</a:t>
            </a:r>
          </a:p>
        </p:txBody>
      </p:sp>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50"/>
            <a:ext cx="8334900" cy="1143299"/>
          </a:xfrm>
          <a:prstGeom prst="rect">
            <a:avLst/>
          </a:prstGeom>
        </p:spPr>
        <p:txBody>
          <a:bodyPr anchorCtr="0" anchor="b" bIns="91425" lIns="91425" rIns="91425" tIns="91425">
            <a:noAutofit/>
          </a:bodyPr>
          <a:lstStyle/>
          <a:p>
            <a:pPr lvl="0" rtl="0">
              <a:spcBef>
                <a:spcPts val="0"/>
              </a:spcBef>
              <a:buNone/>
            </a:pPr>
            <a:r>
              <a:rPr lang="en"/>
              <a:t>HTTP</a:t>
            </a:r>
          </a:p>
        </p:txBody>
      </p:sp>
      <p:sp>
        <p:nvSpPr>
          <p:cNvPr id="278" name="Shape 27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Courier New"/>
            </a:pPr>
            <a:r>
              <a:rPr lang="en"/>
              <a:t>Protocol used to send documents back and forth on the internet.</a:t>
            </a:r>
          </a:p>
          <a:p>
            <a:pPr indent="-228600" lvl="0" marL="457200" marR="0" rtl="0" algn="l">
              <a:lnSpc>
                <a:spcPct val="100000"/>
              </a:lnSpc>
              <a:spcBef>
                <a:spcPts val="600"/>
              </a:spcBef>
              <a:spcAft>
                <a:spcPts val="0"/>
              </a:spcAft>
            </a:pPr>
            <a:r>
              <a:rPr lang="en"/>
              <a:t>Clients initiate conversation, servers reply.</a:t>
            </a:r>
          </a:p>
          <a:p>
            <a:pPr indent="-228600" lvl="0" marL="457200" marR="0" rtl="0" algn="l">
              <a:lnSpc>
                <a:spcPct val="100000"/>
              </a:lnSpc>
              <a:spcBef>
                <a:spcPts val="600"/>
              </a:spcBef>
              <a:spcAft>
                <a:spcPts val="0"/>
              </a:spcAft>
            </a:pPr>
            <a:r>
              <a:rPr lang="en"/>
              <a:t>Messages composed of header (metadata) and body (data).</a:t>
            </a:r>
          </a:p>
          <a:p>
            <a:pPr indent="-228600" lvl="0" marL="457200" marR="0" rtl="0" algn="l">
              <a:lnSpc>
                <a:spcPct val="100000"/>
              </a:lnSpc>
              <a:spcBef>
                <a:spcPts val="600"/>
              </a:spcBef>
              <a:spcAft>
                <a:spcPts val="0"/>
              </a:spcAft>
            </a:pPr>
            <a:r>
              <a:rPr lang="en"/>
              <a:t>The header is the most important part.</a:t>
            </a:r>
          </a:p>
          <a:p>
            <a:pPr marR="0" rtl="0" algn="l">
              <a:lnSpc>
                <a:spcPct val="100000"/>
              </a:lnSpc>
              <a:spcBef>
                <a:spcPts val="600"/>
              </a:spcBef>
              <a:spcAft>
                <a:spcPts val="0"/>
              </a:spcAft>
              <a:buNone/>
            </a:pPr>
            <a:r>
              <a:t/>
            </a:r>
            <a:endParaRPr sz="1100"/>
          </a:p>
          <a:p>
            <a:pPr marR="0" rtl="0" algn="l">
              <a:lnSpc>
                <a:spcPct val="100000"/>
              </a:lnSpc>
              <a:spcBef>
                <a:spcPts val="600"/>
              </a:spcBef>
              <a:spcAft>
                <a:spcPts val="0"/>
              </a:spcAft>
              <a:buNone/>
            </a:pPr>
            <a:r>
              <a:rPr lang="en"/>
              <a:t>VERB resource HTTP/1.1</a:t>
            </a:r>
          </a:p>
          <a:p>
            <a:pPr marR="0" rtl="0" algn="l">
              <a:lnSpc>
                <a:spcPct val="100000"/>
              </a:lnSpc>
              <a:spcBef>
                <a:spcPts val="600"/>
              </a:spcBef>
              <a:spcAft>
                <a:spcPts val="0"/>
              </a:spcAft>
              <a:buNone/>
            </a:pPr>
            <a:r>
              <a:rPr lang="en"/>
              <a:t>Host: example.com</a:t>
            </a:r>
          </a:p>
          <a:p>
            <a:pPr lvl="0" marR="0" rtl="0" algn="l">
              <a:lnSpc>
                <a:spcPct val="100000"/>
              </a:lnSpc>
              <a:spcBef>
                <a:spcPts val="600"/>
              </a:spcBef>
              <a:spcAft>
                <a:spcPts val="0"/>
              </a:spcAft>
              <a:buNone/>
            </a:pPr>
            <a:r>
              <a:rPr lang="en"/>
              <a:t>... </a:t>
            </a:r>
          </a:p>
        </p:txBody>
      </p: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50"/>
            <a:ext cx="8334900" cy="1143299"/>
          </a:xfrm>
          <a:prstGeom prst="rect">
            <a:avLst/>
          </a:prstGeom>
        </p:spPr>
        <p:txBody>
          <a:bodyPr anchorCtr="0" anchor="b" bIns="91425" lIns="91425" rIns="91425" tIns="91425">
            <a:noAutofit/>
          </a:bodyPr>
          <a:lstStyle/>
          <a:p>
            <a:pPr lvl="0" rtl="0">
              <a:spcBef>
                <a:spcPts val="0"/>
              </a:spcBef>
              <a:buNone/>
            </a:pPr>
            <a:r>
              <a:rPr lang="en"/>
              <a:t>HTTP Requests</a:t>
            </a:r>
          </a:p>
        </p:txBody>
      </p:sp>
      <p:sp>
        <p:nvSpPr>
          <p:cNvPr id="285" name="Shape 285"/>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Resources are URLs. </a:t>
            </a:r>
          </a:p>
          <a:p>
            <a:pPr indent="-228600" lvl="0" marL="457200" marR="0" rtl="0" algn="l">
              <a:lnSpc>
                <a:spcPct val="100000"/>
              </a:lnSpc>
              <a:spcBef>
                <a:spcPts val="600"/>
              </a:spcBef>
              <a:spcAft>
                <a:spcPts val="0"/>
              </a:spcAft>
            </a:pPr>
            <a:r>
              <a:rPr lang="en"/>
              <a:t>Should be described using nouns.</a:t>
            </a:r>
          </a:p>
          <a:p>
            <a:pPr indent="-228600" lvl="1" marL="914400" marR="0" rtl="0" algn="l">
              <a:lnSpc>
                <a:spcPct val="100000"/>
              </a:lnSpc>
              <a:spcBef>
                <a:spcPts val="600"/>
              </a:spcBef>
              <a:spcAft>
                <a:spcPts val="0"/>
              </a:spcAft>
            </a:pPr>
            <a:r>
              <a:rPr lang="en"/>
              <a:t>Good: </a:t>
            </a:r>
            <a:r>
              <a:rPr lang="en">
                <a:latin typeface="Courier New"/>
                <a:ea typeface="Courier New"/>
                <a:cs typeface="Courier New"/>
                <a:sym typeface="Courier New"/>
              </a:rPr>
              <a:t>/clients/rbob</a:t>
            </a:r>
          </a:p>
          <a:p>
            <a:pPr indent="-228600" lvl="1" marL="914400" marR="0" rtl="0" algn="l">
              <a:lnSpc>
                <a:spcPct val="100000"/>
              </a:lnSpc>
              <a:spcBef>
                <a:spcPts val="600"/>
              </a:spcBef>
              <a:spcAft>
                <a:spcPts val="0"/>
              </a:spcAft>
            </a:pPr>
            <a:r>
              <a:rPr lang="en"/>
              <a:t>Bad: </a:t>
            </a:r>
            <a:r>
              <a:rPr lang="en">
                <a:latin typeface="Courier New"/>
                <a:ea typeface="Courier New"/>
                <a:cs typeface="Courier New"/>
                <a:sym typeface="Courier New"/>
              </a:rPr>
              <a:t>/clients/remove</a:t>
            </a:r>
          </a:p>
          <a:p>
            <a:pPr indent="-228600" lvl="0" marL="457200" marR="0" rtl="0" algn="l">
              <a:lnSpc>
                <a:spcPct val="100000"/>
              </a:lnSpc>
              <a:spcBef>
                <a:spcPts val="600"/>
              </a:spcBef>
              <a:spcAft>
                <a:spcPts val="0"/>
              </a:spcAft>
            </a:pPr>
            <a:r>
              <a:rPr lang="en"/>
              <a:t>Everything needed to identify a resource should be in the URL.</a:t>
            </a:r>
          </a:p>
          <a:p>
            <a:pPr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Actions described through HTTP verbs: GET, DELETE, PUT, and POST. </a:t>
            </a:r>
          </a:p>
        </p:txBody>
      </p:sp>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HTTP Verbs</a:t>
            </a:r>
          </a:p>
        </p:txBody>
      </p:sp>
      <p:sp>
        <p:nvSpPr>
          <p:cNvPr id="292" name="Shape 292"/>
          <p:cNvSpPr txBox="1"/>
          <p:nvPr>
            <p:ph idx="1" type="body"/>
          </p:nvPr>
        </p:nvSpPr>
        <p:spPr>
          <a:xfrm>
            <a:off x="457200" y="1600200"/>
            <a:ext cx="39945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000"/>
              <a:t>GET</a:t>
            </a:r>
          </a:p>
          <a:p>
            <a:pPr indent="-228600" lvl="0" marL="4572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GET /clients/rbob</a:t>
            </a:r>
          </a:p>
          <a:p>
            <a:pPr indent="-228600" lvl="0" marL="457200" marR="0" rtl="0" algn="l">
              <a:lnSpc>
                <a:spcPct val="100000"/>
              </a:lnSpc>
              <a:spcBef>
                <a:spcPts val="600"/>
              </a:spcBef>
              <a:spcAft>
                <a:spcPts val="0"/>
              </a:spcAft>
              <a:buSzPct val="100000"/>
            </a:pPr>
            <a:r>
              <a:rPr lang="en" sz="2000"/>
              <a:t>Transmit the resource to the client.</a:t>
            </a:r>
          </a:p>
          <a:p>
            <a:pPr marR="0" rtl="0" algn="l">
              <a:lnSpc>
                <a:spcPct val="100000"/>
              </a:lnSpc>
              <a:spcBef>
                <a:spcPts val="600"/>
              </a:spcBef>
              <a:spcAft>
                <a:spcPts val="0"/>
              </a:spcAft>
              <a:buNone/>
            </a:pPr>
            <a:r>
              <a:rPr lang="en" sz="2000"/>
              <a:t>PUT </a:t>
            </a:r>
          </a:p>
          <a:p>
            <a:pPr indent="-228600" lvl="0" marL="4572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PUT /clients/rbob</a:t>
            </a:r>
          </a:p>
          <a:p>
            <a:pPr indent="-228600" lvl="0" marL="457200" marR="0" rtl="0" algn="l">
              <a:lnSpc>
                <a:spcPct val="100000"/>
              </a:lnSpc>
              <a:spcBef>
                <a:spcPts val="600"/>
              </a:spcBef>
              <a:spcAft>
                <a:spcPts val="0"/>
              </a:spcAft>
              <a:buSzPct val="100000"/>
            </a:pPr>
            <a:r>
              <a:rPr lang="en" sz="2000"/>
              <a:t>Creates a resource on the server.</a:t>
            </a:r>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
        <p:nvSpPr>
          <p:cNvPr id="294" name="Shape 29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sz="2000"/>
              <a:t>DELETE</a:t>
            </a:r>
          </a:p>
          <a:p>
            <a:pPr indent="-228600" lvl="0" marL="457200" rtl="0">
              <a:spcBef>
                <a:spcPts val="0"/>
              </a:spcBef>
              <a:buSzPct val="100000"/>
              <a:buFont typeface="Courier New"/>
            </a:pPr>
            <a:r>
              <a:rPr lang="en" sz="2000">
                <a:latin typeface="Courier New"/>
                <a:ea typeface="Courier New"/>
                <a:cs typeface="Courier New"/>
                <a:sym typeface="Courier New"/>
              </a:rPr>
              <a:t>DELETE /clients/rbob</a:t>
            </a:r>
          </a:p>
          <a:p>
            <a:pPr indent="-228600" lvl="0" marL="457200" rtl="0">
              <a:spcBef>
                <a:spcPts val="0"/>
              </a:spcBef>
              <a:buSzPct val="100000"/>
            </a:pPr>
            <a:r>
              <a:rPr lang="en" sz="2000"/>
              <a:t>Remove a resource from the server.</a:t>
            </a:r>
          </a:p>
          <a:p>
            <a:pPr lvl="0" rtl="0">
              <a:spcBef>
                <a:spcPts val="0"/>
              </a:spcBef>
              <a:buClr>
                <a:schemeClr val="dk1"/>
              </a:buClr>
              <a:buSzPct val="55000"/>
              <a:buFont typeface="Arial"/>
              <a:buNone/>
            </a:pPr>
            <a:r>
              <a:rPr lang="en" sz="2000"/>
              <a:t>POST</a:t>
            </a:r>
          </a:p>
          <a:p>
            <a:pPr indent="-228600" lvl="0" marL="457200" rtl="0">
              <a:spcBef>
                <a:spcPts val="0"/>
              </a:spcBef>
              <a:buSzPct val="100000"/>
              <a:buFont typeface="Courier New"/>
            </a:pPr>
            <a:r>
              <a:rPr lang="en" sz="2000">
                <a:latin typeface="Courier New"/>
                <a:ea typeface="Courier New"/>
                <a:cs typeface="Courier New"/>
                <a:sym typeface="Courier New"/>
              </a:rPr>
              <a:t>POST /clients/rbob</a:t>
            </a:r>
          </a:p>
          <a:p>
            <a:pPr indent="-228600" lvl="0" marL="457200" rtl="0">
              <a:spcBef>
                <a:spcPts val="0"/>
              </a:spcBef>
              <a:buSzPct val="100000"/>
            </a:pPr>
            <a:r>
              <a:rPr lang="en" sz="2000"/>
              <a:t>Trigger processing on the server.</a:t>
            </a:r>
          </a:p>
          <a:p>
            <a:pPr indent="-228600" lvl="1" marL="914400" rtl="0">
              <a:spcBef>
                <a:spcPts val="600"/>
              </a:spcBef>
              <a:buSzPct val="100000"/>
            </a:pPr>
            <a:r>
              <a:rPr lang="en" sz="2000"/>
              <a:t>Sometimes used like PUT: POST for creation, PUT for updates</a:t>
            </a:r>
          </a:p>
          <a:p>
            <a:pPr indent="-228600" lvl="1" marL="914400" rtl="0">
              <a:spcBef>
                <a:spcPts val="600"/>
              </a:spcBef>
              <a:buSzPct val="100000"/>
            </a:pPr>
            <a:r>
              <a:rPr lang="en" sz="2000"/>
              <a:t>Sometimes used to trigger pre-set operations on resources.</a:t>
            </a:r>
          </a:p>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Pipe and Filter Architecture</a:t>
            </a:r>
          </a:p>
        </p:txBody>
      </p:sp>
      <p:sp>
        <p:nvSpPr>
          <p:cNvPr id="300" name="Shape 30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Input is taken in by one component, processed, and the output serves as input to the next component. </a:t>
            </a:r>
          </a:p>
          <a:p>
            <a:pPr indent="-228600" lvl="0" marL="457200" marR="0" rtl="0" algn="l">
              <a:lnSpc>
                <a:spcPct val="100000"/>
              </a:lnSpc>
              <a:spcBef>
                <a:spcPts val="600"/>
              </a:spcBef>
              <a:spcAft>
                <a:spcPts val="0"/>
              </a:spcAft>
            </a:pPr>
            <a:r>
              <a:rPr lang="en"/>
              <a:t>Each processing step is a data transformation.</a:t>
            </a:r>
          </a:p>
          <a:p>
            <a:pPr indent="-228600" lvl="0" marL="457200" marR="0" rtl="0" algn="l">
              <a:lnSpc>
                <a:spcPct val="100000"/>
              </a:lnSpc>
              <a:spcBef>
                <a:spcPts val="600"/>
              </a:spcBef>
              <a:spcAft>
                <a:spcPts val="0"/>
              </a:spcAft>
            </a:pPr>
            <a:r>
              <a:rPr lang="en"/>
              <a:t>Transformations may execute sequentially or in parallel.</a:t>
            </a:r>
          </a:p>
          <a:p>
            <a:pPr indent="-228600" lvl="0" marL="457200" marR="0" rtl="0" algn="l">
              <a:lnSpc>
                <a:spcPct val="100000"/>
              </a:lnSpc>
              <a:spcBef>
                <a:spcPts val="600"/>
              </a:spcBef>
              <a:spcAft>
                <a:spcPts val="0"/>
              </a:spcAft>
            </a:pPr>
            <a:r>
              <a:rPr lang="en"/>
              <a:t>Data can be processed by item or in batches.</a:t>
            </a:r>
          </a:p>
          <a:p>
            <a:pPr indent="-228600" lvl="0" marL="457200" marR="0" rtl="0" algn="l">
              <a:lnSpc>
                <a:spcPct val="100000"/>
              </a:lnSpc>
              <a:spcBef>
                <a:spcPts val="600"/>
              </a:spcBef>
              <a:spcAft>
                <a:spcPts val="0"/>
              </a:spcAft>
            </a:pPr>
            <a:r>
              <a:rPr lang="en"/>
              <a:t>From Unix command line:</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cat file.txt | cut -d, -f 2 | sort -n | uniq -c </a:t>
            </a:r>
          </a:p>
        </p:txBody>
      </p: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6" name="Shape 5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Define what “architecture” means when discussing software development.</a:t>
            </a:r>
          </a:p>
          <a:p>
            <a:pPr indent="-228600" lvl="0" marL="457200" marR="0" rtl="0" algn="l">
              <a:lnSpc>
                <a:spcPct val="100000"/>
              </a:lnSpc>
              <a:spcBef>
                <a:spcPts val="600"/>
              </a:spcBef>
              <a:spcAft>
                <a:spcPts val="0"/>
              </a:spcAft>
            </a:pPr>
            <a:r>
              <a:rPr lang="en"/>
              <a:t>Discuss methods of documenting and planning software architecture (and why this is a good practice).</a:t>
            </a:r>
          </a:p>
          <a:p>
            <a:pPr indent="-228600" lvl="0" marL="457200" marR="0" rtl="0" algn="l">
              <a:lnSpc>
                <a:spcPct val="100000"/>
              </a:lnSpc>
              <a:spcBef>
                <a:spcPts val="600"/>
              </a:spcBef>
              <a:spcAft>
                <a:spcPts val="0"/>
              </a:spcAft>
            </a:pPr>
            <a:r>
              <a:rPr lang="en"/>
              <a:t>Discuss common architectural models.</a:t>
            </a:r>
          </a:p>
        </p:txBody>
      </p:sp>
      <p:sp>
        <p:nvSpPr>
          <p:cNvPr id="57" name="Shape 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Customer Invoicing Example</a:t>
            </a:r>
          </a:p>
        </p:txBody>
      </p:sp>
      <p:sp>
        <p:nvSpPr>
          <p:cNvPr id="307" name="Shape 307"/>
          <p:cNvSpPr/>
          <p:nvPr/>
        </p:nvSpPr>
        <p:spPr>
          <a:xfrm>
            <a:off x="295700" y="2713050"/>
            <a:ext cx="1485600" cy="79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Process Invoices</a:t>
            </a:r>
          </a:p>
        </p:txBody>
      </p:sp>
      <p:sp>
        <p:nvSpPr>
          <p:cNvPr id="308" name="Shape 308"/>
          <p:cNvSpPr/>
          <p:nvPr/>
        </p:nvSpPr>
        <p:spPr>
          <a:xfrm>
            <a:off x="2213750" y="2713050"/>
            <a:ext cx="1485600" cy="79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Payments</a:t>
            </a:r>
          </a:p>
        </p:txBody>
      </p:sp>
      <p:sp>
        <p:nvSpPr>
          <p:cNvPr id="309" name="Shape 309"/>
          <p:cNvSpPr/>
          <p:nvPr/>
        </p:nvSpPr>
        <p:spPr>
          <a:xfrm>
            <a:off x="4131800" y="1916250"/>
            <a:ext cx="1485600" cy="79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Issue Receipts</a:t>
            </a:r>
          </a:p>
        </p:txBody>
      </p:sp>
      <p:sp>
        <p:nvSpPr>
          <p:cNvPr id="310" name="Shape 310"/>
          <p:cNvSpPr/>
          <p:nvPr/>
        </p:nvSpPr>
        <p:spPr>
          <a:xfrm>
            <a:off x="4131800" y="3211350"/>
            <a:ext cx="1485600" cy="79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Find Payments Due</a:t>
            </a:r>
          </a:p>
        </p:txBody>
      </p:sp>
      <p:sp>
        <p:nvSpPr>
          <p:cNvPr id="311" name="Shape 311"/>
          <p:cNvSpPr/>
          <p:nvPr/>
        </p:nvSpPr>
        <p:spPr>
          <a:xfrm>
            <a:off x="6049850" y="3211350"/>
            <a:ext cx="1485600" cy="79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Issue Payment Reminder</a:t>
            </a:r>
          </a:p>
        </p:txBody>
      </p:sp>
      <p:sp>
        <p:nvSpPr>
          <p:cNvPr id="312" name="Shape 312"/>
          <p:cNvSpPr/>
          <p:nvPr/>
        </p:nvSpPr>
        <p:spPr>
          <a:xfrm>
            <a:off x="449300" y="4069600"/>
            <a:ext cx="1178400" cy="667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Invoices</a:t>
            </a:r>
          </a:p>
        </p:txBody>
      </p:sp>
      <p:sp>
        <p:nvSpPr>
          <p:cNvPr id="313" name="Shape 313"/>
          <p:cNvSpPr/>
          <p:nvPr/>
        </p:nvSpPr>
        <p:spPr>
          <a:xfrm>
            <a:off x="2367350" y="4069600"/>
            <a:ext cx="1178400" cy="667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Payments</a:t>
            </a:r>
          </a:p>
        </p:txBody>
      </p:sp>
      <p:sp>
        <p:nvSpPr>
          <p:cNvPr id="314" name="Shape 314"/>
          <p:cNvSpPr/>
          <p:nvPr/>
        </p:nvSpPr>
        <p:spPr>
          <a:xfrm>
            <a:off x="6203450" y="1980900"/>
            <a:ext cx="1178400" cy="667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Receipts</a:t>
            </a:r>
          </a:p>
        </p:txBody>
      </p:sp>
      <p:sp>
        <p:nvSpPr>
          <p:cNvPr id="315" name="Shape 315"/>
          <p:cNvSpPr/>
          <p:nvPr/>
        </p:nvSpPr>
        <p:spPr>
          <a:xfrm>
            <a:off x="7829100" y="3276000"/>
            <a:ext cx="1314900" cy="667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Reminders</a:t>
            </a:r>
          </a:p>
        </p:txBody>
      </p:sp>
      <p:cxnSp>
        <p:nvCxnSpPr>
          <p:cNvPr id="316" name="Shape 316"/>
          <p:cNvCxnSpPr>
            <a:stCxn id="307" idx="3"/>
            <a:endCxn id="308" idx="1"/>
          </p:cNvCxnSpPr>
          <p:nvPr/>
        </p:nvCxnSpPr>
        <p:spPr>
          <a:xfrm>
            <a:off x="1781300" y="3111449"/>
            <a:ext cx="432300" cy="0"/>
          </a:xfrm>
          <a:prstGeom prst="straightConnector1">
            <a:avLst/>
          </a:prstGeom>
          <a:noFill/>
          <a:ln cap="flat" cmpd="sng" w="19050">
            <a:solidFill>
              <a:schemeClr val="dk2"/>
            </a:solidFill>
            <a:prstDash val="solid"/>
            <a:round/>
            <a:headEnd len="lg" w="lg" type="none"/>
            <a:tailEnd len="lg" w="lg" type="triangle"/>
          </a:ln>
        </p:spPr>
      </p:cxnSp>
      <p:cxnSp>
        <p:nvCxnSpPr>
          <p:cNvPr id="317" name="Shape 317"/>
          <p:cNvCxnSpPr>
            <a:stCxn id="312" idx="0"/>
            <a:endCxn id="307" idx="2"/>
          </p:cNvCxnSpPr>
          <p:nvPr/>
        </p:nvCxnSpPr>
        <p:spPr>
          <a:xfrm rot="10800000">
            <a:off x="1038500" y="3509800"/>
            <a:ext cx="0" cy="559800"/>
          </a:xfrm>
          <a:prstGeom prst="straightConnector1">
            <a:avLst/>
          </a:prstGeom>
          <a:noFill/>
          <a:ln cap="flat" cmpd="sng" w="19050">
            <a:solidFill>
              <a:schemeClr val="dk2"/>
            </a:solidFill>
            <a:prstDash val="solid"/>
            <a:round/>
            <a:headEnd len="lg" w="lg" type="none"/>
            <a:tailEnd len="lg" w="lg" type="triangle"/>
          </a:ln>
        </p:spPr>
      </p:cxnSp>
      <p:cxnSp>
        <p:nvCxnSpPr>
          <p:cNvPr id="318" name="Shape 318"/>
          <p:cNvCxnSpPr>
            <a:stCxn id="313" idx="0"/>
            <a:endCxn id="308" idx="2"/>
          </p:cNvCxnSpPr>
          <p:nvPr/>
        </p:nvCxnSpPr>
        <p:spPr>
          <a:xfrm rot="10800000">
            <a:off x="2956550" y="3509800"/>
            <a:ext cx="0" cy="559800"/>
          </a:xfrm>
          <a:prstGeom prst="straightConnector1">
            <a:avLst/>
          </a:prstGeom>
          <a:noFill/>
          <a:ln cap="flat" cmpd="sng" w="19050">
            <a:solidFill>
              <a:schemeClr val="dk2"/>
            </a:solidFill>
            <a:prstDash val="solid"/>
            <a:round/>
            <a:headEnd len="lg" w="lg" type="none"/>
            <a:tailEnd len="lg" w="lg" type="triangle"/>
          </a:ln>
        </p:spPr>
      </p:cxnSp>
      <p:cxnSp>
        <p:nvCxnSpPr>
          <p:cNvPr id="319" name="Shape 319"/>
          <p:cNvCxnSpPr>
            <a:stCxn id="308" idx="3"/>
            <a:endCxn id="309" idx="1"/>
          </p:cNvCxnSpPr>
          <p:nvPr/>
        </p:nvCxnSpPr>
        <p:spPr>
          <a:xfrm flipH="1" rot="10800000">
            <a:off x="3699350" y="2314649"/>
            <a:ext cx="432300" cy="796800"/>
          </a:xfrm>
          <a:prstGeom prst="straightConnector1">
            <a:avLst/>
          </a:prstGeom>
          <a:noFill/>
          <a:ln cap="flat" cmpd="sng" w="19050">
            <a:solidFill>
              <a:schemeClr val="dk2"/>
            </a:solidFill>
            <a:prstDash val="solid"/>
            <a:round/>
            <a:headEnd len="lg" w="lg" type="none"/>
            <a:tailEnd len="lg" w="lg" type="triangle"/>
          </a:ln>
        </p:spPr>
      </p:cxnSp>
      <p:cxnSp>
        <p:nvCxnSpPr>
          <p:cNvPr id="320" name="Shape 320"/>
          <p:cNvCxnSpPr>
            <a:stCxn id="309" idx="3"/>
            <a:endCxn id="314" idx="1"/>
          </p:cNvCxnSpPr>
          <p:nvPr/>
        </p:nvCxnSpPr>
        <p:spPr>
          <a:xfrm>
            <a:off x="5617400" y="2314649"/>
            <a:ext cx="585900" cy="0"/>
          </a:xfrm>
          <a:prstGeom prst="straightConnector1">
            <a:avLst/>
          </a:prstGeom>
          <a:noFill/>
          <a:ln cap="flat" cmpd="sng" w="19050">
            <a:solidFill>
              <a:schemeClr val="dk2"/>
            </a:solidFill>
            <a:prstDash val="solid"/>
            <a:round/>
            <a:headEnd len="lg" w="lg" type="none"/>
            <a:tailEnd len="lg" w="lg" type="triangle"/>
          </a:ln>
        </p:spPr>
      </p:cxnSp>
      <p:cxnSp>
        <p:nvCxnSpPr>
          <p:cNvPr id="321" name="Shape 321"/>
          <p:cNvCxnSpPr>
            <a:stCxn id="308" idx="3"/>
            <a:endCxn id="310" idx="1"/>
          </p:cNvCxnSpPr>
          <p:nvPr/>
        </p:nvCxnSpPr>
        <p:spPr>
          <a:xfrm>
            <a:off x="3699350" y="3111449"/>
            <a:ext cx="432300" cy="498299"/>
          </a:xfrm>
          <a:prstGeom prst="straightConnector1">
            <a:avLst/>
          </a:prstGeom>
          <a:noFill/>
          <a:ln cap="flat" cmpd="sng" w="19050">
            <a:solidFill>
              <a:schemeClr val="dk2"/>
            </a:solidFill>
            <a:prstDash val="solid"/>
            <a:round/>
            <a:headEnd len="lg" w="lg" type="none"/>
            <a:tailEnd len="lg" w="lg" type="triangle"/>
          </a:ln>
        </p:spPr>
      </p:cxnSp>
      <p:cxnSp>
        <p:nvCxnSpPr>
          <p:cNvPr id="322" name="Shape 322"/>
          <p:cNvCxnSpPr>
            <a:stCxn id="310" idx="3"/>
            <a:endCxn id="311" idx="1"/>
          </p:cNvCxnSpPr>
          <p:nvPr/>
        </p:nvCxnSpPr>
        <p:spPr>
          <a:xfrm>
            <a:off x="5617400" y="3609749"/>
            <a:ext cx="432300" cy="0"/>
          </a:xfrm>
          <a:prstGeom prst="straightConnector1">
            <a:avLst/>
          </a:prstGeom>
          <a:noFill/>
          <a:ln cap="flat" cmpd="sng" w="19050">
            <a:solidFill>
              <a:schemeClr val="dk2"/>
            </a:solidFill>
            <a:prstDash val="solid"/>
            <a:round/>
            <a:headEnd len="lg" w="lg" type="none"/>
            <a:tailEnd len="lg" w="lg" type="triangle"/>
          </a:ln>
        </p:spPr>
      </p:cxnSp>
      <p:cxnSp>
        <p:nvCxnSpPr>
          <p:cNvPr id="323" name="Shape 323"/>
          <p:cNvCxnSpPr>
            <a:stCxn id="311" idx="3"/>
            <a:endCxn id="315" idx="1"/>
          </p:cNvCxnSpPr>
          <p:nvPr/>
        </p:nvCxnSpPr>
        <p:spPr>
          <a:xfrm>
            <a:off x="7535450" y="3609749"/>
            <a:ext cx="293700" cy="0"/>
          </a:xfrm>
          <a:prstGeom prst="straightConnector1">
            <a:avLst/>
          </a:prstGeom>
          <a:noFill/>
          <a:ln cap="flat" cmpd="sng" w="19050">
            <a:solidFill>
              <a:schemeClr val="dk2"/>
            </a:solidFill>
            <a:prstDash val="solid"/>
            <a:round/>
            <a:headEnd len="lg" w="lg" type="none"/>
            <a:tailEnd len="lg" w="lg" type="triangle"/>
          </a:ln>
        </p:spPr>
      </p:cxn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Pipe and Filter Characteristics</a:t>
            </a:r>
          </a:p>
        </p:txBody>
      </p:sp>
      <p:sp>
        <p:nvSpPr>
          <p:cNvPr id="330" name="Shape 330"/>
          <p:cNvSpPr txBox="1"/>
          <p:nvPr>
            <p:ph idx="1" type="body"/>
          </p:nvPr>
        </p:nvSpPr>
        <p:spPr>
          <a:xfrm>
            <a:off x="4692275" y="1600200"/>
            <a:ext cx="4275900" cy="4967700"/>
          </a:xfrm>
          <a:prstGeom prst="rect">
            <a:avLst/>
          </a:prstGeom>
        </p:spPr>
        <p:txBody>
          <a:bodyPr anchorCtr="0" anchor="t" bIns="91425" lIns="91425" rIns="91425" tIns="91425">
            <a:noAutofit/>
          </a:bodyPr>
          <a:lstStyle/>
          <a:p>
            <a:pPr lvl="0" rtl="0">
              <a:spcBef>
                <a:spcPts val="0"/>
              </a:spcBef>
              <a:buNone/>
            </a:pPr>
            <a:r>
              <a:rPr b="1" lang="en"/>
              <a:t>Disadvantages</a:t>
            </a:r>
          </a:p>
          <a:p>
            <a:pPr indent="-228600" lvl="0" marL="457200" rtl="0">
              <a:spcBef>
                <a:spcPts val="0"/>
              </a:spcBef>
              <a:buSzPct val="100000"/>
            </a:pPr>
            <a:r>
              <a:rPr lang="en" sz="2400"/>
              <a:t>Format for data communication must be agreed on. Each transformation needs to accept and output the right format.</a:t>
            </a:r>
          </a:p>
          <a:p>
            <a:pPr indent="-228600" lvl="0" marL="457200" rtl="0">
              <a:spcBef>
                <a:spcPts val="0"/>
              </a:spcBef>
              <a:buSzPct val="100000"/>
            </a:pPr>
            <a:r>
              <a:rPr lang="en" sz="2400"/>
              <a:t>Increases system overhead.</a:t>
            </a:r>
          </a:p>
          <a:p>
            <a:pPr indent="-228600" lvl="0" marL="457200" rtl="0">
              <a:spcBef>
                <a:spcPts val="0"/>
              </a:spcBef>
              <a:buSzPct val="100000"/>
            </a:pPr>
            <a:r>
              <a:rPr lang="en" sz="2400"/>
              <a:t>Can hurt reuse if code doesn’t accept right data structure. </a:t>
            </a:r>
          </a:p>
        </p:txBody>
      </p:sp>
      <p:sp>
        <p:nvSpPr>
          <p:cNvPr id="331" name="Shape 331"/>
          <p:cNvSpPr txBox="1"/>
          <p:nvPr>
            <p:ph idx="2" type="body"/>
          </p:nvPr>
        </p:nvSpPr>
        <p:spPr>
          <a:xfrm>
            <a:off x="457200" y="1600200"/>
            <a:ext cx="3994500" cy="4589999"/>
          </a:xfrm>
          <a:prstGeom prst="rect">
            <a:avLst/>
          </a:prstGeom>
        </p:spPr>
        <p:txBody>
          <a:bodyPr anchorCtr="0" anchor="t" bIns="91425" lIns="91425" rIns="91425" tIns="91425">
            <a:noAutofit/>
          </a:bodyPr>
          <a:lstStyle/>
          <a:p>
            <a:pPr lvl="0" rtl="0">
              <a:spcBef>
                <a:spcPts val="0"/>
              </a:spcBef>
              <a:buNone/>
            </a:pPr>
            <a:r>
              <a:rPr b="1" lang="en"/>
              <a:t>Advantages</a:t>
            </a:r>
          </a:p>
          <a:p>
            <a:pPr indent="-228600" lvl="0" marL="457200" rtl="0">
              <a:spcBef>
                <a:spcPts val="0"/>
              </a:spcBef>
              <a:buSzPct val="100000"/>
            </a:pPr>
            <a:r>
              <a:rPr lang="en" sz="2400"/>
              <a:t>Easy to understand communication between components.</a:t>
            </a:r>
          </a:p>
          <a:p>
            <a:pPr indent="-228600" lvl="0" marL="457200" rtl="0">
              <a:spcBef>
                <a:spcPts val="0"/>
              </a:spcBef>
              <a:buSzPct val="100000"/>
            </a:pPr>
            <a:r>
              <a:rPr lang="en" sz="2400"/>
              <a:t>Supports subsystem reuse.</a:t>
            </a:r>
          </a:p>
          <a:p>
            <a:pPr indent="-228600" lvl="0" marL="457200" rtl="0">
              <a:spcBef>
                <a:spcPts val="0"/>
              </a:spcBef>
              <a:buSzPct val="100000"/>
            </a:pPr>
            <a:r>
              <a:rPr lang="en" sz="2400"/>
              <a:t>Can add features by adding new subsystems to the sequence. </a:t>
            </a:r>
          </a:p>
          <a:p>
            <a:pPr lvl="0" rtl="0">
              <a:spcBef>
                <a:spcPts val="0"/>
              </a:spcBef>
              <a:buNone/>
            </a:pPr>
            <a:r>
              <a:t/>
            </a:r>
            <a:endParaRPr sz="2400"/>
          </a:p>
        </p:txBody>
      </p: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nvSpPr>
        <p:spPr>
          <a:xfrm>
            <a:off x="524300" y="2065800"/>
            <a:ext cx="7613099" cy="2663399"/>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Control Modeling</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Control Models</a:t>
            </a:r>
          </a:p>
        </p:txBody>
      </p:sp>
      <p:sp>
        <p:nvSpPr>
          <p:cNvPr id="343" name="Shape 34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SzPct val="100000"/>
            </a:pPr>
            <a:r>
              <a:rPr lang="en" sz="2400"/>
              <a:t>A model of the control relationships between the different parts of the system is established.</a:t>
            </a:r>
          </a:p>
          <a:p>
            <a:pPr indent="-228600" lvl="0" marL="457200" rtl="0">
              <a:spcBef>
                <a:spcPts val="0"/>
              </a:spcBef>
              <a:buSzPct val="100000"/>
            </a:pPr>
            <a:r>
              <a:rPr lang="en" sz="2400"/>
              <a:t>During execution, how do the subsystems work together to respond to requests?</a:t>
            </a:r>
          </a:p>
          <a:p>
            <a:pPr indent="-228600" lvl="1" marL="914400" rtl="0">
              <a:spcBef>
                <a:spcPts val="0"/>
              </a:spcBef>
            </a:pPr>
            <a:r>
              <a:rPr b="1" lang="en"/>
              <a:t>Centralized Control:</a:t>
            </a:r>
          </a:p>
          <a:p>
            <a:pPr indent="-228600" lvl="2" marL="1371600" rtl="0">
              <a:spcBef>
                <a:spcPts val="0"/>
              </a:spcBef>
            </a:pPr>
            <a:r>
              <a:rPr lang="en"/>
              <a:t>One subsystem has overall responsibility for control and stops/starts other subsystems.</a:t>
            </a:r>
          </a:p>
          <a:p>
            <a:pPr indent="-228600" lvl="1" marL="914400" rtl="0">
              <a:spcBef>
                <a:spcPts val="0"/>
              </a:spcBef>
            </a:pPr>
            <a:r>
              <a:rPr b="1" lang="en"/>
              <a:t>Event-Based Control:</a:t>
            </a:r>
          </a:p>
          <a:p>
            <a:pPr indent="-228600" lvl="2" marL="1371600" rtl="0">
              <a:spcBef>
                <a:spcPts val="0"/>
              </a:spcBef>
            </a:pPr>
            <a:r>
              <a:rPr lang="en"/>
              <a:t>Each subsystem can respond to events generated by other subsystems or the environment.</a:t>
            </a:r>
          </a:p>
          <a:p>
            <a:pPr indent="0" lvl="0" marL="0" marR="0" rtl="0" algn="l">
              <a:lnSpc>
                <a:spcPct val="100000"/>
              </a:lnSpc>
              <a:spcBef>
                <a:spcPts val="600"/>
              </a:spcBef>
              <a:spcAft>
                <a:spcPts val="0"/>
              </a:spcAft>
              <a:buNone/>
            </a:pPr>
            <a:r>
              <a:t/>
            </a:r>
            <a:endParaRPr sz="2400"/>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Centralized Control: Call-Return</a:t>
            </a:r>
          </a:p>
        </p:txBody>
      </p:sp>
      <p:sp>
        <p:nvSpPr>
          <p:cNvPr id="350" name="Shape 350"/>
          <p:cNvSpPr txBox="1"/>
          <p:nvPr>
            <p:ph idx="1" type="body"/>
          </p:nvPr>
        </p:nvSpPr>
        <p:spPr>
          <a:xfrm>
            <a:off x="457200" y="1600200"/>
            <a:ext cx="8155800" cy="1403700"/>
          </a:xfrm>
          <a:prstGeom prst="rect">
            <a:avLst/>
          </a:prstGeom>
        </p:spPr>
        <p:txBody>
          <a:bodyPr anchorCtr="0" anchor="t" bIns="91425" lIns="91425" rIns="91425" tIns="91425">
            <a:noAutofit/>
          </a:bodyPr>
          <a:lstStyle/>
          <a:p>
            <a:pPr lvl="0" rtl="0">
              <a:spcBef>
                <a:spcPts val="0"/>
              </a:spcBef>
              <a:buNone/>
            </a:pPr>
            <a:r>
              <a:rPr lang="en" sz="2800"/>
              <a:t>A central piece of code (Main) takes responsibility for managing the execution of other subsystems.</a:t>
            </a:r>
          </a:p>
          <a:p>
            <a:pPr indent="0" lvl="0" marL="0" marR="0" rtl="0" algn="l">
              <a:lnSpc>
                <a:spcPct val="100000"/>
              </a:lnSpc>
              <a:spcBef>
                <a:spcPts val="600"/>
              </a:spcBef>
              <a:spcAft>
                <a:spcPts val="0"/>
              </a:spcAft>
              <a:buNone/>
            </a:pPr>
            <a:r>
              <a:t/>
            </a:r>
            <a:endParaRPr sz="2800"/>
          </a:p>
        </p:txBody>
      </p:sp>
      <p:sp>
        <p:nvSpPr>
          <p:cNvPr id="351" name="Shape 351"/>
          <p:cNvSpPr txBox="1"/>
          <p:nvPr>
            <p:ph idx="2" type="body"/>
          </p:nvPr>
        </p:nvSpPr>
        <p:spPr>
          <a:xfrm>
            <a:off x="4692275" y="2734575"/>
            <a:ext cx="3994500" cy="3833399"/>
          </a:xfrm>
          <a:prstGeom prst="rect">
            <a:avLst/>
          </a:prstGeom>
        </p:spPr>
        <p:txBody>
          <a:bodyPr anchorCtr="0" anchor="t" bIns="91425" lIns="91425" rIns="91425" tIns="91425">
            <a:noAutofit/>
          </a:bodyPr>
          <a:lstStyle/>
          <a:p>
            <a:pPr rtl="0">
              <a:spcBef>
                <a:spcPts val="0"/>
              </a:spcBef>
              <a:buNone/>
            </a:pPr>
            <a:r>
              <a:rPr lang="en" sz="2800"/>
              <a:t>Call-Return Model</a:t>
            </a:r>
          </a:p>
          <a:p>
            <a:pPr indent="-228600" lvl="0" marL="457200" rtl="0">
              <a:spcBef>
                <a:spcPts val="0"/>
              </a:spcBef>
              <a:buSzPct val="100000"/>
            </a:pPr>
            <a:r>
              <a:rPr lang="en" sz="2800"/>
              <a:t>Applicable to sequential systems.</a:t>
            </a:r>
          </a:p>
          <a:p>
            <a:pPr indent="-228600" lvl="0" marL="457200" rtl="0">
              <a:spcBef>
                <a:spcPts val="0"/>
              </a:spcBef>
              <a:buSzPct val="100000"/>
            </a:pPr>
            <a:r>
              <a:rPr lang="en" sz="2800"/>
              <a:t>Top-down model where control starts at the top of a subroutine and moves downwards.</a:t>
            </a:r>
          </a:p>
        </p:txBody>
      </p:sp>
      <p:sp>
        <p:nvSpPr>
          <p:cNvPr id="352" name="Shape 352"/>
          <p:cNvSpPr/>
          <p:nvPr/>
        </p:nvSpPr>
        <p:spPr>
          <a:xfrm>
            <a:off x="1224100" y="318645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Main program</a:t>
            </a:r>
          </a:p>
        </p:txBody>
      </p:sp>
      <p:sp>
        <p:nvSpPr>
          <p:cNvPr id="353" name="Shape 353"/>
          <p:cNvSpPr/>
          <p:nvPr/>
        </p:nvSpPr>
        <p:spPr>
          <a:xfrm>
            <a:off x="321425" y="412480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1</a:t>
            </a:r>
          </a:p>
        </p:txBody>
      </p:sp>
      <p:sp>
        <p:nvSpPr>
          <p:cNvPr id="354" name="Shape 354"/>
          <p:cNvSpPr/>
          <p:nvPr/>
        </p:nvSpPr>
        <p:spPr>
          <a:xfrm>
            <a:off x="2433250" y="412480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2</a:t>
            </a:r>
          </a:p>
        </p:txBody>
      </p:sp>
      <p:cxnSp>
        <p:nvCxnSpPr>
          <p:cNvPr id="355" name="Shape 355"/>
          <p:cNvCxnSpPr>
            <a:stCxn id="352" idx="2"/>
            <a:endCxn id="353" idx="0"/>
          </p:cNvCxnSpPr>
          <p:nvPr/>
        </p:nvCxnSpPr>
        <p:spPr>
          <a:xfrm flipH="1">
            <a:off x="1150449" y="3595649"/>
            <a:ext cx="902700" cy="529200"/>
          </a:xfrm>
          <a:prstGeom prst="straightConnector1">
            <a:avLst/>
          </a:prstGeom>
          <a:noFill/>
          <a:ln cap="flat" cmpd="sng" w="19050">
            <a:solidFill>
              <a:schemeClr val="dk2"/>
            </a:solidFill>
            <a:prstDash val="solid"/>
            <a:round/>
            <a:headEnd len="lg" w="lg" type="triangle"/>
            <a:tailEnd len="lg" w="lg" type="triangle"/>
          </a:ln>
        </p:spPr>
      </p:cxnSp>
      <p:cxnSp>
        <p:nvCxnSpPr>
          <p:cNvPr id="356" name="Shape 356"/>
          <p:cNvCxnSpPr>
            <a:stCxn id="352" idx="2"/>
            <a:endCxn id="354" idx="0"/>
          </p:cNvCxnSpPr>
          <p:nvPr/>
        </p:nvCxnSpPr>
        <p:spPr>
          <a:xfrm>
            <a:off x="2053149" y="3595649"/>
            <a:ext cx="1209300" cy="529200"/>
          </a:xfrm>
          <a:prstGeom prst="straightConnector1">
            <a:avLst/>
          </a:prstGeom>
          <a:noFill/>
          <a:ln cap="flat" cmpd="sng" w="19050">
            <a:solidFill>
              <a:schemeClr val="dk2"/>
            </a:solidFill>
            <a:prstDash val="solid"/>
            <a:round/>
            <a:headEnd len="lg" w="lg" type="triangle"/>
            <a:tailEnd len="lg" w="lg" type="triangle"/>
          </a:ln>
        </p:spPr>
      </p:cxnSp>
      <p:sp>
        <p:nvSpPr>
          <p:cNvPr id="357" name="Shape 357"/>
          <p:cNvSpPr/>
          <p:nvPr/>
        </p:nvSpPr>
        <p:spPr>
          <a:xfrm>
            <a:off x="226200" y="5063150"/>
            <a:ext cx="1041000"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1.1</a:t>
            </a:r>
          </a:p>
        </p:txBody>
      </p:sp>
      <p:sp>
        <p:nvSpPr>
          <p:cNvPr id="358" name="Shape 358"/>
          <p:cNvSpPr/>
          <p:nvPr/>
        </p:nvSpPr>
        <p:spPr>
          <a:xfrm>
            <a:off x="1315250" y="5063150"/>
            <a:ext cx="1041000"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1.2</a:t>
            </a:r>
          </a:p>
        </p:txBody>
      </p:sp>
      <p:sp>
        <p:nvSpPr>
          <p:cNvPr id="359" name="Shape 359"/>
          <p:cNvSpPr/>
          <p:nvPr/>
        </p:nvSpPr>
        <p:spPr>
          <a:xfrm>
            <a:off x="2404300" y="5063150"/>
            <a:ext cx="1041000"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2.1</a:t>
            </a:r>
          </a:p>
        </p:txBody>
      </p:sp>
      <p:sp>
        <p:nvSpPr>
          <p:cNvPr id="360" name="Shape 360"/>
          <p:cNvSpPr/>
          <p:nvPr/>
        </p:nvSpPr>
        <p:spPr>
          <a:xfrm>
            <a:off x="3493350" y="5063150"/>
            <a:ext cx="1041000"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2.2</a:t>
            </a:r>
          </a:p>
        </p:txBody>
      </p:sp>
      <p:cxnSp>
        <p:nvCxnSpPr>
          <p:cNvPr id="361" name="Shape 361"/>
          <p:cNvCxnSpPr>
            <a:stCxn id="353" idx="2"/>
            <a:endCxn id="357" idx="0"/>
          </p:cNvCxnSpPr>
          <p:nvPr/>
        </p:nvCxnSpPr>
        <p:spPr>
          <a:xfrm flipH="1">
            <a:off x="746674" y="4533999"/>
            <a:ext cx="403800" cy="529200"/>
          </a:xfrm>
          <a:prstGeom prst="straightConnector1">
            <a:avLst/>
          </a:prstGeom>
          <a:noFill/>
          <a:ln cap="flat" cmpd="sng" w="19050">
            <a:solidFill>
              <a:schemeClr val="dk2"/>
            </a:solidFill>
            <a:prstDash val="solid"/>
            <a:round/>
            <a:headEnd len="lg" w="lg" type="triangle"/>
            <a:tailEnd len="lg" w="lg" type="triangle"/>
          </a:ln>
        </p:spPr>
      </p:cxnSp>
      <p:cxnSp>
        <p:nvCxnSpPr>
          <p:cNvPr id="362" name="Shape 362"/>
          <p:cNvCxnSpPr>
            <a:stCxn id="353" idx="2"/>
            <a:endCxn id="358" idx="0"/>
          </p:cNvCxnSpPr>
          <p:nvPr/>
        </p:nvCxnSpPr>
        <p:spPr>
          <a:xfrm>
            <a:off x="1150474" y="4533999"/>
            <a:ext cx="685200" cy="529200"/>
          </a:xfrm>
          <a:prstGeom prst="straightConnector1">
            <a:avLst/>
          </a:prstGeom>
          <a:noFill/>
          <a:ln cap="flat" cmpd="sng" w="19050">
            <a:solidFill>
              <a:schemeClr val="dk2"/>
            </a:solidFill>
            <a:prstDash val="solid"/>
            <a:round/>
            <a:headEnd len="lg" w="lg" type="triangle"/>
            <a:tailEnd len="lg" w="lg" type="triangle"/>
          </a:ln>
        </p:spPr>
      </p:cxnSp>
      <p:cxnSp>
        <p:nvCxnSpPr>
          <p:cNvPr id="363" name="Shape 363"/>
          <p:cNvCxnSpPr>
            <a:stCxn id="354" idx="2"/>
            <a:endCxn id="359" idx="0"/>
          </p:cNvCxnSpPr>
          <p:nvPr/>
        </p:nvCxnSpPr>
        <p:spPr>
          <a:xfrm flipH="1">
            <a:off x="2924799" y="4533999"/>
            <a:ext cx="337500" cy="529200"/>
          </a:xfrm>
          <a:prstGeom prst="straightConnector1">
            <a:avLst/>
          </a:prstGeom>
          <a:noFill/>
          <a:ln cap="flat" cmpd="sng" w="19050">
            <a:solidFill>
              <a:schemeClr val="dk2"/>
            </a:solidFill>
            <a:prstDash val="solid"/>
            <a:round/>
            <a:headEnd len="lg" w="lg" type="triangle"/>
            <a:tailEnd len="lg" w="lg" type="triangle"/>
          </a:ln>
        </p:spPr>
      </p:cxnSp>
      <p:cxnSp>
        <p:nvCxnSpPr>
          <p:cNvPr id="364" name="Shape 364"/>
          <p:cNvCxnSpPr>
            <a:stCxn id="354" idx="2"/>
            <a:endCxn id="360" idx="0"/>
          </p:cNvCxnSpPr>
          <p:nvPr/>
        </p:nvCxnSpPr>
        <p:spPr>
          <a:xfrm>
            <a:off x="3262299" y="4533999"/>
            <a:ext cx="751500" cy="529200"/>
          </a:xfrm>
          <a:prstGeom prst="straightConnector1">
            <a:avLst/>
          </a:prstGeom>
          <a:noFill/>
          <a:ln cap="flat" cmpd="sng" w="19050">
            <a:solidFill>
              <a:schemeClr val="dk2"/>
            </a:solidFill>
            <a:prstDash val="solid"/>
            <a:round/>
            <a:headEnd len="lg" w="lg" type="triangle"/>
            <a:tailEnd len="lg" w="lg" type="triangle"/>
          </a:ln>
        </p:spPr>
      </p:cxnSp>
      <p:sp>
        <p:nvSpPr>
          <p:cNvPr id="365" name="Shape 3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Centralized Control: Manager Model</a:t>
            </a:r>
          </a:p>
        </p:txBody>
      </p:sp>
      <p:sp>
        <p:nvSpPr>
          <p:cNvPr id="371" name="Shape 371"/>
          <p:cNvSpPr/>
          <p:nvPr/>
        </p:nvSpPr>
        <p:spPr>
          <a:xfrm>
            <a:off x="1356500" y="332672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Controller</a:t>
            </a:r>
          </a:p>
        </p:txBody>
      </p:sp>
      <p:sp>
        <p:nvSpPr>
          <p:cNvPr id="372" name="Shape 372"/>
          <p:cNvSpPr/>
          <p:nvPr/>
        </p:nvSpPr>
        <p:spPr>
          <a:xfrm>
            <a:off x="66300" y="187500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Sensor Processes</a:t>
            </a:r>
          </a:p>
        </p:txBody>
      </p:sp>
      <p:sp>
        <p:nvSpPr>
          <p:cNvPr id="373" name="Shape 373"/>
          <p:cNvSpPr/>
          <p:nvPr/>
        </p:nvSpPr>
        <p:spPr>
          <a:xfrm>
            <a:off x="2479550" y="187500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Actuator Processes</a:t>
            </a:r>
          </a:p>
        </p:txBody>
      </p:sp>
      <p:sp>
        <p:nvSpPr>
          <p:cNvPr id="374" name="Shape 374"/>
          <p:cNvSpPr txBox="1"/>
          <p:nvPr>
            <p:ph idx="1" type="body"/>
          </p:nvPr>
        </p:nvSpPr>
        <p:spPr>
          <a:xfrm>
            <a:off x="4692275" y="1765650"/>
            <a:ext cx="3994500" cy="4802400"/>
          </a:xfrm>
          <a:prstGeom prst="rect">
            <a:avLst/>
          </a:prstGeom>
        </p:spPr>
        <p:txBody>
          <a:bodyPr anchorCtr="0" anchor="t" bIns="91425" lIns="91425" rIns="91425" tIns="91425">
            <a:noAutofit/>
          </a:bodyPr>
          <a:lstStyle/>
          <a:p>
            <a:pPr lvl="0" rtl="0">
              <a:spcBef>
                <a:spcPts val="0"/>
              </a:spcBef>
              <a:buNone/>
            </a:pPr>
            <a:r>
              <a:rPr lang="en" sz="2800"/>
              <a:t>Manager Model</a:t>
            </a:r>
          </a:p>
          <a:p>
            <a:pPr indent="-228600" lvl="0" marL="457200" rtl="0">
              <a:spcBef>
                <a:spcPts val="0"/>
              </a:spcBef>
              <a:buSzPct val="100000"/>
            </a:pPr>
            <a:r>
              <a:rPr lang="en" sz="2800"/>
              <a:t>Applicable to concurrent systems.</a:t>
            </a:r>
          </a:p>
          <a:p>
            <a:pPr indent="-228600" lvl="0" marL="457200" rtl="0">
              <a:spcBef>
                <a:spcPts val="0"/>
              </a:spcBef>
              <a:buSzPct val="100000"/>
            </a:pPr>
            <a:r>
              <a:rPr lang="en" sz="2800"/>
              <a:t>One system component controls the stopping, starting, and coordination of other system processes.</a:t>
            </a:r>
          </a:p>
        </p:txBody>
      </p:sp>
      <p:sp>
        <p:nvSpPr>
          <p:cNvPr id="375" name="Shape 375"/>
          <p:cNvSpPr/>
          <p:nvPr/>
        </p:nvSpPr>
        <p:spPr>
          <a:xfrm>
            <a:off x="226200" y="191975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Sensor Processes</a:t>
            </a:r>
          </a:p>
        </p:txBody>
      </p:sp>
      <p:sp>
        <p:nvSpPr>
          <p:cNvPr id="376" name="Shape 376"/>
          <p:cNvSpPr/>
          <p:nvPr/>
        </p:nvSpPr>
        <p:spPr>
          <a:xfrm>
            <a:off x="381875" y="197522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Sensor Processes</a:t>
            </a:r>
          </a:p>
        </p:txBody>
      </p:sp>
      <p:sp>
        <p:nvSpPr>
          <p:cNvPr id="377" name="Shape 377"/>
          <p:cNvSpPr/>
          <p:nvPr/>
        </p:nvSpPr>
        <p:spPr>
          <a:xfrm>
            <a:off x="2308975" y="191975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Actuator Processes</a:t>
            </a:r>
          </a:p>
        </p:txBody>
      </p:sp>
      <p:sp>
        <p:nvSpPr>
          <p:cNvPr id="378" name="Shape 378"/>
          <p:cNvSpPr/>
          <p:nvPr/>
        </p:nvSpPr>
        <p:spPr>
          <a:xfrm>
            <a:off x="2181450" y="197522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Actuator Processes</a:t>
            </a:r>
          </a:p>
        </p:txBody>
      </p:sp>
      <p:cxnSp>
        <p:nvCxnSpPr>
          <p:cNvPr id="379" name="Shape 379"/>
          <p:cNvCxnSpPr>
            <a:stCxn id="376" idx="2"/>
            <a:endCxn id="371" idx="0"/>
          </p:cNvCxnSpPr>
          <p:nvPr/>
        </p:nvCxnSpPr>
        <p:spPr>
          <a:xfrm>
            <a:off x="1210924" y="2384424"/>
            <a:ext cx="974700" cy="942300"/>
          </a:xfrm>
          <a:prstGeom prst="straightConnector1">
            <a:avLst/>
          </a:prstGeom>
          <a:noFill/>
          <a:ln cap="flat" cmpd="sng" w="19050">
            <a:solidFill>
              <a:schemeClr val="dk2"/>
            </a:solidFill>
            <a:prstDash val="solid"/>
            <a:round/>
            <a:headEnd len="lg" w="lg" type="triangle"/>
            <a:tailEnd len="lg" w="lg" type="triangle"/>
          </a:ln>
        </p:spPr>
      </p:cxnSp>
      <p:cxnSp>
        <p:nvCxnSpPr>
          <p:cNvPr id="380" name="Shape 380"/>
          <p:cNvCxnSpPr>
            <a:stCxn id="378" idx="2"/>
            <a:endCxn id="371" idx="0"/>
          </p:cNvCxnSpPr>
          <p:nvPr/>
        </p:nvCxnSpPr>
        <p:spPr>
          <a:xfrm flipH="1">
            <a:off x="2185499" y="2384424"/>
            <a:ext cx="825000" cy="942300"/>
          </a:xfrm>
          <a:prstGeom prst="straightConnector1">
            <a:avLst/>
          </a:prstGeom>
          <a:noFill/>
          <a:ln cap="flat" cmpd="sng" w="19050">
            <a:solidFill>
              <a:schemeClr val="dk2"/>
            </a:solidFill>
            <a:prstDash val="solid"/>
            <a:round/>
            <a:headEnd len="lg" w="lg" type="triangle"/>
            <a:tailEnd len="lg" w="lg" type="triangle"/>
          </a:ln>
        </p:spPr>
      </p:cxnSp>
      <p:sp>
        <p:nvSpPr>
          <p:cNvPr id="381" name="Shape 381"/>
          <p:cNvSpPr/>
          <p:nvPr/>
        </p:nvSpPr>
        <p:spPr>
          <a:xfrm>
            <a:off x="66300" y="459307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Control Processes</a:t>
            </a:r>
          </a:p>
        </p:txBody>
      </p:sp>
      <p:sp>
        <p:nvSpPr>
          <p:cNvPr id="382" name="Shape 382"/>
          <p:cNvSpPr/>
          <p:nvPr/>
        </p:nvSpPr>
        <p:spPr>
          <a:xfrm>
            <a:off x="121825" y="451772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Control Processes</a:t>
            </a:r>
          </a:p>
        </p:txBody>
      </p:sp>
      <p:sp>
        <p:nvSpPr>
          <p:cNvPr id="383" name="Shape 383"/>
          <p:cNvSpPr/>
          <p:nvPr/>
        </p:nvSpPr>
        <p:spPr>
          <a:xfrm>
            <a:off x="226200" y="446725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Computation Processes</a:t>
            </a:r>
          </a:p>
        </p:txBody>
      </p:sp>
      <p:cxnSp>
        <p:nvCxnSpPr>
          <p:cNvPr id="384" name="Shape 384"/>
          <p:cNvCxnSpPr>
            <a:stCxn id="383" idx="0"/>
            <a:endCxn id="371" idx="2"/>
          </p:cNvCxnSpPr>
          <p:nvPr/>
        </p:nvCxnSpPr>
        <p:spPr>
          <a:xfrm flipH="1" rot="10800000">
            <a:off x="1055249" y="3735850"/>
            <a:ext cx="1130400" cy="731400"/>
          </a:xfrm>
          <a:prstGeom prst="straightConnector1">
            <a:avLst/>
          </a:prstGeom>
          <a:noFill/>
          <a:ln cap="flat" cmpd="sng" w="19050">
            <a:solidFill>
              <a:schemeClr val="dk2"/>
            </a:solidFill>
            <a:prstDash val="solid"/>
            <a:round/>
            <a:headEnd len="lg" w="lg" type="triangle"/>
            <a:tailEnd len="lg" w="lg" type="triangle"/>
          </a:ln>
        </p:spPr>
      </p:cxnSp>
      <p:sp>
        <p:nvSpPr>
          <p:cNvPr id="385" name="Shape 385"/>
          <p:cNvSpPr/>
          <p:nvPr/>
        </p:nvSpPr>
        <p:spPr>
          <a:xfrm>
            <a:off x="1492450" y="528612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User Interface</a:t>
            </a:r>
          </a:p>
        </p:txBody>
      </p:sp>
      <p:cxnSp>
        <p:nvCxnSpPr>
          <p:cNvPr id="386" name="Shape 386"/>
          <p:cNvCxnSpPr>
            <a:stCxn id="385" idx="0"/>
            <a:endCxn id="371" idx="2"/>
          </p:cNvCxnSpPr>
          <p:nvPr/>
        </p:nvCxnSpPr>
        <p:spPr>
          <a:xfrm rot="10800000">
            <a:off x="2185599" y="3736025"/>
            <a:ext cx="135900" cy="1550100"/>
          </a:xfrm>
          <a:prstGeom prst="straightConnector1">
            <a:avLst/>
          </a:prstGeom>
          <a:noFill/>
          <a:ln cap="flat" cmpd="sng" w="19050">
            <a:solidFill>
              <a:schemeClr val="dk2"/>
            </a:solidFill>
            <a:prstDash val="solid"/>
            <a:round/>
            <a:headEnd len="lg" w="lg" type="triangle"/>
            <a:tailEnd len="lg" w="lg" type="triangle"/>
          </a:ln>
        </p:spPr>
      </p:cxnSp>
      <p:sp>
        <p:nvSpPr>
          <p:cNvPr id="387" name="Shape 387"/>
          <p:cNvSpPr/>
          <p:nvPr/>
        </p:nvSpPr>
        <p:spPr>
          <a:xfrm>
            <a:off x="2926000" y="459307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Fault Handler</a:t>
            </a:r>
          </a:p>
        </p:txBody>
      </p:sp>
      <p:sp>
        <p:nvSpPr>
          <p:cNvPr id="388" name="Shape 388"/>
          <p:cNvSpPr/>
          <p:nvPr/>
        </p:nvSpPr>
        <p:spPr>
          <a:xfrm>
            <a:off x="2830775" y="4517725"/>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Fault Handler</a:t>
            </a:r>
          </a:p>
        </p:txBody>
      </p:sp>
      <p:sp>
        <p:nvSpPr>
          <p:cNvPr id="389" name="Shape 389"/>
          <p:cNvSpPr/>
          <p:nvPr/>
        </p:nvSpPr>
        <p:spPr>
          <a:xfrm>
            <a:off x="2727175" y="4416750"/>
            <a:ext cx="1658099" cy="409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Fault Handler</a:t>
            </a:r>
          </a:p>
        </p:txBody>
      </p:sp>
      <p:cxnSp>
        <p:nvCxnSpPr>
          <p:cNvPr id="390" name="Shape 390"/>
          <p:cNvCxnSpPr>
            <a:stCxn id="389" idx="0"/>
            <a:endCxn id="371" idx="2"/>
          </p:cNvCxnSpPr>
          <p:nvPr/>
        </p:nvCxnSpPr>
        <p:spPr>
          <a:xfrm rot="10800000">
            <a:off x="2185524" y="3736050"/>
            <a:ext cx="1370700" cy="680700"/>
          </a:xfrm>
          <a:prstGeom prst="straightConnector1">
            <a:avLst/>
          </a:prstGeom>
          <a:noFill/>
          <a:ln cap="flat" cmpd="sng" w="19050">
            <a:solidFill>
              <a:schemeClr val="dk2"/>
            </a:solidFill>
            <a:prstDash val="solid"/>
            <a:round/>
            <a:headEnd len="lg" w="lg" type="triangle"/>
            <a:tailEnd len="lg" w="lg" type="triangle"/>
          </a:ln>
        </p:spPr>
      </p:cxnSp>
      <p:sp>
        <p:nvSpPr>
          <p:cNvPr id="391" name="Shape 3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rPr lang="en"/>
              <a:t>Decentralized Control:</a:t>
            </a:r>
          </a:p>
          <a:p>
            <a:pPr lvl="0" rtl="0">
              <a:spcBef>
                <a:spcPts val="0"/>
              </a:spcBef>
              <a:buNone/>
            </a:pPr>
            <a:r>
              <a:rPr lang="en"/>
              <a:t>Event-Driven Systems</a:t>
            </a:r>
          </a:p>
        </p:txBody>
      </p:sp>
      <p:sp>
        <p:nvSpPr>
          <p:cNvPr id="397" name="Shape 39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rtl="0">
              <a:spcBef>
                <a:spcPts val="0"/>
              </a:spcBef>
              <a:buNone/>
            </a:pPr>
            <a:r>
              <a:rPr lang="en"/>
              <a:t>Control is driven by externally-generated events where the timing of the event is out of control of subsystems that process the event.</a:t>
            </a:r>
          </a:p>
          <a:p>
            <a:pPr indent="-228600" lvl="0" marL="457200" rtl="0">
              <a:spcBef>
                <a:spcPts val="0"/>
              </a:spcBef>
            </a:pPr>
            <a:r>
              <a:rPr lang="en"/>
              <a:t>Broadcast Model</a:t>
            </a:r>
          </a:p>
          <a:p>
            <a:pPr indent="-228600" lvl="1" marL="914400" rtl="0">
              <a:spcBef>
                <a:spcPts val="0"/>
              </a:spcBef>
            </a:pPr>
            <a:r>
              <a:rPr lang="en"/>
              <a:t>An event is broadcast to all subsystems.</a:t>
            </a:r>
          </a:p>
          <a:p>
            <a:pPr indent="-228600" lvl="1" marL="914400" rtl="0">
              <a:spcBef>
                <a:spcPts val="0"/>
              </a:spcBef>
            </a:pPr>
            <a:r>
              <a:rPr lang="en"/>
              <a:t>Any subsystem that needs to respond to the event does do.</a:t>
            </a:r>
          </a:p>
          <a:p>
            <a:pPr indent="-228600" lvl="0" marL="457200" rtl="0">
              <a:spcBef>
                <a:spcPts val="0"/>
              </a:spcBef>
            </a:pPr>
            <a:r>
              <a:rPr lang="en"/>
              <a:t>Interrupt-Driven Model</a:t>
            </a:r>
          </a:p>
          <a:p>
            <a:pPr indent="-228600" lvl="1" marL="914400" rtl="0">
              <a:spcBef>
                <a:spcPts val="0"/>
              </a:spcBef>
            </a:pPr>
            <a:r>
              <a:rPr lang="en"/>
              <a:t>Events processed by interrupt handler and passed to proper component for processing.</a:t>
            </a:r>
          </a:p>
          <a:p>
            <a:pPr indent="0" lvl="0" marL="0" marR="0" rtl="0" algn="l">
              <a:lnSpc>
                <a:spcPct val="100000"/>
              </a:lnSpc>
              <a:spcBef>
                <a:spcPts val="600"/>
              </a:spcBef>
              <a:spcAft>
                <a:spcPts val="0"/>
              </a:spcAft>
              <a:buNone/>
            </a:pPr>
            <a:r>
              <a:t/>
            </a:r>
            <a:endParaRPr/>
          </a:p>
        </p:txBody>
      </p:sp>
      <p:sp>
        <p:nvSpPr>
          <p:cNvPr id="398" name="Shape 3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Broadcast Model</a:t>
            </a:r>
          </a:p>
        </p:txBody>
      </p:sp>
      <p:sp>
        <p:nvSpPr>
          <p:cNvPr id="404" name="Shape 40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rtl="0">
              <a:spcBef>
                <a:spcPts val="0"/>
              </a:spcBef>
              <a:buNone/>
            </a:pPr>
            <a:r>
              <a:rPr lang="en"/>
              <a:t>An event is broadcast to all subsystems, and any that can handle it respond.</a:t>
            </a:r>
          </a:p>
          <a:p>
            <a:pPr indent="-228600" lvl="0" marL="457200" marR="0" rtl="0" algn="l">
              <a:lnSpc>
                <a:spcPct val="100000"/>
              </a:lnSpc>
              <a:spcBef>
                <a:spcPts val="600"/>
              </a:spcBef>
              <a:spcAft>
                <a:spcPts val="0"/>
              </a:spcAft>
            </a:pPr>
            <a:r>
              <a:rPr lang="en"/>
              <a:t>Subsystems can register interest in specific events. When these occur, control is transferred to the registered subsystems.</a:t>
            </a:r>
          </a:p>
          <a:p>
            <a:pPr indent="-228600" lvl="0" marL="457200" marR="0" rtl="0" algn="l">
              <a:lnSpc>
                <a:spcPct val="100000"/>
              </a:lnSpc>
              <a:spcBef>
                <a:spcPts val="600"/>
              </a:spcBef>
              <a:spcAft>
                <a:spcPts val="0"/>
              </a:spcAft>
            </a:pPr>
            <a:r>
              <a:rPr lang="en"/>
              <a:t>Effective for distributed systems. When one component fails, others can potentially respond.</a:t>
            </a:r>
          </a:p>
          <a:p>
            <a:pPr indent="-228600" lvl="0" marL="457200" marR="0" rtl="0" algn="l">
              <a:lnSpc>
                <a:spcPct val="100000"/>
              </a:lnSpc>
              <a:spcBef>
                <a:spcPts val="600"/>
              </a:spcBef>
              <a:spcAft>
                <a:spcPts val="0"/>
              </a:spcAft>
            </a:pPr>
            <a:r>
              <a:rPr lang="en"/>
              <a:t>However, subsystems don’t know when or if an event will be handled.</a:t>
            </a:r>
          </a:p>
        </p:txBody>
      </p:sp>
      <p:sp>
        <p:nvSpPr>
          <p:cNvPr id="405" name="Shape 4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Interrupt-Driven Model</a:t>
            </a:r>
          </a:p>
        </p:txBody>
      </p:sp>
      <p:sp>
        <p:nvSpPr>
          <p:cNvPr id="411" name="Shape 41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rtl="0">
              <a:spcBef>
                <a:spcPts val="0"/>
              </a:spcBef>
              <a:buNone/>
            </a:pPr>
            <a:r>
              <a:rPr lang="en" sz="3000"/>
              <a:t>Events processed by interrupt handler and</a:t>
            </a:r>
            <a:r>
              <a:rPr lang="en"/>
              <a:t> </a:t>
            </a:r>
            <a:r>
              <a:rPr lang="en" sz="3000"/>
              <a:t>pass</a:t>
            </a:r>
            <a:r>
              <a:rPr lang="en"/>
              <a:t>ed</a:t>
            </a:r>
            <a:r>
              <a:rPr lang="en" sz="3000"/>
              <a:t> to proper component for processing.</a:t>
            </a:r>
          </a:p>
          <a:p>
            <a:pPr indent="-228600" lvl="0" marL="457200" rtl="0">
              <a:spcBef>
                <a:spcPts val="0"/>
              </a:spcBef>
            </a:pPr>
            <a:r>
              <a:rPr lang="en"/>
              <a:t>For each type of interrupt, define a handler that listens for the event and coordinates response.</a:t>
            </a:r>
          </a:p>
          <a:p>
            <a:pPr indent="-228600" lvl="0" marL="457200" rtl="0">
              <a:spcBef>
                <a:spcPts val="0"/>
              </a:spcBef>
            </a:pPr>
            <a:r>
              <a:rPr lang="en"/>
              <a:t>Each interrupt type associated with a memory location. Handlers watch that address.</a:t>
            </a:r>
          </a:p>
          <a:p>
            <a:pPr indent="-228600" lvl="0" marL="457200" rtl="0">
              <a:spcBef>
                <a:spcPts val="0"/>
              </a:spcBef>
            </a:pPr>
            <a:r>
              <a:rPr lang="en"/>
              <a:t>Used to ensure fast response to an event.</a:t>
            </a:r>
          </a:p>
          <a:p>
            <a:pPr indent="-228600" lvl="0" marL="457200" rtl="0">
              <a:spcBef>
                <a:spcPts val="0"/>
              </a:spcBef>
            </a:pPr>
            <a:r>
              <a:rPr lang="en"/>
              <a:t>Complex to program and hard to validate.</a:t>
            </a:r>
          </a:p>
          <a:p>
            <a:pPr lvl="0" rtl="0">
              <a:spcBef>
                <a:spcPts val="0"/>
              </a:spcBef>
              <a:buClr>
                <a:schemeClr val="dk1"/>
              </a:buClr>
              <a:buFont typeface="Arial"/>
              <a:buNone/>
            </a:pPr>
            <a:r>
              <a:t/>
            </a:r>
            <a:endParaRPr/>
          </a:p>
          <a:p>
            <a:pPr lvl="0" marR="0" rtl="0" algn="l">
              <a:lnSpc>
                <a:spcPct val="100000"/>
              </a:lnSpc>
              <a:spcBef>
                <a:spcPts val="600"/>
              </a:spcBef>
              <a:spcAft>
                <a:spcPts val="0"/>
              </a:spcAft>
              <a:buNone/>
            </a:pPr>
            <a:r>
              <a:t/>
            </a:r>
            <a:endParaRPr/>
          </a:p>
        </p:txBody>
      </p:sp>
      <p:sp>
        <p:nvSpPr>
          <p:cNvPr id="412" name="Shape 4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Nuclear Plant Interrupt Example</a:t>
            </a:r>
          </a:p>
        </p:txBody>
      </p:sp>
      <p:sp>
        <p:nvSpPr>
          <p:cNvPr id="418" name="Shape 418"/>
          <p:cNvSpPr/>
          <p:nvPr/>
        </p:nvSpPr>
        <p:spPr>
          <a:xfrm>
            <a:off x="2120925" y="2207050"/>
            <a:ext cx="4758599" cy="72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19" name="Shape 419"/>
          <p:cNvCxnSpPr>
            <a:stCxn id="418" idx="0"/>
            <a:endCxn id="418" idx="2"/>
          </p:cNvCxnSpPr>
          <p:nvPr/>
        </p:nvCxnSpPr>
        <p:spPr>
          <a:xfrm>
            <a:off x="4500224" y="2207050"/>
            <a:ext cx="0" cy="721200"/>
          </a:xfrm>
          <a:prstGeom prst="straightConnector1">
            <a:avLst/>
          </a:prstGeom>
          <a:noFill/>
          <a:ln cap="flat" cmpd="sng" w="19050">
            <a:solidFill>
              <a:schemeClr val="dk2"/>
            </a:solidFill>
            <a:prstDash val="solid"/>
            <a:round/>
            <a:headEnd len="lg" w="lg" type="none"/>
            <a:tailEnd len="lg" w="lg" type="none"/>
          </a:ln>
        </p:spPr>
      </p:cxnSp>
      <p:cxnSp>
        <p:nvCxnSpPr>
          <p:cNvPr id="420" name="Shape 420"/>
          <p:cNvCxnSpPr/>
          <p:nvPr/>
        </p:nvCxnSpPr>
        <p:spPr>
          <a:xfrm>
            <a:off x="3274550" y="2207050"/>
            <a:ext cx="0" cy="721200"/>
          </a:xfrm>
          <a:prstGeom prst="straightConnector1">
            <a:avLst/>
          </a:prstGeom>
          <a:noFill/>
          <a:ln cap="flat" cmpd="sng" w="19050">
            <a:solidFill>
              <a:schemeClr val="dk2"/>
            </a:solidFill>
            <a:prstDash val="solid"/>
            <a:round/>
            <a:headEnd len="lg" w="lg" type="none"/>
            <a:tailEnd len="lg" w="lg" type="none"/>
          </a:ln>
        </p:spPr>
      </p:cxnSp>
      <p:cxnSp>
        <p:nvCxnSpPr>
          <p:cNvPr id="421" name="Shape 421"/>
          <p:cNvCxnSpPr/>
          <p:nvPr/>
        </p:nvCxnSpPr>
        <p:spPr>
          <a:xfrm>
            <a:off x="5709375" y="2207050"/>
            <a:ext cx="0" cy="721200"/>
          </a:xfrm>
          <a:prstGeom prst="straightConnector1">
            <a:avLst/>
          </a:prstGeom>
          <a:noFill/>
          <a:ln cap="flat" cmpd="sng" w="19050">
            <a:solidFill>
              <a:schemeClr val="dk2"/>
            </a:solidFill>
            <a:prstDash val="solid"/>
            <a:round/>
            <a:headEnd len="lg" w="lg" type="none"/>
            <a:tailEnd len="lg" w="lg" type="none"/>
          </a:ln>
        </p:spPr>
      </p:cxnSp>
      <p:sp>
        <p:nvSpPr>
          <p:cNvPr id="422" name="Shape 422"/>
          <p:cNvSpPr txBox="1"/>
          <p:nvPr/>
        </p:nvSpPr>
        <p:spPr>
          <a:xfrm>
            <a:off x="398350" y="2207050"/>
            <a:ext cx="1528799" cy="581400"/>
          </a:xfrm>
          <a:prstGeom prst="rect">
            <a:avLst/>
          </a:prstGeom>
          <a:noFill/>
          <a:ln>
            <a:noFill/>
          </a:ln>
        </p:spPr>
        <p:txBody>
          <a:bodyPr anchorCtr="0" anchor="t" bIns="91425" lIns="91425" rIns="91425" tIns="91425">
            <a:noAutofit/>
          </a:bodyPr>
          <a:lstStyle/>
          <a:p>
            <a:pPr algn="ctr">
              <a:spcBef>
                <a:spcPts val="0"/>
              </a:spcBef>
              <a:buNone/>
            </a:pPr>
            <a:r>
              <a:rPr b="1" lang="en" sz="1800"/>
              <a:t>Interrupt Array</a:t>
            </a:r>
          </a:p>
        </p:txBody>
      </p:sp>
      <p:cxnSp>
        <p:nvCxnSpPr>
          <p:cNvPr id="423" name="Shape 423"/>
          <p:cNvCxnSpPr/>
          <p:nvPr/>
        </p:nvCxnSpPr>
        <p:spPr>
          <a:xfrm>
            <a:off x="2659225"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24" name="Shape 424"/>
          <p:cNvCxnSpPr/>
          <p:nvPr/>
        </p:nvCxnSpPr>
        <p:spPr>
          <a:xfrm>
            <a:off x="3845175"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25" name="Shape 425"/>
          <p:cNvCxnSpPr/>
          <p:nvPr/>
        </p:nvCxnSpPr>
        <p:spPr>
          <a:xfrm>
            <a:off x="5084950"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26" name="Shape 426"/>
          <p:cNvCxnSpPr/>
          <p:nvPr/>
        </p:nvCxnSpPr>
        <p:spPr>
          <a:xfrm>
            <a:off x="6335500" y="1754875"/>
            <a:ext cx="0" cy="430800"/>
          </a:xfrm>
          <a:prstGeom prst="straightConnector1">
            <a:avLst/>
          </a:prstGeom>
          <a:noFill/>
          <a:ln cap="flat" cmpd="sng" w="19050">
            <a:solidFill>
              <a:schemeClr val="dk2"/>
            </a:solidFill>
            <a:prstDash val="solid"/>
            <a:round/>
            <a:headEnd len="lg" w="lg" type="none"/>
            <a:tailEnd len="lg" w="lg" type="triangle"/>
          </a:ln>
        </p:spPr>
      </p:cxnSp>
      <p:sp>
        <p:nvSpPr>
          <p:cNvPr id="427" name="Shape 427"/>
          <p:cNvSpPr/>
          <p:nvPr/>
        </p:nvSpPr>
        <p:spPr>
          <a:xfrm>
            <a:off x="1173625"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Temperature Event Handler</a:t>
            </a:r>
          </a:p>
        </p:txBody>
      </p:sp>
      <p:sp>
        <p:nvSpPr>
          <p:cNvPr id="428" name="Shape 428"/>
          <p:cNvSpPr/>
          <p:nvPr/>
        </p:nvSpPr>
        <p:spPr>
          <a:xfrm>
            <a:off x="3000162"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Radiation Event Handler</a:t>
            </a:r>
          </a:p>
        </p:txBody>
      </p:sp>
      <p:sp>
        <p:nvSpPr>
          <p:cNvPr id="429" name="Shape 429"/>
          <p:cNvSpPr/>
          <p:nvPr/>
        </p:nvSpPr>
        <p:spPr>
          <a:xfrm>
            <a:off x="4783650"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Fire Alarm Event Handler</a:t>
            </a:r>
          </a:p>
        </p:txBody>
      </p:sp>
      <p:sp>
        <p:nvSpPr>
          <p:cNvPr id="430" name="Shape 430"/>
          <p:cNvSpPr/>
          <p:nvPr/>
        </p:nvSpPr>
        <p:spPr>
          <a:xfrm>
            <a:off x="6567125"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Fuel Event Handler</a:t>
            </a:r>
          </a:p>
        </p:txBody>
      </p:sp>
      <p:cxnSp>
        <p:nvCxnSpPr>
          <p:cNvPr id="431" name="Shape 431"/>
          <p:cNvCxnSpPr>
            <a:endCxn id="427" idx="0"/>
          </p:cNvCxnSpPr>
          <p:nvPr/>
        </p:nvCxnSpPr>
        <p:spPr>
          <a:xfrm flipH="1">
            <a:off x="1916425" y="2949825"/>
            <a:ext cx="807300" cy="771900"/>
          </a:xfrm>
          <a:prstGeom prst="straightConnector1">
            <a:avLst/>
          </a:prstGeom>
          <a:noFill/>
          <a:ln cap="flat" cmpd="sng" w="19050">
            <a:solidFill>
              <a:schemeClr val="dk2"/>
            </a:solidFill>
            <a:prstDash val="solid"/>
            <a:round/>
            <a:headEnd len="lg" w="lg" type="none"/>
            <a:tailEnd len="lg" w="lg" type="triangle"/>
          </a:ln>
        </p:spPr>
      </p:cxnSp>
      <p:cxnSp>
        <p:nvCxnSpPr>
          <p:cNvPr id="432" name="Shape 432"/>
          <p:cNvCxnSpPr>
            <a:endCxn id="428" idx="0"/>
          </p:cNvCxnSpPr>
          <p:nvPr/>
        </p:nvCxnSpPr>
        <p:spPr>
          <a:xfrm flipH="1">
            <a:off x="3742962" y="2906924"/>
            <a:ext cx="122100" cy="814800"/>
          </a:xfrm>
          <a:prstGeom prst="straightConnector1">
            <a:avLst/>
          </a:prstGeom>
          <a:noFill/>
          <a:ln cap="flat" cmpd="sng" w="19050">
            <a:solidFill>
              <a:schemeClr val="dk2"/>
            </a:solidFill>
            <a:prstDash val="solid"/>
            <a:round/>
            <a:headEnd len="lg" w="lg" type="none"/>
            <a:tailEnd len="lg" w="lg" type="triangle"/>
          </a:ln>
        </p:spPr>
      </p:cxnSp>
      <p:cxnSp>
        <p:nvCxnSpPr>
          <p:cNvPr id="433" name="Shape 433"/>
          <p:cNvCxnSpPr>
            <a:endCxn id="429" idx="0"/>
          </p:cNvCxnSpPr>
          <p:nvPr/>
        </p:nvCxnSpPr>
        <p:spPr>
          <a:xfrm>
            <a:off x="5081549" y="2949825"/>
            <a:ext cx="444900" cy="771900"/>
          </a:xfrm>
          <a:prstGeom prst="straightConnector1">
            <a:avLst/>
          </a:prstGeom>
          <a:noFill/>
          <a:ln cap="flat" cmpd="sng" w="19050">
            <a:solidFill>
              <a:schemeClr val="dk2"/>
            </a:solidFill>
            <a:prstDash val="solid"/>
            <a:round/>
            <a:headEnd len="lg" w="lg" type="none"/>
            <a:tailEnd len="lg" w="lg" type="triangle"/>
          </a:ln>
        </p:spPr>
      </p:cxnSp>
      <p:cxnSp>
        <p:nvCxnSpPr>
          <p:cNvPr id="434" name="Shape 434"/>
          <p:cNvCxnSpPr>
            <a:endCxn id="430" idx="0"/>
          </p:cNvCxnSpPr>
          <p:nvPr/>
        </p:nvCxnSpPr>
        <p:spPr>
          <a:xfrm>
            <a:off x="6330425" y="2928225"/>
            <a:ext cx="979499" cy="793499"/>
          </a:xfrm>
          <a:prstGeom prst="straightConnector1">
            <a:avLst/>
          </a:prstGeom>
          <a:noFill/>
          <a:ln cap="flat" cmpd="sng" w="19050">
            <a:solidFill>
              <a:schemeClr val="dk2"/>
            </a:solidFill>
            <a:prstDash val="solid"/>
            <a:round/>
            <a:headEnd len="lg" w="lg" type="none"/>
            <a:tailEnd len="lg" w="lg" type="triangle"/>
          </a:ln>
        </p:spPr>
      </p:cxnSp>
      <p:sp>
        <p:nvSpPr>
          <p:cNvPr id="435" name="Shape 435"/>
          <p:cNvSpPr/>
          <p:nvPr/>
        </p:nvSpPr>
        <p:spPr>
          <a:xfrm>
            <a:off x="11736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1</a:t>
            </a:r>
          </a:p>
        </p:txBody>
      </p:sp>
      <p:sp>
        <p:nvSpPr>
          <p:cNvPr id="436" name="Shape 436"/>
          <p:cNvSpPr/>
          <p:nvPr/>
        </p:nvSpPr>
        <p:spPr>
          <a:xfrm>
            <a:off x="29786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2</a:t>
            </a:r>
          </a:p>
        </p:txBody>
      </p:sp>
      <p:sp>
        <p:nvSpPr>
          <p:cNvPr id="437" name="Shape 437"/>
          <p:cNvSpPr/>
          <p:nvPr/>
        </p:nvSpPr>
        <p:spPr>
          <a:xfrm>
            <a:off x="4783650"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3</a:t>
            </a:r>
          </a:p>
        </p:txBody>
      </p:sp>
      <p:sp>
        <p:nvSpPr>
          <p:cNvPr id="438" name="Shape 438"/>
          <p:cNvSpPr/>
          <p:nvPr/>
        </p:nvSpPr>
        <p:spPr>
          <a:xfrm>
            <a:off x="65671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4</a:t>
            </a:r>
          </a:p>
        </p:txBody>
      </p:sp>
      <p:cxnSp>
        <p:nvCxnSpPr>
          <p:cNvPr id="439" name="Shape 439"/>
          <p:cNvCxnSpPr>
            <a:stCxn id="427" idx="2"/>
            <a:endCxn id="435" idx="0"/>
          </p:cNvCxnSpPr>
          <p:nvPr/>
        </p:nvCxnSpPr>
        <p:spPr>
          <a:xfrm>
            <a:off x="1916425" y="4210425"/>
            <a:ext cx="0" cy="907500"/>
          </a:xfrm>
          <a:prstGeom prst="straightConnector1">
            <a:avLst/>
          </a:prstGeom>
          <a:noFill/>
          <a:ln cap="flat" cmpd="sng" w="19050">
            <a:solidFill>
              <a:schemeClr val="dk2"/>
            </a:solidFill>
            <a:prstDash val="solid"/>
            <a:round/>
            <a:headEnd len="lg" w="lg" type="none"/>
            <a:tailEnd len="lg" w="lg" type="triangle"/>
          </a:ln>
        </p:spPr>
      </p:cxnSp>
      <p:cxnSp>
        <p:nvCxnSpPr>
          <p:cNvPr id="440" name="Shape 440"/>
          <p:cNvCxnSpPr>
            <a:stCxn id="428" idx="2"/>
            <a:endCxn id="436" idx="0"/>
          </p:cNvCxnSpPr>
          <p:nvPr/>
        </p:nvCxnSpPr>
        <p:spPr>
          <a:xfrm flipH="1">
            <a:off x="3721362" y="4210425"/>
            <a:ext cx="21600" cy="907500"/>
          </a:xfrm>
          <a:prstGeom prst="straightConnector1">
            <a:avLst/>
          </a:prstGeom>
          <a:noFill/>
          <a:ln cap="flat" cmpd="sng" w="19050">
            <a:solidFill>
              <a:schemeClr val="dk2"/>
            </a:solidFill>
            <a:prstDash val="solid"/>
            <a:round/>
            <a:headEnd len="lg" w="lg" type="none"/>
            <a:tailEnd len="lg" w="lg" type="triangle"/>
          </a:ln>
        </p:spPr>
      </p:cxnSp>
      <p:cxnSp>
        <p:nvCxnSpPr>
          <p:cNvPr id="441" name="Shape 441"/>
          <p:cNvCxnSpPr>
            <a:stCxn id="429" idx="2"/>
            <a:endCxn id="437" idx="0"/>
          </p:cNvCxnSpPr>
          <p:nvPr/>
        </p:nvCxnSpPr>
        <p:spPr>
          <a:xfrm>
            <a:off x="5526450" y="4210425"/>
            <a:ext cx="0" cy="907500"/>
          </a:xfrm>
          <a:prstGeom prst="straightConnector1">
            <a:avLst/>
          </a:prstGeom>
          <a:noFill/>
          <a:ln cap="flat" cmpd="sng" w="19050">
            <a:solidFill>
              <a:schemeClr val="dk2"/>
            </a:solidFill>
            <a:prstDash val="solid"/>
            <a:round/>
            <a:headEnd len="lg" w="lg" type="none"/>
            <a:tailEnd len="lg" w="lg" type="triangle"/>
          </a:ln>
        </p:spPr>
      </p:cxnSp>
      <p:cxnSp>
        <p:nvCxnSpPr>
          <p:cNvPr id="442" name="Shape 442"/>
          <p:cNvCxnSpPr>
            <a:stCxn id="430" idx="2"/>
            <a:endCxn id="438" idx="0"/>
          </p:cNvCxnSpPr>
          <p:nvPr/>
        </p:nvCxnSpPr>
        <p:spPr>
          <a:xfrm>
            <a:off x="7309925" y="4210425"/>
            <a:ext cx="0" cy="907500"/>
          </a:xfrm>
          <a:prstGeom prst="straightConnector1">
            <a:avLst/>
          </a:prstGeom>
          <a:noFill/>
          <a:ln cap="flat" cmpd="sng" w="19050">
            <a:solidFill>
              <a:schemeClr val="dk2"/>
            </a:solidFill>
            <a:prstDash val="solid"/>
            <a:round/>
            <a:headEnd len="lg" w="lg" type="none"/>
            <a:tailEnd len="lg" w="lg" type="triangle"/>
          </a:ln>
        </p:spPr>
      </p:cxnSp>
      <p:sp>
        <p:nvSpPr>
          <p:cNvPr id="443" name="Shape 4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Software Architecture?</a:t>
            </a:r>
          </a:p>
        </p:txBody>
      </p:sp>
      <p:sp>
        <p:nvSpPr>
          <p:cNvPr id="63" name="Shape 6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“Software architecture is the </a:t>
            </a:r>
            <a:r>
              <a:rPr b="1" lang="en"/>
              <a:t>fundamental organization</a:t>
            </a:r>
            <a:r>
              <a:rPr lang="en"/>
              <a:t> of a system, embodied in its </a:t>
            </a:r>
            <a:r>
              <a:rPr b="1" lang="en"/>
              <a:t>components</a:t>
            </a:r>
            <a:r>
              <a:rPr lang="en"/>
              <a:t>, their </a:t>
            </a:r>
            <a:r>
              <a:rPr b="1" lang="en"/>
              <a:t>relationships</a:t>
            </a:r>
            <a:r>
              <a:rPr lang="en"/>
              <a:t> to one another and the environment, and the </a:t>
            </a:r>
            <a:r>
              <a:rPr b="1" lang="en"/>
              <a:t>principles</a:t>
            </a:r>
            <a:r>
              <a:rPr lang="en"/>
              <a:t> governing its design and evolution.”</a:t>
            </a:r>
          </a:p>
          <a:p>
            <a:pPr indent="-228600" lvl="0" marL="457200" marR="0" rtl="0" algn="r">
              <a:lnSpc>
                <a:spcPct val="100000"/>
              </a:lnSpc>
              <a:spcBef>
                <a:spcPts val="600"/>
              </a:spcBef>
              <a:spcAft>
                <a:spcPts val="0"/>
              </a:spcAft>
              <a:buChar char="-"/>
            </a:pPr>
            <a:r>
              <a:rPr b="1" lang="en"/>
              <a:t>IEEE Definition</a:t>
            </a:r>
          </a:p>
        </p:txBody>
      </p:sp>
      <p:sp>
        <p:nvSpPr>
          <p:cNvPr id="64" name="Shape 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The ASW</a:t>
            </a:r>
          </a:p>
        </p:txBody>
      </p:sp>
      <p:sp>
        <p:nvSpPr>
          <p:cNvPr id="449" name="Shape 44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p>
          <a:p>
            <a:pPr indent="-228600" lvl="0" marL="457200" marR="0" rtl="0" algn="l">
              <a:lnSpc>
                <a:spcPct val="100000"/>
              </a:lnSpc>
              <a:spcBef>
                <a:spcPts val="600"/>
              </a:spcBef>
              <a:spcAft>
                <a:spcPts val="0"/>
              </a:spcAft>
              <a:buSzPct val="100000"/>
            </a:pPr>
            <a:r>
              <a:rPr b="1" lang="en" sz="2400"/>
              <a:t>Perform system structuring. Try to use one or more of the models covered.</a:t>
            </a:r>
          </a:p>
          <a:p>
            <a:pPr indent="-228600" lvl="0" marL="457200" marR="0" rtl="0" algn="l">
              <a:lnSpc>
                <a:spcPct val="100000"/>
              </a:lnSpc>
              <a:spcBef>
                <a:spcPts val="600"/>
              </a:spcBef>
              <a:spcAft>
                <a:spcPts val="0"/>
              </a:spcAft>
              <a:buSzPct val="100000"/>
            </a:pPr>
            <a:r>
              <a:rPr b="1" lang="en" sz="2400"/>
              <a:t>Perform control modeling. How should events be handled?</a:t>
            </a:r>
          </a:p>
        </p:txBody>
      </p:sp>
      <p:sp>
        <p:nvSpPr>
          <p:cNvPr id="450" name="Shape 4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ASW Solution</a:t>
            </a:r>
          </a:p>
        </p:txBody>
      </p:sp>
      <p:sp>
        <p:nvSpPr>
          <p:cNvPr id="456" name="Shape 456"/>
          <p:cNvSpPr txBox="1"/>
          <p:nvPr>
            <p:ph idx="1" type="body"/>
          </p:nvPr>
        </p:nvSpPr>
        <p:spPr>
          <a:xfrm>
            <a:off x="457200" y="1600200"/>
            <a:ext cx="8538599" cy="21705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Perform system structuring. Try to use one or more of the models covered.</a:t>
            </a:r>
          </a:p>
          <a:p>
            <a:pPr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Option 1: Repository Model</a:t>
            </a:r>
          </a:p>
        </p:txBody>
      </p:sp>
      <p:sp>
        <p:nvSpPr>
          <p:cNvPr id="457" name="Shape 457"/>
          <p:cNvSpPr/>
          <p:nvPr/>
        </p:nvSpPr>
        <p:spPr>
          <a:xfrm>
            <a:off x="2841950" y="4499400"/>
            <a:ext cx="3146399" cy="1058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Altimeter History Repository</a:t>
            </a:r>
          </a:p>
        </p:txBody>
      </p:sp>
      <p:sp>
        <p:nvSpPr>
          <p:cNvPr id="458" name="Shape 458"/>
          <p:cNvSpPr/>
          <p:nvPr/>
        </p:nvSpPr>
        <p:spPr>
          <a:xfrm>
            <a:off x="6837925" y="42489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Monitor Output</a:t>
            </a:r>
          </a:p>
        </p:txBody>
      </p:sp>
      <p:sp>
        <p:nvSpPr>
          <p:cNvPr id="459" name="Shape 459"/>
          <p:cNvSpPr/>
          <p:nvPr/>
        </p:nvSpPr>
        <p:spPr>
          <a:xfrm>
            <a:off x="6837925" y="52650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Autopilot Control</a:t>
            </a:r>
          </a:p>
        </p:txBody>
      </p:sp>
      <p:sp>
        <p:nvSpPr>
          <p:cNvPr id="460" name="Shape 460"/>
          <p:cNvSpPr/>
          <p:nvPr/>
        </p:nvSpPr>
        <p:spPr>
          <a:xfrm>
            <a:off x="897975" y="47205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Altimeter Reading</a:t>
            </a:r>
          </a:p>
        </p:txBody>
      </p:sp>
      <p:cxnSp>
        <p:nvCxnSpPr>
          <p:cNvPr id="461" name="Shape 461"/>
          <p:cNvCxnSpPr>
            <a:stCxn id="458" idx="1"/>
            <a:endCxn id="457" idx="3"/>
          </p:cNvCxnSpPr>
          <p:nvPr/>
        </p:nvCxnSpPr>
        <p:spPr>
          <a:xfrm flipH="1">
            <a:off x="5988325" y="4557374"/>
            <a:ext cx="849600" cy="471600"/>
          </a:xfrm>
          <a:prstGeom prst="straightConnector1">
            <a:avLst/>
          </a:prstGeom>
          <a:noFill/>
          <a:ln cap="flat" cmpd="sng" w="19050">
            <a:solidFill>
              <a:schemeClr val="dk2"/>
            </a:solidFill>
            <a:prstDash val="solid"/>
            <a:round/>
            <a:headEnd len="lg" w="lg" type="triangle"/>
            <a:tailEnd len="lg" w="lg" type="triangle"/>
          </a:ln>
        </p:spPr>
      </p:cxnSp>
      <p:cxnSp>
        <p:nvCxnSpPr>
          <p:cNvPr id="462" name="Shape 462"/>
          <p:cNvCxnSpPr>
            <a:stCxn id="459" idx="1"/>
            <a:endCxn id="457" idx="3"/>
          </p:cNvCxnSpPr>
          <p:nvPr/>
        </p:nvCxnSpPr>
        <p:spPr>
          <a:xfrm rot="10800000">
            <a:off x="5988325" y="5028949"/>
            <a:ext cx="849600" cy="544500"/>
          </a:xfrm>
          <a:prstGeom prst="straightConnector1">
            <a:avLst/>
          </a:prstGeom>
          <a:noFill/>
          <a:ln cap="flat" cmpd="sng" w="19050">
            <a:solidFill>
              <a:schemeClr val="dk2"/>
            </a:solidFill>
            <a:prstDash val="solid"/>
            <a:round/>
            <a:headEnd len="lg" w="lg" type="triangle"/>
            <a:tailEnd len="lg" w="lg" type="triangle"/>
          </a:ln>
        </p:spPr>
      </p:cxnSp>
      <p:cxnSp>
        <p:nvCxnSpPr>
          <p:cNvPr id="463" name="Shape 463"/>
          <p:cNvCxnSpPr>
            <a:stCxn id="457" idx="1"/>
            <a:endCxn id="460" idx="3"/>
          </p:cNvCxnSpPr>
          <p:nvPr/>
        </p:nvCxnSpPr>
        <p:spPr>
          <a:xfrm rot="10800000">
            <a:off x="2090750" y="5028899"/>
            <a:ext cx="751200" cy="0"/>
          </a:xfrm>
          <a:prstGeom prst="straightConnector1">
            <a:avLst/>
          </a:prstGeom>
          <a:noFill/>
          <a:ln cap="flat" cmpd="sng" w="19050">
            <a:solidFill>
              <a:schemeClr val="dk2"/>
            </a:solidFill>
            <a:prstDash val="solid"/>
            <a:round/>
            <a:headEnd len="lg" w="lg" type="triangle"/>
            <a:tailEnd len="lg" w="lg" type="none"/>
          </a:ln>
        </p:spPr>
      </p:cxnSp>
      <p:sp>
        <p:nvSpPr>
          <p:cNvPr id="464" name="Shape 4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ASW Solution</a:t>
            </a:r>
          </a:p>
        </p:txBody>
      </p:sp>
      <p:sp>
        <p:nvSpPr>
          <p:cNvPr id="470" name="Shape 470"/>
          <p:cNvSpPr txBox="1"/>
          <p:nvPr>
            <p:ph idx="1" type="body"/>
          </p:nvPr>
        </p:nvSpPr>
        <p:spPr>
          <a:xfrm>
            <a:off x="457200" y="1600200"/>
            <a:ext cx="8538599" cy="21705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Perform system structuring. Try to use one or more of the models covered.</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Option 2: Pipe and Filter</a:t>
            </a:r>
          </a:p>
        </p:txBody>
      </p:sp>
      <p:sp>
        <p:nvSpPr>
          <p:cNvPr id="471" name="Shape 471"/>
          <p:cNvSpPr/>
          <p:nvPr/>
        </p:nvSpPr>
        <p:spPr>
          <a:xfrm>
            <a:off x="5621350" y="5275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Autopilot Control</a:t>
            </a:r>
          </a:p>
        </p:txBody>
      </p:sp>
      <p:sp>
        <p:nvSpPr>
          <p:cNvPr id="472" name="Shape 472"/>
          <p:cNvSpPr/>
          <p:nvPr/>
        </p:nvSpPr>
        <p:spPr>
          <a:xfrm>
            <a:off x="1554700" y="43760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Altimeter Reading</a:t>
            </a:r>
          </a:p>
        </p:txBody>
      </p:sp>
      <p:cxnSp>
        <p:nvCxnSpPr>
          <p:cNvPr id="473" name="Shape 473"/>
          <p:cNvCxnSpPr>
            <a:stCxn id="474" idx="1"/>
          </p:cNvCxnSpPr>
          <p:nvPr/>
        </p:nvCxnSpPr>
        <p:spPr>
          <a:xfrm rot="10800000">
            <a:off x="2747375" y="4835049"/>
            <a:ext cx="811500" cy="393900"/>
          </a:xfrm>
          <a:prstGeom prst="straightConnector1">
            <a:avLst/>
          </a:prstGeom>
          <a:noFill/>
          <a:ln cap="flat" cmpd="sng" w="19050">
            <a:solidFill>
              <a:schemeClr val="dk2"/>
            </a:solidFill>
            <a:prstDash val="solid"/>
            <a:round/>
            <a:headEnd len="lg" w="lg" type="triangle"/>
            <a:tailEnd len="lg" w="lg" type="none"/>
          </a:ln>
        </p:spPr>
      </p:cxnSp>
      <p:sp>
        <p:nvSpPr>
          <p:cNvPr id="474" name="Shape 474"/>
          <p:cNvSpPr/>
          <p:nvPr/>
        </p:nvSpPr>
        <p:spPr>
          <a:xfrm>
            <a:off x="3558875" y="49205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Altimeter Response</a:t>
            </a:r>
          </a:p>
        </p:txBody>
      </p:sp>
      <p:sp>
        <p:nvSpPr>
          <p:cNvPr id="475" name="Shape 475"/>
          <p:cNvSpPr/>
          <p:nvPr/>
        </p:nvSpPr>
        <p:spPr>
          <a:xfrm>
            <a:off x="5661500" y="43819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Monitor Output</a:t>
            </a:r>
          </a:p>
        </p:txBody>
      </p:sp>
      <p:cxnSp>
        <p:nvCxnSpPr>
          <p:cNvPr id="476" name="Shape 476"/>
          <p:cNvCxnSpPr>
            <a:stCxn id="474" idx="3"/>
            <a:endCxn id="475" idx="1"/>
          </p:cNvCxnSpPr>
          <p:nvPr/>
        </p:nvCxnSpPr>
        <p:spPr>
          <a:xfrm flipH="1" rot="10800000">
            <a:off x="4751674" y="4690449"/>
            <a:ext cx="909900" cy="538500"/>
          </a:xfrm>
          <a:prstGeom prst="straightConnector1">
            <a:avLst/>
          </a:prstGeom>
          <a:noFill/>
          <a:ln cap="flat" cmpd="sng" w="19050">
            <a:solidFill>
              <a:schemeClr val="dk2"/>
            </a:solidFill>
            <a:prstDash val="solid"/>
            <a:round/>
            <a:headEnd len="lg" w="lg" type="none"/>
            <a:tailEnd len="lg" w="lg" type="triangle"/>
          </a:ln>
        </p:spPr>
      </p:cxnSp>
      <p:cxnSp>
        <p:nvCxnSpPr>
          <p:cNvPr id="477" name="Shape 477"/>
          <p:cNvCxnSpPr>
            <a:stCxn id="474" idx="3"/>
            <a:endCxn id="471" idx="1"/>
          </p:cNvCxnSpPr>
          <p:nvPr/>
        </p:nvCxnSpPr>
        <p:spPr>
          <a:xfrm>
            <a:off x="4751674" y="5228949"/>
            <a:ext cx="869700" cy="355200"/>
          </a:xfrm>
          <a:prstGeom prst="straightConnector1">
            <a:avLst/>
          </a:prstGeom>
          <a:noFill/>
          <a:ln cap="flat" cmpd="sng" w="19050">
            <a:solidFill>
              <a:schemeClr val="dk2"/>
            </a:solidFill>
            <a:prstDash val="solid"/>
            <a:round/>
            <a:headEnd len="lg" w="lg" type="none"/>
            <a:tailEnd len="lg" w="lg" type="triangle"/>
          </a:ln>
        </p:spPr>
      </p:cxnSp>
      <p:sp>
        <p:nvSpPr>
          <p:cNvPr id="478" name="Shape 4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cxnSp>
        <p:nvCxnSpPr>
          <p:cNvPr id="479" name="Shape 479"/>
          <p:cNvCxnSpPr>
            <a:stCxn id="472" idx="3"/>
            <a:endCxn id="475" idx="1"/>
          </p:cNvCxnSpPr>
          <p:nvPr/>
        </p:nvCxnSpPr>
        <p:spPr>
          <a:xfrm>
            <a:off x="2747499" y="4684399"/>
            <a:ext cx="2913900" cy="6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ASW Solution</a:t>
            </a:r>
          </a:p>
        </p:txBody>
      </p:sp>
      <p:sp>
        <p:nvSpPr>
          <p:cNvPr id="485" name="Shape 48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Perform control modeling. How should events be handled?</a:t>
            </a:r>
          </a:p>
          <a:p>
            <a:pPr marR="0" rtl="0" algn="l">
              <a:lnSpc>
                <a:spcPct val="100000"/>
              </a:lnSpc>
              <a:spcBef>
                <a:spcPts val="600"/>
              </a:spcBef>
              <a:spcAft>
                <a:spcPts val="0"/>
              </a:spcAft>
              <a:buNone/>
            </a:pPr>
            <a:r>
              <a:t/>
            </a:r>
            <a:endParaRPr b="1"/>
          </a:p>
          <a:p>
            <a:pPr marR="0" rtl="0" algn="l">
              <a:lnSpc>
                <a:spcPct val="100000"/>
              </a:lnSpc>
              <a:spcBef>
                <a:spcPts val="600"/>
              </a:spcBef>
              <a:spcAft>
                <a:spcPts val="0"/>
              </a:spcAft>
              <a:buNone/>
            </a:pPr>
            <a:r>
              <a:rPr lang="en"/>
              <a:t>Depends on how you answered the previous question, but a natural option would be an Interrupt-Driven Model. </a:t>
            </a:r>
          </a:p>
          <a:p>
            <a:pPr marR="0" rtl="0" algn="l">
              <a:lnSpc>
                <a:spcPct val="100000"/>
              </a:lnSpc>
              <a:spcBef>
                <a:spcPts val="600"/>
              </a:spcBef>
              <a:spcAft>
                <a:spcPts val="0"/>
              </a:spcAft>
              <a:buNone/>
            </a:pPr>
            <a:r>
              <a:rPr lang="en"/>
              <a:t>Handlers for new altimeter readings, for error flags triggered by altimeter processing code.</a:t>
            </a:r>
          </a:p>
          <a:p>
            <a:pPr lvl="0" marR="0" rtl="0" algn="l">
              <a:lnSpc>
                <a:spcPct val="100000"/>
              </a:lnSpc>
              <a:spcBef>
                <a:spcPts val="600"/>
              </a:spcBef>
              <a:spcAft>
                <a:spcPts val="0"/>
              </a:spcAft>
              <a:buNone/>
            </a:pPr>
            <a:r>
              <a:t/>
            </a:r>
            <a:endParaRPr/>
          </a:p>
        </p:txBody>
      </p:sp>
      <p:sp>
        <p:nvSpPr>
          <p:cNvPr id="486" name="Shape 4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Modular Decomposition</a:t>
            </a:r>
          </a:p>
        </p:txBody>
      </p:sp>
      <p:sp>
        <p:nvSpPr>
          <p:cNvPr id="492" name="Shape 492"/>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t>The rest of design - subsystems need to be decomposed into modules.  </a:t>
            </a:r>
          </a:p>
          <a:p>
            <a:pPr indent="-228600" lvl="0" marL="457200" rtl="0">
              <a:spcBef>
                <a:spcPts val="0"/>
              </a:spcBef>
            </a:pPr>
            <a:r>
              <a:rPr lang="en"/>
              <a:t>How we get from a “system” to classes and methods.</a:t>
            </a:r>
          </a:p>
          <a:p>
            <a:pPr indent="-228600" lvl="0" marL="457200" marR="0" rtl="0" algn="l">
              <a:lnSpc>
                <a:spcPct val="100000"/>
              </a:lnSpc>
              <a:spcBef>
                <a:spcPts val="600"/>
              </a:spcBef>
              <a:spcAft>
                <a:spcPts val="0"/>
              </a:spcAft>
              <a:buClr>
                <a:schemeClr val="dk1"/>
              </a:buClr>
              <a:buSzPct val="100000"/>
              <a:buFont typeface="Arial"/>
            </a:pPr>
            <a:r>
              <a:rPr lang="en"/>
              <a:t>We’ll start to talk about this next time.</a:t>
            </a:r>
          </a:p>
          <a:p>
            <a:pPr lvl="0" rtl="0">
              <a:spcBef>
                <a:spcPts val="0"/>
              </a:spcBef>
              <a:buNone/>
            </a:pPr>
            <a:r>
              <a:t/>
            </a:r>
            <a:endParaRPr/>
          </a:p>
          <a:p>
            <a:pPr lvl="0" marR="0" rtl="0" algn="l">
              <a:lnSpc>
                <a:spcPct val="100000"/>
              </a:lnSpc>
              <a:spcBef>
                <a:spcPts val="600"/>
              </a:spcBef>
              <a:spcAft>
                <a:spcPts val="0"/>
              </a:spcAft>
              <a:buNone/>
            </a:pPr>
            <a:r>
              <a:t/>
            </a:r>
            <a:endParaRPr/>
          </a:p>
        </p:txBody>
      </p:sp>
      <p:sp>
        <p:nvSpPr>
          <p:cNvPr id="493" name="Shape 4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44</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499" name="Shape 49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The software architect is responsible for deriving a system structure, a control model, and a modular decomposition.</a:t>
            </a:r>
          </a:p>
          <a:p>
            <a:pPr indent="-228600" lvl="0" marL="457200" rtl="0">
              <a:spcBef>
                <a:spcPts val="0"/>
              </a:spcBef>
            </a:pPr>
            <a:r>
              <a:rPr lang="en"/>
              <a:t>Architectural models can help organize a system.</a:t>
            </a:r>
          </a:p>
          <a:p>
            <a:pPr indent="-228600" lvl="1" marL="914400" rtl="0">
              <a:spcBef>
                <a:spcPts val="0"/>
              </a:spcBef>
            </a:pPr>
            <a:r>
              <a:rPr lang="en"/>
              <a:t>But, Large systems rarely conform to one model.</a:t>
            </a:r>
          </a:p>
          <a:p>
            <a:pPr indent="-228600" lvl="0" marL="457200" rtl="0">
              <a:spcBef>
                <a:spcPts val="0"/>
              </a:spcBef>
            </a:pPr>
            <a:r>
              <a:rPr lang="en"/>
              <a:t>Models include layered, repository, client-server, and pipe and filter models.</a:t>
            </a:r>
          </a:p>
          <a:p>
            <a:pPr indent="-228600" lvl="0" marL="457200" rtl="0">
              <a:spcBef>
                <a:spcPts val="0"/>
              </a:spcBef>
            </a:pPr>
            <a:r>
              <a:rPr lang="en"/>
              <a:t>Control models include centralized control and event-driven models.</a:t>
            </a:r>
          </a:p>
          <a:p>
            <a:pPr lvl="0" rtl="0">
              <a:spcBef>
                <a:spcPts val="0"/>
              </a:spcBef>
              <a:buNone/>
            </a:pPr>
            <a:r>
              <a:t/>
            </a:r>
            <a:endParaRPr/>
          </a:p>
          <a:p>
            <a:pPr lvl="0" marR="0" rtl="0" algn="l">
              <a:lnSpc>
                <a:spcPct val="100000"/>
              </a:lnSpc>
              <a:spcBef>
                <a:spcPts val="600"/>
              </a:spcBef>
              <a:spcAft>
                <a:spcPts val="0"/>
              </a:spcAft>
              <a:buNone/>
            </a:pPr>
            <a:r>
              <a:t/>
            </a:r>
            <a:endParaRPr/>
          </a:p>
        </p:txBody>
      </p:sp>
      <p:sp>
        <p:nvSpPr>
          <p:cNvPr id="500" name="Shape 5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45</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06" name="Shape 50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Object-oriented design and class diagrams</a:t>
            </a:r>
          </a:p>
          <a:p>
            <a:pPr indent="-228600" lvl="0" marL="457200" rtl="0">
              <a:spcBef>
                <a:spcPts val="0"/>
              </a:spcBef>
            </a:pPr>
            <a:r>
              <a:rPr lang="en"/>
              <a:t>Reading</a:t>
            </a:r>
          </a:p>
          <a:p>
            <a:pPr indent="-228600" lvl="1" marL="914400" rtl="0">
              <a:spcBef>
                <a:spcPts val="0"/>
              </a:spcBef>
            </a:pPr>
            <a:r>
              <a:rPr lang="en"/>
              <a:t>Sommerville, chapter 6</a:t>
            </a:r>
          </a:p>
          <a:p>
            <a:pPr indent="-228600" lvl="1" marL="914400" rtl="0">
              <a:spcBef>
                <a:spcPts val="0"/>
              </a:spcBef>
            </a:pPr>
            <a:r>
              <a:rPr lang="en"/>
              <a:t>Fowler UML, chapter 3</a:t>
            </a:r>
          </a:p>
          <a:p>
            <a:pPr indent="-228600" lvl="2" marL="1371600" rtl="0">
              <a:spcBef>
                <a:spcPts val="0"/>
              </a:spcBef>
            </a:pPr>
            <a:r>
              <a:rPr lang="en"/>
              <a:t>(or any resource on class diagrams)</a:t>
            </a:r>
          </a:p>
          <a:p>
            <a:pPr indent="0" lvl="0" marL="914400" rtl="0">
              <a:spcBef>
                <a:spcPts val="0"/>
              </a:spcBef>
              <a:buNone/>
            </a:pPr>
            <a:r>
              <a:t/>
            </a:r>
            <a:endParaRPr/>
          </a:p>
          <a:p>
            <a:pPr indent="-228600" lvl="0" marL="457200" rtl="0">
              <a:spcBef>
                <a:spcPts val="0"/>
              </a:spcBef>
            </a:pPr>
            <a:r>
              <a:rPr lang="en"/>
              <a:t>Homework: Project 3 is up.</a:t>
            </a:r>
          </a:p>
          <a:p>
            <a:pPr lvl="0" marR="0" rtl="0" algn="l">
              <a:lnSpc>
                <a:spcPct val="100000"/>
              </a:lnSpc>
              <a:spcBef>
                <a:spcPts val="600"/>
              </a:spcBef>
              <a:spcAft>
                <a:spcPts val="0"/>
              </a:spcAft>
              <a:buNone/>
            </a:pPr>
            <a:r>
              <a:t/>
            </a:r>
            <a:endParaRPr/>
          </a:p>
        </p:txBody>
      </p:sp>
      <p:sp>
        <p:nvSpPr>
          <p:cNvPr id="507" name="Shape 5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46</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Architecture Parallels</a:t>
            </a:r>
          </a:p>
        </p:txBody>
      </p:sp>
      <p:sp>
        <p:nvSpPr>
          <p:cNvPr id="70" name="Shape 7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Architectural plans are the technical interface between the customer and the contractor building the building.</a:t>
            </a:r>
          </a:p>
          <a:p>
            <a:pPr indent="-228600" lvl="1" marL="914400" marR="0" rtl="0" algn="l">
              <a:lnSpc>
                <a:spcPct val="100000"/>
              </a:lnSpc>
              <a:spcBef>
                <a:spcPts val="600"/>
              </a:spcBef>
              <a:spcAft>
                <a:spcPts val="0"/>
              </a:spcAft>
            </a:pPr>
            <a:r>
              <a:rPr lang="en"/>
              <a:t>(and the software)</a:t>
            </a:r>
          </a:p>
          <a:p>
            <a:pPr indent="-228600" lvl="0" marL="457200" marR="0" rtl="0" algn="l">
              <a:lnSpc>
                <a:spcPct val="100000"/>
              </a:lnSpc>
              <a:spcBef>
                <a:spcPts val="600"/>
              </a:spcBef>
              <a:spcAft>
                <a:spcPts val="0"/>
              </a:spcAft>
            </a:pPr>
            <a:r>
              <a:rPr lang="en"/>
              <a:t>A bad architectural design for a building cannot be rescued by good construction.</a:t>
            </a:r>
          </a:p>
          <a:p>
            <a:pPr indent="-228600" lvl="1" marL="914400" marR="0" rtl="0" algn="l">
              <a:lnSpc>
                <a:spcPct val="100000"/>
              </a:lnSpc>
              <a:spcBef>
                <a:spcPts val="600"/>
              </a:spcBef>
              <a:spcAft>
                <a:spcPts val="0"/>
              </a:spcAft>
            </a:pPr>
            <a:r>
              <a:rPr lang="en"/>
              <a:t>(same for software)</a:t>
            </a:r>
          </a:p>
          <a:p>
            <a:pPr indent="-228600" lvl="0" marL="457200" marR="0" rtl="0" algn="l">
              <a:lnSpc>
                <a:spcPct val="100000"/>
              </a:lnSpc>
              <a:spcBef>
                <a:spcPts val="600"/>
              </a:spcBef>
              <a:spcAft>
                <a:spcPts val="0"/>
              </a:spcAft>
            </a:pPr>
            <a:r>
              <a:rPr lang="en"/>
              <a:t>There are specialist types of building architects and architecture styles.</a:t>
            </a:r>
          </a:p>
          <a:p>
            <a:pPr indent="-228600" lvl="1" marL="914400" marR="0" rtl="0" algn="l">
              <a:lnSpc>
                <a:spcPct val="100000"/>
              </a:lnSpc>
              <a:spcBef>
                <a:spcPts val="600"/>
              </a:spcBef>
              <a:spcAft>
                <a:spcPts val="0"/>
              </a:spcAft>
            </a:pPr>
            <a:r>
              <a:rPr lang="en"/>
              <a:t>(you get the point)</a:t>
            </a:r>
          </a:p>
        </p:txBody>
      </p:sp>
      <p:sp>
        <p:nvSpPr>
          <p:cNvPr id="71" name="Shape 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Explicitly Plan Architecture?</a:t>
            </a:r>
          </a:p>
        </p:txBody>
      </p:sp>
      <p:sp>
        <p:nvSpPr>
          <p:cNvPr id="77" name="Shape 7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Enable stakeholder communication</a:t>
            </a:r>
          </a:p>
          <a:p>
            <a:pPr indent="-228600" lvl="1" marL="914400" marR="0" rtl="0" algn="l">
              <a:lnSpc>
                <a:spcPct val="100000"/>
              </a:lnSpc>
              <a:spcBef>
                <a:spcPts val="600"/>
              </a:spcBef>
              <a:spcAft>
                <a:spcPts val="0"/>
              </a:spcAft>
            </a:pPr>
            <a:r>
              <a:rPr lang="en"/>
              <a:t>High-level presentation of the system.</a:t>
            </a:r>
          </a:p>
          <a:p>
            <a:pPr indent="-228600" lvl="0" marL="457200" marR="0" rtl="0" algn="l">
              <a:lnSpc>
                <a:spcPct val="100000"/>
              </a:lnSpc>
              <a:spcBef>
                <a:spcPts val="600"/>
              </a:spcBef>
              <a:spcAft>
                <a:spcPts val="0"/>
              </a:spcAft>
            </a:pPr>
            <a:r>
              <a:rPr lang="en"/>
              <a:t>Enables system analysis</a:t>
            </a:r>
          </a:p>
          <a:p>
            <a:pPr indent="-228600" lvl="1" marL="914400" marR="0" rtl="0" algn="l">
              <a:lnSpc>
                <a:spcPct val="100000"/>
              </a:lnSpc>
              <a:spcBef>
                <a:spcPts val="600"/>
              </a:spcBef>
              <a:spcAft>
                <a:spcPts val="0"/>
              </a:spcAft>
            </a:pPr>
            <a:r>
              <a:rPr lang="en"/>
              <a:t>Can look for problems before coding.</a:t>
            </a:r>
          </a:p>
          <a:p>
            <a:pPr indent="-228600" lvl="0" marL="457200" marR="0" rtl="0" algn="l">
              <a:lnSpc>
                <a:spcPct val="100000"/>
              </a:lnSpc>
              <a:spcBef>
                <a:spcPts val="600"/>
              </a:spcBef>
              <a:spcAft>
                <a:spcPts val="0"/>
              </a:spcAft>
            </a:pPr>
            <a:r>
              <a:rPr lang="en"/>
              <a:t>Enables large-scale reuse</a:t>
            </a:r>
          </a:p>
          <a:p>
            <a:pPr indent="-228600" lvl="1" marL="914400" marR="0" rtl="0" algn="l">
              <a:lnSpc>
                <a:spcPct val="100000"/>
              </a:lnSpc>
              <a:spcBef>
                <a:spcPts val="600"/>
              </a:spcBef>
              <a:spcAft>
                <a:spcPts val="0"/>
              </a:spcAft>
            </a:pPr>
            <a:r>
              <a:rPr lang="en"/>
              <a:t>Planning subsystems as independent entities allows their reuse in other systems.</a:t>
            </a:r>
          </a:p>
          <a:p>
            <a:pPr indent="-228600" lvl="0" marL="457200" marR="0" rtl="0" algn="l">
              <a:lnSpc>
                <a:spcPct val="100000"/>
              </a:lnSpc>
              <a:spcBef>
                <a:spcPts val="600"/>
              </a:spcBef>
              <a:spcAft>
                <a:spcPts val="0"/>
              </a:spcAft>
            </a:pPr>
            <a:r>
              <a:rPr lang="en"/>
              <a:t>Bad architectural design means bad security</a:t>
            </a:r>
          </a:p>
          <a:p>
            <a:pPr indent="-228600" lvl="1" marL="914400" marR="0" rtl="0" algn="l">
              <a:lnSpc>
                <a:spcPct val="100000"/>
              </a:lnSpc>
              <a:spcBef>
                <a:spcPts val="600"/>
              </a:spcBef>
              <a:spcAft>
                <a:spcPts val="0"/>
              </a:spcAft>
            </a:pPr>
            <a:r>
              <a:rPr lang="en"/>
              <a:t>Controlling access is the first line of defense.</a:t>
            </a:r>
          </a:p>
        </p:txBody>
      </p:sp>
      <p:sp>
        <p:nvSpPr>
          <p:cNvPr id="78" name="Shape 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We Partition a System</a:t>
            </a:r>
          </a:p>
        </p:txBody>
      </p:sp>
      <p:sp>
        <p:nvSpPr>
          <p:cNvPr id="84" name="Shape 8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System Structuring</a:t>
            </a:r>
          </a:p>
          <a:p>
            <a:pPr indent="-228600" lvl="1" marL="914400" marR="0" rtl="0" algn="l">
              <a:lnSpc>
                <a:spcPct val="100000"/>
              </a:lnSpc>
              <a:spcBef>
                <a:spcPts val="600"/>
              </a:spcBef>
              <a:spcAft>
                <a:spcPts val="0"/>
              </a:spcAft>
              <a:buSzPct val="100000"/>
            </a:pPr>
            <a:r>
              <a:rPr lang="en" sz="2800"/>
              <a:t>The system is decomposed into several subsystems and communications between those subsystems are identified.</a:t>
            </a:r>
          </a:p>
          <a:p>
            <a:pPr indent="-228600" lvl="0" marL="457200" marR="0" rtl="0" algn="l">
              <a:lnSpc>
                <a:spcPct val="100000"/>
              </a:lnSpc>
              <a:spcBef>
                <a:spcPts val="600"/>
              </a:spcBef>
              <a:spcAft>
                <a:spcPts val="0"/>
              </a:spcAft>
            </a:pPr>
            <a:r>
              <a:rPr lang="en"/>
              <a:t>Control Modeling</a:t>
            </a:r>
          </a:p>
          <a:p>
            <a:pPr indent="-228600" lvl="1" marL="914400" marR="0" rtl="0" algn="l">
              <a:lnSpc>
                <a:spcPct val="100000"/>
              </a:lnSpc>
              <a:spcBef>
                <a:spcPts val="600"/>
              </a:spcBef>
              <a:spcAft>
                <a:spcPts val="0"/>
              </a:spcAft>
              <a:buSzPct val="100000"/>
            </a:pPr>
            <a:r>
              <a:rPr lang="en" sz="2800"/>
              <a:t>A model of the control relationships between the different parts of the system is established.</a:t>
            </a:r>
          </a:p>
          <a:p>
            <a:pPr indent="-228600" lvl="0" marL="457200" marR="0" rtl="0" algn="l">
              <a:lnSpc>
                <a:spcPct val="100000"/>
              </a:lnSpc>
              <a:spcBef>
                <a:spcPts val="600"/>
              </a:spcBef>
              <a:spcAft>
                <a:spcPts val="0"/>
              </a:spcAft>
            </a:pPr>
            <a:r>
              <a:rPr lang="en"/>
              <a:t>Modular Decomposition</a:t>
            </a:r>
          </a:p>
          <a:p>
            <a:pPr indent="-228600" lvl="1" marL="914400" marR="0" rtl="0" algn="l">
              <a:lnSpc>
                <a:spcPct val="100000"/>
              </a:lnSpc>
              <a:spcBef>
                <a:spcPts val="600"/>
              </a:spcBef>
              <a:spcAft>
                <a:spcPts val="0"/>
              </a:spcAft>
              <a:buSzPct val="100000"/>
            </a:pPr>
            <a:r>
              <a:rPr lang="en" sz="2900"/>
              <a:t>The subsystems are decomposed into modules to structure the implementation.</a:t>
            </a:r>
          </a:p>
        </p:txBody>
      </p:sp>
      <p:sp>
        <p:nvSpPr>
          <p:cNvPr id="85" name="Shape 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Architectural Qualities</a:t>
            </a:r>
          </a:p>
        </p:txBody>
      </p:sp>
      <p:sp>
        <p:nvSpPr>
          <p:cNvPr id="91" name="Shape 9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Performance</a:t>
            </a:r>
          </a:p>
          <a:p>
            <a:pPr indent="-228600" lvl="1" marL="914400" marR="0" rtl="0" algn="l">
              <a:lnSpc>
                <a:spcPct val="100000"/>
              </a:lnSpc>
              <a:spcBef>
                <a:spcPts val="600"/>
              </a:spcBef>
              <a:spcAft>
                <a:spcPts val="0"/>
              </a:spcAft>
              <a:buSzPct val="100000"/>
            </a:pPr>
            <a:r>
              <a:rPr lang="en" sz="2800"/>
              <a:t>Minimize communication using fewer, larger components, stored on a local machine. Consider opportunities for parallel execution.</a:t>
            </a:r>
          </a:p>
          <a:p>
            <a:pPr indent="-228600" lvl="0" marL="457200" marR="0" rtl="0" algn="l">
              <a:lnSpc>
                <a:spcPct val="100000"/>
              </a:lnSpc>
              <a:spcBef>
                <a:spcPts val="600"/>
              </a:spcBef>
              <a:spcAft>
                <a:spcPts val="0"/>
              </a:spcAft>
            </a:pPr>
            <a:r>
              <a:rPr lang="en"/>
              <a:t>Security</a:t>
            </a:r>
          </a:p>
          <a:p>
            <a:pPr indent="-228600" lvl="1" marL="914400" marR="0" rtl="0" algn="l">
              <a:lnSpc>
                <a:spcPct val="100000"/>
              </a:lnSpc>
              <a:spcBef>
                <a:spcPts val="600"/>
              </a:spcBef>
              <a:spcAft>
                <a:spcPts val="0"/>
              </a:spcAft>
              <a:buSzPct val="100000"/>
            </a:pPr>
            <a:r>
              <a:rPr lang="en" sz="2800"/>
              <a:t>Layer the architecture, with the most critical components protected in the innermost layers.</a:t>
            </a:r>
          </a:p>
          <a:p>
            <a:pPr indent="-228600" lvl="0" marL="457200" marR="0" rtl="0" algn="l">
              <a:lnSpc>
                <a:spcPct val="100000"/>
              </a:lnSpc>
              <a:spcBef>
                <a:spcPts val="600"/>
              </a:spcBef>
              <a:spcAft>
                <a:spcPts val="0"/>
              </a:spcAft>
            </a:pPr>
            <a:r>
              <a:rPr lang="en"/>
              <a:t>Safety</a:t>
            </a:r>
          </a:p>
          <a:p>
            <a:pPr indent="-228600" lvl="1" marL="914400" marR="0" rtl="0" algn="l">
              <a:lnSpc>
                <a:spcPct val="100000"/>
              </a:lnSpc>
              <a:spcBef>
                <a:spcPts val="600"/>
              </a:spcBef>
              <a:spcAft>
                <a:spcPts val="0"/>
              </a:spcAft>
              <a:buSzPct val="100000"/>
            </a:pPr>
            <a:r>
              <a:rPr lang="en" sz="2800"/>
              <a:t>Encapsulate safety-related operations within a small number of local components. </a:t>
            </a:r>
          </a:p>
        </p:txBody>
      </p:sp>
      <p:sp>
        <p:nvSpPr>
          <p:cNvPr id="92" name="Shape 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Architectural Qualities</a:t>
            </a:r>
          </a:p>
        </p:txBody>
      </p:sp>
      <p:sp>
        <p:nvSpPr>
          <p:cNvPr id="98" name="Shape 9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Availability</a:t>
            </a:r>
          </a:p>
          <a:p>
            <a:pPr indent="-228600" lvl="1" marL="914400" marR="0" rtl="0" algn="l">
              <a:lnSpc>
                <a:spcPct val="100000"/>
              </a:lnSpc>
              <a:spcBef>
                <a:spcPts val="600"/>
              </a:spcBef>
              <a:spcAft>
                <a:spcPts val="0"/>
              </a:spcAft>
              <a:buSzPct val="100000"/>
            </a:pPr>
            <a:r>
              <a:rPr lang="en" sz="2800"/>
              <a:t>Include redundant components so that they can be replaced or updated without stopping operation.</a:t>
            </a:r>
          </a:p>
          <a:p>
            <a:pPr indent="-228600" lvl="0" marL="457200" marR="0" rtl="0" algn="l">
              <a:lnSpc>
                <a:spcPct val="100000"/>
              </a:lnSpc>
              <a:spcBef>
                <a:spcPts val="600"/>
              </a:spcBef>
              <a:spcAft>
                <a:spcPts val="0"/>
              </a:spcAft>
            </a:pPr>
            <a:r>
              <a:rPr lang="en"/>
              <a:t>Maintainability</a:t>
            </a:r>
          </a:p>
          <a:p>
            <a:pPr indent="-228600" lvl="1" marL="914400" marR="0" rtl="0" algn="l">
              <a:lnSpc>
                <a:spcPct val="100000"/>
              </a:lnSpc>
              <a:spcBef>
                <a:spcPts val="600"/>
              </a:spcBef>
              <a:spcAft>
                <a:spcPts val="0"/>
              </a:spcAft>
              <a:buSzPct val="100000"/>
            </a:pPr>
            <a:r>
              <a:rPr lang="en" sz="2800"/>
              <a:t>Design system with large number of self-contained components that may readily be changed. Separate data from consumers, avoid shared data structures.</a:t>
            </a:r>
          </a:p>
          <a:p>
            <a:pPr lvl="0" marR="0" rtl="0" algn="l">
              <a:lnSpc>
                <a:spcPct val="100000"/>
              </a:lnSpc>
              <a:spcBef>
                <a:spcPts val="600"/>
              </a:spcBef>
              <a:spcAft>
                <a:spcPts val="0"/>
              </a:spcAft>
              <a:buNone/>
            </a:pPr>
            <a:r>
              <a:t/>
            </a:r>
            <a:endParaRPr sz="2800"/>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