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slide" Target="slides/slide43.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 (read), can either reflect concrete entities or logical concepts of the problem domain</a:t>
            </a:r>
          </a:p>
          <a:p>
            <a:pPr rtl="0">
              <a:spcBef>
                <a:spcPts val="0"/>
              </a:spcBef>
              <a:buNone/>
            </a:pPr>
            <a:r>
              <a:rPr lang="en"/>
              <a:t>- (read, read)</a:t>
            </a:r>
          </a:p>
          <a:p>
            <a:pPr rtl="0">
              <a:spcBef>
                <a:spcPts val="0"/>
              </a:spcBef>
              <a:buNone/>
            </a:pPr>
            <a:r>
              <a:rPr lang="en"/>
              <a:t>- When we reason about Objects, we need to be able to define what makes up that object. When we talk about me, there are things that define me. You know some information about me - I have attributes that define me - I have a name, an age, a job, hobbies. And there are things I can do - operations I can perform - I can teach (well, that’s arguable), but I can talk, I can program, I can walk or swim, not so great at running. So, in modeling a domain, you need to come up with the entities that make up that domain, and for each, define what attributes and operations those entities have.</a:t>
            </a:r>
          </a:p>
          <a:p>
            <a:pPr rtl="0">
              <a:spcBef>
                <a:spcPts val="0"/>
              </a:spcBef>
              <a:buNone/>
            </a:pPr>
            <a:r>
              <a:t/>
            </a:r>
            <a:endParaRPr/>
          </a:p>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(read, discussion)</a:t>
            </a:r>
          </a:p>
          <a:p>
            <a:pPr rtl="0">
              <a:spcBef>
                <a:spcPts val="0"/>
              </a:spcBef>
              <a:buNone/>
            </a:pPr>
            <a:r>
              <a:rPr lang="en"/>
              <a:t>different types of cards</a:t>
            </a:r>
          </a:p>
          <a:p>
            <a:pPr rtl="0">
              <a:spcBef>
                <a:spcPts val="0"/>
              </a:spcBef>
              <a:buNone/>
            </a:pPr>
            <a:r>
              <a:rPr lang="en"/>
              <a:t>layout - might come in different shapes and sizes, have text and picture fields in different locations</a:t>
            </a:r>
          </a:p>
          <a:p>
            <a:pPr rtl="0">
              <a:spcBef>
                <a:spcPts val="0"/>
              </a:spcBef>
              <a:buNone/>
            </a:pPr>
            <a:r>
              <a:rPr lang="en"/>
              <a:t>people own cards - need info about them</a:t>
            </a:r>
          </a:p>
          <a:p>
            <a:pPr rtl="0">
              <a:spcBef>
                <a:spcPts val="0"/>
              </a:spcBef>
              <a:buNone/>
            </a:pPr>
            <a:r>
              <a:rPr lang="en"/>
              <a:t>login for people who print cards, not just anyone can print up a drivers licence</a:t>
            </a:r>
          </a:p>
          <a:p>
            <a:pPr lvl="0" rtl="0">
              <a:spcBef>
                <a:spcPts val="0"/>
              </a:spcBef>
              <a:buNone/>
            </a:pPr>
            <a:r>
              <a:rPr lang="en"/>
              <a:t>-Can we define what makes up a card, then use that to differentiate credit cards from drivers licenses? Can we define what represents a person and what they can do with a card - whether they are an admin or an end user?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So, let’s say that for this card system, we want to reason about people and cards. What defines these?</a:t>
            </a:r>
          </a:p>
          <a:p>
            <a:pPr rtl="0">
              <a:spcBef>
                <a:spcPts val="0"/>
              </a:spcBef>
              <a:buNone/>
            </a:pPr>
            <a:r>
              <a:rPr lang="en"/>
              <a:t>(discussion)</a:t>
            </a:r>
          </a:p>
          <a:p>
            <a:pPr lvl="0" rtl="0">
              <a:spcBef>
                <a:spcPts val="0"/>
              </a:spcBef>
              <a:buNone/>
            </a:pPr>
            <a:r>
              <a:rPr lang="en"/>
              <a:t>what defines a person? a card?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Two words that you hear a lot in the design portion of the class are objects and classes. These are not the same thing - this is, I imagine, review, but quickly</a:t>
            </a:r>
          </a:p>
          <a:p>
            <a:pPr rtl="0">
              <a:spcBef>
                <a:spcPts val="0"/>
              </a:spcBef>
              <a:buNone/>
            </a:pPr>
            <a:r>
              <a:rPr lang="en"/>
              <a:t>- (read), things that we can reason about - in our card system, we might reason about (read examples)</a:t>
            </a:r>
          </a:p>
          <a:p>
            <a:pPr rtl="0">
              <a:spcBef>
                <a:spcPts val="0"/>
              </a:spcBef>
              <a:buNone/>
            </a:pPr>
            <a:r>
              <a:rPr lang="en"/>
              <a:t>- (read) can tell Greg’s credit card from Jason’s credit card</a:t>
            </a:r>
          </a:p>
          <a:p>
            <a:pPr lvl="0" rtl="0">
              <a:spcBef>
                <a:spcPts val="0"/>
              </a:spcBef>
              <a:buNone/>
            </a:pPr>
            <a:r>
              <a:rPr lang="en"/>
              <a:t>- now, although we might talk about Greg,  Greg is a person. A Person, then, would be a  class - a description of a generic object. Greg is the object, a person is what Greg is an example of. Greg’s driver license is a particular instance of a generic driver’s license.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A class is an abstraction of an object, a type (read).</a:t>
            </a:r>
          </a:p>
          <a:p>
            <a:pPr rtl="0">
              <a:spcBef>
                <a:spcPts val="0"/>
              </a:spcBef>
              <a:buNone/>
            </a:pPr>
            <a:r>
              <a:rPr lang="en"/>
              <a:t>Objects are instances of classes (read) </a:t>
            </a:r>
          </a:p>
          <a:p>
            <a:pPr lvl="0" rtl="0">
              <a:spcBef>
                <a:spcPts val="0"/>
              </a:spcBef>
              <a:buNone/>
            </a:pPr>
            <a:r>
              <a:rPr lang="en"/>
              <a:t>So, Greg Gay is an object, an instance of the Person class. Jason is an instance of the Person class. They both have names, addresses, ages, and so on, but are differentiated by the values for those attributes. (read credit cards)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1" name="Shape 15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(read) - (read), and (read) - All People have the same attributes and same operations. The values of the attributes and results of the operations might vary, but they offer the same operations and offer values for the same information.</a:t>
            </a:r>
          </a:p>
          <a:p>
            <a:pPr lvl="0" rtl="0">
              <a:spcBef>
                <a:spcPts val="0"/>
              </a:spcBef>
              <a:buNone/>
            </a:pPr>
            <a:r>
              <a:rPr lang="en"/>
              <a:t>That said, (read). They are (read).Two objects might be instances of the same class, but you can tell them apart.  </a:t>
            </a:r>
            <a:r>
              <a:rPr lang="en">
                <a:solidFill>
                  <a:schemeClr val="dk1"/>
                </a:solidFill>
              </a:rPr>
              <a:t>You can tell Jason apart from me using the differing values of those attributes.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8" name="Shape 15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(read) - When we sit down to design the structure of the source code, we obviously don’t care about Greg or Jason. The system might not always load up a Greg object - I don’t exist in every state. WE care about the concept of a Person, what makes up every possible instance of a Person. In static situations, we just want to know what is true of all instances of a class, not any one particular instance.</a:t>
            </a:r>
          </a:p>
          <a:p>
            <a:pPr lvl="0" rtl="0">
              <a:spcBef>
                <a:spcPts val="0"/>
              </a:spcBef>
              <a:buNone/>
            </a:pPr>
            <a:r>
              <a:rPr lang="en"/>
              <a:t>(read) - When we brainstorm, we tend to sketch out concrete scenarios - Greg owns a credit card. What does that mean? Greg edtis his information, he orders a driver’s license, he renews his credit card. When we map out these specific scenarios, we can’t just look at any possible Person or driver’s license, we create specific instantiations and map out how they interact.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6" name="Shape 17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An important aspect of OO design is the idea of Inheritance - this is the concept that you can define a hierarchy of related classes where the children all inherit the attributes and operations of their parents. This is really useful in creating specialized new classes. </a:t>
            </a:r>
          </a:p>
          <a:p>
            <a:pPr lvl="0" rtl="0">
              <a:spcBef>
                <a:spcPts val="0"/>
              </a:spcBef>
              <a:buNone/>
            </a:pPr>
            <a:r>
              <a:rPr lang="en"/>
              <a:t>For instance, our card system might need to be able to issue both drivers licences and plain ID cards. Both are special forms of cards with their own unique attributes and operations. We can define the card class that captures information and behavior relevant to all cards, then refine from there to create subclasses for special types of cards with their own needs and behaviors. This averts two big design no-nos - reimplementing functionality in multiple places - no need for that, we inherit those from the parents. If we need to change those, we just change the parent. Second, we avoid including attributes or operations that are only used in very specific scenarios. We never want to create a class with attributes that aren’t always set. Instead, we create these specialized children and encapsulate those attributes and operations to the subclass that actually makes use of them.</a:t>
            </a:r>
          </a:p>
          <a:p>
            <a:pPr lvl="0" rtl="0">
              <a:spcBef>
                <a:spcPts val="0"/>
              </a:spcBef>
              <a:buNone/>
            </a:pPr>
            <a:r>
              <a:rPr lang="en"/>
              <a:t>- Also of relevance is that (read). So, Greg’s Drivers License is both an instance of a Drivers License and an instance of a Card. This is very useful, as we can write code that can work with any type of child rather than explicitly checking what kind of child object it is. We can write code that works for any Card without worrying that it is an ID card or a Drivers license.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5" name="Shape 19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Polymorphism is the ability of the same operation to behave differently when used on instances of different classes. Specifically. it is the ability to redefine the behavior of an operation to be relevant to the class it is operating on. </a:t>
            </a:r>
          </a:p>
          <a:p>
            <a:pPr rtl="0">
              <a:spcBef>
                <a:spcPts val="0"/>
              </a:spcBef>
              <a:buNone/>
            </a:pPr>
            <a:r>
              <a:rPr lang="en"/>
              <a:t>(read), (read)</a:t>
            </a:r>
          </a:p>
          <a:p>
            <a:pPr rtl="0">
              <a:spcBef>
                <a:spcPts val="0"/>
              </a:spcBef>
              <a:buNone/>
            </a:pPr>
            <a:r>
              <a:rPr lang="en"/>
              <a:t>(read right side)</a:t>
            </a:r>
          </a:p>
          <a:p>
            <a:pPr lvl="0" rtl="0">
              <a:spcBef>
                <a:spcPts val="0"/>
              </a:spcBef>
              <a:buNone/>
            </a:pPr>
            <a:r>
              <a:rPr lang="en"/>
              <a:t>This is a very powerful concept, allowing us to write code that does not need to change, even if we get rid of particular shapes, add new shapes, or change how the area of an existing shape is calculated. We can restrict change to a limited subset of the program.</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0" name="Shape 2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 now that we have the basics down about reasoning about objects and how they interact, lets talk about how to visualize the static structure of the system. Class diagrams are a fundamental design tool that we can use to view the structure of our system and understand how all of our classes relate to and depend on each other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0" name="Shape 21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Class diagrams are used to discuss classes and their attributes in the abstract. This is a way to visualize the structure of the code and dependencies between classes. YOu dn’t care here about Jason or Greg, but how, in all clases, a Person relates to a Card and what attributes and operations makes up any Person object. </a:t>
            </a:r>
          </a:p>
          <a:p>
            <a:pPr lvl="0" rtl="0">
              <a:spcBef>
                <a:spcPts val="0"/>
              </a:spcBef>
              <a:buNone/>
            </a:pPr>
            <a:r>
              <a:rPr lang="en"/>
              <a:t>(go through UML syntax, fields, +/-/# for protected, and tilda for package-level visibility)</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4" name="Shape 2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walk through, explain syntax</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0" name="Shape 24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Of course, classes don’t exist in isolation. They have to work with other classes to perform tasks. We can use associations to inform the reader about how these classes depend on each other and work together. These are just lines with text explaining at a high level how these classes link together. For instance, (read)  </a:t>
            </a:r>
          </a:p>
          <a:p>
            <a:pPr rtl="0">
              <a:spcBef>
                <a:spcPts val="0"/>
              </a:spcBef>
              <a:buNone/>
            </a:pPr>
            <a:r>
              <a:rPr lang="en"/>
              <a:t>(syntax)</a:t>
            </a:r>
          </a:p>
          <a:p>
            <a:pPr lvl="0" rtl="0">
              <a:spcBef>
                <a:spcPts val="0"/>
              </a:spcBef>
              <a:buNone/>
            </a:pPr>
            <a:r>
              <a:rPr lang="en"/>
              <a:t>You should use descriptive verb phrases to label associations. Try not to just use “has”, but something more informative like “works for”. These phrases can be marked with an arrow to help indicate the direction of the relationship, a Person works for a company. Arrow so you don’t read it the other way.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9" name="Shape 25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In reality, many associations are actually directional, a Person owns a credit card. The credit card doesn’t own a person. Right? In the last slide, I put an arrow on the label to tell you to read it in a certain direction. That’s helpful when you go to implement, it gives you an idea of the control dependence. That said, in the code, we might need to use storage to link a Person and a Card. Well, we usually do this by storing instances of a class within the attributes of the class on the other end of the association, with at least a variable storing a pointer from, say, the Person to the cards they own. When designing the system, if we have a preference on where the pointer gets stored, we can use an arrow on that association line itself to indicate that direction. That’s a stronger statement than just putting an arrow on the label - you’re imposing a constraint on the source code.</a:t>
            </a:r>
          </a:p>
          <a:p>
            <a:pPr rtl="0">
              <a:spcBef>
                <a:spcPts val="0"/>
              </a:spcBef>
              <a:buNone/>
            </a:pPr>
            <a:r>
              <a:rPr lang="en"/>
              <a:t>Bidirectional associations are used when the relationship is mutual - they contain pointers to each other. </a:t>
            </a:r>
          </a:p>
          <a:p>
            <a:pPr rtl="0">
              <a:spcBef>
                <a:spcPts val="0"/>
              </a:spcBef>
              <a:buNone/>
            </a:pPr>
            <a:r>
              <a:rPr lang="en"/>
              <a:t>When dealing with operations related to the working relationship between employees and employers, we might use that bidirectional link. The company maintains a list of employees and each employee keeps track of their employer. </a:t>
            </a:r>
            <a:r>
              <a:rPr lang="en">
                <a:solidFill>
                  <a:schemeClr val="dk1"/>
                </a:solidFill>
              </a:rPr>
              <a:t>Bidirectional links are tougher to implement because you need to keep both sides in sync, and they open up more securitry risk because you can trace either side of the association to the other information, but sometimes you need that two way link.</a:t>
            </a:r>
          </a:p>
          <a:p>
            <a:pPr lvl="0" rtl="0">
              <a:spcBef>
                <a:spcPts val="0"/>
              </a:spcBef>
              <a:buNone/>
            </a:pPr>
            <a:r>
              <a:rPr lang="en"/>
              <a:t>Now, this might end up being a programming decision that you can’t just make at design time, so these arrows are optional. A lack of arrows doesn’t mean we will never decide on the direction of pointers, but we just haven’t decided it yet or it isn’t important to the design.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2" name="Shape 28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The multiplicity of an association is an indication of how many object instances are expected in a particular relationship. For example, (read, read)</a:t>
            </a:r>
          </a:p>
          <a:p>
            <a:pPr lvl="0" rtl="0">
              <a:spcBef>
                <a:spcPts val="0"/>
              </a:spcBef>
              <a:buNone/>
            </a:pPr>
            <a:r>
              <a:rPr lang="en"/>
              <a:t>(suntax - 0,1,*,range)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7" name="Shape 29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Generally, multiplicities are defined with a lower and upper bound. These can be read on each side as: (read example)</a:t>
            </a:r>
          </a:p>
          <a:p>
            <a:pPr rtl="0">
              <a:spcBef>
                <a:spcPts val="0"/>
              </a:spcBef>
              <a:buNone/>
            </a:pPr>
            <a:r>
              <a:rPr lang="en"/>
              <a:t>The lower bound can be any positive number or zero. The upper bound can be any positive number of a * for unlimited instances. If the lower and upper are the same, you can just use one number - like the 1 in the previous slide for the one person to one card associaiton. </a:t>
            </a:r>
          </a:p>
          <a:p>
            <a:pPr rtl="0">
              <a:spcBef>
                <a:spcPts val="0"/>
              </a:spcBef>
              <a:buNone/>
            </a:pPr>
            <a:r>
              <a:rPr lang="en"/>
              <a:t>If no multiplicity is listed, one is assumed.</a:t>
            </a:r>
          </a:p>
          <a:p>
            <a:pPr lvl="0" rtl="0">
              <a:spcBef>
                <a:spcPts val="0"/>
              </a:spcBef>
              <a:buNone/>
            </a:pPr>
            <a:r>
              <a:rPr lang="en"/>
              <a:t>(read)</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8" name="Shape 3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An association isn’t supposed to represent any link, but a particular working relationship. So, in practice, you might have multiple associations between two classes, each labeled with the context and multiplicities of that relationship. (read)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6" name="Shape 33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(read) - in some cases, you might want to represent certain information that is related to the association - that defines that particular association- and these might not be attributes that map well to either of the linked classes. In the diagram, this can be represented using a link attribute (explain syntax)</a:t>
            </a:r>
          </a:p>
          <a:p>
            <a:pPr lvl="0" rtl="0">
              <a:spcBef>
                <a:spcPts val="0"/>
              </a:spcBef>
              <a:buNone/>
            </a:pPr>
            <a:r>
              <a:rPr lang="en"/>
              <a:t>Now, here’s a question, why not fold those attributes into the Person class?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2" name="Shape 36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Why not fold that information into the Person class? (discuss)</a:t>
            </a:r>
          </a:p>
          <a:p>
            <a:pPr rtl="0">
              <a:spcBef>
                <a:spcPts val="0"/>
              </a:spcBef>
              <a:buNone/>
            </a:pPr>
            <a:r>
              <a:rPr lang="en"/>
              <a:t>Salary and job title are properties of a job, not of the person. Not all people have a salary of job title. Some people have multiple jobs. In this job system, a Person class might have uses unrelated to their particular job. That information is not part of what defines a person, but does define the link between a person and the company they work for. We will eventually have to store that information somewhere - the best solution might actually be a job class - but a link attribute is a good way - at design time - to indicate that we have special information that defines an association between two classes.</a:t>
            </a:r>
          </a:p>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5" name="Shape 385"/>
        <p:cNvGrpSpPr/>
        <p:nvPr/>
      </p:nvGrpSpPr>
      <p:grpSpPr>
        <a:xfrm>
          <a:off x="0" y="0"/>
          <a:ext cx="0" cy="0"/>
          <a:chOff x="0" y="0"/>
          <a:chExt cx="0" cy="0"/>
        </a:xfrm>
      </p:grpSpPr>
      <p:sp>
        <p:nvSpPr>
          <p:cNvPr id="386" name="Shape 38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7" name="Shape 3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One of the refinements you can make is the idea of a constraint on the association - these constraints tell the programmer how to implement the association.</a:t>
            </a:r>
          </a:p>
          <a:p>
            <a:pPr lvl="0" rtl="0">
              <a:spcBef>
                <a:spcPts val="0"/>
              </a:spcBef>
              <a:buNone/>
            </a:pPr>
            <a:r>
              <a:rPr lang="en">
                <a:solidFill>
                  <a:schemeClr val="dk1"/>
                </a:solidFill>
              </a:rPr>
              <a:t>- We can place constraints on one association or between multiple associations to inform the implementation about how they need to be coded. Between two associations - person xor corporation (dotted line to show dependency). </a:t>
            </a:r>
          </a:p>
          <a:p>
            <a:pPr lvl="0" rtl="0">
              <a:spcBef>
                <a:spcPts val="0"/>
              </a:spcBef>
              <a:buClr>
                <a:schemeClr val="dk1"/>
              </a:buClr>
              <a:buSzPct val="100000"/>
              <a:buFont typeface="Arial"/>
              <a:buNone/>
            </a:pPr>
            <a:r>
              <a:rPr lang="en">
                <a:solidFill>
                  <a:schemeClr val="dk1"/>
                </a:solidFill>
              </a:rPr>
              <a:t>Be clear and descriptive. Don’t clutter up your diagram with a million of these - use them only when necessary.  </a:t>
            </a:r>
          </a:p>
          <a:p>
            <a:pPr lvl="0" rtl="0">
              <a:spcBef>
                <a:spcPts val="0"/>
              </a:spcBef>
              <a:buNone/>
            </a:pPr>
            <a:r>
              <a:rPr lang="en"/>
              <a:t>- Ordering is a common constraint on one association that implies an order to the objects on the many side. For instance, a class might have a list of students. We could place an ordering constraint to insist that the students be stored in alphabetical order.</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During development, there are a few problems that we can almost count on showing up, starting with requirements that are just plain wrong. You might have some that are (read 2) or maybe the developers and customers just had different ideas or read the wrong message into something being said, but now, we’re in this boat where the requirements are wrong and we’re scrambling to fix them, often at great cost. Now, as a result,  poor requirements has this domino effect that cascades into a situation where the requirements need to be updated often and we end up having to work overtime to change the design to deal with fixing a misunderstanding or a bad requirement. The end result is that everything has to change. We need to change the functionality the software offers throughout development, often late into development, and we need to keep changing it even after the software is released into the world. Change is often a huge problem. To a fair extent, software is malleable - you can always add or edit code -  but not as much as we’d like to think it is, and the further you get into development, the more problems you’ll have changing the project without making the whole thing fall apart. These problems just keep rolling into each other</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04" name="Shape 4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We can also place constraints on attributes to inform the implementation.  These let the implementer know that certain properties must hold over these attributes. </a:t>
            </a:r>
          </a:p>
          <a:p>
            <a:pPr lvl="0" rtl="0">
              <a:spcBef>
                <a:spcPts val="0"/>
              </a:spcBef>
              <a:buNone/>
            </a:pPr>
            <a:r>
              <a:rPr lang="en"/>
              <a:t>Bank account has owner and balance attributes, and we state that there must be an owner and balance can’t be negative. </a:t>
            </a:r>
          </a:p>
          <a:p>
            <a:pPr lvl="0" rtl="0">
              <a:spcBef>
                <a:spcPts val="0"/>
              </a:spcBef>
              <a:buNone/>
            </a:pPr>
            <a:r>
              <a:rPr lang="en"/>
              <a:t>Credit card number is a 16 digit integer</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9" name="Shape 419"/>
        <p:cNvGrpSpPr/>
        <p:nvPr/>
      </p:nvGrpSpPr>
      <p:grpSpPr>
        <a:xfrm>
          <a:off x="0" y="0"/>
          <a:ext cx="0" cy="0"/>
          <a:chOff x="0" y="0"/>
          <a:chExt cx="0" cy="0"/>
        </a:xfrm>
      </p:grpSpPr>
      <p:sp>
        <p:nvSpPr>
          <p:cNvPr id="420" name="Shape 4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21" name="Shape 4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This helps make the model clearer, as it informs the reader of the role of each object in the association.</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8" name="Shape 438"/>
        <p:cNvGrpSpPr/>
        <p:nvPr/>
      </p:nvGrpSpPr>
      <p:grpSpPr>
        <a:xfrm>
          <a:off x="0" y="0"/>
          <a:ext cx="0" cy="0"/>
          <a:chOff x="0" y="0"/>
          <a:chExt cx="0" cy="0"/>
        </a:xfrm>
      </p:grpSpPr>
      <p:sp>
        <p:nvSpPr>
          <p:cNvPr id="439" name="Shape 43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0" name="Shape 4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Some associations aren’t just between two classes, but might be between several at once. For instance, a person might work on a project as a company. Within the company, a person might work on multiple projects at the same time, and the company might own multiple projects at once. We can link all three with the same association to depict that particular relationship between them. We can do this by connecting them all with a diamond, and labeling the multiplicity on all ends.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0" name="Shape 450"/>
        <p:cNvGrpSpPr/>
        <p:nvPr/>
      </p:nvGrpSpPr>
      <p:grpSpPr>
        <a:xfrm>
          <a:off x="0" y="0"/>
          <a:ext cx="0" cy="0"/>
          <a:chOff x="0" y="0"/>
          <a:chExt cx="0" cy="0"/>
        </a:xfrm>
      </p:grpSpPr>
      <p:sp>
        <p:nvSpPr>
          <p:cNvPr id="451" name="Shape 4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52" name="Shape 45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(read). This is a strong association that indicates usage or membership. (read examples). </a:t>
            </a:r>
          </a:p>
          <a:p>
            <a:pPr lvl="0" rtl="0">
              <a:spcBef>
                <a:spcPts val="0"/>
              </a:spcBef>
              <a:buNone/>
            </a:pPr>
            <a:r>
              <a:rPr lang="en"/>
              <a:t>You want to use this any time that you have a class that is composed of other classes. It indicates that something is a building block of a greater structure.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2" name="Shape 462"/>
        <p:cNvGrpSpPr/>
        <p:nvPr/>
      </p:nvGrpSpPr>
      <p:grpSpPr>
        <a:xfrm>
          <a:off x="0" y="0"/>
          <a:ext cx="0" cy="0"/>
          <a:chOff x="0" y="0"/>
          <a:chExt cx="0" cy="0"/>
        </a:xfrm>
      </p:grpSpPr>
      <p:sp>
        <p:nvSpPr>
          <p:cNvPr id="463" name="Shape 4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64" name="Shape 46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(read). This is a stronger form of aggregation (read).</a:t>
            </a:r>
          </a:p>
          <a:p>
            <a:pPr rtl="0">
              <a:spcBef>
                <a:spcPts val="0"/>
              </a:spcBef>
              <a:buNone/>
            </a:pPr>
            <a:r>
              <a:rPr lang="en"/>
              <a:t>(black vs white diamond)</a:t>
            </a:r>
          </a:p>
          <a:p>
            <a:pPr lvl="0" rtl="0">
              <a:spcBef>
                <a:spcPts val="0"/>
              </a:spcBef>
              <a:buNone/>
            </a:pPr>
            <a:r>
              <a:rPr lang="en"/>
              <a:t>Think about a car - it is composed of parts - it would have a transmission and wheels. Well, if it’s in a nasty wreck and gets totaled - you aren’t taking that transmission and putting it into a new car. It’s done. If the car is destroyed, the transmission isn’t something that will exist on its own - it also gets destroyed. It’s wheels however, are easier to salvage. They might be usable in another car if they survived the wreck, so those might merely be aggregation. The wheels are members, but they are allowed to continue to exist independently of the car.</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9" name="Shape 479"/>
        <p:cNvGrpSpPr/>
        <p:nvPr/>
      </p:nvGrpSpPr>
      <p:grpSpPr>
        <a:xfrm>
          <a:off x="0" y="0"/>
          <a:ext cx="0" cy="0"/>
          <a:chOff x="0" y="0"/>
          <a:chExt cx="0" cy="0"/>
        </a:xfrm>
      </p:grpSpPr>
      <p:sp>
        <p:nvSpPr>
          <p:cNvPr id="480" name="Shape 48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81" name="Shape 48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(read)</a:t>
            </a:r>
          </a:p>
          <a:p>
            <a:pPr lvl="0" rtl="0">
              <a:spcBef>
                <a:spcPts val="0"/>
              </a:spcBef>
              <a:buNone/>
            </a:pPr>
            <a:r>
              <a:rPr lang="en"/>
              <a:t>So, a company might logically be broken into a number of divisions, and those might be made up of departments. That makes sense - the company is made up of divisions, so we use an aggregation to depict that membership. We’re making a strong statement that anything that happens to a company happens to its divisions as well, that fundamentally, the divisions belong to the company. That’s a strong statement. People also work for the company, but that might be a weaker relationship. If something occurs to the company, it might not automatically happen to those people. The company is not fundamentally defined by the people it employs. So, if we can’t make as strong of an argument for membership, then we should use a regular association. Aggregation and Composition are very strong statements of relationship that should only be used when we mean it.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7" name="Shape 497"/>
        <p:cNvGrpSpPr/>
        <p:nvPr/>
      </p:nvGrpSpPr>
      <p:grpSpPr>
        <a:xfrm>
          <a:off x="0" y="0"/>
          <a:ext cx="0" cy="0"/>
          <a:chOff x="0" y="0"/>
          <a:chExt cx="0" cy="0"/>
        </a:xfrm>
      </p:grpSpPr>
      <p:sp>
        <p:nvSpPr>
          <p:cNvPr id="498" name="Shape 49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99" name="Shape 49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(read)</a:t>
            </a:r>
          </a:p>
          <a:p>
            <a:pPr lvl="0" rtl="0">
              <a:spcBef>
                <a:spcPts val="0"/>
              </a:spcBef>
              <a:buNone/>
            </a:pPr>
            <a:r>
              <a:rPr lang="en"/>
              <a:t>We talked about this earlier, but this is how we depict it in a class diagram (syntax)</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5" name="Shape 515"/>
        <p:cNvGrpSpPr/>
        <p:nvPr/>
      </p:nvGrpSpPr>
      <p:grpSpPr>
        <a:xfrm>
          <a:off x="0" y="0"/>
          <a:ext cx="0" cy="0"/>
          <a:chOff x="0" y="0"/>
          <a:chExt cx="0" cy="0"/>
        </a:xfrm>
      </p:grpSpPr>
      <p:sp>
        <p:nvSpPr>
          <p:cNvPr id="516" name="Shape 51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7" name="Shape 51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(read)</a:t>
            </a:r>
          </a:p>
          <a:p>
            <a:pPr rtl="0">
              <a:spcBef>
                <a:spcPts val="0"/>
              </a:spcBef>
              <a:buNone/>
            </a:pPr>
            <a:r>
              <a:rPr lang="en"/>
              <a:t>(read) - There is no direct association - a station wagon does not contain a car, it is a special form of a car.</a:t>
            </a:r>
          </a:p>
          <a:p>
            <a:pPr rtl="0">
              <a:spcBef>
                <a:spcPts val="0"/>
              </a:spcBef>
              <a:buNone/>
            </a:pPr>
            <a:r>
              <a:rPr lang="en"/>
              <a:t>(read)</a:t>
            </a:r>
          </a:p>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3" name="Shape 523"/>
        <p:cNvGrpSpPr/>
        <p:nvPr/>
      </p:nvGrpSpPr>
      <p:grpSpPr>
        <a:xfrm>
          <a:off x="0" y="0"/>
          <a:ext cx="0" cy="0"/>
          <a:chOff x="0" y="0"/>
          <a:chExt cx="0" cy="0"/>
        </a:xfrm>
      </p:grpSpPr>
      <p:sp>
        <p:nvSpPr>
          <p:cNvPr id="524" name="Shape 5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25" name="Shape 52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Let’s bring it all together now. Here is a class diagram for an aircraft reservation system</a:t>
            </a:r>
          </a:p>
          <a:p>
            <a:pPr lvl="0" rtl="0">
              <a:spcBef>
                <a:spcPts val="0"/>
              </a:spcBef>
              <a:buNone/>
            </a:pPr>
            <a:r>
              <a:rPr lang="en"/>
              <a:t>(walk through)</a:t>
            </a:r>
          </a:p>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1" name="Shape 531"/>
        <p:cNvGrpSpPr/>
        <p:nvPr/>
      </p:nvGrpSpPr>
      <p:grpSpPr>
        <a:xfrm>
          <a:off x="0" y="0"/>
          <a:ext cx="0" cy="0"/>
          <a:chOff x="0" y="0"/>
          <a:chExt cx="0" cy="0"/>
        </a:xfrm>
      </p:grpSpPr>
      <p:sp>
        <p:nvSpPr>
          <p:cNvPr id="532" name="Shape 53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33" name="Shape 5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The big theme here is change. Change is hard - changing requirements will require fundamental rethinking of the project, and even minor feature changes require care to not break what is working. A good start is (read, read), make sure you end up with decent starting requirements, make sure you get feedback. But, all of the planning in the world won’t protect you from all change. Some level of change is inevitable. The better solution is to design your system to accommodate change. </a:t>
            </a:r>
          </a:p>
          <a:p>
            <a:pPr rtl="0">
              <a:spcBef>
                <a:spcPts val="0"/>
              </a:spcBef>
              <a:buNone/>
            </a:pPr>
            <a:r>
              <a:rPr lang="en"/>
              <a:t>(read 4)</a:t>
            </a:r>
          </a:p>
          <a:p>
            <a:pPr rtl="0">
              <a:spcBef>
                <a:spcPts val="0"/>
              </a:spcBef>
              <a:buNone/>
            </a:pPr>
            <a:r>
              <a:rPr lang="en"/>
              <a:t>Build your system out of small, independent blocks to better contain changes</a:t>
            </a:r>
          </a:p>
          <a:p>
            <a:pPr rtl="0">
              <a:spcBef>
                <a:spcPts val="0"/>
              </a:spcBef>
              <a:buNone/>
            </a:pPr>
            <a:r>
              <a:rPr lang="en"/>
              <a:t>and design the system so that changes do not require large modifications to the fundamental architecture of the system</a:t>
            </a:r>
          </a:p>
          <a:p>
            <a:pPr lvl="0" rtl="0">
              <a:spcBef>
                <a:spcPts val="0"/>
              </a:spcBef>
              <a:buNone/>
            </a:pPr>
            <a:r>
              <a:rPr lang="en"/>
              <a:t>The key to achieving this is to follow the principles of object-oriented design - </a:t>
            </a:r>
            <a:r>
              <a:rPr lang="en">
                <a:solidFill>
                  <a:schemeClr val="dk1"/>
                </a:solidFill>
              </a:rPr>
              <a:t>OO design is all about supporting change, swapping out components, isolating entities, minimizing coupling. </a:t>
            </a:r>
            <a:r>
              <a:rPr lang="en"/>
              <a:t>This is what we’re going to start diving into today.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1" name="Shape 561"/>
        <p:cNvGrpSpPr/>
        <p:nvPr/>
      </p:nvGrpSpPr>
      <p:grpSpPr>
        <a:xfrm>
          <a:off x="0" y="0"/>
          <a:ext cx="0" cy="0"/>
          <a:chOff x="0" y="0"/>
          <a:chExt cx="0" cy="0"/>
        </a:xfrm>
      </p:grpSpPr>
      <p:sp>
        <p:nvSpPr>
          <p:cNvPr id="562" name="Shape 56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3" name="Shape 5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8" name="Shape 578"/>
        <p:cNvGrpSpPr/>
        <p:nvPr/>
      </p:nvGrpSpPr>
      <p:grpSpPr>
        <a:xfrm>
          <a:off x="0" y="0"/>
          <a:ext cx="0" cy="0"/>
          <a:chOff x="0" y="0"/>
          <a:chExt cx="0" cy="0"/>
        </a:xfrm>
      </p:grpSpPr>
      <p:sp>
        <p:nvSpPr>
          <p:cNvPr id="579" name="Shape 57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80" name="Shape 5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(explain, good example of aggregation vs inhertiance)</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5" name="Shape 585"/>
        <p:cNvGrpSpPr/>
        <p:nvPr/>
      </p:nvGrpSpPr>
      <p:grpSpPr>
        <a:xfrm>
          <a:off x="0" y="0"/>
          <a:ext cx="0" cy="0"/>
          <a:chOff x="0" y="0"/>
          <a:chExt cx="0" cy="0"/>
        </a:xfrm>
      </p:grpSpPr>
      <p:sp>
        <p:nvSpPr>
          <p:cNvPr id="586" name="Shape 58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87" name="Shape 5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2" name="Shape 592"/>
        <p:cNvGrpSpPr/>
        <p:nvPr/>
      </p:nvGrpSpPr>
      <p:grpSpPr>
        <a:xfrm>
          <a:off x="0" y="0"/>
          <a:ext cx="0" cy="0"/>
          <a:chOff x="0" y="0"/>
          <a:chExt cx="0" cy="0"/>
        </a:xfrm>
      </p:grpSpPr>
      <p:sp>
        <p:nvSpPr>
          <p:cNvPr id="593" name="Shape 59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94" name="Shape 5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2" name="Shape 7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In many areas, your problem domain is relatively consistent. Your exact feature set might vary a bit, but fundamentally,  </a:t>
            </a:r>
          </a:p>
          <a:p>
            <a:pPr rtl="0">
              <a:spcBef>
                <a:spcPts val="0"/>
              </a:spcBef>
              <a:buNone/>
            </a:pPr>
            <a:r>
              <a:rPr lang="en"/>
              <a:t>if you’re building software to generate ID cards, you (read)</a:t>
            </a:r>
          </a:p>
          <a:p>
            <a:pPr rtl="0">
              <a:spcBef>
                <a:spcPts val="0"/>
              </a:spcBef>
              <a:buNone/>
            </a:pPr>
            <a:r>
              <a:rPr lang="en"/>
              <a:t>If you’re designing an autopilot system, your fundamental task is to (read)</a:t>
            </a:r>
          </a:p>
          <a:p>
            <a:pPr rtl="0">
              <a:spcBef>
                <a:spcPts val="0"/>
              </a:spcBef>
              <a:buNone/>
            </a:pPr>
            <a:r>
              <a:rPr lang="en"/>
              <a:t>If you’re designing a word processor, you want to (read)</a:t>
            </a:r>
          </a:p>
          <a:p>
            <a:pPr rtl="0">
              <a:spcBef>
                <a:spcPts val="0"/>
              </a:spcBef>
              <a:buNone/>
            </a:pPr>
            <a:r>
              <a:rPr lang="en"/>
              <a:t>Even if your requirements change, these facts remain constant. You can count on those.</a:t>
            </a:r>
          </a:p>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The problem domain is consistent, but what might change over time is what features you offer and how you represent data. </a:t>
            </a:r>
          </a:p>
          <a:p>
            <a:pPr rtl="0">
              <a:spcBef>
                <a:spcPts val="0"/>
              </a:spcBef>
              <a:buNone/>
            </a:pPr>
            <a:r>
              <a:rPr lang="en"/>
              <a:t>With your ID card software, you might change the type of information that goes on an ID, you might add new types of ID, but you’ll still be making ID cards the whole time</a:t>
            </a:r>
          </a:p>
          <a:p>
            <a:pPr rtl="0">
              <a:spcBef>
                <a:spcPts val="0"/>
              </a:spcBef>
              <a:buNone/>
            </a:pPr>
            <a:r>
              <a:rPr lang="en"/>
              <a:t>With the autopilot system, you might have to change how you interface with the plane’s hardware, you might add or refine control optons, but you’ll still be working with planes and routes</a:t>
            </a:r>
          </a:p>
          <a:p>
            <a:pPr rtl="0">
              <a:spcBef>
                <a:spcPts val="0"/>
              </a:spcBef>
              <a:buNone/>
            </a:pPr>
            <a:r>
              <a:rPr lang="en"/>
              <a:t>With the word processor, you might add (read), you might add in new types of documents (read), but you’re still styling text in a wysiwyg format.</a:t>
            </a:r>
          </a:p>
          <a:p>
            <a:pPr lvl="0" rtl="0">
              <a:spcBef>
                <a:spcPts val="0"/>
              </a:spcBef>
              <a:buNone/>
            </a:pPr>
            <a:r>
              <a:rPr lang="en"/>
              <a:t>This is a powerful concept - we can reason about the entities that exist in this problem domain, we can separate what changes from what doesn’t, and then design around the principles of encapsulating change and protecting the inherant concepts that do not change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read - problem domain - entities that make up any solution and how they relate - read</a:t>
            </a:r>
          </a:p>
          <a:p>
            <a:pPr indent="-228600" lvl="0" marL="457200" rtl="0">
              <a:spcBef>
                <a:spcPts val="0"/>
              </a:spcBef>
              <a:buChar char="-"/>
            </a:pPr>
            <a:r>
              <a:rPr lang="en"/>
              <a:t>ID Card: Think about what makes up an ID card - layout, photo, personal information - regardless of the type of card - reason about IDs in the abstract and the operations that are performed to create them rather than worrying about the particulars of a driver’s licence vs a learner’s permit, then be able to slot in what you need for those.</a:t>
            </a:r>
          </a:p>
          <a:p>
            <a:pPr indent="-228600" lvl="0" marL="457200" rtl="0">
              <a:spcBef>
                <a:spcPts val="0"/>
              </a:spcBef>
              <a:buChar char="-"/>
            </a:pPr>
            <a:r>
              <a:rPr lang="en"/>
              <a:t>Autopilot: You have a plane - doesn’t matter what type of hardware it has right now - you have a plane, a destination point on a map, routes to get there, and different control options. They might vary per plane, not all routes are the same, but reason in the abstract - what can you universally assume about any autopilot system?</a:t>
            </a:r>
          </a:p>
          <a:p>
            <a:pPr indent="-228600" lvl="0" marL="457200" rtl="0">
              <a:spcBef>
                <a:spcPts val="0"/>
              </a:spcBef>
              <a:buChar char="-"/>
            </a:pPr>
            <a:r>
              <a:rPr lang="en"/>
              <a:t>Word processor: You have documents, you have style options, you have printing options. You could hundreds of individual style options, but plan around the abstract concepts and don’t design the system around the exact options you have in mind right now. Be able to add or remove options at any time.</a:t>
            </a:r>
          </a:p>
          <a:p>
            <a:pPr indent="-228600" lvl="0" marL="457200">
              <a:spcBef>
                <a:spcPts val="0"/>
              </a:spcBef>
              <a:buChar char="-"/>
            </a:pPr>
            <a:r>
              <a:rPr lang="en"/>
              <a:t>Even the GRADS system - you want students to be able to check their progress. Now, you’re going to support four degrees, but in designing the system, you don’t really want to design it based on what exact degrees are being offered now, but in more abstract terms - you want to support degrees, each with their own graduation rules.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(read, read)</a:t>
            </a:r>
          </a:p>
          <a:p>
            <a:pPr rtl="0">
              <a:spcBef>
                <a:spcPts val="0"/>
              </a:spcBef>
              <a:buNone/>
            </a:pPr>
            <a:r>
              <a:rPr lang="en"/>
              <a:t>(read) </a:t>
            </a:r>
          </a:p>
          <a:p>
            <a:pPr lvl="0" rtl="0">
              <a:spcBef>
                <a:spcPts val="0"/>
              </a:spcBef>
              <a:buNone/>
            </a:pPr>
            <a:r>
              <a:rPr lang="en"/>
              <a:t>And even though OO is the natural paradigm of a language like Python or Java, (read) - just because you call something a class doesn’t mean it *should* be one.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Over the next couple of weeks, will look at different ways of analyzing OO solutions from two primary viewpoints - starting today with static models of the structure of the system - this is your abstract look at what the system looks like, what are the individual entities, or classes, that make up the system and what defines them? What data do they contain and what actions can they take? How can we take them and organize them into little cooperative clusters? This is your blueprint, what classes and methods do you need to write code for, conceptually, how do they relate?</a:t>
            </a:r>
          </a:p>
          <a:p>
            <a:pPr lvl="0" rtl="0">
              <a:spcBef>
                <a:spcPts val="0"/>
              </a:spcBef>
              <a:buNone/>
            </a:pPr>
            <a:r>
              <a:rPr lang="en"/>
              <a:t>Then, dynamic models of the system behavior at runtime. What sequences of events occur when using the system? How do the instantiated objects actually communicate in practice? What does the chain of control look like?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0" name="Shape 10"/>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1" name="Shape 11"/>
          <p:cNvSpPr txBox="1"/>
          <p:nvPr>
            <p:ph type="ctrTitle"/>
          </p:nvPr>
        </p:nvSpPr>
        <p:spPr>
          <a:xfrm>
            <a:off x="685800" y="2490375"/>
            <a:ext cx="7772400" cy="2198400"/>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2" name="Shape 12"/>
          <p:cNvSpPr txBox="1"/>
          <p:nvPr>
            <p:ph idx="1" type="subTitle"/>
          </p:nvPr>
        </p:nvSpPr>
        <p:spPr>
          <a:xfrm>
            <a:off x="685800" y="4836035"/>
            <a:ext cx="7772400" cy="1032599"/>
          </a:xfrm>
          <a:prstGeom prst="rect">
            <a:avLst/>
          </a:prstGeom>
        </p:spPr>
        <p:txBody>
          <a:bodyPr anchorCtr="0" anchor="t" bIns="91425" lIns="91425" rIns="91425" tIns="91425"/>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p:txBody>
      </p:sp>
      <p:sp>
        <p:nvSpPr>
          <p:cNvPr id="13" name="Shape 13"/>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16" name="Shape 16"/>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7" name="Shape 17"/>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600200"/>
            <a:ext cx="82296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2" name="Shape 22"/>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3" name="Shape 23"/>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2" type="body"/>
          </p:nvPr>
        </p:nvSpPr>
        <p:spPr>
          <a:xfrm>
            <a:off x="4692273"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29" name="Shape 29"/>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0" name="Shape 30"/>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 name="Shape 32"/>
        <p:cNvGrpSpPr/>
        <p:nvPr/>
      </p:nvGrpSpPr>
      <p:grpSpPr>
        <a:xfrm>
          <a:off x="0" y="0"/>
          <a:ext cx="0" cy="0"/>
          <a:chOff x="0" y="0"/>
          <a:chExt cx="0" cy="0"/>
        </a:xfrm>
      </p:grpSpPr>
      <p:sp>
        <p:nvSpPr>
          <p:cNvPr id="33" name="Shape 33"/>
          <p:cNvSpPr txBox="1"/>
          <p:nvPr>
            <p:ph idx="1" type="body"/>
          </p:nvPr>
        </p:nvSpPr>
        <p:spPr>
          <a:xfrm>
            <a:off x="457200" y="5875078"/>
            <a:ext cx="8229600" cy="692700"/>
          </a:xfrm>
          <a:prstGeom prst="rect">
            <a:avLst/>
          </a:prstGeom>
        </p:spPr>
        <p:txBody>
          <a:bodyPr anchorCtr="0" anchor="t" bIns="91425" lIns="91425" rIns="91425" tIns="91425"/>
          <a:lstStyle>
            <a:lvl1pPr>
              <a:spcBef>
                <a:spcPts val="0"/>
              </a:spcBef>
              <a:buClr>
                <a:schemeClr val="dk2"/>
              </a:buClr>
              <a:buSzPct val="100000"/>
              <a:buNone/>
              <a:defRPr sz="1800">
                <a:solidFill>
                  <a:schemeClr val="dk2"/>
                </a:solidFill>
              </a:defRPr>
            </a:lvl1pPr>
          </a:lstStyle>
          <a:p/>
        </p:txBody>
      </p:sp>
      <p:sp>
        <p:nvSpPr>
          <p:cNvPr id="34" name="Shape 34"/>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35" name="Shape 35"/>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6" name="Shape 36"/>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7" name="Shape 37"/>
        <p:cNvGrpSpPr/>
        <p:nvPr/>
      </p:nvGrpSpPr>
      <p:grpSpPr>
        <a:xfrm>
          <a:off x="0" y="0"/>
          <a:ext cx="0" cy="0"/>
          <a:chOff x="0" y="0"/>
          <a:chExt cx="0" cy="0"/>
        </a:xfrm>
      </p:grpSpPr>
      <p:sp>
        <p:nvSpPr>
          <p:cNvPr id="38" name="Shape 38"/>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000"/>
          </a:xfrm>
          <a:prstGeom prst="rect">
            <a:avLst/>
          </a:prstGeom>
          <a:noFill/>
          <a:ln>
            <a:noFill/>
          </a:ln>
        </p:spPr>
        <p:txBody>
          <a:bodyPr anchorCtr="0" anchor="b" bIns="91425" lIns="91425" rIns="91425" tIns="91425"/>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0.png"/><Relationship Id="rId4" Type="http://schemas.openxmlformats.org/officeDocument/2006/relationships/image" Target="../media/image0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5.jpg"/><Relationship Id="rId4" Type="http://schemas.openxmlformats.org/officeDocument/2006/relationships/image" Target="../media/image0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0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5600"/>
              <a:t>Object-Oriented Design</a:t>
            </a:r>
          </a:p>
        </p:txBody>
      </p:sp>
      <p:sp>
        <p:nvSpPr>
          <p:cNvPr id="41" name="Shape 4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15 - 10/21/2015</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OO Solution</a:t>
            </a:r>
          </a:p>
        </p:txBody>
      </p:sp>
      <p:sp>
        <p:nvSpPr>
          <p:cNvPr id="101" name="Shape 101"/>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The design should be organized as a collection of objects that model concepts in the problem domain.</a:t>
            </a:r>
          </a:p>
          <a:p>
            <a:pPr indent="-228600" lvl="1" marL="914400" marR="0" rtl="0" algn="l">
              <a:lnSpc>
                <a:spcPct val="100000"/>
              </a:lnSpc>
              <a:spcBef>
                <a:spcPts val="600"/>
              </a:spcBef>
              <a:spcAft>
                <a:spcPts val="0"/>
              </a:spcAft>
            </a:pPr>
            <a:r>
              <a:rPr lang="en"/>
              <a:t>Concrete concepts in the real world</a:t>
            </a:r>
          </a:p>
          <a:p>
            <a:pPr indent="-228600" lvl="2" marL="1371600" marR="0" rtl="0" algn="l">
              <a:lnSpc>
                <a:spcPct val="100000"/>
              </a:lnSpc>
              <a:spcBef>
                <a:spcPts val="600"/>
              </a:spcBef>
              <a:spcAft>
                <a:spcPts val="0"/>
              </a:spcAft>
            </a:pPr>
            <a:r>
              <a:rPr lang="en"/>
              <a:t>A driver’s license, an aircraft, a document…</a:t>
            </a:r>
          </a:p>
          <a:p>
            <a:pPr indent="-228600" lvl="1" marL="914400" marR="0" rtl="0" algn="l">
              <a:lnSpc>
                <a:spcPct val="100000"/>
              </a:lnSpc>
              <a:spcBef>
                <a:spcPts val="600"/>
              </a:spcBef>
              <a:spcAft>
                <a:spcPts val="0"/>
              </a:spcAft>
            </a:pPr>
            <a:r>
              <a:rPr lang="en"/>
              <a:t>Logical concepts</a:t>
            </a:r>
          </a:p>
          <a:p>
            <a:pPr indent="-228600" lvl="2" marL="1371600" marR="0" rtl="0" algn="l">
              <a:lnSpc>
                <a:spcPct val="100000"/>
              </a:lnSpc>
              <a:spcBef>
                <a:spcPts val="600"/>
              </a:spcBef>
              <a:spcAft>
                <a:spcPts val="0"/>
              </a:spcAft>
            </a:pPr>
            <a:r>
              <a:rPr lang="en"/>
              <a:t>A scheduling policy, conflict resolution rules...</a:t>
            </a:r>
          </a:p>
          <a:p>
            <a:pPr indent="-228600" lvl="0" marL="457200" marR="0" rtl="0" algn="l">
              <a:lnSpc>
                <a:spcPct val="100000"/>
              </a:lnSpc>
              <a:spcBef>
                <a:spcPts val="600"/>
              </a:spcBef>
              <a:spcAft>
                <a:spcPts val="0"/>
              </a:spcAft>
            </a:pPr>
            <a:r>
              <a:rPr lang="en"/>
              <a:t>What defines an object:</a:t>
            </a:r>
          </a:p>
          <a:p>
            <a:pPr indent="-228600" lvl="1" marL="914400" marR="0" rtl="0" algn="l">
              <a:lnSpc>
                <a:spcPct val="100000"/>
              </a:lnSpc>
              <a:spcBef>
                <a:spcPts val="600"/>
              </a:spcBef>
              <a:spcAft>
                <a:spcPts val="0"/>
              </a:spcAft>
            </a:pPr>
            <a:r>
              <a:rPr lang="en"/>
              <a:t>Data representation</a:t>
            </a:r>
          </a:p>
          <a:p>
            <a:pPr indent="-228600" lvl="2" marL="1371600" marR="0" rtl="0" algn="l">
              <a:lnSpc>
                <a:spcPct val="100000"/>
              </a:lnSpc>
              <a:spcBef>
                <a:spcPts val="600"/>
              </a:spcBef>
              <a:spcAft>
                <a:spcPts val="0"/>
              </a:spcAft>
            </a:pPr>
            <a:r>
              <a:rPr lang="en"/>
              <a:t>Characteristics that define an object (attributes).</a:t>
            </a:r>
          </a:p>
          <a:p>
            <a:pPr indent="-228600" lvl="1" marL="914400" marR="0" rtl="0" algn="l">
              <a:lnSpc>
                <a:spcPct val="100000"/>
              </a:lnSpc>
              <a:spcBef>
                <a:spcPts val="600"/>
              </a:spcBef>
              <a:spcAft>
                <a:spcPts val="0"/>
              </a:spcAft>
            </a:pPr>
            <a:r>
              <a:rPr lang="en"/>
              <a:t>Functionality</a:t>
            </a:r>
          </a:p>
          <a:p>
            <a:pPr indent="-228600" lvl="2" marL="1371600" marR="0" rtl="0" algn="l">
              <a:lnSpc>
                <a:spcPct val="100000"/>
              </a:lnSpc>
              <a:spcBef>
                <a:spcPts val="600"/>
              </a:spcBef>
              <a:spcAft>
                <a:spcPts val="0"/>
              </a:spcAft>
            </a:pPr>
            <a:r>
              <a:rPr lang="en"/>
              <a:t>What the object can do (operations).</a:t>
            </a:r>
          </a:p>
        </p:txBody>
      </p:sp>
      <p:sp>
        <p:nvSpPr>
          <p:cNvPr id="102" name="Shape 10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10</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Card Entities</a:t>
            </a:r>
          </a:p>
        </p:txBody>
      </p:sp>
      <p:sp>
        <p:nvSpPr>
          <p:cNvPr id="108" name="Shape 108"/>
          <p:cNvSpPr txBox="1"/>
          <p:nvPr>
            <p:ph idx="1" type="body"/>
          </p:nvPr>
        </p:nvSpPr>
        <p:spPr>
          <a:xfrm>
            <a:off x="4979725" y="1600200"/>
            <a:ext cx="4016100" cy="21660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t>You are building a system that can print different types of card (for now - ID, license, credit cards).</a:t>
            </a:r>
          </a:p>
          <a:p>
            <a:pPr marR="0" rtl="0" algn="l">
              <a:lnSpc>
                <a:spcPct val="100000"/>
              </a:lnSpc>
              <a:spcBef>
                <a:spcPts val="600"/>
              </a:spcBef>
              <a:spcAft>
                <a:spcPts val="0"/>
              </a:spcAft>
              <a:buNone/>
            </a:pPr>
            <a:r>
              <a:rPr b="1" lang="en" sz="2400"/>
              <a:t>What are some of the entities that make up this problem domain?</a:t>
            </a:r>
          </a:p>
          <a:p>
            <a:pPr lvl="0" marR="0" rtl="0" algn="l">
              <a:lnSpc>
                <a:spcPct val="100000"/>
              </a:lnSpc>
              <a:spcBef>
                <a:spcPts val="600"/>
              </a:spcBef>
              <a:spcAft>
                <a:spcPts val="0"/>
              </a:spcAft>
              <a:buNone/>
            </a:pPr>
            <a:r>
              <a:rPr b="1" lang="en" sz="2400"/>
              <a:t>How do these entities relate?</a:t>
            </a:r>
          </a:p>
        </p:txBody>
      </p:sp>
      <p:pic>
        <p:nvPicPr>
          <p:cNvPr id="109" name="Shape 109"/>
          <p:cNvPicPr preferRelativeResize="0"/>
          <p:nvPr/>
        </p:nvPicPr>
        <p:blipFill>
          <a:blip r:embed="rId3">
            <a:alphaModFix/>
          </a:blip>
          <a:stretch>
            <a:fillRect/>
          </a:stretch>
        </p:blipFill>
        <p:spPr>
          <a:xfrm>
            <a:off x="113650" y="2171150"/>
            <a:ext cx="4866075" cy="2816474"/>
          </a:xfrm>
          <a:prstGeom prst="rect">
            <a:avLst/>
          </a:prstGeom>
          <a:noFill/>
          <a:ln>
            <a:noFill/>
          </a:ln>
        </p:spPr>
      </p:pic>
      <p:sp>
        <p:nvSpPr>
          <p:cNvPr id="110" name="Shape 11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11</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Attributes and Operations</a:t>
            </a:r>
          </a:p>
        </p:txBody>
      </p:sp>
      <p:sp>
        <p:nvSpPr>
          <p:cNvPr id="116" name="Shape 116"/>
          <p:cNvSpPr txBox="1"/>
          <p:nvPr>
            <p:ph idx="1" type="body"/>
          </p:nvPr>
        </p:nvSpPr>
        <p:spPr>
          <a:xfrm>
            <a:off x="457200" y="1600200"/>
            <a:ext cx="31223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t>Person Objects</a:t>
            </a:r>
          </a:p>
          <a:p>
            <a:pPr marR="0" rtl="0" algn="l">
              <a:lnSpc>
                <a:spcPct val="100000"/>
              </a:lnSpc>
              <a:spcBef>
                <a:spcPts val="600"/>
              </a:spcBef>
              <a:spcAft>
                <a:spcPts val="0"/>
              </a:spcAft>
              <a:buNone/>
            </a:pPr>
            <a:r>
              <a:t/>
            </a:r>
            <a:endParaRPr/>
          </a:p>
          <a:p>
            <a:pPr marR="0" rtl="0" algn="l">
              <a:lnSpc>
                <a:spcPct val="100000"/>
              </a:lnSpc>
              <a:spcBef>
                <a:spcPts val="600"/>
              </a:spcBef>
              <a:spcAft>
                <a:spcPts val="0"/>
              </a:spcAft>
              <a:buNone/>
            </a:pPr>
            <a:r>
              <a:t/>
            </a:r>
            <a:endParaRPr/>
          </a:p>
          <a:p>
            <a:pPr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rPr lang="en"/>
              <a:t>Card Objects</a:t>
            </a:r>
          </a:p>
        </p:txBody>
      </p:sp>
      <p:pic>
        <p:nvPicPr>
          <p:cNvPr id="117" name="Shape 117"/>
          <p:cNvPicPr preferRelativeResize="0"/>
          <p:nvPr/>
        </p:nvPicPr>
        <p:blipFill>
          <a:blip r:embed="rId3">
            <a:alphaModFix/>
          </a:blip>
          <a:stretch>
            <a:fillRect/>
          </a:stretch>
        </p:blipFill>
        <p:spPr>
          <a:xfrm>
            <a:off x="457196" y="2355150"/>
            <a:ext cx="2560000" cy="1255849"/>
          </a:xfrm>
          <a:prstGeom prst="rect">
            <a:avLst/>
          </a:prstGeom>
          <a:noFill/>
          <a:ln>
            <a:noFill/>
          </a:ln>
        </p:spPr>
      </p:pic>
      <p:pic>
        <p:nvPicPr>
          <p:cNvPr id="118" name="Shape 118"/>
          <p:cNvPicPr preferRelativeResize="0"/>
          <p:nvPr/>
        </p:nvPicPr>
        <p:blipFill>
          <a:blip r:embed="rId4">
            <a:alphaModFix/>
          </a:blip>
          <a:stretch>
            <a:fillRect/>
          </a:stretch>
        </p:blipFill>
        <p:spPr>
          <a:xfrm>
            <a:off x="313335" y="4652472"/>
            <a:ext cx="3410125" cy="1362525"/>
          </a:xfrm>
          <a:prstGeom prst="rect">
            <a:avLst/>
          </a:prstGeom>
          <a:noFill/>
          <a:ln>
            <a:noFill/>
          </a:ln>
        </p:spPr>
      </p:pic>
      <p:cxnSp>
        <p:nvCxnSpPr>
          <p:cNvPr id="119" name="Shape 119"/>
          <p:cNvCxnSpPr/>
          <p:nvPr/>
        </p:nvCxnSpPr>
        <p:spPr>
          <a:xfrm>
            <a:off x="3662450" y="2853175"/>
            <a:ext cx="1919400" cy="0"/>
          </a:xfrm>
          <a:prstGeom prst="straightConnector1">
            <a:avLst/>
          </a:prstGeom>
          <a:noFill/>
          <a:ln cap="flat" cmpd="sng" w="19050">
            <a:solidFill>
              <a:schemeClr val="dk2"/>
            </a:solidFill>
            <a:prstDash val="solid"/>
            <a:round/>
            <a:headEnd len="lg" w="lg" type="none"/>
            <a:tailEnd len="lg" w="lg" type="triangle"/>
          </a:ln>
        </p:spPr>
      </p:cxnSp>
      <p:sp>
        <p:nvSpPr>
          <p:cNvPr id="120" name="Shape 120"/>
          <p:cNvSpPr txBox="1"/>
          <p:nvPr/>
        </p:nvSpPr>
        <p:spPr>
          <a:xfrm>
            <a:off x="3672825" y="2303300"/>
            <a:ext cx="2012699" cy="373499"/>
          </a:xfrm>
          <a:prstGeom prst="rect">
            <a:avLst/>
          </a:prstGeom>
          <a:noFill/>
          <a:ln>
            <a:noFill/>
          </a:ln>
        </p:spPr>
        <p:txBody>
          <a:bodyPr anchorCtr="0" anchor="t" bIns="91425" lIns="91425" rIns="91425" tIns="91425">
            <a:noAutofit/>
          </a:bodyPr>
          <a:lstStyle/>
          <a:p>
            <a:pPr>
              <a:spcBef>
                <a:spcPts val="0"/>
              </a:spcBef>
              <a:buNone/>
            </a:pPr>
            <a:r>
              <a:rPr lang="en" sz="1800"/>
              <a:t>abstracts to</a:t>
            </a:r>
          </a:p>
        </p:txBody>
      </p:sp>
      <p:sp>
        <p:nvSpPr>
          <p:cNvPr id="121" name="Shape 121"/>
          <p:cNvSpPr txBox="1"/>
          <p:nvPr/>
        </p:nvSpPr>
        <p:spPr>
          <a:xfrm>
            <a:off x="5778750" y="1576425"/>
            <a:ext cx="3180299" cy="2137200"/>
          </a:xfrm>
          <a:prstGeom prst="rect">
            <a:avLst/>
          </a:prstGeom>
          <a:noFill/>
          <a:ln>
            <a:noFill/>
          </a:ln>
        </p:spPr>
        <p:txBody>
          <a:bodyPr anchorCtr="0" anchor="t" bIns="91425" lIns="91425" rIns="91425" tIns="91425">
            <a:noAutofit/>
          </a:bodyPr>
          <a:lstStyle/>
          <a:p>
            <a:pPr rtl="0">
              <a:spcBef>
                <a:spcPts val="0"/>
              </a:spcBef>
              <a:buNone/>
            </a:pPr>
            <a:r>
              <a:rPr b="1" lang="en"/>
              <a:t>Attributes</a:t>
            </a:r>
          </a:p>
          <a:p>
            <a:pPr indent="-228600" lvl="0" marL="457200" rtl="0">
              <a:spcBef>
                <a:spcPts val="0"/>
              </a:spcBef>
              <a:buChar char="●"/>
            </a:pPr>
            <a:r>
              <a:rPr lang="en"/>
              <a:t>Name</a:t>
            </a:r>
          </a:p>
          <a:p>
            <a:pPr indent="-228600" lvl="0" marL="457200" rtl="0">
              <a:spcBef>
                <a:spcPts val="0"/>
              </a:spcBef>
              <a:buChar char="●"/>
            </a:pPr>
            <a:r>
              <a:rPr lang="en"/>
              <a:t>Age</a:t>
            </a:r>
          </a:p>
          <a:p>
            <a:pPr indent="-228600" lvl="0" marL="457200" rtl="0">
              <a:spcBef>
                <a:spcPts val="0"/>
              </a:spcBef>
              <a:buChar char="●"/>
            </a:pPr>
            <a:r>
              <a:rPr lang="en"/>
              <a:t>Height</a:t>
            </a:r>
          </a:p>
          <a:p>
            <a:pPr indent="-228600" lvl="0" marL="457200" rtl="0">
              <a:spcBef>
                <a:spcPts val="0"/>
              </a:spcBef>
              <a:buChar char="●"/>
            </a:pPr>
            <a:r>
              <a:rPr lang="en"/>
              <a:t>Weight</a:t>
            </a:r>
          </a:p>
          <a:p>
            <a:pPr indent="-228600" lvl="0" marL="457200" rtl="0">
              <a:spcBef>
                <a:spcPts val="0"/>
              </a:spcBef>
              <a:buChar char="●"/>
            </a:pPr>
            <a:r>
              <a:rPr lang="en"/>
              <a:t>Address</a:t>
            </a:r>
          </a:p>
          <a:p>
            <a:pPr indent="-228600" lvl="0" marL="457200" rtl="0">
              <a:spcBef>
                <a:spcPts val="0"/>
              </a:spcBef>
              <a:buChar char="●"/>
            </a:pPr>
            <a:r>
              <a:rPr lang="en"/>
              <a:t>Role</a:t>
            </a:r>
          </a:p>
          <a:p>
            <a:pPr rtl="0">
              <a:spcBef>
                <a:spcPts val="0"/>
              </a:spcBef>
              <a:buNone/>
            </a:pPr>
            <a:r>
              <a:rPr b="1" lang="en"/>
              <a:t>Operations</a:t>
            </a:r>
          </a:p>
          <a:p>
            <a:pPr indent="-228600" lvl="0" marL="457200" rtl="0">
              <a:spcBef>
                <a:spcPts val="0"/>
              </a:spcBef>
              <a:buChar char="●"/>
            </a:pPr>
            <a:r>
              <a:rPr lang="en"/>
              <a:t>Edit Information</a:t>
            </a:r>
          </a:p>
          <a:p>
            <a:pPr indent="-228600" lvl="0" marL="457200" rtl="0">
              <a:spcBef>
                <a:spcPts val="0"/>
              </a:spcBef>
              <a:buChar char="●"/>
            </a:pPr>
            <a:r>
              <a:rPr lang="en"/>
              <a:t>Change Role</a:t>
            </a:r>
          </a:p>
          <a:p>
            <a:pPr>
              <a:spcBef>
                <a:spcPts val="0"/>
              </a:spcBef>
              <a:buNone/>
            </a:pPr>
            <a:r>
              <a:t/>
            </a:r>
            <a:endParaRPr/>
          </a:p>
        </p:txBody>
      </p:sp>
      <p:sp>
        <p:nvSpPr>
          <p:cNvPr id="122" name="Shape 122"/>
          <p:cNvSpPr txBox="1"/>
          <p:nvPr/>
        </p:nvSpPr>
        <p:spPr>
          <a:xfrm>
            <a:off x="5778750" y="3967800"/>
            <a:ext cx="3180299" cy="2137200"/>
          </a:xfrm>
          <a:prstGeom prst="rect">
            <a:avLst/>
          </a:prstGeom>
          <a:noFill/>
          <a:ln>
            <a:noFill/>
          </a:ln>
        </p:spPr>
        <p:txBody>
          <a:bodyPr anchorCtr="0" anchor="t" bIns="91425" lIns="91425" rIns="91425" tIns="91425">
            <a:noAutofit/>
          </a:bodyPr>
          <a:lstStyle/>
          <a:p>
            <a:pPr lvl="0" rtl="0">
              <a:spcBef>
                <a:spcPts val="0"/>
              </a:spcBef>
              <a:buNone/>
            </a:pPr>
            <a:r>
              <a:rPr b="1" lang="en"/>
              <a:t>Attributes</a:t>
            </a:r>
          </a:p>
          <a:p>
            <a:pPr indent="-228600" lvl="0" marL="457200" rtl="0">
              <a:spcBef>
                <a:spcPts val="0"/>
              </a:spcBef>
              <a:buChar char="●"/>
            </a:pPr>
            <a:r>
              <a:rPr lang="en"/>
              <a:t>Owner</a:t>
            </a:r>
          </a:p>
          <a:p>
            <a:pPr indent="-228600" lvl="0" marL="457200" rtl="0">
              <a:spcBef>
                <a:spcPts val="0"/>
              </a:spcBef>
              <a:buChar char="●"/>
            </a:pPr>
            <a:r>
              <a:rPr lang="en"/>
              <a:t>Layout</a:t>
            </a:r>
          </a:p>
          <a:p>
            <a:pPr indent="-228600" lvl="0" marL="457200" rtl="0">
              <a:spcBef>
                <a:spcPts val="0"/>
              </a:spcBef>
              <a:buChar char="●"/>
            </a:pPr>
            <a:r>
              <a:rPr lang="en"/>
              <a:t>ID Number</a:t>
            </a:r>
          </a:p>
          <a:p>
            <a:pPr indent="-228600" lvl="0" marL="457200" rtl="0">
              <a:spcBef>
                <a:spcPts val="0"/>
              </a:spcBef>
              <a:buChar char="●"/>
            </a:pPr>
            <a:r>
              <a:rPr lang="en"/>
              <a:t>Expiration Date</a:t>
            </a:r>
          </a:p>
          <a:p>
            <a:pPr lvl="0" rtl="0">
              <a:spcBef>
                <a:spcPts val="0"/>
              </a:spcBef>
              <a:buNone/>
            </a:pPr>
            <a:r>
              <a:rPr b="1" lang="en"/>
              <a:t>Operations</a:t>
            </a:r>
          </a:p>
          <a:p>
            <a:pPr indent="-228600" lvl="0" marL="457200" rtl="0">
              <a:spcBef>
                <a:spcPts val="0"/>
              </a:spcBef>
              <a:buChar char="●"/>
            </a:pPr>
            <a:r>
              <a:rPr lang="en"/>
              <a:t>Issue</a:t>
            </a:r>
          </a:p>
          <a:p>
            <a:pPr indent="-228600" lvl="0" marL="457200" rtl="0">
              <a:spcBef>
                <a:spcPts val="0"/>
              </a:spcBef>
              <a:buChar char="●"/>
            </a:pPr>
            <a:r>
              <a:rPr lang="en"/>
              <a:t>Edit Information</a:t>
            </a:r>
          </a:p>
          <a:p>
            <a:pPr indent="-228600" lvl="0" marL="457200" rtl="0">
              <a:spcBef>
                <a:spcPts val="0"/>
              </a:spcBef>
              <a:buChar char="●"/>
            </a:pPr>
            <a:r>
              <a:rPr lang="en"/>
              <a:t>Renew</a:t>
            </a:r>
          </a:p>
          <a:p>
            <a:pPr indent="-228600" lvl="0" marL="457200" rtl="0">
              <a:spcBef>
                <a:spcPts val="0"/>
              </a:spcBef>
              <a:buChar char="●"/>
            </a:pPr>
            <a:r>
              <a:rPr lang="en"/>
              <a:t>Retract</a:t>
            </a:r>
          </a:p>
          <a:p>
            <a:pPr lvl="0" rtl="0">
              <a:spcBef>
                <a:spcPts val="0"/>
              </a:spcBef>
              <a:buNone/>
            </a:pPr>
            <a:r>
              <a:t/>
            </a:r>
            <a:endParaRPr/>
          </a:p>
        </p:txBody>
      </p:sp>
      <p:cxnSp>
        <p:nvCxnSpPr>
          <p:cNvPr id="123" name="Shape 123"/>
          <p:cNvCxnSpPr/>
          <p:nvPr/>
        </p:nvCxnSpPr>
        <p:spPr>
          <a:xfrm flipH="1" rot="10800000">
            <a:off x="131400" y="3870000"/>
            <a:ext cx="8884800" cy="2099"/>
          </a:xfrm>
          <a:prstGeom prst="straightConnector1">
            <a:avLst/>
          </a:prstGeom>
          <a:noFill/>
          <a:ln cap="flat" cmpd="sng" w="19050">
            <a:solidFill>
              <a:schemeClr val="dk2"/>
            </a:solidFill>
            <a:prstDash val="solid"/>
            <a:round/>
            <a:headEnd len="lg" w="lg" type="none"/>
            <a:tailEnd len="lg" w="lg" type="none"/>
          </a:ln>
        </p:spPr>
      </p:cxnSp>
      <p:sp>
        <p:nvSpPr>
          <p:cNvPr id="124" name="Shape 12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12</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Objects vs Classes</a:t>
            </a:r>
          </a:p>
        </p:txBody>
      </p:sp>
      <p:sp>
        <p:nvSpPr>
          <p:cNvPr id="130" name="Shape 130"/>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Objects are concrete entities that make sense in the application domain:</a:t>
            </a:r>
          </a:p>
          <a:p>
            <a:pPr indent="-228600" lvl="1" marL="914400" marR="0" rtl="0" algn="l">
              <a:lnSpc>
                <a:spcPct val="100000"/>
              </a:lnSpc>
              <a:spcBef>
                <a:spcPts val="600"/>
              </a:spcBef>
              <a:spcAft>
                <a:spcPts val="0"/>
              </a:spcAft>
            </a:pPr>
            <a:r>
              <a:rPr lang="en"/>
              <a:t>Greg Gay</a:t>
            </a:r>
          </a:p>
          <a:p>
            <a:pPr indent="-228600" lvl="1" marL="914400" marR="0" rtl="0" algn="l">
              <a:lnSpc>
                <a:spcPct val="100000"/>
              </a:lnSpc>
              <a:spcBef>
                <a:spcPts val="600"/>
              </a:spcBef>
              <a:spcAft>
                <a:spcPts val="0"/>
              </a:spcAft>
            </a:pPr>
            <a:r>
              <a:rPr lang="en"/>
              <a:t>Greg’s credit card</a:t>
            </a:r>
          </a:p>
          <a:p>
            <a:pPr indent="-228600" lvl="1" marL="914400" marR="0" rtl="0" algn="l">
              <a:lnSpc>
                <a:spcPct val="100000"/>
              </a:lnSpc>
              <a:spcBef>
                <a:spcPts val="600"/>
              </a:spcBef>
              <a:spcAft>
                <a:spcPts val="0"/>
              </a:spcAft>
            </a:pPr>
            <a:r>
              <a:rPr lang="en"/>
              <a:t>Greg’s driver's license</a:t>
            </a:r>
          </a:p>
          <a:p>
            <a:pPr indent="-228600" lvl="0" marL="457200" marR="0" rtl="0" algn="l">
              <a:lnSpc>
                <a:spcPct val="100000"/>
              </a:lnSpc>
              <a:spcBef>
                <a:spcPts val="600"/>
              </a:spcBef>
              <a:spcAft>
                <a:spcPts val="0"/>
              </a:spcAft>
            </a:pPr>
            <a:r>
              <a:rPr lang="en"/>
              <a:t>All objects have an identity and are distinguishable</a:t>
            </a:r>
          </a:p>
          <a:p>
            <a:pPr indent="-228600" lvl="1" marL="914400" marR="0" rtl="0" algn="l">
              <a:lnSpc>
                <a:spcPct val="100000"/>
              </a:lnSpc>
              <a:spcBef>
                <a:spcPts val="600"/>
              </a:spcBef>
              <a:spcAft>
                <a:spcPts val="0"/>
              </a:spcAft>
            </a:pPr>
            <a:r>
              <a:rPr lang="en"/>
              <a:t>Greg’s credit card vs Jason’s credit card</a:t>
            </a:r>
          </a:p>
          <a:p>
            <a:pPr indent="-228600" lvl="0" marL="457200" marR="0" rtl="0" algn="l">
              <a:lnSpc>
                <a:spcPct val="100000"/>
              </a:lnSpc>
              <a:spcBef>
                <a:spcPts val="600"/>
              </a:spcBef>
              <a:spcAft>
                <a:spcPts val="0"/>
              </a:spcAft>
            </a:pPr>
            <a:r>
              <a:rPr lang="en"/>
              <a:t>Not an object:</a:t>
            </a:r>
          </a:p>
          <a:p>
            <a:pPr indent="-228600" lvl="1" marL="914400" marR="0" rtl="0" algn="l">
              <a:lnSpc>
                <a:spcPct val="100000"/>
              </a:lnSpc>
              <a:spcBef>
                <a:spcPts val="600"/>
              </a:spcBef>
              <a:spcAft>
                <a:spcPts val="0"/>
              </a:spcAft>
            </a:pPr>
            <a:r>
              <a:rPr lang="en"/>
              <a:t>Person</a:t>
            </a:r>
          </a:p>
          <a:p>
            <a:pPr indent="-228600" lvl="1" marL="914400" marR="0" rtl="0" algn="l">
              <a:lnSpc>
                <a:spcPct val="100000"/>
              </a:lnSpc>
              <a:spcBef>
                <a:spcPts val="600"/>
              </a:spcBef>
              <a:spcAft>
                <a:spcPts val="0"/>
              </a:spcAft>
            </a:pPr>
            <a:r>
              <a:rPr lang="en"/>
              <a:t>Driver’s License</a:t>
            </a:r>
          </a:p>
        </p:txBody>
      </p:sp>
      <p:sp>
        <p:nvSpPr>
          <p:cNvPr id="131" name="Shape 13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13</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Classes</a:t>
            </a:r>
          </a:p>
        </p:txBody>
      </p:sp>
      <p:sp>
        <p:nvSpPr>
          <p:cNvPr id="137" name="Shape 137"/>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sz="2600"/>
              <a:t>Describes a</a:t>
            </a:r>
            <a:r>
              <a:rPr b="1" lang="en" sz="2600"/>
              <a:t> type</a:t>
            </a:r>
            <a:r>
              <a:rPr lang="en" sz="2600"/>
              <a:t> of object where each instance has the same attributes and behaviors, the same relationships to other classes, and common meaning.</a:t>
            </a:r>
          </a:p>
          <a:p>
            <a:pPr indent="-228600" lvl="0" marL="457200" marR="0" rtl="0" algn="l">
              <a:lnSpc>
                <a:spcPct val="100000"/>
              </a:lnSpc>
              <a:spcBef>
                <a:spcPts val="600"/>
              </a:spcBef>
              <a:spcAft>
                <a:spcPts val="0"/>
              </a:spcAft>
              <a:buSzPct val="100000"/>
            </a:pPr>
            <a:r>
              <a:rPr b="1" lang="en" sz="2600"/>
              <a:t>Objects are instances of classes</a:t>
            </a:r>
            <a:r>
              <a:rPr lang="en" sz="2600"/>
              <a:t>, where each object has the same structure and behavior.</a:t>
            </a:r>
          </a:p>
          <a:p>
            <a:pPr lvl="0" marR="0" rtl="0" algn="l">
              <a:lnSpc>
                <a:spcPct val="100000"/>
              </a:lnSpc>
              <a:spcBef>
                <a:spcPts val="600"/>
              </a:spcBef>
              <a:spcAft>
                <a:spcPts val="0"/>
              </a:spcAft>
              <a:buNone/>
            </a:pPr>
            <a:r>
              <a:t/>
            </a:r>
            <a:endParaRPr sz="2600"/>
          </a:p>
          <a:p>
            <a:pPr indent="-228600" lvl="0" marL="457200" marR="0" rtl="0" algn="l">
              <a:lnSpc>
                <a:spcPct val="100000"/>
              </a:lnSpc>
              <a:spcBef>
                <a:spcPts val="600"/>
              </a:spcBef>
              <a:spcAft>
                <a:spcPts val="0"/>
              </a:spcAft>
              <a:buSzPct val="100000"/>
            </a:pPr>
            <a:r>
              <a:rPr lang="en" sz="2600"/>
              <a:t>Person instances:</a:t>
            </a:r>
          </a:p>
          <a:p>
            <a:pPr indent="-228600" lvl="1" marL="914400" marR="0" rtl="0" algn="l">
              <a:lnSpc>
                <a:spcPct val="100000"/>
              </a:lnSpc>
              <a:spcBef>
                <a:spcPts val="600"/>
              </a:spcBef>
              <a:spcAft>
                <a:spcPts val="0"/>
              </a:spcAft>
            </a:pPr>
            <a:r>
              <a:rPr lang="en"/>
              <a:t>Greg Gay, Jason Biatek</a:t>
            </a:r>
          </a:p>
          <a:p>
            <a:pPr indent="-228600" lvl="0" marL="457200" marR="0" rtl="0" algn="l">
              <a:lnSpc>
                <a:spcPct val="100000"/>
              </a:lnSpc>
              <a:spcBef>
                <a:spcPts val="600"/>
              </a:spcBef>
              <a:spcAft>
                <a:spcPts val="0"/>
              </a:spcAft>
              <a:buSzPct val="100000"/>
            </a:pPr>
            <a:r>
              <a:rPr lang="en" sz="2600"/>
              <a:t>Credit Card instances:</a:t>
            </a:r>
          </a:p>
          <a:p>
            <a:pPr indent="-228600" lvl="1" marL="914400" marR="0" rtl="0" algn="l">
              <a:lnSpc>
                <a:spcPct val="100000"/>
              </a:lnSpc>
              <a:spcBef>
                <a:spcPts val="600"/>
              </a:spcBef>
              <a:spcAft>
                <a:spcPts val="0"/>
              </a:spcAft>
            </a:pPr>
            <a:r>
              <a:rPr lang="en"/>
              <a:t>Greg’s credit card, Jason’s credit card</a:t>
            </a:r>
          </a:p>
        </p:txBody>
      </p:sp>
      <p:sp>
        <p:nvSpPr>
          <p:cNvPr id="138" name="Shape 13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14</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Objects Characteristics</a:t>
            </a:r>
          </a:p>
        </p:txBody>
      </p:sp>
      <p:sp>
        <p:nvSpPr>
          <p:cNvPr id="144" name="Shape 144"/>
          <p:cNvSpPr txBox="1"/>
          <p:nvPr>
            <p:ph idx="1" type="body"/>
          </p:nvPr>
        </p:nvSpPr>
        <p:spPr>
          <a:xfrm>
            <a:off x="457200" y="1600200"/>
            <a:ext cx="42842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Objects have a classification.</a:t>
            </a:r>
          </a:p>
          <a:p>
            <a:pPr indent="-228600" lvl="1" marL="914400" marR="0" rtl="0" algn="l">
              <a:lnSpc>
                <a:spcPct val="100000"/>
              </a:lnSpc>
              <a:spcBef>
                <a:spcPts val="600"/>
              </a:spcBef>
              <a:spcAft>
                <a:spcPts val="0"/>
              </a:spcAft>
            </a:pPr>
            <a:r>
              <a:rPr lang="en"/>
              <a:t>Objects are instances of classes.</a:t>
            </a:r>
          </a:p>
          <a:p>
            <a:pPr indent="-228600" lvl="1" marL="914400" marR="0" rtl="0" algn="l">
              <a:lnSpc>
                <a:spcPct val="100000"/>
              </a:lnSpc>
              <a:spcBef>
                <a:spcPts val="600"/>
              </a:spcBef>
              <a:spcAft>
                <a:spcPts val="0"/>
              </a:spcAft>
            </a:pPr>
            <a:r>
              <a:rPr lang="en"/>
              <a:t>Each instance has the same structure and behavior.</a:t>
            </a:r>
          </a:p>
          <a:p>
            <a:pPr indent="-228600" lvl="0" marL="457200" marR="0" rtl="0" algn="l">
              <a:lnSpc>
                <a:spcPct val="100000"/>
              </a:lnSpc>
              <a:spcBef>
                <a:spcPts val="600"/>
              </a:spcBef>
              <a:spcAft>
                <a:spcPts val="0"/>
              </a:spcAft>
            </a:pPr>
            <a:r>
              <a:rPr lang="en"/>
              <a:t>Objects have identity.</a:t>
            </a:r>
          </a:p>
          <a:p>
            <a:pPr indent="-228600" lvl="1" marL="914400" marR="0" rtl="0" algn="l">
              <a:lnSpc>
                <a:spcPct val="100000"/>
              </a:lnSpc>
              <a:spcBef>
                <a:spcPts val="600"/>
              </a:spcBef>
              <a:spcAft>
                <a:spcPts val="0"/>
              </a:spcAft>
            </a:pPr>
            <a:r>
              <a:rPr lang="en"/>
              <a:t>Discrete and distinguishable entities.</a:t>
            </a:r>
          </a:p>
        </p:txBody>
      </p:sp>
      <p:sp>
        <p:nvSpPr>
          <p:cNvPr id="145" name="Shape 14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15</a:t>
            </a:r>
          </a:p>
        </p:txBody>
      </p:sp>
      <p:pic>
        <p:nvPicPr>
          <p:cNvPr id="146" name="Shape 146"/>
          <p:cNvPicPr preferRelativeResize="0"/>
          <p:nvPr/>
        </p:nvPicPr>
        <p:blipFill>
          <a:blip r:embed="rId3">
            <a:alphaModFix/>
          </a:blip>
          <a:stretch>
            <a:fillRect/>
          </a:stretch>
        </p:blipFill>
        <p:spPr>
          <a:xfrm>
            <a:off x="4805819" y="1600200"/>
            <a:ext cx="2159724" cy="3839548"/>
          </a:xfrm>
          <a:prstGeom prst="rect">
            <a:avLst/>
          </a:prstGeom>
          <a:noFill/>
          <a:ln>
            <a:noFill/>
          </a:ln>
        </p:spPr>
      </p:pic>
      <p:pic>
        <p:nvPicPr>
          <p:cNvPr id="147" name="Shape 147"/>
          <p:cNvPicPr preferRelativeResize="0"/>
          <p:nvPr/>
        </p:nvPicPr>
        <p:blipFill>
          <a:blip r:embed="rId4">
            <a:alphaModFix/>
          </a:blip>
          <a:stretch>
            <a:fillRect/>
          </a:stretch>
        </p:blipFill>
        <p:spPr>
          <a:xfrm>
            <a:off x="6437075" y="4336848"/>
            <a:ext cx="2652974" cy="1989750"/>
          </a:xfrm>
          <a:prstGeom prst="rect">
            <a:avLst/>
          </a:prstGeom>
          <a:noFill/>
          <a:ln>
            <a:noFill/>
          </a:ln>
        </p:spPr>
      </p:pic>
      <p:sp>
        <p:nvSpPr>
          <p:cNvPr id="148" name="Shape 148"/>
          <p:cNvSpPr txBox="1"/>
          <p:nvPr/>
        </p:nvSpPr>
        <p:spPr>
          <a:xfrm>
            <a:off x="7251200" y="3455350"/>
            <a:ext cx="1539300" cy="693899"/>
          </a:xfrm>
          <a:prstGeom prst="rect">
            <a:avLst/>
          </a:prstGeom>
          <a:noFill/>
          <a:ln>
            <a:noFill/>
          </a:ln>
        </p:spPr>
        <p:txBody>
          <a:bodyPr anchorCtr="0" anchor="t" bIns="91425" lIns="91425" rIns="91425" tIns="91425">
            <a:noAutofit/>
          </a:bodyPr>
          <a:lstStyle/>
          <a:p>
            <a:pPr>
              <a:spcBef>
                <a:spcPts val="0"/>
              </a:spcBef>
              <a:buNone/>
            </a:pPr>
            <a:r>
              <a:rPr b="1" lang="en" sz="3600"/>
              <a:t>!=</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Objects vs Classes</a:t>
            </a:r>
          </a:p>
        </p:txBody>
      </p:sp>
      <p:sp>
        <p:nvSpPr>
          <p:cNvPr id="154" name="Shape 154"/>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Font typeface="Arial"/>
            </a:pPr>
            <a:r>
              <a:rPr lang="en"/>
              <a:t>Classes are used in </a:t>
            </a:r>
            <a:r>
              <a:rPr b="1" lang="en"/>
              <a:t>static</a:t>
            </a:r>
            <a:r>
              <a:rPr lang="en"/>
              <a:t> views of a domain or system.</a:t>
            </a:r>
          </a:p>
          <a:p>
            <a:pPr indent="-228600" lvl="1" marL="914400" marR="0" rtl="0" algn="l">
              <a:lnSpc>
                <a:spcPct val="100000"/>
              </a:lnSpc>
              <a:spcBef>
                <a:spcPts val="600"/>
              </a:spcBef>
              <a:spcAft>
                <a:spcPts val="0"/>
              </a:spcAft>
            </a:pPr>
            <a:r>
              <a:rPr lang="en"/>
              <a:t>When we design the system structure, we don’t care about Greg. We care about what defines any abstract Person.</a:t>
            </a:r>
          </a:p>
          <a:p>
            <a:pPr indent="-228600" lvl="0" marL="457200" marR="0" rtl="0" algn="l">
              <a:lnSpc>
                <a:spcPct val="100000"/>
              </a:lnSpc>
              <a:spcBef>
                <a:spcPts val="600"/>
              </a:spcBef>
              <a:spcAft>
                <a:spcPts val="0"/>
              </a:spcAft>
            </a:pPr>
            <a:r>
              <a:rPr lang="en"/>
              <a:t>Objects are used in </a:t>
            </a:r>
            <a:r>
              <a:rPr b="1" lang="en"/>
              <a:t>dynamic</a:t>
            </a:r>
            <a:r>
              <a:rPr lang="en"/>
              <a:t> views of a domain or system.</a:t>
            </a:r>
          </a:p>
          <a:p>
            <a:pPr indent="-228600" lvl="1" marL="914400" marR="0" rtl="0" algn="l">
              <a:lnSpc>
                <a:spcPct val="100000"/>
              </a:lnSpc>
              <a:spcBef>
                <a:spcPts val="600"/>
              </a:spcBef>
              <a:spcAft>
                <a:spcPts val="0"/>
              </a:spcAft>
            </a:pPr>
            <a:r>
              <a:rPr lang="en"/>
              <a:t>Brainstorming, modeling of concrete execution scenarios.</a:t>
            </a:r>
          </a:p>
        </p:txBody>
      </p:sp>
      <p:sp>
        <p:nvSpPr>
          <p:cNvPr id="155" name="Shape 15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16</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Inheritance</a:t>
            </a:r>
          </a:p>
        </p:txBody>
      </p:sp>
      <p:sp>
        <p:nvSpPr>
          <p:cNvPr id="161" name="Shape 161"/>
          <p:cNvSpPr txBox="1"/>
          <p:nvPr>
            <p:ph idx="1" type="body"/>
          </p:nvPr>
        </p:nvSpPr>
        <p:spPr>
          <a:xfrm>
            <a:off x="3858150" y="1600200"/>
            <a:ext cx="51377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sz="2400"/>
              <a:t>We can define child classes that share attributes and operations based on a hierarchical relationship.</a:t>
            </a:r>
          </a:p>
          <a:p>
            <a:pPr indent="-228600" lvl="1" marL="914400" marR="0" rtl="0" algn="l">
              <a:lnSpc>
                <a:spcPct val="100000"/>
              </a:lnSpc>
              <a:spcBef>
                <a:spcPts val="600"/>
              </a:spcBef>
              <a:spcAft>
                <a:spcPts val="0"/>
              </a:spcAft>
              <a:buSzPct val="100000"/>
            </a:pPr>
            <a:r>
              <a:rPr lang="en" sz="2200"/>
              <a:t>Allows the creation of specialized versions of classes without reimplementing functionality or including attributes and operations where they aren’t needed.</a:t>
            </a:r>
          </a:p>
          <a:p>
            <a:pPr indent="-228600" lvl="1" marL="914400" marR="0" rtl="0" algn="l">
              <a:lnSpc>
                <a:spcPct val="100000"/>
              </a:lnSpc>
              <a:spcBef>
                <a:spcPts val="600"/>
              </a:spcBef>
              <a:spcAft>
                <a:spcPts val="0"/>
              </a:spcAft>
              <a:buSzPct val="100000"/>
            </a:pPr>
            <a:r>
              <a:rPr lang="en" sz="2200"/>
              <a:t>All objects of a child are both instances of that class and of the parent class.</a:t>
            </a:r>
          </a:p>
          <a:p>
            <a:pPr lvl="0" marR="0" rtl="0" algn="l">
              <a:lnSpc>
                <a:spcPct val="100000"/>
              </a:lnSpc>
              <a:spcBef>
                <a:spcPts val="600"/>
              </a:spcBef>
              <a:spcAft>
                <a:spcPts val="0"/>
              </a:spcAft>
              <a:buNone/>
            </a:pPr>
            <a:r>
              <a:t/>
            </a:r>
            <a:endParaRPr/>
          </a:p>
        </p:txBody>
      </p:sp>
      <p:sp>
        <p:nvSpPr>
          <p:cNvPr id="162" name="Shape 16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17</a:t>
            </a:r>
          </a:p>
        </p:txBody>
      </p:sp>
      <p:sp>
        <p:nvSpPr>
          <p:cNvPr id="163" name="Shape 163"/>
          <p:cNvSpPr/>
          <p:nvPr/>
        </p:nvSpPr>
        <p:spPr>
          <a:xfrm>
            <a:off x="1364800" y="1688125"/>
            <a:ext cx="2125500" cy="2130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Card</a:t>
            </a:r>
          </a:p>
          <a:p>
            <a:pPr lvl="0" rtl="0" algn="ctr">
              <a:spcBef>
                <a:spcPts val="0"/>
              </a:spcBef>
              <a:buNone/>
            </a:pPr>
            <a:r>
              <a:t/>
            </a:r>
            <a:endParaRPr sz="1800"/>
          </a:p>
          <a:p>
            <a:pPr lvl="0" rtl="0" algn="ctr">
              <a:spcBef>
                <a:spcPts val="0"/>
              </a:spcBef>
              <a:buNone/>
            </a:pPr>
            <a:r>
              <a:rPr lang="en" sz="1800"/>
              <a:t>id-number: integer</a:t>
            </a:r>
          </a:p>
          <a:p>
            <a:pPr lvl="0" rtl="0" algn="ctr">
              <a:spcBef>
                <a:spcPts val="0"/>
              </a:spcBef>
              <a:buNone/>
            </a:pPr>
            <a:r>
              <a:rPr lang="en" sz="1800"/>
              <a:t>height: integer</a:t>
            </a:r>
          </a:p>
          <a:p>
            <a:pPr lvl="0" rtl="0" algn="ctr">
              <a:spcBef>
                <a:spcPts val="0"/>
              </a:spcBef>
              <a:buNone/>
            </a:pPr>
            <a:r>
              <a:rPr lang="en" sz="1800"/>
              <a:t>width: integer</a:t>
            </a:r>
          </a:p>
          <a:p>
            <a:pPr lvl="0" rtl="0" algn="ctr">
              <a:spcBef>
                <a:spcPts val="0"/>
              </a:spcBef>
              <a:buNone/>
            </a:pPr>
            <a:r>
              <a:t/>
            </a:r>
            <a:endParaRPr sz="1100"/>
          </a:p>
          <a:p>
            <a:pPr lvl="0" rtl="0" algn="ctr">
              <a:spcBef>
                <a:spcPts val="0"/>
              </a:spcBef>
              <a:buNone/>
            </a:pPr>
            <a:r>
              <a:rPr lang="en" sz="1800"/>
              <a:t>issue()</a:t>
            </a:r>
          </a:p>
          <a:p>
            <a:pPr lvl="0" rtl="0" algn="ctr">
              <a:spcBef>
                <a:spcPts val="0"/>
              </a:spcBef>
              <a:buNone/>
            </a:pPr>
            <a:r>
              <a:rPr lang="en" sz="1800"/>
              <a:t>revoke()</a:t>
            </a:r>
          </a:p>
        </p:txBody>
      </p:sp>
      <p:cxnSp>
        <p:nvCxnSpPr>
          <p:cNvPr id="164" name="Shape 164"/>
          <p:cNvCxnSpPr/>
          <p:nvPr/>
        </p:nvCxnSpPr>
        <p:spPr>
          <a:xfrm>
            <a:off x="1359398" y="2157375"/>
            <a:ext cx="2136300" cy="0"/>
          </a:xfrm>
          <a:prstGeom prst="straightConnector1">
            <a:avLst/>
          </a:prstGeom>
          <a:noFill/>
          <a:ln cap="flat" cmpd="sng" w="19050">
            <a:solidFill>
              <a:schemeClr val="dk2"/>
            </a:solidFill>
            <a:prstDash val="solid"/>
            <a:round/>
            <a:headEnd len="lg" w="lg" type="none"/>
            <a:tailEnd len="lg" w="lg" type="none"/>
          </a:ln>
        </p:spPr>
      </p:cxnSp>
      <p:cxnSp>
        <p:nvCxnSpPr>
          <p:cNvPr id="165" name="Shape 165"/>
          <p:cNvCxnSpPr/>
          <p:nvPr/>
        </p:nvCxnSpPr>
        <p:spPr>
          <a:xfrm>
            <a:off x="1359398" y="3222775"/>
            <a:ext cx="2136300" cy="0"/>
          </a:xfrm>
          <a:prstGeom prst="straightConnector1">
            <a:avLst/>
          </a:prstGeom>
          <a:noFill/>
          <a:ln cap="flat" cmpd="sng" w="19050">
            <a:solidFill>
              <a:schemeClr val="dk2"/>
            </a:solidFill>
            <a:prstDash val="solid"/>
            <a:round/>
            <a:headEnd len="lg" w="lg" type="none"/>
            <a:tailEnd len="lg" w="lg" type="none"/>
          </a:ln>
        </p:spPr>
      </p:cxnSp>
      <p:sp>
        <p:nvSpPr>
          <p:cNvPr id="166" name="Shape 166"/>
          <p:cNvSpPr/>
          <p:nvPr/>
        </p:nvSpPr>
        <p:spPr>
          <a:xfrm>
            <a:off x="65800" y="4412675"/>
            <a:ext cx="2136300" cy="2130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Drivers Licence</a:t>
            </a:r>
          </a:p>
          <a:p>
            <a:pPr lvl="0" rtl="0" algn="ctr">
              <a:spcBef>
                <a:spcPts val="0"/>
              </a:spcBef>
              <a:buNone/>
            </a:pPr>
            <a:r>
              <a:t/>
            </a:r>
            <a:endParaRPr sz="1800"/>
          </a:p>
          <a:p>
            <a:pPr lvl="0" rtl="0" algn="ctr">
              <a:spcBef>
                <a:spcPts val="0"/>
              </a:spcBef>
              <a:buNone/>
            </a:pPr>
            <a:r>
              <a:rPr lang="en" sz="1800"/>
              <a:t>class: Vehicle</a:t>
            </a:r>
          </a:p>
          <a:p>
            <a:pPr lvl="0" rtl="0" algn="ctr">
              <a:spcBef>
                <a:spcPts val="0"/>
              </a:spcBef>
              <a:buNone/>
            </a:pPr>
            <a:r>
              <a:rPr lang="en" sz="1800"/>
              <a:t>issued: Date</a:t>
            </a:r>
          </a:p>
          <a:p>
            <a:pPr rtl="0" algn="ctr">
              <a:spcBef>
                <a:spcPts val="0"/>
              </a:spcBef>
              <a:buNone/>
            </a:pPr>
            <a:r>
              <a:rPr lang="en" sz="1800"/>
              <a:t>expires: Date</a:t>
            </a:r>
          </a:p>
          <a:p>
            <a:pPr lvl="0" rtl="0" algn="ctr">
              <a:spcBef>
                <a:spcPts val="0"/>
              </a:spcBef>
              <a:buNone/>
            </a:pPr>
            <a:r>
              <a:rPr lang="en" sz="1800"/>
              <a:t>restrictions: String[]</a:t>
            </a:r>
          </a:p>
          <a:p>
            <a:pPr lvl="0" rtl="0" algn="l">
              <a:spcBef>
                <a:spcPts val="0"/>
              </a:spcBef>
              <a:buNone/>
            </a:pPr>
            <a:r>
              <a:t/>
            </a:r>
            <a:endParaRPr sz="1100"/>
          </a:p>
          <a:p>
            <a:pPr lvl="0" rtl="0" algn="ctr">
              <a:spcBef>
                <a:spcPts val="0"/>
              </a:spcBef>
              <a:buNone/>
            </a:pPr>
            <a:r>
              <a:rPr lang="en" sz="1800"/>
              <a:t>renew()</a:t>
            </a:r>
          </a:p>
        </p:txBody>
      </p:sp>
      <p:cxnSp>
        <p:nvCxnSpPr>
          <p:cNvPr id="167" name="Shape 167"/>
          <p:cNvCxnSpPr/>
          <p:nvPr/>
        </p:nvCxnSpPr>
        <p:spPr>
          <a:xfrm>
            <a:off x="65800" y="4881925"/>
            <a:ext cx="2136300" cy="0"/>
          </a:xfrm>
          <a:prstGeom prst="straightConnector1">
            <a:avLst/>
          </a:prstGeom>
          <a:noFill/>
          <a:ln cap="flat" cmpd="sng" w="19050">
            <a:solidFill>
              <a:schemeClr val="dk2"/>
            </a:solidFill>
            <a:prstDash val="solid"/>
            <a:round/>
            <a:headEnd len="lg" w="lg" type="none"/>
            <a:tailEnd len="lg" w="lg" type="none"/>
          </a:ln>
        </p:spPr>
      </p:cxnSp>
      <p:cxnSp>
        <p:nvCxnSpPr>
          <p:cNvPr id="168" name="Shape 168"/>
          <p:cNvCxnSpPr/>
          <p:nvPr/>
        </p:nvCxnSpPr>
        <p:spPr>
          <a:xfrm>
            <a:off x="65800" y="6225875"/>
            <a:ext cx="2136300" cy="0"/>
          </a:xfrm>
          <a:prstGeom prst="straightConnector1">
            <a:avLst/>
          </a:prstGeom>
          <a:noFill/>
          <a:ln cap="flat" cmpd="sng" w="19050">
            <a:solidFill>
              <a:schemeClr val="dk2"/>
            </a:solidFill>
            <a:prstDash val="solid"/>
            <a:round/>
            <a:headEnd len="lg" w="lg" type="none"/>
            <a:tailEnd len="lg" w="lg" type="none"/>
          </a:ln>
        </p:spPr>
      </p:cxnSp>
      <p:sp>
        <p:nvSpPr>
          <p:cNvPr id="169" name="Shape 169"/>
          <p:cNvSpPr/>
          <p:nvPr/>
        </p:nvSpPr>
        <p:spPr>
          <a:xfrm>
            <a:off x="2460877" y="4412675"/>
            <a:ext cx="1909500" cy="18131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ID Card</a:t>
            </a:r>
          </a:p>
          <a:p>
            <a:pPr lvl="0" rtl="0" algn="l">
              <a:spcBef>
                <a:spcPts val="0"/>
              </a:spcBef>
              <a:buNone/>
            </a:pPr>
            <a:r>
              <a:t/>
            </a:r>
            <a:endParaRPr sz="1800"/>
          </a:p>
          <a:p>
            <a:pPr lvl="0" rtl="0" algn="ctr">
              <a:spcBef>
                <a:spcPts val="0"/>
              </a:spcBef>
              <a:buNone/>
            </a:pPr>
            <a:r>
              <a:rPr lang="en" sz="1800"/>
              <a:t>issued: Date</a:t>
            </a:r>
          </a:p>
          <a:p>
            <a:pPr lvl="0" rtl="0" algn="ctr">
              <a:spcBef>
                <a:spcPts val="0"/>
              </a:spcBef>
              <a:buNone/>
            </a:pPr>
            <a:r>
              <a:rPr lang="en" sz="1800"/>
              <a:t>expires: Date</a:t>
            </a:r>
          </a:p>
          <a:p>
            <a:pPr lvl="0" rtl="0" algn="l">
              <a:spcBef>
                <a:spcPts val="0"/>
              </a:spcBef>
              <a:buNone/>
            </a:pPr>
            <a:r>
              <a:t/>
            </a:r>
            <a:endParaRPr sz="1100"/>
          </a:p>
          <a:p>
            <a:pPr lvl="0" rtl="0" algn="ctr">
              <a:spcBef>
                <a:spcPts val="0"/>
              </a:spcBef>
              <a:buNone/>
            </a:pPr>
            <a:r>
              <a:rPr lang="en" sz="1800"/>
              <a:t>renew()</a:t>
            </a:r>
          </a:p>
        </p:txBody>
      </p:sp>
      <p:cxnSp>
        <p:nvCxnSpPr>
          <p:cNvPr id="170" name="Shape 170"/>
          <p:cNvCxnSpPr/>
          <p:nvPr/>
        </p:nvCxnSpPr>
        <p:spPr>
          <a:xfrm>
            <a:off x="2456025" y="4881925"/>
            <a:ext cx="1919099" cy="0"/>
          </a:xfrm>
          <a:prstGeom prst="straightConnector1">
            <a:avLst/>
          </a:prstGeom>
          <a:noFill/>
          <a:ln cap="flat" cmpd="sng" w="19050">
            <a:solidFill>
              <a:schemeClr val="dk2"/>
            </a:solidFill>
            <a:prstDash val="solid"/>
            <a:round/>
            <a:headEnd len="lg" w="lg" type="none"/>
            <a:tailEnd len="lg" w="lg" type="none"/>
          </a:ln>
        </p:spPr>
      </p:cxnSp>
      <p:cxnSp>
        <p:nvCxnSpPr>
          <p:cNvPr id="171" name="Shape 171"/>
          <p:cNvCxnSpPr/>
          <p:nvPr/>
        </p:nvCxnSpPr>
        <p:spPr>
          <a:xfrm>
            <a:off x="2456025" y="5833200"/>
            <a:ext cx="1919099" cy="0"/>
          </a:xfrm>
          <a:prstGeom prst="straightConnector1">
            <a:avLst/>
          </a:prstGeom>
          <a:noFill/>
          <a:ln cap="flat" cmpd="sng" w="19050">
            <a:solidFill>
              <a:schemeClr val="dk2"/>
            </a:solidFill>
            <a:prstDash val="solid"/>
            <a:round/>
            <a:headEnd len="lg" w="lg" type="none"/>
            <a:tailEnd len="lg" w="lg" type="none"/>
          </a:ln>
        </p:spPr>
      </p:cxnSp>
      <p:cxnSp>
        <p:nvCxnSpPr>
          <p:cNvPr id="172" name="Shape 172"/>
          <p:cNvCxnSpPr>
            <a:stCxn id="166" idx="0"/>
            <a:endCxn id="163" idx="2"/>
          </p:cNvCxnSpPr>
          <p:nvPr/>
        </p:nvCxnSpPr>
        <p:spPr>
          <a:xfrm flipH="1" rot="10800000">
            <a:off x="1133950" y="3818975"/>
            <a:ext cx="1293599" cy="593700"/>
          </a:xfrm>
          <a:prstGeom prst="straightConnector1">
            <a:avLst/>
          </a:prstGeom>
          <a:noFill/>
          <a:ln cap="flat" cmpd="sng" w="38100">
            <a:solidFill>
              <a:schemeClr val="dk2"/>
            </a:solidFill>
            <a:prstDash val="solid"/>
            <a:round/>
            <a:headEnd len="lg" w="lg" type="none"/>
            <a:tailEnd len="lg" w="lg" type="triangle"/>
          </a:ln>
        </p:spPr>
      </p:cxnSp>
      <p:cxnSp>
        <p:nvCxnSpPr>
          <p:cNvPr id="173" name="Shape 173"/>
          <p:cNvCxnSpPr>
            <a:stCxn id="169" idx="0"/>
            <a:endCxn id="163" idx="2"/>
          </p:cNvCxnSpPr>
          <p:nvPr/>
        </p:nvCxnSpPr>
        <p:spPr>
          <a:xfrm rot="10800000">
            <a:off x="2427427" y="3818975"/>
            <a:ext cx="988200" cy="593700"/>
          </a:xfrm>
          <a:prstGeom prst="straightConnector1">
            <a:avLst/>
          </a:prstGeom>
          <a:noFill/>
          <a:ln cap="flat" cmpd="sng" w="38100">
            <a:solidFill>
              <a:schemeClr val="dk2"/>
            </a:solidFill>
            <a:prstDash val="solid"/>
            <a:round/>
            <a:headEnd len="lg" w="lg" type="none"/>
            <a:tailEnd len="lg" w="lg" type="triangle"/>
          </a:ln>
        </p:spPr>
      </p:cxn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Polymorphism</a:t>
            </a:r>
          </a:p>
        </p:txBody>
      </p:sp>
      <p:sp>
        <p:nvSpPr>
          <p:cNvPr id="179" name="Shape 179"/>
          <p:cNvSpPr txBox="1"/>
          <p:nvPr>
            <p:ph idx="1" type="body"/>
          </p:nvPr>
        </p:nvSpPr>
        <p:spPr>
          <a:xfrm>
            <a:off x="457200" y="1600200"/>
            <a:ext cx="43308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sz="2200"/>
              <a:t>The same operation may behave differently when used on different classes.</a:t>
            </a:r>
          </a:p>
          <a:p>
            <a:pPr indent="-228600" lvl="1" marL="914400" marR="0" rtl="0" algn="l">
              <a:lnSpc>
                <a:spcPct val="100000"/>
              </a:lnSpc>
              <a:spcBef>
                <a:spcPts val="600"/>
              </a:spcBef>
              <a:spcAft>
                <a:spcPts val="0"/>
              </a:spcAft>
              <a:buSzPct val="100000"/>
            </a:pPr>
            <a:r>
              <a:rPr lang="en" sz="2000"/>
              <a:t>Specifically, we can </a:t>
            </a:r>
            <a:r>
              <a:rPr i="1" lang="en" sz="2000"/>
              <a:t>redefine operations</a:t>
            </a:r>
            <a:r>
              <a:rPr lang="en" sz="2000"/>
              <a:t> in each related class.</a:t>
            </a:r>
          </a:p>
          <a:p>
            <a:pPr indent="-228600" lvl="0" marL="457200" marR="0" rtl="0" algn="l">
              <a:lnSpc>
                <a:spcPct val="100000"/>
              </a:lnSpc>
              <a:spcBef>
                <a:spcPts val="600"/>
              </a:spcBef>
              <a:spcAft>
                <a:spcPts val="0"/>
              </a:spcAft>
              <a:buSzPct val="100000"/>
            </a:pPr>
            <a:r>
              <a:rPr lang="en" sz="2200"/>
              <a:t>Because Shape defines an area() method, we know all children offer that method. </a:t>
            </a:r>
          </a:p>
          <a:p>
            <a:pPr indent="-228600" lvl="1" marL="914400" marR="0" rtl="0" algn="l">
              <a:lnSpc>
                <a:spcPct val="100000"/>
              </a:lnSpc>
              <a:spcBef>
                <a:spcPts val="600"/>
              </a:spcBef>
              <a:spcAft>
                <a:spcPts val="0"/>
              </a:spcAft>
              <a:buSzPct val="100000"/>
            </a:pPr>
            <a:r>
              <a:rPr lang="en" sz="2000"/>
              <a:t>But, we can redefine that method in each child to offer the right answer.</a:t>
            </a:r>
          </a:p>
        </p:txBody>
      </p:sp>
      <p:sp>
        <p:nvSpPr>
          <p:cNvPr id="180" name="Shape 180"/>
          <p:cNvSpPr/>
          <p:nvPr/>
        </p:nvSpPr>
        <p:spPr>
          <a:xfrm>
            <a:off x="6404907" y="1769400"/>
            <a:ext cx="906300" cy="6245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rtl="0" algn="ctr">
              <a:spcBef>
                <a:spcPts val="0"/>
              </a:spcBef>
              <a:buNone/>
            </a:pPr>
            <a:r>
              <a:rPr lang="en"/>
              <a:t>Shape</a:t>
            </a:r>
          </a:p>
          <a:p>
            <a:pPr rtl="0" algn="ctr">
              <a:spcBef>
                <a:spcPts val="0"/>
              </a:spcBef>
              <a:buNone/>
            </a:pPr>
            <a:r>
              <a:t/>
            </a:r>
            <a:endParaRPr/>
          </a:p>
          <a:p>
            <a:pPr algn="ctr">
              <a:spcBef>
                <a:spcPts val="0"/>
              </a:spcBef>
              <a:buNone/>
            </a:pPr>
            <a:r>
              <a:rPr lang="en"/>
              <a:t>area()</a:t>
            </a:r>
          </a:p>
        </p:txBody>
      </p:sp>
      <p:sp>
        <p:nvSpPr>
          <p:cNvPr id="181" name="Shape 181"/>
          <p:cNvSpPr/>
          <p:nvPr/>
        </p:nvSpPr>
        <p:spPr>
          <a:xfrm>
            <a:off x="5331425" y="2833490"/>
            <a:ext cx="906300" cy="6245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rtl="0" algn="ctr">
              <a:spcBef>
                <a:spcPts val="0"/>
              </a:spcBef>
              <a:buNone/>
            </a:pPr>
            <a:r>
              <a:rPr lang="en"/>
              <a:t>Square</a:t>
            </a:r>
          </a:p>
          <a:p>
            <a:pPr lvl="0" rtl="0" algn="ctr">
              <a:spcBef>
                <a:spcPts val="0"/>
              </a:spcBef>
              <a:buClr>
                <a:schemeClr val="dk1"/>
              </a:buClr>
              <a:buFont typeface="Arial"/>
              <a:buNone/>
            </a:pPr>
            <a:r>
              <a:t/>
            </a:r>
            <a:endParaRPr>
              <a:solidFill>
                <a:schemeClr val="dk1"/>
              </a:solidFill>
            </a:endParaRPr>
          </a:p>
          <a:p>
            <a:pPr lvl="0" rtl="0" algn="ctr">
              <a:spcBef>
                <a:spcPts val="0"/>
              </a:spcBef>
              <a:buClr>
                <a:schemeClr val="dk1"/>
              </a:buClr>
              <a:buSzPct val="78571"/>
              <a:buFont typeface="Arial"/>
              <a:buNone/>
            </a:pPr>
            <a:r>
              <a:rPr lang="en">
                <a:solidFill>
                  <a:schemeClr val="dk1"/>
                </a:solidFill>
              </a:rPr>
              <a:t>area()</a:t>
            </a:r>
          </a:p>
        </p:txBody>
      </p:sp>
      <p:sp>
        <p:nvSpPr>
          <p:cNvPr id="182" name="Shape 182"/>
          <p:cNvSpPr/>
          <p:nvPr/>
        </p:nvSpPr>
        <p:spPr>
          <a:xfrm>
            <a:off x="6404907" y="2833490"/>
            <a:ext cx="906300" cy="6245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Circle</a:t>
            </a:r>
          </a:p>
          <a:p>
            <a:pPr lvl="0" rtl="0" algn="ctr">
              <a:spcBef>
                <a:spcPts val="0"/>
              </a:spcBef>
              <a:buClr>
                <a:schemeClr val="dk1"/>
              </a:buClr>
              <a:buFont typeface="Arial"/>
              <a:buNone/>
            </a:pPr>
            <a:r>
              <a:t/>
            </a:r>
            <a:endParaRPr/>
          </a:p>
          <a:p>
            <a:pPr lvl="0" rtl="0" algn="ctr">
              <a:spcBef>
                <a:spcPts val="0"/>
              </a:spcBef>
              <a:buClr>
                <a:schemeClr val="dk1"/>
              </a:buClr>
              <a:buSzPct val="78571"/>
              <a:buFont typeface="Arial"/>
              <a:buNone/>
            </a:pPr>
            <a:r>
              <a:rPr lang="en">
                <a:solidFill>
                  <a:schemeClr val="dk1"/>
                </a:solidFill>
              </a:rPr>
              <a:t>area()</a:t>
            </a:r>
          </a:p>
        </p:txBody>
      </p:sp>
      <p:sp>
        <p:nvSpPr>
          <p:cNvPr id="183" name="Shape 183"/>
          <p:cNvSpPr/>
          <p:nvPr/>
        </p:nvSpPr>
        <p:spPr>
          <a:xfrm>
            <a:off x="7478389" y="2833490"/>
            <a:ext cx="906300" cy="6245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rtl="0" algn="ctr">
              <a:spcBef>
                <a:spcPts val="0"/>
              </a:spcBef>
              <a:buNone/>
            </a:pPr>
            <a:r>
              <a:rPr lang="en"/>
              <a:t>Triangle</a:t>
            </a:r>
          </a:p>
          <a:p>
            <a:pPr lvl="0" rtl="0" algn="ctr">
              <a:spcBef>
                <a:spcPts val="0"/>
              </a:spcBef>
              <a:buClr>
                <a:schemeClr val="dk1"/>
              </a:buClr>
              <a:buFont typeface="Arial"/>
              <a:buNone/>
            </a:pPr>
            <a:r>
              <a:t/>
            </a:r>
            <a:endParaRPr>
              <a:solidFill>
                <a:schemeClr val="dk1"/>
              </a:solidFill>
            </a:endParaRPr>
          </a:p>
          <a:p>
            <a:pPr lvl="0" rtl="0" algn="ctr">
              <a:spcBef>
                <a:spcPts val="0"/>
              </a:spcBef>
              <a:buClr>
                <a:schemeClr val="dk1"/>
              </a:buClr>
              <a:buSzPct val="78571"/>
              <a:buFont typeface="Arial"/>
              <a:buNone/>
            </a:pPr>
            <a:r>
              <a:rPr lang="en">
                <a:solidFill>
                  <a:schemeClr val="dk1"/>
                </a:solidFill>
              </a:rPr>
              <a:t>area()</a:t>
            </a:r>
          </a:p>
        </p:txBody>
      </p:sp>
      <p:cxnSp>
        <p:nvCxnSpPr>
          <p:cNvPr id="184" name="Shape 184"/>
          <p:cNvCxnSpPr>
            <a:stCxn id="181" idx="0"/>
            <a:endCxn id="180" idx="2"/>
          </p:cNvCxnSpPr>
          <p:nvPr/>
        </p:nvCxnSpPr>
        <p:spPr>
          <a:xfrm flipH="1" rot="10800000">
            <a:off x="5784575" y="2393990"/>
            <a:ext cx="1073400" cy="439500"/>
          </a:xfrm>
          <a:prstGeom prst="straightConnector1">
            <a:avLst/>
          </a:prstGeom>
          <a:noFill/>
          <a:ln cap="flat" cmpd="sng" w="19050">
            <a:solidFill>
              <a:schemeClr val="dk2"/>
            </a:solidFill>
            <a:prstDash val="solid"/>
            <a:round/>
            <a:headEnd len="lg" w="lg" type="none"/>
            <a:tailEnd len="lg" w="lg" type="triangle"/>
          </a:ln>
        </p:spPr>
      </p:cxnSp>
      <p:cxnSp>
        <p:nvCxnSpPr>
          <p:cNvPr id="185" name="Shape 185"/>
          <p:cNvCxnSpPr>
            <a:stCxn id="182" idx="0"/>
            <a:endCxn id="180" idx="2"/>
          </p:cNvCxnSpPr>
          <p:nvPr/>
        </p:nvCxnSpPr>
        <p:spPr>
          <a:xfrm rot="10800000">
            <a:off x="6858057" y="2393990"/>
            <a:ext cx="0" cy="439500"/>
          </a:xfrm>
          <a:prstGeom prst="straightConnector1">
            <a:avLst/>
          </a:prstGeom>
          <a:noFill/>
          <a:ln cap="flat" cmpd="sng" w="19050">
            <a:solidFill>
              <a:schemeClr val="dk2"/>
            </a:solidFill>
            <a:prstDash val="solid"/>
            <a:round/>
            <a:headEnd len="lg" w="lg" type="none"/>
            <a:tailEnd len="lg" w="lg" type="triangle"/>
          </a:ln>
        </p:spPr>
      </p:cxnSp>
      <p:cxnSp>
        <p:nvCxnSpPr>
          <p:cNvPr id="186" name="Shape 186"/>
          <p:cNvCxnSpPr>
            <a:stCxn id="183" idx="0"/>
            <a:endCxn id="180" idx="2"/>
          </p:cNvCxnSpPr>
          <p:nvPr/>
        </p:nvCxnSpPr>
        <p:spPr>
          <a:xfrm rot="10800000">
            <a:off x="6858139" y="2393990"/>
            <a:ext cx="1073400" cy="439500"/>
          </a:xfrm>
          <a:prstGeom prst="straightConnector1">
            <a:avLst/>
          </a:prstGeom>
          <a:noFill/>
          <a:ln cap="flat" cmpd="sng" w="19050">
            <a:solidFill>
              <a:schemeClr val="dk2"/>
            </a:solidFill>
            <a:prstDash val="solid"/>
            <a:round/>
            <a:headEnd len="lg" w="lg" type="none"/>
            <a:tailEnd len="lg" w="lg" type="triangle"/>
          </a:ln>
        </p:spPr>
      </p:cxnSp>
      <p:cxnSp>
        <p:nvCxnSpPr>
          <p:cNvPr id="187" name="Shape 187"/>
          <p:cNvCxnSpPr>
            <a:stCxn id="180" idx="1"/>
            <a:endCxn id="180" idx="3"/>
          </p:cNvCxnSpPr>
          <p:nvPr/>
        </p:nvCxnSpPr>
        <p:spPr>
          <a:xfrm>
            <a:off x="6404907" y="2081699"/>
            <a:ext cx="906300" cy="0"/>
          </a:xfrm>
          <a:prstGeom prst="straightConnector1">
            <a:avLst/>
          </a:prstGeom>
          <a:noFill/>
          <a:ln cap="flat" cmpd="sng" w="19050">
            <a:solidFill>
              <a:schemeClr val="dk2"/>
            </a:solidFill>
            <a:prstDash val="solid"/>
            <a:round/>
            <a:headEnd len="lg" w="lg" type="none"/>
            <a:tailEnd len="lg" w="lg" type="none"/>
          </a:ln>
        </p:spPr>
      </p:cxnSp>
      <p:cxnSp>
        <p:nvCxnSpPr>
          <p:cNvPr id="188" name="Shape 188"/>
          <p:cNvCxnSpPr>
            <a:stCxn id="181" idx="1"/>
            <a:endCxn id="181" idx="3"/>
          </p:cNvCxnSpPr>
          <p:nvPr/>
        </p:nvCxnSpPr>
        <p:spPr>
          <a:xfrm>
            <a:off x="5331425" y="3145790"/>
            <a:ext cx="906300" cy="0"/>
          </a:xfrm>
          <a:prstGeom prst="straightConnector1">
            <a:avLst/>
          </a:prstGeom>
          <a:noFill/>
          <a:ln cap="flat" cmpd="sng" w="19050">
            <a:solidFill>
              <a:schemeClr val="dk2"/>
            </a:solidFill>
            <a:prstDash val="solid"/>
            <a:round/>
            <a:headEnd len="lg" w="lg" type="none"/>
            <a:tailEnd len="lg" w="lg" type="none"/>
          </a:ln>
        </p:spPr>
      </p:cxnSp>
      <p:cxnSp>
        <p:nvCxnSpPr>
          <p:cNvPr id="189" name="Shape 189"/>
          <p:cNvCxnSpPr>
            <a:stCxn id="182" idx="1"/>
          </p:cNvCxnSpPr>
          <p:nvPr/>
        </p:nvCxnSpPr>
        <p:spPr>
          <a:xfrm>
            <a:off x="6404907" y="3145790"/>
            <a:ext cx="906300" cy="0"/>
          </a:xfrm>
          <a:prstGeom prst="straightConnector1">
            <a:avLst/>
          </a:prstGeom>
          <a:noFill/>
          <a:ln cap="flat" cmpd="sng" w="19050">
            <a:solidFill>
              <a:schemeClr val="dk2"/>
            </a:solidFill>
            <a:prstDash val="solid"/>
            <a:round/>
            <a:headEnd len="lg" w="lg" type="none"/>
            <a:tailEnd len="lg" w="lg" type="none"/>
          </a:ln>
        </p:spPr>
      </p:cxnSp>
      <p:cxnSp>
        <p:nvCxnSpPr>
          <p:cNvPr id="190" name="Shape 190"/>
          <p:cNvCxnSpPr>
            <a:stCxn id="183" idx="1"/>
            <a:endCxn id="183" idx="3"/>
          </p:cNvCxnSpPr>
          <p:nvPr/>
        </p:nvCxnSpPr>
        <p:spPr>
          <a:xfrm>
            <a:off x="7478389" y="3145790"/>
            <a:ext cx="906300" cy="0"/>
          </a:xfrm>
          <a:prstGeom prst="straightConnector1">
            <a:avLst/>
          </a:prstGeom>
          <a:noFill/>
          <a:ln cap="flat" cmpd="sng" w="19050">
            <a:solidFill>
              <a:schemeClr val="dk2"/>
            </a:solidFill>
            <a:prstDash val="solid"/>
            <a:round/>
            <a:headEnd len="lg" w="lg" type="none"/>
            <a:tailEnd len="lg" w="lg" type="none"/>
          </a:ln>
        </p:spPr>
      </p:cxnSp>
      <p:sp>
        <p:nvSpPr>
          <p:cNvPr id="191" name="Shape 191"/>
          <p:cNvSpPr txBox="1"/>
          <p:nvPr/>
        </p:nvSpPr>
        <p:spPr>
          <a:xfrm>
            <a:off x="4996200" y="3339975"/>
            <a:ext cx="4147799" cy="1252200"/>
          </a:xfrm>
          <a:prstGeom prst="rect">
            <a:avLst/>
          </a:prstGeom>
          <a:noFill/>
          <a:ln>
            <a:noFill/>
          </a:ln>
        </p:spPr>
        <p:txBody>
          <a:bodyPr anchorCtr="0" anchor="t" bIns="91425" lIns="91425" rIns="91425" tIns="91425">
            <a:noAutofit/>
          </a:bodyPr>
          <a:lstStyle/>
          <a:p>
            <a:pPr lvl="0" rtl="0">
              <a:spcBef>
                <a:spcPts val="0"/>
              </a:spcBef>
              <a:buNone/>
            </a:pPr>
            <a:r>
              <a:t/>
            </a:r>
            <a:endParaRPr/>
          </a:p>
          <a:p>
            <a:pPr indent="-368300" lvl="0" marL="457200" rtl="0">
              <a:spcBef>
                <a:spcPts val="0"/>
              </a:spcBef>
              <a:buSzPct val="100000"/>
              <a:buChar char="●"/>
            </a:pPr>
            <a:r>
              <a:rPr lang="en" sz="2200"/>
              <a:t>Because objects are instances of both their class and their parent class:</a:t>
            </a:r>
          </a:p>
          <a:p>
            <a:pPr rtl="0">
              <a:spcBef>
                <a:spcPts val="0"/>
              </a:spcBef>
              <a:buNone/>
            </a:pPr>
            <a:r>
              <a:rPr lang="en" sz="2000"/>
              <a:t>	</a:t>
            </a:r>
            <a:r>
              <a:rPr lang="en"/>
              <a:t>void getArea(Shape s){</a:t>
            </a:r>
          </a:p>
          <a:p>
            <a:pPr rtl="0">
              <a:spcBef>
                <a:spcPts val="0"/>
              </a:spcBef>
              <a:buNone/>
            </a:pPr>
            <a:r>
              <a:rPr lang="en"/>
              <a:t>		System.out.println(s.area());</a:t>
            </a:r>
          </a:p>
          <a:p>
            <a:pPr rtl="0">
              <a:spcBef>
                <a:spcPts val="0"/>
              </a:spcBef>
              <a:buNone/>
            </a:pPr>
            <a:r>
              <a:rPr lang="en"/>
              <a:t>	}</a:t>
            </a:r>
          </a:p>
          <a:p>
            <a:pPr indent="457200" rtl="0">
              <a:spcBef>
                <a:spcPts val="0"/>
              </a:spcBef>
              <a:buNone/>
            </a:pPr>
            <a:r>
              <a:rPr lang="en" sz="2200"/>
              <a:t>Gives the right answer if a </a:t>
            </a:r>
          </a:p>
          <a:p>
            <a:pPr indent="457200" rtl="0">
              <a:spcBef>
                <a:spcPts val="0"/>
              </a:spcBef>
              <a:buNone/>
            </a:pPr>
            <a:r>
              <a:rPr lang="en" sz="2200"/>
              <a:t>square, circle, triangle, etc </a:t>
            </a:r>
          </a:p>
          <a:p>
            <a:pPr indent="457200" lvl="0" rtl="0">
              <a:spcBef>
                <a:spcPts val="0"/>
              </a:spcBef>
              <a:buNone/>
            </a:pPr>
            <a:r>
              <a:rPr lang="en" sz="2200"/>
              <a:t>is passed in.</a:t>
            </a:r>
          </a:p>
        </p:txBody>
      </p:sp>
      <p:sp>
        <p:nvSpPr>
          <p:cNvPr id="192" name="Shape 19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18</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nvSpPr>
        <p:spPr>
          <a:xfrm>
            <a:off x="304450" y="1586325"/>
            <a:ext cx="8700599" cy="2451600"/>
          </a:xfrm>
          <a:prstGeom prst="rect">
            <a:avLst/>
          </a:prstGeom>
          <a:noFill/>
          <a:ln>
            <a:noFill/>
          </a:ln>
        </p:spPr>
        <p:txBody>
          <a:bodyPr anchorCtr="0" anchor="t" bIns="91425" lIns="91425" rIns="91425" tIns="91425">
            <a:noAutofit/>
          </a:bodyPr>
          <a:lstStyle/>
          <a:p>
            <a:pPr lvl="0" rtl="0">
              <a:spcBef>
                <a:spcPts val="0"/>
              </a:spcBef>
              <a:buNone/>
            </a:pPr>
            <a:r>
              <a:rPr b="1" lang="en" sz="4800">
                <a:solidFill>
                  <a:srgbClr val="FFFFFF"/>
                </a:solidFill>
              </a:rPr>
              <a:t>Class Diagrams</a:t>
            </a:r>
          </a:p>
          <a:p>
            <a:pPr lvl="0" rtl="0">
              <a:spcBef>
                <a:spcPts val="0"/>
              </a:spcBef>
              <a:buNone/>
            </a:pPr>
            <a:r>
              <a:rPr b="1" lang="en" sz="3600">
                <a:solidFill>
                  <a:srgbClr val="FFFFFF"/>
                </a:solidFill>
              </a:rPr>
              <a:t>Visualize system structure: classes and how they relate.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Objectives for Today</a:t>
            </a:r>
          </a:p>
        </p:txBody>
      </p:sp>
      <p:sp>
        <p:nvSpPr>
          <p:cNvPr id="47" name="Shape 47"/>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Introduce object-oriented design.</a:t>
            </a:r>
          </a:p>
          <a:p>
            <a:pPr indent="-228600" lvl="1" marL="914400" marR="0" rtl="0" algn="l">
              <a:lnSpc>
                <a:spcPct val="100000"/>
              </a:lnSpc>
              <a:spcBef>
                <a:spcPts val="600"/>
              </a:spcBef>
              <a:spcAft>
                <a:spcPts val="0"/>
              </a:spcAft>
              <a:buSzPct val="100000"/>
            </a:pPr>
            <a:r>
              <a:rPr lang="en" sz="2800"/>
              <a:t>Design the system based on interactions between entities.</a:t>
            </a:r>
          </a:p>
          <a:p>
            <a:pPr indent="-228600" lvl="0" marL="457200" marR="0" rtl="0" algn="l">
              <a:lnSpc>
                <a:spcPct val="100000"/>
              </a:lnSpc>
              <a:spcBef>
                <a:spcPts val="600"/>
              </a:spcBef>
              <a:spcAft>
                <a:spcPts val="0"/>
              </a:spcAft>
            </a:pPr>
            <a:r>
              <a:rPr lang="en"/>
              <a:t>UML Class Diagrams</a:t>
            </a:r>
          </a:p>
          <a:p>
            <a:pPr indent="-228600" lvl="1" marL="914400" marR="0" rtl="0" algn="l">
              <a:lnSpc>
                <a:spcPct val="100000"/>
              </a:lnSpc>
              <a:spcBef>
                <a:spcPts val="600"/>
              </a:spcBef>
              <a:spcAft>
                <a:spcPts val="0"/>
              </a:spcAft>
              <a:buSzPct val="100000"/>
            </a:pPr>
            <a:r>
              <a:rPr lang="en" sz="2800"/>
              <a:t>Visualization of the static structure of the classes and their relationships.</a:t>
            </a:r>
          </a:p>
        </p:txBody>
      </p:sp>
      <p:sp>
        <p:nvSpPr>
          <p:cNvPr id="48" name="Shape 4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Class Diagrams</a:t>
            </a:r>
          </a:p>
        </p:txBody>
      </p:sp>
      <p:sp>
        <p:nvSpPr>
          <p:cNvPr id="203" name="Shape 203"/>
          <p:cNvSpPr txBox="1"/>
          <p:nvPr>
            <p:ph idx="1" type="body"/>
          </p:nvPr>
        </p:nvSpPr>
        <p:spPr>
          <a:xfrm>
            <a:off x="457200" y="1600200"/>
            <a:ext cx="3994500" cy="1833899"/>
          </a:xfrm>
          <a:prstGeom prst="rect">
            <a:avLst/>
          </a:prstGeom>
        </p:spPr>
        <p:txBody>
          <a:bodyPr anchorCtr="0" anchor="t" bIns="91425" lIns="91425" rIns="91425" tIns="91425">
            <a:noAutofit/>
          </a:bodyPr>
          <a:lstStyle/>
          <a:p>
            <a:pPr rtl="0">
              <a:spcBef>
                <a:spcPts val="0"/>
              </a:spcBef>
              <a:buNone/>
            </a:pPr>
            <a:r>
              <a:rPr b="1" lang="en"/>
              <a:t>Class Diagram:</a:t>
            </a:r>
          </a:p>
          <a:p>
            <a:pPr>
              <a:spcBef>
                <a:spcPts val="0"/>
              </a:spcBef>
              <a:buNone/>
            </a:pPr>
            <a:r>
              <a:rPr lang="en"/>
              <a:t>Used to describe class with attributes.</a:t>
            </a:r>
          </a:p>
        </p:txBody>
      </p:sp>
      <p:sp>
        <p:nvSpPr>
          <p:cNvPr id="204" name="Shape 204"/>
          <p:cNvSpPr txBox="1"/>
          <p:nvPr>
            <p:ph idx="2" type="body"/>
          </p:nvPr>
        </p:nvSpPr>
        <p:spPr>
          <a:xfrm>
            <a:off x="4692275" y="1600200"/>
            <a:ext cx="4225499" cy="2342399"/>
          </a:xfrm>
          <a:prstGeom prst="rect">
            <a:avLst/>
          </a:prstGeom>
        </p:spPr>
        <p:txBody>
          <a:bodyPr anchorCtr="0" anchor="t" bIns="91425" lIns="91425" rIns="91425" tIns="91425">
            <a:noAutofit/>
          </a:bodyPr>
          <a:lstStyle/>
          <a:p>
            <a:pPr rtl="0">
              <a:spcBef>
                <a:spcPts val="0"/>
              </a:spcBef>
              <a:buNone/>
            </a:pPr>
            <a:r>
              <a:rPr b="1" lang="en" sz="2400"/>
              <a:t>Attributes </a:t>
            </a:r>
            <a:r>
              <a:rPr lang="en" sz="2400"/>
              <a:t>are variables </a:t>
            </a:r>
          </a:p>
          <a:p>
            <a:pPr indent="-228600" lvl="0" marL="457200" rtl="0">
              <a:spcBef>
                <a:spcPts val="0"/>
              </a:spcBef>
              <a:buSzPct val="100000"/>
            </a:pPr>
            <a:r>
              <a:rPr lang="en" sz="2400"/>
              <a:t>That describe the instantiated object.</a:t>
            </a:r>
          </a:p>
          <a:p>
            <a:pPr indent="-228600" lvl="0" marL="457200" rtl="0">
              <a:spcBef>
                <a:spcPts val="0"/>
              </a:spcBef>
              <a:buSzPct val="100000"/>
            </a:pPr>
            <a:r>
              <a:rPr lang="en" sz="2400"/>
              <a:t>That are used by objects to perform operations.</a:t>
            </a:r>
          </a:p>
          <a:p>
            <a:pPr rtl="0">
              <a:spcBef>
                <a:spcPts val="0"/>
              </a:spcBef>
              <a:buNone/>
            </a:pPr>
            <a:r>
              <a:t/>
            </a:r>
            <a:endParaRPr sz="1100"/>
          </a:p>
          <a:p>
            <a:pPr rtl="0">
              <a:spcBef>
                <a:spcPts val="0"/>
              </a:spcBef>
              <a:buNone/>
            </a:pPr>
            <a:r>
              <a:rPr lang="en" sz="2400"/>
              <a:t>Include the datatype, and (optionally) a symbol to indicate visibility:</a:t>
            </a:r>
          </a:p>
          <a:p>
            <a:pPr indent="-228600" lvl="0" marL="457200">
              <a:spcBef>
                <a:spcPts val="0"/>
              </a:spcBef>
              <a:buSzPct val="100000"/>
            </a:pPr>
            <a:r>
              <a:rPr lang="en" sz="2400"/>
              <a:t>+ (public), - (private), </a:t>
            </a:r>
            <a:br>
              <a:rPr lang="en" sz="2400"/>
            </a:br>
            <a:r>
              <a:rPr lang="en" sz="2400"/>
              <a:t># (protected), </a:t>
            </a:r>
            <a:br>
              <a:rPr lang="en" sz="2400"/>
            </a:br>
            <a:r>
              <a:rPr lang="en" sz="2400"/>
              <a:t>~ (package-level)</a:t>
            </a:r>
          </a:p>
        </p:txBody>
      </p:sp>
      <p:sp>
        <p:nvSpPr>
          <p:cNvPr id="205" name="Shape 205"/>
          <p:cNvSpPr/>
          <p:nvPr/>
        </p:nvSpPr>
        <p:spPr>
          <a:xfrm>
            <a:off x="539500" y="3672825"/>
            <a:ext cx="2884199" cy="17429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rtl="0" algn="ctr">
              <a:spcBef>
                <a:spcPts val="0"/>
              </a:spcBef>
              <a:buNone/>
            </a:pPr>
            <a:r>
              <a:rPr lang="en" sz="1800"/>
              <a:t>Person</a:t>
            </a:r>
          </a:p>
          <a:p>
            <a:pPr rtl="0">
              <a:spcBef>
                <a:spcPts val="0"/>
              </a:spcBef>
              <a:buNone/>
            </a:pPr>
            <a:r>
              <a:t/>
            </a:r>
            <a:endParaRPr sz="1800"/>
          </a:p>
          <a:p>
            <a:pPr rtl="0">
              <a:spcBef>
                <a:spcPts val="0"/>
              </a:spcBef>
              <a:buNone/>
            </a:pPr>
            <a:r>
              <a:rPr lang="en" sz="1800"/>
              <a:t>+name: String</a:t>
            </a:r>
          </a:p>
          <a:p>
            <a:pPr rtl="0">
              <a:spcBef>
                <a:spcPts val="0"/>
              </a:spcBef>
              <a:buNone/>
            </a:pPr>
            <a:r>
              <a:rPr lang="en" sz="1800"/>
              <a:t>age: integer</a:t>
            </a:r>
          </a:p>
          <a:p>
            <a:pPr>
              <a:spcBef>
                <a:spcPts val="0"/>
              </a:spcBef>
              <a:buNone/>
            </a:pPr>
            <a:r>
              <a:rPr lang="en" sz="1800"/>
              <a:t>-currentMember: Boolean</a:t>
            </a:r>
          </a:p>
        </p:txBody>
      </p:sp>
      <p:cxnSp>
        <p:nvCxnSpPr>
          <p:cNvPr id="206" name="Shape 206"/>
          <p:cNvCxnSpPr/>
          <p:nvPr/>
        </p:nvCxnSpPr>
        <p:spPr>
          <a:xfrm>
            <a:off x="539500" y="4243450"/>
            <a:ext cx="2884199" cy="0"/>
          </a:xfrm>
          <a:prstGeom prst="straightConnector1">
            <a:avLst/>
          </a:prstGeom>
          <a:noFill/>
          <a:ln cap="flat" cmpd="sng" w="19050">
            <a:solidFill>
              <a:schemeClr val="dk2"/>
            </a:solidFill>
            <a:prstDash val="solid"/>
            <a:round/>
            <a:headEnd len="lg" w="lg" type="none"/>
            <a:tailEnd len="lg" w="lg" type="none"/>
          </a:ln>
        </p:spPr>
      </p:cxnSp>
      <p:sp>
        <p:nvSpPr>
          <p:cNvPr id="207" name="Shape 20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20</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Operations</a:t>
            </a:r>
          </a:p>
        </p:txBody>
      </p:sp>
      <p:sp>
        <p:nvSpPr>
          <p:cNvPr id="213" name="Shape 213"/>
          <p:cNvSpPr txBox="1"/>
          <p:nvPr>
            <p:ph idx="1" type="body"/>
          </p:nvPr>
        </p:nvSpPr>
        <p:spPr>
          <a:xfrm>
            <a:off x="457200" y="1600200"/>
            <a:ext cx="3994500" cy="1833899"/>
          </a:xfrm>
          <a:prstGeom prst="rect">
            <a:avLst/>
          </a:prstGeom>
        </p:spPr>
        <p:txBody>
          <a:bodyPr anchorCtr="0" anchor="t" bIns="91425" lIns="91425" rIns="91425" tIns="91425">
            <a:noAutofit/>
          </a:bodyPr>
          <a:lstStyle/>
          <a:p>
            <a:pPr lvl="0" rtl="0">
              <a:spcBef>
                <a:spcPts val="0"/>
              </a:spcBef>
              <a:buNone/>
            </a:pPr>
            <a:r>
              <a:rPr b="1" lang="en"/>
              <a:t>Operations</a:t>
            </a:r>
            <a:r>
              <a:rPr lang="en"/>
              <a:t> are transformations that can be applied to or performed by an instance of a class.</a:t>
            </a:r>
          </a:p>
        </p:txBody>
      </p:sp>
      <p:sp>
        <p:nvSpPr>
          <p:cNvPr id="214" name="Shape 214"/>
          <p:cNvSpPr txBox="1"/>
          <p:nvPr>
            <p:ph idx="2" type="body"/>
          </p:nvPr>
        </p:nvSpPr>
        <p:spPr>
          <a:xfrm>
            <a:off x="4692275" y="1600200"/>
            <a:ext cx="3994500" cy="1143000"/>
          </a:xfrm>
          <a:prstGeom prst="rect">
            <a:avLst/>
          </a:prstGeom>
        </p:spPr>
        <p:txBody>
          <a:bodyPr anchorCtr="0" anchor="t" bIns="91425" lIns="91425" rIns="91425" tIns="91425">
            <a:noAutofit/>
          </a:bodyPr>
          <a:lstStyle/>
          <a:p>
            <a:pPr lvl="0" rtl="0">
              <a:spcBef>
                <a:spcPts val="0"/>
              </a:spcBef>
              <a:buNone/>
            </a:pPr>
            <a:r>
              <a:rPr lang="en"/>
              <a:t>Operations may have arguments.</a:t>
            </a:r>
          </a:p>
        </p:txBody>
      </p:sp>
      <p:sp>
        <p:nvSpPr>
          <p:cNvPr id="215" name="Shape 215"/>
          <p:cNvSpPr/>
          <p:nvPr/>
        </p:nvSpPr>
        <p:spPr>
          <a:xfrm>
            <a:off x="767750" y="4222700"/>
            <a:ext cx="2230800" cy="2156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Card</a:t>
            </a:r>
          </a:p>
          <a:p>
            <a:pPr lvl="0" rtl="0">
              <a:spcBef>
                <a:spcPts val="0"/>
              </a:spcBef>
              <a:buNone/>
            </a:pPr>
            <a:r>
              <a:t/>
            </a:r>
            <a:endParaRPr sz="1100"/>
          </a:p>
          <a:p>
            <a:pPr lvl="0" rtl="0">
              <a:spcBef>
                <a:spcPts val="0"/>
              </a:spcBef>
              <a:buNone/>
            </a:pPr>
            <a:r>
              <a:rPr lang="en" sz="1800"/>
              <a:t>height: integer</a:t>
            </a:r>
          </a:p>
          <a:p>
            <a:pPr lvl="0" rtl="0">
              <a:spcBef>
                <a:spcPts val="0"/>
              </a:spcBef>
              <a:buNone/>
            </a:pPr>
            <a:r>
              <a:rPr lang="en" sz="1800"/>
              <a:t>thickness: integer</a:t>
            </a:r>
          </a:p>
          <a:p>
            <a:pPr rtl="0">
              <a:spcBef>
                <a:spcPts val="0"/>
              </a:spcBef>
              <a:buNone/>
            </a:pPr>
            <a:r>
              <a:rPr lang="en" sz="1800"/>
              <a:t>-id-number: integer</a:t>
            </a:r>
          </a:p>
          <a:p>
            <a:pPr rtl="0">
              <a:spcBef>
                <a:spcPts val="0"/>
              </a:spcBef>
              <a:buNone/>
            </a:pPr>
            <a:r>
              <a:t/>
            </a:r>
            <a:endParaRPr sz="1100"/>
          </a:p>
          <a:p>
            <a:pPr rtl="0">
              <a:spcBef>
                <a:spcPts val="0"/>
              </a:spcBef>
              <a:buNone/>
            </a:pPr>
            <a:r>
              <a:rPr lang="en" sz="1800"/>
              <a:t>issue()</a:t>
            </a:r>
          </a:p>
          <a:p>
            <a:pPr lvl="0" rtl="0">
              <a:spcBef>
                <a:spcPts val="0"/>
              </a:spcBef>
              <a:buNone/>
            </a:pPr>
            <a:r>
              <a:rPr lang="en" sz="1800"/>
              <a:t>revoke()</a:t>
            </a:r>
          </a:p>
        </p:txBody>
      </p:sp>
      <p:cxnSp>
        <p:nvCxnSpPr>
          <p:cNvPr id="216" name="Shape 216"/>
          <p:cNvCxnSpPr/>
          <p:nvPr/>
        </p:nvCxnSpPr>
        <p:spPr>
          <a:xfrm>
            <a:off x="767750" y="4616925"/>
            <a:ext cx="2230800" cy="0"/>
          </a:xfrm>
          <a:prstGeom prst="straightConnector1">
            <a:avLst/>
          </a:prstGeom>
          <a:noFill/>
          <a:ln cap="flat" cmpd="sng" w="19050">
            <a:solidFill>
              <a:schemeClr val="dk2"/>
            </a:solidFill>
            <a:prstDash val="solid"/>
            <a:round/>
            <a:headEnd len="lg" w="lg" type="none"/>
            <a:tailEnd len="lg" w="lg" type="none"/>
          </a:ln>
        </p:spPr>
      </p:cxnSp>
      <p:cxnSp>
        <p:nvCxnSpPr>
          <p:cNvPr id="217" name="Shape 217"/>
          <p:cNvCxnSpPr/>
          <p:nvPr/>
        </p:nvCxnSpPr>
        <p:spPr>
          <a:xfrm>
            <a:off x="767750" y="5684925"/>
            <a:ext cx="2230800" cy="0"/>
          </a:xfrm>
          <a:prstGeom prst="straightConnector1">
            <a:avLst/>
          </a:prstGeom>
          <a:noFill/>
          <a:ln cap="flat" cmpd="sng" w="19050">
            <a:solidFill>
              <a:schemeClr val="dk2"/>
            </a:solidFill>
            <a:prstDash val="solid"/>
            <a:round/>
            <a:headEnd len="lg" w="lg" type="none"/>
            <a:tailEnd len="lg" w="lg" type="none"/>
          </a:ln>
        </p:spPr>
      </p:cxnSp>
      <p:sp>
        <p:nvSpPr>
          <p:cNvPr id="218" name="Shape 218"/>
          <p:cNvSpPr/>
          <p:nvPr/>
        </p:nvSpPr>
        <p:spPr>
          <a:xfrm>
            <a:off x="5187275" y="3161225"/>
            <a:ext cx="3004500" cy="1943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Shape</a:t>
            </a:r>
          </a:p>
          <a:p>
            <a:pPr lvl="0" rtl="0">
              <a:spcBef>
                <a:spcPts val="0"/>
              </a:spcBef>
              <a:buNone/>
            </a:pPr>
            <a:r>
              <a:t/>
            </a:r>
            <a:endParaRPr sz="1100"/>
          </a:p>
          <a:p>
            <a:pPr lvl="0" rtl="0">
              <a:spcBef>
                <a:spcPts val="0"/>
              </a:spcBef>
              <a:buNone/>
            </a:pPr>
            <a:r>
              <a:rPr lang="en" sz="1800"/>
              <a:t>height: integer</a:t>
            </a:r>
          </a:p>
          <a:p>
            <a:pPr lvl="0" rtl="0">
              <a:spcBef>
                <a:spcPts val="0"/>
              </a:spcBef>
              <a:buNone/>
            </a:pPr>
            <a:r>
              <a:rPr lang="en" sz="1800"/>
              <a:t>width: integer</a:t>
            </a:r>
          </a:p>
          <a:p>
            <a:pPr lvl="0" rtl="0">
              <a:spcBef>
                <a:spcPts val="0"/>
              </a:spcBef>
              <a:buNone/>
            </a:pPr>
            <a:r>
              <a:t/>
            </a:r>
            <a:endParaRPr sz="1100"/>
          </a:p>
          <a:p>
            <a:pPr lvl="0" rtl="0">
              <a:spcBef>
                <a:spcPts val="0"/>
              </a:spcBef>
              <a:buNone/>
            </a:pPr>
            <a:r>
              <a:rPr lang="en" sz="1800"/>
              <a:t>rotate(angle: integer)</a:t>
            </a:r>
          </a:p>
          <a:p>
            <a:pPr lvl="0" rtl="0">
              <a:spcBef>
                <a:spcPts val="0"/>
              </a:spcBef>
              <a:buNone/>
            </a:pPr>
            <a:r>
              <a:rPr lang="en" sz="1800"/>
              <a:t>move(x: integer, y: integer)</a:t>
            </a:r>
          </a:p>
        </p:txBody>
      </p:sp>
      <p:cxnSp>
        <p:nvCxnSpPr>
          <p:cNvPr id="219" name="Shape 219"/>
          <p:cNvCxnSpPr/>
          <p:nvPr/>
        </p:nvCxnSpPr>
        <p:spPr>
          <a:xfrm>
            <a:off x="5187275" y="3617700"/>
            <a:ext cx="3004500" cy="0"/>
          </a:xfrm>
          <a:prstGeom prst="straightConnector1">
            <a:avLst/>
          </a:prstGeom>
          <a:noFill/>
          <a:ln cap="flat" cmpd="sng" w="19050">
            <a:solidFill>
              <a:schemeClr val="dk2"/>
            </a:solidFill>
            <a:prstDash val="solid"/>
            <a:round/>
            <a:headEnd len="lg" w="lg" type="none"/>
            <a:tailEnd len="lg" w="lg" type="none"/>
          </a:ln>
        </p:spPr>
      </p:cxnSp>
      <p:cxnSp>
        <p:nvCxnSpPr>
          <p:cNvPr id="220" name="Shape 220"/>
          <p:cNvCxnSpPr/>
          <p:nvPr/>
        </p:nvCxnSpPr>
        <p:spPr>
          <a:xfrm>
            <a:off x="5187275" y="4395200"/>
            <a:ext cx="3004500" cy="0"/>
          </a:xfrm>
          <a:prstGeom prst="straightConnector1">
            <a:avLst/>
          </a:prstGeom>
          <a:noFill/>
          <a:ln cap="flat" cmpd="sng" w="19050">
            <a:solidFill>
              <a:schemeClr val="dk2"/>
            </a:solidFill>
            <a:prstDash val="solid"/>
            <a:round/>
            <a:headEnd len="lg" w="lg" type="none"/>
            <a:tailEnd len="lg" w="lg" type="none"/>
          </a:ln>
        </p:spPr>
      </p:cxnSp>
      <p:sp>
        <p:nvSpPr>
          <p:cNvPr id="221" name="Shape 22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21</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Associations</a:t>
            </a:r>
          </a:p>
        </p:txBody>
      </p:sp>
      <p:sp>
        <p:nvSpPr>
          <p:cNvPr id="227" name="Shape 227"/>
          <p:cNvSpPr txBox="1"/>
          <p:nvPr>
            <p:ph idx="1" type="body"/>
          </p:nvPr>
        </p:nvSpPr>
        <p:spPr>
          <a:xfrm>
            <a:off x="457200" y="1600200"/>
            <a:ext cx="8229600" cy="889800"/>
          </a:xfrm>
          <a:prstGeom prst="rect">
            <a:avLst/>
          </a:prstGeom>
        </p:spPr>
        <p:txBody>
          <a:bodyPr anchorCtr="0" anchor="t" bIns="91425" lIns="91425" rIns="91425" tIns="91425">
            <a:noAutofit/>
          </a:bodyPr>
          <a:lstStyle/>
          <a:p>
            <a:pPr rtl="0">
              <a:spcBef>
                <a:spcPts val="0"/>
              </a:spcBef>
              <a:buNone/>
            </a:pPr>
            <a:r>
              <a:rPr lang="en"/>
              <a:t>A conceptual connection between classes.</a:t>
            </a:r>
          </a:p>
          <a:p>
            <a:pPr indent="-228600" lvl="0" marL="457200" rtl="0">
              <a:spcBef>
                <a:spcPts val="0"/>
              </a:spcBef>
            </a:pPr>
            <a:r>
              <a:rPr lang="en"/>
              <a:t>A credit card is issued by a bank.</a:t>
            </a:r>
          </a:p>
          <a:p>
            <a:pPr indent="-228600" lvl="0" marL="457200" rtl="0">
              <a:spcBef>
                <a:spcPts val="0"/>
              </a:spcBef>
            </a:pPr>
            <a:r>
              <a:rPr lang="en"/>
              <a:t>A person works for a company.</a:t>
            </a:r>
          </a:p>
        </p:txBody>
      </p:sp>
      <p:sp>
        <p:nvSpPr>
          <p:cNvPr id="228" name="Shape 228"/>
          <p:cNvSpPr/>
          <p:nvPr/>
        </p:nvSpPr>
        <p:spPr>
          <a:xfrm>
            <a:off x="1597775" y="3496450"/>
            <a:ext cx="155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sz="1800"/>
              <a:t>Credit Card</a:t>
            </a:r>
          </a:p>
        </p:txBody>
      </p:sp>
      <p:sp>
        <p:nvSpPr>
          <p:cNvPr id="229" name="Shape 229"/>
          <p:cNvSpPr/>
          <p:nvPr/>
        </p:nvSpPr>
        <p:spPr>
          <a:xfrm>
            <a:off x="5640875" y="3496450"/>
            <a:ext cx="155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Bank</a:t>
            </a:r>
          </a:p>
        </p:txBody>
      </p:sp>
      <p:cxnSp>
        <p:nvCxnSpPr>
          <p:cNvPr id="230" name="Shape 230"/>
          <p:cNvCxnSpPr>
            <a:stCxn id="228" idx="3"/>
            <a:endCxn id="229" idx="1"/>
          </p:cNvCxnSpPr>
          <p:nvPr/>
        </p:nvCxnSpPr>
        <p:spPr>
          <a:xfrm>
            <a:off x="3154175" y="4067950"/>
            <a:ext cx="2486700" cy="0"/>
          </a:xfrm>
          <a:prstGeom prst="straightConnector1">
            <a:avLst/>
          </a:prstGeom>
          <a:noFill/>
          <a:ln cap="flat" cmpd="sng" w="38100">
            <a:solidFill>
              <a:schemeClr val="dk2"/>
            </a:solidFill>
            <a:prstDash val="solid"/>
            <a:round/>
            <a:headEnd len="lg" w="lg" type="none"/>
            <a:tailEnd len="lg" w="lg" type="none"/>
          </a:ln>
        </p:spPr>
      </p:cxnSp>
      <p:sp>
        <p:nvSpPr>
          <p:cNvPr id="231" name="Shape 231"/>
          <p:cNvSpPr txBox="1"/>
          <p:nvPr/>
        </p:nvSpPr>
        <p:spPr>
          <a:xfrm>
            <a:off x="4098200" y="3755825"/>
            <a:ext cx="1421400" cy="271499"/>
          </a:xfrm>
          <a:prstGeom prst="rect">
            <a:avLst/>
          </a:prstGeom>
          <a:noFill/>
          <a:ln>
            <a:noFill/>
          </a:ln>
        </p:spPr>
        <p:txBody>
          <a:bodyPr anchorCtr="0" anchor="t" bIns="91425" lIns="91425" rIns="91425" tIns="91425">
            <a:noAutofit/>
          </a:bodyPr>
          <a:lstStyle/>
          <a:p>
            <a:pPr>
              <a:spcBef>
                <a:spcPts val="0"/>
              </a:spcBef>
              <a:buNone/>
            </a:pPr>
            <a:r>
              <a:rPr lang="en"/>
              <a:t>Issued-by</a:t>
            </a:r>
          </a:p>
        </p:txBody>
      </p:sp>
      <p:sp>
        <p:nvSpPr>
          <p:cNvPr id="232" name="Shape 232"/>
          <p:cNvSpPr/>
          <p:nvPr/>
        </p:nvSpPr>
        <p:spPr>
          <a:xfrm>
            <a:off x="1597775" y="4935375"/>
            <a:ext cx="155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Person</a:t>
            </a:r>
          </a:p>
        </p:txBody>
      </p:sp>
      <p:sp>
        <p:nvSpPr>
          <p:cNvPr id="233" name="Shape 233"/>
          <p:cNvSpPr/>
          <p:nvPr/>
        </p:nvSpPr>
        <p:spPr>
          <a:xfrm>
            <a:off x="5640875" y="4935375"/>
            <a:ext cx="155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Company</a:t>
            </a:r>
          </a:p>
        </p:txBody>
      </p:sp>
      <p:cxnSp>
        <p:nvCxnSpPr>
          <p:cNvPr id="234" name="Shape 234"/>
          <p:cNvCxnSpPr>
            <a:stCxn id="232" idx="3"/>
            <a:endCxn id="233" idx="1"/>
          </p:cNvCxnSpPr>
          <p:nvPr/>
        </p:nvCxnSpPr>
        <p:spPr>
          <a:xfrm>
            <a:off x="3154175" y="5506875"/>
            <a:ext cx="2486700" cy="0"/>
          </a:xfrm>
          <a:prstGeom prst="straightConnector1">
            <a:avLst/>
          </a:prstGeom>
          <a:noFill/>
          <a:ln cap="flat" cmpd="sng" w="38100">
            <a:solidFill>
              <a:schemeClr val="dk2"/>
            </a:solidFill>
            <a:prstDash val="solid"/>
            <a:round/>
            <a:headEnd len="lg" w="lg" type="none"/>
            <a:tailEnd len="lg" w="lg" type="none"/>
          </a:ln>
        </p:spPr>
      </p:cxnSp>
      <p:sp>
        <p:nvSpPr>
          <p:cNvPr id="235" name="Shape 235"/>
          <p:cNvSpPr txBox="1"/>
          <p:nvPr/>
        </p:nvSpPr>
        <p:spPr>
          <a:xfrm>
            <a:off x="4098200" y="5194750"/>
            <a:ext cx="1421400" cy="271499"/>
          </a:xfrm>
          <a:prstGeom prst="rect">
            <a:avLst/>
          </a:prstGeom>
          <a:noFill/>
          <a:ln>
            <a:noFill/>
          </a:ln>
        </p:spPr>
        <p:txBody>
          <a:bodyPr anchorCtr="0" anchor="t" bIns="91425" lIns="91425" rIns="91425" tIns="91425">
            <a:noAutofit/>
          </a:bodyPr>
          <a:lstStyle/>
          <a:p>
            <a:pPr lvl="0" rtl="0">
              <a:spcBef>
                <a:spcPts val="0"/>
              </a:spcBef>
              <a:buNone/>
            </a:pPr>
            <a:r>
              <a:rPr lang="en"/>
              <a:t>Works-for</a:t>
            </a:r>
          </a:p>
        </p:txBody>
      </p:sp>
      <p:sp>
        <p:nvSpPr>
          <p:cNvPr id="236" name="Shape 23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22</a:t>
            </a:r>
          </a:p>
        </p:txBody>
      </p:sp>
      <p:cxnSp>
        <p:nvCxnSpPr>
          <p:cNvPr id="237" name="Shape 237"/>
          <p:cNvCxnSpPr/>
          <p:nvPr/>
        </p:nvCxnSpPr>
        <p:spPr>
          <a:xfrm rot="10800000">
            <a:off x="5011450" y="5387725"/>
            <a:ext cx="0" cy="20699"/>
          </a:xfrm>
          <a:prstGeom prst="straightConnector1">
            <a:avLst/>
          </a:prstGeom>
          <a:noFill/>
          <a:ln cap="flat" cmpd="sng" w="38100">
            <a:solidFill>
              <a:schemeClr val="dk2"/>
            </a:solidFill>
            <a:prstDash val="solid"/>
            <a:round/>
            <a:headEnd len="lg" w="lg" type="none"/>
            <a:tailEnd len="lg" w="lg" type="triangle"/>
          </a:ln>
        </p:spPr>
      </p:cxn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Associations Can Have Direction</a:t>
            </a:r>
          </a:p>
        </p:txBody>
      </p:sp>
      <p:sp>
        <p:nvSpPr>
          <p:cNvPr id="243" name="Shape 243"/>
          <p:cNvSpPr txBox="1"/>
          <p:nvPr>
            <p:ph idx="1" type="body"/>
          </p:nvPr>
        </p:nvSpPr>
        <p:spPr>
          <a:xfrm>
            <a:off x="457200" y="1600200"/>
            <a:ext cx="8413500" cy="889800"/>
          </a:xfrm>
          <a:prstGeom prst="rect">
            <a:avLst/>
          </a:prstGeom>
        </p:spPr>
        <p:txBody>
          <a:bodyPr anchorCtr="0" anchor="t" bIns="91425" lIns="91425" rIns="91425" tIns="91425">
            <a:noAutofit/>
          </a:bodyPr>
          <a:lstStyle/>
          <a:p>
            <a:pPr rtl="0">
              <a:spcBef>
                <a:spcPts val="0"/>
              </a:spcBef>
              <a:buNone/>
            </a:pPr>
            <a:r>
              <a:rPr lang="en"/>
              <a:t>Direction on an association indicates control. Which object possesses and calls on the other?</a:t>
            </a:r>
          </a:p>
          <a:p>
            <a:pPr rtl="0">
              <a:spcBef>
                <a:spcPts val="0"/>
              </a:spcBef>
              <a:buNone/>
            </a:pPr>
            <a:r>
              <a:t/>
            </a:r>
            <a:endParaRPr/>
          </a:p>
          <a:p>
            <a:pPr rtl="0">
              <a:spcBef>
                <a:spcPts val="0"/>
              </a:spcBef>
              <a:buNone/>
            </a:pPr>
            <a:r>
              <a:t/>
            </a:r>
            <a:endParaRPr/>
          </a:p>
          <a:p>
            <a:pPr rtl="0">
              <a:spcBef>
                <a:spcPts val="0"/>
              </a:spcBef>
              <a:buNone/>
            </a:pPr>
            <a:r>
              <a:t/>
            </a:r>
            <a:endParaRPr/>
          </a:p>
          <a:p>
            <a:pPr lvl="0" rtl="0">
              <a:spcBef>
                <a:spcPts val="0"/>
              </a:spcBef>
              <a:buNone/>
            </a:pPr>
            <a:r>
              <a:rPr lang="en"/>
              <a:t>Associations can be bidirectional.</a:t>
            </a:r>
          </a:p>
        </p:txBody>
      </p:sp>
      <p:sp>
        <p:nvSpPr>
          <p:cNvPr id="244" name="Shape 244"/>
          <p:cNvSpPr/>
          <p:nvPr/>
        </p:nvSpPr>
        <p:spPr>
          <a:xfrm>
            <a:off x="1442150" y="2890762"/>
            <a:ext cx="155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rtl="0" algn="ctr">
              <a:spcBef>
                <a:spcPts val="0"/>
              </a:spcBef>
              <a:buNone/>
            </a:pPr>
            <a:r>
              <a:rPr lang="en" sz="1800"/>
              <a:t>Person</a:t>
            </a:r>
          </a:p>
          <a:p>
            <a:pPr rtl="0" algn="ctr">
              <a:spcBef>
                <a:spcPts val="0"/>
              </a:spcBef>
              <a:buNone/>
            </a:pPr>
            <a:r>
              <a:t/>
            </a:r>
            <a:endParaRPr sz="1800"/>
          </a:p>
          <a:p>
            <a:pPr lvl="0" rtl="0" algn="ctr">
              <a:spcBef>
                <a:spcPts val="0"/>
              </a:spcBef>
              <a:buNone/>
            </a:pPr>
            <a:r>
              <a:rPr lang="en" sz="1800"/>
              <a:t>credit: Card</a:t>
            </a:r>
          </a:p>
        </p:txBody>
      </p:sp>
      <p:sp>
        <p:nvSpPr>
          <p:cNvPr id="245" name="Shape 245"/>
          <p:cNvSpPr/>
          <p:nvPr/>
        </p:nvSpPr>
        <p:spPr>
          <a:xfrm>
            <a:off x="5485250" y="2890762"/>
            <a:ext cx="155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Card</a:t>
            </a:r>
          </a:p>
        </p:txBody>
      </p:sp>
      <p:cxnSp>
        <p:nvCxnSpPr>
          <p:cNvPr id="246" name="Shape 246"/>
          <p:cNvCxnSpPr>
            <a:stCxn id="244" idx="3"/>
            <a:endCxn id="245" idx="1"/>
          </p:cNvCxnSpPr>
          <p:nvPr/>
        </p:nvCxnSpPr>
        <p:spPr>
          <a:xfrm>
            <a:off x="2998550" y="3462262"/>
            <a:ext cx="2486700" cy="0"/>
          </a:xfrm>
          <a:prstGeom prst="straightConnector1">
            <a:avLst/>
          </a:prstGeom>
          <a:noFill/>
          <a:ln cap="flat" cmpd="sng" w="38100">
            <a:solidFill>
              <a:schemeClr val="dk2"/>
            </a:solidFill>
            <a:prstDash val="solid"/>
            <a:round/>
            <a:headEnd len="lg" w="lg" type="none"/>
            <a:tailEnd len="lg" w="lg" type="stealth"/>
          </a:ln>
        </p:spPr>
      </p:cxnSp>
      <p:sp>
        <p:nvSpPr>
          <p:cNvPr id="247" name="Shape 247"/>
          <p:cNvSpPr txBox="1"/>
          <p:nvPr/>
        </p:nvSpPr>
        <p:spPr>
          <a:xfrm>
            <a:off x="3942575" y="3150137"/>
            <a:ext cx="1421400" cy="271499"/>
          </a:xfrm>
          <a:prstGeom prst="rect">
            <a:avLst/>
          </a:prstGeom>
          <a:noFill/>
          <a:ln>
            <a:noFill/>
          </a:ln>
        </p:spPr>
        <p:txBody>
          <a:bodyPr anchorCtr="0" anchor="t" bIns="91425" lIns="91425" rIns="91425" tIns="91425">
            <a:noAutofit/>
          </a:bodyPr>
          <a:lstStyle/>
          <a:p>
            <a:pPr lvl="0" rtl="0">
              <a:spcBef>
                <a:spcPts val="0"/>
              </a:spcBef>
              <a:buNone/>
            </a:pPr>
            <a:r>
              <a:rPr lang="en"/>
              <a:t>Owns</a:t>
            </a:r>
          </a:p>
        </p:txBody>
      </p:sp>
      <p:sp>
        <p:nvSpPr>
          <p:cNvPr id="248" name="Shape 248"/>
          <p:cNvSpPr/>
          <p:nvPr/>
        </p:nvSpPr>
        <p:spPr>
          <a:xfrm>
            <a:off x="809275" y="4935375"/>
            <a:ext cx="2344799"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rtl="0" algn="ctr">
              <a:spcBef>
                <a:spcPts val="0"/>
              </a:spcBef>
              <a:buNone/>
            </a:pPr>
            <a:r>
              <a:rPr lang="en" sz="1800"/>
              <a:t>Person</a:t>
            </a:r>
          </a:p>
          <a:p>
            <a:pPr rtl="0" algn="ctr">
              <a:spcBef>
                <a:spcPts val="0"/>
              </a:spcBef>
              <a:buNone/>
            </a:pPr>
            <a:r>
              <a:t/>
            </a:r>
            <a:endParaRPr sz="1800"/>
          </a:p>
          <a:p>
            <a:pPr lvl="0" rtl="0" algn="ctr">
              <a:spcBef>
                <a:spcPts val="0"/>
              </a:spcBef>
              <a:buNone/>
            </a:pPr>
            <a:r>
              <a:rPr lang="en" sz="1800"/>
              <a:t>employer: Company</a:t>
            </a:r>
          </a:p>
        </p:txBody>
      </p:sp>
      <p:sp>
        <p:nvSpPr>
          <p:cNvPr id="249" name="Shape 249"/>
          <p:cNvSpPr/>
          <p:nvPr/>
        </p:nvSpPr>
        <p:spPr>
          <a:xfrm>
            <a:off x="5640875" y="4935375"/>
            <a:ext cx="2441399"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rtl="0" algn="ctr">
              <a:spcBef>
                <a:spcPts val="0"/>
              </a:spcBef>
              <a:buNone/>
            </a:pPr>
            <a:r>
              <a:rPr lang="en" sz="1800"/>
              <a:t>Company</a:t>
            </a:r>
          </a:p>
          <a:p>
            <a:pPr rtl="0" algn="ctr">
              <a:spcBef>
                <a:spcPts val="0"/>
              </a:spcBef>
              <a:buNone/>
            </a:pPr>
            <a:r>
              <a:t/>
            </a:r>
            <a:endParaRPr sz="1800"/>
          </a:p>
          <a:p>
            <a:pPr lvl="0" rtl="0" algn="ctr">
              <a:spcBef>
                <a:spcPts val="0"/>
              </a:spcBef>
              <a:buNone/>
            </a:pPr>
            <a:r>
              <a:rPr lang="en" sz="1800"/>
              <a:t>employees: Person[*]</a:t>
            </a:r>
          </a:p>
        </p:txBody>
      </p:sp>
      <p:cxnSp>
        <p:nvCxnSpPr>
          <p:cNvPr id="250" name="Shape 250"/>
          <p:cNvCxnSpPr>
            <a:stCxn id="248" idx="3"/>
            <a:endCxn id="249" idx="1"/>
          </p:cNvCxnSpPr>
          <p:nvPr/>
        </p:nvCxnSpPr>
        <p:spPr>
          <a:xfrm>
            <a:off x="3154074" y="5506875"/>
            <a:ext cx="2486699" cy="0"/>
          </a:xfrm>
          <a:prstGeom prst="straightConnector1">
            <a:avLst/>
          </a:prstGeom>
          <a:noFill/>
          <a:ln cap="flat" cmpd="sng" w="38100">
            <a:solidFill>
              <a:schemeClr val="dk2"/>
            </a:solidFill>
            <a:prstDash val="solid"/>
            <a:round/>
            <a:headEnd len="lg" w="lg" type="stealth"/>
            <a:tailEnd len="lg" w="lg" type="stealth"/>
          </a:ln>
        </p:spPr>
      </p:cxnSp>
      <p:sp>
        <p:nvSpPr>
          <p:cNvPr id="251" name="Shape 251"/>
          <p:cNvSpPr txBox="1"/>
          <p:nvPr/>
        </p:nvSpPr>
        <p:spPr>
          <a:xfrm>
            <a:off x="4098200" y="5194750"/>
            <a:ext cx="1421400" cy="271499"/>
          </a:xfrm>
          <a:prstGeom prst="rect">
            <a:avLst/>
          </a:prstGeom>
          <a:noFill/>
          <a:ln>
            <a:noFill/>
          </a:ln>
        </p:spPr>
        <p:txBody>
          <a:bodyPr anchorCtr="0" anchor="t" bIns="91425" lIns="91425" rIns="91425" tIns="91425">
            <a:noAutofit/>
          </a:bodyPr>
          <a:lstStyle/>
          <a:p>
            <a:pPr lvl="0" rtl="0">
              <a:spcBef>
                <a:spcPts val="0"/>
              </a:spcBef>
              <a:buNone/>
            </a:pPr>
            <a:r>
              <a:rPr lang="en"/>
              <a:t>Works-for</a:t>
            </a:r>
          </a:p>
        </p:txBody>
      </p:sp>
      <p:cxnSp>
        <p:nvCxnSpPr>
          <p:cNvPr id="252" name="Shape 252"/>
          <p:cNvCxnSpPr>
            <a:stCxn id="244" idx="1"/>
            <a:endCxn id="244" idx="3"/>
          </p:cNvCxnSpPr>
          <p:nvPr/>
        </p:nvCxnSpPr>
        <p:spPr>
          <a:xfrm>
            <a:off x="1442150" y="3462262"/>
            <a:ext cx="1556400" cy="0"/>
          </a:xfrm>
          <a:prstGeom prst="straightConnector1">
            <a:avLst/>
          </a:prstGeom>
          <a:noFill/>
          <a:ln cap="flat" cmpd="sng" w="19050">
            <a:solidFill>
              <a:schemeClr val="dk2"/>
            </a:solidFill>
            <a:prstDash val="solid"/>
            <a:round/>
            <a:headEnd len="lg" w="lg" type="none"/>
            <a:tailEnd len="lg" w="lg" type="none"/>
          </a:ln>
        </p:spPr>
      </p:cxnSp>
      <p:cxnSp>
        <p:nvCxnSpPr>
          <p:cNvPr id="253" name="Shape 253"/>
          <p:cNvCxnSpPr>
            <a:stCxn id="248" idx="1"/>
            <a:endCxn id="248" idx="3"/>
          </p:cNvCxnSpPr>
          <p:nvPr/>
        </p:nvCxnSpPr>
        <p:spPr>
          <a:xfrm>
            <a:off x="809275" y="5506875"/>
            <a:ext cx="2344800" cy="0"/>
          </a:xfrm>
          <a:prstGeom prst="straightConnector1">
            <a:avLst/>
          </a:prstGeom>
          <a:noFill/>
          <a:ln cap="flat" cmpd="sng" w="19050">
            <a:solidFill>
              <a:schemeClr val="dk2"/>
            </a:solidFill>
            <a:prstDash val="solid"/>
            <a:round/>
            <a:headEnd len="lg" w="lg" type="none"/>
            <a:tailEnd len="lg" w="lg" type="none"/>
          </a:ln>
        </p:spPr>
      </p:cxnSp>
      <p:cxnSp>
        <p:nvCxnSpPr>
          <p:cNvPr id="254" name="Shape 254"/>
          <p:cNvCxnSpPr>
            <a:endCxn id="249" idx="3"/>
          </p:cNvCxnSpPr>
          <p:nvPr/>
        </p:nvCxnSpPr>
        <p:spPr>
          <a:xfrm>
            <a:off x="5640875" y="5506875"/>
            <a:ext cx="2441400" cy="0"/>
          </a:xfrm>
          <a:prstGeom prst="straightConnector1">
            <a:avLst/>
          </a:prstGeom>
          <a:noFill/>
          <a:ln cap="flat" cmpd="sng" w="19050">
            <a:solidFill>
              <a:schemeClr val="dk2"/>
            </a:solidFill>
            <a:prstDash val="solid"/>
            <a:round/>
            <a:headEnd len="lg" w="lg" type="none"/>
            <a:tailEnd len="lg" w="lg" type="none"/>
          </a:ln>
        </p:spPr>
      </p:cxnSp>
      <p:cxnSp>
        <p:nvCxnSpPr>
          <p:cNvPr id="255" name="Shape 255"/>
          <p:cNvCxnSpPr/>
          <p:nvPr/>
        </p:nvCxnSpPr>
        <p:spPr>
          <a:xfrm rot="10800000">
            <a:off x="4572000" y="3351225"/>
            <a:ext cx="0" cy="20699"/>
          </a:xfrm>
          <a:prstGeom prst="straightConnector1">
            <a:avLst/>
          </a:prstGeom>
          <a:noFill/>
          <a:ln cap="flat" cmpd="sng" w="38100">
            <a:solidFill>
              <a:schemeClr val="dk2"/>
            </a:solidFill>
            <a:prstDash val="solid"/>
            <a:round/>
            <a:headEnd len="lg" w="lg" type="none"/>
            <a:tailEnd len="lg" w="lg" type="triangle"/>
          </a:ln>
        </p:spPr>
      </p:cxnSp>
      <p:sp>
        <p:nvSpPr>
          <p:cNvPr id="256" name="Shape 25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23</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Associations Have Multiplicity</a:t>
            </a:r>
          </a:p>
        </p:txBody>
      </p:sp>
      <p:sp>
        <p:nvSpPr>
          <p:cNvPr id="262" name="Shape 262"/>
          <p:cNvSpPr txBox="1"/>
          <p:nvPr>
            <p:ph idx="1" type="body"/>
          </p:nvPr>
        </p:nvSpPr>
        <p:spPr>
          <a:xfrm>
            <a:off x="457200" y="1600200"/>
            <a:ext cx="8413500" cy="889800"/>
          </a:xfrm>
          <a:prstGeom prst="rect">
            <a:avLst/>
          </a:prstGeom>
        </p:spPr>
        <p:txBody>
          <a:bodyPr anchorCtr="0" anchor="t" bIns="91425" lIns="91425" rIns="91425" tIns="91425">
            <a:noAutofit/>
          </a:bodyPr>
          <a:lstStyle/>
          <a:p>
            <a:pPr rtl="0">
              <a:spcBef>
                <a:spcPts val="0"/>
              </a:spcBef>
              <a:buNone/>
            </a:pPr>
            <a:r>
              <a:rPr lang="en" sz="2400"/>
              <a:t>Associations should be labeled with how many instances of a class are expected on each side.</a:t>
            </a:r>
          </a:p>
          <a:p>
            <a:pPr indent="-228600" lvl="0" marL="457200" rtl="0">
              <a:spcBef>
                <a:spcPts val="0"/>
              </a:spcBef>
              <a:buSzPct val="100000"/>
            </a:pPr>
            <a:r>
              <a:rPr lang="en" sz="2400"/>
              <a:t>One Person owns one Card</a:t>
            </a:r>
          </a:p>
          <a:p>
            <a:pPr lvl="0" rtl="0">
              <a:spcBef>
                <a:spcPts val="0"/>
              </a:spcBef>
              <a:buNone/>
            </a:pPr>
            <a:r>
              <a:t/>
            </a:r>
            <a:endParaRPr sz="2400"/>
          </a:p>
          <a:p>
            <a:pPr lvl="0" rtl="0">
              <a:spcBef>
                <a:spcPts val="0"/>
              </a:spcBef>
              <a:buNone/>
            </a:pPr>
            <a:r>
              <a:t/>
            </a:r>
            <a:endParaRPr sz="2400"/>
          </a:p>
          <a:p>
            <a:pPr lvl="0" rtl="0">
              <a:spcBef>
                <a:spcPts val="0"/>
              </a:spcBef>
              <a:buNone/>
            </a:pPr>
            <a:r>
              <a:t/>
            </a:r>
            <a:endParaRPr sz="2400"/>
          </a:p>
          <a:p>
            <a:pPr indent="-228600" lvl="0" marL="457200" rtl="0">
              <a:spcBef>
                <a:spcPts val="0"/>
              </a:spcBef>
              <a:buSzPct val="100000"/>
            </a:pPr>
            <a:r>
              <a:rPr lang="en" sz="2400"/>
              <a:t>One Person can own zero or more cards</a:t>
            </a:r>
          </a:p>
        </p:txBody>
      </p:sp>
      <p:sp>
        <p:nvSpPr>
          <p:cNvPr id="263" name="Shape 263"/>
          <p:cNvSpPr/>
          <p:nvPr/>
        </p:nvSpPr>
        <p:spPr>
          <a:xfrm>
            <a:off x="1411025" y="3067137"/>
            <a:ext cx="155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Person</a:t>
            </a:r>
          </a:p>
          <a:p>
            <a:pPr lvl="0" rtl="0" algn="ctr">
              <a:spcBef>
                <a:spcPts val="0"/>
              </a:spcBef>
              <a:buNone/>
            </a:pPr>
            <a:r>
              <a:t/>
            </a:r>
            <a:endParaRPr sz="1800"/>
          </a:p>
          <a:p>
            <a:pPr lvl="0" rtl="0" algn="ctr">
              <a:spcBef>
                <a:spcPts val="0"/>
              </a:spcBef>
              <a:buNone/>
            </a:pPr>
            <a:r>
              <a:rPr lang="en" sz="1800"/>
              <a:t>credit: Card</a:t>
            </a:r>
          </a:p>
        </p:txBody>
      </p:sp>
      <p:sp>
        <p:nvSpPr>
          <p:cNvPr id="264" name="Shape 264"/>
          <p:cNvSpPr/>
          <p:nvPr/>
        </p:nvSpPr>
        <p:spPr>
          <a:xfrm>
            <a:off x="5454125" y="3067137"/>
            <a:ext cx="155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Card</a:t>
            </a:r>
          </a:p>
        </p:txBody>
      </p:sp>
      <p:cxnSp>
        <p:nvCxnSpPr>
          <p:cNvPr id="265" name="Shape 265"/>
          <p:cNvCxnSpPr>
            <a:stCxn id="263" idx="3"/>
            <a:endCxn id="264" idx="1"/>
          </p:cNvCxnSpPr>
          <p:nvPr/>
        </p:nvCxnSpPr>
        <p:spPr>
          <a:xfrm>
            <a:off x="2967425" y="3638637"/>
            <a:ext cx="2486700" cy="0"/>
          </a:xfrm>
          <a:prstGeom prst="straightConnector1">
            <a:avLst/>
          </a:prstGeom>
          <a:noFill/>
          <a:ln cap="flat" cmpd="sng" w="38100">
            <a:solidFill>
              <a:schemeClr val="dk2"/>
            </a:solidFill>
            <a:prstDash val="solid"/>
            <a:round/>
            <a:headEnd len="lg" w="lg" type="none"/>
            <a:tailEnd len="lg" w="lg" type="none"/>
          </a:ln>
        </p:spPr>
      </p:cxnSp>
      <p:sp>
        <p:nvSpPr>
          <p:cNvPr id="266" name="Shape 266"/>
          <p:cNvSpPr txBox="1"/>
          <p:nvPr/>
        </p:nvSpPr>
        <p:spPr>
          <a:xfrm>
            <a:off x="3911450" y="3326512"/>
            <a:ext cx="1421400" cy="271499"/>
          </a:xfrm>
          <a:prstGeom prst="rect">
            <a:avLst/>
          </a:prstGeom>
          <a:noFill/>
          <a:ln>
            <a:noFill/>
          </a:ln>
        </p:spPr>
        <p:txBody>
          <a:bodyPr anchorCtr="0" anchor="t" bIns="91425" lIns="91425" rIns="91425" tIns="91425">
            <a:noAutofit/>
          </a:bodyPr>
          <a:lstStyle/>
          <a:p>
            <a:pPr lvl="0" rtl="0">
              <a:spcBef>
                <a:spcPts val="0"/>
              </a:spcBef>
              <a:buNone/>
            </a:pPr>
            <a:r>
              <a:rPr lang="en"/>
              <a:t>Owns</a:t>
            </a:r>
          </a:p>
        </p:txBody>
      </p:sp>
      <p:cxnSp>
        <p:nvCxnSpPr>
          <p:cNvPr id="267" name="Shape 267"/>
          <p:cNvCxnSpPr>
            <a:stCxn id="263" idx="1"/>
            <a:endCxn id="263" idx="3"/>
          </p:cNvCxnSpPr>
          <p:nvPr/>
        </p:nvCxnSpPr>
        <p:spPr>
          <a:xfrm>
            <a:off x="1411025" y="3638637"/>
            <a:ext cx="1556400" cy="0"/>
          </a:xfrm>
          <a:prstGeom prst="straightConnector1">
            <a:avLst/>
          </a:prstGeom>
          <a:noFill/>
          <a:ln cap="flat" cmpd="sng" w="19050">
            <a:solidFill>
              <a:schemeClr val="dk2"/>
            </a:solidFill>
            <a:prstDash val="solid"/>
            <a:round/>
            <a:headEnd len="lg" w="lg" type="none"/>
            <a:tailEnd len="lg" w="lg" type="none"/>
          </a:ln>
        </p:spPr>
      </p:cxnSp>
      <p:sp>
        <p:nvSpPr>
          <p:cNvPr id="268" name="Shape 268"/>
          <p:cNvSpPr txBox="1"/>
          <p:nvPr/>
        </p:nvSpPr>
        <p:spPr>
          <a:xfrm>
            <a:off x="2988050" y="3330425"/>
            <a:ext cx="269700" cy="267599"/>
          </a:xfrm>
          <a:prstGeom prst="rect">
            <a:avLst/>
          </a:prstGeom>
          <a:noFill/>
          <a:ln>
            <a:noFill/>
          </a:ln>
        </p:spPr>
        <p:txBody>
          <a:bodyPr anchorCtr="0" anchor="t" bIns="91425" lIns="91425" rIns="91425" tIns="91425">
            <a:noAutofit/>
          </a:bodyPr>
          <a:lstStyle/>
          <a:p>
            <a:pPr>
              <a:spcBef>
                <a:spcPts val="0"/>
              </a:spcBef>
              <a:buNone/>
            </a:pPr>
            <a:r>
              <a:rPr lang="en"/>
              <a:t>1</a:t>
            </a:r>
          </a:p>
        </p:txBody>
      </p:sp>
      <p:sp>
        <p:nvSpPr>
          <p:cNvPr id="269" name="Shape 269"/>
          <p:cNvSpPr txBox="1"/>
          <p:nvPr/>
        </p:nvSpPr>
        <p:spPr>
          <a:xfrm>
            <a:off x="4938650" y="3346825"/>
            <a:ext cx="269700" cy="271499"/>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270" name="Shape 270"/>
          <p:cNvSpPr/>
          <p:nvPr/>
        </p:nvSpPr>
        <p:spPr>
          <a:xfrm>
            <a:off x="975275" y="5004075"/>
            <a:ext cx="1992299"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Person</a:t>
            </a:r>
          </a:p>
          <a:p>
            <a:pPr lvl="0" rtl="0" algn="ctr">
              <a:spcBef>
                <a:spcPts val="0"/>
              </a:spcBef>
              <a:buNone/>
            </a:pPr>
            <a:r>
              <a:t/>
            </a:r>
            <a:endParaRPr sz="1800"/>
          </a:p>
          <a:p>
            <a:pPr lvl="0" rtl="0" algn="ctr">
              <a:spcBef>
                <a:spcPts val="0"/>
              </a:spcBef>
              <a:buNone/>
            </a:pPr>
            <a:r>
              <a:rPr lang="en" sz="1800"/>
              <a:t>credits: Card[0..*]</a:t>
            </a:r>
          </a:p>
        </p:txBody>
      </p:sp>
      <p:sp>
        <p:nvSpPr>
          <p:cNvPr id="271" name="Shape 271"/>
          <p:cNvSpPr/>
          <p:nvPr/>
        </p:nvSpPr>
        <p:spPr>
          <a:xfrm>
            <a:off x="5454125" y="5004062"/>
            <a:ext cx="155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Card</a:t>
            </a:r>
          </a:p>
        </p:txBody>
      </p:sp>
      <p:cxnSp>
        <p:nvCxnSpPr>
          <p:cNvPr id="272" name="Shape 272"/>
          <p:cNvCxnSpPr>
            <a:stCxn id="270" idx="3"/>
            <a:endCxn id="271" idx="1"/>
          </p:cNvCxnSpPr>
          <p:nvPr/>
        </p:nvCxnSpPr>
        <p:spPr>
          <a:xfrm>
            <a:off x="2967574" y="5575575"/>
            <a:ext cx="2486700" cy="0"/>
          </a:xfrm>
          <a:prstGeom prst="straightConnector1">
            <a:avLst/>
          </a:prstGeom>
          <a:noFill/>
          <a:ln cap="flat" cmpd="sng" w="38100">
            <a:solidFill>
              <a:schemeClr val="dk2"/>
            </a:solidFill>
            <a:prstDash val="solid"/>
            <a:round/>
            <a:headEnd len="lg" w="lg" type="none"/>
            <a:tailEnd len="lg" w="lg" type="none"/>
          </a:ln>
        </p:spPr>
      </p:cxnSp>
      <p:sp>
        <p:nvSpPr>
          <p:cNvPr id="273" name="Shape 273"/>
          <p:cNvSpPr txBox="1"/>
          <p:nvPr/>
        </p:nvSpPr>
        <p:spPr>
          <a:xfrm>
            <a:off x="3911450" y="5263437"/>
            <a:ext cx="1421400" cy="271499"/>
          </a:xfrm>
          <a:prstGeom prst="rect">
            <a:avLst/>
          </a:prstGeom>
          <a:noFill/>
          <a:ln>
            <a:noFill/>
          </a:ln>
        </p:spPr>
        <p:txBody>
          <a:bodyPr anchorCtr="0" anchor="t" bIns="91425" lIns="91425" rIns="91425" tIns="91425">
            <a:noAutofit/>
          </a:bodyPr>
          <a:lstStyle/>
          <a:p>
            <a:pPr lvl="0" rtl="0">
              <a:spcBef>
                <a:spcPts val="0"/>
              </a:spcBef>
              <a:buNone/>
            </a:pPr>
            <a:r>
              <a:rPr lang="en"/>
              <a:t>Owns</a:t>
            </a:r>
          </a:p>
        </p:txBody>
      </p:sp>
      <p:cxnSp>
        <p:nvCxnSpPr>
          <p:cNvPr id="274" name="Shape 274"/>
          <p:cNvCxnSpPr>
            <a:stCxn id="270" idx="1"/>
            <a:endCxn id="270" idx="3"/>
          </p:cNvCxnSpPr>
          <p:nvPr/>
        </p:nvCxnSpPr>
        <p:spPr>
          <a:xfrm>
            <a:off x="975275" y="5575575"/>
            <a:ext cx="1992300" cy="0"/>
          </a:xfrm>
          <a:prstGeom prst="straightConnector1">
            <a:avLst/>
          </a:prstGeom>
          <a:noFill/>
          <a:ln cap="flat" cmpd="sng" w="19050">
            <a:solidFill>
              <a:schemeClr val="dk2"/>
            </a:solidFill>
            <a:prstDash val="solid"/>
            <a:round/>
            <a:headEnd len="lg" w="lg" type="none"/>
            <a:tailEnd len="lg" w="lg" type="none"/>
          </a:ln>
        </p:spPr>
      </p:cxnSp>
      <p:sp>
        <p:nvSpPr>
          <p:cNvPr id="275" name="Shape 275"/>
          <p:cNvSpPr txBox="1"/>
          <p:nvPr/>
        </p:nvSpPr>
        <p:spPr>
          <a:xfrm>
            <a:off x="2988050" y="5267350"/>
            <a:ext cx="269700" cy="267599"/>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276" name="Shape 276"/>
          <p:cNvSpPr txBox="1"/>
          <p:nvPr/>
        </p:nvSpPr>
        <p:spPr>
          <a:xfrm>
            <a:off x="4689650" y="5263450"/>
            <a:ext cx="518700" cy="271499"/>
          </a:xfrm>
          <a:prstGeom prst="rect">
            <a:avLst/>
          </a:prstGeom>
          <a:noFill/>
          <a:ln>
            <a:noFill/>
          </a:ln>
        </p:spPr>
        <p:txBody>
          <a:bodyPr anchorCtr="0" anchor="t" bIns="91425" lIns="91425" rIns="91425" tIns="91425">
            <a:noAutofit/>
          </a:bodyPr>
          <a:lstStyle/>
          <a:p>
            <a:pPr lvl="0" rtl="0">
              <a:spcBef>
                <a:spcPts val="0"/>
              </a:spcBef>
              <a:buNone/>
            </a:pPr>
            <a:r>
              <a:rPr lang="en"/>
              <a:t>0..*</a:t>
            </a:r>
          </a:p>
        </p:txBody>
      </p:sp>
      <p:cxnSp>
        <p:nvCxnSpPr>
          <p:cNvPr id="277" name="Shape 277"/>
          <p:cNvCxnSpPr/>
          <p:nvPr/>
        </p:nvCxnSpPr>
        <p:spPr>
          <a:xfrm rot="10800000">
            <a:off x="4509750" y="3486262"/>
            <a:ext cx="0" cy="20699"/>
          </a:xfrm>
          <a:prstGeom prst="straightConnector1">
            <a:avLst/>
          </a:prstGeom>
          <a:noFill/>
          <a:ln cap="flat" cmpd="sng" w="38100">
            <a:solidFill>
              <a:schemeClr val="dk2"/>
            </a:solidFill>
            <a:prstDash val="solid"/>
            <a:round/>
            <a:headEnd len="lg" w="lg" type="none"/>
            <a:tailEnd len="lg" w="lg" type="triangle"/>
          </a:ln>
        </p:spPr>
      </p:cxnSp>
      <p:cxnSp>
        <p:nvCxnSpPr>
          <p:cNvPr id="278" name="Shape 278"/>
          <p:cNvCxnSpPr/>
          <p:nvPr/>
        </p:nvCxnSpPr>
        <p:spPr>
          <a:xfrm rot="10800000">
            <a:off x="4509750" y="5464525"/>
            <a:ext cx="0" cy="20699"/>
          </a:xfrm>
          <a:prstGeom prst="straightConnector1">
            <a:avLst/>
          </a:prstGeom>
          <a:noFill/>
          <a:ln cap="flat" cmpd="sng" w="38100">
            <a:solidFill>
              <a:schemeClr val="dk2"/>
            </a:solidFill>
            <a:prstDash val="solid"/>
            <a:round/>
            <a:headEnd len="lg" w="lg" type="none"/>
            <a:tailEnd len="lg" w="lg" type="triangle"/>
          </a:ln>
        </p:spPr>
      </p:cxnSp>
      <p:sp>
        <p:nvSpPr>
          <p:cNvPr id="279" name="Shape 27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24</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Multiplicity</a:t>
            </a:r>
          </a:p>
        </p:txBody>
      </p:sp>
      <p:sp>
        <p:nvSpPr>
          <p:cNvPr id="285" name="Shape 285"/>
          <p:cNvSpPr txBox="1"/>
          <p:nvPr>
            <p:ph idx="1" type="body"/>
          </p:nvPr>
        </p:nvSpPr>
        <p:spPr>
          <a:xfrm>
            <a:off x="457200" y="1600200"/>
            <a:ext cx="8413500" cy="889800"/>
          </a:xfrm>
          <a:prstGeom prst="rect">
            <a:avLst/>
          </a:prstGeom>
        </p:spPr>
        <p:txBody>
          <a:bodyPr anchorCtr="0" anchor="t" bIns="91425" lIns="91425" rIns="91425" tIns="91425">
            <a:noAutofit/>
          </a:bodyPr>
          <a:lstStyle/>
          <a:p>
            <a:pPr lvl="0" rtl="0">
              <a:spcBef>
                <a:spcPts val="0"/>
              </a:spcBef>
              <a:buNone/>
            </a:pPr>
            <a:r>
              <a:rPr lang="en" sz="2400"/>
              <a:t>Defined with a lower and upper bound.</a:t>
            </a:r>
          </a:p>
          <a:p>
            <a:pPr indent="-228600" lvl="0" marL="457200" rtl="0">
              <a:spcBef>
                <a:spcPts val="0"/>
              </a:spcBef>
              <a:buSzPct val="100000"/>
            </a:pPr>
            <a:r>
              <a:rPr lang="en" sz="2400"/>
              <a:t>One Person can own zero or more Cards.</a:t>
            </a:r>
          </a:p>
          <a:p>
            <a:pPr indent="-228600" lvl="0" marL="457200" rtl="0">
              <a:spcBef>
                <a:spcPts val="0"/>
              </a:spcBef>
              <a:buSzPct val="100000"/>
            </a:pPr>
            <a:r>
              <a:rPr lang="en" sz="2400"/>
              <a:t>Each Card is owned by zero to one Person.</a:t>
            </a:r>
          </a:p>
          <a:p>
            <a:pPr lvl="0" rtl="0">
              <a:spcBef>
                <a:spcPts val="0"/>
              </a:spcBef>
              <a:buNone/>
            </a:pPr>
            <a:r>
              <a:t/>
            </a:r>
            <a:endParaRPr sz="2400"/>
          </a:p>
          <a:p>
            <a:pPr lvl="0" rtl="0">
              <a:spcBef>
                <a:spcPts val="0"/>
              </a:spcBef>
              <a:buNone/>
            </a:pPr>
            <a:r>
              <a:t/>
            </a:r>
            <a:endParaRPr sz="2400"/>
          </a:p>
          <a:p>
            <a:pPr lvl="0" rtl="0">
              <a:spcBef>
                <a:spcPts val="0"/>
              </a:spcBef>
              <a:buNone/>
            </a:pPr>
            <a:r>
              <a:t/>
            </a:r>
            <a:endParaRPr sz="2400"/>
          </a:p>
          <a:p>
            <a:pPr rtl="0">
              <a:spcBef>
                <a:spcPts val="0"/>
              </a:spcBef>
              <a:buNone/>
            </a:pPr>
            <a:r>
              <a:rPr lang="en" sz="2400"/>
              <a:t>Common terms that imply multiplicity:</a:t>
            </a:r>
          </a:p>
          <a:p>
            <a:pPr indent="-228600" lvl="0" marL="457200" rtl="0">
              <a:spcBef>
                <a:spcPts val="0"/>
              </a:spcBef>
              <a:buSzPct val="100000"/>
            </a:pPr>
            <a:r>
              <a:rPr b="1" lang="en" sz="2400"/>
              <a:t>Optional:</a:t>
            </a:r>
            <a:r>
              <a:rPr lang="en" sz="2400"/>
              <a:t> implies lower bound of 0.</a:t>
            </a:r>
          </a:p>
          <a:p>
            <a:pPr indent="-228600" lvl="0" marL="457200" rtl="0">
              <a:spcBef>
                <a:spcPts val="0"/>
              </a:spcBef>
              <a:buSzPct val="100000"/>
            </a:pPr>
            <a:r>
              <a:rPr b="1" lang="en" sz="2400"/>
              <a:t>Mandatory</a:t>
            </a:r>
            <a:r>
              <a:rPr lang="en" sz="2400"/>
              <a:t>: implies lower bound of 1 or more.</a:t>
            </a:r>
          </a:p>
          <a:p>
            <a:pPr indent="-228600" lvl="0" marL="457200" rtl="0">
              <a:spcBef>
                <a:spcPts val="0"/>
              </a:spcBef>
              <a:buSzPct val="100000"/>
            </a:pPr>
            <a:r>
              <a:rPr b="1" lang="en" sz="2400"/>
              <a:t>Single-Valued</a:t>
            </a:r>
            <a:r>
              <a:rPr lang="en" sz="2400"/>
              <a:t>: implies upper bound of 1.</a:t>
            </a:r>
          </a:p>
          <a:p>
            <a:pPr indent="-228600" lvl="0" marL="457200" rtl="0">
              <a:spcBef>
                <a:spcPts val="0"/>
              </a:spcBef>
              <a:buSzPct val="100000"/>
            </a:pPr>
            <a:r>
              <a:rPr b="1" lang="en" sz="2400"/>
              <a:t>Multivalued</a:t>
            </a:r>
            <a:r>
              <a:rPr lang="en" sz="2400"/>
              <a:t>: implies an upper bound &gt; 1 (often *).</a:t>
            </a:r>
          </a:p>
        </p:txBody>
      </p:sp>
      <p:sp>
        <p:nvSpPr>
          <p:cNvPr id="286" name="Shape 286"/>
          <p:cNvSpPr/>
          <p:nvPr/>
        </p:nvSpPr>
        <p:spPr>
          <a:xfrm>
            <a:off x="1411025" y="3067137"/>
            <a:ext cx="155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Person</a:t>
            </a:r>
          </a:p>
          <a:p>
            <a:pPr lvl="0" rtl="0" algn="ctr">
              <a:spcBef>
                <a:spcPts val="0"/>
              </a:spcBef>
              <a:buNone/>
            </a:pPr>
            <a:r>
              <a:t/>
            </a:r>
            <a:endParaRPr sz="1800"/>
          </a:p>
          <a:p>
            <a:pPr lvl="0" rtl="0" algn="ctr">
              <a:spcBef>
                <a:spcPts val="0"/>
              </a:spcBef>
              <a:buNone/>
            </a:pPr>
            <a:r>
              <a:rPr lang="en" sz="1800"/>
              <a:t>credit: Card</a:t>
            </a:r>
          </a:p>
        </p:txBody>
      </p:sp>
      <p:sp>
        <p:nvSpPr>
          <p:cNvPr id="287" name="Shape 287"/>
          <p:cNvSpPr/>
          <p:nvPr/>
        </p:nvSpPr>
        <p:spPr>
          <a:xfrm>
            <a:off x="5454125" y="3067137"/>
            <a:ext cx="155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Card</a:t>
            </a:r>
          </a:p>
        </p:txBody>
      </p:sp>
      <p:cxnSp>
        <p:nvCxnSpPr>
          <p:cNvPr id="288" name="Shape 288"/>
          <p:cNvCxnSpPr>
            <a:stCxn id="286" idx="3"/>
            <a:endCxn id="287" idx="1"/>
          </p:cNvCxnSpPr>
          <p:nvPr/>
        </p:nvCxnSpPr>
        <p:spPr>
          <a:xfrm>
            <a:off x="2967425" y="3638637"/>
            <a:ext cx="2486700" cy="0"/>
          </a:xfrm>
          <a:prstGeom prst="straightConnector1">
            <a:avLst/>
          </a:prstGeom>
          <a:noFill/>
          <a:ln cap="flat" cmpd="sng" w="38100">
            <a:solidFill>
              <a:schemeClr val="dk2"/>
            </a:solidFill>
            <a:prstDash val="solid"/>
            <a:round/>
            <a:headEnd len="lg" w="lg" type="none"/>
            <a:tailEnd len="lg" w="lg" type="none"/>
          </a:ln>
        </p:spPr>
      </p:cxnSp>
      <p:sp>
        <p:nvSpPr>
          <p:cNvPr id="289" name="Shape 289"/>
          <p:cNvSpPr txBox="1"/>
          <p:nvPr/>
        </p:nvSpPr>
        <p:spPr>
          <a:xfrm>
            <a:off x="3911450" y="3293237"/>
            <a:ext cx="1421400" cy="271499"/>
          </a:xfrm>
          <a:prstGeom prst="rect">
            <a:avLst/>
          </a:prstGeom>
          <a:noFill/>
          <a:ln>
            <a:noFill/>
          </a:ln>
        </p:spPr>
        <p:txBody>
          <a:bodyPr anchorCtr="0" anchor="t" bIns="91425" lIns="91425" rIns="91425" tIns="91425">
            <a:noAutofit/>
          </a:bodyPr>
          <a:lstStyle/>
          <a:p>
            <a:pPr lvl="0" rtl="0">
              <a:spcBef>
                <a:spcPts val="0"/>
              </a:spcBef>
              <a:buNone/>
            </a:pPr>
            <a:r>
              <a:rPr lang="en"/>
              <a:t>Owns</a:t>
            </a:r>
          </a:p>
        </p:txBody>
      </p:sp>
      <p:cxnSp>
        <p:nvCxnSpPr>
          <p:cNvPr id="290" name="Shape 290"/>
          <p:cNvCxnSpPr>
            <a:stCxn id="286" idx="1"/>
            <a:endCxn id="286" idx="3"/>
          </p:cNvCxnSpPr>
          <p:nvPr/>
        </p:nvCxnSpPr>
        <p:spPr>
          <a:xfrm>
            <a:off x="1411025" y="3638637"/>
            <a:ext cx="1556400" cy="0"/>
          </a:xfrm>
          <a:prstGeom prst="straightConnector1">
            <a:avLst/>
          </a:prstGeom>
          <a:noFill/>
          <a:ln cap="flat" cmpd="sng" w="19050">
            <a:solidFill>
              <a:schemeClr val="dk2"/>
            </a:solidFill>
            <a:prstDash val="solid"/>
            <a:round/>
            <a:headEnd len="lg" w="lg" type="none"/>
            <a:tailEnd len="lg" w="lg" type="none"/>
          </a:ln>
        </p:spPr>
      </p:cxnSp>
      <p:sp>
        <p:nvSpPr>
          <p:cNvPr id="291" name="Shape 291"/>
          <p:cNvSpPr txBox="1"/>
          <p:nvPr/>
        </p:nvSpPr>
        <p:spPr>
          <a:xfrm>
            <a:off x="2967425" y="3295200"/>
            <a:ext cx="518700" cy="267599"/>
          </a:xfrm>
          <a:prstGeom prst="rect">
            <a:avLst/>
          </a:prstGeom>
          <a:noFill/>
          <a:ln>
            <a:noFill/>
          </a:ln>
        </p:spPr>
        <p:txBody>
          <a:bodyPr anchorCtr="0" anchor="t" bIns="91425" lIns="91425" rIns="91425" tIns="91425">
            <a:noAutofit/>
          </a:bodyPr>
          <a:lstStyle/>
          <a:p>
            <a:pPr lvl="0" rtl="0">
              <a:spcBef>
                <a:spcPts val="0"/>
              </a:spcBef>
              <a:buNone/>
            </a:pPr>
            <a:r>
              <a:rPr lang="en"/>
              <a:t>0..1</a:t>
            </a:r>
          </a:p>
        </p:txBody>
      </p:sp>
      <p:sp>
        <p:nvSpPr>
          <p:cNvPr id="292" name="Shape 292"/>
          <p:cNvSpPr txBox="1"/>
          <p:nvPr/>
        </p:nvSpPr>
        <p:spPr>
          <a:xfrm>
            <a:off x="4821125" y="3293237"/>
            <a:ext cx="632999" cy="271499"/>
          </a:xfrm>
          <a:prstGeom prst="rect">
            <a:avLst/>
          </a:prstGeom>
          <a:noFill/>
          <a:ln>
            <a:noFill/>
          </a:ln>
        </p:spPr>
        <p:txBody>
          <a:bodyPr anchorCtr="0" anchor="t" bIns="91425" lIns="91425" rIns="91425" tIns="91425">
            <a:noAutofit/>
          </a:bodyPr>
          <a:lstStyle/>
          <a:p>
            <a:pPr lvl="0" rtl="0">
              <a:spcBef>
                <a:spcPts val="0"/>
              </a:spcBef>
              <a:buNone/>
            </a:pPr>
            <a:r>
              <a:rPr lang="en"/>
              <a:t>0..*</a:t>
            </a:r>
          </a:p>
        </p:txBody>
      </p:sp>
      <p:cxnSp>
        <p:nvCxnSpPr>
          <p:cNvPr id="293" name="Shape 293"/>
          <p:cNvCxnSpPr/>
          <p:nvPr/>
        </p:nvCxnSpPr>
        <p:spPr>
          <a:xfrm rot="10800000">
            <a:off x="4572000" y="3496500"/>
            <a:ext cx="0" cy="20699"/>
          </a:xfrm>
          <a:prstGeom prst="straightConnector1">
            <a:avLst/>
          </a:prstGeom>
          <a:noFill/>
          <a:ln cap="flat" cmpd="sng" w="38100">
            <a:solidFill>
              <a:schemeClr val="dk2"/>
            </a:solidFill>
            <a:prstDash val="solid"/>
            <a:round/>
            <a:headEnd len="lg" w="lg" type="none"/>
            <a:tailEnd len="lg" w="lg" type="triangle"/>
          </a:ln>
        </p:spPr>
      </p:cxnSp>
      <p:sp>
        <p:nvSpPr>
          <p:cNvPr id="294" name="Shape 29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25</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8" name="Shape 298"/>
        <p:cNvGrpSpPr/>
        <p:nvPr/>
      </p:nvGrpSpPr>
      <p:grpSpPr>
        <a:xfrm>
          <a:off x="0" y="0"/>
          <a:ext cx="0" cy="0"/>
          <a:chOff x="0" y="0"/>
          <a:chExt cx="0" cy="0"/>
        </a:xfrm>
      </p:grpSpPr>
      <p:sp>
        <p:nvSpPr>
          <p:cNvPr id="299" name="Shape 29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Multiple Associations</a:t>
            </a:r>
          </a:p>
        </p:txBody>
      </p:sp>
      <p:sp>
        <p:nvSpPr>
          <p:cNvPr id="300" name="Shape 300"/>
          <p:cNvSpPr txBox="1"/>
          <p:nvPr>
            <p:ph idx="1" type="body"/>
          </p:nvPr>
        </p:nvSpPr>
        <p:spPr>
          <a:xfrm>
            <a:off x="457200" y="1600200"/>
            <a:ext cx="8600400" cy="889800"/>
          </a:xfrm>
          <a:prstGeom prst="rect">
            <a:avLst/>
          </a:prstGeom>
        </p:spPr>
        <p:txBody>
          <a:bodyPr anchorCtr="0" anchor="t" bIns="91425" lIns="91425" rIns="91425" tIns="91425">
            <a:noAutofit/>
          </a:bodyPr>
          <a:lstStyle/>
          <a:p>
            <a:pPr lvl="0" rtl="0">
              <a:spcBef>
                <a:spcPts val="0"/>
              </a:spcBef>
              <a:buNone/>
            </a:pPr>
            <a:r>
              <a:rPr lang="en" sz="2400"/>
              <a:t>Can have multiple associations between objects, each with their own multiplicities.</a:t>
            </a:r>
          </a:p>
          <a:p>
            <a:pPr indent="-228600" lvl="0" marL="457200" rtl="0">
              <a:spcBef>
                <a:spcPts val="0"/>
              </a:spcBef>
              <a:buSzPct val="100000"/>
            </a:pPr>
            <a:r>
              <a:rPr lang="en" sz="2400"/>
              <a:t>One Person can own zero or more Cards.</a:t>
            </a:r>
          </a:p>
          <a:p>
            <a:pPr indent="-228600" lvl="0" marL="457200" rtl="0">
              <a:spcBef>
                <a:spcPts val="0"/>
              </a:spcBef>
              <a:buSzPct val="100000"/>
            </a:pPr>
            <a:r>
              <a:rPr lang="en" sz="2400"/>
              <a:t>Each Card is owned by zero to one Person.</a:t>
            </a:r>
          </a:p>
          <a:p>
            <a:pPr indent="-228600" lvl="0" marL="457200" rtl="0">
              <a:spcBef>
                <a:spcPts val="0"/>
              </a:spcBef>
              <a:buSzPct val="100000"/>
            </a:pPr>
            <a:r>
              <a:rPr lang="en" sz="2400"/>
              <a:t>Each Card has one or more authorized users.</a:t>
            </a:r>
          </a:p>
          <a:p>
            <a:pPr indent="-228600" lvl="0" marL="457200" rtl="0">
              <a:spcBef>
                <a:spcPts val="0"/>
              </a:spcBef>
              <a:buSzPct val="100000"/>
            </a:pPr>
            <a:r>
              <a:rPr lang="en" sz="2400"/>
              <a:t>One Person can be authorized to use zero or more Cards.</a:t>
            </a:r>
          </a:p>
          <a:p>
            <a:pPr lvl="0" rtl="0">
              <a:spcBef>
                <a:spcPts val="0"/>
              </a:spcBef>
              <a:buNone/>
            </a:pPr>
            <a:r>
              <a:t/>
            </a:r>
            <a:endParaRPr sz="2400"/>
          </a:p>
          <a:p>
            <a:pPr lvl="0" rtl="0">
              <a:spcBef>
                <a:spcPts val="0"/>
              </a:spcBef>
              <a:buNone/>
            </a:pPr>
            <a:r>
              <a:t/>
            </a:r>
            <a:endParaRPr sz="2400"/>
          </a:p>
          <a:p>
            <a:pPr lvl="0" rtl="0">
              <a:spcBef>
                <a:spcPts val="0"/>
              </a:spcBef>
              <a:buNone/>
            </a:pPr>
            <a:r>
              <a:t/>
            </a:r>
            <a:endParaRPr sz="2400"/>
          </a:p>
        </p:txBody>
      </p:sp>
      <p:sp>
        <p:nvSpPr>
          <p:cNvPr id="301" name="Shape 301"/>
          <p:cNvSpPr/>
          <p:nvPr/>
        </p:nvSpPr>
        <p:spPr>
          <a:xfrm>
            <a:off x="1421400" y="4415912"/>
            <a:ext cx="155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Person</a:t>
            </a:r>
          </a:p>
          <a:p>
            <a:pPr lvl="0" rtl="0" algn="ctr">
              <a:spcBef>
                <a:spcPts val="0"/>
              </a:spcBef>
              <a:buNone/>
            </a:pPr>
            <a:r>
              <a:t/>
            </a:r>
            <a:endParaRPr sz="1800"/>
          </a:p>
          <a:p>
            <a:pPr lvl="0" rtl="0" algn="ctr">
              <a:spcBef>
                <a:spcPts val="0"/>
              </a:spcBef>
              <a:buNone/>
            </a:pPr>
            <a:r>
              <a:rPr lang="en" sz="1800"/>
              <a:t>credit: Card</a:t>
            </a:r>
          </a:p>
        </p:txBody>
      </p:sp>
      <p:sp>
        <p:nvSpPr>
          <p:cNvPr id="302" name="Shape 302"/>
          <p:cNvSpPr/>
          <p:nvPr/>
        </p:nvSpPr>
        <p:spPr>
          <a:xfrm>
            <a:off x="5464500" y="4415925"/>
            <a:ext cx="230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rtl="0" algn="ctr">
              <a:spcBef>
                <a:spcPts val="0"/>
              </a:spcBef>
              <a:buNone/>
            </a:pPr>
            <a:r>
              <a:rPr lang="en" sz="1800"/>
              <a:t>Card</a:t>
            </a:r>
          </a:p>
          <a:p>
            <a:pPr rtl="0" algn="ctr">
              <a:spcBef>
                <a:spcPts val="0"/>
              </a:spcBef>
              <a:buNone/>
            </a:pPr>
            <a:r>
              <a:t/>
            </a:r>
            <a:endParaRPr sz="1800"/>
          </a:p>
          <a:p>
            <a:pPr lvl="0" rtl="0" algn="ctr">
              <a:spcBef>
                <a:spcPts val="0"/>
              </a:spcBef>
              <a:buNone/>
            </a:pPr>
            <a:r>
              <a:rPr lang="en" sz="1800"/>
              <a:t>authorized: Person[*]</a:t>
            </a:r>
          </a:p>
        </p:txBody>
      </p:sp>
      <p:cxnSp>
        <p:nvCxnSpPr>
          <p:cNvPr id="303" name="Shape 303"/>
          <p:cNvCxnSpPr>
            <a:stCxn id="301" idx="3"/>
            <a:endCxn id="302" idx="1"/>
          </p:cNvCxnSpPr>
          <p:nvPr/>
        </p:nvCxnSpPr>
        <p:spPr>
          <a:xfrm>
            <a:off x="2977800" y="4987412"/>
            <a:ext cx="2486700" cy="0"/>
          </a:xfrm>
          <a:prstGeom prst="straightConnector1">
            <a:avLst/>
          </a:prstGeom>
          <a:noFill/>
          <a:ln cap="flat" cmpd="sng" w="38100">
            <a:solidFill>
              <a:schemeClr val="dk2"/>
            </a:solidFill>
            <a:prstDash val="solid"/>
            <a:round/>
            <a:headEnd len="lg" w="lg" type="none"/>
            <a:tailEnd len="lg" w="lg" type="none"/>
          </a:ln>
        </p:spPr>
      </p:cxnSp>
      <p:sp>
        <p:nvSpPr>
          <p:cNvPr id="304" name="Shape 304"/>
          <p:cNvSpPr txBox="1"/>
          <p:nvPr/>
        </p:nvSpPr>
        <p:spPr>
          <a:xfrm>
            <a:off x="3921825" y="4642012"/>
            <a:ext cx="1421400" cy="271499"/>
          </a:xfrm>
          <a:prstGeom prst="rect">
            <a:avLst/>
          </a:prstGeom>
          <a:noFill/>
          <a:ln>
            <a:noFill/>
          </a:ln>
        </p:spPr>
        <p:txBody>
          <a:bodyPr anchorCtr="0" anchor="t" bIns="91425" lIns="91425" rIns="91425" tIns="91425">
            <a:noAutofit/>
          </a:bodyPr>
          <a:lstStyle/>
          <a:p>
            <a:pPr lvl="0" rtl="0">
              <a:spcBef>
                <a:spcPts val="0"/>
              </a:spcBef>
              <a:buNone/>
            </a:pPr>
            <a:r>
              <a:rPr lang="en"/>
              <a:t>Owns</a:t>
            </a:r>
          </a:p>
        </p:txBody>
      </p:sp>
      <p:cxnSp>
        <p:nvCxnSpPr>
          <p:cNvPr id="305" name="Shape 305"/>
          <p:cNvCxnSpPr>
            <a:stCxn id="301" idx="1"/>
            <a:endCxn id="301" idx="3"/>
          </p:cNvCxnSpPr>
          <p:nvPr/>
        </p:nvCxnSpPr>
        <p:spPr>
          <a:xfrm>
            <a:off x="1421400" y="4987412"/>
            <a:ext cx="1556400" cy="0"/>
          </a:xfrm>
          <a:prstGeom prst="straightConnector1">
            <a:avLst/>
          </a:prstGeom>
          <a:noFill/>
          <a:ln cap="flat" cmpd="sng" w="19050">
            <a:solidFill>
              <a:schemeClr val="dk2"/>
            </a:solidFill>
            <a:prstDash val="solid"/>
            <a:round/>
            <a:headEnd len="lg" w="lg" type="none"/>
            <a:tailEnd len="lg" w="lg" type="none"/>
          </a:ln>
        </p:spPr>
      </p:cxnSp>
      <p:sp>
        <p:nvSpPr>
          <p:cNvPr id="306" name="Shape 306"/>
          <p:cNvSpPr txBox="1"/>
          <p:nvPr/>
        </p:nvSpPr>
        <p:spPr>
          <a:xfrm>
            <a:off x="2977800" y="4643975"/>
            <a:ext cx="518700" cy="267599"/>
          </a:xfrm>
          <a:prstGeom prst="rect">
            <a:avLst/>
          </a:prstGeom>
          <a:noFill/>
          <a:ln>
            <a:noFill/>
          </a:ln>
        </p:spPr>
        <p:txBody>
          <a:bodyPr anchorCtr="0" anchor="t" bIns="91425" lIns="91425" rIns="91425" tIns="91425">
            <a:noAutofit/>
          </a:bodyPr>
          <a:lstStyle/>
          <a:p>
            <a:pPr lvl="0" rtl="0">
              <a:spcBef>
                <a:spcPts val="0"/>
              </a:spcBef>
              <a:buNone/>
            </a:pPr>
            <a:r>
              <a:rPr lang="en"/>
              <a:t>0..1</a:t>
            </a:r>
          </a:p>
        </p:txBody>
      </p:sp>
      <p:sp>
        <p:nvSpPr>
          <p:cNvPr id="307" name="Shape 307"/>
          <p:cNvSpPr txBox="1"/>
          <p:nvPr/>
        </p:nvSpPr>
        <p:spPr>
          <a:xfrm>
            <a:off x="4831500" y="4642012"/>
            <a:ext cx="632999" cy="271499"/>
          </a:xfrm>
          <a:prstGeom prst="rect">
            <a:avLst/>
          </a:prstGeom>
          <a:noFill/>
          <a:ln>
            <a:noFill/>
          </a:ln>
        </p:spPr>
        <p:txBody>
          <a:bodyPr anchorCtr="0" anchor="t" bIns="91425" lIns="91425" rIns="91425" tIns="91425">
            <a:noAutofit/>
          </a:bodyPr>
          <a:lstStyle/>
          <a:p>
            <a:pPr lvl="0" rtl="0">
              <a:spcBef>
                <a:spcPts val="0"/>
              </a:spcBef>
              <a:buNone/>
            </a:pPr>
            <a:r>
              <a:rPr lang="en"/>
              <a:t>0..*</a:t>
            </a:r>
          </a:p>
        </p:txBody>
      </p:sp>
      <p:cxnSp>
        <p:nvCxnSpPr>
          <p:cNvPr id="308" name="Shape 308"/>
          <p:cNvCxnSpPr>
            <a:endCxn id="302" idx="3"/>
          </p:cNvCxnSpPr>
          <p:nvPr/>
        </p:nvCxnSpPr>
        <p:spPr>
          <a:xfrm flipH="1" rot="10800000">
            <a:off x="5498700" y="4987425"/>
            <a:ext cx="2272199" cy="3000"/>
          </a:xfrm>
          <a:prstGeom prst="straightConnector1">
            <a:avLst/>
          </a:prstGeom>
          <a:noFill/>
          <a:ln cap="flat" cmpd="sng" w="19050">
            <a:solidFill>
              <a:schemeClr val="dk2"/>
            </a:solidFill>
            <a:prstDash val="solid"/>
            <a:round/>
            <a:headEnd len="lg" w="lg" type="none"/>
            <a:tailEnd len="lg" w="lg" type="none"/>
          </a:ln>
        </p:spPr>
      </p:cxnSp>
      <p:cxnSp>
        <p:nvCxnSpPr>
          <p:cNvPr id="309" name="Shape 309"/>
          <p:cNvCxnSpPr/>
          <p:nvPr/>
        </p:nvCxnSpPr>
        <p:spPr>
          <a:xfrm rot="10800000">
            <a:off x="2998349" y="5281062"/>
            <a:ext cx="2462700" cy="0"/>
          </a:xfrm>
          <a:prstGeom prst="straightConnector1">
            <a:avLst/>
          </a:prstGeom>
          <a:noFill/>
          <a:ln cap="flat" cmpd="sng" w="38100">
            <a:solidFill>
              <a:schemeClr val="dk2"/>
            </a:solidFill>
            <a:prstDash val="solid"/>
            <a:round/>
            <a:headEnd len="lg" w="lg" type="none"/>
            <a:tailEnd len="lg" w="lg" type="none"/>
          </a:ln>
        </p:spPr>
      </p:cxnSp>
      <p:sp>
        <p:nvSpPr>
          <p:cNvPr id="310" name="Shape 310"/>
          <p:cNvSpPr txBox="1"/>
          <p:nvPr/>
        </p:nvSpPr>
        <p:spPr>
          <a:xfrm>
            <a:off x="3681375" y="5396162"/>
            <a:ext cx="1421400" cy="271499"/>
          </a:xfrm>
          <a:prstGeom prst="rect">
            <a:avLst/>
          </a:prstGeom>
          <a:noFill/>
          <a:ln>
            <a:noFill/>
          </a:ln>
        </p:spPr>
        <p:txBody>
          <a:bodyPr anchorCtr="0" anchor="t" bIns="91425" lIns="91425" rIns="91425" tIns="91425">
            <a:noAutofit/>
          </a:bodyPr>
          <a:lstStyle/>
          <a:p>
            <a:pPr lvl="0" rtl="0">
              <a:spcBef>
                <a:spcPts val="0"/>
              </a:spcBef>
              <a:buNone/>
            </a:pPr>
            <a:r>
              <a:rPr lang="en"/>
              <a:t>Authorizes</a:t>
            </a:r>
          </a:p>
        </p:txBody>
      </p:sp>
      <p:sp>
        <p:nvSpPr>
          <p:cNvPr id="311" name="Shape 311"/>
          <p:cNvSpPr txBox="1"/>
          <p:nvPr/>
        </p:nvSpPr>
        <p:spPr>
          <a:xfrm>
            <a:off x="2986350" y="5398125"/>
            <a:ext cx="518700" cy="267599"/>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312" name="Shape 312"/>
          <p:cNvSpPr txBox="1"/>
          <p:nvPr/>
        </p:nvSpPr>
        <p:spPr>
          <a:xfrm>
            <a:off x="4840050" y="5396162"/>
            <a:ext cx="632999" cy="271499"/>
          </a:xfrm>
          <a:prstGeom prst="rect">
            <a:avLst/>
          </a:prstGeom>
          <a:noFill/>
          <a:ln>
            <a:noFill/>
          </a:ln>
        </p:spPr>
        <p:txBody>
          <a:bodyPr anchorCtr="0" anchor="t" bIns="91425" lIns="91425" rIns="91425" tIns="91425">
            <a:noAutofit/>
          </a:bodyPr>
          <a:lstStyle/>
          <a:p>
            <a:pPr lvl="0" rtl="0">
              <a:spcBef>
                <a:spcPts val="0"/>
              </a:spcBef>
              <a:buNone/>
            </a:pPr>
            <a:r>
              <a:rPr lang="en"/>
              <a:t>0..*</a:t>
            </a:r>
          </a:p>
        </p:txBody>
      </p:sp>
      <p:sp>
        <p:nvSpPr>
          <p:cNvPr id="313" name="Shape 31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26</a:t>
            </a:r>
          </a:p>
        </p:txBody>
      </p:sp>
      <p:cxnSp>
        <p:nvCxnSpPr>
          <p:cNvPr id="314" name="Shape 314"/>
          <p:cNvCxnSpPr/>
          <p:nvPr/>
        </p:nvCxnSpPr>
        <p:spPr>
          <a:xfrm rot="10800000">
            <a:off x="4572000" y="4843100"/>
            <a:ext cx="0" cy="20699"/>
          </a:xfrm>
          <a:prstGeom prst="straightConnector1">
            <a:avLst/>
          </a:prstGeom>
          <a:noFill/>
          <a:ln cap="flat" cmpd="sng" w="38100">
            <a:solidFill>
              <a:schemeClr val="dk2"/>
            </a:solidFill>
            <a:prstDash val="solid"/>
            <a:round/>
            <a:headEnd len="lg" w="lg" type="none"/>
            <a:tailEnd len="lg" w="lg" type="triangle"/>
          </a:ln>
        </p:spPr>
      </p:cxnSp>
      <p:cxnSp>
        <p:nvCxnSpPr>
          <p:cNvPr id="315" name="Shape 315"/>
          <p:cNvCxnSpPr/>
          <p:nvPr/>
        </p:nvCxnSpPr>
        <p:spPr>
          <a:xfrm rot="10800000">
            <a:off x="3505049" y="5574724"/>
            <a:ext cx="260400" cy="10500"/>
          </a:xfrm>
          <a:prstGeom prst="straightConnector1">
            <a:avLst/>
          </a:prstGeom>
          <a:noFill/>
          <a:ln cap="flat" cmpd="sng" w="38100">
            <a:solidFill>
              <a:schemeClr val="dk2"/>
            </a:solidFill>
            <a:prstDash val="solid"/>
            <a:round/>
            <a:headEnd len="lg" w="lg" type="none"/>
            <a:tailEnd len="lg" w="lg" type="triangle"/>
          </a:ln>
        </p:spPr>
      </p:cxn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Link Attributes</a:t>
            </a:r>
          </a:p>
        </p:txBody>
      </p:sp>
      <p:sp>
        <p:nvSpPr>
          <p:cNvPr id="321" name="Shape 321"/>
          <p:cNvSpPr txBox="1"/>
          <p:nvPr>
            <p:ph idx="1" type="body"/>
          </p:nvPr>
        </p:nvSpPr>
        <p:spPr>
          <a:xfrm>
            <a:off x="457200" y="1600200"/>
            <a:ext cx="8600400" cy="889800"/>
          </a:xfrm>
          <a:prstGeom prst="rect">
            <a:avLst/>
          </a:prstGeom>
        </p:spPr>
        <p:txBody>
          <a:bodyPr anchorCtr="0" anchor="t" bIns="91425" lIns="91425" rIns="91425" tIns="91425">
            <a:noAutofit/>
          </a:bodyPr>
          <a:lstStyle/>
          <a:p>
            <a:pPr rtl="0">
              <a:spcBef>
                <a:spcPts val="0"/>
              </a:spcBef>
              <a:buNone/>
            </a:pPr>
            <a:r>
              <a:rPr lang="en" sz="2400"/>
              <a:t>Associations can have attributes just like classes can have attributes.</a:t>
            </a:r>
          </a:p>
          <a:p>
            <a:pPr indent="-228600" lvl="0" marL="457200" rtl="0">
              <a:spcBef>
                <a:spcPts val="0"/>
              </a:spcBef>
              <a:buSzPct val="100000"/>
            </a:pPr>
            <a:r>
              <a:rPr lang="en" sz="2400"/>
              <a:t>How do you represent salary and job title?</a:t>
            </a:r>
          </a:p>
          <a:p>
            <a:pPr lvl="0" rtl="0">
              <a:spcBef>
                <a:spcPts val="0"/>
              </a:spcBef>
              <a:buNone/>
            </a:pPr>
            <a:r>
              <a:t/>
            </a:r>
            <a:endParaRPr sz="2400"/>
          </a:p>
          <a:p>
            <a:pPr lvl="0" rtl="0">
              <a:spcBef>
                <a:spcPts val="0"/>
              </a:spcBef>
              <a:buNone/>
            </a:pPr>
            <a:r>
              <a:t/>
            </a:r>
            <a:endParaRPr sz="2400"/>
          </a:p>
        </p:txBody>
      </p:sp>
      <p:sp>
        <p:nvSpPr>
          <p:cNvPr id="322" name="Shape 322"/>
          <p:cNvSpPr/>
          <p:nvPr/>
        </p:nvSpPr>
        <p:spPr>
          <a:xfrm>
            <a:off x="1314250" y="3067150"/>
            <a:ext cx="1722300" cy="16949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Person</a:t>
            </a:r>
          </a:p>
          <a:p>
            <a:pPr lvl="0" rtl="0" algn="ctr">
              <a:spcBef>
                <a:spcPts val="0"/>
              </a:spcBef>
              <a:buNone/>
            </a:pPr>
            <a:r>
              <a:t/>
            </a:r>
            <a:endParaRPr sz="1800"/>
          </a:p>
          <a:p>
            <a:pPr rtl="0" algn="ctr">
              <a:spcBef>
                <a:spcPts val="0"/>
              </a:spcBef>
              <a:buNone/>
            </a:pPr>
            <a:r>
              <a:rPr lang="en" sz="1800"/>
              <a:t>name: String</a:t>
            </a:r>
          </a:p>
          <a:p>
            <a:pPr rtl="0" algn="ctr">
              <a:spcBef>
                <a:spcPts val="0"/>
              </a:spcBef>
              <a:buNone/>
            </a:pPr>
            <a:r>
              <a:rPr lang="en" sz="1800"/>
              <a:t>age: integer</a:t>
            </a:r>
          </a:p>
          <a:p>
            <a:pPr lvl="0" rtl="0" algn="ctr">
              <a:spcBef>
                <a:spcPts val="0"/>
              </a:spcBef>
              <a:buNone/>
            </a:pPr>
            <a:r>
              <a:rPr lang="en" sz="1800"/>
              <a:t>address: String</a:t>
            </a:r>
          </a:p>
        </p:txBody>
      </p:sp>
      <p:sp>
        <p:nvSpPr>
          <p:cNvPr id="323" name="Shape 323"/>
          <p:cNvSpPr/>
          <p:nvPr/>
        </p:nvSpPr>
        <p:spPr>
          <a:xfrm>
            <a:off x="5523350" y="3067150"/>
            <a:ext cx="230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Company</a:t>
            </a:r>
          </a:p>
          <a:p>
            <a:pPr lvl="0" rtl="0" algn="ctr">
              <a:spcBef>
                <a:spcPts val="0"/>
              </a:spcBef>
              <a:buNone/>
            </a:pPr>
            <a:r>
              <a:t/>
            </a:r>
            <a:endParaRPr sz="1800"/>
          </a:p>
          <a:p>
            <a:pPr rtl="0" algn="ctr">
              <a:spcBef>
                <a:spcPts val="0"/>
              </a:spcBef>
              <a:buNone/>
            </a:pPr>
            <a:r>
              <a:rPr lang="en" sz="1800"/>
              <a:t>name: String</a:t>
            </a:r>
          </a:p>
          <a:p>
            <a:pPr lvl="0" rtl="0" algn="ctr">
              <a:spcBef>
                <a:spcPts val="0"/>
              </a:spcBef>
              <a:buNone/>
            </a:pPr>
            <a:r>
              <a:rPr lang="en" sz="1800"/>
              <a:t>address: String</a:t>
            </a:r>
          </a:p>
        </p:txBody>
      </p:sp>
      <p:cxnSp>
        <p:nvCxnSpPr>
          <p:cNvPr id="324" name="Shape 324"/>
          <p:cNvCxnSpPr/>
          <p:nvPr/>
        </p:nvCxnSpPr>
        <p:spPr>
          <a:xfrm>
            <a:off x="1326200" y="3640150"/>
            <a:ext cx="1731000" cy="0"/>
          </a:xfrm>
          <a:prstGeom prst="straightConnector1">
            <a:avLst/>
          </a:prstGeom>
          <a:noFill/>
          <a:ln cap="flat" cmpd="sng" w="19050">
            <a:solidFill>
              <a:schemeClr val="dk2"/>
            </a:solidFill>
            <a:prstDash val="solid"/>
            <a:round/>
            <a:headEnd len="lg" w="lg" type="none"/>
            <a:tailEnd len="lg" w="lg" type="none"/>
          </a:ln>
        </p:spPr>
      </p:cxnSp>
      <p:cxnSp>
        <p:nvCxnSpPr>
          <p:cNvPr id="325" name="Shape 325"/>
          <p:cNvCxnSpPr/>
          <p:nvPr/>
        </p:nvCxnSpPr>
        <p:spPr>
          <a:xfrm flipH="1" rot="10800000">
            <a:off x="5540450" y="3555649"/>
            <a:ext cx="2272199" cy="3000"/>
          </a:xfrm>
          <a:prstGeom prst="straightConnector1">
            <a:avLst/>
          </a:prstGeom>
          <a:noFill/>
          <a:ln cap="flat" cmpd="sng" w="19050">
            <a:solidFill>
              <a:schemeClr val="dk2"/>
            </a:solidFill>
            <a:prstDash val="solid"/>
            <a:round/>
            <a:headEnd len="lg" w="lg" type="none"/>
            <a:tailEnd len="lg" w="lg" type="none"/>
          </a:ln>
        </p:spPr>
      </p:cxnSp>
      <p:cxnSp>
        <p:nvCxnSpPr>
          <p:cNvPr id="326" name="Shape 326"/>
          <p:cNvCxnSpPr/>
          <p:nvPr/>
        </p:nvCxnSpPr>
        <p:spPr>
          <a:xfrm rot="10800000">
            <a:off x="3045199" y="3631412"/>
            <a:ext cx="2462700" cy="0"/>
          </a:xfrm>
          <a:prstGeom prst="straightConnector1">
            <a:avLst/>
          </a:prstGeom>
          <a:noFill/>
          <a:ln cap="flat" cmpd="sng" w="38100">
            <a:solidFill>
              <a:schemeClr val="dk2"/>
            </a:solidFill>
            <a:prstDash val="solid"/>
            <a:round/>
            <a:headEnd len="lg" w="lg" type="none"/>
            <a:tailEnd len="lg" w="lg" type="none"/>
          </a:ln>
        </p:spPr>
      </p:cxnSp>
      <p:sp>
        <p:nvSpPr>
          <p:cNvPr id="327" name="Shape 327"/>
          <p:cNvSpPr txBox="1"/>
          <p:nvPr/>
        </p:nvSpPr>
        <p:spPr>
          <a:xfrm>
            <a:off x="3577800" y="3284137"/>
            <a:ext cx="1421400" cy="271499"/>
          </a:xfrm>
          <a:prstGeom prst="rect">
            <a:avLst/>
          </a:prstGeom>
          <a:noFill/>
          <a:ln>
            <a:noFill/>
          </a:ln>
        </p:spPr>
        <p:txBody>
          <a:bodyPr anchorCtr="0" anchor="t" bIns="91425" lIns="91425" rIns="91425" tIns="91425">
            <a:noAutofit/>
          </a:bodyPr>
          <a:lstStyle/>
          <a:p>
            <a:pPr lvl="0" rtl="0">
              <a:spcBef>
                <a:spcPts val="0"/>
              </a:spcBef>
              <a:buNone/>
            </a:pPr>
            <a:r>
              <a:rPr lang="en"/>
              <a:t>Works-for</a:t>
            </a:r>
          </a:p>
        </p:txBody>
      </p:sp>
      <p:sp>
        <p:nvSpPr>
          <p:cNvPr id="328" name="Shape 328"/>
          <p:cNvSpPr txBox="1"/>
          <p:nvPr/>
        </p:nvSpPr>
        <p:spPr>
          <a:xfrm>
            <a:off x="3057200" y="3286100"/>
            <a:ext cx="518700" cy="267599"/>
          </a:xfrm>
          <a:prstGeom prst="rect">
            <a:avLst/>
          </a:prstGeom>
          <a:noFill/>
          <a:ln>
            <a:noFill/>
          </a:ln>
        </p:spPr>
        <p:txBody>
          <a:bodyPr anchorCtr="0" anchor="t" bIns="91425" lIns="91425" rIns="91425" tIns="91425">
            <a:noAutofit/>
          </a:bodyPr>
          <a:lstStyle/>
          <a:p>
            <a:pPr lvl="0" rtl="0">
              <a:spcBef>
                <a:spcPts val="0"/>
              </a:spcBef>
              <a:buNone/>
            </a:pPr>
            <a:r>
              <a:rPr lang="en"/>
              <a:t>0..*</a:t>
            </a:r>
          </a:p>
        </p:txBody>
      </p:sp>
      <p:sp>
        <p:nvSpPr>
          <p:cNvPr id="329" name="Shape 329"/>
          <p:cNvSpPr txBox="1"/>
          <p:nvPr/>
        </p:nvSpPr>
        <p:spPr>
          <a:xfrm>
            <a:off x="4890350" y="3284137"/>
            <a:ext cx="632999" cy="271499"/>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330" name="Shape 330"/>
          <p:cNvSpPr/>
          <p:nvPr/>
        </p:nvSpPr>
        <p:spPr>
          <a:xfrm>
            <a:off x="3525900" y="4471850"/>
            <a:ext cx="1525200" cy="1027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rtl="0">
              <a:spcBef>
                <a:spcPts val="0"/>
              </a:spcBef>
              <a:buNone/>
            </a:pPr>
            <a:r>
              <a:rPr lang="en"/>
              <a:t>salary: integer</a:t>
            </a:r>
          </a:p>
          <a:p>
            <a:pPr>
              <a:spcBef>
                <a:spcPts val="0"/>
              </a:spcBef>
              <a:buNone/>
            </a:pPr>
            <a:r>
              <a:rPr lang="en"/>
              <a:t>job-title: String</a:t>
            </a:r>
          </a:p>
        </p:txBody>
      </p:sp>
      <p:cxnSp>
        <p:nvCxnSpPr>
          <p:cNvPr id="331" name="Shape 331"/>
          <p:cNvCxnSpPr/>
          <p:nvPr/>
        </p:nvCxnSpPr>
        <p:spPr>
          <a:xfrm>
            <a:off x="3525900" y="4746800"/>
            <a:ext cx="1525200" cy="0"/>
          </a:xfrm>
          <a:prstGeom prst="straightConnector1">
            <a:avLst/>
          </a:prstGeom>
          <a:noFill/>
          <a:ln cap="flat" cmpd="sng" w="19050">
            <a:solidFill>
              <a:schemeClr val="dk2"/>
            </a:solidFill>
            <a:prstDash val="solid"/>
            <a:round/>
            <a:headEnd len="lg" w="lg" type="none"/>
            <a:tailEnd len="lg" w="lg" type="none"/>
          </a:ln>
        </p:spPr>
      </p:cxnSp>
      <p:cxnSp>
        <p:nvCxnSpPr>
          <p:cNvPr id="332" name="Shape 332"/>
          <p:cNvCxnSpPr>
            <a:endCxn id="330" idx="0"/>
          </p:cNvCxnSpPr>
          <p:nvPr/>
        </p:nvCxnSpPr>
        <p:spPr>
          <a:xfrm>
            <a:off x="4077300" y="3662449"/>
            <a:ext cx="211200" cy="809400"/>
          </a:xfrm>
          <a:prstGeom prst="straightConnector1">
            <a:avLst/>
          </a:prstGeom>
          <a:noFill/>
          <a:ln cap="flat" cmpd="sng" w="19050">
            <a:solidFill>
              <a:schemeClr val="dk2"/>
            </a:solidFill>
            <a:prstDash val="solid"/>
            <a:round/>
            <a:headEnd len="lg" w="lg" type="none"/>
            <a:tailEnd len="lg" w="lg" type="triangle"/>
          </a:ln>
        </p:spPr>
      </p:cxnSp>
      <p:sp>
        <p:nvSpPr>
          <p:cNvPr id="333" name="Shape 33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27</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Folding Link Attributes into Classes</a:t>
            </a:r>
          </a:p>
        </p:txBody>
      </p:sp>
      <p:sp>
        <p:nvSpPr>
          <p:cNvPr id="339" name="Shape 339"/>
          <p:cNvSpPr/>
          <p:nvPr/>
        </p:nvSpPr>
        <p:spPr>
          <a:xfrm>
            <a:off x="226200" y="4082300"/>
            <a:ext cx="1722300" cy="16949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Person</a:t>
            </a:r>
          </a:p>
          <a:p>
            <a:pPr lvl="0" rtl="0" algn="ctr">
              <a:spcBef>
                <a:spcPts val="0"/>
              </a:spcBef>
              <a:buNone/>
            </a:pPr>
            <a:r>
              <a:t/>
            </a:r>
            <a:endParaRPr sz="1800"/>
          </a:p>
          <a:p>
            <a:pPr lvl="0" rtl="0" algn="ctr">
              <a:spcBef>
                <a:spcPts val="0"/>
              </a:spcBef>
              <a:buNone/>
            </a:pPr>
            <a:r>
              <a:rPr lang="en" sz="1800"/>
              <a:t>name: String</a:t>
            </a:r>
          </a:p>
          <a:p>
            <a:pPr lvl="0" rtl="0" algn="ctr">
              <a:spcBef>
                <a:spcPts val="0"/>
              </a:spcBef>
              <a:buNone/>
            </a:pPr>
            <a:r>
              <a:rPr lang="en" sz="1800"/>
              <a:t>age: integer</a:t>
            </a:r>
          </a:p>
          <a:p>
            <a:pPr lvl="0" rtl="0" algn="ctr">
              <a:spcBef>
                <a:spcPts val="0"/>
              </a:spcBef>
              <a:buNone/>
            </a:pPr>
            <a:r>
              <a:rPr lang="en" sz="1800"/>
              <a:t>address: String</a:t>
            </a:r>
          </a:p>
        </p:txBody>
      </p:sp>
      <p:sp>
        <p:nvSpPr>
          <p:cNvPr id="340" name="Shape 340"/>
          <p:cNvSpPr/>
          <p:nvPr/>
        </p:nvSpPr>
        <p:spPr>
          <a:xfrm>
            <a:off x="4435300" y="4082300"/>
            <a:ext cx="230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Company</a:t>
            </a:r>
          </a:p>
          <a:p>
            <a:pPr lvl="0" rtl="0" algn="ctr">
              <a:spcBef>
                <a:spcPts val="0"/>
              </a:spcBef>
              <a:buNone/>
            </a:pPr>
            <a:r>
              <a:t/>
            </a:r>
            <a:endParaRPr sz="1800"/>
          </a:p>
          <a:p>
            <a:pPr lvl="0" rtl="0" algn="ctr">
              <a:spcBef>
                <a:spcPts val="0"/>
              </a:spcBef>
              <a:buNone/>
            </a:pPr>
            <a:r>
              <a:rPr lang="en" sz="1800"/>
              <a:t>name: String</a:t>
            </a:r>
          </a:p>
          <a:p>
            <a:pPr lvl="0" rtl="0" algn="ctr">
              <a:spcBef>
                <a:spcPts val="0"/>
              </a:spcBef>
              <a:buNone/>
            </a:pPr>
            <a:r>
              <a:rPr lang="en" sz="1800"/>
              <a:t>address: String</a:t>
            </a:r>
          </a:p>
        </p:txBody>
      </p:sp>
      <p:cxnSp>
        <p:nvCxnSpPr>
          <p:cNvPr id="341" name="Shape 341"/>
          <p:cNvCxnSpPr/>
          <p:nvPr/>
        </p:nvCxnSpPr>
        <p:spPr>
          <a:xfrm>
            <a:off x="238150" y="4655300"/>
            <a:ext cx="1731000" cy="0"/>
          </a:xfrm>
          <a:prstGeom prst="straightConnector1">
            <a:avLst/>
          </a:prstGeom>
          <a:noFill/>
          <a:ln cap="flat" cmpd="sng" w="19050">
            <a:solidFill>
              <a:schemeClr val="dk2"/>
            </a:solidFill>
            <a:prstDash val="solid"/>
            <a:round/>
            <a:headEnd len="lg" w="lg" type="none"/>
            <a:tailEnd len="lg" w="lg" type="none"/>
          </a:ln>
        </p:spPr>
      </p:cxnSp>
      <p:cxnSp>
        <p:nvCxnSpPr>
          <p:cNvPr id="342" name="Shape 342"/>
          <p:cNvCxnSpPr/>
          <p:nvPr/>
        </p:nvCxnSpPr>
        <p:spPr>
          <a:xfrm flipH="1" rot="10800000">
            <a:off x="4452400" y="4570799"/>
            <a:ext cx="2272199" cy="3000"/>
          </a:xfrm>
          <a:prstGeom prst="straightConnector1">
            <a:avLst/>
          </a:prstGeom>
          <a:noFill/>
          <a:ln cap="flat" cmpd="sng" w="19050">
            <a:solidFill>
              <a:schemeClr val="dk2"/>
            </a:solidFill>
            <a:prstDash val="solid"/>
            <a:round/>
            <a:headEnd len="lg" w="lg" type="none"/>
            <a:tailEnd len="lg" w="lg" type="none"/>
          </a:ln>
        </p:spPr>
      </p:cxnSp>
      <p:cxnSp>
        <p:nvCxnSpPr>
          <p:cNvPr id="343" name="Shape 343"/>
          <p:cNvCxnSpPr/>
          <p:nvPr/>
        </p:nvCxnSpPr>
        <p:spPr>
          <a:xfrm rot="10800000">
            <a:off x="1957149" y="4646562"/>
            <a:ext cx="2462700" cy="0"/>
          </a:xfrm>
          <a:prstGeom prst="straightConnector1">
            <a:avLst/>
          </a:prstGeom>
          <a:noFill/>
          <a:ln cap="flat" cmpd="sng" w="38100">
            <a:solidFill>
              <a:schemeClr val="dk2"/>
            </a:solidFill>
            <a:prstDash val="solid"/>
            <a:round/>
            <a:headEnd len="lg" w="lg" type="none"/>
            <a:tailEnd len="lg" w="lg" type="none"/>
          </a:ln>
        </p:spPr>
      </p:cxnSp>
      <p:sp>
        <p:nvSpPr>
          <p:cNvPr id="344" name="Shape 344"/>
          <p:cNvSpPr txBox="1"/>
          <p:nvPr/>
        </p:nvSpPr>
        <p:spPr>
          <a:xfrm>
            <a:off x="2489750" y="4299287"/>
            <a:ext cx="1421400" cy="271499"/>
          </a:xfrm>
          <a:prstGeom prst="rect">
            <a:avLst/>
          </a:prstGeom>
          <a:noFill/>
          <a:ln>
            <a:noFill/>
          </a:ln>
        </p:spPr>
        <p:txBody>
          <a:bodyPr anchorCtr="0" anchor="t" bIns="91425" lIns="91425" rIns="91425" tIns="91425">
            <a:noAutofit/>
          </a:bodyPr>
          <a:lstStyle/>
          <a:p>
            <a:pPr lvl="0" rtl="0">
              <a:spcBef>
                <a:spcPts val="0"/>
              </a:spcBef>
              <a:buNone/>
            </a:pPr>
            <a:r>
              <a:rPr lang="en"/>
              <a:t>Works-for</a:t>
            </a:r>
          </a:p>
        </p:txBody>
      </p:sp>
      <p:sp>
        <p:nvSpPr>
          <p:cNvPr id="345" name="Shape 345"/>
          <p:cNvSpPr txBox="1"/>
          <p:nvPr/>
        </p:nvSpPr>
        <p:spPr>
          <a:xfrm>
            <a:off x="1969150" y="4301250"/>
            <a:ext cx="518700" cy="267599"/>
          </a:xfrm>
          <a:prstGeom prst="rect">
            <a:avLst/>
          </a:prstGeom>
          <a:noFill/>
          <a:ln>
            <a:noFill/>
          </a:ln>
        </p:spPr>
        <p:txBody>
          <a:bodyPr anchorCtr="0" anchor="t" bIns="91425" lIns="91425" rIns="91425" tIns="91425">
            <a:noAutofit/>
          </a:bodyPr>
          <a:lstStyle/>
          <a:p>
            <a:pPr lvl="0" rtl="0">
              <a:spcBef>
                <a:spcPts val="0"/>
              </a:spcBef>
              <a:buNone/>
            </a:pPr>
            <a:r>
              <a:rPr lang="en"/>
              <a:t>0..*</a:t>
            </a:r>
          </a:p>
        </p:txBody>
      </p:sp>
      <p:sp>
        <p:nvSpPr>
          <p:cNvPr id="346" name="Shape 346"/>
          <p:cNvSpPr txBox="1"/>
          <p:nvPr/>
        </p:nvSpPr>
        <p:spPr>
          <a:xfrm>
            <a:off x="3802300" y="4299287"/>
            <a:ext cx="632999" cy="271499"/>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347" name="Shape 347"/>
          <p:cNvSpPr/>
          <p:nvPr/>
        </p:nvSpPr>
        <p:spPr>
          <a:xfrm>
            <a:off x="2437850" y="5487000"/>
            <a:ext cx="1525200" cy="1027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salary: integer</a:t>
            </a:r>
          </a:p>
          <a:p>
            <a:pPr lvl="0" rtl="0">
              <a:spcBef>
                <a:spcPts val="0"/>
              </a:spcBef>
              <a:buNone/>
            </a:pPr>
            <a:r>
              <a:rPr lang="en"/>
              <a:t>job-title: String</a:t>
            </a:r>
          </a:p>
        </p:txBody>
      </p:sp>
      <p:cxnSp>
        <p:nvCxnSpPr>
          <p:cNvPr id="348" name="Shape 348"/>
          <p:cNvCxnSpPr/>
          <p:nvPr/>
        </p:nvCxnSpPr>
        <p:spPr>
          <a:xfrm>
            <a:off x="2437850" y="5761950"/>
            <a:ext cx="1525200" cy="0"/>
          </a:xfrm>
          <a:prstGeom prst="straightConnector1">
            <a:avLst/>
          </a:prstGeom>
          <a:noFill/>
          <a:ln cap="flat" cmpd="sng" w="19050">
            <a:solidFill>
              <a:schemeClr val="dk2"/>
            </a:solidFill>
            <a:prstDash val="solid"/>
            <a:round/>
            <a:headEnd len="lg" w="lg" type="none"/>
            <a:tailEnd len="lg" w="lg" type="none"/>
          </a:ln>
        </p:spPr>
      </p:cxnSp>
      <p:cxnSp>
        <p:nvCxnSpPr>
          <p:cNvPr id="349" name="Shape 349"/>
          <p:cNvCxnSpPr>
            <a:endCxn id="347" idx="0"/>
          </p:cNvCxnSpPr>
          <p:nvPr/>
        </p:nvCxnSpPr>
        <p:spPr>
          <a:xfrm>
            <a:off x="2989250" y="4677599"/>
            <a:ext cx="211200" cy="809400"/>
          </a:xfrm>
          <a:prstGeom prst="straightConnector1">
            <a:avLst/>
          </a:prstGeom>
          <a:noFill/>
          <a:ln cap="flat" cmpd="sng" w="19050">
            <a:solidFill>
              <a:schemeClr val="dk2"/>
            </a:solidFill>
            <a:prstDash val="solid"/>
            <a:round/>
            <a:headEnd len="lg" w="lg" type="none"/>
            <a:tailEnd len="lg" w="lg" type="triangle"/>
          </a:ln>
        </p:spPr>
      </p:cxnSp>
      <p:sp>
        <p:nvSpPr>
          <p:cNvPr id="350" name="Shape 350"/>
          <p:cNvSpPr/>
          <p:nvPr/>
        </p:nvSpPr>
        <p:spPr>
          <a:xfrm>
            <a:off x="226200" y="1609425"/>
            <a:ext cx="1722300" cy="1856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Person</a:t>
            </a:r>
          </a:p>
          <a:p>
            <a:pPr lvl="0" rtl="0" algn="ctr">
              <a:spcBef>
                <a:spcPts val="0"/>
              </a:spcBef>
              <a:buNone/>
            </a:pPr>
            <a:r>
              <a:t/>
            </a:r>
            <a:endParaRPr sz="1100"/>
          </a:p>
          <a:p>
            <a:pPr lvl="0" rtl="0" algn="ctr">
              <a:spcBef>
                <a:spcPts val="0"/>
              </a:spcBef>
              <a:buNone/>
            </a:pPr>
            <a:r>
              <a:rPr lang="en" sz="1800"/>
              <a:t>name: String</a:t>
            </a:r>
          </a:p>
          <a:p>
            <a:pPr lvl="0" rtl="0" algn="ctr">
              <a:spcBef>
                <a:spcPts val="0"/>
              </a:spcBef>
              <a:buNone/>
            </a:pPr>
            <a:r>
              <a:rPr lang="en" sz="1800"/>
              <a:t>age: integer</a:t>
            </a:r>
          </a:p>
          <a:p>
            <a:pPr rtl="0" algn="ctr">
              <a:spcBef>
                <a:spcPts val="0"/>
              </a:spcBef>
              <a:buNone/>
            </a:pPr>
            <a:r>
              <a:rPr lang="en" sz="1800"/>
              <a:t>address: String</a:t>
            </a:r>
          </a:p>
          <a:p>
            <a:pPr rtl="0" algn="ctr">
              <a:spcBef>
                <a:spcPts val="0"/>
              </a:spcBef>
              <a:buNone/>
            </a:pPr>
            <a:r>
              <a:rPr lang="en" sz="1800"/>
              <a:t>salary: integer</a:t>
            </a:r>
          </a:p>
          <a:p>
            <a:pPr lvl="0" rtl="0" algn="ctr">
              <a:spcBef>
                <a:spcPts val="0"/>
              </a:spcBef>
              <a:buNone/>
            </a:pPr>
            <a:r>
              <a:rPr lang="en" sz="1800"/>
              <a:t>job-title: String</a:t>
            </a:r>
          </a:p>
        </p:txBody>
      </p:sp>
      <p:sp>
        <p:nvSpPr>
          <p:cNvPr id="351" name="Shape 351"/>
          <p:cNvSpPr/>
          <p:nvPr/>
        </p:nvSpPr>
        <p:spPr>
          <a:xfrm>
            <a:off x="4070550" y="1956225"/>
            <a:ext cx="230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Company</a:t>
            </a:r>
          </a:p>
          <a:p>
            <a:pPr lvl="0" rtl="0" algn="ctr">
              <a:spcBef>
                <a:spcPts val="0"/>
              </a:spcBef>
              <a:buNone/>
            </a:pPr>
            <a:r>
              <a:t/>
            </a:r>
            <a:endParaRPr sz="1800"/>
          </a:p>
          <a:p>
            <a:pPr lvl="0" rtl="0" algn="ctr">
              <a:spcBef>
                <a:spcPts val="0"/>
              </a:spcBef>
              <a:buNone/>
            </a:pPr>
            <a:r>
              <a:rPr lang="en" sz="1800"/>
              <a:t>name: String</a:t>
            </a:r>
          </a:p>
          <a:p>
            <a:pPr lvl="0" rtl="0" algn="ctr">
              <a:spcBef>
                <a:spcPts val="0"/>
              </a:spcBef>
              <a:buNone/>
            </a:pPr>
            <a:r>
              <a:rPr lang="en" sz="1800"/>
              <a:t>address: String</a:t>
            </a:r>
          </a:p>
        </p:txBody>
      </p:sp>
      <p:cxnSp>
        <p:nvCxnSpPr>
          <p:cNvPr id="352" name="Shape 352"/>
          <p:cNvCxnSpPr/>
          <p:nvPr/>
        </p:nvCxnSpPr>
        <p:spPr>
          <a:xfrm>
            <a:off x="234600" y="2012037"/>
            <a:ext cx="1731000" cy="0"/>
          </a:xfrm>
          <a:prstGeom prst="straightConnector1">
            <a:avLst/>
          </a:prstGeom>
          <a:noFill/>
          <a:ln cap="flat" cmpd="sng" w="19050">
            <a:solidFill>
              <a:schemeClr val="dk2"/>
            </a:solidFill>
            <a:prstDash val="solid"/>
            <a:round/>
            <a:headEnd len="lg" w="lg" type="none"/>
            <a:tailEnd len="lg" w="lg" type="none"/>
          </a:ln>
        </p:spPr>
      </p:cxnSp>
      <p:cxnSp>
        <p:nvCxnSpPr>
          <p:cNvPr id="353" name="Shape 353"/>
          <p:cNvCxnSpPr/>
          <p:nvPr/>
        </p:nvCxnSpPr>
        <p:spPr>
          <a:xfrm flipH="1" rot="10800000">
            <a:off x="4087650" y="2444724"/>
            <a:ext cx="2272199" cy="3000"/>
          </a:xfrm>
          <a:prstGeom prst="straightConnector1">
            <a:avLst/>
          </a:prstGeom>
          <a:noFill/>
          <a:ln cap="flat" cmpd="sng" w="19050">
            <a:solidFill>
              <a:schemeClr val="dk2"/>
            </a:solidFill>
            <a:prstDash val="solid"/>
            <a:round/>
            <a:headEnd len="lg" w="lg" type="none"/>
            <a:tailEnd len="lg" w="lg" type="none"/>
          </a:ln>
        </p:spPr>
      </p:cxnSp>
      <p:cxnSp>
        <p:nvCxnSpPr>
          <p:cNvPr id="354" name="Shape 354"/>
          <p:cNvCxnSpPr>
            <a:stCxn id="351" idx="1"/>
            <a:endCxn id="350" idx="3"/>
          </p:cNvCxnSpPr>
          <p:nvPr/>
        </p:nvCxnSpPr>
        <p:spPr>
          <a:xfrm flipH="1">
            <a:off x="1948650" y="2527725"/>
            <a:ext cx="2121900" cy="9900"/>
          </a:xfrm>
          <a:prstGeom prst="straightConnector1">
            <a:avLst/>
          </a:prstGeom>
          <a:noFill/>
          <a:ln cap="flat" cmpd="sng" w="38100">
            <a:solidFill>
              <a:schemeClr val="dk2"/>
            </a:solidFill>
            <a:prstDash val="solid"/>
            <a:round/>
            <a:headEnd len="lg" w="lg" type="none"/>
            <a:tailEnd len="lg" w="lg" type="none"/>
          </a:ln>
        </p:spPr>
      </p:cxnSp>
      <p:sp>
        <p:nvSpPr>
          <p:cNvPr id="355" name="Shape 355"/>
          <p:cNvSpPr txBox="1"/>
          <p:nvPr/>
        </p:nvSpPr>
        <p:spPr>
          <a:xfrm>
            <a:off x="2487975" y="2173212"/>
            <a:ext cx="1421400" cy="271499"/>
          </a:xfrm>
          <a:prstGeom prst="rect">
            <a:avLst/>
          </a:prstGeom>
          <a:noFill/>
          <a:ln>
            <a:noFill/>
          </a:ln>
        </p:spPr>
        <p:txBody>
          <a:bodyPr anchorCtr="0" anchor="t" bIns="91425" lIns="91425" rIns="91425" tIns="91425">
            <a:noAutofit/>
          </a:bodyPr>
          <a:lstStyle/>
          <a:p>
            <a:pPr lvl="0" rtl="0">
              <a:spcBef>
                <a:spcPts val="0"/>
              </a:spcBef>
              <a:buNone/>
            </a:pPr>
            <a:r>
              <a:rPr lang="en"/>
              <a:t>Works-for</a:t>
            </a:r>
          </a:p>
        </p:txBody>
      </p:sp>
      <p:sp>
        <p:nvSpPr>
          <p:cNvPr id="356" name="Shape 356"/>
          <p:cNvSpPr txBox="1"/>
          <p:nvPr/>
        </p:nvSpPr>
        <p:spPr>
          <a:xfrm>
            <a:off x="1967375" y="2175175"/>
            <a:ext cx="518700" cy="267599"/>
          </a:xfrm>
          <a:prstGeom prst="rect">
            <a:avLst/>
          </a:prstGeom>
          <a:noFill/>
          <a:ln>
            <a:noFill/>
          </a:ln>
        </p:spPr>
        <p:txBody>
          <a:bodyPr anchorCtr="0" anchor="t" bIns="91425" lIns="91425" rIns="91425" tIns="91425">
            <a:noAutofit/>
          </a:bodyPr>
          <a:lstStyle/>
          <a:p>
            <a:pPr lvl="0" rtl="0">
              <a:spcBef>
                <a:spcPts val="0"/>
              </a:spcBef>
              <a:buNone/>
            </a:pPr>
            <a:r>
              <a:rPr lang="en"/>
              <a:t>0..*</a:t>
            </a:r>
          </a:p>
        </p:txBody>
      </p:sp>
      <p:sp>
        <p:nvSpPr>
          <p:cNvPr id="357" name="Shape 357"/>
          <p:cNvSpPr txBox="1"/>
          <p:nvPr/>
        </p:nvSpPr>
        <p:spPr>
          <a:xfrm>
            <a:off x="3800525" y="2173212"/>
            <a:ext cx="632999" cy="271499"/>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358" name="Shape 358"/>
          <p:cNvSpPr txBox="1"/>
          <p:nvPr/>
        </p:nvSpPr>
        <p:spPr>
          <a:xfrm>
            <a:off x="6376950" y="2313675"/>
            <a:ext cx="2767199" cy="1649699"/>
          </a:xfrm>
          <a:prstGeom prst="rect">
            <a:avLst/>
          </a:prstGeom>
          <a:noFill/>
          <a:ln>
            <a:noFill/>
          </a:ln>
        </p:spPr>
        <p:txBody>
          <a:bodyPr anchorCtr="0" anchor="t" bIns="91425" lIns="91425" rIns="91425" tIns="91425">
            <a:noAutofit/>
          </a:bodyPr>
          <a:lstStyle/>
          <a:p>
            <a:pPr>
              <a:spcBef>
                <a:spcPts val="0"/>
              </a:spcBef>
              <a:buNone/>
            </a:pPr>
            <a:r>
              <a:rPr b="1" lang="en" sz="3000"/>
              <a:t>Why not this?</a:t>
            </a:r>
          </a:p>
        </p:txBody>
      </p:sp>
      <p:sp>
        <p:nvSpPr>
          <p:cNvPr id="359" name="Shape 35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28</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3" name="Shape 363"/>
        <p:cNvGrpSpPr/>
        <p:nvPr/>
      </p:nvGrpSpPr>
      <p:grpSpPr>
        <a:xfrm>
          <a:off x="0" y="0"/>
          <a:ext cx="0" cy="0"/>
          <a:chOff x="0" y="0"/>
          <a:chExt cx="0" cy="0"/>
        </a:xfrm>
      </p:grpSpPr>
      <p:sp>
        <p:nvSpPr>
          <p:cNvPr id="364" name="Shape 36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Association Constraints</a:t>
            </a:r>
          </a:p>
        </p:txBody>
      </p:sp>
      <p:sp>
        <p:nvSpPr>
          <p:cNvPr id="365" name="Shape 365"/>
          <p:cNvSpPr txBox="1"/>
          <p:nvPr>
            <p:ph idx="1" type="body"/>
          </p:nvPr>
        </p:nvSpPr>
        <p:spPr>
          <a:xfrm>
            <a:off x="457200" y="1600200"/>
            <a:ext cx="3994500" cy="1761599"/>
          </a:xfrm>
          <a:prstGeom prst="rect">
            <a:avLst/>
          </a:prstGeom>
        </p:spPr>
        <p:txBody>
          <a:bodyPr anchorCtr="0" anchor="t" bIns="91425" lIns="91425" rIns="91425" tIns="91425">
            <a:noAutofit/>
          </a:bodyPr>
          <a:lstStyle/>
          <a:p>
            <a:pPr lvl="0" rtl="0">
              <a:spcBef>
                <a:spcPts val="0"/>
              </a:spcBef>
              <a:buNone/>
            </a:pPr>
            <a:r>
              <a:rPr b="1" lang="en"/>
              <a:t>General Constraints: </a:t>
            </a:r>
            <a:r>
              <a:rPr lang="en" sz="2400"/>
              <a:t>On one association or between multiple. Plain English. Use dotted line to show dependency.</a:t>
            </a:r>
          </a:p>
        </p:txBody>
      </p:sp>
      <p:sp>
        <p:nvSpPr>
          <p:cNvPr id="366" name="Shape 366"/>
          <p:cNvSpPr/>
          <p:nvPr/>
        </p:nvSpPr>
        <p:spPr>
          <a:xfrm>
            <a:off x="4768350" y="3970625"/>
            <a:ext cx="1154100" cy="9749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Class</a:t>
            </a:r>
          </a:p>
          <a:p>
            <a:pPr lvl="0" rtl="0">
              <a:spcBef>
                <a:spcPts val="0"/>
              </a:spcBef>
              <a:buNone/>
            </a:pPr>
            <a:r>
              <a:t/>
            </a:r>
            <a:endParaRPr/>
          </a:p>
          <a:p>
            <a:pPr lvl="0" rtl="0">
              <a:spcBef>
                <a:spcPts val="0"/>
              </a:spcBef>
              <a:buNone/>
            </a:pPr>
            <a:r>
              <a:t/>
            </a:r>
            <a:endParaRPr/>
          </a:p>
          <a:p>
            <a:pPr lvl="0" rtl="0">
              <a:spcBef>
                <a:spcPts val="0"/>
              </a:spcBef>
              <a:buNone/>
            </a:pPr>
            <a:r>
              <a:t/>
            </a:r>
            <a:endParaRPr/>
          </a:p>
        </p:txBody>
      </p:sp>
      <p:cxnSp>
        <p:nvCxnSpPr>
          <p:cNvPr id="367" name="Shape 367"/>
          <p:cNvCxnSpPr/>
          <p:nvPr/>
        </p:nvCxnSpPr>
        <p:spPr>
          <a:xfrm>
            <a:off x="4768350" y="4290025"/>
            <a:ext cx="1154100" cy="0"/>
          </a:xfrm>
          <a:prstGeom prst="straightConnector1">
            <a:avLst/>
          </a:prstGeom>
          <a:noFill/>
          <a:ln cap="flat" cmpd="sng" w="19050">
            <a:solidFill>
              <a:schemeClr val="dk2"/>
            </a:solidFill>
            <a:prstDash val="solid"/>
            <a:round/>
            <a:headEnd len="lg" w="lg" type="none"/>
            <a:tailEnd len="lg" w="lg" type="none"/>
          </a:ln>
        </p:spPr>
      </p:cxnSp>
      <p:sp>
        <p:nvSpPr>
          <p:cNvPr id="368" name="Shape 368"/>
          <p:cNvSpPr/>
          <p:nvPr/>
        </p:nvSpPr>
        <p:spPr>
          <a:xfrm>
            <a:off x="7912100" y="3970625"/>
            <a:ext cx="1154100" cy="9749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Students</a:t>
            </a:r>
          </a:p>
          <a:p>
            <a:pPr lvl="0" rtl="0">
              <a:spcBef>
                <a:spcPts val="0"/>
              </a:spcBef>
              <a:buNone/>
            </a:pPr>
            <a:r>
              <a:t/>
            </a:r>
            <a:endParaRPr/>
          </a:p>
          <a:p>
            <a:pPr lvl="0" rtl="0">
              <a:spcBef>
                <a:spcPts val="0"/>
              </a:spcBef>
              <a:buNone/>
            </a:pPr>
            <a:r>
              <a:t/>
            </a:r>
            <a:endParaRPr/>
          </a:p>
          <a:p>
            <a:pPr lvl="0" rtl="0">
              <a:spcBef>
                <a:spcPts val="0"/>
              </a:spcBef>
              <a:buNone/>
            </a:pPr>
            <a:r>
              <a:t/>
            </a:r>
            <a:endParaRPr/>
          </a:p>
        </p:txBody>
      </p:sp>
      <p:cxnSp>
        <p:nvCxnSpPr>
          <p:cNvPr id="369" name="Shape 369"/>
          <p:cNvCxnSpPr/>
          <p:nvPr/>
        </p:nvCxnSpPr>
        <p:spPr>
          <a:xfrm>
            <a:off x="7912100" y="4290025"/>
            <a:ext cx="1154100" cy="0"/>
          </a:xfrm>
          <a:prstGeom prst="straightConnector1">
            <a:avLst/>
          </a:prstGeom>
          <a:noFill/>
          <a:ln cap="flat" cmpd="sng" w="19050">
            <a:solidFill>
              <a:schemeClr val="dk2"/>
            </a:solidFill>
            <a:prstDash val="solid"/>
            <a:round/>
            <a:headEnd len="lg" w="lg" type="none"/>
            <a:tailEnd len="lg" w="lg" type="none"/>
          </a:ln>
        </p:spPr>
      </p:cxnSp>
      <p:cxnSp>
        <p:nvCxnSpPr>
          <p:cNvPr id="370" name="Shape 370"/>
          <p:cNvCxnSpPr>
            <a:stCxn id="366" idx="3"/>
            <a:endCxn id="368" idx="1"/>
          </p:cNvCxnSpPr>
          <p:nvPr/>
        </p:nvCxnSpPr>
        <p:spPr>
          <a:xfrm>
            <a:off x="5922450" y="4458124"/>
            <a:ext cx="1989600" cy="0"/>
          </a:xfrm>
          <a:prstGeom prst="straightConnector1">
            <a:avLst/>
          </a:prstGeom>
          <a:noFill/>
          <a:ln cap="flat" cmpd="sng" w="19050">
            <a:solidFill>
              <a:schemeClr val="dk2"/>
            </a:solidFill>
            <a:prstDash val="solid"/>
            <a:round/>
            <a:headEnd len="lg" w="lg" type="none"/>
            <a:tailEnd len="lg" w="lg" type="none"/>
          </a:ln>
        </p:spPr>
      </p:cxnSp>
      <p:sp>
        <p:nvSpPr>
          <p:cNvPr id="371" name="Shape 371"/>
          <p:cNvSpPr txBox="1"/>
          <p:nvPr/>
        </p:nvSpPr>
        <p:spPr>
          <a:xfrm>
            <a:off x="6071000" y="4049487"/>
            <a:ext cx="1841099" cy="213000"/>
          </a:xfrm>
          <a:prstGeom prst="rect">
            <a:avLst/>
          </a:prstGeom>
          <a:noFill/>
          <a:ln>
            <a:noFill/>
          </a:ln>
        </p:spPr>
        <p:txBody>
          <a:bodyPr anchorCtr="0" anchor="t" bIns="91425" lIns="91425" rIns="91425" tIns="91425">
            <a:noAutofit/>
          </a:bodyPr>
          <a:lstStyle/>
          <a:p>
            <a:pPr lvl="0" rtl="0">
              <a:spcBef>
                <a:spcPts val="0"/>
              </a:spcBef>
              <a:buNone/>
            </a:pPr>
            <a:r>
              <a:rPr lang="en"/>
              <a:t>1                          0..*</a:t>
            </a:r>
          </a:p>
        </p:txBody>
      </p:sp>
      <p:sp>
        <p:nvSpPr>
          <p:cNvPr id="372" name="Shape 372"/>
          <p:cNvSpPr txBox="1"/>
          <p:nvPr/>
        </p:nvSpPr>
        <p:spPr>
          <a:xfrm>
            <a:off x="6751150" y="4519700"/>
            <a:ext cx="1019699" cy="268799"/>
          </a:xfrm>
          <a:prstGeom prst="rect">
            <a:avLst/>
          </a:prstGeom>
          <a:noFill/>
          <a:ln>
            <a:noFill/>
          </a:ln>
        </p:spPr>
        <p:txBody>
          <a:bodyPr anchorCtr="0" anchor="t" bIns="91425" lIns="91425" rIns="91425" tIns="91425">
            <a:noAutofit/>
          </a:bodyPr>
          <a:lstStyle/>
          <a:p>
            <a:pPr lvl="0" rtl="0">
              <a:spcBef>
                <a:spcPts val="0"/>
              </a:spcBef>
              <a:buNone/>
            </a:pPr>
            <a:r>
              <a:rPr lang="en"/>
              <a:t>{ordered}</a:t>
            </a:r>
          </a:p>
        </p:txBody>
      </p:sp>
      <p:sp>
        <p:nvSpPr>
          <p:cNvPr id="373" name="Shape 373"/>
          <p:cNvSpPr txBox="1"/>
          <p:nvPr>
            <p:ph idx="2" type="body"/>
          </p:nvPr>
        </p:nvSpPr>
        <p:spPr>
          <a:xfrm>
            <a:off x="4692275" y="1600200"/>
            <a:ext cx="3994500" cy="1761599"/>
          </a:xfrm>
          <a:prstGeom prst="rect">
            <a:avLst/>
          </a:prstGeom>
        </p:spPr>
        <p:txBody>
          <a:bodyPr anchorCtr="0" anchor="t" bIns="91425" lIns="91425" rIns="91425" tIns="91425">
            <a:noAutofit/>
          </a:bodyPr>
          <a:lstStyle/>
          <a:p>
            <a:pPr lvl="0" rtl="0">
              <a:spcBef>
                <a:spcPts val="0"/>
              </a:spcBef>
              <a:buNone/>
            </a:pPr>
            <a:r>
              <a:rPr b="1" lang="en"/>
              <a:t>Ordering: </a:t>
            </a:r>
          </a:p>
          <a:p>
            <a:pPr lvl="0" rtl="0">
              <a:spcBef>
                <a:spcPts val="0"/>
              </a:spcBef>
              <a:buNone/>
            </a:pPr>
            <a:r>
              <a:rPr lang="en" sz="2400"/>
              <a:t>On one association. Implies that objects on the “many” side must be ordered.</a:t>
            </a:r>
          </a:p>
        </p:txBody>
      </p:sp>
      <p:sp>
        <p:nvSpPr>
          <p:cNvPr id="374" name="Shape 374"/>
          <p:cNvSpPr/>
          <p:nvPr/>
        </p:nvSpPr>
        <p:spPr>
          <a:xfrm>
            <a:off x="457200" y="4753975"/>
            <a:ext cx="1154100" cy="9749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Account</a:t>
            </a:r>
          </a:p>
          <a:p>
            <a:pPr lvl="0" rtl="0">
              <a:spcBef>
                <a:spcPts val="0"/>
              </a:spcBef>
              <a:buNone/>
            </a:pPr>
            <a:r>
              <a:t/>
            </a:r>
            <a:endParaRPr/>
          </a:p>
          <a:p>
            <a:pPr lvl="0" rtl="0">
              <a:spcBef>
                <a:spcPts val="0"/>
              </a:spcBef>
              <a:buNone/>
            </a:pPr>
            <a:r>
              <a:rPr lang="en"/>
              <a:t>Owner</a:t>
            </a:r>
          </a:p>
        </p:txBody>
      </p:sp>
      <p:cxnSp>
        <p:nvCxnSpPr>
          <p:cNvPr id="375" name="Shape 375"/>
          <p:cNvCxnSpPr/>
          <p:nvPr/>
        </p:nvCxnSpPr>
        <p:spPr>
          <a:xfrm>
            <a:off x="457200" y="5291950"/>
            <a:ext cx="1154100" cy="0"/>
          </a:xfrm>
          <a:prstGeom prst="straightConnector1">
            <a:avLst/>
          </a:prstGeom>
          <a:noFill/>
          <a:ln cap="flat" cmpd="sng" w="19050">
            <a:solidFill>
              <a:schemeClr val="dk2"/>
            </a:solidFill>
            <a:prstDash val="solid"/>
            <a:round/>
            <a:headEnd len="lg" w="lg" type="none"/>
            <a:tailEnd len="lg" w="lg" type="none"/>
          </a:ln>
        </p:spPr>
      </p:cxnSp>
      <p:sp>
        <p:nvSpPr>
          <p:cNvPr id="376" name="Shape 376"/>
          <p:cNvSpPr/>
          <p:nvPr/>
        </p:nvSpPr>
        <p:spPr>
          <a:xfrm>
            <a:off x="2593075" y="3778975"/>
            <a:ext cx="1154100" cy="9749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Person</a:t>
            </a:r>
          </a:p>
          <a:p>
            <a:pPr lvl="0" rtl="0">
              <a:spcBef>
                <a:spcPts val="0"/>
              </a:spcBef>
              <a:buNone/>
            </a:pPr>
            <a:r>
              <a:t/>
            </a:r>
            <a:endParaRPr/>
          </a:p>
          <a:p>
            <a:pPr lvl="0" rtl="0">
              <a:spcBef>
                <a:spcPts val="0"/>
              </a:spcBef>
              <a:buNone/>
            </a:pPr>
            <a:r>
              <a:t/>
            </a:r>
            <a:endParaRPr/>
          </a:p>
        </p:txBody>
      </p:sp>
      <p:cxnSp>
        <p:nvCxnSpPr>
          <p:cNvPr id="377" name="Shape 377"/>
          <p:cNvCxnSpPr/>
          <p:nvPr/>
        </p:nvCxnSpPr>
        <p:spPr>
          <a:xfrm>
            <a:off x="2609800" y="4182475"/>
            <a:ext cx="1154100" cy="0"/>
          </a:xfrm>
          <a:prstGeom prst="straightConnector1">
            <a:avLst/>
          </a:prstGeom>
          <a:noFill/>
          <a:ln cap="flat" cmpd="sng" w="19050">
            <a:solidFill>
              <a:schemeClr val="dk2"/>
            </a:solidFill>
            <a:prstDash val="solid"/>
            <a:round/>
            <a:headEnd len="lg" w="lg" type="none"/>
            <a:tailEnd len="lg" w="lg" type="none"/>
          </a:ln>
        </p:spPr>
      </p:cxnSp>
      <p:cxnSp>
        <p:nvCxnSpPr>
          <p:cNvPr id="378" name="Shape 378"/>
          <p:cNvCxnSpPr>
            <a:stCxn id="374" idx="3"/>
            <a:endCxn id="376" idx="1"/>
          </p:cNvCxnSpPr>
          <p:nvPr/>
        </p:nvCxnSpPr>
        <p:spPr>
          <a:xfrm flipH="1" rot="10800000">
            <a:off x="1611300" y="4266474"/>
            <a:ext cx="981900" cy="975000"/>
          </a:xfrm>
          <a:prstGeom prst="straightConnector1">
            <a:avLst/>
          </a:prstGeom>
          <a:noFill/>
          <a:ln cap="flat" cmpd="sng" w="19050">
            <a:solidFill>
              <a:schemeClr val="dk2"/>
            </a:solidFill>
            <a:prstDash val="solid"/>
            <a:round/>
            <a:headEnd len="lg" w="lg" type="none"/>
            <a:tailEnd len="lg" w="lg" type="none"/>
          </a:ln>
        </p:spPr>
      </p:cxnSp>
      <p:sp>
        <p:nvSpPr>
          <p:cNvPr id="379" name="Shape 379"/>
          <p:cNvSpPr/>
          <p:nvPr/>
        </p:nvSpPr>
        <p:spPr>
          <a:xfrm>
            <a:off x="2667025" y="5415862"/>
            <a:ext cx="1154100" cy="9749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Corporation</a:t>
            </a:r>
          </a:p>
          <a:p>
            <a:pPr lvl="0" rtl="0">
              <a:spcBef>
                <a:spcPts val="0"/>
              </a:spcBef>
              <a:buNone/>
            </a:pPr>
            <a:r>
              <a:t/>
            </a:r>
            <a:endParaRPr/>
          </a:p>
          <a:p>
            <a:pPr lvl="0" rtl="0">
              <a:spcBef>
                <a:spcPts val="0"/>
              </a:spcBef>
              <a:buNone/>
            </a:pPr>
            <a:r>
              <a:t/>
            </a:r>
            <a:endParaRPr/>
          </a:p>
        </p:txBody>
      </p:sp>
      <p:cxnSp>
        <p:nvCxnSpPr>
          <p:cNvPr id="380" name="Shape 380"/>
          <p:cNvCxnSpPr/>
          <p:nvPr/>
        </p:nvCxnSpPr>
        <p:spPr>
          <a:xfrm>
            <a:off x="2683750" y="5819362"/>
            <a:ext cx="1154100" cy="0"/>
          </a:xfrm>
          <a:prstGeom prst="straightConnector1">
            <a:avLst/>
          </a:prstGeom>
          <a:noFill/>
          <a:ln cap="flat" cmpd="sng" w="19050">
            <a:solidFill>
              <a:schemeClr val="dk2"/>
            </a:solidFill>
            <a:prstDash val="solid"/>
            <a:round/>
            <a:headEnd len="lg" w="lg" type="none"/>
            <a:tailEnd len="lg" w="lg" type="none"/>
          </a:ln>
        </p:spPr>
      </p:cxnSp>
      <p:cxnSp>
        <p:nvCxnSpPr>
          <p:cNvPr id="381" name="Shape 381"/>
          <p:cNvCxnSpPr>
            <a:stCxn id="374" idx="3"/>
            <a:endCxn id="379" idx="1"/>
          </p:cNvCxnSpPr>
          <p:nvPr/>
        </p:nvCxnSpPr>
        <p:spPr>
          <a:xfrm>
            <a:off x="1611300" y="5241474"/>
            <a:ext cx="1055700" cy="661800"/>
          </a:xfrm>
          <a:prstGeom prst="straightConnector1">
            <a:avLst/>
          </a:prstGeom>
          <a:noFill/>
          <a:ln cap="flat" cmpd="sng" w="19050">
            <a:solidFill>
              <a:schemeClr val="dk2"/>
            </a:solidFill>
            <a:prstDash val="solid"/>
            <a:round/>
            <a:headEnd len="lg" w="lg" type="none"/>
            <a:tailEnd len="lg" w="lg" type="none"/>
          </a:ln>
        </p:spPr>
      </p:cxnSp>
      <p:cxnSp>
        <p:nvCxnSpPr>
          <p:cNvPr id="382" name="Shape 382"/>
          <p:cNvCxnSpPr/>
          <p:nvPr/>
        </p:nvCxnSpPr>
        <p:spPr>
          <a:xfrm flipH="1">
            <a:off x="2040374" y="4808000"/>
            <a:ext cx="11100" cy="705900"/>
          </a:xfrm>
          <a:prstGeom prst="straightConnector1">
            <a:avLst/>
          </a:prstGeom>
          <a:noFill/>
          <a:ln cap="flat" cmpd="sng" w="19050">
            <a:solidFill>
              <a:schemeClr val="dk2"/>
            </a:solidFill>
            <a:prstDash val="dot"/>
            <a:round/>
            <a:headEnd len="lg" w="lg" type="triangle"/>
            <a:tailEnd len="lg" w="lg" type="triangle"/>
          </a:ln>
        </p:spPr>
      </p:cxnSp>
      <p:sp>
        <p:nvSpPr>
          <p:cNvPr id="383" name="Shape 383"/>
          <p:cNvSpPr txBox="1"/>
          <p:nvPr/>
        </p:nvSpPr>
        <p:spPr>
          <a:xfrm>
            <a:off x="2040375" y="5006475"/>
            <a:ext cx="862800" cy="156899"/>
          </a:xfrm>
          <a:prstGeom prst="rect">
            <a:avLst/>
          </a:prstGeom>
          <a:noFill/>
          <a:ln>
            <a:noFill/>
          </a:ln>
        </p:spPr>
        <p:txBody>
          <a:bodyPr anchorCtr="0" anchor="t" bIns="91425" lIns="91425" rIns="91425" tIns="91425">
            <a:noAutofit/>
          </a:bodyPr>
          <a:lstStyle/>
          <a:p>
            <a:pPr lvl="0" rtl="0">
              <a:spcBef>
                <a:spcPts val="0"/>
              </a:spcBef>
              <a:buNone/>
            </a:pPr>
            <a:r>
              <a:rPr lang="en"/>
              <a:t>{xor}</a:t>
            </a:r>
          </a:p>
        </p:txBody>
      </p:sp>
      <p:sp>
        <p:nvSpPr>
          <p:cNvPr id="384" name="Shape 38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29</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Common Problems</a:t>
            </a:r>
          </a:p>
        </p:txBody>
      </p:sp>
      <p:sp>
        <p:nvSpPr>
          <p:cNvPr id="54" name="Shape 5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The requirements are wrong.</a:t>
            </a:r>
          </a:p>
          <a:p>
            <a:pPr indent="-228600" lvl="1" marL="914400" marR="0" rtl="0" algn="l">
              <a:lnSpc>
                <a:spcPct val="100000"/>
              </a:lnSpc>
              <a:spcBef>
                <a:spcPts val="600"/>
              </a:spcBef>
              <a:spcAft>
                <a:spcPts val="0"/>
              </a:spcAft>
              <a:buClr>
                <a:schemeClr val="dk1"/>
              </a:buClr>
              <a:buSzPct val="100000"/>
              <a:buFont typeface="Arial"/>
            </a:pPr>
            <a:r>
              <a:rPr lang="en"/>
              <a:t>Incomplete, ambiguous, inconsistent</a:t>
            </a:r>
          </a:p>
          <a:p>
            <a:pPr indent="-228600" lvl="1" marL="914400" marR="0" rtl="0" algn="l">
              <a:lnSpc>
                <a:spcPct val="100000"/>
              </a:lnSpc>
              <a:spcBef>
                <a:spcPts val="600"/>
              </a:spcBef>
              <a:spcAft>
                <a:spcPts val="0"/>
              </a:spcAft>
              <a:buClr>
                <a:schemeClr val="dk1"/>
              </a:buClr>
              <a:buSzPct val="100000"/>
              <a:buFont typeface="Arial"/>
            </a:pPr>
            <a:r>
              <a:rPr lang="en"/>
              <a:t>Developer and customer had different interpretations.</a:t>
            </a:r>
          </a:p>
          <a:p>
            <a:pPr indent="-228600" lvl="0" marL="457200" marR="0" rtl="0" algn="l">
              <a:lnSpc>
                <a:spcPct val="100000"/>
              </a:lnSpc>
              <a:spcBef>
                <a:spcPts val="600"/>
              </a:spcBef>
              <a:spcAft>
                <a:spcPts val="0"/>
              </a:spcAft>
            </a:pPr>
            <a:r>
              <a:rPr lang="en"/>
              <a:t>Requirements drift</a:t>
            </a:r>
          </a:p>
          <a:p>
            <a:pPr indent="-228600" lvl="1" marL="914400" marR="0" rtl="0" algn="l">
              <a:lnSpc>
                <a:spcPct val="100000"/>
              </a:lnSpc>
              <a:spcBef>
                <a:spcPts val="600"/>
              </a:spcBef>
              <a:spcAft>
                <a:spcPts val="0"/>
              </a:spcAft>
            </a:pPr>
            <a:r>
              <a:rPr lang="en" sz="2400"/>
              <a:t>Requirements tend to change often.</a:t>
            </a:r>
          </a:p>
          <a:p>
            <a:pPr indent="-228600" lvl="1" marL="914400" marR="0" rtl="0" algn="l">
              <a:lnSpc>
                <a:spcPct val="100000"/>
              </a:lnSpc>
              <a:spcBef>
                <a:spcPts val="600"/>
              </a:spcBef>
              <a:spcAft>
                <a:spcPts val="0"/>
              </a:spcAft>
            </a:pPr>
            <a:r>
              <a:rPr lang="en" sz="2400"/>
              <a:t>Leads to late design changes.</a:t>
            </a:r>
          </a:p>
          <a:p>
            <a:pPr indent="-228600" lvl="0" marL="457200" marR="0" rtl="0" algn="l">
              <a:lnSpc>
                <a:spcPct val="100000"/>
              </a:lnSpc>
              <a:spcBef>
                <a:spcPts val="600"/>
              </a:spcBef>
              <a:spcAft>
                <a:spcPts val="0"/>
              </a:spcAft>
            </a:pPr>
            <a:r>
              <a:rPr lang="en"/>
              <a:t>Continual change</a:t>
            </a:r>
          </a:p>
          <a:p>
            <a:pPr indent="-228600" lvl="1" marL="914400" marR="0" rtl="0" algn="l">
              <a:lnSpc>
                <a:spcPct val="100000"/>
              </a:lnSpc>
              <a:spcBef>
                <a:spcPts val="600"/>
              </a:spcBef>
              <a:spcAft>
                <a:spcPts val="0"/>
              </a:spcAft>
            </a:pPr>
            <a:r>
              <a:rPr lang="en"/>
              <a:t>Functionality changes often.</a:t>
            </a:r>
          </a:p>
          <a:p>
            <a:pPr indent="-228600" lvl="1" marL="914400" marR="0" rtl="0" algn="l">
              <a:lnSpc>
                <a:spcPct val="100000"/>
              </a:lnSpc>
              <a:spcBef>
                <a:spcPts val="600"/>
              </a:spcBef>
              <a:spcAft>
                <a:spcPts val="0"/>
              </a:spcAft>
            </a:pPr>
            <a:r>
              <a:rPr lang="en"/>
              <a:t>Many of these changes come late in the project.</a:t>
            </a:r>
          </a:p>
          <a:p>
            <a:pPr indent="-228600" lvl="1" marL="914400" marR="0" rtl="0" algn="l">
              <a:lnSpc>
                <a:spcPct val="100000"/>
              </a:lnSpc>
              <a:spcBef>
                <a:spcPts val="600"/>
              </a:spcBef>
              <a:spcAft>
                <a:spcPts val="0"/>
              </a:spcAft>
            </a:pPr>
            <a:r>
              <a:rPr lang="en"/>
              <a:t>Many changes during maintenance.</a:t>
            </a:r>
          </a:p>
          <a:p>
            <a:pPr indent="0" lvl="0" marL="0" marR="0" rtl="0" algn="l">
              <a:lnSpc>
                <a:spcPct val="100000"/>
              </a:lnSpc>
              <a:spcBef>
                <a:spcPts val="600"/>
              </a:spcBef>
              <a:spcAft>
                <a:spcPts val="0"/>
              </a:spcAft>
              <a:buNone/>
            </a:pPr>
            <a:r>
              <a:t/>
            </a:r>
            <a:endParaRPr/>
          </a:p>
        </p:txBody>
      </p:sp>
      <p:sp>
        <p:nvSpPr>
          <p:cNvPr id="55" name="Shape 5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8" name="Shape 388"/>
        <p:cNvGrpSpPr/>
        <p:nvPr/>
      </p:nvGrpSpPr>
      <p:grpSpPr>
        <a:xfrm>
          <a:off x="0" y="0"/>
          <a:ext cx="0" cy="0"/>
          <a:chOff x="0" y="0"/>
          <a:chExt cx="0" cy="0"/>
        </a:xfrm>
      </p:grpSpPr>
      <p:sp>
        <p:nvSpPr>
          <p:cNvPr id="389" name="Shape 38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Attribute Constraints</a:t>
            </a:r>
          </a:p>
        </p:txBody>
      </p:sp>
      <p:sp>
        <p:nvSpPr>
          <p:cNvPr id="390" name="Shape 390"/>
          <p:cNvSpPr txBox="1"/>
          <p:nvPr>
            <p:ph idx="1" type="body"/>
          </p:nvPr>
        </p:nvSpPr>
        <p:spPr>
          <a:xfrm>
            <a:off x="457200" y="1600200"/>
            <a:ext cx="8229600" cy="1048500"/>
          </a:xfrm>
          <a:prstGeom prst="rect">
            <a:avLst/>
          </a:prstGeom>
        </p:spPr>
        <p:txBody>
          <a:bodyPr anchorCtr="0" anchor="t" bIns="91425" lIns="91425" rIns="91425" tIns="91425">
            <a:noAutofit/>
          </a:bodyPr>
          <a:lstStyle/>
          <a:p>
            <a:pPr lvl="0" rtl="0">
              <a:spcBef>
                <a:spcPts val="0"/>
              </a:spcBef>
              <a:buNone/>
            </a:pPr>
            <a:r>
              <a:rPr b="1" lang="en"/>
              <a:t>General Constraints: </a:t>
            </a:r>
            <a:r>
              <a:rPr lang="en"/>
              <a:t>Plain English. Can be constraints on an attribute or on multiple related attributes.</a:t>
            </a:r>
          </a:p>
          <a:p>
            <a:pPr lvl="0" rtl="0">
              <a:spcBef>
                <a:spcPts val="0"/>
              </a:spcBef>
              <a:buNone/>
            </a:pPr>
            <a:r>
              <a:t/>
            </a:r>
            <a:endParaRPr/>
          </a:p>
        </p:txBody>
      </p:sp>
      <p:sp>
        <p:nvSpPr>
          <p:cNvPr id="391" name="Shape 391"/>
          <p:cNvSpPr/>
          <p:nvPr/>
        </p:nvSpPr>
        <p:spPr>
          <a:xfrm>
            <a:off x="990650" y="3290925"/>
            <a:ext cx="1620299" cy="1350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BankAccount</a:t>
            </a:r>
          </a:p>
          <a:p>
            <a:pPr lvl="0" rtl="0">
              <a:spcBef>
                <a:spcPts val="0"/>
              </a:spcBef>
              <a:buNone/>
            </a:pPr>
            <a:r>
              <a:t/>
            </a:r>
            <a:endParaRPr/>
          </a:p>
          <a:p>
            <a:pPr lvl="0" rtl="0">
              <a:spcBef>
                <a:spcPts val="0"/>
              </a:spcBef>
              <a:buNone/>
            </a:pPr>
            <a:r>
              <a:rPr lang="en"/>
              <a:t>owner: string</a:t>
            </a:r>
          </a:p>
          <a:p>
            <a:pPr lvl="0" rtl="0">
              <a:spcBef>
                <a:spcPts val="0"/>
              </a:spcBef>
              <a:buNone/>
            </a:pPr>
            <a:r>
              <a:rPr lang="en"/>
              <a:t>balance: number</a:t>
            </a:r>
          </a:p>
        </p:txBody>
      </p:sp>
      <p:cxnSp>
        <p:nvCxnSpPr>
          <p:cNvPr id="392" name="Shape 392"/>
          <p:cNvCxnSpPr/>
          <p:nvPr/>
        </p:nvCxnSpPr>
        <p:spPr>
          <a:xfrm>
            <a:off x="990650" y="3870900"/>
            <a:ext cx="1620299" cy="0"/>
          </a:xfrm>
          <a:prstGeom prst="straightConnector1">
            <a:avLst/>
          </a:prstGeom>
          <a:noFill/>
          <a:ln cap="flat" cmpd="sng" w="19050">
            <a:solidFill>
              <a:schemeClr val="dk2"/>
            </a:solidFill>
            <a:prstDash val="solid"/>
            <a:round/>
            <a:headEnd len="lg" w="lg" type="none"/>
            <a:tailEnd len="lg" w="lg" type="none"/>
          </a:ln>
        </p:spPr>
      </p:cxnSp>
      <p:sp>
        <p:nvSpPr>
          <p:cNvPr id="393" name="Shape 393"/>
          <p:cNvSpPr/>
          <p:nvPr/>
        </p:nvSpPr>
        <p:spPr>
          <a:xfrm>
            <a:off x="1963325" y="4954424"/>
            <a:ext cx="1949700" cy="883800"/>
          </a:xfrm>
          <a:prstGeom prst="foldedCorner">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{owner is not empty and balance &gt;= 0}</a:t>
            </a:r>
          </a:p>
        </p:txBody>
      </p:sp>
      <p:sp>
        <p:nvSpPr>
          <p:cNvPr id="394" name="Shape 394"/>
          <p:cNvSpPr/>
          <p:nvPr/>
        </p:nvSpPr>
        <p:spPr>
          <a:xfrm>
            <a:off x="1638350" y="4572025"/>
            <a:ext cx="156899" cy="1568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95" name="Shape 395"/>
          <p:cNvCxnSpPr>
            <a:stCxn id="394" idx="4"/>
            <a:endCxn id="393" idx="1"/>
          </p:cNvCxnSpPr>
          <p:nvPr/>
        </p:nvCxnSpPr>
        <p:spPr>
          <a:xfrm>
            <a:off x="1716799" y="4728924"/>
            <a:ext cx="246600" cy="667500"/>
          </a:xfrm>
          <a:prstGeom prst="straightConnector1">
            <a:avLst/>
          </a:prstGeom>
          <a:noFill/>
          <a:ln cap="flat" cmpd="sng" w="19050">
            <a:solidFill>
              <a:schemeClr val="dk2"/>
            </a:solidFill>
            <a:prstDash val="dot"/>
            <a:round/>
            <a:headEnd len="lg" w="lg" type="none"/>
            <a:tailEnd len="lg" w="lg" type="none"/>
          </a:ln>
        </p:spPr>
      </p:cxnSp>
      <p:sp>
        <p:nvSpPr>
          <p:cNvPr id="396" name="Shape 396"/>
          <p:cNvSpPr/>
          <p:nvPr/>
        </p:nvSpPr>
        <p:spPr>
          <a:xfrm>
            <a:off x="4986650" y="3307800"/>
            <a:ext cx="1452300" cy="1350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CreditCard</a:t>
            </a:r>
          </a:p>
          <a:p>
            <a:pPr lvl="0" rtl="0">
              <a:spcBef>
                <a:spcPts val="0"/>
              </a:spcBef>
              <a:buNone/>
            </a:pPr>
            <a:r>
              <a:t/>
            </a:r>
            <a:endParaRPr/>
          </a:p>
          <a:p>
            <a:pPr lvl="0" rtl="0">
              <a:spcBef>
                <a:spcPts val="0"/>
              </a:spcBef>
              <a:buNone/>
            </a:pPr>
            <a:r>
              <a:t/>
            </a:r>
            <a:endParaRPr/>
          </a:p>
          <a:p>
            <a:pPr lvl="0" rtl="0">
              <a:spcBef>
                <a:spcPts val="0"/>
              </a:spcBef>
              <a:buNone/>
            </a:pPr>
            <a:r>
              <a:rPr lang="en"/>
              <a:t>number: int</a:t>
            </a:r>
          </a:p>
        </p:txBody>
      </p:sp>
      <p:cxnSp>
        <p:nvCxnSpPr>
          <p:cNvPr id="397" name="Shape 397"/>
          <p:cNvCxnSpPr/>
          <p:nvPr/>
        </p:nvCxnSpPr>
        <p:spPr>
          <a:xfrm>
            <a:off x="4986650" y="3870900"/>
            <a:ext cx="1452300" cy="0"/>
          </a:xfrm>
          <a:prstGeom prst="straightConnector1">
            <a:avLst/>
          </a:prstGeom>
          <a:noFill/>
          <a:ln cap="flat" cmpd="sng" w="19050">
            <a:solidFill>
              <a:schemeClr val="dk2"/>
            </a:solidFill>
            <a:prstDash val="solid"/>
            <a:round/>
            <a:headEnd len="lg" w="lg" type="none"/>
            <a:tailEnd len="lg" w="lg" type="none"/>
          </a:ln>
        </p:spPr>
      </p:cxnSp>
      <p:sp>
        <p:nvSpPr>
          <p:cNvPr id="398" name="Shape 398"/>
          <p:cNvSpPr/>
          <p:nvPr/>
        </p:nvSpPr>
        <p:spPr>
          <a:xfrm>
            <a:off x="5959325" y="4971299"/>
            <a:ext cx="1949700" cy="883800"/>
          </a:xfrm>
          <a:prstGeom prst="foldedCorner">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{number is 16 digits}</a:t>
            </a:r>
          </a:p>
        </p:txBody>
      </p:sp>
      <p:sp>
        <p:nvSpPr>
          <p:cNvPr id="399" name="Shape 399"/>
          <p:cNvSpPr/>
          <p:nvPr/>
        </p:nvSpPr>
        <p:spPr>
          <a:xfrm>
            <a:off x="5634350" y="4588900"/>
            <a:ext cx="156899" cy="1568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400" name="Shape 400"/>
          <p:cNvCxnSpPr>
            <a:stCxn id="399" idx="4"/>
            <a:endCxn id="398" idx="1"/>
          </p:cNvCxnSpPr>
          <p:nvPr/>
        </p:nvCxnSpPr>
        <p:spPr>
          <a:xfrm>
            <a:off x="5712799" y="4745799"/>
            <a:ext cx="246600" cy="667500"/>
          </a:xfrm>
          <a:prstGeom prst="straightConnector1">
            <a:avLst/>
          </a:prstGeom>
          <a:noFill/>
          <a:ln cap="flat" cmpd="sng" w="19050">
            <a:solidFill>
              <a:schemeClr val="dk2"/>
            </a:solidFill>
            <a:prstDash val="dot"/>
            <a:round/>
            <a:headEnd len="lg" w="lg" type="none"/>
            <a:tailEnd len="lg" w="lg" type="none"/>
          </a:ln>
        </p:spPr>
      </p:cxnSp>
      <p:sp>
        <p:nvSpPr>
          <p:cNvPr id="401" name="Shape 40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30</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5" name="Shape 405"/>
        <p:cNvGrpSpPr/>
        <p:nvPr/>
      </p:nvGrpSpPr>
      <p:grpSpPr>
        <a:xfrm>
          <a:off x="0" y="0"/>
          <a:ext cx="0" cy="0"/>
          <a:chOff x="0" y="0"/>
          <a:chExt cx="0" cy="0"/>
        </a:xfrm>
      </p:grpSpPr>
      <p:sp>
        <p:nvSpPr>
          <p:cNvPr id="406" name="Shape 40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Role Names</a:t>
            </a:r>
          </a:p>
        </p:txBody>
      </p:sp>
      <p:sp>
        <p:nvSpPr>
          <p:cNvPr id="407" name="Shape 407"/>
          <p:cNvSpPr txBox="1"/>
          <p:nvPr>
            <p:ph idx="1" type="body"/>
          </p:nvPr>
        </p:nvSpPr>
        <p:spPr>
          <a:xfrm>
            <a:off x="457200" y="1600200"/>
            <a:ext cx="8600400" cy="889800"/>
          </a:xfrm>
          <a:prstGeom prst="rect">
            <a:avLst/>
          </a:prstGeom>
        </p:spPr>
        <p:txBody>
          <a:bodyPr anchorCtr="0" anchor="t" bIns="91425" lIns="91425" rIns="91425" tIns="91425">
            <a:noAutofit/>
          </a:bodyPr>
          <a:lstStyle/>
          <a:p>
            <a:pPr lvl="0" rtl="0">
              <a:spcBef>
                <a:spcPts val="0"/>
              </a:spcBef>
              <a:buNone/>
            </a:pPr>
            <a:r>
              <a:rPr lang="en"/>
              <a:t>Attach names to the ends of an association to clarify its meaning.</a:t>
            </a:r>
          </a:p>
          <a:p>
            <a:pPr lvl="0" rtl="0">
              <a:spcBef>
                <a:spcPts val="0"/>
              </a:spcBef>
              <a:buNone/>
            </a:pPr>
            <a:r>
              <a:t/>
            </a:r>
            <a:endParaRPr sz="2400"/>
          </a:p>
        </p:txBody>
      </p:sp>
      <p:sp>
        <p:nvSpPr>
          <p:cNvPr id="408" name="Shape 408"/>
          <p:cNvSpPr/>
          <p:nvPr/>
        </p:nvSpPr>
        <p:spPr>
          <a:xfrm>
            <a:off x="1314250" y="3067150"/>
            <a:ext cx="1722300" cy="16949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Person</a:t>
            </a:r>
          </a:p>
          <a:p>
            <a:pPr lvl="0" rtl="0" algn="ctr">
              <a:spcBef>
                <a:spcPts val="0"/>
              </a:spcBef>
              <a:buNone/>
            </a:pPr>
            <a:r>
              <a:t/>
            </a:r>
            <a:endParaRPr sz="1800"/>
          </a:p>
          <a:p>
            <a:pPr lvl="0" rtl="0" algn="ctr">
              <a:spcBef>
                <a:spcPts val="0"/>
              </a:spcBef>
              <a:buNone/>
            </a:pPr>
            <a:r>
              <a:rPr lang="en" sz="1800"/>
              <a:t>name: String</a:t>
            </a:r>
          </a:p>
          <a:p>
            <a:pPr lvl="0" rtl="0" algn="ctr">
              <a:spcBef>
                <a:spcPts val="0"/>
              </a:spcBef>
              <a:buNone/>
            </a:pPr>
            <a:r>
              <a:rPr lang="en" sz="1800"/>
              <a:t>age: integer</a:t>
            </a:r>
          </a:p>
          <a:p>
            <a:pPr lvl="0" rtl="0" algn="ctr">
              <a:spcBef>
                <a:spcPts val="0"/>
              </a:spcBef>
              <a:buNone/>
            </a:pPr>
            <a:r>
              <a:rPr lang="en" sz="1800"/>
              <a:t>address: String</a:t>
            </a:r>
          </a:p>
        </p:txBody>
      </p:sp>
      <p:sp>
        <p:nvSpPr>
          <p:cNvPr id="409" name="Shape 409"/>
          <p:cNvSpPr/>
          <p:nvPr/>
        </p:nvSpPr>
        <p:spPr>
          <a:xfrm>
            <a:off x="5523350" y="3067150"/>
            <a:ext cx="230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Company</a:t>
            </a:r>
          </a:p>
          <a:p>
            <a:pPr lvl="0" rtl="0" algn="ctr">
              <a:spcBef>
                <a:spcPts val="0"/>
              </a:spcBef>
              <a:buNone/>
            </a:pPr>
            <a:r>
              <a:t/>
            </a:r>
            <a:endParaRPr sz="1800"/>
          </a:p>
          <a:p>
            <a:pPr lvl="0" rtl="0" algn="ctr">
              <a:spcBef>
                <a:spcPts val="0"/>
              </a:spcBef>
              <a:buNone/>
            </a:pPr>
            <a:r>
              <a:rPr lang="en" sz="1800"/>
              <a:t>name: String</a:t>
            </a:r>
          </a:p>
          <a:p>
            <a:pPr lvl="0" rtl="0" algn="ctr">
              <a:spcBef>
                <a:spcPts val="0"/>
              </a:spcBef>
              <a:buNone/>
            </a:pPr>
            <a:r>
              <a:rPr lang="en" sz="1800"/>
              <a:t>address: String</a:t>
            </a:r>
          </a:p>
        </p:txBody>
      </p:sp>
      <p:cxnSp>
        <p:nvCxnSpPr>
          <p:cNvPr id="410" name="Shape 410"/>
          <p:cNvCxnSpPr/>
          <p:nvPr/>
        </p:nvCxnSpPr>
        <p:spPr>
          <a:xfrm>
            <a:off x="1326200" y="3640150"/>
            <a:ext cx="1731000" cy="0"/>
          </a:xfrm>
          <a:prstGeom prst="straightConnector1">
            <a:avLst/>
          </a:prstGeom>
          <a:noFill/>
          <a:ln cap="flat" cmpd="sng" w="19050">
            <a:solidFill>
              <a:schemeClr val="dk2"/>
            </a:solidFill>
            <a:prstDash val="solid"/>
            <a:round/>
            <a:headEnd len="lg" w="lg" type="none"/>
            <a:tailEnd len="lg" w="lg" type="none"/>
          </a:ln>
        </p:spPr>
      </p:cxnSp>
      <p:cxnSp>
        <p:nvCxnSpPr>
          <p:cNvPr id="411" name="Shape 411"/>
          <p:cNvCxnSpPr/>
          <p:nvPr/>
        </p:nvCxnSpPr>
        <p:spPr>
          <a:xfrm flipH="1" rot="10800000">
            <a:off x="5540450" y="3555649"/>
            <a:ext cx="2272199" cy="3000"/>
          </a:xfrm>
          <a:prstGeom prst="straightConnector1">
            <a:avLst/>
          </a:prstGeom>
          <a:noFill/>
          <a:ln cap="flat" cmpd="sng" w="19050">
            <a:solidFill>
              <a:schemeClr val="dk2"/>
            </a:solidFill>
            <a:prstDash val="solid"/>
            <a:round/>
            <a:headEnd len="lg" w="lg" type="none"/>
            <a:tailEnd len="lg" w="lg" type="none"/>
          </a:ln>
        </p:spPr>
      </p:cxnSp>
      <p:cxnSp>
        <p:nvCxnSpPr>
          <p:cNvPr id="412" name="Shape 412"/>
          <p:cNvCxnSpPr/>
          <p:nvPr/>
        </p:nvCxnSpPr>
        <p:spPr>
          <a:xfrm rot="10800000">
            <a:off x="3045199" y="3631412"/>
            <a:ext cx="2462700" cy="0"/>
          </a:xfrm>
          <a:prstGeom prst="straightConnector1">
            <a:avLst/>
          </a:prstGeom>
          <a:noFill/>
          <a:ln cap="flat" cmpd="sng" w="38100">
            <a:solidFill>
              <a:schemeClr val="dk2"/>
            </a:solidFill>
            <a:prstDash val="solid"/>
            <a:round/>
            <a:headEnd len="lg" w="lg" type="none"/>
            <a:tailEnd len="lg" w="lg" type="none"/>
          </a:ln>
        </p:spPr>
      </p:cxnSp>
      <p:sp>
        <p:nvSpPr>
          <p:cNvPr id="413" name="Shape 413"/>
          <p:cNvSpPr txBox="1"/>
          <p:nvPr/>
        </p:nvSpPr>
        <p:spPr>
          <a:xfrm>
            <a:off x="3057200" y="3286100"/>
            <a:ext cx="518700" cy="267599"/>
          </a:xfrm>
          <a:prstGeom prst="rect">
            <a:avLst/>
          </a:prstGeom>
          <a:noFill/>
          <a:ln>
            <a:noFill/>
          </a:ln>
        </p:spPr>
        <p:txBody>
          <a:bodyPr anchorCtr="0" anchor="t" bIns="91425" lIns="91425" rIns="91425" tIns="91425">
            <a:noAutofit/>
          </a:bodyPr>
          <a:lstStyle/>
          <a:p>
            <a:pPr lvl="0" rtl="0">
              <a:spcBef>
                <a:spcPts val="0"/>
              </a:spcBef>
              <a:buNone/>
            </a:pPr>
            <a:r>
              <a:rPr lang="en"/>
              <a:t>0..*</a:t>
            </a:r>
          </a:p>
        </p:txBody>
      </p:sp>
      <p:sp>
        <p:nvSpPr>
          <p:cNvPr id="414" name="Shape 414"/>
          <p:cNvSpPr txBox="1"/>
          <p:nvPr/>
        </p:nvSpPr>
        <p:spPr>
          <a:xfrm>
            <a:off x="4890350" y="3284137"/>
            <a:ext cx="632999" cy="271499"/>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415" name="Shape 415"/>
          <p:cNvSpPr txBox="1"/>
          <p:nvPr/>
        </p:nvSpPr>
        <p:spPr>
          <a:xfrm>
            <a:off x="3577800" y="3284137"/>
            <a:ext cx="1421400" cy="271499"/>
          </a:xfrm>
          <a:prstGeom prst="rect">
            <a:avLst/>
          </a:prstGeom>
          <a:noFill/>
          <a:ln>
            <a:noFill/>
          </a:ln>
        </p:spPr>
        <p:txBody>
          <a:bodyPr anchorCtr="0" anchor="t" bIns="91425" lIns="91425" rIns="91425" tIns="91425">
            <a:noAutofit/>
          </a:bodyPr>
          <a:lstStyle/>
          <a:p>
            <a:pPr lvl="0" rtl="0">
              <a:spcBef>
                <a:spcPts val="0"/>
              </a:spcBef>
              <a:buNone/>
            </a:pPr>
            <a:r>
              <a:rPr lang="en"/>
              <a:t>Works-for</a:t>
            </a:r>
          </a:p>
        </p:txBody>
      </p:sp>
      <p:sp>
        <p:nvSpPr>
          <p:cNvPr id="416" name="Shape 416"/>
          <p:cNvSpPr txBox="1"/>
          <p:nvPr/>
        </p:nvSpPr>
        <p:spPr>
          <a:xfrm>
            <a:off x="3057200" y="3707200"/>
            <a:ext cx="1020299" cy="271499"/>
          </a:xfrm>
          <a:prstGeom prst="rect">
            <a:avLst/>
          </a:prstGeom>
          <a:noFill/>
          <a:ln>
            <a:noFill/>
          </a:ln>
        </p:spPr>
        <p:txBody>
          <a:bodyPr anchorCtr="0" anchor="t" bIns="91425" lIns="91425" rIns="91425" tIns="91425">
            <a:noAutofit/>
          </a:bodyPr>
          <a:lstStyle/>
          <a:p>
            <a:pPr lvl="0" rtl="0">
              <a:spcBef>
                <a:spcPts val="0"/>
              </a:spcBef>
              <a:buNone/>
            </a:pPr>
            <a:r>
              <a:rPr lang="en"/>
              <a:t>employee</a:t>
            </a:r>
          </a:p>
        </p:txBody>
      </p:sp>
      <p:sp>
        <p:nvSpPr>
          <p:cNvPr id="417" name="Shape 417"/>
          <p:cNvSpPr txBox="1"/>
          <p:nvPr/>
        </p:nvSpPr>
        <p:spPr>
          <a:xfrm>
            <a:off x="4456850" y="3707200"/>
            <a:ext cx="1066500" cy="271499"/>
          </a:xfrm>
          <a:prstGeom prst="rect">
            <a:avLst/>
          </a:prstGeom>
          <a:noFill/>
          <a:ln>
            <a:noFill/>
          </a:ln>
        </p:spPr>
        <p:txBody>
          <a:bodyPr anchorCtr="0" anchor="t" bIns="91425" lIns="91425" rIns="91425" tIns="91425">
            <a:noAutofit/>
          </a:bodyPr>
          <a:lstStyle/>
          <a:p>
            <a:pPr lvl="0" rtl="0">
              <a:spcBef>
                <a:spcPts val="0"/>
              </a:spcBef>
              <a:buNone/>
            </a:pPr>
            <a:r>
              <a:rPr lang="en"/>
              <a:t>employer</a:t>
            </a:r>
          </a:p>
        </p:txBody>
      </p:sp>
      <p:sp>
        <p:nvSpPr>
          <p:cNvPr id="418" name="Shape 41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31</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2" name="Shape 422"/>
        <p:cNvGrpSpPr/>
        <p:nvPr/>
      </p:nvGrpSpPr>
      <p:grpSpPr>
        <a:xfrm>
          <a:off x="0" y="0"/>
          <a:ext cx="0" cy="0"/>
          <a:chOff x="0" y="0"/>
          <a:chExt cx="0" cy="0"/>
        </a:xfrm>
      </p:grpSpPr>
      <p:sp>
        <p:nvSpPr>
          <p:cNvPr id="423" name="Shape 42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Higher Order Associations</a:t>
            </a:r>
          </a:p>
        </p:txBody>
      </p:sp>
      <p:sp>
        <p:nvSpPr>
          <p:cNvPr id="424" name="Shape 424"/>
          <p:cNvSpPr txBox="1"/>
          <p:nvPr>
            <p:ph idx="1" type="body"/>
          </p:nvPr>
        </p:nvSpPr>
        <p:spPr>
          <a:xfrm>
            <a:off x="457200" y="1600200"/>
            <a:ext cx="8600400" cy="889800"/>
          </a:xfrm>
          <a:prstGeom prst="rect">
            <a:avLst/>
          </a:prstGeom>
        </p:spPr>
        <p:txBody>
          <a:bodyPr anchorCtr="0" anchor="t" bIns="91425" lIns="91425" rIns="91425" tIns="91425">
            <a:noAutofit/>
          </a:bodyPr>
          <a:lstStyle/>
          <a:p>
            <a:pPr lvl="0" rtl="0">
              <a:spcBef>
                <a:spcPts val="0"/>
              </a:spcBef>
              <a:buNone/>
            </a:pPr>
            <a:r>
              <a:rPr lang="en"/>
              <a:t>Associations can be between more than two classes.</a:t>
            </a:r>
          </a:p>
          <a:p>
            <a:pPr lvl="0" rtl="0">
              <a:spcBef>
                <a:spcPts val="0"/>
              </a:spcBef>
              <a:buNone/>
            </a:pPr>
            <a:r>
              <a:t/>
            </a:r>
            <a:endParaRPr sz="2400"/>
          </a:p>
        </p:txBody>
      </p:sp>
      <p:sp>
        <p:nvSpPr>
          <p:cNvPr id="425" name="Shape 425"/>
          <p:cNvSpPr/>
          <p:nvPr/>
        </p:nvSpPr>
        <p:spPr>
          <a:xfrm>
            <a:off x="1314250" y="3067150"/>
            <a:ext cx="1722300" cy="16949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Person</a:t>
            </a:r>
          </a:p>
          <a:p>
            <a:pPr lvl="0" rtl="0" algn="ctr">
              <a:spcBef>
                <a:spcPts val="0"/>
              </a:spcBef>
              <a:buNone/>
            </a:pPr>
            <a:r>
              <a:t/>
            </a:r>
            <a:endParaRPr sz="1800"/>
          </a:p>
          <a:p>
            <a:pPr lvl="0" rtl="0" algn="ctr">
              <a:spcBef>
                <a:spcPts val="0"/>
              </a:spcBef>
              <a:buNone/>
            </a:pPr>
            <a:r>
              <a:rPr lang="en" sz="1800"/>
              <a:t>name: String</a:t>
            </a:r>
          </a:p>
          <a:p>
            <a:pPr lvl="0" rtl="0" algn="ctr">
              <a:spcBef>
                <a:spcPts val="0"/>
              </a:spcBef>
              <a:buNone/>
            </a:pPr>
            <a:r>
              <a:rPr lang="en" sz="1800"/>
              <a:t>age: integer</a:t>
            </a:r>
          </a:p>
          <a:p>
            <a:pPr lvl="0" rtl="0" algn="ctr">
              <a:spcBef>
                <a:spcPts val="0"/>
              </a:spcBef>
              <a:buNone/>
            </a:pPr>
            <a:r>
              <a:rPr lang="en" sz="1800"/>
              <a:t>address: String</a:t>
            </a:r>
          </a:p>
        </p:txBody>
      </p:sp>
      <p:sp>
        <p:nvSpPr>
          <p:cNvPr id="426" name="Shape 426"/>
          <p:cNvSpPr/>
          <p:nvPr/>
        </p:nvSpPr>
        <p:spPr>
          <a:xfrm>
            <a:off x="5523350" y="3067150"/>
            <a:ext cx="230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Company</a:t>
            </a:r>
          </a:p>
          <a:p>
            <a:pPr lvl="0" rtl="0" algn="ctr">
              <a:spcBef>
                <a:spcPts val="0"/>
              </a:spcBef>
              <a:buNone/>
            </a:pPr>
            <a:r>
              <a:t/>
            </a:r>
            <a:endParaRPr sz="1800"/>
          </a:p>
          <a:p>
            <a:pPr lvl="0" rtl="0" algn="ctr">
              <a:spcBef>
                <a:spcPts val="0"/>
              </a:spcBef>
              <a:buNone/>
            </a:pPr>
            <a:r>
              <a:rPr lang="en" sz="1800"/>
              <a:t>name: String</a:t>
            </a:r>
          </a:p>
          <a:p>
            <a:pPr lvl="0" rtl="0" algn="ctr">
              <a:spcBef>
                <a:spcPts val="0"/>
              </a:spcBef>
              <a:buNone/>
            </a:pPr>
            <a:r>
              <a:rPr lang="en" sz="1800"/>
              <a:t>address: String</a:t>
            </a:r>
          </a:p>
        </p:txBody>
      </p:sp>
      <p:cxnSp>
        <p:nvCxnSpPr>
          <p:cNvPr id="427" name="Shape 427"/>
          <p:cNvCxnSpPr/>
          <p:nvPr/>
        </p:nvCxnSpPr>
        <p:spPr>
          <a:xfrm>
            <a:off x="1326200" y="3640150"/>
            <a:ext cx="1731000" cy="0"/>
          </a:xfrm>
          <a:prstGeom prst="straightConnector1">
            <a:avLst/>
          </a:prstGeom>
          <a:noFill/>
          <a:ln cap="flat" cmpd="sng" w="19050">
            <a:solidFill>
              <a:schemeClr val="dk2"/>
            </a:solidFill>
            <a:prstDash val="solid"/>
            <a:round/>
            <a:headEnd len="lg" w="lg" type="none"/>
            <a:tailEnd len="lg" w="lg" type="none"/>
          </a:ln>
        </p:spPr>
      </p:cxnSp>
      <p:cxnSp>
        <p:nvCxnSpPr>
          <p:cNvPr id="428" name="Shape 428"/>
          <p:cNvCxnSpPr/>
          <p:nvPr/>
        </p:nvCxnSpPr>
        <p:spPr>
          <a:xfrm flipH="1" rot="10800000">
            <a:off x="5540450" y="3555649"/>
            <a:ext cx="2272199" cy="3000"/>
          </a:xfrm>
          <a:prstGeom prst="straightConnector1">
            <a:avLst/>
          </a:prstGeom>
          <a:noFill/>
          <a:ln cap="flat" cmpd="sng" w="19050">
            <a:solidFill>
              <a:schemeClr val="dk2"/>
            </a:solidFill>
            <a:prstDash val="solid"/>
            <a:round/>
            <a:headEnd len="lg" w="lg" type="none"/>
            <a:tailEnd len="lg" w="lg" type="none"/>
          </a:ln>
        </p:spPr>
      </p:cxnSp>
      <p:cxnSp>
        <p:nvCxnSpPr>
          <p:cNvPr id="429" name="Shape 429"/>
          <p:cNvCxnSpPr/>
          <p:nvPr/>
        </p:nvCxnSpPr>
        <p:spPr>
          <a:xfrm rot="10800000">
            <a:off x="3045199" y="3631412"/>
            <a:ext cx="2462700" cy="0"/>
          </a:xfrm>
          <a:prstGeom prst="straightConnector1">
            <a:avLst/>
          </a:prstGeom>
          <a:noFill/>
          <a:ln cap="flat" cmpd="sng" w="38100">
            <a:solidFill>
              <a:schemeClr val="dk2"/>
            </a:solidFill>
            <a:prstDash val="solid"/>
            <a:round/>
            <a:headEnd len="lg" w="lg" type="none"/>
            <a:tailEnd len="lg" w="lg" type="none"/>
          </a:ln>
        </p:spPr>
      </p:cxnSp>
      <p:sp>
        <p:nvSpPr>
          <p:cNvPr id="430" name="Shape 430"/>
          <p:cNvSpPr txBox="1"/>
          <p:nvPr/>
        </p:nvSpPr>
        <p:spPr>
          <a:xfrm>
            <a:off x="3057200" y="3286100"/>
            <a:ext cx="518700" cy="267599"/>
          </a:xfrm>
          <a:prstGeom prst="rect">
            <a:avLst/>
          </a:prstGeom>
          <a:noFill/>
          <a:ln>
            <a:noFill/>
          </a:ln>
        </p:spPr>
        <p:txBody>
          <a:bodyPr anchorCtr="0" anchor="t" bIns="91425" lIns="91425" rIns="91425" tIns="91425">
            <a:noAutofit/>
          </a:bodyPr>
          <a:lstStyle/>
          <a:p>
            <a:pPr lvl="0" rtl="0">
              <a:spcBef>
                <a:spcPts val="0"/>
              </a:spcBef>
              <a:buNone/>
            </a:pPr>
            <a:r>
              <a:rPr lang="en"/>
              <a:t>0..*</a:t>
            </a:r>
          </a:p>
        </p:txBody>
      </p:sp>
      <p:sp>
        <p:nvSpPr>
          <p:cNvPr id="431" name="Shape 431"/>
          <p:cNvSpPr txBox="1"/>
          <p:nvPr/>
        </p:nvSpPr>
        <p:spPr>
          <a:xfrm>
            <a:off x="4890350" y="3284137"/>
            <a:ext cx="632999" cy="271499"/>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432" name="Shape 432"/>
          <p:cNvSpPr/>
          <p:nvPr/>
        </p:nvSpPr>
        <p:spPr>
          <a:xfrm>
            <a:off x="3123350" y="5024825"/>
            <a:ext cx="230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Project</a:t>
            </a:r>
          </a:p>
          <a:p>
            <a:pPr lvl="0" rtl="0" algn="ctr">
              <a:spcBef>
                <a:spcPts val="0"/>
              </a:spcBef>
              <a:buNone/>
            </a:pPr>
            <a:r>
              <a:t/>
            </a:r>
            <a:endParaRPr sz="1800"/>
          </a:p>
          <a:p>
            <a:pPr lvl="0" rtl="0" algn="ctr">
              <a:spcBef>
                <a:spcPts val="0"/>
              </a:spcBef>
              <a:buNone/>
            </a:pPr>
            <a:r>
              <a:rPr lang="en" sz="1800"/>
              <a:t>name: String</a:t>
            </a:r>
          </a:p>
          <a:p>
            <a:pPr lvl="0" rtl="0" algn="ctr">
              <a:spcBef>
                <a:spcPts val="0"/>
              </a:spcBef>
              <a:buNone/>
            </a:pPr>
            <a:r>
              <a:rPr lang="en" sz="1800"/>
              <a:t>language: String</a:t>
            </a:r>
          </a:p>
        </p:txBody>
      </p:sp>
      <p:cxnSp>
        <p:nvCxnSpPr>
          <p:cNvPr id="433" name="Shape 433"/>
          <p:cNvCxnSpPr/>
          <p:nvPr/>
        </p:nvCxnSpPr>
        <p:spPr>
          <a:xfrm flipH="1" rot="10800000">
            <a:off x="3140450" y="5513324"/>
            <a:ext cx="2272199" cy="3000"/>
          </a:xfrm>
          <a:prstGeom prst="straightConnector1">
            <a:avLst/>
          </a:prstGeom>
          <a:noFill/>
          <a:ln cap="flat" cmpd="sng" w="19050">
            <a:solidFill>
              <a:schemeClr val="dk2"/>
            </a:solidFill>
            <a:prstDash val="solid"/>
            <a:round/>
            <a:headEnd len="lg" w="lg" type="none"/>
            <a:tailEnd len="lg" w="lg" type="none"/>
          </a:ln>
        </p:spPr>
      </p:cxnSp>
      <p:cxnSp>
        <p:nvCxnSpPr>
          <p:cNvPr id="434" name="Shape 434"/>
          <p:cNvCxnSpPr>
            <a:stCxn id="432" idx="0"/>
          </p:cNvCxnSpPr>
          <p:nvPr/>
        </p:nvCxnSpPr>
        <p:spPr>
          <a:xfrm flipH="1" rot="10800000">
            <a:off x="4276550" y="3631325"/>
            <a:ext cx="8400" cy="1393500"/>
          </a:xfrm>
          <a:prstGeom prst="straightConnector1">
            <a:avLst/>
          </a:prstGeom>
          <a:noFill/>
          <a:ln cap="flat" cmpd="sng" w="38100">
            <a:solidFill>
              <a:schemeClr val="dk2"/>
            </a:solidFill>
            <a:prstDash val="solid"/>
            <a:round/>
            <a:headEnd len="lg" w="lg" type="none"/>
            <a:tailEnd len="lg" w="lg" type="none"/>
          </a:ln>
        </p:spPr>
      </p:cxnSp>
      <p:sp>
        <p:nvSpPr>
          <p:cNvPr id="435" name="Shape 435"/>
          <p:cNvSpPr/>
          <p:nvPr/>
        </p:nvSpPr>
        <p:spPr>
          <a:xfrm>
            <a:off x="4150075" y="3527575"/>
            <a:ext cx="259499" cy="271499"/>
          </a:xfrm>
          <a:prstGeom prst="diamond">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36" name="Shape 436"/>
          <p:cNvSpPr txBox="1"/>
          <p:nvPr/>
        </p:nvSpPr>
        <p:spPr>
          <a:xfrm>
            <a:off x="4409575" y="4652375"/>
            <a:ext cx="518700" cy="267599"/>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437" name="Shape 43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32</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1" name="Shape 441"/>
        <p:cNvGrpSpPr/>
        <p:nvPr/>
      </p:nvGrpSpPr>
      <p:grpSpPr>
        <a:xfrm>
          <a:off x="0" y="0"/>
          <a:ext cx="0" cy="0"/>
          <a:chOff x="0" y="0"/>
          <a:chExt cx="0" cy="0"/>
        </a:xfrm>
      </p:grpSpPr>
      <p:sp>
        <p:nvSpPr>
          <p:cNvPr id="442" name="Shape 44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Aggregation</a:t>
            </a:r>
          </a:p>
        </p:txBody>
      </p:sp>
      <p:sp>
        <p:nvSpPr>
          <p:cNvPr id="443" name="Shape 443"/>
          <p:cNvSpPr txBox="1"/>
          <p:nvPr>
            <p:ph idx="1" type="body"/>
          </p:nvPr>
        </p:nvSpPr>
        <p:spPr>
          <a:xfrm>
            <a:off x="114125" y="1600200"/>
            <a:ext cx="9034800" cy="889800"/>
          </a:xfrm>
          <a:prstGeom prst="rect">
            <a:avLst/>
          </a:prstGeom>
        </p:spPr>
        <p:txBody>
          <a:bodyPr anchorCtr="0" anchor="t" bIns="91425" lIns="91425" rIns="91425" tIns="91425">
            <a:noAutofit/>
          </a:bodyPr>
          <a:lstStyle/>
          <a:p>
            <a:pPr rtl="0">
              <a:spcBef>
                <a:spcPts val="0"/>
              </a:spcBef>
              <a:buNone/>
            </a:pPr>
            <a:r>
              <a:rPr lang="en"/>
              <a:t>A special type of association. Indicates membership.</a:t>
            </a:r>
          </a:p>
          <a:p>
            <a:pPr indent="-228600" lvl="0" marL="457200" rtl="0">
              <a:spcBef>
                <a:spcPts val="0"/>
              </a:spcBef>
            </a:pPr>
            <a:r>
              <a:rPr lang="en"/>
              <a:t>A sentence is part of a paragraph. </a:t>
            </a:r>
          </a:p>
          <a:p>
            <a:pPr indent="-228600" lvl="1" marL="914400" rtl="0">
              <a:spcBef>
                <a:spcPts val="0"/>
              </a:spcBef>
            </a:pPr>
            <a:r>
              <a:rPr lang="en"/>
              <a:t>(A paragraph consists of sentences.)</a:t>
            </a:r>
          </a:p>
          <a:p>
            <a:pPr indent="-228600" lvl="0" marL="457200" rtl="0">
              <a:spcBef>
                <a:spcPts val="0"/>
              </a:spcBef>
            </a:pPr>
            <a:r>
              <a:rPr lang="en"/>
              <a:t>A paragraph is part of a document.</a:t>
            </a:r>
          </a:p>
          <a:p>
            <a:pPr indent="-228600" lvl="1" marL="914400" rtl="0">
              <a:spcBef>
                <a:spcPts val="0"/>
              </a:spcBef>
            </a:pPr>
            <a:r>
              <a:rPr lang="en"/>
              <a:t>(A document consists of paragraphs.)</a:t>
            </a:r>
          </a:p>
          <a:p>
            <a:pPr lvl="0" rtl="0">
              <a:spcBef>
                <a:spcPts val="0"/>
              </a:spcBef>
              <a:buNone/>
            </a:pPr>
            <a:r>
              <a:t/>
            </a:r>
            <a:endParaRPr sz="2400"/>
          </a:p>
        </p:txBody>
      </p:sp>
      <p:sp>
        <p:nvSpPr>
          <p:cNvPr id="444" name="Shape 444"/>
          <p:cNvSpPr/>
          <p:nvPr/>
        </p:nvSpPr>
        <p:spPr>
          <a:xfrm>
            <a:off x="363125" y="4437350"/>
            <a:ext cx="1784399" cy="66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sz="1800"/>
              <a:t>Document</a:t>
            </a:r>
          </a:p>
        </p:txBody>
      </p:sp>
      <p:sp>
        <p:nvSpPr>
          <p:cNvPr id="445" name="Shape 445"/>
          <p:cNvSpPr/>
          <p:nvPr/>
        </p:nvSpPr>
        <p:spPr>
          <a:xfrm>
            <a:off x="3441325" y="4437350"/>
            <a:ext cx="1784399" cy="66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Paragraph</a:t>
            </a:r>
          </a:p>
        </p:txBody>
      </p:sp>
      <p:sp>
        <p:nvSpPr>
          <p:cNvPr id="446" name="Shape 446"/>
          <p:cNvSpPr/>
          <p:nvPr/>
        </p:nvSpPr>
        <p:spPr>
          <a:xfrm>
            <a:off x="6519525" y="4437350"/>
            <a:ext cx="1784399" cy="66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Sentence</a:t>
            </a:r>
          </a:p>
        </p:txBody>
      </p:sp>
      <p:cxnSp>
        <p:nvCxnSpPr>
          <p:cNvPr id="447" name="Shape 447"/>
          <p:cNvCxnSpPr>
            <a:stCxn id="445" idx="1"/>
            <a:endCxn id="444" idx="3"/>
          </p:cNvCxnSpPr>
          <p:nvPr/>
        </p:nvCxnSpPr>
        <p:spPr>
          <a:xfrm rot="10800000">
            <a:off x="2147425" y="4768100"/>
            <a:ext cx="1293900" cy="0"/>
          </a:xfrm>
          <a:prstGeom prst="straightConnector1">
            <a:avLst/>
          </a:prstGeom>
          <a:noFill/>
          <a:ln cap="flat" cmpd="sng" w="38100">
            <a:solidFill>
              <a:schemeClr val="dk2"/>
            </a:solidFill>
            <a:prstDash val="solid"/>
            <a:round/>
            <a:headEnd len="lg" w="lg" type="none"/>
            <a:tailEnd len="lg" w="lg" type="diamond"/>
          </a:ln>
        </p:spPr>
      </p:cxnSp>
      <p:cxnSp>
        <p:nvCxnSpPr>
          <p:cNvPr id="448" name="Shape 448"/>
          <p:cNvCxnSpPr>
            <a:stCxn id="446" idx="1"/>
            <a:endCxn id="445" idx="3"/>
          </p:cNvCxnSpPr>
          <p:nvPr/>
        </p:nvCxnSpPr>
        <p:spPr>
          <a:xfrm rot="10800000">
            <a:off x="5225625" y="4768100"/>
            <a:ext cx="1293900" cy="0"/>
          </a:xfrm>
          <a:prstGeom prst="straightConnector1">
            <a:avLst/>
          </a:prstGeom>
          <a:noFill/>
          <a:ln cap="flat" cmpd="sng" w="38100">
            <a:solidFill>
              <a:schemeClr val="dk2"/>
            </a:solidFill>
            <a:prstDash val="solid"/>
            <a:round/>
            <a:headEnd len="lg" w="lg" type="none"/>
            <a:tailEnd len="lg" w="lg" type="diamond"/>
          </a:ln>
        </p:spPr>
      </p:cxnSp>
      <p:sp>
        <p:nvSpPr>
          <p:cNvPr id="449" name="Shape 44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33</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3" name="Shape 453"/>
        <p:cNvGrpSpPr/>
        <p:nvPr/>
      </p:nvGrpSpPr>
      <p:grpSpPr>
        <a:xfrm>
          <a:off x="0" y="0"/>
          <a:ext cx="0" cy="0"/>
          <a:chOff x="0" y="0"/>
          <a:chExt cx="0" cy="0"/>
        </a:xfrm>
      </p:grpSpPr>
      <p:sp>
        <p:nvSpPr>
          <p:cNvPr id="454" name="Shape 45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Composition</a:t>
            </a:r>
          </a:p>
        </p:txBody>
      </p:sp>
      <p:sp>
        <p:nvSpPr>
          <p:cNvPr id="455" name="Shape 455"/>
          <p:cNvSpPr txBox="1"/>
          <p:nvPr>
            <p:ph idx="1" type="body"/>
          </p:nvPr>
        </p:nvSpPr>
        <p:spPr>
          <a:xfrm>
            <a:off x="321625" y="1600200"/>
            <a:ext cx="8827199" cy="889800"/>
          </a:xfrm>
          <a:prstGeom prst="rect">
            <a:avLst/>
          </a:prstGeom>
        </p:spPr>
        <p:txBody>
          <a:bodyPr anchorCtr="0" anchor="t" bIns="91425" lIns="91425" rIns="91425" tIns="91425">
            <a:noAutofit/>
          </a:bodyPr>
          <a:lstStyle/>
          <a:p>
            <a:pPr rtl="0">
              <a:spcBef>
                <a:spcPts val="0"/>
              </a:spcBef>
              <a:buNone/>
            </a:pPr>
            <a:r>
              <a:rPr lang="en"/>
              <a:t>A </a:t>
            </a:r>
            <a:r>
              <a:rPr b="1" lang="en"/>
              <a:t>stronger</a:t>
            </a:r>
            <a:r>
              <a:rPr lang="en"/>
              <a:t> type of aggregation. </a:t>
            </a:r>
          </a:p>
          <a:p>
            <a:pPr indent="-228600" lvl="0" marL="457200" rtl="0">
              <a:spcBef>
                <a:spcPts val="0"/>
              </a:spcBef>
            </a:pPr>
            <a:r>
              <a:rPr lang="en"/>
              <a:t>Aggregation indicates membership. Member objects can exist outside of the owner.</a:t>
            </a:r>
          </a:p>
          <a:p>
            <a:pPr indent="-228600" lvl="0" marL="457200" marR="0" rtl="0" algn="l">
              <a:lnSpc>
                <a:spcPct val="100000"/>
              </a:lnSpc>
              <a:spcBef>
                <a:spcPts val="600"/>
              </a:spcBef>
              <a:spcAft>
                <a:spcPts val="0"/>
              </a:spcAft>
            </a:pPr>
            <a:r>
              <a:rPr lang="en"/>
              <a:t>Composition indicates dependence. The instance is destroyed if its owner is destroyed.</a:t>
            </a:r>
          </a:p>
          <a:p>
            <a:pPr lvl="0" rtl="0">
              <a:spcBef>
                <a:spcPts val="0"/>
              </a:spcBef>
              <a:buNone/>
            </a:pPr>
            <a:r>
              <a:t/>
            </a:r>
            <a:endParaRPr sz="2400"/>
          </a:p>
        </p:txBody>
      </p:sp>
      <p:sp>
        <p:nvSpPr>
          <p:cNvPr id="456" name="Shape 456"/>
          <p:cNvSpPr/>
          <p:nvPr/>
        </p:nvSpPr>
        <p:spPr>
          <a:xfrm>
            <a:off x="2140700" y="4696725"/>
            <a:ext cx="1784399" cy="66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Car</a:t>
            </a:r>
          </a:p>
        </p:txBody>
      </p:sp>
      <p:sp>
        <p:nvSpPr>
          <p:cNvPr id="457" name="Shape 457"/>
          <p:cNvSpPr/>
          <p:nvPr/>
        </p:nvSpPr>
        <p:spPr>
          <a:xfrm>
            <a:off x="5218900" y="4696725"/>
            <a:ext cx="1784399" cy="66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Transmission</a:t>
            </a:r>
          </a:p>
        </p:txBody>
      </p:sp>
      <p:cxnSp>
        <p:nvCxnSpPr>
          <p:cNvPr id="458" name="Shape 458"/>
          <p:cNvCxnSpPr>
            <a:stCxn id="457" idx="1"/>
            <a:endCxn id="456" idx="3"/>
          </p:cNvCxnSpPr>
          <p:nvPr/>
        </p:nvCxnSpPr>
        <p:spPr>
          <a:xfrm rot="10800000">
            <a:off x="3925000" y="5027475"/>
            <a:ext cx="1293900" cy="0"/>
          </a:xfrm>
          <a:prstGeom prst="straightConnector1">
            <a:avLst/>
          </a:prstGeom>
          <a:noFill/>
          <a:ln cap="flat" cmpd="sng" w="28575">
            <a:solidFill>
              <a:schemeClr val="dk2"/>
            </a:solidFill>
            <a:prstDash val="solid"/>
            <a:round/>
            <a:headEnd len="lg" w="lg" type="none"/>
            <a:tailEnd len="lg" w="lg" type="diamond"/>
          </a:ln>
        </p:spPr>
      </p:cxnSp>
      <p:sp>
        <p:nvSpPr>
          <p:cNvPr id="459" name="Shape 459"/>
          <p:cNvSpPr/>
          <p:nvPr/>
        </p:nvSpPr>
        <p:spPr>
          <a:xfrm>
            <a:off x="3925000" y="5605462"/>
            <a:ext cx="1784399" cy="66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Wheel</a:t>
            </a:r>
          </a:p>
        </p:txBody>
      </p:sp>
      <p:cxnSp>
        <p:nvCxnSpPr>
          <p:cNvPr id="460" name="Shape 460"/>
          <p:cNvCxnSpPr>
            <a:stCxn id="459" idx="1"/>
            <a:endCxn id="456" idx="2"/>
          </p:cNvCxnSpPr>
          <p:nvPr/>
        </p:nvCxnSpPr>
        <p:spPr>
          <a:xfrm rot="10800000">
            <a:off x="3032800" y="5358112"/>
            <a:ext cx="892200" cy="578100"/>
          </a:xfrm>
          <a:prstGeom prst="straightConnector1">
            <a:avLst/>
          </a:prstGeom>
          <a:noFill/>
          <a:ln cap="flat" cmpd="sng" w="28575">
            <a:solidFill>
              <a:schemeClr val="dk2"/>
            </a:solidFill>
            <a:prstDash val="solid"/>
            <a:round/>
            <a:headEnd len="lg" w="lg" type="none"/>
            <a:tailEnd len="lg" w="lg" type="diamond"/>
          </a:ln>
        </p:spPr>
      </p:cxnSp>
      <p:sp>
        <p:nvSpPr>
          <p:cNvPr id="461" name="Shape 46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34</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5" name="Shape 465"/>
        <p:cNvGrpSpPr/>
        <p:nvPr/>
      </p:nvGrpSpPr>
      <p:grpSpPr>
        <a:xfrm>
          <a:off x="0" y="0"/>
          <a:ext cx="0" cy="0"/>
          <a:chOff x="0" y="0"/>
          <a:chExt cx="0" cy="0"/>
        </a:xfrm>
      </p:grpSpPr>
      <p:sp>
        <p:nvSpPr>
          <p:cNvPr id="466" name="Shape 46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Aggregation vs Association</a:t>
            </a:r>
          </a:p>
        </p:txBody>
      </p:sp>
      <p:sp>
        <p:nvSpPr>
          <p:cNvPr id="467" name="Shape 467"/>
          <p:cNvSpPr txBox="1"/>
          <p:nvPr>
            <p:ph idx="1" type="body"/>
          </p:nvPr>
        </p:nvSpPr>
        <p:spPr>
          <a:xfrm>
            <a:off x="363125" y="1600200"/>
            <a:ext cx="8785800" cy="889800"/>
          </a:xfrm>
          <a:prstGeom prst="rect">
            <a:avLst/>
          </a:prstGeom>
        </p:spPr>
        <p:txBody>
          <a:bodyPr anchorCtr="0" anchor="t" bIns="91425" lIns="91425" rIns="91425" tIns="91425">
            <a:noAutofit/>
          </a:bodyPr>
          <a:lstStyle/>
          <a:p>
            <a:pPr lvl="0" rtl="0">
              <a:spcBef>
                <a:spcPts val="0"/>
              </a:spcBef>
              <a:buNone/>
            </a:pPr>
            <a:r>
              <a:rPr lang="en" sz="2800"/>
              <a:t>When should you use a plain association versus an aggregation?</a:t>
            </a:r>
          </a:p>
          <a:p>
            <a:pPr indent="-228600" lvl="0" marL="457200" marR="0" rtl="0" algn="l">
              <a:lnSpc>
                <a:spcPct val="100000"/>
              </a:lnSpc>
              <a:spcBef>
                <a:spcPts val="600"/>
              </a:spcBef>
              <a:spcAft>
                <a:spcPts val="0"/>
              </a:spcAft>
              <a:buClr>
                <a:schemeClr val="dk1"/>
              </a:buClr>
              <a:buSzPct val="100000"/>
              <a:buFont typeface="Arial"/>
            </a:pPr>
            <a:r>
              <a:rPr lang="en" sz="2800"/>
              <a:t>Can you use the phrase “is made of”? </a:t>
            </a:r>
          </a:p>
          <a:p>
            <a:pPr indent="-228600" lvl="0" marL="457200" marR="0" rtl="0" algn="l">
              <a:lnSpc>
                <a:spcPct val="100000"/>
              </a:lnSpc>
              <a:spcBef>
                <a:spcPts val="600"/>
              </a:spcBef>
              <a:spcAft>
                <a:spcPts val="0"/>
              </a:spcAft>
              <a:buSzPct val="100000"/>
            </a:pPr>
            <a:r>
              <a:rPr lang="en" sz="2800"/>
              <a:t>Are operations automatically applied to the parts? </a:t>
            </a:r>
          </a:p>
          <a:p>
            <a:pPr lvl="0" marR="0" rtl="0" algn="l">
              <a:lnSpc>
                <a:spcPct val="100000"/>
              </a:lnSpc>
              <a:spcBef>
                <a:spcPts val="600"/>
              </a:spcBef>
              <a:spcAft>
                <a:spcPts val="0"/>
              </a:spcAft>
              <a:buNone/>
            </a:pPr>
            <a:r>
              <a:rPr lang="en" sz="2800"/>
              <a:t>Then use aggregation. If not clear, use association.</a:t>
            </a:r>
          </a:p>
          <a:p>
            <a:pPr lvl="0" rtl="0">
              <a:spcBef>
                <a:spcPts val="0"/>
              </a:spcBef>
              <a:buNone/>
            </a:pPr>
            <a:r>
              <a:t/>
            </a:r>
            <a:endParaRPr sz="2800"/>
          </a:p>
        </p:txBody>
      </p:sp>
      <p:sp>
        <p:nvSpPr>
          <p:cNvPr id="468" name="Shape 468"/>
          <p:cNvSpPr/>
          <p:nvPr/>
        </p:nvSpPr>
        <p:spPr>
          <a:xfrm>
            <a:off x="601600" y="4759000"/>
            <a:ext cx="1784399" cy="66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Company</a:t>
            </a:r>
          </a:p>
        </p:txBody>
      </p:sp>
      <p:sp>
        <p:nvSpPr>
          <p:cNvPr id="469" name="Shape 469"/>
          <p:cNvSpPr/>
          <p:nvPr/>
        </p:nvSpPr>
        <p:spPr>
          <a:xfrm>
            <a:off x="3679800" y="4759000"/>
            <a:ext cx="1784399" cy="66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Division</a:t>
            </a:r>
          </a:p>
        </p:txBody>
      </p:sp>
      <p:sp>
        <p:nvSpPr>
          <p:cNvPr id="470" name="Shape 470"/>
          <p:cNvSpPr/>
          <p:nvPr/>
        </p:nvSpPr>
        <p:spPr>
          <a:xfrm>
            <a:off x="6758000" y="4759000"/>
            <a:ext cx="1784399" cy="66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Department</a:t>
            </a:r>
          </a:p>
        </p:txBody>
      </p:sp>
      <p:cxnSp>
        <p:nvCxnSpPr>
          <p:cNvPr id="471" name="Shape 471"/>
          <p:cNvCxnSpPr>
            <a:stCxn id="469" idx="1"/>
            <a:endCxn id="468" idx="3"/>
          </p:cNvCxnSpPr>
          <p:nvPr/>
        </p:nvCxnSpPr>
        <p:spPr>
          <a:xfrm rot="10800000">
            <a:off x="2385900" y="5089750"/>
            <a:ext cx="1293900" cy="0"/>
          </a:xfrm>
          <a:prstGeom prst="straightConnector1">
            <a:avLst/>
          </a:prstGeom>
          <a:noFill/>
          <a:ln cap="flat" cmpd="sng" w="38100">
            <a:solidFill>
              <a:schemeClr val="dk2"/>
            </a:solidFill>
            <a:prstDash val="solid"/>
            <a:round/>
            <a:headEnd len="lg" w="lg" type="none"/>
            <a:tailEnd len="lg" w="lg" type="diamond"/>
          </a:ln>
        </p:spPr>
      </p:cxnSp>
      <p:cxnSp>
        <p:nvCxnSpPr>
          <p:cNvPr id="472" name="Shape 472"/>
          <p:cNvCxnSpPr>
            <a:stCxn id="470" idx="1"/>
            <a:endCxn id="469" idx="3"/>
          </p:cNvCxnSpPr>
          <p:nvPr/>
        </p:nvCxnSpPr>
        <p:spPr>
          <a:xfrm rot="10800000">
            <a:off x="5464100" y="5089750"/>
            <a:ext cx="1293900" cy="0"/>
          </a:xfrm>
          <a:prstGeom prst="straightConnector1">
            <a:avLst/>
          </a:prstGeom>
          <a:noFill/>
          <a:ln cap="flat" cmpd="sng" w="38100">
            <a:solidFill>
              <a:schemeClr val="dk2"/>
            </a:solidFill>
            <a:prstDash val="solid"/>
            <a:round/>
            <a:headEnd len="lg" w="lg" type="none"/>
            <a:tailEnd len="lg" w="lg" type="diamond"/>
          </a:ln>
        </p:spPr>
      </p:cxnSp>
      <p:sp>
        <p:nvSpPr>
          <p:cNvPr id="473" name="Shape 473"/>
          <p:cNvSpPr/>
          <p:nvPr/>
        </p:nvSpPr>
        <p:spPr>
          <a:xfrm>
            <a:off x="601600" y="5803650"/>
            <a:ext cx="1784399" cy="66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Person</a:t>
            </a:r>
          </a:p>
        </p:txBody>
      </p:sp>
      <p:cxnSp>
        <p:nvCxnSpPr>
          <p:cNvPr id="474" name="Shape 474"/>
          <p:cNvCxnSpPr>
            <a:stCxn id="468" idx="2"/>
            <a:endCxn id="473" idx="0"/>
          </p:cNvCxnSpPr>
          <p:nvPr/>
        </p:nvCxnSpPr>
        <p:spPr>
          <a:xfrm>
            <a:off x="1493799" y="5420500"/>
            <a:ext cx="0" cy="383100"/>
          </a:xfrm>
          <a:prstGeom prst="straightConnector1">
            <a:avLst/>
          </a:prstGeom>
          <a:noFill/>
          <a:ln cap="flat" cmpd="sng" w="38100">
            <a:solidFill>
              <a:schemeClr val="dk2"/>
            </a:solidFill>
            <a:prstDash val="solid"/>
            <a:round/>
            <a:headEnd len="lg" w="lg" type="none"/>
            <a:tailEnd len="lg" w="lg" type="none"/>
          </a:ln>
        </p:spPr>
      </p:cxnSp>
      <p:sp>
        <p:nvSpPr>
          <p:cNvPr id="475" name="Shape 475"/>
          <p:cNvSpPr txBox="1"/>
          <p:nvPr/>
        </p:nvSpPr>
        <p:spPr>
          <a:xfrm>
            <a:off x="3102175" y="4759000"/>
            <a:ext cx="529200" cy="223800"/>
          </a:xfrm>
          <a:prstGeom prst="rect">
            <a:avLst/>
          </a:prstGeom>
          <a:noFill/>
          <a:ln>
            <a:noFill/>
          </a:ln>
        </p:spPr>
        <p:txBody>
          <a:bodyPr anchorCtr="0" anchor="t" bIns="91425" lIns="91425" rIns="91425" tIns="91425">
            <a:noAutofit/>
          </a:bodyPr>
          <a:lstStyle/>
          <a:p>
            <a:pPr>
              <a:spcBef>
                <a:spcPts val="0"/>
              </a:spcBef>
              <a:buNone/>
            </a:pPr>
            <a:r>
              <a:rPr lang="en"/>
              <a:t>0..*</a:t>
            </a:r>
          </a:p>
        </p:txBody>
      </p:sp>
      <p:sp>
        <p:nvSpPr>
          <p:cNvPr id="476" name="Shape 476"/>
          <p:cNvSpPr txBox="1"/>
          <p:nvPr/>
        </p:nvSpPr>
        <p:spPr>
          <a:xfrm>
            <a:off x="6180375" y="4759000"/>
            <a:ext cx="529200" cy="223800"/>
          </a:xfrm>
          <a:prstGeom prst="rect">
            <a:avLst/>
          </a:prstGeom>
          <a:noFill/>
          <a:ln>
            <a:noFill/>
          </a:ln>
        </p:spPr>
        <p:txBody>
          <a:bodyPr anchorCtr="0" anchor="t" bIns="91425" lIns="91425" rIns="91425" tIns="91425">
            <a:noAutofit/>
          </a:bodyPr>
          <a:lstStyle/>
          <a:p>
            <a:pPr lvl="0" rtl="0">
              <a:spcBef>
                <a:spcPts val="0"/>
              </a:spcBef>
              <a:buNone/>
            </a:pPr>
            <a:r>
              <a:rPr lang="en"/>
              <a:t>0..*</a:t>
            </a:r>
          </a:p>
        </p:txBody>
      </p:sp>
      <p:sp>
        <p:nvSpPr>
          <p:cNvPr id="477" name="Shape 477"/>
          <p:cNvSpPr txBox="1"/>
          <p:nvPr/>
        </p:nvSpPr>
        <p:spPr>
          <a:xfrm>
            <a:off x="1570550" y="5500175"/>
            <a:ext cx="529200" cy="223800"/>
          </a:xfrm>
          <a:prstGeom prst="rect">
            <a:avLst/>
          </a:prstGeom>
          <a:noFill/>
          <a:ln>
            <a:noFill/>
          </a:ln>
        </p:spPr>
        <p:txBody>
          <a:bodyPr anchorCtr="0" anchor="t" bIns="91425" lIns="91425" rIns="91425" tIns="91425">
            <a:noAutofit/>
          </a:bodyPr>
          <a:lstStyle/>
          <a:p>
            <a:pPr lvl="0" rtl="0">
              <a:spcBef>
                <a:spcPts val="0"/>
              </a:spcBef>
              <a:buNone/>
            </a:pPr>
            <a:r>
              <a:rPr lang="en"/>
              <a:t>0..*</a:t>
            </a:r>
          </a:p>
        </p:txBody>
      </p:sp>
      <p:sp>
        <p:nvSpPr>
          <p:cNvPr id="478" name="Shape 47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35</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2" name="Shape 482"/>
        <p:cNvGrpSpPr/>
        <p:nvPr/>
      </p:nvGrpSpPr>
      <p:grpSpPr>
        <a:xfrm>
          <a:off x="0" y="0"/>
          <a:ext cx="0" cy="0"/>
          <a:chOff x="0" y="0"/>
          <a:chExt cx="0" cy="0"/>
        </a:xfrm>
      </p:grpSpPr>
      <p:sp>
        <p:nvSpPr>
          <p:cNvPr id="483" name="Shape 48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Inheritance</a:t>
            </a:r>
          </a:p>
        </p:txBody>
      </p:sp>
      <p:sp>
        <p:nvSpPr>
          <p:cNvPr id="484" name="Shape 484"/>
          <p:cNvSpPr txBox="1"/>
          <p:nvPr>
            <p:ph idx="1" type="body"/>
          </p:nvPr>
        </p:nvSpPr>
        <p:spPr>
          <a:xfrm>
            <a:off x="321625" y="1600200"/>
            <a:ext cx="4220100" cy="8898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t>The is-a association.</a:t>
            </a:r>
          </a:p>
          <a:p>
            <a:pPr indent="-228600" lvl="0" marL="457200" marR="0" rtl="0" algn="l">
              <a:lnSpc>
                <a:spcPct val="100000"/>
              </a:lnSpc>
              <a:spcBef>
                <a:spcPts val="600"/>
              </a:spcBef>
              <a:spcAft>
                <a:spcPts val="0"/>
              </a:spcAft>
              <a:buSzPct val="100000"/>
            </a:pPr>
            <a:r>
              <a:rPr lang="en" sz="2400"/>
              <a:t>Cards have many properties in common.</a:t>
            </a:r>
          </a:p>
          <a:p>
            <a:pPr indent="-228600" lvl="0" marL="457200" marR="0" rtl="0" algn="l">
              <a:lnSpc>
                <a:spcPct val="100000"/>
              </a:lnSpc>
              <a:spcBef>
                <a:spcPts val="600"/>
              </a:spcBef>
              <a:spcAft>
                <a:spcPts val="0"/>
              </a:spcAft>
              <a:buSzPct val="100000"/>
            </a:pPr>
            <a:r>
              <a:rPr lang="en" sz="2400"/>
              <a:t>Generalize the common properties as a base class.</a:t>
            </a:r>
          </a:p>
          <a:p>
            <a:pPr indent="-228600" lvl="0" marL="457200" marR="0" rtl="0" algn="l">
              <a:lnSpc>
                <a:spcPct val="100000"/>
              </a:lnSpc>
              <a:spcBef>
                <a:spcPts val="600"/>
              </a:spcBef>
              <a:spcAft>
                <a:spcPts val="0"/>
              </a:spcAft>
              <a:buSzPct val="100000"/>
            </a:pPr>
            <a:r>
              <a:rPr lang="en" sz="2400"/>
              <a:t>Let all card types inherit the common attributes and add their own (Drivers License is-a Card)</a:t>
            </a:r>
          </a:p>
          <a:p>
            <a:pPr lvl="0" rtl="0">
              <a:spcBef>
                <a:spcPts val="0"/>
              </a:spcBef>
              <a:buNone/>
            </a:pPr>
            <a:r>
              <a:t/>
            </a:r>
            <a:endParaRPr sz="2400"/>
          </a:p>
        </p:txBody>
      </p:sp>
      <p:sp>
        <p:nvSpPr>
          <p:cNvPr id="485" name="Shape 485"/>
          <p:cNvSpPr/>
          <p:nvPr/>
        </p:nvSpPr>
        <p:spPr>
          <a:xfrm>
            <a:off x="6117975" y="1780625"/>
            <a:ext cx="2125500" cy="2130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Card</a:t>
            </a:r>
          </a:p>
          <a:p>
            <a:pPr lvl="0" rtl="0" algn="ctr">
              <a:spcBef>
                <a:spcPts val="0"/>
              </a:spcBef>
              <a:buNone/>
            </a:pPr>
            <a:r>
              <a:t/>
            </a:r>
            <a:endParaRPr sz="1800"/>
          </a:p>
          <a:p>
            <a:pPr lvl="0" rtl="0" algn="ctr">
              <a:spcBef>
                <a:spcPts val="0"/>
              </a:spcBef>
              <a:buNone/>
            </a:pPr>
            <a:r>
              <a:rPr lang="en" sz="1800"/>
              <a:t>id-number: integer</a:t>
            </a:r>
          </a:p>
          <a:p>
            <a:pPr lvl="0" rtl="0" algn="ctr">
              <a:spcBef>
                <a:spcPts val="0"/>
              </a:spcBef>
              <a:buNone/>
            </a:pPr>
            <a:r>
              <a:rPr lang="en" sz="1800"/>
              <a:t>height: integer</a:t>
            </a:r>
          </a:p>
          <a:p>
            <a:pPr rtl="0" algn="ctr">
              <a:spcBef>
                <a:spcPts val="0"/>
              </a:spcBef>
              <a:buNone/>
            </a:pPr>
            <a:r>
              <a:rPr lang="en" sz="1800"/>
              <a:t>width: integer</a:t>
            </a:r>
          </a:p>
          <a:p>
            <a:pPr rtl="0" algn="ctr">
              <a:spcBef>
                <a:spcPts val="0"/>
              </a:spcBef>
              <a:buNone/>
            </a:pPr>
            <a:r>
              <a:t/>
            </a:r>
            <a:endParaRPr sz="1100"/>
          </a:p>
          <a:p>
            <a:pPr rtl="0" algn="ctr">
              <a:spcBef>
                <a:spcPts val="0"/>
              </a:spcBef>
              <a:buNone/>
            </a:pPr>
            <a:r>
              <a:rPr lang="en" sz="1800"/>
              <a:t>issue()</a:t>
            </a:r>
          </a:p>
          <a:p>
            <a:pPr lvl="0" rtl="0" algn="ctr">
              <a:spcBef>
                <a:spcPts val="0"/>
              </a:spcBef>
              <a:buNone/>
            </a:pPr>
            <a:r>
              <a:rPr lang="en" sz="1800"/>
              <a:t>revoke()</a:t>
            </a:r>
          </a:p>
        </p:txBody>
      </p:sp>
      <p:cxnSp>
        <p:nvCxnSpPr>
          <p:cNvPr id="486" name="Shape 486"/>
          <p:cNvCxnSpPr/>
          <p:nvPr/>
        </p:nvCxnSpPr>
        <p:spPr>
          <a:xfrm>
            <a:off x="6112573" y="2249875"/>
            <a:ext cx="2136300" cy="0"/>
          </a:xfrm>
          <a:prstGeom prst="straightConnector1">
            <a:avLst/>
          </a:prstGeom>
          <a:noFill/>
          <a:ln cap="flat" cmpd="sng" w="19050">
            <a:solidFill>
              <a:schemeClr val="dk2"/>
            </a:solidFill>
            <a:prstDash val="solid"/>
            <a:round/>
            <a:headEnd len="lg" w="lg" type="none"/>
            <a:tailEnd len="lg" w="lg" type="none"/>
          </a:ln>
        </p:spPr>
      </p:cxnSp>
      <p:cxnSp>
        <p:nvCxnSpPr>
          <p:cNvPr id="487" name="Shape 487"/>
          <p:cNvCxnSpPr/>
          <p:nvPr/>
        </p:nvCxnSpPr>
        <p:spPr>
          <a:xfrm>
            <a:off x="6112573" y="3315275"/>
            <a:ext cx="2136300" cy="0"/>
          </a:xfrm>
          <a:prstGeom prst="straightConnector1">
            <a:avLst/>
          </a:prstGeom>
          <a:noFill/>
          <a:ln cap="flat" cmpd="sng" w="19050">
            <a:solidFill>
              <a:schemeClr val="dk2"/>
            </a:solidFill>
            <a:prstDash val="solid"/>
            <a:round/>
            <a:headEnd len="lg" w="lg" type="none"/>
            <a:tailEnd len="lg" w="lg" type="none"/>
          </a:ln>
        </p:spPr>
      </p:cxnSp>
      <p:sp>
        <p:nvSpPr>
          <p:cNvPr id="488" name="Shape 488"/>
          <p:cNvSpPr/>
          <p:nvPr/>
        </p:nvSpPr>
        <p:spPr>
          <a:xfrm>
            <a:off x="4818977" y="4505175"/>
            <a:ext cx="1919099" cy="1927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Drivers Licence</a:t>
            </a:r>
          </a:p>
          <a:p>
            <a:pPr lvl="0" rtl="0" algn="ctr">
              <a:spcBef>
                <a:spcPts val="0"/>
              </a:spcBef>
              <a:buNone/>
            </a:pPr>
            <a:r>
              <a:t/>
            </a:r>
            <a:endParaRPr sz="1800"/>
          </a:p>
          <a:p>
            <a:pPr rtl="0" algn="ctr">
              <a:spcBef>
                <a:spcPts val="0"/>
              </a:spcBef>
              <a:buNone/>
            </a:pPr>
            <a:r>
              <a:rPr lang="en" sz="1800"/>
              <a:t>class: Vehicle</a:t>
            </a:r>
          </a:p>
          <a:p>
            <a:pPr rtl="0" algn="ctr">
              <a:spcBef>
                <a:spcPts val="0"/>
              </a:spcBef>
              <a:buNone/>
            </a:pPr>
            <a:r>
              <a:rPr lang="en" sz="1800"/>
              <a:t>issued: Date</a:t>
            </a:r>
          </a:p>
          <a:p>
            <a:pPr lvl="0" rtl="0" algn="ctr">
              <a:spcBef>
                <a:spcPts val="0"/>
              </a:spcBef>
              <a:buNone/>
            </a:pPr>
            <a:r>
              <a:rPr lang="en" sz="1800"/>
              <a:t>expires: Date</a:t>
            </a:r>
          </a:p>
          <a:p>
            <a:pPr lvl="0" rtl="0" algn="l">
              <a:spcBef>
                <a:spcPts val="0"/>
              </a:spcBef>
              <a:buNone/>
            </a:pPr>
            <a:r>
              <a:t/>
            </a:r>
            <a:endParaRPr sz="1100"/>
          </a:p>
          <a:p>
            <a:pPr lvl="0" rtl="0" algn="ctr">
              <a:spcBef>
                <a:spcPts val="0"/>
              </a:spcBef>
              <a:buNone/>
            </a:pPr>
            <a:r>
              <a:rPr lang="en" sz="1800"/>
              <a:t>renew()</a:t>
            </a:r>
          </a:p>
        </p:txBody>
      </p:sp>
      <p:cxnSp>
        <p:nvCxnSpPr>
          <p:cNvPr id="489" name="Shape 489"/>
          <p:cNvCxnSpPr/>
          <p:nvPr/>
        </p:nvCxnSpPr>
        <p:spPr>
          <a:xfrm>
            <a:off x="4814100" y="4974425"/>
            <a:ext cx="1929000" cy="0"/>
          </a:xfrm>
          <a:prstGeom prst="straightConnector1">
            <a:avLst/>
          </a:prstGeom>
          <a:noFill/>
          <a:ln cap="flat" cmpd="sng" w="19050">
            <a:solidFill>
              <a:schemeClr val="dk2"/>
            </a:solidFill>
            <a:prstDash val="solid"/>
            <a:round/>
            <a:headEnd len="lg" w="lg" type="none"/>
            <a:tailEnd len="lg" w="lg" type="none"/>
          </a:ln>
        </p:spPr>
      </p:cxnSp>
      <p:cxnSp>
        <p:nvCxnSpPr>
          <p:cNvPr id="490" name="Shape 490"/>
          <p:cNvCxnSpPr/>
          <p:nvPr/>
        </p:nvCxnSpPr>
        <p:spPr>
          <a:xfrm>
            <a:off x="4814100" y="6039825"/>
            <a:ext cx="1929000" cy="0"/>
          </a:xfrm>
          <a:prstGeom prst="straightConnector1">
            <a:avLst/>
          </a:prstGeom>
          <a:noFill/>
          <a:ln cap="flat" cmpd="sng" w="19050">
            <a:solidFill>
              <a:schemeClr val="dk2"/>
            </a:solidFill>
            <a:prstDash val="solid"/>
            <a:round/>
            <a:headEnd len="lg" w="lg" type="none"/>
            <a:tailEnd len="lg" w="lg" type="none"/>
          </a:ln>
        </p:spPr>
      </p:cxnSp>
      <p:sp>
        <p:nvSpPr>
          <p:cNvPr id="491" name="Shape 491"/>
          <p:cNvSpPr/>
          <p:nvPr/>
        </p:nvSpPr>
        <p:spPr>
          <a:xfrm>
            <a:off x="7214052" y="4505175"/>
            <a:ext cx="1909500" cy="18131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ID Card</a:t>
            </a:r>
          </a:p>
          <a:p>
            <a:pPr lvl="0" rtl="0" algn="l">
              <a:spcBef>
                <a:spcPts val="0"/>
              </a:spcBef>
              <a:buNone/>
            </a:pPr>
            <a:r>
              <a:t/>
            </a:r>
            <a:endParaRPr sz="1800"/>
          </a:p>
          <a:p>
            <a:pPr lvl="0" rtl="0" algn="ctr">
              <a:spcBef>
                <a:spcPts val="0"/>
              </a:spcBef>
              <a:buNone/>
            </a:pPr>
            <a:r>
              <a:rPr lang="en" sz="1800"/>
              <a:t>issued: Date</a:t>
            </a:r>
          </a:p>
          <a:p>
            <a:pPr lvl="0" rtl="0" algn="ctr">
              <a:spcBef>
                <a:spcPts val="0"/>
              </a:spcBef>
              <a:buNone/>
            </a:pPr>
            <a:r>
              <a:rPr lang="en" sz="1800"/>
              <a:t>expires: Date</a:t>
            </a:r>
          </a:p>
          <a:p>
            <a:pPr lvl="0" rtl="0" algn="l">
              <a:spcBef>
                <a:spcPts val="0"/>
              </a:spcBef>
              <a:buNone/>
            </a:pPr>
            <a:r>
              <a:t/>
            </a:r>
            <a:endParaRPr sz="1100"/>
          </a:p>
          <a:p>
            <a:pPr lvl="0" rtl="0" algn="ctr">
              <a:spcBef>
                <a:spcPts val="0"/>
              </a:spcBef>
              <a:buNone/>
            </a:pPr>
            <a:r>
              <a:rPr lang="en" sz="1800"/>
              <a:t>renew()</a:t>
            </a:r>
          </a:p>
        </p:txBody>
      </p:sp>
      <p:cxnSp>
        <p:nvCxnSpPr>
          <p:cNvPr id="492" name="Shape 492"/>
          <p:cNvCxnSpPr/>
          <p:nvPr/>
        </p:nvCxnSpPr>
        <p:spPr>
          <a:xfrm>
            <a:off x="7209200" y="4974425"/>
            <a:ext cx="1919099" cy="0"/>
          </a:xfrm>
          <a:prstGeom prst="straightConnector1">
            <a:avLst/>
          </a:prstGeom>
          <a:noFill/>
          <a:ln cap="flat" cmpd="sng" w="19050">
            <a:solidFill>
              <a:schemeClr val="dk2"/>
            </a:solidFill>
            <a:prstDash val="solid"/>
            <a:round/>
            <a:headEnd len="lg" w="lg" type="none"/>
            <a:tailEnd len="lg" w="lg" type="none"/>
          </a:ln>
        </p:spPr>
      </p:cxnSp>
      <p:cxnSp>
        <p:nvCxnSpPr>
          <p:cNvPr id="493" name="Shape 493"/>
          <p:cNvCxnSpPr/>
          <p:nvPr/>
        </p:nvCxnSpPr>
        <p:spPr>
          <a:xfrm>
            <a:off x="7209200" y="5925700"/>
            <a:ext cx="1919099" cy="0"/>
          </a:xfrm>
          <a:prstGeom prst="straightConnector1">
            <a:avLst/>
          </a:prstGeom>
          <a:noFill/>
          <a:ln cap="flat" cmpd="sng" w="19050">
            <a:solidFill>
              <a:schemeClr val="dk2"/>
            </a:solidFill>
            <a:prstDash val="solid"/>
            <a:round/>
            <a:headEnd len="lg" w="lg" type="none"/>
            <a:tailEnd len="lg" w="lg" type="none"/>
          </a:ln>
        </p:spPr>
      </p:cxnSp>
      <p:cxnSp>
        <p:nvCxnSpPr>
          <p:cNvPr id="494" name="Shape 494"/>
          <p:cNvCxnSpPr>
            <a:stCxn id="488" idx="0"/>
            <a:endCxn id="485" idx="2"/>
          </p:cNvCxnSpPr>
          <p:nvPr/>
        </p:nvCxnSpPr>
        <p:spPr>
          <a:xfrm flipH="1" rot="10800000">
            <a:off x="5778527" y="3911475"/>
            <a:ext cx="1402199" cy="593700"/>
          </a:xfrm>
          <a:prstGeom prst="straightConnector1">
            <a:avLst/>
          </a:prstGeom>
          <a:noFill/>
          <a:ln cap="flat" cmpd="sng" w="38100">
            <a:solidFill>
              <a:schemeClr val="dk2"/>
            </a:solidFill>
            <a:prstDash val="solid"/>
            <a:round/>
            <a:headEnd len="lg" w="lg" type="none"/>
            <a:tailEnd len="lg" w="lg" type="triangle"/>
          </a:ln>
        </p:spPr>
      </p:cxnSp>
      <p:cxnSp>
        <p:nvCxnSpPr>
          <p:cNvPr id="495" name="Shape 495"/>
          <p:cNvCxnSpPr>
            <a:stCxn id="491" idx="0"/>
            <a:endCxn id="485" idx="2"/>
          </p:cNvCxnSpPr>
          <p:nvPr/>
        </p:nvCxnSpPr>
        <p:spPr>
          <a:xfrm rot="10800000">
            <a:off x="7180602" y="3911475"/>
            <a:ext cx="988200" cy="593700"/>
          </a:xfrm>
          <a:prstGeom prst="straightConnector1">
            <a:avLst/>
          </a:prstGeom>
          <a:noFill/>
          <a:ln cap="flat" cmpd="sng" w="38100">
            <a:solidFill>
              <a:schemeClr val="dk2"/>
            </a:solidFill>
            <a:prstDash val="solid"/>
            <a:round/>
            <a:headEnd len="lg" w="lg" type="none"/>
            <a:tailEnd len="lg" w="lg" type="triangle"/>
          </a:ln>
        </p:spPr>
      </p:cxnSp>
      <p:sp>
        <p:nvSpPr>
          <p:cNvPr id="496" name="Shape 49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36</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0" name="Shape 500"/>
        <p:cNvGrpSpPr/>
        <p:nvPr/>
      </p:nvGrpSpPr>
      <p:grpSpPr>
        <a:xfrm>
          <a:off x="0" y="0"/>
          <a:ext cx="0" cy="0"/>
          <a:chOff x="0" y="0"/>
          <a:chExt cx="0" cy="0"/>
        </a:xfrm>
      </p:grpSpPr>
      <p:sp>
        <p:nvSpPr>
          <p:cNvPr id="501" name="Shape 50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Aggregation Versus Inheritance</a:t>
            </a:r>
          </a:p>
        </p:txBody>
      </p:sp>
      <p:sp>
        <p:nvSpPr>
          <p:cNvPr id="502" name="Shape 502"/>
          <p:cNvSpPr txBox="1"/>
          <p:nvPr>
            <p:ph idx="1" type="body"/>
          </p:nvPr>
        </p:nvSpPr>
        <p:spPr>
          <a:xfrm>
            <a:off x="321625" y="1600200"/>
            <a:ext cx="4886700" cy="8898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SzPct val="80000"/>
            </a:pPr>
            <a:r>
              <a:rPr lang="en"/>
              <a:t>Do not confuse “is-a” (inheritance) with “is-part-of” (aggregation).</a:t>
            </a:r>
          </a:p>
          <a:p>
            <a:pPr indent="-228600" lvl="0" marL="457200" marR="0" rtl="0" algn="l">
              <a:lnSpc>
                <a:spcPct val="100000"/>
              </a:lnSpc>
              <a:spcBef>
                <a:spcPts val="600"/>
              </a:spcBef>
              <a:spcAft>
                <a:spcPts val="0"/>
              </a:spcAft>
              <a:buSzPct val="80000"/>
            </a:pPr>
            <a:r>
              <a:rPr lang="en"/>
              <a:t>Use inheritance for different special versions of a general concept.</a:t>
            </a:r>
          </a:p>
          <a:p>
            <a:pPr indent="-228600" lvl="0" marL="457200" marR="0" rtl="0" algn="l">
              <a:lnSpc>
                <a:spcPct val="100000"/>
              </a:lnSpc>
              <a:spcBef>
                <a:spcPts val="600"/>
              </a:spcBef>
              <a:spcAft>
                <a:spcPts val="0"/>
              </a:spcAft>
              <a:buSzPct val="80000"/>
            </a:pPr>
            <a:r>
              <a:rPr lang="en"/>
              <a:t>Use aggregation to indicate components of a whole. </a:t>
            </a:r>
          </a:p>
          <a:p>
            <a:pPr lvl="0" rtl="0">
              <a:spcBef>
                <a:spcPts val="0"/>
              </a:spcBef>
              <a:buNone/>
            </a:pPr>
            <a:r>
              <a:t/>
            </a:r>
            <a:endParaRPr sz="2400"/>
          </a:p>
        </p:txBody>
      </p:sp>
      <p:sp>
        <p:nvSpPr>
          <p:cNvPr id="503" name="Shape 503"/>
          <p:cNvSpPr/>
          <p:nvPr/>
        </p:nvSpPr>
        <p:spPr>
          <a:xfrm>
            <a:off x="5789350" y="2683950"/>
            <a:ext cx="1296900" cy="66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Car</a:t>
            </a:r>
          </a:p>
        </p:txBody>
      </p:sp>
      <p:sp>
        <p:nvSpPr>
          <p:cNvPr id="504" name="Shape 504"/>
          <p:cNvSpPr/>
          <p:nvPr/>
        </p:nvSpPr>
        <p:spPr>
          <a:xfrm>
            <a:off x="7705525" y="1828500"/>
            <a:ext cx="1296900" cy="66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Wheel</a:t>
            </a:r>
          </a:p>
        </p:txBody>
      </p:sp>
      <p:sp>
        <p:nvSpPr>
          <p:cNvPr id="505" name="Shape 505"/>
          <p:cNvSpPr/>
          <p:nvPr/>
        </p:nvSpPr>
        <p:spPr>
          <a:xfrm>
            <a:off x="7705525" y="2729375"/>
            <a:ext cx="1296900" cy="66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Body</a:t>
            </a:r>
          </a:p>
        </p:txBody>
      </p:sp>
      <p:sp>
        <p:nvSpPr>
          <p:cNvPr id="506" name="Shape 506"/>
          <p:cNvSpPr/>
          <p:nvPr/>
        </p:nvSpPr>
        <p:spPr>
          <a:xfrm>
            <a:off x="7705525" y="3635175"/>
            <a:ext cx="1296900" cy="66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Engine</a:t>
            </a:r>
          </a:p>
        </p:txBody>
      </p:sp>
      <p:cxnSp>
        <p:nvCxnSpPr>
          <p:cNvPr id="507" name="Shape 507"/>
          <p:cNvCxnSpPr>
            <a:stCxn id="503" idx="3"/>
            <a:endCxn id="504" idx="1"/>
          </p:cNvCxnSpPr>
          <p:nvPr/>
        </p:nvCxnSpPr>
        <p:spPr>
          <a:xfrm flipH="1" rot="10800000">
            <a:off x="7086250" y="2159400"/>
            <a:ext cx="619200" cy="855300"/>
          </a:xfrm>
          <a:prstGeom prst="straightConnector1">
            <a:avLst/>
          </a:prstGeom>
          <a:noFill/>
          <a:ln cap="flat" cmpd="sng" w="28575">
            <a:solidFill>
              <a:schemeClr val="dk2"/>
            </a:solidFill>
            <a:prstDash val="solid"/>
            <a:round/>
            <a:headEnd len="lg" w="lg" type="diamond"/>
            <a:tailEnd len="lg" w="lg" type="none"/>
          </a:ln>
        </p:spPr>
      </p:cxnSp>
      <p:cxnSp>
        <p:nvCxnSpPr>
          <p:cNvPr id="508" name="Shape 508"/>
          <p:cNvCxnSpPr>
            <a:stCxn id="505" idx="1"/>
            <a:endCxn id="503" idx="3"/>
          </p:cNvCxnSpPr>
          <p:nvPr/>
        </p:nvCxnSpPr>
        <p:spPr>
          <a:xfrm rot="10800000">
            <a:off x="7086325" y="3014825"/>
            <a:ext cx="619200" cy="45300"/>
          </a:xfrm>
          <a:prstGeom prst="straightConnector1">
            <a:avLst/>
          </a:prstGeom>
          <a:noFill/>
          <a:ln cap="flat" cmpd="sng" w="28575">
            <a:solidFill>
              <a:schemeClr val="dk2"/>
            </a:solidFill>
            <a:prstDash val="solid"/>
            <a:round/>
            <a:headEnd len="lg" w="lg" type="none"/>
            <a:tailEnd len="lg" w="lg" type="diamond"/>
          </a:ln>
        </p:spPr>
      </p:cxnSp>
      <p:cxnSp>
        <p:nvCxnSpPr>
          <p:cNvPr id="509" name="Shape 509"/>
          <p:cNvCxnSpPr>
            <a:stCxn id="506" idx="1"/>
            <a:endCxn id="503" idx="3"/>
          </p:cNvCxnSpPr>
          <p:nvPr/>
        </p:nvCxnSpPr>
        <p:spPr>
          <a:xfrm rot="10800000">
            <a:off x="7086325" y="3014625"/>
            <a:ext cx="619200" cy="951300"/>
          </a:xfrm>
          <a:prstGeom prst="straightConnector1">
            <a:avLst/>
          </a:prstGeom>
          <a:noFill/>
          <a:ln cap="flat" cmpd="sng" w="28575">
            <a:solidFill>
              <a:schemeClr val="dk2"/>
            </a:solidFill>
            <a:prstDash val="solid"/>
            <a:round/>
            <a:headEnd len="lg" w="lg" type="none"/>
            <a:tailEnd len="lg" w="lg" type="diamond"/>
          </a:ln>
        </p:spPr>
      </p:cxnSp>
      <p:sp>
        <p:nvSpPr>
          <p:cNvPr id="510" name="Shape 510"/>
          <p:cNvSpPr/>
          <p:nvPr/>
        </p:nvSpPr>
        <p:spPr>
          <a:xfrm>
            <a:off x="5208325" y="4248075"/>
            <a:ext cx="1296900" cy="66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Station Wagon</a:t>
            </a:r>
          </a:p>
        </p:txBody>
      </p:sp>
      <p:sp>
        <p:nvSpPr>
          <p:cNvPr id="511" name="Shape 511"/>
          <p:cNvSpPr/>
          <p:nvPr/>
        </p:nvSpPr>
        <p:spPr>
          <a:xfrm>
            <a:off x="6634375" y="5012600"/>
            <a:ext cx="1296900" cy="66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Compact</a:t>
            </a:r>
          </a:p>
        </p:txBody>
      </p:sp>
      <p:cxnSp>
        <p:nvCxnSpPr>
          <p:cNvPr id="512" name="Shape 512"/>
          <p:cNvCxnSpPr>
            <a:stCxn id="510" idx="0"/>
            <a:endCxn id="503" idx="2"/>
          </p:cNvCxnSpPr>
          <p:nvPr/>
        </p:nvCxnSpPr>
        <p:spPr>
          <a:xfrm flipH="1" rot="10800000">
            <a:off x="5856775" y="3345375"/>
            <a:ext cx="581100" cy="902700"/>
          </a:xfrm>
          <a:prstGeom prst="straightConnector1">
            <a:avLst/>
          </a:prstGeom>
          <a:noFill/>
          <a:ln cap="flat" cmpd="sng" w="28575">
            <a:solidFill>
              <a:schemeClr val="dk2"/>
            </a:solidFill>
            <a:prstDash val="solid"/>
            <a:round/>
            <a:headEnd len="lg" w="lg" type="none"/>
            <a:tailEnd len="lg" w="lg" type="triangle"/>
          </a:ln>
        </p:spPr>
      </p:cxnSp>
      <p:cxnSp>
        <p:nvCxnSpPr>
          <p:cNvPr id="513" name="Shape 513"/>
          <p:cNvCxnSpPr>
            <a:stCxn id="511" idx="0"/>
            <a:endCxn id="503" idx="2"/>
          </p:cNvCxnSpPr>
          <p:nvPr/>
        </p:nvCxnSpPr>
        <p:spPr>
          <a:xfrm rot="10800000">
            <a:off x="6437725" y="3345500"/>
            <a:ext cx="845100" cy="1667100"/>
          </a:xfrm>
          <a:prstGeom prst="straightConnector1">
            <a:avLst/>
          </a:prstGeom>
          <a:noFill/>
          <a:ln cap="flat" cmpd="sng" w="28575">
            <a:solidFill>
              <a:schemeClr val="dk2"/>
            </a:solidFill>
            <a:prstDash val="solid"/>
            <a:round/>
            <a:headEnd len="lg" w="lg" type="none"/>
            <a:tailEnd len="lg" w="lg" type="triangle"/>
          </a:ln>
        </p:spPr>
      </p:cxnSp>
      <p:sp>
        <p:nvSpPr>
          <p:cNvPr id="514" name="Shape 51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37</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8" name="Shape 518"/>
        <p:cNvGrpSpPr/>
        <p:nvPr/>
      </p:nvGrpSpPr>
      <p:grpSpPr>
        <a:xfrm>
          <a:off x="0" y="0"/>
          <a:ext cx="0" cy="0"/>
          <a:chOff x="0" y="0"/>
          <a:chExt cx="0" cy="0"/>
        </a:xfrm>
      </p:grpSpPr>
      <p:sp>
        <p:nvSpPr>
          <p:cNvPr id="519" name="Shape 51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a:t>
            </a:r>
          </a:p>
        </p:txBody>
      </p:sp>
      <p:pic>
        <p:nvPicPr>
          <p:cNvPr id="520" name="Shape 520"/>
          <p:cNvPicPr preferRelativeResize="0"/>
          <p:nvPr/>
        </p:nvPicPr>
        <p:blipFill>
          <a:blip r:embed="rId3">
            <a:alphaModFix/>
          </a:blip>
          <a:stretch>
            <a:fillRect/>
          </a:stretch>
        </p:blipFill>
        <p:spPr>
          <a:xfrm>
            <a:off x="1027125" y="1624875"/>
            <a:ext cx="7200375" cy="4800250"/>
          </a:xfrm>
          <a:prstGeom prst="rect">
            <a:avLst/>
          </a:prstGeom>
          <a:noFill/>
          <a:ln>
            <a:noFill/>
          </a:ln>
        </p:spPr>
      </p:pic>
      <p:sp>
        <p:nvSpPr>
          <p:cNvPr id="521" name="Shape 521"/>
          <p:cNvSpPr/>
          <p:nvPr/>
        </p:nvSpPr>
        <p:spPr>
          <a:xfrm>
            <a:off x="881900" y="1566650"/>
            <a:ext cx="1193100" cy="271499"/>
          </a:xfrm>
          <a:prstGeom prst="rect">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522" name="Shape 52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38</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6" name="Shape 526"/>
        <p:cNvGrpSpPr/>
        <p:nvPr/>
      </p:nvGrpSpPr>
      <p:grpSpPr>
        <a:xfrm>
          <a:off x="0" y="0"/>
          <a:ext cx="0" cy="0"/>
          <a:chOff x="0" y="0"/>
          <a:chExt cx="0" cy="0"/>
        </a:xfrm>
      </p:grpSpPr>
      <p:sp>
        <p:nvSpPr>
          <p:cNvPr id="527" name="Shape 52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Examples</a:t>
            </a:r>
          </a:p>
        </p:txBody>
      </p:sp>
      <p:sp>
        <p:nvSpPr>
          <p:cNvPr id="528" name="Shape 528"/>
          <p:cNvSpPr txBox="1"/>
          <p:nvPr>
            <p:ph idx="1" type="body"/>
          </p:nvPr>
        </p:nvSpPr>
        <p:spPr>
          <a:xfrm>
            <a:off x="457200" y="1600200"/>
            <a:ext cx="3994500" cy="46881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sz="2400"/>
              <a:t>Draw a class diagram for a book chapter. </a:t>
            </a:r>
          </a:p>
          <a:p>
            <a:pPr lvl="0" marR="0" rtl="0" algn="l">
              <a:lnSpc>
                <a:spcPct val="100000"/>
              </a:lnSpc>
              <a:spcBef>
                <a:spcPts val="600"/>
              </a:spcBef>
              <a:spcAft>
                <a:spcPts val="0"/>
              </a:spcAft>
              <a:buNone/>
            </a:pPr>
            <a:r>
              <a:rPr lang="en" sz="2400"/>
              <a:t>A chapter comprises several sections, each of which comprises several paragraphs and/or figures. A paragraph comprises several sentences, each of which contains several words.</a:t>
            </a:r>
          </a:p>
          <a:p>
            <a:pPr lvl="0" rtl="0">
              <a:spcBef>
                <a:spcPts val="0"/>
              </a:spcBef>
              <a:buNone/>
            </a:pPr>
            <a:r>
              <a:t/>
            </a:r>
            <a:endParaRPr sz="2400"/>
          </a:p>
        </p:txBody>
      </p:sp>
      <p:sp>
        <p:nvSpPr>
          <p:cNvPr id="529" name="Shape 529"/>
          <p:cNvSpPr txBox="1"/>
          <p:nvPr>
            <p:ph idx="2" type="body"/>
          </p:nvPr>
        </p:nvSpPr>
        <p:spPr>
          <a:xfrm>
            <a:off x="4692273" y="1600200"/>
            <a:ext cx="3994500" cy="4967700"/>
          </a:xfrm>
          <a:prstGeom prst="rect">
            <a:avLst/>
          </a:prstGeom>
        </p:spPr>
        <p:txBody>
          <a:bodyPr anchorCtr="0" anchor="t" bIns="91425" lIns="91425" rIns="91425" tIns="91425">
            <a:noAutofit/>
          </a:bodyPr>
          <a:lstStyle/>
          <a:p>
            <a:pPr>
              <a:spcBef>
                <a:spcPts val="0"/>
              </a:spcBef>
              <a:buNone/>
            </a:pPr>
            <a:r>
              <a:rPr lang="en" sz="2400"/>
              <a:t>Draw a class diagram (using inheritance) that captures two categories of a company’s customers: external customers, which are other companies buying goods from this company, and internal customers, which are the divisions of the company. </a:t>
            </a:r>
          </a:p>
        </p:txBody>
      </p:sp>
      <p:sp>
        <p:nvSpPr>
          <p:cNvPr id="530" name="Shape 53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39</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Solution</a:t>
            </a:r>
          </a:p>
        </p:txBody>
      </p:sp>
      <p:sp>
        <p:nvSpPr>
          <p:cNvPr id="61" name="Shape 6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b="1" lang="en">
                <a:solidFill>
                  <a:srgbClr val="6AA84F"/>
                </a:solidFill>
              </a:rPr>
              <a:t>Good:</a:t>
            </a:r>
            <a:r>
              <a:rPr lang="en"/>
              <a:t> Rigorous requirements and planning stages.</a:t>
            </a:r>
          </a:p>
          <a:p>
            <a:pPr indent="-228600" lvl="1" marL="914400" marR="0" rtl="0" algn="l">
              <a:lnSpc>
                <a:spcPct val="100000"/>
              </a:lnSpc>
              <a:spcBef>
                <a:spcPts val="600"/>
              </a:spcBef>
              <a:spcAft>
                <a:spcPts val="0"/>
              </a:spcAft>
            </a:pPr>
            <a:r>
              <a:rPr lang="en"/>
              <a:t>Make sure stakeholders and developers are on the same page.</a:t>
            </a:r>
          </a:p>
          <a:p>
            <a:pPr indent="-228600" lvl="0" marL="457200" marR="0" rtl="0" algn="l">
              <a:lnSpc>
                <a:spcPct val="100000"/>
              </a:lnSpc>
              <a:spcBef>
                <a:spcPts val="600"/>
              </a:spcBef>
              <a:spcAft>
                <a:spcPts val="0"/>
              </a:spcAft>
            </a:pPr>
            <a:r>
              <a:rPr b="1" lang="en">
                <a:solidFill>
                  <a:srgbClr val="0000FF"/>
                </a:solidFill>
              </a:rPr>
              <a:t>Better:</a:t>
            </a:r>
            <a:r>
              <a:rPr lang="en"/>
              <a:t> Structure the system to accommodate change.</a:t>
            </a:r>
          </a:p>
          <a:p>
            <a:pPr indent="-228600" lvl="1" marL="914400" marR="0" rtl="0" algn="l">
              <a:lnSpc>
                <a:spcPct val="100000"/>
              </a:lnSpc>
              <a:spcBef>
                <a:spcPts val="600"/>
              </a:spcBef>
              <a:spcAft>
                <a:spcPts val="0"/>
              </a:spcAft>
            </a:pPr>
            <a:r>
              <a:rPr lang="en"/>
              <a:t>Isolate parts that are likely to change.</a:t>
            </a:r>
          </a:p>
          <a:p>
            <a:pPr indent="-228600" lvl="1" marL="914400" marR="0" rtl="0" algn="l">
              <a:lnSpc>
                <a:spcPct val="100000"/>
              </a:lnSpc>
              <a:spcBef>
                <a:spcPts val="600"/>
              </a:spcBef>
              <a:spcAft>
                <a:spcPts val="0"/>
              </a:spcAft>
            </a:pPr>
            <a:r>
              <a:rPr lang="en"/>
              <a:t>Modularize so changes are contained.</a:t>
            </a:r>
          </a:p>
          <a:p>
            <a:pPr indent="-228600" lvl="1" marL="914400" marR="0" rtl="0" algn="l">
              <a:lnSpc>
                <a:spcPct val="100000"/>
              </a:lnSpc>
              <a:spcBef>
                <a:spcPts val="600"/>
              </a:spcBef>
              <a:spcAft>
                <a:spcPts val="0"/>
              </a:spcAft>
            </a:pPr>
            <a:r>
              <a:rPr lang="en"/>
              <a:t>Attempt to not compromise the system structure during change.</a:t>
            </a:r>
          </a:p>
          <a:p>
            <a:pPr indent="0" lvl="0" marL="0" marR="0" rtl="0" algn="l">
              <a:lnSpc>
                <a:spcPct val="100000"/>
              </a:lnSpc>
              <a:spcBef>
                <a:spcPts val="600"/>
              </a:spcBef>
              <a:spcAft>
                <a:spcPts val="0"/>
              </a:spcAft>
              <a:buNone/>
            </a:pPr>
            <a:r>
              <a:t/>
            </a:r>
            <a:endParaRPr/>
          </a:p>
        </p:txBody>
      </p:sp>
      <p:sp>
        <p:nvSpPr>
          <p:cNvPr id="62" name="Shape 6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4" name="Shape 534"/>
        <p:cNvGrpSpPr/>
        <p:nvPr/>
      </p:nvGrpSpPr>
      <p:grpSpPr>
        <a:xfrm>
          <a:off x="0" y="0"/>
          <a:ext cx="0" cy="0"/>
          <a:chOff x="0" y="0"/>
          <a:chExt cx="0" cy="0"/>
        </a:xfrm>
      </p:grpSpPr>
      <p:sp>
        <p:nvSpPr>
          <p:cNvPr id="535" name="Shape 53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Suggested Solution 1</a:t>
            </a:r>
          </a:p>
        </p:txBody>
      </p:sp>
      <p:sp>
        <p:nvSpPr>
          <p:cNvPr id="536" name="Shape 536"/>
          <p:cNvSpPr txBox="1"/>
          <p:nvPr>
            <p:ph idx="1" type="body"/>
          </p:nvPr>
        </p:nvSpPr>
        <p:spPr>
          <a:xfrm>
            <a:off x="457200" y="1600200"/>
            <a:ext cx="8460599" cy="2072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Draw a class diagram for a book chapter. </a:t>
            </a:r>
          </a:p>
          <a:p>
            <a:pPr lvl="0" marR="0" rtl="0" algn="l">
              <a:lnSpc>
                <a:spcPct val="100000"/>
              </a:lnSpc>
              <a:spcBef>
                <a:spcPts val="600"/>
              </a:spcBef>
              <a:spcAft>
                <a:spcPts val="0"/>
              </a:spcAft>
              <a:buNone/>
            </a:pPr>
            <a:r>
              <a:rPr lang="en" sz="2400"/>
              <a:t>A chapter comprises several sections, each of which comprises several paragraphs and/or figures. A paragraph comprises several sentences, each of which contains several words.</a:t>
            </a:r>
          </a:p>
          <a:p>
            <a:pPr lvl="0" rtl="0">
              <a:spcBef>
                <a:spcPts val="0"/>
              </a:spcBef>
              <a:buNone/>
            </a:pPr>
            <a:r>
              <a:t/>
            </a:r>
            <a:endParaRPr sz="2400"/>
          </a:p>
        </p:txBody>
      </p:sp>
      <p:sp>
        <p:nvSpPr>
          <p:cNvPr id="537" name="Shape 537"/>
          <p:cNvSpPr/>
          <p:nvPr/>
        </p:nvSpPr>
        <p:spPr>
          <a:xfrm>
            <a:off x="290500" y="4004825"/>
            <a:ext cx="1431899" cy="695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sz="1800"/>
              <a:t>Chapter</a:t>
            </a:r>
          </a:p>
        </p:txBody>
      </p:sp>
      <p:sp>
        <p:nvSpPr>
          <p:cNvPr id="538" name="Shape 538"/>
          <p:cNvSpPr/>
          <p:nvPr/>
        </p:nvSpPr>
        <p:spPr>
          <a:xfrm>
            <a:off x="2632075" y="4004825"/>
            <a:ext cx="1431899" cy="695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Section</a:t>
            </a:r>
          </a:p>
        </p:txBody>
      </p:sp>
      <p:cxnSp>
        <p:nvCxnSpPr>
          <p:cNvPr id="539" name="Shape 539"/>
          <p:cNvCxnSpPr>
            <a:stCxn id="538" idx="1"/>
            <a:endCxn id="537" idx="3"/>
          </p:cNvCxnSpPr>
          <p:nvPr/>
        </p:nvCxnSpPr>
        <p:spPr>
          <a:xfrm rot="10800000">
            <a:off x="1722475" y="4352375"/>
            <a:ext cx="909600" cy="0"/>
          </a:xfrm>
          <a:prstGeom prst="straightConnector1">
            <a:avLst/>
          </a:prstGeom>
          <a:noFill/>
          <a:ln cap="flat" cmpd="sng" w="28575">
            <a:solidFill>
              <a:schemeClr val="dk2"/>
            </a:solidFill>
            <a:prstDash val="solid"/>
            <a:round/>
            <a:headEnd len="lg" w="lg" type="none"/>
            <a:tailEnd len="lg" w="lg" type="diamond"/>
          </a:ln>
        </p:spPr>
      </p:cxnSp>
      <p:sp>
        <p:nvSpPr>
          <p:cNvPr id="540" name="Shape 540"/>
          <p:cNvSpPr txBox="1"/>
          <p:nvPr/>
        </p:nvSpPr>
        <p:spPr>
          <a:xfrm>
            <a:off x="1722475" y="4440575"/>
            <a:ext cx="290399" cy="207600"/>
          </a:xfrm>
          <a:prstGeom prst="rect">
            <a:avLst/>
          </a:prstGeom>
          <a:noFill/>
          <a:ln>
            <a:noFill/>
          </a:ln>
        </p:spPr>
        <p:txBody>
          <a:bodyPr anchorCtr="0" anchor="t" bIns="91425" lIns="91425" rIns="91425" tIns="91425">
            <a:noAutofit/>
          </a:bodyPr>
          <a:lstStyle/>
          <a:p>
            <a:pPr>
              <a:spcBef>
                <a:spcPts val="0"/>
              </a:spcBef>
              <a:buNone/>
            </a:pPr>
            <a:r>
              <a:rPr lang="en"/>
              <a:t>1</a:t>
            </a:r>
          </a:p>
        </p:txBody>
      </p:sp>
      <p:sp>
        <p:nvSpPr>
          <p:cNvPr id="541" name="Shape 541"/>
          <p:cNvSpPr txBox="1"/>
          <p:nvPr/>
        </p:nvSpPr>
        <p:spPr>
          <a:xfrm>
            <a:off x="2178775" y="4440575"/>
            <a:ext cx="453299" cy="207600"/>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542" name="Shape 542"/>
          <p:cNvSpPr/>
          <p:nvPr/>
        </p:nvSpPr>
        <p:spPr>
          <a:xfrm>
            <a:off x="4973575" y="4004825"/>
            <a:ext cx="1431899" cy="695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Component</a:t>
            </a:r>
          </a:p>
        </p:txBody>
      </p:sp>
      <p:cxnSp>
        <p:nvCxnSpPr>
          <p:cNvPr id="543" name="Shape 543"/>
          <p:cNvCxnSpPr>
            <a:stCxn id="542" idx="1"/>
            <a:endCxn id="544" idx="3"/>
          </p:cNvCxnSpPr>
          <p:nvPr/>
        </p:nvCxnSpPr>
        <p:spPr>
          <a:xfrm rot="10800000">
            <a:off x="4063975" y="4352375"/>
            <a:ext cx="909600" cy="0"/>
          </a:xfrm>
          <a:prstGeom prst="straightConnector1">
            <a:avLst/>
          </a:prstGeom>
          <a:noFill/>
          <a:ln cap="flat" cmpd="sng" w="28575">
            <a:solidFill>
              <a:schemeClr val="dk2"/>
            </a:solidFill>
            <a:prstDash val="solid"/>
            <a:round/>
            <a:headEnd len="lg" w="lg" type="none"/>
            <a:tailEnd len="lg" w="lg" type="diamond"/>
          </a:ln>
        </p:spPr>
      </p:cxnSp>
      <p:sp>
        <p:nvSpPr>
          <p:cNvPr id="545" name="Shape 545"/>
          <p:cNvSpPr txBox="1"/>
          <p:nvPr/>
        </p:nvSpPr>
        <p:spPr>
          <a:xfrm>
            <a:off x="4063975" y="4440575"/>
            <a:ext cx="290399" cy="207600"/>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546" name="Shape 546"/>
          <p:cNvSpPr txBox="1"/>
          <p:nvPr/>
        </p:nvSpPr>
        <p:spPr>
          <a:xfrm>
            <a:off x="4520275" y="4440575"/>
            <a:ext cx="453299" cy="207600"/>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547" name="Shape 547"/>
          <p:cNvSpPr/>
          <p:nvPr/>
        </p:nvSpPr>
        <p:spPr>
          <a:xfrm>
            <a:off x="4973575" y="5259512"/>
            <a:ext cx="1431899" cy="695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Paragraph</a:t>
            </a:r>
          </a:p>
        </p:txBody>
      </p:sp>
      <p:sp>
        <p:nvSpPr>
          <p:cNvPr id="548" name="Shape 548"/>
          <p:cNvSpPr/>
          <p:nvPr/>
        </p:nvSpPr>
        <p:spPr>
          <a:xfrm>
            <a:off x="6855400" y="5259525"/>
            <a:ext cx="1431899" cy="695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Picture</a:t>
            </a:r>
          </a:p>
        </p:txBody>
      </p:sp>
      <p:cxnSp>
        <p:nvCxnSpPr>
          <p:cNvPr id="549" name="Shape 549"/>
          <p:cNvCxnSpPr>
            <a:stCxn id="547" idx="0"/>
            <a:endCxn id="542" idx="2"/>
          </p:cNvCxnSpPr>
          <p:nvPr/>
        </p:nvCxnSpPr>
        <p:spPr>
          <a:xfrm rot="10800000">
            <a:off x="5689524" y="4700012"/>
            <a:ext cx="0" cy="559500"/>
          </a:xfrm>
          <a:prstGeom prst="straightConnector1">
            <a:avLst/>
          </a:prstGeom>
          <a:noFill/>
          <a:ln cap="flat" cmpd="sng" w="28575">
            <a:solidFill>
              <a:schemeClr val="dk2"/>
            </a:solidFill>
            <a:prstDash val="solid"/>
            <a:round/>
            <a:headEnd len="lg" w="lg" type="none"/>
            <a:tailEnd len="lg" w="lg" type="triangle"/>
          </a:ln>
        </p:spPr>
      </p:cxnSp>
      <p:cxnSp>
        <p:nvCxnSpPr>
          <p:cNvPr id="550" name="Shape 550"/>
          <p:cNvCxnSpPr>
            <a:stCxn id="548" idx="0"/>
          </p:cNvCxnSpPr>
          <p:nvPr/>
        </p:nvCxnSpPr>
        <p:spPr>
          <a:xfrm rot="10800000">
            <a:off x="5934549" y="4751925"/>
            <a:ext cx="1636800" cy="507600"/>
          </a:xfrm>
          <a:prstGeom prst="straightConnector1">
            <a:avLst/>
          </a:prstGeom>
          <a:noFill/>
          <a:ln cap="flat" cmpd="sng" w="28575">
            <a:solidFill>
              <a:schemeClr val="dk2"/>
            </a:solidFill>
            <a:prstDash val="solid"/>
            <a:round/>
            <a:headEnd len="lg" w="lg" type="none"/>
            <a:tailEnd len="lg" w="lg" type="triangle"/>
          </a:ln>
        </p:spPr>
      </p:cxnSp>
      <p:sp>
        <p:nvSpPr>
          <p:cNvPr id="551" name="Shape 551"/>
          <p:cNvSpPr/>
          <p:nvPr/>
        </p:nvSpPr>
        <p:spPr>
          <a:xfrm>
            <a:off x="2632075" y="5259512"/>
            <a:ext cx="1431899" cy="695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Sentence</a:t>
            </a:r>
          </a:p>
        </p:txBody>
      </p:sp>
      <p:cxnSp>
        <p:nvCxnSpPr>
          <p:cNvPr id="552" name="Shape 552"/>
          <p:cNvCxnSpPr>
            <a:stCxn id="551" idx="3"/>
            <a:endCxn id="547" idx="1"/>
          </p:cNvCxnSpPr>
          <p:nvPr/>
        </p:nvCxnSpPr>
        <p:spPr>
          <a:xfrm>
            <a:off x="4063974" y="5607062"/>
            <a:ext cx="909600" cy="0"/>
          </a:xfrm>
          <a:prstGeom prst="straightConnector1">
            <a:avLst/>
          </a:prstGeom>
          <a:noFill/>
          <a:ln cap="flat" cmpd="sng" w="28575">
            <a:solidFill>
              <a:schemeClr val="dk2"/>
            </a:solidFill>
            <a:prstDash val="solid"/>
            <a:round/>
            <a:headEnd len="lg" w="lg" type="none"/>
            <a:tailEnd len="lg" w="lg" type="diamond"/>
          </a:ln>
        </p:spPr>
      </p:cxnSp>
      <p:sp>
        <p:nvSpPr>
          <p:cNvPr id="553" name="Shape 553"/>
          <p:cNvSpPr txBox="1"/>
          <p:nvPr/>
        </p:nvSpPr>
        <p:spPr>
          <a:xfrm>
            <a:off x="4070350" y="5682375"/>
            <a:ext cx="453299" cy="207600"/>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554" name="Shape 554"/>
          <p:cNvSpPr txBox="1"/>
          <p:nvPr/>
        </p:nvSpPr>
        <p:spPr>
          <a:xfrm>
            <a:off x="4603400" y="5682375"/>
            <a:ext cx="290399" cy="207600"/>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555" name="Shape 555"/>
          <p:cNvSpPr/>
          <p:nvPr/>
        </p:nvSpPr>
        <p:spPr>
          <a:xfrm>
            <a:off x="284200" y="5259500"/>
            <a:ext cx="1431899" cy="695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Word</a:t>
            </a:r>
          </a:p>
        </p:txBody>
      </p:sp>
      <p:cxnSp>
        <p:nvCxnSpPr>
          <p:cNvPr id="556" name="Shape 556"/>
          <p:cNvCxnSpPr>
            <a:stCxn id="555" idx="3"/>
            <a:endCxn id="557" idx="1"/>
          </p:cNvCxnSpPr>
          <p:nvPr/>
        </p:nvCxnSpPr>
        <p:spPr>
          <a:xfrm>
            <a:off x="1716099" y="5607050"/>
            <a:ext cx="909600" cy="0"/>
          </a:xfrm>
          <a:prstGeom prst="straightConnector1">
            <a:avLst/>
          </a:prstGeom>
          <a:noFill/>
          <a:ln cap="flat" cmpd="sng" w="28575">
            <a:solidFill>
              <a:schemeClr val="dk2"/>
            </a:solidFill>
            <a:prstDash val="solid"/>
            <a:round/>
            <a:headEnd len="lg" w="lg" type="none"/>
            <a:tailEnd len="lg" w="lg" type="diamond"/>
          </a:ln>
        </p:spPr>
      </p:cxnSp>
      <p:sp>
        <p:nvSpPr>
          <p:cNvPr id="558" name="Shape 558"/>
          <p:cNvSpPr txBox="1"/>
          <p:nvPr/>
        </p:nvSpPr>
        <p:spPr>
          <a:xfrm>
            <a:off x="1722475" y="5682362"/>
            <a:ext cx="453299" cy="207600"/>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559" name="Shape 559"/>
          <p:cNvSpPr txBox="1"/>
          <p:nvPr/>
        </p:nvSpPr>
        <p:spPr>
          <a:xfrm>
            <a:off x="2255525" y="5682362"/>
            <a:ext cx="290399" cy="207600"/>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560" name="Shape 56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40</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4" name="Shape 564"/>
        <p:cNvGrpSpPr/>
        <p:nvPr/>
      </p:nvGrpSpPr>
      <p:grpSpPr>
        <a:xfrm>
          <a:off x="0" y="0"/>
          <a:ext cx="0" cy="0"/>
          <a:chOff x="0" y="0"/>
          <a:chExt cx="0" cy="0"/>
        </a:xfrm>
      </p:grpSpPr>
      <p:sp>
        <p:nvSpPr>
          <p:cNvPr id="565" name="Shape 56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Suggested Solution 2</a:t>
            </a:r>
          </a:p>
        </p:txBody>
      </p:sp>
      <p:sp>
        <p:nvSpPr>
          <p:cNvPr id="566" name="Shape 566"/>
          <p:cNvSpPr txBox="1"/>
          <p:nvPr>
            <p:ph idx="1" type="body"/>
          </p:nvPr>
        </p:nvSpPr>
        <p:spPr>
          <a:xfrm>
            <a:off x="300875" y="1600200"/>
            <a:ext cx="8385900" cy="2207400"/>
          </a:xfrm>
          <a:prstGeom prst="rect">
            <a:avLst/>
          </a:prstGeom>
        </p:spPr>
        <p:txBody>
          <a:bodyPr anchorCtr="0" anchor="t" bIns="91425" lIns="91425" rIns="91425" tIns="91425">
            <a:noAutofit/>
          </a:bodyPr>
          <a:lstStyle/>
          <a:p>
            <a:pPr lvl="0" rtl="0">
              <a:spcBef>
                <a:spcPts val="0"/>
              </a:spcBef>
              <a:buNone/>
            </a:pPr>
            <a:r>
              <a:rPr lang="en" sz="2400"/>
              <a:t>Draw a class diagram (using inheritance) that captures two categories of a company’s customers: external customers, which are other companies buying goods from this company, and internal customers, which are the divisions of the company. </a:t>
            </a:r>
          </a:p>
        </p:txBody>
      </p:sp>
      <p:sp>
        <p:nvSpPr>
          <p:cNvPr id="567" name="Shape 567"/>
          <p:cNvSpPr/>
          <p:nvPr/>
        </p:nvSpPr>
        <p:spPr>
          <a:xfrm>
            <a:off x="6038350" y="5160900"/>
            <a:ext cx="1431899" cy="695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Customer</a:t>
            </a:r>
          </a:p>
        </p:txBody>
      </p:sp>
      <p:sp>
        <p:nvSpPr>
          <p:cNvPr id="568" name="Shape 568"/>
          <p:cNvSpPr/>
          <p:nvPr/>
        </p:nvSpPr>
        <p:spPr>
          <a:xfrm>
            <a:off x="3593750" y="5160900"/>
            <a:ext cx="1431899" cy="695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Internal Customer</a:t>
            </a:r>
          </a:p>
        </p:txBody>
      </p:sp>
      <p:sp>
        <p:nvSpPr>
          <p:cNvPr id="569" name="Shape 569"/>
          <p:cNvSpPr/>
          <p:nvPr/>
        </p:nvSpPr>
        <p:spPr>
          <a:xfrm>
            <a:off x="1318375" y="5160900"/>
            <a:ext cx="1431899" cy="695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Corporate Division</a:t>
            </a:r>
          </a:p>
        </p:txBody>
      </p:sp>
      <p:sp>
        <p:nvSpPr>
          <p:cNvPr id="570" name="Shape 570"/>
          <p:cNvSpPr/>
          <p:nvPr/>
        </p:nvSpPr>
        <p:spPr>
          <a:xfrm>
            <a:off x="2321525" y="3807600"/>
            <a:ext cx="1431899" cy="695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Company</a:t>
            </a:r>
          </a:p>
        </p:txBody>
      </p:sp>
      <p:cxnSp>
        <p:nvCxnSpPr>
          <p:cNvPr id="571" name="Shape 571"/>
          <p:cNvCxnSpPr>
            <a:stCxn id="569" idx="0"/>
            <a:endCxn id="570" idx="1"/>
          </p:cNvCxnSpPr>
          <p:nvPr/>
        </p:nvCxnSpPr>
        <p:spPr>
          <a:xfrm flipH="1" rot="10800000">
            <a:off x="2034324" y="4155300"/>
            <a:ext cx="287100" cy="1005600"/>
          </a:xfrm>
          <a:prstGeom prst="straightConnector1">
            <a:avLst/>
          </a:prstGeom>
          <a:noFill/>
          <a:ln cap="flat" cmpd="sng" w="28575">
            <a:solidFill>
              <a:schemeClr val="dk2"/>
            </a:solidFill>
            <a:prstDash val="solid"/>
            <a:round/>
            <a:headEnd len="lg" w="lg" type="none"/>
            <a:tailEnd len="lg" w="lg" type="diamond"/>
          </a:ln>
        </p:spPr>
      </p:cxnSp>
      <p:cxnSp>
        <p:nvCxnSpPr>
          <p:cNvPr id="572" name="Shape 572"/>
          <p:cNvCxnSpPr>
            <a:stCxn id="568" idx="1"/>
            <a:endCxn id="569" idx="3"/>
          </p:cNvCxnSpPr>
          <p:nvPr/>
        </p:nvCxnSpPr>
        <p:spPr>
          <a:xfrm rot="10800000">
            <a:off x="2750150" y="5508450"/>
            <a:ext cx="843600" cy="0"/>
          </a:xfrm>
          <a:prstGeom prst="straightConnector1">
            <a:avLst/>
          </a:prstGeom>
          <a:noFill/>
          <a:ln cap="flat" cmpd="sng" w="28575">
            <a:solidFill>
              <a:schemeClr val="dk2"/>
            </a:solidFill>
            <a:prstDash val="solid"/>
            <a:round/>
            <a:headEnd len="lg" w="lg" type="none"/>
            <a:tailEnd len="lg" w="lg" type="triangle"/>
          </a:ln>
        </p:spPr>
      </p:cxnSp>
      <p:cxnSp>
        <p:nvCxnSpPr>
          <p:cNvPr id="573" name="Shape 573"/>
          <p:cNvCxnSpPr>
            <a:stCxn id="568" idx="3"/>
            <a:endCxn id="567" idx="1"/>
          </p:cNvCxnSpPr>
          <p:nvPr/>
        </p:nvCxnSpPr>
        <p:spPr>
          <a:xfrm>
            <a:off x="5025649" y="5508450"/>
            <a:ext cx="1012800" cy="0"/>
          </a:xfrm>
          <a:prstGeom prst="straightConnector1">
            <a:avLst/>
          </a:prstGeom>
          <a:noFill/>
          <a:ln cap="flat" cmpd="sng" w="28575">
            <a:solidFill>
              <a:schemeClr val="dk2"/>
            </a:solidFill>
            <a:prstDash val="solid"/>
            <a:round/>
            <a:headEnd len="lg" w="lg" type="none"/>
            <a:tailEnd len="lg" w="lg" type="triangle"/>
          </a:ln>
        </p:spPr>
      </p:cxnSp>
      <p:sp>
        <p:nvSpPr>
          <p:cNvPr id="574" name="Shape 574"/>
          <p:cNvSpPr/>
          <p:nvPr/>
        </p:nvSpPr>
        <p:spPr>
          <a:xfrm>
            <a:off x="4816100" y="3807600"/>
            <a:ext cx="1431899" cy="695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External Customer</a:t>
            </a:r>
          </a:p>
        </p:txBody>
      </p:sp>
      <p:cxnSp>
        <p:nvCxnSpPr>
          <p:cNvPr id="575" name="Shape 575"/>
          <p:cNvCxnSpPr>
            <a:stCxn id="574" idx="1"/>
            <a:endCxn id="570" idx="3"/>
          </p:cNvCxnSpPr>
          <p:nvPr/>
        </p:nvCxnSpPr>
        <p:spPr>
          <a:xfrm rot="10800000">
            <a:off x="3753500" y="4155150"/>
            <a:ext cx="1062600" cy="0"/>
          </a:xfrm>
          <a:prstGeom prst="straightConnector1">
            <a:avLst/>
          </a:prstGeom>
          <a:noFill/>
          <a:ln cap="flat" cmpd="sng" w="28575">
            <a:solidFill>
              <a:schemeClr val="dk2"/>
            </a:solidFill>
            <a:prstDash val="solid"/>
            <a:round/>
            <a:headEnd len="lg" w="lg" type="none"/>
            <a:tailEnd len="lg" w="lg" type="triangle"/>
          </a:ln>
        </p:spPr>
      </p:cxnSp>
      <p:cxnSp>
        <p:nvCxnSpPr>
          <p:cNvPr id="576" name="Shape 576"/>
          <p:cNvCxnSpPr>
            <a:stCxn id="574" idx="2"/>
            <a:endCxn id="567" idx="0"/>
          </p:cNvCxnSpPr>
          <p:nvPr/>
        </p:nvCxnSpPr>
        <p:spPr>
          <a:xfrm>
            <a:off x="5532049" y="4502700"/>
            <a:ext cx="1222200" cy="658200"/>
          </a:xfrm>
          <a:prstGeom prst="straightConnector1">
            <a:avLst/>
          </a:prstGeom>
          <a:noFill/>
          <a:ln cap="flat" cmpd="sng" w="28575">
            <a:solidFill>
              <a:schemeClr val="dk2"/>
            </a:solidFill>
            <a:prstDash val="solid"/>
            <a:round/>
            <a:headEnd len="lg" w="lg" type="none"/>
            <a:tailEnd len="lg" w="lg" type="triangle"/>
          </a:ln>
        </p:spPr>
      </p:cxnSp>
      <p:sp>
        <p:nvSpPr>
          <p:cNvPr id="577" name="Shape 57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41</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1" name="Shape 581"/>
        <p:cNvGrpSpPr/>
        <p:nvPr/>
      </p:nvGrpSpPr>
      <p:grpSpPr>
        <a:xfrm>
          <a:off x="0" y="0"/>
          <a:ext cx="0" cy="0"/>
          <a:chOff x="0" y="0"/>
          <a:chExt cx="0" cy="0"/>
        </a:xfrm>
      </p:grpSpPr>
      <p:sp>
        <p:nvSpPr>
          <p:cNvPr id="582" name="Shape 58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583" name="Shape 583"/>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An object is an entity in the problem domain.</a:t>
            </a:r>
          </a:p>
          <a:p>
            <a:pPr indent="-228600" lvl="0" marL="457200" marR="0" rtl="0" algn="l">
              <a:lnSpc>
                <a:spcPct val="100000"/>
              </a:lnSpc>
              <a:spcBef>
                <a:spcPts val="600"/>
              </a:spcBef>
              <a:spcAft>
                <a:spcPts val="0"/>
              </a:spcAft>
            </a:pPr>
            <a:r>
              <a:rPr lang="en"/>
              <a:t>An object is an instantiation of a class (a type of object).</a:t>
            </a:r>
          </a:p>
          <a:p>
            <a:pPr indent="-228600" lvl="0" marL="457200" marR="0" rtl="0" algn="l">
              <a:lnSpc>
                <a:spcPct val="100000"/>
              </a:lnSpc>
              <a:spcBef>
                <a:spcPts val="600"/>
              </a:spcBef>
              <a:spcAft>
                <a:spcPts val="0"/>
              </a:spcAft>
            </a:pPr>
            <a:r>
              <a:rPr lang="en"/>
              <a:t>Classes have attributes and operations.</a:t>
            </a:r>
          </a:p>
          <a:p>
            <a:pPr indent="-228600" lvl="0" marL="457200" marR="0" rtl="0" algn="l">
              <a:lnSpc>
                <a:spcPct val="100000"/>
              </a:lnSpc>
              <a:spcBef>
                <a:spcPts val="600"/>
              </a:spcBef>
              <a:spcAft>
                <a:spcPts val="0"/>
              </a:spcAft>
            </a:pPr>
            <a:r>
              <a:rPr lang="en"/>
              <a:t>Classes are related through associations:</a:t>
            </a:r>
          </a:p>
          <a:p>
            <a:pPr indent="-228600" lvl="1" marL="914400" marR="0" rtl="0" algn="l">
              <a:lnSpc>
                <a:spcPct val="100000"/>
              </a:lnSpc>
              <a:spcBef>
                <a:spcPts val="600"/>
              </a:spcBef>
              <a:spcAft>
                <a:spcPts val="0"/>
              </a:spcAft>
            </a:pPr>
            <a:r>
              <a:rPr lang="en"/>
              <a:t>Regular association, aggregation, composition, inheritance</a:t>
            </a:r>
          </a:p>
          <a:p>
            <a:pPr indent="-228600" lvl="0" marL="457200" marR="0" rtl="0" algn="l">
              <a:lnSpc>
                <a:spcPct val="100000"/>
              </a:lnSpc>
              <a:spcBef>
                <a:spcPts val="600"/>
              </a:spcBef>
              <a:spcAft>
                <a:spcPts val="0"/>
              </a:spcAft>
            </a:pPr>
            <a:r>
              <a:rPr lang="en"/>
              <a:t>Associations have multiplicity and may have direction.</a:t>
            </a:r>
          </a:p>
        </p:txBody>
      </p:sp>
      <p:sp>
        <p:nvSpPr>
          <p:cNvPr id="584" name="Shape 58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42</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8" name="Shape 588"/>
        <p:cNvGrpSpPr/>
        <p:nvPr/>
      </p:nvGrpSpPr>
      <p:grpSpPr>
        <a:xfrm>
          <a:off x="0" y="0"/>
          <a:ext cx="0" cy="0"/>
          <a:chOff x="0" y="0"/>
          <a:chExt cx="0" cy="0"/>
        </a:xfrm>
      </p:grpSpPr>
      <p:sp>
        <p:nvSpPr>
          <p:cNvPr id="589" name="Shape 58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590" name="Shape 590"/>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Coming up with the classes and associations.</a:t>
            </a:r>
          </a:p>
          <a:p>
            <a:pPr indent="-228600" lvl="0" marL="457200" marR="0" rtl="0" algn="l">
              <a:lnSpc>
                <a:spcPct val="100000"/>
              </a:lnSpc>
              <a:spcBef>
                <a:spcPts val="600"/>
              </a:spcBef>
              <a:spcAft>
                <a:spcPts val="0"/>
              </a:spcAft>
            </a:pPr>
            <a:r>
              <a:rPr lang="en"/>
              <a:t>Reading:</a:t>
            </a:r>
          </a:p>
          <a:p>
            <a:pPr indent="-228600" lvl="1" marL="914400" marR="0" rtl="0" algn="l">
              <a:lnSpc>
                <a:spcPct val="100000"/>
              </a:lnSpc>
              <a:spcBef>
                <a:spcPts val="600"/>
              </a:spcBef>
              <a:spcAft>
                <a:spcPts val="0"/>
              </a:spcAft>
            </a:pPr>
            <a:r>
              <a:rPr lang="en"/>
              <a:t>Sommerville, chapter 7</a:t>
            </a:r>
          </a:p>
          <a:p>
            <a:pPr indent="-228600" lvl="1" marL="914400" marR="0" rtl="0" algn="l">
              <a:lnSpc>
                <a:spcPct val="100000"/>
              </a:lnSpc>
              <a:spcBef>
                <a:spcPts val="600"/>
              </a:spcBef>
              <a:spcAft>
                <a:spcPts val="0"/>
              </a:spcAft>
            </a:pPr>
            <a:r>
              <a:rPr lang="en"/>
              <a:t>Fowler UML, chapter 5</a:t>
            </a:r>
          </a:p>
        </p:txBody>
      </p:sp>
      <p:sp>
        <p:nvSpPr>
          <p:cNvPr id="591" name="Shape 59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43</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Object-Oriented Solution</a:t>
            </a:r>
          </a:p>
        </p:txBody>
      </p:sp>
      <p:sp>
        <p:nvSpPr>
          <p:cNvPr id="68" name="Shape 68"/>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t>The problem domain is relatively consistent.</a:t>
            </a:r>
          </a:p>
          <a:p>
            <a:pPr indent="-228600" lvl="0" marL="457200" marR="0" rtl="0" algn="l">
              <a:lnSpc>
                <a:spcPct val="100000"/>
              </a:lnSpc>
              <a:spcBef>
                <a:spcPts val="600"/>
              </a:spcBef>
              <a:spcAft>
                <a:spcPts val="0"/>
              </a:spcAft>
            </a:pPr>
            <a:r>
              <a:rPr lang="en"/>
              <a:t>Creating ID Cards</a:t>
            </a:r>
          </a:p>
          <a:p>
            <a:pPr indent="-228600" lvl="1" marL="914400" marR="0" rtl="0" algn="l">
              <a:lnSpc>
                <a:spcPct val="100000"/>
              </a:lnSpc>
              <a:spcBef>
                <a:spcPts val="600"/>
              </a:spcBef>
              <a:spcAft>
                <a:spcPts val="0"/>
              </a:spcAft>
            </a:pPr>
            <a:r>
              <a:rPr lang="en"/>
              <a:t>Assemble data based on selected options, place in correct position on card layout.</a:t>
            </a:r>
          </a:p>
          <a:p>
            <a:pPr indent="-228600" lvl="0" marL="457200" marR="0" rtl="0" algn="l">
              <a:lnSpc>
                <a:spcPct val="100000"/>
              </a:lnSpc>
              <a:spcBef>
                <a:spcPts val="600"/>
              </a:spcBef>
              <a:spcAft>
                <a:spcPts val="0"/>
              </a:spcAft>
            </a:pPr>
            <a:r>
              <a:rPr lang="en"/>
              <a:t>Autopilot System</a:t>
            </a:r>
          </a:p>
          <a:p>
            <a:pPr indent="-228600" lvl="1" marL="914400" marR="0" rtl="0" algn="l">
              <a:lnSpc>
                <a:spcPct val="100000"/>
              </a:lnSpc>
              <a:spcBef>
                <a:spcPts val="600"/>
              </a:spcBef>
              <a:spcAft>
                <a:spcPts val="0"/>
              </a:spcAft>
            </a:pPr>
            <a:r>
              <a:rPr lang="en"/>
              <a:t>Get the plane from point A to point B using available control options.</a:t>
            </a:r>
          </a:p>
          <a:p>
            <a:pPr indent="-228600" lvl="0" marL="457200" marR="0" rtl="0" algn="l">
              <a:lnSpc>
                <a:spcPct val="100000"/>
              </a:lnSpc>
              <a:spcBef>
                <a:spcPts val="600"/>
              </a:spcBef>
              <a:spcAft>
                <a:spcPts val="0"/>
              </a:spcAft>
            </a:pPr>
            <a:r>
              <a:rPr lang="en"/>
              <a:t>Word Processor</a:t>
            </a:r>
          </a:p>
          <a:p>
            <a:pPr indent="-228600" lvl="1" marL="914400" marR="0" rtl="0" algn="l">
              <a:lnSpc>
                <a:spcPct val="100000"/>
              </a:lnSpc>
              <a:spcBef>
                <a:spcPts val="600"/>
              </a:spcBef>
              <a:spcAft>
                <a:spcPts val="0"/>
              </a:spcAft>
            </a:pPr>
            <a:r>
              <a:rPr lang="en"/>
              <a:t>Style text using user-selected options, render the document as it would appear once printed.</a:t>
            </a:r>
          </a:p>
        </p:txBody>
      </p:sp>
      <p:sp>
        <p:nvSpPr>
          <p:cNvPr id="69" name="Shape 6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5</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Object-Oriented Solution</a:t>
            </a:r>
          </a:p>
        </p:txBody>
      </p:sp>
      <p:sp>
        <p:nvSpPr>
          <p:cNvPr id="75" name="Shape 75"/>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What changes is functionality and data representation.</a:t>
            </a:r>
          </a:p>
          <a:p>
            <a:pPr indent="-228600" lvl="0" marL="457200" marR="0" rtl="0" algn="l">
              <a:lnSpc>
                <a:spcPct val="100000"/>
              </a:lnSpc>
              <a:spcBef>
                <a:spcPts val="600"/>
              </a:spcBef>
              <a:spcAft>
                <a:spcPts val="0"/>
              </a:spcAft>
            </a:pPr>
            <a:r>
              <a:rPr lang="en"/>
              <a:t>Creating ID Cards</a:t>
            </a:r>
          </a:p>
          <a:p>
            <a:pPr indent="-228600" lvl="1" marL="914400" marR="0" rtl="0" algn="l">
              <a:lnSpc>
                <a:spcPct val="100000"/>
              </a:lnSpc>
              <a:spcBef>
                <a:spcPts val="600"/>
              </a:spcBef>
              <a:spcAft>
                <a:spcPts val="0"/>
              </a:spcAft>
            </a:pPr>
            <a:r>
              <a:rPr lang="en"/>
              <a:t>Type of information and where it is placed changes. </a:t>
            </a:r>
          </a:p>
          <a:p>
            <a:pPr indent="-228600" lvl="1" marL="914400" marR="0" rtl="0" algn="l">
              <a:lnSpc>
                <a:spcPct val="100000"/>
              </a:lnSpc>
              <a:spcBef>
                <a:spcPts val="600"/>
              </a:spcBef>
              <a:spcAft>
                <a:spcPts val="0"/>
              </a:spcAft>
            </a:pPr>
            <a:r>
              <a:rPr lang="en"/>
              <a:t>New types of ID may need to be added.</a:t>
            </a:r>
          </a:p>
          <a:p>
            <a:pPr indent="-228600" lvl="0" marL="457200" marR="0" rtl="0" algn="l">
              <a:lnSpc>
                <a:spcPct val="100000"/>
              </a:lnSpc>
              <a:spcBef>
                <a:spcPts val="600"/>
              </a:spcBef>
              <a:spcAft>
                <a:spcPts val="0"/>
              </a:spcAft>
            </a:pPr>
            <a:r>
              <a:rPr lang="en"/>
              <a:t>Autopilot System</a:t>
            </a:r>
          </a:p>
          <a:p>
            <a:pPr indent="-228600" lvl="1" marL="914400" marR="0" rtl="0" algn="l">
              <a:lnSpc>
                <a:spcPct val="100000"/>
              </a:lnSpc>
              <a:spcBef>
                <a:spcPts val="600"/>
              </a:spcBef>
              <a:spcAft>
                <a:spcPts val="0"/>
              </a:spcAft>
            </a:pPr>
            <a:r>
              <a:rPr lang="en"/>
              <a:t>Hardware interfaces need to adapt to new airplanes.</a:t>
            </a:r>
          </a:p>
          <a:p>
            <a:pPr indent="-228600" lvl="1" marL="914400" marR="0" rtl="0" algn="l">
              <a:lnSpc>
                <a:spcPct val="100000"/>
              </a:lnSpc>
              <a:spcBef>
                <a:spcPts val="600"/>
              </a:spcBef>
              <a:spcAft>
                <a:spcPts val="0"/>
              </a:spcAft>
            </a:pPr>
            <a:r>
              <a:rPr lang="en"/>
              <a:t>Operation options may evolve over time.</a:t>
            </a:r>
          </a:p>
          <a:p>
            <a:pPr indent="-228600" lvl="0" marL="457200" marR="0" rtl="0" algn="l">
              <a:lnSpc>
                <a:spcPct val="100000"/>
              </a:lnSpc>
              <a:spcBef>
                <a:spcPts val="600"/>
              </a:spcBef>
              <a:spcAft>
                <a:spcPts val="0"/>
              </a:spcAft>
            </a:pPr>
            <a:r>
              <a:rPr lang="en"/>
              <a:t>Word Processor</a:t>
            </a:r>
          </a:p>
          <a:p>
            <a:pPr indent="-228600" lvl="1" marL="914400" marR="0" rtl="0" algn="l">
              <a:lnSpc>
                <a:spcPct val="100000"/>
              </a:lnSpc>
              <a:spcBef>
                <a:spcPts val="600"/>
              </a:spcBef>
              <a:spcAft>
                <a:spcPts val="0"/>
              </a:spcAft>
            </a:pPr>
            <a:r>
              <a:rPr lang="en"/>
              <a:t>New style options and templates added over time. </a:t>
            </a:r>
          </a:p>
          <a:p>
            <a:pPr indent="-228600" lvl="1" marL="914400" marR="0" rtl="0" algn="l">
              <a:lnSpc>
                <a:spcPct val="100000"/>
              </a:lnSpc>
              <a:spcBef>
                <a:spcPts val="600"/>
              </a:spcBef>
              <a:spcAft>
                <a:spcPts val="0"/>
              </a:spcAft>
            </a:pPr>
            <a:r>
              <a:rPr lang="en"/>
              <a:t>New document types supported (webpage generation)</a:t>
            </a:r>
          </a:p>
        </p:txBody>
      </p:sp>
      <p:sp>
        <p:nvSpPr>
          <p:cNvPr id="76" name="Shape 7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6</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nvSpPr>
        <p:spPr>
          <a:xfrm>
            <a:off x="304450" y="1586325"/>
            <a:ext cx="8700599" cy="2451600"/>
          </a:xfrm>
          <a:prstGeom prst="rect">
            <a:avLst/>
          </a:prstGeom>
          <a:noFill/>
          <a:ln>
            <a:noFill/>
          </a:ln>
        </p:spPr>
        <p:txBody>
          <a:bodyPr anchorCtr="0" anchor="t" bIns="91425" lIns="91425" rIns="91425" tIns="91425">
            <a:noAutofit/>
          </a:bodyPr>
          <a:lstStyle/>
          <a:p>
            <a:pPr rtl="0">
              <a:spcBef>
                <a:spcPts val="0"/>
              </a:spcBef>
              <a:buNone/>
            </a:pPr>
            <a:r>
              <a:rPr b="1" lang="en" sz="4800">
                <a:solidFill>
                  <a:srgbClr val="FFFFFF"/>
                </a:solidFill>
              </a:rPr>
              <a:t>The OO Approach:</a:t>
            </a:r>
          </a:p>
          <a:p>
            <a:pPr>
              <a:spcBef>
                <a:spcPts val="0"/>
              </a:spcBef>
              <a:buNone/>
            </a:pPr>
            <a:r>
              <a:rPr b="1" lang="en" sz="3600">
                <a:solidFill>
                  <a:srgbClr val="FFFFFF"/>
                </a:solidFill>
              </a:rPr>
              <a:t>Structure the system based on the abstract concepts of the problem domain, not the concrete instantiations.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What is OO Design?</a:t>
            </a:r>
          </a:p>
        </p:txBody>
      </p:sp>
      <p:sp>
        <p:nvSpPr>
          <p:cNvPr id="87" name="Shape 87"/>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0" marL="0" marR="0" rtl="0" algn="l">
              <a:lnSpc>
                <a:spcPct val="100000"/>
              </a:lnSpc>
              <a:spcBef>
                <a:spcPts val="600"/>
              </a:spcBef>
              <a:spcAft>
                <a:spcPts val="0"/>
              </a:spcAft>
              <a:buNone/>
            </a:pPr>
            <a:r>
              <a:rPr lang="en"/>
              <a:t>OO design is a way of thinking about a problem based on abstractions of concepts (entities) that exist in the real world.</a:t>
            </a:r>
          </a:p>
          <a:p>
            <a:pPr indent="0" marL="0" marR="0" rtl="0" algn="l">
              <a:lnSpc>
                <a:spcPct val="100000"/>
              </a:lnSpc>
              <a:spcBef>
                <a:spcPts val="600"/>
              </a:spcBef>
              <a:spcAft>
                <a:spcPts val="0"/>
              </a:spcAft>
              <a:buNone/>
            </a:pPr>
            <a:r>
              <a:t/>
            </a:r>
            <a:endParaRPr/>
          </a:p>
          <a:p>
            <a:pPr indent="0" marL="0" marR="0" rtl="0" algn="l">
              <a:lnSpc>
                <a:spcPct val="100000"/>
              </a:lnSpc>
              <a:spcBef>
                <a:spcPts val="600"/>
              </a:spcBef>
              <a:spcAft>
                <a:spcPts val="0"/>
              </a:spcAft>
              <a:buNone/>
            </a:pPr>
            <a:r>
              <a:rPr lang="en"/>
              <a:t>OO design is not the same as programming in an OO language.</a:t>
            </a:r>
          </a:p>
          <a:p>
            <a:pPr indent="-228600" lvl="0" marL="457200" marR="0" rtl="0" algn="l">
              <a:lnSpc>
                <a:spcPct val="100000"/>
              </a:lnSpc>
              <a:spcBef>
                <a:spcPts val="600"/>
              </a:spcBef>
              <a:spcAft>
                <a:spcPts val="0"/>
              </a:spcAft>
            </a:pPr>
            <a:r>
              <a:rPr lang="en"/>
              <a:t>Can reason about entities and relationships even when programming in C, Fortran, etc.</a:t>
            </a:r>
          </a:p>
          <a:p>
            <a:pPr indent="-228600" lvl="0" marL="457200" marR="0" rtl="0" algn="l">
              <a:lnSpc>
                <a:spcPct val="100000"/>
              </a:lnSpc>
              <a:spcBef>
                <a:spcPts val="600"/>
              </a:spcBef>
              <a:spcAft>
                <a:spcPts val="0"/>
              </a:spcAft>
            </a:pPr>
            <a:r>
              <a:rPr lang="en"/>
              <a:t>OO languages do not ensure OO design.</a:t>
            </a:r>
          </a:p>
        </p:txBody>
      </p:sp>
      <p:sp>
        <p:nvSpPr>
          <p:cNvPr id="88" name="Shape 8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8</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Viewpoints of OO Analysis</a:t>
            </a:r>
          </a:p>
        </p:txBody>
      </p:sp>
      <p:sp>
        <p:nvSpPr>
          <p:cNvPr id="94" name="Shape 94"/>
          <p:cNvSpPr txBox="1"/>
          <p:nvPr>
            <p:ph idx="1" type="body"/>
          </p:nvPr>
        </p:nvSpPr>
        <p:spPr>
          <a:xfrm>
            <a:off x="457200" y="1600200"/>
            <a:ext cx="87560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b="1" lang="en" sz="2600"/>
              <a:t>Static Models:</a:t>
            </a:r>
          </a:p>
          <a:p>
            <a:pPr indent="-228600" lvl="0" marL="457200" marR="0" rtl="0" algn="l">
              <a:lnSpc>
                <a:spcPct val="100000"/>
              </a:lnSpc>
              <a:spcBef>
                <a:spcPts val="600"/>
              </a:spcBef>
              <a:spcAft>
                <a:spcPts val="0"/>
              </a:spcAft>
              <a:buSzPct val="100000"/>
            </a:pPr>
            <a:r>
              <a:rPr lang="en" sz="2400"/>
              <a:t>Describe the structure of the entities in the system.</a:t>
            </a:r>
          </a:p>
          <a:p>
            <a:pPr indent="-228600" lvl="1" marL="914400" marR="0" rtl="0" algn="l">
              <a:lnSpc>
                <a:spcPct val="100000"/>
              </a:lnSpc>
              <a:spcBef>
                <a:spcPts val="600"/>
              </a:spcBef>
              <a:spcAft>
                <a:spcPts val="0"/>
              </a:spcAft>
            </a:pPr>
            <a:r>
              <a:rPr lang="en"/>
              <a:t>Individual entities (attributes and operations).</a:t>
            </a:r>
          </a:p>
          <a:p>
            <a:pPr indent="-228600" lvl="1" marL="914400" marR="0" rtl="0" algn="l">
              <a:lnSpc>
                <a:spcPct val="100000"/>
              </a:lnSpc>
              <a:spcBef>
                <a:spcPts val="600"/>
              </a:spcBef>
              <a:spcAft>
                <a:spcPts val="0"/>
              </a:spcAft>
            </a:pPr>
            <a:r>
              <a:rPr lang="en"/>
              <a:t>Relationships between entities (association and inheritance).</a:t>
            </a:r>
          </a:p>
          <a:p>
            <a:pPr indent="-228600" lvl="1" marL="914400" marR="0" rtl="0" algn="l">
              <a:lnSpc>
                <a:spcPct val="100000"/>
              </a:lnSpc>
              <a:spcBef>
                <a:spcPts val="600"/>
              </a:spcBef>
              <a:spcAft>
                <a:spcPts val="0"/>
              </a:spcAft>
            </a:pPr>
            <a:r>
              <a:rPr lang="en"/>
              <a:t>Clustering of entities into logical subsystems.</a:t>
            </a:r>
          </a:p>
          <a:p>
            <a:pPr marR="0" rtl="0" algn="l">
              <a:lnSpc>
                <a:spcPct val="100000"/>
              </a:lnSpc>
              <a:spcBef>
                <a:spcPts val="600"/>
              </a:spcBef>
              <a:spcAft>
                <a:spcPts val="0"/>
              </a:spcAft>
              <a:buNone/>
            </a:pPr>
            <a:r>
              <a:rPr b="1" lang="en" sz="2600"/>
              <a:t>Dynamic (Behavioral) Models:</a:t>
            </a:r>
          </a:p>
          <a:p>
            <a:pPr indent="-228600" lvl="0" marL="457200" marR="0" rtl="0" algn="l">
              <a:lnSpc>
                <a:spcPct val="100000"/>
              </a:lnSpc>
              <a:spcBef>
                <a:spcPts val="600"/>
              </a:spcBef>
              <a:spcAft>
                <a:spcPts val="0"/>
              </a:spcAft>
              <a:buSzPct val="100000"/>
            </a:pPr>
            <a:r>
              <a:rPr lang="en" sz="2400"/>
              <a:t>Describe sequences of interactions between object instantiations during execution.</a:t>
            </a:r>
          </a:p>
          <a:p>
            <a:pPr indent="-228600" lvl="1" marL="914400" marR="0" rtl="0" algn="l">
              <a:lnSpc>
                <a:spcPct val="100000"/>
              </a:lnSpc>
              <a:spcBef>
                <a:spcPts val="600"/>
              </a:spcBef>
              <a:spcAft>
                <a:spcPts val="0"/>
              </a:spcAft>
            </a:pPr>
            <a:r>
              <a:rPr lang="en"/>
              <a:t>Show changes to attributes and sequences of changes.</a:t>
            </a:r>
          </a:p>
          <a:p>
            <a:pPr indent="-228600" lvl="1" marL="914400" marR="0" rtl="0" algn="l">
              <a:lnSpc>
                <a:spcPct val="100000"/>
              </a:lnSpc>
              <a:spcBef>
                <a:spcPts val="600"/>
              </a:spcBef>
              <a:spcAft>
                <a:spcPts val="0"/>
              </a:spcAft>
            </a:pPr>
            <a:r>
              <a:rPr lang="en"/>
              <a:t>Model the control aspects of the system.	</a:t>
            </a:r>
          </a:p>
        </p:txBody>
      </p:sp>
      <p:sp>
        <p:nvSpPr>
          <p:cNvPr id="95" name="Shape 9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9</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